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362" r:id="rId3"/>
    <p:sldId id="417" r:id="rId4"/>
    <p:sldId id="447" r:id="rId5"/>
    <p:sldId id="418" r:id="rId6"/>
    <p:sldId id="419" r:id="rId7"/>
    <p:sldId id="448" r:id="rId8"/>
    <p:sldId id="449" r:id="rId9"/>
    <p:sldId id="420" r:id="rId10"/>
    <p:sldId id="450" r:id="rId11"/>
    <p:sldId id="421" r:id="rId12"/>
    <p:sldId id="451" r:id="rId13"/>
    <p:sldId id="422" r:id="rId14"/>
    <p:sldId id="452" r:id="rId15"/>
    <p:sldId id="363" r:id="rId16"/>
    <p:sldId id="453" r:id="rId17"/>
    <p:sldId id="454" r:id="rId18"/>
    <p:sldId id="455" r:id="rId19"/>
    <p:sldId id="456" r:id="rId20"/>
    <p:sldId id="424" r:id="rId21"/>
    <p:sldId id="457" r:id="rId22"/>
    <p:sldId id="458" r:id="rId23"/>
    <p:sldId id="425" r:id="rId24"/>
    <p:sldId id="297" r:id="rId25"/>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64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8DEC6CC0-AB19-43E3-A412-652132934868}" type="datetimeFigureOut">
              <a:rPr lang="en-US" smtClean="0"/>
              <a:t>5/9/2022</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1038CB90-AB7C-4568-A696-67F766EC9728}" type="slidenum">
              <a:rPr lang="en-US" smtClean="0"/>
              <a:t>‹#›</a:t>
            </a:fld>
            <a:endParaRPr lang="en-US"/>
          </a:p>
        </p:txBody>
      </p:sp>
    </p:spTree>
    <p:extLst>
      <p:ext uri="{BB962C8B-B14F-4D97-AF65-F5344CB8AC3E}">
        <p14:creationId xmlns:p14="http://schemas.microsoft.com/office/powerpoint/2010/main" val="83314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32208" y="1195783"/>
            <a:ext cx="8193985" cy="61555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5"/>
            <a:ext cx="70408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sz="half" idx="2"/>
          </p:nvPr>
        </p:nvSpPr>
        <p:spPr>
          <a:xfrm>
            <a:off x="502920" y="1787653"/>
            <a:ext cx="437540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3"/>
            <a:ext cx="4375404"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57201" y="457202"/>
            <a:ext cx="9136380" cy="1619479"/>
          </a:xfrm>
          <a:prstGeom prst="rect">
            <a:avLst/>
          </a:prstGeom>
        </p:spPr>
      </p:pic>
      <p:sp>
        <p:nvSpPr>
          <p:cNvPr id="2" name="Holder 2"/>
          <p:cNvSpPr>
            <a:spLocks noGrp="1"/>
          </p:cNvSpPr>
          <p:nvPr>
            <p:ph type="title"/>
          </p:nvPr>
        </p:nvSpPr>
        <p:spPr>
          <a:xfrm>
            <a:off x="3274607" y="3356875"/>
            <a:ext cx="3509187" cy="635000"/>
          </a:xfrm>
          <a:prstGeom prst="rect">
            <a:avLst/>
          </a:prstGeom>
        </p:spPr>
        <p:txBody>
          <a:bodyPr wrap="square" lIns="0" tIns="0" rIns="0" bIns="0">
            <a:spAutoFit/>
          </a:bodyPr>
          <a:lstStyle>
            <a:lvl1pPr>
              <a:defRPr sz="4000" b="1" i="0">
                <a:solidFill>
                  <a:srgbClr val="FF0000"/>
                </a:solidFill>
                <a:latin typeface="Calibri"/>
                <a:cs typeface="Calibri"/>
              </a:defRPr>
            </a:lvl1pPr>
          </a:lstStyle>
          <a:p>
            <a:endParaRPr/>
          </a:p>
        </p:txBody>
      </p:sp>
      <p:sp>
        <p:nvSpPr>
          <p:cNvPr id="3" name="Holder 3"/>
          <p:cNvSpPr>
            <a:spLocks noGrp="1"/>
          </p:cNvSpPr>
          <p:nvPr>
            <p:ph type="body" idx="1"/>
          </p:nvPr>
        </p:nvSpPr>
        <p:spPr>
          <a:xfrm>
            <a:off x="927601" y="2084359"/>
            <a:ext cx="820319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3"/>
            <a:ext cx="3218688"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3"/>
            <a:ext cx="231343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a:xfrm>
            <a:off x="7242048" y="7228333"/>
            <a:ext cx="231343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62">
        <a:defRPr>
          <a:latin typeface="+mn-lt"/>
          <a:ea typeface="+mn-ea"/>
          <a:cs typeface="+mn-cs"/>
        </a:defRPr>
      </a:lvl2pPr>
      <a:lvl3pPr marL="914323">
        <a:defRPr>
          <a:latin typeface="+mn-lt"/>
          <a:ea typeface="+mn-ea"/>
          <a:cs typeface="+mn-cs"/>
        </a:defRPr>
      </a:lvl3pPr>
      <a:lvl4pPr marL="1371485">
        <a:defRPr>
          <a:latin typeface="+mn-lt"/>
          <a:ea typeface="+mn-ea"/>
          <a:cs typeface="+mn-cs"/>
        </a:defRPr>
      </a:lvl4pPr>
      <a:lvl5pPr marL="1828647">
        <a:defRPr>
          <a:latin typeface="+mn-lt"/>
          <a:ea typeface="+mn-ea"/>
          <a:cs typeface="+mn-cs"/>
        </a:defRPr>
      </a:lvl5pPr>
      <a:lvl6pPr marL="2285808">
        <a:defRPr>
          <a:latin typeface="+mn-lt"/>
          <a:ea typeface="+mn-ea"/>
          <a:cs typeface="+mn-cs"/>
        </a:defRPr>
      </a:lvl6pPr>
      <a:lvl7pPr marL="2742970">
        <a:defRPr>
          <a:latin typeface="+mn-lt"/>
          <a:ea typeface="+mn-ea"/>
          <a:cs typeface="+mn-cs"/>
        </a:defRPr>
      </a:lvl7pPr>
      <a:lvl8pPr marL="3200132">
        <a:defRPr>
          <a:latin typeface="+mn-lt"/>
          <a:ea typeface="+mn-ea"/>
          <a:cs typeface="+mn-cs"/>
        </a:defRPr>
      </a:lvl8pPr>
      <a:lvl9pPr marL="3657294">
        <a:defRPr>
          <a:latin typeface="+mn-lt"/>
          <a:ea typeface="+mn-ea"/>
          <a:cs typeface="+mn-cs"/>
        </a:defRPr>
      </a:lvl9pPr>
    </p:bodyStyle>
    <p:otherStyle>
      <a:lvl1pPr marL="0">
        <a:defRPr>
          <a:latin typeface="+mn-lt"/>
          <a:ea typeface="+mn-ea"/>
          <a:cs typeface="+mn-cs"/>
        </a:defRPr>
      </a:lvl1pPr>
      <a:lvl2pPr marL="457162">
        <a:defRPr>
          <a:latin typeface="+mn-lt"/>
          <a:ea typeface="+mn-ea"/>
          <a:cs typeface="+mn-cs"/>
        </a:defRPr>
      </a:lvl2pPr>
      <a:lvl3pPr marL="914323">
        <a:defRPr>
          <a:latin typeface="+mn-lt"/>
          <a:ea typeface="+mn-ea"/>
          <a:cs typeface="+mn-cs"/>
        </a:defRPr>
      </a:lvl3pPr>
      <a:lvl4pPr marL="1371485">
        <a:defRPr>
          <a:latin typeface="+mn-lt"/>
          <a:ea typeface="+mn-ea"/>
          <a:cs typeface="+mn-cs"/>
        </a:defRPr>
      </a:lvl4pPr>
      <a:lvl5pPr marL="1828647">
        <a:defRPr>
          <a:latin typeface="+mn-lt"/>
          <a:ea typeface="+mn-ea"/>
          <a:cs typeface="+mn-cs"/>
        </a:defRPr>
      </a:lvl5pPr>
      <a:lvl6pPr marL="2285808">
        <a:defRPr>
          <a:latin typeface="+mn-lt"/>
          <a:ea typeface="+mn-ea"/>
          <a:cs typeface="+mn-cs"/>
        </a:defRPr>
      </a:lvl6pPr>
      <a:lvl7pPr marL="2742970">
        <a:defRPr>
          <a:latin typeface="+mn-lt"/>
          <a:ea typeface="+mn-ea"/>
          <a:cs typeface="+mn-cs"/>
        </a:defRPr>
      </a:lvl7pPr>
      <a:lvl8pPr marL="3200132">
        <a:defRPr>
          <a:latin typeface="+mn-lt"/>
          <a:ea typeface="+mn-ea"/>
          <a:cs typeface="+mn-cs"/>
        </a:defRPr>
      </a:lvl8pPr>
      <a:lvl9pPr marL="365729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470916"/>
            <a:ext cx="8964167" cy="3415283"/>
          </a:xfrm>
          <a:prstGeom prst="rect">
            <a:avLst/>
          </a:prstGeom>
        </p:spPr>
      </p:pic>
      <p:grpSp>
        <p:nvGrpSpPr>
          <p:cNvPr id="4" name="object 4"/>
          <p:cNvGrpSpPr/>
          <p:nvPr/>
        </p:nvGrpSpPr>
        <p:grpSpPr>
          <a:xfrm>
            <a:off x="457201" y="4088434"/>
            <a:ext cx="9144000" cy="3226766"/>
            <a:chOff x="457200" y="3886200"/>
            <a:chExt cx="9144000" cy="3429000"/>
          </a:xfrm>
        </p:grpSpPr>
        <p:sp>
          <p:nvSpPr>
            <p:cNvPr id="5" name="object 5"/>
            <p:cNvSpPr/>
            <p:nvPr/>
          </p:nvSpPr>
          <p:spPr>
            <a:xfrm>
              <a:off x="457200" y="3886200"/>
              <a:ext cx="9144000" cy="3429000"/>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457200" y="3886200"/>
              <a:ext cx="8964167" cy="3429000"/>
            </a:xfrm>
            <a:prstGeom prst="rect">
              <a:avLst/>
            </a:prstGeom>
          </p:spPr>
        </p:pic>
      </p:grpSp>
      <p:sp>
        <p:nvSpPr>
          <p:cNvPr id="7" name="object 7"/>
          <p:cNvSpPr txBox="1"/>
          <p:nvPr/>
        </p:nvSpPr>
        <p:spPr>
          <a:xfrm>
            <a:off x="915359" y="4927291"/>
            <a:ext cx="3465195" cy="1089401"/>
          </a:xfrm>
          <a:prstGeom prst="rect">
            <a:avLst/>
          </a:prstGeom>
        </p:spPr>
        <p:txBody>
          <a:bodyPr vert="horz" wrap="square" lIns="0" tIns="62865" rIns="0" bIns="0" rtlCol="0">
            <a:spAutoFit/>
          </a:bodyPr>
          <a:lstStyle/>
          <a:p>
            <a:pPr marL="12699">
              <a:spcBef>
                <a:spcPts val="495"/>
              </a:spcBef>
            </a:pPr>
            <a:r>
              <a:rPr sz="2000" b="1" spc="-10" dirty="0">
                <a:latin typeface="Cambria"/>
                <a:cs typeface="Cambria"/>
              </a:rPr>
              <a:t>Prepared</a:t>
            </a:r>
            <a:r>
              <a:rPr sz="2000" b="1" spc="-55" dirty="0">
                <a:latin typeface="Cambria"/>
                <a:cs typeface="Cambria"/>
              </a:rPr>
              <a:t> </a:t>
            </a:r>
            <a:r>
              <a:rPr sz="2000" b="1" spc="-15" dirty="0">
                <a:latin typeface="Cambria"/>
                <a:cs typeface="Cambria"/>
              </a:rPr>
              <a:t>By</a:t>
            </a:r>
            <a:endParaRPr sz="2000" dirty="0">
              <a:latin typeface="Cambria"/>
              <a:cs typeface="Cambria"/>
            </a:endParaRPr>
          </a:p>
          <a:p>
            <a:pPr marL="12699">
              <a:spcBef>
                <a:spcPts val="395"/>
              </a:spcBef>
            </a:pPr>
            <a:r>
              <a:rPr sz="2000" spc="-5" dirty="0">
                <a:latin typeface="Cambria"/>
                <a:cs typeface="Cambria"/>
              </a:rPr>
              <a:t>Prof.</a:t>
            </a:r>
            <a:r>
              <a:rPr sz="2000" spc="-70" dirty="0">
                <a:latin typeface="Cambria"/>
                <a:cs typeface="Cambria"/>
              </a:rPr>
              <a:t> </a:t>
            </a:r>
            <a:r>
              <a:rPr lang="en-US" sz="2000" spc="-25" dirty="0">
                <a:latin typeface="Cambria"/>
                <a:cs typeface="Cambria"/>
              </a:rPr>
              <a:t>Ravikumar Natarajan</a:t>
            </a:r>
            <a:endParaRPr sz="2000" dirty="0">
              <a:latin typeface="Cambria"/>
              <a:cs typeface="Cambria"/>
            </a:endParaRPr>
          </a:p>
          <a:p>
            <a:pPr marL="12699">
              <a:spcBef>
                <a:spcPts val="405"/>
              </a:spcBef>
            </a:pPr>
            <a:r>
              <a:rPr sz="2000" dirty="0">
                <a:latin typeface="Cambria"/>
                <a:cs typeface="Cambria"/>
              </a:rPr>
              <a:t>Assistant</a:t>
            </a:r>
            <a:r>
              <a:rPr sz="2000" spc="-75" dirty="0">
                <a:latin typeface="Cambria"/>
                <a:cs typeface="Cambria"/>
              </a:rPr>
              <a:t> </a:t>
            </a:r>
            <a:r>
              <a:rPr sz="2000" spc="-25" dirty="0">
                <a:latin typeface="Cambria"/>
                <a:cs typeface="Cambria"/>
              </a:rPr>
              <a:t>Professor,</a:t>
            </a:r>
            <a:r>
              <a:rPr sz="2000" spc="-80" dirty="0">
                <a:latin typeface="Cambria"/>
                <a:cs typeface="Cambria"/>
              </a:rPr>
              <a:t> </a:t>
            </a:r>
            <a:r>
              <a:rPr sz="2000" dirty="0">
                <a:latin typeface="Cambria"/>
                <a:cs typeface="Cambria"/>
              </a:rPr>
              <a:t>CE</a:t>
            </a:r>
            <a:r>
              <a:rPr sz="2000" spc="-45" dirty="0">
                <a:latin typeface="Cambria"/>
                <a:cs typeface="Cambria"/>
              </a:rPr>
              <a:t> </a:t>
            </a:r>
            <a:r>
              <a:rPr sz="2000" dirty="0">
                <a:latin typeface="Cambria"/>
                <a:cs typeface="Cambria"/>
              </a:rPr>
              <a:t>Dept.</a:t>
            </a:r>
          </a:p>
        </p:txBody>
      </p:sp>
      <p:sp>
        <p:nvSpPr>
          <p:cNvPr id="8" name="Rectangle 7">
            <a:extLst>
              <a:ext uri="{FF2B5EF4-FFF2-40B4-BE49-F238E27FC236}">
                <a16:creationId xmlns:a16="http://schemas.microsoft.com/office/drawing/2014/main" id="{AC518590-5825-4A0C-9AF2-7E653F396DC7}"/>
              </a:ext>
            </a:extLst>
          </p:cNvPr>
          <p:cNvSpPr/>
          <p:nvPr/>
        </p:nvSpPr>
        <p:spPr>
          <a:xfrm>
            <a:off x="915359" y="3305617"/>
            <a:ext cx="5029200" cy="1200329"/>
          </a:xfrm>
          <a:prstGeom prst="rect">
            <a:avLst/>
          </a:prstGeom>
        </p:spPr>
        <p:txBody>
          <a:bodyPr>
            <a:spAutoFit/>
          </a:bodyPr>
          <a:lstStyle/>
          <a:p>
            <a:r>
              <a:rPr lang="en-US" sz="3600" dirty="0">
                <a:solidFill>
                  <a:srgbClr val="FF0000"/>
                </a:solidFill>
              </a:rPr>
              <a:t>Unit – 11  </a:t>
            </a:r>
            <a:br>
              <a:rPr lang="en-US" sz="3600" dirty="0">
                <a:solidFill>
                  <a:schemeClr val="tx2">
                    <a:lumMod val="60000"/>
                    <a:lumOff val="40000"/>
                  </a:schemeClr>
                </a:solidFill>
              </a:rPr>
            </a:br>
            <a:r>
              <a:rPr lang="en-US" sz="3600" b="1" dirty="0">
                <a:solidFill>
                  <a:schemeClr val="tx2">
                    <a:lumMod val="60000"/>
                    <a:lumOff val="40000"/>
                  </a:schemeClr>
                </a:solidFill>
              </a:rPr>
              <a:t>Sets and Maps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err="1">
                <a:solidFill>
                  <a:srgbClr val="FFFFFF"/>
                </a:solidFill>
              </a:rPr>
              <a:t>LinkedHashSet</a:t>
            </a:r>
            <a:endParaRPr lang="en-US" sz="3200" kern="0" spc="5" dirty="0">
              <a:solidFill>
                <a:srgbClr val="FFFFFF"/>
              </a:solidFill>
            </a:endParaRPr>
          </a:p>
        </p:txBody>
      </p:sp>
      <p:sp>
        <p:nvSpPr>
          <p:cNvPr id="5" name="TextBox 4">
            <a:extLst>
              <a:ext uri="{FF2B5EF4-FFF2-40B4-BE49-F238E27FC236}">
                <a16:creationId xmlns:a16="http://schemas.microsoft.com/office/drawing/2014/main" id="{0F75085B-D7F0-9EBE-B609-2FF3B2C8EC41}"/>
              </a:ext>
            </a:extLst>
          </p:cNvPr>
          <p:cNvSpPr txBox="1"/>
          <p:nvPr/>
        </p:nvSpPr>
        <p:spPr>
          <a:xfrm>
            <a:off x="457200" y="2181285"/>
            <a:ext cx="8305800" cy="5262979"/>
          </a:xfrm>
          <a:prstGeom prst="rect">
            <a:avLst/>
          </a:prstGeom>
          <a:noFill/>
        </p:spPr>
        <p:txBody>
          <a:bodyPr wrap="square">
            <a:spAutoFit/>
          </a:bodyPr>
          <a:lstStyle/>
          <a:p>
            <a:r>
              <a:rPr lang="en-IN" sz="2400" dirty="0"/>
              <a:t>import </a:t>
            </a:r>
            <a:r>
              <a:rPr lang="en-IN" sz="2400" dirty="0" err="1"/>
              <a:t>java.util</a:t>
            </a:r>
            <a:r>
              <a:rPr lang="en-IN" sz="2400" dirty="0"/>
              <a:t>.*;</a:t>
            </a:r>
          </a:p>
          <a:p>
            <a:endParaRPr lang="en-IN" sz="2400" dirty="0"/>
          </a:p>
          <a:p>
            <a:r>
              <a:rPr lang="en-IN" sz="2400" dirty="0"/>
              <a:t> public class Main {</a:t>
            </a:r>
          </a:p>
          <a:p>
            <a:r>
              <a:rPr lang="en-IN" sz="2400" dirty="0"/>
              <a:t> public static void main(String[] </a:t>
            </a:r>
            <a:r>
              <a:rPr lang="en-IN" sz="2400" dirty="0" err="1"/>
              <a:t>args</a:t>
            </a:r>
            <a:r>
              <a:rPr lang="en-IN" sz="2400" dirty="0"/>
              <a:t>) {</a:t>
            </a:r>
          </a:p>
          <a:p>
            <a:r>
              <a:rPr lang="en-IN" sz="2400" dirty="0">
                <a:solidFill>
                  <a:srgbClr val="FF0000"/>
                </a:solidFill>
              </a:rPr>
              <a:t>Set&lt;String&gt; set = new </a:t>
            </a:r>
            <a:r>
              <a:rPr lang="en-IN" sz="2400" dirty="0" err="1">
                <a:solidFill>
                  <a:srgbClr val="FF0000"/>
                </a:solidFill>
              </a:rPr>
              <a:t>LinkedHashSet</a:t>
            </a:r>
            <a:r>
              <a:rPr lang="en-IN" sz="2400" dirty="0">
                <a:solidFill>
                  <a:srgbClr val="FF0000"/>
                </a:solidFill>
              </a:rPr>
              <a:t>&lt;&gt;();</a:t>
            </a:r>
          </a:p>
          <a:p>
            <a:endParaRPr lang="en-IN" sz="2400" dirty="0"/>
          </a:p>
          <a:p>
            <a:r>
              <a:rPr lang="en-IN" sz="2400" dirty="0" err="1"/>
              <a:t>set.</a:t>
            </a:r>
            <a:r>
              <a:rPr lang="en-IN" sz="2400" dirty="0" err="1">
                <a:solidFill>
                  <a:srgbClr val="FF0000"/>
                </a:solidFill>
              </a:rPr>
              <a:t>add</a:t>
            </a:r>
            <a:r>
              <a:rPr lang="en-IN" sz="2400" dirty="0"/>
              <a:t>("London");</a:t>
            </a:r>
          </a:p>
          <a:p>
            <a:r>
              <a:rPr lang="en-IN" sz="2400" dirty="0"/>
              <a:t> </a:t>
            </a:r>
            <a:r>
              <a:rPr lang="en-IN" sz="2400" dirty="0" err="1"/>
              <a:t>set.add</a:t>
            </a:r>
            <a:r>
              <a:rPr lang="en-IN" sz="2400" dirty="0"/>
              <a:t>("Paris");</a:t>
            </a:r>
          </a:p>
          <a:p>
            <a:r>
              <a:rPr lang="en-IN" sz="2400" dirty="0"/>
              <a:t> </a:t>
            </a:r>
            <a:r>
              <a:rPr lang="en-IN" sz="2400" dirty="0" err="1"/>
              <a:t>set.add</a:t>
            </a:r>
            <a:r>
              <a:rPr lang="en-IN" sz="2400" dirty="0"/>
              <a:t>("New York");</a:t>
            </a:r>
          </a:p>
          <a:p>
            <a:r>
              <a:rPr lang="en-IN" sz="2400" dirty="0"/>
              <a:t> </a:t>
            </a:r>
            <a:r>
              <a:rPr lang="en-IN" sz="2400" dirty="0" err="1"/>
              <a:t>set.add</a:t>
            </a:r>
            <a:r>
              <a:rPr lang="en-IN" sz="2400" dirty="0"/>
              <a:t>("Beijing");</a:t>
            </a:r>
          </a:p>
          <a:p>
            <a:r>
              <a:rPr lang="en-IN" sz="2400" dirty="0"/>
              <a:t> </a:t>
            </a:r>
            <a:r>
              <a:rPr lang="en-IN" sz="2400" dirty="0" err="1"/>
              <a:t>set.add</a:t>
            </a:r>
            <a:r>
              <a:rPr lang="en-IN" sz="2400" dirty="0"/>
              <a:t>("New York");</a:t>
            </a:r>
          </a:p>
          <a:p>
            <a:endParaRPr lang="en-IN" sz="2400" dirty="0"/>
          </a:p>
          <a:p>
            <a:r>
              <a:rPr lang="en-IN" sz="2400" dirty="0"/>
              <a:t> </a:t>
            </a:r>
            <a:r>
              <a:rPr lang="en-IN" sz="2400" dirty="0" err="1"/>
              <a:t>System.out.println</a:t>
            </a:r>
            <a:r>
              <a:rPr lang="en-IN" sz="2400" dirty="0"/>
              <a:t>(set);</a:t>
            </a:r>
          </a:p>
          <a:p>
            <a:r>
              <a:rPr lang="en-IN" sz="2400" dirty="0"/>
              <a:t> }}</a:t>
            </a:r>
          </a:p>
        </p:txBody>
      </p:sp>
      <p:sp>
        <p:nvSpPr>
          <p:cNvPr id="7" name="TextBox 6">
            <a:extLst>
              <a:ext uri="{FF2B5EF4-FFF2-40B4-BE49-F238E27FC236}">
                <a16:creationId xmlns:a16="http://schemas.microsoft.com/office/drawing/2014/main" id="{898E6F20-73CC-6B26-8397-30F90832B1D7}"/>
              </a:ext>
            </a:extLst>
          </p:cNvPr>
          <p:cNvSpPr txBox="1"/>
          <p:nvPr/>
        </p:nvSpPr>
        <p:spPr>
          <a:xfrm>
            <a:off x="5181600" y="5334000"/>
            <a:ext cx="3810000" cy="707886"/>
          </a:xfrm>
          <a:prstGeom prst="rect">
            <a:avLst/>
          </a:prstGeom>
          <a:noFill/>
        </p:spPr>
        <p:txBody>
          <a:bodyPr wrap="square">
            <a:spAutoFit/>
          </a:bodyPr>
          <a:lstStyle/>
          <a:p>
            <a:r>
              <a:rPr lang="en-US" sz="2000" dirty="0"/>
              <a:t>Output:</a:t>
            </a:r>
          </a:p>
          <a:p>
            <a:r>
              <a:rPr lang="en-US" sz="2000" dirty="0"/>
              <a:t>[London, Paris, New York, Beijing]</a:t>
            </a:r>
            <a:endParaRPr lang="en-IN" sz="2000" dirty="0"/>
          </a:p>
        </p:txBody>
      </p:sp>
    </p:spTree>
    <p:extLst>
      <p:ext uri="{BB962C8B-B14F-4D97-AF65-F5344CB8AC3E}">
        <p14:creationId xmlns:p14="http://schemas.microsoft.com/office/powerpoint/2010/main" val="77833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err="1">
                <a:solidFill>
                  <a:srgbClr val="FFFFFF"/>
                </a:solidFill>
              </a:rPr>
              <a:t>TreeSet</a:t>
            </a:r>
            <a:endParaRPr lang="en-US" sz="3200" kern="0" spc="5" dirty="0">
              <a:solidFill>
                <a:srgbClr val="FFFFFF"/>
              </a:solidFill>
            </a:endParaRPr>
          </a:p>
        </p:txBody>
      </p:sp>
      <p:sp>
        <p:nvSpPr>
          <p:cNvPr id="6" name="TextBox 5">
            <a:extLst>
              <a:ext uri="{FF2B5EF4-FFF2-40B4-BE49-F238E27FC236}">
                <a16:creationId xmlns:a16="http://schemas.microsoft.com/office/drawing/2014/main" id="{0714BF64-5F9B-C869-517E-9B216ED32C23}"/>
              </a:ext>
            </a:extLst>
          </p:cNvPr>
          <p:cNvSpPr txBox="1"/>
          <p:nvPr/>
        </p:nvSpPr>
        <p:spPr>
          <a:xfrm>
            <a:off x="495300" y="2286000"/>
            <a:ext cx="9067800" cy="4524315"/>
          </a:xfrm>
          <a:prstGeom prst="rect">
            <a:avLst/>
          </a:prstGeom>
          <a:noFill/>
        </p:spPr>
        <p:txBody>
          <a:bodyPr wrap="square">
            <a:spAutoFit/>
          </a:bodyPr>
          <a:lstStyle/>
          <a:p>
            <a:pPr marL="285750" indent="-285750">
              <a:buFont typeface="Arial" panose="020B0604020202020204" pitchFamily="34" charset="0"/>
              <a:buChar char="•"/>
            </a:pPr>
            <a:r>
              <a:rPr lang="en-US" sz="2400" dirty="0" err="1">
                <a:solidFill>
                  <a:srgbClr val="FF0000"/>
                </a:solidFill>
              </a:rPr>
              <a:t>SortedSet</a:t>
            </a:r>
            <a:r>
              <a:rPr lang="en-US" sz="2400" dirty="0"/>
              <a:t> is a </a:t>
            </a:r>
            <a:r>
              <a:rPr lang="en-US" sz="2400" dirty="0" err="1"/>
              <a:t>subinterface</a:t>
            </a:r>
            <a:r>
              <a:rPr lang="en-US" sz="2400" dirty="0"/>
              <a:t> of Set, which </a:t>
            </a:r>
            <a:r>
              <a:rPr lang="en-US" sz="2400" dirty="0">
                <a:solidFill>
                  <a:srgbClr val="FF0000"/>
                </a:solidFill>
              </a:rPr>
              <a:t>guarantees</a:t>
            </a:r>
            <a:r>
              <a:rPr lang="en-US" sz="2400" dirty="0"/>
              <a:t> that the elements in the set are </a:t>
            </a:r>
            <a:r>
              <a:rPr lang="en-US" sz="2400" dirty="0">
                <a:solidFill>
                  <a:srgbClr val="FF0000"/>
                </a:solidFill>
              </a:rPr>
              <a:t>sorted</a:t>
            </a:r>
            <a:r>
              <a:rPr lang="en-US" sz="2400" dirty="0"/>
              <a:t>.</a:t>
            </a:r>
          </a:p>
          <a:p>
            <a:pPr marL="285750" indent="-285750">
              <a:buFont typeface="Arial" panose="020B0604020202020204" pitchFamily="34" charset="0"/>
              <a:buChar char="•"/>
            </a:pPr>
            <a:r>
              <a:rPr lang="en-US" sz="2400" dirty="0"/>
              <a:t>Additionally, it provides the methods </a:t>
            </a:r>
            <a:r>
              <a:rPr lang="en-US" sz="2400" dirty="0">
                <a:solidFill>
                  <a:srgbClr val="FF0000"/>
                </a:solidFill>
              </a:rPr>
              <a:t>first</a:t>
            </a:r>
            <a:r>
              <a:rPr lang="en-US" sz="2400" dirty="0"/>
              <a:t>() and </a:t>
            </a:r>
            <a:r>
              <a:rPr lang="en-US" sz="2400" dirty="0">
                <a:solidFill>
                  <a:srgbClr val="FF0000"/>
                </a:solidFill>
              </a:rPr>
              <a:t>last</a:t>
            </a:r>
            <a:r>
              <a:rPr lang="en-US" sz="2400" dirty="0"/>
              <a:t>() for returning the first and last elements in the set.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solidFill>
                  <a:srgbClr val="FF0000"/>
                </a:solidFill>
              </a:rPr>
              <a:t>headSet</a:t>
            </a:r>
            <a:r>
              <a:rPr lang="en-US" sz="2400" dirty="0"/>
              <a:t>(</a:t>
            </a:r>
            <a:r>
              <a:rPr lang="en-US" sz="2400" dirty="0" err="1"/>
              <a:t>toElement</a:t>
            </a:r>
            <a:r>
              <a:rPr lang="en-US" sz="2400" dirty="0"/>
              <a:t>) and </a:t>
            </a:r>
            <a:r>
              <a:rPr lang="en-US" sz="2400" dirty="0" err="1">
                <a:solidFill>
                  <a:srgbClr val="FF0000"/>
                </a:solidFill>
              </a:rPr>
              <a:t>tailSet</a:t>
            </a:r>
            <a:r>
              <a:rPr lang="en-US" sz="2400" dirty="0"/>
              <a:t>(</a:t>
            </a:r>
            <a:r>
              <a:rPr lang="en-US" sz="2400" dirty="0" err="1"/>
              <a:t>fromElement</a:t>
            </a:r>
            <a:r>
              <a:rPr lang="en-US" sz="2400" dirty="0"/>
              <a:t>) for returning a portion of the set whose elements are less than </a:t>
            </a:r>
            <a:r>
              <a:rPr lang="en-US" sz="2400" dirty="0" err="1"/>
              <a:t>toElement</a:t>
            </a:r>
            <a:r>
              <a:rPr lang="en-US" sz="2400" dirty="0"/>
              <a:t> and greater than or equal to </a:t>
            </a:r>
            <a:r>
              <a:rPr lang="en-US" sz="2400" dirty="0" err="1">
                <a:solidFill>
                  <a:srgbClr val="FF0000"/>
                </a:solidFill>
              </a:rPr>
              <a:t>fromElement</a:t>
            </a:r>
            <a:r>
              <a:rPr lang="en-US" sz="2400" dirty="0"/>
              <a:t>, respectively.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a:t>
            </a:r>
            <a:r>
              <a:rPr lang="en-US" sz="2400" dirty="0" err="1">
                <a:solidFill>
                  <a:srgbClr val="FF0000"/>
                </a:solidFill>
              </a:rPr>
              <a:t>pollFirst</a:t>
            </a:r>
            <a:r>
              <a:rPr lang="en-US" sz="2400" dirty="0"/>
              <a:t>() and </a:t>
            </a:r>
            <a:r>
              <a:rPr lang="en-US" sz="2400" dirty="0" err="1">
                <a:solidFill>
                  <a:srgbClr val="FF0000"/>
                </a:solidFill>
              </a:rPr>
              <a:t>pollLast</a:t>
            </a:r>
            <a:r>
              <a:rPr lang="en-US" sz="2400" dirty="0"/>
              <a:t>() methods </a:t>
            </a:r>
            <a:r>
              <a:rPr lang="en-US" sz="2400" dirty="0">
                <a:solidFill>
                  <a:srgbClr val="FF0000"/>
                </a:solidFill>
              </a:rPr>
              <a:t>remove</a:t>
            </a:r>
            <a:r>
              <a:rPr lang="en-US" sz="2400" dirty="0"/>
              <a:t> and return the first and last element in the tree set, respectively.</a:t>
            </a:r>
          </a:p>
          <a:p>
            <a:pPr marL="285750" indent="-285750">
              <a:buFont typeface="Arial" panose="020B0604020202020204" pitchFamily="34" charset="0"/>
              <a:buChar char="•"/>
            </a:pPr>
            <a:r>
              <a:rPr lang="en-US" sz="2400" dirty="0"/>
              <a:t>Non duplicate elements will be stored.</a:t>
            </a:r>
            <a:endParaRPr lang="en-IN" sz="2400" dirty="0"/>
          </a:p>
        </p:txBody>
      </p:sp>
    </p:spTree>
    <p:extLst>
      <p:ext uri="{BB962C8B-B14F-4D97-AF65-F5344CB8AC3E}">
        <p14:creationId xmlns:p14="http://schemas.microsoft.com/office/powerpoint/2010/main" val="1036723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err="1">
                <a:solidFill>
                  <a:srgbClr val="FFFFFF"/>
                </a:solidFill>
              </a:rPr>
              <a:t>TreeSet</a:t>
            </a:r>
            <a:endParaRPr lang="en-US" sz="3200" kern="0" spc="5" dirty="0">
              <a:solidFill>
                <a:srgbClr val="FFFFFF"/>
              </a:solidFill>
            </a:endParaRPr>
          </a:p>
        </p:txBody>
      </p:sp>
      <p:sp>
        <p:nvSpPr>
          <p:cNvPr id="6" name="TextBox 5">
            <a:extLst>
              <a:ext uri="{FF2B5EF4-FFF2-40B4-BE49-F238E27FC236}">
                <a16:creationId xmlns:a16="http://schemas.microsoft.com/office/drawing/2014/main" id="{0714BF64-5F9B-C869-517E-9B216ED32C23}"/>
              </a:ext>
            </a:extLst>
          </p:cNvPr>
          <p:cNvSpPr txBox="1"/>
          <p:nvPr/>
        </p:nvSpPr>
        <p:spPr>
          <a:xfrm>
            <a:off x="495300" y="2057400"/>
            <a:ext cx="9067800" cy="5632311"/>
          </a:xfrm>
          <a:prstGeom prst="rect">
            <a:avLst/>
          </a:prstGeom>
          <a:noFill/>
        </p:spPr>
        <p:txBody>
          <a:bodyPr wrap="square">
            <a:spAutoFit/>
          </a:bodyPr>
          <a:lstStyle/>
          <a:p>
            <a:r>
              <a:rPr lang="en-IN" sz="2000" dirty="0"/>
              <a:t>import </a:t>
            </a:r>
            <a:r>
              <a:rPr lang="en-IN" sz="2000" dirty="0" err="1"/>
              <a:t>java.util</a:t>
            </a:r>
            <a:r>
              <a:rPr lang="en-IN" sz="2000" dirty="0"/>
              <a:t>.*;</a:t>
            </a:r>
          </a:p>
          <a:p>
            <a:r>
              <a:rPr lang="en-IN" sz="2000" dirty="0"/>
              <a:t>public class Main {</a:t>
            </a:r>
          </a:p>
          <a:p>
            <a:r>
              <a:rPr lang="en-IN" sz="2000" dirty="0"/>
              <a:t>public static void main(String[] </a:t>
            </a:r>
            <a:r>
              <a:rPr lang="en-IN" sz="2000" dirty="0" err="1"/>
              <a:t>args</a:t>
            </a:r>
            <a:r>
              <a:rPr lang="en-IN" sz="2000" dirty="0"/>
              <a:t>) {</a:t>
            </a:r>
          </a:p>
          <a:p>
            <a:r>
              <a:rPr lang="en-IN" sz="2000" dirty="0" err="1">
                <a:solidFill>
                  <a:srgbClr val="FF0000"/>
                </a:solidFill>
              </a:rPr>
              <a:t>TreeSet</a:t>
            </a:r>
            <a:r>
              <a:rPr lang="en-IN" sz="2000" dirty="0">
                <a:solidFill>
                  <a:srgbClr val="FF0000"/>
                </a:solidFill>
              </a:rPr>
              <a:t>&lt;String&gt; set = new </a:t>
            </a:r>
            <a:r>
              <a:rPr lang="en-IN" sz="2000" dirty="0" err="1">
                <a:solidFill>
                  <a:srgbClr val="FF0000"/>
                </a:solidFill>
              </a:rPr>
              <a:t>TreeSet</a:t>
            </a:r>
            <a:r>
              <a:rPr lang="en-IN" sz="2000" dirty="0">
                <a:solidFill>
                  <a:srgbClr val="FF0000"/>
                </a:solidFill>
              </a:rPr>
              <a:t>&lt;&gt;();</a:t>
            </a:r>
          </a:p>
          <a:p>
            <a:endParaRPr lang="en-IN" sz="2000" dirty="0"/>
          </a:p>
          <a:p>
            <a:r>
              <a:rPr lang="en-IN" sz="2000" dirty="0" err="1"/>
              <a:t>set.</a:t>
            </a:r>
            <a:r>
              <a:rPr lang="en-IN" sz="2000" b="1" dirty="0" err="1">
                <a:solidFill>
                  <a:srgbClr val="FF0000"/>
                </a:solidFill>
              </a:rPr>
              <a:t>add</a:t>
            </a:r>
            <a:r>
              <a:rPr lang="en-IN" sz="2000" dirty="0"/>
              <a:t>("London");</a:t>
            </a:r>
          </a:p>
          <a:p>
            <a:r>
              <a:rPr lang="en-IN" sz="2000" dirty="0" err="1"/>
              <a:t>set.add</a:t>
            </a:r>
            <a:r>
              <a:rPr lang="en-IN" sz="2000" dirty="0"/>
              <a:t>("Paris");</a:t>
            </a:r>
          </a:p>
          <a:p>
            <a:r>
              <a:rPr lang="en-IN" sz="2000" dirty="0" err="1"/>
              <a:t>set.add</a:t>
            </a:r>
            <a:r>
              <a:rPr lang="en-IN" sz="2000" dirty="0"/>
              <a:t>("New York");</a:t>
            </a:r>
          </a:p>
          <a:p>
            <a:r>
              <a:rPr lang="en-IN" sz="2000" dirty="0" err="1"/>
              <a:t>set.add</a:t>
            </a:r>
            <a:r>
              <a:rPr lang="en-IN" sz="2000" dirty="0"/>
              <a:t>("Beijing");</a:t>
            </a:r>
          </a:p>
          <a:p>
            <a:r>
              <a:rPr lang="en-IN" sz="2000" dirty="0" err="1"/>
              <a:t>set.add</a:t>
            </a:r>
            <a:r>
              <a:rPr lang="en-IN" sz="2000" dirty="0"/>
              <a:t>("New York");</a:t>
            </a:r>
          </a:p>
          <a:p>
            <a:endParaRPr lang="en-IN" sz="2000" dirty="0"/>
          </a:p>
          <a:p>
            <a:r>
              <a:rPr lang="en-IN" sz="2000" dirty="0" err="1"/>
              <a:t>System.out.println</a:t>
            </a:r>
            <a:r>
              <a:rPr lang="en-IN" sz="2000" dirty="0"/>
              <a:t>(set);</a:t>
            </a:r>
          </a:p>
          <a:p>
            <a:r>
              <a:rPr lang="en-IN" sz="2000" dirty="0" err="1"/>
              <a:t>System.out.println</a:t>
            </a:r>
            <a:r>
              <a:rPr lang="en-IN" sz="2000" dirty="0"/>
              <a:t>("first(): " + </a:t>
            </a:r>
            <a:r>
              <a:rPr lang="en-IN" sz="2000" dirty="0" err="1"/>
              <a:t>set.</a:t>
            </a:r>
            <a:r>
              <a:rPr lang="en-IN" sz="2000" b="1" dirty="0" err="1">
                <a:solidFill>
                  <a:srgbClr val="FF0000"/>
                </a:solidFill>
              </a:rPr>
              <a:t>first</a:t>
            </a:r>
            <a:r>
              <a:rPr lang="en-IN" sz="2000" dirty="0"/>
              <a:t>());</a:t>
            </a:r>
          </a:p>
          <a:p>
            <a:r>
              <a:rPr lang="en-IN" sz="2000" dirty="0" err="1"/>
              <a:t>System.out.println</a:t>
            </a:r>
            <a:r>
              <a:rPr lang="en-IN" sz="2000" dirty="0"/>
              <a:t>("last(): " + </a:t>
            </a:r>
            <a:r>
              <a:rPr lang="en-IN" sz="2000" dirty="0" err="1"/>
              <a:t>set.</a:t>
            </a:r>
            <a:r>
              <a:rPr lang="en-IN" sz="2000" b="1" dirty="0" err="1">
                <a:solidFill>
                  <a:srgbClr val="FF0000"/>
                </a:solidFill>
              </a:rPr>
              <a:t>last</a:t>
            </a:r>
            <a:r>
              <a:rPr lang="en-IN" sz="2000" dirty="0"/>
              <a:t>());</a:t>
            </a:r>
          </a:p>
          <a:p>
            <a:r>
              <a:rPr lang="en-IN" sz="2000" dirty="0"/>
              <a:t> </a:t>
            </a:r>
          </a:p>
          <a:p>
            <a:r>
              <a:rPr lang="en-IN" sz="2000" dirty="0"/>
              <a:t> </a:t>
            </a:r>
            <a:r>
              <a:rPr lang="en-IN" sz="2000" dirty="0" err="1"/>
              <a:t>System.out.println</a:t>
            </a:r>
            <a:r>
              <a:rPr lang="en-IN" sz="2000" dirty="0"/>
              <a:t>("</a:t>
            </a:r>
            <a:r>
              <a:rPr lang="en-IN" sz="2000" dirty="0" err="1"/>
              <a:t>pollFirst</a:t>
            </a:r>
            <a:r>
              <a:rPr lang="en-IN" sz="2000" dirty="0"/>
              <a:t>(): " + </a:t>
            </a:r>
            <a:r>
              <a:rPr lang="en-IN" sz="2000" dirty="0" err="1"/>
              <a:t>set.</a:t>
            </a:r>
            <a:r>
              <a:rPr lang="en-IN" sz="2000" b="1" dirty="0" err="1">
                <a:solidFill>
                  <a:srgbClr val="FF0000"/>
                </a:solidFill>
              </a:rPr>
              <a:t>pollFirst</a:t>
            </a:r>
            <a:r>
              <a:rPr lang="en-IN" sz="2000" dirty="0"/>
              <a:t>());</a:t>
            </a:r>
          </a:p>
          <a:p>
            <a:r>
              <a:rPr lang="en-IN" sz="2000" dirty="0"/>
              <a:t> </a:t>
            </a:r>
            <a:r>
              <a:rPr lang="en-IN" sz="2000" dirty="0" err="1"/>
              <a:t>System.out.println</a:t>
            </a:r>
            <a:r>
              <a:rPr lang="en-IN" sz="2000" dirty="0"/>
              <a:t>("</a:t>
            </a:r>
            <a:r>
              <a:rPr lang="en-IN" sz="2000" dirty="0" err="1"/>
              <a:t>pollLast</a:t>
            </a:r>
            <a:r>
              <a:rPr lang="en-IN" sz="2000" dirty="0"/>
              <a:t>(): " + </a:t>
            </a:r>
            <a:r>
              <a:rPr lang="en-IN" sz="2000" dirty="0" err="1"/>
              <a:t>set.</a:t>
            </a:r>
            <a:r>
              <a:rPr lang="en-IN" sz="2000" b="1" dirty="0" err="1">
                <a:solidFill>
                  <a:srgbClr val="FF0000"/>
                </a:solidFill>
              </a:rPr>
              <a:t>pollLast</a:t>
            </a:r>
            <a:r>
              <a:rPr lang="en-IN" sz="2000" dirty="0"/>
              <a:t>());</a:t>
            </a:r>
          </a:p>
          <a:p>
            <a:r>
              <a:rPr lang="en-IN" sz="2000" dirty="0"/>
              <a:t> </a:t>
            </a:r>
            <a:r>
              <a:rPr lang="en-IN" sz="2000" dirty="0" err="1"/>
              <a:t>System.out.println</a:t>
            </a:r>
            <a:r>
              <a:rPr lang="en-IN" sz="2000" dirty="0"/>
              <a:t>(set);   }}</a:t>
            </a:r>
          </a:p>
        </p:txBody>
      </p:sp>
      <p:sp>
        <p:nvSpPr>
          <p:cNvPr id="5" name="TextBox 4">
            <a:extLst>
              <a:ext uri="{FF2B5EF4-FFF2-40B4-BE49-F238E27FC236}">
                <a16:creationId xmlns:a16="http://schemas.microsoft.com/office/drawing/2014/main" id="{C67B0BB5-71FB-435B-F1C6-FCA5836FF913}"/>
              </a:ext>
            </a:extLst>
          </p:cNvPr>
          <p:cNvSpPr txBox="1"/>
          <p:nvPr/>
        </p:nvSpPr>
        <p:spPr>
          <a:xfrm>
            <a:off x="5562600" y="3886200"/>
            <a:ext cx="3886200" cy="2031325"/>
          </a:xfrm>
          <a:prstGeom prst="rect">
            <a:avLst/>
          </a:prstGeom>
          <a:noFill/>
        </p:spPr>
        <p:txBody>
          <a:bodyPr wrap="square">
            <a:spAutoFit/>
          </a:bodyPr>
          <a:lstStyle/>
          <a:p>
            <a:r>
              <a:rPr lang="en-US" dirty="0"/>
              <a:t>Output:</a:t>
            </a:r>
          </a:p>
          <a:p>
            <a:r>
              <a:rPr lang="en-US" dirty="0"/>
              <a:t>[Beijing, London, New York, Paris]</a:t>
            </a:r>
          </a:p>
          <a:p>
            <a:r>
              <a:rPr lang="en-US" dirty="0"/>
              <a:t>first(): Beijing</a:t>
            </a:r>
          </a:p>
          <a:p>
            <a:r>
              <a:rPr lang="en-US" dirty="0"/>
              <a:t>last(): Paris</a:t>
            </a:r>
          </a:p>
          <a:p>
            <a:r>
              <a:rPr lang="en-US" dirty="0" err="1"/>
              <a:t>pollFirst</a:t>
            </a:r>
            <a:r>
              <a:rPr lang="en-US" dirty="0"/>
              <a:t>(): Beijing</a:t>
            </a:r>
          </a:p>
          <a:p>
            <a:r>
              <a:rPr lang="en-US" dirty="0" err="1"/>
              <a:t>pollLast</a:t>
            </a:r>
            <a:r>
              <a:rPr lang="en-US" dirty="0"/>
              <a:t>(): Paris</a:t>
            </a:r>
          </a:p>
          <a:p>
            <a:r>
              <a:rPr lang="en-US" dirty="0"/>
              <a:t>[London, New York]</a:t>
            </a:r>
            <a:endParaRPr lang="en-IN" dirty="0"/>
          </a:p>
        </p:txBody>
      </p:sp>
    </p:spTree>
    <p:extLst>
      <p:ext uri="{BB962C8B-B14F-4D97-AF65-F5344CB8AC3E}">
        <p14:creationId xmlns:p14="http://schemas.microsoft.com/office/powerpoint/2010/main" val="201422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457200" y="838200"/>
            <a:ext cx="4953000" cy="997709"/>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Comparing the Performance of Sets and Lists</a:t>
            </a:r>
          </a:p>
        </p:txBody>
      </p:sp>
      <p:sp>
        <p:nvSpPr>
          <p:cNvPr id="5" name="TextBox 4">
            <a:extLst>
              <a:ext uri="{FF2B5EF4-FFF2-40B4-BE49-F238E27FC236}">
                <a16:creationId xmlns:a16="http://schemas.microsoft.com/office/drawing/2014/main" id="{B51C670B-8E45-E43E-7F70-D160187FF11F}"/>
              </a:ext>
            </a:extLst>
          </p:cNvPr>
          <p:cNvSpPr txBox="1"/>
          <p:nvPr/>
        </p:nvSpPr>
        <p:spPr>
          <a:xfrm>
            <a:off x="449178" y="2178040"/>
            <a:ext cx="9152021" cy="341632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FF0000"/>
                </a:solidFill>
              </a:rPr>
              <a:t>Sets are more efficient than lists for storing nonduplicate elements. </a:t>
            </a:r>
            <a:r>
              <a:rPr lang="en-US" sz="2400" b="1" u="sng" dirty="0"/>
              <a:t>Lists are useful for accessing elements through the index.</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elements in a list can be accessed through the index. However, sets do not support indexing, because the elements in a set are unordered.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 traverse all elements in a set, use a foreach loop.</a:t>
            </a:r>
          </a:p>
          <a:p>
            <a:endParaRPr lang="en-US" sz="2400" dirty="0"/>
          </a:p>
        </p:txBody>
      </p:sp>
    </p:spTree>
    <p:extLst>
      <p:ext uri="{BB962C8B-B14F-4D97-AF65-F5344CB8AC3E}">
        <p14:creationId xmlns:p14="http://schemas.microsoft.com/office/powerpoint/2010/main" val="228541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457200" y="838200"/>
            <a:ext cx="4953000" cy="997709"/>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Comparing the Performance of Sets and Lists</a:t>
            </a:r>
          </a:p>
        </p:txBody>
      </p:sp>
      <p:sp>
        <p:nvSpPr>
          <p:cNvPr id="6" name="TextBox 5">
            <a:extLst>
              <a:ext uri="{FF2B5EF4-FFF2-40B4-BE49-F238E27FC236}">
                <a16:creationId xmlns:a16="http://schemas.microsoft.com/office/drawing/2014/main" id="{C5DC0D22-D8EC-D287-F7A1-CA7356E7FD54}"/>
              </a:ext>
            </a:extLst>
          </p:cNvPr>
          <p:cNvSpPr txBox="1"/>
          <p:nvPr/>
        </p:nvSpPr>
        <p:spPr>
          <a:xfrm>
            <a:off x="381000" y="1970812"/>
            <a:ext cx="10058400" cy="11603176"/>
          </a:xfrm>
          <a:prstGeom prst="rect">
            <a:avLst/>
          </a:prstGeom>
          <a:noFill/>
        </p:spPr>
        <p:txBody>
          <a:bodyPr wrap="square" numCol="2">
            <a:spAutoFit/>
          </a:bodyPr>
          <a:lstStyle/>
          <a:p>
            <a:r>
              <a:rPr lang="en-IN" sz="1100" dirty="0"/>
              <a:t>import </a:t>
            </a:r>
            <a:r>
              <a:rPr lang="en-IN" sz="1100" dirty="0" err="1"/>
              <a:t>java.util</a:t>
            </a:r>
            <a:r>
              <a:rPr lang="en-IN" sz="1100" dirty="0"/>
              <a:t>.*;</a:t>
            </a:r>
          </a:p>
          <a:p>
            <a:endParaRPr lang="en-IN" sz="1100" dirty="0"/>
          </a:p>
          <a:p>
            <a:r>
              <a:rPr lang="en-IN" sz="1100" dirty="0"/>
              <a:t> public class Main {</a:t>
            </a:r>
          </a:p>
          <a:p>
            <a:r>
              <a:rPr lang="en-IN" sz="1100" dirty="0"/>
              <a:t> static final int N = 50000;</a:t>
            </a:r>
          </a:p>
          <a:p>
            <a:endParaRPr lang="en-IN" sz="1100" dirty="0"/>
          </a:p>
          <a:p>
            <a:r>
              <a:rPr lang="en-IN" sz="1100" dirty="0"/>
              <a:t> public static void main(String[] </a:t>
            </a:r>
            <a:r>
              <a:rPr lang="en-IN" sz="1100" dirty="0" err="1"/>
              <a:t>args</a:t>
            </a:r>
            <a:r>
              <a:rPr lang="en-IN" sz="1100" dirty="0"/>
              <a:t>) {</a:t>
            </a:r>
          </a:p>
          <a:p>
            <a:r>
              <a:rPr lang="en-IN" sz="1100" dirty="0"/>
              <a:t> // Add numbers 0, 1, 2, ..., N - 1 to the array list</a:t>
            </a:r>
          </a:p>
          <a:p>
            <a:r>
              <a:rPr lang="en-IN" sz="1100" dirty="0"/>
              <a:t> List&lt;Integer&gt; list = new </a:t>
            </a:r>
            <a:r>
              <a:rPr lang="en-IN" sz="1100" dirty="0" err="1"/>
              <a:t>ArrayList</a:t>
            </a:r>
            <a:r>
              <a:rPr lang="en-IN" sz="1100" dirty="0"/>
              <a:t>&lt;&gt;();</a:t>
            </a:r>
          </a:p>
          <a:p>
            <a:r>
              <a:rPr lang="en-IN" sz="1100" dirty="0"/>
              <a:t> for (int </a:t>
            </a:r>
            <a:r>
              <a:rPr lang="en-IN" sz="1100" dirty="0" err="1"/>
              <a:t>i</a:t>
            </a:r>
            <a:r>
              <a:rPr lang="en-IN" sz="1100" dirty="0"/>
              <a:t> = 0; </a:t>
            </a:r>
            <a:r>
              <a:rPr lang="en-IN" sz="1100" dirty="0" err="1"/>
              <a:t>i</a:t>
            </a:r>
            <a:r>
              <a:rPr lang="en-IN" sz="1100" dirty="0"/>
              <a:t> &lt; N; </a:t>
            </a:r>
            <a:r>
              <a:rPr lang="en-IN" sz="1100" dirty="0" err="1"/>
              <a:t>i</a:t>
            </a:r>
            <a:r>
              <a:rPr lang="en-IN" sz="1100" dirty="0"/>
              <a:t>++)</a:t>
            </a:r>
          </a:p>
          <a:p>
            <a:r>
              <a:rPr lang="en-IN" sz="1100" dirty="0"/>
              <a:t> </a:t>
            </a:r>
            <a:r>
              <a:rPr lang="en-IN" sz="1100" dirty="0" err="1"/>
              <a:t>list.add</a:t>
            </a:r>
            <a:r>
              <a:rPr lang="en-IN" sz="1100" dirty="0"/>
              <a:t>(</a:t>
            </a:r>
            <a:r>
              <a:rPr lang="en-IN" sz="1100" dirty="0" err="1"/>
              <a:t>i</a:t>
            </a:r>
            <a:r>
              <a:rPr lang="en-IN" sz="1100" dirty="0"/>
              <a:t>);</a:t>
            </a:r>
          </a:p>
          <a:p>
            <a:r>
              <a:rPr lang="en-IN" sz="1100" dirty="0"/>
              <a:t> </a:t>
            </a:r>
            <a:r>
              <a:rPr lang="en-IN" sz="1100" dirty="0" err="1"/>
              <a:t>Collections.shuffle</a:t>
            </a:r>
            <a:r>
              <a:rPr lang="en-IN" sz="1100" dirty="0"/>
              <a:t>(list); // Shuffle the array list</a:t>
            </a:r>
          </a:p>
          <a:p>
            <a:endParaRPr lang="en-IN" sz="1100" dirty="0"/>
          </a:p>
          <a:p>
            <a:r>
              <a:rPr lang="en-IN" sz="1100" dirty="0"/>
              <a:t> // Create a hash set, and test its performance</a:t>
            </a:r>
          </a:p>
          <a:p>
            <a:r>
              <a:rPr lang="en-IN" sz="1100" dirty="0"/>
              <a:t> Collection&lt;Integer&gt; set1 = new HashSet&lt;&gt;(list);</a:t>
            </a:r>
          </a:p>
          <a:p>
            <a:r>
              <a:rPr lang="en-IN" sz="1100" dirty="0"/>
              <a:t> </a:t>
            </a:r>
            <a:r>
              <a:rPr lang="en-IN" sz="1100" dirty="0" err="1"/>
              <a:t>System.out.println</a:t>
            </a:r>
            <a:r>
              <a:rPr lang="en-IN" sz="1100" dirty="0"/>
              <a:t>("Member test time for hash set is " +</a:t>
            </a:r>
          </a:p>
          <a:p>
            <a:r>
              <a:rPr lang="en-IN" sz="1100" dirty="0"/>
              <a:t> </a:t>
            </a:r>
            <a:r>
              <a:rPr lang="en-IN" sz="1100" dirty="0" err="1"/>
              <a:t>getTestTime</a:t>
            </a:r>
            <a:r>
              <a:rPr lang="en-IN" sz="1100" dirty="0"/>
              <a:t>(set1) + " milliseconds");</a:t>
            </a:r>
          </a:p>
          <a:p>
            <a:r>
              <a:rPr lang="en-IN" sz="1100" dirty="0"/>
              <a:t> </a:t>
            </a:r>
            <a:r>
              <a:rPr lang="en-IN" sz="1100" dirty="0" err="1"/>
              <a:t>System.out.println</a:t>
            </a:r>
            <a:r>
              <a:rPr lang="en-IN" sz="1100" dirty="0"/>
              <a:t>("Remove element time for hash set is " +</a:t>
            </a:r>
          </a:p>
          <a:p>
            <a:r>
              <a:rPr lang="en-IN" sz="1100" dirty="0"/>
              <a:t> </a:t>
            </a:r>
            <a:r>
              <a:rPr lang="en-IN" sz="1100" dirty="0" err="1"/>
              <a:t>getRemoveTime</a:t>
            </a:r>
            <a:r>
              <a:rPr lang="en-IN" sz="1100" dirty="0"/>
              <a:t>(set1) + " milliseconds");</a:t>
            </a:r>
          </a:p>
          <a:p>
            <a:endParaRPr lang="en-IN" sz="1100" dirty="0"/>
          </a:p>
          <a:p>
            <a:r>
              <a:rPr lang="en-IN" sz="1100" dirty="0"/>
              <a:t> // Create a linked hash set, and test its performance</a:t>
            </a:r>
          </a:p>
          <a:p>
            <a:r>
              <a:rPr lang="en-IN" sz="1100" dirty="0"/>
              <a:t> Collection&lt;Integer&gt; set2 = new </a:t>
            </a:r>
            <a:r>
              <a:rPr lang="en-IN" sz="1100" dirty="0" err="1"/>
              <a:t>LinkedHashSet</a:t>
            </a:r>
            <a:r>
              <a:rPr lang="en-IN" sz="1100" dirty="0"/>
              <a:t>&lt;&gt;(list);</a:t>
            </a:r>
          </a:p>
          <a:p>
            <a:r>
              <a:rPr lang="en-IN" sz="1100" dirty="0"/>
              <a:t> </a:t>
            </a:r>
            <a:r>
              <a:rPr lang="en-IN" sz="1100" dirty="0" err="1"/>
              <a:t>System.out.println</a:t>
            </a:r>
            <a:r>
              <a:rPr lang="en-IN" sz="1100" dirty="0"/>
              <a:t>("Member test time for linked hash set is " +</a:t>
            </a:r>
          </a:p>
          <a:p>
            <a:r>
              <a:rPr lang="en-IN" sz="1100" dirty="0"/>
              <a:t> </a:t>
            </a:r>
            <a:r>
              <a:rPr lang="en-IN" sz="1100" dirty="0" err="1"/>
              <a:t>getTestTime</a:t>
            </a:r>
            <a:r>
              <a:rPr lang="en-IN" sz="1100" dirty="0"/>
              <a:t>(set2) + " milliseconds");</a:t>
            </a:r>
          </a:p>
          <a:p>
            <a:r>
              <a:rPr lang="en-IN" sz="1100" dirty="0"/>
              <a:t> </a:t>
            </a:r>
            <a:r>
              <a:rPr lang="en-IN" sz="1100" dirty="0" err="1"/>
              <a:t>System.out.println</a:t>
            </a:r>
            <a:r>
              <a:rPr lang="en-IN" sz="1100" dirty="0"/>
              <a:t>("Remove element time for linked hash set is "</a:t>
            </a:r>
          </a:p>
          <a:p>
            <a:r>
              <a:rPr lang="en-IN" sz="1100" dirty="0"/>
              <a:t> + </a:t>
            </a:r>
            <a:r>
              <a:rPr lang="en-IN" sz="1100" dirty="0" err="1"/>
              <a:t>getRemoveTime</a:t>
            </a:r>
            <a:r>
              <a:rPr lang="en-IN" sz="1100" dirty="0"/>
              <a:t>(set2) + " milliseconds");</a:t>
            </a:r>
          </a:p>
          <a:p>
            <a:endParaRPr lang="en-IN" sz="1100" dirty="0"/>
          </a:p>
          <a:p>
            <a:r>
              <a:rPr lang="en-IN" sz="1100" dirty="0"/>
              <a:t> // Create a tree set, and test its performance</a:t>
            </a:r>
          </a:p>
          <a:p>
            <a:r>
              <a:rPr lang="en-IN" sz="1100" dirty="0"/>
              <a:t> Collection&lt;Integer&gt; set3 = new </a:t>
            </a:r>
            <a:r>
              <a:rPr lang="en-IN" sz="1100" dirty="0" err="1"/>
              <a:t>TreeSet</a:t>
            </a:r>
            <a:r>
              <a:rPr lang="en-IN" sz="1100" dirty="0"/>
              <a:t>&lt;&gt;(list);</a:t>
            </a:r>
          </a:p>
          <a:p>
            <a:r>
              <a:rPr lang="en-IN" sz="1100" dirty="0"/>
              <a:t> </a:t>
            </a:r>
            <a:r>
              <a:rPr lang="en-IN" sz="1100" dirty="0" err="1"/>
              <a:t>System.out.println</a:t>
            </a:r>
            <a:r>
              <a:rPr lang="en-IN" sz="1100" dirty="0"/>
              <a:t>("Member test time for tree set is " +</a:t>
            </a:r>
          </a:p>
          <a:p>
            <a:r>
              <a:rPr lang="en-IN" sz="1100" dirty="0"/>
              <a:t> </a:t>
            </a:r>
            <a:r>
              <a:rPr lang="en-IN" sz="1100" dirty="0" err="1"/>
              <a:t>getTestTime</a:t>
            </a:r>
            <a:r>
              <a:rPr lang="en-IN" sz="1100" dirty="0"/>
              <a:t>(set3) + " milliseconds");</a:t>
            </a:r>
          </a:p>
          <a:p>
            <a:r>
              <a:rPr lang="en-IN" sz="1100" dirty="0"/>
              <a:t> </a:t>
            </a:r>
            <a:r>
              <a:rPr lang="en-IN" sz="1100" dirty="0" err="1"/>
              <a:t>System.out.println</a:t>
            </a:r>
            <a:r>
              <a:rPr lang="en-IN" sz="1100" dirty="0"/>
              <a:t>("Remove element time for tree set is " +</a:t>
            </a:r>
          </a:p>
          <a:p>
            <a:r>
              <a:rPr lang="en-IN" sz="1100" dirty="0"/>
              <a:t> </a:t>
            </a:r>
            <a:r>
              <a:rPr lang="en-IN" sz="1100" dirty="0" err="1"/>
              <a:t>getRemoveTime</a:t>
            </a:r>
            <a:r>
              <a:rPr lang="en-IN" sz="1100" dirty="0"/>
              <a:t>(set3) + " milliseconds");</a:t>
            </a:r>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r>
              <a:rPr lang="en-IN" sz="1100" dirty="0"/>
              <a:t> // Create an array list, and test its performance</a:t>
            </a:r>
          </a:p>
          <a:p>
            <a:r>
              <a:rPr lang="en-IN" sz="1100" dirty="0"/>
              <a:t> Collection&lt;Integer&gt; list1 = new </a:t>
            </a:r>
            <a:r>
              <a:rPr lang="en-IN" sz="1100" dirty="0" err="1"/>
              <a:t>ArrayList</a:t>
            </a:r>
            <a:r>
              <a:rPr lang="en-IN" sz="1100" dirty="0"/>
              <a:t>&lt;&gt;(list);</a:t>
            </a:r>
          </a:p>
          <a:p>
            <a:r>
              <a:rPr lang="en-IN" sz="1100" dirty="0"/>
              <a:t> </a:t>
            </a:r>
            <a:r>
              <a:rPr lang="en-IN" sz="1100" dirty="0" err="1"/>
              <a:t>System.out.println</a:t>
            </a:r>
            <a:r>
              <a:rPr lang="en-IN" sz="1100" dirty="0"/>
              <a:t>("Member test time for array list is " +</a:t>
            </a:r>
          </a:p>
          <a:p>
            <a:r>
              <a:rPr lang="en-IN" sz="1100" dirty="0"/>
              <a:t> </a:t>
            </a:r>
            <a:r>
              <a:rPr lang="en-IN" sz="1100" dirty="0" err="1"/>
              <a:t>getTestTime</a:t>
            </a:r>
            <a:r>
              <a:rPr lang="en-IN" sz="1100" dirty="0"/>
              <a:t>(list1) + " milliseconds");</a:t>
            </a:r>
          </a:p>
          <a:p>
            <a:r>
              <a:rPr lang="en-IN" sz="1100" dirty="0"/>
              <a:t> </a:t>
            </a:r>
            <a:r>
              <a:rPr lang="en-IN" sz="1100" dirty="0" err="1"/>
              <a:t>System.out.println</a:t>
            </a:r>
            <a:r>
              <a:rPr lang="en-IN" sz="1100" dirty="0"/>
              <a:t>("Remove element time for array list is " +</a:t>
            </a:r>
          </a:p>
          <a:p>
            <a:r>
              <a:rPr lang="en-IN" sz="1100" dirty="0"/>
              <a:t> </a:t>
            </a:r>
            <a:r>
              <a:rPr lang="en-IN" sz="1100" dirty="0" err="1"/>
              <a:t>getRemoveTime</a:t>
            </a:r>
            <a:r>
              <a:rPr lang="en-IN" sz="1100" dirty="0"/>
              <a:t>(list1) + " milliseconds");</a:t>
            </a:r>
          </a:p>
          <a:p>
            <a:endParaRPr lang="en-IN" sz="1100" dirty="0"/>
          </a:p>
          <a:p>
            <a:r>
              <a:rPr lang="en-IN" sz="1100" dirty="0"/>
              <a:t> // Create a linked list, and test its performance</a:t>
            </a:r>
          </a:p>
          <a:p>
            <a:r>
              <a:rPr lang="en-IN" sz="1100" dirty="0"/>
              <a:t> Collection&lt;Integer&gt; list2 = new LinkedList&lt;&gt;(list);</a:t>
            </a:r>
          </a:p>
          <a:p>
            <a:r>
              <a:rPr lang="en-IN" sz="1100" dirty="0"/>
              <a:t> </a:t>
            </a:r>
            <a:r>
              <a:rPr lang="en-IN" sz="1100" dirty="0" err="1"/>
              <a:t>System.out.println</a:t>
            </a:r>
            <a:r>
              <a:rPr lang="en-IN" sz="1100" dirty="0"/>
              <a:t>("Member test time for linked list is " +</a:t>
            </a:r>
          </a:p>
          <a:p>
            <a:r>
              <a:rPr lang="en-IN" sz="1100" dirty="0"/>
              <a:t> </a:t>
            </a:r>
            <a:r>
              <a:rPr lang="en-IN" sz="1100" dirty="0" err="1"/>
              <a:t>getTestTime</a:t>
            </a:r>
            <a:r>
              <a:rPr lang="en-IN" sz="1100" dirty="0"/>
              <a:t>(list2) + " milliseconds");</a:t>
            </a:r>
          </a:p>
          <a:p>
            <a:r>
              <a:rPr lang="en-IN" sz="1100" dirty="0"/>
              <a:t> </a:t>
            </a:r>
            <a:r>
              <a:rPr lang="en-IN" sz="1100" dirty="0" err="1"/>
              <a:t>System.out.println</a:t>
            </a:r>
            <a:r>
              <a:rPr lang="en-IN" sz="1100" dirty="0"/>
              <a:t>("Remove element time for linked list is " +</a:t>
            </a:r>
          </a:p>
          <a:p>
            <a:r>
              <a:rPr lang="en-IN" sz="1100" dirty="0"/>
              <a:t> </a:t>
            </a:r>
            <a:r>
              <a:rPr lang="en-IN" sz="1100" dirty="0" err="1"/>
              <a:t>getRemoveTime</a:t>
            </a:r>
            <a:r>
              <a:rPr lang="en-IN" sz="1100" dirty="0"/>
              <a:t>(list2) + " milliseconds");</a:t>
            </a:r>
          </a:p>
          <a:p>
            <a:r>
              <a:rPr lang="en-IN" sz="1100" dirty="0"/>
              <a:t> }</a:t>
            </a:r>
          </a:p>
          <a:p>
            <a:endParaRPr lang="en-IN" sz="1100" dirty="0"/>
          </a:p>
          <a:p>
            <a:r>
              <a:rPr lang="en-IN" sz="1100" dirty="0"/>
              <a:t> public static long </a:t>
            </a:r>
            <a:r>
              <a:rPr lang="en-IN" sz="1100" dirty="0" err="1"/>
              <a:t>getTestTime</a:t>
            </a:r>
            <a:r>
              <a:rPr lang="en-IN" sz="1100" dirty="0"/>
              <a:t>(Collection&lt;Integer&gt; c) {</a:t>
            </a:r>
          </a:p>
          <a:p>
            <a:r>
              <a:rPr lang="en-IN" sz="1100" dirty="0"/>
              <a:t> long </a:t>
            </a:r>
            <a:r>
              <a:rPr lang="en-IN" sz="1100" dirty="0" err="1"/>
              <a:t>startTime</a:t>
            </a:r>
            <a:r>
              <a:rPr lang="en-IN" sz="1100" dirty="0"/>
              <a:t> = </a:t>
            </a:r>
            <a:r>
              <a:rPr lang="en-IN" sz="1100" dirty="0" err="1"/>
              <a:t>System.currentTimeMillis</a:t>
            </a:r>
            <a:r>
              <a:rPr lang="en-IN" sz="1100" dirty="0"/>
              <a:t>();</a:t>
            </a:r>
          </a:p>
          <a:p>
            <a:endParaRPr lang="en-IN" sz="1100" dirty="0"/>
          </a:p>
          <a:p>
            <a:r>
              <a:rPr lang="en-IN" sz="1100" dirty="0"/>
              <a:t> // Test if a number is in the collection</a:t>
            </a:r>
          </a:p>
          <a:p>
            <a:r>
              <a:rPr lang="en-IN" sz="1100" dirty="0"/>
              <a:t> for (int </a:t>
            </a:r>
            <a:r>
              <a:rPr lang="en-IN" sz="1100" dirty="0" err="1"/>
              <a:t>i</a:t>
            </a:r>
            <a:r>
              <a:rPr lang="en-IN" sz="1100" dirty="0"/>
              <a:t> = 0; </a:t>
            </a:r>
            <a:r>
              <a:rPr lang="en-IN" sz="1100" dirty="0" err="1"/>
              <a:t>i</a:t>
            </a:r>
            <a:r>
              <a:rPr lang="en-IN" sz="1100" dirty="0"/>
              <a:t> &lt; N; </a:t>
            </a:r>
            <a:r>
              <a:rPr lang="en-IN" sz="1100" dirty="0" err="1"/>
              <a:t>i</a:t>
            </a:r>
            <a:r>
              <a:rPr lang="en-IN" sz="1100" dirty="0"/>
              <a:t>++)</a:t>
            </a:r>
          </a:p>
          <a:p>
            <a:r>
              <a:rPr lang="en-IN" sz="1100" dirty="0"/>
              <a:t> </a:t>
            </a:r>
            <a:r>
              <a:rPr lang="en-IN" sz="1100" dirty="0" err="1"/>
              <a:t>c.contains</a:t>
            </a:r>
            <a:r>
              <a:rPr lang="en-IN" sz="1100" dirty="0"/>
              <a:t>((int)(</a:t>
            </a:r>
            <a:r>
              <a:rPr lang="en-IN" sz="1100" dirty="0" err="1"/>
              <a:t>Math.random</a:t>
            </a:r>
            <a:r>
              <a:rPr lang="en-IN" sz="1100" dirty="0"/>
              <a:t>() * 2 * N));</a:t>
            </a:r>
          </a:p>
          <a:p>
            <a:endParaRPr lang="en-IN" sz="1100" dirty="0"/>
          </a:p>
          <a:p>
            <a:r>
              <a:rPr lang="en-IN" sz="1100" dirty="0"/>
              <a:t> return </a:t>
            </a:r>
            <a:r>
              <a:rPr lang="en-IN" sz="1100" dirty="0" err="1"/>
              <a:t>System.currentTimeMillis</a:t>
            </a:r>
            <a:r>
              <a:rPr lang="en-IN" sz="1100" dirty="0"/>
              <a:t>() - </a:t>
            </a:r>
            <a:r>
              <a:rPr lang="en-IN" sz="1100" dirty="0" err="1"/>
              <a:t>startTime</a:t>
            </a:r>
            <a:r>
              <a:rPr lang="en-IN" sz="1100" dirty="0"/>
              <a:t>;</a:t>
            </a:r>
          </a:p>
          <a:p>
            <a:r>
              <a:rPr lang="en-IN" sz="1100" dirty="0"/>
              <a:t>}</a:t>
            </a:r>
          </a:p>
          <a:p>
            <a:endParaRPr lang="en-IN" sz="1100" dirty="0"/>
          </a:p>
          <a:p>
            <a:r>
              <a:rPr lang="en-IN" sz="1100" dirty="0"/>
              <a:t> public static long </a:t>
            </a:r>
            <a:r>
              <a:rPr lang="en-IN" sz="1100" dirty="0" err="1"/>
              <a:t>getRemoveTime</a:t>
            </a:r>
            <a:r>
              <a:rPr lang="en-IN" sz="1100" dirty="0"/>
              <a:t>(Collection&lt;Integer&gt; c) {</a:t>
            </a:r>
          </a:p>
          <a:p>
            <a:r>
              <a:rPr lang="en-IN" sz="1100" dirty="0"/>
              <a:t> long </a:t>
            </a:r>
            <a:r>
              <a:rPr lang="en-IN" sz="1100" dirty="0" err="1"/>
              <a:t>startTime</a:t>
            </a:r>
            <a:r>
              <a:rPr lang="en-IN" sz="1100" dirty="0"/>
              <a:t> = </a:t>
            </a:r>
            <a:r>
              <a:rPr lang="en-IN" sz="1100" dirty="0" err="1"/>
              <a:t>System.currentTimeMillis</a:t>
            </a:r>
            <a:r>
              <a:rPr lang="en-IN" sz="1100" dirty="0"/>
              <a:t>();</a:t>
            </a:r>
          </a:p>
          <a:p>
            <a:endParaRPr lang="en-IN" sz="1100" dirty="0"/>
          </a:p>
          <a:p>
            <a:r>
              <a:rPr lang="en-IN" sz="1100" dirty="0"/>
              <a:t> for (int </a:t>
            </a:r>
            <a:r>
              <a:rPr lang="en-IN" sz="1100" dirty="0" err="1"/>
              <a:t>i</a:t>
            </a:r>
            <a:r>
              <a:rPr lang="en-IN" sz="1100" dirty="0"/>
              <a:t> = 0; </a:t>
            </a:r>
            <a:r>
              <a:rPr lang="en-IN" sz="1100" dirty="0" err="1"/>
              <a:t>i</a:t>
            </a:r>
            <a:r>
              <a:rPr lang="en-IN" sz="1100" dirty="0"/>
              <a:t> &lt; N; </a:t>
            </a:r>
            <a:r>
              <a:rPr lang="en-IN" sz="1100" dirty="0" err="1"/>
              <a:t>i</a:t>
            </a:r>
            <a:r>
              <a:rPr lang="en-IN" sz="1100" dirty="0"/>
              <a:t>++)</a:t>
            </a:r>
          </a:p>
          <a:p>
            <a:r>
              <a:rPr lang="en-IN" sz="1100" dirty="0"/>
              <a:t> </a:t>
            </a:r>
            <a:r>
              <a:rPr lang="en-IN" sz="1100" dirty="0" err="1"/>
              <a:t>c.remove</a:t>
            </a:r>
            <a:r>
              <a:rPr lang="en-IN" sz="1100" dirty="0"/>
              <a:t>(</a:t>
            </a:r>
            <a:r>
              <a:rPr lang="en-IN" sz="1100" dirty="0" err="1"/>
              <a:t>i</a:t>
            </a:r>
            <a:r>
              <a:rPr lang="en-IN" sz="1100" dirty="0"/>
              <a:t>);</a:t>
            </a:r>
          </a:p>
          <a:p>
            <a:endParaRPr lang="en-IN" sz="1100" dirty="0"/>
          </a:p>
          <a:p>
            <a:r>
              <a:rPr lang="en-IN" sz="1100" dirty="0"/>
              <a:t> return </a:t>
            </a:r>
            <a:r>
              <a:rPr lang="en-IN" sz="1100" dirty="0" err="1"/>
              <a:t>System.currentTimeMillis</a:t>
            </a:r>
            <a:r>
              <a:rPr lang="en-IN" sz="1100" dirty="0"/>
              <a:t>() - </a:t>
            </a:r>
            <a:r>
              <a:rPr lang="en-IN" sz="1100" dirty="0" err="1"/>
              <a:t>startTime</a:t>
            </a:r>
            <a:r>
              <a:rPr lang="en-IN" sz="1100" dirty="0"/>
              <a:t>;</a:t>
            </a:r>
          </a:p>
          <a:p>
            <a:r>
              <a:rPr lang="en-IN" sz="1100" dirty="0"/>
              <a:t> }</a:t>
            </a:r>
          </a:p>
          <a:p>
            <a:r>
              <a:rPr lang="en-IN" sz="1100" dirty="0"/>
              <a:t> }</a:t>
            </a:r>
          </a:p>
        </p:txBody>
      </p:sp>
      <p:sp>
        <p:nvSpPr>
          <p:cNvPr id="3" name="TextBox 2">
            <a:extLst>
              <a:ext uri="{FF2B5EF4-FFF2-40B4-BE49-F238E27FC236}">
                <a16:creationId xmlns:a16="http://schemas.microsoft.com/office/drawing/2014/main" id="{FBD7761E-763B-6E3C-4954-9EFC3E658DD4}"/>
              </a:ext>
            </a:extLst>
          </p:cNvPr>
          <p:cNvSpPr txBox="1"/>
          <p:nvPr/>
        </p:nvSpPr>
        <p:spPr>
          <a:xfrm>
            <a:off x="5181600" y="1466577"/>
            <a:ext cx="1715470" cy="369332"/>
          </a:xfrm>
          <a:prstGeom prst="rect">
            <a:avLst/>
          </a:prstGeom>
          <a:noFill/>
        </p:spPr>
        <p:txBody>
          <a:bodyPr wrap="none" rtlCol="0">
            <a:spAutoFit/>
          </a:bodyPr>
          <a:lstStyle/>
          <a:p>
            <a:r>
              <a:rPr lang="en-US" b="1" u="sng" dirty="0">
                <a:solidFill>
                  <a:srgbClr val="FF0000"/>
                </a:solidFill>
              </a:rPr>
              <a:t>FOR REFERENCE</a:t>
            </a:r>
            <a:endParaRPr lang="en-IN" b="1" u="sng" dirty="0">
              <a:solidFill>
                <a:srgbClr val="FF0000"/>
              </a:solidFill>
            </a:endParaRPr>
          </a:p>
        </p:txBody>
      </p:sp>
    </p:spTree>
    <p:extLst>
      <p:ext uri="{BB962C8B-B14F-4D97-AF65-F5344CB8AC3E}">
        <p14:creationId xmlns:p14="http://schemas.microsoft.com/office/powerpoint/2010/main" val="63321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Maps</a:t>
            </a:r>
          </a:p>
        </p:txBody>
      </p:sp>
      <p:sp>
        <p:nvSpPr>
          <p:cNvPr id="5" name="Rectangle 4">
            <a:extLst>
              <a:ext uri="{FF2B5EF4-FFF2-40B4-BE49-F238E27FC236}">
                <a16:creationId xmlns:a16="http://schemas.microsoft.com/office/drawing/2014/main" id="{89C1E71B-9742-48EE-8CCF-6CBF89144019}"/>
              </a:ext>
            </a:extLst>
          </p:cNvPr>
          <p:cNvSpPr/>
          <p:nvPr/>
        </p:nvSpPr>
        <p:spPr>
          <a:xfrm>
            <a:off x="443163" y="2209800"/>
            <a:ext cx="9172074" cy="830997"/>
          </a:xfrm>
          <a:prstGeom prst="rect">
            <a:avLst/>
          </a:prstGeom>
        </p:spPr>
        <p:txBody>
          <a:bodyPr wrap="square">
            <a:spAutoFit/>
          </a:bodyPr>
          <a:lstStyle/>
          <a:p>
            <a:pPr marL="285750" indent="-285750">
              <a:buFont typeface="Arial" panose="020B0604020202020204" pitchFamily="34" charset="0"/>
              <a:buChar char="•"/>
            </a:pPr>
            <a:r>
              <a:rPr lang="en-US" sz="2400" dirty="0"/>
              <a:t>You can create a map using one of its three concrete classes: HashMap, </a:t>
            </a:r>
            <a:r>
              <a:rPr lang="en-US" sz="2400" dirty="0" err="1"/>
              <a:t>LinkedHashMap</a:t>
            </a:r>
            <a:r>
              <a:rPr lang="en-US" sz="2400" dirty="0"/>
              <a:t>, or </a:t>
            </a:r>
            <a:r>
              <a:rPr lang="en-US" sz="2400" dirty="0" err="1"/>
              <a:t>TreeMap</a:t>
            </a:r>
            <a:r>
              <a:rPr lang="en-US" sz="2400" dirty="0"/>
              <a:t>.</a:t>
            </a:r>
          </a:p>
        </p:txBody>
      </p:sp>
      <p:sp>
        <p:nvSpPr>
          <p:cNvPr id="6" name="TextBox 5">
            <a:extLst>
              <a:ext uri="{FF2B5EF4-FFF2-40B4-BE49-F238E27FC236}">
                <a16:creationId xmlns:a16="http://schemas.microsoft.com/office/drawing/2014/main" id="{CCBFE002-0F4F-9868-10FA-B8BB7653ABBA}"/>
              </a:ext>
            </a:extLst>
          </p:cNvPr>
          <p:cNvSpPr txBox="1"/>
          <p:nvPr/>
        </p:nvSpPr>
        <p:spPr>
          <a:xfrm>
            <a:off x="443163" y="3200400"/>
            <a:ext cx="9172073" cy="378565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FF0000"/>
                </a:solidFill>
              </a:rPr>
              <a:t>A map is a container object that stores a collection of key/value pairs. It enables fast retrieval, deletion, and updating of the pair through the key. </a:t>
            </a:r>
          </a:p>
          <a:p>
            <a:pPr marL="342900" indent="-342900">
              <a:buFont typeface="Arial" panose="020B0604020202020204" pitchFamily="34" charset="0"/>
              <a:buChar char="•"/>
            </a:pPr>
            <a:r>
              <a:rPr lang="en-US" sz="2400" dirty="0"/>
              <a:t>A map stores the values along with the keys. The keys are like indexes. </a:t>
            </a:r>
          </a:p>
          <a:p>
            <a:pPr marL="342900" indent="-342900">
              <a:buFont typeface="Arial" panose="020B0604020202020204" pitchFamily="34" charset="0"/>
              <a:buChar char="•"/>
            </a:pPr>
            <a:r>
              <a:rPr lang="en-US" sz="2400" b="1" dirty="0"/>
              <a:t>In List, the indexes are integers. In Map, the keys can be any objects.</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u="sng" dirty="0">
                <a:solidFill>
                  <a:srgbClr val="FF0000"/>
                </a:solidFill>
              </a:rPr>
              <a:t>A map cannot contain duplicate keys. </a:t>
            </a:r>
          </a:p>
          <a:p>
            <a:pPr marL="342900" indent="-342900">
              <a:buFont typeface="Arial" panose="020B0604020202020204" pitchFamily="34" charset="0"/>
              <a:buChar char="•"/>
            </a:pPr>
            <a:endParaRPr lang="en-US" sz="2400" b="1" u="sng" dirty="0"/>
          </a:p>
          <a:p>
            <a:pPr marL="342900" indent="-342900">
              <a:buFont typeface="Arial" panose="020B0604020202020204" pitchFamily="34" charset="0"/>
              <a:buChar char="•"/>
            </a:pPr>
            <a:r>
              <a:rPr lang="en-US" sz="2400" dirty="0"/>
              <a:t>Each key maps to one value. A key and its corresponding value form an entry stored in a map.</a:t>
            </a:r>
            <a:endParaRPr lang="en-IN" sz="2400" dirty="0"/>
          </a:p>
        </p:txBody>
      </p:sp>
    </p:spTree>
    <p:extLst>
      <p:ext uri="{BB962C8B-B14F-4D97-AF65-F5344CB8AC3E}">
        <p14:creationId xmlns:p14="http://schemas.microsoft.com/office/powerpoint/2010/main" val="365979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Maps</a:t>
            </a:r>
          </a:p>
        </p:txBody>
      </p:sp>
      <p:pic>
        <p:nvPicPr>
          <p:cNvPr id="3" name="Picture 2">
            <a:extLst>
              <a:ext uri="{FF2B5EF4-FFF2-40B4-BE49-F238E27FC236}">
                <a16:creationId xmlns:a16="http://schemas.microsoft.com/office/drawing/2014/main" id="{7295A226-AE27-3153-4C32-32D760684FE6}"/>
              </a:ext>
            </a:extLst>
          </p:cNvPr>
          <p:cNvPicPr>
            <a:picLocks noChangeAspect="1"/>
          </p:cNvPicPr>
          <p:nvPr/>
        </p:nvPicPr>
        <p:blipFill>
          <a:blip r:embed="rId2"/>
          <a:stretch>
            <a:fillRect/>
          </a:stretch>
        </p:blipFill>
        <p:spPr>
          <a:xfrm>
            <a:off x="228600" y="2057400"/>
            <a:ext cx="9346301" cy="4267200"/>
          </a:xfrm>
          <a:prstGeom prst="rect">
            <a:avLst/>
          </a:prstGeom>
        </p:spPr>
      </p:pic>
      <p:sp>
        <p:nvSpPr>
          <p:cNvPr id="8" name="TextBox 7">
            <a:extLst>
              <a:ext uri="{FF2B5EF4-FFF2-40B4-BE49-F238E27FC236}">
                <a16:creationId xmlns:a16="http://schemas.microsoft.com/office/drawing/2014/main" id="{72E93BE1-C138-4F75-1A6F-C20F862F9FCE}"/>
              </a:ext>
            </a:extLst>
          </p:cNvPr>
          <p:cNvSpPr txBox="1"/>
          <p:nvPr/>
        </p:nvSpPr>
        <p:spPr>
          <a:xfrm>
            <a:off x="2057400" y="6569001"/>
            <a:ext cx="6705600" cy="369332"/>
          </a:xfrm>
          <a:prstGeom prst="rect">
            <a:avLst/>
          </a:prstGeom>
          <a:noFill/>
        </p:spPr>
        <p:txBody>
          <a:bodyPr wrap="square">
            <a:spAutoFit/>
          </a:bodyPr>
          <a:lstStyle/>
          <a:p>
            <a:r>
              <a:rPr lang="en-US" dirty="0"/>
              <a:t>The entries consisting of key/value pairs are stored in a map.</a:t>
            </a:r>
            <a:endParaRPr lang="en-IN" dirty="0"/>
          </a:p>
        </p:txBody>
      </p:sp>
    </p:spTree>
    <p:extLst>
      <p:ext uri="{BB962C8B-B14F-4D97-AF65-F5344CB8AC3E}">
        <p14:creationId xmlns:p14="http://schemas.microsoft.com/office/powerpoint/2010/main" val="207184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Maps</a:t>
            </a:r>
          </a:p>
        </p:txBody>
      </p:sp>
      <p:sp>
        <p:nvSpPr>
          <p:cNvPr id="8" name="TextBox 7">
            <a:extLst>
              <a:ext uri="{FF2B5EF4-FFF2-40B4-BE49-F238E27FC236}">
                <a16:creationId xmlns:a16="http://schemas.microsoft.com/office/drawing/2014/main" id="{72E93BE1-C138-4F75-1A6F-C20F862F9FCE}"/>
              </a:ext>
            </a:extLst>
          </p:cNvPr>
          <p:cNvSpPr txBox="1"/>
          <p:nvPr/>
        </p:nvSpPr>
        <p:spPr>
          <a:xfrm>
            <a:off x="2971800" y="5363645"/>
            <a:ext cx="6705600" cy="369332"/>
          </a:xfrm>
          <a:prstGeom prst="rect">
            <a:avLst/>
          </a:prstGeom>
          <a:noFill/>
        </p:spPr>
        <p:txBody>
          <a:bodyPr wrap="square">
            <a:spAutoFit/>
          </a:bodyPr>
          <a:lstStyle/>
          <a:p>
            <a:r>
              <a:rPr lang="en-US" sz="1800" b="0" i="0" u="none" strike="noStrike" baseline="0" dirty="0">
                <a:latin typeface="TimesLTStd-Roman"/>
              </a:rPr>
              <a:t>A map stores key/value pairs.</a:t>
            </a:r>
            <a:endParaRPr lang="en-IN" dirty="0"/>
          </a:p>
        </p:txBody>
      </p:sp>
      <p:pic>
        <p:nvPicPr>
          <p:cNvPr id="5" name="Picture 4">
            <a:extLst>
              <a:ext uri="{FF2B5EF4-FFF2-40B4-BE49-F238E27FC236}">
                <a16:creationId xmlns:a16="http://schemas.microsoft.com/office/drawing/2014/main" id="{7ED6D761-E929-F76E-F6D2-27BABC233E39}"/>
              </a:ext>
            </a:extLst>
          </p:cNvPr>
          <p:cNvPicPr>
            <a:picLocks noChangeAspect="1"/>
          </p:cNvPicPr>
          <p:nvPr/>
        </p:nvPicPr>
        <p:blipFill>
          <a:blip r:embed="rId2"/>
          <a:stretch>
            <a:fillRect/>
          </a:stretch>
        </p:blipFill>
        <p:spPr>
          <a:xfrm>
            <a:off x="187637" y="2133599"/>
            <a:ext cx="9683126" cy="2805113"/>
          </a:xfrm>
          <a:prstGeom prst="rect">
            <a:avLst/>
          </a:prstGeom>
        </p:spPr>
      </p:pic>
    </p:spTree>
    <p:extLst>
      <p:ext uri="{BB962C8B-B14F-4D97-AF65-F5344CB8AC3E}">
        <p14:creationId xmlns:p14="http://schemas.microsoft.com/office/powerpoint/2010/main" val="11475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Maps</a:t>
            </a:r>
          </a:p>
        </p:txBody>
      </p:sp>
      <p:pic>
        <p:nvPicPr>
          <p:cNvPr id="3" name="Picture 2">
            <a:extLst>
              <a:ext uri="{FF2B5EF4-FFF2-40B4-BE49-F238E27FC236}">
                <a16:creationId xmlns:a16="http://schemas.microsoft.com/office/drawing/2014/main" id="{E53C96AF-BFEF-0075-0989-169C97660C4D}"/>
              </a:ext>
            </a:extLst>
          </p:cNvPr>
          <p:cNvPicPr>
            <a:picLocks noChangeAspect="1"/>
          </p:cNvPicPr>
          <p:nvPr/>
        </p:nvPicPr>
        <p:blipFill>
          <a:blip r:embed="rId2"/>
          <a:stretch>
            <a:fillRect/>
          </a:stretch>
        </p:blipFill>
        <p:spPr>
          <a:xfrm>
            <a:off x="263507" y="2209800"/>
            <a:ext cx="9794893" cy="4543867"/>
          </a:xfrm>
          <a:prstGeom prst="rect">
            <a:avLst/>
          </a:prstGeom>
        </p:spPr>
      </p:pic>
    </p:spTree>
    <p:extLst>
      <p:ext uri="{BB962C8B-B14F-4D97-AF65-F5344CB8AC3E}">
        <p14:creationId xmlns:p14="http://schemas.microsoft.com/office/powerpoint/2010/main" val="108581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Maps</a:t>
            </a:r>
          </a:p>
        </p:txBody>
      </p:sp>
      <p:sp>
        <p:nvSpPr>
          <p:cNvPr id="5" name="TextBox 4">
            <a:extLst>
              <a:ext uri="{FF2B5EF4-FFF2-40B4-BE49-F238E27FC236}">
                <a16:creationId xmlns:a16="http://schemas.microsoft.com/office/drawing/2014/main" id="{234AF95E-6845-0D64-0F99-3CB0181410AB}"/>
              </a:ext>
            </a:extLst>
          </p:cNvPr>
          <p:cNvSpPr txBox="1"/>
          <p:nvPr/>
        </p:nvSpPr>
        <p:spPr>
          <a:xfrm>
            <a:off x="609600" y="2178040"/>
            <a:ext cx="9144000" cy="5262979"/>
          </a:xfrm>
          <a:prstGeom prst="rect">
            <a:avLst/>
          </a:prstGeom>
          <a:noFill/>
        </p:spPr>
        <p:txBody>
          <a:bodyPr wrap="square">
            <a:spAutoFit/>
          </a:bodyPr>
          <a:lstStyle/>
          <a:p>
            <a:r>
              <a:rPr lang="en-IN" sz="2400" dirty="0"/>
              <a:t>import </a:t>
            </a:r>
            <a:r>
              <a:rPr lang="en-IN" sz="2400" dirty="0" err="1"/>
              <a:t>java.util</a:t>
            </a:r>
            <a:r>
              <a:rPr lang="en-IN" sz="2400" dirty="0"/>
              <a:t>.*;</a:t>
            </a:r>
          </a:p>
          <a:p>
            <a:r>
              <a:rPr lang="en-IN" sz="2400" dirty="0"/>
              <a:t>public class Main {</a:t>
            </a:r>
          </a:p>
          <a:p>
            <a:r>
              <a:rPr lang="en-IN" sz="2400" dirty="0"/>
              <a:t>public static void main(String[] </a:t>
            </a:r>
            <a:r>
              <a:rPr lang="en-IN" sz="2400" dirty="0" err="1"/>
              <a:t>args</a:t>
            </a:r>
            <a:r>
              <a:rPr lang="en-IN" sz="2400" dirty="0"/>
              <a:t>) {</a:t>
            </a:r>
          </a:p>
          <a:p>
            <a:endParaRPr lang="en-IN" sz="2400" dirty="0"/>
          </a:p>
          <a:p>
            <a:r>
              <a:rPr lang="en-IN" sz="2400" dirty="0">
                <a:solidFill>
                  <a:srgbClr val="FF0000"/>
                </a:solidFill>
              </a:rPr>
              <a:t>Map&lt;String, String&gt; map = new </a:t>
            </a:r>
            <a:r>
              <a:rPr lang="en-IN" sz="2400" dirty="0" err="1">
                <a:solidFill>
                  <a:srgbClr val="FF0000"/>
                </a:solidFill>
              </a:rPr>
              <a:t>LinkedHashMap</a:t>
            </a:r>
            <a:r>
              <a:rPr lang="en-IN" sz="2400" dirty="0">
                <a:solidFill>
                  <a:srgbClr val="FF0000"/>
                </a:solidFill>
              </a:rPr>
              <a:t>&lt;&gt;();</a:t>
            </a:r>
          </a:p>
          <a:p>
            <a:endParaRPr lang="en-IN" sz="2400" dirty="0">
              <a:solidFill>
                <a:srgbClr val="FF0000"/>
              </a:solidFill>
            </a:endParaRPr>
          </a:p>
          <a:p>
            <a:r>
              <a:rPr lang="en-IN" sz="2400" dirty="0" err="1"/>
              <a:t>map.</a:t>
            </a:r>
            <a:r>
              <a:rPr lang="en-IN" sz="2400" dirty="0" err="1">
                <a:solidFill>
                  <a:srgbClr val="FF0000"/>
                </a:solidFill>
              </a:rPr>
              <a:t>put</a:t>
            </a:r>
            <a:r>
              <a:rPr lang="en-IN" sz="2400" dirty="0"/>
              <a:t>("123", "John Smith");</a:t>
            </a:r>
          </a:p>
          <a:p>
            <a:r>
              <a:rPr lang="en-IN" sz="2400" dirty="0" err="1"/>
              <a:t>map.put</a:t>
            </a:r>
            <a:r>
              <a:rPr lang="en-IN" sz="2400" dirty="0"/>
              <a:t>("111", "George Smith");</a:t>
            </a:r>
          </a:p>
          <a:p>
            <a:r>
              <a:rPr lang="en-IN" sz="2400" dirty="0" err="1"/>
              <a:t>map.put</a:t>
            </a:r>
            <a:r>
              <a:rPr lang="en-IN" sz="2400" dirty="0"/>
              <a:t>("123", "Steve Yao");</a:t>
            </a:r>
          </a:p>
          <a:p>
            <a:r>
              <a:rPr lang="en-IN" sz="2400" dirty="0" err="1"/>
              <a:t>map.put</a:t>
            </a:r>
            <a:r>
              <a:rPr lang="en-IN" sz="2400" dirty="0"/>
              <a:t>("222", "Steve Yao");</a:t>
            </a:r>
          </a:p>
          <a:p>
            <a:r>
              <a:rPr lang="en-IN" sz="2400" dirty="0" err="1"/>
              <a:t>System.out.println</a:t>
            </a:r>
            <a:r>
              <a:rPr lang="en-IN" sz="2400" dirty="0"/>
              <a:t>(map);</a:t>
            </a:r>
          </a:p>
          <a:p>
            <a:endParaRPr lang="en-IN" sz="2400" dirty="0"/>
          </a:p>
          <a:p>
            <a:r>
              <a:rPr lang="en-IN" sz="2400" dirty="0"/>
              <a:t>}</a:t>
            </a:r>
          </a:p>
          <a:p>
            <a:r>
              <a:rPr lang="en-IN" sz="2400" dirty="0"/>
              <a:t>}</a:t>
            </a:r>
          </a:p>
        </p:txBody>
      </p:sp>
      <p:sp>
        <p:nvSpPr>
          <p:cNvPr id="7" name="TextBox 6">
            <a:extLst>
              <a:ext uri="{FF2B5EF4-FFF2-40B4-BE49-F238E27FC236}">
                <a16:creationId xmlns:a16="http://schemas.microsoft.com/office/drawing/2014/main" id="{296C1C7B-1270-C0EC-3D52-07309608D305}"/>
              </a:ext>
            </a:extLst>
          </p:cNvPr>
          <p:cNvSpPr txBox="1"/>
          <p:nvPr/>
        </p:nvSpPr>
        <p:spPr>
          <a:xfrm>
            <a:off x="3886200" y="6753667"/>
            <a:ext cx="5562600" cy="707886"/>
          </a:xfrm>
          <a:prstGeom prst="rect">
            <a:avLst/>
          </a:prstGeom>
          <a:noFill/>
        </p:spPr>
        <p:txBody>
          <a:bodyPr wrap="square">
            <a:spAutoFit/>
          </a:bodyPr>
          <a:lstStyle/>
          <a:p>
            <a:r>
              <a:rPr lang="en-IN" sz="2000" dirty="0"/>
              <a:t>Output:</a:t>
            </a:r>
          </a:p>
          <a:p>
            <a:r>
              <a:rPr lang="en-IN" sz="2000" dirty="0"/>
              <a:t>{123=Steve Yao, 111=George Smith, 222=Steve Yao}</a:t>
            </a:r>
          </a:p>
        </p:txBody>
      </p:sp>
    </p:spTree>
    <p:extLst>
      <p:ext uri="{BB962C8B-B14F-4D97-AF65-F5344CB8AC3E}">
        <p14:creationId xmlns:p14="http://schemas.microsoft.com/office/powerpoint/2010/main" val="168868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Contents</a:t>
            </a:r>
          </a:p>
        </p:txBody>
      </p:sp>
      <p:sp>
        <p:nvSpPr>
          <p:cNvPr id="2" name="Rectangle 1">
            <a:extLst>
              <a:ext uri="{FF2B5EF4-FFF2-40B4-BE49-F238E27FC236}">
                <a16:creationId xmlns:a16="http://schemas.microsoft.com/office/drawing/2014/main" id="{52332498-517B-488F-A589-AC8A2B424B91}"/>
              </a:ext>
            </a:extLst>
          </p:cNvPr>
          <p:cNvSpPr/>
          <p:nvPr/>
        </p:nvSpPr>
        <p:spPr>
          <a:xfrm>
            <a:off x="429126" y="2209800"/>
            <a:ext cx="9601200" cy="1815882"/>
          </a:xfrm>
          <a:prstGeom prst="rect">
            <a:avLst/>
          </a:prstGeom>
        </p:spPr>
        <p:txBody>
          <a:bodyPr wrap="square">
            <a:spAutoFit/>
          </a:bodyPr>
          <a:lstStyle/>
          <a:p>
            <a:pPr marL="342900" indent="-342900">
              <a:buFont typeface="Arial" panose="020B0604020202020204" pitchFamily="34" charset="0"/>
              <a:buChar char="•"/>
            </a:pPr>
            <a:r>
              <a:rPr lang="en-US" sz="2800" dirty="0"/>
              <a:t>Introduction of Set</a:t>
            </a:r>
          </a:p>
          <a:p>
            <a:pPr marL="342900" indent="-342900">
              <a:buFont typeface="Arial" panose="020B0604020202020204" pitchFamily="34" charset="0"/>
              <a:buChar char="•"/>
            </a:pPr>
            <a:r>
              <a:rPr lang="en-US" sz="2800" dirty="0"/>
              <a:t>Comparing the performance of Sets and Lists</a:t>
            </a:r>
          </a:p>
          <a:p>
            <a:pPr marL="342900" indent="-342900">
              <a:buFont typeface="Arial" panose="020B0604020202020204" pitchFamily="34" charset="0"/>
              <a:buChar char="•"/>
            </a:pPr>
            <a:r>
              <a:rPr lang="en-US" sz="2800" dirty="0"/>
              <a:t>Introduction of Maps</a:t>
            </a:r>
          </a:p>
          <a:p>
            <a:pPr marL="342900" indent="-342900">
              <a:buFont typeface="Arial" panose="020B0604020202020204" pitchFamily="34" charset="0"/>
              <a:buChar char="•"/>
            </a:pPr>
            <a:r>
              <a:rPr lang="en-US" sz="2800" dirty="0"/>
              <a:t>Singleton and unmodifiable collections and Maps</a:t>
            </a:r>
          </a:p>
        </p:txBody>
      </p:sp>
    </p:spTree>
    <p:extLst>
      <p:ext uri="{BB962C8B-B14F-4D97-AF65-F5344CB8AC3E}">
        <p14:creationId xmlns:p14="http://schemas.microsoft.com/office/powerpoint/2010/main" val="1795944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457200" y="838200"/>
            <a:ext cx="4828674" cy="997709"/>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Singleton and Unmodifiable Collections and Maps</a:t>
            </a:r>
          </a:p>
        </p:txBody>
      </p:sp>
      <p:sp>
        <p:nvSpPr>
          <p:cNvPr id="5" name="Rectangle 4">
            <a:extLst>
              <a:ext uri="{FF2B5EF4-FFF2-40B4-BE49-F238E27FC236}">
                <a16:creationId xmlns:a16="http://schemas.microsoft.com/office/drawing/2014/main" id="{89C1E71B-9742-48EE-8CCF-6CBF89144019}"/>
              </a:ext>
            </a:extLst>
          </p:cNvPr>
          <p:cNvSpPr/>
          <p:nvPr/>
        </p:nvSpPr>
        <p:spPr>
          <a:xfrm>
            <a:off x="581526" y="2514600"/>
            <a:ext cx="8943474" cy="3785652"/>
          </a:xfrm>
          <a:prstGeom prst="rect">
            <a:avLst/>
          </a:prstGeom>
        </p:spPr>
        <p:txBody>
          <a:bodyPr wrap="square">
            <a:spAutoFit/>
          </a:bodyPr>
          <a:lstStyle/>
          <a:p>
            <a:pPr marL="285750" indent="-285750">
              <a:buFont typeface="Arial" panose="020B0604020202020204" pitchFamily="34" charset="0"/>
              <a:buChar char="•"/>
            </a:pPr>
            <a:r>
              <a:rPr lang="en-US" sz="2400" dirty="0"/>
              <a:t>You can create singleton sets, lists, and maps and unmodifiable sets, lists, and maps using the static methods in the Collections class.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Collections class contains the static methods for lists and collections. It also contains the methods for creating immutable singleton sets, lists, and maps, and for creating read only sets, lists, and maps.</a:t>
            </a:r>
          </a:p>
          <a:p>
            <a:pPr marL="285750" indent="-285750">
              <a:buFont typeface="Arial" panose="020B0604020202020204" pitchFamily="34" charset="0"/>
              <a:buChar char="•"/>
            </a:pPr>
            <a:r>
              <a:rPr lang="en-US" sz="2400" dirty="0"/>
              <a:t>The Collections class defines three constants </a:t>
            </a:r>
            <a:r>
              <a:rPr lang="en-US" sz="2400" b="1" dirty="0">
                <a:solidFill>
                  <a:srgbClr val="0070C0"/>
                </a:solidFill>
              </a:rPr>
              <a:t>EMPTY_SET, EMPTY_LIST, and EMPTY_MAP</a:t>
            </a:r>
            <a:r>
              <a:rPr lang="en-US" sz="2400" dirty="0"/>
              <a:t> for an empty set, an empty list, and an empty map. </a:t>
            </a:r>
            <a:r>
              <a:rPr lang="en-US" sz="2400" dirty="0">
                <a:solidFill>
                  <a:srgbClr val="FF0000"/>
                </a:solidFill>
              </a:rPr>
              <a:t>These collections are immutable.</a:t>
            </a:r>
          </a:p>
        </p:txBody>
      </p:sp>
    </p:spTree>
    <p:extLst>
      <p:ext uri="{BB962C8B-B14F-4D97-AF65-F5344CB8AC3E}">
        <p14:creationId xmlns:p14="http://schemas.microsoft.com/office/powerpoint/2010/main" val="3184643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457200" y="838200"/>
            <a:ext cx="4828674" cy="997709"/>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Singleton and Unmodifiable Collections and Maps</a:t>
            </a:r>
          </a:p>
        </p:txBody>
      </p:sp>
      <p:sp>
        <p:nvSpPr>
          <p:cNvPr id="5" name="Rectangle 4">
            <a:extLst>
              <a:ext uri="{FF2B5EF4-FFF2-40B4-BE49-F238E27FC236}">
                <a16:creationId xmlns:a16="http://schemas.microsoft.com/office/drawing/2014/main" id="{89C1E71B-9742-48EE-8CCF-6CBF89144019}"/>
              </a:ext>
            </a:extLst>
          </p:cNvPr>
          <p:cNvSpPr/>
          <p:nvPr/>
        </p:nvSpPr>
        <p:spPr>
          <a:xfrm>
            <a:off x="457200" y="2178040"/>
            <a:ext cx="9248274" cy="3416320"/>
          </a:xfrm>
          <a:prstGeom prst="rect">
            <a:avLst/>
          </a:prstGeom>
        </p:spPr>
        <p:txBody>
          <a:bodyPr wrap="square">
            <a:spAutoFit/>
          </a:bodyPr>
          <a:lstStyle/>
          <a:p>
            <a:pPr marL="285750" indent="-285750">
              <a:buFont typeface="Arial" panose="020B0604020202020204" pitchFamily="34" charset="0"/>
              <a:buChar char="•"/>
            </a:pPr>
            <a:r>
              <a:rPr lang="en-US" sz="2400" dirty="0"/>
              <a:t>The class also provides the singleton(Object o) method for creating an immutable </a:t>
            </a:r>
            <a:r>
              <a:rPr lang="en-US" sz="2400" b="1" dirty="0">
                <a:solidFill>
                  <a:srgbClr val="FF0000"/>
                </a:solidFill>
              </a:rPr>
              <a:t>set</a:t>
            </a:r>
            <a:r>
              <a:rPr lang="en-US" sz="2400" dirty="0"/>
              <a:t> containing only a single item, the </a:t>
            </a:r>
            <a:r>
              <a:rPr lang="en-US" sz="2400" dirty="0" err="1">
                <a:solidFill>
                  <a:srgbClr val="FF0000"/>
                </a:solidFill>
              </a:rPr>
              <a:t>singletonList</a:t>
            </a:r>
            <a:r>
              <a:rPr lang="en-US" sz="2400" dirty="0">
                <a:solidFill>
                  <a:srgbClr val="FF0000"/>
                </a:solidFill>
              </a:rPr>
              <a:t>(Object o) method</a:t>
            </a:r>
            <a:r>
              <a:rPr lang="en-US" sz="2400" dirty="0"/>
              <a:t> for creating an immutable </a:t>
            </a:r>
            <a:r>
              <a:rPr lang="en-US" sz="2400" b="1" dirty="0">
                <a:solidFill>
                  <a:srgbClr val="FF0000"/>
                </a:solidFill>
              </a:rPr>
              <a:t>list</a:t>
            </a:r>
            <a:r>
              <a:rPr lang="en-US" sz="2400" dirty="0"/>
              <a:t> containing only a single item, and the </a:t>
            </a:r>
            <a:r>
              <a:rPr lang="en-US" sz="2400" dirty="0" err="1"/>
              <a:t>singletonMap</a:t>
            </a:r>
            <a:r>
              <a:rPr lang="en-US" sz="2400" dirty="0"/>
              <a:t>(Object key, Object value) method for creating an immutable </a:t>
            </a:r>
            <a:r>
              <a:rPr lang="en-US" sz="2400" b="1" dirty="0">
                <a:solidFill>
                  <a:srgbClr val="FF0000"/>
                </a:solidFill>
              </a:rPr>
              <a:t>map</a:t>
            </a:r>
            <a:r>
              <a:rPr lang="en-US" sz="2400" dirty="0"/>
              <a:t> containing only a single entry.</a:t>
            </a:r>
          </a:p>
          <a:p>
            <a:endParaRPr lang="en-US" sz="2400" dirty="0"/>
          </a:p>
          <a:p>
            <a:pPr marL="285750" indent="-285750">
              <a:buFont typeface="Arial" panose="020B0604020202020204" pitchFamily="34" charset="0"/>
              <a:buChar char="•"/>
            </a:pPr>
            <a:r>
              <a:rPr lang="en-US" sz="2400" dirty="0"/>
              <a:t>It also provides six static methods for returning </a:t>
            </a:r>
            <a:r>
              <a:rPr lang="en-US" sz="2400" b="1" dirty="0">
                <a:solidFill>
                  <a:srgbClr val="FF0000"/>
                </a:solidFill>
              </a:rPr>
              <a:t>read only views</a:t>
            </a:r>
            <a:r>
              <a:rPr lang="en-US" sz="2400" dirty="0"/>
              <a:t> for collections, which we can not modify and if we try then will cause an </a:t>
            </a:r>
            <a:r>
              <a:rPr lang="en-US" sz="2400" b="1" dirty="0" err="1">
                <a:solidFill>
                  <a:srgbClr val="FF0000"/>
                </a:solidFill>
              </a:rPr>
              <a:t>UnsupportedOperationException</a:t>
            </a:r>
            <a:r>
              <a:rPr lang="en-US" sz="2400" dirty="0"/>
              <a:t>.</a:t>
            </a:r>
            <a:endParaRPr lang="en-US" sz="2400" dirty="0">
              <a:solidFill>
                <a:srgbClr val="FF0000"/>
              </a:solidFill>
            </a:endParaRPr>
          </a:p>
        </p:txBody>
      </p:sp>
    </p:spTree>
    <p:extLst>
      <p:ext uri="{BB962C8B-B14F-4D97-AF65-F5344CB8AC3E}">
        <p14:creationId xmlns:p14="http://schemas.microsoft.com/office/powerpoint/2010/main" val="121626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457200" y="838200"/>
            <a:ext cx="4828674" cy="997709"/>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Singleton and Unmodifiable Collections and Maps</a:t>
            </a:r>
          </a:p>
        </p:txBody>
      </p:sp>
      <p:pic>
        <p:nvPicPr>
          <p:cNvPr id="6" name="Picture 5">
            <a:extLst>
              <a:ext uri="{FF2B5EF4-FFF2-40B4-BE49-F238E27FC236}">
                <a16:creationId xmlns:a16="http://schemas.microsoft.com/office/drawing/2014/main" id="{E8672A61-9030-5CAF-F60E-71AFD01A2832}"/>
              </a:ext>
            </a:extLst>
          </p:cNvPr>
          <p:cNvPicPr>
            <a:picLocks noChangeAspect="1"/>
          </p:cNvPicPr>
          <p:nvPr/>
        </p:nvPicPr>
        <p:blipFill>
          <a:blip r:embed="rId2"/>
          <a:stretch>
            <a:fillRect/>
          </a:stretch>
        </p:blipFill>
        <p:spPr>
          <a:xfrm>
            <a:off x="-1" y="2362200"/>
            <a:ext cx="10058401" cy="2914884"/>
          </a:xfrm>
          <a:prstGeom prst="rect">
            <a:avLst/>
          </a:prstGeom>
        </p:spPr>
      </p:pic>
      <p:sp>
        <p:nvSpPr>
          <p:cNvPr id="8" name="TextBox 7">
            <a:extLst>
              <a:ext uri="{FF2B5EF4-FFF2-40B4-BE49-F238E27FC236}">
                <a16:creationId xmlns:a16="http://schemas.microsoft.com/office/drawing/2014/main" id="{ABE71503-6720-A20A-FD6A-A8A7C2FE979F}"/>
              </a:ext>
            </a:extLst>
          </p:cNvPr>
          <p:cNvSpPr txBox="1"/>
          <p:nvPr/>
        </p:nvSpPr>
        <p:spPr>
          <a:xfrm>
            <a:off x="1066800" y="5562600"/>
            <a:ext cx="8077200" cy="646331"/>
          </a:xfrm>
          <a:prstGeom prst="rect">
            <a:avLst/>
          </a:prstGeom>
          <a:noFill/>
        </p:spPr>
        <p:txBody>
          <a:bodyPr wrap="square">
            <a:spAutoFit/>
          </a:bodyPr>
          <a:lstStyle/>
          <a:p>
            <a:r>
              <a:rPr lang="en-US" dirty="0"/>
              <a:t>The Collections class contains the static methods for creating singleton and read-only sets, lists, and maps.</a:t>
            </a:r>
            <a:endParaRPr lang="en-IN" dirty="0"/>
          </a:p>
        </p:txBody>
      </p:sp>
    </p:spTree>
    <p:extLst>
      <p:ext uri="{BB962C8B-B14F-4D97-AF65-F5344CB8AC3E}">
        <p14:creationId xmlns:p14="http://schemas.microsoft.com/office/powerpoint/2010/main" val="3683542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Summary</a:t>
            </a:r>
          </a:p>
        </p:txBody>
      </p:sp>
      <p:sp>
        <p:nvSpPr>
          <p:cNvPr id="2" name="TextBox 1">
            <a:extLst>
              <a:ext uri="{FF2B5EF4-FFF2-40B4-BE49-F238E27FC236}">
                <a16:creationId xmlns:a16="http://schemas.microsoft.com/office/drawing/2014/main" id="{F4F5D244-176A-006B-5798-CC32E1313099}"/>
              </a:ext>
            </a:extLst>
          </p:cNvPr>
          <p:cNvSpPr txBox="1"/>
          <p:nvPr/>
        </p:nvSpPr>
        <p:spPr>
          <a:xfrm>
            <a:off x="609600" y="2514600"/>
            <a:ext cx="400135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List vs Map</a:t>
            </a:r>
          </a:p>
          <a:p>
            <a:pPr marL="285750" indent="-285750">
              <a:buFont typeface="Arial" panose="020B0604020202020204" pitchFamily="34" charset="0"/>
              <a:buChar char="•"/>
            </a:pPr>
            <a:r>
              <a:rPr lang="en-IN" sz="2400" dirty="0"/>
              <a:t>Performance of list and map</a:t>
            </a:r>
          </a:p>
          <a:p>
            <a:pPr marL="285750" indent="-285750">
              <a:buFont typeface="Arial" panose="020B0604020202020204" pitchFamily="34" charset="0"/>
              <a:buChar char="•"/>
            </a:pPr>
            <a:r>
              <a:rPr lang="en-IN" sz="2400" dirty="0"/>
              <a:t>Singleton</a:t>
            </a:r>
          </a:p>
          <a:p>
            <a:pPr marL="285750" indent="-285750">
              <a:buFont typeface="Arial" panose="020B0604020202020204" pitchFamily="34" charset="0"/>
              <a:buChar char="•"/>
            </a:pPr>
            <a:r>
              <a:rPr lang="en-IN" sz="2400" dirty="0"/>
              <a:t>Unmodifiable collections</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229079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4606" y="3356875"/>
            <a:ext cx="3811993" cy="627736"/>
          </a:xfrm>
          <a:prstGeom prst="rect">
            <a:avLst/>
          </a:prstGeom>
        </p:spPr>
        <p:txBody>
          <a:bodyPr vert="horz" wrap="square" lIns="0" tIns="12065" rIns="0" bIns="0" rtlCol="0">
            <a:spAutoFit/>
          </a:bodyPr>
          <a:lstStyle/>
          <a:p>
            <a:pPr marL="12699">
              <a:spcBef>
                <a:spcPts val="95"/>
              </a:spcBef>
            </a:pPr>
            <a:r>
              <a:rPr spc="-15" dirty="0"/>
              <a:t>END</a:t>
            </a:r>
            <a:r>
              <a:rPr spc="-10" dirty="0"/>
              <a:t> </a:t>
            </a:r>
            <a:r>
              <a:rPr dirty="0"/>
              <a:t>OF</a:t>
            </a:r>
            <a:r>
              <a:rPr spc="-40" dirty="0"/>
              <a:t> </a:t>
            </a:r>
            <a:r>
              <a:rPr spc="-5" dirty="0"/>
              <a:t>UNIT</a:t>
            </a:r>
            <a:r>
              <a:rPr spc="-30" dirty="0"/>
              <a:t> </a:t>
            </a:r>
            <a:r>
              <a:rPr spc="-5" dirty="0"/>
              <a:t>-</a:t>
            </a:r>
            <a:r>
              <a:rPr spc="-25" dirty="0"/>
              <a:t> </a:t>
            </a:r>
            <a:r>
              <a:rPr lang="en-US" spc="-25" dirty="0"/>
              <a:t>11</a:t>
            </a:r>
            <a:endParaRPr spc="-5" dirty="0"/>
          </a:p>
        </p:txBody>
      </p:sp>
      <p:pic>
        <p:nvPicPr>
          <p:cNvPr id="3" name="object 3"/>
          <p:cNvPicPr/>
          <p:nvPr/>
        </p:nvPicPr>
        <p:blipFill>
          <a:blip r:embed="rId2" cstate="print"/>
          <a:stretch>
            <a:fillRect/>
          </a:stretch>
        </p:blipFill>
        <p:spPr>
          <a:xfrm>
            <a:off x="457201" y="3886200"/>
            <a:ext cx="9144000" cy="3429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Introduction </a:t>
            </a:r>
          </a:p>
        </p:txBody>
      </p:sp>
      <p:sp>
        <p:nvSpPr>
          <p:cNvPr id="2" name="Rectangle 1">
            <a:extLst>
              <a:ext uri="{FF2B5EF4-FFF2-40B4-BE49-F238E27FC236}">
                <a16:creationId xmlns:a16="http://schemas.microsoft.com/office/drawing/2014/main" id="{52332498-517B-488F-A589-AC8A2B424B91}"/>
              </a:ext>
            </a:extLst>
          </p:cNvPr>
          <p:cNvSpPr/>
          <p:nvPr/>
        </p:nvSpPr>
        <p:spPr>
          <a:xfrm>
            <a:off x="457200" y="1981200"/>
            <a:ext cx="9601200" cy="502105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A </a:t>
            </a:r>
            <a:r>
              <a:rPr lang="en-US" sz="2400" dirty="0">
                <a:solidFill>
                  <a:srgbClr val="FF0000"/>
                </a:solidFill>
              </a:rPr>
              <a:t>set</a:t>
            </a:r>
            <a:r>
              <a:rPr lang="en-US" sz="2400" dirty="0"/>
              <a:t> is an efficient data structure for storing and processing </a:t>
            </a:r>
            <a:r>
              <a:rPr lang="en-US" sz="2400" dirty="0">
                <a:solidFill>
                  <a:srgbClr val="FF0000"/>
                </a:solidFill>
              </a:rPr>
              <a:t>nonduplicate</a:t>
            </a:r>
            <a:r>
              <a:rPr lang="en-US" sz="2400" dirty="0"/>
              <a:t> elements.</a:t>
            </a:r>
          </a:p>
          <a:p>
            <a:pPr marL="342900" indent="-342900">
              <a:lnSpc>
                <a:spcPct val="150000"/>
              </a:lnSpc>
              <a:buFont typeface="Arial" panose="020B0604020202020204" pitchFamily="34" charset="0"/>
              <a:buChar char="•"/>
            </a:pPr>
            <a:r>
              <a:rPr lang="en-US" sz="2400" dirty="0"/>
              <a:t>A </a:t>
            </a:r>
            <a:r>
              <a:rPr lang="en-US" sz="2400" dirty="0">
                <a:solidFill>
                  <a:srgbClr val="FF0000"/>
                </a:solidFill>
              </a:rPr>
              <a:t>map</a:t>
            </a:r>
            <a:r>
              <a:rPr lang="en-US" sz="2400" dirty="0"/>
              <a:t> is like a dictionary that provides a </a:t>
            </a:r>
            <a:r>
              <a:rPr lang="en-US" sz="2400" dirty="0">
                <a:solidFill>
                  <a:srgbClr val="FF0000"/>
                </a:solidFill>
              </a:rPr>
              <a:t>quick</a:t>
            </a:r>
            <a:r>
              <a:rPr lang="en-US" sz="2400" dirty="0"/>
              <a:t> lookup to </a:t>
            </a:r>
            <a:r>
              <a:rPr lang="en-US" sz="2400" dirty="0">
                <a:solidFill>
                  <a:srgbClr val="FF0000"/>
                </a:solidFill>
              </a:rPr>
              <a:t>retrieve</a:t>
            </a:r>
            <a:r>
              <a:rPr lang="en-US" sz="2400" dirty="0"/>
              <a:t> a value </a:t>
            </a:r>
            <a:r>
              <a:rPr lang="en-US" sz="2400" dirty="0">
                <a:solidFill>
                  <a:srgbClr val="FF0000"/>
                </a:solidFill>
              </a:rPr>
              <a:t>using</a:t>
            </a:r>
            <a:r>
              <a:rPr lang="en-US" sz="2400" dirty="0"/>
              <a:t> a </a:t>
            </a:r>
            <a:r>
              <a:rPr lang="en-US" sz="2400" dirty="0">
                <a:solidFill>
                  <a:srgbClr val="FF0000"/>
                </a:solidFill>
              </a:rPr>
              <a:t>key</a:t>
            </a:r>
            <a:r>
              <a:rPr lang="en-US" sz="2400" dirty="0"/>
              <a:t>.</a:t>
            </a:r>
          </a:p>
          <a:p>
            <a:pPr marL="342900" indent="-342900">
              <a:lnSpc>
                <a:spcPct val="150000"/>
              </a:lnSpc>
              <a:buFont typeface="Arial" panose="020B0604020202020204" pitchFamily="34" charset="0"/>
              <a:buChar char="•"/>
            </a:pPr>
            <a:r>
              <a:rPr lang="en-US" sz="2400" dirty="0"/>
              <a:t>For Ex. The “No Fly” list is a list where, we need to write a program that checks whether a person is on the No Fly list or not.</a:t>
            </a:r>
          </a:p>
          <a:p>
            <a:pPr>
              <a:lnSpc>
                <a:spcPct val="150000"/>
              </a:lnSpc>
            </a:pPr>
            <a:endParaRPr lang="en-US" sz="2400" dirty="0"/>
          </a:p>
          <a:p>
            <a:pPr marL="342900" indent="-342900">
              <a:lnSpc>
                <a:spcPct val="150000"/>
              </a:lnSpc>
              <a:buFont typeface="Arial" panose="020B0604020202020204" pitchFamily="34" charset="0"/>
              <a:buChar char="•"/>
            </a:pPr>
            <a:r>
              <a:rPr lang="en-US" sz="2400" dirty="0"/>
              <a:t>You can use a list to store names in the No Fly list.</a:t>
            </a:r>
          </a:p>
          <a:p>
            <a:pPr marL="342900" indent="-342900">
              <a:lnSpc>
                <a:spcPct val="150000"/>
              </a:lnSpc>
              <a:buFont typeface="Arial" panose="020B0604020202020204" pitchFamily="34" charset="0"/>
              <a:buChar char="•"/>
            </a:pPr>
            <a:r>
              <a:rPr lang="en-US" sz="2400" b="1" dirty="0"/>
              <a:t>However, a more efficient data structure for this application is a set.</a:t>
            </a:r>
          </a:p>
        </p:txBody>
      </p:sp>
    </p:spTree>
    <p:extLst>
      <p:ext uri="{BB962C8B-B14F-4D97-AF65-F5344CB8AC3E}">
        <p14:creationId xmlns:p14="http://schemas.microsoft.com/office/powerpoint/2010/main" val="232396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Introduction </a:t>
            </a:r>
          </a:p>
        </p:txBody>
      </p:sp>
      <p:sp>
        <p:nvSpPr>
          <p:cNvPr id="2" name="Rectangle 1">
            <a:extLst>
              <a:ext uri="{FF2B5EF4-FFF2-40B4-BE49-F238E27FC236}">
                <a16:creationId xmlns:a16="http://schemas.microsoft.com/office/drawing/2014/main" id="{52332498-517B-488F-A589-AC8A2B424B91}"/>
              </a:ext>
            </a:extLst>
          </p:cNvPr>
          <p:cNvSpPr/>
          <p:nvPr/>
        </p:nvSpPr>
        <p:spPr>
          <a:xfrm>
            <a:off x="457200" y="1981200"/>
            <a:ext cx="9601200" cy="502105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Suppose your program also needs to store detailed information about person in the No Fly list.</a:t>
            </a:r>
          </a:p>
          <a:p>
            <a:pPr marL="342900" indent="-342900">
              <a:lnSpc>
                <a:spcPct val="150000"/>
              </a:lnSpc>
              <a:buFont typeface="Arial" panose="020B0604020202020204" pitchFamily="34" charset="0"/>
              <a:buChar char="•"/>
            </a:pPr>
            <a:r>
              <a:rPr lang="en-US" sz="2400" dirty="0"/>
              <a:t>The detailed information such as gender, height, weight, and nationality can be retrieved using the </a:t>
            </a:r>
            <a:r>
              <a:rPr lang="en-US" sz="2400" b="1" dirty="0"/>
              <a:t>name</a:t>
            </a:r>
            <a:r>
              <a:rPr lang="en-US" sz="2400" dirty="0"/>
              <a:t> as the key.</a:t>
            </a:r>
          </a:p>
          <a:p>
            <a:pPr marL="342900" indent="-342900">
              <a:lnSpc>
                <a:spcPct val="150000"/>
              </a:lnSpc>
              <a:buFont typeface="Arial" panose="020B0604020202020204" pitchFamily="34" charset="0"/>
              <a:buChar char="•"/>
            </a:pPr>
            <a:r>
              <a:rPr lang="en-US" sz="2400" dirty="0"/>
              <a:t>A </a:t>
            </a:r>
            <a:r>
              <a:rPr lang="en-US" sz="2400" b="1" dirty="0"/>
              <a:t>map</a:t>
            </a:r>
            <a:r>
              <a:rPr lang="en-US" sz="2400" dirty="0"/>
              <a:t> is an efficient data structure for such a task.</a:t>
            </a:r>
          </a:p>
          <a:p>
            <a:pPr marL="342900" indent="-342900">
              <a:lnSpc>
                <a:spcPct val="150000"/>
              </a:lnSpc>
              <a:buFont typeface="Arial" panose="020B0604020202020204" pitchFamily="34" charset="0"/>
              <a:buChar char="•"/>
            </a:pPr>
            <a:r>
              <a:rPr lang="en-US" sz="2400" dirty="0"/>
              <a:t>You can create a set using one of its three concrete classes: </a:t>
            </a:r>
            <a:r>
              <a:rPr lang="en-US" sz="2400" dirty="0">
                <a:solidFill>
                  <a:srgbClr val="FF0000"/>
                </a:solidFill>
              </a:rPr>
              <a:t>HashSet, </a:t>
            </a:r>
            <a:r>
              <a:rPr lang="en-US" sz="2400" dirty="0" err="1">
                <a:solidFill>
                  <a:srgbClr val="FF0000"/>
                </a:solidFill>
              </a:rPr>
              <a:t>LinkedHashSet</a:t>
            </a:r>
            <a:r>
              <a:rPr lang="en-US" sz="2400" dirty="0">
                <a:solidFill>
                  <a:srgbClr val="FF0000"/>
                </a:solidFill>
              </a:rPr>
              <a:t>, or </a:t>
            </a:r>
            <a:r>
              <a:rPr lang="en-US" sz="2400" dirty="0" err="1">
                <a:solidFill>
                  <a:srgbClr val="FF0000"/>
                </a:solidFill>
              </a:rPr>
              <a:t>TreeSet</a:t>
            </a:r>
            <a:endParaRPr lang="en-US" sz="2400" dirty="0">
              <a:solidFill>
                <a:srgbClr val="FF0000"/>
              </a:solidFill>
            </a:endParaRPr>
          </a:p>
          <a:p>
            <a:pPr marL="342900" indent="-342900">
              <a:lnSpc>
                <a:spcPct val="150000"/>
              </a:lnSpc>
              <a:buFont typeface="Arial" panose="020B0604020202020204" pitchFamily="34" charset="0"/>
              <a:buChar char="•"/>
            </a:pPr>
            <a:r>
              <a:rPr lang="en-US" sz="2400" b="1" dirty="0"/>
              <a:t>These 3 classes that implement Set must ensure that no duplicate elements can be added to the set.</a:t>
            </a:r>
          </a:p>
        </p:txBody>
      </p:sp>
    </p:spTree>
    <p:extLst>
      <p:ext uri="{BB962C8B-B14F-4D97-AF65-F5344CB8AC3E}">
        <p14:creationId xmlns:p14="http://schemas.microsoft.com/office/powerpoint/2010/main" val="19926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Introduction</a:t>
            </a:r>
          </a:p>
        </p:txBody>
      </p:sp>
      <p:pic>
        <p:nvPicPr>
          <p:cNvPr id="2" name="Picture 1">
            <a:extLst>
              <a:ext uri="{FF2B5EF4-FFF2-40B4-BE49-F238E27FC236}">
                <a16:creationId xmlns:a16="http://schemas.microsoft.com/office/drawing/2014/main" id="{8AD0C9A4-032B-F3BF-D48F-44CB0BA0FD0F}"/>
              </a:ext>
            </a:extLst>
          </p:cNvPr>
          <p:cNvPicPr>
            <a:picLocks noChangeAspect="1"/>
          </p:cNvPicPr>
          <p:nvPr/>
        </p:nvPicPr>
        <p:blipFill>
          <a:blip r:embed="rId2"/>
          <a:stretch>
            <a:fillRect/>
          </a:stretch>
        </p:blipFill>
        <p:spPr>
          <a:xfrm>
            <a:off x="0" y="2209800"/>
            <a:ext cx="10058400" cy="5657850"/>
          </a:xfrm>
          <a:prstGeom prst="rect">
            <a:avLst/>
          </a:prstGeom>
        </p:spPr>
      </p:pic>
    </p:spTree>
    <p:extLst>
      <p:ext uri="{BB962C8B-B14F-4D97-AF65-F5344CB8AC3E}">
        <p14:creationId xmlns:p14="http://schemas.microsoft.com/office/powerpoint/2010/main" val="139765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HashSet</a:t>
            </a:r>
          </a:p>
        </p:txBody>
      </p:sp>
      <p:sp>
        <p:nvSpPr>
          <p:cNvPr id="2" name="Rectangle 1">
            <a:extLst>
              <a:ext uri="{FF2B5EF4-FFF2-40B4-BE49-F238E27FC236}">
                <a16:creationId xmlns:a16="http://schemas.microsoft.com/office/drawing/2014/main" id="{52332498-517B-488F-A589-AC8A2B424B91}"/>
              </a:ext>
            </a:extLst>
          </p:cNvPr>
          <p:cNvSpPr/>
          <p:nvPr/>
        </p:nvSpPr>
        <p:spPr>
          <a:xfrm>
            <a:off x="457200" y="1981200"/>
            <a:ext cx="9372600" cy="335906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t>The HashSet class is a concrete class that implements Set. </a:t>
            </a:r>
            <a:r>
              <a:rPr lang="en-US" sz="2400" dirty="0"/>
              <a:t>You can create an empty hash set using its no-</a:t>
            </a:r>
            <a:r>
              <a:rPr lang="en-US" sz="2400" dirty="0" err="1"/>
              <a:t>arg</a:t>
            </a:r>
            <a:r>
              <a:rPr lang="en-US" sz="2400" dirty="0"/>
              <a:t> constructor or create a hash set from an existing collection. </a:t>
            </a:r>
          </a:p>
          <a:p>
            <a:pPr marL="342900" indent="-342900">
              <a:lnSpc>
                <a:spcPct val="150000"/>
              </a:lnSpc>
              <a:buFont typeface="Arial" panose="020B0604020202020204" pitchFamily="34" charset="0"/>
              <a:buChar char="•"/>
            </a:pPr>
            <a:r>
              <a:rPr lang="en-US" sz="2400" dirty="0"/>
              <a:t>By default, the initial capacity is 16 and the load factor is 0.75. The load factor is a value between 0.0 and 1.0.</a:t>
            </a:r>
          </a:p>
          <a:p>
            <a:pPr marL="342900" indent="-342900">
              <a:lnSpc>
                <a:spcPct val="150000"/>
              </a:lnSpc>
              <a:buFont typeface="Arial" panose="020B0604020202020204" pitchFamily="34" charset="0"/>
              <a:buChar char="•"/>
            </a:pPr>
            <a:r>
              <a:rPr lang="en-US" sz="2400" b="1" dirty="0">
                <a:solidFill>
                  <a:srgbClr val="FF0000"/>
                </a:solidFill>
              </a:rPr>
              <a:t>A HashSet can be used to store duplicate-free elements.</a:t>
            </a:r>
          </a:p>
        </p:txBody>
      </p:sp>
    </p:spTree>
    <p:extLst>
      <p:ext uri="{BB962C8B-B14F-4D97-AF65-F5344CB8AC3E}">
        <p14:creationId xmlns:p14="http://schemas.microsoft.com/office/powerpoint/2010/main" val="301433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HashSet</a:t>
            </a:r>
          </a:p>
        </p:txBody>
      </p:sp>
      <p:sp>
        <p:nvSpPr>
          <p:cNvPr id="2" name="Rectangle 1">
            <a:extLst>
              <a:ext uri="{FF2B5EF4-FFF2-40B4-BE49-F238E27FC236}">
                <a16:creationId xmlns:a16="http://schemas.microsoft.com/office/drawing/2014/main" id="{52332498-517B-488F-A589-AC8A2B424B91}"/>
              </a:ext>
            </a:extLst>
          </p:cNvPr>
          <p:cNvSpPr/>
          <p:nvPr/>
        </p:nvSpPr>
        <p:spPr>
          <a:xfrm>
            <a:off x="457200" y="1752600"/>
            <a:ext cx="9372600" cy="6129050"/>
          </a:xfrm>
          <a:prstGeom prst="rect">
            <a:avLst/>
          </a:prstGeom>
        </p:spPr>
        <p:txBody>
          <a:bodyPr wrap="square">
            <a:spAutoFit/>
          </a:bodyPr>
          <a:lstStyle/>
          <a:p>
            <a:pPr>
              <a:lnSpc>
                <a:spcPct val="150000"/>
              </a:lnSpc>
            </a:pPr>
            <a:r>
              <a:rPr lang="en-US" sz="2400" dirty="0"/>
              <a:t>import </a:t>
            </a:r>
            <a:r>
              <a:rPr lang="en-US" sz="2400" dirty="0" err="1"/>
              <a:t>java.util</a:t>
            </a:r>
            <a:r>
              <a:rPr lang="en-US" sz="2400" dirty="0"/>
              <a:t>.*;</a:t>
            </a:r>
          </a:p>
          <a:p>
            <a:pPr>
              <a:lnSpc>
                <a:spcPct val="150000"/>
              </a:lnSpc>
            </a:pPr>
            <a:r>
              <a:rPr lang="en-US" sz="2400" dirty="0"/>
              <a:t> public class Main {</a:t>
            </a:r>
          </a:p>
          <a:p>
            <a:pPr>
              <a:lnSpc>
                <a:spcPct val="150000"/>
              </a:lnSpc>
            </a:pPr>
            <a:r>
              <a:rPr lang="en-US" sz="2400" dirty="0"/>
              <a:t> public static void main(String[] </a:t>
            </a:r>
            <a:r>
              <a:rPr lang="en-US" sz="2400" dirty="0" err="1"/>
              <a:t>args</a:t>
            </a:r>
            <a:r>
              <a:rPr lang="en-US" sz="2400" dirty="0"/>
              <a:t>) {</a:t>
            </a:r>
          </a:p>
          <a:p>
            <a:pPr>
              <a:lnSpc>
                <a:spcPct val="150000"/>
              </a:lnSpc>
            </a:pPr>
            <a:r>
              <a:rPr lang="en-US" sz="2400" b="1" dirty="0">
                <a:solidFill>
                  <a:srgbClr val="FF0000"/>
                </a:solidFill>
              </a:rPr>
              <a:t>Set&lt;String&gt; set = new HashSet&lt;&gt;();</a:t>
            </a:r>
          </a:p>
          <a:p>
            <a:pPr>
              <a:lnSpc>
                <a:spcPct val="150000"/>
              </a:lnSpc>
            </a:pPr>
            <a:r>
              <a:rPr lang="en-US" sz="2400" dirty="0" err="1"/>
              <a:t>set.</a:t>
            </a:r>
            <a:r>
              <a:rPr lang="en-US" sz="2400" b="1" dirty="0" err="1">
                <a:solidFill>
                  <a:srgbClr val="FF0000"/>
                </a:solidFill>
              </a:rPr>
              <a:t>add</a:t>
            </a:r>
            <a:r>
              <a:rPr lang="en-US" sz="2400" dirty="0"/>
              <a:t>("London");</a:t>
            </a:r>
          </a:p>
          <a:p>
            <a:pPr>
              <a:lnSpc>
                <a:spcPct val="150000"/>
              </a:lnSpc>
            </a:pPr>
            <a:r>
              <a:rPr lang="en-US" sz="2400" dirty="0" err="1"/>
              <a:t>set.add</a:t>
            </a:r>
            <a:r>
              <a:rPr lang="en-US" sz="2400" dirty="0"/>
              <a:t>("Paris");</a:t>
            </a:r>
          </a:p>
          <a:p>
            <a:pPr>
              <a:lnSpc>
                <a:spcPct val="150000"/>
              </a:lnSpc>
            </a:pPr>
            <a:r>
              <a:rPr lang="en-US" sz="2400" dirty="0" err="1"/>
              <a:t>set.add</a:t>
            </a:r>
            <a:r>
              <a:rPr lang="en-US" sz="2400" dirty="0"/>
              <a:t>("New York"); </a:t>
            </a:r>
            <a:r>
              <a:rPr lang="en-US" sz="2400" dirty="0" err="1"/>
              <a:t>set.</a:t>
            </a:r>
            <a:r>
              <a:rPr lang="en-US" sz="2400" b="1" dirty="0" err="1">
                <a:solidFill>
                  <a:srgbClr val="FF0000"/>
                </a:solidFill>
              </a:rPr>
              <a:t>add</a:t>
            </a:r>
            <a:r>
              <a:rPr lang="en-US" sz="2400" dirty="0"/>
              <a:t>("London");</a:t>
            </a:r>
          </a:p>
          <a:p>
            <a:pPr>
              <a:lnSpc>
                <a:spcPct val="150000"/>
              </a:lnSpc>
            </a:pPr>
            <a:r>
              <a:rPr lang="en-US" sz="2400" dirty="0" err="1"/>
              <a:t>System.out.println</a:t>
            </a:r>
            <a:r>
              <a:rPr lang="en-US" sz="2400" dirty="0"/>
              <a:t>(set);</a:t>
            </a:r>
          </a:p>
          <a:p>
            <a:pPr>
              <a:lnSpc>
                <a:spcPct val="150000"/>
              </a:lnSpc>
            </a:pPr>
            <a:r>
              <a:rPr lang="en-US" sz="2400" dirty="0"/>
              <a:t>//for (String s: set) {</a:t>
            </a:r>
          </a:p>
          <a:p>
            <a:pPr>
              <a:lnSpc>
                <a:spcPct val="150000"/>
              </a:lnSpc>
            </a:pPr>
            <a:r>
              <a:rPr lang="en-US" sz="2400" dirty="0"/>
              <a:t> //</a:t>
            </a:r>
            <a:r>
              <a:rPr lang="en-US" sz="2400" dirty="0" err="1"/>
              <a:t>System.out.print</a:t>
            </a:r>
            <a:r>
              <a:rPr lang="en-US" sz="2400" dirty="0"/>
              <a:t>(</a:t>
            </a:r>
            <a:r>
              <a:rPr lang="en-US" sz="2400" dirty="0" err="1"/>
              <a:t>s.toUpperCase</a:t>
            </a:r>
            <a:r>
              <a:rPr lang="en-US" sz="2400" dirty="0"/>
              <a:t>() + " ");</a:t>
            </a:r>
          </a:p>
          <a:p>
            <a:pPr>
              <a:lnSpc>
                <a:spcPct val="150000"/>
              </a:lnSpc>
            </a:pPr>
            <a:r>
              <a:rPr lang="en-US" sz="2400" dirty="0"/>
              <a:t> } } }</a:t>
            </a:r>
            <a:endParaRPr lang="en-US" sz="2400" dirty="0">
              <a:solidFill>
                <a:srgbClr val="FF0000"/>
              </a:solidFill>
            </a:endParaRPr>
          </a:p>
        </p:txBody>
      </p:sp>
      <p:sp>
        <p:nvSpPr>
          <p:cNvPr id="5" name="TextBox 4">
            <a:extLst>
              <a:ext uri="{FF2B5EF4-FFF2-40B4-BE49-F238E27FC236}">
                <a16:creationId xmlns:a16="http://schemas.microsoft.com/office/drawing/2014/main" id="{7ACFFED8-73B0-9B7F-E9A1-5268E331BFD4}"/>
              </a:ext>
            </a:extLst>
          </p:cNvPr>
          <p:cNvSpPr txBox="1"/>
          <p:nvPr/>
        </p:nvSpPr>
        <p:spPr>
          <a:xfrm>
            <a:off x="6039853" y="4953000"/>
            <a:ext cx="3810000" cy="830997"/>
          </a:xfrm>
          <a:prstGeom prst="rect">
            <a:avLst/>
          </a:prstGeom>
          <a:noFill/>
        </p:spPr>
        <p:txBody>
          <a:bodyPr wrap="square">
            <a:spAutoFit/>
          </a:bodyPr>
          <a:lstStyle/>
          <a:p>
            <a:r>
              <a:rPr lang="en-IN" sz="2400" dirty="0"/>
              <a:t>Output:</a:t>
            </a:r>
          </a:p>
          <a:p>
            <a:r>
              <a:rPr lang="en-IN" sz="2400" dirty="0"/>
              <a:t>[New York, London, Paris]</a:t>
            </a:r>
          </a:p>
        </p:txBody>
      </p:sp>
    </p:spTree>
    <p:extLst>
      <p:ext uri="{BB962C8B-B14F-4D97-AF65-F5344CB8AC3E}">
        <p14:creationId xmlns:p14="http://schemas.microsoft.com/office/powerpoint/2010/main" val="51881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HashSet</a:t>
            </a:r>
          </a:p>
        </p:txBody>
      </p:sp>
      <p:sp>
        <p:nvSpPr>
          <p:cNvPr id="6" name="TextBox 5">
            <a:extLst>
              <a:ext uri="{FF2B5EF4-FFF2-40B4-BE49-F238E27FC236}">
                <a16:creationId xmlns:a16="http://schemas.microsoft.com/office/drawing/2014/main" id="{94C02B6E-4226-9FE1-E069-99CFF9BE0AB2}"/>
              </a:ext>
            </a:extLst>
          </p:cNvPr>
          <p:cNvSpPr txBox="1"/>
          <p:nvPr/>
        </p:nvSpPr>
        <p:spPr>
          <a:xfrm>
            <a:off x="457200" y="2133600"/>
            <a:ext cx="9067800" cy="4524315"/>
          </a:xfrm>
          <a:prstGeom prst="rect">
            <a:avLst/>
          </a:prstGeom>
          <a:noFill/>
        </p:spPr>
        <p:txBody>
          <a:bodyPr wrap="square">
            <a:spAutoFit/>
          </a:bodyPr>
          <a:lstStyle/>
          <a:p>
            <a:r>
              <a:rPr lang="en-IN" sz="2400" dirty="0"/>
              <a:t>import </a:t>
            </a:r>
            <a:r>
              <a:rPr lang="en-IN" sz="2400" dirty="0" err="1"/>
              <a:t>java.util</a:t>
            </a:r>
            <a:r>
              <a:rPr lang="en-IN" sz="2400" dirty="0"/>
              <a:t>.*;</a:t>
            </a:r>
          </a:p>
          <a:p>
            <a:r>
              <a:rPr lang="en-IN" sz="2400" dirty="0"/>
              <a:t> public class Main {</a:t>
            </a:r>
          </a:p>
          <a:p>
            <a:r>
              <a:rPr lang="en-IN" sz="2400" dirty="0"/>
              <a:t> public static void main(String[] </a:t>
            </a:r>
            <a:r>
              <a:rPr lang="en-IN" sz="2400" dirty="0" err="1"/>
              <a:t>args</a:t>
            </a:r>
            <a:r>
              <a:rPr lang="en-IN" sz="2400" dirty="0"/>
              <a:t>) {</a:t>
            </a:r>
          </a:p>
          <a:p>
            <a:r>
              <a:rPr lang="en-IN" sz="2400" dirty="0"/>
              <a:t>Set&lt;String&gt; set = new HashSet&lt;&gt;();</a:t>
            </a:r>
          </a:p>
          <a:p>
            <a:r>
              <a:rPr lang="en-IN" sz="2400" dirty="0" err="1"/>
              <a:t>set.</a:t>
            </a:r>
            <a:r>
              <a:rPr lang="en-IN" sz="2400" dirty="0" err="1">
                <a:solidFill>
                  <a:srgbClr val="FF0000"/>
                </a:solidFill>
              </a:rPr>
              <a:t>add</a:t>
            </a:r>
            <a:r>
              <a:rPr lang="en-IN" sz="2400" dirty="0"/>
              <a:t>("London");</a:t>
            </a:r>
          </a:p>
          <a:p>
            <a:r>
              <a:rPr lang="en-IN" sz="2400" dirty="0" err="1"/>
              <a:t>set.add</a:t>
            </a:r>
            <a:r>
              <a:rPr lang="en-IN" sz="2400" dirty="0"/>
              <a:t>("Paris");</a:t>
            </a:r>
          </a:p>
          <a:p>
            <a:r>
              <a:rPr lang="en-IN" sz="2400" dirty="0" err="1"/>
              <a:t>set.add</a:t>
            </a:r>
            <a:r>
              <a:rPr lang="en-IN" sz="2400" dirty="0"/>
              <a:t>("New York");</a:t>
            </a:r>
          </a:p>
          <a:p>
            <a:r>
              <a:rPr lang="en-IN" sz="2400" dirty="0" err="1"/>
              <a:t>System.out.println</a:t>
            </a:r>
            <a:r>
              <a:rPr lang="en-IN" sz="2400" dirty="0"/>
              <a:t>(set);</a:t>
            </a:r>
          </a:p>
          <a:p>
            <a:r>
              <a:rPr lang="en-IN" sz="2400" dirty="0" err="1"/>
              <a:t>System.out.println</a:t>
            </a:r>
            <a:r>
              <a:rPr lang="en-IN" sz="2400" dirty="0"/>
              <a:t>("Is Rajkot in set?:" + </a:t>
            </a:r>
            <a:r>
              <a:rPr lang="en-IN" sz="2400" dirty="0" err="1"/>
              <a:t>set.</a:t>
            </a:r>
            <a:r>
              <a:rPr lang="en-IN" sz="2400" dirty="0" err="1">
                <a:solidFill>
                  <a:srgbClr val="FF0000"/>
                </a:solidFill>
              </a:rPr>
              <a:t>contains</a:t>
            </a:r>
            <a:r>
              <a:rPr lang="en-IN" sz="2400" dirty="0"/>
              <a:t>("Rajkot"));</a:t>
            </a:r>
          </a:p>
          <a:p>
            <a:r>
              <a:rPr lang="en-IN" sz="2400" dirty="0" err="1"/>
              <a:t>System.out.println</a:t>
            </a:r>
            <a:r>
              <a:rPr lang="en-IN" sz="2400" dirty="0"/>
              <a:t>("</a:t>
            </a:r>
            <a:r>
              <a:rPr lang="en-IN" sz="2400" dirty="0" err="1"/>
              <a:t>RemoveAll</a:t>
            </a:r>
            <a:r>
              <a:rPr lang="en-IN" sz="2400" dirty="0"/>
              <a:t>:" + </a:t>
            </a:r>
            <a:r>
              <a:rPr lang="en-IN" sz="2400" dirty="0" err="1"/>
              <a:t>set.</a:t>
            </a:r>
            <a:r>
              <a:rPr lang="en-IN" sz="2400" dirty="0" err="1">
                <a:solidFill>
                  <a:srgbClr val="FF0000"/>
                </a:solidFill>
              </a:rPr>
              <a:t>removeAll</a:t>
            </a:r>
            <a:r>
              <a:rPr lang="en-IN" sz="2400" dirty="0"/>
              <a:t>(set));</a:t>
            </a:r>
          </a:p>
          <a:p>
            <a:r>
              <a:rPr lang="en-IN" sz="2400" dirty="0" err="1"/>
              <a:t>System.out.println</a:t>
            </a:r>
            <a:r>
              <a:rPr lang="en-IN" sz="2400" dirty="0"/>
              <a:t>(set);</a:t>
            </a:r>
          </a:p>
          <a:p>
            <a:r>
              <a:rPr lang="en-IN" sz="2400" dirty="0"/>
              <a:t>} }</a:t>
            </a:r>
          </a:p>
        </p:txBody>
      </p:sp>
      <p:sp>
        <p:nvSpPr>
          <p:cNvPr id="8" name="TextBox 7">
            <a:extLst>
              <a:ext uri="{FF2B5EF4-FFF2-40B4-BE49-F238E27FC236}">
                <a16:creationId xmlns:a16="http://schemas.microsoft.com/office/drawing/2014/main" id="{E4D937A9-23F4-B4E7-5312-5B15DF5AC8F3}"/>
              </a:ext>
            </a:extLst>
          </p:cNvPr>
          <p:cNvSpPr txBox="1"/>
          <p:nvPr/>
        </p:nvSpPr>
        <p:spPr>
          <a:xfrm>
            <a:off x="5486400" y="6172200"/>
            <a:ext cx="5029200" cy="1477328"/>
          </a:xfrm>
          <a:prstGeom prst="rect">
            <a:avLst/>
          </a:prstGeom>
          <a:noFill/>
        </p:spPr>
        <p:txBody>
          <a:bodyPr wrap="square">
            <a:spAutoFit/>
          </a:bodyPr>
          <a:lstStyle/>
          <a:p>
            <a:r>
              <a:rPr lang="en-US" dirty="0"/>
              <a:t>Output:</a:t>
            </a:r>
          </a:p>
          <a:p>
            <a:r>
              <a:rPr lang="en-US" dirty="0"/>
              <a:t>[New York, London, Paris]</a:t>
            </a:r>
          </a:p>
          <a:p>
            <a:r>
              <a:rPr lang="en-US" dirty="0"/>
              <a:t>Is Rajkot in set?:false</a:t>
            </a:r>
          </a:p>
          <a:p>
            <a:r>
              <a:rPr lang="en-US" dirty="0" err="1"/>
              <a:t>RemoveAll:true</a:t>
            </a:r>
            <a:endParaRPr lang="en-US" dirty="0"/>
          </a:p>
          <a:p>
            <a:r>
              <a:rPr lang="en-US" dirty="0"/>
              <a:t>[]</a:t>
            </a:r>
            <a:endParaRPr lang="en-IN" dirty="0"/>
          </a:p>
        </p:txBody>
      </p:sp>
    </p:spTree>
    <p:extLst>
      <p:ext uri="{BB962C8B-B14F-4D97-AF65-F5344CB8AC3E}">
        <p14:creationId xmlns:p14="http://schemas.microsoft.com/office/powerpoint/2010/main" val="417690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err="1">
                <a:solidFill>
                  <a:srgbClr val="FFFFFF"/>
                </a:solidFill>
              </a:rPr>
              <a:t>LinkedHashSet</a:t>
            </a:r>
            <a:endParaRPr lang="en-US" sz="3200" kern="0" spc="5" dirty="0">
              <a:solidFill>
                <a:srgbClr val="FFFFFF"/>
              </a:solidFill>
            </a:endParaRPr>
          </a:p>
        </p:txBody>
      </p:sp>
      <p:sp>
        <p:nvSpPr>
          <p:cNvPr id="2" name="Rectangle 1">
            <a:extLst>
              <a:ext uri="{FF2B5EF4-FFF2-40B4-BE49-F238E27FC236}">
                <a16:creationId xmlns:a16="http://schemas.microsoft.com/office/drawing/2014/main" id="{52332498-517B-488F-A589-AC8A2B424B91}"/>
              </a:ext>
            </a:extLst>
          </p:cNvPr>
          <p:cNvSpPr/>
          <p:nvPr/>
        </p:nvSpPr>
        <p:spPr>
          <a:xfrm>
            <a:off x="457200" y="1981200"/>
            <a:ext cx="9601200" cy="502105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err="1"/>
              <a:t>LinkedHashSet</a:t>
            </a:r>
            <a:r>
              <a:rPr lang="en-US" sz="2400" dirty="0"/>
              <a:t> extends HashSet with a linked-list implementation that </a:t>
            </a:r>
            <a:r>
              <a:rPr lang="en-US" sz="2400" b="1" dirty="0"/>
              <a:t>supports an ordering of the elements in the set. </a:t>
            </a:r>
          </a:p>
          <a:p>
            <a:pPr marL="342900" indent="-342900">
              <a:lnSpc>
                <a:spcPct val="150000"/>
              </a:lnSpc>
              <a:buFont typeface="Arial" panose="020B0604020202020204" pitchFamily="34" charset="0"/>
              <a:buChar char="•"/>
            </a:pPr>
            <a:r>
              <a:rPr lang="en-US" sz="2400" dirty="0">
                <a:solidFill>
                  <a:srgbClr val="FF0000"/>
                </a:solidFill>
              </a:rPr>
              <a:t>The elements in a HashSet are not ordered</a:t>
            </a:r>
            <a:r>
              <a:rPr lang="en-US" sz="2400" dirty="0"/>
              <a:t>, but the elements in a </a:t>
            </a:r>
            <a:r>
              <a:rPr lang="en-US" sz="2400" dirty="0" err="1"/>
              <a:t>LinkedHashSet</a:t>
            </a:r>
            <a:r>
              <a:rPr lang="en-US" sz="2400" dirty="0"/>
              <a:t> can be retrieved in the order in which they were inserted into the set.</a:t>
            </a:r>
          </a:p>
          <a:p>
            <a:pPr marL="342900" indent="-342900">
              <a:lnSpc>
                <a:spcPct val="150000"/>
              </a:lnSpc>
              <a:buFont typeface="Arial" panose="020B0604020202020204" pitchFamily="34" charset="0"/>
              <a:buChar char="•"/>
            </a:pPr>
            <a:r>
              <a:rPr lang="en-US" sz="2400" u="sng" dirty="0">
                <a:solidFill>
                  <a:srgbClr val="FF0000"/>
                </a:solidFill>
              </a:rPr>
              <a:t>Since </a:t>
            </a:r>
            <a:r>
              <a:rPr lang="en-US" sz="2400" u="sng" dirty="0" err="1">
                <a:solidFill>
                  <a:srgbClr val="FF0000"/>
                </a:solidFill>
              </a:rPr>
              <a:t>LinkedHashSet</a:t>
            </a:r>
            <a:r>
              <a:rPr lang="en-US" sz="2400" u="sng" dirty="0">
                <a:solidFill>
                  <a:srgbClr val="FF0000"/>
                </a:solidFill>
              </a:rPr>
              <a:t> is a set, it does not store duplicate elements.</a:t>
            </a:r>
          </a:p>
          <a:p>
            <a:pPr marL="342900" indent="-342900">
              <a:lnSpc>
                <a:spcPct val="150000"/>
              </a:lnSpc>
              <a:buFont typeface="Arial" panose="020B0604020202020204" pitchFamily="34" charset="0"/>
              <a:buChar char="•"/>
            </a:pPr>
            <a:r>
              <a:rPr lang="en-US" sz="2400" dirty="0"/>
              <a:t>The </a:t>
            </a:r>
            <a:r>
              <a:rPr lang="en-US" sz="2400" dirty="0" err="1"/>
              <a:t>LinkedHashSet</a:t>
            </a:r>
            <a:r>
              <a:rPr lang="en-US" sz="2400" dirty="0"/>
              <a:t> maintains the order in which the elements are inserted. To impose a different order (e.g., increasing or decreasing order), you can use the </a:t>
            </a:r>
            <a:r>
              <a:rPr lang="en-US" sz="2400" dirty="0" err="1">
                <a:solidFill>
                  <a:srgbClr val="FF0000"/>
                </a:solidFill>
              </a:rPr>
              <a:t>TreeSet</a:t>
            </a:r>
            <a:r>
              <a:rPr lang="en-US" sz="2400" dirty="0"/>
              <a:t> class</a:t>
            </a:r>
          </a:p>
        </p:txBody>
      </p:sp>
    </p:spTree>
    <p:extLst>
      <p:ext uri="{BB962C8B-B14F-4D97-AF65-F5344CB8AC3E}">
        <p14:creationId xmlns:p14="http://schemas.microsoft.com/office/powerpoint/2010/main" val="223457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2462</TotalTime>
  <Words>2127</Words>
  <Application>Microsoft Office PowerPoint</Application>
  <PresentationFormat>Custom</PresentationFormat>
  <Paragraphs>273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vt:lpstr>
      <vt:lpstr>TimesLTStd-Roman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UNIT - 11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Unit 3.pptx</dc:title>
  <dc:creator>admin</dc:creator>
  <cp:lastModifiedBy>Ravikumar R N</cp:lastModifiedBy>
  <cp:revision>200</cp:revision>
  <dcterms:created xsi:type="dcterms:W3CDTF">2022-02-02T16:17:27Z</dcterms:created>
  <dcterms:modified xsi:type="dcterms:W3CDTF">2022-05-09T07:33:11Z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2021-02-08T00:00:00Z</vt:filetime>
  </property>
  <property fmtid="{D5CDD505-2E9C-101B-9397-08002B2CF9AE}" pid="3" name="LastSaved">
    <vt:filetime>2022-02-02T00:00:00Z</vt:filetime>
  </property>
</Properties>
</file>