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353" r:id="rId3"/>
    <p:sldId id="362" r:id="rId4"/>
    <p:sldId id="363" r:id="rId5"/>
    <p:sldId id="369" r:id="rId6"/>
    <p:sldId id="368" r:id="rId7"/>
    <p:sldId id="417" r:id="rId8"/>
    <p:sldId id="418" r:id="rId9"/>
    <p:sldId id="419" r:id="rId10"/>
    <p:sldId id="420" r:id="rId11"/>
    <p:sldId id="364" r:id="rId12"/>
    <p:sldId id="421" r:id="rId13"/>
    <p:sldId id="423" r:id="rId14"/>
    <p:sldId id="424" r:id="rId15"/>
    <p:sldId id="365" r:id="rId16"/>
    <p:sldId id="425" r:id="rId17"/>
    <p:sldId id="426" r:id="rId18"/>
    <p:sldId id="427" r:id="rId19"/>
    <p:sldId id="428" r:id="rId20"/>
    <p:sldId id="367" r:id="rId21"/>
    <p:sldId id="297" r:id="rId22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C6CC0-AB19-43E3-A412-652132934868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38CB90-AB7C-4568-A696-67F766EC9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42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32208" y="1195783"/>
            <a:ext cx="819398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5"/>
            <a:ext cx="70408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74607" y="3356875"/>
            <a:ext cx="3509187" cy="615553"/>
          </a:xfrm>
        </p:spPr>
        <p:txBody>
          <a:bodyPr lIns="0" tIns="0" rIns="0" bIns="0"/>
          <a:lstStyle>
            <a:lvl1pPr>
              <a:defRPr sz="40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74607" y="3356875"/>
            <a:ext cx="3509187" cy="615553"/>
          </a:xfrm>
        </p:spPr>
        <p:txBody>
          <a:bodyPr lIns="0" tIns="0" rIns="0" bIns="0"/>
          <a:lstStyle>
            <a:lvl1pPr>
              <a:defRPr sz="40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3"/>
            <a:ext cx="437540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3"/>
            <a:ext cx="437540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74607" y="3356875"/>
            <a:ext cx="3509187" cy="615553"/>
          </a:xfrm>
        </p:spPr>
        <p:txBody>
          <a:bodyPr lIns="0" tIns="0" rIns="0" bIns="0"/>
          <a:lstStyle>
            <a:lvl1pPr>
              <a:defRPr sz="40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7201" y="457202"/>
            <a:ext cx="9136380" cy="16194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74607" y="3356875"/>
            <a:ext cx="3509187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7601" y="2084359"/>
            <a:ext cx="820319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3"/>
            <a:ext cx="321868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3"/>
            <a:ext cx="23134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3"/>
            <a:ext cx="23134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162">
        <a:defRPr>
          <a:latin typeface="+mn-lt"/>
          <a:ea typeface="+mn-ea"/>
          <a:cs typeface="+mn-cs"/>
        </a:defRPr>
      </a:lvl2pPr>
      <a:lvl3pPr marL="914323">
        <a:defRPr>
          <a:latin typeface="+mn-lt"/>
          <a:ea typeface="+mn-ea"/>
          <a:cs typeface="+mn-cs"/>
        </a:defRPr>
      </a:lvl3pPr>
      <a:lvl4pPr marL="1371485">
        <a:defRPr>
          <a:latin typeface="+mn-lt"/>
          <a:ea typeface="+mn-ea"/>
          <a:cs typeface="+mn-cs"/>
        </a:defRPr>
      </a:lvl4pPr>
      <a:lvl5pPr marL="1828647">
        <a:defRPr>
          <a:latin typeface="+mn-lt"/>
          <a:ea typeface="+mn-ea"/>
          <a:cs typeface="+mn-cs"/>
        </a:defRPr>
      </a:lvl5pPr>
      <a:lvl6pPr marL="2285808">
        <a:defRPr>
          <a:latin typeface="+mn-lt"/>
          <a:ea typeface="+mn-ea"/>
          <a:cs typeface="+mn-cs"/>
        </a:defRPr>
      </a:lvl6pPr>
      <a:lvl7pPr marL="2742970">
        <a:defRPr>
          <a:latin typeface="+mn-lt"/>
          <a:ea typeface="+mn-ea"/>
          <a:cs typeface="+mn-cs"/>
        </a:defRPr>
      </a:lvl7pPr>
      <a:lvl8pPr marL="3200132">
        <a:defRPr>
          <a:latin typeface="+mn-lt"/>
          <a:ea typeface="+mn-ea"/>
          <a:cs typeface="+mn-cs"/>
        </a:defRPr>
      </a:lvl8pPr>
      <a:lvl9pPr marL="3657294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62">
        <a:defRPr>
          <a:latin typeface="+mn-lt"/>
          <a:ea typeface="+mn-ea"/>
          <a:cs typeface="+mn-cs"/>
        </a:defRPr>
      </a:lvl2pPr>
      <a:lvl3pPr marL="914323">
        <a:defRPr>
          <a:latin typeface="+mn-lt"/>
          <a:ea typeface="+mn-ea"/>
          <a:cs typeface="+mn-cs"/>
        </a:defRPr>
      </a:lvl3pPr>
      <a:lvl4pPr marL="1371485">
        <a:defRPr>
          <a:latin typeface="+mn-lt"/>
          <a:ea typeface="+mn-ea"/>
          <a:cs typeface="+mn-cs"/>
        </a:defRPr>
      </a:lvl4pPr>
      <a:lvl5pPr marL="1828647">
        <a:defRPr>
          <a:latin typeface="+mn-lt"/>
          <a:ea typeface="+mn-ea"/>
          <a:cs typeface="+mn-cs"/>
        </a:defRPr>
      </a:lvl5pPr>
      <a:lvl6pPr marL="2285808">
        <a:defRPr>
          <a:latin typeface="+mn-lt"/>
          <a:ea typeface="+mn-ea"/>
          <a:cs typeface="+mn-cs"/>
        </a:defRPr>
      </a:lvl6pPr>
      <a:lvl7pPr marL="2742970">
        <a:defRPr>
          <a:latin typeface="+mn-lt"/>
          <a:ea typeface="+mn-ea"/>
          <a:cs typeface="+mn-cs"/>
        </a:defRPr>
      </a:lvl7pPr>
      <a:lvl8pPr marL="3200132">
        <a:defRPr>
          <a:latin typeface="+mn-lt"/>
          <a:ea typeface="+mn-ea"/>
          <a:cs typeface="+mn-cs"/>
        </a:defRPr>
      </a:lvl8pPr>
      <a:lvl9pPr marL="3657294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470916"/>
            <a:ext cx="8964167" cy="341528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57201" y="4088434"/>
            <a:ext cx="9144000" cy="3226766"/>
            <a:chOff x="457200" y="3886200"/>
            <a:chExt cx="9144000" cy="3429000"/>
          </a:xfrm>
        </p:grpSpPr>
        <p:sp>
          <p:nvSpPr>
            <p:cNvPr id="5" name="object 5"/>
            <p:cNvSpPr/>
            <p:nvPr/>
          </p:nvSpPr>
          <p:spPr>
            <a:xfrm>
              <a:off x="457200" y="3886200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4000" y="3429000"/>
                  </a:moveTo>
                  <a:lnTo>
                    <a:pt x="0" y="3429000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3429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3886200"/>
              <a:ext cx="8964167" cy="34290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915359" y="4927291"/>
            <a:ext cx="3465195" cy="1089401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699">
              <a:spcBef>
                <a:spcPts val="495"/>
              </a:spcBef>
            </a:pPr>
            <a:r>
              <a:rPr sz="2000" b="1" spc="-10" dirty="0">
                <a:latin typeface="Cambria"/>
                <a:cs typeface="Cambria"/>
              </a:rPr>
              <a:t>Prepared</a:t>
            </a:r>
            <a:r>
              <a:rPr sz="2000" b="1" spc="-55" dirty="0">
                <a:latin typeface="Cambria"/>
                <a:cs typeface="Cambria"/>
              </a:rPr>
              <a:t> </a:t>
            </a:r>
            <a:r>
              <a:rPr sz="2000" b="1" spc="-15" dirty="0">
                <a:latin typeface="Cambria"/>
                <a:cs typeface="Cambria"/>
              </a:rPr>
              <a:t>By</a:t>
            </a:r>
            <a:endParaRPr sz="2000" dirty="0">
              <a:latin typeface="Cambria"/>
              <a:cs typeface="Cambria"/>
            </a:endParaRPr>
          </a:p>
          <a:p>
            <a:pPr marL="12699">
              <a:spcBef>
                <a:spcPts val="395"/>
              </a:spcBef>
            </a:pPr>
            <a:r>
              <a:rPr sz="2000" spc="-5" dirty="0">
                <a:latin typeface="Cambria"/>
                <a:cs typeface="Cambria"/>
              </a:rPr>
              <a:t>Prof.</a:t>
            </a:r>
            <a:r>
              <a:rPr sz="2000" spc="-70" dirty="0">
                <a:latin typeface="Cambria"/>
                <a:cs typeface="Cambria"/>
              </a:rPr>
              <a:t> </a:t>
            </a:r>
            <a:r>
              <a:rPr lang="en-US" sz="2000" spc="-25" dirty="0">
                <a:latin typeface="Cambria"/>
                <a:cs typeface="Cambria"/>
              </a:rPr>
              <a:t>Ravikumar Natarajan</a:t>
            </a:r>
            <a:endParaRPr sz="2000" dirty="0">
              <a:latin typeface="Cambria"/>
              <a:cs typeface="Cambria"/>
            </a:endParaRPr>
          </a:p>
          <a:p>
            <a:pPr marL="12699">
              <a:spcBef>
                <a:spcPts val="405"/>
              </a:spcBef>
            </a:pPr>
            <a:r>
              <a:rPr sz="2000" dirty="0">
                <a:latin typeface="Cambria"/>
                <a:cs typeface="Cambria"/>
              </a:rPr>
              <a:t>Assistant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Professor,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CE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Dept.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C518590-5825-4A0C-9AF2-7E653F396DC7}"/>
              </a:ext>
            </a:extLst>
          </p:cNvPr>
          <p:cNvSpPr/>
          <p:nvPr/>
        </p:nvSpPr>
        <p:spPr>
          <a:xfrm>
            <a:off x="915359" y="3305617"/>
            <a:ext cx="50292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Unit – </a:t>
            </a:r>
            <a:r>
              <a:rPr lang="en-US" sz="3600" dirty="0" smtClean="0">
                <a:solidFill>
                  <a:srgbClr val="FF0000"/>
                </a:solidFill>
              </a:rPr>
              <a:t>06</a:t>
            </a:r>
            <a:r>
              <a:rPr lang="en-US" sz="3600" dirty="0" smtClean="0">
                <a:solidFill>
                  <a:srgbClr val="FF0000"/>
                </a:solidFill>
              </a:rPr>
              <a:t>  </a:t>
            </a: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Multithreading</a:t>
            </a:r>
            <a:endParaRPr lang="en-US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xmlns="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1094933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Creating Threads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140DEF3-B573-E1CB-E875-C38BF34380D1}"/>
              </a:ext>
            </a:extLst>
          </p:cNvPr>
          <p:cNvSpPr txBox="1"/>
          <p:nvPr/>
        </p:nvSpPr>
        <p:spPr>
          <a:xfrm>
            <a:off x="453189" y="2133600"/>
            <a:ext cx="4576011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//Example using Thread class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class </a:t>
            </a:r>
            <a:r>
              <a:rPr lang="en-US" sz="2000" b="1" dirty="0" err="1">
                <a:solidFill>
                  <a:srgbClr val="FF0000"/>
                </a:solidFill>
              </a:rPr>
              <a:t>mythread</a:t>
            </a:r>
            <a:r>
              <a:rPr lang="en-US" sz="2000" b="1" dirty="0">
                <a:solidFill>
                  <a:srgbClr val="FF0000"/>
                </a:solidFill>
              </a:rPr>
              <a:t> extends Thread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public void </a:t>
            </a:r>
            <a:r>
              <a:rPr lang="en-US" sz="2000" b="1" dirty="0"/>
              <a:t>run</a:t>
            </a:r>
            <a:r>
              <a:rPr lang="en-US" sz="2000" dirty="0"/>
              <a:t>()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 err="1"/>
              <a:t>System.out.println</a:t>
            </a:r>
            <a:r>
              <a:rPr lang="en-US" sz="2000" dirty="0"/>
              <a:t>("Thread is created!!");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class </a:t>
            </a:r>
            <a:r>
              <a:rPr lang="en-US" sz="2000" dirty="0" err="1"/>
              <a:t>threaddemo</a:t>
            </a:r>
            <a:endParaRPr lang="en-US" sz="2000" dirty="0"/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public static void main(String </a:t>
            </a:r>
            <a:r>
              <a:rPr lang="en-US" sz="2000" dirty="0" err="1"/>
              <a:t>args</a:t>
            </a:r>
            <a:r>
              <a:rPr lang="en-US" sz="2000" dirty="0"/>
              <a:t>[])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 err="1"/>
              <a:t>mythread</a:t>
            </a:r>
            <a:r>
              <a:rPr lang="en-US" sz="2000" dirty="0"/>
              <a:t> t= new </a:t>
            </a:r>
            <a:r>
              <a:rPr lang="en-US" sz="2000" dirty="0" err="1"/>
              <a:t>mythread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t.start</a:t>
            </a:r>
            <a:r>
              <a:rPr lang="en-US" sz="2000" dirty="0"/>
              <a:t>();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ACA032B-F8CB-668D-C9DD-CFC257A447FE}"/>
              </a:ext>
            </a:extLst>
          </p:cNvPr>
          <p:cNvSpPr txBox="1"/>
          <p:nvPr/>
        </p:nvSpPr>
        <p:spPr>
          <a:xfrm>
            <a:off x="5029200" y="2349044"/>
            <a:ext cx="50292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//Example using Runnable interface</a:t>
            </a:r>
          </a:p>
          <a:p>
            <a:r>
              <a:rPr lang="en-IN" dirty="0">
                <a:solidFill>
                  <a:srgbClr val="FF0000"/>
                </a:solidFill>
              </a:rPr>
              <a:t>class </a:t>
            </a:r>
            <a:r>
              <a:rPr lang="en-IN" dirty="0" err="1">
                <a:solidFill>
                  <a:srgbClr val="FF0000"/>
                </a:solidFill>
              </a:rPr>
              <a:t>mythread</a:t>
            </a:r>
            <a:r>
              <a:rPr lang="en-IN" dirty="0">
                <a:solidFill>
                  <a:srgbClr val="FF0000"/>
                </a:solidFill>
              </a:rPr>
              <a:t> implements Runnable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public void run()</a:t>
            </a:r>
          </a:p>
          <a:p>
            <a:r>
              <a:rPr lang="en-IN" dirty="0"/>
              <a:t>{</a:t>
            </a:r>
          </a:p>
          <a:p>
            <a:r>
              <a:rPr lang="en-IN" dirty="0" err="1"/>
              <a:t>System.out.println</a:t>
            </a:r>
            <a:r>
              <a:rPr lang="en-IN" dirty="0"/>
              <a:t>("Thread is created!!");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class Main extends </a:t>
            </a:r>
            <a:r>
              <a:rPr lang="en-IN" dirty="0" err="1"/>
              <a:t>mythread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public static void main(String </a:t>
            </a:r>
            <a:r>
              <a:rPr lang="en-IN" dirty="0" err="1"/>
              <a:t>args</a:t>
            </a:r>
            <a:r>
              <a:rPr lang="en-IN" dirty="0"/>
              <a:t>[])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Main </a:t>
            </a:r>
            <a:r>
              <a:rPr lang="en-IN" dirty="0" err="1"/>
              <a:t>obj</a:t>
            </a:r>
            <a:r>
              <a:rPr lang="en-IN" dirty="0"/>
              <a:t> = new Main();</a:t>
            </a:r>
          </a:p>
          <a:p>
            <a:r>
              <a:rPr lang="en-IN" dirty="0">
                <a:solidFill>
                  <a:srgbClr val="FF0000"/>
                </a:solidFill>
              </a:rPr>
              <a:t>Thread t= new Thread(</a:t>
            </a:r>
            <a:r>
              <a:rPr lang="en-IN" dirty="0" err="1">
                <a:solidFill>
                  <a:srgbClr val="FF0000"/>
                </a:solidFill>
              </a:rPr>
              <a:t>obj</a:t>
            </a:r>
            <a:r>
              <a:rPr lang="en-IN" dirty="0">
                <a:solidFill>
                  <a:srgbClr val="FF0000"/>
                </a:solidFill>
              </a:rPr>
              <a:t>);</a:t>
            </a:r>
          </a:p>
          <a:p>
            <a:r>
              <a:rPr lang="en-IN" dirty="0" err="1"/>
              <a:t>t.start</a:t>
            </a:r>
            <a:r>
              <a:rPr lang="en-IN" dirty="0"/>
              <a:t>();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8537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54F35FA-7A71-4D27-B0FD-1C21AC322EFD}"/>
              </a:ext>
            </a:extLst>
          </p:cNvPr>
          <p:cNvSpPr/>
          <p:nvPr/>
        </p:nvSpPr>
        <p:spPr>
          <a:xfrm>
            <a:off x="457200" y="1981200"/>
            <a:ext cx="93726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Java Synchronization allows only one thread to access the shared resource</a:t>
            </a:r>
            <a:r>
              <a:rPr lang="en-US" sz="2400" dirty="0"/>
              <a:t>. </a:t>
            </a:r>
            <a:r>
              <a:rPr lang="en-US" sz="2400" dirty="0">
                <a:solidFill>
                  <a:srgbClr val="00B0F0"/>
                </a:solidFill>
              </a:rPr>
              <a:t>This will overcome problems like </a:t>
            </a:r>
            <a:r>
              <a:rPr lang="en-US" sz="2400" dirty="0" err="1">
                <a:solidFill>
                  <a:srgbClr val="00B0F0"/>
                </a:solidFill>
              </a:rPr>
              <a:t>i</a:t>
            </a:r>
            <a:r>
              <a:rPr lang="en-US" sz="2400" dirty="0">
                <a:solidFill>
                  <a:srgbClr val="00B0F0"/>
                </a:solidFill>
              </a:rPr>
              <a:t>) Thread interference and ii) Memory consistency errors. iii) Inconsistency problems.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synchronization concept is based on monitor, which is </a:t>
            </a:r>
            <a:r>
              <a:rPr lang="en-US" sz="2400" dirty="0">
                <a:solidFill>
                  <a:srgbClr val="FF0000"/>
                </a:solidFill>
              </a:rPr>
              <a:t>lock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</a:rPr>
              <a:t>unlock</a:t>
            </a:r>
            <a:r>
              <a:rPr lang="en-US" sz="2400" dirty="0"/>
              <a:t>. When a thread owns this monitor other thread cannot access the resources. Other threads will be in waiting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Two ways to achieve synchronization,</a:t>
            </a:r>
          </a:p>
          <a:p>
            <a:r>
              <a:rPr lang="en-US" sz="2400" dirty="0"/>
              <a:t>1) Using </a:t>
            </a:r>
            <a:r>
              <a:rPr lang="en-US" sz="2400" dirty="0">
                <a:solidFill>
                  <a:srgbClr val="FF0000"/>
                </a:solidFill>
              </a:rPr>
              <a:t>synchronized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methods</a:t>
            </a:r>
          </a:p>
          <a:p>
            <a:r>
              <a:rPr lang="en-US" sz="2400" dirty="0"/>
              <a:t>2) Using </a:t>
            </a:r>
            <a:r>
              <a:rPr lang="en-US" sz="2400" dirty="0">
                <a:solidFill>
                  <a:srgbClr val="FF0000"/>
                </a:solidFill>
              </a:rPr>
              <a:t>synchronized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blocks</a:t>
            </a:r>
            <a:r>
              <a:rPr lang="en-US" sz="2400" dirty="0"/>
              <a:t> or statements</a:t>
            </a:r>
          </a:p>
          <a:p>
            <a:r>
              <a:rPr lang="en-US" sz="2400" b="1" dirty="0"/>
              <a:t>Rules:</a:t>
            </a:r>
          </a:p>
          <a:p>
            <a:r>
              <a:rPr lang="en-US" sz="2200" dirty="0"/>
              <a:t>1. </a:t>
            </a:r>
            <a:r>
              <a:rPr lang="en-US" sz="2200" b="1" dirty="0"/>
              <a:t>Constructors</a:t>
            </a:r>
            <a:r>
              <a:rPr lang="en-US" sz="2200" dirty="0"/>
              <a:t>, </a:t>
            </a:r>
            <a:r>
              <a:rPr lang="en-US" sz="2200" b="1" dirty="0"/>
              <a:t>Classes and variables cannot be synchronized</a:t>
            </a:r>
          </a:p>
          <a:p>
            <a:r>
              <a:rPr lang="en-US" sz="2200" dirty="0"/>
              <a:t>2. Each object has one lock</a:t>
            </a:r>
          </a:p>
          <a:p>
            <a:r>
              <a:rPr lang="en-US" sz="2200" dirty="0"/>
              <a:t>3. A thread can acquire more than one lock.</a:t>
            </a:r>
          </a:p>
          <a:p>
            <a:r>
              <a:rPr lang="en-US" sz="2200" dirty="0"/>
              <a:t>4. When synchronization applied it is called critical section (one thread process can access resource at a time).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xmlns="" id="{79CC71B4-E255-41C4-BC0B-4498E16853D4}"/>
              </a:ext>
            </a:extLst>
          </p:cNvPr>
          <p:cNvSpPr txBox="1">
            <a:spLocks/>
          </p:cNvSpPr>
          <p:nvPr/>
        </p:nvSpPr>
        <p:spPr>
          <a:xfrm>
            <a:off x="617621" y="10668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Thread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3763956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54F35FA-7A71-4D27-B0FD-1C21AC322EFD}"/>
              </a:ext>
            </a:extLst>
          </p:cNvPr>
          <p:cNvSpPr/>
          <p:nvPr/>
        </p:nvSpPr>
        <p:spPr>
          <a:xfrm>
            <a:off x="457200" y="1981200"/>
            <a:ext cx="9372600" cy="12711172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sz="2000" dirty="0"/>
              <a:t> class Table{  </a:t>
            </a:r>
          </a:p>
          <a:p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synchronized</a:t>
            </a:r>
            <a:r>
              <a:rPr lang="en-US" sz="2000" b="1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void </a:t>
            </a:r>
            <a:r>
              <a:rPr lang="en-US" sz="2000" dirty="0" err="1">
                <a:solidFill>
                  <a:srgbClr val="FF0000"/>
                </a:solidFill>
              </a:rPr>
              <a:t>printTable</a:t>
            </a:r>
            <a:r>
              <a:rPr lang="en-US" sz="2000" dirty="0">
                <a:solidFill>
                  <a:srgbClr val="FF0000"/>
                </a:solidFill>
              </a:rPr>
              <a:t>(int n) </a:t>
            </a:r>
            <a:r>
              <a:rPr lang="en-US" sz="2000" dirty="0"/>
              <a:t>{	</a:t>
            </a:r>
          </a:p>
          <a:p>
            <a:r>
              <a:rPr lang="en-US" sz="2000" dirty="0"/>
              <a:t> for(int </a:t>
            </a:r>
            <a:r>
              <a:rPr lang="en-US" sz="2000" dirty="0" err="1"/>
              <a:t>i</a:t>
            </a:r>
            <a:r>
              <a:rPr lang="en-US" sz="2000" dirty="0"/>
              <a:t>=1;i&lt;=5;i++){  </a:t>
            </a:r>
          </a:p>
          <a:p>
            <a:r>
              <a:rPr lang="en-US" sz="2000" dirty="0"/>
              <a:t> </a:t>
            </a:r>
            <a:r>
              <a:rPr lang="en-US" sz="2000" dirty="0" err="1"/>
              <a:t>System.out.println</a:t>
            </a:r>
            <a:r>
              <a:rPr lang="en-US" sz="2000" dirty="0"/>
              <a:t>(n*</a:t>
            </a:r>
            <a:r>
              <a:rPr lang="en-US" sz="2000" dirty="0" err="1"/>
              <a:t>i</a:t>
            </a:r>
            <a:r>
              <a:rPr lang="en-US" sz="2000" dirty="0"/>
              <a:t>);  </a:t>
            </a:r>
          </a:p>
          <a:p>
            <a:r>
              <a:rPr lang="en-US" sz="2000" dirty="0"/>
              <a:t> try{  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Thread.sleep</a:t>
            </a:r>
            <a:r>
              <a:rPr lang="en-US" sz="2000" dirty="0"/>
              <a:t>(400);  </a:t>
            </a:r>
          </a:p>
          <a:p>
            <a:r>
              <a:rPr lang="en-US" sz="2000" dirty="0"/>
              <a:t>        }catch(Exception e) {</a:t>
            </a:r>
            <a:r>
              <a:rPr lang="en-US" sz="2000" dirty="0" err="1"/>
              <a:t>System.out.println</a:t>
            </a:r>
            <a:r>
              <a:rPr lang="en-US" sz="2000" dirty="0"/>
              <a:t>(e);}  </a:t>
            </a:r>
          </a:p>
          <a:p>
            <a:r>
              <a:rPr lang="en-US" sz="2000" dirty="0"/>
              <a:t>       }   }      }  </a:t>
            </a:r>
          </a:p>
          <a:p>
            <a:endParaRPr lang="en-US" sz="2000" dirty="0"/>
          </a:p>
          <a:p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class MyThread1 extends Thread</a:t>
            </a:r>
            <a:r>
              <a:rPr lang="en-US" sz="2000" dirty="0"/>
              <a:t>{  </a:t>
            </a:r>
          </a:p>
          <a:p>
            <a:r>
              <a:rPr lang="en-US" sz="2000" dirty="0"/>
              <a:t>Table t;  </a:t>
            </a:r>
          </a:p>
          <a:p>
            <a:r>
              <a:rPr lang="en-US" sz="2000" dirty="0"/>
              <a:t>MyThread1(Table t)</a:t>
            </a:r>
          </a:p>
          <a:p>
            <a:r>
              <a:rPr lang="en-US" sz="2000" dirty="0"/>
              <a:t>{    	  this.t=t;    	 }  </a:t>
            </a:r>
          </a:p>
          <a:p>
            <a:r>
              <a:rPr lang="en-US" sz="2000" dirty="0"/>
              <a:t> public void run() {</a:t>
            </a:r>
          </a:p>
          <a:p>
            <a:r>
              <a:rPr lang="en-US" sz="2000" dirty="0" err="1"/>
              <a:t>t.printTable</a:t>
            </a:r>
            <a:r>
              <a:rPr lang="en-US" sz="2000" dirty="0"/>
              <a:t>(5);  </a:t>
            </a:r>
          </a:p>
          <a:p>
            <a:r>
              <a:rPr lang="en-US" sz="2000" dirty="0"/>
              <a:t>    	}            } 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  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class MyThread2 extends Thread</a:t>
            </a:r>
            <a:r>
              <a:rPr lang="en-US" sz="2000" dirty="0"/>
              <a:t>{  </a:t>
            </a:r>
          </a:p>
          <a:p>
            <a:r>
              <a:rPr lang="en-US" sz="2000" dirty="0"/>
              <a:t>               Table t;  	</a:t>
            </a:r>
          </a:p>
          <a:p>
            <a:r>
              <a:rPr lang="en-US" sz="2000" dirty="0"/>
              <a:t>    	MyThread2(Table t){  </a:t>
            </a:r>
          </a:p>
          <a:p>
            <a:r>
              <a:rPr lang="en-US" sz="2000" dirty="0"/>
              <a:t>   	 this.t=t;  </a:t>
            </a:r>
          </a:p>
          <a:p>
            <a:r>
              <a:rPr lang="en-US" sz="2000" dirty="0"/>
              <a:t>   	 }  </a:t>
            </a:r>
          </a:p>
          <a:p>
            <a:r>
              <a:rPr lang="en-US" sz="2000" dirty="0"/>
              <a:t>    public void run(){  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t.printTable</a:t>
            </a:r>
            <a:r>
              <a:rPr lang="en-US" sz="2000" dirty="0"/>
              <a:t>(100);  </a:t>
            </a:r>
          </a:p>
          <a:p>
            <a:r>
              <a:rPr lang="en-US" sz="2000" dirty="0"/>
              <a:t>   	 }  </a:t>
            </a:r>
          </a:p>
          <a:p>
            <a:r>
              <a:rPr lang="en-US" sz="2000" dirty="0"/>
              <a:t>    }  </a:t>
            </a:r>
          </a:p>
          <a:p>
            <a:r>
              <a:rPr lang="en-US" sz="2000" dirty="0"/>
              <a:t>      </a:t>
            </a:r>
          </a:p>
          <a:p>
            <a:r>
              <a:rPr lang="en-US" sz="2000" dirty="0"/>
              <a:t>    class Main{  </a:t>
            </a:r>
          </a:p>
          <a:p>
            <a:r>
              <a:rPr lang="en-US" sz="2000" dirty="0"/>
              <a:t>    public static void main(String </a:t>
            </a:r>
            <a:r>
              <a:rPr lang="en-US" sz="2000" dirty="0" err="1"/>
              <a:t>args</a:t>
            </a:r>
            <a:r>
              <a:rPr lang="en-US" sz="2000" dirty="0"/>
              <a:t>[]){  </a:t>
            </a:r>
          </a:p>
          <a:p>
            <a:r>
              <a:rPr lang="en-US" sz="2000" dirty="0"/>
              <a:t>    Table obj = new Table();//only one object  </a:t>
            </a:r>
          </a:p>
          <a:p>
            <a:r>
              <a:rPr lang="en-US" sz="2000" dirty="0"/>
              <a:t>    MyThread1 t1=new MyThread1(obj);  </a:t>
            </a:r>
          </a:p>
          <a:p>
            <a:r>
              <a:rPr lang="en-US" sz="2000" dirty="0"/>
              <a:t>    MyThread2 t2=new MyThread2(obj);  </a:t>
            </a:r>
          </a:p>
          <a:p>
            <a:r>
              <a:rPr lang="en-US" sz="2000" dirty="0"/>
              <a:t>   	 t1.start();  </a:t>
            </a:r>
          </a:p>
          <a:p>
            <a:r>
              <a:rPr lang="en-US" sz="2000" dirty="0"/>
              <a:t>   	 t2.start();  </a:t>
            </a:r>
          </a:p>
          <a:p>
            <a:r>
              <a:rPr lang="en-US" sz="2000" dirty="0"/>
              <a:t>    }      } 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xmlns="" id="{79CC71B4-E255-41C4-BC0B-4498E16853D4}"/>
              </a:ext>
            </a:extLst>
          </p:cNvPr>
          <p:cNvSpPr txBox="1">
            <a:spLocks/>
          </p:cNvSpPr>
          <p:nvPr/>
        </p:nvSpPr>
        <p:spPr>
          <a:xfrm>
            <a:off x="617621" y="10668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Thread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169582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54F35FA-7A71-4D27-B0FD-1C21AC322EFD}"/>
              </a:ext>
            </a:extLst>
          </p:cNvPr>
          <p:cNvSpPr/>
          <p:nvPr/>
        </p:nvSpPr>
        <p:spPr>
          <a:xfrm>
            <a:off x="457200" y="1981200"/>
            <a:ext cx="9372600" cy="11480066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dirty="0"/>
              <a:t>class Customer</a:t>
            </a:r>
          </a:p>
          <a:p>
            <a:r>
              <a:rPr lang="en-US" dirty="0"/>
              <a:t>{  </a:t>
            </a:r>
          </a:p>
          <a:p>
            <a:r>
              <a:rPr lang="en-US" dirty="0"/>
              <a:t>int amount=10000;  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synchronized</a:t>
            </a:r>
            <a:r>
              <a:rPr lang="en-US" dirty="0"/>
              <a:t> void withdraw(int amount)</a:t>
            </a:r>
          </a:p>
          <a:p>
            <a:r>
              <a:rPr lang="en-US" dirty="0"/>
              <a:t>{  </a:t>
            </a:r>
          </a:p>
          <a:p>
            <a:r>
              <a:rPr lang="en-US" dirty="0" err="1"/>
              <a:t>System.out.println</a:t>
            </a:r>
            <a:r>
              <a:rPr lang="en-US" dirty="0"/>
              <a:t>("Going to withdraw...");  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if(</a:t>
            </a:r>
            <a:r>
              <a:rPr lang="en-US" dirty="0" err="1"/>
              <a:t>this.amount</a:t>
            </a:r>
            <a:r>
              <a:rPr lang="en-US" dirty="0"/>
              <a:t>&lt;amount){  </a:t>
            </a:r>
          </a:p>
          <a:p>
            <a:r>
              <a:rPr lang="en-US" dirty="0" err="1"/>
              <a:t>System.out.println</a:t>
            </a:r>
            <a:r>
              <a:rPr lang="en-US" dirty="0"/>
              <a:t>("Less balance; waiting for deposit...");  </a:t>
            </a:r>
          </a:p>
          <a:p>
            <a:r>
              <a:rPr lang="en-US" dirty="0"/>
              <a:t>	try{</a:t>
            </a:r>
            <a:r>
              <a:rPr lang="en-US" dirty="0">
                <a:solidFill>
                  <a:srgbClr val="FF0000"/>
                </a:solidFill>
              </a:rPr>
              <a:t>wait</a:t>
            </a:r>
            <a:r>
              <a:rPr lang="en-US" dirty="0"/>
              <a:t>();}catch(Exception e){}  </a:t>
            </a:r>
          </a:p>
          <a:p>
            <a:r>
              <a:rPr lang="en-US" dirty="0"/>
              <a:t>		}  </a:t>
            </a:r>
          </a:p>
          <a:p>
            <a:r>
              <a:rPr lang="en-US" dirty="0"/>
              <a:t>	</a:t>
            </a:r>
            <a:r>
              <a:rPr lang="en-US" dirty="0" err="1"/>
              <a:t>this.amount</a:t>
            </a:r>
            <a:r>
              <a:rPr lang="en-US" dirty="0"/>
              <a:t>-=amount;  </a:t>
            </a:r>
          </a:p>
          <a:p>
            <a:r>
              <a:rPr lang="en-US" dirty="0" err="1"/>
              <a:t>System.out.println</a:t>
            </a:r>
            <a:r>
              <a:rPr lang="en-US" dirty="0"/>
              <a:t>("Withdraw of " +amount+" completed...");  </a:t>
            </a:r>
          </a:p>
          <a:p>
            <a:r>
              <a:rPr lang="en-US" dirty="0"/>
              <a:t>}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</a:t>
            </a:r>
          </a:p>
          <a:p>
            <a:r>
              <a:rPr lang="en-US" dirty="0">
                <a:solidFill>
                  <a:srgbClr val="FF0000"/>
                </a:solidFill>
              </a:rPr>
              <a:t>synchronized</a:t>
            </a:r>
            <a:r>
              <a:rPr lang="en-US" dirty="0"/>
              <a:t> void deposit(int amount)</a:t>
            </a:r>
          </a:p>
          <a:p>
            <a:r>
              <a:rPr lang="en-US" dirty="0"/>
              <a:t>{  </a:t>
            </a:r>
          </a:p>
          <a:p>
            <a:r>
              <a:rPr lang="en-US" dirty="0" err="1"/>
              <a:t>System.out.println</a:t>
            </a:r>
            <a:r>
              <a:rPr lang="en-US" dirty="0"/>
              <a:t>("going to deposit...");  </a:t>
            </a:r>
          </a:p>
          <a:p>
            <a:r>
              <a:rPr lang="en-US" dirty="0" err="1"/>
              <a:t>this.amount</a:t>
            </a:r>
            <a:r>
              <a:rPr lang="en-US" dirty="0"/>
              <a:t>+=amount;  </a:t>
            </a:r>
          </a:p>
          <a:p>
            <a:r>
              <a:rPr lang="en-US" dirty="0" err="1"/>
              <a:t>System.out.println</a:t>
            </a:r>
            <a:r>
              <a:rPr lang="en-US" dirty="0"/>
              <a:t>("Deposit of " + amount+ " completed... ");  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notify</a:t>
            </a:r>
            <a:r>
              <a:rPr lang="en-US" dirty="0"/>
              <a:t>();  </a:t>
            </a:r>
          </a:p>
          <a:p>
            <a:r>
              <a:rPr lang="en-US" dirty="0"/>
              <a:t>	}  </a:t>
            </a:r>
          </a:p>
          <a:p>
            <a:r>
              <a:rPr lang="en-US" dirty="0"/>
              <a:t>}  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class </a:t>
            </a:r>
            <a:r>
              <a:rPr lang="en-US" dirty="0" err="1"/>
              <a:t>InterThread</a:t>
            </a:r>
            <a:endParaRPr lang="en-US" dirty="0"/>
          </a:p>
          <a:p>
            <a:r>
              <a:rPr lang="en-US" dirty="0"/>
              <a:t>{  </a:t>
            </a:r>
          </a:p>
          <a:p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[]){  </a:t>
            </a:r>
          </a:p>
          <a:p>
            <a:r>
              <a:rPr lang="en-US" dirty="0"/>
              <a:t>final Customer c=new Customer();  </a:t>
            </a:r>
          </a:p>
          <a:p>
            <a:r>
              <a:rPr lang="en-US" dirty="0"/>
              <a:t>new Thread(){ </a:t>
            </a:r>
          </a:p>
          <a:p>
            <a:r>
              <a:rPr lang="en-US" dirty="0"/>
              <a:t>public void </a:t>
            </a:r>
            <a:r>
              <a:rPr lang="en-US" b="1" dirty="0"/>
              <a:t>run</a:t>
            </a:r>
            <a:r>
              <a:rPr lang="en-US" dirty="0"/>
              <a:t>(){</a:t>
            </a:r>
            <a:r>
              <a:rPr lang="en-US" dirty="0" err="1"/>
              <a:t>c.withdraw</a:t>
            </a:r>
            <a:r>
              <a:rPr lang="en-US" dirty="0"/>
              <a:t>(500);}  </a:t>
            </a:r>
          </a:p>
          <a:p>
            <a:r>
              <a:rPr lang="en-US" dirty="0"/>
              <a:t>		}.</a:t>
            </a:r>
            <a:r>
              <a:rPr lang="en-US" dirty="0">
                <a:solidFill>
                  <a:srgbClr val="FF0000"/>
                </a:solidFill>
              </a:rPr>
              <a:t>start</a:t>
            </a:r>
            <a:r>
              <a:rPr lang="en-US" dirty="0"/>
              <a:t>();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new Thread(){  </a:t>
            </a:r>
          </a:p>
          <a:p>
            <a:r>
              <a:rPr lang="en-US" dirty="0"/>
              <a:t>public void </a:t>
            </a:r>
            <a:r>
              <a:rPr lang="en-US" b="1" dirty="0"/>
              <a:t>run</a:t>
            </a:r>
            <a:r>
              <a:rPr lang="en-US" dirty="0"/>
              <a:t>(){</a:t>
            </a:r>
            <a:r>
              <a:rPr lang="en-US" dirty="0" err="1"/>
              <a:t>c.deposit</a:t>
            </a:r>
            <a:r>
              <a:rPr lang="en-US" dirty="0"/>
              <a:t>(12000);}  </a:t>
            </a:r>
          </a:p>
          <a:p>
            <a:r>
              <a:rPr lang="en-US" dirty="0"/>
              <a:t>		}.</a:t>
            </a:r>
            <a:r>
              <a:rPr lang="en-US" dirty="0">
                <a:solidFill>
                  <a:srgbClr val="FF0000"/>
                </a:solidFill>
              </a:rPr>
              <a:t>start</a:t>
            </a:r>
            <a:r>
              <a:rPr lang="en-US" dirty="0"/>
              <a:t>();   	} } </a:t>
            </a:r>
          </a:p>
          <a:p>
            <a:endParaRPr lang="en-US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xmlns="" id="{79CC71B4-E255-41C4-BC0B-4498E16853D4}"/>
              </a:ext>
            </a:extLst>
          </p:cNvPr>
          <p:cNvSpPr txBox="1">
            <a:spLocks/>
          </p:cNvSpPr>
          <p:nvPr/>
        </p:nvSpPr>
        <p:spPr>
          <a:xfrm>
            <a:off x="609600" y="838200"/>
            <a:ext cx="44196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2400" kern="0" spc="5" dirty="0">
                <a:solidFill>
                  <a:srgbClr val="FFFFFF"/>
                </a:solidFill>
              </a:rPr>
              <a:t>Inter-Thread Communication – </a:t>
            </a:r>
            <a:r>
              <a:rPr lang="en-US" sz="2400" kern="0" spc="5" dirty="0">
                <a:solidFill>
                  <a:srgbClr val="FFFF00"/>
                </a:solidFill>
              </a:rPr>
              <a:t>Cooperation among Threads – </a:t>
            </a:r>
            <a:r>
              <a:rPr lang="en-US" sz="2400" kern="0" spc="5" dirty="0">
                <a:solidFill>
                  <a:srgbClr val="FFC000"/>
                </a:solidFill>
              </a:rPr>
              <a:t>Producer-Consumer Problem</a:t>
            </a:r>
          </a:p>
        </p:txBody>
      </p:sp>
    </p:spTree>
    <p:extLst>
      <p:ext uri="{BB962C8B-B14F-4D97-AF65-F5344CB8AC3E}">
        <p14:creationId xmlns:p14="http://schemas.microsoft.com/office/powerpoint/2010/main" val="1151298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54F35FA-7A71-4D27-B0FD-1C21AC322EFD}"/>
              </a:ext>
            </a:extLst>
          </p:cNvPr>
          <p:cNvSpPr/>
          <p:nvPr/>
        </p:nvSpPr>
        <p:spPr>
          <a:xfrm>
            <a:off x="342900" y="2308519"/>
            <a:ext cx="9372600" cy="2308324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//For your reference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Semaphores</a:t>
            </a:r>
            <a:r>
              <a:rPr lang="en-US" sz="2400" dirty="0"/>
              <a:t> can be used to restrict the number of threads that access a shared resource.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Deadlocks</a:t>
            </a:r>
            <a:r>
              <a:rPr lang="en-US" sz="2400" dirty="0"/>
              <a:t> can be avoided by using a proper resource ordering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xmlns="" id="{79CC71B4-E255-41C4-BC0B-4498E16853D4}"/>
              </a:ext>
            </a:extLst>
          </p:cNvPr>
          <p:cNvSpPr txBox="1">
            <a:spLocks/>
          </p:cNvSpPr>
          <p:nvPr/>
        </p:nvSpPr>
        <p:spPr>
          <a:xfrm>
            <a:off x="609600" y="10668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Deadlock and Semaphore</a:t>
            </a:r>
          </a:p>
        </p:txBody>
      </p:sp>
    </p:spTree>
    <p:extLst>
      <p:ext uri="{BB962C8B-B14F-4D97-AF65-F5344CB8AC3E}">
        <p14:creationId xmlns:p14="http://schemas.microsoft.com/office/powerpoint/2010/main" val="3683845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xmlns="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90600"/>
            <a:ext cx="44196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2400" kern="0" spc="5" dirty="0">
                <a:solidFill>
                  <a:srgbClr val="FFFFFF"/>
                </a:solidFill>
              </a:rPr>
              <a:t>Creating and Executing threads with the Executor Framework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59F45D3-943A-4F92-89DF-757627D73991}"/>
              </a:ext>
            </a:extLst>
          </p:cNvPr>
          <p:cNvSpPr/>
          <p:nvPr/>
        </p:nvSpPr>
        <p:spPr>
          <a:xfrm>
            <a:off x="609600" y="2178040"/>
            <a:ext cx="9067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Server Programs such as database and web servers repeatedly execute requests from multiple clients and these are oriented around processing a large number of short 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server application, it creates a new thread each time a request arrives and service this new request in the newly created thread.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Disadvantage: </a:t>
            </a:r>
            <a:r>
              <a:rPr lang="en-US" sz="2400" dirty="0"/>
              <a:t>A server that creates a new thread for </a:t>
            </a:r>
            <a:r>
              <a:rPr lang="en-US" sz="2400" dirty="0">
                <a:solidFill>
                  <a:srgbClr val="FF0000"/>
                </a:solidFill>
              </a:rPr>
              <a:t>every request would spend more time and consume more system resources </a:t>
            </a:r>
            <a:r>
              <a:rPr lang="en-US" sz="2400" dirty="0"/>
              <a:t>in creating and destroying threads than processing actual requests.</a:t>
            </a:r>
          </a:p>
        </p:txBody>
      </p:sp>
    </p:spTree>
    <p:extLst>
      <p:ext uri="{BB962C8B-B14F-4D97-AF65-F5344CB8AC3E}">
        <p14:creationId xmlns:p14="http://schemas.microsoft.com/office/powerpoint/2010/main" val="2971932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xmlns="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90600"/>
            <a:ext cx="44196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2400" kern="0" spc="5" dirty="0">
                <a:solidFill>
                  <a:srgbClr val="FFFFFF"/>
                </a:solidFill>
              </a:rPr>
              <a:t>Creating and Executing threads with the Executor Framework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59F45D3-943A-4F92-89DF-757627D73991}"/>
              </a:ext>
            </a:extLst>
          </p:cNvPr>
          <p:cNvSpPr/>
          <p:nvPr/>
        </p:nvSpPr>
        <p:spPr>
          <a:xfrm>
            <a:off x="609600" y="2178040"/>
            <a:ext cx="9067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As active threads consume system resources, a JVM creating too many threads at the same time can cause the system to run out of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necessitates the need to limit the number of threads being created.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Solution: </a:t>
            </a:r>
            <a:r>
              <a:rPr lang="en-US" sz="2400" dirty="0" err="1">
                <a:solidFill>
                  <a:srgbClr val="FF0000"/>
                </a:solidFill>
              </a:rPr>
              <a:t>ThreadPool</a:t>
            </a:r>
            <a:endParaRPr lang="en-US" sz="2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thread pool reuses previously created threads to execute current tasks and offers a solution to the problem of thread cycle overhead and resource thrashing.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Since the thread is already existing when the request arrives, the delay introduced by thread creation is eliminated, making the application more responsive.</a:t>
            </a:r>
          </a:p>
        </p:txBody>
      </p:sp>
    </p:spTree>
    <p:extLst>
      <p:ext uri="{BB962C8B-B14F-4D97-AF65-F5344CB8AC3E}">
        <p14:creationId xmlns:p14="http://schemas.microsoft.com/office/powerpoint/2010/main" val="2939605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xmlns="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90600"/>
            <a:ext cx="44196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2400" kern="0" spc="5" dirty="0">
                <a:solidFill>
                  <a:srgbClr val="FFFFFF"/>
                </a:solidFill>
              </a:rPr>
              <a:t>Creating and Executing threads with the Executor Framework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59F45D3-943A-4F92-89DF-757627D73991}"/>
              </a:ext>
            </a:extLst>
          </p:cNvPr>
          <p:cNvSpPr/>
          <p:nvPr/>
        </p:nvSpPr>
        <p:spPr>
          <a:xfrm>
            <a:off x="609600" y="2178040"/>
            <a:ext cx="9067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Java provides the Executor framework which is centered around the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Executorinterface</a:t>
            </a:r>
            <a:r>
              <a:rPr lang="en-US" sz="2400" dirty="0"/>
              <a:t>, its sub-interface–</a:t>
            </a:r>
            <a:r>
              <a:rPr lang="en-US" sz="2400" b="1" dirty="0" err="1"/>
              <a:t>ExecutorService</a:t>
            </a:r>
            <a:r>
              <a:rPr lang="en-US" sz="2400" dirty="0"/>
              <a:t> and the class </a:t>
            </a:r>
            <a:r>
              <a:rPr lang="en-US" sz="2400" b="1" dirty="0" err="1"/>
              <a:t>ThreadPoolExecutor</a:t>
            </a:r>
            <a:r>
              <a:rPr lang="en-US" sz="2400" dirty="0"/>
              <a:t>, which implements both of these interfaces.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By using the executor, one only has to implement the Runnable objects and send them to the executor to execute.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 use thread pools, we first create a object of Executor Service and pass a set of tasks to it. </a:t>
            </a:r>
            <a:r>
              <a:rPr lang="en-US" sz="2400" b="1" dirty="0" err="1">
                <a:solidFill>
                  <a:srgbClr val="FF0000"/>
                </a:solidFill>
              </a:rPr>
              <a:t>ThreadPoolExecutor</a:t>
            </a:r>
            <a:r>
              <a:rPr lang="en-US" sz="2400" dirty="0">
                <a:solidFill>
                  <a:srgbClr val="FF0000"/>
                </a:solidFill>
              </a:rPr>
              <a:t> class allows to set the core and maximum pool size</a:t>
            </a:r>
            <a:r>
              <a:rPr lang="en-US" sz="2400" dirty="0"/>
              <a:t>. The </a:t>
            </a:r>
            <a:r>
              <a:rPr lang="en-US" sz="2400" dirty="0" err="1"/>
              <a:t>runnables</a:t>
            </a:r>
            <a:r>
              <a:rPr lang="en-US" sz="2400" dirty="0"/>
              <a:t> that are run by a particular thread are executed sequentially.</a:t>
            </a:r>
          </a:p>
        </p:txBody>
      </p:sp>
    </p:spTree>
    <p:extLst>
      <p:ext uri="{BB962C8B-B14F-4D97-AF65-F5344CB8AC3E}">
        <p14:creationId xmlns:p14="http://schemas.microsoft.com/office/powerpoint/2010/main" val="1046652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xmlns="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90600"/>
            <a:ext cx="44196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2400" kern="0" spc="5" dirty="0">
                <a:solidFill>
                  <a:srgbClr val="FFFFFF"/>
                </a:solidFill>
              </a:rPr>
              <a:t>Creating and Executing threads with the Executor Framework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C48FAC0-0B09-A645-15B2-36BE32D6A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818768"/>
            <a:ext cx="6858000" cy="3590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14CC966-B526-9C7C-70AF-2874B039F388}"/>
              </a:ext>
            </a:extLst>
          </p:cNvPr>
          <p:cNvSpPr txBox="1"/>
          <p:nvPr/>
        </p:nvSpPr>
        <p:spPr>
          <a:xfrm>
            <a:off x="405062" y="3602198"/>
            <a:ext cx="698633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Some types of Java Executors are listed below: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solidFill>
                  <a:srgbClr val="FF0000"/>
                </a:solidFill>
              </a:rPr>
              <a:t>SingleThreadExecutor</a:t>
            </a:r>
            <a:r>
              <a:rPr lang="en-US" sz="2400" dirty="0"/>
              <a:t> – For sequential execution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solidFill>
                  <a:srgbClr val="FF0000"/>
                </a:solidFill>
              </a:rPr>
              <a:t>FixedThreadPool</a:t>
            </a:r>
            <a:r>
              <a:rPr lang="en-US" sz="2400" dirty="0">
                <a:solidFill>
                  <a:srgbClr val="FF0000"/>
                </a:solidFill>
              </a:rPr>
              <a:t>(n)+ </a:t>
            </a:r>
            <a:r>
              <a:rPr lang="en-US" sz="2400" dirty="0"/>
              <a:t>- Fixed no. of threads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solidFill>
                  <a:srgbClr val="FF0000"/>
                </a:solidFill>
              </a:rPr>
              <a:t>CachedThreadPool</a:t>
            </a:r>
            <a:r>
              <a:rPr lang="en-US" sz="2400" dirty="0"/>
              <a:t> – reuse previously constructed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solidFill>
                  <a:srgbClr val="FF0000"/>
                </a:solidFill>
              </a:rPr>
              <a:t>ScheduledExecutor</a:t>
            </a:r>
            <a:r>
              <a:rPr lang="en-US" sz="2400" dirty="0"/>
              <a:t> – to run at regular interval</a:t>
            </a:r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C543E67-D1AE-EC8F-531A-F1EF1141C070}"/>
              </a:ext>
            </a:extLst>
          </p:cNvPr>
          <p:cNvSpPr txBox="1"/>
          <p:nvPr/>
        </p:nvSpPr>
        <p:spPr>
          <a:xfrm>
            <a:off x="304800" y="6320135"/>
            <a:ext cx="9448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Syntax: </a:t>
            </a:r>
            <a:r>
              <a:rPr lang="en-IN" sz="2400" dirty="0" err="1">
                <a:solidFill>
                  <a:srgbClr val="FF0000"/>
                </a:solidFill>
              </a:rPr>
              <a:t>ExecutorService</a:t>
            </a:r>
            <a:r>
              <a:rPr lang="en-IN" sz="2400" dirty="0">
                <a:solidFill>
                  <a:srgbClr val="FF0000"/>
                </a:solidFill>
              </a:rPr>
              <a:t> executor = </a:t>
            </a:r>
            <a:r>
              <a:rPr lang="en-IN" sz="2400" dirty="0" err="1">
                <a:solidFill>
                  <a:srgbClr val="FF0000"/>
                </a:solidFill>
              </a:rPr>
              <a:t>Executors.new</a:t>
            </a:r>
            <a:r>
              <a:rPr lang="en-IN" sz="2400" dirty="0">
                <a:solidFill>
                  <a:srgbClr val="FF0000"/>
                </a:solidFill>
              </a:rPr>
              <a:t> </a:t>
            </a:r>
            <a:r>
              <a:rPr lang="en-IN" sz="2400" b="1" dirty="0" err="1">
                <a:solidFill>
                  <a:srgbClr val="00B0F0"/>
                </a:solidFill>
              </a:rPr>
              <a:t>SingleThreadExecutor</a:t>
            </a:r>
            <a:r>
              <a:rPr lang="en-IN" sz="2400" dirty="0">
                <a:solidFill>
                  <a:srgbClr val="FF0000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767798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xmlns="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90600"/>
            <a:ext cx="44196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2400" kern="0" spc="5" dirty="0">
                <a:solidFill>
                  <a:srgbClr val="FFFFFF"/>
                </a:solidFill>
              </a:rPr>
              <a:t>Creating and Executing threads with the Executor Framework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14CC966-B526-9C7C-70AF-2874B039F388}"/>
              </a:ext>
            </a:extLst>
          </p:cNvPr>
          <p:cNvSpPr txBox="1"/>
          <p:nvPr/>
        </p:nvSpPr>
        <p:spPr>
          <a:xfrm>
            <a:off x="393031" y="2176184"/>
            <a:ext cx="927233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One of the main advantages of using this approach is when you want to process 100 requests at a time, but do not want to create 100 Threads for the same, so as </a:t>
            </a:r>
            <a:r>
              <a:rPr lang="en-US" sz="2400" dirty="0">
                <a:solidFill>
                  <a:srgbClr val="FF0000"/>
                </a:solidFill>
              </a:rPr>
              <a:t>to reduce JVM overload.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You can use this approach to create a </a:t>
            </a:r>
            <a:r>
              <a:rPr lang="en-US" sz="2400" dirty="0" err="1"/>
              <a:t>ThreadPool</a:t>
            </a:r>
            <a:r>
              <a:rPr lang="en-US" sz="2400" dirty="0"/>
              <a:t> of 10 Threads and you can submit 100 requests to this </a:t>
            </a:r>
            <a:r>
              <a:rPr lang="en-US" sz="2400" dirty="0" err="1"/>
              <a:t>ThreadPool</a:t>
            </a:r>
            <a:r>
              <a:rPr lang="en-US" sz="2400" dirty="0"/>
              <a:t>. </a:t>
            </a:r>
            <a:r>
              <a:rPr lang="en-US" sz="2400" dirty="0" err="1"/>
              <a:t>ThreadPool</a:t>
            </a:r>
            <a:r>
              <a:rPr lang="en-US" sz="2400" dirty="0"/>
              <a:t> will create maximum of 10 threads to process 10 requests at a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After process completion of any single Thread, </a:t>
            </a:r>
            <a:r>
              <a:rPr lang="en-US" sz="2400" dirty="0" err="1"/>
              <a:t>ThreadPool</a:t>
            </a:r>
            <a:r>
              <a:rPr lang="en-US" sz="2400" dirty="0"/>
              <a:t> will internally allocate the 11th request to this Thread and will keep on doing the same to all the remaining requests.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18903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xmlns="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1066800"/>
            <a:ext cx="54864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600" kern="0" spc="5" dirty="0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64521DE-BCF8-4499-81F3-94397F8FE461}"/>
              </a:ext>
            </a:extLst>
          </p:cNvPr>
          <p:cNvSpPr/>
          <p:nvPr/>
        </p:nvSpPr>
        <p:spPr>
          <a:xfrm>
            <a:off x="228600" y="2209800"/>
            <a:ext cx="98298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Thread model, </a:t>
            </a: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Creating threads </a:t>
            </a: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Thread priorities </a:t>
            </a: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Synchronization</a:t>
            </a: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Inter-thread communication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018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E38B470-A37B-48C3-A339-D1964E4D6E32}"/>
              </a:ext>
            </a:extLst>
          </p:cNvPr>
          <p:cNvSpPr/>
          <p:nvPr/>
        </p:nvSpPr>
        <p:spPr>
          <a:xfrm>
            <a:off x="2971800" y="3886200"/>
            <a:ext cx="28554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Queries???</a:t>
            </a:r>
          </a:p>
        </p:txBody>
      </p:sp>
    </p:spTree>
    <p:extLst>
      <p:ext uri="{BB962C8B-B14F-4D97-AF65-F5344CB8AC3E}">
        <p14:creationId xmlns:p14="http://schemas.microsoft.com/office/powerpoint/2010/main" val="2459188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4606" y="3356875"/>
            <a:ext cx="4192993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99">
              <a:spcBef>
                <a:spcPts val="95"/>
              </a:spcBef>
            </a:pPr>
            <a:r>
              <a:rPr spc="-15" dirty="0"/>
              <a:t>END</a:t>
            </a:r>
            <a:r>
              <a:rPr spc="-1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5" dirty="0"/>
              <a:t>UNIT</a:t>
            </a:r>
            <a:r>
              <a:rPr spc="-30" dirty="0"/>
              <a:t> </a:t>
            </a:r>
            <a:r>
              <a:rPr spc="-5" dirty="0"/>
              <a:t>-</a:t>
            </a:r>
            <a:r>
              <a:rPr spc="-25" dirty="0"/>
              <a:t> </a:t>
            </a:r>
            <a:r>
              <a:rPr lang="en-US" spc="-25" dirty="0"/>
              <a:t>12</a:t>
            </a:r>
            <a:endParaRPr spc="-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1" y="3886200"/>
            <a:ext cx="91440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xmlns="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1066800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Concurrency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2332498-517B-488F-A589-AC8A2B424B91}"/>
              </a:ext>
            </a:extLst>
          </p:cNvPr>
          <p:cNvSpPr/>
          <p:nvPr/>
        </p:nvSpPr>
        <p:spPr>
          <a:xfrm>
            <a:off x="457200" y="2057400"/>
            <a:ext cx="914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Concurrency is the ability to run several programs or several parts of a program in parallel.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If a time consuming task can be performed asynchronously or in parallel, this improves the throughput and the interactivity of the program.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 modern computer has several CPU's or several cores within one CPU.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Two basic units of execution,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Processes</a:t>
            </a:r>
            <a:r>
              <a:rPr lang="en-US" sz="2400" dirty="0"/>
              <a:t> – it has self contained execution environment. Has its own memory space.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Threads</a:t>
            </a:r>
            <a:r>
              <a:rPr lang="en-US" sz="2400" dirty="0"/>
              <a:t> – Threads exist within process – every process has at least one. Threads share process’s resources including memory and open files.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5944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xmlns="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1018733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What is Thread?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9C1E71B-9742-48EE-8CCF-6CBF89144019}"/>
              </a:ext>
            </a:extLst>
          </p:cNvPr>
          <p:cNvSpPr/>
          <p:nvPr/>
        </p:nvSpPr>
        <p:spPr>
          <a:xfrm>
            <a:off x="581526" y="2514600"/>
            <a:ext cx="8610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Thread is a tiny program running continuously. </a:t>
            </a:r>
            <a:r>
              <a:rPr lang="en-US" sz="2400" dirty="0">
                <a:solidFill>
                  <a:srgbClr val="FF0000"/>
                </a:solidFill>
              </a:rPr>
              <a:t>It is called as light weight process.</a:t>
            </a:r>
            <a:r>
              <a:rPr lang="en-US" sz="2400" dirty="0"/>
              <a:t> Any single path of execution is called thread.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A thread is also called flow of execution.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Switching between threads automatically done by JVM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8D062A2A-0571-4FFA-8030-24F0BC984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914157"/>
              </p:ext>
            </p:extLst>
          </p:nvPr>
        </p:nvGraphicFramePr>
        <p:xfrm>
          <a:off x="633663" y="4343400"/>
          <a:ext cx="8506326" cy="279076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03763">
                  <a:extLst>
                    <a:ext uri="{9D8B030D-6E8A-4147-A177-3AD203B41FA5}">
                      <a16:colId xmlns:a16="http://schemas.microsoft.com/office/drawing/2014/main" xmlns="" val="1980742403"/>
                    </a:ext>
                  </a:extLst>
                </a:gridCol>
                <a:gridCol w="4072774">
                  <a:extLst>
                    <a:ext uri="{9D8B030D-6E8A-4147-A177-3AD203B41FA5}">
                      <a16:colId xmlns:a16="http://schemas.microsoft.com/office/drawing/2014/main" xmlns="" val="4276556772"/>
                    </a:ext>
                  </a:extLst>
                </a:gridCol>
                <a:gridCol w="3729789">
                  <a:extLst>
                    <a:ext uri="{9D8B030D-6E8A-4147-A177-3AD203B41FA5}">
                      <a16:colId xmlns:a16="http://schemas.microsoft.com/office/drawing/2014/main" xmlns="" val="1951472702"/>
                    </a:ext>
                  </a:extLst>
                </a:gridCol>
              </a:tblGrid>
              <a:tr h="3573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b="1">
                          <a:effectLst/>
                        </a:rPr>
                        <a:t>S.No</a:t>
                      </a:r>
                      <a:endParaRPr lang="en-IN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915" marR="219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</a:rPr>
                        <a:t>Thread</a:t>
                      </a:r>
                      <a:endParaRPr lang="en-IN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915" marR="219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</a:rPr>
                        <a:t>Process</a:t>
                      </a:r>
                      <a:endParaRPr lang="en-IN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915" marR="21915" marT="0" marB="0"/>
                </a:tc>
                <a:extLst>
                  <a:ext uri="{0D108BD9-81ED-4DB2-BD59-A6C34878D82A}">
                    <a16:rowId xmlns:a16="http://schemas.microsoft.com/office/drawing/2014/main" xmlns="" val="292579887"/>
                  </a:ext>
                </a:extLst>
              </a:tr>
              <a:tr h="7370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1.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915" marR="219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It is a light-weight process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915" marR="219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It is a heavy-weight process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915" marR="21915" marT="0" marB="0"/>
                </a:tc>
                <a:extLst>
                  <a:ext uri="{0D108BD9-81ED-4DB2-BD59-A6C34878D82A}">
                    <a16:rowId xmlns:a16="http://schemas.microsoft.com/office/drawing/2014/main" xmlns="" val="1542597059"/>
                  </a:ext>
                </a:extLst>
              </a:tr>
              <a:tr h="14963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915" marR="219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Threads do not require separate address space. It runs in the address space of process to which it belongs to.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915" marR="219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Each process requires separate address space to execute.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915" marR="21915" marT="0" marB="0"/>
                </a:tc>
                <a:extLst>
                  <a:ext uri="{0D108BD9-81ED-4DB2-BD59-A6C34878D82A}">
                    <a16:rowId xmlns:a16="http://schemas.microsoft.com/office/drawing/2014/main" xmlns="" val="810170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979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xmlns="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44196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Multithreading vs Multitasking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24BAA700-3F0F-9F49-22B8-E7308B92FA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124353"/>
              </p:ext>
            </p:extLst>
          </p:nvPr>
        </p:nvGraphicFramePr>
        <p:xfrm>
          <a:off x="609600" y="2079596"/>
          <a:ext cx="8915400" cy="511378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87095">
                  <a:extLst>
                    <a:ext uri="{9D8B030D-6E8A-4147-A177-3AD203B41FA5}">
                      <a16:colId xmlns:a16="http://schemas.microsoft.com/office/drawing/2014/main" xmlns="" val="2352799342"/>
                    </a:ext>
                  </a:extLst>
                </a:gridCol>
                <a:gridCol w="3854403">
                  <a:extLst>
                    <a:ext uri="{9D8B030D-6E8A-4147-A177-3AD203B41FA5}">
                      <a16:colId xmlns:a16="http://schemas.microsoft.com/office/drawing/2014/main" xmlns="" val="2638607808"/>
                    </a:ext>
                  </a:extLst>
                </a:gridCol>
                <a:gridCol w="4373902">
                  <a:extLst>
                    <a:ext uri="{9D8B030D-6E8A-4147-A177-3AD203B41FA5}">
                      <a16:colId xmlns:a16="http://schemas.microsoft.com/office/drawing/2014/main" xmlns="" val="2694731765"/>
                    </a:ext>
                  </a:extLst>
                </a:gridCol>
              </a:tblGrid>
              <a:tr h="1808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>
                          <a:effectLst/>
                        </a:rPr>
                        <a:t>S.No</a:t>
                      </a:r>
                      <a:endParaRPr lang="en-IN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2" marR="71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>
                          <a:effectLst/>
                        </a:rPr>
                        <a:t>Multithreading</a:t>
                      </a:r>
                      <a:endParaRPr lang="en-IN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2" marR="717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effectLst/>
                        </a:rPr>
                        <a:t>Multitasking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2" marR="7172" marT="0" marB="0"/>
                </a:tc>
                <a:extLst>
                  <a:ext uri="{0D108BD9-81ED-4DB2-BD59-A6C34878D82A}">
                    <a16:rowId xmlns:a16="http://schemas.microsoft.com/office/drawing/2014/main" xmlns="" val="2440560834"/>
                  </a:ext>
                </a:extLst>
              </a:tr>
              <a:tr h="3033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1.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2" marR="71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Thread</a:t>
                      </a:r>
                      <a:r>
                        <a:rPr lang="en-US" sz="2000" dirty="0">
                          <a:effectLst/>
                        </a:rPr>
                        <a:t> is a fundamental unit of multithreading.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2" marR="71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Process is a fundamental unit of multiprocessing environment.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2" marR="7172" marT="0" marB="0"/>
                </a:tc>
                <a:extLst>
                  <a:ext uri="{0D108BD9-81ED-4DB2-BD59-A6C34878D82A}">
                    <a16:rowId xmlns:a16="http://schemas.microsoft.com/office/drawing/2014/main" xmlns="" val="619004967"/>
                  </a:ext>
                </a:extLst>
              </a:tr>
              <a:tr h="3033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2.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2" marR="71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Multiple parts of a single program gets executed in multithreading envi.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2" marR="71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Multiple programs get executed in multiprocessing envi.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2" marR="7172" marT="0" marB="0"/>
                </a:tc>
                <a:extLst>
                  <a:ext uri="{0D108BD9-81ED-4DB2-BD59-A6C34878D82A}">
                    <a16:rowId xmlns:a16="http://schemas.microsoft.com/office/drawing/2014/main" xmlns="" val="448781062"/>
                  </a:ext>
                </a:extLst>
              </a:tr>
              <a:tr h="4599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3.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2" marR="71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During multithreading the processor switches b/w multiple threads of the program.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2" marR="71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During multiprocessing the processor switches b/w multiple programs.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2" marR="7172" marT="0" marB="0"/>
                </a:tc>
                <a:extLst>
                  <a:ext uri="{0D108BD9-81ED-4DB2-BD59-A6C34878D82A}">
                    <a16:rowId xmlns:a16="http://schemas.microsoft.com/office/drawing/2014/main" xmlns="" val="2943212153"/>
                  </a:ext>
                </a:extLst>
              </a:tr>
              <a:tr h="3033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4.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2" marR="71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It is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cost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effective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bcz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cpu</a:t>
                      </a:r>
                      <a:r>
                        <a:rPr lang="en-US" sz="2000" dirty="0">
                          <a:effectLst/>
                        </a:rPr>
                        <a:t> can be shared among multiple threads at a time.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2" marR="71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It is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expensive</a:t>
                      </a:r>
                      <a:r>
                        <a:rPr lang="en-US" sz="2000" dirty="0">
                          <a:effectLst/>
                        </a:rPr>
                        <a:t> because when a particular process uses </a:t>
                      </a:r>
                      <a:r>
                        <a:rPr lang="en-US" sz="2000" dirty="0" err="1">
                          <a:effectLst/>
                        </a:rPr>
                        <a:t>cpu</a:t>
                      </a:r>
                      <a:r>
                        <a:rPr lang="en-US" sz="2000" dirty="0">
                          <a:effectLst/>
                        </a:rPr>
                        <a:t> other processes has to wait.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2" marR="7172" marT="0" marB="0"/>
                </a:tc>
                <a:extLst>
                  <a:ext uri="{0D108BD9-81ED-4DB2-BD59-A6C34878D82A}">
                    <a16:rowId xmlns:a16="http://schemas.microsoft.com/office/drawing/2014/main" xmlns="" val="3833531348"/>
                  </a:ext>
                </a:extLst>
              </a:tr>
              <a:tr h="1808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5.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2" marR="71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Highly efficient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2" marR="71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Less efficient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2" marR="7172" marT="0" marB="0"/>
                </a:tc>
                <a:extLst>
                  <a:ext uri="{0D108BD9-81ED-4DB2-BD59-A6C34878D82A}">
                    <a16:rowId xmlns:a16="http://schemas.microsoft.com/office/drawing/2014/main" xmlns="" val="928236230"/>
                  </a:ext>
                </a:extLst>
              </a:tr>
              <a:tr h="3033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6.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2" marR="71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</a:rPr>
                        <a:t>It helps in developing application programs.</a:t>
                      </a:r>
                      <a:endParaRPr lang="en-IN" sz="20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2" marR="71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It helps in developing OS programs.</a:t>
                      </a:r>
                      <a:endParaRPr lang="en-IN" sz="2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72" marR="7172" marT="0" marB="0"/>
                </a:tc>
                <a:extLst>
                  <a:ext uri="{0D108BD9-81ED-4DB2-BD59-A6C34878D82A}">
                    <a16:rowId xmlns:a16="http://schemas.microsoft.com/office/drawing/2014/main" xmlns="" val="877401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7685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xmlns="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44196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Thread states and life cycle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EE032E2-738A-893F-4AE2-08499DD79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78" y="3385019"/>
            <a:ext cx="8874539" cy="38933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140DEF3-B573-E1CB-E875-C38BF34380D1}"/>
              </a:ext>
            </a:extLst>
          </p:cNvPr>
          <p:cNvSpPr txBox="1"/>
          <p:nvPr/>
        </p:nvSpPr>
        <p:spPr>
          <a:xfrm>
            <a:off x="525378" y="2184690"/>
            <a:ext cx="91520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B0F0"/>
                </a:solidFill>
              </a:rPr>
              <a:t>A thread state indicates the status of thread.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Tasks are executed in threads. Threads can be in one of </a:t>
            </a:r>
            <a:r>
              <a:rPr lang="en-US" sz="2400" dirty="0">
                <a:solidFill>
                  <a:srgbClr val="FF0000"/>
                </a:solidFill>
              </a:rPr>
              <a:t>five states</a:t>
            </a:r>
            <a:r>
              <a:rPr lang="en-US" sz="2400" dirty="0"/>
              <a:t>: New, Ready, Running, Blocked, or Finished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21150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xmlns="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914400"/>
            <a:ext cx="44196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Thread states and life cycle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140DEF3-B573-E1CB-E875-C38BF34380D1}"/>
              </a:ext>
            </a:extLst>
          </p:cNvPr>
          <p:cNvSpPr txBox="1"/>
          <p:nvPr/>
        </p:nvSpPr>
        <p:spPr>
          <a:xfrm>
            <a:off x="453189" y="2133600"/>
            <a:ext cx="9152021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a thread is newly created, it enters the New state. After a thread is started by calling its </a:t>
            </a:r>
            <a:r>
              <a:rPr lang="en-US" dirty="0">
                <a:solidFill>
                  <a:srgbClr val="FF0000"/>
                </a:solidFill>
              </a:rPr>
              <a:t>start</a:t>
            </a:r>
            <a:r>
              <a:rPr lang="en-US" dirty="0"/>
              <a:t>() method, it enters the Ready state. A ready thread is runnable but may not be running yet. The operating system has to allocate CPU time to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a ready thread begins executing, it enters the Running state. A running thread can enter the Ready state if its given CPU time expires or its </a:t>
            </a:r>
            <a:r>
              <a:rPr lang="en-US" dirty="0">
                <a:solidFill>
                  <a:srgbClr val="FF0000"/>
                </a:solidFill>
              </a:rPr>
              <a:t>yield</a:t>
            </a:r>
            <a:r>
              <a:rPr lang="en-US" dirty="0"/>
              <a:t>() method is called.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thread can enter the Blocked state (i.e., become inactive) for several reasons. It may have invoked the </a:t>
            </a:r>
            <a:r>
              <a:rPr lang="en-US" dirty="0">
                <a:solidFill>
                  <a:srgbClr val="FF0000"/>
                </a:solidFill>
              </a:rPr>
              <a:t>join</a:t>
            </a:r>
            <a:r>
              <a:rPr lang="en-US" dirty="0"/>
              <a:t>(), </a:t>
            </a:r>
            <a:r>
              <a:rPr lang="en-US" dirty="0">
                <a:solidFill>
                  <a:srgbClr val="FF0000"/>
                </a:solidFill>
              </a:rPr>
              <a:t>sleep</a:t>
            </a:r>
            <a:r>
              <a:rPr lang="en-US" dirty="0"/>
              <a:t>(), or </a:t>
            </a:r>
            <a:r>
              <a:rPr lang="en-US" dirty="0">
                <a:solidFill>
                  <a:srgbClr val="FF0000"/>
                </a:solidFill>
              </a:rPr>
              <a:t>wait</a:t>
            </a:r>
            <a:r>
              <a:rPr lang="en-US" dirty="0"/>
              <a:t>() method. It may be waiting for an I/O operation to finish. A blocked thread may be reactivated when the action inactivating it is reversed.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example, if a thread has been put to sleep and the sleep time has expired, the thread is reactivated and enters the Ready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Finally, a thread is Finished if it completes the execution of its run() method.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>
                <a:solidFill>
                  <a:srgbClr val="FF0000"/>
                </a:solidFill>
              </a:rPr>
              <a:t>isAlive</a:t>
            </a:r>
            <a:r>
              <a:rPr lang="en-US" dirty="0"/>
              <a:t>() method is used to find out the state of a thread. It returns true if a thread is in the Ready, Blocked, or Running state; it returns false if a thread is new and has not started or if it is finished.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interrupt</a:t>
            </a:r>
            <a:r>
              <a:rPr lang="en-US" dirty="0"/>
              <a:t>() method interrupts a thread in the following way: If a thread is currently in the Ready or Running state, its interrupted flag is set; if a thread is currently blocked, it is awakened and enters the Ready state, and a </a:t>
            </a:r>
            <a:r>
              <a:rPr lang="en-US" dirty="0" err="1">
                <a:solidFill>
                  <a:srgbClr val="FF0000"/>
                </a:solidFill>
              </a:rPr>
              <a:t>java</a:t>
            </a:r>
            <a:r>
              <a:rPr lang="en-US" dirty="0" err="1"/>
              <a:t>.</a:t>
            </a:r>
            <a:r>
              <a:rPr lang="en-US" dirty="0" err="1">
                <a:solidFill>
                  <a:srgbClr val="FF0000"/>
                </a:solidFill>
              </a:rPr>
              <a:t>lang</a:t>
            </a:r>
            <a:r>
              <a:rPr lang="en-US" dirty="0" err="1"/>
              <a:t>.</a:t>
            </a:r>
            <a:r>
              <a:rPr lang="en-US" dirty="0" err="1">
                <a:solidFill>
                  <a:srgbClr val="FF0000"/>
                </a:solidFill>
              </a:rPr>
              <a:t>InterruptedException</a:t>
            </a:r>
            <a:r>
              <a:rPr lang="en-US" dirty="0"/>
              <a:t> is thrown.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2167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xmlns="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1094933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The Thread Class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140DEF3-B573-E1CB-E875-C38BF34380D1}"/>
              </a:ext>
            </a:extLst>
          </p:cNvPr>
          <p:cNvSpPr txBox="1"/>
          <p:nvPr/>
        </p:nvSpPr>
        <p:spPr>
          <a:xfrm>
            <a:off x="453189" y="2133600"/>
            <a:ext cx="91520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Thread class contains the constructors for creating threads for tasks and the methods for controlling threads.</a:t>
            </a:r>
            <a:endParaRPr lang="en-I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AC4118D-73C7-A3D7-B6E1-490BDBB13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89" y="3124200"/>
            <a:ext cx="9468825" cy="424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206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xmlns="" id="{8B8C2A62-F5F7-448C-A849-60C49A5B7CCB}"/>
              </a:ext>
            </a:extLst>
          </p:cNvPr>
          <p:cNvSpPr txBox="1">
            <a:spLocks/>
          </p:cNvSpPr>
          <p:nvPr/>
        </p:nvSpPr>
        <p:spPr>
          <a:xfrm>
            <a:off x="609600" y="1094933"/>
            <a:ext cx="441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699">
              <a:spcBef>
                <a:spcPts val="100"/>
              </a:spcBef>
            </a:pPr>
            <a:r>
              <a:rPr lang="en-US" sz="3200" kern="0" spc="5" dirty="0">
                <a:solidFill>
                  <a:srgbClr val="FFFFFF"/>
                </a:solidFill>
              </a:rPr>
              <a:t>Creating Threads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140DEF3-B573-E1CB-E875-C38BF34380D1}"/>
              </a:ext>
            </a:extLst>
          </p:cNvPr>
          <p:cNvSpPr txBox="1"/>
          <p:nvPr/>
        </p:nvSpPr>
        <p:spPr>
          <a:xfrm>
            <a:off x="453189" y="2133600"/>
            <a:ext cx="915202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Two approaches,</a:t>
            </a:r>
          </a:p>
          <a:p>
            <a:r>
              <a:rPr lang="en-US" sz="2400" dirty="0">
                <a:solidFill>
                  <a:srgbClr val="FF0000"/>
                </a:solidFill>
              </a:rPr>
              <a:t>1. Using Thread class</a:t>
            </a:r>
          </a:p>
          <a:p>
            <a:r>
              <a:rPr lang="en-US" sz="2400" dirty="0">
                <a:solidFill>
                  <a:srgbClr val="FF0000"/>
                </a:solidFill>
              </a:rPr>
              <a:t>2. Using Runnable interface</a:t>
            </a:r>
          </a:p>
          <a:p>
            <a:r>
              <a:rPr lang="en-US" sz="2400" dirty="0"/>
              <a:t>The </a:t>
            </a:r>
            <a:r>
              <a:rPr lang="en-US" sz="2400" b="1" dirty="0">
                <a:solidFill>
                  <a:srgbClr val="FF0000"/>
                </a:solidFill>
              </a:rPr>
              <a:t>run() </a:t>
            </a:r>
            <a:r>
              <a:rPr lang="en-US" sz="2400" dirty="0"/>
              <a:t>method is the most important method in any thread programming. Using this method thread behavior can be implemented.</a:t>
            </a:r>
          </a:p>
          <a:p>
            <a:endParaRPr lang="en-US" sz="2400" dirty="0"/>
          </a:p>
          <a:p>
            <a:r>
              <a:rPr lang="en-US" sz="2400" dirty="0"/>
              <a:t>Syntax: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public void run()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//statements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0098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1884</TotalTime>
  <Words>1540</Words>
  <Application>Microsoft Office PowerPoint</Application>
  <PresentationFormat>Custom</PresentationFormat>
  <Paragraphs>285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UNIT - 12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Unit 3.pptx</dc:title>
  <dc:creator>admin</dc:creator>
  <cp:lastModifiedBy>DELL</cp:lastModifiedBy>
  <cp:revision>147</cp:revision>
  <dcterms:created xsi:type="dcterms:W3CDTF">2022-02-02T16:17:27Z</dcterms:created>
  <dcterms:modified xsi:type="dcterms:W3CDTF">2022-10-07T03:55:01Z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2021-02-08T00:00:00Z</vt:filetime>
  </property>
  <property fmtid="{D5CDD505-2E9C-101B-9397-08002B2CF9AE}" pid="3" name="LastSaved">
    <vt:filetime>2022-02-02T00:00:00Z</vt:filetime>
  </property>
</Properties>
</file>