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81" r:id="rId12"/>
    <p:sldId id="265" r:id="rId13"/>
    <p:sldId id="266" r:id="rId14"/>
    <p:sldId id="282" r:id="rId15"/>
    <p:sldId id="267" r:id="rId16"/>
    <p:sldId id="283" r:id="rId17"/>
    <p:sldId id="271" r:id="rId18"/>
    <p:sldId id="284" r:id="rId19"/>
    <p:sldId id="285" r:id="rId20"/>
    <p:sldId id="269" r:id="rId21"/>
    <p:sldId id="286" r:id="rId22"/>
    <p:sldId id="270" r:id="rId23"/>
    <p:sldId id="287" r:id="rId24"/>
    <p:sldId id="278" r:id="rId25"/>
    <p:sldId id="272" r:id="rId26"/>
    <p:sldId id="279" r:id="rId27"/>
    <p:sldId id="273" r:id="rId28"/>
    <p:sldId id="274" r:id="rId29"/>
    <p:sldId id="275" r:id="rId30"/>
    <p:sldId id="276" r:id="rId31"/>
    <p:sldId id="288" r:id="rId32"/>
    <p:sldId id="289" r:id="rId33"/>
    <p:sldId id="290" r:id="rId34"/>
    <p:sldId id="277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8892" y="2898469"/>
            <a:ext cx="3506215" cy="63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333" y="1550923"/>
            <a:ext cx="8371332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786" y="2235530"/>
            <a:ext cx="534670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592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  <a:latin typeface="Cambria"/>
                <a:cs typeface="Cambria"/>
              </a:rPr>
              <a:t>Unit </a:t>
            </a:r>
            <a:r>
              <a:rPr sz="3600" dirty="0">
                <a:solidFill>
                  <a:srgbClr val="006FC0"/>
                </a:solidFill>
                <a:latin typeface="Cambria"/>
                <a:cs typeface="Cambria"/>
              </a:rPr>
              <a:t>– 2 </a:t>
            </a:r>
            <a:r>
              <a:rPr sz="36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6FC0"/>
                </a:solidFill>
                <a:latin typeface="Cambria"/>
                <a:cs typeface="Cambria"/>
              </a:rPr>
              <a:t>Selections</a:t>
            </a:r>
            <a:r>
              <a:rPr sz="3600" spc="-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3600"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mbria"/>
                <a:cs typeface="Cambria"/>
              </a:rPr>
              <a:t>Mathematical</a:t>
            </a:r>
            <a:endParaRPr sz="3600">
              <a:latin typeface="Cambria"/>
              <a:cs typeface="Cambria"/>
            </a:endParaRPr>
          </a:p>
          <a:p>
            <a:pPr marL="61912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006FC0"/>
                </a:solidFill>
                <a:latin typeface="Cambria"/>
                <a:cs typeface="Cambria"/>
              </a:rPr>
              <a:t>functions</a:t>
            </a:r>
            <a:r>
              <a:rPr sz="3600" spc="-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3600" spc="-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mbria"/>
                <a:cs typeface="Cambria"/>
              </a:rPr>
              <a:t>loops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16" y="4470396"/>
            <a:ext cx="3470275" cy="109347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spc="-15" dirty="0">
                <a:latin typeface="Cambria"/>
                <a:cs typeface="Cambria"/>
              </a:rPr>
              <a:t>Prepared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5" dirty="0">
                <a:latin typeface="Cambria"/>
                <a:cs typeface="Cambria"/>
              </a:rPr>
              <a:t>Prof.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lang="en-US" sz="2000" spc="-35" dirty="0">
                <a:latin typeface="Cambria"/>
                <a:cs typeface="Cambria"/>
              </a:rPr>
              <a:t>Ravikumar R N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ambria"/>
                <a:cs typeface="Cambria"/>
              </a:rPr>
              <a:t>Assistant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Professor,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Dept.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788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0" dirty="0">
                <a:solidFill>
                  <a:srgbClr val="FFFFFF"/>
                </a:solidFill>
              </a:rPr>
              <a:t> Switch</a:t>
            </a:r>
            <a:r>
              <a:rPr sz="3200" spc="-25" dirty="0">
                <a:solidFill>
                  <a:srgbClr val="FFFFFF"/>
                </a:solidFill>
              </a:rPr>
              <a:t> 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6120" y="3917441"/>
            <a:ext cx="3502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mbria"/>
                <a:cs typeface="Cambria"/>
              </a:rPr>
              <a:t>Check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Program: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Unit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– 2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→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SwitchDemo.java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914400"/>
            <a:ext cx="4343399" cy="5751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788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0" dirty="0">
                <a:solidFill>
                  <a:srgbClr val="FFFFFF"/>
                </a:solidFill>
              </a:rPr>
              <a:t> Switch</a:t>
            </a:r>
            <a:r>
              <a:rPr sz="3200" spc="-25" dirty="0">
                <a:solidFill>
                  <a:srgbClr val="FFFFFF"/>
                </a:solidFill>
              </a:rPr>
              <a:t> Statement</a:t>
            </a:r>
            <a:endParaRPr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3190E7-2483-44C6-9340-8D0E32B26EBE}"/>
              </a:ext>
            </a:extLst>
          </p:cNvPr>
          <p:cNvSpPr/>
          <p:nvPr/>
        </p:nvSpPr>
        <p:spPr>
          <a:xfrm>
            <a:off x="408484" y="1524000"/>
            <a:ext cx="4925516" cy="504753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SwitchDemo</a:t>
            </a:r>
            <a:r>
              <a:rPr lang="en-US" sz="1400" dirty="0"/>
              <a:t>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int day = 5;</a:t>
            </a:r>
          </a:p>
          <a:p>
            <a:r>
              <a:rPr lang="en-US" sz="1400" dirty="0"/>
              <a:t>		String </a:t>
            </a:r>
            <a:r>
              <a:rPr lang="en-US" sz="1400" dirty="0" err="1"/>
              <a:t>dayString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		// switch statement with int data type</a:t>
            </a:r>
          </a:p>
          <a:p>
            <a:r>
              <a:rPr lang="en-US" sz="1400" dirty="0"/>
              <a:t>		switch (day) {</a:t>
            </a:r>
          </a:p>
          <a:p>
            <a:r>
              <a:rPr lang="en-US" sz="1400" dirty="0"/>
              <a:t>		case 1: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"Monday";</a:t>
            </a:r>
          </a:p>
          <a:p>
            <a:r>
              <a:rPr lang="en-US" sz="1400" dirty="0"/>
              <a:t>			break;</a:t>
            </a:r>
          </a:p>
          <a:p>
            <a:r>
              <a:rPr lang="en-US" sz="1400" dirty="0"/>
              <a:t>		case 2: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"Tuesday";</a:t>
            </a:r>
          </a:p>
          <a:p>
            <a:r>
              <a:rPr lang="en-US" sz="1400" dirty="0"/>
              <a:t>			break;</a:t>
            </a:r>
          </a:p>
          <a:p>
            <a:r>
              <a:rPr lang="en-US" sz="1400" dirty="0"/>
              <a:t>		case 3: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"Wednesday";</a:t>
            </a:r>
          </a:p>
          <a:p>
            <a:r>
              <a:rPr lang="en-US" sz="1400" dirty="0"/>
              <a:t>			break;</a:t>
            </a:r>
          </a:p>
          <a:p>
            <a:r>
              <a:rPr lang="en-US" sz="1400" dirty="0"/>
              <a:t>		default: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dayString</a:t>
            </a:r>
            <a:r>
              <a:rPr lang="en-US" sz="1400" dirty="0"/>
              <a:t> = "Invalid day";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dayString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37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435" y="695401"/>
            <a:ext cx="250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Loops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in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Java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  <a:r>
              <a:rPr spc="-2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spc="-20" dirty="0"/>
              <a:t>execute</a:t>
            </a:r>
            <a:r>
              <a:rPr spc="25" dirty="0"/>
              <a:t> </a:t>
            </a:r>
            <a:r>
              <a:rPr dirty="0"/>
              <a:t>a </a:t>
            </a:r>
            <a:r>
              <a:rPr spc="-5" dirty="0"/>
              <a:t>block</a:t>
            </a:r>
            <a:r>
              <a:rPr spc="5" dirty="0"/>
              <a:t> </a:t>
            </a:r>
            <a:r>
              <a:rPr dirty="0"/>
              <a:t>of code</a:t>
            </a:r>
            <a:r>
              <a:rPr spc="-2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spc="-5" dirty="0"/>
              <a:t>long</a:t>
            </a:r>
            <a:r>
              <a:rPr spc="-20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specified</a:t>
            </a:r>
            <a:r>
              <a:rPr spc="-55" dirty="0"/>
              <a:t> </a:t>
            </a:r>
            <a:r>
              <a:rPr dirty="0"/>
              <a:t>condition</a:t>
            </a:r>
            <a:r>
              <a:rPr spc="-5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reached.</a:t>
            </a:r>
          </a:p>
          <a:p>
            <a:pPr marL="71755">
              <a:lnSpc>
                <a:spcPct val="100000"/>
              </a:lnSpc>
              <a:spcBef>
                <a:spcPts val="50"/>
              </a:spcBef>
            </a:pPr>
            <a:endParaRPr spc="-5" dirty="0"/>
          </a:p>
          <a:p>
            <a:pPr marL="84455">
              <a:lnSpc>
                <a:spcPct val="100000"/>
              </a:lnSpc>
            </a:pPr>
            <a:r>
              <a:rPr dirty="0"/>
              <a:t>Loops</a:t>
            </a:r>
            <a:r>
              <a:rPr spc="190" dirty="0"/>
              <a:t> </a:t>
            </a:r>
            <a:r>
              <a:rPr spc="-10" dirty="0"/>
              <a:t>are</a:t>
            </a:r>
            <a:r>
              <a:rPr spc="215" dirty="0"/>
              <a:t> </a:t>
            </a:r>
            <a:r>
              <a:rPr spc="-10" dirty="0"/>
              <a:t>handy</a:t>
            </a:r>
            <a:r>
              <a:rPr spc="215" dirty="0"/>
              <a:t> </a:t>
            </a:r>
            <a:r>
              <a:rPr spc="-5" dirty="0"/>
              <a:t>because</a:t>
            </a:r>
            <a:r>
              <a:rPr spc="220" dirty="0"/>
              <a:t> </a:t>
            </a:r>
            <a:r>
              <a:rPr spc="-10" dirty="0"/>
              <a:t>they</a:t>
            </a:r>
            <a:r>
              <a:rPr spc="204" dirty="0"/>
              <a:t> </a:t>
            </a:r>
            <a:r>
              <a:rPr spc="-20" dirty="0"/>
              <a:t>save</a:t>
            </a:r>
            <a:r>
              <a:rPr spc="240" dirty="0"/>
              <a:t> </a:t>
            </a:r>
            <a:r>
              <a:rPr spc="-5" dirty="0"/>
              <a:t>time,</a:t>
            </a:r>
            <a:r>
              <a:rPr spc="215" dirty="0"/>
              <a:t> </a:t>
            </a:r>
            <a:r>
              <a:rPr spc="-10" dirty="0"/>
              <a:t>reduce</a:t>
            </a:r>
            <a:r>
              <a:rPr spc="215" dirty="0"/>
              <a:t> </a:t>
            </a:r>
            <a:r>
              <a:rPr spc="-5" dirty="0"/>
              <a:t>errors,</a:t>
            </a:r>
            <a:r>
              <a:rPr spc="220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spc="-15" dirty="0"/>
              <a:t>they</a:t>
            </a:r>
            <a:r>
              <a:rPr spc="235" dirty="0"/>
              <a:t> </a:t>
            </a:r>
            <a:r>
              <a:rPr spc="-10" dirty="0"/>
              <a:t>make</a:t>
            </a:r>
            <a:r>
              <a:rPr spc="240" dirty="0"/>
              <a:t> </a:t>
            </a:r>
            <a:r>
              <a:rPr spc="-15" dirty="0"/>
              <a:t>code</a:t>
            </a:r>
            <a:r>
              <a:rPr spc="240" dirty="0"/>
              <a:t> </a:t>
            </a:r>
            <a:r>
              <a:rPr spc="-15" dirty="0"/>
              <a:t>more</a:t>
            </a:r>
          </a:p>
          <a:p>
            <a:pPr marL="84455">
              <a:lnSpc>
                <a:spcPct val="100000"/>
              </a:lnSpc>
            </a:pPr>
            <a:r>
              <a:rPr spc="-5" dirty="0"/>
              <a:t>readable.</a:t>
            </a:r>
          </a:p>
          <a:p>
            <a:pPr marL="71755">
              <a:lnSpc>
                <a:spcPct val="100000"/>
              </a:lnSpc>
            </a:pPr>
            <a:endParaRPr sz="2100"/>
          </a:p>
          <a:p>
            <a:pPr marL="84455">
              <a:lnSpc>
                <a:spcPct val="100000"/>
              </a:lnSpc>
              <a:spcBef>
                <a:spcPts val="1860"/>
              </a:spcBef>
            </a:pPr>
            <a:r>
              <a:rPr spc="-15" dirty="0"/>
              <a:t>Java</a:t>
            </a:r>
            <a:r>
              <a:rPr spc="-60" dirty="0"/>
              <a:t> </a:t>
            </a:r>
            <a:r>
              <a:rPr spc="-5" dirty="0"/>
              <a:t>Supports</a:t>
            </a:r>
            <a:r>
              <a:rPr spc="-10" dirty="0"/>
              <a:t> </a:t>
            </a:r>
            <a:r>
              <a:rPr dirty="0"/>
              <a:t>:-</a:t>
            </a:r>
          </a:p>
          <a:p>
            <a:pPr marL="71755">
              <a:lnSpc>
                <a:spcPct val="100000"/>
              </a:lnSpc>
              <a:spcBef>
                <a:spcPts val="50"/>
              </a:spcBef>
            </a:pPr>
            <a:endParaRPr dirty="0"/>
          </a:p>
          <a:p>
            <a:pPr marL="260985" indent="-177165">
              <a:lnSpc>
                <a:spcPct val="100000"/>
              </a:lnSpc>
              <a:spcBef>
                <a:spcPts val="5"/>
              </a:spcBef>
              <a:buChar char="-"/>
              <a:tabLst>
                <a:tab pos="261620" algn="l"/>
              </a:tabLst>
            </a:pPr>
            <a:r>
              <a:rPr spc="-10" dirty="0"/>
              <a:t>While</a:t>
            </a:r>
            <a:r>
              <a:rPr spc="-15" dirty="0"/>
              <a:t> </a:t>
            </a:r>
            <a:r>
              <a:rPr spc="-5" dirty="0"/>
              <a:t>loop</a:t>
            </a:r>
          </a:p>
          <a:p>
            <a:pPr marL="260985" indent="-177165">
              <a:lnSpc>
                <a:spcPct val="100000"/>
              </a:lnSpc>
              <a:buChar char="-"/>
              <a:tabLst>
                <a:tab pos="261620" algn="l"/>
              </a:tabLst>
            </a:pPr>
            <a:r>
              <a:rPr spc="-5" dirty="0"/>
              <a:t>Do-while</a:t>
            </a:r>
            <a:r>
              <a:rPr spc="-45" dirty="0"/>
              <a:t> </a:t>
            </a:r>
            <a:r>
              <a:rPr spc="-5" dirty="0"/>
              <a:t>loop</a:t>
            </a:r>
          </a:p>
          <a:p>
            <a:pPr marL="260985" indent="-177165">
              <a:lnSpc>
                <a:spcPct val="100000"/>
              </a:lnSpc>
              <a:buChar char="-"/>
              <a:tabLst>
                <a:tab pos="261620" algn="l"/>
              </a:tabLst>
            </a:pPr>
            <a:r>
              <a:rPr spc="-10" dirty="0"/>
              <a:t>for</a:t>
            </a:r>
            <a:r>
              <a:rPr spc="-20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201" y="709117"/>
            <a:ext cx="28155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1475" cy="265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through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code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specified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true: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Syntax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while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(condition)</a:t>
            </a:r>
            <a:r>
              <a:rPr sz="1800" spc="-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</a:p>
          <a:p>
            <a:pPr marL="1130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code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block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-15" dirty="0">
                <a:latin typeface="Cambria"/>
                <a:cs typeface="Cambria"/>
              </a:rPr>
              <a:t> executed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9439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WhileDemo.java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462783"/>
            <a:ext cx="4334256" cy="4395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201" y="709117"/>
            <a:ext cx="28155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F2401-751B-40EA-A3A8-4EE2D03D6525}"/>
              </a:ext>
            </a:extLst>
          </p:cNvPr>
          <p:cNvSpPr/>
          <p:nvPr/>
        </p:nvSpPr>
        <p:spPr>
          <a:xfrm>
            <a:off x="533400" y="182609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WhileExample</a:t>
            </a:r>
            <a:r>
              <a:rPr lang="en-US" dirty="0"/>
              <a:t>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 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&lt;=10){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AB88E-29A0-45CC-A027-66C44657AD31}"/>
              </a:ext>
            </a:extLst>
          </p:cNvPr>
          <p:cNvSpPr/>
          <p:nvPr/>
        </p:nvSpPr>
        <p:spPr>
          <a:xfrm>
            <a:off x="4572000" y="184047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whileLoopDemo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initialization expression</a:t>
            </a:r>
          </a:p>
          <a:p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test expression</a:t>
            </a:r>
          </a:p>
          <a:p>
            <a:r>
              <a:rPr lang="en-US" dirty="0"/>
              <a:t>        while (</a:t>
            </a:r>
            <a:r>
              <a:rPr lang="en-US" dirty="0" err="1"/>
              <a:t>i</a:t>
            </a:r>
            <a:r>
              <a:rPr lang="en-US" dirty="0"/>
              <a:t> &lt; 6)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// update expression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2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" y="709117"/>
            <a:ext cx="3514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do..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4650" cy="31046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do/while </a:t>
            </a:r>
            <a:r>
              <a:rPr sz="2000" spc="-5" dirty="0">
                <a:latin typeface="Cambria"/>
                <a:cs typeface="Cambria"/>
              </a:rPr>
              <a:t>loop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variant </a:t>
            </a:r>
            <a:r>
              <a:rPr sz="2000" spc="-10" dirty="0">
                <a:latin typeface="Cambria"/>
                <a:cs typeface="Cambria"/>
              </a:rPr>
              <a:t>of the while </a:t>
            </a:r>
            <a:r>
              <a:rPr sz="2000" spc="-5" dirty="0">
                <a:latin typeface="Cambria"/>
                <a:cs typeface="Cambria"/>
              </a:rPr>
              <a:t>loop. This loop </a:t>
            </a:r>
            <a:r>
              <a:rPr sz="2000" spc="-10" dirty="0">
                <a:latin typeface="Cambria"/>
                <a:cs typeface="Cambria"/>
              </a:rPr>
              <a:t>will 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execute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code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once,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before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checking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condition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true</a:t>
            </a:r>
            <a:r>
              <a:rPr sz="2000" spc="-10" dirty="0">
                <a:latin typeface="Cambria"/>
                <a:cs typeface="Cambria"/>
              </a:rPr>
              <a:t>,</a:t>
            </a:r>
            <a:r>
              <a:rPr sz="2000" spc="-5" dirty="0">
                <a:latin typeface="Cambria"/>
                <a:cs typeface="Cambria"/>
              </a:rPr>
              <a:t> then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will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repeat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long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condition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true.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Syntax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20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code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executed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while</a:t>
            </a:r>
            <a:r>
              <a:rPr sz="20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(condition);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4090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5" dirty="0">
                <a:latin typeface="Cambria"/>
                <a:cs typeface="Cambria"/>
              </a:rPr>
              <a:t> 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DoWhileDemo.jav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3960" y="6453033"/>
            <a:ext cx="10033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00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911" y="2514598"/>
            <a:ext cx="4895087" cy="42550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1" y="709117"/>
            <a:ext cx="3514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do..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While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4090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5" dirty="0">
                <a:latin typeface="Cambria"/>
                <a:cs typeface="Cambria"/>
              </a:rPr>
              <a:t> 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DoWhileDemo.jav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3960" y="6453033"/>
            <a:ext cx="10033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00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2EBEF-5908-4A61-A122-D8E47F4B63F0}"/>
              </a:ext>
            </a:extLst>
          </p:cNvPr>
          <p:cNvSpPr/>
          <p:nvPr/>
        </p:nvSpPr>
        <p:spPr>
          <a:xfrm>
            <a:off x="304800" y="171826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DoWhileExample</a:t>
            </a:r>
            <a:r>
              <a:rPr lang="en-US" dirty="0"/>
              <a:t> {  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  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   </a:t>
            </a:r>
          </a:p>
          <a:p>
            <a:r>
              <a:rPr lang="en-US" dirty="0"/>
              <a:t>    do{  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 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    </a:t>
            </a:r>
          </a:p>
          <a:p>
            <a:r>
              <a:rPr lang="en-US" dirty="0"/>
              <a:t>    }while(</a:t>
            </a:r>
            <a:r>
              <a:rPr lang="en-US" dirty="0" err="1"/>
              <a:t>i</a:t>
            </a:r>
            <a:r>
              <a:rPr lang="en-US" dirty="0"/>
              <a:t>&lt;=10);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30CB8-7EE1-4920-A401-9F7D0AC8AB3D}"/>
              </a:ext>
            </a:extLst>
          </p:cNvPr>
          <p:cNvSpPr/>
          <p:nvPr/>
        </p:nvSpPr>
        <p:spPr>
          <a:xfrm>
            <a:off x="4325920" y="2895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DoWhileExample2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do{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("infinitive do while loop");  </a:t>
            </a:r>
          </a:p>
          <a:p>
            <a:r>
              <a:rPr lang="en-US" dirty="0"/>
              <a:t>    }while(true);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4627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709117"/>
            <a:ext cx="2298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4650" cy="4144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mbria"/>
                <a:cs typeface="Cambria"/>
              </a:rPr>
              <a:t>When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you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know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exactly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how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many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times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you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through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code,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instead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Syntax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15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(statement</a:t>
            </a:r>
            <a:r>
              <a:rPr sz="15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r>
              <a:rPr sz="15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 2;</a:t>
            </a:r>
            <a:r>
              <a:rPr sz="15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15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3)</a:t>
            </a:r>
            <a:r>
              <a:rPr sz="15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{</a:t>
            </a:r>
            <a:endParaRPr sz="15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Cambria"/>
                <a:cs typeface="Cambria"/>
              </a:rPr>
              <a:t>//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to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executed</a:t>
            </a: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ambria"/>
                <a:cs typeface="Cambria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mbria"/>
                <a:cs typeface="Cambria"/>
              </a:rPr>
              <a:t>Statement </a:t>
            </a:r>
            <a:r>
              <a:rPr sz="1500" spc="5" dirty="0">
                <a:latin typeface="Cambria"/>
                <a:cs typeface="Cambria"/>
              </a:rPr>
              <a:t>1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is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executed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(one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time)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before </a:t>
            </a:r>
            <a:r>
              <a:rPr sz="1500" dirty="0">
                <a:latin typeface="Cambria"/>
                <a:cs typeface="Cambria"/>
              </a:rPr>
              <a:t>the</a:t>
            </a:r>
          </a:p>
          <a:p>
            <a:pPr marL="55244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execution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of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block.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Statement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defines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condition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for</a:t>
            </a: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executing</a:t>
            </a:r>
            <a:r>
              <a:rPr sz="1500" spc="-7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block.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Statement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is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executed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(every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time)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after</a:t>
            </a:r>
            <a:endParaRPr sz="1500" dirty="0">
              <a:latin typeface="Cambria"/>
              <a:cs typeface="Cambria"/>
            </a:endParaRPr>
          </a:p>
          <a:p>
            <a:pPr marL="55244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the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block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has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been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executed.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724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ForDemo.java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655" y="2285998"/>
            <a:ext cx="3819144" cy="44561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709117"/>
            <a:ext cx="22987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724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ForDemo.java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BF3F0-21C8-437E-9589-49AAF98157C5}"/>
              </a:ext>
            </a:extLst>
          </p:cNvPr>
          <p:cNvSpPr/>
          <p:nvPr/>
        </p:nvSpPr>
        <p:spPr>
          <a:xfrm>
            <a:off x="1052224" y="1752600"/>
            <a:ext cx="7558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Test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for loop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    // if the value of </a:t>
            </a:r>
            <a:r>
              <a:rPr lang="en-US" dirty="0" err="1"/>
              <a:t>i</a:t>
            </a:r>
            <a:r>
              <a:rPr lang="en-US" dirty="0"/>
              <a:t> is 5 the loop terminates  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 == 5) {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      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}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3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69" y="457200"/>
            <a:ext cx="35154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spc="-5" dirty="0">
                <a:solidFill>
                  <a:srgbClr val="FFFFFF"/>
                </a:solidFill>
                <a:latin typeface="Cambria"/>
                <a:cs typeface="Cambria"/>
              </a:rPr>
              <a:t>Scanner, If, While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" y="6430162"/>
            <a:ext cx="37249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ForDemo.java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BF3F0-21C8-437E-9589-49AAF98157C5}"/>
              </a:ext>
            </a:extLst>
          </p:cNvPr>
          <p:cNvSpPr/>
          <p:nvPr/>
        </p:nvSpPr>
        <p:spPr>
          <a:xfrm>
            <a:off x="166855" y="1752600"/>
            <a:ext cx="85647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UserInputSum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Double number, sum = 0.0;</a:t>
            </a:r>
          </a:p>
          <a:p>
            <a:endParaRPr lang="en-US" dirty="0"/>
          </a:p>
          <a:p>
            <a:r>
              <a:rPr lang="en-US" dirty="0"/>
              <a:t>        // create an object of Scanner</a:t>
            </a:r>
          </a:p>
          <a:p>
            <a:r>
              <a:rPr lang="en-US" dirty="0"/>
              <a:t>        Scanner input = new Scanner(System.in);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while (true)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("Enter a number: ");</a:t>
            </a:r>
          </a:p>
          <a:p>
            <a:endParaRPr lang="en-US" dirty="0"/>
          </a:p>
          <a:p>
            <a:r>
              <a:rPr lang="en-US" dirty="0"/>
              <a:t>            // takes double input from user</a:t>
            </a:r>
          </a:p>
          <a:p>
            <a:r>
              <a:rPr lang="en-US" dirty="0"/>
              <a:t>            number = </a:t>
            </a:r>
            <a:r>
              <a:rPr lang="en-US" dirty="0" err="1"/>
              <a:t>input.nextDouble</a:t>
            </a:r>
            <a:r>
              <a:rPr lang="en-US" dirty="0"/>
              <a:t>();</a:t>
            </a:r>
          </a:p>
          <a:p>
            <a:r>
              <a:rPr lang="en-US" dirty="0"/>
              <a:t>        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F7B39C-5DF6-494C-89C9-197F0D163DEB}"/>
              </a:ext>
            </a:extLst>
          </p:cNvPr>
          <p:cNvSpPr/>
          <p:nvPr/>
        </p:nvSpPr>
        <p:spPr>
          <a:xfrm>
            <a:off x="4876800" y="27220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// if number is negative the loop terminates</a:t>
            </a:r>
          </a:p>
          <a:p>
            <a:r>
              <a:rPr lang="en-US" dirty="0"/>
              <a:t>            if (number &lt; 0.0) {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sum += number;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("Sum = " + sum);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9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195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l</a:t>
            </a:r>
            <a:r>
              <a:rPr sz="3600" spc="10" dirty="0">
                <a:solidFill>
                  <a:srgbClr val="FFFFFF"/>
                </a:solidFill>
              </a:rPr>
              <a:t>e</a:t>
            </a:r>
            <a:r>
              <a:rPr sz="3600" spc="-5" dirty="0">
                <a:solidFill>
                  <a:srgbClr val="FFFFFF"/>
                </a:solidFill>
              </a:rPr>
              <a:t>cti</a:t>
            </a: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2320" y="1540766"/>
            <a:ext cx="7466330" cy="4599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262890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Statement</a:t>
            </a:r>
            <a:endParaRPr sz="2000">
              <a:latin typeface="Cambria"/>
              <a:cs typeface="Cambria"/>
            </a:endParaRPr>
          </a:p>
          <a:p>
            <a:pPr marL="259715" indent="-24765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60350" algn="l"/>
              </a:tabLst>
            </a:pPr>
            <a:r>
              <a:rPr sz="2000" spc="-35" dirty="0">
                <a:latin typeface="Cambria"/>
                <a:cs typeface="Cambria"/>
              </a:rPr>
              <a:t>Two </a:t>
            </a:r>
            <a:r>
              <a:rPr sz="2000" spc="-40" dirty="0">
                <a:latin typeface="Cambria"/>
                <a:cs typeface="Cambria"/>
              </a:rPr>
              <a:t>way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if-else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endParaRPr sz="2000">
              <a:latin typeface="Cambria"/>
              <a:cs typeface="Cambria"/>
            </a:endParaRPr>
          </a:p>
          <a:p>
            <a:pPr marL="259715" indent="-24765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260350" algn="l"/>
              </a:tabLst>
            </a:pPr>
            <a:r>
              <a:rPr sz="2000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mu</a:t>
            </a:r>
            <a:r>
              <a:rPr sz="2000" spc="5" dirty="0">
                <a:latin typeface="Cambria"/>
                <a:cs typeface="Cambria"/>
              </a:rPr>
              <a:t>l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-</a:t>
            </a:r>
            <a:r>
              <a:rPr sz="2000" spc="-65" dirty="0">
                <a:latin typeface="Cambria"/>
                <a:cs typeface="Cambria"/>
              </a:rPr>
              <a:t>w</a:t>
            </a:r>
            <a:r>
              <a:rPr sz="2000" spc="-4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y if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ls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m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t</a:t>
            </a:r>
            <a:endParaRPr sz="2000">
              <a:latin typeface="Cambria"/>
              <a:cs typeface="Cambria"/>
            </a:endParaRPr>
          </a:p>
          <a:p>
            <a:pPr marL="262255" indent="-25019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62890" algn="l"/>
              </a:tabLst>
            </a:pPr>
            <a:r>
              <a:rPr sz="2000" spc="-20" dirty="0">
                <a:latin typeface="Cambria"/>
                <a:cs typeface="Cambria"/>
              </a:rPr>
              <a:t>Switch</a:t>
            </a:r>
            <a:r>
              <a:rPr sz="2000" spc="-15" dirty="0">
                <a:latin typeface="Cambria"/>
                <a:cs typeface="Cambria"/>
              </a:rPr>
              <a:t> statement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939165">
              <a:lnSpc>
                <a:spcPct val="100000"/>
              </a:lnSpc>
              <a:spcBef>
                <a:spcPts val="1015"/>
              </a:spcBef>
            </a:pPr>
            <a:r>
              <a:rPr sz="1800" spc="-10" dirty="0">
                <a:latin typeface="Cambria"/>
                <a:cs typeface="Cambria"/>
              </a:rPr>
              <a:t>switch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(switch-expression)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latin typeface="Cambria"/>
                <a:cs typeface="Cambria"/>
              </a:rPr>
              <a:t>case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value1: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statement(s);</a:t>
            </a:r>
            <a:endParaRPr sz="1800">
              <a:latin typeface="Cambria"/>
              <a:cs typeface="Cambria"/>
            </a:endParaRPr>
          </a:p>
          <a:p>
            <a:pPr marL="283273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latin typeface="Cambria"/>
                <a:cs typeface="Cambria"/>
              </a:rPr>
              <a:t>break;</a:t>
            </a:r>
            <a:endParaRPr sz="1800">
              <a:latin typeface="Cambria"/>
              <a:cs typeface="Cambria"/>
            </a:endParaRPr>
          </a:p>
          <a:p>
            <a:pPr marL="2768600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Cambria"/>
                <a:cs typeface="Cambria"/>
              </a:rPr>
              <a:t>…….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default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statement;</a:t>
            </a:r>
            <a:endParaRPr sz="1800">
              <a:latin typeface="Cambria"/>
              <a:cs typeface="Cambria"/>
            </a:endParaRPr>
          </a:p>
          <a:p>
            <a:pPr marL="27686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3016250" indent="-247650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3016250" algn="l"/>
              </a:tabLst>
            </a:pPr>
            <a:r>
              <a:rPr sz="2000" spc="-5" dirty="0">
                <a:latin typeface="Cambria"/>
                <a:cs typeface="Cambria"/>
              </a:rPr>
              <a:t>Conditional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Expression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(Ternary)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2768600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latin typeface="Cambria"/>
                <a:cs typeface="Cambria"/>
              </a:rPr>
              <a:t>bo</a:t>
            </a:r>
            <a:r>
              <a:rPr sz="1800" dirty="0">
                <a:latin typeface="Cambria"/>
                <a:cs typeface="Cambria"/>
              </a:rPr>
              <a:t>o</a:t>
            </a:r>
            <a:r>
              <a:rPr sz="1800" spc="-10" dirty="0">
                <a:latin typeface="Cambria"/>
                <a:cs typeface="Cambria"/>
              </a:rPr>
              <a:t>l</a:t>
            </a:r>
            <a:r>
              <a:rPr sz="1800" spc="5" dirty="0">
                <a:latin typeface="Cambria"/>
                <a:cs typeface="Cambria"/>
              </a:rPr>
              <a:t>ea</a:t>
            </a:r>
            <a:r>
              <a:rPr sz="1800" spc="10" dirty="0">
                <a:latin typeface="Cambria"/>
                <a:cs typeface="Cambria"/>
              </a:rPr>
              <a:t>n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-15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x</a:t>
            </a:r>
            <a:r>
              <a:rPr sz="1800" spc="5" dirty="0">
                <a:latin typeface="Cambria"/>
                <a:cs typeface="Cambria"/>
              </a:rPr>
              <a:t>p</a:t>
            </a:r>
            <a:r>
              <a:rPr sz="1800" spc="-25" dirty="0">
                <a:latin typeface="Cambria"/>
                <a:cs typeface="Cambria"/>
              </a:rPr>
              <a:t>r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ss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dirty="0">
                <a:latin typeface="Cambria"/>
                <a:cs typeface="Cambria"/>
              </a:rPr>
              <a:t>n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?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x</a:t>
            </a:r>
            <a:r>
              <a:rPr sz="1800" spc="5" dirty="0">
                <a:latin typeface="Cambria"/>
                <a:cs typeface="Cambria"/>
              </a:rPr>
              <a:t>p</a:t>
            </a:r>
            <a:r>
              <a:rPr sz="1800" spc="-25" dirty="0">
                <a:latin typeface="Cambria"/>
                <a:cs typeface="Cambria"/>
              </a:rPr>
              <a:t>r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ss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-5" dirty="0">
                <a:latin typeface="Cambria"/>
                <a:cs typeface="Cambria"/>
              </a:rPr>
              <a:t>n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-1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x</a:t>
            </a:r>
            <a:r>
              <a:rPr sz="1800" spc="5" dirty="0">
                <a:latin typeface="Cambria"/>
                <a:cs typeface="Cambria"/>
              </a:rPr>
              <a:t>p</a:t>
            </a:r>
            <a:r>
              <a:rPr sz="1800" spc="-25" dirty="0">
                <a:latin typeface="Cambria"/>
                <a:cs typeface="Cambria"/>
              </a:rPr>
              <a:t>r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ss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-5" dirty="0">
                <a:latin typeface="Cambria"/>
                <a:cs typeface="Cambria"/>
              </a:rPr>
              <a:t>n</a:t>
            </a:r>
            <a:r>
              <a:rPr sz="1800" spc="10" dirty="0">
                <a:latin typeface="Cambria"/>
                <a:cs typeface="Cambria"/>
              </a:rPr>
              <a:t>2</a:t>
            </a:r>
            <a:r>
              <a:rPr sz="1800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709117"/>
            <a:ext cx="3718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Break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3380" cy="39818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mbria"/>
                <a:cs typeface="Cambria"/>
              </a:rPr>
              <a:t>hen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break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encountered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inside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immediately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terminated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</a:t>
            </a:r>
            <a:r>
              <a:rPr sz="2000" spc="-10" dirty="0">
                <a:latin typeface="Cambria"/>
                <a:cs typeface="Cambria"/>
              </a:rPr>
              <a:t> control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resumes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next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statement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following 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spc="-15" dirty="0">
                <a:latin typeface="Cambria"/>
                <a:cs typeface="Cambria"/>
              </a:rPr>
              <a:t>break </a:t>
            </a:r>
            <a:r>
              <a:rPr sz="2000" spc="-10" dirty="0">
                <a:latin typeface="Cambria"/>
                <a:cs typeface="Cambria"/>
              </a:rPr>
              <a:t>statement </a:t>
            </a:r>
            <a:r>
              <a:rPr sz="2000" spc="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break </a:t>
            </a:r>
            <a:r>
              <a:rPr sz="2000" spc="-5" dirty="0">
                <a:latin typeface="Cambria"/>
                <a:cs typeface="Cambria"/>
              </a:rPr>
              <a:t>loop </a:t>
            </a:r>
            <a:r>
              <a:rPr sz="2000" spc="-1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switch statement. It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breaks </a:t>
            </a:r>
            <a:r>
              <a:rPr sz="2000" spc="-10" dirty="0">
                <a:latin typeface="Cambria"/>
                <a:cs typeface="Cambria"/>
              </a:rPr>
              <a:t>the current </a:t>
            </a:r>
            <a:r>
              <a:rPr sz="2000" spc="-5" dirty="0">
                <a:latin typeface="Cambria"/>
                <a:cs typeface="Cambria"/>
              </a:rPr>
              <a:t>flow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program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-10" dirty="0">
                <a:latin typeface="Cambria"/>
                <a:cs typeface="Cambria"/>
              </a:rPr>
              <a:t>specified </a:t>
            </a:r>
            <a:r>
              <a:rPr sz="2000" spc="-5" dirty="0">
                <a:latin typeface="Cambria"/>
                <a:cs typeface="Cambria"/>
              </a:rPr>
              <a:t>condition. In </a:t>
            </a:r>
            <a:r>
              <a:rPr sz="2000" dirty="0">
                <a:latin typeface="Cambria"/>
                <a:cs typeface="Cambria"/>
              </a:rPr>
              <a:t>case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inner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breaks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only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inner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75" dirty="0">
                <a:latin typeface="Cambria"/>
                <a:cs typeface="Cambria"/>
              </a:rPr>
              <a:t>We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use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break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loops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loop,</a:t>
            </a: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5" dirty="0">
                <a:latin typeface="Cambria"/>
                <a:cs typeface="Cambria"/>
              </a:rPr>
              <a:t> loop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 do-while</a:t>
            </a:r>
            <a:r>
              <a:rPr sz="2000" spc="-5" dirty="0">
                <a:latin typeface="Cambria"/>
                <a:cs typeface="Cambria"/>
              </a:rPr>
              <a:t> 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BreakDemo.java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709117"/>
            <a:ext cx="3718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Break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E7B38-6582-49A9-8D20-545A039762A7}"/>
              </a:ext>
            </a:extLst>
          </p:cNvPr>
          <p:cNvSpPr/>
          <p:nvPr/>
        </p:nvSpPr>
        <p:spPr>
          <a:xfrm>
            <a:off x="990600" y="1828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BreakExample</a:t>
            </a:r>
            <a:r>
              <a:rPr lang="en-US" dirty="0"/>
              <a:t>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//using for loop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=1;i&lt;=10;i++){  </a:t>
            </a:r>
          </a:p>
          <a:p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==5){  </a:t>
            </a:r>
          </a:p>
          <a:p>
            <a:r>
              <a:rPr lang="en-US" dirty="0"/>
              <a:t>            //breaking the loop  </a:t>
            </a:r>
          </a:p>
          <a:p>
            <a:r>
              <a:rPr lang="en-US" dirty="0"/>
              <a:t>            break;  </a:t>
            </a:r>
          </a:p>
          <a:p>
            <a:r>
              <a:rPr lang="en-US" dirty="0"/>
              <a:t>        }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BD621-E0A0-4896-8FA8-08AD34D22A37}"/>
              </a:ext>
            </a:extLst>
          </p:cNvPr>
          <p:cNvSpPr/>
          <p:nvPr/>
        </p:nvSpPr>
        <p:spPr>
          <a:xfrm>
            <a:off x="5867400" y="3200400"/>
            <a:ext cx="129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542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6" y="709117"/>
            <a:ext cx="42176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continue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27377"/>
            <a:ext cx="7994015" cy="42434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continue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control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structure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when</a:t>
            </a:r>
            <a:r>
              <a:rPr sz="20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20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need </a:t>
            </a:r>
            <a:r>
              <a:rPr sz="2000" spc="-4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jump</a:t>
            </a:r>
            <a:r>
              <a:rPr lang="en-US" sz="2000" spc="-10" dirty="0">
                <a:solidFill>
                  <a:srgbClr val="FF0000"/>
                </a:solidFill>
                <a:latin typeface="Cambria"/>
                <a:cs typeface="Cambria"/>
              </a:rPr>
              <a:t>/skip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next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iteration </a:t>
            </a:r>
            <a:r>
              <a:rPr sz="2000" spc="-10" dirty="0">
                <a:latin typeface="Cambria"/>
                <a:cs typeface="Cambria"/>
              </a:rPr>
              <a:t>of the </a:t>
            </a:r>
            <a:r>
              <a:rPr sz="2000" spc="-5" dirty="0">
                <a:latin typeface="Cambria"/>
                <a:cs typeface="Cambria"/>
              </a:rPr>
              <a:t>loop </a:t>
            </a:r>
            <a:r>
              <a:rPr sz="2000" spc="-25" dirty="0">
                <a:latin typeface="Cambria"/>
                <a:cs typeface="Cambria"/>
              </a:rPr>
              <a:t>immediately. </a:t>
            </a:r>
            <a:r>
              <a:rPr sz="2000" spc="-5" dirty="0">
                <a:latin typeface="Cambria"/>
                <a:cs typeface="Cambria"/>
              </a:rPr>
              <a:t>It can </a:t>
            </a:r>
            <a:r>
              <a:rPr sz="2000" spc="-15" dirty="0">
                <a:latin typeface="Cambria"/>
                <a:cs typeface="Cambria"/>
              </a:rPr>
              <a:t>be </a:t>
            </a:r>
            <a:r>
              <a:rPr sz="2000" spc="-5" dirty="0">
                <a:latin typeface="Cambria"/>
                <a:cs typeface="Cambria"/>
              </a:rPr>
              <a:t>used </a:t>
            </a:r>
            <a:r>
              <a:rPr sz="2000" spc="-10" dirty="0">
                <a:latin typeface="Cambria"/>
                <a:cs typeface="Cambria"/>
              </a:rPr>
              <a:t>with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-5" dirty="0">
                <a:latin typeface="Cambria"/>
                <a:cs typeface="Cambria"/>
              </a:rPr>
              <a:t> loop</a:t>
            </a:r>
            <a:r>
              <a:rPr sz="2000" spc="-10" dirty="0">
                <a:latin typeface="Cambria"/>
                <a:cs typeface="Cambria"/>
              </a:rPr>
              <a:t> 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25" dirty="0">
                <a:latin typeface="Cambria"/>
                <a:cs typeface="Cambria"/>
              </a:rPr>
              <a:t>Java </a:t>
            </a:r>
            <a:r>
              <a:rPr sz="2000" spc="-5" dirty="0">
                <a:latin typeface="Cambria"/>
                <a:cs typeface="Cambria"/>
              </a:rPr>
              <a:t>continue </a:t>
            </a:r>
            <a:r>
              <a:rPr sz="2000" spc="-10" dirty="0">
                <a:latin typeface="Cambria"/>
                <a:cs typeface="Cambria"/>
              </a:rPr>
              <a:t>statement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continue the </a:t>
            </a:r>
            <a:r>
              <a:rPr sz="2000" spc="-5" dirty="0">
                <a:latin typeface="Cambria"/>
                <a:cs typeface="Cambria"/>
              </a:rPr>
              <a:t>loop. It </a:t>
            </a:r>
            <a:r>
              <a:rPr sz="2000" spc="-10" dirty="0">
                <a:latin typeface="Cambria"/>
                <a:cs typeface="Cambria"/>
              </a:rPr>
              <a:t>continues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current </a:t>
            </a:r>
            <a:r>
              <a:rPr sz="2000" spc="-5" dirty="0">
                <a:latin typeface="Cambria"/>
                <a:cs typeface="Cambria"/>
              </a:rPr>
              <a:t>flow </a:t>
            </a:r>
            <a:r>
              <a:rPr sz="2000" spc="-10" dirty="0">
                <a:latin typeface="Cambria"/>
                <a:cs typeface="Cambria"/>
              </a:rPr>
              <a:t>of the </a:t>
            </a:r>
            <a:r>
              <a:rPr sz="2000" spc="-15" dirty="0">
                <a:latin typeface="Cambria"/>
                <a:cs typeface="Cambria"/>
              </a:rPr>
              <a:t>program </a:t>
            </a:r>
            <a:r>
              <a:rPr sz="2000" spc="-5" dirty="0">
                <a:latin typeface="Cambria"/>
                <a:cs typeface="Cambria"/>
              </a:rPr>
              <a:t>and skips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remaining </a:t>
            </a:r>
            <a:r>
              <a:rPr sz="2000" dirty="0">
                <a:latin typeface="Cambria"/>
                <a:cs typeface="Cambria"/>
              </a:rPr>
              <a:t>code at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specified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condition.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15" dirty="0">
                <a:latin typeface="Cambria"/>
                <a:cs typeface="Cambria"/>
              </a:rPr>
              <a:t> inner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continues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inner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only.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75" dirty="0">
                <a:latin typeface="Cambria"/>
                <a:cs typeface="Cambria"/>
              </a:rPr>
              <a:t>We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continue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statement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endParaRPr sz="20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5" dirty="0">
                <a:latin typeface="Cambria"/>
                <a:cs typeface="Cambria"/>
              </a:rPr>
              <a:t> loop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 do-while</a:t>
            </a:r>
            <a:r>
              <a:rPr sz="2000" spc="-5" dirty="0">
                <a:latin typeface="Cambria"/>
                <a:cs typeface="Cambria"/>
              </a:rPr>
              <a:t> loop.</a:t>
            </a:r>
            <a:r>
              <a:rPr lang="en-US" sz="2000" spc="-5" dirty="0">
                <a:latin typeface="Cambria"/>
                <a:cs typeface="Cambria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endParaRPr lang="en-US" sz="2000" spc="-5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FF0000"/>
                </a:solidFill>
                <a:latin typeface="Cambria"/>
                <a:cs typeface="Cambria"/>
              </a:rPr>
              <a:t>Cannot be used with Switch Statement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mbria"/>
              <a:cs typeface="Cambria"/>
            </a:endParaRPr>
          </a:p>
          <a:p>
            <a:pPr marL="57150" algn="just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ContinueDemo.java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6" y="709117"/>
            <a:ext cx="42176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continue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954E5-8345-4F84-A674-F6813BE2EE03}"/>
              </a:ext>
            </a:extLst>
          </p:cNvPr>
          <p:cNvSpPr/>
          <p:nvPr/>
        </p:nvSpPr>
        <p:spPr>
          <a:xfrm>
            <a:off x="762000" y="1981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ContinueExample</a:t>
            </a:r>
            <a:r>
              <a:rPr lang="en-US" dirty="0"/>
              <a:t> { 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r>
              <a:rPr lang="en-US" dirty="0"/>
              <a:t>    //for loop  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=1;i&lt;=10;i++){  </a:t>
            </a:r>
          </a:p>
          <a:p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==5){  </a:t>
            </a:r>
          </a:p>
          <a:p>
            <a:r>
              <a:rPr lang="en-US" dirty="0"/>
              <a:t>            //using continue statement  </a:t>
            </a:r>
          </a:p>
          <a:p>
            <a:r>
              <a:rPr lang="en-US" dirty="0"/>
              <a:t>            continue;//it will skip the rest statement  </a:t>
            </a:r>
          </a:p>
          <a:p>
            <a:r>
              <a:rPr lang="en-US" dirty="0"/>
              <a:t>        }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0E3A3-1152-4B0A-A22D-C0C043F5870A}"/>
              </a:ext>
            </a:extLst>
          </p:cNvPr>
          <p:cNvSpPr/>
          <p:nvPr/>
        </p:nvSpPr>
        <p:spPr>
          <a:xfrm>
            <a:off x="7162800" y="2667000"/>
            <a:ext cx="106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88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18C9E-BEB7-4B99-A99D-825FE7C0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16686"/>
              </p:ext>
            </p:extLst>
          </p:nvPr>
        </p:nvGraphicFramePr>
        <p:xfrm>
          <a:off x="421253" y="1524000"/>
          <a:ext cx="8301494" cy="43609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50747">
                  <a:extLst>
                    <a:ext uri="{9D8B030D-6E8A-4147-A177-3AD203B41FA5}">
                      <a16:colId xmlns:a16="http://schemas.microsoft.com/office/drawing/2014/main" val="1494479642"/>
                    </a:ext>
                  </a:extLst>
                </a:gridCol>
                <a:gridCol w="4150747">
                  <a:extLst>
                    <a:ext uri="{9D8B030D-6E8A-4147-A177-3AD203B41FA5}">
                      <a16:colId xmlns:a16="http://schemas.microsoft.com/office/drawing/2014/main" val="3920132518"/>
                    </a:ext>
                  </a:extLst>
                </a:gridCol>
              </a:tblGrid>
              <a:tr h="50246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</a:rPr>
                        <a:t>Break</a:t>
                      </a:r>
                    </a:p>
                  </a:txBody>
                  <a:tcPr marL="94442" marR="94442" marT="94442" marB="94442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Continue</a:t>
                      </a:r>
                    </a:p>
                  </a:txBody>
                  <a:tcPr marL="94442" marR="94442" marT="94442" marB="94442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674940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The break statement is used to terminate the loop immediately.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effectLst/>
                        </a:rPr>
                        <a:t>The continue statement is used to skip the current iteration of the loop.</a:t>
                      </a:r>
                      <a:endParaRPr lang="en-US" sz="1800" b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:a16="http://schemas.microsoft.com/office/drawing/2014/main" val="422702964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effectLst/>
                        </a:rPr>
                        <a:t>break keyword is used to indicate break statements in java programming.</a:t>
                      </a:r>
                      <a:endParaRPr lang="en-US" sz="1800" b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continue keyword is used to indicate continue statement in java programming.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:a16="http://schemas.microsoft.com/office/drawing/2014/main" val="203041487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We can use a break with the switch statement.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We can not use a continue with the switch statement.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:a16="http://schemas.microsoft.com/office/drawing/2014/main" val="2658770342"/>
                  </a:ext>
                </a:extLst>
              </a:tr>
              <a:tr h="827538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effectLst/>
                        </a:rPr>
                        <a:t>The break statement terminates the whole loop early.</a:t>
                      </a:r>
                      <a:endParaRPr lang="en-US" sz="1800" b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>
                          <a:effectLst/>
                        </a:rPr>
                        <a:t>The continue statement brings the next iteration early.</a:t>
                      </a:r>
                      <a:endParaRPr lang="en-US" sz="1800" b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:a16="http://schemas.microsoft.com/office/drawing/2014/main" val="1065070763"/>
                  </a:ext>
                </a:extLst>
              </a:tr>
              <a:tr h="5483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It stops the execution of the loop.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>
                          <a:effectLst/>
                        </a:rPr>
                        <a:t>It does not stop the execution of the loop.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4442" marR="94442" marT="132219" marB="132219" anchor="ctr"/>
                </a:tc>
                <a:extLst>
                  <a:ext uri="{0D108BD9-81ED-4DB2-BD59-A6C34878D82A}">
                    <a16:rowId xmlns:a16="http://schemas.microsoft.com/office/drawing/2014/main" val="373455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40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29" y="709117"/>
            <a:ext cx="35858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lang="en-US" sz="3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" y="1627377"/>
            <a:ext cx="8405495" cy="5073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4815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exists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inside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body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another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loop,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it's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called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nested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loop.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Here's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example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nested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loop.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ambria"/>
              <a:cs typeface="Cambria"/>
            </a:endParaRPr>
          </a:p>
          <a:p>
            <a:pPr marL="424815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int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5" dirty="0">
                <a:latin typeface="Cambria"/>
                <a:cs typeface="Cambria"/>
              </a:rPr>
              <a:t>row,column;</a:t>
            </a:r>
            <a:endParaRPr sz="1500" dirty="0">
              <a:latin typeface="Cambria"/>
              <a:cs typeface="Cambria"/>
            </a:endParaRPr>
          </a:p>
          <a:p>
            <a:pPr marL="424815" marR="6541134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//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outer</a:t>
            </a:r>
            <a:r>
              <a:rPr sz="1500" spc="3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loop 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row </a:t>
            </a:r>
            <a:r>
              <a:rPr sz="1500" spc="5" dirty="0">
                <a:latin typeface="Cambria"/>
                <a:cs typeface="Cambria"/>
              </a:rPr>
              <a:t>= 1; </a:t>
            </a:r>
            <a:r>
              <a:rPr sz="1500" spc="10" dirty="0"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while</a:t>
            </a:r>
            <a:r>
              <a:rPr sz="1500" spc="-5" dirty="0">
                <a:latin typeface="Cambria"/>
                <a:cs typeface="Cambria"/>
              </a:rPr>
              <a:t>(row</a:t>
            </a:r>
            <a:r>
              <a:rPr sz="1500" spc="-7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&lt;=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3)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{ </a:t>
            </a:r>
            <a:r>
              <a:rPr sz="1500" spc="-3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column=1;</a:t>
            </a:r>
          </a:p>
          <a:p>
            <a:pPr marL="467995" marR="6037580" indent="39370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Cambria"/>
                <a:cs typeface="Cambria"/>
              </a:rPr>
              <a:t>// </a:t>
            </a:r>
            <a:r>
              <a:rPr sz="1500" dirty="0">
                <a:latin typeface="Cambria"/>
                <a:cs typeface="Cambria"/>
              </a:rPr>
              <a:t>inner </a:t>
            </a:r>
            <a:r>
              <a:rPr sz="1500" spc="-5" dirty="0">
                <a:latin typeface="Cambria"/>
                <a:cs typeface="Cambria"/>
              </a:rPr>
              <a:t>loop </a:t>
            </a:r>
            <a:r>
              <a:rPr sz="1500" dirty="0">
                <a:latin typeface="Cambria"/>
                <a:cs typeface="Cambria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1500" spc="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1500" spc="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ambria"/>
                <a:cs typeface="Cambria"/>
              </a:rPr>
              <a:t>le</a:t>
            </a:r>
            <a:r>
              <a:rPr sz="1500" spc="-5" dirty="0">
                <a:latin typeface="Cambria"/>
                <a:cs typeface="Cambria"/>
              </a:rPr>
              <a:t>(</a:t>
            </a:r>
            <a:r>
              <a:rPr sz="1500" spc="10" dirty="0">
                <a:latin typeface="Cambria"/>
                <a:cs typeface="Cambria"/>
              </a:rPr>
              <a:t>c</a:t>
            </a:r>
            <a:r>
              <a:rPr sz="1500" spc="-10" dirty="0">
                <a:latin typeface="Cambria"/>
                <a:cs typeface="Cambria"/>
              </a:rPr>
              <a:t>o</a:t>
            </a:r>
            <a:r>
              <a:rPr sz="1500" spc="-5" dirty="0">
                <a:latin typeface="Cambria"/>
                <a:cs typeface="Cambria"/>
              </a:rPr>
              <a:t>lu</a:t>
            </a:r>
            <a:r>
              <a:rPr sz="1500" dirty="0">
                <a:latin typeface="Cambria"/>
                <a:cs typeface="Cambria"/>
              </a:rPr>
              <a:t>m</a:t>
            </a:r>
            <a:r>
              <a:rPr sz="1500" spc="5" dirty="0">
                <a:latin typeface="Cambria"/>
                <a:cs typeface="Cambria"/>
              </a:rPr>
              <a:t>n</a:t>
            </a:r>
            <a:r>
              <a:rPr sz="1500" spc="-8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&lt;=</a:t>
            </a:r>
            <a:r>
              <a:rPr sz="1500" spc="-25" dirty="0">
                <a:latin typeface="Cambria"/>
                <a:cs typeface="Cambria"/>
              </a:rPr>
              <a:t>r</a:t>
            </a:r>
            <a:r>
              <a:rPr sz="1500" spc="-10" dirty="0">
                <a:latin typeface="Cambria"/>
                <a:cs typeface="Cambria"/>
              </a:rPr>
              <a:t>o</a:t>
            </a:r>
            <a:r>
              <a:rPr sz="1500" spc="5" dirty="0">
                <a:latin typeface="Cambria"/>
                <a:cs typeface="Cambria"/>
              </a:rPr>
              <a:t>w)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{</a:t>
            </a:r>
          </a:p>
          <a:p>
            <a:pPr marL="133985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System.out.println(row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+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“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“);</a:t>
            </a:r>
          </a:p>
          <a:p>
            <a:pPr marL="918844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Column++;</a:t>
            </a:r>
          </a:p>
          <a:p>
            <a:pPr marL="507365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}</a:t>
            </a:r>
          </a:p>
          <a:p>
            <a:pPr marL="549910">
              <a:lnSpc>
                <a:spcPct val="100000"/>
              </a:lnSpc>
            </a:pPr>
            <a:r>
              <a:rPr sz="1500" spc="-5" dirty="0">
                <a:latin typeface="Cambria"/>
                <a:cs typeface="Cambria"/>
              </a:rPr>
              <a:t>System.out.println(“\n”);</a:t>
            </a:r>
            <a:endParaRPr sz="1500" dirty="0">
              <a:latin typeface="Cambria"/>
              <a:cs typeface="Cambria"/>
            </a:endParaRPr>
          </a:p>
          <a:p>
            <a:pPr marL="54991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mbria"/>
                <a:cs typeface="Cambria"/>
              </a:rPr>
              <a:t>row++;</a:t>
            </a:r>
            <a:endParaRPr sz="1500" dirty="0">
              <a:latin typeface="Cambria"/>
              <a:cs typeface="Cambria"/>
            </a:endParaRPr>
          </a:p>
          <a:p>
            <a:pPr marL="424815" marR="7152005">
              <a:lnSpc>
                <a:spcPct val="100000"/>
              </a:lnSpc>
            </a:pPr>
            <a:r>
              <a:rPr sz="1500" dirty="0">
                <a:latin typeface="Cambria"/>
                <a:cs typeface="Cambria"/>
              </a:rPr>
              <a:t>} </a:t>
            </a:r>
            <a:r>
              <a:rPr sz="1500" spc="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</a:t>
            </a:r>
            <a:r>
              <a:rPr sz="1500" spc="5" dirty="0">
                <a:latin typeface="Cambria"/>
                <a:cs typeface="Cambria"/>
              </a:rPr>
              <a:t>U</a:t>
            </a:r>
            <a:r>
              <a:rPr sz="1500" spc="-5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PU</a:t>
            </a:r>
            <a:r>
              <a:rPr sz="1500" spc="-50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:</a:t>
            </a:r>
            <a:r>
              <a:rPr sz="1500" dirty="0">
                <a:latin typeface="Cambria"/>
                <a:cs typeface="Cambria"/>
              </a:rPr>
              <a:t>-  </a:t>
            </a:r>
            <a:r>
              <a:rPr sz="1500" spc="5" dirty="0">
                <a:latin typeface="Cambria"/>
                <a:cs typeface="Cambria"/>
              </a:rPr>
              <a:t>1</a:t>
            </a:r>
            <a:endParaRPr sz="1500" dirty="0">
              <a:latin typeface="Cambria"/>
              <a:cs typeface="Cambria"/>
            </a:endParaRPr>
          </a:p>
          <a:p>
            <a:pPr marL="424815">
              <a:lnSpc>
                <a:spcPct val="100000"/>
              </a:lnSpc>
            </a:pP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endParaRPr sz="1500" dirty="0">
              <a:latin typeface="Cambria"/>
              <a:cs typeface="Cambria"/>
            </a:endParaRPr>
          </a:p>
          <a:p>
            <a:pPr marL="424815">
              <a:lnSpc>
                <a:spcPts val="1800"/>
              </a:lnSpc>
            </a:pPr>
            <a:r>
              <a:rPr sz="1500" spc="5" dirty="0">
                <a:latin typeface="Cambria"/>
                <a:cs typeface="Cambria"/>
              </a:rPr>
              <a:t>3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3</a:t>
            </a: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Program: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–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NestedForDemo.java</a:t>
            </a:r>
            <a:endParaRPr sz="16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2514600"/>
            <a:ext cx="3867911" cy="32583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0321A-3973-48EE-B627-E5192F51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371332" cy="3877985"/>
          </a:xfrm>
        </p:spPr>
        <p:txBody>
          <a:bodyPr/>
          <a:lstStyle/>
          <a:p>
            <a:r>
              <a:rPr lang="en-US" dirty="0"/>
              <a:t>class 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int rows = 5;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rows;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(int j = 1; j &lt;= </a:t>
            </a:r>
            <a:r>
              <a:rPr lang="en-US" dirty="0" err="1"/>
              <a:t>i</a:t>
            </a:r>
            <a:r>
              <a:rPr lang="en-US" dirty="0"/>
              <a:t>; ++j) {</a:t>
            </a:r>
          </a:p>
          <a:p>
            <a:r>
              <a:rPr lang="en-US" dirty="0"/>
              <a:t>        		</a:t>
            </a:r>
            <a:r>
              <a:rPr lang="en-US" dirty="0" err="1"/>
              <a:t>System.out.print</a:t>
            </a:r>
            <a:r>
              <a:rPr lang="en-US" dirty="0"/>
              <a:t>(j + " ");</a:t>
            </a:r>
          </a:p>
          <a:p>
            <a:r>
              <a:rPr lang="en-US" dirty="0"/>
              <a:t>      	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E1DDDD4-909E-47C7-B583-3111AAB4A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7529" y="709117"/>
            <a:ext cx="34334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lang="en-US" sz="3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578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407622"/>
            <a:ext cx="8533080" cy="28289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latin typeface="Cambria"/>
                <a:cs typeface="Cambria"/>
              </a:rPr>
              <a:t>Mi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</a:t>
            </a:r>
            <a:r>
              <a:rPr sz="2000" spc="-10" dirty="0">
                <a:latin typeface="Cambria"/>
                <a:cs typeface="Cambria"/>
              </a:rPr>
              <a:t>x</a:t>
            </a:r>
            <a:r>
              <a:rPr sz="2000" spc="-5" dirty="0">
                <a:latin typeface="Cambria"/>
                <a:cs typeface="Cambria"/>
              </a:rPr>
              <a:t>,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b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3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l</a:t>
            </a:r>
            <a:r>
              <a:rPr sz="2000" spc="-80" dirty="0">
                <a:latin typeface="Cambria"/>
                <a:cs typeface="Cambria"/>
              </a:rPr>
              <a:t>og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3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s</a:t>
            </a:r>
            <a:r>
              <a:rPr sz="2000" spc="-90" dirty="0">
                <a:latin typeface="Cambria"/>
                <a:cs typeface="Cambria"/>
              </a:rPr>
              <a:t>qr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thod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latin typeface="Cambria"/>
                <a:cs typeface="Cambria"/>
              </a:rPr>
              <a:t>Ex. </a:t>
            </a:r>
            <a:r>
              <a:rPr sz="1800" spc="-20" dirty="0">
                <a:latin typeface="Cambria"/>
                <a:cs typeface="Cambria"/>
              </a:rPr>
              <a:t>Math.max(2.5,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3)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3.0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Cambria"/>
                <a:cs typeface="Cambria"/>
              </a:rPr>
              <a:t>Math.min(2.5,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4.6)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2.5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25" dirty="0">
                <a:latin typeface="Cambria"/>
                <a:cs typeface="Cambria"/>
              </a:rPr>
              <a:t>Math.abs(-2)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25" dirty="0">
                <a:latin typeface="Cambria"/>
                <a:cs typeface="Cambria"/>
              </a:rPr>
              <a:t>Math.abs(-2.1)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2.1</a:t>
            </a:r>
            <a:endParaRPr lang="en-US" sz="1800" spc="-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000" dirty="0"/>
              <a:t>The </a:t>
            </a:r>
            <a:r>
              <a:rPr lang="en-US" sz="2000" b="1" dirty="0" err="1"/>
              <a:t>java.lang.Math</a:t>
            </a:r>
            <a:r>
              <a:rPr lang="en-US" sz="2000" dirty="0"/>
              <a:t> class contains various methods for performing basic numeric operations such as the logarithm, cube root, and trigonometric functions etc. 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498" y="5057902"/>
            <a:ext cx="44348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Cambria"/>
                <a:cs typeface="Cambria"/>
              </a:rPr>
              <a:t>C</a:t>
            </a:r>
            <a:r>
              <a:rPr sz="1500" b="1" spc="10" dirty="0">
                <a:latin typeface="Cambria"/>
                <a:cs typeface="Cambria"/>
              </a:rPr>
              <a:t>h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spc="10" dirty="0">
                <a:latin typeface="Cambria"/>
                <a:cs typeface="Cambria"/>
              </a:rPr>
              <a:t>c</a:t>
            </a:r>
            <a:r>
              <a:rPr sz="1500" b="1" spc="5" dirty="0">
                <a:latin typeface="Cambria"/>
                <a:cs typeface="Cambria"/>
              </a:rPr>
              <a:t>k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spc="10" dirty="0">
                <a:latin typeface="Cambria"/>
                <a:cs typeface="Cambria"/>
              </a:rPr>
              <a:t>P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o</a:t>
            </a:r>
            <a:r>
              <a:rPr sz="1500" b="1" spc="10" dirty="0">
                <a:latin typeface="Cambria"/>
                <a:cs typeface="Cambria"/>
              </a:rPr>
              <a:t>g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spc="10" dirty="0">
                <a:latin typeface="Cambria"/>
                <a:cs typeface="Cambria"/>
              </a:rPr>
              <a:t>am</a:t>
            </a:r>
            <a:r>
              <a:rPr sz="1500" b="1" spc="-9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:</a:t>
            </a:r>
            <a:r>
              <a:rPr sz="1500" b="1" spc="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Un</a:t>
            </a:r>
            <a:r>
              <a:rPr sz="1500" spc="10" dirty="0">
                <a:latin typeface="Cambria"/>
                <a:cs typeface="Cambria"/>
              </a:rPr>
              <a:t>i</a:t>
            </a:r>
            <a:r>
              <a:rPr sz="1500" dirty="0">
                <a:latin typeface="Cambria"/>
                <a:cs typeface="Cambria"/>
              </a:rPr>
              <a:t>t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–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→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M</a:t>
            </a:r>
            <a:r>
              <a:rPr sz="1500" spc="5" dirty="0">
                <a:latin typeface="Cambria"/>
                <a:cs typeface="Cambria"/>
              </a:rPr>
              <a:t>a</a:t>
            </a:r>
            <a:r>
              <a:rPr sz="1500" spc="-10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h</a:t>
            </a:r>
            <a:r>
              <a:rPr sz="1500" dirty="0">
                <a:latin typeface="Cambria"/>
                <a:cs typeface="Cambria"/>
              </a:rPr>
              <a:t>Rand</a:t>
            </a:r>
            <a:r>
              <a:rPr sz="1500" spc="-10" dirty="0">
                <a:latin typeface="Cambria"/>
                <a:cs typeface="Cambria"/>
              </a:rPr>
              <a:t>om</a:t>
            </a:r>
            <a:r>
              <a:rPr sz="1500" spc="10" dirty="0">
                <a:latin typeface="Cambria"/>
                <a:cs typeface="Cambria"/>
              </a:rPr>
              <a:t>D</a:t>
            </a:r>
            <a:r>
              <a:rPr sz="1500" spc="5" dirty="0">
                <a:latin typeface="Cambria"/>
                <a:cs typeface="Cambria"/>
              </a:rPr>
              <a:t>e</a:t>
            </a:r>
            <a:r>
              <a:rPr sz="1500" spc="-10" dirty="0">
                <a:latin typeface="Cambria"/>
                <a:cs typeface="Cambria"/>
              </a:rPr>
              <a:t>mo</a:t>
            </a:r>
            <a:r>
              <a:rPr sz="1500" dirty="0">
                <a:latin typeface="Cambria"/>
                <a:cs typeface="Cambria"/>
              </a:rPr>
              <a:t>1.</a:t>
            </a:r>
            <a:r>
              <a:rPr sz="1500" spc="5" dirty="0">
                <a:latin typeface="Cambria"/>
                <a:cs typeface="Cambria"/>
              </a:rPr>
              <a:t>j</a:t>
            </a:r>
            <a:r>
              <a:rPr sz="1500" spc="-15" dirty="0">
                <a:latin typeface="Cambria"/>
                <a:cs typeface="Cambria"/>
              </a:rPr>
              <a:t>av</a:t>
            </a:r>
            <a:r>
              <a:rPr sz="1500" spc="5" dirty="0">
                <a:latin typeface="Cambria"/>
                <a:cs typeface="Cambria"/>
              </a:rPr>
              <a:t>a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3970021"/>
            <a:ext cx="2829560" cy="20796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spc="-15" dirty="0">
                <a:latin typeface="Cambria"/>
                <a:cs typeface="Cambria"/>
              </a:rPr>
              <a:t>Rounding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latin typeface="Cambria"/>
                <a:cs typeface="Cambria"/>
              </a:rPr>
              <a:t>Ex.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Math.ceil(2.1)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3.0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Cambria"/>
                <a:cs typeface="Cambria"/>
              </a:rPr>
              <a:t>Math.floor(2.8)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2.0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25" dirty="0">
                <a:latin typeface="Cambria"/>
                <a:cs typeface="Cambria"/>
              </a:rPr>
              <a:t>Math.rint(2.5)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2.0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latin typeface="Cambria"/>
                <a:cs typeface="Cambria"/>
              </a:rPr>
              <a:t>Math.round(2.6f)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3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1828800"/>
            <a:ext cx="8766048" cy="2057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36340" y="5613603"/>
            <a:ext cx="44348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Cambria"/>
                <a:cs typeface="Cambria"/>
              </a:rPr>
              <a:t>C</a:t>
            </a:r>
            <a:r>
              <a:rPr sz="1500" b="1" spc="10" dirty="0">
                <a:latin typeface="Cambria"/>
                <a:cs typeface="Cambria"/>
              </a:rPr>
              <a:t>h</a:t>
            </a:r>
            <a:r>
              <a:rPr sz="1500" b="1" spc="-10" dirty="0">
                <a:latin typeface="Cambria"/>
                <a:cs typeface="Cambria"/>
              </a:rPr>
              <a:t>e</a:t>
            </a:r>
            <a:r>
              <a:rPr sz="1500" b="1" spc="10" dirty="0">
                <a:latin typeface="Cambria"/>
                <a:cs typeface="Cambria"/>
              </a:rPr>
              <a:t>c</a:t>
            </a:r>
            <a:r>
              <a:rPr sz="1500" b="1" spc="5" dirty="0">
                <a:latin typeface="Cambria"/>
                <a:cs typeface="Cambria"/>
              </a:rPr>
              <a:t>k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spc="10" dirty="0">
                <a:latin typeface="Cambria"/>
                <a:cs typeface="Cambria"/>
              </a:rPr>
              <a:t>P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dirty="0">
                <a:latin typeface="Cambria"/>
                <a:cs typeface="Cambria"/>
              </a:rPr>
              <a:t>o</a:t>
            </a:r>
            <a:r>
              <a:rPr sz="1500" b="1" spc="10" dirty="0">
                <a:latin typeface="Cambria"/>
                <a:cs typeface="Cambria"/>
              </a:rPr>
              <a:t>g</a:t>
            </a:r>
            <a:r>
              <a:rPr sz="1500" b="1" spc="-25" dirty="0">
                <a:latin typeface="Cambria"/>
                <a:cs typeface="Cambria"/>
              </a:rPr>
              <a:t>r</a:t>
            </a:r>
            <a:r>
              <a:rPr sz="1500" b="1" spc="10" dirty="0">
                <a:latin typeface="Cambria"/>
                <a:cs typeface="Cambria"/>
              </a:rPr>
              <a:t>am</a:t>
            </a:r>
            <a:r>
              <a:rPr sz="1500" b="1" spc="-9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:</a:t>
            </a:r>
            <a:r>
              <a:rPr sz="1500" b="1" spc="25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Un</a:t>
            </a:r>
            <a:r>
              <a:rPr sz="1500" spc="10" dirty="0">
                <a:latin typeface="Cambria"/>
                <a:cs typeface="Cambria"/>
              </a:rPr>
              <a:t>i</a:t>
            </a:r>
            <a:r>
              <a:rPr sz="1500" dirty="0">
                <a:latin typeface="Cambria"/>
                <a:cs typeface="Cambria"/>
              </a:rPr>
              <a:t>t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–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5" dirty="0">
                <a:latin typeface="Cambria"/>
                <a:cs typeface="Cambria"/>
              </a:rPr>
              <a:t>2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10" dirty="0">
                <a:latin typeface="Cambria"/>
                <a:cs typeface="Cambria"/>
              </a:rPr>
              <a:t>→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M</a:t>
            </a:r>
            <a:r>
              <a:rPr sz="1500" spc="5" dirty="0">
                <a:latin typeface="Cambria"/>
                <a:cs typeface="Cambria"/>
              </a:rPr>
              <a:t>a</a:t>
            </a:r>
            <a:r>
              <a:rPr sz="1500" spc="-10" dirty="0">
                <a:latin typeface="Cambria"/>
                <a:cs typeface="Cambria"/>
              </a:rPr>
              <a:t>t</a:t>
            </a:r>
            <a:r>
              <a:rPr sz="1500" spc="5" dirty="0">
                <a:latin typeface="Cambria"/>
                <a:cs typeface="Cambria"/>
              </a:rPr>
              <a:t>h</a:t>
            </a:r>
            <a:r>
              <a:rPr sz="1500" dirty="0">
                <a:latin typeface="Cambria"/>
                <a:cs typeface="Cambria"/>
              </a:rPr>
              <a:t>Rand</a:t>
            </a:r>
            <a:r>
              <a:rPr sz="1500" spc="-10" dirty="0">
                <a:latin typeface="Cambria"/>
                <a:cs typeface="Cambria"/>
              </a:rPr>
              <a:t>om</a:t>
            </a:r>
            <a:r>
              <a:rPr sz="1500" spc="10" dirty="0">
                <a:latin typeface="Cambria"/>
                <a:cs typeface="Cambria"/>
              </a:rPr>
              <a:t>D</a:t>
            </a:r>
            <a:r>
              <a:rPr sz="1500" spc="5" dirty="0">
                <a:latin typeface="Cambria"/>
                <a:cs typeface="Cambria"/>
              </a:rPr>
              <a:t>e</a:t>
            </a:r>
            <a:r>
              <a:rPr sz="1500" spc="-10" dirty="0">
                <a:latin typeface="Cambria"/>
                <a:cs typeface="Cambria"/>
              </a:rPr>
              <a:t>mo</a:t>
            </a:r>
            <a:r>
              <a:rPr sz="1500" dirty="0">
                <a:latin typeface="Cambria"/>
                <a:cs typeface="Cambria"/>
              </a:rPr>
              <a:t>3.</a:t>
            </a:r>
            <a:r>
              <a:rPr sz="1500" spc="5" dirty="0">
                <a:latin typeface="Cambria"/>
                <a:cs typeface="Cambria"/>
              </a:rPr>
              <a:t>j</a:t>
            </a:r>
            <a:r>
              <a:rPr sz="1500" spc="-15" dirty="0">
                <a:latin typeface="Cambria"/>
                <a:cs typeface="Cambria"/>
              </a:rPr>
              <a:t>av</a:t>
            </a:r>
            <a:r>
              <a:rPr sz="1500" spc="5" dirty="0">
                <a:latin typeface="Cambria"/>
                <a:cs typeface="Cambria"/>
              </a:rPr>
              <a:t>a</a:t>
            </a:r>
            <a:endParaRPr sz="1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550924"/>
            <a:ext cx="8338184" cy="4544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mbria"/>
                <a:cs typeface="Cambria"/>
              </a:rPr>
              <a:t>Random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method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method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generates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random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double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greater</a:t>
            </a:r>
            <a:r>
              <a:rPr sz="2000" spc="-5" dirty="0">
                <a:latin typeface="Cambria"/>
                <a:cs typeface="Cambria"/>
              </a:rPr>
              <a:t> than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or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equal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0.0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less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1.0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(0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&lt;= </a:t>
            </a:r>
            <a:r>
              <a:rPr sz="2000" spc="-15" dirty="0">
                <a:latin typeface="Cambria"/>
                <a:cs typeface="Cambria"/>
              </a:rPr>
              <a:t>Math.random()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&lt;1.0)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latin typeface="Cambria"/>
                <a:cs typeface="Cambria"/>
              </a:rPr>
              <a:t>Ex.</a:t>
            </a:r>
            <a:endParaRPr sz="1800">
              <a:latin typeface="Cambria"/>
              <a:cs typeface="Cambria"/>
            </a:endParaRPr>
          </a:p>
          <a:p>
            <a:pPr marL="12700" marR="1102360">
              <a:lnSpc>
                <a:spcPct val="292300"/>
              </a:lnSpc>
            </a:pPr>
            <a:r>
              <a:rPr sz="1800" spc="-25" dirty="0">
                <a:latin typeface="Cambria"/>
                <a:cs typeface="Cambria"/>
              </a:rPr>
              <a:t>(int)(Math.random() </a:t>
            </a:r>
            <a:r>
              <a:rPr sz="1800" dirty="0">
                <a:latin typeface="Cambria"/>
                <a:cs typeface="Cambria"/>
              </a:rPr>
              <a:t>* </a:t>
            </a:r>
            <a:r>
              <a:rPr sz="1800" spc="5" dirty="0">
                <a:latin typeface="Cambria"/>
                <a:cs typeface="Cambria"/>
              </a:rPr>
              <a:t>10) </a:t>
            </a:r>
            <a:r>
              <a:rPr sz="1800" dirty="0">
                <a:latin typeface="Cambria"/>
                <a:cs typeface="Cambria"/>
              </a:rPr>
              <a:t>- - &gt; </a:t>
            </a:r>
            <a:r>
              <a:rPr sz="1800" spc="-5" dirty="0">
                <a:latin typeface="Cambria"/>
                <a:cs typeface="Cambria"/>
              </a:rPr>
              <a:t>Returns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random integer between </a:t>
            </a:r>
            <a:r>
              <a:rPr sz="1800" dirty="0">
                <a:latin typeface="Cambria"/>
                <a:cs typeface="Cambria"/>
              </a:rPr>
              <a:t>0 and </a:t>
            </a:r>
            <a:r>
              <a:rPr sz="1800" spc="10" dirty="0">
                <a:latin typeface="Cambria"/>
                <a:cs typeface="Cambria"/>
              </a:rPr>
              <a:t>9.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+ </a:t>
            </a:r>
            <a:r>
              <a:rPr sz="1800" spc="-30" dirty="0">
                <a:latin typeface="Cambria"/>
                <a:cs typeface="Cambria"/>
              </a:rPr>
              <a:t>Math.random()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*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&gt;</a:t>
            </a:r>
            <a:r>
              <a:rPr sz="1800" spc="-5" dirty="0">
                <a:latin typeface="Cambria"/>
                <a:cs typeface="Cambria"/>
              </a:rPr>
              <a:t> Returns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random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number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between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+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b,</a:t>
            </a:r>
            <a:endParaRPr sz="1800">
              <a:latin typeface="Cambria"/>
              <a:cs typeface="Cambria"/>
            </a:endParaRPr>
          </a:p>
          <a:p>
            <a:pPr marL="76835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mbria"/>
                <a:cs typeface="Cambria"/>
              </a:rPr>
              <a:t>excluding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+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768350" marR="33020">
              <a:lnSpc>
                <a:spcPct val="100000"/>
              </a:lnSpc>
              <a:spcBef>
                <a:spcPts val="1714"/>
              </a:spcBef>
            </a:pPr>
            <a:r>
              <a:rPr sz="1800" spc="-5" dirty="0">
                <a:latin typeface="Cambria"/>
                <a:cs typeface="Cambria"/>
              </a:rPr>
              <a:t>Ex.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50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+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(int)(Math.random()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*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99) -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-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&gt;</a:t>
            </a:r>
            <a:r>
              <a:rPr sz="1800" spc="-5" dirty="0">
                <a:latin typeface="Cambria"/>
                <a:cs typeface="Cambria"/>
              </a:rPr>
              <a:t> Returns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random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integer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between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50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99.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768350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Check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Program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: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Unit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-10" dirty="0">
                <a:latin typeface="Cambria"/>
                <a:cs typeface="Cambria"/>
              </a:rPr>
              <a:t> MathRandomDemo.java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21069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If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320" y="1855978"/>
            <a:ext cx="804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Java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tests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condition.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</a:t>
            </a:r>
            <a:r>
              <a:rPr sz="1800" spc="-5" dirty="0">
                <a:latin typeface="Cambria"/>
                <a:cs typeface="Cambria"/>
              </a:rPr>
              <a:t>block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true.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65831"/>
            <a:ext cx="3425952" cy="342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1373" y="6430162"/>
            <a:ext cx="3996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 Program: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IfDemo.java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794" y="2855798"/>
            <a:ext cx="2358390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  <a:p>
            <a:pPr marL="217170">
              <a:lnSpc>
                <a:spcPct val="100000"/>
              </a:lnSpc>
              <a:spcBef>
                <a:spcPts val="1864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</a:p>
          <a:p>
            <a:pPr marL="217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-5" dirty="0">
                <a:latin typeface="Cambria"/>
                <a:cs typeface="Cambria"/>
              </a:rPr>
              <a:t> 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</a:t>
            </a:r>
            <a:endParaRPr sz="1800" dirty="0">
              <a:latin typeface="Cambria"/>
              <a:cs typeface="Cambria"/>
            </a:endParaRPr>
          </a:p>
          <a:p>
            <a:pPr marL="217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407622"/>
            <a:ext cx="4930775" cy="167830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000" spc="-15" dirty="0">
                <a:latin typeface="Cambria"/>
                <a:cs typeface="Cambria"/>
              </a:rPr>
              <a:t>Trigonometric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Math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46200"/>
              </a:lnSpc>
              <a:spcBef>
                <a:spcPts val="20"/>
              </a:spcBef>
            </a:pPr>
            <a:r>
              <a:rPr sz="1800" spc="-5" dirty="0">
                <a:latin typeface="Cambria"/>
                <a:cs typeface="Cambria"/>
              </a:rPr>
              <a:t>Ex. </a:t>
            </a:r>
            <a:r>
              <a:rPr sz="1800" spc="-25" dirty="0">
                <a:latin typeface="Cambria"/>
                <a:cs typeface="Cambria"/>
              </a:rPr>
              <a:t>Math.toDegrees(Math.PI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/ </a:t>
            </a:r>
            <a:r>
              <a:rPr sz="1800" spc="5" dirty="0">
                <a:latin typeface="Cambria"/>
                <a:cs typeface="Cambria"/>
              </a:rPr>
              <a:t>2)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90.0 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Math.toRadians(30)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0.5236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(same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π/6)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Math.atan(</a:t>
            </a:r>
            <a:r>
              <a:rPr sz="1800" b="1" spc="-25" dirty="0">
                <a:latin typeface="Cambria"/>
                <a:cs typeface="Cambria"/>
              </a:rPr>
              <a:t>1.0</a:t>
            </a:r>
            <a:r>
              <a:rPr sz="1800" spc="-25" dirty="0">
                <a:latin typeface="Cambria"/>
                <a:cs typeface="Cambria"/>
              </a:rPr>
              <a:t>)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0.785398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(same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π/4)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200400"/>
            <a:ext cx="5486400" cy="30266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215" y="6430162"/>
            <a:ext cx="47307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MathRandomDemo2.java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" y="6430162"/>
            <a:ext cx="47307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</a:t>
            </a:r>
            <a:r>
              <a:rPr lang="en-US" sz="1600" spc="-5" dirty="0">
                <a:latin typeface="Cambria"/>
                <a:cs typeface="Cambria"/>
              </a:rPr>
              <a:t>1</a:t>
            </a:r>
            <a:r>
              <a:rPr sz="1600" spc="-5" dirty="0">
                <a:latin typeface="Cambria"/>
                <a:cs typeface="Cambria"/>
              </a:rPr>
              <a:t>.java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4A422-8A4D-41A3-BF7A-CD8FA1E43322}"/>
              </a:ext>
            </a:extLst>
          </p:cNvPr>
          <p:cNvSpPr/>
          <p:nvPr/>
        </p:nvSpPr>
        <p:spPr>
          <a:xfrm>
            <a:off x="76200" y="1483530"/>
            <a:ext cx="5750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MathRandomDemo1</a:t>
            </a:r>
          </a:p>
          <a:p>
            <a:r>
              <a:rPr lang="en-US" sz="1400" dirty="0"/>
              <a:t>{    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    </a:t>
            </a:r>
          </a:p>
          <a:p>
            <a:r>
              <a:rPr lang="en-US" sz="1400" dirty="0"/>
              <a:t>    {    </a:t>
            </a:r>
          </a:p>
          <a:p>
            <a:r>
              <a:rPr lang="en-US" sz="1400" dirty="0"/>
              <a:t>        double x = 28;    </a:t>
            </a:r>
          </a:p>
          <a:p>
            <a:r>
              <a:rPr lang="en-US" sz="1400" dirty="0"/>
              <a:t>        double y = 4;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maximum of two numbers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("Maximum number of x </a:t>
            </a:r>
          </a:p>
          <a:p>
            <a:r>
              <a:rPr lang="en-US" sz="1400" dirty="0"/>
              <a:t>	and y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max</a:t>
            </a:r>
            <a:r>
              <a:rPr lang="en-US" sz="1400" dirty="0"/>
              <a:t>(x, y));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square root of y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("Square root of y is: " + 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sqrt</a:t>
            </a:r>
            <a:r>
              <a:rPr lang="en-US" sz="1400" dirty="0"/>
              <a:t>(y));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//returns 28 power of 4 i.e. 28*28*28*28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("Power of x and y is: " + 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pow</a:t>
            </a:r>
            <a:r>
              <a:rPr lang="en-US" sz="1400" dirty="0"/>
              <a:t>(x, y));    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  // return the logarithm of given value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("Logarithm of x is: " + Math.</a:t>
            </a:r>
            <a:r>
              <a:rPr lang="en-US" sz="1400" dirty="0">
                <a:solidFill>
                  <a:srgbClr val="FF0000"/>
                </a:solidFill>
              </a:rPr>
              <a:t>log</a:t>
            </a:r>
            <a:r>
              <a:rPr lang="en-US" sz="1400" dirty="0"/>
              <a:t>(x));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("Logarithm of y is: " + Math.log(y));  </a:t>
            </a:r>
          </a:p>
          <a:p>
            <a:r>
              <a:rPr lang="en-US" sz="1400" dirty="0"/>
              <a:t>          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C85A6-74E4-44C3-A9A7-8024C9AD09B8}"/>
              </a:ext>
            </a:extLst>
          </p:cNvPr>
          <p:cNvSpPr/>
          <p:nvPr/>
        </p:nvSpPr>
        <p:spPr>
          <a:xfrm>
            <a:off x="4807965" y="226592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// return the logarithm of given value when base is 10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("log10 of x is: " + Math.</a:t>
            </a:r>
            <a:r>
              <a:rPr lang="en-US" sz="1400" dirty="0">
                <a:solidFill>
                  <a:srgbClr val="FF0000"/>
                </a:solidFill>
              </a:rPr>
              <a:t>log10</a:t>
            </a:r>
            <a:r>
              <a:rPr lang="en-US" sz="1400" dirty="0"/>
              <a:t>(x));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("log10 of y is: " + Math.log10(y));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log of x + 1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("log1p of x is: " +Math.</a:t>
            </a:r>
            <a:r>
              <a:rPr lang="en-US" sz="1400" dirty="0">
                <a:solidFill>
                  <a:srgbClr val="FF0000"/>
                </a:solidFill>
              </a:rPr>
              <a:t>log1p</a:t>
            </a:r>
            <a:r>
              <a:rPr lang="en-US" sz="1400" dirty="0"/>
              <a:t>(x));  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  // return a power of 2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("exp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exp</a:t>
            </a:r>
            <a:r>
              <a:rPr lang="en-US" sz="1400" dirty="0"/>
              <a:t>(x));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(a power of 2)-1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("expm1 of a is: " +Math.</a:t>
            </a:r>
            <a:r>
              <a:rPr lang="en-US" sz="1400" dirty="0">
                <a:solidFill>
                  <a:srgbClr val="FF0000"/>
                </a:solidFill>
              </a:rPr>
              <a:t>expm1</a:t>
            </a:r>
            <a:r>
              <a:rPr lang="en-US" sz="1400" dirty="0"/>
              <a:t>(x));  </a:t>
            </a:r>
          </a:p>
          <a:p>
            <a:r>
              <a:rPr lang="en-US" sz="1400" dirty="0"/>
              <a:t>    }    </a:t>
            </a:r>
          </a:p>
          <a:p>
            <a:r>
              <a:rPr 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3622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" y="6430162"/>
            <a:ext cx="47307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MathRandomDemo2.java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43664-0E58-4D48-AF20-933E25A276FA}"/>
              </a:ext>
            </a:extLst>
          </p:cNvPr>
          <p:cNvSpPr/>
          <p:nvPr/>
        </p:nvSpPr>
        <p:spPr>
          <a:xfrm>
            <a:off x="77215" y="1572191"/>
            <a:ext cx="47307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JavaMathExample2    </a:t>
            </a:r>
          </a:p>
          <a:p>
            <a:r>
              <a:rPr lang="en-US" sz="1400" dirty="0"/>
              <a:t>{    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    </a:t>
            </a:r>
          </a:p>
          <a:p>
            <a:r>
              <a:rPr lang="en-US" sz="1400" dirty="0"/>
              <a:t>    {    </a:t>
            </a:r>
          </a:p>
          <a:p>
            <a:r>
              <a:rPr lang="en-US" sz="1400" dirty="0"/>
              <a:t>        double a = 30;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converting values to radian    </a:t>
            </a:r>
          </a:p>
          <a:p>
            <a:r>
              <a:rPr lang="en-US" sz="1400" dirty="0"/>
              <a:t>        double b = 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toRadians</a:t>
            </a:r>
            <a:r>
              <a:rPr lang="en-US" sz="1400" dirty="0"/>
              <a:t>(a);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sine of a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sin</a:t>
            </a:r>
            <a:r>
              <a:rPr lang="en-US" sz="1400" dirty="0"/>
              <a:t>(a));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cosine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("Cosine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cos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tangent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("Tangent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tan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arc sine of a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asin</a:t>
            </a:r>
            <a:r>
              <a:rPr lang="en-US" sz="1400" dirty="0"/>
              <a:t>(a));    </a:t>
            </a:r>
          </a:p>
          <a:p>
            <a:r>
              <a:rPr lang="en-US" sz="1400" dirty="0"/>
              <a:t>          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E85E3-5F16-4805-B52D-24431620A61A}"/>
              </a:ext>
            </a:extLst>
          </p:cNvPr>
          <p:cNvSpPr/>
          <p:nvPr/>
        </p:nvSpPr>
        <p:spPr>
          <a:xfrm>
            <a:off x="4806527" y="1787634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// return the trigonometric arc cosine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("Cosine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acos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trigonometric arc tangent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("Tangent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atan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  // return the hyperbolic sine of a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sinh</a:t>
            </a:r>
            <a:r>
              <a:rPr lang="en-US" sz="1400" dirty="0"/>
              <a:t>(a));  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hyperbolic cosine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("Cosine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cosh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      </a:t>
            </a:r>
          </a:p>
          <a:p>
            <a:r>
              <a:rPr lang="en-US" sz="1400" dirty="0"/>
              <a:t>        // return the hyperbolic tangent value of a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("Tangent value of a is: " +</a:t>
            </a:r>
            <a:r>
              <a:rPr lang="en-US" sz="1400" dirty="0" err="1"/>
              <a:t>Math.</a:t>
            </a:r>
            <a:r>
              <a:rPr lang="en-US" sz="1400" dirty="0" err="1">
                <a:solidFill>
                  <a:srgbClr val="FF0000"/>
                </a:solidFill>
              </a:rPr>
              <a:t>tanh</a:t>
            </a:r>
            <a:r>
              <a:rPr lang="en-US" sz="1400" dirty="0"/>
              <a:t>(a));  </a:t>
            </a:r>
          </a:p>
          <a:p>
            <a:r>
              <a:rPr lang="en-US" sz="1400" dirty="0"/>
              <a:t>    }    </a:t>
            </a:r>
          </a:p>
          <a:p>
            <a:r>
              <a:rPr 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3965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480822"/>
            <a:ext cx="352869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6805" marR="5080" indent="-1094740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mathematical </a:t>
            </a:r>
            <a:r>
              <a:rPr sz="2600" spc="-5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" y="6430162"/>
            <a:ext cx="473075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mbria"/>
                <a:cs typeface="Cambria"/>
              </a:rPr>
              <a:t>Check</a:t>
            </a:r>
            <a:r>
              <a:rPr sz="1600" b="1" spc="-5" dirty="0">
                <a:latin typeface="Cambria"/>
                <a:cs typeface="Cambria"/>
              </a:rPr>
              <a:t> Program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Unit</a:t>
            </a:r>
            <a:r>
              <a:rPr sz="1600" dirty="0">
                <a:latin typeface="Cambria"/>
                <a:cs typeface="Cambria"/>
              </a:rPr>
              <a:t> –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→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MathRandomDemo</a:t>
            </a:r>
            <a:r>
              <a:rPr lang="en-US" sz="1600" spc="-5" dirty="0">
                <a:latin typeface="Cambria"/>
                <a:cs typeface="Cambria"/>
              </a:rPr>
              <a:t>3</a:t>
            </a:r>
            <a:r>
              <a:rPr sz="1600" spc="-5" dirty="0">
                <a:latin typeface="Cambria"/>
                <a:cs typeface="Cambria"/>
              </a:rPr>
              <a:t>.java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905CB5-99B4-466B-8535-3B924CB4CB9A}"/>
              </a:ext>
            </a:extLst>
          </p:cNvPr>
          <p:cNvSpPr/>
          <p:nvPr/>
        </p:nvSpPr>
        <p:spPr>
          <a:xfrm>
            <a:off x="94468" y="1600200"/>
            <a:ext cx="90052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MathRandomDemo3 {</a:t>
            </a:r>
          </a:p>
          <a:p>
            <a:r>
              <a:rPr lang="en-US" sz="1400" dirty="0"/>
              <a:t>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r>
              <a:rPr lang="en-US" sz="1400" dirty="0"/>
              <a:t>int i1 = 27;</a:t>
            </a:r>
          </a:p>
          <a:p>
            <a:r>
              <a:rPr lang="en-US" sz="1400" dirty="0"/>
              <a:t>  int i2 = -45;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("Absolute value of i1: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abs</a:t>
            </a:r>
            <a:r>
              <a:rPr lang="en-US" sz="1400" dirty="0"/>
              <a:t>(i1));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("Absolute value of i2: " + </a:t>
            </a:r>
            <a:r>
              <a:rPr lang="en-US" sz="1400" dirty="0" err="1"/>
              <a:t>Math.abs</a:t>
            </a:r>
            <a:r>
              <a:rPr lang="en-US" sz="1400" dirty="0"/>
              <a:t>(i2));</a:t>
            </a:r>
          </a:p>
          <a:p>
            <a:endParaRPr lang="en-US" sz="1400" dirty="0"/>
          </a:p>
          <a:p>
            <a:r>
              <a:rPr lang="en-US" sz="1400" dirty="0"/>
              <a:t>double d1 = 84.6;</a:t>
            </a:r>
          </a:p>
          <a:p>
            <a:r>
              <a:rPr lang="en-US" sz="1400" dirty="0"/>
              <a:t>  double d2 = 0.45;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("Round off for d1: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round</a:t>
            </a:r>
            <a:r>
              <a:rPr lang="en-US" sz="1400" dirty="0"/>
              <a:t>(d1));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("Round off for d2: " + </a:t>
            </a:r>
            <a:r>
              <a:rPr lang="en-US" sz="1400" dirty="0" err="1"/>
              <a:t>Math.round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("Ceiling of '" + d1 + "'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ceil</a:t>
            </a:r>
            <a:r>
              <a:rPr lang="en-US" sz="1400" dirty="0"/>
              <a:t>(d1));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("Ceiling of '" + d2 + "' = " + </a:t>
            </a:r>
            <a:r>
              <a:rPr lang="en-US" sz="1400" dirty="0" err="1"/>
              <a:t>Math.ceil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("Minimum out of '" + i1 + "' and '" + i2 + "'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min</a:t>
            </a:r>
            <a:r>
              <a:rPr lang="en-US" sz="1400" dirty="0"/>
              <a:t>(i1, i2));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("Maximum out of '" + i1 + "' and '" + i2 + "' = " + </a:t>
            </a:r>
            <a:r>
              <a:rPr lang="en-US" sz="1400" dirty="0" err="1"/>
              <a:t>Math.max</a:t>
            </a:r>
            <a:r>
              <a:rPr lang="en-US" sz="1400" dirty="0"/>
              <a:t>(i1, i2));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D7BD0-5751-4719-9DA5-E56536D99A72}"/>
              </a:ext>
            </a:extLst>
          </p:cNvPr>
          <p:cNvSpPr/>
          <p:nvPr/>
        </p:nvSpPr>
        <p:spPr>
          <a:xfrm>
            <a:off x="4807965" y="192363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("Floor of '" + d1 + "' = " + </a:t>
            </a:r>
            <a:r>
              <a:rPr lang="en-US" sz="1400" dirty="0" err="1"/>
              <a:t>Math.floor</a:t>
            </a:r>
            <a:r>
              <a:rPr lang="en-US" sz="1400" dirty="0"/>
              <a:t>(d1));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("Floor of '" + d1 + "'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floor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("exp(" + d2 + ")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exp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dirty="0"/>
              <a:t>d2));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("log(" + d2 + ") = " + Math.</a:t>
            </a:r>
            <a:r>
              <a:rPr lang="en-US" sz="1400" b="1" dirty="0">
                <a:solidFill>
                  <a:srgbClr val="FF0000"/>
                </a:solidFill>
              </a:rPr>
              <a:t>log</a:t>
            </a:r>
            <a:r>
              <a:rPr lang="en-US" sz="1400" dirty="0"/>
              <a:t>(d2));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("pow(5, 3)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pow</a:t>
            </a:r>
            <a:r>
              <a:rPr lang="en-US" sz="1400" dirty="0"/>
              <a:t>(5.0, 3.0));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("sqrt(16) = " + </a:t>
            </a:r>
            <a:r>
              <a:rPr lang="en-US" sz="1400" dirty="0" err="1"/>
              <a:t>Math.</a:t>
            </a:r>
            <a:r>
              <a:rPr lang="en-US" sz="1400" b="1" dirty="0" err="1">
                <a:solidFill>
                  <a:srgbClr val="FF0000"/>
                </a:solidFill>
              </a:rPr>
              <a:t>sqrt</a:t>
            </a:r>
            <a:r>
              <a:rPr lang="en-US" sz="1400" dirty="0"/>
              <a:t>(16));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41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892" y="2898469"/>
            <a:ext cx="34270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END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5" dirty="0"/>
              <a:t>UNIT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5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389636"/>
            <a:ext cx="3329304" cy="10026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z="3200" spc="-50" dirty="0">
                <a:solidFill>
                  <a:srgbClr val="FFFFFF"/>
                </a:solidFill>
              </a:rPr>
              <a:t>Two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If</a:t>
            </a:r>
            <a:r>
              <a:rPr sz="320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(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spc="-45" dirty="0">
                <a:solidFill>
                  <a:srgbClr val="FFFFFF"/>
                </a:solidFill>
              </a:rPr>
              <a:t>if..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else </a:t>
            </a:r>
            <a:r>
              <a:rPr sz="3200" spc="-705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Statement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1373" y="6449669"/>
            <a:ext cx="439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Check Program: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IfElseDemo.java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320" y="1855978"/>
            <a:ext cx="824103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Java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if-else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spc="-10" dirty="0">
                <a:latin typeface="Cambria"/>
                <a:cs typeface="Cambria"/>
              </a:rPr>
              <a:t> tests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condition.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block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true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otherwise else block</a:t>
            </a:r>
            <a:r>
              <a:rPr sz="1800" dirty="0">
                <a:latin typeface="Cambria"/>
                <a:cs typeface="Cambria"/>
              </a:rPr>
              <a:t> 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Syntax: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  <a:spcBef>
                <a:spcPts val="1860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</a:p>
          <a:p>
            <a:pPr marL="3689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condition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true</a:t>
            </a:r>
            <a:endParaRPr sz="1800" dirty="0"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}else{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condition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false</a:t>
            </a:r>
            <a:endParaRPr sz="1800" dirty="0">
              <a:latin typeface="Cambria"/>
              <a:cs typeface="Cambria"/>
            </a:endParaRPr>
          </a:p>
          <a:p>
            <a:pPr marL="3689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343911"/>
            <a:ext cx="3998976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574293"/>
            <a:ext cx="24942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22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22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02" y="1576048"/>
            <a:ext cx="7786370" cy="41979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nested </a:t>
            </a:r>
            <a:r>
              <a:rPr sz="1800" dirty="0">
                <a:latin typeface="Cambria"/>
                <a:cs typeface="Cambria"/>
              </a:rPr>
              <a:t>if </a:t>
            </a:r>
            <a:r>
              <a:rPr sz="1800" spc="-5" dirty="0">
                <a:latin typeface="Cambria"/>
                <a:cs typeface="Cambria"/>
              </a:rPr>
              <a:t>statement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represents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block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within </a:t>
            </a:r>
            <a:r>
              <a:rPr sz="1800" dirty="0">
                <a:latin typeface="Cambria"/>
                <a:cs typeface="Cambria"/>
              </a:rPr>
              <a:t>another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 </a:t>
            </a:r>
            <a:r>
              <a:rPr sz="1800" spc="-5" dirty="0">
                <a:latin typeface="Cambria"/>
                <a:cs typeface="Cambria"/>
              </a:rPr>
              <a:t>block. Here,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inner</a:t>
            </a:r>
            <a:r>
              <a:rPr sz="18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8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18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"/>
                <a:cs typeface="Cambria"/>
              </a:rPr>
              <a:t>executes</a:t>
            </a:r>
            <a:r>
              <a:rPr sz="18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when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outer</a:t>
            </a:r>
            <a:r>
              <a:rPr sz="18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18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condition</a:t>
            </a:r>
            <a:r>
              <a:rPr sz="18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true.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 dirty="0">
              <a:latin typeface="Cambria"/>
              <a:cs typeface="Cambria"/>
            </a:endParaRPr>
          </a:p>
          <a:p>
            <a:pPr marL="21717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</a:t>
            </a:r>
            <a:endParaRPr sz="1800" dirty="0">
              <a:latin typeface="Cambria"/>
              <a:cs typeface="Cambria"/>
            </a:endParaRPr>
          </a:p>
          <a:p>
            <a:pPr marL="7226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if(condition){</a:t>
            </a:r>
            <a:endParaRPr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7503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mbria"/>
                <a:cs typeface="Cambria"/>
              </a:rPr>
              <a:t>//code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executed</a:t>
            </a:r>
            <a:endParaRPr sz="1800" dirty="0">
              <a:latin typeface="Cambria"/>
              <a:cs typeface="Cambria"/>
            </a:endParaRPr>
          </a:p>
          <a:p>
            <a:pPr marL="41783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  <a:p>
            <a:pPr marL="2171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15" y="6430162"/>
            <a:ext cx="467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Check </a:t>
            </a:r>
            <a:r>
              <a:rPr sz="1800" b="1" spc="-5" dirty="0">
                <a:latin typeface="Cambria"/>
                <a:cs typeface="Cambria"/>
              </a:rPr>
              <a:t>Program:</a:t>
            </a:r>
            <a:r>
              <a:rPr sz="1800" b="1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4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NestedIfDemo.java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2971800"/>
            <a:ext cx="541947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Multi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if…</a:t>
            </a:r>
            <a:r>
              <a:rPr sz="3200" spc="-10" dirty="0">
                <a:solidFill>
                  <a:srgbClr val="FFFFFF"/>
                </a:solidFill>
              </a:rPr>
              <a:t> ladder</a:t>
            </a:r>
            <a:r>
              <a:rPr sz="3200" spc="-5" dirty="0">
                <a:solidFill>
                  <a:srgbClr val="FFFFFF"/>
                </a:solidFill>
              </a:rPr>
              <a:t> if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6120" y="1626819"/>
            <a:ext cx="7799070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if-else-if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ladder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multiple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statements.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Arial MT"/>
                <a:cs typeface="Arial MT"/>
              </a:rPr>
              <a:t>Syntax: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if(condition1){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53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condition1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true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}else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if(condition2){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condition2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true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else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if(condition3){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condition3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true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5"/>
              </a:spcBef>
            </a:pPr>
            <a:r>
              <a:rPr sz="1400" spc="-10" dirty="0">
                <a:latin typeface="Arial MT"/>
                <a:cs typeface="Arial MT"/>
              </a:rPr>
              <a:t>...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else{</a:t>
            </a:r>
            <a:endParaRPr sz="1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Arial MT"/>
                <a:cs typeface="Arial MT"/>
              </a:rPr>
              <a:t>//code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executed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false</a:t>
            </a:r>
            <a:endParaRPr sz="1400" dirty="0">
              <a:latin typeface="Arial MT"/>
              <a:cs typeface="Arial MT"/>
            </a:endParaRPr>
          </a:p>
          <a:p>
            <a:pPr marL="112204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}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Multi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if…</a:t>
            </a:r>
            <a:r>
              <a:rPr sz="3200" spc="-10" dirty="0">
                <a:solidFill>
                  <a:srgbClr val="FFFFFF"/>
                </a:solidFill>
              </a:rPr>
              <a:t> ladder</a:t>
            </a:r>
            <a:r>
              <a:rPr sz="3200" spc="-5" dirty="0">
                <a:solidFill>
                  <a:srgbClr val="FFFFFF"/>
                </a:solidFill>
              </a:rPr>
              <a:t> if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6120" y="1626819"/>
            <a:ext cx="7799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if-else-if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ladder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executes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multiple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statements.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15" y="5972657"/>
            <a:ext cx="469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Check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Program:</a:t>
            </a:r>
            <a:r>
              <a:rPr sz="1800" b="1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LadderIfDemo.java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2057400"/>
            <a:ext cx="5653785" cy="3697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Multi</a:t>
            </a:r>
            <a:r>
              <a:rPr sz="3200" spc="1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way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if…</a:t>
            </a:r>
            <a:r>
              <a:rPr sz="3200" spc="-10" dirty="0">
                <a:solidFill>
                  <a:srgbClr val="FFFFFF"/>
                </a:solidFill>
              </a:rPr>
              <a:t> ladder</a:t>
            </a:r>
            <a:r>
              <a:rPr sz="3200" spc="-5" dirty="0">
                <a:solidFill>
                  <a:srgbClr val="FFFFFF"/>
                </a:solidFill>
              </a:rPr>
              <a:t> if</a:t>
            </a:r>
            <a:endParaRPr sz="3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696B8-60A1-4522-AF08-59E5C0E78BA6}"/>
              </a:ext>
            </a:extLst>
          </p:cNvPr>
          <p:cNvSpPr/>
          <p:nvPr/>
        </p:nvSpPr>
        <p:spPr>
          <a:xfrm>
            <a:off x="-172527" y="666699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class </a:t>
            </a:r>
            <a:r>
              <a:rPr lang="en-US" dirty="0" err="1"/>
              <a:t>IfElseLadder</a:t>
            </a:r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initializing expression</a:t>
            </a:r>
          </a:p>
          <a:p>
            <a:r>
              <a:rPr lang="en-US" dirty="0"/>
              <a:t>		int </a:t>
            </a:r>
            <a:r>
              <a:rPr lang="en-US" dirty="0" err="1"/>
              <a:t>i</a:t>
            </a:r>
            <a:r>
              <a:rPr lang="en-US" dirty="0"/>
              <a:t> = 20;</a:t>
            </a:r>
          </a:p>
          <a:p>
            <a:endParaRPr lang="en-US" dirty="0"/>
          </a:p>
          <a:p>
            <a:r>
              <a:rPr lang="en-US" dirty="0"/>
              <a:t>		// condition 1</a:t>
            </a:r>
          </a:p>
          <a:p>
            <a:r>
              <a:rPr lang="en-US" dirty="0"/>
              <a:t>		</a:t>
            </a:r>
            <a:r>
              <a:rPr lang="en-US" b="1" dirty="0"/>
              <a:t>if (</a:t>
            </a:r>
            <a:r>
              <a:rPr lang="en-US" b="1" dirty="0" err="1"/>
              <a:t>i</a:t>
            </a:r>
            <a:r>
              <a:rPr lang="en-US" b="1" dirty="0"/>
              <a:t> == 10)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10\n");</a:t>
            </a:r>
          </a:p>
          <a:p>
            <a:endParaRPr lang="en-US" dirty="0"/>
          </a:p>
          <a:p>
            <a:r>
              <a:rPr lang="en-US" dirty="0"/>
              <a:t>		// condition 2</a:t>
            </a:r>
          </a:p>
          <a:p>
            <a:r>
              <a:rPr lang="en-US" dirty="0"/>
              <a:t>		</a:t>
            </a:r>
            <a:r>
              <a:rPr lang="en-US" b="1" dirty="0"/>
              <a:t>else if (</a:t>
            </a:r>
            <a:r>
              <a:rPr lang="en-US" b="1" dirty="0" err="1"/>
              <a:t>i</a:t>
            </a:r>
            <a:r>
              <a:rPr lang="en-US" b="1" dirty="0"/>
              <a:t> == 15)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15\n");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ED32C-C6AE-4F27-A700-2E807B1AAE9A}"/>
              </a:ext>
            </a:extLst>
          </p:cNvPr>
          <p:cNvSpPr/>
          <p:nvPr/>
        </p:nvSpPr>
        <p:spPr>
          <a:xfrm>
            <a:off x="4724400" y="2362200"/>
            <a:ext cx="411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condition 3</a:t>
            </a:r>
          </a:p>
          <a:p>
            <a:r>
              <a:rPr lang="en-US" b="1" dirty="0"/>
              <a:t>else if (</a:t>
            </a:r>
            <a:r>
              <a:rPr lang="en-US" b="1" dirty="0" err="1"/>
              <a:t>i</a:t>
            </a:r>
            <a:r>
              <a:rPr lang="en-US" b="1" dirty="0"/>
              <a:t> == 20)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20\n");</a:t>
            </a:r>
          </a:p>
          <a:p>
            <a:r>
              <a:rPr lang="en-US" b="1" dirty="0"/>
              <a:t>else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is not present\n");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("Outside if-else-if");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1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76" y="666699"/>
            <a:ext cx="3788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0" dirty="0">
                <a:solidFill>
                  <a:srgbClr val="FFFFFF"/>
                </a:solidFill>
              </a:rPr>
              <a:t> Switch</a:t>
            </a:r>
            <a:r>
              <a:rPr sz="3200" spc="-25" dirty="0">
                <a:solidFill>
                  <a:srgbClr val="FFFFFF"/>
                </a:solidFill>
              </a:rPr>
              <a:t> 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320" y="1818672"/>
            <a:ext cx="8296909" cy="491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5450">
              <a:lnSpc>
                <a:spcPct val="150100"/>
              </a:lnSpc>
              <a:spcBef>
                <a:spcPts val="95"/>
              </a:spcBef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Java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executes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one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from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multiple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conditions.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like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if-else-if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ladder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statement.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works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byte,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short,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int,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long,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enum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types,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some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wrapper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like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Byte,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Short, Int,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Long.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Since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Java</a:t>
            </a:r>
            <a:r>
              <a:rPr sz="1400" spc="-5" dirty="0">
                <a:latin typeface="Cambria"/>
                <a:cs typeface="Cambria"/>
              </a:rPr>
              <a:t> 7,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you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-10" dirty="0">
                <a:latin typeface="Cambria"/>
                <a:cs typeface="Cambria"/>
              </a:rPr>
              <a:t> switch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mbria"/>
                <a:cs typeface="Cambria"/>
              </a:rPr>
              <a:t>In other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words,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tests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spc="-10" dirty="0">
                <a:latin typeface="Cambria"/>
                <a:cs typeface="Cambria"/>
              </a:rPr>
              <a:t>equality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variable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against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multiple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buAutoNum type="arabicParenR"/>
              <a:tabLst>
                <a:tab pos="269240" algn="l"/>
              </a:tabLst>
            </a:pPr>
            <a:r>
              <a:rPr sz="1400" spc="-15" dirty="0">
                <a:latin typeface="Cambria"/>
                <a:cs typeface="Cambria"/>
              </a:rPr>
              <a:t>There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can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 </a:t>
            </a:r>
            <a:r>
              <a:rPr sz="1400" spc="-10" dirty="0">
                <a:latin typeface="Cambria"/>
                <a:cs typeface="Cambria"/>
              </a:rPr>
              <a:t>one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</a:t>
            </a:r>
            <a:r>
              <a:rPr sz="1400" spc="-10" dirty="0">
                <a:latin typeface="Cambria"/>
                <a:cs typeface="Cambria"/>
              </a:rPr>
              <a:t> number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 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values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for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switch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expression.</a:t>
            </a:r>
            <a:endParaRPr sz="140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530"/>
              </a:spcBef>
              <a:buAutoNum type="arabicParenR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type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only.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literal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or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constant.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doesn't</a:t>
            </a:r>
            <a:endParaRPr sz="1400">
              <a:latin typeface="Cambria"/>
              <a:cs typeface="Cambria"/>
            </a:endParaRPr>
          </a:p>
          <a:p>
            <a:pPr marL="228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mbria"/>
                <a:cs typeface="Cambria"/>
              </a:rPr>
              <a:t>allow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variables.</a:t>
            </a:r>
            <a:endParaRPr sz="140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844"/>
              </a:spcBef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values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unique.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In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duplicate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renders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compile-time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error.</a:t>
            </a:r>
            <a:endParaRPr sz="140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840"/>
              </a:spcBef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Java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must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of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byte,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short,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int,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long (with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Wrapper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type),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enums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and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string.</a:t>
            </a:r>
            <a:endParaRPr sz="1400">
              <a:latin typeface="Cambria"/>
              <a:cs typeface="Cambria"/>
            </a:endParaRPr>
          </a:p>
          <a:p>
            <a:pPr marL="228600" marR="244475" indent="-216535">
              <a:lnSpc>
                <a:spcPct val="150100"/>
              </a:lnSpc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Each </a:t>
            </a:r>
            <a:r>
              <a:rPr sz="1400" spc="-5" dirty="0">
                <a:latin typeface="Cambria"/>
                <a:cs typeface="Cambria"/>
              </a:rPr>
              <a:t>case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 </a:t>
            </a:r>
            <a:r>
              <a:rPr sz="1400" spc="-20" dirty="0">
                <a:latin typeface="Cambria"/>
                <a:cs typeface="Cambria"/>
              </a:rPr>
              <a:t>have </a:t>
            </a:r>
            <a:r>
              <a:rPr sz="1400" spc="-5" dirty="0">
                <a:latin typeface="Cambria"/>
                <a:cs typeface="Cambria"/>
              </a:rPr>
              <a:t>a </a:t>
            </a:r>
            <a:r>
              <a:rPr sz="1400" spc="-15" dirty="0">
                <a:latin typeface="Cambria"/>
                <a:cs typeface="Cambria"/>
              </a:rPr>
              <a:t>break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 </a:t>
            </a:r>
            <a:r>
              <a:rPr sz="1400" spc="-5" dirty="0">
                <a:latin typeface="Cambria"/>
                <a:cs typeface="Cambria"/>
              </a:rPr>
              <a:t>is </a:t>
            </a:r>
            <a:r>
              <a:rPr sz="1400" spc="-10" dirty="0">
                <a:latin typeface="Cambria"/>
                <a:cs typeface="Cambria"/>
              </a:rPr>
              <a:t>optional. When control reaches </a:t>
            </a:r>
            <a:r>
              <a:rPr sz="1400" spc="-15" dirty="0">
                <a:latin typeface="Cambria"/>
                <a:cs typeface="Cambria"/>
              </a:rPr>
              <a:t>to </a:t>
            </a:r>
            <a:r>
              <a:rPr sz="1400" spc="-5" dirty="0">
                <a:latin typeface="Cambria"/>
                <a:cs typeface="Cambria"/>
              </a:rPr>
              <a:t>the </a:t>
            </a:r>
            <a:r>
              <a:rPr sz="1400" spc="-15" dirty="0">
                <a:latin typeface="Cambria"/>
                <a:cs typeface="Cambria"/>
              </a:rPr>
              <a:t>break </a:t>
            </a:r>
            <a:r>
              <a:rPr sz="1400" spc="-10" dirty="0">
                <a:latin typeface="Cambria"/>
                <a:cs typeface="Cambria"/>
              </a:rPr>
              <a:t> statement,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jumps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control</a:t>
            </a:r>
            <a:r>
              <a:rPr sz="1400" spc="-10" dirty="0">
                <a:latin typeface="Cambria"/>
                <a:cs typeface="Cambria"/>
              </a:rPr>
              <a:t> after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switch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expression.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If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break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statement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not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found,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it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executes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next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case.</a:t>
            </a:r>
            <a:endParaRPr sz="1400">
              <a:latin typeface="Cambria"/>
              <a:cs typeface="Cambria"/>
            </a:endParaRPr>
          </a:p>
          <a:p>
            <a:pPr marL="228600" indent="-216535">
              <a:lnSpc>
                <a:spcPct val="100000"/>
              </a:lnSpc>
              <a:spcBef>
                <a:spcPts val="840"/>
              </a:spcBef>
              <a:buAutoNum type="arabicParenR" startAt="3"/>
              <a:tabLst>
                <a:tab pos="229235" algn="l"/>
              </a:tabLst>
            </a:pPr>
            <a:r>
              <a:rPr sz="1400" spc="-10" dirty="0">
                <a:latin typeface="Cambria"/>
                <a:cs typeface="Cambria"/>
              </a:rPr>
              <a:t>The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case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value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can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have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default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label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which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is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optional.</a:t>
            </a:r>
            <a:endParaRPr sz="1400">
              <a:latin typeface="Cambria"/>
              <a:cs typeface="Cambria"/>
            </a:endParaRPr>
          </a:p>
          <a:p>
            <a:pPr marL="165100">
              <a:lnSpc>
                <a:spcPct val="100000"/>
              </a:lnSpc>
              <a:spcBef>
                <a:spcPts val="1020"/>
              </a:spcBef>
            </a:pPr>
            <a:r>
              <a:rPr sz="1800" b="1" spc="-5" dirty="0">
                <a:latin typeface="Cambria"/>
                <a:cs typeface="Cambria"/>
              </a:rPr>
              <a:t>Check Program: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–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→  </a:t>
            </a:r>
            <a:r>
              <a:rPr sz="1800" spc="-15" dirty="0">
                <a:latin typeface="Cambria"/>
                <a:cs typeface="Cambria"/>
              </a:rPr>
              <a:t>SwitchDemo.java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3596</Words>
  <Application>Microsoft Office PowerPoint</Application>
  <PresentationFormat>On-screen Show (4:3)</PresentationFormat>
  <Paragraphs>522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 MT</vt:lpstr>
      <vt:lpstr>Calibri</vt:lpstr>
      <vt:lpstr>Cambria</vt:lpstr>
      <vt:lpstr>Office Theme</vt:lpstr>
      <vt:lpstr>Unit – 2  Selections , Mathematical functions and loops</vt:lpstr>
      <vt:lpstr>Selections</vt:lpstr>
      <vt:lpstr>If Statement</vt:lpstr>
      <vt:lpstr>Two way If ( if.. else  Statement )</vt:lpstr>
      <vt:lpstr>Nested if statement</vt:lpstr>
      <vt:lpstr>Multi way if… ladder if</vt:lpstr>
      <vt:lpstr>Multi way if… ladder if</vt:lpstr>
      <vt:lpstr>Multi way if… ladder if</vt:lpstr>
      <vt:lpstr>Java Switch Statement</vt:lpstr>
      <vt:lpstr>Java Switch Statement</vt:lpstr>
      <vt:lpstr>Java Switch Statement</vt:lpstr>
      <vt:lpstr>Loops in Java</vt:lpstr>
      <vt:lpstr>Java While Loop</vt:lpstr>
      <vt:lpstr>Java While Loop</vt:lpstr>
      <vt:lpstr>Java do.. While Loop</vt:lpstr>
      <vt:lpstr>Java do.. While Loop</vt:lpstr>
      <vt:lpstr>Java for Loop</vt:lpstr>
      <vt:lpstr>Java for Loop</vt:lpstr>
      <vt:lpstr>Java Scanner, If, While</vt:lpstr>
      <vt:lpstr>Java Break statement</vt:lpstr>
      <vt:lpstr>Java Break statement</vt:lpstr>
      <vt:lpstr>Java continue statement</vt:lpstr>
      <vt:lpstr>Java continue statement</vt:lpstr>
      <vt:lpstr>PowerPoint Presentation</vt:lpstr>
      <vt:lpstr>Java Nested Loop</vt:lpstr>
      <vt:lpstr>Java Nested Loop</vt:lpstr>
      <vt:lpstr>Common mathematical  methods</vt:lpstr>
      <vt:lpstr>Common mathematical  methods</vt:lpstr>
      <vt:lpstr>Common mathematical  methods</vt:lpstr>
      <vt:lpstr>Common mathematical  methods</vt:lpstr>
      <vt:lpstr>Common mathematical  methods</vt:lpstr>
      <vt:lpstr>Common mathematical  methods</vt:lpstr>
      <vt:lpstr>Common mathematical  methods</vt:lpstr>
      <vt:lpstr>END OF UNIT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2  Selections , Mathematical functions and loops</dc:title>
  <dc:creator>Ravi</dc:creator>
  <cp:lastModifiedBy>Ravikumar R N</cp:lastModifiedBy>
  <cp:revision>14</cp:revision>
  <dcterms:created xsi:type="dcterms:W3CDTF">2022-01-28T05:33:09Z</dcterms:created>
  <dcterms:modified xsi:type="dcterms:W3CDTF">2022-07-27T05:44:29Z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2022-01-28T00:00:00Z</vt:filetime>
  </property>
</Properties>
</file>