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309" r:id="rId9"/>
    <p:sldId id="310" r:id="rId10"/>
    <p:sldId id="263" r:id="rId11"/>
    <p:sldId id="298" r:id="rId12"/>
    <p:sldId id="299" r:id="rId13"/>
    <p:sldId id="300" r:id="rId14"/>
    <p:sldId id="264" r:id="rId15"/>
    <p:sldId id="265" r:id="rId16"/>
    <p:sldId id="301" r:id="rId17"/>
    <p:sldId id="302" r:id="rId18"/>
    <p:sldId id="266" r:id="rId19"/>
    <p:sldId id="303" r:id="rId20"/>
    <p:sldId id="304" r:id="rId21"/>
    <p:sldId id="268" r:id="rId22"/>
    <p:sldId id="269" r:id="rId23"/>
    <p:sldId id="270" r:id="rId24"/>
    <p:sldId id="311" r:id="rId25"/>
    <p:sldId id="271" r:id="rId26"/>
    <p:sldId id="272" r:id="rId27"/>
    <p:sldId id="273" r:id="rId28"/>
    <p:sldId id="274" r:id="rId29"/>
    <p:sldId id="275" r:id="rId30"/>
    <p:sldId id="305" r:id="rId31"/>
    <p:sldId id="276" r:id="rId32"/>
    <p:sldId id="277" r:id="rId33"/>
    <p:sldId id="278" r:id="rId34"/>
    <p:sldId id="279" r:id="rId35"/>
    <p:sldId id="280" r:id="rId36"/>
    <p:sldId id="281" r:id="rId37"/>
    <p:sldId id="282" r:id="rId38"/>
    <p:sldId id="312" r:id="rId39"/>
    <p:sldId id="283" r:id="rId40"/>
    <p:sldId id="284" r:id="rId41"/>
    <p:sldId id="285" r:id="rId42"/>
    <p:sldId id="313" r:id="rId43"/>
    <p:sldId id="314" r:id="rId44"/>
    <p:sldId id="315" r:id="rId45"/>
    <p:sldId id="286" r:id="rId46"/>
    <p:sldId id="316" r:id="rId47"/>
    <p:sldId id="288" r:id="rId48"/>
    <p:sldId id="289" r:id="rId49"/>
    <p:sldId id="306" r:id="rId50"/>
    <p:sldId id="290" r:id="rId51"/>
    <p:sldId id="291" r:id="rId52"/>
    <p:sldId id="293" r:id="rId53"/>
    <p:sldId id="294" r:id="rId54"/>
    <p:sldId id="295" r:id="rId55"/>
    <p:sldId id="317" r:id="rId56"/>
    <p:sldId id="318" r:id="rId57"/>
    <p:sldId id="296" r:id="rId58"/>
    <p:sldId id="307" r:id="rId59"/>
    <p:sldId id="308" r:id="rId60"/>
    <p:sldId id="319" r:id="rId61"/>
    <p:sldId id="292" r:id="rId62"/>
    <p:sldId id="320" r:id="rId63"/>
    <p:sldId id="321" r:id="rId64"/>
    <p:sldId id="287" r:id="rId65"/>
    <p:sldId id="297" r:id="rId6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51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32208" y="1195783"/>
            <a:ext cx="8193985" cy="61555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5"/>
            <a:ext cx="70408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sz="half" idx="2"/>
          </p:nvPr>
        </p:nvSpPr>
        <p:spPr>
          <a:xfrm>
            <a:off x="502920" y="1787653"/>
            <a:ext cx="437540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3"/>
            <a:ext cx="4375404"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57201" y="457202"/>
            <a:ext cx="9136380" cy="1619479"/>
          </a:xfrm>
          <a:prstGeom prst="rect">
            <a:avLst/>
          </a:prstGeom>
        </p:spPr>
      </p:pic>
      <p:sp>
        <p:nvSpPr>
          <p:cNvPr id="2" name="Holder 2"/>
          <p:cNvSpPr>
            <a:spLocks noGrp="1"/>
          </p:cNvSpPr>
          <p:nvPr>
            <p:ph type="title"/>
          </p:nvPr>
        </p:nvSpPr>
        <p:spPr>
          <a:xfrm>
            <a:off x="3274607" y="3356875"/>
            <a:ext cx="3509187" cy="635000"/>
          </a:xfrm>
          <a:prstGeom prst="rect">
            <a:avLst/>
          </a:prstGeom>
        </p:spPr>
        <p:txBody>
          <a:bodyPr wrap="square" lIns="0" tIns="0" rIns="0" bIns="0">
            <a:spAutoFit/>
          </a:bodyPr>
          <a:lstStyle>
            <a:lvl1pPr>
              <a:defRPr sz="4000" b="1" i="0">
                <a:solidFill>
                  <a:srgbClr val="FF0000"/>
                </a:solidFill>
                <a:latin typeface="Calibri"/>
                <a:cs typeface="Calibri"/>
              </a:defRPr>
            </a:lvl1pPr>
          </a:lstStyle>
          <a:p>
            <a:endParaRPr/>
          </a:p>
        </p:txBody>
      </p:sp>
      <p:sp>
        <p:nvSpPr>
          <p:cNvPr id="3" name="Holder 3"/>
          <p:cNvSpPr>
            <a:spLocks noGrp="1"/>
          </p:cNvSpPr>
          <p:nvPr>
            <p:ph type="body" idx="1"/>
          </p:nvPr>
        </p:nvSpPr>
        <p:spPr>
          <a:xfrm>
            <a:off x="927601" y="2084359"/>
            <a:ext cx="820319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3"/>
            <a:ext cx="3218688"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3"/>
            <a:ext cx="231343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6" name="Holder 6"/>
          <p:cNvSpPr>
            <a:spLocks noGrp="1"/>
          </p:cNvSpPr>
          <p:nvPr>
            <p:ph type="sldNum" sz="quarter" idx="7"/>
          </p:nvPr>
        </p:nvSpPr>
        <p:spPr>
          <a:xfrm>
            <a:off x="7242048" y="7228333"/>
            <a:ext cx="231343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62">
        <a:defRPr>
          <a:latin typeface="+mn-lt"/>
          <a:ea typeface="+mn-ea"/>
          <a:cs typeface="+mn-cs"/>
        </a:defRPr>
      </a:lvl2pPr>
      <a:lvl3pPr marL="914323">
        <a:defRPr>
          <a:latin typeface="+mn-lt"/>
          <a:ea typeface="+mn-ea"/>
          <a:cs typeface="+mn-cs"/>
        </a:defRPr>
      </a:lvl3pPr>
      <a:lvl4pPr marL="1371485">
        <a:defRPr>
          <a:latin typeface="+mn-lt"/>
          <a:ea typeface="+mn-ea"/>
          <a:cs typeface="+mn-cs"/>
        </a:defRPr>
      </a:lvl4pPr>
      <a:lvl5pPr marL="1828647">
        <a:defRPr>
          <a:latin typeface="+mn-lt"/>
          <a:ea typeface="+mn-ea"/>
          <a:cs typeface="+mn-cs"/>
        </a:defRPr>
      </a:lvl5pPr>
      <a:lvl6pPr marL="2285808">
        <a:defRPr>
          <a:latin typeface="+mn-lt"/>
          <a:ea typeface="+mn-ea"/>
          <a:cs typeface="+mn-cs"/>
        </a:defRPr>
      </a:lvl6pPr>
      <a:lvl7pPr marL="2742970">
        <a:defRPr>
          <a:latin typeface="+mn-lt"/>
          <a:ea typeface="+mn-ea"/>
          <a:cs typeface="+mn-cs"/>
        </a:defRPr>
      </a:lvl7pPr>
      <a:lvl8pPr marL="3200132">
        <a:defRPr>
          <a:latin typeface="+mn-lt"/>
          <a:ea typeface="+mn-ea"/>
          <a:cs typeface="+mn-cs"/>
        </a:defRPr>
      </a:lvl8pPr>
      <a:lvl9pPr marL="3657294">
        <a:defRPr>
          <a:latin typeface="+mn-lt"/>
          <a:ea typeface="+mn-ea"/>
          <a:cs typeface="+mn-cs"/>
        </a:defRPr>
      </a:lvl9pPr>
    </p:bodyStyle>
    <p:otherStyle>
      <a:lvl1pPr marL="0">
        <a:defRPr>
          <a:latin typeface="+mn-lt"/>
          <a:ea typeface="+mn-ea"/>
          <a:cs typeface="+mn-cs"/>
        </a:defRPr>
      </a:lvl1pPr>
      <a:lvl2pPr marL="457162">
        <a:defRPr>
          <a:latin typeface="+mn-lt"/>
          <a:ea typeface="+mn-ea"/>
          <a:cs typeface="+mn-cs"/>
        </a:defRPr>
      </a:lvl2pPr>
      <a:lvl3pPr marL="914323">
        <a:defRPr>
          <a:latin typeface="+mn-lt"/>
          <a:ea typeface="+mn-ea"/>
          <a:cs typeface="+mn-cs"/>
        </a:defRPr>
      </a:lvl3pPr>
      <a:lvl4pPr marL="1371485">
        <a:defRPr>
          <a:latin typeface="+mn-lt"/>
          <a:ea typeface="+mn-ea"/>
          <a:cs typeface="+mn-cs"/>
        </a:defRPr>
      </a:lvl4pPr>
      <a:lvl5pPr marL="1828647">
        <a:defRPr>
          <a:latin typeface="+mn-lt"/>
          <a:ea typeface="+mn-ea"/>
          <a:cs typeface="+mn-cs"/>
        </a:defRPr>
      </a:lvl5pPr>
      <a:lvl6pPr marL="2285808">
        <a:defRPr>
          <a:latin typeface="+mn-lt"/>
          <a:ea typeface="+mn-ea"/>
          <a:cs typeface="+mn-cs"/>
        </a:defRPr>
      </a:lvl6pPr>
      <a:lvl7pPr marL="2742970">
        <a:defRPr>
          <a:latin typeface="+mn-lt"/>
          <a:ea typeface="+mn-ea"/>
          <a:cs typeface="+mn-cs"/>
        </a:defRPr>
      </a:lvl7pPr>
      <a:lvl8pPr marL="3200132">
        <a:defRPr>
          <a:latin typeface="+mn-lt"/>
          <a:ea typeface="+mn-ea"/>
          <a:cs typeface="+mn-cs"/>
        </a:defRPr>
      </a:lvl8pPr>
      <a:lvl9pPr marL="365729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jpg"/><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5.jpg"/><Relationship Id="rId1" Type="http://schemas.openxmlformats.org/officeDocument/2006/relationships/slideLayout" Target="../slideLayouts/slideLayout4.xml"/><Relationship Id="rId4" Type="http://schemas.openxmlformats.org/officeDocument/2006/relationships/image" Target="../media/image26.jpg"/></Relationships>
</file>

<file path=ppt/slides/_rels/slide5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 Id="rId5" Type="http://schemas.openxmlformats.org/officeDocument/2006/relationships/image" Target="../media/image29.jpg"/><Relationship Id="rId4" Type="http://schemas.openxmlformats.org/officeDocument/2006/relationships/image" Target="../media/image4.jpg"/></Relationships>
</file>

<file path=ppt/slides/_rels/slide5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0.jpg"/><Relationship Id="rId1" Type="http://schemas.openxmlformats.org/officeDocument/2006/relationships/slideLayout" Target="../slideLayouts/slideLayout1.xml"/><Relationship Id="rId5" Type="http://schemas.openxmlformats.org/officeDocument/2006/relationships/image" Target="../media/image32.jpg"/><Relationship Id="rId4" Type="http://schemas.openxmlformats.org/officeDocument/2006/relationships/image" Target="../media/image3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3.jpg"/><Relationship Id="rId1" Type="http://schemas.openxmlformats.org/officeDocument/2006/relationships/slideLayout" Target="../slideLayouts/slideLayout1.xml"/><Relationship Id="rId4" Type="http://schemas.openxmlformats.org/officeDocument/2006/relationships/image" Target="../media/image34.jpg"/></Relationships>
</file>

<file path=ppt/slides/_rels/slide5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4.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470916"/>
            <a:ext cx="8964167" cy="3415283"/>
          </a:xfrm>
          <a:prstGeom prst="rect">
            <a:avLst/>
          </a:prstGeom>
        </p:spPr>
      </p:pic>
      <p:sp>
        <p:nvSpPr>
          <p:cNvPr id="3" name="object 3"/>
          <p:cNvSpPr txBox="1">
            <a:spLocks noGrp="1"/>
          </p:cNvSpPr>
          <p:nvPr>
            <p:ph type="title"/>
          </p:nvPr>
        </p:nvSpPr>
        <p:spPr>
          <a:xfrm>
            <a:off x="1773457" y="2965119"/>
            <a:ext cx="4217670" cy="1120563"/>
          </a:xfrm>
          <a:prstGeom prst="rect">
            <a:avLst/>
          </a:prstGeom>
        </p:spPr>
        <p:txBody>
          <a:bodyPr vert="horz" wrap="square" lIns="0" tIns="12700" rIns="0" bIns="0" rtlCol="0">
            <a:spAutoFit/>
          </a:bodyPr>
          <a:lstStyle/>
          <a:p>
            <a:pPr marL="12699" marR="5079" indent="1297831">
              <a:spcBef>
                <a:spcPts val="100"/>
              </a:spcBef>
            </a:pPr>
            <a:r>
              <a:rPr sz="3599" spc="-10" dirty="0">
                <a:solidFill>
                  <a:srgbClr val="0070BF"/>
                </a:solidFill>
                <a:latin typeface="Cambria"/>
                <a:cs typeface="Cambria"/>
              </a:rPr>
              <a:t>Unit </a:t>
            </a:r>
            <a:r>
              <a:rPr sz="3599" dirty="0">
                <a:solidFill>
                  <a:srgbClr val="0070BF"/>
                </a:solidFill>
                <a:latin typeface="Cambria"/>
                <a:cs typeface="Cambria"/>
              </a:rPr>
              <a:t>– 3 </a:t>
            </a:r>
            <a:r>
              <a:rPr sz="3599" spc="5" dirty="0">
                <a:solidFill>
                  <a:srgbClr val="0070BF"/>
                </a:solidFill>
                <a:latin typeface="Cambria"/>
                <a:cs typeface="Cambria"/>
              </a:rPr>
              <a:t> </a:t>
            </a:r>
            <a:r>
              <a:rPr sz="3599" dirty="0">
                <a:solidFill>
                  <a:srgbClr val="0070BF"/>
                </a:solidFill>
                <a:latin typeface="Cambria"/>
                <a:cs typeface="Cambria"/>
              </a:rPr>
              <a:t>Methods</a:t>
            </a:r>
            <a:r>
              <a:rPr sz="3599" spc="-80" dirty="0">
                <a:solidFill>
                  <a:srgbClr val="0070BF"/>
                </a:solidFill>
                <a:latin typeface="Cambria"/>
                <a:cs typeface="Cambria"/>
              </a:rPr>
              <a:t> </a:t>
            </a:r>
            <a:r>
              <a:rPr sz="3599" dirty="0">
                <a:solidFill>
                  <a:srgbClr val="0070BF"/>
                </a:solidFill>
                <a:latin typeface="Cambria"/>
                <a:cs typeface="Cambria"/>
              </a:rPr>
              <a:t>and</a:t>
            </a:r>
            <a:r>
              <a:rPr sz="3599" spc="-75" dirty="0">
                <a:solidFill>
                  <a:srgbClr val="0070BF"/>
                </a:solidFill>
                <a:latin typeface="Cambria"/>
                <a:cs typeface="Cambria"/>
              </a:rPr>
              <a:t> </a:t>
            </a:r>
            <a:r>
              <a:rPr sz="3599" spc="-40" dirty="0">
                <a:solidFill>
                  <a:srgbClr val="0070BF"/>
                </a:solidFill>
                <a:latin typeface="Cambria"/>
                <a:cs typeface="Cambria"/>
              </a:rPr>
              <a:t>Arrays</a:t>
            </a:r>
            <a:endParaRPr sz="3599">
              <a:latin typeface="Cambria"/>
              <a:cs typeface="Cambria"/>
            </a:endParaRPr>
          </a:p>
        </p:txBody>
      </p:sp>
      <p:grpSp>
        <p:nvGrpSpPr>
          <p:cNvPr id="4" name="object 4"/>
          <p:cNvGrpSpPr/>
          <p:nvPr/>
        </p:nvGrpSpPr>
        <p:grpSpPr>
          <a:xfrm>
            <a:off x="457201" y="4088434"/>
            <a:ext cx="9144000" cy="3226766"/>
            <a:chOff x="457200" y="3886200"/>
            <a:chExt cx="9144000" cy="3429000"/>
          </a:xfrm>
        </p:grpSpPr>
        <p:sp>
          <p:nvSpPr>
            <p:cNvPr id="5" name="object 5"/>
            <p:cNvSpPr/>
            <p:nvPr/>
          </p:nvSpPr>
          <p:spPr>
            <a:xfrm>
              <a:off x="457200" y="3886200"/>
              <a:ext cx="9144000" cy="3429000"/>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457200" y="3886200"/>
              <a:ext cx="8964167" cy="3429000"/>
            </a:xfrm>
            <a:prstGeom prst="rect">
              <a:avLst/>
            </a:prstGeom>
          </p:spPr>
        </p:pic>
      </p:grpSp>
      <p:sp>
        <p:nvSpPr>
          <p:cNvPr id="7" name="object 7"/>
          <p:cNvSpPr txBox="1"/>
          <p:nvPr/>
        </p:nvSpPr>
        <p:spPr>
          <a:xfrm>
            <a:off x="915359" y="4927291"/>
            <a:ext cx="3465195" cy="1089401"/>
          </a:xfrm>
          <a:prstGeom prst="rect">
            <a:avLst/>
          </a:prstGeom>
        </p:spPr>
        <p:txBody>
          <a:bodyPr vert="horz" wrap="square" lIns="0" tIns="62865" rIns="0" bIns="0" rtlCol="0">
            <a:spAutoFit/>
          </a:bodyPr>
          <a:lstStyle/>
          <a:p>
            <a:pPr marL="12699">
              <a:spcBef>
                <a:spcPts val="495"/>
              </a:spcBef>
            </a:pPr>
            <a:r>
              <a:rPr sz="2000" b="1" spc="-10" dirty="0">
                <a:latin typeface="Cambria"/>
                <a:cs typeface="Cambria"/>
              </a:rPr>
              <a:t>Prepared</a:t>
            </a:r>
            <a:r>
              <a:rPr sz="2000" b="1" spc="-55" dirty="0">
                <a:latin typeface="Cambria"/>
                <a:cs typeface="Cambria"/>
              </a:rPr>
              <a:t> </a:t>
            </a:r>
            <a:r>
              <a:rPr sz="2000" b="1" spc="-15" dirty="0">
                <a:latin typeface="Cambria"/>
                <a:cs typeface="Cambria"/>
              </a:rPr>
              <a:t>By</a:t>
            </a:r>
            <a:endParaRPr sz="2000" dirty="0">
              <a:latin typeface="Cambria"/>
              <a:cs typeface="Cambria"/>
            </a:endParaRPr>
          </a:p>
          <a:p>
            <a:pPr marL="12699">
              <a:spcBef>
                <a:spcPts val="395"/>
              </a:spcBef>
            </a:pPr>
            <a:r>
              <a:rPr sz="2000" spc="-5" dirty="0">
                <a:latin typeface="Cambria"/>
                <a:cs typeface="Cambria"/>
              </a:rPr>
              <a:t>Prof.</a:t>
            </a:r>
            <a:r>
              <a:rPr sz="2000" spc="-70" dirty="0">
                <a:latin typeface="Cambria"/>
                <a:cs typeface="Cambria"/>
              </a:rPr>
              <a:t> </a:t>
            </a:r>
            <a:r>
              <a:rPr lang="en-US" sz="2000" spc="-25" dirty="0">
                <a:latin typeface="Cambria"/>
                <a:cs typeface="Cambria"/>
              </a:rPr>
              <a:t>Ravikumar Natarajan</a:t>
            </a:r>
            <a:endParaRPr sz="2000" dirty="0">
              <a:latin typeface="Cambria"/>
              <a:cs typeface="Cambria"/>
            </a:endParaRPr>
          </a:p>
          <a:p>
            <a:pPr marL="12699">
              <a:spcBef>
                <a:spcPts val="405"/>
              </a:spcBef>
            </a:pPr>
            <a:r>
              <a:rPr sz="2000" dirty="0">
                <a:latin typeface="Cambria"/>
                <a:cs typeface="Cambria"/>
              </a:rPr>
              <a:t>Assistant</a:t>
            </a:r>
            <a:r>
              <a:rPr sz="2000" spc="-75" dirty="0">
                <a:latin typeface="Cambria"/>
                <a:cs typeface="Cambria"/>
              </a:rPr>
              <a:t> </a:t>
            </a:r>
            <a:r>
              <a:rPr sz="2000" spc="-25" dirty="0">
                <a:latin typeface="Cambria"/>
                <a:cs typeface="Cambria"/>
              </a:rPr>
              <a:t>Professor,</a:t>
            </a:r>
            <a:r>
              <a:rPr sz="2000" spc="-80" dirty="0">
                <a:latin typeface="Cambria"/>
                <a:cs typeface="Cambria"/>
              </a:rPr>
              <a:t> </a:t>
            </a:r>
            <a:r>
              <a:rPr sz="2000" dirty="0">
                <a:latin typeface="Cambria"/>
                <a:cs typeface="Cambria"/>
              </a:rPr>
              <a:t>CE</a:t>
            </a:r>
            <a:r>
              <a:rPr sz="2000" spc="-45" dirty="0">
                <a:latin typeface="Cambria"/>
                <a:cs typeface="Cambria"/>
              </a:rPr>
              <a:t> </a:t>
            </a:r>
            <a:r>
              <a:rPr sz="2000" dirty="0">
                <a:latin typeface="Cambria"/>
                <a:cs typeface="Cambria"/>
              </a:rPr>
              <a:t>Dept.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1176" y="1136380"/>
            <a:ext cx="3919854" cy="412934"/>
          </a:xfrm>
          <a:prstGeom prst="rect">
            <a:avLst/>
          </a:prstGeom>
        </p:spPr>
        <p:txBody>
          <a:bodyPr vert="horz" wrap="square" lIns="0" tIns="12700" rIns="0" bIns="0" rtlCol="0">
            <a:spAutoFit/>
          </a:bodyPr>
          <a:lstStyle/>
          <a:p>
            <a:pPr marL="12699">
              <a:spcBef>
                <a:spcPts val="100"/>
              </a:spcBef>
            </a:pPr>
            <a:r>
              <a:rPr sz="2600" spc="-20" dirty="0">
                <a:solidFill>
                  <a:srgbClr val="FFFFFF"/>
                </a:solidFill>
                <a:latin typeface="Cambria"/>
                <a:cs typeface="Cambria"/>
              </a:rPr>
              <a:t>Parameter</a:t>
            </a:r>
            <a:r>
              <a:rPr sz="2600" spc="-50" dirty="0">
                <a:solidFill>
                  <a:srgbClr val="FFFFFF"/>
                </a:solidFill>
                <a:latin typeface="Cambria"/>
                <a:cs typeface="Cambria"/>
              </a:rPr>
              <a:t> </a:t>
            </a:r>
            <a:r>
              <a:rPr sz="2600" spc="-10" dirty="0">
                <a:solidFill>
                  <a:srgbClr val="FFFFFF"/>
                </a:solidFill>
                <a:latin typeface="Cambria"/>
                <a:cs typeface="Cambria"/>
              </a:rPr>
              <a:t>Passing</a:t>
            </a:r>
            <a:r>
              <a:rPr sz="2600" spc="-50" dirty="0">
                <a:solidFill>
                  <a:srgbClr val="FFFFFF"/>
                </a:solidFill>
                <a:latin typeface="Cambria"/>
                <a:cs typeface="Cambria"/>
              </a:rPr>
              <a:t> </a:t>
            </a:r>
            <a:r>
              <a:rPr sz="2600" spc="-10" dirty="0">
                <a:solidFill>
                  <a:srgbClr val="FFFFFF"/>
                </a:solidFill>
                <a:latin typeface="Cambria"/>
                <a:cs typeface="Cambria"/>
              </a:rPr>
              <a:t>in</a:t>
            </a:r>
            <a:r>
              <a:rPr sz="2600" spc="-25" dirty="0">
                <a:solidFill>
                  <a:srgbClr val="FFFFFF"/>
                </a:solidFill>
                <a:latin typeface="Cambria"/>
                <a:cs typeface="Cambria"/>
              </a:rPr>
              <a:t> </a:t>
            </a:r>
            <a:r>
              <a:rPr sz="2600" spc="-40" dirty="0">
                <a:solidFill>
                  <a:srgbClr val="FFFFFF"/>
                </a:solidFill>
                <a:latin typeface="Cambria"/>
                <a:cs typeface="Cambria"/>
              </a:rPr>
              <a:t>Java</a:t>
            </a:r>
            <a:endParaRPr sz="2600" dirty="0">
              <a:latin typeface="Cambria"/>
              <a:cs typeface="Cambria"/>
            </a:endParaRPr>
          </a:p>
        </p:txBody>
      </p:sp>
      <p:pic>
        <p:nvPicPr>
          <p:cNvPr id="3" name="object 3"/>
          <p:cNvPicPr/>
          <p:nvPr/>
        </p:nvPicPr>
        <p:blipFill>
          <a:blip r:embed="rId2" cstate="print"/>
          <a:stretch>
            <a:fillRect/>
          </a:stretch>
        </p:blipFill>
        <p:spPr>
          <a:xfrm>
            <a:off x="464819" y="6586069"/>
            <a:ext cx="9136380" cy="729131"/>
          </a:xfrm>
          <a:prstGeom prst="rect">
            <a:avLst/>
          </a:prstGeom>
        </p:spPr>
      </p:pic>
      <p:sp>
        <p:nvSpPr>
          <p:cNvPr id="4" name="object 4"/>
          <p:cNvSpPr txBox="1"/>
          <p:nvPr/>
        </p:nvSpPr>
        <p:spPr>
          <a:xfrm>
            <a:off x="457202" y="1981200"/>
            <a:ext cx="9296399" cy="4742324"/>
          </a:xfrm>
          <a:prstGeom prst="rect">
            <a:avLst/>
          </a:prstGeom>
        </p:spPr>
        <p:txBody>
          <a:bodyPr vert="horz" wrap="square" lIns="0" tIns="12700" rIns="0" bIns="0" rtlCol="0">
            <a:spAutoFit/>
          </a:bodyPr>
          <a:lstStyle/>
          <a:p>
            <a:pPr marL="12699" marR="5079">
              <a:lnSpc>
                <a:spcPct val="150000"/>
              </a:lnSpc>
              <a:spcBef>
                <a:spcPts val="100"/>
              </a:spcBef>
            </a:pPr>
            <a:r>
              <a:rPr sz="1600" spc="-5" dirty="0">
                <a:latin typeface="Cambria"/>
                <a:cs typeface="Cambria"/>
              </a:rPr>
              <a:t>There </a:t>
            </a:r>
            <a:r>
              <a:rPr sz="1600" spc="-10" dirty="0">
                <a:latin typeface="Cambria"/>
                <a:cs typeface="Cambria"/>
              </a:rPr>
              <a:t>are different </a:t>
            </a:r>
            <a:r>
              <a:rPr sz="1600" spc="-15" dirty="0">
                <a:latin typeface="Cambria"/>
                <a:cs typeface="Cambria"/>
              </a:rPr>
              <a:t>ways </a:t>
            </a:r>
            <a:r>
              <a:rPr sz="1600" dirty="0">
                <a:latin typeface="Cambria"/>
                <a:cs typeface="Cambria"/>
              </a:rPr>
              <a:t>in which </a:t>
            </a:r>
            <a:r>
              <a:rPr sz="1600" spc="-10" dirty="0">
                <a:latin typeface="Cambria"/>
                <a:cs typeface="Cambria"/>
              </a:rPr>
              <a:t>parameter </a:t>
            </a:r>
            <a:r>
              <a:rPr sz="1600" spc="-5" dirty="0">
                <a:latin typeface="Cambria"/>
                <a:cs typeface="Cambria"/>
              </a:rPr>
              <a:t>data </a:t>
            </a:r>
            <a:r>
              <a:rPr sz="1600" dirty="0">
                <a:latin typeface="Cambria"/>
                <a:cs typeface="Cambria"/>
              </a:rPr>
              <a:t>can be </a:t>
            </a:r>
            <a:r>
              <a:rPr sz="1600" spc="-5" dirty="0">
                <a:latin typeface="Cambria"/>
                <a:cs typeface="Cambria"/>
              </a:rPr>
              <a:t>passed into and out of </a:t>
            </a:r>
            <a:r>
              <a:rPr sz="1600" dirty="0">
                <a:latin typeface="Cambria"/>
                <a:cs typeface="Cambria"/>
              </a:rPr>
              <a:t>methods and functions. </a:t>
            </a:r>
            <a:r>
              <a:rPr sz="1600" spc="-5" dirty="0">
                <a:latin typeface="Cambria"/>
                <a:cs typeface="Cambria"/>
              </a:rPr>
              <a:t>Let </a:t>
            </a:r>
            <a:r>
              <a:rPr sz="1600" dirty="0">
                <a:latin typeface="Cambria"/>
                <a:cs typeface="Cambria"/>
              </a:rPr>
              <a:t> </a:t>
            </a:r>
            <a:r>
              <a:rPr sz="1600" spc="5" dirty="0">
                <a:latin typeface="Cambria"/>
                <a:cs typeface="Cambria"/>
              </a:rPr>
              <a:t>us </a:t>
            </a:r>
            <a:r>
              <a:rPr sz="1600" spc="-5" dirty="0">
                <a:latin typeface="Cambria"/>
                <a:cs typeface="Cambria"/>
              </a:rPr>
              <a:t>assume </a:t>
            </a:r>
            <a:r>
              <a:rPr sz="1600" dirty="0">
                <a:latin typeface="Cambria"/>
                <a:cs typeface="Cambria"/>
              </a:rPr>
              <a:t>that a function B() is </a:t>
            </a:r>
            <a:r>
              <a:rPr sz="1600" spc="-5" dirty="0">
                <a:latin typeface="Cambria"/>
                <a:cs typeface="Cambria"/>
              </a:rPr>
              <a:t>called </a:t>
            </a:r>
            <a:r>
              <a:rPr sz="1600" spc="-10" dirty="0">
                <a:latin typeface="Cambria"/>
                <a:cs typeface="Cambria"/>
              </a:rPr>
              <a:t>from </a:t>
            </a:r>
            <a:r>
              <a:rPr sz="1600" spc="-5" dirty="0">
                <a:latin typeface="Cambria"/>
                <a:cs typeface="Cambria"/>
              </a:rPr>
              <a:t>another </a:t>
            </a:r>
            <a:r>
              <a:rPr sz="1600" dirty="0">
                <a:latin typeface="Cambria"/>
                <a:cs typeface="Cambria"/>
              </a:rPr>
              <a:t>function A(). </a:t>
            </a:r>
            <a:r>
              <a:rPr sz="1600" spc="-5" dirty="0">
                <a:latin typeface="Cambria"/>
                <a:cs typeface="Cambria"/>
              </a:rPr>
              <a:t>In </a:t>
            </a:r>
            <a:r>
              <a:rPr sz="1600" dirty="0">
                <a:latin typeface="Cambria"/>
                <a:cs typeface="Cambria"/>
              </a:rPr>
              <a:t>this case A is called </a:t>
            </a:r>
            <a:r>
              <a:rPr sz="1600" spc="5" dirty="0">
                <a:latin typeface="Cambria"/>
                <a:cs typeface="Cambria"/>
              </a:rPr>
              <a:t>the </a:t>
            </a:r>
            <a:r>
              <a:rPr sz="1600" dirty="0">
                <a:latin typeface="Cambria"/>
                <a:cs typeface="Cambria"/>
              </a:rPr>
              <a:t>“caller </a:t>
            </a:r>
            <a:r>
              <a:rPr sz="1600" spc="-5" dirty="0">
                <a:latin typeface="Cambria"/>
                <a:cs typeface="Cambria"/>
              </a:rPr>
              <a:t>function” </a:t>
            </a:r>
            <a:r>
              <a:rPr sz="1600" spc="-295" dirty="0">
                <a:latin typeface="Cambria"/>
                <a:cs typeface="Cambria"/>
              </a:rPr>
              <a:t> </a:t>
            </a:r>
            <a:r>
              <a:rPr sz="1600" spc="-5" dirty="0">
                <a:latin typeface="Cambria"/>
                <a:cs typeface="Cambria"/>
              </a:rPr>
              <a:t>and </a:t>
            </a:r>
            <a:r>
              <a:rPr sz="1600" dirty="0">
                <a:latin typeface="Cambria"/>
                <a:cs typeface="Cambria"/>
              </a:rPr>
              <a:t>B is called </a:t>
            </a:r>
            <a:r>
              <a:rPr sz="1600" spc="5" dirty="0">
                <a:latin typeface="Cambria"/>
                <a:cs typeface="Cambria"/>
              </a:rPr>
              <a:t>the </a:t>
            </a:r>
            <a:r>
              <a:rPr sz="1600" dirty="0">
                <a:latin typeface="Cambria"/>
                <a:cs typeface="Cambria"/>
              </a:rPr>
              <a:t>“called function </a:t>
            </a:r>
            <a:r>
              <a:rPr sz="1600" spc="-5" dirty="0">
                <a:latin typeface="Cambria"/>
                <a:cs typeface="Cambria"/>
              </a:rPr>
              <a:t>or callee </a:t>
            </a:r>
            <a:r>
              <a:rPr sz="1600" spc="-20" dirty="0">
                <a:latin typeface="Cambria"/>
                <a:cs typeface="Cambria"/>
              </a:rPr>
              <a:t>function”. </a:t>
            </a:r>
            <a:r>
              <a:rPr sz="1600" spc="-5" dirty="0">
                <a:latin typeface="Cambria"/>
                <a:cs typeface="Cambria"/>
              </a:rPr>
              <a:t>Also, </a:t>
            </a:r>
            <a:r>
              <a:rPr sz="1600" spc="5" dirty="0">
                <a:latin typeface="Cambria"/>
                <a:cs typeface="Cambria"/>
              </a:rPr>
              <a:t>the </a:t>
            </a:r>
            <a:r>
              <a:rPr sz="1600" spc="-5" dirty="0">
                <a:latin typeface="Cambria"/>
                <a:cs typeface="Cambria"/>
              </a:rPr>
              <a:t>arguments </a:t>
            </a:r>
            <a:r>
              <a:rPr sz="1600" dirty="0">
                <a:latin typeface="Cambria"/>
                <a:cs typeface="Cambria"/>
              </a:rPr>
              <a:t>which A </a:t>
            </a:r>
            <a:r>
              <a:rPr sz="1600" spc="-5" dirty="0">
                <a:latin typeface="Cambria"/>
                <a:cs typeface="Cambria"/>
              </a:rPr>
              <a:t>sends </a:t>
            </a:r>
            <a:r>
              <a:rPr sz="1600" dirty="0">
                <a:latin typeface="Cambria"/>
                <a:cs typeface="Cambria"/>
              </a:rPr>
              <a:t>to B </a:t>
            </a:r>
            <a:r>
              <a:rPr sz="1600" spc="-10" dirty="0">
                <a:latin typeface="Cambria"/>
                <a:cs typeface="Cambria"/>
              </a:rPr>
              <a:t>are </a:t>
            </a:r>
            <a:r>
              <a:rPr sz="1600" dirty="0">
                <a:latin typeface="Cambria"/>
                <a:cs typeface="Cambria"/>
              </a:rPr>
              <a:t>called </a:t>
            </a:r>
            <a:r>
              <a:rPr sz="1600" spc="5" dirty="0">
                <a:latin typeface="Cambria"/>
                <a:cs typeface="Cambria"/>
              </a:rPr>
              <a:t> </a:t>
            </a:r>
            <a:r>
              <a:rPr sz="1600" dirty="0">
                <a:latin typeface="Cambria"/>
                <a:cs typeface="Cambria"/>
              </a:rPr>
              <a:t>actual</a:t>
            </a:r>
            <a:r>
              <a:rPr sz="1600" spc="-45" dirty="0">
                <a:latin typeface="Cambria"/>
                <a:cs typeface="Cambria"/>
              </a:rPr>
              <a:t> </a:t>
            </a:r>
            <a:r>
              <a:rPr sz="1600" spc="-5" dirty="0">
                <a:latin typeface="Cambria"/>
                <a:cs typeface="Cambria"/>
              </a:rPr>
              <a:t>arguments</a:t>
            </a:r>
            <a:r>
              <a:rPr sz="1600" spc="-15" dirty="0">
                <a:latin typeface="Cambria"/>
                <a:cs typeface="Cambria"/>
              </a:rPr>
              <a:t> </a:t>
            </a:r>
            <a:r>
              <a:rPr sz="1600" dirty="0">
                <a:latin typeface="Cambria"/>
                <a:cs typeface="Cambria"/>
              </a:rPr>
              <a:t>and</a:t>
            </a:r>
            <a:r>
              <a:rPr sz="1600" spc="5" dirty="0">
                <a:latin typeface="Cambria"/>
                <a:cs typeface="Cambria"/>
              </a:rPr>
              <a:t> the</a:t>
            </a:r>
            <a:r>
              <a:rPr sz="1600" spc="-15" dirty="0">
                <a:latin typeface="Cambria"/>
                <a:cs typeface="Cambria"/>
              </a:rPr>
              <a:t> </a:t>
            </a:r>
            <a:r>
              <a:rPr sz="1600" spc="-5" dirty="0">
                <a:latin typeface="Cambria"/>
                <a:cs typeface="Cambria"/>
              </a:rPr>
              <a:t>parameters</a:t>
            </a:r>
            <a:r>
              <a:rPr sz="1600" spc="-15" dirty="0">
                <a:latin typeface="Cambria"/>
                <a:cs typeface="Cambria"/>
              </a:rPr>
              <a:t> </a:t>
            </a:r>
            <a:r>
              <a:rPr sz="1600" spc="-5" dirty="0">
                <a:latin typeface="Cambria"/>
                <a:cs typeface="Cambria"/>
              </a:rPr>
              <a:t>of </a:t>
            </a:r>
            <a:r>
              <a:rPr sz="1600" dirty="0">
                <a:latin typeface="Cambria"/>
                <a:cs typeface="Cambria"/>
              </a:rPr>
              <a:t>B</a:t>
            </a:r>
            <a:r>
              <a:rPr sz="1600" spc="-20" dirty="0">
                <a:latin typeface="Cambria"/>
                <a:cs typeface="Cambria"/>
              </a:rPr>
              <a:t> </a:t>
            </a:r>
            <a:r>
              <a:rPr sz="1600" spc="-10" dirty="0">
                <a:latin typeface="Cambria"/>
                <a:cs typeface="Cambria"/>
              </a:rPr>
              <a:t>are</a:t>
            </a:r>
            <a:r>
              <a:rPr sz="1600" spc="15" dirty="0">
                <a:latin typeface="Cambria"/>
                <a:cs typeface="Cambria"/>
              </a:rPr>
              <a:t> </a:t>
            </a:r>
            <a:r>
              <a:rPr sz="1600" dirty="0">
                <a:latin typeface="Cambria"/>
                <a:cs typeface="Cambria"/>
              </a:rPr>
              <a:t>called</a:t>
            </a:r>
            <a:r>
              <a:rPr sz="1600" spc="-35" dirty="0">
                <a:latin typeface="Cambria"/>
                <a:cs typeface="Cambria"/>
              </a:rPr>
              <a:t> </a:t>
            </a:r>
            <a:r>
              <a:rPr sz="1600" spc="-5" dirty="0">
                <a:latin typeface="Cambria"/>
                <a:cs typeface="Cambria"/>
              </a:rPr>
              <a:t>formal</a:t>
            </a:r>
            <a:r>
              <a:rPr sz="1600" spc="-30" dirty="0">
                <a:latin typeface="Cambria"/>
                <a:cs typeface="Cambria"/>
              </a:rPr>
              <a:t> </a:t>
            </a:r>
            <a:r>
              <a:rPr sz="1600" spc="-5" dirty="0">
                <a:latin typeface="Cambria"/>
                <a:cs typeface="Cambria"/>
              </a:rPr>
              <a:t>arguments.</a:t>
            </a:r>
            <a:endParaRPr sz="1600" dirty="0">
              <a:latin typeface="Cambria"/>
              <a:cs typeface="Cambria"/>
            </a:endParaRPr>
          </a:p>
          <a:p>
            <a:pPr>
              <a:lnSpc>
                <a:spcPct val="100000"/>
              </a:lnSpc>
            </a:pPr>
            <a:endParaRPr dirty="0">
              <a:latin typeface="Cambria"/>
              <a:cs typeface="Cambria"/>
            </a:endParaRPr>
          </a:p>
          <a:p>
            <a:pPr marL="12699"/>
            <a:r>
              <a:rPr sz="1600" b="1" spc="-10" dirty="0">
                <a:latin typeface="Cambria"/>
                <a:cs typeface="Cambria"/>
              </a:rPr>
              <a:t>Types</a:t>
            </a:r>
            <a:r>
              <a:rPr sz="1600" b="1" spc="-55" dirty="0">
                <a:latin typeface="Cambria"/>
                <a:cs typeface="Cambria"/>
              </a:rPr>
              <a:t> </a:t>
            </a:r>
            <a:r>
              <a:rPr sz="1600" b="1" dirty="0">
                <a:latin typeface="Cambria"/>
                <a:cs typeface="Cambria"/>
              </a:rPr>
              <a:t>of</a:t>
            </a:r>
            <a:r>
              <a:rPr sz="1600" b="1" spc="-20" dirty="0">
                <a:latin typeface="Cambria"/>
                <a:cs typeface="Cambria"/>
              </a:rPr>
              <a:t> </a:t>
            </a:r>
            <a:r>
              <a:rPr sz="1600" b="1" spc="-5" dirty="0">
                <a:latin typeface="Cambria"/>
                <a:cs typeface="Cambria"/>
              </a:rPr>
              <a:t>parameters:</a:t>
            </a:r>
            <a:endParaRPr sz="1600" dirty="0">
              <a:latin typeface="Cambria"/>
              <a:cs typeface="Cambria"/>
            </a:endParaRPr>
          </a:p>
          <a:p>
            <a:pPr marL="169531">
              <a:spcBef>
                <a:spcPts val="840"/>
              </a:spcBef>
            </a:pPr>
            <a:r>
              <a:rPr sz="1600" b="1" spc="-15" dirty="0">
                <a:latin typeface="Cambria"/>
                <a:cs typeface="Cambria"/>
              </a:rPr>
              <a:t>Formal</a:t>
            </a:r>
            <a:r>
              <a:rPr sz="1600" b="1" dirty="0">
                <a:latin typeface="Cambria"/>
                <a:cs typeface="Cambria"/>
              </a:rPr>
              <a:t> </a:t>
            </a:r>
            <a:r>
              <a:rPr sz="1600" b="1" spc="-10" dirty="0">
                <a:latin typeface="Cambria"/>
                <a:cs typeface="Cambria"/>
              </a:rPr>
              <a:t>Parameter</a:t>
            </a:r>
            <a:r>
              <a:rPr sz="1600" b="1" spc="-30" dirty="0">
                <a:latin typeface="Cambria"/>
                <a:cs typeface="Cambria"/>
              </a:rPr>
              <a:t> </a:t>
            </a:r>
            <a:r>
              <a:rPr sz="1600" b="1" dirty="0">
                <a:latin typeface="Cambria"/>
                <a:cs typeface="Cambria"/>
              </a:rPr>
              <a:t>: </a:t>
            </a:r>
            <a:r>
              <a:rPr sz="1600" dirty="0">
                <a:latin typeface="Cambria"/>
                <a:cs typeface="Cambria"/>
              </a:rPr>
              <a:t>A</a:t>
            </a:r>
            <a:r>
              <a:rPr sz="1600" spc="15" dirty="0">
                <a:latin typeface="Cambria"/>
                <a:cs typeface="Cambria"/>
              </a:rPr>
              <a:t> </a:t>
            </a:r>
            <a:r>
              <a:rPr sz="1600" spc="-5" dirty="0">
                <a:latin typeface="Cambria"/>
                <a:cs typeface="Cambria"/>
              </a:rPr>
              <a:t>variable</a:t>
            </a:r>
            <a:r>
              <a:rPr sz="1600" spc="-40" dirty="0">
                <a:latin typeface="Cambria"/>
                <a:cs typeface="Cambria"/>
              </a:rPr>
              <a:t> </a:t>
            </a:r>
            <a:r>
              <a:rPr sz="1600" dirty="0">
                <a:latin typeface="Cambria"/>
                <a:cs typeface="Cambria"/>
              </a:rPr>
              <a:t>and</a:t>
            </a:r>
            <a:r>
              <a:rPr sz="1600" spc="5" dirty="0">
                <a:latin typeface="Cambria"/>
                <a:cs typeface="Cambria"/>
              </a:rPr>
              <a:t> </a:t>
            </a:r>
            <a:r>
              <a:rPr sz="1600" dirty="0">
                <a:latin typeface="Cambria"/>
                <a:cs typeface="Cambria"/>
              </a:rPr>
              <a:t>its</a:t>
            </a:r>
            <a:r>
              <a:rPr sz="1600" spc="-15" dirty="0">
                <a:latin typeface="Cambria"/>
                <a:cs typeface="Cambria"/>
              </a:rPr>
              <a:t> </a:t>
            </a:r>
            <a:r>
              <a:rPr sz="1600" dirty="0">
                <a:latin typeface="Cambria"/>
                <a:cs typeface="Cambria"/>
              </a:rPr>
              <a:t>type</a:t>
            </a:r>
            <a:r>
              <a:rPr sz="1600" spc="-25" dirty="0">
                <a:latin typeface="Cambria"/>
                <a:cs typeface="Cambria"/>
              </a:rPr>
              <a:t> </a:t>
            </a:r>
            <a:r>
              <a:rPr sz="1600" dirty="0">
                <a:latin typeface="Cambria"/>
                <a:cs typeface="Cambria"/>
              </a:rPr>
              <a:t>as</a:t>
            </a:r>
            <a:r>
              <a:rPr sz="1600" spc="5" dirty="0">
                <a:latin typeface="Cambria"/>
                <a:cs typeface="Cambria"/>
              </a:rPr>
              <a:t> </a:t>
            </a:r>
            <a:r>
              <a:rPr sz="1600" dirty="0">
                <a:latin typeface="Cambria"/>
                <a:cs typeface="Cambria"/>
              </a:rPr>
              <a:t>they</a:t>
            </a:r>
            <a:r>
              <a:rPr sz="1600" spc="-20" dirty="0">
                <a:latin typeface="Cambria"/>
                <a:cs typeface="Cambria"/>
              </a:rPr>
              <a:t> </a:t>
            </a:r>
            <a:r>
              <a:rPr sz="1600" spc="-5" dirty="0">
                <a:latin typeface="Cambria"/>
                <a:cs typeface="Cambria"/>
              </a:rPr>
              <a:t>appear </a:t>
            </a:r>
            <a:r>
              <a:rPr sz="1600" dirty="0">
                <a:latin typeface="Cambria"/>
                <a:cs typeface="Cambria"/>
              </a:rPr>
              <a:t>in </a:t>
            </a:r>
            <a:r>
              <a:rPr sz="1600" spc="5" dirty="0">
                <a:latin typeface="Cambria"/>
                <a:cs typeface="Cambria"/>
              </a:rPr>
              <a:t>the</a:t>
            </a:r>
            <a:r>
              <a:rPr sz="1600" spc="-10" dirty="0">
                <a:latin typeface="Cambria"/>
                <a:cs typeface="Cambria"/>
              </a:rPr>
              <a:t> </a:t>
            </a:r>
            <a:r>
              <a:rPr sz="1600" spc="-5" dirty="0">
                <a:latin typeface="Cambria"/>
                <a:cs typeface="Cambria"/>
              </a:rPr>
              <a:t>prototype</a:t>
            </a:r>
            <a:r>
              <a:rPr sz="1600" spc="-40" dirty="0">
                <a:latin typeface="Cambria"/>
                <a:cs typeface="Cambria"/>
              </a:rPr>
              <a:t> </a:t>
            </a:r>
            <a:r>
              <a:rPr sz="1600" spc="-5" dirty="0">
                <a:latin typeface="Cambria"/>
                <a:cs typeface="Cambria"/>
              </a:rPr>
              <a:t>of </a:t>
            </a:r>
            <a:r>
              <a:rPr sz="1600" spc="5" dirty="0">
                <a:latin typeface="Cambria"/>
                <a:cs typeface="Cambria"/>
              </a:rPr>
              <a:t>the</a:t>
            </a:r>
            <a:r>
              <a:rPr sz="1600" spc="-15" dirty="0">
                <a:latin typeface="Cambria"/>
                <a:cs typeface="Cambria"/>
              </a:rPr>
              <a:t> </a:t>
            </a:r>
            <a:r>
              <a:rPr sz="1600" dirty="0">
                <a:latin typeface="Cambria"/>
                <a:cs typeface="Cambria"/>
              </a:rPr>
              <a:t>function</a:t>
            </a:r>
            <a:r>
              <a:rPr sz="1600" spc="-20" dirty="0">
                <a:latin typeface="Cambria"/>
                <a:cs typeface="Cambria"/>
              </a:rPr>
              <a:t> </a:t>
            </a:r>
            <a:r>
              <a:rPr sz="1600" spc="-5" dirty="0">
                <a:latin typeface="Cambria"/>
                <a:cs typeface="Cambria"/>
              </a:rPr>
              <a:t>or</a:t>
            </a:r>
            <a:r>
              <a:rPr sz="1600" spc="-20" dirty="0">
                <a:latin typeface="Cambria"/>
                <a:cs typeface="Cambria"/>
              </a:rPr>
              <a:t> </a:t>
            </a:r>
            <a:r>
              <a:rPr sz="1600" dirty="0">
                <a:latin typeface="Cambria"/>
                <a:cs typeface="Cambria"/>
              </a:rPr>
              <a:t>method.</a:t>
            </a:r>
          </a:p>
          <a:p>
            <a:pPr marL="169531">
              <a:spcBef>
                <a:spcPts val="840"/>
              </a:spcBef>
            </a:pPr>
            <a:r>
              <a:rPr sz="1600" b="1" spc="-5" dirty="0">
                <a:latin typeface="Cambria"/>
                <a:cs typeface="Cambria"/>
              </a:rPr>
              <a:t>Syntax:</a:t>
            </a:r>
            <a:endParaRPr sz="1600" dirty="0">
              <a:latin typeface="Cambria"/>
              <a:cs typeface="Cambria"/>
            </a:endParaRPr>
          </a:p>
          <a:p>
            <a:pPr marL="169531">
              <a:spcBef>
                <a:spcPts val="840"/>
              </a:spcBef>
            </a:pPr>
            <a:r>
              <a:rPr sz="2400" spc="-5" dirty="0">
                <a:solidFill>
                  <a:srgbClr val="FF0000"/>
                </a:solidFill>
                <a:latin typeface="Cambria"/>
                <a:cs typeface="Cambria"/>
              </a:rPr>
              <a:t>function_name(datatype</a:t>
            </a:r>
            <a:r>
              <a:rPr sz="2400" spc="-30" dirty="0">
                <a:solidFill>
                  <a:srgbClr val="FF0000"/>
                </a:solidFill>
                <a:latin typeface="Cambria"/>
                <a:cs typeface="Cambria"/>
              </a:rPr>
              <a:t> </a:t>
            </a:r>
            <a:r>
              <a:rPr sz="2400" spc="-5" dirty="0">
                <a:solidFill>
                  <a:srgbClr val="FF0000"/>
                </a:solidFill>
                <a:latin typeface="Cambria"/>
                <a:cs typeface="Cambria"/>
              </a:rPr>
              <a:t>variable_name)</a:t>
            </a:r>
            <a:endParaRPr sz="2400" dirty="0">
              <a:solidFill>
                <a:srgbClr val="FF0000"/>
              </a:solidFill>
              <a:latin typeface="Cambria"/>
              <a:cs typeface="Cambria"/>
            </a:endParaRPr>
          </a:p>
          <a:p>
            <a:pPr marL="12699" marR="239375" indent="37462">
              <a:lnSpc>
                <a:spcPct val="150000"/>
              </a:lnSpc>
            </a:pPr>
            <a:r>
              <a:rPr sz="1600" b="1" dirty="0">
                <a:latin typeface="Cambria"/>
                <a:cs typeface="Cambria"/>
              </a:rPr>
              <a:t>Actual </a:t>
            </a:r>
            <a:r>
              <a:rPr sz="1600" b="1" spc="-10" dirty="0">
                <a:latin typeface="Cambria"/>
                <a:cs typeface="Cambria"/>
              </a:rPr>
              <a:t>Parameter </a:t>
            </a:r>
            <a:r>
              <a:rPr sz="1600" b="1" dirty="0">
                <a:latin typeface="Cambria"/>
                <a:cs typeface="Cambria"/>
              </a:rPr>
              <a:t>: </a:t>
            </a:r>
            <a:r>
              <a:rPr sz="1600" dirty="0">
                <a:latin typeface="Cambria"/>
                <a:cs typeface="Cambria"/>
              </a:rPr>
              <a:t>The </a:t>
            </a:r>
            <a:r>
              <a:rPr sz="1600" spc="-5" dirty="0">
                <a:latin typeface="Cambria"/>
                <a:cs typeface="Cambria"/>
              </a:rPr>
              <a:t>variable or expression corresponding </a:t>
            </a:r>
            <a:r>
              <a:rPr sz="1600" spc="-10" dirty="0">
                <a:latin typeface="Cambria"/>
                <a:cs typeface="Cambria"/>
              </a:rPr>
              <a:t>to </a:t>
            </a:r>
            <a:r>
              <a:rPr sz="1600" dirty="0">
                <a:latin typeface="Cambria"/>
                <a:cs typeface="Cambria"/>
              </a:rPr>
              <a:t>a </a:t>
            </a:r>
            <a:r>
              <a:rPr sz="1600" spc="-5" dirty="0">
                <a:latin typeface="Cambria"/>
                <a:cs typeface="Cambria"/>
              </a:rPr>
              <a:t>formal </a:t>
            </a:r>
            <a:r>
              <a:rPr sz="1600" spc="-10" dirty="0">
                <a:latin typeface="Cambria"/>
                <a:cs typeface="Cambria"/>
              </a:rPr>
              <a:t>parameter </a:t>
            </a:r>
            <a:r>
              <a:rPr sz="1600" dirty="0">
                <a:latin typeface="Cambria"/>
                <a:cs typeface="Cambria"/>
              </a:rPr>
              <a:t>that appears in the </a:t>
            </a:r>
            <a:r>
              <a:rPr sz="1600" spc="-295" dirty="0">
                <a:latin typeface="Cambria"/>
                <a:cs typeface="Cambria"/>
              </a:rPr>
              <a:t> </a:t>
            </a:r>
            <a:r>
              <a:rPr sz="1600" dirty="0">
                <a:latin typeface="Cambria"/>
                <a:cs typeface="Cambria"/>
              </a:rPr>
              <a:t>function</a:t>
            </a:r>
            <a:r>
              <a:rPr sz="1600" spc="-45" dirty="0">
                <a:latin typeface="Cambria"/>
                <a:cs typeface="Cambria"/>
              </a:rPr>
              <a:t> </a:t>
            </a:r>
            <a:r>
              <a:rPr sz="1600" spc="-5" dirty="0">
                <a:latin typeface="Cambria"/>
                <a:cs typeface="Cambria"/>
              </a:rPr>
              <a:t>or</a:t>
            </a:r>
            <a:r>
              <a:rPr sz="1600" spc="-20" dirty="0">
                <a:latin typeface="Cambria"/>
                <a:cs typeface="Cambria"/>
              </a:rPr>
              <a:t> </a:t>
            </a:r>
            <a:r>
              <a:rPr sz="1600" dirty="0">
                <a:latin typeface="Cambria"/>
                <a:cs typeface="Cambria"/>
              </a:rPr>
              <a:t>method</a:t>
            </a:r>
            <a:r>
              <a:rPr sz="1600" spc="-20" dirty="0">
                <a:latin typeface="Cambria"/>
                <a:cs typeface="Cambria"/>
              </a:rPr>
              <a:t> </a:t>
            </a:r>
            <a:r>
              <a:rPr sz="1600" spc="-5" dirty="0">
                <a:latin typeface="Cambria"/>
                <a:cs typeface="Cambria"/>
              </a:rPr>
              <a:t>call</a:t>
            </a:r>
            <a:r>
              <a:rPr sz="1600" spc="-30" dirty="0">
                <a:latin typeface="Cambria"/>
                <a:cs typeface="Cambria"/>
              </a:rPr>
              <a:t> </a:t>
            </a:r>
            <a:r>
              <a:rPr sz="1600" spc="5" dirty="0">
                <a:latin typeface="Cambria"/>
                <a:cs typeface="Cambria"/>
              </a:rPr>
              <a:t>in</a:t>
            </a:r>
            <a:r>
              <a:rPr sz="1600" spc="-15" dirty="0">
                <a:latin typeface="Cambria"/>
                <a:cs typeface="Cambria"/>
              </a:rPr>
              <a:t> </a:t>
            </a:r>
            <a:r>
              <a:rPr sz="1600" spc="5" dirty="0">
                <a:latin typeface="Cambria"/>
                <a:cs typeface="Cambria"/>
              </a:rPr>
              <a:t>the</a:t>
            </a:r>
            <a:r>
              <a:rPr sz="1600" spc="-15" dirty="0">
                <a:latin typeface="Cambria"/>
                <a:cs typeface="Cambria"/>
              </a:rPr>
              <a:t> </a:t>
            </a:r>
            <a:r>
              <a:rPr sz="1600" dirty="0">
                <a:latin typeface="Cambria"/>
                <a:cs typeface="Cambria"/>
              </a:rPr>
              <a:t>calling</a:t>
            </a:r>
            <a:r>
              <a:rPr sz="1600" spc="-35" dirty="0">
                <a:latin typeface="Cambria"/>
                <a:cs typeface="Cambria"/>
              </a:rPr>
              <a:t> </a:t>
            </a:r>
            <a:r>
              <a:rPr sz="1600" spc="-5" dirty="0">
                <a:latin typeface="Cambria"/>
                <a:cs typeface="Cambria"/>
              </a:rPr>
              <a:t>environment.</a:t>
            </a:r>
            <a:endParaRPr sz="1600" dirty="0">
              <a:latin typeface="Cambria"/>
              <a:cs typeface="Cambria"/>
            </a:endParaRPr>
          </a:p>
          <a:p>
            <a:pPr marL="169531">
              <a:spcBef>
                <a:spcPts val="840"/>
              </a:spcBef>
            </a:pPr>
            <a:r>
              <a:rPr sz="1600" b="1" spc="-5" dirty="0">
                <a:latin typeface="Cambria"/>
                <a:cs typeface="Cambria"/>
              </a:rPr>
              <a:t>Syntax:</a:t>
            </a:r>
            <a:endParaRPr sz="1600" dirty="0">
              <a:latin typeface="Cambria"/>
              <a:cs typeface="Cambria"/>
            </a:endParaRPr>
          </a:p>
          <a:p>
            <a:pPr marL="169531">
              <a:spcBef>
                <a:spcPts val="840"/>
              </a:spcBef>
            </a:pPr>
            <a:r>
              <a:rPr sz="2400" spc="-5" dirty="0">
                <a:solidFill>
                  <a:srgbClr val="FF0000"/>
                </a:solidFill>
                <a:latin typeface="Cambria"/>
                <a:cs typeface="Cambria"/>
              </a:rPr>
              <a:t>func_name(variable</a:t>
            </a:r>
            <a:r>
              <a:rPr sz="2400" spc="-45" dirty="0">
                <a:solidFill>
                  <a:srgbClr val="FF0000"/>
                </a:solidFill>
                <a:latin typeface="Cambria"/>
                <a:cs typeface="Cambria"/>
              </a:rPr>
              <a:t> </a:t>
            </a:r>
            <a:r>
              <a:rPr sz="2400" spc="-5" dirty="0">
                <a:solidFill>
                  <a:srgbClr val="FF0000"/>
                </a:solidFill>
                <a:latin typeface="Cambria"/>
                <a:cs typeface="Cambria"/>
              </a:rPr>
              <a:t>name(s));</a:t>
            </a:r>
            <a:endParaRPr sz="2400" dirty="0">
              <a:solidFill>
                <a:srgbClr val="FF0000"/>
              </a:solidFill>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F58E-5E3B-4451-88EA-D500BB009D3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3BE97AA-5C42-4FCC-BCEE-11435A0DF58B}"/>
              </a:ext>
            </a:extLst>
          </p:cNvPr>
          <p:cNvSpPr>
            <a:spLocks noGrp="1"/>
          </p:cNvSpPr>
          <p:nvPr>
            <p:ph type="body" idx="1"/>
          </p:nvPr>
        </p:nvSpPr>
        <p:spPr/>
        <p:txBody>
          <a:bodyPr/>
          <a:lstStyle/>
          <a:p>
            <a:endParaRPr lang="en-US"/>
          </a:p>
        </p:txBody>
      </p:sp>
      <p:sp>
        <p:nvSpPr>
          <p:cNvPr id="4" name="AutoShape 2" descr="Pass by value vs. pass by reference">
            <a:extLst>
              <a:ext uri="{FF2B5EF4-FFF2-40B4-BE49-F238E27FC236}">
                <a16:creationId xmlns:a16="http://schemas.microsoft.com/office/drawing/2014/main" id="{A4FC2F90-442E-4F97-AAB8-4A6D0595A73F}"/>
              </a:ext>
            </a:extLst>
          </p:cNvPr>
          <p:cNvSpPr>
            <a:spLocks noChangeAspect="1" noChangeArrowheads="1"/>
          </p:cNvSpPr>
          <p:nvPr/>
        </p:nvSpPr>
        <p:spPr bwMode="auto">
          <a:xfrm>
            <a:off x="4876801" y="37338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7B67DED0-1EF7-4932-86AE-738946EBCF1C}"/>
              </a:ext>
            </a:extLst>
          </p:cNvPr>
          <p:cNvPicPr>
            <a:picLocks noChangeAspect="1"/>
          </p:cNvPicPr>
          <p:nvPr/>
        </p:nvPicPr>
        <p:blipFill>
          <a:blip r:embed="rId2"/>
          <a:stretch>
            <a:fillRect/>
          </a:stretch>
        </p:blipFill>
        <p:spPr>
          <a:xfrm>
            <a:off x="386631" y="2084358"/>
            <a:ext cx="9679791" cy="4160612"/>
          </a:xfrm>
          <a:prstGeom prst="rect">
            <a:avLst/>
          </a:prstGeom>
        </p:spPr>
      </p:pic>
    </p:spTree>
    <p:extLst>
      <p:ext uri="{BB962C8B-B14F-4D97-AF65-F5344CB8AC3E}">
        <p14:creationId xmlns:p14="http://schemas.microsoft.com/office/powerpoint/2010/main" val="181449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F4CF-F98A-41DC-9208-B189278823B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B69B410-0918-4F67-B7D1-C868AA4ABE41}"/>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070BA28-75BE-4D18-B005-515533670A0B}"/>
              </a:ext>
            </a:extLst>
          </p:cNvPr>
          <p:cNvPicPr>
            <a:picLocks noChangeAspect="1"/>
          </p:cNvPicPr>
          <p:nvPr/>
        </p:nvPicPr>
        <p:blipFill>
          <a:blip r:embed="rId2"/>
          <a:stretch>
            <a:fillRect/>
          </a:stretch>
        </p:blipFill>
        <p:spPr>
          <a:xfrm>
            <a:off x="457201" y="457200"/>
            <a:ext cx="9144000" cy="6858000"/>
          </a:xfrm>
          <a:prstGeom prst="rect">
            <a:avLst/>
          </a:prstGeom>
        </p:spPr>
      </p:pic>
    </p:spTree>
    <p:extLst>
      <p:ext uri="{BB962C8B-B14F-4D97-AF65-F5344CB8AC3E}">
        <p14:creationId xmlns:p14="http://schemas.microsoft.com/office/powerpoint/2010/main" val="158025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3A19-8D00-4873-A2E5-8EACEA700F1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7153745-D758-4D0C-BBAB-9D9D87EB282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27A20A83-9A73-48C3-BE96-F6EDCB1BF713}"/>
              </a:ext>
            </a:extLst>
          </p:cNvPr>
          <p:cNvPicPr>
            <a:picLocks noChangeAspect="1"/>
          </p:cNvPicPr>
          <p:nvPr/>
        </p:nvPicPr>
        <p:blipFill>
          <a:blip r:embed="rId2"/>
          <a:stretch>
            <a:fillRect/>
          </a:stretch>
        </p:blipFill>
        <p:spPr>
          <a:xfrm>
            <a:off x="152400" y="2131903"/>
            <a:ext cx="9525000" cy="4878497"/>
          </a:xfrm>
          <a:prstGeom prst="rect">
            <a:avLst/>
          </a:prstGeom>
        </p:spPr>
      </p:pic>
      <p:sp>
        <p:nvSpPr>
          <p:cNvPr id="5" name="object 2">
            <a:extLst>
              <a:ext uri="{FF2B5EF4-FFF2-40B4-BE49-F238E27FC236}">
                <a16:creationId xmlns:a16="http://schemas.microsoft.com/office/drawing/2014/main" id="{B0AA4C41-EBF8-4957-9CDC-9C9C9B36AC2A}"/>
              </a:ext>
            </a:extLst>
          </p:cNvPr>
          <p:cNvSpPr txBox="1">
            <a:spLocks/>
          </p:cNvSpPr>
          <p:nvPr/>
        </p:nvSpPr>
        <p:spPr>
          <a:xfrm>
            <a:off x="762000" y="929252"/>
            <a:ext cx="3919854" cy="813043"/>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2600" kern="0" spc="-20" dirty="0">
                <a:solidFill>
                  <a:srgbClr val="FFFFFF"/>
                </a:solidFill>
                <a:latin typeface="Cambria"/>
                <a:cs typeface="Cambria"/>
              </a:rPr>
              <a:t>Define and Invoke Method </a:t>
            </a:r>
            <a:r>
              <a:rPr lang="en-US" sz="2600" kern="0" spc="-10" dirty="0">
                <a:solidFill>
                  <a:srgbClr val="FFFFFF"/>
                </a:solidFill>
                <a:latin typeface="Cambria"/>
                <a:cs typeface="Cambria"/>
              </a:rPr>
              <a:t>in</a:t>
            </a:r>
            <a:r>
              <a:rPr lang="en-US" sz="2600" kern="0" spc="-25" dirty="0">
                <a:solidFill>
                  <a:srgbClr val="FFFFFF"/>
                </a:solidFill>
                <a:latin typeface="Cambria"/>
                <a:cs typeface="Cambria"/>
              </a:rPr>
              <a:t> </a:t>
            </a:r>
            <a:r>
              <a:rPr lang="en-US" sz="2600" kern="0" spc="-40" dirty="0">
                <a:solidFill>
                  <a:srgbClr val="FFFFFF"/>
                </a:solidFill>
                <a:latin typeface="Cambria"/>
                <a:cs typeface="Cambria"/>
              </a:rPr>
              <a:t>Java</a:t>
            </a:r>
            <a:endParaRPr lang="en-US" sz="2600" kern="0" dirty="0">
              <a:latin typeface="Cambria"/>
              <a:cs typeface="Cambria"/>
            </a:endParaRPr>
          </a:p>
        </p:txBody>
      </p:sp>
    </p:spTree>
    <p:extLst>
      <p:ext uri="{BB962C8B-B14F-4D97-AF65-F5344CB8AC3E}">
        <p14:creationId xmlns:p14="http://schemas.microsoft.com/office/powerpoint/2010/main" val="328389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1834" y="1168353"/>
            <a:ext cx="3919854" cy="412934"/>
          </a:xfrm>
          <a:prstGeom prst="rect">
            <a:avLst/>
          </a:prstGeom>
        </p:spPr>
        <p:txBody>
          <a:bodyPr vert="horz" wrap="square" lIns="0" tIns="12700" rIns="0" bIns="0" rtlCol="0">
            <a:spAutoFit/>
          </a:bodyPr>
          <a:lstStyle/>
          <a:p>
            <a:pPr marL="12699">
              <a:spcBef>
                <a:spcPts val="100"/>
              </a:spcBef>
            </a:pPr>
            <a:r>
              <a:rPr sz="2600" spc="-20" dirty="0">
                <a:solidFill>
                  <a:srgbClr val="FFFFFF"/>
                </a:solidFill>
                <a:latin typeface="Cambria"/>
                <a:cs typeface="Cambria"/>
              </a:rPr>
              <a:t>Parameter</a:t>
            </a:r>
            <a:r>
              <a:rPr sz="2600" spc="-50" dirty="0">
                <a:solidFill>
                  <a:srgbClr val="FFFFFF"/>
                </a:solidFill>
                <a:latin typeface="Cambria"/>
                <a:cs typeface="Cambria"/>
              </a:rPr>
              <a:t> </a:t>
            </a:r>
            <a:r>
              <a:rPr sz="2600" spc="-10" dirty="0">
                <a:solidFill>
                  <a:srgbClr val="FFFFFF"/>
                </a:solidFill>
                <a:latin typeface="Cambria"/>
                <a:cs typeface="Cambria"/>
              </a:rPr>
              <a:t>Passing</a:t>
            </a:r>
            <a:r>
              <a:rPr sz="2600" spc="-50" dirty="0">
                <a:solidFill>
                  <a:srgbClr val="FFFFFF"/>
                </a:solidFill>
                <a:latin typeface="Cambria"/>
                <a:cs typeface="Cambria"/>
              </a:rPr>
              <a:t> </a:t>
            </a:r>
            <a:r>
              <a:rPr sz="2600" spc="-10" dirty="0">
                <a:solidFill>
                  <a:srgbClr val="FFFFFF"/>
                </a:solidFill>
                <a:latin typeface="Cambria"/>
                <a:cs typeface="Cambria"/>
              </a:rPr>
              <a:t>in</a:t>
            </a:r>
            <a:r>
              <a:rPr sz="2600" spc="-25" dirty="0">
                <a:solidFill>
                  <a:srgbClr val="FFFFFF"/>
                </a:solidFill>
                <a:latin typeface="Cambria"/>
                <a:cs typeface="Cambria"/>
              </a:rPr>
              <a:t> </a:t>
            </a:r>
            <a:r>
              <a:rPr sz="2600" spc="-40" dirty="0">
                <a:solidFill>
                  <a:srgbClr val="FFFFFF"/>
                </a:solidFill>
                <a:latin typeface="Cambria"/>
                <a:cs typeface="Cambria"/>
              </a:rPr>
              <a:t>Java</a:t>
            </a:r>
            <a:endParaRPr sz="2600">
              <a:latin typeface="Cambria"/>
              <a:cs typeface="Cambria"/>
            </a:endParaRPr>
          </a:p>
        </p:txBody>
      </p:sp>
      <p:sp>
        <p:nvSpPr>
          <p:cNvPr id="3" name="object 3"/>
          <p:cNvSpPr txBox="1"/>
          <p:nvPr/>
        </p:nvSpPr>
        <p:spPr>
          <a:xfrm>
            <a:off x="457201" y="2006632"/>
            <a:ext cx="9136379" cy="4283224"/>
          </a:xfrm>
          <a:prstGeom prst="rect">
            <a:avLst/>
          </a:prstGeom>
        </p:spPr>
        <p:txBody>
          <a:bodyPr vert="horz" wrap="square" lIns="0" tIns="12700" rIns="0" bIns="0" rtlCol="0">
            <a:spAutoFit/>
          </a:bodyPr>
          <a:lstStyle/>
          <a:p>
            <a:pPr marL="12699" marR="5079" algn="just">
              <a:spcBef>
                <a:spcPts val="100"/>
              </a:spcBef>
            </a:pPr>
            <a:r>
              <a:rPr sz="2000" spc="-10" dirty="0">
                <a:latin typeface="Cambria"/>
                <a:cs typeface="Cambria"/>
              </a:rPr>
              <a:t>parameter</a:t>
            </a:r>
            <a:r>
              <a:rPr sz="2000" spc="-5" dirty="0">
                <a:latin typeface="Cambria"/>
                <a:cs typeface="Cambria"/>
              </a:rPr>
              <a:t> </a:t>
            </a:r>
            <a:r>
              <a:rPr sz="2000" dirty="0">
                <a:latin typeface="Cambria"/>
                <a:cs typeface="Cambria"/>
              </a:rPr>
              <a:t>passing in </a:t>
            </a:r>
            <a:r>
              <a:rPr sz="2000" spc="-20" dirty="0">
                <a:latin typeface="Cambria"/>
                <a:cs typeface="Cambria"/>
              </a:rPr>
              <a:t>Java</a:t>
            </a:r>
            <a:r>
              <a:rPr sz="2000" spc="-15" dirty="0">
                <a:latin typeface="Cambria"/>
                <a:cs typeface="Cambria"/>
              </a:rPr>
              <a:t> </a:t>
            </a:r>
            <a:r>
              <a:rPr sz="2000" dirty="0">
                <a:latin typeface="Cambria"/>
                <a:cs typeface="Cambria"/>
              </a:rPr>
              <a:t>is </a:t>
            </a:r>
            <a:r>
              <a:rPr sz="2000" spc="-25" dirty="0">
                <a:latin typeface="Cambria"/>
                <a:cs typeface="Cambria"/>
              </a:rPr>
              <a:t>always</a:t>
            </a:r>
            <a:r>
              <a:rPr sz="2000" spc="-20" dirty="0">
                <a:latin typeface="Cambria"/>
                <a:cs typeface="Cambria"/>
              </a:rPr>
              <a:t> </a:t>
            </a:r>
            <a:r>
              <a:rPr sz="2000" spc="-15" dirty="0">
                <a:latin typeface="Cambria"/>
                <a:cs typeface="Cambria"/>
              </a:rPr>
              <a:t>Pass-by-Value.</a:t>
            </a:r>
            <a:r>
              <a:rPr sz="2000" spc="-10" dirty="0">
                <a:latin typeface="Cambria"/>
                <a:cs typeface="Cambria"/>
              </a:rPr>
              <a:t> </a:t>
            </a:r>
            <a:r>
              <a:rPr sz="2000" spc="-35" dirty="0">
                <a:latin typeface="Cambria"/>
                <a:cs typeface="Cambria"/>
              </a:rPr>
              <a:t>However,</a:t>
            </a:r>
            <a:r>
              <a:rPr sz="2000" spc="-30" dirty="0">
                <a:latin typeface="Cambria"/>
                <a:cs typeface="Cambria"/>
              </a:rPr>
              <a:t> </a:t>
            </a:r>
            <a:r>
              <a:rPr sz="2000" spc="-5" dirty="0">
                <a:latin typeface="Cambria"/>
                <a:cs typeface="Cambria"/>
              </a:rPr>
              <a:t>the</a:t>
            </a:r>
            <a:r>
              <a:rPr sz="2000" dirty="0">
                <a:latin typeface="Cambria"/>
                <a:cs typeface="Cambria"/>
              </a:rPr>
              <a:t> </a:t>
            </a:r>
            <a:r>
              <a:rPr sz="2000" spc="-10" dirty="0">
                <a:latin typeface="Cambria"/>
                <a:cs typeface="Cambria"/>
              </a:rPr>
              <a:t>context</a:t>
            </a:r>
            <a:r>
              <a:rPr sz="2000" spc="-5" dirty="0">
                <a:latin typeface="Cambria"/>
                <a:cs typeface="Cambria"/>
              </a:rPr>
              <a:t> changes </a:t>
            </a:r>
            <a:r>
              <a:rPr sz="2000" dirty="0">
                <a:latin typeface="Cambria"/>
                <a:cs typeface="Cambria"/>
              </a:rPr>
              <a:t> </a:t>
            </a:r>
            <a:r>
              <a:rPr sz="2000" spc="-5" dirty="0">
                <a:latin typeface="Cambria"/>
                <a:cs typeface="Cambria"/>
              </a:rPr>
              <a:t>depending</a:t>
            </a:r>
            <a:r>
              <a:rPr sz="2000" spc="-30" dirty="0">
                <a:latin typeface="Cambria"/>
                <a:cs typeface="Cambria"/>
              </a:rPr>
              <a:t> </a:t>
            </a:r>
            <a:r>
              <a:rPr sz="2000" spc="-5" dirty="0">
                <a:latin typeface="Cambria"/>
                <a:cs typeface="Cambria"/>
              </a:rPr>
              <a:t>upon</a:t>
            </a:r>
            <a:r>
              <a:rPr sz="2000" dirty="0">
                <a:latin typeface="Cambria"/>
                <a:cs typeface="Cambria"/>
              </a:rPr>
              <a:t> </a:t>
            </a:r>
            <a:r>
              <a:rPr sz="2000" spc="-10" dirty="0">
                <a:latin typeface="Cambria"/>
                <a:cs typeface="Cambria"/>
              </a:rPr>
              <a:t>whether </a:t>
            </a:r>
            <a:r>
              <a:rPr sz="2000" spc="-20" dirty="0">
                <a:latin typeface="Cambria"/>
                <a:cs typeface="Cambria"/>
              </a:rPr>
              <a:t>we're</a:t>
            </a:r>
            <a:r>
              <a:rPr sz="2000" spc="-15" dirty="0">
                <a:latin typeface="Cambria"/>
                <a:cs typeface="Cambria"/>
              </a:rPr>
              <a:t> </a:t>
            </a:r>
            <a:r>
              <a:rPr sz="2000" spc="-5" dirty="0">
                <a:latin typeface="Cambria"/>
                <a:cs typeface="Cambria"/>
              </a:rPr>
              <a:t>dealing</a:t>
            </a:r>
            <a:r>
              <a:rPr sz="2000" spc="-10" dirty="0">
                <a:latin typeface="Cambria"/>
                <a:cs typeface="Cambria"/>
              </a:rPr>
              <a:t> </a:t>
            </a:r>
            <a:r>
              <a:rPr sz="2000" spc="-5" dirty="0">
                <a:latin typeface="Cambria"/>
                <a:cs typeface="Cambria"/>
              </a:rPr>
              <a:t>with </a:t>
            </a:r>
            <a:r>
              <a:rPr sz="2000" spc="-10" dirty="0">
                <a:latin typeface="Cambria"/>
                <a:cs typeface="Cambria"/>
              </a:rPr>
              <a:t>Primitives</a:t>
            </a:r>
            <a:r>
              <a:rPr sz="2000" dirty="0">
                <a:latin typeface="Cambria"/>
                <a:cs typeface="Cambria"/>
              </a:rPr>
              <a:t> </a:t>
            </a:r>
            <a:r>
              <a:rPr sz="2000" spc="-5" dirty="0">
                <a:latin typeface="Cambria"/>
                <a:cs typeface="Cambria"/>
              </a:rPr>
              <a:t>or</a:t>
            </a:r>
            <a:r>
              <a:rPr sz="2000" spc="10" dirty="0">
                <a:latin typeface="Cambria"/>
                <a:cs typeface="Cambria"/>
              </a:rPr>
              <a:t> </a:t>
            </a:r>
            <a:r>
              <a:rPr sz="2000" spc="-5" dirty="0">
                <a:latin typeface="Cambria"/>
                <a:cs typeface="Cambria"/>
              </a:rPr>
              <a:t>Objects:</a:t>
            </a:r>
            <a:endParaRPr sz="2000" dirty="0">
              <a:latin typeface="Cambria"/>
              <a:cs typeface="Cambria"/>
            </a:endParaRPr>
          </a:p>
          <a:p>
            <a:pPr>
              <a:spcBef>
                <a:spcPts val="45"/>
              </a:spcBef>
            </a:pPr>
            <a:endParaRPr sz="2000" dirty="0">
              <a:latin typeface="Cambria"/>
              <a:cs typeface="Cambria"/>
            </a:endParaRPr>
          </a:p>
          <a:p>
            <a:pPr marL="429859" indent="-416524">
              <a:spcBef>
                <a:spcPts val="5"/>
              </a:spcBef>
              <a:buFont typeface="Wingdings"/>
              <a:buChar char=""/>
              <a:tabLst>
                <a:tab pos="429859" algn="l"/>
                <a:tab pos="430494" algn="l"/>
              </a:tabLst>
            </a:pPr>
            <a:r>
              <a:rPr sz="2000" spc="-25" dirty="0">
                <a:latin typeface="Cambria"/>
                <a:cs typeface="Cambria"/>
              </a:rPr>
              <a:t>For</a:t>
            </a:r>
            <a:r>
              <a:rPr sz="2000" spc="-15" dirty="0">
                <a:latin typeface="Cambria"/>
                <a:cs typeface="Cambria"/>
              </a:rPr>
              <a:t> </a:t>
            </a:r>
            <a:r>
              <a:rPr sz="2000" spc="-10" dirty="0">
                <a:latin typeface="Cambria"/>
                <a:cs typeface="Cambria"/>
              </a:rPr>
              <a:t>Primitive</a:t>
            </a:r>
            <a:r>
              <a:rPr sz="2000" spc="-20" dirty="0">
                <a:latin typeface="Cambria"/>
                <a:cs typeface="Cambria"/>
              </a:rPr>
              <a:t> </a:t>
            </a:r>
            <a:r>
              <a:rPr sz="2000" spc="-5" dirty="0">
                <a:latin typeface="Cambria"/>
                <a:cs typeface="Cambria"/>
              </a:rPr>
              <a:t>types,</a:t>
            </a:r>
            <a:r>
              <a:rPr sz="2000" spc="25" dirty="0">
                <a:latin typeface="Cambria"/>
                <a:cs typeface="Cambria"/>
              </a:rPr>
              <a:t> </a:t>
            </a:r>
            <a:r>
              <a:rPr sz="2000" spc="-10" dirty="0">
                <a:latin typeface="Cambria"/>
                <a:cs typeface="Cambria"/>
              </a:rPr>
              <a:t>parameters</a:t>
            </a:r>
            <a:r>
              <a:rPr sz="2000" spc="10" dirty="0">
                <a:latin typeface="Cambria"/>
                <a:cs typeface="Cambria"/>
              </a:rPr>
              <a:t> </a:t>
            </a:r>
            <a:r>
              <a:rPr sz="2000" spc="-10" dirty="0">
                <a:latin typeface="Cambria"/>
                <a:cs typeface="Cambria"/>
              </a:rPr>
              <a:t>are</a:t>
            </a:r>
            <a:r>
              <a:rPr sz="2000" spc="-20" dirty="0">
                <a:latin typeface="Cambria"/>
                <a:cs typeface="Cambria"/>
              </a:rPr>
              <a:t> </a:t>
            </a:r>
            <a:r>
              <a:rPr sz="2000" spc="-10" dirty="0">
                <a:latin typeface="Cambria"/>
                <a:cs typeface="Cambria"/>
              </a:rPr>
              <a:t>pass-by-value</a:t>
            </a:r>
            <a:endParaRPr sz="2000" dirty="0">
              <a:latin typeface="Cambria"/>
              <a:cs typeface="Cambria"/>
            </a:endParaRPr>
          </a:p>
          <a:p>
            <a:pPr marL="429859" indent="-416524">
              <a:buFont typeface="Wingdings"/>
              <a:buChar char=""/>
              <a:tabLst>
                <a:tab pos="429859" algn="l"/>
                <a:tab pos="430494" algn="l"/>
              </a:tabLst>
            </a:pPr>
            <a:r>
              <a:rPr sz="2000" spc="-25" dirty="0">
                <a:latin typeface="Cambria"/>
                <a:cs typeface="Cambria"/>
              </a:rPr>
              <a:t>For</a:t>
            </a:r>
            <a:r>
              <a:rPr sz="2000" spc="-10" dirty="0">
                <a:latin typeface="Cambria"/>
                <a:cs typeface="Cambria"/>
              </a:rPr>
              <a:t> </a:t>
            </a:r>
            <a:r>
              <a:rPr sz="2000" spc="-5" dirty="0">
                <a:latin typeface="Cambria"/>
                <a:cs typeface="Cambria"/>
              </a:rPr>
              <a:t>Object</a:t>
            </a:r>
            <a:r>
              <a:rPr sz="2000" dirty="0">
                <a:latin typeface="Cambria"/>
                <a:cs typeface="Cambria"/>
              </a:rPr>
              <a:t> </a:t>
            </a:r>
            <a:r>
              <a:rPr sz="2000" spc="-5" dirty="0">
                <a:latin typeface="Cambria"/>
                <a:cs typeface="Cambria"/>
              </a:rPr>
              <a:t>types,</a:t>
            </a:r>
            <a:r>
              <a:rPr sz="2000" spc="10" dirty="0">
                <a:latin typeface="Cambria"/>
                <a:cs typeface="Cambria"/>
              </a:rPr>
              <a:t> </a:t>
            </a:r>
            <a:r>
              <a:rPr sz="2000" dirty="0">
                <a:latin typeface="Cambria"/>
                <a:cs typeface="Cambria"/>
              </a:rPr>
              <a:t>the</a:t>
            </a:r>
            <a:r>
              <a:rPr sz="2000" spc="-15" dirty="0">
                <a:latin typeface="Cambria"/>
                <a:cs typeface="Cambria"/>
              </a:rPr>
              <a:t> </a:t>
            </a:r>
            <a:r>
              <a:rPr sz="2000" spc="-5" dirty="0">
                <a:latin typeface="Cambria"/>
                <a:cs typeface="Cambria"/>
              </a:rPr>
              <a:t>object</a:t>
            </a:r>
            <a:r>
              <a:rPr sz="2000" spc="-15" dirty="0">
                <a:latin typeface="Cambria"/>
                <a:cs typeface="Cambria"/>
              </a:rPr>
              <a:t> reference </a:t>
            </a:r>
            <a:r>
              <a:rPr sz="2000" dirty="0">
                <a:latin typeface="Cambria"/>
                <a:cs typeface="Cambria"/>
              </a:rPr>
              <a:t>is</a:t>
            </a:r>
            <a:r>
              <a:rPr sz="2000" spc="5" dirty="0">
                <a:latin typeface="Cambria"/>
                <a:cs typeface="Cambria"/>
              </a:rPr>
              <a:t> </a:t>
            </a:r>
            <a:r>
              <a:rPr sz="2000" spc="-10" dirty="0">
                <a:latin typeface="Cambria"/>
                <a:cs typeface="Cambria"/>
              </a:rPr>
              <a:t>pass-by-value</a:t>
            </a:r>
            <a:endParaRPr sz="2000" dirty="0">
              <a:latin typeface="Cambria"/>
              <a:cs typeface="Cambria"/>
            </a:endParaRPr>
          </a:p>
          <a:p>
            <a:pPr marL="12699" marR="7620" algn="just">
              <a:spcBef>
                <a:spcPts val="1855"/>
              </a:spcBef>
            </a:pPr>
            <a:r>
              <a:rPr sz="2000" spc="5" dirty="0">
                <a:latin typeface="Cambria"/>
                <a:cs typeface="Cambria"/>
              </a:rPr>
              <a:t>In </a:t>
            </a:r>
            <a:r>
              <a:rPr sz="2000" spc="-10" dirty="0">
                <a:latin typeface="Cambria"/>
                <a:cs typeface="Cambria"/>
              </a:rPr>
              <a:t>case </a:t>
            </a:r>
            <a:r>
              <a:rPr sz="2000" spc="-5" dirty="0">
                <a:latin typeface="Cambria"/>
                <a:cs typeface="Cambria"/>
              </a:rPr>
              <a:t>of </a:t>
            </a:r>
            <a:r>
              <a:rPr sz="2000" spc="-10" dirty="0">
                <a:latin typeface="Cambria"/>
                <a:cs typeface="Cambria"/>
              </a:rPr>
              <a:t>primitives, </a:t>
            </a:r>
            <a:r>
              <a:rPr sz="2000" dirty="0">
                <a:latin typeface="Cambria"/>
                <a:cs typeface="Cambria"/>
              </a:rPr>
              <a:t>the </a:t>
            </a:r>
            <a:r>
              <a:rPr sz="2000" spc="-10" dirty="0">
                <a:latin typeface="Cambria"/>
                <a:cs typeface="Cambria"/>
              </a:rPr>
              <a:t>value </a:t>
            </a:r>
            <a:r>
              <a:rPr sz="2000" dirty="0">
                <a:latin typeface="Cambria"/>
                <a:cs typeface="Cambria"/>
              </a:rPr>
              <a:t>is </a:t>
            </a:r>
            <a:r>
              <a:rPr sz="2000" spc="-10" dirty="0">
                <a:latin typeface="Cambria"/>
                <a:cs typeface="Cambria"/>
              </a:rPr>
              <a:t>simply copied </a:t>
            </a:r>
            <a:r>
              <a:rPr sz="2000" spc="-5" dirty="0">
                <a:latin typeface="Cambria"/>
                <a:cs typeface="Cambria"/>
              </a:rPr>
              <a:t>inside stack memory </a:t>
            </a:r>
            <a:r>
              <a:rPr sz="2000" spc="-10" dirty="0">
                <a:latin typeface="Cambria"/>
                <a:cs typeface="Cambria"/>
              </a:rPr>
              <a:t>which </a:t>
            </a:r>
            <a:r>
              <a:rPr sz="2000" dirty="0">
                <a:latin typeface="Cambria"/>
                <a:cs typeface="Cambria"/>
              </a:rPr>
              <a:t>is </a:t>
            </a:r>
            <a:r>
              <a:rPr sz="2000" spc="-5" dirty="0">
                <a:latin typeface="Cambria"/>
                <a:cs typeface="Cambria"/>
              </a:rPr>
              <a:t>then </a:t>
            </a:r>
            <a:r>
              <a:rPr sz="2000" dirty="0">
                <a:latin typeface="Cambria"/>
                <a:cs typeface="Cambria"/>
              </a:rPr>
              <a:t> </a:t>
            </a:r>
            <a:r>
              <a:rPr sz="2000" spc="-10" dirty="0">
                <a:latin typeface="Cambria"/>
                <a:cs typeface="Cambria"/>
              </a:rPr>
              <a:t>passed</a:t>
            </a:r>
            <a:r>
              <a:rPr sz="2000" spc="-15" dirty="0">
                <a:latin typeface="Cambria"/>
                <a:cs typeface="Cambria"/>
              </a:rPr>
              <a:t> </a:t>
            </a:r>
            <a:r>
              <a:rPr sz="2000" dirty="0">
                <a:latin typeface="Cambria"/>
                <a:cs typeface="Cambria"/>
              </a:rPr>
              <a:t>to</a:t>
            </a:r>
            <a:r>
              <a:rPr sz="2000" spc="-20" dirty="0">
                <a:latin typeface="Cambria"/>
                <a:cs typeface="Cambria"/>
              </a:rPr>
              <a:t> </a:t>
            </a:r>
            <a:r>
              <a:rPr sz="2000" dirty="0">
                <a:latin typeface="Cambria"/>
                <a:cs typeface="Cambria"/>
              </a:rPr>
              <a:t>the</a:t>
            </a:r>
            <a:r>
              <a:rPr sz="2000" spc="-15" dirty="0">
                <a:latin typeface="Cambria"/>
                <a:cs typeface="Cambria"/>
              </a:rPr>
              <a:t> </a:t>
            </a:r>
            <a:r>
              <a:rPr sz="2000" spc="-5" dirty="0">
                <a:latin typeface="Cambria"/>
                <a:cs typeface="Cambria"/>
              </a:rPr>
              <a:t>callee</a:t>
            </a:r>
            <a:r>
              <a:rPr sz="2000" spc="-15" dirty="0">
                <a:latin typeface="Cambria"/>
                <a:cs typeface="Cambria"/>
              </a:rPr>
              <a:t> </a:t>
            </a:r>
            <a:r>
              <a:rPr sz="2000" spc="-5" dirty="0">
                <a:latin typeface="Cambria"/>
                <a:cs typeface="Cambria"/>
              </a:rPr>
              <a:t>method.</a:t>
            </a:r>
            <a:endParaRPr sz="2000" dirty="0">
              <a:latin typeface="Cambria"/>
              <a:cs typeface="Cambria"/>
            </a:endParaRPr>
          </a:p>
          <a:p>
            <a:pPr>
              <a:spcBef>
                <a:spcPts val="50"/>
              </a:spcBef>
            </a:pPr>
            <a:endParaRPr sz="2000" dirty="0">
              <a:latin typeface="Cambria"/>
              <a:cs typeface="Cambria"/>
            </a:endParaRPr>
          </a:p>
          <a:p>
            <a:pPr marL="12699" marR="5079" algn="just"/>
            <a:r>
              <a:rPr sz="2000" spc="5" dirty="0">
                <a:latin typeface="Cambria"/>
                <a:cs typeface="Cambria"/>
              </a:rPr>
              <a:t>In </a:t>
            </a:r>
            <a:r>
              <a:rPr sz="2000" spc="-5" dirty="0">
                <a:latin typeface="Cambria"/>
                <a:cs typeface="Cambria"/>
              </a:rPr>
              <a:t>case </a:t>
            </a:r>
            <a:r>
              <a:rPr sz="2000" spc="5" dirty="0">
                <a:latin typeface="Cambria"/>
                <a:cs typeface="Cambria"/>
              </a:rPr>
              <a:t>of </a:t>
            </a:r>
            <a:r>
              <a:rPr sz="2000" spc="-10" dirty="0">
                <a:latin typeface="Cambria"/>
                <a:cs typeface="Cambria"/>
              </a:rPr>
              <a:t>non-primitives,</a:t>
            </a:r>
            <a:r>
              <a:rPr sz="2000" spc="-5" dirty="0">
                <a:latin typeface="Cambria"/>
                <a:cs typeface="Cambria"/>
              </a:rPr>
              <a:t> </a:t>
            </a:r>
            <a:r>
              <a:rPr sz="2000" dirty="0">
                <a:latin typeface="Cambria"/>
                <a:cs typeface="Cambria"/>
              </a:rPr>
              <a:t>a </a:t>
            </a:r>
            <a:r>
              <a:rPr sz="2000" spc="-15" dirty="0">
                <a:latin typeface="Cambria"/>
                <a:cs typeface="Cambria"/>
              </a:rPr>
              <a:t>reference</a:t>
            </a:r>
            <a:r>
              <a:rPr sz="2000" spc="-10" dirty="0">
                <a:latin typeface="Cambria"/>
                <a:cs typeface="Cambria"/>
              </a:rPr>
              <a:t> </a:t>
            </a:r>
            <a:r>
              <a:rPr sz="2000" dirty="0">
                <a:latin typeface="Cambria"/>
                <a:cs typeface="Cambria"/>
              </a:rPr>
              <a:t>in </a:t>
            </a:r>
            <a:r>
              <a:rPr sz="2000" spc="-5" dirty="0">
                <a:latin typeface="Cambria"/>
                <a:cs typeface="Cambria"/>
              </a:rPr>
              <a:t>stack</a:t>
            </a:r>
            <a:r>
              <a:rPr sz="2000" dirty="0">
                <a:latin typeface="Cambria"/>
                <a:cs typeface="Cambria"/>
              </a:rPr>
              <a:t> </a:t>
            </a:r>
            <a:r>
              <a:rPr sz="2000" spc="-5" dirty="0">
                <a:latin typeface="Cambria"/>
                <a:cs typeface="Cambria"/>
              </a:rPr>
              <a:t>memory</a:t>
            </a:r>
            <a:r>
              <a:rPr sz="2000" dirty="0">
                <a:latin typeface="Cambria"/>
                <a:cs typeface="Cambria"/>
              </a:rPr>
              <a:t> </a:t>
            </a:r>
            <a:r>
              <a:rPr sz="2000" spc="-5" dirty="0">
                <a:latin typeface="Cambria"/>
                <a:cs typeface="Cambria"/>
              </a:rPr>
              <a:t>points</a:t>
            </a:r>
            <a:r>
              <a:rPr sz="2000" dirty="0">
                <a:latin typeface="Cambria"/>
                <a:cs typeface="Cambria"/>
              </a:rPr>
              <a:t> </a:t>
            </a:r>
            <a:r>
              <a:rPr sz="2000" spc="-10" dirty="0">
                <a:latin typeface="Cambria"/>
                <a:cs typeface="Cambria"/>
              </a:rPr>
              <a:t>to</a:t>
            </a:r>
            <a:r>
              <a:rPr sz="2000" spc="-5" dirty="0">
                <a:latin typeface="Cambria"/>
                <a:cs typeface="Cambria"/>
              </a:rPr>
              <a:t> the</a:t>
            </a:r>
            <a:r>
              <a:rPr sz="2000" spc="385" dirty="0">
                <a:latin typeface="Cambria"/>
                <a:cs typeface="Cambria"/>
              </a:rPr>
              <a:t> </a:t>
            </a:r>
            <a:r>
              <a:rPr sz="2000" spc="-5" dirty="0">
                <a:latin typeface="Cambria"/>
                <a:cs typeface="Cambria"/>
              </a:rPr>
              <a:t>actual</a:t>
            </a:r>
            <a:r>
              <a:rPr sz="2000" spc="385" dirty="0">
                <a:latin typeface="Cambria"/>
                <a:cs typeface="Cambria"/>
              </a:rPr>
              <a:t> </a:t>
            </a:r>
            <a:r>
              <a:rPr sz="2000" spc="-5" dirty="0">
                <a:latin typeface="Cambria"/>
                <a:cs typeface="Cambria"/>
              </a:rPr>
              <a:t>data </a:t>
            </a:r>
            <a:r>
              <a:rPr sz="2000" dirty="0">
                <a:latin typeface="Cambria"/>
                <a:cs typeface="Cambria"/>
              </a:rPr>
              <a:t> </a:t>
            </a:r>
            <a:r>
              <a:rPr sz="2000" spc="-10" dirty="0">
                <a:latin typeface="Cambria"/>
                <a:cs typeface="Cambria"/>
              </a:rPr>
              <a:t>which </a:t>
            </a:r>
            <a:r>
              <a:rPr sz="2000" spc="-5" dirty="0">
                <a:latin typeface="Cambria"/>
                <a:cs typeface="Cambria"/>
              </a:rPr>
              <a:t>resides </a:t>
            </a:r>
            <a:r>
              <a:rPr sz="2000" dirty="0">
                <a:latin typeface="Cambria"/>
                <a:cs typeface="Cambria"/>
              </a:rPr>
              <a:t>in </a:t>
            </a:r>
            <a:r>
              <a:rPr sz="2000" spc="-5" dirty="0">
                <a:latin typeface="Cambria"/>
                <a:cs typeface="Cambria"/>
              </a:rPr>
              <a:t>the heap. When </a:t>
            </a:r>
            <a:r>
              <a:rPr sz="2000" spc="-15" dirty="0">
                <a:latin typeface="Cambria"/>
                <a:cs typeface="Cambria"/>
              </a:rPr>
              <a:t>we </a:t>
            </a:r>
            <a:r>
              <a:rPr sz="2000" spc="-5" dirty="0">
                <a:latin typeface="Cambria"/>
                <a:cs typeface="Cambria"/>
              </a:rPr>
              <a:t>pass </a:t>
            </a:r>
            <a:r>
              <a:rPr sz="2000" spc="-10" dirty="0">
                <a:latin typeface="Cambria"/>
                <a:cs typeface="Cambria"/>
              </a:rPr>
              <a:t>an </a:t>
            </a:r>
            <a:r>
              <a:rPr sz="2000" dirty="0">
                <a:latin typeface="Cambria"/>
                <a:cs typeface="Cambria"/>
              </a:rPr>
              <a:t>object, </a:t>
            </a:r>
            <a:r>
              <a:rPr sz="2000" spc="-5" dirty="0">
                <a:latin typeface="Cambria"/>
                <a:cs typeface="Cambria"/>
              </a:rPr>
              <a:t>the </a:t>
            </a:r>
            <a:r>
              <a:rPr sz="2000" spc="-15" dirty="0">
                <a:latin typeface="Cambria"/>
                <a:cs typeface="Cambria"/>
              </a:rPr>
              <a:t>reference </a:t>
            </a:r>
            <a:r>
              <a:rPr sz="2000" spc="-10" dirty="0">
                <a:latin typeface="Cambria"/>
                <a:cs typeface="Cambria"/>
              </a:rPr>
              <a:t>in </a:t>
            </a:r>
            <a:r>
              <a:rPr sz="2000" spc="-5" dirty="0">
                <a:latin typeface="Cambria"/>
                <a:cs typeface="Cambria"/>
              </a:rPr>
              <a:t>stack memory </a:t>
            </a:r>
            <a:r>
              <a:rPr sz="2000" dirty="0">
                <a:latin typeface="Cambria"/>
                <a:cs typeface="Cambria"/>
              </a:rPr>
              <a:t>is </a:t>
            </a:r>
            <a:r>
              <a:rPr sz="2000" spc="5" dirty="0">
                <a:latin typeface="Cambria"/>
                <a:cs typeface="Cambria"/>
              </a:rPr>
              <a:t> </a:t>
            </a:r>
            <a:r>
              <a:rPr sz="2000" spc="-5" dirty="0">
                <a:latin typeface="Cambria"/>
                <a:cs typeface="Cambria"/>
              </a:rPr>
              <a:t>copied</a:t>
            </a:r>
            <a:r>
              <a:rPr sz="2000" spc="-30" dirty="0">
                <a:latin typeface="Cambria"/>
                <a:cs typeface="Cambria"/>
              </a:rPr>
              <a:t> </a:t>
            </a:r>
            <a:r>
              <a:rPr sz="2000" dirty="0">
                <a:latin typeface="Cambria"/>
                <a:cs typeface="Cambria"/>
              </a:rPr>
              <a:t>and</a:t>
            </a:r>
            <a:r>
              <a:rPr sz="2000" spc="-10" dirty="0">
                <a:latin typeface="Cambria"/>
                <a:cs typeface="Cambria"/>
              </a:rPr>
              <a:t> </a:t>
            </a:r>
            <a:r>
              <a:rPr sz="2000" spc="-5" dirty="0">
                <a:latin typeface="Cambria"/>
                <a:cs typeface="Cambria"/>
              </a:rPr>
              <a:t>the</a:t>
            </a:r>
            <a:r>
              <a:rPr sz="2000" dirty="0">
                <a:latin typeface="Cambria"/>
                <a:cs typeface="Cambria"/>
              </a:rPr>
              <a:t> </a:t>
            </a:r>
            <a:r>
              <a:rPr sz="2000" spc="-5" dirty="0">
                <a:latin typeface="Cambria"/>
                <a:cs typeface="Cambria"/>
              </a:rPr>
              <a:t>new</a:t>
            </a:r>
            <a:r>
              <a:rPr sz="2000" spc="5" dirty="0">
                <a:latin typeface="Cambria"/>
                <a:cs typeface="Cambria"/>
              </a:rPr>
              <a:t> </a:t>
            </a:r>
            <a:r>
              <a:rPr sz="2000" spc="-15" dirty="0">
                <a:latin typeface="Cambria"/>
                <a:cs typeface="Cambria"/>
              </a:rPr>
              <a:t>reference </a:t>
            </a:r>
            <a:r>
              <a:rPr sz="2000" dirty="0">
                <a:latin typeface="Cambria"/>
                <a:cs typeface="Cambria"/>
              </a:rPr>
              <a:t>is</a:t>
            </a:r>
            <a:r>
              <a:rPr sz="2000" spc="15" dirty="0">
                <a:latin typeface="Cambria"/>
                <a:cs typeface="Cambria"/>
              </a:rPr>
              <a:t> </a:t>
            </a:r>
            <a:r>
              <a:rPr sz="2000" spc="-10" dirty="0">
                <a:latin typeface="Cambria"/>
                <a:cs typeface="Cambria"/>
              </a:rPr>
              <a:t>passed</a:t>
            </a:r>
            <a:r>
              <a:rPr sz="2000" spc="5" dirty="0">
                <a:latin typeface="Cambria"/>
                <a:cs typeface="Cambria"/>
              </a:rPr>
              <a:t> </a:t>
            </a:r>
            <a:r>
              <a:rPr sz="2000" spc="-10" dirty="0">
                <a:latin typeface="Cambria"/>
                <a:cs typeface="Cambria"/>
              </a:rPr>
              <a:t>to</a:t>
            </a:r>
            <a:r>
              <a:rPr sz="2000" spc="-5" dirty="0">
                <a:latin typeface="Cambria"/>
                <a:cs typeface="Cambria"/>
              </a:rPr>
              <a:t> the</a:t>
            </a:r>
            <a:r>
              <a:rPr sz="2000" spc="-15" dirty="0">
                <a:latin typeface="Cambria"/>
                <a:cs typeface="Cambria"/>
              </a:rPr>
              <a:t> </a:t>
            </a:r>
            <a:r>
              <a:rPr sz="2000" spc="-5" dirty="0">
                <a:latin typeface="Cambria"/>
                <a:cs typeface="Cambria"/>
              </a:rPr>
              <a:t>method.</a:t>
            </a:r>
            <a:endParaRPr sz="2000" dirty="0">
              <a:latin typeface="Cambria"/>
              <a:cs typeface="Cambria"/>
            </a:endParaRPr>
          </a:p>
          <a:p>
            <a:pPr>
              <a:spcBef>
                <a:spcPts val="50"/>
              </a:spcBef>
            </a:pPr>
            <a:endParaRPr sz="2000" dirty="0">
              <a:latin typeface="Cambria"/>
              <a:cs typeface="Cambria"/>
            </a:endParaRPr>
          </a:p>
          <a:p>
            <a:pPr marL="12699" algn="just"/>
            <a:r>
              <a:rPr sz="2000" spc="-5" dirty="0">
                <a:latin typeface="Cambria"/>
                <a:cs typeface="Cambria"/>
              </a:rPr>
              <a:t>Check</a:t>
            </a:r>
            <a:r>
              <a:rPr sz="2000" spc="-30" dirty="0">
                <a:latin typeface="Cambria"/>
                <a:cs typeface="Cambria"/>
              </a:rPr>
              <a:t> </a:t>
            </a:r>
            <a:r>
              <a:rPr sz="2000" spc="-5" dirty="0">
                <a:latin typeface="Cambria"/>
                <a:cs typeface="Cambria"/>
              </a:rPr>
              <a:t>Example</a:t>
            </a:r>
            <a:r>
              <a:rPr sz="2000" spc="-10" dirty="0">
                <a:latin typeface="Cambria"/>
                <a:cs typeface="Cambria"/>
              </a:rPr>
              <a:t> </a:t>
            </a:r>
            <a:r>
              <a:rPr sz="2000" dirty="0">
                <a:latin typeface="Cambria"/>
                <a:cs typeface="Cambria"/>
              </a:rPr>
              <a:t>:</a:t>
            </a:r>
            <a:r>
              <a:rPr sz="2000" spc="15" dirty="0">
                <a:latin typeface="Cambria"/>
                <a:cs typeface="Cambria"/>
              </a:rPr>
              <a:t> </a:t>
            </a:r>
            <a:r>
              <a:rPr sz="2000" dirty="0">
                <a:latin typeface="Cambria"/>
                <a:cs typeface="Cambria"/>
              </a:rPr>
              <a:t>Unit</a:t>
            </a:r>
            <a:r>
              <a:rPr sz="2000" spc="-15" dirty="0">
                <a:latin typeface="Cambria"/>
                <a:cs typeface="Cambria"/>
              </a:rPr>
              <a:t> </a:t>
            </a:r>
            <a:r>
              <a:rPr sz="2000" dirty="0">
                <a:latin typeface="Cambria"/>
                <a:cs typeface="Cambria"/>
              </a:rPr>
              <a:t>3</a:t>
            </a:r>
            <a:r>
              <a:rPr sz="2000" spc="-5" dirty="0">
                <a:latin typeface="Cambria"/>
                <a:cs typeface="Cambria"/>
              </a:rPr>
              <a:t> </a:t>
            </a:r>
            <a:r>
              <a:rPr sz="2000" dirty="0">
                <a:latin typeface="Cambria"/>
                <a:cs typeface="Cambria"/>
              </a:rPr>
              <a:t>→</a:t>
            </a:r>
            <a:r>
              <a:rPr sz="2000" spc="35" dirty="0">
                <a:latin typeface="Cambria"/>
                <a:cs typeface="Cambria"/>
              </a:rPr>
              <a:t> </a:t>
            </a:r>
            <a:r>
              <a:rPr sz="2000" spc="-15" dirty="0">
                <a:latin typeface="Cambria"/>
                <a:cs typeface="Cambria"/>
              </a:rPr>
              <a:t>CallByValue.java</a:t>
            </a:r>
            <a:r>
              <a:rPr sz="2000" spc="-50" dirty="0">
                <a:latin typeface="Cambria"/>
                <a:cs typeface="Cambria"/>
              </a:rPr>
              <a:t> </a:t>
            </a:r>
            <a:r>
              <a:rPr sz="2000" dirty="0">
                <a:latin typeface="Cambria"/>
                <a:cs typeface="Cambria"/>
              </a:rPr>
              <a:t>,</a:t>
            </a:r>
            <a:r>
              <a:rPr sz="2000" spc="5" dirty="0">
                <a:latin typeface="Cambria"/>
                <a:cs typeface="Cambria"/>
              </a:rPr>
              <a:t> </a:t>
            </a:r>
            <a:r>
              <a:rPr sz="2000" spc="-15" dirty="0">
                <a:latin typeface="Cambria"/>
                <a:cs typeface="Cambria"/>
              </a:rPr>
              <a:t>CallByReference.java</a:t>
            </a:r>
            <a:endParaRPr sz="20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4357" y="1168353"/>
            <a:ext cx="4295140" cy="412934"/>
          </a:xfrm>
          <a:prstGeom prst="rect">
            <a:avLst/>
          </a:prstGeom>
        </p:spPr>
        <p:txBody>
          <a:bodyPr vert="horz" wrap="square" lIns="0" tIns="12700" rIns="0" bIns="0" rtlCol="0">
            <a:spAutoFit/>
          </a:bodyPr>
          <a:lstStyle/>
          <a:p>
            <a:pPr marL="12699">
              <a:spcBef>
                <a:spcPts val="100"/>
              </a:spcBef>
            </a:pPr>
            <a:r>
              <a:rPr sz="2600" spc="-15" dirty="0">
                <a:solidFill>
                  <a:srgbClr val="FFFFFF"/>
                </a:solidFill>
                <a:latin typeface="Cambria"/>
                <a:cs typeface="Cambria"/>
              </a:rPr>
              <a:t>Pass</a:t>
            </a:r>
            <a:r>
              <a:rPr sz="2600" spc="-60" dirty="0">
                <a:solidFill>
                  <a:srgbClr val="FFFFFF"/>
                </a:solidFill>
                <a:latin typeface="Cambria"/>
                <a:cs typeface="Cambria"/>
              </a:rPr>
              <a:t> </a:t>
            </a:r>
            <a:r>
              <a:rPr sz="2600" spc="-15" dirty="0">
                <a:solidFill>
                  <a:srgbClr val="FFFFFF"/>
                </a:solidFill>
                <a:latin typeface="Cambria"/>
                <a:cs typeface="Cambria"/>
              </a:rPr>
              <a:t>By </a:t>
            </a:r>
            <a:r>
              <a:rPr sz="2600" spc="-35" dirty="0">
                <a:solidFill>
                  <a:srgbClr val="FFFFFF"/>
                </a:solidFill>
                <a:latin typeface="Cambria"/>
                <a:cs typeface="Cambria"/>
              </a:rPr>
              <a:t>Value </a:t>
            </a:r>
            <a:r>
              <a:rPr sz="2600" dirty="0">
                <a:solidFill>
                  <a:srgbClr val="FFFFFF"/>
                </a:solidFill>
                <a:latin typeface="Cambria"/>
                <a:cs typeface="Cambria"/>
              </a:rPr>
              <a:t>/</a:t>
            </a:r>
            <a:r>
              <a:rPr sz="2600" spc="-25" dirty="0">
                <a:solidFill>
                  <a:srgbClr val="FFFFFF"/>
                </a:solidFill>
                <a:latin typeface="Cambria"/>
                <a:cs typeface="Cambria"/>
              </a:rPr>
              <a:t> </a:t>
            </a:r>
            <a:r>
              <a:rPr sz="2600" dirty="0">
                <a:solidFill>
                  <a:srgbClr val="FFFFFF"/>
                </a:solidFill>
                <a:latin typeface="Cambria"/>
                <a:cs typeface="Cambria"/>
              </a:rPr>
              <a:t>Call</a:t>
            </a:r>
            <a:r>
              <a:rPr sz="2600" spc="-35" dirty="0">
                <a:solidFill>
                  <a:srgbClr val="FFFFFF"/>
                </a:solidFill>
                <a:latin typeface="Cambria"/>
                <a:cs typeface="Cambria"/>
              </a:rPr>
              <a:t> </a:t>
            </a:r>
            <a:r>
              <a:rPr sz="2600" spc="-45" dirty="0">
                <a:solidFill>
                  <a:srgbClr val="FFFFFF"/>
                </a:solidFill>
                <a:latin typeface="Cambria"/>
                <a:cs typeface="Cambria"/>
              </a:rPr>
              <a:t>by</a:t>
            </a:r>
            <a:r>
              <a:rPr sz="2600" spc="-15" dirty="0">
                <a:solidFill>
                  <a:srgbClr val="FFFFFF"/>
                </a:solidFill>
                <a:latin typeface="Cambria"/>
                <a:cs typeface="Cambria"/>
              </a:rPr>
              <a:t> </a:t>
            </a:r>
            <a:r>
              <a:rPr sz="2600" spc="-30" dirty="0">
                <a:solidFill>
                  <a:srgbClr val="FFFFFF"/>
                </a:solidFill>
                <a:latin typeface="Cambria"/>
                <a:cs typeface="Cambria"/>
              </a:rPr>
              <a:t>Value</a:t>
            </a:r>
            <a:endParaRPr sz="2600">
              <a:latin typeface="Cambria"/>
              <a:cs typeface="Cambria"/>
            </a:endParaRPr>
          </a:p>
        </p:txBody>
      </p:sp>
      <p:pic>
        <p:nvPicPr>
          <p:cNvPr id="6" name="object 6"/>
          <p:cNvPicPr/>
          <p:nvPr/>
        </p:nvPicPr>
        <p:blipFill>
          <a:blip r:embed="rId2" cstate="print"/>
          <a:stretch>
            <a:fillRect/>
          </a:stretch>
        </p:blipFill>
        <p:spPr>
          <a:xfrm>
            <a:off x="457201" y="6553293"/>
            <a:ext cx="9136380" cy="754287"/>
          </a:xfrm>
          <a:prstGeom prst="rect">
            <a:avLst/>
          </a:prstGeom>
        </p:spPr>
      </p:pic>
      <p:sp>
        <p:nvSpPr>
          <p:cNvPr id="7" name="object 7"/>
          <p:cNvSpPr txBox="1"/>
          <p:nvPr/>
        </p:nvSpPr>
        <p:spPr>
          <a:xfrm>
            <a:off x="784357" y="6304327"/>
            <a:ext cx="4192904" cy="289823"/>
          </a:xfrm>
          <a:prstGeom prst="rect">
            <a:avLst/>
          </a:prstGeom>
        </p:spPr>
        <p:txBody>
          <a:bodyPr vert="horz" wrap="square" lIns="0" tIns="12700" rIns="0" bIns="0" rtlCol="0">
            <a:spAutoFit/>
          </a:bodyPr>
          <a:lstStyle/>
          <a:p>
            <a:pPr marL="12699">
              <a:spcBef>
                <a:spcPts val="100"/>
              </a:spcBef>
            </a:pPr>
            <a:r>
              <a:rPr spc="-5" dirty="0">
                <a:latin typeface="Cambria"/>
                <a:cs typeface="Cambria"/>
              </a:rPr>
              <a:t>Check</a:t>
            </a:r>
            <a:r>
              <a:rPr spc="-40" dirty="0">
                <a:latin typeface="Cambria"/>
                <a:cs typeface="Cambria"/>
              </a:rPr>
              <a:t> </a:t>
            </a:r>
            <a:r>
              <a:rPr spc="-5" dirty="0">
                <a:latin typeface="Cambria"/>
                <a:cs typeface="Cambria"/>
              </a:rPr>
              <a:t>Example</a:t>
            </a:r>
            <a:r>
              <a:rPr spc="-20" dirty="0">
                <a:latin typeface="Cambria"/>
                <a:cs typeface="Cambria"/>
              </a:rPr>
              <a:t> </a:t>
            </a:r>
            <a:r>
              <a:rPr dirty="0">
                <a:latin typeface="Cambria"/>
                <a:cs typeface="Cambria"/>
              </a:rPr>
              <a:t>:</a:t>
            </a:r>
            <a:r>
              <a:rPr spc="5" dirty="0">
                <a:latin typeface="Cambria"/>
                <a:cs typeface="Cambria"/>
              </a:rPr>
              <a:t> </a:t>
            </a:r>
            <a:r>
              <a:rPr dirty="0">
                <a:latin typeface="Cambria"/>
                <a:cs typeface="Cambria"/>
              </a:rPr>
              <a:t>Unit</a:t>
            </a:r>
            <a:r>
              <a:rPr spc="-25" dirty="0">
                <a:latin typeface="Cambria"/>
                <a:cs typeface="Cambria"/>
              </a:rPr>
              <a:t> </a:t>
            </a:r>
            <a:r>
              <a:rPr dirty="0">
                <a:latin typeface="Cambria"/>
                <a:cs typeface="Cambria"/>
              </a:rPr>
              <a:t>3</a:t>
            </a:r>
            <a:r>
              <a:rPr spc="-15" dirty="0">
                <a:latin typeface="Cambria"/>
                <a:cs typeface="Cambria"/>
              </a:rPr>
              <a:t> </a:t>
            </a:r>
            <a:r>
              <a:rPr dirty="0">
                <a:latin typeface="Cambria"/>
                <a:cs typeface="Cambria"/>
              </a:rPr>
              <a:t>→</a:t>
            </a:r>
            <a:r>
              <a:rPr spc="400" dirty="0">
                <a:latin typeface="Cambria"/>
                <a:cs typeface="Cambria"/>
              </a:rPr>
              <a:t> </a:t>
            </a:r>
            <a:r>
              <a:rPr spc="-15" dirty="0">
                <a:latin typeface="Cambria"/>
                <a:cs typeface="Cambria"/>
              </a:rPr>
              <a:t>CallByValue.java</a:t>
            </a:r>
            <a:endParaRPr>
              <a:latin typeface="Cambria"/>
              <a:cs typeface="Cambria"/>
            </a:endParaRPr>
          </a:p>
        </p:txBody>
      </p:sp>
      <p:sp>
        <p:nvSpPr>
          <p:cNvPr id="8" name="Rectangle 7">
            <a:extLst>
              <a:ext uri="{FF2B5EF4-FFF2-40B4-BE49-F238E27FC236}">
                <a16:creationId xmlns:a16="http://schemas.microsoft.com/office/drawing/2014/main" id="{98A3769D-42FC-4869-9001-BEB68BB182E9}"/>
              </a:ext>
            </a:extLst>
          </p:cNvPr>
          <p:cNvSpPr/>
          <p:nvPr/>
        </p:nvSpPr>
        <p:spPr>
          <a:xfrm>
            <a:off x="469232" y="2147864"/>
            <a:ext cx="9589168" cy="4093428"/>
          </a:xfrm>
          <a:prstGeom prst="rect">
            <a:avLst/>
          </a:prstGeom>
        </p:spPr>
        <p:txBody>
          <a:bodyPr wrap="square">
            <a:spAutoFit/>
          </a:bodyPr>
          <a:lstStyle/>
          <a:p>
            <a:pPr marL="285726" indent="-285726">
              <a:buFont typeface="Arial" panose="020B0604020202020204" pitchFamily="34" charset="0"/>
              <a:buChar char="•"/>
            </a:pPr>
            <a:r>
              <a:rPr lang="en-US" sz="2000" dirty="0">
                <a:solidFill>
                  <a:srgbClr val="FF0000"/>
                </a:solidFill>
                <a:latin typeface="Cambria" panose="02040503050406030204" pitchFamily="18" charset="0"/>
              </a:rPr>
              <a:t>“Call by value” in Java means that argument’s value is copied and is passed to the parameter list of a method.</a:t>
            </a:r>
          </a:p>
          <a:p>
            <a:pPr marL="285726" indent="-285726">
              <a:buFont typeface="Arial" panose="020B0604020202020204" pitchFamily="34" charset="0"/>
              <a:buChar char="•"/>
            </a:pPr>
            <a:r>
              <a:rPr lang="en-US" sz="2000" dirty="0">
                <a:solidFill>
                  <a:srgbClr val="000000"/>
                </a:solidFill>
                <a:latin typeface="Cambria" panose="02040503050406030204" pitchFamily="18" charset="0"/>
              </a:rPr>
              <a:t>That is, when we call a method with passing argument values to the parameter list, these argument values are copied into the small portion of memory and a copy of each value is passed to the parameters of the called method.</a:t>
            </a:r>
          </a:p>
          <a:p>
            <a:pPr marL="285726" indent="-285726">
              <a:buFont typeface="Arial" panose="020B0604020202020204" pitchFamily="34" charset="0"/>
              <a:buChar char="•"/>
            </a:pPr>
            <a:r>
              <a:rPr lang="en-US" sz="2000" dirty="0">
                <a:solidFill>
                  <a:srgbClr val="000000"/>
                </a:solidFill>
                <a:latin typeface="Cambria" panose="02040503050406030204" pitchFamily="18" charset="0"/>
              </a:rPr>
              <a:t>When these values are used inside the method either for “read or write operations”, we are actually using the copy of these values, not the original argument values which are unaffected by the operation inside the method.</a:t>
            </a:r>
          </a:p>
          <a:p>
            <a:pPr marL="285726" indent="-285726">
              <a:buFont typeface="Arial" panose="020B0604020202020204" pitchFamily="34" charset="0"/>
              <a:buChar char="•"/>
            </a:pPr>
            <a:r>
              <a:rPr lang="en-US" sz="2000" dirty="0">
                <a:solidFill>
                  <a:srgbClr val="000000"/>
                </a:solidFill>
                <a:latin typeface="Cambria" panose="02040503050406030204" pitchFamily="18" charset="0"/>
              </a:rPr>
              <a:t>That is, the values of the parameters can be modified only inside the scope of the method but such modification inside the method doesn’t affect the original passing argument.</a:t>
            </a:r>
          </a:p>
          <a:p>
            <a:pPr marL="285726" indent="-285726">
              <a:buFont typeface="Arial" panose="020B0604020202020204" pitchFamily="34" charset="0"/>
              <a:buChar char="•"/>
            </a:pPr>
            <a:r>
              <a:rPr lang="en-US" sz="2000" dirty="0">
                <a:solidFill>
                  <a:srgbClr val="000000"/>
                </a:solidFill>
                <a:latin typeface="Cambria" panose="02040503050406030204" pitchFamily="18" charset="0"/>
              </a:rPr>
              <a:t>When the method returns, the parameters are gone and any changes to them are lost. This whole mechanism is called call by value or pass by 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95393-E9C7-4BC9-83B1-D7410B25E800}"/>
              </a:ext>
            </a:extLst>
          </p:cNvPr>
          <p:cNvSpPr>
            <a:spLocks noGrp="1"/>
          </p:cNvSpPr>
          <p:nvPr>
            <p:ph type="body" idx="1"/>
          </p:nvPr>
        </p:nvSpPr>
        <p:spPr>
          <a:xfrm>
            <a:off x="685801" y="2057401"/>
            <a:ext cx="8203199" cy="5539978"/>
          </a:xfrm>
        </p:spPr>
        <p:txBody>
          <a:bodyPr/>
          <a:lstStyle/>
          <a:p>
            <a:r>
              <a:rPr lang="en-US" sz="2000" dirty="0"/>
              <a:t>//</a:t>
            </a:r>
            <a:r>
              <a:rPr lang="en-US" sz="2000" dirty="0" err="1"/>
              <a:t>CallByValue</a:t>
            </a:r>
            <a:endParaRPr lang="en-US" sz="2000" dirty="0"/>
          </a:p>
          <a:p>
            <a:r>
              <a:rPr lang="en-US" sz="2000" dirty="0"/>
              <a:t>public class Main </a:t>
            </a:r>
          </a:p>
          <a:p>
            <a:r>
              <a:rPr lang="en-US" sz="2000" dirty="0"/>
              <a:t>{ </a:t>
            </a:r>
          </a:p>
          <a:p>
            <a:r>
              <a:rPr lang="en-US" sz="2000" dirty="0"/>
              <a:t>  int change(int b) </a:t>
            </a:r>
          </a:p>
          <a:p>
            <a:r>
              <a:rPr lang="en-US" sz="2000" dirty="0"/>
              <a:t>  { </a:t>
            </a:r>
          </a:p>
          <a:p>
            <a:r>
              <a:rPr lang="en-US" sz="2000" dirty="0"/>
              <a:t>    ++b; // Changes will be in the local variable only. </a:t>
            </a:r>
          </a:p>
          <a:p>
            <a:r>
              <a:rPr lang="en-US" sz="2000" dirty="0"/>
              <a:t>    return b; </a:t>
            </a:r>
          </a:p>
          <a:p>
            <a:r>
              <a:rPr lang="en-US" sz="2000" dirty="0"/>
              <a:t>  } </a:t>
            </a:r>
          </a:p>
          <a:p>
            <a:r>
              <a:rPr lang="en-US" sz="2000" dirty="0"/>
              <a:t>public static void main(String[] </a:t>
            </a:r>
            <a:r>
              <a:rPr lang="en-US" sz="2000" dirty="0" err="1"/>
              <a:t>args</a:t>
            </a:r>
            <a:r>
              <a:rPr lang="en-US" sz="2000" dirty="0"/>
              <a:t>) </a:t>
            </a:r>
          </a:p>
          <a:p>
            <a:r>
              <a:rPr lang="en-US" sz="2000" dirty="0"/>
              <a:t>{ </a:t>
            </a:r>
          </a:p>
          <a:p>
            <a:r>
              <a:rPr lang="en-US" sz="2000" dirty="0"/>
              <a:t>// Create an object of class. </a:t>
            </a:r>
          </a:p>
          <a:p>
            <a:r>
              <a:rPr lang="en-US" sz="2000" dirty="0"/>
              <a:t>    Main obj = new Main(); </a:t>
            </a:r>
          </a:p>
          <a:p>
            <a:r>
              <a:rPr lang="en-US" sz="2000" dirty="0"/>
              <a:t>     int a = 20; </a:t>
            </a:r>
          </a:p>
          <a:p>
            <a:r>
              <a:rPr lang="en-US" sz="2000" dirty="0"/>
              <a:t>     int x = </a:t>
            </a:r>
            <a:r>
              <a:rPr lang="en-US" sz="2000" dirty="0" err="1"/>
              <a:t>obj.change</a:t>
            </a:r>
            <a:r>
              <a:rPr lang="en-US" sz="2000" dirty="0"/>
              <a:t>(a); </a:t>
            </a:r>
          </a:p>
          <a:p>
            <a:r>
              <a:rPr lang="en-US" sz="2000" dirty="0"/>
              <a:t>     </a:t>
            </a:r>
            <a:r>
              <a:rPr lang="en-US" sz="2000" dirty="0" err="1"/>
              <a:t>System.out.println</a:t>
            </a:r>
            <a:r>
              <a:rPr lang="en-US" sz="2000" dirty="0"/>
              <a:t>("Value of a after passing: " +a); </a:t>
            </a:r>
          </a:p>
          <a:p>
            <a:r>
              <a:rPr lang="en-US" sz="2000" dirty="0"/>
              <a:t>     </a:t>
            </a:r>
            <a:r>
              <a:rPr lang="en-US" sz="2000" dirty="0" err="1"/>
              <a:t>System.out.println</a:t>
            </a:r>
            <a:r>
              <a:rPr lang="en-US" sz="2000" dirty="0"/>
              <a:t>("Value of x after modifying: " +x); </a:t>
            </a:r>
          </a:p>
          <a:p>
            <a:r>
              <a:rPr lang="en-US" sz="2000" dirty="0"/>
              <a:t> } </a:t>
            </a:r>
          </a:p>
          <a:p>
            <a:r>
              <a:rPr lang="en-US" sz="2000" dirty="0"/>
              <a:t>}</a:t>
            </a:r>
          </a:p>
        </p:txBody>
      </p:sp>
    </p:spTree>
    <p:extLst>
      <p:ext uri="{BB962C8B-B14F-4D97-AF65-F5344CB8AC3E}">
        <p14:creationId xmlns:p14="http://schemas.microsoft.com/office/powerpoint/2010/main" val="277962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8A7D-ADD6-4DDC-A502-B56C7A6D5F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F687450-D06D-4BEA-83FA-B4BB363B8DAF}"/>
              </a:ext>
            </a:extLst>
          </p:cNvPr>
          <p:cNvSpPr>
            <a:spLocks noGrp="1"/>
          </p:cNvSpPr>
          <p:nvPr>
            <p:ph type="body" idx="1"/>
          </p:nvPr>
        </p:nvSpPr>
        <p:spPr/>
        <p:txBody>
          <a:bodyPr/>
          <a:lstStyle/>
          <a:p>
            <a:endParaRPr lang="en-US"/>
          </a:p>
        </p:txBody>
      </p:sp>
      <p:grpSp>
        <p:nvGrpSpPr>
          <p:cNvPr id="6" name="Group 5">
            <a:extLst>
              <a:ext uri="{FF2B5EF4-FFF2-40B4-BE49-F238E27FC236}">
                <a16:creationId xmlns:a16="http://schemas.microsoft.com/office/drawing/2014/main" id="{A3511D36-B49F-47D1-AABA-0471011A6885}"/>
              </a:ext>
            </a:extLst>
          </p:cNvPr>
          <p:cNvGrpSpPr/>
          <p:nvPr/>
        </p:nvGrpSpPr>
        <p:grpSpPr>
          <a:xfrm>
            <a:off x="1131940" y="2084358"/>
            <a:ext cx="7794519" cy="5535642"/>
            <a:chOff x="1131939" y="1905000"/>
            <a:chExt cx="7794519" cy="5535642"/>
          </a:xfrm>
        </p:grpSpPr>
        <p:pic>
          <p:nvPicPr>
            <p:cNvPr id="4" name="Picture 3">
              <a:extLst>
                <a:ext uri="{FF2B5EF4-FFF2-40B4-BE49-F238E27FC236}">
                  <a16:creationId xmlns:a16="http://schemas.microsoft.com/office/drawing/2014/main" id="{5E468CBD-90A5-49E3-BD2B-C9A4CF6DE243}"/>
                </a:ext>
              </a:extLst>
            </p:cNvPr>
            <p:cNvPicPr>
              <a:picLocks noChangeAspect="1"/>
            </p:cNvPicPr>
            <p:nvPr/>
          </p:nvPicPr>
          <p:blipFill>
            <a:blip r:embed="rId2"/>
            <a:stretch>
              <a:fillRect/>
            </a:stretch>
          </p:blipFill>
          <p:spPr>
            <a:xfrm>
              <a:off x="1131939" y="1905000"/>
              <a:ext cx="7794519" cy="5535642"/>
            </a:xfrm>
            <a:prstGeom prst="rect">
              <a:avLst/>
            </a:prstGeom>
          </p:spPr>
        </p:pic>
        <p:sp>
          <p:nvSpPr>
            <p:cNvPr id="5" name="Rectangle 4">
              <a:extLst>
                <a:ext uri="{FF2B5EF4-FFF2-40B4-BE49-F238E27FC236}">
                  <a16:creationId xmlns:a16="http://schemas.microsoft.com/office/drawing/2014/main" id="{E71FEE9A-A47F-41B5-8043-9793E92F6492}"/>
                </a:ext>
              </a:extLst>
            </p:cNvPr>
            <p:cNvSpPr/>
            <p:nvPr/>
          </p:nvSpPr>
          <p:spPr>
            <a:xfrm>
              <a:off x="3657600" y="6858000"/>
              <a:ext cx="2971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94433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6135" y="1168353"/>
            <a:ext cx="4013200" cy="412934"/>
          </a:xfrm>
          <a:prstGeom prst="rect">
            <a:avLst/>
          </a:prstGeom>
        </p:spPr>
        <p:txBody>
          <a:bodyPr vert="horz" wrap="square" lIns="0" tIns="12700" rIns="0" bIns="0" rtlCol="0">
            <a:spAutoFit/>
          </a:bodyPr>
          <a:lstStyle/>
          <a:p>
            <a:pPr marL="12699">
              <a:spcBef>
                <a:spcPts val="100"/>
              </a:spcBef>
            </a:pPr>
            <a:r>
              <a:rPr sz="2600" spc="-5" dirty="0">
                <a:solidFill>
                  <a:srgbClr val="FFFFFF"/>
                </a:solidFill>
                <a:latin typeface="Cambria"/>
                <a:cs typeface="Cambria"/>
              </a:rPr>
              <a:t>Call</a:t>
            </a:r>
            <a:r>
              <a:rPr sz="2600" spc="-35" dirty="0">
                <a:solidFill>
                  <a:srgbClr val="FFFFFF"/>
                </a:solidFill>
                <a:latin typeface="Cambria"/>
                <a:cs typeface="Cambria"/>
              </a:rPr>
              <a:t> </a:t>
            </a:r>
            <a:r>
              <a:rPr sz="2600" spc="-30" dirty="0">
                <a:solidFill>
                  <a:srgbClr val="FFFFFF"/>
                </a:solidFill>
                <a:latin typeface="Cambria"/>
                <a:cs typeface="Cambria"/>
              </a:rPr>
              <a:t>by</a:t>
            </a:r>
            <a:r>
              <a:rPr sz="2600" spc="-20" dirty="0">
                <a:solidFill>
                  <a:srgbClr val="FFFFFF"/>
                </a:solidFill>
                <a:latin typeface="Cambria"/>
                <a:cs typeface="Cambria"/>
              </a:rPr>
              <a:t> </a:t>
            </a:r>
            <a:r>
              <a:rPr sz="2600" spc="-10" dirty="0">
                <a:solidFill>
                  <a:srgbClr val="FFFFFF"/>
                </a:solidFill>
                <a:latin typeface="Cambria"/>
                <a:cs typeface="Cambria"/>
              </a:rPr>
              <a:t>reference(aliasing)</a:t>
            </a:r>
            <a:endParaRPr sz="2600" dirty="0">
              <a:latin typeface="Cambria"/>
              <a:cs typeface="Cambria"/>
            </a:endParaRPr>
          </a:p>
        </p:txBody>
      </p:sp>
      <p:pic>
        <p:nvPicPr>
          <p:cNvPr id="6" name="object 6"/>
          <p:cNvPicPr/>
          <p:nvPr/>
        </p:nvPicPr>
        <p:blipFill>
          <a:blip r:embed="rId2" cstate="print"/>
          <a:stretch>
            <a:fillRect/>
          </a:stretch>
        </p:blipFill>
        <p:spPr>
          <a:xfrm>
            <a:off x="457201" y="6553293"/>
            <a:ext cx="9136380" cy="754287"/>
          </a:xfrm>
          <a:prstGeom prst="rect">
            <a:avLst/>
          </a:prstGeom>
        </p:spPr>
      </p:pic>
      <p:sp>
        <p:nvSpPr>
          <p:cNvPr id="7" name="object 7"/>
          <p:cNvSpPr txBox="1"/>
          <p:nvPr/>
        </p:nvSpPr>
        <p:spPr>
          <a:xfrm>
            <a:off x="927594" y="6121421"/>
            <a:ext cx="4624705" cy="289823"/>
          </a:xfrm>
          <a:prstGeom prst="rect">
            <a:avLst/>
          </a:prstGeom>
        </p:spPr>
        <p:txBody>
          <a:bodyPr vert="horz" wrap="square" lIns="0" tIns="12700" rIns="0" bIns="0" rtlCol="0">
            <a:spAutoFit/>
          </a:bodyPr>
          <a:lstStyle/>
          <a:p>
            <a:pPr marL="12699">
              <a:spcBef>
                <a:spcPts val="100"/>
              </a:spcBef>
            </a:pPr>
            <a:r>
              <a:rPr spc="-5" dirty="0">
                <a:latin typeface="Cambria"/>
                <a:cs typeface="Cambria"/>
              </a:rPr>
              <a:t>Check</a:t>
            </a:r>
            <a:r>
              <a:rPr spc="-30" dirty="0">
                <a:latin typeface="Cambria"/>
                <a:cs typeface="Cambria"/>
              </a:rPr>
              <a:t> </a:t>
            </a:r>
            <a:r>
              <a:rPr spc="-5" dirty="0">
                <a:latin typeface="Cambria"/>
                <a:cs typeface="Cambria"/>
              </a:rPr>
              <a:t>Example</a:t>
            </a:r>
            <a:r>
              <a:rPr spc="-15" dirty="0">
                <a:latin typeface="Cambria"/>
                <a:cs typeface="Cambria"/>
              </a:rPr>
              <a:t> </a:t>
            </a:r>
            <a:r>
              <a:rPr dirty="0">
                <a:latin typeface="Cambria"/>
                <a:cs typeface="Cambria"/>
              </a:rPr>
              <a:t>:</a:t>
            </a:r>
            <a:r>
              <a:rPr spc="15" dirty="0">
                <a:latin typeface="Cambria"/>
                <a:cs typeface="Cambria"/>
              </a:rPr>
              <a:t> </a:t>
            </a:r>
            <a:r>
              <a:rPr dirty="0">
                <a:latin typeface="Cambria"/>
                <a:cs typeface="Cambria"/>
              </a:rPr>
              <a:t>Unit</a:t>
            </a:r>
            <a:r>
              <a:rPr spc="-20" dirty="0">
                <a:latin typeface="Cambria"/>
                <a:cs typeface="Cambria"/>
              </a:rPr>
              <a:t> </a:t>
            </a:r>
            <a:r>
              <a:rPr dirty="0">
                <a:latin typeface="Cambria"/>
                <a:cs typeface="Cambria"/>
              </a:rPr>
              <a:t>3</a:t>
            </a:r>
            <a:r>
              <a:rPr spc="-10" dirty="0">
                <a:latin typeface="Cambria"/>
                <a:cs typeface="Cambria"/>
              </a:rPr>
              <a:t> </a:t>
            </a:r>
            <a:r>
              <a:rPr dirty="0">
                <a:latin typeface="Cambria"/>
                <a:cs typeface="Cambria"/>
              </a:rPr>
              <a:t>→</a:t>
            </a:r>
            <a:r>
              <a:rPr spc="425" dirty="0">
                <a:latin typeface="Cambria"/>
                <a:cs typeface="Cambria"/>
              </a:rPr>
              <a:t> </a:t>
            </a:r>
            <a:r>
              <a:rPr spc="-15" dirty="0">
                <a:latin typeface="Cambria"/>
                <a:cs typeface="Cambria"/>
              </a:rPr>
              <a:t>CallByReference.java</a:t>
            </a:r>
            <a:endParaRPr>
              <a:latin typeface="Cambria"/>
              <a:cs typeface="Cambria"/>
            </a:endParaRPr>
          </a:p>
        </p:txBody>
      </p:sp>
      <p:sp>
        <p:nvSpPr>
          <p:cNvPr id="8" name="Rectangle 7">
            <a:extLst>
              <a:ext uri="{FF2B5EF4-FFF2-40B4-BE49-F238E27FC236}">
                <a16:creationId xmlns:a16="http://schemas.microsoft.com/office/drawing/2014/main" id="{AE8E04E4-C92A-4094-8FAE-7C542BF4EFC8}"/>
              </a:ext>
            </a:extLst>
          </p:cNvPr>
          <p:cNvSpPr/>
          <p:nvPr/>
        </p:nvSpPr>
        <p:spPr>
          <a:xfrm>
            <a:off x="589949" y="2301261"/>
            <a:ext cx="8991600" cy="2677656"/>
          </a:xfrm>
          <a:prstGeom prst="rect">
            <a:avLst/>
          </a:prstGeom>
        </p:spPr>
        <p:txBody>
          <a:bodyPr wrap="square">
            <a:spAutoFit/>
          </a:bodyPr>
          <a:lstStyle/>
          <a:p>
            <a:pPr marL="342871" indent="-342871" algn="just">
              <a:buFont typeface="Arial" panose="020B0604020202020204" pitchFamily="34" charset="0"/>
              <a:buChar char="•"/>
            </a:pPr>
            <a:r>
              <a:rPr lang="en-US" sz="2400" dirty="0">
                <a:solidFill>
                  <a:srgbClr val="000000"/>
                </a:solidFill>
                <a:latin typeface="Cambria" panose="02040503050406030204" pitchFamily="18" charset="0"/>
              </a:rPr>
              <a:t>Call by Reference means calling a method with a parameter as a reference. Through this, the argument reference is passed to the parameter.</a:t>
            </a:r>
          </a:p>
          <a:p>
            <a:pPr marL="342871" indent="-342871" algn="just">
              <a:buFont typeface="Arial" panose="020B0604020202020204" pitchFamily="34" charset="0"/>
              <a:buChar char="•"/>
            </a:pPr>
            <a:r>
              <a:rPr lang="en-US" sz="2400" dirty="0">
                <a:solidFill>
                  <a:srgbClr val="000000"/>
                </a:solidFill>
                <a:latin typeface="Cambria" panose="02040503050406030204" pitchFamily="18" charset="0"/>
              </a:rPr>
              <a:t>In </a:t>
            </a:r>
            <a:r>
              <a:rPr lang="en-US" sz="2400" dirty="0">
                <a:solidFill>
                  <a:srgbClr val="FF0000"/>
                </a:solidFill>
                <a:latin typeface="Cambria" panose="02040503050406030204" pitchFamily="18" charset="0"/>
              </a:rPr>
              <a:t>call by value</a:t>
            </a:r>
            <a:r>
              <a:rPr lang="en-US" sz="2400" dirty="0">
                <a:solidFill>
                  <a:srgbClr val="000000"/>
                </a:solidFill>
                <a:latin typeface="Cambria" panose="02040503050406030204" pitchFamily="18" charset="0"/>
              </a:rPr>
              <a:t>, the modification done to the parameter passed </a:t>
            </a:r>
            <a:r>
              <a:rPr lang="en-US" sz="2400" dirty="0">
                <a:solidFill>
                  <a:srgbClr val="FF0000"/>
                </a:solidFill>
                <a:latin typeface="Cambria" panose="02040503050406030204" pitchFamily="18" charset="0"/>
              </a:rPr>
              <a:t>does not reflect </a:t>
            </a:r>
            <a:r>
              <a:rPr lang="en-US" sz="2400" dirty="0">
                <a:solidFill>
                  <a:srgbClr val="000000"/>
                </a:solidFill>
                <a:latin typeface="Cambria" panose="02040503050406030204" pitchFamily="18" charset="0"/>
              </a:rPr>
              <a:t>in the caller's scope while in the </a:t>
            </a:r>
            <a:r>
              <a:rPr lang="en-US" sz="2400" dirty="0">
                <a:solidFill>
                  <a:srgbClr val="FF0000"/>
                </a:solidFill>
                <a:latin typeface="Cambria" panose="02040503050406030204" pitchFamily="18" charset="0"/>
              </a:rPr>
              <a:t>call by reference</a:t>
            </a:r>
            <a:r>
              <a:rPr lang="en-US" sz="2400" dirty="0">
                <a:solidFill>
                  <a:srgbClr val="000000"/>
                </a:solidFill>
                <a:latin typeface="Cambria" panose="02040503050406030204" pitchFamily="18" charset="0"/>
              </a:rPr>
              <a:t>, the modification done to the parameter passed are persistent and </a:t>
            </a:r>
            <a:r>
              <a:rPr lang="en-US" sz="2400" dirty="0">
                <a:solidFill>
                  <a:srgbClr val="FF0000"/>
                </a:solidFill>
                <a:latin typeface="Cambria" panose="02040503050406030204" pitchFamily="18" charset="0"/>
              </a:rPr>
              <a:t>changes are reflected </a:t>
            </a:r>
            <a:r>
              <a:rPr lang="en-US" sz="2400" dirty="0">
                <a:solidFill>
                  <a:srgbClr val="000000"/>
                </a:solidFill>
                <a:latin typeface="Cambria" panose="02040503050406030204" pitchFamily="18" charset="0"/>
              </a:rPr>
              <a:t>in the caller's scope.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8256-7241-4C25-AECF-E305CFA7103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B7C2B8E-2275-49CE-80EF-D70E2254011E}"/>
              </a:ext>
            </a:extLst>
          </p:cNvPr>
          <p:cNvSpPr>
            <a:spLocks noGrp="1"/>
          </p:cNvSpPr>
          <p:nvPr>
            <p:ph type="body" idx="1"/>
          </p:nvPr>
        </p:nvSpPr>
        <p:spPr/>
        <p:txBody>
          <a:bodyPr/>
          <a:lstStyle/>
          <a:p>
            <a:endParaRPr lang="en-US"/>
          </a:p>
        </p:txBody>
      </p:sp>
      <p:sp>
        <p:nvSpPr>
          <p:cNvPr id="5" name="object 2">
            <a:extLst>
              <a:ext uri="{FF2B5EF4-FFF2-40B4-BE49-F238E27FC236}">
                <a16:creationId xmlns:a16="http://schemas.microsoft.com/office/drawing/2014/main" id="{EDA2BA25-86B3-4437-BD35-802BAFA11247}"/>
              </a:ext>
            </a:extLst>
          </p:cNvPr>
          <p:cNvSpPr txBox="1">
            <a:spLocks/>
          </p:cNvSpPr>
          <p:nvPr/>
        </p:nvSpPr>
        <p:spPr>
          <a:xfrm>
            <a:off x="926135" y="1168353"/>
            <a:ext cx="4013200" cy="412934"/>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2600" kern="0" spc="-5">
                <a:solidFill>
                  <a:srgbClr val="FFFFFF"/>
                </a:solidFill>
                <a:latin typeface="Cambria"/>
                <a:cs typeface="Cambria"/>
              </a:rPr>
              <a:t>Call</a:t>
            </a:r>
            <a:r>
              <a:rPr lang="en-US" sz="2600" kern="0" spc="-35">
                <a:solidFill>
                  <a:srgbClr val="FFFFFF"/>
                </a:solidFill>
                <a:latin typeface="Cambria"/>
                <a:cs typeface="Cambria"/>
              </a:rPr>
              <a:t> </a:t>
            </a:r>
            <a:r>
              <a:rPr lang="en-US" sz="2600" kern="0" spc="-30">
                <a:solidFill>
                  <a:srgbClr val="FFFFFF"/>
                </a:solidFill>
                <a:latin typeface="Cambria"/>
                <a:cs typeface="Cambria"/>
              </a:rPr>
              <a:t>by</a:t>
            </a:r>
            <a:r>
              <a:rPr lang="en-US" sz="2600" kern="0" spc="-20">
                <a:solidFill>
                  <a:srgbClr val="FFFFFF"/>
                </a:solidFill>
                <a:latin typeface="Cambria"/>
                <a:cs typeface="Cambria"/>
              </a:rPr>
              <a:t> </a:t>
            </a:r>
            <a:r>
              <a:rPr lang="en-US" sz="2600" kern="0" spc="-10">
                <a:solidFill>
                  <a:srgbClr val="FFFFFF"/>
                </a:solidFill>
                <a:latin typeface="Cambria"/>
                <a:cs typeface="Cambria"/>
              </a:rPr>
              <a:t>reference(aliasing)</a:t>
            </a:r>
            <a:endParaRPr lang="en-US" sz="2600" kern="0" dirty="0">
              <a:latin typeface="Cambria"/>
              <a:cs typeface="Cambria"/>
            </a:endParaRPr>
          </a:p>
        </p:txBody>
      </p:sp>
      <p:grpSp>
        <p:nvGrpSpPr>
          <p:cNvPr id="7" name="Group 6">
            <a:extLst>
              <a:ext uri="{FF2B5EF4-FFF2-40B4-BE49-F238E27FC236}">
                <a16:creationId xmlns:a16="http://schemas.microsoft.com/office/drawing/2014/main" id="{6F039FA4-3A90-4851-ACD0-5ABF42572C9E}"/>
              </a:ext>
            </a:extLst>
          </p:cNvPr>
          <p:cNvGrpSpPr/>
          <p:nvPr/>
        </p:nvGrpSpPr>
        <p:grpSpPr>
          <a:xfrm>
            <a:off x="926135" y="2916684"/>
            <a:ext cx="8186284" cy="2795588"/>
            <a:chOff x="926135" y="2916684"/>
            <a:chExt cx="8186284" cy="2795588"/>
          </a:xfrm>
        </p:grpSpPr>
        <p:pic>
          <p:nvPicPr>
            <p:cNvPr id="4" name="Picture 3">
              <a:extLst>
                <a:ext uri="{FF2B5EF4-FFF2-40B4-BE49-F238E27FC236}">
                  <a16:creationId xmlns:a16="http://schemas.microsoft.com/office/drawing/2014/main" id="{6531E865-B11A-403D-B199-3DC5457077F8}"/>
                </a:ext>
              </a:extLst>
            </p:cNvPr>
            <p:cNvPicPr>
              <a:picLocks noChangeAspect="1"/>
            </p:cNvPicPr>
            <p:nvPr/>
          </p:nvPicPr>
          <p:blipFill>
            <a:blip r:embed="rId2"/>
            <a:stretch>
              <a:fillRect/>
            </a:stretch>
          </p:blipFill>
          <p:spPr>
            <a:xfrm>
              <a:off x="926135" y="2916684"/>
              <a:ext cx="8186284" cy="2795588"/>
            </a:xfrm>
            <a:prstGeom prst="rect">
              <a:avLst/>
            </a:prstGeom>
          </p:spPr>
        </p:pic>
        <p:sp>
          <p:nvSpPr>
            <p:cNvPr id="6" name="Rectangle 5">
              <a:extLst>
                <a:ext uri="{FF2B5EF4-FFF2-40B4-BE49-F238E27FC236}">
                  <a16:creationId xmlns:a16="http://schemas.microsoft.com/office/drawing/2014/main" id="{3A76D845-A9B0-40CC-B575-56067573C052}"/>
                </a:ext>
              </a:extLst>
            </p:cNvPr>
            <p:cNvSpPr/>
            <p:nvPr/>
          </p:nvSpPr>
          <p:spPr>
            <a:xfrm>
              <a:off x="4343400" y="34290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545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4728" y="1080024"/>
            <a:ext cx="2117090" cy="412934"/>
          </a:xfrm>
          <a:prstGeom prst="rect">
            <a:avLst/>
          </a:prstGeom>
        </p:spPr>
        <p:txBody>
          <a:bodyPr vert="horz" wrap="square" lIns="0" tIns="12700" rIns="0" bIns="0" rtlCol="0">
            <a:spAutoFit/>
          </a:bodyPr>
          <a:lstStyle/>
          <a:p>
            <a:pPr marL="12699">
              <a:spcBef>
                <a:spcPts val="100"/>
              </a:spcBef>
            </a:pPr>
            <a:r>
              <a:rPr sz="2600" spc="-5" dirty="0">
                <a:solidFill>
                  <a:srgbClr val="FFFFFF"/>
                </a:solidFill>
              </a:rPr>
              <a:t>Method</a:t>
            </a:r>
            <a:r>
              <a:rPr sz="2600" spc="-40" dirty="0">
                <a:solidFill>
                  <a:srgbClr val="FFFFFF"/>
                </a:solidFill>
              </a:rPr>
              <a:t> </a:t>
            </a:r>
            <a:r>
              <a:rPr sz="2600" spc="-10" dirty="0">
                <a:solidFill>
                  <a:srgbClr val="FFFFFF"/>
                </a:solidFill>
              </a:rPr>
              <a:t>in</a:t>
            </a:r>
            <a:r>
              <a:rPr sz="2600" spc="-40" dirty="0">
                <a:solidFill>
                  <a:srgbClr val="FFFFFF"/>
                </a:solidFill>
              </a:rPr>
              <a:t> </a:t>
            </a:r>
            <a:r>
              <a:rPr sz="2600" spc="-15" dirty="0">
                <a:solidFill>
                  <a:srgbClr val="FFFFFF"/>
                </a:solidFill>
              </a:rPr>
              <a:t>Java</a:t>
            </a:r>
            <a:endParaRPr sz="2600"/>
          </a:p>
        </p:txBody>
      </p:sp>
      <p:sp>
        <p:nvSpPr>
          <p:cNvPr id="3" name="object 3"/>
          <p:cNvSpPr txBox="1"/>
          <p:nvPr/>
        </p:nvSpPr>
        <p:spPr>
          <a:xfrm>
            <a:off x="839181" y="2123901"/>
            <a:ext cx="8609619" cy="3950440"/>
          </a:xfrm>
          <a:prstGeom prst="rect">
            <a:avLst/>
          </a:prstGeom>
        </p:spPr>
        <p:txBody>
          <a:bodyPr vert="horz" wrap="square" lIns="0" tIns="13335" rIns="0" bIns="0" rtlCol="0">
            <a:spAutoFit/>
          </a:bodyPr>
          <a:lstStyle/>
          <a:p>
            <a:pPr marL="12699" marR="5079" algn="just">
              <a:spcBef>
                <a:spcPts val="105"/>
              </a:spcBef>
            </a:pPr>
            <a:r>
              <a:rPr sz="2400" dirty="0">
                <a:latin typeface="Cambria"/>
                <a:cs typeface="Cambria"/>
              </a:rPr>
              <a:t>A </a:t>
            </a:r>
            <a:r>
              <a:rPr sz="2400" spc="-20" dirty="0">
                <a:latin typeface="Cambria"/>
                <a:cs typeface="Cambria"/>
              </a:rPr>
              <a:t>Java </a:t>
            </a:r>
            <a:r>
              <a:rPr sz="2400" spc="-5" dirty="0">
                <a:latin typeface="Cambria"/>
                <a:cs typeface="Cambria"/>
              </a:rPr>
              <a:t>method </a:t>
            </a:r>
            <a:r>
              <a:rPr sz="2400" dirty="0">
                <a:latin typeface="Cambria"/>
                <a:cs typeface="Cambria"/>
              </a:rPr>
              <a:t>is a collection </a:t>
            </a:r>
            <a:r>
              <a:rPr sz="2400" spc="-5" dirty="0">
                <a:latin typeface="Cambria"/>
                <a:cs typeface="Cambria"/>
              </a:rPr>
              <a:t>of statements </a:t>
            </a:r>
            <a:r>
              <a:rPr sz="2400" spc="5" dirty="0">
                <a:latin typeface="Cambria"/>
                <a:cs typeface="Cambria"/>
              </a:rPr>
              <a:t>that </a:t>
            </a:r>
            <a:r>
              <a:rPr sz="2400" spc="-10" dirty="0">
                <a:latin typeface="Cambria"/>
                <a:cs typeface="Cambria"/>
              </a:rPr>
              <a:t>are </a:t>
            </a:r>
            <a:r>
              <a:rPr sz="2400" spc="-5" dirty="0">
                <a:latin typeface="Cambria"/>
                <a:cs typeface="Cambria"/>
              </a:rPr>
              <a:t>grouped together </a:t>
            </a:r>
            <a:r>
              <a:rPr sz="2400" spc="-10" dirty="0">
                <a:latin typeface="Cambria"/>
                <a:cs typeface="Cambria"/>
              </a:rPr>
              <a:t>to </a:t>
            </a:r>
            <a:r>
              <a:rPr sz="2400" spc="-5" dirty="0">
                <a:latin typeface="Cambria"/>
                <a:cs typeface="Cambria"/>
              </a:rPr>
              <a:t> </a:t>
            </a:r>
            <a:r>
              <a:rPr sz="2400" spc="-10" dirty="0">
                <a:latin typeface="Cambria"/>
                <a:cs typeface="Cambria"/>
              </a:rPr>
              <a:t>perform </a:t>
            </a:r>
            <a:r>
              <a:rPr sz="2400" dirty="0">
                <a:latin typeface="Cambria"/>
                <a:cs typeface="Cambria"/>
              </a:rPr>
              <a:t>an </a:t>
            </a:r>
            <a:r>
              <a:rPr sz="2400" spc="-10" dirty="0">
                <a:latin typeface="Cambria"/>
                <a:cs typeface="Cambria"/>
              </a:rPr>
              <a:t>operation. </a:t>
            </a:r>
            <a:r>
              <a:rPr sz="2400" dirty="0">
                <a:latin typeface="Cambria"/>
                <a:cs typeface="Cambria"/>
              </a:rPr>
              <a:t>When </a:t>
            </a:r>
            <a:r>
              <a:rPr sz="2400" spc="-10" dirty="0">
                <a:latin typeface="Cambria"/>
                <a:cs typeface="Cambria"/>
              </a:rPr>
              <a:t>you </a:t>
            </a:r>
            <a:r>
              <a:rPr sz="2400" dirty="0">
                <a:latin typeface="Cambria"/>
                <a:cs typeface="Cambria"/>
              </a:rPr>
              <a:t>call the </a:t>
            </a:r>
            <a:r>
              <a:rPr sz="2400" spc="-5" dirty="0">
                <a:solidFill>
                  <a:srgbClr val="FF0000"/>
                </a:solidFill>
                <a:latin typeface="Cambria"/>
                <a:cs typeface="Cambria"/>
              </a:rPr>
              <a:t>System.out.println() </a:t>
            </a:r>
            <a:r>
              <a:rPr sz="2400" dirty="0">
                <a:solidFill>
                  <a:srgbClr val="FF0000"/>
                </a:solidFill>
                <a:latin typeface="Cambria"/>
                <a:cs typeface="Cambria"/>
              </a:rPr>
              <a:t>method</a:t>
            </a:r>
            <a:r>
              <a:rPr sz="2400" dirty="0">
                <a:latin typeface="Cambria"/>
                <a:cs typeface="Cambria"/>
              </a:rPr>
              <a:t>, </a:t>
            </a:r>
            <a:r>
              <a:rPr sz="2400" spc="-5" dirty="0">
                <a:latin typeface="Cambria"/>
                <a:cs typeface="Cambria"/>
              </a:rPr>
              <a:t>for </a:t>
            </a:r>
            <a:r>
              <a:rPr sz="2400" dirty="0">
                <a:latin typeface="Cambria"/>
                <a:cs typeface="Cambria"/>
              </a:rPr>
              <a:t> </a:t>
            </a:r>
            <a:r>
              <a:rPr sz="2400" spc="-10" dirty="0">
                <a:latin typeface="Cambria"/>
                <a:cs typeface="Cambria"/>
              </a:rPr>
              <a:t>example, </a:t>
            </a:r>
            <a:r>
              <a:rPr sz="2400" dirty="0">
                <a:latin typeface="Cambria"/>
                <a:cs typeface="Cambria"/>
              </a:rPr>
              <a:t>the </a:t>
            </a:r>
            <a:r>
              <a:rPr sz="2400" spc="-10" dirty="0">
                <a:latin typeface="Cambria"/>
                <a:cs typeface="Cambria"/>
              </a:rPr>
              <a:t>system </a:t>
            </a:r>
            <a:r>
              <a:rPr sz="2400" spc="-5" dirty="0">
                <a:latin typeface="Cambria"/>
                <a:cs typeface="Cambria"/>
              </a:rPr>
              <a:t>actually </a:t>
            </a:r>
            <a:r>
              <a:rPr sz="2400" spc="-15" dirty="0">
                <a:latin typeface="Cambria"/>
                <a:cs typeface="Cambria"/>
              </a:rPr>
              <a:t>executes </a:t>
            </a:r>
            <a:r>
              <a:rPr sz="2400" spc="-20" dirty="0">
                <a:latin typeface="Cambria"/>
                <a:cs typeface="Cambria"/>
              </a:rPr>
              <a:t>several </a:t>
            </a:r>
            <a:r>
              <a:rPr sz="2400" spc="-5" dirty="0">
                <a:latin typeface="Cambria"/>
                <a:cs typeface="Cambria"/>
              </a:rPr>
              <a:t>statements </a:t>
            </a:r>
            <a:r>
              <a:rPr sz="2400" spc="-10" dirty="0">
                <a:latin typeface="Cambria"/>
                <a:cs typeface="Cambria"/>
              </a:rPr>
              <a:t>in order to display </a:t>
            </a:r>
            <a:r>
              <a:rPr sz="2400" spc="-430" dirty="0">
                <a:latin typeface="Cambria"/>
                <a:cs typeface="Cambria"/>
              </a:rPr>
              <a:t> </a:t>
            </a:r>
            <a:r>
              <a:rPr sz="2400" dirty="0">
                <a:latin typeface="Cambria"/>
                <a:cs typeface="Cambria"/>
              </a:rPr>
              <a:t>a</a:t>
            </a:r>
            <a:r>
              <a:rPr sz="2400" spc="-25" dirty="0">
                <a:latin typeface="Cambria"/>
                <a:cs typeface="Cambria"/>
              </a:rPr>
              <a:t> </a:t>
            </a:r>
            <a:r>
              <a:rPr sz="2400" dirty="0">
                <a:latin typeface="Cambria"/>
                <a:cs typeface="Cambria"/>
              </a:rPr>
              <a:t>message</a:t>
            </a:r>
            <a:r>
              <a:rPr sz="2400" spc="-40" dirty="0">
                <a:latin typeface="Cambria"/>
                <a:cs typeface="Cambria"/>
              </a:rPr>
              <a:t> </a:t>
            </a:r>
            <a:r>
              <a:rPr sz="2400" spc="-5" dirty="0">
                <a:latin typeface="Cambria"/>
                <a:cs typeface="Cambria"/>
              </a:rPr>
              <a:t>on</a:t>
            </a:r>
            <a:r>
              <a:rPr sz="2400" spc="-20" dirty="0">
                <a:latin typeface="Cambria"/>
                <a:cs typeface="Cambria"/>
              </a:rPr>
              <a:t> </a:t>
            </a:r>
            <a:r>
              <a:rPr sz="2400" dirty="0">
                <a:latin typeface="Cambria"/>
                <a:cs typeface="Cambria"/>
              </a:rPr>
              <a:t>the</a:t>
            </a:r>
            <a:r>
              <a:rPr sz="2400" spc="-40" dirty="0">
                <a:latin typeface="Cambria"/>
                <a:cs typeface="Cambria"/>
              </a:rPr>
              <a:t> </a:t>
            </a:r>
            <a:r>
              <a:rPr sz="2400" spc="-5" dirty="0">
                <a:latin typeface="Cambria"/>
                <a:cs typeface="Cambria"/>
              </a:rPr>
              <a:t>console.</a:t>
            </a:r>
            <a:endParaRPr sz="2400" dirty="0">
              <a:latin typeface="Cambria"/>
              <a:cs typeface="Cambria"/>
            </a:endParaRPr>
          </a:p>
          <a:p>
            <a:pPr algn="just">
              <a:lnSpc>
                <a:spcPct val="100000"/>
              </a:lnSpc>
            </a:pPr>
            <a:endParaRPr sz="2400" dirty="0">
              <a:latin typeface="Cambria"/>
              <a:cs typeface="Cambria"/>
            </a:endParaRPr>
          </a:p>
          <a:p>
            <a:pPr marL="12699" marR="123179" algn="just">
              <a:spcBef>
                <a:spcPts val="1895"/>
              </a:spcBef>
            </a:pPr>
            <a:r>
              <a:rPr sz="2400" spc="-5" dirty="0">
                <a:latin typeface="Cambria"/>
                <a:cs typeface="Cambria"/>
              </a:rPr>
              <a:t>Now</a:t>
            </a:r>
            <a:r>
              <a:rPr sz="2400" spc="-25" dirty="0">
                <a:latin typeface="Cambria"/>
                <a:cs typeface="Cambria"/>
              </a:rPr>
              <a:t> </a:t>
            </a:r>
            <a:r>
              <a:rPr sz="2400" spc="-15" dirty="0">
                <a:latin typeface="Cambria"/>
                <a:cs typeface="Cambria"/>
              </a:rPr>
              <a:t>we </a:t>
            </a:r>
            <a:r>
              <a:rPr sz="2400" spc="-5" dirty="0">
                <a:latin typeface="Cambria"/>
                <a:cs typeface="Cambria"/>
              </a:rPr>
              <a:t>will</a:t>
            </a:r>
            <a:r>
              <a:rPr sz="2400" dirty="0">
                <a:latin typeface="Cambria"/>
                <a:cs typeface="Cambria"/>
              </a:rPr>
              <a:t> </a:t>
            </a:r>
            <a:r>
              <a:rPr sz="2400" spc="-10" dirty="0">
                <a:latin typeface="Cambria"/>
                <a:cs typeface="Cambria"/>
              </a:rPr>
              <a:t>learn</a:t>
            </a:r>
            <a:r>
              <a:rPr sz="2400" spc="-30" dirty="0">
                <a:latin typeface="Cambria"/>
                <a:cs typeface="Cambria"/>
              </a:rPr>
              <a:t> </a:t>
            </a:r>
            <a:r>
              <a:rPr sz="2400" spc="-5" dirty="0">
                <a:latin typeface="Cambria"/>
                <a:cs typeface="Cambria"/>
              </a:rPr>
              <a:t>how </a:t>
            </a:r>
            <a:r>
              <a:rPr sz="2400" dirty="0">
                <a:latin typeface="Cambria"/>
                <a:cs typeface="Cambria"/>
              </a:rPr>
              <a:t>to</a:t>
            </a:r>
            <a:r>
              <a:rPr sz="2400" spc="-20" dirty="0">
                <a:latin typeface="Cambria"/>
                <a:cs typeface="Cambria"/>
              </a:rPr>
              <a:t> </a:t>
            </a:r>
            <a:r>
              <a:rPr sz="2400" spc="-10" dirty="0">
                <a:latin typeface="Cambria"/>
                <a:cs typeface="Cambria"/>
              </a:rPr>
              <a:t>create</a:t>
            </a:r>
            <a:r>
              <a:rPr sz="2400" spc="-30" dirty="0">
                <a:latin typeface="Cambria"/>
                <a:cs typeface="Cambria"/>
              </a:rPr>
              <a:t> </a:t>
            </a:r>
            <a:r>
              <a:rPr sz="2400" spc="-10" dirty="0">
                <a:latin typeface="Cambria"/>
                <a:cs typeface="Cambria"/>
              </a:rPr>
              <a:t>your</a:t>
            </a:r>
            <a:r>
              <a:rPr sz="2400" spc="-25" dirty="0">
                <a:latin typeface="Cambria"/>
                <a:cs typeface="Cambria"/>
              </a:rPr>
              <a:t> </a:t>
            </a:r>
            <a:r>
              <a:rPr sz="2400" spc="-5" dirty="0">
                <a:latin typeface="Cambria"/>
                <a:cs typeface="Cambria"/>
              </a:rPr>
              <a:t>own</a:t>
            </a:r>
            <a:r>
              <a:rPr sz="2400" spc="-15" dirty="0">
                <a:latin typeface="Cambria"/>
                <a:cs typeface="Cambria"/>
              </a:rPr>
              <a:t> </a:t>
            </a:r>
            <a:r>
              <a:rPr sz="2400" dirty="0">
                <a:latin typeface="Cambria"/>
                <a:cs typeface="Cambria"/>
              </a:rPr>
              <a:t>methods</a:t>
            </a:r>
            <a:r>
              <a:rPr sz="2400" spc="-35" dirty="0">
                <a:latin typeface="Cambria"/>
                <a:cs typeface="Cambria"/>
              </a:rPr>
              <a:t> </a:t>
            </a:r>
            <a:r>
              <a:rPr sz="2400" spc="-5" dirty="0">
                <a:latin typeface="Cambria"/>
                <a:cs typeface="Cambria"/>
              </a:rPr>
              <a:t>with</a:t>
            </a:r>
            <a:r>
              <a:rPr sz="2400" spc="-15" dirty="0">
                <a:latin typeface="Cambria"/>
                <a:cs typeface="Cambria"/>
              </a:rPr>
              <a:t> </a:t>
            </a:r>
            <a:r>
              <a:rPr sz="2400" spc="5" dirty="0">
                <a:latin typeface="Cambria"/>
                <a:cs typeface="Cambria"/>
              </a:rPr>
              <a:t>or</a:t>
            </a:r>
            <a:r>
              <a:rPr sz="2400" spc="-25" dirty="0">
                <a:latin typeface="Cambria"/>
                <a:cs typeface="Cambria"/>
              </a:rPr>
              <a:t> </a:t>
            </a:r>
            <a:r>
              <a:rPr sz="2400" spc="-5" dirty="0">
                <a:latin typeface="Cambria"/>
                <a:cs typeface="Cambria"/>
              </a:rPr>
              <a:t>without</a:t>
            </a:r>
            <a:r>
              <a:rPr sz="2400" spc="-35" dirty="0">
                <a:latin typeface="Cambria"/>
                <a:cs typeface="Cambria"/>
              </a:rPr>
              <a:t> </a:t>
            </a:r>
            <a:r>
              <a:rPr sz="2400" spc="-10" dirty="0">
                <a:latin typeface="Cambria"/>
                <a:cs typeface="Cambria"/>
              </a:rPr>
              <a:t>return </a:t>
            </a:r>
            <a:r>
              <a:rPr sz="2400" spc="-425" dirty="0">
                <a:latin typeface="Cambria"/>
                <a:cs typeface="Cambria"/>
              </a:rPr>
              <a:t> </a:t>
            </a:r>
            <a:r>
              <a:rPr sz="2400" spc="-10" dirty="0">
                <a:latin typeface="Cambria"/>
                <a:cs typeface="Cambria"/>
              </a:rPr>
              <a:t>values, </a:t>
            </a:r>
            <a:r>
              <a:rPr sz="2400" spc="-20" dirty="0">
                <a:latin typeface="Cambria"/>
                <a:cs typeface="Cambria"/>
              </a:rPr>
              <a:t>invoke </a:t>
            </a:r>
            <a:r>
              <a:rPr sz="2400" dirty="0">
                <a:latin typeface="Cambria"/>
                <a:cs typeface="Cambria"/>
              </a:rPr>
              <a:t>a </a:t>
            </a:r>
            <a:r>
              <a:rPr sz="2400" spc="-5" dirty="0">
                <a:latin typeface="Cambria"/>
                <a:cs typeface="Cambria"/>
              </a:rPr>
              <a:t>method with or without </a:t>
            </a:r>
            <a:r>
              <a:rPr sz="2400" spc="-10" dirty="0">
                <a:latin typeface="Cambria"/>
                <a:cs typeface="Cambria"/>
              </a:rPr>
              <a:t>parameters, </a:t>
            </a:r>
            <a:r>
              <a:rPr sz="2400" dirty="0">
                <a:latin typeface="Cambria"/>
                <a:cs typeface="Cambria"/>
              </a:rPr>
              <a:t>and </a:t>
            </a:r>
            <a:r>
              <a:rPr sz="2400" spc="-10" dirty="0">
                <a:latin typeface="Cambria"/>
                <a:cs typeface="Cambria"/>
              </a:rPr>
              <a:t>apply </a:t>
            </a:r>
            <a:r>
              <a:rPr sz="2400" dirty="0">
                <a:latin typeface="Cambria"/>
                <a:cs typeface="Cambria"/>
              </a:rPr>
              <a:t>method </a:t>
            </a:r>
            <a:r>
              <a:rPr sz="2400" spc="5" dirty="0">
                <a:latin typeface="Cambria"/>
                <a:cs typeface="Cambria"/>
              </a:rPr>
              <a:t> </a:t>
            </a:r>
            <a:r>
              <a:rPr sz="2400" spc="-5" dirty="0">
                <a:latin typeface="Cambria"/>
                <a:cs typeface="Cambria"/>
              </a:rPr>
              <a:t>abstraction</a:t>
            </a:r>
            <a:r>
              <a:rPr sz="2400" spc="-65" dirty="0">
                <a:latin typeface="Cambria"/>
                <a:cs typeface="Cambria"/>
              </a:rPr>
              <a:t> </a:t>
            </a:r>
            <a:r>
              <a:rPr sz="2400" dirty="0">
                <a:latin typeface="Cambria"/>
                <a:cs typeface="Cambria"/>
              </a:rPr>
              <a:t>in</a:t>
            </a:r>
            <a:r>
              <a:rPr sz="2400" spc="-20" dirty="0">
                <a:latin typeface="Cambria"/>
                <a:cs typeface="Cambria"/>
              </a:rPr>
              <a:t> </a:t>
            </a:r>
            <a:r>
              <a:rPr sz="2400" dirty="0">
                <a:latin typeface="Cambria"/>
                <a:cs typeface="Cambria"/>
              </a:rPr>
              <a:t>the</a:t>
            </a:r>
            <a:r>
              <a:rPr sz="2400" spc="-20" dirty="0">
                <a:latin typeface="Cambria"/>
                <a:cs typeface="Cambria"/>
              </a:rPr>
              <a:t> </a:t>
            </a:r>
            <a:r>
              <a:rPr sz="2400" spc="-10" dirty="0">
                <a:latin typeface="Cambria"/>
                <a:cs typeface="Cambria"/>
              </a:rPr>
              <a:t>program</a:t>
            </a:r>
            <a:r>
              <a:rPr sz="2400" spc="-65" dirty="0">
                <a:latin typeface="Cambria"/>
                <a:cs typeface="Cambria"/>
              </a:rPr>
              <a:t> </a:t>
            </a:r>
            <a:r>
              <a:rPr sz="2400" dirty="0">
                <a:latin typeface="Cambria"/>
                <a:cs typeface="Cambria"/>
              </a:rPr>
              <a:t>design.</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843A34-4202-4B2B-B851-3DE1F3A95C45}"/>
              </a:ext>
            </a:extLst>
          </p:cNvPr>
          <p:cNvSpPr>
            <a:spLocks noGrp="1"/>
          </p:cNvSpPr>
          <p:nvPr>
            <p:ph type="body" idx="1"/>
          </p:nvPr>
        </p:nvSpPr>
        <p:spPr>
          <a:xfrm>
            <a:off x="241800" y="2209800"/>
            <a:ext cx="5168400" cy="4308872"/>
          </a:xfrm>
        </p:spPr>
        <p:txBody>
          <a:bodyPr/>
          <a:lstStyle/>
          <a:p>
            <a:r>
              <a:rPr lang="en-US" sz="2000" dirty="0"/>
              <a:t>public class Main{</a:t>
            </a:r>
          </a:p>
          <a:p>
            <a:r>
              <a:rPr lang="en-US" sz="2000" dirty="0"/>
              <a:t>//call-by-value   </a:t>
            </a:r>
          </a:p>
          <a:p>
            <a:r>
              <a:rPr lang="en-US" sz="2000" dirty="0"/>
              <a:t>    int a = 10;</a:t>
            </a:r>
          </a:p>
          <a:p>
            <a:r>
              <a:rPr lang="en-US" sz="2000" dirty="0">
                <a:solidFill>
                  <a:srgbClr val="FF0000"/>
                </a:solidFill>
              </a:rPr>
              <a:t>    void call(int a) {</a:t>
            </a:r>
          </a:p>
          <a:p>
            <a:r>
              <a:rPr lang="en-US" sz="2000" dirty="0">
                <a:solidFill>
                  <a:srgbClr val="FF0000"/>
                </a:solidFill>
              </a:rPr>
              <a:t>         </a:t>
            </a:r>
          </a:p>
          <a:p>
            <a:r>
              <a:rPr lang="en-US" sz="2000" dirty="0">
                <a:solidFill>
                  <a:srgbClr val="FF0000"/>
                </a:solidFill>
              </a:rPr>
              <a:t>	a = a+10;</a:t>
            </a:r>
          </a:p>
          <a:p>
            <a:r>
              <a:rPr lang="en-US" sz="2000" dirty="0"/>
              <a:t>    }</a:t>
            </a:r>
          </a:p>
          <a:p>
            <a:r>
              <a:rPr lang="en-US" sz="2000" dirty="0"/>
              <a:t>     public static void main(String[] </a:t>
            </a:r>
            <a:r>
              <a:rPr lang="en-US" sz="2000" dirty="0" err="1"/>
              <a:t>args</a:t>
            </a:r>
            <a:r>
              <a:rPr lang="en-US" sz="2000" dirty="0"/>
              <a:t>) {</a:t>
            </a:r>
          </a:p>
          <a:p>
            <a:r>
              <a:rPr lang="en-US" sz="2000" dirty="0"/>
              <a:t>         Main </a:t>
            </a:r>
            <a:r>
              <a:rPr lang="en-US" sz="2000" dirty="0" err="1"/>
              <a:t>eg</a:t>
            </a:r>
            <a:r>
              <a:rPr lang="en-US" sz="2000" dirty="0"/>
              <a:t> = new Main();</a:t>
            </a:r>
          </a:p>
          <a:p>
            <a:r>
              <a:rPr lang="en-US" sz="2000" dirty="0"/>
              <a:t>        </a:t>
            </a:r>
            <a:r>
              <a:rPr lang="en-US" sz="2000" dirty="0" err="1"/>
              <a:t>S.o.p</a:t>
            </a:r>
            <a:r>
              <a:rPr lang="en-US" sz="2000" dirty="0"/>
              <a:t>("Before call-by-value: " + </a:t>
            </a:r>
            <a:r>
              <a:rPr lang="en-US" sz="2000" dirty="0" err="1"/>
              <a:t>eg.a</a:t>
            </a:r>
            <a:r>
              <a:rPr lang="en-US" sz="2000" dirty="0"/>
              <a:t>);</a:t>
            </a:r>
          </a:p>
          <a:p>
            <a:r>
              <a:rPr lang="en-US" sz="2000" dirty="0"/>
              <a:t>         </a:t>
            </a:r>
            <a:r>
              <a:rPr lang="en-US" sz="2000" dirty="0" err="1">
                <a:solidFill>
                  <a:srgbClr val="FF0000"/>
                </a:solidFill>
              </a:rPr>
              <a:t>eg.call</a:t>
            </a:r>
            <a:r>
              <a:rPr lang="en-US" sz="2000" dirty="0">
                <a:solidFill>
                  <a:srgbClr val="FF0000"/>
                </a:solidFill>
              </a:rPr>
              <a:t>(50510);</a:t>
            </a:r>
          </a:p>
          <a:p>
            <a:r>
              <a:rPr lang="en-US" sz="2000" dirty="0"/>
              <a:t>        </a:t>
            </a:r>
            <a:r>
              <a:rPr lang="en-US" sz="2000" dirty="0" err="1"/>
              <a:t>S.o.p</a:t>
            </a:r>
            <a:r>
              <a:rPr lang="en-US" sz="2000" dirty="0"/>
              <a:t>("After call-by-value: " + </a:t>
            </a:r>
            <a:r>
              <a:rPr lang="en-US" sz="2000" dirty="0" err="1"/>
              <a:t>eg.a</a:t>
            </a:r>
            <a:r>
              <a:rPr lang="en-US" sz="2000" dirty="0"/>
              <a:t>);       </a:t>
            </a:r>
          </a:p>
          <a:p>
            <a:r>
              <a:rPr lang="en-US" sz="2000" dirty="0"/>
              <a:t>    }</a:t>
            </a:r>
          </a:p>
          <a:p>
            <a:r>
              <a:rPr lang="en-US" sz="2000" dirty="0"/>
              <a:t>}</a:t>
            </a:r>
          </a:p>
        </p:txBody>
      </p:sp>
      <p:sp>
        <p:nvSpPr>
          <p:cNvPr id="4" name="Rectangle 3">
            <a:extLst>
              <a:ext uri="{FF2B5EF4-FFF2-40B4-BE49-F238E27FC236}">
                <a16:creationId xmlns:a16="http://schemas.microsoft.com/office/drawing/2014/main" id="{84A6BEA3-D476-4A53-A64C-605AD054E2C1}"/>
              </a:ext>
            </a:extLst>
          </p:cNvPr>
          <p:cNvSpPr/>
          <p:nvPr/>
        </p:nvSpPr>
        <p:spPr>
          <a:xfrm>
            <a:off x="5066463" y="2209800"/>
            <a:ext cx="5016000" cy="4678204"/>
          </a:xfrm>
          <a:prstGeom prst="rect">
            <a:avLst/>
          </a:prstGeom>
        </p:spPr>
        <p:txBody>
          <a:bodyPr wrap="square">
            <a:spAutoFit/>
          </a:bodyPr>
          <a:lstStyle/>
          <a:p>
            <a:r>
              <a:rPr lang="en-US" sz="2000" dirty="0"/>
              <a:t>public class Main{</a:t>
            </a:r>
          </a:p>
          <a:p>
            <a:r>
              <a:rPr lang="en-US" sz="2000" dirty="0"/>
              <a:t>    int a = 10;</a:t>
            </a:r>
          </a:p>
          <a:p>
            <a:r>
              <a:rPr lang="en-US" sz="2000" dirty="0">
                <a:solidFill>
                  <a:srgbClr val="FF0000"/>
                </a:solidFill>
              </a:rPr>
              <a:t>    void call(Main e) {</a:t>
            </a:r>
          </a:p>
          <a:p>
            <a:r>
              <a:rPr lang="en-US" sz="2000" dirty="0">
                <a:solidFill>
                  <a:srgbClr val="FF0000"/>
                </a:solidFill>
              </a:rPr>
              <a:t>        </a:t>
            </a:r>
            <a:r>
              <a:rPr lang="en-US" sz="2000" dirty="0" err="1">
                <a:solidFill>
                  <a:srgbClr val="FF0000"/>
                </a:solidFill>
              </a:rPr>
              <a:t>e.a</a:t>
            </a:r>
            <a:r>
              <a:rPr lang="en-US" sz="2000" dirty="0">
                <a:solidFill>
                  <a:srgbClr val="FF0000"/>
                </a:solidFill>
              </a:rPr>
              <a:t> = e.a+10;</a:t>
            </a:r>
          </a:p>
          <a:p>
            <a:r>
              <a:rPr lang="en-US" sz="2000" dirty="0"/>
              <a:t>    }</a:t>
            </a:r>
          </a:p>
          <a:p>
            <a:r>
              <a:rPr lang="en-US" sz="2000" dirty="0"/>
              <a:t>    public static void main(String[] </a:t>
            </a:r>
            <a:r>
              <a:rPr lang="en-US" sz="2000" dirty="0" err="1"/>
              <a:t>args</a:t>
            </a:r>
            <a:r>
              <a:rPr lang="en-US" sz="2000" dirty="0"/>
              <a:t>) {</a:t>
            </a:r>
          </a:p>
          <a:p>
            <a:r>
              <a:rPr lang="en-US" sz="2000" dirty="0"/>
              <a:t> </a:t>
            </a:r>
          </a:p>
          <a:p>
            <a:r>
              <a:rPr lang="en-US" sz="2000" dirty="0"/>
              <a:t>        Main e = new Main();</a:t>
            </a:r>
          </a:p>
          <a:p>
            <a:r>
              <a:rPr lang="en-US" sz="2000" dirty="0"/>
              <a:t>       </a:t>
            </a:r>
            <a:r>
              <a:rPr lang="en-US" sz="2000" dirty="0" err="1"/>
              <a:t>S.o.p</a:t>
            </a:r>
            <a:r>
              <a:rPr lang="en-US" sz="2000" dirty="0"/>
              <a:t>("Before call-by-reference: " + </a:t>
            </a:r>
            <a:r>
              <a:rPr lang="en-US" sz="2000" dirty="0" err="1"/>
              <a:t>e.a</a:t>
            </a:r>
            <a:r>
              <a:rPr lang="en-US" sz="2000" dirty="0"/>
              <a:t>);</a:t>
            </a:r>
          </a:p>
          <a:p>
            <a:r>
              <a:rPr lang="en-US" sz="2000" dirty="0"/>
              <a:t>       </a:t>
            </a:r>
            <a:r>
              <a:rPr lang="en-US" sz="2000" dirty="0" err="1">
                <a:solidFill>
                  <a:srgbClr val="FF0000"/>
                </a:solidFill>
              </a:rPr>
              <a:t>e.call</a:t>
            </a:r>
            <a:r>
              <a:rPr lang="en-US" sz="2000" dirty="0">
                <a:solidFill>
                  <a:srgbClr val="FF0000"/>
                </a:solidFill>
              </a:rPr>
              <a:t>(e);</a:t>
            </a:r>
          </a:p>
          <a:p>
            <a:r>
              <a:rPr lang="en-US" sz="2000" dirty="0"/>
              <a:t>       </a:t>
            </a:r>
            <a:r>
              <a:rPr lang="en-US" sz="2000" dirty="0" err="1"/>
              <a:t>S.o.p</a:t>
            </a:r>
            <a:r>
              <a:rPr lang="en-US" sz="2000" dirty="0"/>
              <a:t>("After call-by-reference: " + </a:t>
            </a:r>
            <a:r>
              <a:rPr lang="en-US" sz="2000" dirty="0" err="1"/>
              <a:t>e.a</a:t>
            </a:r>
            <a:r>
              <a:rPr lang="en-US" sz="2000" dirty="0"/>
              <a:t>);</a:t>
            </a:r>
          </a:p>
          <a:p>
            <a:r>
              <a:rPr lang="en-US" sz="2000" dirty="0"/>
              <a:t>         </a:t>
            </a:r>
          </a:p>
          <a:p>
            <a:r>
              <a:rPr lang="en-US" sz="2000" dirty="0"/>
              <a:t>         </a:t>
            </a:r>
          </a:p>
          <a:p>
            <a:r>
              <a:rPr lang="en-US" sz="2000" dirty="0"/>
              <a:t>    }</a:t>
            </a:r>
          </a:p>
          <a:p>
            <a:r>
              <a:rPr lang="en-US" sz="2000" dirty="0"/>
              <a:t>}</a:t>
            </a:r>
          </a:p>
        </p:txBody>
      </p:sp>
      <p:sp>
        <p:nvSpPr>
          <p:cNvPr id="5" name="object 2">
            <a:extLst>
              <a:ext uri="{FF2B5EF4-FFF2-40B4-BE49-F238E27FC236}">
                <a16:creationId xmlns:a16="http://schemas.microsoft.com/office/drawing/2014/main" id="{9D17A4D9-8D94-45AE-A0BA-949073F5A3E1}"/>
              </a:ext>
            </a:extLst>
          </p:cNvPr>
          <p:cNvSpPr txBox="1">
            <a:spLocks noGrp="1"/>
          </p:cNvSpPr>
          <p:nvPr>
            <p:ph type="title"/>
          </p:nvPr>
        </p:nvSpPr>
        <p:spPr>
          <a:xfrm>
            <a:off x="748118" y="908325"/>
            <a:ext cx="4257019" cy="936154"/>
          </a:xfrm>
          <a:prstGeom prst="rect">
            <a:avLst/>
          </a:prstGeom>
        </p:spPr>
        <p:txBody>
          <a:bodyPr vert="horz" wrap="square" lIns="0" tIns="12700" rIns="0" bIns="0" rtlCol="0">
            <a:spAutoFit/>
          </a:bodyPr>
          <a:lstStyle/>
          <a:p>
            <a:pPr marL="12699">
              <a:spcBef>
                <a:spcPts val="100"/>
              </a:spcBef>
            </a:pPr>
            <a:r>
              <a:rPr lang="en-US" sz="3000" dirty="0">
                <a:solidFill>
                  <a:schemeClr val="bg1"/>
                </a:solidFill>
                <a:latin typeface="Cambria"/>
                <a:cs typeface="Cambria"/>
              </a:rPr>
              <a:t>Call By Value vs Call By Reference</a:t>
            </a:r>
            <a:endParaRPr sz="3000" dirty="0">
              <a:solidFill>
                <a:schemeClr val="bg1"/>
              </a:solidFill>
              <a:latin typeface="Cambria"/>
              <a:cs typeface="Cambria"/>
            </a:endParaRPr>
          </a:p>
        </p:txBody>
      </p:sp>
    </p:spTree>
    <p:extLst>
      <p:ext uri="{BB962C8B-B14F-4D97-AF65-F5344CB8AC3E}">
        <p14:creationId xmlns:p14="http://schemas.microsoft.com/office/powerpoint/2010/main" val="1317794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181" y="1165271"/>
            <a:ext cx="3778250" cy="474489"/>
          </a:xfrm>
          <a:prstGeom prst="rect">
            <a:avLst/>
          </a:prstGeom>
        </p:spPr>
        <p:txBody>
          <a:bodyPr vert="horz" wrap="square" lIns="0" tIns="12700" rIns="0" bIns="0" rtlCol="0">
            <a:spAutoFit/>
          </a:bodyPr>
          <a:lstStyle/>
          <a:p>
            <a:pPr marL="12699">
              <a:spcBef>
                <a:spcPts val="100"/>
              </a:spcBef>
            </a:pPr>
            <a:r>
              <a:rPr sz="3000" spc="-10" dirty="0">
                <a:solidFill>
                  <a:srgbClr val="FFFFFF"/>
                </a:solidFill>
                <a:latin typeface="Cambria"/>
                <a:cs typeface="Cambria"/>
              </a:rPr>
              <a:t>Overloading</a:t>
            </a:r>
            <a:r>
              <a:rPr sz="3000" spc="-125" dirty="0">
                <a:solidFill>
                  <a:srgbClr val="FFFFFF"/>
                </a:solidFill>
                <a:latin typeface="Cambria"/>
                <a:cs typeface="Cambria"/>
              </a:rPr>
              <a:t> </a:t>
            </a:r>
            <a:r>
              <a:rPr sz="3000" spc="-5" dirty="0">
                <a:solidFill>
                  <a:srgbClr val="FFFFFF"/>
                </a:solidFill>
                <a:latin typeface="Cambria"/>
                <a:cs typeface="Cambria"/>
              </a:rPr>
              <a:t>methods</a:t>
            </a:r>
            <a:endParaRPr sz="3000" dirty="0">
              <a:latin typeface="Cambria"/>
              <a:cs typeface="Cambria"/>
            </a:endParaRPr>
          </a:p>
        </p:txBody>
      </p:sp>
      <p:sp>
        <p:nvSpPr>
          <p:cNvPr id="3" name="object 3"/>
          <p:cNvSpPr txBox="1"/>
          <p:nvPr/>
        </p:nvSpPr>
        <p:spPr>
          <a:xfrm>
            <a:off x="545097" y="1993187"/>
            <a:ext cx="9296400" cy="4629472"/>
          </a:xfrm>
          <a:prstGeom prst="rect">
            <a:avLst/>
          </a:prstGeom>
        </p:spPr>
        <p:txBody>
          <a:bodyPr vert="horz" wrap="square" lIns="0" tIns="12700" rIns="0" bIns="0" rtlCol="0">
            <a:spAutoFit/>
          </a:bodyPr>
          <a:lstStyle/>
          <a:p>
            <a:pPr marL="355570" marR="5715" indent="-342871" algn="just">
              <a:spcBef>
                <a:spcPts val="100"/>
              </a:spcBef>
              <a:buFont typeface="Arial" panose="020B0604020202020204" pitchFamily="34" charset="0"/>
              <a:buChar char="•"/>
            </a:pPr>
            <a:r>
              <a:rPr sz="2000" spc="5" dirty="0">
                <a:solidFill>
                  <a:srgbClr val="FF0000"/>
                </a:solidFill>
                <a:latin typeface="Cambria"/>
                <a:cs typeface="Cambria"/>
              </a:rPr>
              <a:t>In </a:t>
            </a:r>
            <a:r>
              <a:rPr sz="2000" spc="-15" dirty="0">
                <a:solidFill>
                  <a:srgbClr val="FF0000"/>
                </a:solidFill>
                <a:latin typeface="Cambria"/>
                <a:cs typeface="Cambria"/>
              </a:rPr>
              <a:t>Java, </a:t>
            </a:r>
            <a:r>
              <a:rPr sz="2000" spc="-10" dirty="0">
                <a:solidFill>
                  <a:srgbClr val="FF0000"/>
                </a:solidFill>
                <a:latin typeface="Cambria"/>
                <a:cs typeface="Cambria"/>
              </a:rPr>
              <a:t>two </a:t>
            </a:r>
            <a:r>
              <a:rPr sz="2000" spc="5" dirty="0">
                <a:solidFill>
                  <a:srgbClr val="FF0000"/>
                </a:solidFill>
                <a:latin typeface="Cambria"/>
                <a:cs typeface="Cambria"/>
              </a:rPr>
              <a:t>or </a:t>
            </a:r>
            <a:r>
              <a:rPr sz="2000" spc="-5" dirty="0">
                <a:solidFill>
                  <a:srgbClr val="FF0000"/>
                </a:solidFill>
                <a:latin typeface="Cambria"/>
                <a:cs typeface="Cambria"/>
              </a:rPr>
              <a:t>more methods </a:t>
            </a:r>
            <a:r>
              <a:rPr sz="2000" spc="-10" dirty="0">
                <a:solidFill>
                  <a:srgbClr val="FF0000"/>
                </a:solidFill>
                <a:latin typeface="Cambria"/>
                <a:cs typeface="Cambria"/>
              </a:rPr>
              <a:t>can </a:t>
            </a:r>
            <a:r>
              <a:rPr sz="2000" spc="-20" dirty="0">
                <a:solidFill>
                  <a:srgbClr val="FF0000"/>
                </a:solidFill>
                <a:latin typeface="Cambria"/>
                <a:cs typeface="Cambria"/>
              </a:rPr>
              <a:t>have </a:t>
            </a:r>
            <a:r>
              <a:rPr sz="2000" spc="-5" dirty="0">
                <a:solidFill>
                  <a:srgbClr val="FF0000"/>
                </a:solidFill>
                <a:latin typeface="Cambria"/>
                <a:cs typeface="Cambria"/>
              </a:rPr>
              <a:t>same name </a:t>
            </a:r>
            <a:r>
              <a:rPr sz="2000" dirty="0">
                <a:solidFill>
                  <a:srgbClr val="FF0000"/>
                </a:solidFill>
                <a:latin typeface="Cambria"/>
                <a:cs typeface="Cambria"/>
              </a:rPr>
              <a:t>if </a:t>
            </a:r>
            <a:r>
              <a:rPr sz="2000" spc="-10" dirty="0">
                <a:solidFill>
                  <a:srgbClr val="FF0000"/>
                </a:solidFill>
                <a:latin typeface="Cambria"/>
                <a:cs typeface="Cambria"/>
              </a:rPr>
              <a:t>they </a:t>
            </a:r>
            <a:r>
              <a:rPr sz="2000" spc="-5" dirty="0">
                <a:solidFill>
                  <a:srgbClr val="FF0000"/>
                </a:solidFill>
                <a:latin typeface="Cambria"/>
                <a:cs typeface="Cambria"/>
              </a:rPr>
              <a:t>differ </a:t>
            </a:r>
            <a:r>
              <a:rPr sz="2000" dirty="0">
                <a:solidFill>
                  <a:srgbClr val="FF0000"/>
                </a:solidFill>
                <a:latin typeface="Cambria"/>
                <a:cs typeface="Cambria"/>
              </a:rPr>
              <a:t>in </a:t>
            </a:r>
            <a:r>
              <a:rPr sz="2000" spc="-10" dirty="0">
                <a:solidFill>
                  <a:srgbClr val="FF0000"/>
                </a:solidFill>
                <a:latin typeface="Cambria"/>
                <a:cs typeface="Cambria"/>
              </a:rPr>
              <a:t>parameters </a:t>
            </a:r>
            <a:r>
              <a:rPr sz="2000" spc="-5" dirty="0">
                <a:solidFill>
                  <a:srgbClr val="FF0000"/>
                </a:solidFill>
                <a:latin typeface="Cambria"/>
                <a:cs typeface="Cambria"/>
              </a:rPr>
              <a:t> </a:t>
            </a:r>
            <a:r>
              <a:rPr sz="2000" spc="-10" dirty="0">
                <a:solidFill>
                  <a:srgbClr val="FF0000"/>
                </a:solidFill>
                <a:latin typeface="Cambria"/>
                <a:cs typeface="Cambria"/>
              </a:rPr>
              <a:t>(different </a:t>
            </a:r>
            <a:r>
              <a:rPr sz="2000" spc="-5" dirty="0">
                <a:solidFill>
                  <a:srgbClr val="FF0000"/>
                </a:solidFill>
                <a:latin typeface="Cambria"/>
                <a:cs typeface="Cambria"/>
              </a:rPr>
              <a:t>number </a:t>
            </a:r>
            <a:r>
              <a:rPr sz="2000" spc="5" dirty="0">
                <a:solidFill>
                  <a:srgbClr val="FF0000"/>
                </a:solidFill>
                <a:latin typeface="Cambria"/>
                <a:cs typeface="Cambria"/>
              </a:rPr>
              <a:t>of </a:t>
            </a:r>
            <a:r>
              <a:rPr sz="2000" spc="-10" dirty="0">
                <a:solidFill>
                  <a:srgbClr val="FF0000"/>
                </a:solidFill>
                <a:latin typeface="Cambria"/>
                <a:cs typeface="Cambria"/>
              </a:rPr>
              <a:t>parameters, different </a:t>
            </a:r>
            <a:r>
              <a:rPr sz="2000" spc="-5" dirty="0">
                <a:solidFill>
                  <a:srgbClr val="FF0000"/>
                </a:solidFill>
                <a:latin typeface="Cambria"/>
                <a:cs typeface="Cambria"/>
              </a:rPr>
              <a:t>types of </a:t>
            </a:r>
            <a:r>
              <a:rPr sz="2000" spc="-10" dirty="0">
                <a:solidFill>
                  <a:srgbClr val="FF0000"/>
                </a:solidFill>
                <a:latin typeface="Cambria"/>
                <a:cs typeface="Cambria"/>
              </a:rPr>
              <a:t>parameters, </a:t>
            </a:r>
            <a:r>
              <a:rPr sz="2000" spc="-5" dirty="0">
                <a:solidFill>
                  <a:srgbClr val="FF0000"/>
                </a:solidFill>
                <a:latin typeface="Cambria"/>
                <a:cs typeface="Cambria"/>
              </a:rPr>
              <a:t>or both). </a:t>
            </a:r>
            <a:r>
              <a:rPr sz="2000" spc="-10" dirty="0">
                <a:solidFill>
                  <a:srgbClr val="FF0000"/>
                </a:solidFill>
                <a:latin typeface="Cambria"/>
                <a:cs typeface="Cambria"/>
              </a:rPr>
              <a:t>These </a:t>
            </a:r>
            <a:r>
              <a:rPr sz="2000" spc="-5" dirty="0">
                <a:solidFill>
                  <a:srgbClr val="FF0000"/>
                </a:solidFill>
                <a:latin typeface="Cambria"/>
                <a:cs typeface="Cambria"/>
              </a:rPr>
              <a:t> methods</a:t>
            </a:r>
            <a:r>
              <a:rPr sz="2000" dirty="0">
                <a:solidFill>
                  <a:srgbClr val="FF0000"/>
                </a:solidFill>
                <a:latin typeface="Cambria"/>
                <a:cs typeface="Cambria"/>
              </a:rPr>
              <a:t> </a:t>
            </a:r>
            <a:r>
              <a:rPr sz="2000" spc="-10" dirty="0">
                <a:solidFill>
                  <a:srgbClr val="FF0000"/>
                </a:solidFill>
                <a:latin typeface="Cambria"/>
                <a:cs typeface="Cambria"/>
              </a:rPr>
              <a:t>are</a:t>
            </a:r>
            <a:r>
              <a:rPr sz="2000" spc="-5" dirty="0">
                <a:solidFill>
                  <a:srgbClr val="FF0000"/>
                </a:solidFill>
                <a:latin typeface="Cambria"/>
                <a:cs typeface="Cambria"/>
              </a:rPr>
              <a:t> called</a:t>
            </a:r>
            <a:r>
              <a:rPr sz="2000" dirty="0">
                <a:solidFill>
                  <a:srgbClr val="FF0000"/>
                </a:solidFill>
                <a:latin typeface="Cambria"/>
                <a:cs typeface="Cambria"/>
              </a:rPr>
              <a:t> </a:t>
            </a:r>
            <a:r>
              <a:rPr sz="2000" spc="-15" dirty="0">
                <a:solidFill>
                  <a:srgbClr val="FF0000"/>
                </a:solidFill>
                <a:latin typeface="Cambria"/>
                <a:cs typeface="Cambria"/>
              </a:rPr>
              <a:t>overloaded</a:t>
            </a:r>
            <a:r>
              <a:rPr sz="2000" spc="-10" dirty="0">
                <a:solidFill>
                  <a:srgbClr val="FF0000"/>
                </a:solidFill>
                <a:latin typeface="Cambria"/>
                <a:cs typeface="Cambria"/>
              </a:rPr>
              <a:t> </a:t>
            </a:r>
            <a:r>
              <a:rPr sz="2000" spc="-5" dirty="0">
                <a:solidFill>
                  <a:srgbClr val="FF0000"/>
                </a:solidFill>
                <a:latin typeface="Cambria"/>
                <a:cs typeface="Cambria"/>
              </a:rPr>
              <a:t>methods</a:t>
            </a:r>
            <a:r>
              <a:rPr sz="2000" dirty="0">
                <a:solidFill>
                  <a:srgbClr val="FF0000"/>
                </a:solidFill>
                <a:latin typeface="Cambria"/>
                <a:cs typeface="Cambria"/>
              </a:rPr>
              <a:t> and</a:t>
            </a:r>
            <a:r>
              <a:rPr sz="2000" spc="5" dirty="0">
                <a:solidFill>
                  <a:srgbClr val="FF0000"/>
                </a:solidFill>
                <a:latin typeface="Cambria"/>
                <a:cs typeface="Cambria"/>
              </a:rPr>
              <a:t> </a:t>
            </a:r>
            <a:r>
              <a:rPr sz="2000" dirty="0">
                <a:solidFill>
                  <a:srgbClr val="FF0000"/>
                </a:solidFill>
                <a:latin typeface="Cambria"/>
                <a:cs typeface="Cambria"/>
              </a:rPr>
              <a:t>this</a:t>
            </a:r>
            <a:r>
              <a:rPr sz="2000" spc="5" dirty="0">
                <a:solidFill>
                  <a:srgbClr val="FF0000"/>
                </a:solidFill>
                <a:latin typeface="Cambria"/>
                <a:cs typeface="Cambria"/>
              </a:rPr>
              <a:t> </a:t>
            </a:r>
            <a:r>
              <a:rPr sz="2000" spc="-10" dirty="0">
                <a:solidFill>
                  <a:srgbClr val="FF0000"/>
                </a:solidFill>
                <a:latin typeface="Cambria"/>
                <a:cs typeface="Cambria"/>
              </a:rPr>
              <a:t>feature</a:t>
            </a:r>
            <a:r>
              <a:rPr sz="2000" spc="-5" dirty="0">
                <a:solidFill>
                  <a:srgbClr val="FF0000"/>
                </a:solidFill>
                <a:latin typeface="Cambria"/>
                <a:cs typeface="Cambria"/>
              </a:rPr>
              <a:t> </a:t>
            </a:r>
            <a:r>
              <a:rPr sz="2000" dirty="0">
                <a:solidFill>
                  <a:srgbClr val="FF0000"/>
                </a:solidFill>
                <a:latin typeface="Cambria"/>
                <a:cs typeface="Cambria"/>
              </a:rPr>
              <a:t>is</a:t>
            </a:r>
            <a:r>
              <a:rPr sz="2000" spc="5" dirty="0">
                <a:solidFill>
                  <a:srgbClr val="FF0000"/>
                </a:solidFill>
                <a:latin typeface="Cambria"/>
                <a:cs typeface="Cambria"/>
              </a:rPr>
              <a:t> </a:t>
            </a:r>
            <a:r>
              <a:rPr sz="2000" spc="-5" dirty="0">
                <a:solidFill>
                  <a:srgbClr val="FF0000"/>
                </a:solidFill>
                <a:latin typeface="Cambria"/>
                <a:cs typeface="Cambria"/>
              </a:rPr>
              <a:t>called</a:t>
            </a:r>
            <a:r>
              <a:rPr sz="2000" dirty="0">
                <a:solidFill>
                  <a:srgbClr val="FF0000"/>
                </a:solidFill>
                <a:latin typeface="Cambria"/>
                <a:cs typeface="Cambria"/>
              </a:rPr>
              <a:t> </a:t>
            </a:r>
            <a:r>
              <a:rPr sz="2000" spc="-5" dirty="0">
                <a:solidFill>
                  <a:srgbClr val="FF0000"/>
                </a:solidFill>
                <a:latin typeface="Cambria"/>
                <a:cs typeface="Cambria"/>
              </a:rPr>
              <a:t>method </a:t>
            </a:r>
            <a:r>
              <a:rPr sz="2000" dirty="0">
                <a:solidFill>
                  <a:srgbClr val="FF0000"/>
                </a:solidFill>
                <a:latin typeface="Cambria"/>
                <a:cs typeface="Cambria"/>
              </a:rPr>
              <a:t> </a:t>
            </a:r>
            <a:r>
              <a:rPr sz="2000" spc="-10" dirty="0">
                <a:solidFill>
                  <a:srgbClr val="FF0000"/>
                </a:solidFill>
                <a:latin typeface="Cambria"/>
                <a:cs typeface="Cambria"/>
              </a:rPr>
              <a:t>overloading.</a:t>
            </a:r>
            <a:r>
              <a:rPr sz="2000" spc="-55" dirty="0">
                <a:solidFill>
                  <a:srgbClr val="FF0000"/>
                </a:solidFill>
                <a:latin typeface="Cambria"/>
                <a:cs typeface="Cambria"/>
              </a:rPr>
              <a:t> </a:t>
            </a:r>
            <a:r>
              <a:rPr sz="2000" spc="-25" dirty="0">
                <a:latin typeface="Cambria"/>
                <a:cs typeface="Cambria"/>
              </a:rPr>
              <a:t>For</a:t>
            </a:r>
            <a:r>
              <a:rPr sz="2000" spc="-10" dirty="0">
                <a:latin typeface="Cambria"/>
                <a:cs typeface="Cambria"/>
              </a:rPr>
              <a:t> example:</a:t>
            </a:r>
            <a:endParaRPr sz="2000" dirty="0">
              <a:latin typeface="Cambria"/>
              <a:cs typeface="Cambria"/>
            </a:endParaRPr>
          </a:p>
          <a:p>
            <a:pPr marL="342871" indent="-342871">
              <a:spcBef>
                <a:spcPts val="45"/>
              </a:spcBef>
              <a:buFont typeface="Arial" panose="020B0604020202020204" pitchFamily="34" charset="0"/>
              <a:buChar char="•"/>
            </a:pPr>
            <a:endParaRPr sz="2000" dirty="0">
              <a:latin typeface="Cambria"/>
              <a:cs typeface="Cambria"/>
            </a:endParaRPr>
          </a:p>
          <a:p>
            <a:pPr marL="355570" indent="-342871">
              <a:spcBef>
                <a:spcPts val="5"/>
              </a:spcBef>
              <a:buFont typeface="Arial" panose="020B0604020202020204" pitchFamily="34" charset="0"/>
              <a:buChar char="•"/>
            </a:pPr>
            <a:r>
              <a:rPr sz="2000" spc="-10" dirty="0">
                <a:latin typeface="Cambria"/>
                <a:cs typeface="Cambria"/>
              </a:rPr>
              <a:t>void</a:t>
            </a:r>
            <a:r>
              <a:rPr sz="2000" spc="-45" dirty="0">
                <a:latin typeface="Cambria"/>
                <a:cs typeface="Cambria"/>
              </a:rPr>
              <a:t> </a:t>
            </a:r>
            <a:r>
              <a:rPr sz="2000" spc="-5" dirty="0">
                <a:latin typeface="Cambria"/>
                <a:cs typeface="Cambria"/>
              </a:rPr>
              <a:t>func()</a:t>
            </a:r>
            <a:r>
              <a:rPr sz="2000" dirty="0">
                <a:latin typeface="Cambria"/>
                <a:cs typeface="Cambria"/>
              </a:rPr>
              <a:t> {</a:t>
            </a:r>
            <a:r>
              <a:rPr sz="2000" spc="-15" dirty="0">
                <a:latin typeface="Cambria"/>
                <a:cs typeface="Cambria"/>
              </a:rPr>
              <a:t> </a:t>
            </a:r>
            <a:r>
              <a:rPr sz="2000" spc="-5" dirty="0">
                <a:latin typeface="Cambria"/>
                <a:cs typeface="Cambria"/>
              </a:rPr>
              <a:t>...</a:t>
            </a:r>
            <a:r>
              <a:rPr sz="2000" spc="-10" dirty="0">
                <a:latin typeface="Cambria"/>
                <a:cs typeface="Cambria"/>
              </a:rPr>
              <a:t> </a:t>
            </a:r>
            <a:r>
              <a:rPr sz="2000" dirty="0">
                <a:latin typeface="Cambria"/>
                <a:cs typeface="Cambria"/>
              </a:rPr>
              <a:t>}</a:t>
            </a:r>
          </a:p>
          <a:p>
            <a:pPr marL="355570" indent="-342871">
              <a:buFont typeface="Arial" panose="020B0604020202020204" pitchFamily="34" charset="0"/>
              <a:buChar char="•"/>
              <a:tabLst>
                <a:tab pos="1561969" algn="l"/>
              </a:tabLst>
            </a:pPr>
            <a:r>
              <a:rPr sz="2000" spc="-10" dirty="0">
                <a:latin typeface="Cambria"/>
                <a:cs typeface="Cambria"/>
              </a:rPr>
              <a:t>void</a:t>
            </a:r>
            <a:r>
              <a:rPr sz="2000" spc="-25" dirty="0">
                <a:latin typeface="Cambria"/>
                <a:cs typeface="Cambria"/>
              </a:rPr>
              <a:t> </a:t>
            </a:r>
            <a:r>
              <a:rPr sz="2000" spc="-5" dirty="0">
                <a:latin typeface="Cambria"/>
                <a:cs typeface="Cambria"/>
              </a:rPr>
              <a:t>func(int</a:t>
            </a:r>
            <a:r>
              <a:rPr sz="2000" dirty="0">
                <a:latin typeface="Cambria"/>
                <a:cs typeface="Cambria"/>
              </a:rPr>
              <a:t> a	{</a:t>
            </a:r>
            <a:r>
              <a:rPr sz="2000" spc="-30" dirty="0">
                <a:latin typeface="Cambria"/>
                <a:cs typeface="Cambria"/>
              </a:rPr>
              <a:t> </a:t>
            </a:r>
            <a:r>
              <a:rPr sz="2000" spc="-5" dirty="0">
                <a:latin typeface="Cambria"/>
                <a:cs typeface="Cambria"/>
              </a:rPr>
              <a:t>... </a:t>
            </a:r>
            <a:r>
              <a:rPr sz="2000" dirty="0">
                <a:latin typeface="Cambria"/>
                <a:cs typeface="Cambria"/>
              </a:rPr>
              <a:t>}</a:t>
            </a:r>
          </a:p>
          <a:p>
            <a:pPr marL="355570" marR="5266883" indent="-342871">
              <a:buFont typeface="Arial" panose="020B0604020202020204" pitchFamily="34" charset="0"/>
              <a:buChar char="•"/>
            </a:pPr>
            <a:r>
              <a:rPr sz="2000" spc="-5" dirty="0">
                <a:latin typeface="Cambria"/>
                <a:cs typeface="Cambria"/>
              </a:rPr>
              <a:t>float func(double </a:t>
            </a:r>
            <a:r>
              <a:rPr sz="2000" dirty="0">
                <a:latin typeface="Cambria"/>
                <a:cs typeface="Cambria"/>
              </a:rPr>
              <a:t>a) { </a:t>
            </a:r>
            <a:r>
              <a:rPr sz="2000" spc="-5" dirty="0">
                <a:latin typeface="Cambria"/>
                <a:cs typeface="Cambria"/>
              </a:rPr>
              <a:t>... </a:t>
            </a:r>
            <a:r>
              <a:rPr sz="2000" dirty="0">
                <a:latin typeface="Cambria"/>
                <a:cs typeface="Cambria"/>
              </a:rPr>
              <a:t>} </a:t>
            </a:r>
            <a:r>
              <a:rPr sz="2000" spc="5" dirty="0">
                <a:latin typeface="Cambria"/>
                <a:cs typeface="Cambria"/>
              </a:rPr>
              <a:t> </a:t>
            </a:r>
            <a:r>
              <a:rPr sz="2000" spc="-5" dirty="0">
                <a:latin typeface="Cambria"/>
                <a:cs typeface="Cambria"/>
              </a:rPr>
              <a:t>float</a:t>
            </a:r>
            <a:r>
              <a:rPr sz="2000" spc="-30" dirty="0">
                <a:latin typeface="Cambria"/>
                <a:cs typeface="Cambria"/>
              </a:rPr>
              <a:t> </a:t>
            </a:r>
            <a:r>
              <a:rPr sz="2000" spc="-5" dirty="0">
                <a:latin typeface="Cambria"/>
                <a:cs typeface="Cambria"/>
              </a:rPr>
              <a:t>func(int </a:t>
            </a:r>
            <a:r>
              <a:rPr sz="2000" spc="-10" dirty="0">
                <a:latin typeface="Cambria"/>
                <a:cs typeface="Cambria"/>
              </a:rPr>
              <a:t>a,</a:t>
            </a:r>
            <a:r>
              <a:rPr sz="2000" spc="20" dirty="0">
                <a:latin typeface="Cambria"/>
                <a:cs typeface="Cambria"/>
              </a:rPr>
              <a:t> </a:t>
            </a:r>
            <a:r>
              <a:rPr sz="2000" spc="-5" dirty="0">
                <a:latin typeface="Cambria"/>
                <a:cs typeface="Cambria"/>
              </a:rPr>
              <a:t>float</a:t>
            </a:r>
            <a:r>
              <a:rPr sz="2000" spc="-25" dirty="0">
                <a:latin typeface="Cambria"/>
                <a:cs typeface="Cambria"/>
              </a:rPr>
              <a:t> </a:t>
            </a:r>
            <a:r>
              <a:rPr sz="2000" dirty="0">
                <a:latin typeface="Cambria"/>
                <a:cs typeface="Cambria"/>
              </a:rPr>
              <a:t>b)</a:t>
            </a:r>
            <a:r>
              <a:rPr sz="2000" spc="5" dirty="0">
                <a:latin typeface="Cambria"/>
                <a:cs typeface="Cambria"/>
              </a:rPr>
              <a:t> </a:t>
            </a:r>
            <a:r>
              <a:rPr sz="2000" dirty="0">
                <a:latin typeface="Cambria"/>
                <a:cs typeface="Cambria"/>
              </a:rPr>
              <a:t>{</a:t>
            </a:r>
            <a:r>
              <a:rPr sz="2000" spc="-20" dirty="0">
                <a:latin typeface="Cambria"/>
                <a:cs typeface="Cambria"/>
              </a:rPr>
              <a:t> </a:t>
            </a:r>
            <a:r>
              <a:rPr sz="2000" dirty="0">
                <a:latin typeface="Cambria"/>
                <a:cs typeface="Cambria"/>
              </a:rPr>
              <a:t>... }</a:t>
            </a:r>
          </a:p>
          <a:p>
            <a:pPr marL="342871" indent="-342871">
              <a:spcBef>
                <a:spcPts val="45"/>
              </a:spcBef>
              <a:buFont typeface="Arial" panose="020B0604020202020204" pitchFamily="34" charset="0"/>
              <a:buChar char="•"/>
            </a:pPr>
            <a:endParaRPr sz="2000" dirty="0">
              <a:latin typeface="Cambria"/>
              <a:cs typeface="Cambria"/>
            </a:endParaRPr>
          </a:p>
          <a:p>
            <a:pPr marL="355570" marR="6984" indent="-342871">
              <a:spcBef>
                <a:spcPts val="5"/>
              </a:spcBef>
              <a:buFont typeface="Arial" panose="020B0604020202020204" pitchFamily="34" charset="0"/>
              <a:buChar char="•"/>
            </a:pPr>
            <a:r>
              <a:rPr sz="2000" spc="-10" dirty="0">
                <a:latin typeface="Cambria"/>
                <a:cs typeface="Cambria"/>
              </a:rPr>
              <a:t>Here,</a:t>
            </a:r>
            <a:r>
              <a:rPr sz="2000" spc="185" dirty="0">
                <a:latin typeface="Cambria"/>
                <a:cs typeface="Cambria"/>
              </a:rPr>
              <a:t> </a:t>
            </a:r>
            <a:r>
              <a:rPr sz="2000" dirty="0">
                <a:latin typeface="Cambria"/>
                <a:cs typeface="Cambria"/>
              </a:rPr>
              <a:t>the</a:t>
            </a:r>
            <a:r>
              <a:rPr sz="2000" spc="185" dirty="0">
                <a:latin typeface="Cambria"/>
                <a:cs typeface="Cambria"/>
              </a:rPr>
              <a:t> </a:t>
            </a:r>
            <a:r>
              <a:rPr sz="2000" spc="-5" dirty="0">
                <a:latin typeface="Cambria"/>
                <a:cs typeface="Cambria"/>
              </a:rPr>
              <a:t>func()</a:t>
            </a:r>
            <a:r>
              <a:rPr sz="2000" spc="190" dirty="0">
                <a:latin typeface="Cambria"/>
                <a:cs typeface="Cambria"/>
              </a:rPr>
              <a:t> </a:t>
            </a:r>
            <a:r>
              <a:rPr sz="2000" dirty="0">
                <a:latin typeface="Cambria"/>
                <a:cs typeface="Cambria"/>
              </a:rPr>
              <a:t>method</a:t>
            </a:r>
            <a:r>
              <a:rPr sz="2000" spc="190" dirty="0">
                <a:latin typeface="Cambria"/>
                <a:cs typeface="Cambria"/>
              </a:rPr>
              <a:t> </a:t>
            </a:r>
            <a:r>
              <a:rPr sz="2000" dirty="0">
                <a:latin typeface="Cambria"/>
                <a:cs typeface="Cambria"/>
              </a:rPr>
              <a:t>is</a:t>
            </a:r>
            <a:r>
              <a:rPr sz="2000" spc="180" dirty="0">
                <a:latin typeface="Cambria"/>
                <a:cs typeface="Cambria"/>
              </a:rPr>
              <a:t> </a:t>
            </a:r>
            <a:r>
              <a:rPr sz="2000" spc="-10" dirty="0">
                <a:latin typeface="Cambria"/>
                <a:cs typeface="Cambria"/>
              </a:rPr>
              <a:t>overloaded.</a:t>
            </a:r>
            <a:r>
              <a:rPr sz="2000" spc="190" dirty="0">
                <a:latin typeface="Cambria"/>
                <a:cs typeface="Cambria"/>
              </a:rPr>
              <a:t> </a:t>
            </a:r>
            <a:r>
              <a:rPr sz="2000" spc="-5" dirty="0">
                <a:latin typeface="Cambria"/>
                <a:cs typeface="Cambria"/>
              </a:rPr>
              <a:t>These</a:t>
            </a:r>
            <a:r>
              <a:rPr sz="2000" spc="180" dirty="0">
                <a:latin typeface="Cambria"/>
                <a:cs typeface="Cambria"/>
              </a:rPr>
              <a:t> </a:t>
            </a:r>
            <a:r>
              <a:rPr sz="2000" spc="-5" dirty="0">
                <a:latin typeface="Cambria"/>
                <a:cs typeface="Cambria"/>
              </a:rPr>
              <a:t>methods</a:t>
            </a:r>
            <a:r>
              <a:rPr sz="2000" spc="200" dirty="0">
                <a:latin typeface="Cambria"/>
                <a:cs typeface="Cambria"/>
              </a:rPr>
              <a:t> </a:t>
            </a:r>
            <a:r>
              <a:rPr sz="2000" spc="-25" dirty="0">
                <a:latin typeface="Cambria"/>
                <a:cs typeface="Cambria"/>
              </a:rPr>
              <a:t>have</a:t>
            </a:r>
            <a:r>
              <a:rPr sz="2000" spc="204" dirty="0">
                <a:latin typeface="Cambria"/>
                <a:cs typeface="Cambria"/>
              </a:rPr>
              <a:t> </a:t>
            </a:r>
            <a:r>
              <a:rPr sz="2000" spc="-5" dirty="0">
                <a:latin typeface="Cambria"/>
                <a:cs typeface="Cambria"/>
              </a:rPr>
              <a:t>the</a:t>
            </a:r>
            <a:r>
              <a:rPr sz="2000" spc="180" dirty="0">
                <a:latin typeface="Cambria"/>
                <a:cs typeface="Cambria"/>
              </a:rPr>
              <a:t> </a:t>
            </a:r>
            <a:r>
              <a:rPr sz="2000" spc="-5" dirty="0">
                <a:latin typeface="Cambria"/>
                <a:cs typeface="Cambria"/>
              </a:rPr>
              <a:t>same</a:t>
            </a:r>
            <a:r>
              <a:rPr sz="2000" spc="185" dirty="0">
                <a:latin typeface="Cambria"/>
                <a:cs typeface="Cambria"/>
              </a:rPr>
              <a:t> </a:t>
            </a:r>
            <a:r>
              <a:rPr sz="2000" spc="-5" dirty="0">
                <a:latin typeface="Cambria"/>
                <a:cs typeface="Cambria"/>
              </a:rPr>
              <a:t>name</a:t>
            </a:r>
            <a:r>
              <a:rPr sz="2000" spc="185" dirty="0">
                <a:latin typeface="Cambria"/>
                <a:cs typeface="Cambria"/>
              </a:rPr>
              <a:t> </a:t>
            </a:r>
            <a:r>
              <a:rPr sz="2000" spc="-5" dirty="0">
                <a:latin typeface="Cambria"/>
                <a:cs typeface="Cambria"/>
              </a:rPr>
              <a:t>but </a:t>
            </a:r>
            <a:r>
              <a:rPr sz="2000" spc="-385" dirty="0">
                <a:latin typeface="Cambria"/>
                <a:cs typeface="Cambria"/>
              </a:rPr>
              <a:t> </a:t>
            </a:r>
            <a:r>
              <a:rPr sz="2000" spc="-5" dirty="0">
                <a:latin typeface="Cambria"/>
                <a:cs typeface="Cambria"/>
              </a:rPr>
              <a:t>accept</a:t>
            </a:r>
            <a:r>
              <a:rPr sz="2000" spc="-40" dirty="0">
                <a:latin typeface="Cambria"/>
                <a:cs typeface="Cambria"/>
              </a:rPr>
              <a:t> </a:t>
            </a:r>
            <a:r>
              <a:rPr sz="2000" spc="-10" dirty="0">
                <a:latin typeface="Cambria"/>
                <a:cs typeface="Cambria"/>
              </a:rPr>
              <a:t>different</a:t>
            </a:r>
            <a:r>
              <a:rPr sz="2000" dirty="0">
                <a:latin typeface="Cambria"/>
                <a:cs typeface="Cambria"/>
              </a:rPr>
              <a:t> </a:t>
            </a:r>
            <a:r>
              <a:rPr sz="2000" spc="-5" dirty="0">
                <a:latin typeface="Cambria"/>
                <a:cs typeface="Cambria"/>
              </a:rPr>
              <a:t>arguments.</a:t>
            </a:r>
            <a:endParaRPr sz="2000" dirty="0">
              <a:latin typeface="Cambria"/>
              <a:cs typeface="Cambria"/>
            </a:endParaRPr>
          </a:p>
          <a:p>
            <a:pPr marL="355570" marR="5079" indent="-342871" algn="just">
              <a:spcBef>
                <a:spcPts val="5"/>
              </a:spcBef>
              <a:buFont typeface="Arial" panose="020B0604020202020204" pitchFamily="34" charset="0"/>
              <a:buChar char="•"/>
            </a:pPr>
            <a:r>
              <a:rPr sz="2000" spc="-5" dirty="0">
                <a:latin typeface="Cambria"/>
                <a:cs typeface="Cambria"/>
              </a:rPr>
              <a:t>Notice</a:t>
            </a:r>
            <a:r>
              <a:rPr sz="2000" dirty="0">
                <a:latin typeface="Cambria"/>
                <a:cs typeface="Cambria"/>
              </a:rPr>
              <a:t> that,</a:t>
            </a:r>
            <a:r>
              <a:rPr sz="2000" spc="5" dirty="0">
                <a:latin typeface="Cambria"/>
                <a:cs typeface="Cambria"/>
              </a:rPr>
              <a:t> </a:t>
            </a:r>
            <a:r>
              <a:rPr sz="2000" spc="-5" dirty="0">
                <a:latin typeface="Cambria"/>
                <a:cs typeface="Cambria"/>
              </a:rPr>
              <a:t>the</a:t>
            </a:r>
            <a:r>
              <a:rPr sz="2000" dirty="0">
                <a:latin typeface="Cambria"/>
                <a:cs typeface="Cambria"/>
              </a:rPr>
              <a:t> </a:t>
            </a:r>
            <a:r>
              <a:rPr sz="2000" spc="-10" dirty="0">
                <a:latin typeface="Cambria"/>
                <a:cs typeface="Cambria"/>
              </a:rPr>
              <a:t>return</a:t>
            </a:r>
            <a:r>
              <a:rPr sz="2000" spc="-5" dirty="0">
                <a:latin typeface="Cambria"/>
                <a:cs typeface="Cambria"/>
              </a:rPr>
              <a:t> type</a:t>
            </a:r>
            <a:r>
              <a:rPr sz="2000" dirty="0">
                <a:latin typeface="Cambria"/>
                <a:cs typeface="Cambria"/>
              </a:rPr>
              <a:t> </a:t>
            </a:r>
            <a:r>
              <a:rPr sz="2000" spc="-5" dirty="0">
                <a:latin typeface="Cambria"/>
                <a:cs typeface="Cambria"/>
              </a:rPr>
              <a:t>of</a:t>
            </a:r>
            <a:r>
              <a:rPr sz="2000" dirty="0">
                <a:latin typeface="Cambria"/>
                <a:cs typeface="Cambria"/>
              </a:rPr>
              <a:t> </a:t>
            </a:r>
            <a:r>
              <a:rPr sz="2000" spc="-5" dirty="0">
                <a:latin typeface="Cambria"/>
                <a:cs typeface="Cambria"/>
              </a:rPr>
              <a:t>these</a:t>
            </a:r>
            <a:r>
              <a:rPr sz="2000" dirty="0">
                <a:latin typeface="Cambria"/>
                <a:cs typeface="Cambria"/>
              </a:rPr>
              <a:t> </a:t>
            </a:r>
            <a:r>
              <a:rPr sz="2000" spc="-5" dirty="0">
                <a:latin typeface="Cambria"/>
                <a:cs typeface="Cambria"/>
              </a:rPr>
              <a:t>methods</a:t>
            </a:r>
            <a:r>
              <a:rPr sz="2000" dirty="0">
                <a:latin typeface="Cambria"/>
                <a:cs typeface="Cambria"/>
              </a:rPr>
              <a:t> is</a:t>
            </a:r>
            <a:r>
              <a:rPr sz="2000" spc="5" dirty="0">
                <a:latin typeface="Cambria"/>
                <a:cs typeface="Cambria"/>
              </a:rPr>
              <a:t> not</a:t>
            </a:r>
            <a:r>
              <a:rPr sz="2000" spc="10" dirty="0">
                <a:latin typeface="Cambria"/>
                <a:cs typeface="Cambria"/>
              </a:rPr>
              <a:t> </a:t>
            </a:r>
            <a:r>
              <a:rPr sz="2000" spc="-5" dirty="0">
                <a:latin typeface="Cambria"/>
                <a:cs typeface="Cambria"/>
              </a:rPr>
              <a:t>the</a:t>
            </a:r>
            <a:r>
              <a:rPr sz="2000" spc="385" dirty="0">
                <a:latin typeface="Cambria"/>
                <a:cs typeface="Cambria"/>
              </a:rPr>
              <a:t> </a:t>
            </a:r>
            <a:r>
              <a:rPr sz="2000" spc="-5" dirty="0">
                <a:latin typeface="Cambria"/>
                <a:cs typeface="Cambria"/>
              </a:rPr>
              <a:t>same.</a:t>
            </a:r>
            <a:r>
              <a:rPr sz="2000" spc="385" dirty="0">
                <a:latin typeface="Cambria"/>
                <a:cs typeface="Cambria"/>
              </a:rPr>
              <a:t> </a:t>
            </a:r>
            <a:r>
              <a:rPr sz="2000" spc="-10" dirty="0">
                <a:latin typeface="Cambria"/>
                <a:cs typeface="Cambria"/>
              </a:rPr>
              <a:t>Overloaded </a:t>
            </a:r>
            <a:r>
              <a:rPr sz="2000" spc="-5" dirty="0">
                <a:latin typeface="Cambria"/>
                <a:cs typeface="Cambria"/>
              </a:rPr>
              <a:t> methods</a:t>
            </a:r>
            <a:r>
              <a:rPr sz="2000" dirty="0">
                <a:latin typeface="Cambria"/>
                <a:cs typeface="Cambria"/>
              </a:rPr>
              <a:t> </a:t>
            </a:r>
            <a:r>
              <a:rPr sz="2000" spc="-15" dirty="0">
                <a:latin typeface="Cambria"/>
                <a:cs typeface="Cambria"/>
              </a:rPr>
              <a:t>may</a:t>
            </a:r>
            <a:r>
              <a:rPr sz="2000" spc="-10" dirty="0">
                <a:latin typeface="Cambria"/>
                <a:cs typeface="Cambria"/>
              </a:rPr>
              <a:t> </a:t>
            </a:r>
            <a:r>
              <a:rPr sz="2000" spc="-5" dirty="0">
                <a:latin typeface="Cambria"/>
                <a:cs typeface="Cambria"/>
              </a:rPr>
              <a:t>or</a:t>
            </a:r>
            <a:r>
              <a:rPr sz="2000" dirty="0">
                <a:latin typeface="Cambria"/>
                <a:cs typeface="Cambria"/>
              </a:rPr>
              <a:t> </a:t>
            </a:r>
            <a:r>
              <a:rPr sz="2000" spc="-15" dirty="0">
                <a:latin typeface="Cambria"/>
                <a:cs typeface="Cambria"/>
              </a:rPr>
              <a:t>may</a:t>
            </a:r>
            <a:r>
              <a:rPr sz="2000" spc="-10" dirty="0">
                <a:latin typeface="Cambria"/>
                <a:cs typeface="Cambria"/>
              </a:rPr>
              <a:t> not</a:t>
            </a:r>
            <a:r>
              <a:rPr sz="2000" spc="-5" dirty="0">
                <a:latin typeface="Cambria"/>
                <a:cs typeface="Cambria"/>
              </a:rPr>
              <a:t> </a:t>
            </a:r>
            <a:r>
              <a:rPr sz="2000" spc="-25" dirty="0">
                <a:latin typeface="Cambria"/>
                <a:cs typeface="Cambria"/>
              </a:rPr>
              <a:t>have</a:t>
            </a:r>
            <a:r>
              <a:rPr sz="2000" spc="-20" dirty="0">
                <a:latin typeface="Cambria"/>
                <a:cs typeface="Cambria"/>
              </a:rPr>
              <a:t> </a:t>
            </a:r>
            <a:r>
              <a:rPr sz="2000" spc="-10" dirty="0">
                <a:latin typeface="Cambria"/>
                <a:cs typeface="Cambria"/>
              </a:rPr>
              <a:t>different</a:t>
            </a:r>
            <a:r>
              <a:rPr sz="2000" spc="-5" dirty="0">
                <a:latin typeface="Cambria"/>
                <a:cs typeface="Cambria"/>
              </a:rPr>
              <a:t> return</a:t>
            </a:r>
            <a:r>
              <a:rPr sz="2000" dirty="0">
                <a:latin typeface="Cambria"/>
                <a:cs typeface="Cambria"/>
              </a:rPr>
              <a:t> </a:t>
            </a:r>
            <a:r>
              <a:rPr sz="2000" spc="-5" dirty="0">
                <a:latin typeface="Cambria"/>
                <a:cs typeface="Cambria"/>
              </a:rPr>
              <a:t>types,</a:t>
            </a:r>
            <a:r>
              <a:rPr sz="2000" dirty="0">
                <a:latin typeface="Cambria"/>
                <a:cs typeface="Cambria"/>
              </a:rPr>
              <a:t> </a:t>
            </a:r>
            <a:r>
              <a:rPr sz="2000" spc="-5" dirty="0">
                <a:latin typeface="Cambria"/>
                <a:cs typeface="Cambria"/>
              </a:rPr>
              <a:t>but</a:t>
            </a:r>
            <a:r>
              <a:rPr sz="2000" dirty="0">
                <a:latin typeface="Cambria"/>
                <a:cs typeface="Cambria"/>
              </a:rPr>
              <a:t> </a:t>
            </a:r>
            <a:r>
              <a:rPr sz="2000" spc="-10" dirty="0">
                <a:latin typeface="Cambria"/>
                <a:cs typeface="Cambria"/>
              </a:rPr>
              <a:t>they</a:t>
            </a:r>
            <a:r>
              <a:rPr sz="2000" spc="-5" dirty="0">
                <a:latin typeface="Cambria"/>
                <a:cs typeface="Cambria"/>
              </a:rPr>
              <a:t> </a:t>
            </a:r>
            <a:r>
              <a:rPr sz="2000" dirty="0">
                <a:latin typeface="Cambria"/>
                <a:cs typeface="Cambria"/>
              </a:rPr>
              <a:t>must </a:t>
            </a:r>
            <a:r>
              <a:rPr sz="2000" spc="-5" dirty="0">
                <a:latin typeface="Cambria"/>
                <a:cs typeface="Cambria"/>
              </a:rPr>
              <a:t>differ</a:t>
            </a:r>
            <a:r>
              <a:rPr sz="2000" dirty="0">
                <a:latin typeface="Cambria"/>
                <a:cs typeface="Cambria"/>
              </a:rPr>
              <a:t> in </a:t>
            </a:r>
            <a:r>
              <a:rPr sz="2000" spc="5" dirty="0">
                <a:latin typeface="Cambria"/>
                <a:cs typeface="Cambria"/>
              </a:rPr>
              <a:t> </a:t>
            </a:r>
            <a:r>
              <a:rPr sz="2000" spc="-10" dirty="0">
                <a:latin typeface="Cambria"/>
                <a:cs typeface="Cambria"/>
              </a:rPr>
              <a:t>parameters</a:t>
            </a:r>
            <a:r>
              <a:rPr sz="2000" spc="-5" dirty="0">
                <a:latin typeface="Cambria"/>
                <a:cs typeface="Cambria"/>
              </a:rPr>
              <a:t> they</a:t>
            </a:r>
            <a:r>
              <a:rPr sz="2000" spc="-10" dirty="0">
                <a:latin typeface="Cambria"/>
                <a:cs typeface="Cambria"/>
              </a:rPr>
              <a:t> </a:t>
            </a:r>
            <a:r>
              <a:rPr sz="2000" spc="-5" dirty="0">
                <a:latin typeface="Cambria"/>
                <a:cs typeface="Cambria"/>
              </a:rPr>
              <a:t>accept.</a:t>
            </a:r>
            <a:endParaRPr sz="20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9511" y="1166900"/>
            <a:ext cx="4047490" cy="412934"/>
          </a:xfrm>
          <a:prstGeom prst="rect">
            <a:avLst/>
          </a:prstGeom>
        </p:spPr>
        <p:txBody>
          <a:bodyPr vert="horz" wrap="square" lIns="0" tIns="12700" rIns="0" bIns="0" rtlCol="0">
            <a:spAutoFit/>
          </a:bodyPr>
          <a:lstStyle/>
          <a:p>
            <a:pPr marL="12699">
              <a:spcBef>
                <a:spcPts val="100"/>
              </a:spcBef>
            </a:pPr>
            <a:r>
              <a:rPr sz="2600" spc="-25" dirty="0">
                <a:solidFill>
                  <a:srgbClr val="FFFFFF"/>
                </a:solidFill>
                <a:latin typeface="Cambria"/>
                <a:cs typeface="Cambria"/>
              </a:rPr>
              <a:t>Why</a:t>
            </a:r>
            <a:r>
              <a:rPr sz="2600" spc="-50" dirty="0">
                <a:solidFill>
                  <a:srgbClr val="FFFFFF"/>
                </a:solidFill>
                <a:latin typeface="Cambria"/>
                <a:cs typeface="Cambria"/>
              </a:rPr>
              <a:t> </a:t>
            </a:r>
            <a:r>
              <a:rPr sz="2600" spc="-5" dirty="0">
                <a:solidFill>
                  <a:srgbClr val="FFFFFF"/>
                </a:solidFill>
                <a:latin typeface="Cambria"/>
                <a:cs typeface="Cambria"/>
              </a:rPr>
              <a:t>method</a:t>
            </a:r>
            <a:r>
              <a:rPr sz="2600" spc="-65" dirty="0">
                <a:solidFill>
                  <a:srgbClr val="FFFFFF"/>
                </a:solidFill>
                <a:latin typeface="Cambria"/>
                <a:cs typeface="Cambria"/>
              </a:rPr>
              <a:t> </a:t>
            </a:r>
            <a:r>
              <a:rPr sz="2600" spc="-15" dirty="0">
                <a:solidFill>
                  <a:srgbClr val="FFFFFF"/>
                </a:solidFill>
                <a:latin typeface="Cambria"/>
                <a:cs typeface="Cambria"/>
              </a:rPr>
              <a:t>overloading</a:t>
            </a:r>
            <a:r>
              <a:rPr sz="2600" spc="-50" dirty="0">
                <a:solidFill>
                  <a:srgbClr val="FFFFFF"/>
                </a:solidFill>
                <a:latin typeface="Cambria"/>
                <a:cs typeface="Cambria"/>
              </a:rPr>
              <a:t> </a:t>
            </a:r>
            <a:r>
              <a:rPr sz="2600" dirty="0">
                <a:solidFill>
                  <a:srgbClr val="FFFFFF"/>
                </a:solidFill>
                <a:latin typeface="Cambria"/>
                <a:cs typeface="Cambria"/>
              </a:rPr>
              <a:t>?</a:t>
            </a:r>
            <a:endParaRPr sz="2600">
              <a:latin typeface="Cambria"/>
              <a:cs typeface="Cambria"/>
            </a:endParaRPr>
          </a:p>
        </p:txBody>
      </p:sp>
      <p:sp>
        <p:nvSpPr>
          <p:cNvPr id="3" name="object 3"/>
          <p:cNvSpPr txBox="1"/>
          <p:nvPr/>
        </p:nvSpPr>
        <p:spPr>
          <a:xfrm>
            <a:off x="464821" y="2084321"/>
            <a:ext cx="9128760" cy="4013919"/>
          </a:xfrm>
          <a:prstGeom prst="rect">
            <a:avLst/>
          </a:prstGeom>
        </p:spPr>
        <p:txBody>
          <a:bodyPr vert="horz" wrap="square" lIns="0" tIns="12700" rIns="0" bIns="0" rtlCol="0">
            <a:spAutoFit/>
          </a:bodyPr>
          <a:lstStyle/>
          <a:p>
            <a:pPr marL="355570" marR="8889" indent="-342871">
              <a:spcBef>
                <a:spcPts val="100"/>
              </a:spcBef>
              <a:buFont typeface="Arial" panose="020B0604020202020204" pitchFamily="34" charset="0"/>
              <a:buChar char="•"/>
            </a:pPr>
            <a:r>
              <a:rPr sz="2000" spc="-5" dirty="0">
                <a:latin typeface="Cambria"/>
                <a:cs typeface="Cambria"/>
              </a:rPr>
              <a:t>Suppose,</a:t>
            </a:r>
            <a:r>
              <a:rPr sz="2000" spc="40" dirty="0">
                <a:latin typeface="Cambria"/>
                <a:cs typeface="Cambria"/>
              </a:rPr>
              <a:t> </a:t>
            </a:r>
            <a:r>
              <a:rPr sz="2000" spc="-10" dirty="0">
                <a:latin typeface="Cambria"/>
                <a:cs typeface="Cambria"/>
              </a:rPr>
              <a:t>you</a:t>
            </a:r>
            <a:r>
              <a:rPr sz="2000" spc="50" dirty="0">
                <a:latin typeface="Cambria"/>
                <a:cs typeface="Cambria"/>
              </a:rPr>
              <a:t> </a:t>
            </a:r>
            <a:r>
              <a:rPr sz="2000" spc="-25" dirty="0">
                <a:latin typeface="Cambria"/>
                <a:cs typeface="Cambria"/>
              </a:rPr>
              <a:t>have</a:t>
            </a:r>
            <a:r>
              <a:rPr sz="2000" spc="55" dirty="0">
                <a:latin typeface="Cambria"/>
                <a:cs typeface="Cambria"/>
              </a:rPr>
              <a:t> </a:t>
            </a:r>
            <a:r>
              <a:rPr sz="2000" spc="-10" dirty="0">
                <a:latin typeface="Cambria"/>
                <a:cs typeface="Cambria"/>
              </a:rPr>
              <a:t>to</a:t>
            </a:r>
            <a:r>
              <a:rPr sz="2000" spc="55" dirty="0">
                <a:latin typeface="Cambria"/>
                <a:cs typeface="Cambria"/>
              </a:rPr>
              <a:t> </a:t>
            </a:r>
            <a:r>
              <a:rPr sz="2000" spc="-10" dirty="0">
                <a:latin typeface="Cambria"/>
                <a:cs typeface="Cambria"/>
              </a:rPr>
              <a:t>perform</a:t>
            </a:r>
            <a:r>
              <a:rPr sz="2000" spc="50" dirty="0">
                <a:latin typeface="Cambria"/>
                <a:cs typeface="Cambria"/>
              </a:rPr>
              <a:t> </a:t>
            </a:r>
            <a:r>
              <a:rPr sz="2000" spc="-5" dirty="0">
                <a:latin typeface="Cambria"/>
                <a:cs typeface="Cambria"/>
              </a:rPr>
              <a:t>the</a:t>
            </a:r>
            <a:r>
              <a:rPr sz="2000" spc="40" dirty="0">
                <a:latin typeface="Cambria"/>
                <a:cs typeface="Cambria"/>
              </a:rPr>
              <a:t> </a:t>
            </a:r>
            <a:r>
              <a:rPr sz="2000" spc="-5" dirty="0">
                <a:latin typeface="Cambria"/>
                <a:cs typeface="Cambria"/>
              </a:rPr>
              <a:t>addition</a:t>
            </a:r>
            <a:r>
              <a:rPr sz="2000" spc="35" dirty="0">
                <a:latin typeface="Cambria"/>
                <a:cs typeface="Cambria"/>
              </a:rPr>
              <a:t> </a:t>
            </a:r>
            <a:r>
              <a:rPr sz="2000" spc="-5" dirty="0">
                <a:latin typeface="Cambria"/>
                <a:cs typeface="Cambria"/>
              </a:rPr>
              <a:t>of</a:t>
            </a:r>
            <a:r>
              <a:rPr sz="2000" spc="50" dirty="0">
                <a:latin typeface="Cambria"/>
                <a:cs typeface="Cambria"/>
              </a:rPr>
              <a:t> </a:t>
            </a:r>
            <a:r>
              <a:rPr sz="2000" spc="-20" dirty="0">
                <a:latin typeface="Cambria"/>
                <a:cs typeface="Cambria"/>
              </a:rPr>
              <a:t>given</a:t>
            </a:r>
            <a:r>
              <a:rPr sz="2000" spc="40" dirty="0">
                <a:latin typeface="Cambria"/>
                <a:cs typeface="Cambria"/>
              </a:rPr>
              <a:t> </a:t>
            </a:r>
            <a:r>
              <a:rPr sz="2000" dirty="0">
                <a:latin typeface="Cambria"/>
                <a:cs typeface="Cambria"/>
              </a:rPr>
              <a:t>numbers</a:t>
            </a:r>
            <a:r>
              <a:rPr sz="2000" spc="35" dirty="0">
                <a:latin typeface="Cambria"/>
                <a:cs typeface="Cambria"/>
              </a:rPr>
              <a:t> </a:t>
            </a:r>
            <a:r>
              <a:rPr sz="2000" spc="-5" dirty="0">
                <a:latin typeface="Cambria"/>
                <a:cs typeface="Cambria"/>
              </a:rPr>
              <a:t>but</a:t>
            </a:r>
            <a:r>
              <a:rPr sz="2000" spc="60" dirty="0">
                <a:latin typeface="Cambria"/>
                <a:cs typeface="Cambria"/>
              </a:rPr>
              <a:t> </a:t>
            </a:r>
            <a:r>
              <a:rPr sz="2000" spc="-10" dirty="0">
                <a:latin typeface="Cambria"/>
                <a:cs typeface="Cambria"/>
              </a:rPr>
              <a:t>there</a:t>
            </a:r>
            <a:r>
              <a:rPr sz="2000" spc="35" dirty="0">
                <a:latin typeface="Cambria"/>
                <a:cs typeface="Cambria"/>
              </a:rPr>
              <a:t> </a:t>
            </a:r>
            <a:r>
              <a:rPr sz="2000" spc="-5" dirty="0">
                <a:latin typeface="Cambria"/>
                <a:cs typeface="Cambria"/>
              </a:rPr>
              <a:t>can</a:t>
            </a:r>
            <a:r>
              <a:rPr sz="2000" spc="40" dirty="0">
                <a:latin typeface="Cambria"/>
                <a:cs typeface="Cambria"/>
              </a:rPr>
              <a:t> </a:t>
            </a:r>
            <a:r>
              <a:rPr sz="2000" spc="-10" dirty="0">
                <a:latin typeface="Cambria"/>
                <a:cs typeface="Cambria"/>
              </a:rPr>
              <a:t>be</a:t>
            </a:r>
            <a:r>
              <a:rPr sz="2000" spc="55" dirty="0">
                <a:latin typeface="Cambria"/>
                <a:cs typeface="Cambria"/>
              </a:rPr>
              <a:t> </a:t>
            </a:r>
            <a:r>
              <a:rPr sz="2000" spc="-20" dirty="0">
                <a:latin typeface="Cambria"/>
                <a:cs typeface="Cambria"/>
              </a:rPr>
              <a:t>any </a:t>
            </a:r>
            <a:r>
              <a:rPr sz="2000" spc="-380" dirty="0">
                <a:latin typeface="Cambria"/>
                <a:cs typeface="Cambria"/>
              </a:rPr>
              <a:t> </a:t>
            </a:r>
            <a:r>
              <a:rPr sz="2000" spc="-5" dirty="0">
                <a:latin typeface="Cambria"/>
                <a:cs typeface="Cambria"/>
              </a:rPr>
              <a:t>number</a:t>
            </a:r>
            <a:r>
              <a:rPr sz="2000" spc="-10" dirty="0">
                <a:latin typeface="Cambria"/>
                <a:cs typeface="Cambria"/>
              </a:rPr>
              <a:t> </a:t>
            </a:r>
            <a:r>
              <a:rPr sz="2000" spc="-5" dirty="0">
                <a:latin typeface="Cambria"/>
                <a:cs typeface="Cambria"/>
              </a:rPr>
              <a:t>of</a:t>
            </a:r>
            <a:r>
              <a:rPr sz="2000" spc="-10" dirty="0">
                <a:latin typeface="Cambria"/>
                <a:cs typeface="Cambria"/>
              </a:rPr>
              <a:t> </a:t>
            </a:r>
            <a:r>
              <a:rPr sz="2000" spc="-5" dirty="0">
                <a:latin typeface="Cambria"/>
                <a:cs typeface="Cambria"/>
              </a:rPr>
              <a:t>arguments</a:t>
            </a:r>
            <a:r>
              <a:rPr sz="2000" dirty="0">
                <a:latin typeface="Cambria"/>
                <a:cs typeface="Cambria"/>
              </a:rPr>
              <a:t> </a:t>
            </a:r>
            <a:r>
              <a:rPr sz="2000" spc="-5" dirty="0">
                <a:latin typeface="Cambria"/>
                <a:cs typeface="Cambria"/>
              </a:rPr>
              <a:t>(let’s</a:t>
            </a:r>
            <a:r>
              <a:rPr sz="2000" spc="5" dirty="0">
                <a:latin typeface="Cambria"/>
                <a:cs typeface="Cambria"/>
              </a:rPr>
              <a:t> </a:t>
            </a:r>
            <a:r>
              <a:rPr sz="2000" spc="-20" dirty="0">
                <a:latin typeface="Cambria"/>
                <a:cs typeface="Cambria"/>
              </a:rPr>
              <a:t>say</a:t>
            </a:r>
            <a:r>
              <a:rPr sz="2000" spc="10" dirty="0">
                <a:latin typeface="Cambria"/>
                <a:cs typeface="Cambria"/>
              </a:rPr>
              <a:t> </a:t>
            </a:r>
            <a:r>
              <a:rPr sz="2000" spc="-5" dirty="0">
                <a:latin typeface="Cambria"/>
                <a:cs typeface="Cambria"/>
              </a:rPr>
              <a:t>either</a:t>
            </a:r>
            <a:r>
              <a:rPr sz="2000" spc="-10" dirty="0">
                <a:latin typeface="Cambria"/>
                <a:cs typeface="Cambria"/>
              </a:rPr>
              <a:t> </a:t>
            </a:r>
            <a:r>
              <a:rPr sz="2000" dirty="0">
                <a:latin typeface="Cambria"/>
                <a:cs typeface="Cambria"/>
              </a:rPr>
              <a:t>2</a:t>
            </a:r>
            <a:r>
              <a:rPr sz="2000" spc="-10" dirty="0">
                <a:latin typeface="Cambria"/>
                <a:cs typeface="Cambria"/>
              </a:rPr>
              <a:t> </a:t>
            </a:r>
            <a:r>
              <a:rPr sz="2000" spc="5" dirty="0">
                <a:latin typeface="Cambria"/>
                <a:cs typeface="Cambria"/>
              </a:rPr>
              <a:t>or</a:t>
            </a:r>
            <a:r>
              <a:rPr sz="2000" spc="-5" dirty="0">
                <a:latin typeface="Cambria"/>
                <a:cs typeface="Cambria"/>
              </a:rPr>
              <a:t> </a:t>
            </a:r>
            <a:r>
              <a:rPr sz="2000" dirty="0">
                <a:latin typeface="Cambria"/>
                <a:cs typeface="Cambria"/>
              </a:rPr>
              <a:t>3</a:t>
            </a:r>
            <a:r>
              <a:rPr sz="2000" spc="-10" dirty="0">
                <a:latin typeface="Cambria"/>
                <a:cs typeface="Cambria"/>
              </a:rPr>
              <a:t> </a:t>
            </a:r>
            <a:r>
              <a:rPr sz="2000" spc="-5" dirty="0">
                <a:latin typeface="Cambria"/>
                <a:cs typeface="Cambria"/>
              </a:rPr>
              <a:t>arguments</a:t>
            </a:r>
            <a:r>
              <a:rPr sz="2000" dirty="0">
                <a:latin typeface="Cambria"/>
                <a:cs typeface="Cambria"/>
              </a:rPr>
              <a:t> </a:t>
            </a:r>
            <a:r>
              <a:rPr sz="2000" spc="-10" dirty="0">
                <a:latin typeface="Cambria"/>
                <a:cs typeface="Cambria"/>
              </a:rPr>
              <a:t>for</a:t>
            </a:r>
            <a:r>
              <a:rPr sz="2000" spc="10" dirty="0">
                <a:latin typeface="Cambria"/>
                <a:cs typeface="Cambria"/>
              </a:rPr>
              <a:t> </a:t>
            </a:r>
            <a:r>
              <a:rPr sz="2000" spc="-5" dirty="0">
                <a:latin typeface="Cambria"/>
                <a:cs typeface="Cambria"/>
              </a:rPr>
              <a:t>simplicity).</a:t>
            </a:r>
            <a:endParaRPr sz="2000" dirty="0">
              <a:latin typeface="Cambria"/>
              <a:cs typeface="Cambria"/>
            </a:endParaRPr>
          </a:p>
          <a:p>
            <a:pPr marL="342871" indent="-342871">
              <a:spcBef>
                <a:spcPts val="45"/>
              </a:spcBef>
              <a:buFont typeface="Arial" panose="020B0604020202020204" pitchFamily="34" charset="0"/>
              <a:buChar char="•"/>
            </a:pPr>
            <a:endParaRPr sz="2000" dirty="0">
              <a:latin typeface="Cambria"/>
              <a:cs typeface="Cambria"/>
            </a:endParaRPr>
          </a:p>
          <a:p>
            <a:pPr marL="355570" marR="2026115" indent="-342871">
              <a:spcBef>
                <a:spcPts val="5"/>
              </a:spcBef>
              <a:buFont typeface="Arial" panose="020B0604020202020204" pitchFamily="34" charset="0"/>
              <a:buChar char="•"/>
            </a:pPr>
            <a:r>
              <a:rPr sz="2000" spc="5" dirty="0">
                <a:latin typeface="Cambria"/>
                <a:cs typeface="Cambria"/>
              </a:rPr>
              <a:t>In </a:t>
            </a:r>
            <a:r>
              <a:rPr sz="2000" spc="-5" dirty="0">
                <a:latin typeface="Cambria"/>
                <a:cs typeface="Cambria"/>
              </a:rPr>
              <a:t>order </a:t>
            </a:r>
            <a:r>
              <a:rPr sz="2000" spc="-10" dirty="0">
                <a:latin typeface="Cambria"/>
                <a:cs typeface="Cambria"/>
              </a:rPr>
              <a:t>to </a:t>
            </a:r>
            <a:r>
              <a:rPr sz="2000" spc="-5" dirty="0">
                <a:latin typeface="Cambria"/>
                <a:cs typeface="Cambria"/>
              </a:rPr>
              <a:t>accomplish the task, </a:t>
            </a:r>
            <a:r>
              <a:rPr sz="2000" spc="-10" dirty="0">
                <a:latin typeface="Cambria"/>
                <a:cs typeface="Cambria"/>
              </a:rPr>
              <a:t>you </a:t>
            </a:r>
            <a:r>
              <a:rPr sz="2000" spc="-5" dirty="0">
                <a:latin typeface="Cambria"/>
                <a:cs typeface="Cambria"/>
              </a:rPr>
              <a:t>can </a:t>
            </a:r>
            <a:r>
              <a:rPr sz="2000" spc="-10" dirty="0">
                <a:latin typeface="Cambria"/>
                <a:cs typeface="Cambria"/>
              </a:rPr>
              <a:t>create two </a:t>
            </a:r>
            <a:r>
              <a:rPr sz="2000" spc="-5" dirty="0">
                <a:latin typeface="Cambria"/>
                <a:cs typeface="Cambria"/>
              </a:rPr>
              <a:t>methods </a:t>
            </a:r>
            <a:r>
              <a:rPr sz="2000" dirty="0">
                <a:latin typeface="Cambria"/>
                <a:cs typeface="Cambria"/>
              </a:rPr>
              <a:t>: </a:t>
            </a:r>
            <a:r>
              <a:rPr sz="2000" spc="-385" dirty="0">
                <a:latin typeface="Cambria"/>
                <a:cs typeface="Cambria"/>
              </a:rPr>
              <a:t> </a:t>
            </a:r>
            <a:r>
              <a:rPr sz="2000" dirty="0">
                <a:latin typeface="Cambria"/>
                <a:cs typeface="Cambria"/>
              </a:rPr>
              <a:t>sum2num(int,</a:t>
            </a:r>
            <a:r>
              <a:rPr sz="2000" spc="-15" dirty="0">
                <a:latin typeface="Cambria"/>
                <a:cs typeface="Cambria"/>
              </a:rPr>
              <a:t> </a:t>
            </a:r>
            <a:r>
              <a:rPr sz="2000" dirty="0">
                <a:latin typeface="Cambria"/>
                <a:cs typeface="Cambria"/>
              </a:rPr>
              <a:t>int)</a:t>
            </a:r>
            <a:r>
              <a:rPr sz="2000" spc="-25" dirty="0">
                <a:latin typeface="Cambria"/>
                <a:cs typeface="Cambria"/>
              </a:rPr>
              <a:t> </a:t>
            </a:r>
            <a:r>
              <a:rPr sz="2000" dirty="0">
                <a:latin typeface="Cambria"/>
                <a:cs typeface="Cambria"/>
              </a:rPr>
              <a:t>and</a:t>
            </a:r>
          </a:p>
          <a:p>
            <a:pPr marL="355570" indent="-342871">
              <a:buFont typeface="Arial" panose="020B0604020202020204" pitchFamily="34" charset="0"/>
              <a:buChar char="•"/>
            </a:pPr>
            <a:r>
              <a:rPr sz="2000" dirty="0">
                <a:latin typeface="Cambria"/>
                <a:cs typeface="Cambria"/>
              </a:rPr>
              <a:t>sum3num(int,</a:t>
            </a:r>
            <a:r>
              <a:rPr sz="2000" spc="-15" dirty="0">
                <a:latin typeface="Cambria"/>
                <a:cs typeface="Cambria"/>
              </a:rPr>
              <a:t> </a:t>
            </a:r>
            <a:r>
              <a:rPr sz="2000" spc="5" dirty="0">
                <a:latin typeface="Cambria"/>
                <a:cs typeface="Cambria"/>
              </a:rPr>
              <a:t>int,</a:t>
            </a:r>
            <a:r>
              <a:rPr sz="2000" spc="-15" dirty="0">
                <a:latin typeface="Cambria"/>
                <a:cs typeface="Cambria"/>
              </a:rPr>
              <a:t> </a:t>
            </a:r>
            <a:r>
              <a:rPr sz="2000" dirty="0">
                <a:latin typeface="Cambria"/>
                <a:cs typeface="Cambria"/>
              </a:rPr>
              <a:t>int)</a:t>
            </a:r>
            <a:r>
              <a:rPr sz="2000" spc="-5" dirty="0">
                <a:latin typeface="Cambria"/>
                <a:cs typeface="Cambria"/>
              </a:rPr>
              <a:t> </a:t>
            </a:r>
            <a:r>
              <a:rPr sz="2000" spc="-10" dirty="0">
                <a:latin typeface="Cambria"/>
                <a:cs typeface="Cambria"/>
              </a:rPr>
              <a:t>for</a:t>
            </a:r>
            <a:r>
              <a:rPr sz="2000" spc="-15" dirty="0">
                <a:latin typeface="Cambria"/>
                <a:cs typeface="Cambria"/>
              </a:rPr>
              <a:t> </a:t>
            </a:r>
            <a:r>
              <a:rPr sz="2000" spc="-10" dirty="0">
                <a:latin typeface="Cambria"/>
                <a:cs typeface="Cambria"/>
              </a:rPr>
              <a:t>two</a:t>
            </a:r>
            <a:r>
              <a:rPr sz="2000" spc="10" dirty="0">
                <a:latin typeface="Cambria"/>
                <a:cs typeface="Cambria"/>
              </a:rPr>
              <a:t> </a:t>
            </a:r>
            <a:r>
              <a:rPr sz="2000" spc="-5" dirty="0">
                <a:latin typeface="Cambria"/>
                <a:cs typeface="Cambria"/>
              </a:rPr>
              <a:t>and</a:t>
            </a:r>
            <a:r>
              <a:rPr sz="2000" spc="5" dirty="0">
                <a:latin typeface="Cambria"/>
                <a:cs typeface="Cambria"/>
              </a:rPr>
              <a:t> </a:t>
            </a:r>
            <a:r>
              <a:rPr sz="2000" spc="-10" dirty="0">
                <a:latin typeface="Cambria"/>
                <a:cs typeface="Cambria"/>
              </a:rPr>
              <a:t>three</a:t>
            </a:r>
            <a:r>
              <a:rPr sz="2000" spc="-20" dirty="0">
                <a:latin typeface="Cambria"/>
                <a:cs typeface="Cambria"/>
              </a:rPr>
              <a:t> </a:t>
            </a:r>
            <a:r>
              <a:rPr sz="2000" spc="-10" dirty="0">
                <a:latin typeface="Cambria"/>
                <a:cs typeface="Cambria"/>
              </a:rPr>
              <a:t>parameters</a:t>
            </a:r>
            <a:r>
              <a:rPr sz="2000" spc="-5" dirty="0">
                <a:latin typeface="Cambria"/>
                <a:cs typeface="Cambria"/>
              </a:rPr>
              <a:t> </a:t>
            </a:r>
            <a:r>
              <a:rPr sz="2000" spc="-25" dirty="0">
                <a:latin typeface="Cambria"/>
                <a:cs typeface="Cambria"/>
              </a:rPr>
              <a:t>respectively.</a:t>
            </a:r>
            <a:endParaRPr sz="2000" dirty="0">
              <a:latin typeface="Cambria"/>
              <a:cs typeface="Cambria"/>
            </a:endParaRPr>
          </a:p>
          <a:p>
            <a:pPr marL="342871" indent="-342871">
              <a:spcBef>
                <a:spcPts val="45"/>
              </a:spcBef>
              <a:buFont typeface="Arial" panose="020B0604020202020204" pitchFamily="34" charset="0"/>
              <a:buChar char="•"/>
            </a:pPr>
            <a:endParaRPr sz="2000" dirty="0">
              <a:latin typeface="Cambria"/>
              <a:cs typeface="Cambria"/>
            </a:endParaRPr>
          </a:p>
          <a:p>
            <a:pPr marL="355570" marR="5079" indent="-342871">
              <a:spcBef>
                <a:spcPts val="5"/>
              </a:spcBef>
              <a:buFont typeface="Arial" panose="020B0604020202020204" pitchFamily="34" charset="0"/>
              <a:buChar char="•"/>
            </a:pPr>
            <a:r>
              <a:rPr sz="2000" spc="-35" dirty="0">
                <a:latin typeface="Cambria"/>
                <a:cs typeface="Cambria"/>
              </a:rPr>
              <a:t>However,</a:t>
            </a:r>
            <a:r>
              <a:rPr sz="2000" dirty="0">
                <a:latin typeface="Cambria"/>
                <a:cs typeface="Cambria"/>
              </a:rPr>
              <a:t> other</a:t>
            </a:r>
            <a:r>
              <a:rPr sz="2000" spc="-10" dirty="0">
                <a:latin typeface="Cambria"/>
                <a:cs typeface="Cambria"/>
              </a:rPr>
              <a:t> programmers,</a:t>
            </a:r>
            <a:r>
              <a:rPr sz="2000" spc="25" dirty="0">
                <a:latin typeface="Cambria"/>
                <a:cs typeface="Cambria"/>
              </a:rPr>
              <a:t> </a:t>
            </a:r>
            <a:r>
              <a:rPr sz="2000" dirty="0">
                <a:latin typeface="Cambria"/>
                <a:cs typeface="Cambria"/>
              </a:rPr>
              <a:t>as</a:t>
            </a:r>
            <a:r>
              <a:rPr sz="2000" spc="10" dirty="0">
                <a:latin typeface="Cambria"/>
                <a:cs typeface="Cambria"/>
              </a:rPr>
              <a:t> </a:t>
            </a:r>
            <a:r>
              <a:rPr sz="2000" spc="-10" dirty="0">
                <a:latin typeface="Cambria"/>
                <a:cs typeface="Cambria"/>
              </a:rPr>
              <a:t>well</a:t>
            </a:r>
            <a:r>
              <a:rPr sz="2000" spc="10" dirty="0">
                <a:latin typeface="Cambria"/>
                <a:cs typeface="Cambria"/>
              </a:rPr>
              <a:t> </a:t>
            </a:r>
            <a:r>
              <a:rPr sz="2000" dirty="0">
                <a:latin typeface="Cambria"/>
                <a:cs typeface="Cambria"/>
              </a:rPr>
              <a:t>as </a:t>
            </a:r>
            <a:r>
              <a:rPr sz="2000" spc="-10" dirty="0">
                <a:latin typeface="Cambria"/>
                <a:cs typeface="Cambria"/>
              </a:rPr>
              <a:t>you</a:t>
            </a:r>
            <a:r>
              <a:rPr sz="2000" spc="10" dirty="0">
                <a:latin typeface="Cambria"/>
                <a:cs typeface="Cambria"/>
              </a:rPr>
              <a:t> </a:t>
            </a:r>
            <a:r>
              <a:rPr sz="2000" dirty="0">
                <a:latin typeface="Cambria"/>
                <a:cs typeface="Cambria"/>
              </a:rPr>
              <a:t>in</a:t>
            </a:r>
            <a:r>
              <a:rPr sz="2000" spc="15" dirty="0">
                <a:latin typeface="Cambria"/>
                <a:cs typeface="Cambria"/>
              </a:rPr>
              <a:t> </a:t>
            </a:r>
            <a:r>
              <a:rPr sz="2000" spc="-5" dirty="0">
                <a:latin typeface="Cambria"/>
                <a:cs typeface="Cambria"/>
              </a:rPr>
              <a:t>the</a:t>
            </a:r>
            <a:r>
              <a:rPr sz="2000" dirty="0">
                <a:latin typeface="Cambria"/>
                <a:cs typeface="Cambria"/>
              </a:rPr>
              <a:t> </a:t>
            </a:r>
            <a:r>
              <a:rPr sz="2000" spc="-5" dirty="0">
                <a:latin typeface="Cambria"/>
                <a:cs typeface="Cambria"/>
              </a:rPr>
              <a:t>future</a:t>
            </a:r>
            <a:r>
              <a:rPr sz="2000" dirty="0">
                <a:latin typeface="Cambria"/>
                <a:cs typeface="Cambria"/>
              </a:rPr>
              <a:t> </a:t>
            </a:r>
            <a:r>
              <a:rPr sz="2000" spc="-15" dirty="0">
                <a:latin typeface="Cambria"/>
                <a:cs typeface="Cambria"/>
              </a:rPr>
              <a:t>may</a:t>
            </a:r>
            <a:r>
              <a:rPr sz="2000" spc="20" dirty="0">
                <a:latin typeface="Cambria"/>
                <a:cs typeface="Cambria"/>
              </a:rPr>
              <a:t> </a:t>
            </a:r>
            <a:r>
              <a:rPr sz="2000" spc="-5" dirty="0">
                <a:latin typeface="Cambria"/>
                <a:cs typeface="Cambria"/>
              </a:rPr>
              <a:t>get</a:t>
            </a:r>
            <a:r>
              <a:rPr sz="2000" spc="20" dirty="0">
                <a:latin typeface="Cambria"/>
                <a:cs typeface="Cambria"/>
              </a:rPr>
              <a:t> </a:t>
            </a:r>
            <a:r>
              <a:rPr sz="2000" spc="-5" dirty="0">
                <a:latin typeface="Cambria"/>
                <a:cs typeface="Cambria"/>
              </a:rPr>
              <a:t>confused</a:t>
            </a:r>
            <a:r>
              <a:rPr sz="2000" spc="5" dirty="0">
                <a:latin typeface="Cambria"/>
                <a:cs typeface="Cambria"/>
              </a:rPr>
              <a:t> </a:t>
            </a:r>
            <a:r>
              <a:rPr sz="2000" dirty="0">
                <a:latin typeface="Cambria"/>
                <a:cs typeface="Cambria"/>
              </a:rPr>
              <a:t>as</a:t>
            </a:r>
            <a:r>
              <a:rPr sz="2000" spc="35" dirty="0">
                <a:latin typeface="Cambria"/>
                <a:cs typeface="Cambria"/>
              </a:rPr>
              <a:t> </a:t>
            </a:r>
            <a:r>
              <a:rPr sz="2000" spc="-5" dirty="0">
                <a:latin typeface="Cambria"/>
                <a:cs typeface="Cambria"/>
              </a:rPr>
              <a:t>the </a:t>
            </a:r>
            <a:r>
              <a:rPr sz="2000" spc="-385" dirty="0">
                <a:latin typeface="Cambria"/>
                <a:cs typeface="Cambria"/>
              </a:rPr>
              <a:t> </a:t>
            </a:r>
            <a:r>
              <a:rPr sz="2000" spc="-10" dirty="0">
                <a:latin typeface="Cambria"/>
                <a:cs typeface="Cambria"/>
              </a:rPr>
              <a:t>behavior</a:t>
            </a:r>
            <a:r>
              <a:rPr sz="2000" spc="-25" dirty="0">
                <a:latin typeface="Cambria"/>
                <a:cs typeface="Cambria"/>
              </a:rPr>
              <a:t> </a:t>
            </a:r>
            <a:r>
              <a:rPr sz="2000" spc="-5" dirty="0">
                <a:latin typeface="Cambria"/>
                <a:cs typeface="Cambria"/>
              </a:rPr>
              <a:t>of</a:t>
            </a:r>
            <a:r>
              <a:rPr sz="2000" spc="10" dirty="0">
                <a:latin typeface="Cambria"/>
                <a:cs typeface="Cambria"/>
              </a:rPr>
              <a:t> </a:t>
            </a:r>
            <a:r>
              <a:rPr sz="2000" dirty="0">
                <a:latin typeface="Cambria"/>
                <a:cs typeface="Cambria"/>
              </a:rPr>
              <a:t>both</a:t>
            </a:r>
            <a:r>
              <a:rPr sz="2000" spc="-25" dirty="0">
                <a:latin typeface="Cambria"/>
                <a:cs typeface="Cambria"/>
              </a:rPr>
              <a:t> </a:t>
            </a:r>
            <a:r>
              <a:rPr sz="2000" spc="-5" dirty="0">
                <a:latin typeface="Cambria"/>
                <a:cs typeface="Cambria"/>
              </a:rPr>
              <a:t>methods</a:t>
            </a:r>
            <a:r>
              <a:rPr sz="2000" spc="-20" dirty="0">
                <a:latin typeface="Cambria"/>
                <a:cs typeface="Cambria"/>
              </a:rPr>
              <a:t> </a:t>
            </a:r>
            <a:r>
              <a:rPr sz="2000" spc="-15" dirty="0">
                <a:latin typeface="Cambria"/>
                <a:cs typeface="Cambria"/>
              </a:rPr>
              <a:t>are</a:t>
            </a:r>
            <a:r>
              <a:rPr sz="2000" dirty="0">
                <a:latin typeface="Cambria"/>
                <a:cs typeface="Cambria"/>
              </a:rPr>
              <a:t> </a:t>
            </a:r>
            <a:r>
              <a:rPr sz="2000" spc="-5" dirty="0">
                <a:latin typeface="Cambria"/>
                <a:cs typeface="Cambria"/>
              </a:rPr>
              <a:t>the</a:t>
            </a:r>
            <a:r>
              <a:rPr sz="2000" dirty="0">
                <a:latin typeface="Cambria"/>
                <a:cs typeface="Cambria"/>
              </a:rPr>
              <a:t> </a:t>
            </a:r>
            <a:r>
              <a:rPr sz="2000" spc="-5" dirty="0">
                <a:latin typeface="Cambria"/>
                <a:cs typeface="Cambria"/>
              </a:rPr>
              <a:t>same</a:t>
            </a:r>
            <a:r>
              <a:rPr sz="2000" spc="-15" dirty="0">
                <a:latin typeface="Cambria"/>
                <a:cs typeface="Cambria"/>
              </a:rPr>
              <a:t> </a:t>
            </a:r>
            <a:r>
              <a:rPr sz="2000" spc="-5" dirty="0">
                <a:latin typeface="Cambria"/>
                <a:cs typeface="Cambria"/>
              </a:rPr>
              <a:t>but</a:t>
            </a:r>
            <a:r>
              <a:rPr sz="2000" spc="20" dirty="0">
                <a:latin typeface="Cambria"/>
                <a:cs typeface="Cambria"/>
              </a:rPr>
              <a:t> </a:t>
            </a:r>
            <a:r>
              <a:rPr sz="2000" spc="-5" dirty="0">
                <a:latin typeface="Cambria"/>
                <a:cs typeface="Cambria"/>
              </a:rPr>
              <a:t>they</a:t>
            </a:r>
            <a:r>
              <a:rPr sz="2000" spc="-10" dirty="0">
                <a:latin typeface="Cambria"/>
                <a:cs typeface="Cambria"/>
              </a:rPr>
              <a:t> differ</a:t>
            </a:r>
            <a:r>
              <a:rPr sz="2000" spc="25" dirty="0">
                <a:latin typeface="Cambria"/>
                <a:cs typeface="Cambria"/>
              </a:rPr>
              <a:t> </a:t>
            </a:r>
            <a:r>
              <a:rPr sz="2000" spc="-20" dirty="0">
                <a:latin typeface="Cambria"/>
                <a:cs typeface="Cambria"/>
              </a:rPr>
              <a:t>by</a:t>
            </a:r>
            <a:r>
              <a:rPr sz="2000" spc="25" dirty="0">
                <a:latin typeface="Cambria"/>
                <a:cs typeface="Cambria"/>
              </a:rPr>
              <a:t> </a:t>
            </a:r>
            <a:r>
              <a:rPr sz="2000" spc="-5" dirty="0">
                <a:latin typeface="Cambria"/>
                <a:cs typeface="Cambria"/>
              </a:rPr>
              <a:t>name.</a:t>
            </a:r>
            <a:endParaRPr sz="2000" dirty="0">
              <a:latin typeface="Cambria"/>
              <a:cs typeface="Cambria"/>
            </a:endParaRPr>
          </a:p>
          <a:p>
            <a:pPr marL="342871" indent="-342871">
              <a:spcBef>
                <a:spcPts val="45"/>
              </a:spcBef>
              <a:buFont typeface="Arial" panose="020B0604020202020204" pitchFamily="34" charset="0"/>
              <a:buChar char="•"/>
            </a:pPr>
            <a:endParaRPr sz="2000" dirty="0">
              <a:latin typeface="Cambria"/>
              <a:cs typeface="Cambria"/>
            </a:endParaRPr>
          </a:p>
          <a:p>
            <a:pPr marL="355570" marR="5079" indent="-342871" algn="just">
              <a:spcBef>
                <a:spcPts val="5"/>
              </a:spcBef>
              <a:buFont typeface="Arial" panose="020B0604020202020204" pitchFamily="34" charset="0"/>
              <a:buChar char="•"/>
            </a:pPr>
            <a:r>
              <a:rPr sz="2000" spc="-5" dirty="0">
                <a:latin typeface="Cambria"/>
                <a:cs typeface="Cambria"/>
              </a:rPr>
              <a:t>The</a:t>
            </a:r>
            <a:r>
              <a:rPr sz="2000" dirty="0">
                <a:latin typeface="Cambria"/>
                <a:cs typeface="Cambria"/>
              </a:rPr>
              <a:t> </a:t>
            </a:r>
            <a:r>
              <a:rPr sz="2000" spc="-5" dirty="0">
                <a:latin typeface="Cambria"/>
                <a:cs typeface="Cambria"/>
              </a:rPr>
              <a:t>better</a:t>
            </a:r>
            <a:r>
              <a:rPr sz="2000" dirty="0">
                <a:latin typeface="Cambria"/>
                <a:cs typeface="Cambria"/>
              </a:rPr>
              <a:t> </a:t>
            </a:r>
            <a:r>
              <a:rPr sz="2000" spc="-30" dirty="0">
                <a:latin typeface="Cambria"/>
                <a:cs typeface="Cambria"/>
              </a:rPr>
              <a:t>way</a:t>
            </a:r>
            <a:r>
              <a:rPr sz="2000" spc="-25" dirty="0">
                <a:latin typeface="Cambria"/>
                <a:cs typeface="Cambria"/>
              </a:rPr>
              <a:t> </a:t>
            </a:r>
            <a:r>
              <a:rPr sz="2000" spc="-10" dirty="0">
                <a:latin typeface="Cambria"/>
                <a:cs typeface="Cambria"/>
              </a:rPr>
              <a:t>to</a:t>
            </a:r>
            <a:r>
              <a:rPr sz="2000" spc="-5" dirty="0">
                <a:latin typeface="Cambria"/>
                <a:cs typeface="Cambria"/>
              </a:rPr>
              <a:t> accomplish</a:t>
            </a:r>
            <a:r>
              <a:rPr sz="2000" dirty="0">
                <a:latin typeface="Cambria"/>
                <a:cs typeface="Cambria"/>
              </a:rPr>
              <a:t> </a:t>
            </a:r>
            <a:r>
              <a:rPr sz="2000" spc="-10" dirty="0">
                <a:latin typeface="Cambria"/>
                <a:cs typeface="Cambria"/>
              </a:rPr>
              <a:t>this</a:t>
            </a:r>
            <a:r>
              <a:rPr sz="2000" spc="-5" dirty="0">
                <a:latin typeface="Cambria"/>
                <a:cs typeface="Cambria"/>
              </a:rPr>
              <a:t> </a:t>
            </a:r>
            <a:r>
              <a:rPr sz="2000" dirty="0">
                <a:latin typeface="Cambria"/>
                <a:cs typeface="Cambria"/>
              </a:rPr>
              <a:t>task</a:t>
            </a:r>
            <a:r>
              <a:rPr sz="2000" spc="5" dirty="0">
                <a:latin typeface="Cambria"/>
                <a:cs typeface="Cambria"/>
              </a:rPr>
              <a:t> </a:t>
            </a:r>
            <a:r>
              <a:rPr sz="2000" spc="-10" dirty="0">
                <a:latin typeface="Cambria"/>
                <a:cs typeface="Cambria"/>
              </a:rPr>
              <a:t>is</a:t>
            </a:r>
            <a:r>
              <a:rPr sz="2000" spc="-5" dirty="0">
                <a:latin typeface="Cambria"/>
                <a:cs typeface="Cambria"/>
              </a:rPr>
              <a:t> </a:t>
            </a:r>
            <a:r>
              <a:rPr sz="2000" spc="-20" dirty="0">
                <a:latin typeface="Cambria"/>
                <a:cs typeface="Cambria"/>
              </a:rPr>
              <a:t>by</a:t>
            </a:r>
            <a:r>
              <a:rPr sz="2000" spc="360" dirty="0">
                <a:latin typeface="Cambria"/>
                <a:cs typeface="Cambria"/>
              </a:rPr>
              <a:t> </a:t>
            </a:r>
            <a:r>
              <a:rPr sz="2000" spc="-10" dirty="0">
                <a:latin typeface="Cambria"/>
                <a:cs typeface="Cambria"/>
              </a:rPr>
              <a:t>overloading</a:t>
            </a:r>
            <a:r>
              <a:rPr sz="2000" spc="380" dirty="0">
                <a:latin typeface="Cambria"/>
                <a:cs typeface="Cambria"/>
              </a:rPr>
              <a:t> </a:t>
            </a:r>
            <a:r>
              <a:rPr sz="2000" spc="-5" dirty="0">
                <a:latin typeface="Cambria"/>
                <a:cs typeface="Cambria"/>
              </a:rPr>
              <a:t>methods.</a:t>
            </a:r>
            <a:r>
              <a:rPr sz="2000" spc="390" dirty="0">
                <a:latin typeface="Cambria"/>
                <a:cs typeface="Cambria"/>
              </a:rPr>
              <a:t> </a:t>
            </a:r>
            <a:r>
              <a:rPr sz="2000" spc="-5" dirty="0">
                <a:latin typeface="Cambria"/>
                <a:cs typeface="Cambria"/>
              </a:rPr>
              <a:t>And, </a:t>
            </a:r>
            <a:r>
              <a:rPr sz="2000" spc="-385" dirty="0">
                <a:latin typeface="Cambria"/>
                <a:cs typeface="Cambria"/>
              </a:rPr>
              <a:t> </a:t>
            </a:r>
            <a:r>
              <a:rPr sz="2000" spc="-5" dirty="0">
                <a:latin typeface="Cambria"/>
                <a:cs typeface="Cambria"/>
              </a:rPr>
              <a:t>depending upon </a:t>
            </a:r>
            <a:r>
              <a:rPr sz="2000" dirty="0">
                <a:latin typeface="Cambria"/>
                <a:cs typeface="Cambria"/>
              </a:rPr>
              <a:t>the </a:t>
            </a:r>
            <a:r>
              <a:rPr sz="2000" spc="-5" dirty="0">
                <a:latin typeface="Cambria"/>
                <a:cs typeface="Cambria"/>
              </a:rPr>
              <a:t>argument passed, one of the </a:t>
            </a:r>
            <a:r>
              <a:rPr sz="2000" spc="-15" dirty="0">
                <a:latin typeface="Cambria"/>
                <a:cs typeface="Cambria"/>
              </a:rPr>
              <a:t>overloaded </a:t>
            </a:r>
            <a:r>
              <a:rPr sz="2000" spc="-5" dirty="0">
                <a:latin typeface="Cambria"/>
                <a:cs typeface="Cambria"/>
              </a:rPr>
              <a:t>methods </a:t>
            </a:r>
            <a:r>
              <a:rPr sz="2000" dirty="0">
                <a:latin typeface="Cambria"/>
                <a:cs typeface="Cambria"/>
              </a:rPr>
              <a:t>is </a:t>
            </a:r>
            <a:r>
              <a:rPr sz="2000" spc="-5" dirty="0">
                <a:latin typeface="Cambria"/>
                <a:cs typeface="Cambria"/>
              </a:rPr>
              <a:t>called. </a:t>
            </a:r>
            <a:r>
              <a:rPr sz="2000" dirty="0">
                <a:latin typeface="Cambria"/>
                <a:cs typeface="Cambria"/>
              </a:rPr>
              <a:t> This</a:t>
            </a:r>
            <a:r>
              <a:rPr sz="2000" spc="-40" dirty="0">
                <a:latin typeface="Cambria"/>
                <a:cs typeface="Cambria"/>
              </a:rPr>
              <a:t> </a:t>
            </a:r>
            <a:r>
              <a:rPr sz="2000" spc="-5" dirty="0">
                <a:latin typeface="Cambria"/>
                <a:cs typeface="Cambria"/>
              </a:rPr>
              <a:t>helps</a:t>
            </a:r>
            <a:r>
              <a:rPr sz="2000" spc="-20" dirty="0">
                <a:latin typeface="Cambria"/>
                <a:cs typeface="Cambria"/>
              </a:rPr>
              <a:t> </a:t>
            </a:r>
            <a:r>
              <a:rPr sz="2000" dirty="0">
                <a:latin typeface="Cambria"/>
                <a:cs typeface="Cambria"/>
              </a:rPr>
              <a:t>to</a:t>
            </a:r>
            <a:r>
              <a:rPr sz="2000" spc="-20" dirty="0">
                <a:latin typeface="Cambria"/>
                <a:cs typeface="Cambria"/>
              </a:rPr>
              <a:t> </a:t>
            </a:r>
            <a:r>
              <a:rPr sz="2000" spc="-10" dirty="0">
                <a:latin typeface="Cambria"/>
                <a:cs typeface="Cambria"/>
              </a:rPr>
              <a:t>increase</a:t>
            </a:r>
            <a:r>
              <a:rPr sz="2000" spc="-15" dirty="0">
                <a:latin typeface="Cambria"/>
                <a:cs typeface="Cambria"/>
              </a:rPr>
              <a:t> </a:t>
            </a:r>
            <a:r>
              <a:rPr sz="2000" spc="-5" dirty="0">
                <a:latin typeface="Cambria"/>
                <a:cs typeface="Cambria"/>
              </a:rPr>
              <a:t>the</a:t>
            </a:r>
            <a:r>
              <a:rPr sz="2000" dirty="0">
                <a:latin typeface="Cambria"/>
                <a:cs typeface="Cambria"/>
              </a:rPr>
              <a:t> </a:t>
            </a:r>
            <a:r>
              <a:rPr sz="2000" spc="-5" dirty="0">
                <a:latin typeface="Cambria"/>
                <a:cs typeface="Cambria"/>
              </a:rPr>
              <a:t>readability</a:t>
            </a:r>
            <a:r>
              <a:rPr sz="2000" spc="-10" dirty="0">
                <a:latin typeface="Cambria"/>
                <a:cs typeface="Cambria"/>
              </a:rPr>
              <a:t> </a:t>
            </a:r>
            <a:r>
              <a:rPr sz="2000" spc="-5" dirty="0">
                <a:latin typeface="Cambria"/>
                <a:cs typeface="Cambria"/>
              </a:rPr>
              <a:t>of</a:t>
            </a:r>
            <a:r>
              <a:rPr sz="2000" spc="-10" dirty="0">
                <a:latin typeface="Cambria"/>
                <a:cs typeface="Cambria"/>
              </a:rPr>
              <a:t> </a:t>
            </a:r>
            <a:r>
              <a:rPr sz="2000" dirty="0">
                <a:latin typeface="Cambria"/>
                <a:cs typeface="Cambria"/>
              </a:rPr>
              <a:t>the</a:t>
            </a:r>
            <a:r>
              <a:rPr sz="2000" spc="-15" dirty="0">
                <a:latin typeface="Cambria"/>
                <a:cs typeface="Cambria"/>
              </a:rPr>
              <a:t> program.</a:t>
            </a:r>
            <a:endParaRPr sz="20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522" y="1165271"/>
            <a:ext cx="3534410"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Method</a:t>
            </a:r>
            <a:r>
              <a:rPr sz="3000" spc="-50" dirty="0">
                <a:solidFill>
                  <a:srgbClr val="FFFFFF"/>
                </a:solidFill>
                <a:latin typeface="Cambria"/>
                <a:cs typeface="Cambria"/>
              </a:rPr>
              <a:t> </a:t>
            </a:r>
            <a:r>
              <a:rPr sz="3000" spc="-20" dirty="0">
                <a:solidFill>
                  <a:srgbClr val="FFFFFF"/>
                </a:solidFill>
                <a:latin typeface="Cambria"/>
                <a:cs typeface="Cambria"/>
              </a:rPr>
              <a:t>overloading</a:t>
            </a:r>
            <a:endParaRPr sz="3000">
              <a:latin typeface="Cambria"/>
              <a:cs typeface="Cambria"/>
            </a:endParaRPr>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4" name="object 4"/>
          <p:cNvSpPr txBox="1"/>
          <p:nvPr/>
        </p:nvSpPr>
        <p:spPr>
          <a:xfrm>
            <a:off x="991662" y="2082767"/>
            <a:ext cx="8304738" cy="3745256"/>
          </a:xfrm>
          <a:prstGeom prst="rect">
            <a:avLst/>
          </a:prstGeom>
        </p:spPr>
        <p:txBody>
          <a:bodyPr vert="horz" wrap="square" lIns="0" tIns="13335" rIns="0" bIns="0" rtlCol="0">
            <a:spAutoFit/>
          </a:bodyPr>
          <a:lstStyle/>
          <a:p>
            <a:pPr marL="12699" marR="5079">
              <a:spcBef>
                <a:spcPts val="105"/>
              </a:spcBef>
            </a:pPr>
            <a:r>
              <a:rPr sz="2000" spc="-35" dirty="0">
                <a:latin typeface="Cambria"/>
                <a:cs typeface="Cambria"/>
              </a:rPr>
              <a:t>Two</a:t>
            </a:r>
            <a:r>
              <a:rPr sz="2000" spc="150" dirty="0">
                <a:latin typeface="Cambria"/>
                <a:cs typeface="Cambria"/>
              </a:rPr>
              <a:t> </a:t>
            </a:r>
            <a:r>
              <a:rPr sz="2000" spc="-5" dirty="0">
                <a:latin typeface="Cambria"/>
                <a:cs typeface="Cambria"/>
              </a:rPr>
              <a:t>or</a:t>
            </a:r>
            <a:r>
              <a:rPr sz="2000" spc="130" dirty="0">
                <a:latin typeface="Cambria"/>
                <a:cs typeface="Cambria"/>
              </a:rPr>
              <a:t> </a:t>
            </a:r>
            <a:r>
              <a:rPr sz="2000" spc="-10" dirty="0">
                <a:latin typeface="Cambria"/>
                <a:cs typeface="Cambria"/>
              </a:rPr>
              <a:t>more</a:t>
            </a:r>
            <a:r>
              <a:rPr sz="2000" spc="145" dirty="0">
                <a:latin typeface="Cambria"/>
                <a:cs typeface="Cambria"/>
              </a:rPr>
              <a:t> </a:t>
            </a:r>
            <a:r>
              <a:rPr sz="2000" spc="-5" dirty="0">
                <a:latin typeface="Cambria"/>
                <a:cs typeface="Cambria"/>
              </a:rPr>
              <a:t>methods</a:t>
            </a:r>
            <a:r>
              <a:rPr sz="2000" spc="155" dirty="0">
                <a:latin typeface="Cambria"/>
                <a:cs typeface="Cambria"/>
              </a:rPr>
              <a:t> </a:t>
            </a:r>
            <a:r>
              <a:rPr sz="2000" dirty="0">
                <a:latin typeface="Cambria"/>
                <a:cs typeface="Cambria"/>
              </a:rPr>
              <a:t>can</a:t>
            </a:r>
            <a:r>
              <a:rPr sz="2000" spc="120" dirty="0">
                <a:latin typeface="Cambria"/>
                <a:cs typeface="Cambria"/>
              </a:rPr>
              <a:t> </a:t>
            </a:r>
            <a:r>
              <a:rPr sz="2000" spc="-25" dirty="0">
                <a:latin typeface="Cambria"/>
                <a:cs typeface="Cambria"/>
              </a:rPr>
              <a:t>have</a:t>
            </a:r>
            <a:r>
              <a:rPr sz="2000" spc="165" dirty="0">
                <a:latin typeface="Cambria"/>
                <a:cs typeface="Cambria"/>
              </a:rPr>
              <a:t> </a:t>
            </a:r>
            <a:r>
              <a:rPr sz="2000" spc="-5" dirty="0">
                <a:latin typeface="Cambria"/>
                <a:cs typeface="Cambria"/>
              </a:rPr>
              <a:t>same</a:t>
            </a:r>
            <a:r>
              <a:rPr sz="2000" spc="140" dirty="0">
                <a:latin typeface="Cambria"/>
                <a:cs typeface="Cambria"/>
              </a:rPr>
              <a:t> </a:t>
            </a:r>
            <a:r>
              <a:rPr sz="2000" spc="-5" dirty="0">
                <a:latin typeface="Cambria"/>
                <a:cs typeface="Cambria"/>
              </a:rPr>
              <a:t>name</a:t>
            </a:r>
            <a:r>
              <a:rPr sz="2000" spc="145" dirty="0">
                <a:latin typeface="Cambria"/>
                <a:cs typeface="Cambria"/>
              </a:rPr>
              <a:t> </a:t>
            </a:r>
            <a:r>
              <a:rPr sz="2000" spc="-5" dirty="0">
                <a:latin typeface="Cambria"/>
                <a:cs typeface="Cambria"/>
              </a:rPr>
              <a:t>inside</a:t>
            </a:r>
            <a:r>
              <a:rPr sz="2000" spc="125" dirty="0">
                <a:latin typeface="Cambria"/>
                <a:cs typeface="Cambria"/>
              </a:rPr>
              <a:t> </a:t>
            </a:r>
            <a:r>
              <a:rPr sz="2000" dirty="0">
                <a:latin typeface="Cambria"/>
                <a:cs typeface="Cambria"/>
              </a:rPr>
              <a:t>the</a:t>
            </a:r>
            <a:r>
              <a:rPr sz="2000" spc="145" dirty="0">
                <a:latin typeface="Cambria"/>
                <a:cs typeface="Cambria"/>
              </a:rPr>
              <a:t> </a:t>
            </a:r>
            <a:r>
              <a:rPr sz="2000" spc="-5" dirty="0">
                <a:latin typeface="Cambria"/>
                <a:cs typeface="Cambria"/>
              </a:rPr>
              <a:t>same</a:t>
            </a:r>
            <a:r>
              <a:rPr sz="2000" spc="160" dirty="0">
                <a:latin typeface="Cambria"/>
                <a:cs typeface="Cambria"/>
              </a:rPr>
              <a:t> </a:t>
            </a:r>
            <a:r>
              <a:rPr sz="2000" spc="-5" dirty="0">
                <a:latin typeface="Cambria"/>
                <a:cs typeface="Cambria"/>
              </a:rPr>
              <a:t>class</a:t>
            </a:r>
            <a:r>
              <a:rPr sz="2000" spc="140" dirty="0">
                <a:latin typeface="Cambria"/>
                <a:cs typeface="Cambria"/>
              </a:rPr>
              <a:t> </a:t>
            </a:r>
            <a:r>
              <a:rPr sz="2000" spc="-10" dirty="0">
                <a:latin typeface="Cambria"/>
                <a:cs typeface="Cambria"/>
              </a:rPr>
              <a:t>if</a:t>
            </a:r>
            <a:r>
              <a:rPr sz="2000" spc="135" dirty="0">
                <a:latin typeface="Cambria"/>
                <a:cs typeface="Cambria"/>
              </a:rPr>
              <a:t> </a:t>
            </a:r>
            <a:r>
              <a:rPr sz="2000" spc="-5" dirty="0">
                <a:latin typeface="Cambria"/>
                <a:cs typeface="Cambria"/>
              </a:rPr>
              <a:t>they </a:t>
            </a:r>
            <a:r>
              <a:rPr sz="2000" spc="-425" dirty="0">
                <a:latin typeface="Cambria"/>
                <a:cs typeface="Cambria"/>
              </a:rPr>
              <a:t> </a:t>
            </a:r>
            <a:r>
              <a:rPr sz="2000" dirty="0">
                <a:latin typeface="Cambria"/>
                <a:cs typeface="Cambria"/>
              </a:rPr>
              <a:t>accept</a:t>
            </a:r>
            <a:r>
              <a:rPr sz="2000" spc="-35" dirty="0">
                <a:latin typeface="Cambria"/>
                <a:cs typeface="Cambria"/>
              </a:rPr>
              <a:t> </a:t>
            </a:r>
            <a:r>
              <a:rPr sz="2000" spc="-10" dirty="0">
                <a:latin typeface="Cambria"/>
                <a:cs typeface="Cambria"/>
              </a:rPr>
              <a:t>different</a:t>
            </a:r>
            <a:r>
              <a:rPr sz="2000" spc="-55" dirty="0">
                <a:latin typeface="Cambria"/>
                <a:cs typeface="Cambria"/>
              </a:rPr>
              <a:t> </a:t>
            </a:r>
            <a:r>
              <a:rPr sz="2000" spc="-5" dirty="0">
                <a:latin typeface="Cambria"/>
                <a:cs typeface="Cambria"/>
              </a:rPr>
              <a:t>arguments.</a:t>
            </a:r>
            <a:r>
              <a:rPr sz="2000" spc="-45" dirty="0">
                <a:latin typeface="Cambria"/>
                <a:cs typeface="Cambria"/>
              </a:rPr>
              <a:t> </a:t>
            </a:r>
            <a:r>
              <a:rPr sz="2000" spc="-5" dirty="0">
                <a:latin typeface="Cambria"/>
                <a:cs typeface="Cambria"/>
              </a:rPr>
              <a:t>This</a:t>
            </a:r>
            <a:r>
              <a:rPr sz="2000" spc="-15" dirty="0">
                <a:latin typeface="Cambria"/>
                <a:cs typeface="Cambria"/>
              </a:rPr>
              <a:t> </a:t>
            </a:r>
            <a:r>
              <a:rPr sz="2000" spc="-5" dirty="0">
                <a:latin typeface="Cambria"/>
                <a:cs typeface="Cambria"/>
              </a:rPr>
              <a:t>feature</a:t>
            </a:r>
            <a:r>
              <a:rPr sz="2000" spc="-55" dirty="0">
                <a:latin typeface="Cambria"/>
                <a:cs typeface="Cambria"/>
              </a:rPr>
              <a:t> </a:t>
            </a:r>
            <a:r>
              <a:rPr sz="2000" spc="-10" dirty="0">
                <a:latin typeface="Cambria"/>
                <a:cs typeface="Cambria"/>
              </a:rPr>
              <a:t>is</a:t>
            </a:r>
            <a:r>
              <a:rPr sz="2000" spc="10" dirty="0">
                <a:latin typeface="Cambria"/>
                <a:cs typeface="Cambria"/>
              </a:rPr>
              <a:t> </a:t>
            </a:r>
            <a:r>
              <a:rPr sz="2000" dirty="0">
                <a:latin typeface="Cambria"/>
                <a:cs typeface="Cambria"/>
              </a:rPr>
              <a:t>known</a:t>
            </a:r>
            <a:r>
              <a:rPr sz="2000" spc="-35" dirty="0">
                <a:latin typeface="Cambria"/>
                <a:cs typeface="Cambria"/>
              </a:rPr>
              <a:t> </a:t>
            </a:r>
            <a:r>
              <a:rPr sz="2000" dirty="0">
                <a:latin typeface="Cambria"/>
                <a:cs typeface="Cambria"/>
              </a:rPr>
              <a:t>as</a:t>
            </a:r>
            <a:r>
              <a:rPr sz="2000" spc="-15" dirty="0">
                <a:latin typeface="Cambria"/>
                <a:cs typeface="Cambria"/>
              </a:rPr>
              <a:t> </a:t>
            </a:r>
            <a:r>
              <a:rPr sz="2000" dirty="0">
                <a:latin typeface="Cambria"/>
                <a:cs typeface="Cambria"/>
              </a:rPr>
              <a:t>method</a:t>
            </a:r>
            <a:r>
              <a:rPr sz="2000" spc="-45" dirty="0">
                <a:latin typeface="Cambria"/>
                <a:cs typeface="Cambria"/>
              </a:rPr>
              <a:t> </a:t>
            </a:r>
            <a:r>
              <a:rPr sz="2000" spc="-10" dirty="0">
                <a:latin typeface="Cambria"/>
                <a:cs typeface="Cambria"/>
              </a:rPr>
              <a:t>overloading.</a:t>
            </a:r>
            <a:endParaRPr sz="2000" dirty="0">
              <a:latin typeface="Cambria"/>
              <a:cs typeface="Cambria"/>
            </a:endParaRPr>
          </a:p>
          <a:p>
            <a:pPr>
              <a:spcBef>
                <a:spcPts val="50"/>
              </a:spcBef>
            </a:pPr>
            <a:endParaRPr sz="2000" dirty="0">
              <a:latin typeface="Cambria"/>
              <a:cs typeface="Cambria"/>
            </a:endParaRPr>
          </a:p>
          <a:p>
            <a:pPr marL="12699">
              <a:spcBef>
                <a:spcPts val="5"/>
              </a:spcBef>
            </a:pPr>
            <a:r>
              <a:rPr sz="2000" spc="-5" dirty="0">
                <a:latin typeface="Cambria"/>
                <a:cs typeface="Cambria"/>
              </a:rPr>
              <a:t>Method</a:t>
            </a:r>
            <a:r>
              <a:rPr sz="2000" spc="-30" dirty="0">
                <a:latin typeface="Cambria"/>
                <a:cs typeface="Cambria"/>
              </a:rPr>
              <a:t> </a:t>
            </a:r>
            <a:r>
              <a:rPr sz="2000" spc="-10" dirty="0">
                <a:latin typeface="Cambria"/>
                <a:cs typeface="Cambria"/>
              </a:rPr>
              <a:t>overloading</a:t>
            </a:r>
            <a:r>
              <a:rPr sz="2000" spc="-50" dirty="0">
                <a:latin typeface="Cambria"/>
                <a:cs typeface="Cambria"/>
              </a:rPr>
              <a:t> </a:t>
            </a:r>
            <a:r>
              <a:rPr sz="2000" spc="-10" dirty="0">
                <a:latin typeface="Cambria"/>
                <a:cs typeface="Cambria"/>
              </a:rPr>
              <a:t>is</a:t>
            </a:r>
            <a:r>
              <a:rPr sz="2000" dirty="0">
                <a:latin typeface="Cambria"/>
                <a:cs typeface="Cambria"/>
              </a:rPr>
              <a:t> </a:t>
            </a:r>
            <a:r>
              <a:rPr sz="2000" spc="-15" dirty="0">
                <a:latin typeface="Cambria"/>
                <a:cs typeface="Cambria"/>
              </a:rPr>
              <a:t>achieved</a:t>
            </a:r>
            <a:r>
              <a:rPr sz="2000" spc="-10" dirty="0">
                <a:latin typeface="Cambria"/>
                <a:cs typeface="Cambria"/>
              </a:rPr>
              <a:t> </a:t>
            </a:r>
            <a:r>
              <a:rPr sz="2000" spc="-20" dirty="0">
                <a:latin typeface="Cambria"/>
                <a:cs typeface="Cambria"/>
              </a:rPr>
              <a:t>by</a:t>
            </a:r>
            <a:r>
              <a:rPr sz="2000" spc="10" dirty="0">
                <a:latin typeface="Cambria"/>
                <a:cs typeface="Cambria"/>
              </a:rPr>
              <a:t> </a:t>
            </a:r>
            <a:r>
              <a:rPr sz="2000" spc="-5" dirty="0">
                <a:latin typeface="Cambria"/>
                <a:cs typeface="Cambria"/>
              </a:rPr>
              <a:t>either:</a:t>
            </a:r>
            <a:endParaRPr sz="2000" dirty="0">
              <a:latin typeface="Cambria"/>
              <a:cs typeface="Cambria"/>
            </a:endParaRPr>
          </a:p>
          <a:p>
            <a:pPr marL="672409" indent="-659075">
              <a:buFont typeface="Wingdings"/>
              <a:buChar char=""/>
              <a:tabLst>
                <a:tab pos="672409" algn="l"/>
                <a:tab pos="673043" algn="l"/>
              </a:tabLst>
            </a:pPr>
            <a:r>
              <a:rPr sz="2000" spc="-5" dirty="0">
                <a:latin typeface="Cambria"/>
                <a:cs typeface="Cambria"/>
              </a:rPr>
              <a:t>changing</a:t>
            </a:r>
            <a:r>
              <a:rPr sz="2000" spc="-70" dirty="0">
                <a:latin typeface="Cambria"/>
                <a:cs typeface="Cambria"/>
              </a:rPr>
              <a:t> </a:t>
            </a:r>
            <a:r>
              <a:rPr sz="2000" spc="5" dirty="0">
                <a:latin typeface="Cambria"/>
                <a:cs typeface="Cambria"/>
              </a:rPr>
              <a:t>the</a:t>
            </a:r>
            <a:r>
              <a:rPr sz="2000" spc="-20" dirty="0">
                <a:latin typeface="Cambria"/>
                <a:cs typeface="Cambria"/>
              </a:rPr>
              <a:t> </a:t>
            </a:r>
            <a:r>
              <a:rPr sz="2000" spc="-5" dirty="0">
                <a:latin typeface="Cambria"/>
                <a:cs typeface="Cambria"/>
              </a:rPr>
              <a:t>number</a:t>
            </a:r>
            <a:r>
              <a:rPr sz="2000" spc="-30" dirty="0">
                <a:latin typeface="Cambria"/>
                <a:cs typeface="Cambria"/>
              </a:rPr>
              <a:t> </a:t>
            </a:r>
            <a:r>
              <a:rPr sz="2000" spc="-5" dirty="0">
                <a:latin typeface="Cambria"/>
                <a:cs typeface="Cambria"/>
              </a:rPr>
              <a:t>of</a:t>
            </a:r>
            <a:r>
              <a:rPr sz="2000" dirty="0">
                <a:latin typeface="Cambria"/>
                <a:cs typeface="Cambria"/>
              </a:rPr>
              <a:t> </a:t>
            </a:r>
            <a:r>
              <a:rPr sz="2000" spc="-5" dirty="0">
                <a:latin typeface="Cambria"/>
                <a:cs typeface="Cambria"/>
              </a:rPr>
              <a:t>arguments.</a:t>
            </a:r>
            <a:endParaRPr sz="2000" dirty="0">
              <a:latin typeface="Cambria"/>
              <a:cs typeface="Cambria"/>
            </a:endParaRPr>
          </a:p>
          <a:p>
            <a:pPr marL="455892"/>
            <a:r>
              <a:rPr sz="2000" spc="-5" dirty="0">
                <a:latin typeface="Cambria"/>
                <a:cs typeface="Cambria"/>
              </a:rPr>
              <a:t>(</a:t>
            </a:r>
            <a:r>
              <a:rPr sz="2000" b="1" spc="-5" dirty="0">
                <a:latin typeface="Cambria"/>
                <a:cs typeface="Cambria"/>
              </a:rPr>
              <a:t>Check</a:t>
            </a:r>
            <a:r>
              <a:rPr sz="2000" b="1" spc="-30" dirty="0">
                <a:latin typeface="Cambria"/>
                <a:cs typeface="Cambria"/>
              </a:rPr>
              <a:t> </a:t>
            </a:r>
            <a:r>
              <a:rPr sz="2000" b="1" spc="-15" dirty="0">
                <a:latin typeface="Cambria"/>
                <a:cs typeface="Cambria"/>
              </a:rPr>
              <a:t>Program:</a:t>
            </a:r>
            <a:r>
              <a:rPr sz="2000" b="1" spc="25" dirty="0">
                <a:latin typeface="Cambria"/>
                <a:cs typeface="Cambria"/>
              </a:rPr>
              <a:t> </a:t>
            </a:r>
            <a:r>
              <a:rPr sz="2000" spc="-10" dirty="0">
                <a:latin typeface="Cambria"/>
                <a:cs typeface="Cambria"/>
              </a:rPr>
              <a:t>Unit</a:t>
            </a:r>
            <a:r>
              <a:rPr sz="2000" spc="5" dirty="0">
                <a:latin typeface="Cambria"/>
                <a:cs typeface="Cambria"/>
              </a:rPr>
              <a:t> </a:t>
            </a:r>
            <a:r>
              <a:rPr sz="2000" spc="-5" dirty="0">
                <a:latin typeface="Cambria"/>
                <a:cs typeface="Cambria"/>
              </a:rPr>
              <a:t>–</a:t>
            </a:r>
            <a:r>
              <a:rPr sz="2000" spc="-20" dirty="0">
                <a:latin typeface="Cambria"/>
                <a:cs typeface="Cambria"/>
              </a:rPr>
              <a:t> </a:t>
            </a:r>
            <a:r>
              <a:rPr sz="2000" spc="-5" dirty="0">
                <a:latin typeface="Cambria"/>
                <a:cs typeface="Cambria"/>
              </a:rPr>
              <a:t>3 →</a:t>
            </a:r>
            <a:r>
              <a:rPr sz="2000" dirty="0">
                <a:latin typeface="Cambria"/>
                <a:cs typeface="Cambria"/>
              </a:rPr>
              <a:t> </a:t>
            </a:r>
            <a:r>
              <a:rPr sz="2000" spc="-10" dirty="0">
                <a:latin typeface="Cambria"/>
                <a:cs typeface="Cambria"/>
              </a:rPr>
              <a:t>MethodOverloading1.java)</a:t>
            </a:r>
            <a:endParaRPr sz="2000" dirty="0">
              <a:latin typeface="Cambria"/>
              <a:cs typeface="Cambria"/>
            </a:endParaRPr>
          </a:p>
          <a:p>
            <a:pPr>
              <a:spcBef>
                <a:spcPts val="50"/>
              </a:spcBef>
            </a:pPr>
            <a:endParaRPr sz="2000" dirty="0">
              <a:latin typeface="Cambria"/>
              <a:cs typeface="Cambria"/>
            </a:endParaRPr>
          </a:p>
          <a:p>
            <a:pPr marL="228581" indent="-215247">
              <a:spcBef>
                <a:spcPts val="5"/>
              </a:spcBef>
              <a:buFont typeface="Wingdings"/>
              <a:buChar char=""/>
              <a:tabLst>
                <a:tab pos="229216" algn="l"/>
              </a:tabLst>
            </a:pPr>
            <a:r>
              <a:rPr sz="2000" spc="-5" dirty="0">
                <a:latin typeface="Cambria"/>
                <a:cs typeface="Cambria"/>
              </a:rPr>
              <a:t>changing</a:t>
            </a:r>
            <a:r>
              <a:rPr sz="2000" spc="-75" dirty="0">
                <a:latin typeface="Cambria"/>
                <a:cs typeface="Cambria"/>
              </a:rPr>
              <a:t> </a:t>
            </a:r>
            <a:r>
              <a:rPr sz="2000" spc="5" dirty="0">
                <a:latin typeface="Cambria"/>
                <a:cs typeface="Cambria"/>
              </a:rPr>
              <a:t>the</a:t>
            </a:r>
            <a:r>
              <a:rPr sz="2000" spc="-25" dirty="0">
                <a:latin typeface="Cambria"/>
                <a:cs typeface="Cambria"/>
              </a:rPr>
              <a:t> </a:t>
            </a:r>
            <a:r>
              <a:rPr sz="2000" dirty="0">
                <a:latin typeface="Cambria"/>
                <a:cs typeface="Cambria"/>
              </a:rPr>
              <a:t>datatype</a:t>
            </a:r>
            <a:r>
              <a:rPr sz="2000" spc="-85" dirty="0">
                <a:latin typeface="Cambria"/>
                <a:cs typeface="Cambria"/>
              </a:rPr>
              <a:t> </a:t>
            </a:r>
            <a:r>
              <a:rPr sz="2000" spc="5" dirty="0">
                <a:latin typeface="Cambria"/>
                <a:cs typeface="Cambria"/>
              </a:rPr>
              <a:t>of</a:t>
            </a:r>
            <a:r>
              <a:rPr sz="2000" spc="-35" dirty="0">
                <a:latin typeface="Cambria"/>
                <a:cs typeface="Cambria"/>
              </a:rPr>
              <a:t> </a:t>
            </a:r>
            <a:r>
              <a:rPr sz="2000" dirty="0">
                <a:latin typeface="Cambria"/>
                <a:cs typeface="Cambria"/>
              </a:rPr>
              <a:t>arguments.</a:t>
            </a:r>
          </a:p>
          <a:p>
            <a:pPr marL="449542" indent="-436209">
              <a:buFont typeface="Wingdings"/>
              <a:buChar char=""/>
              <a:tabLst>
                <a:tab pos="449542" algn="l"/>
                <a:tab pos="450177" algn="l"/>
              </a:tabLst>
            </a:pPr>
            <a:r>
              <a:rPr sz="2000" spc="-5" dirty="0">
                <a:latin typeface="Cambria"/>
                <a:cs typeface="Cambria"/>
              </a:rPr>
              <a:t>(</a:t>
            </a:r>
            <a:r>
              <a:rPr sz="2000" b="1" spc="-5" dirty="0">
                <a:latin typeface="Cambria"/>
                <a:cs typeface="Cambria"/>
              </a:rPr>
              <a:t>Check</a:t>
            </a:r>
            <a:r>
              <a:rPr sz="2000" b="1" spc="-30" dirty="0">
                <a:latin typeface="Cambria"/>
                <a:cs typeface="Cambria"/>
              </a:rPr>
              <a:t> </a:t>
            </a:r>
            <a:r>
              <a:rPr sz="2000" b="1" spc="-15" dirty="0">
                <a:latin typeface="Cambria"/>
                <a:cs typeface="Cambria"/>
              </a:rPr>
              <a:t>Program:</a:t>
            </a:r>
            <a:r>
              <a:rPr sz="2000" b="1" spc="30" dirty="0">
                <a:latin typeface="Cambria"/>
                <a:cs typeface="Cambria"/>
              </a:rPr>
              <a:t> </a:t>
            </a:r>
            <a:r>
              <a:rPr sz="2000" spc="-10" dirty="0">
                <a:latin typeface="Cambria"/>
                <a:cs typeface="Cambria"/>
              </a:rPr>
              <a:t>Unit</a:t>
            </a:r>
            <a:r>
              <a:rPr sz="2000" dirty="0">
                <a:latin typeface="Cambria"/>
                <a:cs typeface="Cambria"/>
              </a:rPr>
              <a:t> </a:t>
            </a:r>
            <a:r>
              <a:rPr sz="2000" spc="-5" dirty="0">
                <a:latin typeface="Cambria"/>
                <a:cs typeface="Cambria"/>
              </a:rPr>
              <a:t>– 3</a:t>
            </a:r>
            <a:r>
              <a:rPr sz="2000" spc="-10" dirty="0">
                <a:latin typeface="Cambria"/>
                <a:cs typeface="Cambria"/>
              </a:rPr>
              <a:t> </a:t>
            </a:r>
            <a:r>
              <a:rPr sz="2000" spc="-5" dirty="0">
                <a:latin typeface="Cambria"/>
                <a:cs typeface="Cambria"/>
              </a:rPr>
              <a:t>→</a:t>
            </a:r>
            <a:r>
              <a:rPr sz="2000" spc="340" dirty="0">
                <a:latin typeface="Cambria"/>
                <a:cs typeface="Cambria"/>
              </a:rPr>
              <a:t> </a:t>
            </a:r>
            <a:r>
              <a:rPr sz="2000" spc="-10" dirty="0">
                <a:latin typeface="Cambria"/>
                <a:cs typeface="Cambria"/>
              </a:rPr>
              <a:t>MethodOverloading2.java)</a:t>
            </a:r>
            <a:endParaRPr sz="2000" dirty="0">
              <a:latin typeface="Cambria"/>
              <a:cs typeface="Cambria"/>
            </a:endParaRPr>
          </a:p>
          <a:p>
            <a:pPr>
              <a:spcBef>
                <a:spcPts val="50"/>
              </a:spcBef>
            </a:pPr>
            <a:endParaRPr sz="2000" dirty="0">
              <a:latin typeface="Cambria"/>
              <a:cs typeface="Cambria"/>
            </a:endParaRPr>
          </a:p>
          <a:p>
            <a:pPr marL="12699" marR="5079">
              <a:spcBef>
                <a:spcPts val="5"/>
              </a:spcBef>
              <a:tabLst>
                <a:tab pos="986707" algn="l"/>
                <a:tab pos="2417242" algn="l"/>
                <a:tab pos="2737890" algn="l"/>
                <a:tab pos="3244578" algn="l"/>
                <a:tab pos="4282716" algn="l"/>
                <a:tab pos="4692257" algn="l"/>
                <a:tab pos="5812303" algn="l"/>
                <a:tab pos="6303117" algn="l"/>
                <a:tab pos="7143151" algn="l"/>
                <a:tab pos="7766669" algn="l"/>
              </a:tabLst>
            </a:pPr>
            <a:r>
              <a:rPr sz="2000" spc="-15" dirty="0">
                <a:latin typeface="Cambria"/>
                <a:cs typeface="Cambria"/>
              </a:rPr>
              <a:t>M</a:t>
            </a:r>
            <a:r>
              <a:rPr sz="2000" dirty="0">
                <a:latin typeface="Cambria"/>
                <a:cs typeface="Cambria"/>
              </a:rPr>
              <a:t>e</a:t>
            </a:r>
            <a:r>
              <a:rPr sz="2000" spc="-20" dirty="0">
                <a:latin typeface="Cambria"/>
                <a:cs typeface="Cambria"/>
              </a:rPr>
              <a:t>t</a:t>
            </a:r>
            <a:r>
              <a:rPr sz="2000" spc="15" dirty="0">
                <a:latin typeface="Cambria"/>
                <a:cs typeface="Cambria"/>
              </a:rPr>
              <a:t>h</a:t>
            </a:r>
            <a:r>
              <a:rPr sz="2000" spc="-25" dirty="0">
                <a:latin typeface="Cambria"/>
                <a:cs typeface="Cambria"/>
              </a:rPr>
              <a:t>o</a:t>
            </a:r>
            <a:r>
              <a:rPr sz="2000" dirty="0">
                <a:latin typeface="Cambria"/>
                <a:cs typeface="Cambria"/>
              </a:rPr>
              <a:t>d	</a:t>
            </a:r>
            <a:r>
              <a:rPr sz="2000" spc="-25" dirty="0">
                <a:latin typeface="Cambria"/>
                <a:cs typeface="Cambria"/>
              </a:rPr>
              <a:t>o</a:t>
            </a:r>
            <a:r>
              <a:rPr sz="2000" spc="-50" dirty="0">
                <a:latin typeface="Cambria"/>
                <a:cs typeface="Cambria"/>
              </a:rPr>
              <a:t>v</a:t>
            </a:r>
            <a:r>
              <a:rPr sz="2000" dirty="0">
                <a:latin typeface="Cambria"/>
                <a:cs typeface="Cambria"/>
              </a:rPr>
              <a:t>e</a:t>
            </a:r>
            <a:r>
              <a:rPr sz="2000" spc="-30" dirty="0">
                <a:latin typeface="Cambria"/>
                <a:cs typeface="Cambria"/>
              </a:rPr>
              <a:t>r</a:t>
            </a:r>
            <a:r>
              <a:rPr sz="2000" spc="-5" dirty="0">
                <a:latin typeface="Cambria"/>
                <a:cs typeface="Cambria"/>
              </a:rPr>
              <a:t>lo</a:t>
            </a:r>
            <a:r>
              <a:rPr sz="2000" dirty="0">
                <a:latin typeface="Cambria"/>
                <a:cs typeface="Cambria"/>
              </a:rPr>
              <a:t>a</a:t>
            </a:r>
            <a:r>
              <a:rPr sz="2000" spc="-10" dirty="0">
                <a:latin typeface="Cambria"/>
                <a:cs typeface="Cambria"/>
              </a:rPr>
              <a:t>d</a:t>
            </a:r>
            <a:r>
              <a:rPr sz="2000" dirty="0">
                <a:latin typeface="Cambria"/>
                <a:cs typeface="Cambria"/>
              </a:rPr>
              <a:t>i</a:t>
            </a:r>
            <a:r>
              <a:rPr sz="2000" spc="-20" dirty="0">
                <a:latin typeface="Cambria"/>
                <a:cs typeface="Cambria"/>
              </a:rPr>
              <a:t>n</a:t>
            </a:r>
            <a:r>
              <a:rPr sz="2000" dirty="0">
                <a:latin typeface="Cambria"/>
                <a:cs typeface="Cambria"/>
              </a:rPr>
              <a:t>g	</a:t>
            </a:r>
            <a:r>
              <a:rPr sz="2000" spc="-20" dirty="0">
                <a:latin typeface="Cambria"/>
                <a:cs typeface="Cambria"/>
              </a:rPr>
              <a:t>i</a:t>
            </a:r>
            <a:r>
              <a:rPr sz="2000" dirty="0">
                <a:latin typeface="Cambria"/>
                <a:cs typeface="Cambria"/>
              </a:rPr>
              <a:t>s	n</a:t>
            </a:r>
            <a:r>
              <a:rPr sz="2000" spc="-5" dirty="0">
                <a:latin typeface="Cambria"/>
                <a:cs typeface="Cambria"/>
              </a:rPr>
              <a:t>o</a:t>
            </a:r>
            <a:r>
              <a:rPr sz="2000" dirty="0">
                <a:latin typeface="Cambria"/>
                <a:cs typeface="Cambria"/>
              </a:rPr>
              <a:t>t	</a:t>
            </a:r>
            <a:r>
              <a:rPr sz="2000" spc="-15" dirty="0">
                <a:latin typeface="Cambria"/>
                <a:cs typeface="Cambria"/>
              </a:rPr>
              <a:t>p</a:t>
            </a:r>
            <a:r>
              <a:rPr sz="2000" spc="-5" dirty="0">
                <a:latin typeface="Cambria"/>
                <a:cs typeface="Cambria"/>
              </a:rPr>
              <a:t>o</a:t>
            </a:r>
            <a:r>
              <a:rPr sz="2000" spc="20" dirty="0">
                <a:latin typeface="Cambria"/>
                <a:cs typeface="Cambria"/>
              </a:rPr>
              <a:t>s</a:t>
            </a:r>
            <a:r>
              <a:rPr sz="2000" dirty="0">
                <a:latin typeface="Cambria"/>
                <a:cs typeface="Cambria"/>
              </a:rPr>
              <a:t>s</a:t>
            </a:r>
            <a:r>
              <a:rPr sz="2000" spc="-20" dirty="0">
                <a:latin typeface="Cambria"/>
                <a:cs typeface="Cambria"/>
              </a:rPr>
              <a:t>i</a:t>
            </a:r>
            <a:r>
              <a:rPr sz="2000" spc="5" dirty="0">
                <a:latin typeface="Cambria"/>
                <a:cs typeface="Cambria"/>
              </a:rPr>
              <a:t>b</a:t>
            </a:r>
            <a:r>
              <a:rPr sz="2000" spc="-5" dirty="0">
                <a:latin typeface="Cambria"/>
                <a:cs typeface="Cambria"/>
              </a:rPr>
              <a:t>l</a:t>
            </a:r>
            <a:r>
              <a:rPr sz="2000" dirty="0">
                <a:latin typeface="Cambria"/>
                <a:cs typeface="Cambria"/>
              </a:rPr>
              <a:t>e	</a:t>
            </a:r>
            <a:r>
              <a:rPr sz="2000" spc="-15" dirty="0">
                <a:latin typeface="Cambria"/>
                <a:cs typeface="Cambria"/>
              </a:rPr>
              <a:t>b</a:t>
            </a:r>
            <a:r>
              <a:rPr sz="2000" dirty="0">
                <a:latin typeface="Cambria"/>
                <a:cs typeface="Cambria"/>
              </a:rPr>
              <a:t>y	</a:t>
            </a:r>
            <a:r>
              <a:rPr sz="2000" spc="-5" dirty="0">
                <a:latin typeface="Cambria"/>
                <a:cs typeface="Cambria"/>
              </a:rPr>
              <a:t>ch</a:t>
            </a:r>
            <a:r>
              <a:rPr sz="2000" spc="-20" dirty="0">
                <a:latin typeface="Cambria"/>
                <a:cs typeface="Cambria"/>
              </a:rPr>
              <a:t>a</a:t>
            </a:r>
            <a:r>
              <a:rPr sz="2000" dirty="0">
                <a:latin typeface="Cambria"/>
                <a:cs typeface="Cambria"/>
              </a:rPr>
              <a:t>n</a:t>
            </a:r>
            <a:r>
              <a:rPr sz="2000" spc="-10" dirty="0">
                <a:latin typeface="Cambria"/>
                <a:cs typeface="Cambria"/>
              </a:rPr>
              <a:t>g</a:t>
            </a:r>
            <a:r>
              <a:rPr sz="2000" dirty="0">
                <a:latin typeface="Cambria"/>
                <a:cs typeface="Cambria"/>
              </a:rPr>
              <a:t>i</a:t>
            </a:r>
            <a:r>
              <a:rPr sz="2000" spc="-20" dirty="0">
                <a:latin typeface="Cambria"/>
                <a:cs typeface="Cambria"/>
              </a:rPr>
              <a:t>n</a:t>
            </a:r>
            <a:r>
              <a:rPr sz="2000" dirty="0">
                <a:latin typeface="Cambria"/>
                <a:cs typeface="Cambria"/>
              </a:rPr>
              <a:t>g	t</a:t>
            </a:r>
            <a:r>
              <a:rPr sz="2000" spc="-5" dirty="0">
                <a:latin typeface="Cambria"/>
                <a:cs typeface="Cambria"/>
              </a:rPr>
              <a:t>h</a:t>
            </a:r>
            <a:r>
              <a:rPr sz="2000" dirty="0">
                <a:latin typeface="Cambria"/>
                <a:cs typeface="Cambria"/>
              </a:rPr>
              <a:t>e	</a:t>
            </a:r>
            <a:r>
              <a:rPr sz="2000" spc="-10" dirty="0">
                <a:latin typeface="Cambria"/>
                <a:cs typeface="Cambria"/>
              </a:rPr>
              <a:t>r</a:t>
            </a:r>
            <a:r>
              <a:rPr sz="2000" spc="-20" dirty="0">
                <a:latin typeface="Cambria"/>
                <a:cs typeface="Cambria"/>
              </a:rPr>
              <a:t>e</a:t>
            </a:r>
            <a:r>
              <a:rPr sz="2000" dirty="0">
                <a:latin typeface="Cambria"/>
                <a:cs typeface="Cambria"/>
              </a:rPr>
              <a:t>t</a:t>
            </a:r>
            <a:r>
              <a:rPr sz="2000" spc="-5" dirty="0">
                <a:latin typeface="Cambria"/>
                <a:cs typeface="Cambria"/>
              </a:rPr>
              <a:t>u</a:t>
            </a:r>
            <a:r>
              <a:rPr sz="2000" spc="-10" dirty="0">
                <a:latin typeface="Cambria"/>
                <a:cs typeface="Cambria"/>
              </a:rPr>
              <a:t>r</a:t>
            </a:r>
            <a:r>
              <a:rPr sz="2000" dirty="0">
                <a:latin typeface="Cambria"/>
                <a:cs typeface="Cambria"/>
              </a:rPr>
              <a:t>n	</a:t>
            </a:r>
            <a:r>
              <a:rPr sz="2000" spc="20" dirty="0">
                <a:latin typeface="Cambria"/>
                <a:cs typeface="Cambria"/>
              </a:rPr>
              <a:t>t</a:t>
            </a:r>
            <a:r>
              <a:rPr sz="2000" spc="-10" dirty="0">
                <a:latin typeface="Cambria"/>
                <a:cs typeface="Cambria"/>
              </a:rPr>
              <a:t>y</a:t>
            </a:r>
            <a:r>
              <a:rPr sz="2000" spc="-15" dirty="0">
                <a:latin typeface="Cambria"/>
                <a:cs typeface="Cambria"/>
              </a:rPr>
              <a:t>p</a:t>
            </a:r>
            <a:r>
              <a:rPr sz="2000" dirty="0">
                <a:latin typeface="Cambria"/>
                <a:cs typeface="Cambria"/>
              </a:rPr>
              <a:t>e	</a:t>
            </a:r>
            <a:r>
              <a:rPr sz="2000" spc="-25" dirty="0">
                <a:latin typeface="Cambria"/>
                <a:cs typeface="Cambria"/>
              </a:rPr>
              <a:t>o</a:t>
            </a:r>
            <a:r>
              <a:rPr sz="2000" dirty="0">
                <a:latin typeface="Cambria"/>
                <a:cs typeface="Cambria"/>
              </a:rPr>
              <a:t>f  methods.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522" y="1165271"/>
            <a:ext cx="3534410"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Method</a:t>
            </a:r>
            <a:r>
              <a:rPr sz="3000" spc="-50" dirty="0">
                <a:solidFill>
                  <a:srgbClr val="FFFFFF"/>
                </a:solidFill>
                <a:latin typeface="Cambria"/>
                <a:cs typeface="Cambria"/>
              </a:rPr>
              <a:t> </a:t>
            </a:r>
            <a:r>
              <a:rPr sz="3000" spc="-20" dirty="0">
                <a:solidFill>
                  <a:srgbClr val="FFFFFF"/>
                </a:solidFill>
                <a:latin typeface="Cambria"/>
                <a:cs typeface="Cambria"/>
              </a:rPr>
              <a:t>overloading</a:t>
            </a:r>
            <a:endParaRPr sz="3000">
              <a:latin typeface="Cambria"/>
              <a:cs typeface="Cambria"/>
            </a:endParaRPr>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5" name="Rectangle 4">
            <a:extLst>
              <a:ext uri="{FF2B5EF4-FFF2-40B4-BE49-F238E27FC236}">
                <a16:creationId xmlns:a16="http://schemas.microsoft.com/office/drawing/2014/main" id="{E32A6C8B-EF81-461A-8A07-114C8CC28A7B}"/>
              </a:ext>
            </a:extLst>
          </p:cNvPr>
          <p:cNvSpPr/>
          <p:nvPr/>
        </p:nvSpPr>
        <p:spPr>
          <a:xfrm>
            <a:off x="495299" y="2057400"/>
            <a:ext cx="4914902" cy="3877985"/>
          </a:xfrm>
          <a:prstGeom prst="rect">
            <a:avLst/>
          </a:prstGeom>
        </p:spPr>
        <p:txBody>
          <a:bodyPr wrap="square">
            <a:spAutoFit/>
          </a:bodyPr>
          <a:lstStyle/>
          <a:p>
            <a:r>
              <a:rPr lang="en-US" sz="1600" dirty="0"/>
              <a:t>//Overloading by changing the number of parameters</a:t>
            </a:r>
          </a:p>
          <a:p>
            <a:r>
              <a:rPr lang="en-US" sz="1600" dirty="0"/>
              <a:t>class </a:t>
            </a:r>
            <a:r>
              <a:rPr lang="en-US" sz="1600" dirty="0" err="1"/>
              <a:t>MethodOverloading</a:t>
            </a:r>
            <a:r>
              <a:rPr lang="en-US" sz="1600" dirty="0"/>
              <a:t> {</a:t>
            </a:r>
          </a:p>
          <a:p>
            <a:r>
              <a:rPr lang="en-US" sz="1600" dirty="0"/>
              <a:t>    private static void display(int a){</a:t>
            </a:r>
          </a:p>
          <a:p>
            <a:r>
              <a:rPr lang="en-US" sz="1600" dirty="0"/>
              <a:t>        </a:t>
            </a:r>
            <a:r>
              <a:rPr lang="en-US" sz="1600" dirty="0" err="1"/>
              <a:t>System.out.println</a:t>
            </a:r>
            <a:r>
              <a:rPr lang="en-US" sz="1600" dirty="0"/>
              <a:t>("Arguments: " + a);</a:t>
            </a:r>
          </a:p>
          <a:p>
            <a:r>
              <a:rPr lang="en-US" sz="1600" dirty="0"/>
              <a:t>    }</a:t>
            </a:r>
          </a:p>
          <a:p>
            <a:endParaRPr lang="en-US" sz="1600" dirty="0"/>
          </a:p>
          <a:p>
            <a:r>
              <a:rPr lang="en-US" sz="1600" dirty="0"/>
              <a:t>    private static void display(int a, int b){</a:t>
            </a:r>
          </a:p>
          <a:p>
            <a:r>
              <a:rPr lang="en-US" sz="1600" dirty="0"/>
              <a:t>        </a:t>
            </a:r>
            <a:r>
              <a:rPr lang="en-US" sz="1600" dirty="0" err="1"/>
              <a:t>System.out.println</a:t>
            </a:r>
            <a:r>
              <a:rPr lang="en-US" sz="1600" dirty="0"/>
              <a:t>("Arguments: " + a + " and " + b);</a:t>
            </a:r>
          </a:p>
          <a:p>
            <a:r>
              <a:rPr lang="en-US" sz="1600" dirty="0"/>
              <a:t>    }</a:t>
            </a:r>
          </a:p>
          <a:p>
            <a:endParaRPr lang="en-US" sz="1600" dirty="0"/>
          </a:p>
          <a:p>
            <a:r>
              <a:rPr lang="en-US" sz="1600" dirty="0"/>
              <a:t>    public static void main(String[] </a:t>
            </a:r>
            <a:r>
              <a:rPr lang="en-US" sz="1600" dirty="0" err="1"/>
              <a:t>args</a:t>
            </a:r>
            <a:r>
              <a:rPr lang="en-US" sz="1600" dirty="0"/>
              <a:t>) {</a:t>
            </a:r>
          </a:p>
          <a:p>
            <a:r>
              <a:rPr lang="en-US" sz="1600" dirty="0"/>
              <a:t>        display(1);</a:t>
            </a:r>
          </a:p>
          <a:p>
            <a:r>
              <a:rPr lang="en-US" sz="1600" dirty="0"/>
              <a:t>        display(1, 4);</a:t>
            </a:r>
          </a:p>
          <a:p>
            <a:r>
              <a:rPr lang="en-US" sz="1600" dirty="0"/>
              <a:t>    }</a:t>
            </a:r>
          </a:p>
          <a:p>
            <a:r>
              <a:rPr lang="en-US" sz="1600" dirty="0"/>
              <a:t>}</a:t>
            </a:r>
          </a:p>
        </p:txBody>
      </p:sp>
      <p:sp>
        <p:nvSpPr>
          <p:cNvPr id="6" name="Rectangle 5">
            <a:extLst>
              <a:ext uri="{FF2B5EF4-FFF2-40B4-BE49-F238E27FC236}">
                <a16:creationId xmlns:a16="http://schemas.microsoft.com/office/drawing/2014/main" id="{71AC8FF7-1976-479D-BFC2-0529B9DE4D6B}"/>
              </a:ext>
            </a:extLst>
          </p:cNvPr>
          <p:cNvSpPr/>
          <p:nvPr/>
        </p:nvSpPr>
        <p:spPr>
          <a:xfrm>
            <a:off x="5295903" y="1639760"/>
            <a:ext cx="5029200" cy="5078313"/>
          </a:xfrm>
          <a:prstGeom prst="rect">
            <a:avLst/>
          </a:prstGeom>
        </p:spPr>
        <p:txBody>
          <a:bodyPr>
            <a:spAutoFit/>
          </a:bodyPr>
          <a:lstStyle/>
          <a:p>
            <a:r>
              <a:rPr lang="en-US" dirty="0"/>
              <a:t>//changing the data type of parameters</a:t>
            </a:r>
          </a:p>
          <a:p>
            <a:r>
              <a:rPr lang="en-US" dirty="0"/>
              <a:t>class MethodOverloading2 {</a:t>
            </a:r>
          </a:p>
          <a:p>
            <a:endParaRPr lang="en-US" dirty="0"/>
          </a:p>
          <a:p>
            <a:r>
              <a:rPr lang="en-US" dirty="0"/>
              <a:t>    // this method accepts int</a:t>
            </a:r>
          </a:p>
          <a:p>
            <a:r>
              <a:rPr lang="en-US" dirty="0"/>
              <a:t>    private static void display(int a){</a:t>
            </a:r>
          </a:p>
          <a:p>
            <a:r>
              <a:rPr lang="en-US" dirty="0"/>
              <a:t>        </a:t>
            </a:r>
            <a:r>
              <a:rPr lang="en-US" dirty="0" err="1"/>
              <a:t>System.out.println</a:t>
            </a:r>
            <a:r>
              <a:rPr lang="en-US" dirty="0"/>
              <a:t>("Got Integer data.");</a:t>
            </a:r>
          </a:p>
          <a:p>
            <a:r>
              <a:rPr lang="en-US" dirty="0"/>
              <a:t>    }</a:t>
            </a:r>
          </a:p>
          <a:p>
            <a:endParaRPr lang="en-US" dirty="0"/>
          </a:p>
          <a:p>
            <a:r>
              <a:rPr lang="en-US" dirty="0"/>
              <a:t>    // this method  accepts String object</a:t>
            </a:r>
          </a:p>
          <a:p>
            <a:r>
              <a:rPr lang="en-US" dirty="0"/>
              <a:t>    private static void display(String a){</a:t>
            </a:r>
          </a:p>
          <a:p>
            <a:r>
              <a:rPr lang="en-US" dirty="0"/>
              <a:t>        </a:t>
            </a:r>
            <a:r>
              <a:rPr lang="en-US" dirty="0" err="1"/>
              <a:t>System.out.println</a:t>
            </a:r>
            <a:r>
              <a:rPr lang="en-US" dirty="0"/>
              <a:t>("Got String object.");</a:t>
            </a:r>
          </a:p>
          <a:p>
            <a:r>
              <a:rPr lang="en-US" dirty="0"/>
              <a:t>    }</a:t>
            </a:r>
          </a:p>
          <a:p>
            <a:endParaRPr lang="en-US" dirty="0"/>
          </a:p>
          <a:p>
            <a:r>
              <a:rPr lang="en-US" dirty="0"/>
              <a:t>    public static void main(String[] </a:t>
            </a:r>
            <a:r>
              <a:rPr lang="en-US" dirty="0" err="1"/>
              <a:t>args</a:t>
            </a:r>
            <a:r>
              <a:rPr lang="en-US" dirty="0"/>
              <a:t>) {</a:t>
            </a:r>
          </a:p>
          <a:p>
            <a:r>
              <a:rPr lang="en-US" dirty="0"/>
              <a:t>        display(1);</a:t>
            </a:r>
          </a:p>
          <a:p>
            <a:r>
              <a:rPr lang="en-US" dirty="0"/>
              <a:t>        display("Hello");</a:t>
            </a:r>
          </a:p>
          <a:p>
            <a:r>
              <a:rPr lang="en-US" dirty="0"/>
              <a:t>    }</a:t>
            </a:r>
          </a:p>
          <a:p>
            <a:r>
              <a:rPr lang="en-US" dirty="0"/>
              <a:t>}</a:t>
            </a:r>
          </a:p>
        </p:txBody>
      </p:sp>
    </p:spTree>
    <p:extLst>
      <p:ext uri="{BB962C8B-B14F-4D97-AF65-F5344CB8AC3E}">
        <p14:creationId xmlns:p14="http://schemas.microsoft.com/office/powerpoint/2010/main" val="3223509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493776"/>
            <a:ext cx="9136380" cy="1619768"/>
          </a:xfrm>
          <a:prstGeom prst="rect">
            <a:avLst/>
          </a:prstGeom>
        </p:spPr>
      </p:pic>
      <p:sp>
        <p:nvSpPr>
          <p:cNvPr id="3" name="object 3"/>
          <p:cNvSpPr txBox="1">
            <a:spLocks noGrp="1"/>
          </p:cNvSpPr>
          <p:nvPr>
            <p:ph type="title"/>
          </p:nvPr>
        </p:nvSpPr>
        <p:spPr>
          <a:xfrm>
            <a:off x="708221" y="1168396"/>
            <a:ext cx="3972560" cy="751488"/>
          </a:xfrm>
          <a:prstGeom prst="rect">
            <a:avLst/>
          </a:prstGeom>
        </p:spPr>
        <p:txBody>
          <a:bodyPr vert="horz" wrap="square" lIns="0" tIns="12700" rIns="0" bIns="0" rtlCol="0">
            <a:spAutoFit/>
          </a:bodyPr>
          <a:lstStyle/>
          <a:p>
            <a:pPr marL="1344182" marR="5079" indent="-1332118">
              <a:spcBef>
                <a:spcPts val="100"/>
              </a:spcBef>
            </a:pPr>
            <a:r>
              <a:rPr sz="2400" dirty="0">
                <a:solidFill>
                  <a:srgbClr val="FFFFFF"/>
                </a:solidFill>
                <a:latin typeface="Cambria"/>
                <a:cs typeface="Cambria"/>
              </a:rPr>
              <a:t>Can </a:t>
            </a:r>
            <a:r>
              <a:rPr sz="2400" spc="-35" dirty="0">
                <a:solidFill>
                  <a:srgbClr val="FFFFFF"/>
                </a:solidFill>
                <a:latin typeface="Cambria"/>
                <a:cs typeface="Cambria"/>
              </a:rPr>
              <a:t>we </a:t>
            </a:r>
            <a:r>
              <a:rPr sz="2400" spc="-20" dirty="0">
                <a:solidFill>
                  <a:srgbClr val="FFFFFF"/>
                </a:solidFill>
                <a:latin typeface="Cambria"/>
                <a:cs typeface="Cambria"/>
              </a:rPr>
              <a:t>overload </a:t>
            </a:r>
            <a:r>
              <a:rPr sz="2400" spc="-35" dirty="0">
                <a:solidFill>
                  <a:srgbClr val="FFFFFF"/>
                </a:solidFill>
                <a:latin typeface="Cambria"/>
                <a:cs typeface="Cambria"/>
              </a:rPr>
              <a:t>java </a:t>
            </a:r>
            <a:r>
              <a:rPr sz="2400" dirty="0">
                <a:solidFill>
                  <a:srgbClr val="FFFFFF"/>
                </a:solidFill>
                <a:latin typeface="Cambria"/>
                <a:cs typeface="Cambria"/>
              </a:rPr>
              <a:t>main() </a:t>
            </a:r>
            <a:r>
              <a:rPr sz="2400" spc="-515" dirty="0">
                <a:solidFill>
                  <a:srgbClr val="FFFFFF"/>
                </a:solidFill>
                <a:latin typeface="Cambria"/>
                <a:cs typeface="Cambria"/>
              </a:rPr>
              <a:t> </a:t>
            </a:r>
            <a:r>
              <a:rPr sz="2400" spc="-10" dirty="0">
                <a:solidFill>
                  <a:srgbClr val="FFFFFF"/>
                </a:solidFill>
                <a:latin typeface="Cambria"/>
                <a:cs typeface="Cambria"/>
              </a:rPr>
              <a:t>method?</a:t>
            </a:r>
            <a:endParaRPr sz="2400">
              <a:latin typeface="Cambria"/>
              <a:cs typeface="Cambria"/>
            </a:endParaRPr>
          </a:p>
        </p:txBody>
      </p:sp>
      <p:sp>
        <p:nvSpPr>
          <p:cNvPr id="4" name="object 4"/>
          <p:cNvSpPr txBox="1"/>
          <p:nvPr/>
        </p:nvSpPr>
        <p:spPr>
          <a:xfrm>
            <a:off x="991649" y="2082767"/>
            <a:ext cx="7992109" cy="1613903"/>
          </a:xfrm>
          <a:prstGeom prst="rect">
            <a:avLst/>
          </a:prstGeom>
        </p:spPr>
        <p:txBody>
          <a:bodyPr vert="horz" wrap="square" lIns="0" tIns="13335" rIns="0" bIns="0" rtlCol="0">
            <a:spAutoFit/>
          </a:bodyPr>
          <a:lstStyle/>
          <a:p>
            <a:pPr marL="12699" marR="5079" algn="just">
              <a:spcBef>
                <a:spcPts val="105"/>
              </a:spcBef>
            </a:pPr>
            <a:r>
              <a:rPr sz="3200" spc="-45" dirty="0">
                <a:solidFill>
                  <a:srgbClr val="FF0000"/>
                </a:solidFill>
                <a:latin typeface="Cambria"/>
                <a:cs typeface="Cambria"/>
              </a:rPr>
              <a:t>Yes</a:t>
            </a:r>
            <a:r>
              <a:rPr sz="2400" spc="-45" dirty="0">
                <a:latin typeface="Cambria"/>
                <a:cs typeface="Cambria"/>
              </a:rPr>
              <a:t>, </a:t>
            </a:r>
            <a:r>
              <a:rPr sz="2400" spc="-20" dirty="0">
                <a:latin typeface="Cambria"/>
                <a:cs typeface="Cambria"/>
              </a:rPr>
              <a:t>by </a:t>
            </a:r>
            <a:r>
              <a:rPr sz="2400" spc="-5" dirty="0">
                <a:latin typeface="Cambria"/>
                <a:cs typeface="Cambria"/>
              </a:rPr>
              <a:t>method </a:t>
            </a:r>
            <a:r>
              <a:rPr sz="2400" spc="-10" dirty="0">
                <a:latin typeface="Cambria"/>
                <a:cs typeface="Cambria"/>
              </a:rPr>
              <a:t>overloading. </a:t>
            </a:r>
            <a:r>
              <a:rPr sz="2400" spc="-70" dirty="0">
                <a:latin typeface="Cambria"/>
                <a:cs typeface="Cambria"/>
              </a:rPr>
              <a:t>You </a:t>
            </a:r>
            <a:r>
              <a:rPr sz="2400" spc="-10" dirty="0">
                <a:latin typeface="Cambria"/>
                <a:cs typeface="Cambria"/>
              </a:rPr>
              <a:t>can </a:t>
            </a:r>
            <a:r>
              <a:rPr sz="2400" spc="-20" dirty="0">
                <a:latin typeface="Cambria"/>
                <a:cs typeface="Cambria"/>
              </a:rPr>
              <a:t>have </a:t>
            </a:r>
            <a:r>
              <a:rPr sz="2400" spc="-15" dirty="0">
                <a:latin typeface="Cambria"/>
                <a:cs typeface="Cambria"/>
              </a:rPr>
              <a:t>any </a:t>
            </a:r>
            <a:r>
              <a:rPr sz="2400" spc="-10" dirty="0">
                <a:latin typeface="Cambria"/>
                <a:cs typeface="Cambria"/>
              </a:rPr>
              <a:t>number </a:t>
            </a:r>
            <a:r>
              <a:rPr sz="2400" spc="-5" dirty="0">
                <a:latin typeface="Cambria"/>
                <a:cs typeface="Cambria"/>
              </a:rPr>
              <a:t>of main methods </a:t>
            </a:r>
            <a:r>
              <a:rPr sz="2400" spc="-10" dirty="0">
                <a:latin typeface="Cambria"/>
                <a:cs typeface="Cambria"/>
              </a:rPr>
              <a:t>in </a:t>
            </a:r>
            <a:r>
              <a:rPr sz="2400" spc="-430" dirty="0">
                <a:latin typeface="Cambria"/>
                <a:cs typeface="Cambria"/>
              </a:rPr>
              <a:t> </a:t>
            </a:r>
            <a:r>
              <a:rPr sz="2400" dirty="0">
                <a:latin typeface="Cambria"/>
                <a:cs typeface="Cambria"/>
              </a:rPr>
              <a:t>a</a:t>
            </a:r>
            <a:r>
              <a:rPr sz="2400" spc="5" dirty="0">
                <a:latin typeface="Cambria"/>
                <a:cs typeface="Cambria"/>
              </a:rPr>
              <a:t> </a:t>
            </a:r>
            <a:r>
              <a:rPr sz="2400" spc="-5" dirty="0">
                <a:latin typeface="Cambria"/>
                <a:cs typeface="Cambria"/>
              </a:rPr>
              <a:t>class</a:t>
            </a:r>
            <a:r>
              <a:rPr sz="2400" dirty="0">
                <a:latin typeface="Cambria"/>
                <a:cs typeface="Cambria"/>
              </a:rPr>
              <a:t> </a:t>
            </a:r>
            <a:r>
              <a:rPr sz="2400" spc="-20" dirty="0">
                <a:latin typeface="Cambria"/>
                <a:cs typeface="Cambria"/>
              </a:rPr>
              <a:t>by</a:t>
            </a:r>
            <a:r>
              <a:rPr sz="2400" spc="-15" dirty="0">
                <a:latin typeface="Cambria"/>
                <a:cs typeface="Cambria"/>
              </a:rPr>
              <a:t> </a:t>
            </a:r>
            <a:r>
              <a:rPr sz="2400" spc="-5" dirty="0">
                <a:latin typeface="Cambria"/>
                <a:cs typeface="Cambria"/>
              </a:rPr>
              <a:t>method</a:t>
            </a:r>
            <a:r>
              <a:rPr sz="2400" dirty="0">
                <a:latin typeface="Cambria"/>
                <a:cs typeface="Cambria"/>
              </a:rPr>
              <a:t> </a:t>
            </a:r>
            <a:r>
              <a:rPr sz="2400" spc="-10" dirty="0">
                <a:latin typeface="Cambria"/>
                <a:cs typeface="Cambria"/>
              </a:rPr>
              <a:t>overloading.</a:t>
            </a:r>
            <a:r>
              <a:rPr sz="2400" spc="-5" dirty="0">
                <a:latin typeface="Cambria"/>
                <a:cs typeface="Cambria"/>
              </a:rPr>
              <a:t> </a:t>
            </a:r>
            <a:r>
              <a:rPr sz="2400" spc="-10" dirty="0">
                <a:solidFill>
                  <a:schemeClr val="accent6">
                    <a:lumMod val="75000"/>
                  </a:schemeClr>
                </a:solidFill>
                <a:latin typeface="Cambria"/>
                <a:cs typeface="Cambria"/>
              </a:rPr>
              <a:t>But</a:t>
            </a:r>
            <a:r>
              <a:rPr sz="2400" spc="-5" dirty="0">
                <a:solidFill>
                  <a:schemeClr val="accent6">
                    <a:lumMod val="75000"/>
                  </a:schemeClr>
                </a:solidFill>
                <a:latin typeface="Cambria"/>
                <a:cs typeface="Cambria"/>
              </a:rPr>
              <a:t> </a:t>
            </a:r>
            <a:r>
              <a:rPr sz="2400" dirty="0">
                <a:solidFill>
                  <a:schemeClr val="accent6">
                    <a:lumMod val="75000"/>
                  </a:schemeClr>
                </a:solidFill>
                <a:latin typeface="Cambria"/>
                <a:cs typeface="Cambria"/>
              </a:rPr>
              <a:t>JVM</a:t>
            </a:r>
            <a:r>
              <a:rPr sz="2400" spc="5" dirty="0">
                <a:solidFill>
                  <a:schemeClr val="accent6">
                    <a:lumMod val="75000"/>
                  </a:schemeClr>
                </a:solidFill>
                <a:latin typeface="Cambria"/>
                <a:cs typeface="Cambria"/>
              </a:rPr>
              <a:t> </a:t>
            </a:r>
            <a:r>
              <a:rPr sz="2400" spc="-10" dirty="0">
                <a:solidFill>
                  <a:schemeClr val="accent6">
                    <a:lumMod val="75000"/>
                  </a:schemeClr>
                </a:solidFill>
                <a:latin typeface="Cambria"/>
                <a:cs typeface="Cambria"/>
              </a:rPr>
              <a:t>calls</a:t>
            </a:r>
            <a:r>
              <a:rPr sz="2400" spc="-5" dirty="0">
                <a:solidFill>
                  <a:schemeClr val="accent6">
                    <a:lumMod val="75000"/>
                  </a:schemeClr>
                </a:solidFill>
                <a:latin typeface="Cambria"/>
                <a:cs typeface="Cambria"/>
              </a:rPr>
              <a:t> main()</a:t>
            </a:r>
            <a:r>
              <a:rPr sz="2400" dirty="0">
                <a:solidFill>
                  <a:schemeClr val="accent6">
                    <a:lumMod val="75000"/>
                  </a:schemeClr>
                </a:solidFill>
                <a:latin typeface="Cambria"/>
                <a:cs typeface="Cambria"/>
              </a:rPr>
              <a:t> </a:t>
            </a:r>
            <a:r>
              <a:rPr sz="2400" spc="-5" dirty="0">
                <a:solidFill>
                  <a:schemeClr val="accent6">
                    <a:lumMod val="75000"/>
                  </a:schemeClr>
                </a:solidFill>
                <a:latin typeface="Cambria"/>
                <a:cs typeface="Cambria"/>
              </a:rPr>
              <a:t>method</a:t>
            </a:r>
            <a:r>
              <a:rPr sz="2400" dirty="0">
                <a:solidFill>
                  <a:schemeClr val="accent6">
                    <a:lumMod val="75000"/>
                  </a:schemeClr>
                </a:solidFill>
                <a:latin typeface="Cambria"/>
                <a:cs typeface="Cambria"/>
              </a:rPr>
              <a:t> </a:t>
            </a:r>
            <a:r>
              <a:rPr sz="2400" spc="-10" dirty="0">
                <a:solidFill>
                  <a:schemeClr val="accent6">
                    <a:lumMod val="75000"/>
                  </a:schemeClr>
                </a:solidFill>
                <a:latin typeface="Cambria"/>
                <a:cs typeface="Cambria"/>
              </a:rPr>
              <a:t>which </a:t>
            </a:r>
            <a:r>
              <a:rPr sz="2400" spc="-5" dirty="0">
                <a:solidFill>
                  <a:schemeClr val="accent6">
                    <a:lumMod val="75000"/>
                  </a:schemeClr>
                </a:solidFill>
                <a:latin typeface="Cambria"/>
                <a:cs typeface="Cambria"/>
              </a:rPr>
              <a:t> </a:t>
            </a:r>
            <a:r>
              <a:rPr sz="2400" spc="-20" dirty="0">
                <a:solidFill>
                  <a:schemeClr val="accent6">
                    <a:lumMod val="75000"/>
                  </a:schemeClr>
                </a:solidFill>
                <a:latin typeface="Cambria"/>
                <a:cs typeface="Cambria"/>
              </a:rPr>
              <a:t>receives </a:t>
            </a:r>
            <a:r>
              <a:rPr sz="2400" spc="-5" dirty="0">
                <a:solidFill>
                  <a:schemeClr val="accent6">
                    <a:lumMod val="75000"/>
                  </a:schemeClr>
                </a:solidFill>
                <a:latin typeface="Cambria"/>
                <a:cs typeface="Cambria"/>
              </a:rPr>
              <a:t>string </a:t>
            </a:r>
            <a:r>
              <a:rPr sz="2400" spc="-15" dirty="0">
                <a:solidFill>
                  <a:schemeClr val="accent6">
                    <a:lumMod val="75000"/>
                  </a:schemeClr>
                </a:solidFill>
                <a:latin typeface="Cambria"/>
                <a:cs typeface="Cambria"/>
              </a:rPr>
              <a:t>array</a:t>
            </a:r>
            <a:r>
              <a:rPr sz="2400" spc="-50" dirty="0">
                <a:solidFill>
                  <a:schemeClr val="accent6">
                    <a:lumMod val="75000"/>
                  </a:schemeClr>
                </a:solidFill>
                <a:latin typeface="Cambria"/>
                <a:cs typeface="Cambria"/>
              </a:rPr>
              <a:t> </a:t>
            </a:r>
            <a:r>
              <a:rPr sz="2400" spc="10" dirty="0">
                <a:solidFill>
                  <a:schemeClr val="accent6">
                    <a:lumMod val="75000"/>
                  </a:schemeClr>
                </a:solidFill>
                <a:latin typeface="Cambria"/>
                <a:cs typeface="Cambria"/>
              </a:rPr>
              <a:t>as</a:t>
            </a:r>
            <a:r>
              <a:rPr sz="2400" spc="-15" dirty="0">
                <a:solidFill>
                  <a:schemeClr val="accent6">
                    <a:lumMod val="75000"/>
                  </a:schemeClr>
                </a:solidFill>
                <a:latin typeface="Cambria"/>
                <a:cs typeface="Cambria"/>
              </a:rPr>
              <a:t> </a:t>
            </a:r>
            <a:r>
              <a:rPr sz="2400" spc="-5" dirty="0">
                <a:solidFill>
                  <a:schemeClr val="accent6">
                    <a:lumMod val="75000"/>
                  </a:schemeClr>
                </a:solidFill>
                <a:latin typeface="Cambria"/>
                <a:cs typeface="Cambria"/>
              </a:rPr>
              <a:t>arguments</a:t>
            </a:r>
            <a:r>
              <a:rPr sz="2400" spc="-60" dirty="0">
                <a:solidFill>
                  <a:schemeClr val="accent6">
                    <a:lumMod val="75000"/>
                  </a:schemeClr>
                </a:solidFill>
                <a:latin typeface="Cambria"/>
                <a:cs typeface="Cambria"/>
              </a:rPr>
              <a:t> </a:t>
            </a:r>
            <a:r>
              <a:rPr sz="2400" spc="-45" dirty="0">
                <a:solidFill>
                  <a:schemeClr val="accent6">
                    <a:lumMod val="75000"/>
                  </a:schemeClr>
                </a:solidFill>
                <a:latin typeface="Cambria"/>
                <a:cs typeface="Cambria"/>
              </a:rPr>
              <a:t>only</a:t>
            </a:r>
            <a:r>
              <a:rPr sz="2400" spc="-45" dirty="0">
                <a:latin typeface="Cambria"/>
                <a:cs typeface="Cambria"/>
              </a:rPr>
              <a:t>.</a:t>
            </a:r>
            <a:r>
              <a:rPr sz="2400" spc="-5" dirty="0">
                <a:latin typeface="Cambria"/>
                <a:cs typeface="Cambria"/>
              </a:rPr>
              <a:t> Let's</a:t>
            </a:r>
            <a:r>
              <a:rPr sz="2400" dirty="0">
                <a:latin typeface="Cambria"/>
                <a:cs typeface="Cambria"/>
              </a:rPr>
              <a:t> </a:t>
            </a:r>
            <a:r>
              <a:rPr sz="2400" spc="-5" dirty="0">
                <a:latin typeface="Cambria"/>
                <a:cs typeface="Cambria"/>
              </a:rPr>
              <a:t>see</a:t>
            </a:r>
            <a:r>
              <a:rPr sz="2400" spc="-15" dirty="0">
                <a:latin typeface="Cambria"/>
                <a:cs typeface="Cambria"/>
              </a:rPr>
              <a:t> </a:t>
            </a:r>
            <a:r>
              <a:rPr sz="2400" dirty="0">
                <a:latin typeface="Cambria"/>
                <a:cs typeface="Cambria"/>
              </a:rPr>
              <a:t>the</a:t>
            </a:r>
            <a:r>
              <a:rPr sz="2400" spc="-20" dirty="0">
                <a:latin typeface="Cambria"/>
                <a:cs typeface="Cambria"/>
              </a:rPr>
              <a:t> </a:t>
            </a:r>
            <a:r>
              <a:rPr sz="2400" spc="-5" dirty="0">
                <a:latin typeface="Cambria"/>
                <a:cs typeface="Cambria"/>
              </a:rPr>
              <a:t>simple</a:t>
            </a:r>
            <a:r>
              <a:rPr sz="2400" spc="-15" dirty="0">
                <a:latin typeface="Cambria"/>
                <a:cs typeface="Cambria"/>
              </a:rPr>
              <a:t> </a:t>
            </a:r>
            <a:r>
              <a:rPr sz="2400" spc="-10" dirty="0">
                <a:latin typeface="Cambria"/>
                <a:cs typeface="Cambria"/>
              </a:rPr>
              <a:t>example:</a:t>
            </a:r>
            <a:endParaRPr sz="2400" dirty="0">
              <a:latin typeface="Cambria"/>
              <a:cs typeface="Cambria"/>
            </a:endParaRPr>
          </a:p>
        </p:txBody>
      </p:sp>
      <p:pic>
        <p:nvPicPr>
          <p:cNvPr id="5" name="object 5"/>
          <p:cNvPicPr/>
          <p:nvPr/>
        </p:nvPicPr>
        <p:blipFill>
          <a:blip r:embed="rId3" cstate="print"/>
          <a:stretch>
            <a:fillRect/>
          </a:stretch>
        </p:blipFill>
        <p:spPr>
          <a:xfrm>
            <a:off x="457201" y="6566528"/>
            <a:ext cx="9136380" cy="748671"/>
          </a:xfrm>
          <a:prstGeom prst="rect">
            <a:avLst/>
          </a:prstGeom>
        </p:spPr>
      </p:pic>
      <p:sp>
        <p:nvSpPr>
          <p:cNvPr id="6" name="Rectangle 5">
            <a:extLst>
              <a:ext uri="{FF2B5EF4-FFF2-40B4-BE49-F238E27FC236}">
                <a16:creationId xmlns:a16="http://schemas.microsoft.com/office/drawing/2014/main" id="{C82FC73D-0D87-462E-9CEF-7D811342EF85}"/>
              </a:ext>
            </a:extLst>
          </p:cNvPr>
          <p:cNvSpPr/>
          <p:nvPr/>
        </p:nvSpPr>
        <p:spPr>
          <a:xfrm>
            <a:off x="684158" y="3730375"/>
            <a:ext cx="7992109" cy="3322063"/>
          </a:xfrm>
          <a:prstGeom prst="rect">
            <a:avLst/>
          </a:prstGeom>
        </p:spPr>
        <p:txBody>
          <a:bodyPr wrap="square">
            <a:spAutoFit/>
          </a:bodyPr>
          <a:lstStyle/>
          <a:p>
            <a:pPr marL="187309"/>
            <a:r>
              <a:rPr lang="en-US" sz="2400" spc="-5" dirty="0">
                <a:latin typeface="Cambria"/>
                <a:cs typeface="Cambria"/>
              </a:rPr>
              <a:t>class</a:t>
            </a:r>
            <a:r>
              <a:rPr lang="en-US" sz="2400" spc="-20" dirty="0">
                <a:latin typeface="Cambria"/>
                <a:cs typeface="Cambria"/>
              </a:rPr>
              <a:t> </a:t>
            </a:r>
            <a:r>
              <a:rPr lang="en-US" sz="2400" spc="-15" dirty="0">
                <a:latin typeface="Cambria"/>
                <a:cs typeface="Cambria"/>
              </a:rPr>
              <a:t>TestOverloading4{</a:t>
            </a:r>
            <a:endParaRPr lang="en-US" sz="2400" dirty="0">
              <a:latin typeface="Cambria"/>
              <a:cs typeface="Cambria"/>
            </a:endParaRPr>
          </a:p>
          <a:p>
            <a:pPr marL="187309" marR="851464" indent="45716">
              <a:lnSpc>
                <a:spcPct val="102499"/>
              </a:lnSpc>
              <a:spcBef>
                <a:spcPts val="335"/>
              </a:spcBef>
            </a:pPr>
            <a:r>
              <a:rPr lang="en-US" sz="2400" spc="-10" dirty="0">
                <a:latin typeface="Cambria"/>
                <a:cs typeface="Cambria"/>
              </a:rPr>
              <a:t>public</a:t>
            </a:r>
            <a:r>
              <a:rPr lang="en-US" sz="2400" spc="10" dirty="0">
                <a:latin typeface="Cambria"/>
                <a:cs typeface="Cambria"/>
              </a:rPr>
              <a:t> </a:t>
            </a:r>
            <a:r>
              <a:rPr lang="en-US" sz="2400" spc="-5" dirty="0">
                <a:latin typeface="Cambria"/>
                <a:cs typeface="Cambria"/>
              </a:rPr>
              <a:t>static</a:t>
            </a:r>
            <a:r>
              <a:rPr lang="en-US" sz="2400" spc="15" dirty="0">
                <a:latin typeface="Cambria"/>
                <a:cs typeface="Cambria"/>
              </a:rPr>
              <a:t> </a:t>
            </a:r>
            <a:r>
              <a:rPr lang="en-US" sz="2400" spc="-15" dirty="0">
                <a:latin typeface="Cambria"/>
                <a:cs typeface="Cambria"/>
              </a:rPr>
              <a:t>void</a:t>
            </a:r>
            <a:r>
              <a:rPr lang="en-US" sz="2400" spc="25" dirty="0">
                <a:latin typeface="Cambria"/>
                <a:cs typeface="Cambria"/>
              </a:rPr>
              <a:t> </a:t>
            </a:r>
            <a:r>
              <a:rPr lang="en-US" sz="2400" spc="-5" dirty="0">
                <a:solidFill>
                  <a:srgbClr val="FF0000"/>
                </a:solidFill>
                <a:latin typeface="Cambria"/>
                <a:cs typeface="Cambria"/>
              </a:rPr>
              <a:t>main</a:t>
            </a:r>
            <a:r>
              <a:rPr lang="en-US" sz="2400" spc="-5" dirty="0">
                <a:latin typeface="Cambria"/>
                <a:cs typeface="Cambria"/>
              </a:rPr>
              <a:t>(String[]</a:t>
            </a:r>
            <a:r>
              <a:rPr lang="en-US" sz="2400" spc="30" dirty="0">
                <a:latin typeface="Cambria"/>
                <a:cs typeface="Cambria"/>
              </a:rPr>
              <a:t> </a:t>
            </a:r>
            <a:r>
              <a:rPr lang="en-US" sz="2400" spc="-10" dirty="0" err="1">
                <a:latin typeface="Cambria"/>
                <a:cs typeface="Cambria"/>
              </a:rPr>
              <a:t>args</a:t>
            </a:r>
            <a:r>
              <a:rPr lang="en-US" sz="2400" spc="-10" dirty="0">
                <a:latin typeface="Cambria"/>
                <a:cs typeface="Cambria"/>
              </a:rPr>
              <a:t>)</a:t>
            </a:r>
          </a:p>
          <a:p>
            <a:pPr marL="187309" marR="851464" indent="45716">
              <a:lnSpc>
                <a:spcPct val="102499"/>
              </a:lnSpc>
              <a:spcBef>
                <a:spcPts val="335"/>
              </a:spcBef>
            </a:pPr>
            <a:r>
              <a:rPr lang="en-US" sz="2400" spc="-10" dirty="0">
                <a:latin typeface="Cambria"/>
                <a:cs typeface="Cambria"/>
              </a:rPr>
              <a:t>	{</a:t>
            </a:r>
            <a:r>
              <a:rPr lang="en-US" sz="2400" spc="-10" dirty="0" err="1">
                <a:latin typeface="Cambria"/>
                <a:cs typeface="Cambria"/>
              </a:rPr>
              <a:t>System.out.println</a:t>
            </a:r>
            <a:r>
              <a:rPr lang="en-US" sz="2400" spc="-10" dirty="0">
                <a:latin typeface="Cambria"/>
                <a:cs typeface="Cambria"/>
              </a:rPr>
              <a:t>("main</a:t>
            </a:r>
            <a:r>
              <a:rPr lang="en-US" sz="2400" spc="55" dirty="0">
                <a:latin typeface="Cambria"/>
                <a:cs typeface="Cambria"/>
              </a:rPr>
              <a:t> </a:t>
            </a:r>
            <a:r>
              <a:rPr lang="en-US" sz="2400" spc="-5" dirty="0">
                <a:latin typeface="Cambria"/>
                <a:cs typeface="Cambria"/>
              </a:rPr>
              <a:t>with</a:t>
            </a:r>
            <a:r>
              <a:rPr lang="en-US" sz="2400" spc="30" dirty="0">
                <a:latin typeface="Cambria"/>
                <a:cs typeface="Cambria"/>
              </a:rPr>
              <a:t> </a:t>
            </a:r>
            <a:r>
              <a:rPr lang="en-US" sz="2400" spc="-5" dirty="0">
                <a:latin typeface="Cambria"/>
                <a:cs typeface="Cambria"/>
              </a:rPr>
              <a:t>String[]");} </a:t>
            </a:r>
            <a:r>
              <a:rPr lang="en-US" sz="2400" spc="-340" dirty="0">
                <a:latin typeface="Cambria"/>
                <a:cs typeface="Cambria"/>
              </a:rPr>
              <a:t> </a:t>
            </a:r>
          </a:p>
          <a:p>
            <a:pPr marL="187309" marR="851464" indent="45716">
              <a:lnSpc>
                <a:spcPct val="102499"/>
              </a:lnSpc>
              <a:spcBef>
                <a:spcPts val="335"/>
              </a:spcBef>
            </a:pPr>
            <a:r>
              <a:rPr lang="en-US" sz="2400" spc="-10" dirty="0">
                <a:latin typeface="Cambria"/>
                <a:cs typeface="Cambria"/>
              </a:rPr>
              <a:t>public</a:t>
            </a:r>
            <a:r>
              <a:rPr lang="en-US" sz="2400" spc="20" dirty="0">
                <a:latin typeface="Cambria"/>
                <a:cs typeface="Cambria"/>
              </a:rPr>
              <a:t> </a:t>
            </a:r>
            <a:r>
              <a:rPr lang="en-US" sz="2400" spc="-5" dirty="0">
                <a:latin typeface="Cambria"/>
                <a:cs typeface="Cambria"/>
              </a:rPr>
              <a:t>static</a:t>
            </a:r>
            <a:r>
              <a:rPr lang="en-US" sz="2400" spc="5" dirty="0">
                <a:latin typeface="Cambria"/>
                <a:cs typeface="Cambria"/>
              </a:rPr>
              <a:t> </a:t>
            </a:r>
            <a:r>
              <a:rPr lang="en-US" sz="2400" spc="-15" dirty="0">
                <a:latin typeface="Cambria"/>
                <a:cs typeface="Cambria"/>
              </a:rPr>
              <a:t>void</a:t>
            </a:r>
            <a:r>
              <a:rPr lang="en-US" sz="2400" spc="25" dirty="0">
                <a:latin typeface="Cambria"/>
                <a:cs typeface="Cambria"/>
              </a:rPr>
              <a:t> </a:t>
            </a:r>
            <a:r>
              <a:rPr lang="en-US" sz="2400" spc="-5" dirty="0">
                <a:solidFill>
                  <a:srgbClr val="FF0000"/>
                </a:solidFill>
                <a:latin typeface="Cambria"/>
                <a:cs typeface="Cambria"/>
              </a:rPr>
              <a:t>main</a:t>
            </a:r>
            <a:r>
              <a:rPr lang="en-US" sz="2400" spc="-5" dirty="0">
                <a:latin typeface="Cambria"/>
                <a:cs typeface="Cambria"/>
              </a:rPr>
              <a:t>(String</a:t>
            </a:r>
            <a:r>
              <a:rPr lang="en-US" sz="2400" spc="30" dirty="0">
                <a:latin typeface="Cambria"/>
                <a:cs typeface="Cambria"/>
              </a:rPr>
              <a:t> </a:t>
            </a:r>
            <a:r>
              <a:rPr lang="en-US" sz="2400" spc="-10" dirty="0" err="1">
                <a:latin typeface="Cambria"/>
                <a:cs typeface="Cambria"/>
              </a:rPr>
              <a:t>args</a:t>
            </a:r>
            <a:r>
              <a:rPr lang="en-US" sz="2400" spc="-10" dirty="0">
                <a:latin typeface="Cambria"/>
                <a:cs typeface="Cambria"/>
              </a:rPr>
              <a:t>)</a:t>
            </a:r>
          </a:p>
          <a:p>
            <a:pPr marL="187309" marR="851464" indent="45716">
              <a:lnSpc>
                <a:spcPct val="102499"/>
              </a:lnSpc>
              <a:spcBef>
                <a:spcPts val="335"/>
              </a:spcBef>
            </a:pPr>
            <a:r>
              <a:rPr lang="en-US" sz="2400" spc="-10" dirty="0">
                <a:latin typeface="Cambria"/>
                <a:cs typeface="Cambria"/>
              </a:rPr>
              <a:t>	{</a:t>
            </a:r>
            <a:r>
              <a:rPr lang="en-US" sz="2400" spc="-10" dirty="0" err="1">
                <a:latin typeface="Cambria"/>
                <a:cs typeface="Cambria"/>
              </a:rPr>
              <a:t>System.out.println</a:t>
            </a:r>
            <a:r>
              <a:rPr lang="en-US" sz="2400" spc="-10" dirty="0">
                <a:latin typeface="Cambria"/>
                <a:cs typeface="Cambria"/>
              </a:rPr>
              <a:t>("main</a:t>
            </a:r>
            <a:r>
              <a:rPr lang="en-US" sz="2400" spc="30" dirty="0">
                <a:latin typeface="Cambria"/>
                <a:cs typeface="Cambria"/>
              </a:rPr>
              <a:t> </a:t>
            </a:r>
            <a:r>
              <a:rPr lang="en-US" sz="2400" spc="-5" dirty="0">
                <a:latin typeface="Cambria"/>
                <a:cs typeface="Cambria"/>
              </a:rPr>
              <a:t>with</a:t>
            </a:r>
            <a:r>
              <a:rPr lang="en-US" sz="2400" spc="5" dirty="0">
                <a:latin typeface="Cambria"/>
                <a:cs typeface="Cambria"/>
              </a:rPr>
              <a:t> </a:t>
            </a:r>
            <a:r>
              <a:rPr lang="en-US" sz="2400" spc="-5" dirty="0">
                <a:latin typeface="Cambria"/>
                <a:cs typeface="Cambria"/>
              </a:rPr>
              <a:t>String");} </a:t>
            </a:r>
            <a:r>
              <a:rPr lang="en-US" sz="2400" dirty="0">
                <a:latin typeface="Cambria"/>
                <a:cs typeface="Cambria"/>
              </a:rPr>
              <a:t> </a:t>
            </a:r>
          </a:p>
          <a:p>
            <a:pPr marL="187309" marR="851464" indent="45716">
              <a:lnSpc>
                <a:spcPct val="102499"/>
              </a:lnSpc>
              <a:spcBef>
                <a:spcPts val="335"/>
              </a:spcBef>
            </a:pPr>
            <a:r>
              <a:rPr lang="en-US" sz="2400" spc="-10" dirty="0">
                <a:latin typeface="Cambria"/>
                <a:cs typeface="Cambria"/>
              </a:rPr>
              <a:t>public</a:t>
            </a:r>
            <a:r>
              <a:rPr lang="en-US" sz="2400" spc="10" dirty="0">
                <a:latin typeface="Cambria"/>
                <a:cs typeface="Cambria"/>
              </a:rPr>
              <a:t> </a:t>
            </a:r>
            <a:r>
              <a:rPr lang="en-US" sz="2400" spc="-5" dirty="0">
                <a:latin typeface="Cambria"/>
                <a:cs typeface="Cambria"/>
              </a:rPr>
              <a:t>static</a:t>
            </a:r>
            <a:r>
              <a:rPr lang="en-US" sz="2400" spc="15" dirty="0">
                <a:latin typeface="Cambria"/>
                <a:cs typeface="Cambria"/>
              </a:rPr>
              <a:t> </a:t>
            </a:r>
            <a:r>
              <a:rPr lang="en-US" sz="2400" spc="-15" dirty="0">
                <a:latin typeface="Cambria"/>
                <a:cs typeface="Cambria"/>
              </a:rPr>
              <a:t>void</a:t>
            </a:r>
            <a:r>
              <a:rPr lang="en-US" sz="2400" spc="10" dirty="0">
                <a:latin typeface="Cambria"/>
                <a:cs typeface="Cambria"/>
              </a:rPr>
              <a:t> </a:t>
            </a:r>
            <a:r>
              <a:rPr lang="en-US" sz="2400" spc="-10" dirty="0">
                <a:solidFill>
                  <a:srgbClr val="FF0000"/>
                </a:solidFill>
                <a:latin typeface="Cambria"/>
                <a:cs typeface="Cambria"/>
              </a:rPr>
              <a:t>main</a:t>
            </a:r>
            <a:r>
              <a:rPr lang="en-US" sz="2400" spc="-10" dirty="0">
                <a:latin typeface="Cambria"/>
                <a:cs typeface="Cambria"/>
              </a:rPr>
              <a:t>()</a:t>
            </a:r>
          </a:p>
          <a:p>
            <a:pPr marL="187309" marR="851464" indent="45716">
              <a:lnSpc>
                <a:spcPct val="102499"/>
              </a:lnSpc>
              <a:spcBef>
                <a:spcPts val="335"/>
              </a:spcBef>
            </a:pPr>
            <a:r>
              <a:rPr lang="en-US" sz="2400" spc="-10" dirty="0">
                <a:latin typeface="Cambria"/>
                <a:cs typeface="Cambria"/>
              </a:rPr>
              <a:t>	{</a:t>
            </a:r>
            <a:r>
              <a:rPr lang="en-US" sz="2400" spc="-10" dirty="0" err="1">
                <a:latin typeface="Cambria"/>
                <a:cs typeface="Cambria"/>
              </a:rPr>
              <a:t>System.out.println</a:t>
            </a:r>
            <a:r>
              <a:rPr lang="en-US" sz="2400" spc="-10" dirty="0">
                <a:latin typeface="Cambria"/>
                <a:cs typeface="Cambria"/>
              </a:rPr>
              <a:t>("main</a:t>
            </a:r>
            <a:r>
              <a:rPr lang="en-US" sz="2400" spc="35" dirty="0">
                <a:latin typeface="Cambria"/>
                <a:cs typeface="Cambria"/>
              </a:rPr>
              <a:t> </a:t>
            </a:r>
            <a:r>
              <a:rPr lang="en-US" sz="2400" spc="-10" dirty="0">
                <a:latin typeface="Cambria"/>
                <a:cs typeface="Cambria"/>
              </a:rPr>
              <a:t>without</a:t>
            </a:r>
            <a:r>
              <a:rPr lang="en-US" sz="2400" spc="20" dirty="0">
                <a:latin typeface="Cambria"/>
                <a:cs typeface="Cambria"/>
              </a:rPr>
              <a:t> </a:t>
            </a:r>
            <a:r>
              <a:rPr lang="en-US" sz="2400" spc="-5" dirty="0" err="1">
                <a:latin typeface="Cambria"/>
                <a:cs typeface="Cambria"/>
              </a:rPr>
              <a:t>args</a:t>
            </a:r>
            <a:r>
              <a:rPr lang="en-US" sz="2400" spc="-5" dirty="0">
                <a:latin typeface="Cambria"/>
                <a:cs typeface="Cambria"/>
              </a:rPr>
              <a:t>");}</a:t>
            </a:r>
            <a:endParaRPr lang="en-US" sz="2400" dirty="0">
              <a:latin typeface="Cambria"/>
              <a:cs typeface="Cambria"/>
            </a:endParaRPr>
          </a:p>
          <a:p>
            <a:pPr marL="187309"/>
            <a:r>
              <a:rPr lang="en-US" sz="2400" spc="-5" dirty="0">
                <a:latin typeface="Cambria"/>
                <a:cs typeface="Cambria"/>
              </a:rPr>
              <a:t>}</a:t>
            </a:r>
            <a:endParaRPr lang="en-US" sz="2400" dirty="0">
              <a:latin typeface="Cambria"/>
              <a:cs typeface="Cambria"/>
            </a:endParaRPr>
          </a:p>
        </p:txBody>
      </p:sp>
      <p:sp>
        <p:nvSpPr>
          <p:cNvPr id="7" name="Rectangle 6">
            <a:extLst>
              <a:ext uri="{FF2B5EF4-FFF2-40B4-BE49-F238E27FC236}">
                <a16:creationId xmlns:a16="http://schemas.microsoft.com/office/drawing/2014/main" id="{68E3BED9-A753-428F-BA8F-D70CFB13CAC6}"/>
              </a:ext>
            </a:extLst>
          </p:cNvPr>
          <p:cNvSpPr/>
          <p:nvPr/>
        </p:nvSpPr>
        <p:spPr>
          <a:xfrm>
            <a:off x="7391401" y="4949698"/>
            <a:ext cx="266700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2699"/>
            <a:r>
              <a:rPr lang="en-US" sz="2400" spc="-10" dirty="0">
                <a:latin typeface="Cambria"/>
                <a:cs typeface="Cambria"/>
              </a:rPr>
              <a:t>Output:</a:t>
            </a:r>
            <a:endParaRPr lang="en-US" sz="2400" dirty="0">
              <a:latin typeface="Cambria"/>
              <a:cs typeface="Cambria"/>
            </a:endParaRPr>
          </a:p>
          <a:p>
            <a:pPr>
              <a:spcBef>
                <a:spcPts val="45"/>
              </a:spcBef>
            </a:pPr>
            <a:endParaRPr lang="en-US" sz="2400" dirty="0">
              <a:latin typeface="Cambria"/>
              <a:cs typeface="Cambria"/>
            </a:endParaRPr>
          </a:p>
          <a:p>
            <a:pPr marL="12699"/>
            <a:r>
              <a:rPr lang="en-US" sz="2400" spc="-5" dirty="0">
                <a:latin typeface="Cambria"/>
                <a:cs typeface="Cambria"/>
              </a:rPr>
              <a:t>main</a:t>
            </a:r>
            <a:r>
              <a:rPr lang="en-US" sz="2400" spc="-25" dirty="0">
                <a:latin typeface="Cambria"/>
                <a:cs typeface="Cambria"/>
              </a:rPr>
              <a:t> </a:t>
            </a:r>
            <a:r>
              <a:rPr lang="en-US" sz="2400" spc="-5" dirty="0">
                <a:latin typeface="Cambria"/>
                <a:cs typeface="Cambria"/>
              </a:rPr>
              <a:t>with</a:t>
            </a:r>
            <a:r>
              <a:rPr lang="en-US" sz="2400" spc="-30" dirty="0">
                <a:latin typeface="Cambria"/>
                <a:cs typeface="Cambria"/>
              </a:rPr>
              <a:t> </a:t>
            </a:r>
            <a:r>
              <a:rPr lang="en-US" sz="2400" spc="-5" dirty="0">
                <a:latin typeface="Cambria"/>
                <a:cs typeface="Cambria"/>
              </a:rPr>
              <a:t>String[]</a:t>
            </a:r>
            <a:endParaRPr lang="en-US" sz="2400" dirty="0">
              <a:latin typeface="Cambria"/>
              <a:cs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685" y="1165271"/>
            <a:ext cx="3591560"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Method</a:t>
            </a:r>
            <a:r>
              <a:rPr sz="3000" spc="-85" dirty="0">
                <a:solidFill>
                  <a:srgbClr val="FFFFFF"/>
                </a:solidFill>
                <a:latin typeface="Cambria"/>
                <a:cs typeface="Cambria"/>
              </a:rPr>
              <a:t> </a:t>
            </a:r>
            <a:r>
              <a:rPr sz="3000" spc="-10" dirty="0">
                <a:solidFill>
                  <a:srgbClr val="FFFFFF"/>
                </a:solidFill>
                <a:latin typeface="Cambria"/>
                <a:cs typeface="Cambria"/>
              </a:rPr>
              <a:t>Overloading</a:t>
            </a:r>
            <a:endParaRPr sz="3000">
              <a:latin typeface="Cambria"/>
              <a:cs typeface="Cambria"/>
            </a:endParaRPr>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4" name="object 4"/>
          <p:cNvSpPr txBox="1"/>
          <p:nvPr/>
        </p:nvSpPr>
        <p:spPr>
          <a:xfrm>
            <a:off x="866685" y="1981200"/>
            <a:ext cx="8963115" cy="4628831"/>
          </a:xfrm>
          <a:prstGeom prst="rect">
            <a:avLst/>
          </a:prstGeom>
        </p:spPr>
        <p:txBody>
          <a:bodyPr vert="horz" wrap="square" lIns="0" tIns="12065" rIns="0" bIns="0" rtlCol="0">
            <a:spAutoFit/>
          </a:bodyPr>
          <a:lstStyle/>
          <a:p>
            <a:pPr marL="12699" marR="448271">
              <a:spcBef>
                <a:spcPts val="95"/>
              </a:spcBef>
            </a:pPr>
            <a:r>
              <a:rPr sz="2000" b="1" spc="-20" dirty="0">
                <a:solidFill>
                  <a:srgbClr val="FF0000"/>
                </a:solidFill>
                <a:latin typeface="Cambria"/>
                <a:cs typeface="Cambria"/>
              </a:rPr>
              <a:t>Why </a:t>
            </a:r>
            <a:r>
              <a:rPr sz="2000" b="1" spc="-5" dirty="0">
                <a:solidFill>
                  <a:srgbClr val="FF0000"/>
                </a:solidFill>
                <a:latin typeface="Cambria"/>
                <a:cs typeface="Cambria"/>
              </a:rPr>
              <a:t>Method</a:t>
            </a:r>
            <a:r>
              <a:rPr sz="2000" b="1" spc="-25" dirty="0">
                <a:solidFill>
                  <a:srgbClr val="FF0000"/>
                </a:solidFill>
                <a:latin typeface="Cambria"/>
                <a:cs typeface="Cambria"/>
              </a:rPr>
              <a:t> </a:t>
            </a:r>
            <a:r>
              <a:rPr sz="2000" b="1" spc="-10" dirty="0">
                <a:solidFill>
                  <a:srgbClr val="FF0000"/>
                </a:solidFill>
                <a:latin typeface="Cambria"/>
                <a:cs typeface="Cambria"/>
              </a:rPr>
              <a:t>Overloading</a:t>
            </a:r>
            <a:r>
              <a:rPr sz="2000" b="1" spc="15" dirty="0">
                <a:solidFill>
                  <a:srgbClr val="FF0000"/>
                </a:solidFill>
                <a:latin typeface="Cambria"/>
                <a:cs typeface="Cambria"/>
              </a:rPr>
              <a:t> </a:t>
            </a:r>
            <a:r>
              <a:rPr sz="2000" b="1" dirty="0">
                <a:solidFill>
                  <a:srgbClr val="FF0000"/>
                </a:solidFill>
                <a:latin typeface="Cambria"/>
                <a:cs typeface="Cambria"/>
              </a:rPr>
              <a:t>is</a:t>
            </a:r>
            <a:r>
              <a:rPr sz="2000" b="1" spc="-15" dirty="0">
                <a:solidFill>
                  <a:srgbClr val="FF0000"/>
                </a:solidFill>
                <a:latin typeface="Cambria"/>
                <a:cs typeface="Cambria"/>
              </a:rPr>
              <a:t> </a:t>
            </a:r>
            <a:r>
              <a:rPr sz="2000" b="1" spc="-10" dirty="0">
                <a:solidFill>
                  <a:srgbClr val="FF0000"/>
                </a:solidFill>
                <a:latin typeface="Cambria"/>
                <a:cs typeface="Cambria"/>
              </a:rPr>
              <a:t>not</a:t>
            </a:r>
            <a:r>
              <a:rPr sz="2000" b="1" spc="10" dirty="0">
                <a:solidFill>
                  <a:srgbClr val="FF0000"/>
                </a:solidFill>
                <a:latin typeface="Cambria"/>
                <a:cs typeface="Cambria"/>
              </a:rPr>
              <a:t> </a:t>
            </a:r>
            <a:r>
              <a:rPr sz="2000" b="1" spc="-5" dirty="0">
                <a:solidFill>
                  <a:srgbClr val="FF0000"/>
                </a:solidFill>
                <a:latin typeface="Cambria"/>
                <a:cs typeface="Cambria"/>
              </a:rPr>
              <a:t>possible</a:t>
            </a:r>
            <a:r>
              <a:rPr sz="2000" b="1" dirty="0">
                <a:solidFill>
                  <a:srgbClr val="FF0000"/>
                </a:solidFill>
                <a:latin typeface="Cambria"/>
                <a:cs typeface="Cambria"/>
              </a:rPr>
              <a:t> </a:t>
            </a:r>
            <a:r>
              <a:rPr sz="2000" b="1" spc="-15" dirty="0">
                <a:solidFill>
                  <a:srgbClr val="FF0000"/>
                </a:solidFill>
                <a:latin typeface="Cambria"/>
                <a:cs typeface="Cambria"/>
              </a:rPr>
              <a:t>by</a:t>
            </a:r>
            <a:r>
              <a:rPr sz="2000" b="1" dirty="0">
                <a:solidFill>
                  <a:srgbClr val="FF0000"/>
                </a:solidFill>
                <a:latin typeface="Cambria"/>
                <a:cs typeface="Cambria"/>
              </a:rPr>
              <a:t> </a:t>
            </a:r>
            <a:r>
              <a:rPr sz="2000" b="1" spc="-10" dirty="0">
                <a:solidFill>
                  <a:srgbClr val="FF0000"/>
                </a:solidFill>
                <a:latin typeface="Cambria"/>
                <a:cs typeface="Cambria"/>
              </a:rPr>
              <a:t>changing</a:t>
            </a:r>
            <a:r>
              <a:rPr sz="2000" b="1" spc="10" dirty="0">
                <a:solidFill>
                  <a:srgbClr val="FF0000"/>
                </a:solidFill>
                <a:latin typeface="Cambria"/>
                <a:cs typeface="Cambria"/>
              </a:rPr>
              <a:t> </a:t>
            </a:r>
            <a:r>
              <a:rPr sz="2000" b="1" spc="-10" dirty="0">
                <a:solidFill>
                  <a:srgbClr val="FF0000"/>
                </a:solidFill>
                <a:latin typeface="Cambria"/>
                <a:cs typeface="Cambria"/>
              </a:rPr>
              <a:t>the</a:t>
            </a:r>
            <a:r>
              <a:rPr sz="2000" b="1" spc="15" dirty="0">
                <a:solidFill>
                  <a:srgbClr val="FF0000"/>
                </a:solidFill>
                <a:latin typeface="Cambria"/>
                <a:cs typeface="Cambria"/>
              </a:rPr>
              <a:t> </a:t>
            </a:r>
            <a:r>
              <a:rPr sz="2000" b="1" spc="-15" dirty="0">
                <a:solidFill>
                  <a:srgbClr val="FF0000"/>
                </a:solidFill>
                <a:latin typeface="Cambria"/>
                <a:cs typeface="Cambria"/>
              </a:rPr>
              <a:t>return</a:t>
            </a:r>
            <a:r>
              <a:rPr sz="2000" b="1" spc="10" dirty="0">
                <a:solidFill>
                  <a:srgbClr val="FF0000"/>
                </a:solidFill>
                <a:latin typeface="Cambria"/>
                <a:cs typeface="Cambria"/>
              </a:rPr>
              <a:t> </a:t>
            </a:r>
            <a:r>
              <a:rPr sz="2000" b="1" spc="-5" dirty="0">
                <a:solidFill>
                  <a:srgbClr val="FF0000"/>
                </a:solidFill>
                <a:latin typeface="Cambria"/>
                <a:cs typeface="Cambria"/>
              </a:rPr>
              <a:t>type</a:t>
            </a:r>
            <a:r>
              <a:rPr sz="2000" b="1" dirty="0">
                <a:solidFill>
                  <a:srgbClr val="FF0000"/>
                </a:solidFill>
                <a:latin typeface="Cambria"/>
                <a:cs typeface="Cambria"/>
              </a:rPr>
              <a:t> </a:t>
            </a:r>
            <a:r>
              <a:rPr sz="2000" b="1" spc="-5" dirty="0">
                <a:solidFill>
                  <a:srgbClr val="FF0000"/>
                </a:solidFill>
                <a:latin typeface="Cambria"/>
                <a:cs typeface="Cambria"/>
              </a:rPr>
              <a:t>of</a:t>
            </a:r>
            <a:r>
              <a:rPr sz="2000" b="1" spc="-10" dirty="0">
                <a:solidFill>
                  <a:srgbClr val="FF0000"/>
                </a:solidFill>
                <a:latin typeface="Cambria"/>
                <a:cs typeface="Cambria"/>
              </a:rPr>
              <a:t> </a:t>
            </a:r>
            <a:r>
              <a:rPr sz="2000" b="1" spc="-5" dirty="0">
                <a:solidFill>
                  <a:srgbClr val="FF0000"/>
                </a:solidFill>
                <a:latin typeface="Cambria"/>
                <a:cs typeface="Cambria"/>
              </a:rPr>
              <a:t>method </a:t>
            </a:r>
            <a:r>
              <a:rPr sz="2000" b="1" spc="-335" dirty="0">
                <a:solidFill>
                  <a:srgbClr val="FF0000"/>
                </a:solidFill>
                <a:latin typeface="Cambria"/>
                <a:cs typeface="Cambria"/>
              </a:rPr>
              <a:t> </a:t>
            </a:r>
            <a:r>
              <a:rPr sz="2000" b="1" spc="-15" dirty="0">
                <a:solidFill>
                  <a:srgbClr val="FF0000"/>
                </a:solidFill>
                <a:latin typeface="Cambria"/>
                <a:cs typeface="Cambria"/>
              </a:rPr>
              <a:t>only?</a:t>
            </a:r>
            <a:endParaRPr sz="2000" dirty="0">
              <a:solidFill>
                <a:srgbClr val="FF0000"/>
              </a:solidFill>
              <a:latin typeface="Cambria"/>
              <a:cs typeface="Cambria"/>
            </a:endParaRPr>
          </a:p>
          <a:p>
            <a:pPr marL="12699" marR="5079"/>
            <a:r>
              <a:rPr sz="2000" spc="-10" dirty="0">
                <a:latin typeface="Cambria"/>
                <a:cs typeface="Cambria"/>
              </a:rPr>
              <a:t>In</a:t>
            </a:r>
            <a:r>
              <a:rPr sz="2000" dirty="0">
                <a:latin typeface="Cambria"/>
                <a:cs typeface="Cambria"/>
              </a:rPr>
              <a:t> </a:t>
            </a:r>
            <a:r>
              <a:rPr sz="2000" spc="-20" dirty="0">
                <a:latin typeface="Cambria"/>
                <a:cs typeface="Cambria"/>
              </a:rPr>
              <a:t>java,</a:t>
            </a:r>
            <a:r>
              <a:rPr sz="2000" spc="10" dirty="0">
                <a:latin typeface="Cambria"/>
                <a:cs typeface="Cambria"/>
              </a:rPr>
              <a:t> </a:t>
            </a:r>
            <a:r>
              <a:rPr sz="2000" spc="-5" dirty="0">
                <a:latin typeface="Cambria"/>
                <a:cs typeface="Cambria"/>
              </a:rPr>
              <a:t>method</a:t>
            </a:r>
            <a:r>
              <a:rPr sz="2000" spc="-10" dirty="0">
                <a:latin typeface="Cambria"/>
                <a:cs typeface="Cambria"/>
              </a:rPr>
              <a:t> overloading</a:t>
            </a:r>
            <a:r>
              <a:rPr sz="2000" spc="25" dirty="0">
                <a:latin typeface="Cambria"/>
                <a:cs typeface="Cambria"/>
              </a:rPr>
              <a:t> </a:t>
            </a:r>
            <a:r>
              <a:rPr sz="2000" spc="-5" dirty="0">
                <a:latin typeface="Cambria"/>
                <a:cs typeface="Cambria"/>
              </a:rPr>
              <a:t>is</a:t>
            </a:r>
            <a:r>
              <a:rPr sz="2000" spc="-20" dirty="0">
                <a:latin typeface="Cambria"/>
                <a:cs typeface="Cambria"/>
              </a:rPr>
              <a:t> </a:t>
            </a:r>
            <a:r>
              <a:rPr sz="2000" dirty="0">
                <a:latin typeface="Cambria"/>
                <a:cs typeface="Cambria"/>
              </a:rPr>
              <a:t>not</a:t>
            </a:r>
            <a:r>
              <a:rPr sz="2000" spc="-10" dirty="0">
                <a:latin typeface="Cambria"/>
                <a:cs typeface="Cambria"/>
              </a:rPr>
              <a:t> </a:t>
            </a:r>
            <a:r>
              <a:rPr sz="2000" spc="-5" dirty="0">
                <a:latin typeface="Cambria"/>
                <a:cs typeface="Cambria"/>
              </a:rPr>
              <a:t>possible</a:t>
            </a:r>
            <a:r>
              <a:rPr sz="2000" spc="-15" dirty="0">
                <a:latin typeface="Cambria"/>
                <a:cs typeface="Cambria"/>
              </a:rPr>
              <a:t> </a:t>
            </a:r>
            <a:r>
              <a:rPr sz="2000" spc="-10" dirty="0">
                <a:latin typeface="Cambria"/>
                <a:cs typeface="Cambria"/>
              </a:rPr>
              <a:t>by</a:t>
            </a:r>
            <a:r>
              <a:rPr sz="2000" spc="10" dirty="0">
                <a:latin typeface="Cambria"/>
                <a:cs typeface="Cambria"/>
              </a:rPr>
              <a:t> </a:t>
            </a:r>
            <a:r>
              <a:rPr sz="2000" spc="-10" dirty="0">
                <a:latin typeface="Cambria"/>
                <a:cs typeface="Cambria"/>
              </a:rPr>
              <a:t>changing</a:t>
            </a:r>
            <a:r>
              <a:rPr sz="2000" spc="10" dirty="0">
                <a:latin typeface="Cambria"/>
                <a:cs typeface="Cambria"/>
              </a:rPr>
              <a:t> </a:t>
            </a:r>
            <a:r>
              <a:rPr sz="2000" spc="-5" dirty="0">
                <a:latin typeface="Cambria"/>
                <a:cs typeface="Cambria"/>
              </a:rPr>
              <a:t>the</a:t>
            </a:r>
            <a:r>
              <a:rPr sz="2000" spc="-15" dirty="0">
                <a:latin typeface="Cambria"/>
                <a:cs typeface="Cambria"/>
              </a:rPr>
              <a:t> </a:t>
            </a:r>
            <a:r>
              <a:rPr sz="2000" spc="-10" dirty="0">
                <a:latin typeface="Cambria"/>
                <a:cs typeface="Cambria"/>
              </a:rPr>
              <a:t>return</a:t>
            </a:r>
            <a:r>
              <a:rPr sz="2000" spc="5" dirty="0">
                <a:latin typeface="Cambria"/>
                <a:cs typeface="Cambria"/>
              </a:rPr>
              <a:t> </a:t>
            </a:r>
            <a:r>
              <a:rPr sz="2000" spc="-10" dirty="0">
                <a:latin typeface="Cambria"/>
                <a:cs typeface="Cambria"/>
              </a:rPr>
              <a:t>type</a:t>
            </a:r>
            <a:r>
              <a:rPr sz="2000" dirty="0">
                <a:latin typeface="Cambria"/>
                <a:cs typeface="Cambria"/>
              </a:rPr>
              <a:t> </a:t>
            </a:r>
            <a:r>
              <a:rPr sz="2000" spc="-5" dirty="0">
                <a:latin typeface="Cambria"/>
                <a:cs typeface="Cambria"/>
              </a:rPr>
              <a:t>of the</a:t>
            </a:r>
            <a:r>
              <a:rPr sz="2000" dirty="0">
                <a:latin typeface="Cambria"/>
                <a:cs typeface="Cambria"/>
              </a:rPr>
              <a:t> </a:t>
            </a:r>
            <a:r>
              <a:rPr sz="2000" spc="-5" dirty="0">
                <a:latin typeface="Cambria"/>
                <a:cs typeface="Cambria"/>
              </a:rPr>
              <a:t>method</a:t>
            </a:r>
            <a:r>
              <a:rPr sz="2000" spc="10" dirty="0">
                <a:latin typeface="Cambria"/>
                <a:cs typeface="Cambria"/>
              </a:rPr>
              <a:t> </a:t>
            </a:r>
            <a:r>
              <a:rPr sz="2000" spc="-15" dirty="0">
                <a:latin typeface="Cambria"/>
                <a:cs typeface="Cambria"/>
              </a:rPr>
              <a:t>only </a:t>
            </a:r>
            <a:r>
              <a:rPr sz="2000" spc="-340" dirty="0">
                <a:latin typeface="Cambria"/>
                <a:cs typeface="Cambria"/>
              </a:rPr>
              <a:t> </a:t>
            </a:r>
            <a:r>
              <a:rPr sz="2000" spc="-5" dirty="0">
                <a:latin typeface="Cambria"/>
                <a:cs typeface="Cambria"/>
              </a:rPr>
              <a:t>because</a:t>
            </a:r>
            <a:r>
              <a:rPr sz="2000" spc="-15" dirty="0">
                <a:latin typeface="Cambria"/>
                <a:cs typeface="Cambria"/>
              </a:rPr>
              <a:t> </a:t>
            </a:r>
            <a:r>
              <a:rPr sz="2000" spc="-5" dirty="0">
                <a:latin typeface="Cambria"/>
                <a:cs typeface="Cambria"/>
              </a:rPr>
              <a:t>of</a:t>
            </a:r>
            <a:r>
              <a:rPr sz="2000" spc="-10" dirty="0">
                <a:latin typeface="Cambria"/>
                <a:cs typeface="Cambria"/>
              </a:rPr>
              <a:t> </a:t>
            </a:r>
            <a:r>
              <a:rPr sz="2000" spc="-20" dirty="0">
                <a:latin typeface="Cambria"/>
                <a:cs typeface="Cambria"/>
              </a:rPr>
              <a:t>ambiguity.</a:t>
            </a:r>
            <a:r>
              <a:rPr sz="2000" spc="30" dirty="0">
                <a:latin typeface="Cambria"/>
                <a:cs typeface="Cambria"/>
              </a:rPr>
              <a:t> </a:t>
            </a:r>
            <a:r>
              <a:rPr sz="2000" spc="-5" dirty="0">
                <a:latin typeface="Cambria"/>
                <a:cs typeface="Cambria"/>
              </a:rPr>
              <a:t>Let's</a:t>
            </a:r>
            <a:r>
              <a:rPr sz="2000" spc="-20" dirty="0">
                <a:latin typeface="Cambria"/>
                <a:cs typeface="Cambria"/>
              </a:rPr>
              <a:t> </a:t>
            </a:r>
            <a:r>
              <a:rPr sz="2000" spc="-10" dirty="0">
                <a:latin typeface="Cambria"/>
                <a:cs typeface="Cambria"/>
              </a:rPr>
              <a:t>see</a:t>
            </a:r>
            <a:r>
              <a:rPr sz="2000" spc="-15" dirty="0">
                <a:latin typeface="Cambria"/>
                <a:cs typeface="Cambria"/>
              </a:rPr>
              <a:t> </a:t>
            </a:r>
            <a:r>
              <a:rPr sz="2000" spc="-10" dirty="0">
                <a:latin typeface="Cambria"/>
                <a:cs typeface="Cambria"/>
              </a:rPr>
              <a:t>how</a:t>
            </a:r>
            <a:r>
              <a:rPr sz="2000" spc="5" dirty="0">
                <a:latin typeface="Cambria"/>
                <a:cs typeface="Cambria"/>
              </a:rPr>
              <a:t> </a:t>
            </a:r>
            <a:r>
              <a:rPr sz="2000" spc="-5" dirty="0">
                <a:latin typeface="Cambria"/>
                <a:cs typeface="Cambria"/>
              </a:rPr>
              <a:t>ambiguity</a:t>
            </a:r>
            <a:r>
              <a:rPr sz="2000" spc="20" dirty="0">
                <a:latin typeface="Cambria"/>
                <a:cs typeface="Cambria"/>
              </a:rPr>
              <a:t> </a:t>
            </a:r>
            <a:r>
              <a:rPr sz="2000" spc="-10" dirty="0">
                <a:latin typeface="Cambria"/>
                <a:cs typeface="Cambria"/>
              </a:rPr>
              <a:t>may</a:t>
            </a:r>
            <a:r>
              <a:rPr sz="2000" spc="5" dirty="0">
                <a:latin typeface="Cambria"/>
                <a:cs typeface="Cambria"/>
              </a:rPr>
              <a:t> </a:t>
            </a:r>
            <a:r>
              <a:rPr sz="2000" spc="-5" dirty="0">
                <a:latin typeface="Cambria"/>
                <a:cs typeface="Cambria"/>
              </a:rPr>
              <a:t>occur:</a:t>
            </a:r>
            <a:endParaRPr sz="2000" dirty="0">
              <a:latin typeface="Cambria"/>
              <a:cs typeface="Cambria"/>
            </a:endParaRPr>
          </a:p>
          <a:p>
            <a:pPr>
              <a:spcBef>
                <a:spcPts val="40"/>
              </a:spcBef>
            </a:pPr>
            <a:endParaRPr sz="2000" dirty="0">
              <a:latin typeface="Cambria"/>
              <a:cs typeface="Cambria"/>
            </a:endParaRPr>
          </a:p>
          <a:p>
            <a:pPr marL="187309">
              <a:spcBef>
                <a:spcPts val="5"/>
              </a:spcBef>
            </a:pPr>
            <a:r>
              <a:rPr sz="2000" spc="-5" dirty="0">
                <a:latin typeface="Cambria"/>
                <a:cs typeface="Cambria"/>
              </a:rPr>
              <a:t>class</a:t>
            </a:r>
            <a:r>
              <a:rPr sz="2000" spc="-15" dirty="0">
                <a:latin typeface="Cambria"/>
                <a:cs typeface="Cambria"/>
              </a:rPr>
              <a:t> </a:t>
            </a:r>
            <a:r>
              <a:rPr sz="2000" spc="-10" dirty="0">
                <a:latin typeface="Cambria"/>
                <a:cs typeface="Cambria"/>
              </a:rPr>
              <a:t>Adder{</a:t>
            </a:r>
            <a:endParaRPr sz="2000" dirty="0">
              <a:latin typeface="Cambria"/>
              <a:cs typeface="Cambria"/>
            </a:endParaRPr>
          </a:p>
          <a:p>
            <a:pPr marL="187309" marR="4024292"/>
            <a:r>
              <a:rPr sz="2000" spc="-5" dirty="0">
                <a:latin typeface="Cambria"/>
                <a:cs typeface="Cambria"/>
              </a:rPr>
              <a:t>static</a:t>
            </a:r>
            <a:r>
              <a:rPr sz="2000" spc="-10" dirty="0">
                <a:latin typeface="Cambria"/>
                <a:cs typeface="Cambria"/>
              </a:rPr>
              <a:t> </a:t>
            </a:r>
            <a:r>
              <a:rPr sz="2000" spc="-5" dirty="0">
                <a:latin typeface="Cambria"/>
                <a:cs typeface="Cambria"/>
              </a:rPr>
              <a:t>int</a:t>
            </a:r>
            <a:r>
              <a:rPr sz="2000" spc="-15" dirty="0">
                <a:latin typeface="Cambria"/>
                <a:cs typeface="Cambria"/>
              </a:rPr>
              <a:t> </a:t>
            </a:r>
            <a:r>
              <a:rPr sz="2000" spc="-5" dirty="0">
                <a:latin typeface="Cambria"/>
                <a:cs typeface="Cambria"/>
              </a:rPr>
              <a:t>add(int</a:t>
            </a:r>
            <a:r>
              <a:rPr sz="2000" spc="15" dirty="0">
                <a:latin typeface="Cambria"/>
                <a:cs typeface="Cambria"/>
              </a:rPr>
              <a:t> </a:t>
            </a:r>
            <a:r>
              <a:rPr sz="2000" spc="-10" dirty="0">
                <a:latin typeface="Cambria"/>
                <a:cs typeface="Cambria"/>
              </a:rPr>
              <a:t>a,int</a:t>
            </a:r>
            <a:r>
              <a:rPr sz="2000" dirty="0">
                <a:latin typeface="Cambria"/>
                <a:cs typeface="Cambria"/>
              </a:rPr>
              <a:t> </a:t>
            </a:r>
            <a:r>
              <a:rPr sz="2000" spc="-10" dirty="0">
                <a:latin typeface="Cambria"/>
                <a:cs typeface="Cambria"/>
              </a:rPr>
              <a:t>b){return</a:t>
            </a:r>
            <a:r>
              <a:rPr sz="2000" dirty="0">
                <a:latin typeface="Cambria"/>
                <a:cs typeface="Cambria"/>
              </a:rPr>
              <a:t> </a:t>
            </a:r>
            <a:r>
              <a:rPr sz="2000" spc="-10" dirty="0">
                <a:latin typeface="Cambria"/>
                <a:cs typeface="Cambria"/>
              </a:rPr>
              <a:t>a+b;} </a:t>
            </a:r>
            <a:r>
              <a:rPr sz="2000" spc="-5" dirty="0">
                <a:latin typeface="Cambria"/>
                <a:cs typeface="Cambria"/>
              </a:rPr>
              <a:t> </a:t>
            </a:r>
            <a:endParaRPr lang="en-US" sz="2000" spc="-5" dirty="0">
              <a:latin typeface="Cambria"/>
              <a:cs typeface="Cambria"/>
            </a:endParaRPr>
          </a:p>
          <a:p>
            <a:pPr marL="187309" marR="4024292"/>
            <a:r>
              <a:rPr sz="2000" spc="-5" dirty="0">
                <a:latin typeface="Cambria"/>
                <a:cs typeface="Cambria"/>
              </a:rPr>
              <a:t>static</a:t>
            </a:r>
            <a:r>
              <a:rPr sz="2000" spc="-10" dirty="0">
                <a:latin typeface="Cambria"/>
                <a:cs typeface="Cambria"/>
              </a:rPr>
              <a:t> </a:t>
            </a:r>
            <a:r>
              <a:rPr sz="2000" spc="-5" dirty="0">
                <a:latin typeface="Cambria"/>
                <a:cs typeface="Cambria"/>
              </a:rPr>
              <a:t>double</a:t>
            </a:r>
            <a:r>
              <a:rPr sz="2000" spc="10" dirty="0">
                <a:latin typeface="Cambria"/>
                <a:cs typeface="Cambria"/>
              </a:rPr>
              <a:t> </a:t>
            </a:r>
            <a:r>
              <a:rPr sz="2000" spc="-5" dirty="0">
                <a:latin typeface="Cambria"/>
                <a:cs typeface="Cambria"/>
              </a:rPr>
              <a:t>add(int</a:t>
            </a:r>
            <a:r>
              <a:rPr sz="2000" spc="-20" dirty="0">
                <a:latin typeface="Cambria"/>
                <a:cs typeface="Cambria"/>
              </a:rPr>
              <a:t> </a:t>
            </a:r>
            <a:r>
              <a:rPr sz="2000" spc="-5" dirty="0">
                <a:latin typeface="Cambria"/>
                <a:cs typeface="Cambria"/>
              </a:rPr>
              <a:t>a,int </a:t>
            </a:r>
            <a:r>
              <a:rPr sz="2000" spc="-10" dirty="0">
                <a:latin typeface="Cambria"/>
                <a:cs typeface="Cambria"/>
              </a:rPr>
              <a:t>b){return</a:t>
            </a:r>
            <a:r>
              <a:rPr sz="2000" spc="-5" dirty="0">
                <a:latin typeface="Cambria"/>
                <a:cs typeface="Cambria"/>
              </a:rPr>
              <a:t> a+b;}</a:t>
            </a:r>
            <a:endParaRPr sz="2000" dirty="0">
              <a:latin typeface="Cambria"/>
              <a:cs typeface="Cambria"/>
            </a:endParaRPr>
          </a:p>
          <a:p>
            <a:pPr marL="187309"/>
            <a:r>
              <a:rPr sz="2000" spc="-5" dirty="0">
                <a:latin typeface="Cambria"/>
                <a:cs typeface="Cambria"/>
              </a:rPr>
              <a:t>}</a:t>
            </a:r>
            <a:endParaRPr sz="2000" dirty="0">
              <a:latin typeface="Cambria"/>
              <a:cs typeface="Cambria"/>
            </a:endParaRPr>
          </a:p>
          <a:p>
            <a:pPr marL="187309"/>
            <a:r>
              <a:rPr sz="2000" spc="-5" dirty="0">
                <a:latin typeface="Cambria"/>
                <a:cs typeface="Cambria"/>
              </a:rPr>
              <a:t>class</a:t>
            </a:r>
            <a:r>
              <a:rPr sz="2000" spc="-20" dirty="0">
                <a:latin typeface="Cambria"/>
                <a:cs typeface="Cambria"/>
              </a:rPr>
              <a:t> </a:t>
            </a:r>
            <a:r>
              <a:rPr sz="2000" spc="-15" dirty="0">
                <a:latin typeface="Cambria"/>
                <a:cs typeface="Cambria"/>
              </a:rPr>
              <a:t>TestOverloading3{</a:t>
            </a:r>
            <a:endParaRPr sz="2000" dirty="0">
              <a:latin typeface="Cambria"/>
              <a:cs typeface="Cambria"/>
            </a:endParaRPr>
          </a:p>
          <a:p>
            <a:pPr marL="187309" marR="3208386"/>
            <a:r>
              <a:rPr sz="2000" spc="-10" dirty="0">
                <a:latin typeface="Cambria"/>
                <a:cs typeface="Cambria"/>
              </a:rPr>
              <a:t>public</a:t>
            </a:r>
            <a:r>
              <a:rPr sz="2000" spc="5" dirty="0">
                <a:latin typeface="Cambria"/>
                <a:cs typeface="Cambria"/>
              </a:rPr>
              <a:t> </a:t>
            </a:r>
            <a:r>
              <a:rPr sz="2000" spc="-5" dirty="0">
                <a:latin typeface="Cambria"/>
                <a:cs typeface="Cambria"/>
              </a:rPr>
              <a:t>static</a:t>
            </a:r>
            <a:r>
              <a:rPr sz="2000" spc="10" dirty="0">
                <a:latin typeface="Cambria"/>
                <a:cs typeface="Cambria"/>
              </a:rPr>
              <a:t> </a:t>
            </a:r>
            <a:r>
              <a:rPr sz="2000" spc="-15" dirty="0">
                <a:latin typeface="Cambria"/>
                <a:cs typeface="Cambria"/>
              </a:rPr>
              <a:t>void</a:t>
            </a:r>
            <a:r>
              <a:rPr sz="2000" spc="5" dirty="0">
                <a:latin typeface="Cambria"/>
                <a:cs typeface="Cambria"/>
              </a:rPr>
              <a:t> </a:t>
            </a:r>
            <a:r>
              <a:rPr sz="2000" spc="-5" dirty="0">
                <a:latin typeface="Cambria"/>
                <a:cs typeface="Cambria"/>
              </a:rPr>
              <a:t>main(String[] args){ </a:t>
            </a:r>
            <a:r>
              <a:rPr sz="2000" dirty="0">
                <a:latin typeface="Cambria"/>
                <a:cs typeface="Cambria"/>
              </a:rPr>
              <a:t> </a:t>
            </a:r>
            <a:r>
              <a:rPr sz="2000" spc="-10" dirty="0">
                <a:latin typeface="Cambria"/>
                <a:cs typeface="Cambria"/>
              </a:rPr>
              <a:t>System.out.println(Adder.add(11,11));//ambiguity</a:t>
            </a:r>
            <a:endParaRPr sz="2000" dirty="0">
              <a:latin typeface="Cambria"/>
              <a:cs typeface="Cambria"/>
            </a:endParaRPr>
          </a:p>
          <a:p>
            <a:pPr marL="187309"/>
            <a:r>
              <a:rPr sz="2000" spc="-5" dirty="0">
                <a:latin typeface="Cambria"/>
                <a:cs typeface="Cambria"/>
              </a:rPr>
              <a:t>}}</a:t>
            </a:r>
            <a:endParaRPr sz="2000" dirty="0">
              <a:latin typeface="Cambria"/>
              <a:cs typeface="Cambria"/>
            </a:endParaRPr>
          </a:p>
          <a:p>
            <a:pPr marL="12699"/>
            <a:r>
              <a:rPr sz="2000" b="1" spc="-5" dirty="0">
                <a:latin typeface="Cambria"/>
                <a:cs typeface="Cambria"/>
              </a:rPr>
              <a:t>OUTPUT</a:t>
            </a:r>
            <a:r>
              <a:rPr sz="2000" b="1" spc="-25" dirty="0">
                <a:latin typeface="Cambria"/>
                <a:cs typeface="Cambria"/>
              </a:rPr>
              <a:t> </a:t>
            </a:r>
            <a:r>
              <a:rPr sz="2000" b="1" spc="-5" dirty="0">
                <a:latin typeface="Cambria"/>
                <a:cs typeface="Cambria"/>
              </a:rPr>
              <a:t>:</a:t>
            </a:r>
            <a:endParaRPr sz="2000" dirty="0">
              <a:latin typeface="Cambria"/>
              <a:cs typeface="Cambria"/>
            </a:endParaRPr>
          </a:p>
          <a:p>
            <a:pPr marL="12699">
              <a:spcBef>
                <a:spcPts val="5"/>
              </a:spcBef>
            </a:pPr>
            <a:r>
              <a:rPr sz="2000" spc="-5" dirty="0">
                <a:latin typeface="Cambria"/>
                <a:cs typeface="Cambria"/>
              </a:rPr>
              <a:t>Compile</a:t>
            </a:r>
            <a:r>
              <a:rPr sz="2000" spc="-15" dirty="0">
                <a:latin typeface="Cambria"/>
                <a:cs typeface="Cambria"/>
              </a:rPr>
              <a:t> </a:t>
            </a:r>
            <a:r>
              <a:rPr sz="2000" spc="-5" dirty="0">
                <a:latin typeface="Cambria"/>
                <a:cs typeface="Cambria"/>
              </a:rPr>
              <a:t>Time</a:t>
            </a:r>
            <a:r>
              <a:rPr sz="2000" spc="20" dirty="0">
                <a:latin typeface="Cambria"/>
                <a:cs typeface="Cambria"/>
              </a:rPr>
              <a:t> </a:t>
            </a:r>
            <a:r>
              <a:rPr sz="2000" spc="-10" dirty="0">
                <a:latin typeface="Cambria"/>
                <a:cs typeface="Cambria"/>
              </a:rPr>
              <a:t>Error:</a:t>
            </a:r>
            <a:r>
              <a:rPr sz="2000" spc="-5" dirty="0">
                <a:latin typeface="Cambria"/>
                <a:cs typeface="Cambria"/>
              </a:rPr>
              <a:t> method</a:t>
            </a:r>
            <a:r>
              <a:rPr sz="2000" spc="5" dirty="0">
                <a:latin typeface="Cambria"/>
                <a:cs typeface="Cambria"/>
              </a:rPr>
              <a:t> </a:t>
            </a:r>
            <a:r>
              <a:rPr sz="2000" spc="-5" dirty="0">
                <a:latin typeface="Cambria"/>
                <a:cs typeface="Cambria"/>
              </a:rPr>
              <a:t>add(int,int)</a:t>
            </a:r>
            <a:r>
              <a:rPr sz="2000" dirty="0">
                <a:latin typeface="Cambria"/>
                <a:cs typeface="Cambria"/>
              </a:rPr>
              <a:t> </a:t>
            </a:r>
            <a:r>
              <a:rPr sz="2000" spc="-5" dirty="0">
                <a:latin typeface="Cambria"/>
                <a:cs typeface="Cambria"/>
              </a:rPr>
              <a:t>is</a:t>
            </a:r>
            <a:r>
              <a:rPr sz="2000" dirty="0">
                <a:latin typeface="Cambria"/>
                <a:cs typeface="Cambria"/>
              </a:rPr>
              <a:t> </a:t>
            </a:r>
            <a:r>
              <a:rPr sz="2000" spc="-15" dirty="0">
                <a:latin typeface="Cambria"/>
                <a:cs typeface="Cambria"/>
              </a:rPr>
              <a:t>already</a:t>
            </a:r>
            <a:r>
              <a:rPr sz="2000" spc="25" dirty="0">
                <a:latin typeface="Cambria"/>
                <a:cs typeface="Cambria"/>
              </a:rPr>
              <a:t> </a:t>
            </a:r>
            <a:r>
              <a:rPr sz="2000" spc="-5" dirty="0">
                <a:latin typeface="Cambria"/>
                <a:cs typeface="Cambria"/>
              </a:rPr>
              <a:t>defined</a:t>
            </a:r>
            <a:r>
              <a:rPr sz="2000" spc="-10" dirty="0">
                <a:latin typeface="Cambria"/>
                <a:cs typeface="Cambria"/>
              </a:rPr>
              <a:t> </a:t>
            </a:r>
            <a:r>
              <a:rPr sz="2000" spc="-5" dirty="0">
                <a:latin typeface="Cambria"/>
                <a:cs typeface="Cambria"/>
              </a:rPr>
              <a:t>in</a:t>
            </a:r>
            <a:r>
              <a:rPr sz="2000" spc="5" dirty="0">
                <a:latin typeface="Cambria"/>
                <a:cs typeface="Cambria"/>
              </a:rPr>
              <a:t> </a:t>
            </a:r>
            <a:r>
              <a:rPr sz="2000" spc="-5" dirty="0">
                <a:latin typeface="Cambria"/>
                <a:cs typeface="Cambria"/>
              </a:rPr>
              <a:t>class</a:t>
            </a:r>
            <a:r>
              <a:rPr sz="2000" dirty="0">
                <a:latin typeface="Cambria"/>
                <a:cs typeface="Cambria"/>
              </a:rPr>
              <a:t> </a:t>
            </a:r>
            <a:r>
              <a:rPr sz="2000" spc="-10" dirty="0">
                <a:latin typeface="Cambria"/>
                <a:cs typeface="Cambria"/>
              </a:rPr>
              <a:t>Adder</a:t>
            </a:r>
            <a:endParaRPr sz="2000" dirty="0">
              <a:latin typeface="Cambria"/>
              <a:cs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813" y="1165271"/>
            <a:ext cx="3195320" cy="474489"/>
          </a:xfrm>
          <a:prstGeom prst="rect">
            <a:avLst/>
          </a:prstGeom>
        </p:spPr>
        <p:txBody>
          <a:bodyPr vert="horz" wrap="square" lIns="0" tIns="12700" rIns="0" bIns="0" rtlCol="0">
            <a:spAutoFit/>
          </a:bodyPr>
          <a:lstStyle/>
          <a:p>
            <a:pPr marL="12699">
              <a:spcBef>
                <a:spcPts val="100"/>
              </a:spcBef>
            </a:pPr>
            <a:r>
              <a:rPr sz="3000" spc="-10" dirty="0">
                <a:solidFill>
                  <a:srgbClr val="FFFFFF"/>
                </a:solidFill>
                <a:latin typeface="Cambria"/>
                <a:cs typeface="Cambria"/>
              </a:rPr>
              <a:t>Scope</a:t>
            </a:r>
            <a:r>
              <a:rPr sz="3000" spc="-5" dirty="0">
                <a:solidFill>
                  <a:srgbClr val="FFFFFF"/>
                </a:solidFill>
                <a:latin typeface="Cambria"/>
                <a:cs typeface="Cambria"/>
              </a:rPr>
              <a:t> </a:t>
            </a:r>
            <a:r>
              <a:rPr sz="3000" spc="-15" dirty="0">
                <a:solidFill>
                  <a:srgbClr val="FFFFFF"/>
                </a:solidFill>
                <a:latin typeface="Cambria"/>
                <a:cs typeface="Cambria"/>
              </a:rPr>
              <a:t>of </a:t>
            </a:r>
            <a:r>
              <a:rPr sz="3000" spc="-25" dirty="0">
                <a:solidFill>
                  <a:srgbClr val="FFFFFF"/>
                </a:solidFill>
                <a:latin typeface="Cambria"/>
                <a:cs typeface="Cambria"/>
              </a:rPr>
              <a:t>Variables</a:t>
            </a:r>
            <a:endParaRPr sz="3000">
              <a:latin typeface="Cambria"/>
              <a:cs typeface="Cambria"/>
            </a:endParaRPr>
          </a:p>
        </p:txBody>
      </p:sp>
      <p:sp>
        <p:nvSpPr>
          <p:cNvPr id="3" name="object 3"/>
          <p:cNvSpPr txBox="1"/>
          <p:nvPr/>
        </p:nvSpPr>
        <p:spPr>
          <a:xfrm>
            <a:off x="991562" y="2259872"/>
            <a:ext cx="7992109" cy="4455515"/>
          </a:xfrm>
          <a:prstGeom prst="rect">
            <a:avLst/>
          </a:prstGeom>
        </p:spPr>
        <p:txBody>
          <a:bodyPr vert="horz" wrap="square" lIns="0" tIns="12065" rIns="0" bIns="0" rtlCol="0">
            <a:spAutoFit/>
          </a:bodyPr>
          <a:lstStyle/>
          <a:p>
            <a:pPr marL="355570" marR="6984" indent="-342871" algn="just">
              <a:lnSpc>
                <a:spcPct val="110300"/>
              </a:lnSpc>
              <a:spcBef>
                <a:spcPts val="95"/>
              </a:spcBef>
              <a:buFont typeface="Arial" panose="020B0604020202020204" pitchFamily="34" charset="0"/>
              <a:buChar char="•"/>
            </a:pPr>
            <a:r>
              <a:rPr sz="2000" spc="5" dirty="0">
                <a:solidFill>
                  <a:srgbClr val="0070C0"/>
                </a:solidFill>
                <a:latin typeface="Cambria"/>
                <a:cs typeface="Cambria"/>
              </a:rPr>
              <a:t>The scope of </a:t>
            </a:r>
            <a:r>
              <a:rPr sz="2000" spc="10" dirty="0">
                <a:solidFill>
                  <a:srgbClr val="0070C0"/>
                </a:solidFill>
                <a:latin typeface="Cambria"/>
                <a:cs typeface="Cambria"/>
              </a:rPr>
              <a:t>a </a:t>
            </a:r>
            <a:r>
              <a:rPr sz="2000" spc="-5" dirty="0">
                <a:solidFill>
                  <a:srgbClr val="0070C0"/>
                </a:solidFill>
                <a:latin typeface="Cambria"/>
                <a:cs typeface="Cambria"/>
              </a:rPr>
              <a:t>variable </a:t>
            </a:r>
            <a:r>
              <a:rPr sz="2000" spc="5" dirty="0">
                <a:solidFill>
                  <a:srgbClr val="0070C0"/>
                </a:solidFill>
                <a:latin typeface="Cambria"/>
                <a:cs typeface="Cambria"/>
              </a:rPr>
              <a:t>is </a:t>
            </a:r>
            <a:r>
              <a:rPr sz="2000" spc="15" dirty="0">
                <a:solidFill>
                  <a:srgbClr val="0070C0"/>
                </a:solidFill>
                <a:latin typeface="Cambria"/>
                <a:cs typeface="Cambria"/>
              </a:rPr>
              <a:t>the </a:t>
            </a:r>
            <a:r>
              <a:rPr sz="2000" spc="10" dirty="0">
                <a:solidFill>
                  <a:srgbClr val="0070C0"/>
                </a:solidFill>
                <a:latin typeface="Cambria"/>
                <a:cs typeface="Cambria"/>
              </a:rPr>
              <a:t>part </a:t>
            </a:r>
            <a:r>
              <a:rPr sz="2000" spc="15" dirty="0">
                <a:solidFill>
                  <a:srgbClr val="0070C0"/>
                </a:solidFill>
                <a:latin typeface="Cambria"/>
                <a:cs typeface="Cambria"/>
              </a:rPr>
              <a:t>of </a:t>
            </a:r>
            <a:r>
              <a:rPr sz="2000" spc="5" dirty="0">
                <a:solidFill>
                  <a:srgbClr val="0070C0"/>
                </a:solidFill>
                <a:latin typeface="Cambria"/>
                <a:cs typeface="Cambria"/>
              </a:rPr>
              <a:t>the </a:t>
            </a:r>
            <a:r>
              <a:rPr sz="2000" spc="-5" dirty="0">
                <a:solidFill>
                  <a:srgbClr val="0070C0"/>
                </a:solidFill>
                <a:latin typeface="Cambria"/>
                <a:cs typeface="Cambria"/>
              </a:rPr>
              <a:t>program where </a:t>
            </a:r>
            <a:r>
              <a:rPr sz="2000" spc="5" dirty="0">
                <a:solidFill>
                  <a:srgbClr val="0070C0"/>
                </a:solidFill>
                <a:latin typeface="Cambria"/>
                <a:cs typeface="Cambria"/>
              </a:rPr>
              <a:t>the</a:t>
            </a:r>
            <a:r>
              <a:rPr sz="2000" spc="10" dirty="0">
                <a:solidFill>
                  <a:srgbClr val="0070C0"/>
                </a:solidFill>
                <a:latin typeface="Cambria"/>
                <a:cs typeface="Cambria"/>
              </a:rPr>
              <a:t> </a:t>
            </a:r>
            <a:r>
              <a:rPr sz="2000" spc="-5" dirty="0">
                <a:solidFill>
                  <a:srgbClr val="0070C0"/>
                </a:solidFill>
                <a:latin typeface="Cambria"/>
                <a:cs typeface="Cambria"/>
              </a:rPr>
              <a:t>variable </a:t>
            </a:r>
            <a:r>
              <a:rPr sz="2000" spc="5" dirty="0">
                <a:solidFill>
                  <a:srgbClr val="0070C0"/>
                </a:solidFill>
                <a:latin typeface="Cambria"/>
                <a:cs typeface="Cambria"/>
              </a:rPr>
              <a:t>can </a:t>
            </a:r>
            <a:r>
              <a:rPr sz="2000" dirty="0">
                <a:solidFill>
                  <a:srgbClr val="0070C0"/>
                </a:solidFill>
                <a:latin typeface="Cambria"/>
                <a:cs typeface="Cambria"/>
              </a:rPr>
              <a:t>be </a:t>
            </a:r>
            <a:r>
              <a:rPr sz="2000" spc="5" dirty="0">
                <a:solidFill>
                  <a:srgbClr val="0070C0"/>
                </a:solidFill>
                <a:latin typeface="Cambria"/>
                <a:cs typeface="Cambria"/>
              </a:rPr>
              <a:t> </a:t>
            </a:r>
            <a:r>
              <a:rPr sz="2000" dirty="0">
                <a:solidFill>
                  <a:srgbClr val="0070C0"/>
                </a:solidFill>
                <a:latin typeface="Cambria"/>
                <a:cs typeface="Cambria"/>
              </a:rPr>
              <a:t>referenced.</a:t>
            </a:r>
          </a:p>
          <a:p>
            <a:pPr marL="342871" indent="-342871">
              <a:spcBef>
                <a:spcPts val="20"/>
              </a:spcBef>
              <a:buFont typeface="Arial" panose="020B0604020202020204" pitchFamily="34" charset="0"/>
              <a:buChar char="•"/>
            </a:pPr>
            <a:endParaRPr sz="2000" dirty="0">
              <a:latin typeface="Cambria"/>
              <a:cs typeface="Cambria"/>
            </a:endParaRPr>
          </a:p>
          <a:p>
            <a:pPr marL="355570" marR="5079" indent="-342871" algn="just">
              <a:lnSpc>
                <a:spcPct val="100800"/>
              </a:lnSpc>
              <a:buFont typeface="Arial" panose="020B0604020202020204" pitchFamily="34" charset="0"/>
              <a:buChar char="•"/>
            </a:pPr>
            <a:r>
              <a:rPr sz="2000" spc="10" dirty="0">
                <a:latin typeface="Cambria"/>
                <a:cs typeface="Cambria"/>
              </a:rPr>
              <a:t>A </a:t>
            </a:r>
            <a:r>
              <a:rPr sz="2000" spc="-5" dirty="0">
                <a:latin typeface="Cambria"/>
                <a:cs typeface="Cambria"/>
              </a:rPr>
              <a:t>variable </a:t>
            </a:r>
            <a:r>
              <a:rPr sz="2000" spc="5" dirty="0">
                <a:latin typeface="Cambria"/>
                <a:cs typeface="Cambria"/>
              </a:rPr>
              <a:t>defined </a:t>
            </a:r>
            <a:r>
              <a:rPr sz="2000" dirty="0">
                <a:latin typeface="Cambria"/>
                <a:cs typeface="Cambria"/>
              </a:rPr>
              <a:t>inside </a:t>
            </a:r>
            <a:r>
              <a:rPr sz="2000" spc="10" dirty="0">
                <a:latin typeface="Cambria"/>
                <a:cs typeface="Cambria"/>
              </a:rPr>
              <a:t>a </a:t>
            </a:r>
            <a:r>
              <a:rPr sz="2000" spc="5" dirty="0">
                <a:latin typeface="Cambria"/>
                <a:cs typeface="Cambria"/>
              </a:rPr>
              <a:t>method </a:t>
            </a:r>
            <a:r>
              <a:rPr sz="2000" dirty="0">
                <a:latin typeface="Cambria"/>
                <a:cs typeface="Cambria"/>
              </a:rPr>
              <a:t>is </a:t>
            </a:r>
            <a:r>
              <a:rPr sz="2000" spc="-5" dirty="0">
                <a:latin typeface="Cambria"/>
                <a:cs typeface="Cambria"/>
              </a:rPr>
              <a:t>referred to </a:t>
            </a:r>
            <a:r>
              <a:rPr sz="2000" spc="10" dirty="0">
                <a:latin typeface="Cambria"/>
                <a:cs typeface="Cambria"/>
              </a:rPr>
              <a:t>as a </a:t>
            </a:r>
            <a:r>
              <a:rPr sz="2000" spc="5" dirty="0">
                <a:latin typeface="Cambria"/>
                <a:cs typeface="Cambria"/>
              </a:rPr>
              <a:t>local </a:t>
            </a:r>
            <a:r>
              <a:rPr sz="2000" dirty="0">
                <a:latin typeface="Cambria"/>
                <a:cs typeface="Cambria"/>
              </a:rPr>
              <a:t>variable.</a:t>
            </a:r>
            <a:r>
              <a:rPr sz="2000" spc="5" dirty="0">
                <a:latin typeface="Cambria"/>
                <a:cs typeface="Cambria"/>
              </a:rPr>
              <a:t> The scope </a:t>
            </a:r>
            <a:r>
              <a:rPr sz="2000" spc="10" dirty="0">
                <a:latin typeface="Cambria"/>
                <a:cs typeface="Cambria"/>
              </a:rPr>
              <a:t> </a:t>
            </a:r>
            <a:r>
              <a:rPr sz="2000" spc="5" dirty="0">
                <a:latin typeface="Cambria"/>
                <a:cs typeface="Cambria"/>
              </a:rPr>
              <a:t>of </a:t>
            </a:r>
            <a:r>
              <a:rPr sz="2000" spc="10" dirty="0">
                <a:latin typeface="Cambria"/>
                <a:cs typeface="Cambria"/>
              </a:rPr>
              <a:t>a </a:t>
            </a:r>
            <a:r>
              <a:rPr sz="2000" spc="5" dirty="0">
                <a:latin typeface="Cambria"/>
                <a:cs typeface="Cambria"/>
              </a:rPr>
              <a:t>local </a:t>
            </a:r>
            <a:r>
              <a:rPr sz="2000" spc="-5" dirty="0">
                <a:latin typeface="Cambria"/>
                <a:cs typeface="Cambria"/>
              </a:rPr>
              <a:t>variable </a:t>
            </a:r>
            <a:r>
              <a:rPr sz="2000" spc="5" dirty="0">
                <a:latin typeface="Cambria"/>
                <a:cs typeface="Cambria"/>
              </a:rPr>
              <a:t>starts </a:t>
            </a:r>
            <a:r>
              <a:rPr sz="2000" spc="-5" dirty="0">
                <a:latin typeface="Cambria"/>
                <a:cs typeface="Cambria"/>
              </a:rPr>
              <a:t>from </a:t>
            </a:r>
            <a:r>
              <a:rPr sz="2000" dirty="0">
                <a:latin typeface="Cambria"/>
                <a:cs typeface="Cambria"/>
              </a:rPr>
              <a:t>its declaration </a:t>
            </a:r>
            <a:r>
              <a:rPr sz="2000" spc="10" dirty="0">
                <a:latin typeface="Cambria"/>
                <a:cs typeface="Cambria"/>
              </a:rPr>
              <a:t>and</a:t>
            </a:r>
            <a:r>
              <a:rPr sz="2000" spc="15" dirty="0">
                <a:latin typeface="Cambria"/>
                <a:cs typeface="Cambria"/>
              </a:rPr>
              <a:t> </a:t>
            </a:r>
            <a:r>
              <a:rPr sz="2000" dirty="0">
                <a:latin typeface="Cambria"/>
                <a:cs typeface="Cambria"/>
              </a:rPr>
              <a:t>continues </a:t>
            </a:r>
            <a:r>
              <a:rPr sz="2000" spc="-10" dirty="0">
                <a:latin typeface="Cambria"/>
                <a:cs typeface="Cambria"/>
              </a:rPr>
              <a:t>to </a:t>
            </a:r>
            <a:r>
              <a:rPr sz="2000" spc="5" dirty="0">
                <a:latin typeface="Cambria"/>
                <a:cs typeface="Cambria"/>
              </a:rPr>
              <a:t>the end of the </a:t>
            </a:r>
            <a:r>
              <a:rPr sz="2000" spc="10" dirty="0">
                <a:latin typeface="Cambria"/>
                <a:cs typeface="Cambria"/>
              </a:rPr>
              <a:t> </a:t>
            </a:r>
            <a:r>
              <a:rPr sz="2000" spc="5" dirty="0">
                <a:latin typeface="Cambria"/>
                <a:cs typeface="Cambria"/>
              </a:rPr>
              <a:t>block</a:t>
            </a:r>
            <a:r>
              <a:rPr sz="2000" spc="-20" dirty="0">
                <a:latin typeface="Cambria"/>
                <a:cs typeface="Cambria"/>
              </a:rPr>
              <a:t> </a:t>
            </a:r>
            <a:r>
              <a:rPr sz="2000" spc="5" dirty="0">
                <a:latin typeface="Cambria"/>
                <a:cs typeface="Cambria"/>
              </a:rPr>
              <a:t>that</a:t>
            </a:r>
            <a:r>
              <a:rPr sz="2000" spc="-15" dirty="0">
                <a:latin typeface="Cambria"/>
                <a:cs typeface="Cambria"/>
              </a:rPr>
              <a:t> </a:t>
            </a:r>
            <a:r>
              <a:rPr sz="2000" spc="5" dirty="0">
                <a:latin typeface="Cambria"/>
                <a:cs typeface="Cambria"/>
              </a:rPr>
              <a:t>contains</a:t>
            </a:r>
            <a:r>
              <a:rPr sz="2000" spc="-20" dirty="0">
                <a:latin typeface="Cambria"/>
                <a:cs typeface="Cambria"/>
              </a:rPr>
              <a:t> </a:t>
            </a:r>
            <a:r>
              <a:rPr sz="2000" spc="5" dirty="0">
                <a:latin typeface="Cambria"/>
                <a:cs typeface="Cambria"/>
              </a:rPr>
              <a:t>the</a:t>
            </a:r>
            <a:r>
              <a:rPr sz="2000" dirty="0">
                <a:latin typeface="Cambria"/>
                <a:cs typeface="Cambria"/>
              </a:rPr>
              <a:t> variable.</a:t>
            </a:r>
            <a:endParaRPr lang="en-US" sz="2000" dirty="0">
              <a:latin typeface="Cambria"/>
              <a:cs typeface="Cambria"/>
            </a:endParaRPr>
          </a:p>
          <a:p>
            <a:pPr marL="355570" marR="5079" indent="-342871" algn="just">
              <a:lnSpc>
                <a:spcPct val="100800"/>
              </a:lnSpc>
              <a:buFont typeface="Arial" panose="020B0604020202020204" pitchFamily="34" charset="0"/>
              <a:buChar char="•"/>
            </a:pPr>
            <a:endParaRPr lang="en-US" sz="2000" dirty="0">
              <a:latin typeface="Cambria"/>
              <a:cs typeface="Cambria"/>
            </a:endParaRPr>
          </a:p>
          <a:p>
            <a:pPr marL="12699" marR="5079" algn="just">
              <a:lnSpc>
                <a:spcPct val="100800"/>
              </a:lnSpc>
            </a:pPr>
            <a:r>
              <a:rPr lang="en-US" sz="2400" dirty="0">
                <a:latin typeface="Cambria"/>
                <a:cs typeface="Cambria"/>
              </a:rPr>
              <a:t>public class Main{	</a:t>
            </a:r>
          </a:p>
          <a:p>
            <a:pPr marL="12699" marR="5079" algn="just">
              <a:lnSpc>
                <a:spcPct val="100800"/>
              </a:lnSpc>
            </a:pPr>
            <a:r>
              <a:rPr lang="en-US" sz="2400" dirty="0">
                <a:latin typeface="Cambria"/>
                <a:cs typeface="Cambria"/>
              </a:rPr>
              <a:t>public static void main(String[] </a:t>
            </a:r>
            <a:r>
              <a:rPr lang="en-US" sz="2400" dirty="0" err="1">
                <a:latin typeface="Cambria"/>
                <a:cs typeface="Cambria"/>
              </a:rPr>
              <a:t>args</a:t>
            </a:r>
            <a:r>
              <a:rPr lang="en-US" sz="2400" dirty="0">
                <a:latin typeface="Cambria"/>
                <a:cs typeface="Cambria"/>
              </a:rPr>
              <a:t>) {	   </a:t>
            </a:r>
          </a:p>
          <a:p>
            <a:pPr marL="12699" marR="5079" algn="just">
              <a:lnSpc>
                <a:spcPct val="100800"/>
              </a:lnSpc>
            </a:pPr>
            <a:r>
              <a:rPr lang="en-US" sz="2400" dirty="0">
                <a:latin typeface="Cambria"/>
                <a:cs typeface="Cambria"/>
              </a:rPr>
              <a:t> for(int </a:t>
            </a:r>
            <a:r>
              <a:rPr lang="en-US" sz="2400" dirty="0" err="1">
                <a:latin typeface="Cambria"/>
                <a:cs typeface="Cambria"/>
              </a:rPr>
              <a:t>i</a:t>
            </a:r>
            <a:r>
              <a:rPr lang="en-US" sz="2400" dirty="0">
                <a:latin typeface="Cambria"/>
                <a:cs typeface="Cambria"/>
              </a:rPr>
              <a:t>=0; </a:t>
            </a:r>
            <a:r>
              <a:rPr lang="en-US" sz="2400" dirty="0" err="1">
                <a:latin typeface="Cambria"/>
                <a:cs typeface="Cambria"/>
              </a:rPr>
              <a:t>i</a:t>
            </a:r>
            <a:r>
              <a:rPr lang="en-US" sz="2400" dirty="0">
                <a:latin typeface="Cambria"/>
                <a:cs typeface="Cambria"/>
              </a:rPr>
              <a:t>&lt;10; </a:t>
            </a:r>
            <a:r>
              <a:rPr lang="en-US" sz="2400" dirty="0" err="1">
                <a:latin typeface="Cambria"/>
                <a:cs typeface="Cambria"/>
              </a:rPr>
              <a:t>i</a:t>
            </a:r>
            <a:r>
              <a:rPr lang="en-US" sz="2400" dirty="0">
                <a:latin typeface="Cambria"/>
                <a:cs typeface="Cambria"/>
              </a:rPr>
              <a:t>++){		</a:t>
            </a:r>
          </a:p>
          <a:p>
            <a:pPr marL="12699" marR="5079" algn="just">
              <a:lnSpc>
                <a:spcPct val="100800"/>
              </a:lnSpc>
            </a:pPr>
            <a:r>
              <a:rPr lang="en-US" sz="2400" dirty="0" err="1">
                <a:latin typeface="Cambria"/>
                <a:cs typeface="Cambria"/>
              </a:rPr>
              <a:t>System.out.println</a:t>
            </a:r>
            <a:r>
              <a:rPr lang="en-US" sz="2400" dirty="0">
                <a:latin typeface="Cambria"/>
                <a:cs typeface="Cambria"/>
              </a:rPr>
              <a:t>(</a:t>
            </a:r>
            <a:r>
              <a:rPr lang="en-US" sz="2400" dirty="0" err="1">
                <a:latin typeface="Cambria"/>
                <a:cs typeface="Cambria"/>
              </a:rPr>
              <a:t>i</a:t>
            </a:r>
            <a:r>
              <a:rPr lang="en-US" sz="2400" dirty="0">
                <a:latin typeface="Cambria"/>
                <a:cs typeface="Cambria"/>
              </a:rPr>
              <a:t>);	    }	   </a:t>
            </a:r>
          </a:p>
          <a:p>
            <a:pPr marL="12699" marR="5079" algn="just">
              <a:lnSpc>
                <a:spcPct val="100800"/>
              </a:lnSpc>
            </a:pPr>
            <a:r>
              <a:rPr lang="en-US" sz="2400" dirty="0">
                <a:latin typeface="Cambria"/>
                <a:cs typeface="Cambria"/>
              </a:rPr>
              <a:t> </a:t>
            </a:r>
            <a:r>
              <a:rPr lang="en-US" sz="2400" dirty="0" err="1">
                <a:latin typeface="Cambria"/>
                <a:cs typeface="Cambria"/>
              </a:rPr>
              <a:t>System.out.println</a:t>
            </a:r>
            <a:r>
              <a:rPr lang="en-US" sz="2400" dirty="0">
                <a:latin typeface="Cambria"/>
                <a:cs typeface="Cambria"/>
              </a:rPr>
              <a:t>(</a:t>
            </a:r>
            <a:r>
              <a:rPr lang="en-US" sz="2400" dirty="0" err="1">
                <a:latin typeface="Cambria"/>
                <a:cs typeface="Cambria"/>
              </a:rPr>
              <a:t>i</a:t>
            </a:r>
            <a:r>
              <a:rPr lang="en-US" sz="2400" dirty="0">
                <a:latin typeface="Cambria"/>
                <a:cs typeface="Cambria"/>
              </a:rPr>
              <a:t>); //Out of scope	</a:t>
            </a:r>
          </a:p>
          <a:p>
            <a:pPr marL="12699" marR="5079" algn="just">
              <a:lnSpc>
                <a:spcPct val="100800"/>
              </a:lnSpc>
            </a:pPr>
            <a:r>
              <a:rPr lang="en-US" sz="2400" dirty="0">
                <a:latin typeface="Cambria"/>
                <a:cs typeface="Cambria"/>
              </a:rPr>
              <a:t>}}</a:t>
            </a:r>
            <a:endParaRPr sz="2400" dirty="0">
              <a:latin typeface="Cambria"/>
              <a:cs typeface="Cambria"/>
            </a:endParaRPr>
          </a:p>
        </p:txBody>
      </p:sp>
      <p:pic>
        <p:nvPicPr>
          <p:cNvPr id="4" name="object 4"/>
          <p:cNvPicPr/>
          <p:nvPr/>
        </p:nvPicPr>
        <p:blipFill>
          <a:blip r:embed="rId2" cstate="print"/>
          <a:stretch>
            <a:fillRect/>
          </a:stretch>
        </p:blipFill>
        <p:spPr>
          <a:xfrm>
            <a:off x="457201" y="6553293"/>
            <a:ext cx="9137903" cy="75428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20" y="907799"/>
            <a:ext cx="4231005" cy="936154"/>
          </a:xfrm>
          <a:prstGeom prst="rect">
            <a:avLst/>
          </a:prstGeom>
        </p:spPr>
        <p:txBody>
          <a:bodyPr vert="horz" wrap="square" lIns="0" tIns="12700" rIns="0" bIns="0" rtlCol="0">
            <a:spAutoFit/>
          </a:bodyPr>
          <a:lstStyle/>
          <a:p>
            <a:pPr marL="238105" marR="5079" indent="-226041">
              <a:spcBef>
                <a:spcPts val="100"/>
              </a:spcBef>
              <a:tabLst>
                <a:tab pos="1952461" algn="l"/>
              </a:tabLst>
            </a:pPr>
            <a:r>
              <a:rPr sz="3000" spc="-5" dirty="0">
                <a:solidFill>
                  <a:srgbClr val="FFFFFF"/>
                </a:solidFill>
                <a:latin typeface="Cambria"/>
                <a:cs typeface="Cambria"/>
              </a:rPr>
              <a:t>Method</a:t>
            </a:r>
            <a:r>
              <a:rPr sz="3000" spc="-50" dirty="0">
                <a:solidFill>
                  <a:srgbClr val="FFFFFF"/>
                </a:solidFill>
                <a:latin typeface="Cambria"/>
                <a:cs typeface="Cambria"/>
              </a:rPr>
              <a:t> </a:t>
            </a:r>
            <a:r>
              <a:rPr sz="3000" spc="-10" dirty="0">
                <a:solidFill>
                  <a:srgbClr val="FFFFFF"/>
                </a:solidFill>
                <a:latin typeface="Cambria"/>
                <a:cs typeface="Cambria"/>
              </a:rPr>
              <a:t>Abstraction</a:t>
            </a:r>
            <a:r>
              <a:rPr sz="3000" spc="-40" dirty="0">
                <a:solidFill>
                  <a:srgbClr val="FFFFFF"/>
                </a:solidFill>
                <a:latin typeface="Cambria"/>
                <a:cs typeface="Cambria"/>
              </a:rPr>
              <a:t> </a:t>
            </a:r>
            <a:r>
              <a:rPr sz="3000" spc="-5" dirty="0">
                <a:solidFill>
                  <a:srgbClr val="FFFFFF"/>
                </a:solidFill>
                <a:latin typeface="Cambria"/>
                <a:cs typeface="Cambria"/>
              </a:rPr>
              <a:t>and </a:t>
            </a:r>
            <a:r>
              <a:rPr sz="3000" spc="-645" dirty="0">
                <a:solidFill>
                  <a:srgbClr val="FFFFFF"/>
                </a:solidFill>
                <a:latin typeface="Cambria"/>
                <a:cs typeface="Cambria"/>
              </a:rPr>
              <a:t> </a:t>
            </a:r>
            <a:r>
              <a:rPr sz="3000" spc="-15" dirty="0">
                <a:solidFill>
                  <a:srgbClr val="FFFFFF"/>
                </a:solidFill>
                <a:latin typeface="Cambria"/>
                <a:cs typeface="Cambria"/>
              </a:rPr>
              <a:t>Stepwise	</a:t>
            </a:r>
            <a:r>
              <a:rPr sz="3000" spc="-5" dirty="0">
                <a:solidFill>
                  <a:srgbClr val="FFFFFF"/>
                </a:solidFill>
                <a:latin typeface="Cambria"/>
                <a:cs typeface="Cambria"/>
              </a:rPr>
              <a:t>Refinement</a:t>
            </a:r>
            <a:endParaRPr sz="3000">
              <a:latin typeface="Cambria"/>
              <a:cs typeface="Cambria"/>
            </a:endParaRPr>
          </a:p>
        </p:txBody>
      </p:sp>
      <p:sp>
        <p:nvSpPr>
          <p:cNvPr id="3" name="object 3"/>
          <p:cNvSpPr txBox="1"/>
          <p:nvPr/>
        </p:nvSpPr>
        <p:spPr>
          <a:xfrm>
            <a:off x="546520" y="2084358"/>
            <a:ext cx="9207080" cy="4296048"/>
          </a:xfrm>
          <a:prstGeom prst="rect">
            <a:avLst/>
          </a:prstGeom>
        </p:spPr>
        <p:txBody>
          <a:bodyPr vert="horz" wrap="square" lIns="0" tIns="12700" rIns="0" bIns="0" rtlCol="0">
            <a:spAutoFit/>
          </a:bodyPr>
          <a:lstStyle/>
          <a:p>
            <a:pPr marL="356840" marR="1226082" indent="-344776" algn="just">
              <a:spcBef>
                <a:spcPts val="100"/>
              </a:spcBef>
              <a:buSzPct val="80555"/>
              <a:buFont typeface="Georgia"/>
              <a:buChar char="►"/>
              <a:tabLst>
                <a:tab pos="357475" algn="l"/>
              </a:tabLst>
            </a:pPr>
            <a:r>
              <a:rPr sz="2000" spc="-15" dirty="0">
                <a:solidFill>
                  <a:srgbClr val="FF0000"/>
                </a:solidFill>
                <a:latin typeface="Cambria"/>
                <a:cs typeface="Cambria"/>
              </a:rPr>
              <a:t>Method </a:t>
            </a:r>
            <a:r>
              <a:rPr sz="2000" spc="-10" dirty="0">
                <a:solidFill>
                  <a:srgbClr val="FF0000"/>
                </a:solidFill>
                <a:latin typeface="Cambria"/>
                <a:cs typeface="Cambria"/>
              </a:rPr>
              <a:t>abstraction </a:t>
            </a:r>
            <a:r>
              <a:rPr sz="2000" dirty="0">
                <a:solidFill>
                  <a:srgbClr val="FF0000"/>
                </a:solidFill>
                <a:latin typeface="Cambria"/>
                <a:cs typeface="Cambria"/>
              </a:rPr>
              <a:t>is </a:t>
            </a:r>
            <a:r>
              <a:rPr sz="2000" spc="-15" dirty="0">
                <a:solidFill>
                  <a:srgbClr val="FF0000"/>
                </a:solidFill>
                <a:latin typeface="Cambria"/>
                <a:cs typeface="Cambria"/>
              </a:rPr>
              <a:t>achieved </a:t>
            </a:r>
            <a:r>
              <a:rPr sz="2000" spc="-10" dirty="0">
                <a:solidFill>
                  <a:srgbClr val="FF0000"/>
                </a:solidFill>
                <a:latin typeface="Cambria"/>
                <a:cs typeface="Cambria"/>
              </a:rPr>
              <a:t>by </a:t>
            </a:r>
            <a:r>
              <a:rPr sz="2000" spc="-15" dirty="0">
                <a:solidFill>
                  <a:srgbClr val="FF0000"/>
                </a:solidFill>
                <a:latin typeface="Cambria"/>
                <a:cs typeface="Cambria"/>
              </a:rPr>
              <a:t>separating </a:t>
            </a:r>
            <a:r>
              <a:rPr sz="2000" spc="-10" dirty="0">
                <a:solidFill>
                  <a:srgbClr val="FF0000"/>
                </a:solidFill>
                <a:latin typeface="Cambria"/>
                <a:cs typeface="Cambria"/>
              </a:rPr>
              <a:t>the use </a:t>
            </a:r>
            <a:r>
              <a:rPr sz="2000" spc="-5" dirty="0">
                <a:solidFill>
                  <a:srgbClr val="FF0000"/>
                </a:solidFill>
                <a:latin typeface="Cambria"/>
                <a:cs typeface="Cambria"/>
              </a:rPr>
              <a:t>of </a:t>
            </a:r>
            <a:r>
              <a:rPr sz="2000" dirty="0">
                <a:solidFill>
                  <a:srgbClr val="FF0000"/>
                </a:solidFill>
                <a:latin typeface="Cambria"/>
                <a:cs typeface="Cambria"/>
              </a:rPr>
              <a:t>a </a:t>
            </a:r>
            <a:r>
              <a:rPr sz="2000" spc="-10" dirty="0">
                <a:solidFill>
                  <a:srgbClr val="FF0000"/>
                </a:solidFill>
                <a:latin typeface="Cambria"/>
                <a:cs typeface="Cambria"/>
              </a:rPr>
              <a:t>method </a:t>
            </a:r>
            <a:r>
              <a:rPr sz="2000" spc="-5" dirty="0">
                <a:solidFill>
                  <a:srgbClr val="FF0000"/>
                </a:solidFill>
                <a:latin typeface="Cambria"/>
                <a:cs typeface="Cambria"/>
              </a:rPr>
              <a:t> </a:t>
            </a:r>
            <a:r>
              <a:rPr sz="2000" spc="-20" dirty="0">
                <a:solidFill>
                  <a:srgbClr val="FF0000"/>
                </a:solidFill>
                <a:latin typeface="Cambria"/>
                <a:cs typeface="Cambria"/>
              </a:rPr>
              <a:t>from </a:t>
            </a:r>
            <a:r>
              <a:rPr sz="2000" dirty="0">
                <a:solidFill>
                  <a:srgbClr val="FF0000"/>
                </a:solidFill>
                <a:latin typeface="Cambria"/>
                <a:cs typeface="Cambria"/>
              </a:rPr>
              <a:t>its</a:t>
            </a:r>
            <a:r>
              <a:rPr sz="2000" spc="5" dirty="0">
                <a:solidFill>
                  <a:srgbClr val="FF0000"/>
                </a:solidFill>
                <a:latin typeface="Cambria"/>
                <a:cs typeface="Cambria"/>
              </a:rPr>
              <a:t> </a:t>
            </a:r>
            <a:r>
              <a:rPr sz="2000" spc="-5" dirty="0">
                <a:solidFill>
                  <a:srgbClr val="FF0000"/>
                </a:solidFill>
                <a:latin typeface="Cambria"/>
                <a:cs typeface="Cambria"/>
              </a:rPr>
              <a:t>implementation. The client </a:t>
            </a:r>
            <a:r>
              <a:rPr sz="2000" spc="-15" dirty="0">
                <a:solidFill>
                  <a:srgbClr val="FF0000"/>
                </a:solidFill>
                <a:latin typeface="Cambria"/>
                <a:cs typeface="Cambria"/>
              </a:rPr>
              <a:t>can </a:t>
            </a:r>
            <a:r>
              <a:rPr sz="2000" spc="-10" dirty="0">
                <a:solidFill>
                  <a:srgbClr val="FF0000"/>
                </a:solidFill>
                <a:latin typeface="Cambria"/>
                <a:cs typeface="Cambria"/>
              </a:rPr>
              <a:t>use </a:t>
            </a:r>
            <a:r>
              <a:rPr sz="2000" dirty="0">
                <a:solidFill>
                  <a:srgbClr val="FF0000"/>
                </a:solidFill>
                <a:latin typeface="Cambria"/>
                <a:cs typeface="Cambria"/>
              </a:rPr>
              <a:t>a </a:t>
            </a:r>
            <a:r>
              <a:rPr sz="2000" spc="-10" dirty="0">
                <a:solidFill>
                  <a:srgbClr val="FF0000"/>
                </a:solidFill>
                <a:latin typeface="Cambria"/>
                <a:cs typeface="Cambria"/>
              </a:rPr>
              <a:t>method without </a:t>
            </a:r>
            <a:r>
              <a:rPr sz="2000" spc="-5" dirty="0">
                <a:solidFill>
                  <a:srgbClr val="FF0000"/>
                </a:solidFill>
                <a:latin typeface="Cambria"/>
                <a:cs typeface="Cambria"/>
              </a:rPr>
              <a:t> knowing</a:t>
            </a:r>
            <a:r>
              <a:rPr sz="2000" spc="-50" dirty="0">
                <a:solidFill>
                  <a:srgbClr val="FF0000"/>
                </a:solidFill>
                <a:latin typeface="Cambria"/>
                <a:cs typeface="Cambria"/>
              </a:rPr>
              <a:t> </a:t>
            </a:r>
            <a:r>
              <a:rPr sz="2000" spc="-15" dirty="0">
                <a:solidFill>
                  <a:srgbClr val="FF0000"/>
                </a:solidFill>
                <a:latin typeface="Cambria"/>
                <a:cs typeface="Cambria"/>
              </a:rPr>
              <a:t>how</a:t>
            </a:r>
            <a:r>
              <a:rPr sz="2000" spc="-30" dirty="0">
                <a:solidFill>
                  <a:srgbClr val="FF0000"/>
                </a:solidFill>
                <a:latin typeface="Cambria"/>
                <a:cs typeface="Cambria"/>
              </a:rPr>
              <a:t> </a:t>
            </a:r>
            <a:r>
              <a:rPr sz="2000" dirty="0">
                <a:solidFill>
                  <a:srgbClr val="FF0000"/>
                </a:solidFill>
                <a:latin typeface="Cambria"/>
                <a:cs typeface="Cambria"/>
              </a:rPr>
              <a:t>it is</a:t>
            </a:r>
            <a:r>
              <a:rPr sz="2000" spc="20" dirty="0">
                <a:solidFill>
                  <a:srgbClr val="FF0000"/>
                </a:solidFill>
                <a:latin typeface="Cambria"/>
                <a:cs typeface="Cambria"/>
              </a:rPr>
              <a:t> </a:t>
            </a:r>
            <a:r>
              <a:rPr sz="2000" spc="-5" dirty="0">
                <a:solidFill>
                  <a:srgbClr val="FF0000"/>
                </a:solidFill>
                <a:latin typeface="Cambria"/>
                <a:cs typeface="Cambria"/>
              </a:rPr>
              <a:t>implemented.</a:t>
            </a:r>
            <a:endParaRPr sz="2000" dirty="0">
              <a:solidFill>
                <a:srgbClr val="FF0000"/>
              </a:solidFill>
              <a:latin typeface="Cambria"/>
              <a:cs typeface="Cambria"/>
            </a:endParaRPr>
          </a:p>
          <a:p>
            <a:pPr marL="356840" marR="1227352" indent="-344776" algn="just">
              <a:spcBef>
                <a:spcPts val="95"/>
              </a:spcBef>
              <a:buSzPct val="80555"/>
              <a:buFont typeface="Georgia"/>
              <a:buChar char="►"/>
              <a:tabLst>
                <a:tab pos="357475" algn="l"/>
              </a:tabLst>
            </a:pPr>
            <a:r>
              <a:rPr sz="2000" spc="-10" dirty="0">
                <a:solidFill>
                  <a:srgbClr val="0070C0"/>
                </a:solidFill>
                <a:latin typeface="Cambria"/>
                <a:cs typeface="Cambria"/>
              </a:rPr>
              <a:t>The</a:t>
            </a:r>
            <a:r>
              <a:rPr sz="2000" spc="-5" dirty="0">
                <a:solidFill>
                  <a:srgbClr val="0070C0"/>
                </a:solidFill>
                <a:latin typeface="Cambria"/>
                <a:cs typeface="Cambria"/>
              </a:rPr>
              <a:t> details</a:t>
            </a:r>
            <a:r>
              <a:rPr sz="2000" dirty="0">
                <a:solidFill>
                  <a:srgbClr val="0070C0"/>
                </a:solidFill>
                <a:latin typeface="Cambria"/>
                <a:cs typeface="Cambria"/>
              </a:rPr>
              <a:t> </a:t>
            </a:r>
            <a:r>
              <a:rPr sz="2000" spc="-5" dirty="0">
                <a:solidFill>
                  <a:srgbClr val="0070C0"/>
                </a:solidFill>
                <a:latin typeface="Cambria"/>
                <a:cs typeface="Cambria"/>
              </a:rPr>
              <a:t>of</a:t>
            </a:r>
            <a:r>
              <a:rPr sz="2000" dirty="0">
                <a:solidFill>
                  <a:srgbClr val="0070C0"/>
                </a:solidFill>
                <a:latin typeface="Cambria"/>
                <a:cs typeface="Cambria"/>
              </a:rPr>
              <a:t> the</a:t>
            </a:r>
            <a:r>
              <a:rPr sz="2000" spc="5" dirty="0">
                <a:solidFill>
                  <a:srgbClr val="0070C0"/>
                </a:solidFill>
                <a:latin typeface="Cambria"/>
                <a:cs typeface="Cambria"/>
              </a:rPr>
              <a:t> </a:t>
            </a:r>
            <a:r>
              <a:rPr sz="2000" spc="-5" dirty="0">
                <a:solidFill>
                  <a:srgbClr val="0070C0"/>
                </a:solidFill>
                <a:latin typeface="Cambria"/>
                <a:cs typeface="Cambria"/>
              </a:rPr>
              <a:t>implementation</a:t>
            </a:r>
            <a:r>
              <a:rPr sz="2000" dirty="0">
                <a:solidFill>
                  <a:srgbClr val="0070C0"/>
                </a:solidFill>
                <a:latin typeface="Cambria"/>
                <a:cs typeface="Cambria"/>
              </a:rPr>
              <a:t> </a:t>
            </a:r>
            <a:r>
              <a:rPr sz="2000" spc="-10" dirty="0">
                <a:solidFill>
                  <a:srgbClr val="0070C0"/>
                </a:solidFill>
                <a:latin typeface="Cambria"/>
                <a:cs typeface="Cambria"/>
              </a:rPr>
              <a:t>are</a:t>
            </a:r>
            <a:r>
              <a:rPr sz="2000" spc="-5" dirty="0">
                <a:solidFill>
                  <a:srgbClr val="0070C0"/>
                </a:solidFill>
                <a:latin typeface="Cambria"/>
                <a:cs typeface="Cambria"/>
              </a:rPr>
              <a:t> </a:t>
            </a:r>
            <a:r>
              <a:rPr sz="2000" spc="-10" dirty="0">
                <a:solidFill>
                  <a:srgbClr val="0070C0"/>
                </a:solidFill>
                <a:latin typeface="Cambria"/>
                <a:cs typeface="Cambria"/>
              </a:rPr>
              <a:t>encapsulated</a:t>
            </a:r>
            <a:r>
              <a:rPr sz="2000" spc="380" dirty="0">
                <a:solidFill>
                  <a:srgbClr val="0070C0"/>
                </a:solidFill>
                <a:latin typeface="Cambria"/>
                <a:cs typeface="Cambria"/>
              </a:rPr>
              <a:t> </a:t>
            </a:r>
            <a:r>
              <a:rPr sz="2000" dirty="0">
                <a:solidFill>
                  <a:srgbClr val="0070C0"/>
                </a:solidFill>
                <a:latin typeface="Cambria"/>
                <a:cs typeface="Cambria"/>
              </a:rPr>
              <a:t>in</a:t>
            </a:r>
            <a:r>
              <a:rPr sz="2000" spc="395" dirty="0">
                <a:solidFill>
                  <a:srgbClr val="0070C0"/>
                </a:solidFill>
                <a:latin typeface="Cambria"/>
                <a:cs typeface="Cambria"/>
              </a:rPr>
              <a:t> </a:t>
            </a:r>
            <a:r>
              <a:rPr sz="2000" dirty="0">
                <a:solidFill>
                  <a:srgbClr val="0070C0"/>
                </a:solidFill>
                <a:latin typeface="Cambria"/>
                <a:cs typeface="Cambria"/>
              </a:rPr>
              <a:t>the </a:t>
            </a:r>
            <a:r>
              <a:rPr sz="2000" spc="5" dirty="0">
                <a:solidFill>
                  <a:srgbClr val="0070C0"/>
                </a:solidFill>
                <a:latin typeface="Cambria"/>
                <a:cs typeface="Cambria"/>
              </a:rPr>
              <a:t> </a:t>
            </a:r>
            <a:r>
              <a:rPr sz="2000" spc="-10" dirty="0">
                <a:solidFill>
                  <a:srgbClr val="0070C0"/>
                </a:solidFill>
                <a:latin typeface="Cambria"/>
                <a:cs typeface="Cambria"/>
              </a:rPr>
              <a:t>method </a:t>
            </a:r>
            <a:r>
              <a:rPr sz="2000" spc="-5" dirty="0">
                <a:solidFill>
                  <a:srgbClr val="0070C0"/>
                </a:solidFill>
                <a:latin typeface="Cambria"/>
                <a:cs typeface="Cambria"/>
              </a:rPr>
              <a:t>and </a:t>
            </a:r>
            <a:r>
              <a:rPr sz="2000" spc="-10" dirty="0">
                <a:solidFill>
                  <a:srgbClr val="0070C0"/>
                </a:solidFill>
                <a:latin typeface="Cambria"/>
                <a:cs typeface="Cambria"/>
              </a:rPr>
              <a:t>hidden </a:t>
            </a:r>
            <a:r>
              <a:rPr sz="2000" spc="-15" dirty="0">
                <a:solidFill>
                  <a:srgbClr val="0070C0"/>
                </a:solidFill>
                <a:latin typeface="Cambria"/>
                <a:cs typeface="Cambria"/>
              </a:rPr>
              <a:t>from</a:t>
            </a:r>
            <a:r>
              <a:rPr sz="2000" spc="-10" dirty="0">
                <a:solidFill>
                  <a:srgbClr val="0070C0"/>
                </a:solidFill>
                <a:latin typeface="Cambria"/>
                <a:cs typeface="Cambria"/>
              </a:rPr>
              <a:t> </a:t>
            </a:r>
            <a:r>
              <a:rPr sz="2000" dirty="0">
                <a:solidFill>
                  <a:srgbClr val="0070C0"/>
                </a:solidFill>
                <a:latin typeface="Cambria"/>
                <a:cs typeface="Cambria"/>
              </a:rPr>
              <a:t>the </a:t>
            </a:r>
            <a:r>
              <a:rPr sz="2000" spc="-5" dirty="0">
                <a:solidFill>
                  <a:srgbClr val="0070C0"/>
                </a:solidFill>
                <a:latin typeface="Cambria"/>
                <a:cs typeface="Cambria"/>
              </a:rPr>
              <a:t>client </a:t>
            </a:r>
            <a:r>
              <a:rPr sz="2000" spc="-10" dirty="0">
                <a:solidFill>
                  <a:srgbClr val="0070C0"/>
                </a:solidFill>
                <a:latin typeface="Cambria"/>
                <a:cs typeface="Cambria"/>
              </a:rPr>
              <a:t>who </a:t>
            </a:r>
            <a:r>
              <a:rPr sz="2000" spc="-25" dirty="0">
                <a:solidFill>
                  <a:srgbClr val="0070C0"/>
                </a:solidFill>
                <a:latin typeface="Cambria"/>
                <a:cs typeface="Cambria"/>
              </a:rPr>
              <a:t>invokes </a:t>
            </a:r>
            <a:r>
              <a:rPr sz="2000" spc="-5" dirty="0">
                <a:solidFill>
                  <a:srgbClr val="0070C0"/>
                </a:solidFill>
                <a:latin typeface="Cambria"/>
                <a:cs typeface="Cambria"/>
              </a:rPr>
              <a:t>the method. This </a:t>
            </a:r>
            <a:r>
              <a:rPr sz="2000" spc="-385" dirty="0">
                <a:solidFill>
                  <a:srgbClr val="0070C0"/>
                </a:solidFill>
                <a:latin typeface="Cambria"/>
                <a:cs typeface="Cambria"/>
              </a:rPr>
              <a:t> </a:t>
            </a:r>
            <a:r>
              <a:rPr sz="2000" dirty="0">
                <a:solidFill>
                  <a:srgbClr val="0070C0"/>
                </a:solidFill>
                <a:latin typeface="Cambria"/>
                <a:cs typeface="Cambria"/>
              </a:rPr>
              <a:t>is</a:t>
            </a:r>
            <a:r>
              <a:rPr sz="2000" spc="-5" dirty="0">
                <a:solidFill>
                  <a:srgbClr val="0070C0"/>
                </a:solidFill>
                <a:latin typeface="Cambria"/>
                <a:cs typeface="Cambria"/>
              </a:rPr>
              <a:t> also</a:t>
            </a:r>
            <a:r>
              <a:rPr sz="2000" spc="-20" dirty="0">
                <a:solidFill>
                  <a:srgbClr val="0070C0"/>
                </a:solidFill>
                <a:latin typeface="Cambria"/>
                <a:cs typeface="Cambria"/>
              </a:rPr>
              <a:t> </a:t>
            </a:r>
            <a:r>
              <a:rPr sz="2000" spc="-5" dirty="0">
                <a:solidFill>
                  <a:srgbClr val="0070C0"/>
                </a:solidFill>
                <a:latin typeface="Cambria"/>
                <a:cs typeface="Cambria"/>
              </a:rPr>
              <a:t>known</a:t>
            </a:r>
            <a:r>
              <a:rPr sz="2000" spc="-40" dirty="0">
                <a:solidFill>
                  <a:srgbClr val="0070C0"/>
                </a:solidFill>
                <a:latin typeface="Cambria"/>
                <a:cs typeface="Cambria"/>
              </a:rPr>
              <a:t> </a:t>
            </a:r>
            <a:r>
              <a:rPr sz="2000" dirty="0">
                <a:solidFill>
                  <a:srgbClr val="0070C0"/>
                </a:solidFill>
                <a:latin typeface="Cambria"/>
                <a:cs typeface="Cambria"/>
              </a:rPr>
              <a:t>as</a:t>
            </a:r>
            <a:r>
              <a:rPr sz="2000" spc="-20" dirty="0">
                <a:solidFill>
                  <a:srgbClr val="0070C0"/>
                </a:solidFill>
                <a:latin typeface="Cambria"/>
                <a:cs typeface="Cambria"/>
              </a:rPr>
              <a:t> </a:t>
            </a:r>
            <a:r>
              <a:rPr sz="2000" spc="-5" dirty="0">
                <a:solidFill>
                  <a:srgbClr val="0070C0"/>
                </a:solidFill>
                <a:latin typeface="Cambria"/>
                <a:cs typeface="Cambria"/>
              </a:rPr>
              <a:t>information</a:t>
            </a:r>
            <a:r>
              <a:rPr sz="2000" spc="-60" dirty="0">
                <a:solidFill>
                  <a:srgbClr val="0070C0"/>
                </a:solidFill>
                <a:latin typeface="Cambria"/>
                <a:cs typeface="Cambria"/>
              </a:rPr>
              <a:t> </a:t>
            </a:r>
            <a:r>
              <a:rPr sz="2000" spc="-5" dirty="0">
                <a:solidFill>
                  <a:srgbClr val="0070C0"/>
                </a:solidFill>
                <a:latin typeface="Cambria"/>
                <a:cs typeface="Cambria"/>
              </a:rPr>
              <a:t>hiding</a:t>
            </a:r>
            <a:r>
              <a:rPr sz="2000" spc="-65" dirty="0">
                <a:solidFill>
                  <a:srgbClr val="0070C0"/>
                </a:solidFill>
                <a:latin typeface="Cambria"/>
                <a:cs typeface="Cambria"/>
              </a:rPr>
              <a:t> </a:t>
            </a:r>
            <a:r>
              <a:rPr sz="2000" spc="-5" dirty="0">
                <a:solidFill>
                  <a:srgbClr val="0070C0"/>
                </a:solidFill>
                <a:latin typeface="Cambria"/>
                <a:cs typeface="Cambria"/>
              </a:rPr>
              <a:t>or</a:t>
            </a:r>
            <a:r>
              <a:rPr sz="2000" spc="360" dirty="0">
                <a:solidFill>
                  <a:srgbClr val="0070C0"/>
                </a:solidFill>
                <a:latin typeface="Cambria"/>
                <a:cs typeface="Cambria"/>
              </a:rPr>
              <a:t> </a:t>
            </a:r>
            <a:r>
              <a:rPr sz="2000" spc="-5" dirty="0">
                <a:solidFill>
                  <a:srgbClr val="0070C0"/>
                </a:solidFill>
                <a:latin typeface="Cambria"/>
                <a:cs typeface="Cambria"/>
              </a:rPr>
              <a:t>encapsulation.</a:t>
            </a:r>
            <a:endParaRPr sz="2000" dirty="0">
              <a:solidFill>
                <a:srgbClr val="0070C0"/>
              </a:solidFill>
              <a:latin typeface="Cambria"/>
              <a:cs typeface="Cambria"/>
            </a:endParaRPr>
          </a:p>
          <a:p>
            <a:pPr marL="356840" marR="1231797" indent="-344776" algn="just">
              <a:spcBef>
                <a:spcPts val="105"/>
              </a:spcBef>
              <a:buSzPct val="80555"/>
              <a:buFont typeface="Georgia"/>
              <a:buChar char="►"/>
              <a:tabLst>
                <a:tab pos="357475" algn="l"/>
              </a:tabLst>
            </a:pPr>
            <a:r>
              <a:rPr sz="2000" dirty="0">
                <a:solidFill>
                  <a:srgbClr val="FF0000"/>
                </a:solidFill>
                <a:latin typeface="Cambria"/>
                <a:cs typeface="Cambria"/>
              </a:rPr>
              <a:t>Ex. </a:t>
            </a:r>
            <a:r>
              <a:rPr sz="2000" spc="-10" dirty="0">
                <a:solidFill>
                  <a:srgbClr val="FF0000"/>
                </a:solidFill>
                <a:latin typeface="Cambria"/>
                <a:cs typeface="Cambria"/>
              </a:rPr>
              <a:t>Println(), </a:t>
            </a:r>
            <a:r>
              <a:rPr sz="2000" spc="-15" dirty="0">
                <a:solidFill>
                  <a:srgbClr val="FF0000"/>
                </a:solidFill>
                <a:latin typeface="Cambria"/>
                <a:cs typeface="Cambria"/>
              </a:rPr>
              <a:t>max() </a:t>
            </a:r>
            <a:r>
              <a:rPr sz="2000" spc="-10" dirty="0">
                <a:solidFill>
                  <a:srgbClr val="FF0000"/>
                </a:solidFill>
                <a:latin typeface="Cambria"/>
                <a:cs typeface="Cambria"/>
              </a:rPr>
              <a:t>all </a:t>
            </a:r>
            <a:r>
              <a:rPr sz="2000" spc="-5" dirty="0">
                <a:solidFill>
                  <a:srgbClr val="FF0000"/>
                </a:solidFill>
                <a:latin typeface="Cambria"/>
                <a:cs typeface="Cambria"/>
              </a:rPr>
              <a:t>in-built </a:t>
            </a:r>
            <a:r>
              <a:rPr sz="2000" spc="-10" dirty="0">
                <a:solidFill>
                  <a:srgbClr val="FF0000"/>
                </a:solidFill>
                <a:latin typeface="Cambria"/>
                <a:cs typeface="Cambria"/>
              </a:rPr>
              <a:t>methods </a:t>
            </a:r>
            <a:r>
              <a:rPr sz="2000" spc="-25" dirty="0">
                <a:latin typeface="Cambria"/>
                <a:cs typeface="Cambria"/>
              </a:rPr>
              <a:t>,you </a:t>
            </a:r>
            <a:r>
              <a:rPr sz="2000" spc="-15" dirty="0">
                <a:latin typeface="Cambria"/>
                <a:cs typeface="Cambria"/>
              </a:rPr>
              <a:t>only know </a:t>
            </a:r>
            <a:r>
              <a:rPr sz="2000" spc="-10" dirty="0">
                <a:latin typeface="Cambria"/>
                <a:cs typeface="Cambria"/>
              </a:rPr>
              <a:t>how to </a:t>
            </a:r>
            <a:r>
              <a:rPr sz="2000" spc="-5" dirty="0">
                <a:latin typeface="Cambria"/>
                <a:cs typeface="Cambria"/>
              </a:rPr>
              <a:t> </a:t>
            </a:r>
            <a:r>
              <a:rPr sz="2000" spc="-20" dirty="0">
                <a:latin typeface="Cambria"/>
                <a:cs typeface="Cambria"/>
              </a:rPr>
              <a:t>invoke</a:t>
            </a:r>
            <a:r>
              <a:rPr sz="2000" spc="-75" dirty="0">
                <a:latin typeface="Cambria"/>
                <a:cs typeface="Cambria"/>
              </a:rPr>
              <a:t> </a:t>
            </a:r>
            <a:r>
              <a:rPr sz="2000" spc="-5" dirty="0">
                <a:latin typeface="Cambria"/>
                <a:cs typeface="Cambria"/>
              </a:rPr>
              <a:t>this</a:t>
            </a:r>
            <a:r>
              <a:rPr sz="2000" dirty="0">
                <a:latin typeface="Cambria"/>
                <a:cs typeface="Cambria"/>
              </a:rPr>
              <a:t> </a:t>
            </a:r>
            <a:r>
              <a:rPr sz="2000" spc="-5" dirty="0">
                <a:latin typeface="Cambria"/>
                <a:cs typeface="Cambria"/>
              </a:rPr>
              <a:t>method,</a:t>
            </a:r>
            <a:r>
              <a:rPr sz="2000" spc="150" dirty="0">
                <a:latin typeface="Cambria"/>
                <a:cs typeface="Cambria"/>
              </a:rPr>
              <a:t> </a:t>
            </a:r>
            <a:r>
              <a:rPr sz="2000" spc="-15" dirty="0">
                <a:latin typeface="Cambria"/>
                <a:cs typeface="Cambria"/>
              </a:rPr>
              <a:t>but</a:t>
            </a:r>
            <a:r>
              <a:rPr lang="en-US" sz="2000" spc="-15" dirty="0">
                <a:latin typeface="Cambria"/>
                <a:cs typeface="Cambria"/>
              </a:rPr>
              <a:t> </a:t>
            </a:r>
            <a:r>
              <a:rPr sz="2000" spc="-20" dirty="0">
                <a:latin typeface="Cambria"/>
                <a:cs typeface="Cambria"/>
              </a:rPr>
              <a:t>you</a:t>
            </a:r>
            <a:r>
              <a:rPr sz="2000" spc="-65" dirty="0">
                <a:latin typeface="Cambria"/>
                <a:cs typeface="Cambria"/>
              </a:rPr>
              <a:t> </a:t>
            </a:r>
            <a:r>
              <a:rPr sz="2000" spc="-10" dirty="0">
                <a:latin typeface="Cambria"/>
                <a:cs typeface="Cambria"/>
              </a:rPr>
              <a:t>are</a:t>
            </a:r>
            <a:r>
              <a:rPr sz="2000" spc="-15" dirty="0">
                <a:latin typeface="Cambria"/>
                <a:cs typeface="Cambria"/>
              </a:rPr>
              <a:t> </a:t>
            </a:r>
            <a:r>
              <a:rPr sz="2000" spc="-5" dirty="0">
                <a:latin typeface="Cambria"/>
                <a:cs typeface="Cambria"/>
              </a:rPr>
              <a:t>not</a:t>
            </a:r>
            <a:r>
              <a:rPr sz="2000" spc="-35" dirty="0">
                <a:latin typeface="Cambria"/>
                <a:cs typeface="Cambria"/>
              </a:rPr>
              <a:t> </a:t>
            </a:r>
            <a:r>
              <a:rPr sz="2000" spc="-10" dirty="0">
                <a:latin typeface="Cambria"/>
                <a:cs typeface="Cambria"/>
              </a:rPr>
              <a:t>required</a:t>
            </a:r>
            <a:r>
              <a:rPr sz="2000" spc="-30" dirty="0">
                <a:latin typeface="Cambria"/>
                <a:cs typeface="Cambria"/>
              </a:rPr>
              <a:t> </a:t>
            </a:r>
            <a:r>
              <a:rPr sz="2000" spc="-10" dirty="0">
                <a:latin typeface="Cambria"/>
                <a:cs typeface="Cambria"/>
              </a:rPr>
              <a:t>to</a:t>
            </a:r>
            <a:r>
              <a:rPr sz="2000" spc="-5" dirty="0">
                <a:latin typeface="Cambria"/>
                <a:cs typeface="Cambria"/>
              </a:rPr>
              <a:t> </a:t>
            </a:r>
            <a:r>
              <a:rPr sz="2000" dirty="0">
                <a:latin typeface="Cambria"/>
                <a:cs typeface="Cambria"/>
              </a:rPr>
              <a:t>know</a:t>
            </a:r>
            <a:r>
              <a:rPr sz="2000" spc="-30" dirty="0">
                <a:latin typeface="Cambria"/>
                <a:cs typeface="Cambria"/>
              </a:rPr>
              <a:t> </a:t>
            </a:r>
            <a:r>
              <a:rPr sz="2000" spc="-15" dirty="0">
                <a:latin typeface="Cambria"/>
                <a:cs typeface="Cambria"/>
              </a:rPr>
              <a:t>how</a:t>
            </a:r>
            <a:r>
              <a:rPr sz="2000" spc="-30" dirty="0">
                <a:latin typeface="Cambria"/>
                <a:cs typeface="Cambria"/>
              </a:rPr>
              <a:t> </a:t>
            </a:r>
            <a:r>
              <a:rPr sz="2000" spc="-5" dirty="0">
                <a:latin typeface="Cambria"/>
                <a:cs typeface="Cambria"/>
              </a:rPr>
              <a:t>they</a:t>
            </a:r>
            <a:r>
              <a:rPr sz="2000" spc="-10" dirty="0">
                <a:latin typeface="Cambria"/>
                <a:cs typeface="Cambria"/>
              </a:rPr>
              <a:t> </a:t>
            </a:r>
            <a:r>
              <a:rPr sz="2000" spc="-15" dirty="0">
                <a:latin typeface="Cambria"/>
                <a:cs typeface="Cambria"/>
              </a:rPr>
              <a:t>are</a:t>
            </a:r>
            <a:r>
              <a:rPr sz="2000" spc="90" dirty="0">
                <a:latin typeface="Cambria"/>
                <a:cs typeface="Cambria"/>
              </a:rPr>
              <a:t> </a:t>
            </a:r>
            <a:r>
              <a:rPr sz="2000" spc="-5" dirty="0">
                <a:latin typeface="Cambria"/>
                <a:cs typeface="Cambria"/>
              </a:rPr>
              <a:t>implemented.</a:t>
            </a:r>
            <a:endParaRPr sz="2000" dirty="0">
              <a:latin typeface="Cambria"/>
              <a:cs typeface="Cambria"/>
            </a:endParaRPr>
          </a:p>
          <a:p>
            <a:pPr marL="356840" indent="-344776" algn="just">
              <a:spcBef>
                <a:spcPts val="1000"/>
              </a:spcBef>
              <a:buSzPct val="80555"/>
              <a:buFont typeface="Georgia"/>
              <a:buChar char="►"/>
              <a:tabLst>
                <a:tab pos="357475" algn="l"/>
              </a:tabLst>
            </a:pPr>
            <a:r>
              <a:rPr lang="en-US" sz="2000" spc="-5" dirty="0">
                <a:latin typeface="Cambria"/>
                <a:cs typeface="Cambria"/>
              </a:rPr>
              <a:t>M</a:t>
            </a:r>
            <a:r>
              <a:rPr sz="2000" spc="-5" dirty="0">
                <a:latin typeface="Cambria"/>
                <a:cs typeface="Cambria"/>
              </a:rPr>
              <a:t>ethod</a:t>
            </a:r>
            <a:r>
              <a:rPr sz="2000" spc="-45" dirty="0">
                <a:latin typeface="Cambria"/>
                <a:cs typeface="Cambria"/>
              </a:rPr>
              <a:t> </a:t>
            </a:r>
            <a:r>
              <a:rPr sz="2000" spc="-10" dirty="0">
                <a:latin typeface="Cambria"/>
                <a:cs typeface="Cambria"/>
              </a:rPr>
              <a:t>abstraction</a:t>
            </a:r>
            <a:r>
              <a:rPr sz="2000" spc="5" dirty="0">
                <a:latin typeface="Cambria"/>
                <a:cs typeface="Cambria"/>
              </a:rPr>
              <a:t> </a:t>
            </a:r>
            <a:r>
              <a:rPr sz="2000" spc="-5" dirty="0">
                <a:latin typeface="Cambria"/>
                <a:cs typeface="Cambria"/>
              </a:rPr>
              <a:t>can</a:t>
            </a:r>
            <a:r>
              <a:rPr sz="2000" spc="-35" dirty="0">
                <a:latin typeface="Cambria"/>
                <a:cs typeface="Cambria"/>
              </a:rPr>
              <a:t> </a:t>
            </a:r>
            <a:r>
              <a:rPr sz="2000" dirty="0">
                <a:latin typeface="Cambria"/>
                <a:cs typeface="Cambria"/>
              </a:rPr>
              <a:t>be</a:t>
            </a:r>
            <a:r>
              <a:rPr sz="2000" spc="-10" dirty="0">
                <a:latin typeface="Cambria"/>
                <a:cs typeface="Cambria"/>
              </a:rPr>
              <a:t> </a:t>
            </a:r>
            <a:r>
              <a:rPr sz="2000" spc="-5" dirty="0">
                <a:latin typeface="Cambria"/>
                <a:cs typeface="Cambria"/>
              </a:rPr>
              <a:t>applied</a:t>
            </a:r>
            <a:r>
              <a:rPr sz="2000" spc="-25" dirty="0">
                <a:latin typeface="Cambria"/>
                <a:cs typeface="Cambria"/>
              </a:rPr>
              <a:t> </a:t>
            </a:r>
            <a:r>
              <a:rPr sz="2000" spc="-10" dirty="0">
                <a:latin typeface="Cambria"/>
                <a:cs typeface="Cambria"/>
              </a:rPr>
              <a:t>to</a:t>
            </a:r>
            <a:r>
              <a:rPr sz="2000" spc="-5" dirty="0">
                <a:latin typeface="Cambria"/>
                <a:cs typeface="Cambria"/>
              </a:rPr>
              <a:t> </a:t>
            </a:r>
            <a:r>
              <a:rPr sz="2000" dirty="0">
                <a:latin typeface="Cambria"/>
                <a:cs typeface="Cambria"/>
              </a:rPr>
              <a:t>the</a:t>
            </a:r>
            <a:r>
              <a:rPr sz="2000" spc="25" dirty="0">
                <a:latin typeface="Cambria"/>
                <a:cs typeface="Cambria"/>
              </a:rPr>
              <a:t> </a:t>
            </a:r>
            <a:r>
              <a:rPr sz="2000" spc="-10" dirty="0">
                <a:latin typeface="Cambria"/>
                <a:cs typeface="Cambria"/>
              </a:rPr>
              <a:t>process</a:t>
            </a:r>
            <a:r>
              <a:rPr sz="2000" spc="-55" dirty="0">
                <a:latin typeface="Cambria"/>
                <a:cs typeface="Cambria"/>
              </a:rPr>
              <a:t> </a:t>
            </a:r>
            <a:r>
              <a:rPr sz="2000" spc="-5" dirty="0">
                <a:latin typeface="Cambria"/>
                <a:cs typeface="Cambria"/>
              </a:rPr>
              <a:t>of</a:t>
            </a:r>
            <a:r>
              <a:rPr sz="2000" spc="-20" dirty="0">
                <a:latin typeface="Cambria"/>
                <a:cs typeface="Cambria"/>
              </a:rPr>
              <a:t> </a:t>
            </a:r>
            <a:r>
              <a:rPr sz="2000" spc="-10" dirty="0">
                <a:latin typeface="Cambria"/>
                <a:cs typeface="Cambria"/>
              </a:rPr>
              <a:t>developing</a:t>
            </a:r>
            <a:r>
              <a:rPr sz="2000" spc="-25" dirty="0">
                <a:latin typeface="Cambria"/>
                <a:cs typeface="Cambria"/>
              </a:rPr>
              <a:t> </a:t>
            </a:r>
            <a:r>
              <a:rPr sz="2000" spc="-10" dirty="0">
                <a:latin typeface="Cambria"/>
                <a:cs typeface="Cambria"/>
              </a:rPr>
              <a:t>programs.</a:t>
            </a:r>
            <a:endParaRPr sz="2000" dirty="0">
              <a:latin typeface="Cambria"/>
              <a:cs typeface="Cambria"/>
            </a:endParaRPr>
          </a:p>
          <a:p>
            <a:pPr marL="356840" marR="5079" indent="-344776" algn="just">
              <a:spcBef>
                <a:spcPts val="994"/>
              </a:spcBef>
              <a:buSzPct val="80555"/>
              <a:buFont typeface="Georgia"/>
              <a:buChar char="►"/>
              <a:tabLst>
                <a:tab pos="357475" algn="l"/>
              </a:tabLst>
            </a:pPr>
            <a:r>
              <a:rPr sz="2000" spc="-10" dirty="0">
                <a:latin typeface="Cambria"/>
                <a:cs typeface="Cambria"/>
              </a:rPr>
              <a:t>When </a:t>
            </a:r>
            <a:r>
              <a:rPr sz="2000" dirty="0">
                <a:latin typeface="Cambria"/>
                <a:cs typeface="Cambria"/>
              </a:rPr>
              <a:t>writing a </a:t>
            </a:r>
            <a:r>
              <a:rPr sz="2000" spc="-5" dirty="0">
                <a:latin typeface="Cambria"/>
                <a:cs typeface="Cambria"/>
              </a:rPr>
              <a:t>large </a:t>
            </a:r>
            <a:r>
              <a:rPr sz="2000" spc="-15" dirty="0">
                <a:latin typeface="Cambria"/>
                <a:cs typeface="Cambria"/>
              </a:rPr>
              <a:t>program, </a:t>
            </a:r>
            <a:r>
              <a:rPr sz="2000" spc="-25" dirty="0">
                <a:latin typeface="Cambria"/>
                <a:cs typeface="Cambria"/>
              </a:rPr>
              <a:t>you </a:t>
            </a:r>
            <a:r>
              <a:rPr sz="2000" spc="-10" dirty="0">
                <a:latin typeface="Cambria"/>
                <a:cs typeface="Cambria"/>
              </a:rPr>
              <a:t>can use </a:t>
            </a:r>
            <a:r>
              <a:rPr sz="2000" dirty="0">
                <a:latin typeface="Cambria"/>
                <a:cs typeface="Cambria"/>
              </a:rPr>
              <a:t>the </a:t>
            </a:r>
            <a:r>
              <a:rPr sz="2000" spc="-10" dirty="0">
                <a:latin typeface="Cambria"/>
                <a:cs typeface="Cambria"/>
              </a:rPr>
              <a:t>divide-and-conquer </a:t>
            </a:r>
            <a:r>
              <a:rPr sz="2000" spc="-30" dirty="0">
                <a:latin typeface="Cambria"/>
                <a:cs typeface="Cambria"/>
              </a:rPr>
              <a:t>strategy, </a:t>
            </a:r>
            <a:r>
              <a:rPr sz="2000" spc="-25" dirty="0">
                <a:latin typeface="Cambria"/>
                <a:cs typeface="Cambria"/>
              </a:rPr>
              <a:t> </a:t>
            </a:r>
            <a:r>
              <a:rPr sz="2000" spc="-10" dirty="0">
                <a:latin typeface="Cambria"/>
                <a:cs typeface="Cambria"/>
              </a:rPr>
              <a:t>also</a:t>
            </a:r>
            <a:r>
              <a:rPr sz="2000" spc="-5" dirty="0">
                <a:latin typeface="Cambria"/>
                <a:cs typeface="Cambria"/>
              </a:rPr>
              <a:t> known </a:t>
            </a:r>
            <a:r>
              <a:rPr sz="2000" spc="-10" dirty="0">
                <a:latin typeface="Cambria"/>
                <a:cs typeface="Cambria"/>
              </a:rPr>
              <a:t>as stepwise </a:t>
            </a:r>
            <a:r>
              <a:rPr sz="2000" spc="-15" dirty="0">
                <a:latin typeface="Cambria"/>
                <a:cs typeface="Cambria"/>
              </a:rPr>
              <a:t>refinement, </a:t>
            </a:r>
            <a:r>
              <a:rPr sz="2000" spc="-10" dirty="0">
                <a:latin typeface="Cambria"/>
                <a:cs typeface="Cambria"/>
              </a:rPr>
              <a:t>to decompose </a:t>
            </a:r>
            <a:r>
              <a:rPr sz="2000" dirty="0">
                <a:latin typeface="Cambria"/>
                <a:cs typeface="Cambria"/>
              </a:rPr>
              <a:t>it into </a:t>
            </a:r>
            <a:r>
              <a:rPr sz="2000" spc="-10" dirty="0">
                <a:latin typeface="Cambria"/>
                <a:cs typeface="Cambria"/>
              </a:rPr>
              <a:t>sub-problems. </a:t>
            </a:r>
            <a:r>
              <a:rPr sz="2000" spc="-5" dirty="0">
                <a:latin typeface="Cambria"/>
                <a:cs typeface="Cambria"/>
              </a:rPr>
              <a:t>The </a:t>
            </a:r>
            <a:r>
              <a:rPr sz="2000" dirty="0">
                <a:latin typeface="Cambria"/>
                <a:cs typeface="Cambria"/>
              </a:rPr>
              <a:t> </a:t>
            </a:r>
            <a:r>
              <a:rPr sz="2000" spc="-10" dirty="0">
                <a:latin typeface="Cambria"/>
                <a:cs typeface="Cambria"/>
              </a:rPr>
              <a:t>sub-problems</a:t>
            </a:r>
            <a:r>
              <a:rPr sz="2000" spc="-5" dirty="0">
                <a:latin typeface="Cambria"/>
                <a:cs typeface="Cambria"/>
              </a:rPr>
              <a:t> </a:t>
            </a:r>
            <a:r>
              <a:rPr sz="2000" spc="-10" dirty="0">
                <a:latin typeface="Cambria"/>
                <a:cs typeface="Cambria"/>
              </a:rPr>
              <a:t>can</a:t>
            </a:r>
            <a:r>
              <a:rPr sz="2000" spc="-5" dirty="0">
                <a:latin typeface="Cambria"/>
                <a:cs typeface="Cambria"/>
              </a:rPr>
              <a:t> </a:t>
            </a:r>
            <a:r>
              <a:rPr sz="2000" dirty="0">
                <a:latin typeface="Cambria"/>
                <a:cs typeface="Cambria"/>
              </a:rPr>
              <a:t>be</a:t>
            </a:r>
            <a:r>
              <a:rPr sz="2000" spc="5" dirty="0">
                <a:latin typeface="Cambria"/>
                <a:cs typeface="Cambria"/>
              </a:rPr>
              <a:t> </a:t>
            </a:r>
            <a:r>
              <a:rPr sz="2000" spc="-10" dirty="0">
                <a:latin typeface="Cambria"/>
                <a:cs typeface="Cambria"/>
              </a:rPr>
              <a:t>further</a:t>
            </a:r>
            <a:r>
              <a:rPr sz="2000" spc="-5" dirty="0">
                <a:latin typeface="Cambria"/>
                <a:cs typeface="Cambria"/>
              </a:rPr>
              <a:t> </a:t>
            </a:r>
            <a:r>
              <a:rPr sz="2000" spc="-15" dirty="0">
                <a:latin typeface="Cambria"/>
                <a:cs typeface="Cambria"/>
              </a:rPr>
              <a:t>decomposed</a:t>
            </a:r>
            <a:r>
              <a:rPr sz="2000" spc="-10" dirty="0">
                <a:latin typeface="Cambria"/>
                <a:cs typeface="Cambria"/>
              </a:rPr>
              <a:t> </a:t>
            </a:r>
            <a:r>
              <a:rPr sz="2000" spc="-5" dirty="0">
                <a:latin typeface="Cambria"/>
                <a:cs typeface="Cambria"/>
              </a:rPr>
              <a:t>into</a:t>
            </a:r>
            <a:r>
              <a:rPr sz="2000" dirty="0">
                <a:latin typeface="Cambria"/>
                <a:cs typeface="Cambria"/>
              </a:rPr>
              <a:t> </a:t>
            </a:r>
            <a:r>
              <a:rPr sz="2000" spc="-35" dirty="0">
                <a:latin typeface="Cambria"/>
                <a:cs typeface="Cambria"/>
              </a:rPr>
              <a:t>smaller,</a:t>
            </a:r>
            <a:r>
              <a:rPr sz="2000" spc="-30" dirty="0">
                <a:latin typeface="Cambria"/>
                <a:cs typeface="Cambria"/>
              </a:rPr>
              <a:t> </a:t>
            </a:r>
            <a:r>
              <a:rPr sz="2000" spc="-20" dirty="0">
                <a:latin typeface="Cambria"/>
                <a:cs typeface="Cambria"/>
              </a:rPr>
              <a:t>more</a:t>
            </a:r>
            <a:r>
              <a:rPr sz="2000" spc="-15" dirty="0">
                <a:latin typeface="Cambria"/>
                <a:cs typeface="Cambria"/>
              </a:rPr>
              <a:t> </a:t>
            </a:r>
            <a:r>
              <a:rPr sz="2000" spc="-10" dirty="0">
                <a:latin typeface="Cambria"/>
                <a:cs typeface="Cambria"/>
              </a:rPr>
              <a:t>manageable </a:t>
            </a:r>
            <a:r>
              <a:rPr sz="2000" spc="-5" dirty="0">
                <a:latin typeface="Cambria"/>
                <a:cs typeface="Cambria"/>
              </a:rPr>
              <a:t> </a:t>
            </a:r>
            <a:r>
              <a:rPr sz="2000" spc="-10" dirty="0">
                <a:latin typeface="Cambria"/>
                <a:cs typeface="Cambria"/>
              </a:rPr>
              <a:t>problems.</a:t>
            </a:r>
            <a:endParaRPr sz="20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20" y="979422"/>
            <a:ext cx="4231005" cy="936154"/>
          </a:xfrm>
          <a:prstGeom prst="rect">
            <a:avLst/>
          </a:prstGeom>
        </p:spPr>
        <p:txBody>
          <a:bodyPr vert="horz" wrap="square" lIns="0" tIns="12700" rIns="0" bIns="0" rtlCol="0">
            <a:spAutoFit/>
          </a:bodyPr>
          <a:lstStyle/>
          <a:p>
            <a:pPr marL="238105" marR="5079" indent="-226041">
              <a:spcBef>
                <a:spcPts val="100"/>
              </a:spcBef>
              <a:tabLst>
                <a:tab pos="1952461" algn="l"/>
              </a:tabLst>
            </a:pPr>
            <a:r>
              <a:rPr sz="3000" spc="-5" dirty="0">
                <a:solidFill>
                  <a:srgbClr val="FFFFFF"/>
                </a:solidFill>
                <a:latin typeface="Cambria"/>
                <a:cs typeface="Cambria"/>
              </a:rPr>
              <a:t>Method</a:t>
            </a:r>
            <a:r>
              <a:rPr sz="3000" spc="-50" dirty="0">
                <a:solidFill>
                  <a:srgbClr val="FFFFFF"/>
                </a:solidFill>
                <a:latin typeface="Cambria"/>
                <a:cs typeface="Cambria"/>
              </a:rPr>
              <a:t> </a:t>
            </a:r>
            <a:r>
              <a:rPr sz="3000" spc="-10" dirty="0">
                <a:solidFill>
                  <a:srgbClr val="FFFFFF"/>
                </a:solidFill>
                <a:latin typeface="Cambria"/>
                <a:cs typeface="Cambria"/>
              </a:rPr>
              <a:t>Abstraction</a:t>
            </a:r>
            <a:r>
              <a:rPr sz="3000" spc="-40" dirty="0">
                <a:solidFill>
                  <a:srgbClr val="FFFFFF"/>
                </a:solidFill>
                <a:latin typeface="Cambria"/>
                <a:cs typeface="Cambria"/>
              </a:rPr>
              <a:t> </a:t>
            </a:r>
            <a:r>
              <a:rPr sz="3000" spc="-5" dirty="0">
                <a:solidFill>
                  <a:srgbClr val="FFFFFF"/>
                </a:solidFill>
                <a:latin typeface="Cambria"/>
                <a:cs typeface="Cambria"/>
              </a:rPr>
              <a:t>and </a:t>
            </a:r>
            <a:r>
              <a:rPr sz="3000" spc="-645" dirty="0">
                <a:solidFill>
                  <a:srgbClr val="FFFFFF"/>
                </a:solidFill>
                <a:latin typeface="Cambria"/>
                <a:cs typeface="Cambria"/>
              </a:rPr>
              <a:t> </a:t>
            </a:r>
            <a:r>
              <a:rPr sz="3000" spc="-15" dirty="0">
                <a:solidFill>
                  <a:srgbClr val="FFFFFF"/>
                </a:solidFill>
                <a:latin typeface="Cambria"/>
                <a:cs typeface="Cambria"/>
              </a:rPr>
              <a:t>Stepwise	</a:t>
            </a:r>
            <a:r>
              <a:rPr sz="3000" spc="-5" dirty="0">
                <a:solidFill>
                  <a:srgbClr val="FFFFFF"/>
                </a:solidFill>
                <a:latin typeface="Cambria"/>
                <a:cs typeface="Cambria"/>
              </a:rPr>
              <a:t>Refinement</a:t>
            </a:r>
            <a:endParaRPr sz="3000">
              <a:latin typeface="Cambria"/>
              <a:cs typeface="Cambria"/>
            </a:endParaRPr>
          </a:p>
        </p:txBody>
      </p:sp>
      <p:sp>
        <p:nvSpPr>
          <p:cNvPr id="3" name="object 3"/>
          <p:cNvSpPr txBox="1"/>
          <p:nvPr/>
        </p:nvSpPr>
        <p:spPr>
          <a:xfrm>
            <a:off x="546520" y="1958774"/>
            <a:ext cx="9207080" cy="4474943"/>
          </a:xfrm>
          <a:prstGeom prst="rect">
            <a:avLst/>
          </a:prstGeom>
        </p:spPr>
        <p:txBody>
          <a:bodyPr vert="horz" wrap="square" lIns="0" tIns="139065" rIns="0" bIns="0" rtlCol="0">
            <a:spAutoFit/>
          </a:bodyPr>
          <a:lstStyle/>
          <a:p>
            <a:pPr marL="356840" indent="-344776">
              <a:spcBef>
                <a:spcPts val="1095"/>
              </a:spcBef>
              <a:buSzPct val="78125"/>
              <a:buFont typeface="Georgia"/>
              <a:buChar char="►"/>
              <a:tabLst>
                <a:tab pos="356840" algn="l"/>
                <a:tab pos="357475" algn="l"/>
              </a:tabLst>
            </a:pPr>
            <a:r>
              <a:rPr sz="2000" spc="-25" dirty="0">
                <a:latin typeface="Cambria"/>
                <a:cs typeface="Cambria"/>
              </a:rPr>
              <a:t>Top-Down</a:t>
            </a:r>
            <a:r>
              <a:rPr sz="2000" spc="-65" dirty="0">
                <a:latin typeface="Cambria"/>
                <a:cs typeface="Cambria"/>
              </a:rPr>
              <a:t> </a:t>
            </a:r>
            <a:r>
              <a:rPr sz="2000" spc="-5" dirty="0">
                <a:latin typeface="Cambria"/>
                <a:cs typeface="Cambria"/>
              </a:rPr>
              <a:t>Design:</a:t>
            </a:r>
            <a:endParaRPr sz="2000" dirty="0">
              <a:latin typeface="Cambria"/>
              <a:cs typeface="Cambria"/>
            </a:endParaRPr>
          </a:p>
          <a:p>
            <a:pPr marL="286361" marR="3970957" lvl="1" indent="-286361" algn="r">
              <a:spcBef>
                <a:spcPts val="994"/>
              </a:spcBef>
              <a:buSzPct val="78125"/>
              <a:buFont typeface="Georgia"/>
              <a:buChar char="►"/>
              <a:tabLst>
                <a:tab pos="286361" algn="l"/>
                <a:tab pos="286996" algn="l"/>
              </a:tabLst>
            </a:pPr>
            <a:r>
              <a:rPr sz="2000" spc="-10" dirty="0">
                <a:latin typeface="Cambria"/>
                <a:cs typeface="Cambria"/>
              </a:rPr>
              <a:t>Problem</a:t>
            </a:r>
            <a:r>
              <a:rPr sz="2000" dirty="0">
                <a:latin typeface="Cambria"/>
                <a:cs typeface="Cambria"/>
              </a:rPr>
              <a:t> </a:t>
            </a:r>
            <a:r>
              <a:rPr sz="2000" spc="5" dirty="0">
                <a:latin typeface="Cambria"/>
                <a:cs typeface="Cambria"/>
              </a:rPr>
              <a:t>is</a:t>
            </a:r>
            <a:r>
              <a:rPr sz="2000" spc="20" dirty="0">
                <a:latin typeface="Cambria"/>
                <a:cs typeface="Cambria"/>
              </a:rPr>
              <a:t> </a:t>
            </a:r>
            <a:r>
              <a:rPr sz="2000" spc="-15" dirty="0">
                <a:latin typeface="Cambria"/>
                <a:cs typeface="Cambria"/>
              </a:rPr>
              <a:t>broken</a:t>
            </a:r>
            <a:r>
              <a:rPr sz="2000" spc="-10" dirty="0">
                <a:latin typeface="Cambria"/>
                <a:cs typeface="Cambria"/>
              </a:rPr>
              <a:t> into</a:t>
            </a:r>
            <a:r>
              <a:rPr sz="2000" spc="-80" dirty="0">
                <a:latin typeface="Cambria"/>
                <a:cs typeface="Cambria"/>
              </a:rPr>
              <a:t> </a:t>
            </a:r>
            <a:r>
              <a:rPr sz="2000" spc="-20" dirty="0">
                <a:latin typeface="Cambria"/>
                <a:cs typeface="Cambria"/>
              </a:rPr>
              <a:t>sub-problems.</a:t>
            </a:r>
            <a:endParaRPr sz="2000" dirty="0">
              <a:latin typeface="Cambria"/>
              <a:cs typeface="Cambria"/>
            </a:endParaRPr>
          </a:p>
          <a:p>
            <a:pPr marL="756222" marR="345411" lvl="1" indent="-286996">
              <a:spcBef>
                <a:spcPts val="994"/>
              </a:spcBef>
              <a:buSzPct val="78125"/>
              <a:buFont typeface="Georgia"/>
              <a:buChar char="►"/>
              <a:tabLst>
                <a:tab pos="755586" algn="l"/>
                <a:tab pos="756857" algn="l"/>
              </a:tabLst>
            </a:pPr>
            <a:r>
              <a:rPr sz="2000" spc="-25" dirty="0">
                <a:latin typeface="Cambria"/>
                <a:cs typeface="Cambria"/>
              </a:rPr>
              <a:t>For </a:t>
            </a:r>
            <a:r>
              <a:rPr sz="2000" spc="-5" dirty="0">
                <a:latin typeface="Cambria"/>
                <a:cs typeface="Cambria"/>
              </a:rPr>
              <a:t>Ex.</a:t>
            </a:r>
            <a:r>
              <a:rPr sz="2000" spc="-25" dirty="0">
                <a:latin typeface="Cambria"/>
                <a:cs typeface="Cambria"/>
              </a:rPr>
              <a:t> </a:t>
            </a:r>
            <a:r>
              <a:rPr sz="2000" spc="-80" dirty="0">
                <a:latin typeface="Cambria"/>
                <a:cs typeface="Cambria"/>
              </a:rPr>
              <a:t>To</a:t>
            </a:r>
            <a:r>
              <a:rPr sz="2000" spc="-5" dirty="0">
                <a:latin typeface="Cambria"/>
                <a:cs typeface="Cambria"/>
              </a:rPr>
              <a:t> </a:t>
            </a:r>
            <a:r>
              <a:rPr sz="2000" spc="-10" dirty="0">
                <a:latin typeface="Cambria"/>
                <a:cs typeface="Cambria"/>
              </a:rPr>
              <a:t>calculate</a:t>
            </a:r>
            <a:r>
              <a:rPr sz="2000" spc="-25" dirty="0">
                <a:latin typeface="Cambria"/>
                <a:cs typeface="Cambria"/>
              </a:rPr>
              <a:t> </a:t>
            </a:r>
            <a:r>
              <a:rPr sz="2000" spc="-15" dirty="0">
                <a:latin typeface="Cambria"/>
                <a:cs typeface="Cambria"/>
              </a:rPr>
              <a:t>area</a:t>
            </a:r>
            <a:r>
              <a:rPr sz="2000" spc="35" dirty="0">
                <a:latin typeface="Cambria"/>
                <a:cs typeface="Cambria"/>
              </a:rPr>
              <a:t> </a:t>
            </a:r>
            <a:r>
              <a:rPr sz="2000" spc="-5" dirty="0">
                <a:latin typeface="Cambria"/>
                <a:cs typeface="Cambria"/>
              </a:rPr>
              <a:t>of</a:t>
            </a:r>
            <a:r>
              <a:rPr sz="2000" spc="-10" dirty="0">
                <a:latin typeface="Cambria"/>
                <a:cs typeface="Cambria"/>
              </a:rPr>
              <a:t> circle,</a:t>
            </a:r>
            <a:r>
              <a:rPr sz="2000" spc="40" dirty="0">
                <a:latin typeface="Cambria"/>
                <a:cs typeface="Cambria"/>
              </a:rPr>
              <a:t> </a:t>
            </a:r>
            <a:r>
              <a:rPr sz="2000" spc="-5" dirty="0">
                <a:latin typeface="Cambria"/>
                <a:cs typeface="Cambria"/>
              </a:rPr>
              <a:t>first</a:t>
            </a:r>
            <a:r>
              <a:rPr sz="2000" spc="35" dirty="0">
                <a:latin typeface="Cambria"/>
                <a:cs typeface="Cambria"/>
              </a:rPr>
              <a:t> </a:t>
            </a:r>
            <a:r>
              <a:rPr sz="2000" spc="-10" dirty="0">
                <a:latin typeface="Cambria"/>
                <a:cs typeface="Cambria"/>
              </a:rPr>
              <a:t>read</a:t>
            </a:r>
            <a:r>
              <a:rPr sz="2000" spc="5" dirty="0">
                <a:latin typeface="Cambria"/>
                <a:cs typeface="Cambria"/>
              </a:rPr>
              <a:t> </a:t>
            </a:r>
            <a:r>
              <a:rPr sz="2000" spc="-5" dirty="0">
                <a:latin typeface="Cambria"/>
                <a:cs typeface="Cambria"/>
              </a:rPr>
              <a:t>the</a:t>
            </a:r>
            <a:r>
              <a:rPr sz="2000" spc="5" dirty="0">
                <a:latin typeface="Cambria"/>
                <a:cs typeface="Cambria"/>
              </a:rPr>
              <a:t> </a:t>
            </a:r>
            <a:r>
              <a:rPr sz="2000" spc="-5" dirty="0">
                <a:latin typeface="Cambria"/>
                <a:cs typeface="Cambria"/>
              </a:rPr>
              <a:t>input,</a:t>
            </a:r>
            <a:r>
              <a:rPr sz="2000" spc="10" dirty="0">
                <a:latin typeface="Cambria"/>
                <a:cs typeface="Cambria"/>
              </a:rPr>
              <a:t> </a:t>
            </a:r>
            <a:r>
              <a:rPr sz="2000" spc="-5" dirty="0">
                <a:latin typeface="Cambria"/>
                <a:cs typeface="Cambria"/>
              </a:rPr>
              <a:t>then</a:t>
            </a:r>
            <a:r>
              <a:rPr sz="2000" dirty="0">
                <a:latin typeface="Cambria"/>
                <a:cs typeface="Cambria"/>
              </a:rPr>
              <a:t> </a:t>
            </a:r>
            <a:r>
              <a:rPr sz="2000" spc="-5" dirty="0">
                <a:latin typeface="Cambria"/>
                <a:cs typeface="Cambria"/>
              </a:rPr>
              <a:t>implement</a:t>
            </a:r>
            <a:r>
              <a:rPr sz="2000" spc="-30" dirty="0">
                <a:latin typeface="Cambria"/>
                <a:cs typeface="Cambria"/>
              </a:rPr>
              <a:t> </a:t>
            </a:r>
            <a:r>
              <a:rPr sz="2000" spc="-10" dirty="0">
                <a:latin typeface="Cambria"/>
                <a:cs typeface="Cambria"/>
              </a:rPr>
              <a:t>the</a:t>
            </a:r>
            <a:r>
              <a:rPr sz="2000" spc="-80" dirty="0">
                <a:latin typeface="Cambria"/>
                <a:cs typeface="Cambria"/>
              </a:rPr>
              <a:t> </a:t>
            </a:r>
            <a:r>
              <a:rPr sz="2000" spc="-5" dirty="0">
                <a:latin typeface="Cambria"/>
                <a:cs typeface="Cambria"/>
              </a:rPr>
              <a:t>actual </a:t>
            </a:r>
            <a:r>
              <a:rPr sz="2000" spc="-335" dirty="0">
                <a:latin typeface="Cambria"/>
                <a:cs typeface="Cambria"/>
              </a:rPr>
              <a:t> </a:t>
            </a:r>
            <a:r>
              <a:rPr sz="2000" spc="-5" dirty="0">
                <a:latin typeface="Cambria"/>
                <a:cs typeface="Cambria"/>
              </a:rPr>
              <a:t>logic</a:t>
            </a:r>
            <a:r>
              <a:rPr sz="2000" spc="-25" dirty="0">
                <a:latin typeface="Cambria"/>
                <a:cs typeface="Cambria"/>
              </a:rPr>
              <a:t> </a:t>
            </a:r>
            <a:r>
              <a:rPr sz="2000" spc="-5" dirty="0">
                <a:latin typeface="Cambria"/>
                <a:cs typeface="Cambria"/>
              </a:rPr>
              <a:t>and</a:t>
            </a:r>
            <a:r>
              <a:rPr sz="2000" spc="-10" dirty="0">
                <a:latin typeface="Cambria"/>
                <a:cs typeface="Cambria"/>
              </a:rPr>
              <a:t> then</a:t>
            </a:r>
            <a:r>
              <a:rPr sz="2000" dirty="0">
                <a:latin typeface="Cambria"/>
                <a:cs typeface="Cambria"/>
              </a:rPr>
              <a:t> </a:t>
            </a:r>
            <a:r>
              <a:rPr sz="2000" spc="-5" dirty="0">
                <a:latin typeface="Cambria"/>
                <a:cs typeface="Cambria"/>
              </a:rPr>
              <a:t>print</a:t>
            </a:r>
            <a:r>
              <a:rPr sz="2000" spc="45" dirty="0">
                <a:latin typeface="Cambria"/>
                <a:cs typeface="Cambria"/>
              </a:rPr>
              <a:t> </a:t>
            </a:r>
            <a:r>
              <a:rPr sz="2000" spc="-10" dirty="0">
                <a:latin typeface="Cambria"/>
                <a:cs typeface="Cambria"/>
              </a:rPr>
              <a:t>the</a:t>
            </a:r>
            <a:r>
              <a:rPr sz="2000" spc="-65" dirty="0">
                <a:latin typeface="Cambria"/>
                <a:cs typeface="Cambria"/>
              </a:rPr>
              <a:t> </a:t>
            </a:r>
            <a:r>
              <a:rPr sz="2000" spc="-35" dirty="0">
                <a:latin typeface="Cambria"/>
                <a:cs typeface="Cambria"/>
              </a:rPr>
              <a:t>answer.</a:t>
            </a:r>
            <a:endParaRPr sz="2000" dirty="0">
              <a:latin typeface="Cambria"/>
              <a:cs typeface="Cambria"/>
            </a:endParaRPr>
          </a:p>
          <a:p>
            <a:pPr marR="3997625" algn="r">
              <a:spcBef>
                <a:spcPts val="1010"/>
              </a:spcBef>
              <a:buSzPct val="78125"/>
              <a:tabLst>
                <a:tab pos="344141" algn="l"/>
                <a:tab pos="357475" algn="l"/>
              </a:tabLst>
            </a:pPr>
            <a:r>
              <a:rPr sz="2000" spc="-25" dirty="0">
                <a:latin typeface="Cambria"/>
                <a:cs typeface="Cambria"/>
              </a:rPr>
              <a:t>Top-Down</a:t>
            </a:r>
            <a:r>
              <a:rPr sz="2000" spc="-40" dirty="0">
                <a:latin typeface="Cambria"/>
                <a:cs typeface="Cambria"/>
              </a:rPr>
              <a:t> </a:t>
            </a:r>
            <a:r>
              <a:rPr sz="2000" spc="-50" dirty="0">
                <a:latin typeface="Cambria"/>
                <a:cs typeface="Cambria"/>
              </a:rPr>
              <a:t>Vs</a:t>
            </a:r>
            <a:r>
              <a:rPr sz="2000" spc="-25" dirty="0">
                <a:latin typeface="Cambria"/>
                <a:cs typeface="Cambria"/>
              </a:rPr>
              <a:t> </a:t>
            </a:r>
            <a:r>
              <a:rPr sz="2000" spc="-10" dirty="0">
                <a:latin typeface="Cambria"/>
                <a:cs typeface="Cambria"/>
              </a:rPr>
              <a:t>Bottom-up</a:t>
            </a:r>
            <a:r>
              <a:rPr lang="en-US" sz="2000" spc="-30" dirty="0">
                <a:latin typeface="Cambria"/>
                <a:cs typeface="Cambria"/>
              </a:rPr>
              <a:t> </a:t>
            </a:r>
            <a:r>
              <a:rPr sz="2000" spc="-5" dirty="0">
                <a:latin typeface="Cambria"/>
                <a:cs typeface="Cambria"/>
              </a:rPr>
              <a:t>Implementation:</a:t>
            </a:r>
            <a:endParaRPr sz="2000" dirty="0">
              <a:latin typeface="Cambria"/>
              <a:cs typeface="Cambria"/>
            </a:endParaRPr>
          </a:p>
          <a:p>
            <a:pPr marL="756222" marR="5079" lvl="1" indent="-286996" algn="just">
              <a:spcBef>
                <a:spcPts val="994"/>
              </a:spcBef>
              <a:buSzPct val="78125"/>
              <a:buFont typeface="Georgia"/>
              <a:buChar char="►"/>
              <a:tabLst>
                <a:tab pos="756857" algn="l"/>
              </a:tabLst>
            </a:pPr>
            <a:r>
              <a:rPr sz="2000" spc="-55" dirty="0">
                <a:latin typeface="Cambria"/>
                <a:cs typeface="Cambria"/>
              </a:rPr>
              <a:t>Top </a:t>
            </a:r>
            <a:r>
              <a:rPr sz="2000" spc="-5" dirty="0">
                <a:latin typeface="Cambria"/>
                <a:cs typeface="Cambria"/>
              </a:rPr>
              <a:t>down </a:t>
            </a:r>
            <a:r>
              <a:rPr sz="2000" spc="-10" dirty="0">
                <a:latin typeface="Cambria"/>
                <a:cs typeface="Cambria"/>
              </a:rPr>
              <a:t>approach </a:t>
            </a:r>
            <a:r>
              <a:rPr sz="2000" spc="-5" dirty="0">
                <a:latin typeface="Cambria"/>
                <a:cs typeface="Cambria"/>
              </a:rPr>
              <a:t>begins with high </a:t>
            </a:r>
            <a:r>
              <a:rPr sz="2000" spc="-15" dirty="0">
                <a:latin typeface="Cambria"/>
                <a:cs typeface="Cambria"/>
              </a:rPr>
              <a:t>level </a:t>
            </a:r>
            <a:r>
              <a:rPr sz="2000" spc="-10" dirty="0">
                <a:latin typeface="Cambria"/>
                <a:cs typeface="Cambria"/>
              </a:rPr>
              <a:t>design and </a:t>
            </a:r>
            <a:r>
              <a:rPr sz="2000" spc="-5" dirty="0">
                <a:latin typeface="Cambria"/>
                <a:cs typeface="Cambria"/>
              </a:rPr>
              <a:t>ends with </a:t>
            </a:r>
            <a:r>
              <a:rPr sz="2000" spc="-10" dirty="0">
                <a:latin typeface="Cambria"/>
                <a:cs typeface="Cambria"/>
              </a:rPr>
              <a:t>low </a:t>
            </a:r>
            <a:r>
              <a:rPr sz="2000" spc="-15" dirty="0">
                <a:latin typeface="Cambria"/>
                <a:cs typeface="Cambria"/>
              </a:rPr>
              <a:t>level </a:t>
            </a:r>
            <a:r>
              <a:rPr sz="2000" spc="-10" dirty="0">
                <a:latin typeface="Cambria"/>
                <a:cs typeface="Cambria"/>
              </a:rPr>
              <a:t>design</a:t>
            </a:r>
            <a:r>
              <a:rPr sz="2000" spc="-5" dirty="0">
                <a:latin typeface="Cambria"/>
                <a:cs typeface="Cambria"/>
              </a:rPr>
              <a:t> or </a:t>
            </a:r>
            <a:r>
              <a:rPr sz="2000" spc="-340" dirty="0">
                <a:latin typeface="Cambria"/>
                <a:cs typeface="Cambria"/>
              </a:rPr>
              <a:t> </a:t>
            </a:r>
            <a:r>
              <a:rPr sz="2000" spc="-10" dirty="0">
                <a:latin typeface="Cambria"/>
                <a:cs typeface="Cambria"/>
              </a:rPr>
              <a:t>development.</a:t>
            </a:r>
            <a:r>
              <a:rPr sz="2000" spc="-5" dirty="0">
                <a:latin typeface="Cambria"/>
                <a:cs typeface="Cambria"/>
              </a:rPr>
              <a:t> </a:t>
            </a:r>
            <a:r>
              <a:rPr sz="2000" spc="-20" dirty="0">
                <a:latin typeface="Cambria"/>
                <a:cs typeface="Cambria"/>
              </a:rPr>
              <a:t>Whereas,</a:t>
            </a:r>
            <a:r>
              <a:rPr sz="2000" spc="-15" dirty="0">
                <a:latin typeface="Cambria"/>
                <a:cs typeface="Cambria"/>
              </a:rPr>
              <a:t> bottom</a:t>
            </a:r>
            <a:r>
              <a:rPr sz="2000" spc="-10" dirty="0">
                <a:latin typeface="Cambria"/>
                <a:cs typeface="Cambria"/>
              </a:rPr>
              <a:t> </a:t>
            </a:r>
            <a:r>
              <a:rPr sz="2000" spc="-5" dirty="0">
                <a:latin typeface="Cambria"/>
                <a:cs typeface="Cambria"/>
              </a:rPr>
              <a:t>up</a:t>
            </a:r>
            <a:r>
              <a:rPr sz="2000" dirty="0">
                <a:latin typeface="Cambria"/>
                <a:cs typeface="Cambria"/>
              </a:rPr>
              <a:t> </a:t>
            </a:r>
            <a:r>
              <a:rPr sz="2000" spc="-10" dirty="0">
                <a:latin typeface="Cambria"/>
                <a:cs typeface="Cambria"/>
              </a:rPr>
              <a:t>approach</a:t>
            </a:r>
            <a:r>
              <a:rPr sz="2000" spc="-5" dirty="0">
                <a:latin typeface="Cambria"/>
                <a:cs typeface="Cambria"/>
              </a:rPr>
              <a:t> </a:t>
            </a:r>
            <a:r>
              <a:rPr sz="2000" spc="-10" dirty="0">
                <a:latin typeface="Cambria"/>
                <a:cs typeface="Cambria"/>
              </a:rPr>
              <a:t>begins</a:t>
            </a:r>
            <a:r>
              <a:rPr sz="2000" spc="-5" dirty="0">
                <a:latin typeface="Cambria"/>
                <a:cs typeface="Cambria"/>
              </a:rPr>
              <a:t> with</a:t>
            </a:r>
            <a:r>
              <a:rPr sz="2000" dirty="0">
                <a:latin typeface="Cambria"/>
                <a:cs typeface="Cambria"/>
              </a:rPr>
              <a:t> </a:t>
            </a:r>
            <a:r>
              <a:rPr sz="2000" spc="-10" dirty="0">
                <a:latin typeface="Cambria"/>
                <a:cs typeface="Cambria"/>
              </a:rPr>
              <a:t>low</a:t>
            </a:r>
            <a:r>
              <a:rPr sz="2000" spc="-5" dirty="0">
                <a:latin typeface="Cambria"/>
                <a:cs typeface="Cambria"/>
              </a:rPr>
              <a:t> </a:t>
            </a:r>
            <a:r>
              <a:rPr sz="2000" spc="-20" dirty="0">
                <a:latin typeface="Cambria"/>
                <a:cs typeface="Cambria"/>
              </a:rPr>
              <a:t>level</a:t>
            </a:r>
            <a:r>
              <a:rPr sz="2000" spc="-15" dirty="0">
                <a:latin typeface="Cambria"/>
                <a:cs typeface="Cambria"/>
              </a:rPr>
              <a:t> </a:t>
            </a:r>
            <a:r>
              <a:rPr sz="2000" spc="-10" dirty="0">
                <a:latin typeface="Cambria"/>
                <a:cs typeface="Cambria"/>
              </a:rPr>
              <a:t>design</a:t>
            </a:r>
            <a:r>
              <a:rPr sz="2000" spc="-5" dirty="0">
                <a:latin typeface="Cambria"/>
                <a:cs typeface="Cambria"/>
              </a:rPr>
              <a:t> </a:t>
            </a:r>
            <a:r>
              <a:rPr sz="2000" dirty="0">
                <a:latin typeface="Cambria"/>
                <a:cs typeface="Cambria"/>
              </a:rPr>
              <a:t>or </a:t>
            </a:r>
            <a:r>
              <a:rPr sz="2000" spc="5" dirty="0">
                <a:latin typeface="Cambria"/>
                <a:cs typeface="Cambria"/>
              </a:rPr>
              <a:t> </a:t>
            </a:r>
            <a:r>
              <a:rPr sz="2000" spc="-10" dirty="0">
                <a:latin typeface="Cambria"/>
                <a:cs typeface="Cambria"/>
              </a:rPr>
              <a:t>development</a:t>
            </a:r>
            <a:r>
              <a:rPr sz="2000" spc="-70" dirty="0">
                <a:latin typeface="Cambria"/>
                <a:cs typeface="Cambria"/>
              </a:rPr>
              <a:t> </a:t>
            </a:r>
            <a:r>
              <a:rPr sz="2000" spc="-10" dirty="0">
                <a:latin typeface="Cambria"/>
                <a:cs typeface="Cambria"/>
              </a:rPr>
              <a:t>and </a:t>
            </a:r>
            <a:r>
              <a:rPr sz="2000" spc="-5" dirty="0">
                <a:latin typeface="Cambria"/>
                <a:cs typeface="Cambria"/>
              </a:rPr>
              <a:t>ends with </a:t>
            </a:r>
            <a:r>
              <a:rPr sz="2000" spc="-10" dirty="0">
                <a:latin typeface="Cambria"/>
                <a:cs typeface="Cambria"/>
              </a:rPr>
              <a:t>high</a:t>
            </a:r>
            <a:r>
              <a:rPr sz="2000" spc="40" dirty="0">
                <a:latin typeface="Cambria"/>
                <a:cs typeface="Cambria"/>
              </a:rPr>
              <a:t> </a:t>
            </a:r>
            <a:r>
              <a:rPr sz="2000" spc="-15" dirty="0">
                <a:latin typeface="Cambria"/>
                <a:cs typeface="Cambria"/>
              </a:rPr>
              <a:t>level</a:t>
            </a:r>
            <a:r>
              <a:rPr sz="2000" spc="60" dirty="0">
                <a:latin typeface="Cambria"/>
                <a:cs typeface="Cambria"/>
              </a:rPr>
              <a:t> </a:t>
            </a:r>
            <a:r>
              <a:rPr sz="2000" spc="-5" dirty="0">
                <a:latin typeface="Cambria"/>
                <a:cs typeface="Cambria"/>
              </a:rPr>
              <a:t>design.</a:t>
            </a:r>
            <a:endParaRPr sz="2000" dirty="0">
              <a:latin typeface="Cambria"/>
              <a:cs typeface="Cambria"/>
            </a:endParaRPr>
          </a:p>
          <a:p>
            <a:pPr marL="756222" marR="200008" lvl="1" indent="-286996" algn="just">
              <a:spcBef>
                <a:spcPts val="994"/>
              </a:spcBef>
              <a:buSzPct val="78125"/>
              <a:buFont typeface="Georgia"/>
              <a:buChar char="►"/>
              <a:tabLst>
                <a:tab pos="756857" algn="l"/>
              </a:tabLst>
            </a:pPr>
            <a:r>
              <a:rPr sz="2000" spc="10" dirty="0">
                <a:solidFill>
                  <a:srgbClr val="FF0000"/>
                </a:solidFill>
                <a:latin typeface="Cambria"/>
                <a:cs typeface="Cambria"/>
              </a:rPr>
              <a:t>In </a:t>
            </a:r>
            <a:r>
              <a:rPr sz="2000" spc="-10" dirty="0">
                <a:solidFill>
                  <a:srgbClr val="FF0000"/>
                </a:solidFill>
                <a:latin typeface="Cambria"/>
                <a:cs typeface="Cambria"/>
              </a:rPr>
              <a:t>top down approach, </a:t>
            </a:r>
            <a:r>
              <a:rPr sz="2000" spc="-15" dirty="0">
                <a:solidFill>
                  <a:srgbClr val="FF0000"/>
                </a:solidFill>
                <a:latin typeface="Cambria"/>
                <a:cs typeface="Cambria"/>
              </a:rPr>
              <a:t>main() </a:t>
            </a:r>
            <a:r>
              <a:rPr sz="2000" spc="-5" dirty="0">
                <a:solidFill>
                  <a:srgbClr val="FF0000"/>
                </a:solidFill>
                <a:latin typeface="Cambria"/>
                <a:cs typeface="Cambria"/>
              </a:rPr>
              <a:t>function is </a:t>
            </a:r>
            <a:r>
              <a:rPr sz="2000" spc="-10" dirty="0">
                <a:solidFill>
                  <a:srgbClr val="FF0000"/>
                </a:solidFill>
                <a:latin typeface="Cambria"/>
                <a:cs typeface="Cambria"/>
              </a:rPr>
              <a:t>written </a:t>
            </a:r>
            <a:r>
              <a:rPr sz="2000" spc="-5" dirty="0">
                <a:solidFill>
                  <a:srgbClr val="FF0000"/>
                </a:solidFill>
                <a:latin typeface="Cambria"/>
                <a:cs typeface="Cambria"/>
              </a:rPr>
              <a:t>first </a:t>
            </a:r>
            <a:r>
              <a:rPr sz="2000" spc="-10" dirty="0">
                <a:solidFill>
                  <a:srgbClr val="FF0000"/>
                </a:solidFill>
                <a:latin typeface="Cambria"/>
                <a:cs typeface="Cambria"/>
              </a:rPr>
              <a:t>and </a:t>
            </a:r>
            <a:r>
              <a:rPr sz="2000" spc="-5" dirty="0">
                <a:solidFill>
                  <a:srgbClr val="FF0000"/>
                </a:solidFill>
                <a:latin typeface="Cambria"/>
                <a:cs typeface="Cambria"/>
              </a:rPr>
              <a:t>all </a:t>
            </a:r>
            <a:r>
              <a:rPr sz="2000" spc="-15" dirty="0">
                <a:solidFill>
                  <a:srgbClr val="FF0000"/>
                </a:solidFill>
                <a:latin typeface="Cambria"/>
                <a:cs typeface="Cambria"/>
              </a:rPr>
              <a:t>sub </a:t>
            </a:r>
            <a:r>
              <a:rPr sz="2000" spc="-5" dirty="0">
                <a:solidFill>
                  <a:srgbClr val="FF0000"/>
                </a:solidFill>
                <a:latin typeface="Cambria"/>
                <a:cs typeface="Cambria"/>
              </a:rPr>
              <a:t>functions </a:t>
            </a:r>
            <a:r>
              <a:rPr sz="2000" spc="-20" dirty="0">
                <a:solidFill>
                  <a:srgbClr val="FF0000"/>
                </a:solidFill>
                <a:latin typeface="Cambria"/>
                <a:cs typeface="Cambria"/>
              </a:rPr>
              <a:t>are </a:t>
            </a:r>
            <a:r>
              <a:rPr sz="2000" spc="-15" dirty="0">
                <a:solidFill>
                  <a:srgbClr val="FF0000"/>
                </a:solidFill>
                <a:latin typeface="Cambria"/>
                <a:cs typeface="Cambria"/>
              </a:rPr>
              <a:t> </a:t>
            </a:r>
            <a:r>
              <a:rPr sz="2000" spc="-5" dirty="0">
                <a:solidFill>
                  <a:srgbClr val="FF0000"/>
                </a:solidFill>
                <a:latin typeface="Cambria"/>
                <a:cs typeface="Cambria"/>
              </a:rPr>
              <a:t>called</a:t>
            </a:r>
            <a:r>
              <a:rPr sz="2000" dirty="0">
                <a:solidFill>
                  <a:srgbClr val="FF0000"/>
                </a:solidFill>
                <a:latin typeface="Cambria"/>
                <a:cs typeface="Cambria"/>
              </a:rPr>
              <a:t> </a:t>
            </a:r>
            <a:r>
              <a:rPr sz="2000" spc="-10" dirty="0">
                <a:solidFill>
                  <a:srgbClr val="FF0000"/>
                </a:solidFill>
                <a:latin typeface="Cambria"/>
                <a:cs typeface="Cambria"/>
              </a:rPr>
              <a:t>from</a:t>
            </a:r>
            <a:r>
              <a:rPr sz="2000" spc="-5" dirty="0">
                <a:solidFill>
                  <a:srgbClr val="FF0000"/>
                </a:solidFill>
                <a:latin typeface="Cambria"/>
                <a:cs typeface="Cambria"/>
              </a:rPr>
              <a:t> main</a:t>
            </a:r>
            <a:r>
              <a:rPr sz="2000" dirty="0">
                <a:solidFill>
                  <a:srgbClr val="FF0000"/>
                </a:solidFill>
                <a:latin typeface="Cambria"/>
                <a:cs typeface="Cambria"/>
              </a:rPr>
              <a:t> </a:t>
            </a:r>
            <a:r>
              <a:rPr sz="2000" spc="-5" dirty="0">
                <a:solidFill>
                  <a:srgbClr val="FF0000"/>
                </a:solidFill>
                <a:latin typeface="Cambria"/>
                <a:cs typeface="Cambria"/>
              </a:rPr>
              <a:t>function.</a:t>
            </a:r>
            <a:r>
              <a:rPr sz="2000" dirty="0">
                <a:solidFill>
                  <a:srgbClr val="FF0000"/>
                </a:solidFill>
                <a:latin typeface="Cambria"/>
                <a:cs typeface="Cambria"/>
              </a:rPr>
              <a:t> </a:t>
            </a:r>
            <a:r>
              <a:rPr sz="2000" spc="-5" dirty="0">
                <a:latin typeface="Cambria"/>
                <a:cs typeface="Cambria"/>
              </a:rPr>
              <a:t>Then,</a:t>
            </a:r>
            <a:r>
              <a:rPr sz="2000" dirty="0">
                <a:latin typeface="Cambria"/>
                <a:cs typeface="Cambria"/>
              </a:rPr>
              <a:t> </a:t>
            </a:r>
            <a:r>
              <a:rPr sz="2000" spc="-5" dirty="0">
                <a:latin typeface="Cambria"/>
                <a:cs typeface="Cambria"/>
              </a:rPr>
              <a:t>sub</a:t>
            </a:r>
            <a:r>
              <a:rPr sz="2000" dirty="0">
                <a:latin typeface="Cambria"/>
                <a:cs typeface="Cambria"/>
              </a:rPr>
              <a:t> </a:t>
            </a:r>
            <a:r>
              <a:rPr sz="2000" spc="-5" dirty="0">
                <a:latin typeface="Cambria"/>
                <a:cs typeface="Cambria"/>
              </a:rPr>
              <a:t>functions</a:t>
            </a:r>
            <a:r>
              <a:rPr sz="2000" dirty="0">
                <a:latin typeface="Cambria"/>
                <a:cs typeface="Cambria"/>
              </a:rPr>
              <a:t> </a:t>
            </a:r>
            <a:r>
              <a:rPr sz="2000" spc="-10" dirty="0">
                <a:latin typeface="Cambria"/>
                <a:cs typeface="Cambria"/>
              </a:rPr>
              <a:t>are</a:t>
            </a:r>
            <a:r>
              <a:rPr sz="2000" spc="-5" dirty="0">
                <a:latin typeface="Cambria"/>
                <a:cs typeface="Cambria"/>
              </a:rPr>
              <a:t> </a:t>
            </a:r>
            <a:r>
              <a:rPr sz="2000" spc="-10" dirty="0">
                <a:latin typeface="Cambria"/>
                <a:cs typeface="Cambria"/>
              </a:rPr>
              <a:t>written</a:t>
            </a:r>
            <a:r>
              <a:rPr sz="2000" spc="-5" dirty="0">
                <a:latin typeface="Cambria"/>
                <a:cs typeface="Cambria"/>
              </a:rPr>
              <a:t> </a:t>
            </a:r>
            <a:r>
              <a:rPr sz="2000" spc="-10" dirty="0">
                <a:latin typeface="Cambria"/>
                <a:cs typeface="Cambria"/>
              </a:rPr>
              <a:t>based</a:t>
            </a:r>
            <a:r>
              <a:rPr sz="2000" spc="-5" dirty="0">
                <a:latin typeface="Cambria"/>
                <a:cs typeface="Cambria"/>
              </a:rPr>
              <a:t> </a:t>
            </a:r>
            <a:r>
              <a:rPr sz="2000" dirty="0">
                <a:latin typeface="Cambria"/>
                <a:cs typeface="Cambria"/>
              </a:rPr>
              <a:t>on</a:t>
            </a:r>
            <a:r>
              <a:rPr sz="2000" spc="5" dirty="0">
                <a:latin typeface="Cambria"/>
                <a:cs typeface="Cambria"/>
              </a:rPr>
              <a:t> </a:t>
            </a:r>
            <a:r>
              <a:rPr sz="2000" spc="-10" dirty="0">
                <a:latin typeface="Cambria"/>
                <a:cs typeface="Cambria"/>
              </a:rPr>
              <a:t>the </a:t>
            </a:r>
            <a:r>
              <a:rPr sz="2000" spc="-5" dirty="0">
                <a:latin typeface="Cambria"/>
                <a:cs typeface="Cambria"/>
              </a:rPr>
              <a:t> </a:t>
            </a:r>
            <a:r>
              <a:rPr sz="2000" spc="-10" dirty="0">
                <a:latin typeface="Cambria"/>
                <a:cs typeface="Cambria"/>
              </a:rPr>
              <a:t>requirement. </a:t>
            </a:r>
            <a:r>
              <a:rPr sz="2000" spc="-15" dirty="0">
                <a:solidFill>
                  <a:schemeClr val="accent6"/>
                </a:solidFill>
                <a:latin typeface="Cambria"/>
                <a:cs typeface="Cambria"/>
              </a:rPr>
              <a:t>Whereas, </a:t>
            </a:r>
            <a:r>
              <a:rPr sz="2000" spc="5" dirty="0">
                <a:solidFill>
                  <a:schemeClr val="accent6"/>
                </a:solidFill>
                <a:latin typeface="Cambria"/>
                <a:cs typeface="Cambria"/>
              </a:rPr>
              <a:t>in </a:t>
            </a:r>
            <a:r>
              <a:rPr sz="2000" spc="-20" dirty="0">
                <a:solidFill>
                  <a:schemeClr val="accent6"/>
                </a:solidFill>
                <a:latin typeface="Cambria"/>
                <a:cs typeface="Cambria"/>
              </a:rPr>
              <a:t>bottom</a:t>
            </a:r>
            <a:r>
              <a:rPr sz="2000" spc="310" dirty="0">
                <a:solidFill>
                  <a:schemeClr val="accent6"/>
                </a:solidFill>
                <a:latin typeface="Cambria"/>
                <a:cs typeface="Cambria"/>
              </a:rPr>
              <a:t> </a:t>
            </a:r>
            <a:r>
              <a:rPr sz="2000" spc="-5" dirty="0">
                <a:solidFill>
                  <a:schemeClr val="accent6"/>
                </a:solidFill>
                <a:latin typeface="Cambria"/>
                <a:cs typeface="Cambria"/>
              </a:rPr>
              <a:t>up approach, code </a:t>
            </a:r>
            <a:r>
              <a:rPr sz="2000" spc="5" dirty="0">
                <a:solidFill>
                  <a:schemeClr val="accent6"/>
                </a:solidFill>
                <a:latin typeface="Cambria"/>
                <a:cs typeface="Cambria"/>
              </a:rPr>
              <a:t>is </a:t>
            </a:r>
            <a:r>
              <a:rPr sz="2000" spc="-15" dirty="0">
                <a:solidFill>
                  <a:schemeClr val="accent6"/>
                </a:solidFill>
                <a:latin typeface="Cambria"/>
                <a:cs typeface="Cambria"/>
              </a:rPr>
              <a:t>developed for </a:t>
            </a:r>
            <a:r>
              <a:rPr sz="2000" spc="-5" dirty="0">
                <a:solidFill>
                  <a:schemeClr val="accent6"/>
                </a:solidFill>
                <a:latin typeface="Cambria"/>
                <a:cs typeface="Cambria"/>
              </a:rPr>
              <a:t>modules </a:t>
            </a:r>
            <a:r>
              <a:rPr sz="2000" dirty="0">
                <a:solidFill>
                  <a:schemeClr val="accent6"/>
                </a:solidFill>
                <a:latin typeface="Cambria"/>
                <a:cs typeface="Cambria"/>
              </a:rPr>
              <a:t> </a:t>
            </a:r>
            <a:r>
              <a:rPr sz="2000" spc="-5" dirty="0">
                <a:solidFill>
                  <a:schemeClr val="accent6"/>
                </a:solidFill>
                <a:latin typeface="Cambria"/>
                <a:cs typeface="Cambria"/>
              </a:rPr>
              <a:t>and</a:t>
            </a:r>
            <a:r>
              <a:rPr sz="2000" spc="-45" dirty="0">
                <a:solidFill>
                  <a:schemeClr val="accent6"/>
                </a:solidFill>
                <a:latin typeface="Cambria"/>
                <a:cs typeface="Cambria"/>
              </a:rPr>
              <a:t> </a:t>
            </a:r>
            <a:r>
              <a:rPr sz="2000" spc="-5" dirty="0">
                <a:solidFill>
                  <a:schemeClr val="accent6"/>
                </a:solidFill>
                <a:latin typeface="Cambria"/>
                <a:cs typeface="Cambria"/>
              </a:rPr>
              <a:t>then</a:t>
            </a:r>
            <a:r>
              <a:rPr sz="2000" dirty="0">
                <a:solidFill>
                  <a:schemeClr val="accent6"/>
                </a:solidFill>
                <a:latin typeface="Cambria"/>
                <a:cs typeface="Cambria"/>
              </a:rPr>
              <a:t> </a:t>
            </a:r>
            <a:r>
              <a:rPr sz="2000" spc="-10" dirty="0">
                <a:solidFill>
                  <a:schemeClr val="accent6"/>
                </a:solidFill>
                <a:latin typeface="Cambria"/>
                <a:cs typeface="Cambria"/>
              </a:rPr>
              <a:t>these</a:t>
            </a:r>
            <a:r>
              <a:rPr sz="2000" dirty="0">
                <a:solidFill>
                  <a:schemeClr val="accent6"/>
                </a:solidFill>
                <a:latin typeface="Cambria"/>
                <a:cs typeface="Cambria"/>
              </a:rPr>
              <a:t> </a:t>
            </a:r>
            <a:r>
              <a:rPr sz="2000" spc="-5" dirty="0">
                <a:solidFill>
                  <a:schemeClr val="accent6"/>
                </a:solidFill>
                <a:latin typeface="Cambria"/>
                <a:cs typeface="Cambria"/>
              </a:rPr>
              <a:t>modules</a:t>
            </a:r>
            <a:r>
              <a:rPr sz="2000" spc="-35" dirty="0">
                <a:solidFill>
                  <a:schemeClr val="accent6"/>
                </a:solidFill>
                <a:latin typeface="Cambria"/>
                <a:cs typeface="Cambria"/>
              </a:rPr>
              <a:t> </a:t>
            </a:r>
            <a:r>
              <a:rPr sz="2000" spc="-15" dirty="0">
                <a:solidFill>
                  <a:schemeClr val="accent6"/>
                </a:solidFill>
                <a:latin typeface="Cambria"/>
                <a:cs typeface="Cambria"/>
              </a:rPr>
              <a:t>are</a:t>
            </a:r>
            <a:r>
              <a:rPr sz="2000" spc="-30" dirty="0">
                <a:solidFill>
                  <a:schemeClr val="accent6"/>
                </a:solidFill>
                <a:latin typeface="Cambria"/>
                <a:cs typeface="Cambria"/>
              </a:rPr>
              <a:t> </a:t>
            </a:r>
            <a:r>
              <a:rPr sz="2000" spc="-10" dirty="0">
                <a:solidFill>
                  <a:schemeClr val="accent6"/>
                </a:solidFill>
                <a:latin typeface="Cambria"/>
                <a:cs typeface="Cambria"/>
              </a:rPr>
              <a:t>integrated</a:t>
            </a:r>
            <a:r>
              <a:rPr sz="2000" spc="-60" dirty="0">
                <a:solidFill>
                  <a:schemeClr val="accent6"/>
                </a:solidFill>
                <a:latin typeface="Cambria"/>
                <a:cs typeface="Cambria"/>
              </a:rPr>
              <a:t> </a:t>
            </a:r>
            <a:r>
              <a:rPr sz="2000" spc="-5" dirty="0">
                <a:solidFill>
                  <a:schemeClr val="accent6"/>
                </a:solidFill>
                <a:latin typeface="Cambria"/>
                <a:cs typeface="Cambria"/>
              </a:rPr>
              <a:t>with</a:t>
            </a:r>
            <a:r>
              <a:rPr sz="2000" spc="-20" dirty="0">
                <a:solidFill>
                  <a:schemeClr val="accent6"/>
                </a:solidFill>
                <a:latin typeface="Cambria"/>
                <a:cs typeface="Cambria"/>
              </a:rPr>
              <a:t> </a:t>
            </a:r>
            <a:r>
              <a:rPr sz="2000" spc="-15" dirty="0">
                <a:solidFill>
                  <a:schemeClr val="accent6"/>
                </a:solidFill>
                <a:latin typeface="Cambria"/>
                <a:cs typeface="Cambria"/>
              </a:rPr>
              <a:t>main()</a:t>
            </a:r>
            <a:r>
              <a:rPr sz="2000" spc="135" dirty="0">
                <a:solidFill>
                  <a:schemeClr val="accent6"/>
                </a:solidFill>
                <a:latin typeface="Cambria"/>
                <a:cs typeface="Cambria"/>
              </a:rPr>
              <a:t> </a:t>
            </a:r>
            <a:r>
              <a:rPr sz="2000" spc="-5" dirty="0">
                <a:solidFill>
                  <a:schemeClr val="accent6"/>
                </a:solidFill>
                <a:latin typeface="Cambria"/>
                <a:cs typeface="Cambria"/>
              </a:rPr>
              <a:t>function.</a:t>
            </a:r>
            <a:endParaRPr sz="2000" dirty="0">
              <a:solidFill>
                <a:schemeClr val="accent6"/>
              </a:solidFill>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072" y="1122588"/>
            <a:ext cx="2852420" cy="505267"/>
          </a:xfrm>
          <a:prstGeom prst="rect">
            <a:avLst/>
          </a:prstGeom>
        </p:spPr>
        <p:txBody>
          <a:bodyPr vert="horz" wrap="square" lIns="0" tIns="12700" rIns="0" bIns="0" rtlCol="0">
            <a:spAutoFit/>
          </a:bodyPr>
          <a:lstStyle/>
          <a:p>
            <a:pPr marL="12699">
              <a:spcBef>
                <a:spcPts val="100"/>
              </a:spcBef>
            </a:pPr>
            <a:r>
              <a:rPr sz="3200" spc="-10" dirty="0">
                <a:solidFill>
                  <a:srgbClr val="FFFFFF"/>
                </a:solidFill>
              </a:rPr>
              <a:t>Creating</a:t>
            </a:r>
            <a:r>
              <a:rPr sz="3200" spc="-105" dirty="0">
                <a:solidFill>
                  <a:srgbClr val="FFFFFF"/>
                </a:solidFill>
              </a:rPr>
              <a:t> </a:t>
            </a:r>
            <a:r>
              <a:rPr sz="3200" spc="-5" dirty="0">
                <a:solidFill>
                  <a:srgbClr val="FFFFFF"/>
                </a:solidFill>
              </a:rPr>
              <a:t>method</a:t>
            </a:r>
            <a:endParaRPr sz="3200"/>
          </a:p>
        </p:txBody>
      </p:sp>
      <p:sp>
        <p:nvSpPr>
          <p:cNvPr id="3" name="object 3"/>
          <p:cNvSpPr txBox="1"/>
          <p:nvPr/>
        </p:nvSpPr>
        <p:spPr>
          <a:xfrm>
            <a:off x="770654" y="2084321"/>
            <a:ext cx="7687546" cy="3034164"/>
          </a:xfrm>
          <a:prstGeom prst="rect">
            <a:avLst/>
          </a:prstGeom>
        </p:spPr>
        <p:txBody>
          <a:bodyPr vert="horz" wrap="square" lIns="0" tIns="12700" rIns="0" bIns="0" rtlCol="0">
            <a:spAutoFit/>
          </a:bodyPr>
          <a:lstStyle/>
          <a:p>
            <a:pPr marL="12699">
              <a:spcBef>
                <a:spcPts val="100"/>
              </a:spcBef>
            </a:pPr>
            <a:r>
              <a:rPr sz="2400" spc="-5" dirty="0">
                <a:latin typeface="Cambria"/>
                <a:cs typeface="Cambria"/>
              </a:rPr>
              <a:t>Considering</a:t>
            </a:r>
            <a:r>
              <a:rPr sz="2400" spc="-30" dirty="0">
                <a:latin typeface="Cambria"/>
                <a:cs typeface="Cambria"/>
              </a:rPr>
              <a:t> </a:t>
            </a:r>
            <a:r>
              <a:rPr sz="2400" spc="-5" dirty="0">
                <a:latin typeface="Cambria"/>
                <a:cs typeface="Cambria"/>
              </a:rPr>
              <a:t>the</a:t>
            </a:r>
            <a:r>
              <a:rPr sz="2400" spc="-15" dirty="0">
                <a:latin typeface="Cambria"/>
                <a:cs typeface="Cambria"/>
              </a:rPr>
              <a:t> </a:t>
            </a:r>
            <a:r>
              <a:rPr sz="2400" spc="-5" dirty="0">
                <a:latin typeface="Cambria"/>
                <a:cs typeface="Cambria"/>
              </a:rPr>
              <a:t>following</a:t>
            </a:r>
            <a:r>
              <a:rPr sz="2400" spc="-30" dirty="0">
                <a:latin typeface="Cambria"/>
                <a:cs typeface="Cambria"/>
              </a:rPr>
              <a:t> </a:t>
            </a:r>
            <a:r>
              <a:rPr sz="2400" spc="-10" dirty="0">
                <a:latin typeface="Cambria"/>
                <a:cs typeface="Cambria"/>
              </a:rPr>
              <a:t>example</a:t>
            </a:r>
            <a:r>
              <a:rPr sz="2400" dirty="0">
                <a:latin typeface="Cambria"/>
                <a:cs typeface="Cambria"/>
              </a:rPr>
              <a:t> </a:t>
            </a:r>
            <a:r>
              <a:rPr sz="2400" spc="-10" dirty="0">
                <a:latin typeface="Cambria"/>
                <a:cs typeface="Cambria"/>
              </a:rPr>
              <a:t>to</a:t>
            </a:r>
            <a:r>
              <a:rPr sz="2400" spc="-5" dirty="0">
                <a:latin typeface="Cambria"/>
                <a:cs typeface="Cambria"/>
              </a:rPr>
              <a:t> </a:t>
            </a:r>
            <a:r>
              <a:rPr sz="2400" spc="-10" dirty="0">
                <a:latin typeface="Cambria"/>
                <a:cs typeface="Cambria"/>
              </a:rPr>
              <a:t>explain</a:t>
            </a:r>
            <a:r>
              <a:rPr sz="2400" spc="-15" dirty="0">
                <a:latin typeface="Cambria"/>
                <a:cs typeface="Cambria"/>
              </a:rPr>
              <a:t> </a:t>
            </a:r>
            <a:r>
              <a:rPr sz="2400" spc="-5" dirty="0">
                <a:latin typeface="Cambria"/>
                <a:cs typeface="Cambria"/>
              </a:rPr>
              <a:t>the</a:t>
            </a:r>
            <a:r>
              <a:rPr sz="2400" dirty="0">
                <a:latin typeface="Cambria"/>
                <a:cs typeface="Cambria"/>
              </a:rPr>
              <a:t> </a:t>
            </a:r>
            <a:r>
              <a:rPr sz="2400" spc="-5" dirty="0">
                <a:latin typeface="Cambria"/>
                <a:cs typeface="Cambria"/>
              </a:rPr>
              <a:t>syntax</a:t>
            </a:r>
            <a:r>
              <a:rPr sz="2400" spc="-10" dirty="0">
                <a:latin typeface="Cambria"/>
                <a:cs typeface="Cambria"/>
              </a:rPr>
              <a:t> </a:t>
            </a:r>
            <a:r>
              <a:rPr sz="2400" spc="-5" dirty="0">
                <a:latin typeface="Cambria"/>
                <a:cs typeface="Cambria"/>
              </a:rPr>
              <a:t>of</a:t>
            </a:r>
            <a:r>
              <a:rPr sz="2400" spc="-10" dirty="0">
                <a:latin typeface="Cambria"/>
                <a:cs typeface="Cambria"/>
              </a:rPr>
              <a:t> </a:t>
            </a:r>
            <a:r>
              <a:rPr sz="2400" dirty="0">
                <a:latin typeface="Cambria"/>
                <a:cs typeface="Cambria"/>
              </a:rPr>
              <a:t>a method</a:t>
            </a:r>
            <a:r>
              <a:rPr sz="2400" spc="-30" dirty="0">
                <a:latin typeface="Cambria"/>
                <a:cs typeface="Cambria"/>
              </a:rPr>
              <a:t> </a:t>
            </a:r>
            <a:r>
              <a:rPr sz="2400" dirty="0">
                <a:latin typeface="Cambria"/>
                <a:cs typeface="Cambria"/>
              </a:rPr>
              <a:t>−</a:t>
            </a:r>
          </a:p>
          <a:p>
            <a:pPr>
              <a:spcBef>
                <a:spcPts val="50"/>
              </a:spcBef>
            </a:pPr>
            <a:endParaRPr sz="2400" dirty="0">
              <a:latin typeface="Cambria"/>
              <a:cs typeface="Cambria"/>
            </a:endParaRPr>
          </a:p>
          <a:p>
            <a:pPr marL="220961"/>
            <a:r>
              <a:rPr sz="2400" b="1" spc="-10" dirty="0">
                <a:latin typeface="Cambria"/>
                <a:cs typeface="Cambria"/>
              </a:rPr>
              <a:t>Syntax</a:t>
            </a:r>
            <a:r>
              <a:rPr sz="2400" spc="-10" dirty="0">
                <a:latin typeface="Cambria"/>
                <a:cs typeface="Cambria"/>
              </a:rPr>
              <a:t>:</a:t>
            </a:r>
            <a:endParaRPr sz="2400" dirty="0">
              <a:latin typeface="Cambria"/>
              <a:cs typeface="Cambria"/>
            </a:endParaRPr>
          </a:p>
          <a:p>
            <a:pPr marL="422240">
              <a:spcBef>
                <a:spcPts val="1080"/>
              </a:spcBef>
            </a:pPr>
            <a:r>
              <a:rPr sz="2400" spc="-5" dirty="0">
                <a:solidFill>
                  <a:srgbClr val="FF0000"/>
                </a:solidFill>
                <a:latin typeface="Cambria"/>
                <a:cs typeface="Cambria"/>
              </a:rPr>
              <a:t>modifier</a:t>
            </a:r>
            <a:r>
              <a:rPr sz="2400" spc="-15" dirty="0">
                <a:latin typeface="Cambria"/>
                <a:cs typeface="Cambria"/>
              </a:rPr>
              <a:t> </a:t>
            </a:r>
            <a:r>
              <a:rPr sz="2400" spc="-10" dirty="0">
                <a:solidFill>
                  <a:srgbClr val="0070C0"/>
                </a:solidFill>
                <a:latin typeface="Cambria"/>
                <a:cs typeface="Cambria"/>
              </a:rPr>
              <a:t>returnType</a:t>
            </a:r>
            <a:r>
              <a:rPr sz="2400" dirty="0">
                <a:latin typeface="Cambria"/>
                <a:cs typeface="Cambria"/>
              </a:rPr>
              <a:t> </a:t>
            </a:r>
            <a:r>
              <a:rPr sz="2400" spc="-5" dirty="0">
                <a:solidFill>
                  <a:schemeClr val="accent6">
                    <a:lumMod val="75000"/>
                  </a:schemeClr>
                </a:solidFill>
                <a:latin typeface="Cambria"/>
                <a:cs typeface="Cambria"/>
              </a:rPr>
              <a:t>nameOfMethod</a:t>
            </a:r>
            <a:r>
              <a:rPr sz="2400" spc="-30" dirty="0">
                <a:latin typeface="Cambria"/>
                <a:cs typeface="Cambria"/>
              </a:rPr>
              <a:t> </a:t>
            </a:r>
            <a:r>
              <a:rPr sz="2400" spc="-15" dirty="0">
                <a:latin typeface="Cambria"/>
                <a:cs typeface="Cambria"/>
              </a:rPr>
              <a:t>(Parameter</a:t>
            </a:r>
            <a:r>
              <a:rPr sz="2400" spc="10" dirty="0">
                <a:latin typeface="Cambria"/>
                <a:cs typeface="Cambria"/>
              </a:rPr>
              <a:t> </a:t>
            </a:r>
            <a:r>
              <a:rPr sz="2400" dirty="0">
                <a:latin typeface="Cambria"/>
                <a:cs typeface="Cambria"/>
              </a:rPr>
              <a:t>List)</a:t>
            </a:r>
            <a:r>
              <a:rPr sz="2400" spc="-5" dirty="0">
                <a:latin typeface="Cambria"/>
                <a:cs typeface="Cambria"/>
              </a:rPr>
              <a:t> </a:t>
            </a:r>
            <a:r>
              <a:rPr sz="2400" dirty="0">
                <a:latin typeface="Cambria"/>
                <a:cs typeface="Cambria"/>
              </a:rPr>
              <a:t>{</a:t>
            </a:r>
          </a:p>
          <a:p>
            <a:pPr marL="372079">
              <a:spcBef>
                <a:spcPts val="1080"/>
              </a:spcBef>
            </a:pPr>
            <a:r>
              <a:rPr sz="2400" spc="-5" dirty="0">
                <a:latin typeface="Cambria"/>
                <a:cs typeface="Cambria"/>
              </a:rPr>
              <a:t>//</a:t>
            </a:r>
            <a:r>
              <a:rPr sz="2400" spc="-10" dirty="0">
                <a:latin typeface="Cambria"/>
                <a:cs typeface="Cambria"/>
              </a:rPr>
              <a:t> </a:t>
            </a:r>
            <a:r>
              <a:rPr sz="2400" spc="-5" dirty="0">
                <a:latin typeface="Cambria"/>
                <a:cs typeface="Cambria"/>
              </a:rPr>
              <a:t>method</a:t>
            </a:r>
            <a:r>
              <a:rPr sz="2400" spc="-50" dirty="0">
                <a:latin typeface="Cambria"/>
                <a:cs typeface="Cambria"/>
              </a:rPr>
              <a:t> </a:t>
            </a:r>
            <a:r>
              <a:rPr sz="2400" spc="-10" dirty="0">
                <a:latin typeface="Cambria"/>
                <a:cs typeface="Cambria"/>
              </a:rPr>
              <a:t>body</a:t>
            </a:r>
            <a:endParaRPr sz="2400" dirty="0">
              <a:latin typeface="Cambria"/>
              <a:cs typeface="Cambria"/>
            </a:endParaRPr>
          </a:p>
          <a:p>
            <a:pPr marL="372079">
              <a:spcBef>
                <a:spcPts val="1080"/>
              </a:spcBef>
            </a:pPr>
            <a:r>
              <a:rPr sz="2400" dirty="0">
                <a:latin typeface="Cambria"/>
                <a:cs typeface="Cambria"/>
              </a:rPr>
              <a:t>}</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20" y="979422"/>
            <a:ext cx="4231005" cy="936154"/>
          </a:xfrm>
          <a:prstGeom prst="rect">
            <a:avLst/>
          </a:prstGeom>
        </p:spPr>
        <p:txBody>
          <a:bodyPr vert="horz" wrap="square" lIns="0" tIns="12700" rIns="0" bIns="0" rtlCol="0">
            <a:spAutoFit/>
          </a:bodyPr>
          <a:lstStyle/>
          <a:p>
            <a:pPr marL="238105" marR="5079" indent="-226041">
              <a:spcBef>
                <a:spcPts val="100"/>
              </a:spcBef>
              <a:tabLst>
                <a:tab pos="1952461" algn="l"/>
              </a:tabLst>
            </a:pPr>
            <a:r>
              <a:rPr sz="3000" spc="-5" dirty="0">
                <a:solidFill>
                  <a:srgbClr val="FFFFFF"/>
                </a:solidFill>
                <a:latin typeface="Cambria"/>
                <a:cs typeface="Cambria"/>
              </a:rPr>
              <a:t>Method</a:t>
            </a:r>
            <a:r>
              <a:rPr sz="3000" spc="-50" dirty="0">
                <a:solidFill>
                  <a:srgbClr val="FFFFFF"/>
                </a:solidFill>
                <a:latin typeface="Cambria"/>
                <a:cs typeface="Cambria"/>
              </a:rPr>
              <a:t> </a:t>
            </a:r>
            <a:r>
              <a:rPr sz="3000" spc="-10" dirty="0">
                <a:solidFill>
                  <a:srgbClr val="FFFFFF"/>
                </a:solidFill>
                <a:latin typeface="Cambria"/>
                <a:cs typeface="Cambria"/>
              </a:rPr>
              <a:t>Abstraction</a:t>
            </a:r>
            <a:r>
              <a:rPr sz="3000" spc="-40" dirty="0">
                <a:solidFill>
                  <a:srgbClr val="FFFFFF"/>
                </a:solidFill>
                <a:latin typeface="Cambria"/>
                <a:cs typeface="Cambria"/>
              </a:rPr>
              <a:t> </a:t>
            </a:r>
            <a:r>
              <a:rPr sz="3000" spc="-5" dirty="0">
                <a:solidFill>
                  <a:srgbClr val="FFFFFF"/>
                </a:solidFill>
                <a:latin typeface="Cambria"/>
                <a:cs typeface="Cambria"/>
              </a:rPr>
              <a:t>and </a:t>
            </a:r>
            <a:r>
              <a:rPr sz="3000" spc="-645" dirty="0">
                <a:solidFill>
                  <a:srgbClr val="FFFFFF"/>
                </a:solidFill>
                <a:latin typeface="Cambria"/>
                <a:cs typeface="Cambria"/>
              </a:rPr>
              <a:t> </a:t>
            </a:r>
            <a:r>
              <a:rPr sz="3000" spc="-15" dirty="0">
                <a:solidFill>
                  <a:srgbClr val="FFFFFF"/>
                </a:solidFill>
                <a:latin typeface="Cambria"/>
                <a:cs typeface="Cambria"/>
              </a:rPr>
              <a:t>Stepwise	</a:t>
            </a:r>
            <a:r>
              <a:rPr sz="3000" spc="-5" dirty="0">
                <a:solidFill>
                  <a:srgbClr val="FFFFFF"/>
                </a:solidFill>
                <a:latin typeface="Cambria"/>
                <a:cs typeface="Cambria"/>
              </a:rPr>
              <a:t>Refinement</a:t>
            </a:r>
            <a:endParaRPr sz="3000">
              <a:latin typeface="Cambria"/>
              <a:cs typeface="Cambria"/>
            </a:endParaRPr>
          </a:p>
        </p:txBody>
      </p:sp>
      <p:sp>
        <p:nvSpPr>
          <p:cNvPr id="3" name="object 3"/>
          <p:cNvSpPr txBox="1"/>
          <p:nvPr/>
        </p:nvSpPr>
        <p:spPr>
          <a:xfrm>
            <a:off x="1003846" y="1958774"/>
            <a:ext cx="7973695" cy="1020151"/>
          </a:xfrm>
          <a:prstGeom prst="rect">
            <a:avLst/>
          </a:prstGeom>
        </p:spPr>
        <p:txBody>
          <a:bodyPr vert="horz" wrap="square" lIns="0" tIns="139065" rIns="0" bIns="0" rtlCol="0">
            <a:spAutoFit/>
          </a:bodyPr>
          <a:lstStyle/>
          <a:p>
            <a:pPr marL="356840" indent="-344776">
              <a:spcBef>
                <a:spcPts val="1095"/>
              </a:spcBef>
              <a:buSzPct val="78125"/>
              <a:buFont typeface="Georgia"/>
              <a:buChar char="►"/>
              <a:tabLst>
                <a:tab pos="356840" algn="l"/>
                <a:tab pos="357475" algn="l"/>
              </a:tabLst>
            </a:pPr>
            <a:r>
              <a:rPr lang="en-US" sz="2400" spc="-25" dirty="0">
                <a:solidFill>
                  <a:srgbClr val="FF0000"/>
                </a:solidFill>
                <a:latin typeface="Cambria"/>
                <a:cs typeface="Cambria"/>
              </a:rPr>
              <a:t>OOPs programming language is Top-Down or Bottom-Up?</a:t>
            </a:r>
          </a:p>
          <a:p>
            <a:pPr marL="356840" indent="-344776">
              <a:spcBef>
                <a:spcPts val="1095"/>
              </a:spcBef>
              <a:buSzPct val="78125"/>
              <a:buFont typeface="Georgia"/>
              <a:buChar char="►"/>
              <a:tabLst>
                <a:tab pos="356840" algn="l"/>
                <a:tab pos="357475" algn="l"/>
              </a:tabLst>
            </a:pPr>
            <a:r>
              <a:rPr lang="en-US" sz="2400" spc="-25" dirty="0">
                <a:solidFill>
                  <a:srgbClr val="00B050"/>
                </a:solidFill>
                <a:latin typeface="Cambria"/>
                <a:cs typeface="Cambria"/>
              </a:rPr>
              <a:t>OOPs follow Bottom-Up approach</a:t>
            </a:r>
            <a:endParaRPr sz="2400" dirty="0">
              <a:solidFill>
                <a:srgbClr val="00B050"/>
              </a:solidFill>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extLst>
      <p:ext uri="{BB962C8B-B14F-4D97-AF65-F5344CB8AC3E}">
        <p14:creationId xmlns:p14="http://schemas.microsoft.com/office/powerpoint/2010/main" val="265659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516" y="938246"/>
            <a:ext cx="3038475" cy="813043"/>
          </a:xfrm>
          <a:prstGeom prst="rect">
            <a:avLst/>
          </a:prstGeom>
        </p:spPr>
        <p:txBody>
          <a:bodyPr vert="horz" wrap="square" lIns="0" tIns="12700" rIns="0" bIns="0" rtlCol="0">
            <a:spAutoFit/>
          </a:bodyPr>
          <a:lstStyle/>
          <a:p>
            <a:pPr marL="669234" marR="5079" indent="-657170">
              <a:spcBef>
                <a:spcPts val="100"/>
              </a:spcBef>
            </a:pPr>
            <a:r>
              <a:rPr sz="2600" spc="-5" dirty="0">
                <a:solidFill>
                  <a:srgbClr val="FFFFFF"/>
                </a:solidFill>
                <a:latin typeface="Cambria"/>
                <a:cs typeface="Cambria"/>
              </a:rPr>
              <a:t>Benefits</a:t>
            </a:r>
            <a:r>
              <a:rPr sz="2600" spc="-65" dirty="0">
                <a:solidFill>
                  <a:srgbClr val="FFFFFF"/>
                </a:solidFill>
                <a:latin typeface="Cambria"/>
                <a:cs typeface="Cambria"/>
              </a:rPr>
              <a:t> </a:t>
            </a:r>
            <a:r>
              <a:rPr sz="2600" dirty="0">
                <a:solidFill>
                  <a:srgbClr val="FFFFFF"/>
                </a:solidFill>
                <a:latin typeface="Cambria"/>
                <a:cs typeface="Cambria"/>
              </a:rPr>
              <a:t>of</a:t>
            </a:r>
            <a:r>
              <a:rPr sz="2600" spc="-35" dirty="0">
                <a:solidFill>
                  <a:srgbClr val="FFFFFF"/>
                </a:solidFill>
                <a:latin typeface="Cambria"/>
                <a:cs typeface="Cambria"/>
              </a:rPr>
              <a:t> </a:t>
            </a:r>
            <a:r>
              <a:rPr sz="2600" spc="-15" dirty="0">
                <a:solidFill>
                  <a:srgbClr val="FFFFFF"/>
                </a:solidFill>
                <a:latin typeface="Cambria"/>
                <a:cs typeface="Cambria"/>
              </a:rPr>
              <a:t>stepwise </a:t>
            </a:r>
            <a:r>
              <a:rPr sz="2600" spc="-560" dirty="0">
                <a:solidFill>
                  <a:srgbClr val="FFFFFF"/>
                </a:solidFill>
                <a:latin typeface="Cambria"/>
                <a:cs typeface="Cambria"/>
              </a:rPr>
              <a:t> </a:t>
            </a:r>
            <a:r>
              <a:rPr sz="2600" spc="-10" dirty="0">
                <a:solidFill>
                  <a:srgbClr val="FFFFFF"/>
                </a:solidFill>
                <a:latin typeface="Cambria"/>
                <a:cs typeface="Cambria"/>
              </a:rPr>
              <a:t>refinement</a:t>
            </a:r>
            <a:endParaRPr sz="2600">
              <a:latin typeface="Cambria"/>
              <a:cs typeface="Cambria"/>
            </a:endParaRPr>
          </a:p>
        </p:txBody>
      </p:sp>
      <p:sp>
        <p:nvSpPr>
          <p:cNvPr id="3" name="object 3"/>
          <p:cNvSpPr txBox="1"/>
          <p:nvPr/>
        </p:nvSpPr>
        <p:spPr>
          <a:xfrm>
            <a:off x="851407" y="2005046"/>
            <a:ext cx="7975600" cy="3111749"/>
          </a:xfrm>
          <a:prstGeom prst="rect">
            <a:avLst/>
          </a:prstGeom>
        </p:spPr>
        <p:txBody>
          <a:bodyPr vert="horz" wrap="square" lIns="0" tIns="13335" rIns="0" bIns="0" rtlCol="0">
            <a:spAutoFit/>
          </a:bodyPr>
          <a:lstStyle/>
          <a:p>
            <a:pPr marL="356840" marR="5079" indent="-344776">
              <a:spcBef>
                <a:spcPts val="105"/>
              </a:spcBef>
              <a:buSzPct val="80000"/>
              <a:buFont typeface="Georgia"/>
              <a:buChar char="►"/>
              <a:tabLst>
                <a:tab pos="356840" algn="l"/>
                <a:tab pos="357475" algn="l"/>
              </a:tabLst>
            </a:pPr>
            <a:r>
              <a:rPr sz="2400" dirty="0">
                <a:latin typeface="Cambria"/>
                <a:cs typeface="Cambria"/>
              </a:rPr>
              <a:t>Each</a:t>
            </a:r>
            <a:r>
              <a:rPr sz="2400" spc="-70" dirty="0">
                <a:latin typeface="Cambria"/>
                <a:cs typeface="Cambria"/>
              </a:rPr>
              <a:t> </a:t>
            </a:r>
            <a:r>
              <a:rPr sz="2400" spc="-5" dirty="0">
                <a:latin typeface="Cambria"/>
                <a:cs typeface="Cambria"/>
              </a:rPr>
              <a:t>sub-problem</a:t>
            </a:r>
            <a:r>
              <a:rPr sz="2400" spc="-65" dirty="0">
                <a:latin typeface="Cambria"/>
                <a:cs typeface="Cambria"/>
              </a:rPr>
              <a:t> </a:t>
            </a:r>
            <a:r>
              <a:rPr sz="2400" dirty="0">
                <a:latin typeface="Cambria"/>
                <a:cs typeface="Cambria"/>
              </a:rPr>
              <a:t>can</a:t>
            </a:r>
            <a:r>
              <a:rPr sz="2400" spc="-60" dirty="0">
                <a:latin typeface="Cambria"/>
                <a:cs typeface="Cambria"/>
              </a:rPr>
              <a:t> </a:t>
            </a:r>
            <a:r>
              <a:rPr sz="2400" dirty="0">
                <a:latin typeface="Cambria"/>
                <a:cs typeface="Cambria"/>
              </a:rPr>
              <a:t>be </a:t>
            </a:r>
            <a:r>
              <a:rPr sz="2400" spc="-5" dirty="0">
                <a:latin typeface="Cambria"/>
                <a:cs typeface="Cambria"/>
              </a:rPr>
              <a:t>implemented</a:t>
            </a:r>
            <a:r>
              <a:rPr sz="2400" spc="-50" dirty="0">
                <a:latin typeface="Cambria"/>
                <a:cs typeface="Cambria"/>
              </a:rPr>
              <a:t> </a:t>
            </a:r>
            <a:r>
              <a:rPr sz="2400" spc="-10" dirty="0">
                <a:latin typeface="Cambria"/>
                <a:cs typeface="Cambria"/>
              </a:rPr>
              <a:t>using</a:t>
            </a:r>
            <a:r>
              <a:rPr sz="2400" spc="-30" dirty="0">
                <a:latin typeface="Cambria"/>
                <a:cs typeface="Cambria"/>
              </a:rPr>
              <a:t> </a:t>
            </a:r>
            <a:r>
              <a:rPr sz="2400" dirty="0">
                <a:latin typeface="Cambria"/>
                <a:cs typeface="Cambria"/>
              </a:rPr>
              <a:t>a</a:t>
            </a:r>
            <a:r>
              <a:rPr sz="2400" spc="-45" dirty="0">
                <a:latin typeface="Cambria"/>
                <a:cs typeface="Cambria"/>
              </a:rPr>
              <a:t> </a:t>
            </a:r>
            <a:r>
              <a:rPr sz="2400" dirty="0">
                <a:latin typeface="Cambria"/>
                <a:cs typeface="Cambria"/>
              </a:rPr>
              <a:t>method.</a:t>
            </a:r>
            <a:r>
              <a:rPr sz="2400" spc="-70" dirty="0">
                <a:latin typeface="Cambria"/>
                <a:cs typeface="Cambria"/>
              </a:rPr>
              <a:t> </a:t>
            </a:r>
            <a:r>
              <a:rPr sz="2400" spc="-5" dirty="0">
                <a:latin typeface="Cambria"/>
                <a:cs typeface="Cambria"/>
              </a:rPr>
              <a:t>This</a:t>
            </a:r>
            <a:r>
              <a:rPr sz="2400" spc="400" dirty="0">
                <a:latin typeface="Cambria"/>
                <a:cs typeface="Cambria"/>
              </a:rPr>
              <a:t> </a:t>
            </a:r>
            <a:r>
              <a:rPr sz="2400" spc="-5" dirty="0">
                <a:latin typeface="Cambria"/>
                <a:cs typeface="Cambria"/>
              </a:rPr>
              <a:t>approach </a:t>
            </a:r>
            <a:r>
              <a:rPr sz="2400" spc="-425" dirty="0">
                <a:latin typeface="Cambria"/>
                <a:cs typeface="Cambria"/>
              </a:rPr>
              <a:t> </a:t>
            </a:r>
            <a:r>
              <a:rPr sz="2400" spc="-5" dirty="0">
                <a:latin typeface="Cambria"/>
                <a:cs typeface="Cambria"/>
              </a:rPr>
              <a:t>makes </a:t>
            </a:r>
            <a:r>
              <a:rPr sz="2400" dirty="0">
                <a:latin typeface="Cambria"/>
                <a:cs typeface="Cambria"/>
              </a:rPr>
              <a:t>the </a:t>
            </a:r>
            <a:r>
              <a:rPr sz="2400" spc="-10" dirty="0">
                <a:latin typeface="Cambria"/>
                <a:cs typeface="Cambria"/>
              </a:rPr>
              <a:t>program </a:t>
            </a:r>
            <a:r>
              <a:rPr sz="2400" spc="-5" dirty="0">
                <a:latin typeface="Cambria"/>
                <a:cs typeface="Cambria"/>
              </a:rPr>
              <a:t>easier </a:t>
            </a:r>
            <a:r>
              <a:rPr sz="2400" dirty="0">
                <a:latin typeface="Cambria"/>
                <a:cs typeface="Cambria"/>
              </a:rPr>
              <a:t>to </a:t>
            </a:r>
            <a:r>
              <a:rPr sz="2400" spc="-5" dirty="0">
                <a:latin typeface="Cambria"/>
                <a:cs typeface="Cambria"/>
              </a:rPr>
              <a:t>write, </a:t>
            </a:r>
            <a:r>
              <a:rPr sz="2400" spc="-15" dirty="0">
                <a:latin typeface="Cambria"/>
                <a:cs typeface="Cambria"/>
              </a:rPr>
              <a:t>reuse, </a:t>
            </a:r>
            <a:r>
              <a:rPr sz="2400" spc="-10" dirty="0">
                <a:latin typeface="Cambria"/>
                <a:cs typeface="Cambria"/>
              </a:rPr>
              <a:t>debug, </a:t>
            </a:r>
            <a:r>
              <a:rPr sz="2400" spc="5" dirty="0">
                <a:latin typeface="Cambria"/>
                <a:cs typeface="Cambria"/>
              </a:rPr>
              <a:t>test,</a:t>
            </a:r>
            <a:r>
              <a:rPr sz="2400" spc="10" dirty="0">
                <a:latin typeface="Cambria"/>
                <a:cs typeface="Cambria"/>
              </a:rPr>
              <a:t> </a:t>
            </a:r>
            <a:r>
              <a:rPr sz="2400" spc="-35" dirty="0">
                <a:latin typeface="Cambria"/>
                <a:cs typeface="Cambria"/>
              </a:rPr>
              <a:t>modify, </a:t>
            </a:r>
            <a:r>
              <a:rPr sz="2400" dirty="0">
                <a:latin typeface="Cambria"/>
                <a:cs typeface="Cambria"/>
              </a:rPr>
              <a:t>and </a:t>
            </a:r>
            <a:r>
              <a:rPr sz="2400" spc="5" dirty="0">
                <a:latin typeface="Cambria"/>
                <a:cs typeface="Cambria"/>
              </a:rPr>
              <a:t> </a:t>
            </a:r>
            <a:r>
              <a:rPr sz="2400" spc="-5" dirty="0">
                <a:latin typeface="Cambria"/>
                <a:cs typeface="Cambria"/>
              </a:rPr>
              <a:t>maintain.</a:t>
            </a:r>
            <a:endParaRPr sz="2400" dirty="0">
              <a:latin typeface="Cambria"/>
              <a:cs typeface="Cambria"/>
            </a:endParaRPr>
          </a:p>
          <a:p>
            <a:pPr marL="469225" indent="-457162">
              <a:spcBef>
                <a:spcPts val="995"/>
              </a:spcBef>
              <a:buSzPct val="80000"/>
              <a:buAutoNum type="arabicPeriod"/>
              <a:tabLst>
                <a:tab pos="469225" algn="l"/>
                <a:tab pos="469861" algn="l"/>
              </a:tabLst>
            </a:pPr>
            <a:r>
              <a:rPr sz="2400" spc="5" dirty="0">
                <a:latin typeface="Cambria"/>
                <a:cs typeface="Cambria"/>
              </a:rPr>
              <a:t>S</a:t>
            </a:r>
            <a:r>
              <a:rPr sz="2400" spc="-20" dirty="0">
                <a:latin typeface="Cambria"/>
                <a:cs typeface="Cambria"/>
              </a:rPr>
              <a:t>i</a:t>
            </a:r>
            <a:r>
              <a:rPr sz="2400" spc="-5" dirty="0">
                <a:latin typeface="Cambria"/>
                <a:cs typeface="Cambria"/>
              </a:rPr>
              <a:t>m</a:t>
            </a:r>
            <a:r>
              <a:rPr sz="2400" spc="5" dirty="0">
                <a:latin typeface="Cambria"/>
                <a:cs typeface="Cambria"/>
              </a:rPr>
              <a:t>p</a:t>
            </a:r>
            <a:r>
              <a:rPr sz="2400" spc="-5" dirty="0">
                <a:latin typeface="Cambria"/>
                <a:cs typeface="Cambria"/>
              </a:rPr>
              <a:t>l</a:t>
            </a:r>
            <a:r>
              <a:rPr sz="2400" spc="-20" dirty="0">
                <a:latin typeface="Cambria"/>
                <a:cs typeface="Cambria"/>
              </a:rPr>
              <a:t>e</a:t>
            </a:r>
            <a:r>
              <a:rPr sz="2400" dirty="0">
                <a:latin typeface="Cambria"/>
                <a:cs typeface="Cambria"/>
              </a:rPr>
              <a:t>r</a:t>
            </a:r>
            <a:r>
              <a:rPr sz="2400" spc="-70" dirty="0">
                <a:latin typeface="Cambria"/>
                <a:cs typeface="Cambria"/>
              </a:rPr>
              <a:t> </a:t>
            </a:r>
            <a:r>
              <a:rPr sz="2400" spc="5" dirty="0">
                <a:latin typeface="Cambria"/>
                <a:cs typeface="Cambria"/>
              </a:rPr>
              <a:t>p</a:t>
            </a:r>
            <a:r>
              <a:rPr sz="2400" spc="-30" dirty="0">
                <a:latin typeface="Cambria"/>
                <a:cs typeface="Cambria"/>
              </a:rPr>
              <a:t>r</a:t>
            </a:r>
            <a:r>
              <a:rPr sz="2400" spc="-5" dirty="0">
                <a:latin typeface="Cambria"/>
                <a:cs typeface="Cambria"/>
              </a:rPr>
              <a:t>o</a:t>
            </a:r>
            <a:r>
              <a:rPr sz="2400" spc="10" dirty="0">
                <a:latin typeface="Cambria"/>
                <a:cs typeface="Cambria"/>
              </a:rPr>
              <a:t>g</a:t>
            </a:r>
            <a:r>
              <a:rPr sz="2400" spc="-50" dirty="0">
                <a:latin typeface="Cambria"/>
                <a:cs typeface="Cambria"/>
              </a:rPr>
              <a:t>r</a:t>
            </a:r>
            <a:r>
              <a:rPr sz="2400" spc="-20" dirty="0">
                <a:latin typeface="Cambria"/>
                <a:cs typeface="Cambria"/>
              </a:rPr>
              <a:t>a</a:t>
            </a:r>
            <a:r>
              <a:rPr sz="2400" spc="-5" dirty="0">
                <a:latin typeface="Cambria"/>
                <a:cs typeface="Cambria"/>
              </a:rPr>
              <a:t>m</a:t>
            </a:r>
            <a:r>
              <a:rPr sz="2400" dirty="0">
                <a:latin typeface="Cambria"/>
                <a:cs typeface="Cambria"/>
              </a:rPr>
              <a:t>:</a:t>
            </a:r>
          </a:p>
          <a:p>
            <a:pPr marL="469225" indent="-457162">
              <a:spcBef>
                <a:spcPts val="1005"/>
              </a:spcBef>
              <a:buSzPct val="80000"/>
              <a:buAutoNum type="arabicPeriod"/>
              <a:tabLst>
                <a:tab pos="469225" algn="l"/>
                <a:tab pos="469861" algn="l"/>
              </a:tabLst>
            </a:pPr>
            <a:r>
              <a:rPr sz="2400" spc="-20" dirty="0">
                <a:latin typeface="Cambria"/>
                <a:cs typeface="Cambria"/>
              </a:rPr>
              <a:t>Reusing</a:t>
            </a:r>
            <a:r>
              <a:rPr sz="2400" spc="-70" dirty="0">
                <a:latin typeface="Cambria"/>
                <a:cs typeface="Cambria"/>
              </a:rPr>
              <a:t> </a:t>
            </a:r>
            <a:r>
              <a:rPr sz="2400" spc="-5" dirty="0">
                <a:latin typeface="Cambria"/>
                <a:cs typeface="Cambria"/>
              </a:rPr>
              <a:t>Methods:</a:t>
            </a:r>
            <a:endParaRPr sz="2400" dirty="0">
              <a:latin typeface="Cambria"/>
              <a:cs typeface="Cambria"/>
            </a:endParaRPr>
          </a:p>
          <a:p>
            <a:pPr marL="469225" indent="-457162">
              <a:spcBef>
                <a:spcPts val="994"/>
              </a:spcBef>
              <a:buSzPct val="80000"/>
              <a:buAutoNum type="arabicPeriod"/>
              <a:tabLst>
                <a:tab pos="469225" algn="l"/>
                <a:tab pos="469861" algn="l"/>
              </a:tabLst>
            </a:pPr>
            <a:r>
              <a:rPr sz="2400" spc="-5" dirty="0">
                <a:latin typeface="Cambria"/>
                <a:cs typeface="Cambria"/>
              </a:rPr>
              <a:t>Easier</a:t>
            </a:r>
            <a:r>
              <a:rPr sz="2400" spc="-75" dirty="0">
                <a:latin typeface="Cambria"/>
                <a:cs typeface="Cambria"/>
              </a:rPr>
              <a:t> </a:t>
            </a:r>
            <a:r>
              <a:rPr sz="2400" spc="-10" dirty="0">
                <a:latin typeface="Cambria"/>
                <a:cs typeface="Cambria"/>
              </a:rPr>
              <a:t>Developing,</a:t>
            </a:r>
            <a:r>
              <a:rPr sz="2400" spc="-55" dirty="0">
                <a:latin typeface="Cambria"/>
                <a:cs typeface="Cambria"/>
              </a:rPr>
              <a:t> </a:t>
            </a:r>
            <a:r>
              <a:rPr sz="2400" spc="-5" dirty="0">
                <a:latin typeface="Cambria"/>
                <a:cs typeface="Cambria"/>
              </a:rPr>
              <a:t>Debugging</a:t>
            </a:r>
            <a:r>
              <a:rPr sz="2400" spc="-70" dirty="0">
                <a:latin typeface="Cambria"/>
                <a:cs typeface="Cambria"/>
              </a:rPr>
              <a:t> </a:t>
            </a:r>
            <a:r>
              <a:rPr sz="2400" dirty="0">
                <a:latin typeface="Cambria"/>
                <a:cs typeface="Cambria"/>
              </a:rPr>
              <a:t>and</a:t>
            </a:r>
            <a:r>
              <a:rPr sz="2400" spc="-15" dirty="0">
                <a:latin typeface="Cambria"/>
                <a:cs typeface="Cambria"/>
              </a:rPr>
              <a:t> </a:t>
            </a:r>
            <a:r>
              <a:rPr sz="2400" spc="-25" dirty="0">
                <a:latin typeface="Cambria"/>
                <a:cs typeface="Cambria"/>
              </a:rPr>
              <a:t>Testing:</a:t>
            </a:r>
            <a:endParaRPr sz="2400" dirty="0">
              <a:latin typeface="Cambria"/>
              <a:cs typeface="Cambria"/>
            </a:endParaRPr>
          </a:p>
          <a:p>
            <a:pPr marL="469225" indent="-457162">
              <a:spcBef>
                <a:spcPts val="1000"/>
              </a:spcBef>
              <a:buSzPct val="80000"/>
              <a:buAutoNum type="arabicPeriod"/>
              <a:tabLst>
                <a:tab pos="469225" algn="l"/>
                <a:tab pos="469861" algn="l"/>
              </a:tabLst>
            </a:pPr>
            <a:r>
              <a:rPr sz="2400" spc="-5" dirty="0">
                <a:latin typeface="Cambria"/>
                <a:cs typeface="Cambria"/>
              </a:rPr>
              <a:t>B</a:t>
            </a:r>
            <a:r>
              <a:rPr sz="2400" dirty="0">
                <a:latin typeface="Cambria"/>
                <a:cs typeface="Cambria"/>
              </a:rPr>
              <a:t>et</a:t>
            </a:r>
            <a:r>
              <a:rPr sz="2400" spc="-20" dirty="0">
                <a:latin typeface="Cambria"/>
                <a:cs typeface="Cambria"/>
              </a:rPr>
              <a:t>t</a:t>
            </a:r>
            <a:r>
              <a:rPr sz="2400" dirty="0">
                <a:latin typeface="Cambria"/>
                <a:cs typeface="Cambria"/>
              </a:rPr>
              <a:t>er</a:t>
            </a:r>
            <a:r>
              <a:rPr sz="2400" spc="-50" dirty="0">
                <a:latin typeface="Cambria"/>
                <a:cs typeface="Cambria"/>
              </a:rPr>
              <a:t> </a:t>
            </a:r>
            <a:r>
              <a:rPr sz="2400" spc="-10" dirty="0">
                <a:latin typeface="Cambria"/>
                <a:cs typeface="Cambria"/>
              </a:rPr>
              <a:t>f</a:t>
            </a:r>
            <a:r>
              <a:rPr sz="2400" dirty="0">
                <a:latin typeface="Cambria"/>
                <a:cs typeface="Cambria"/>
              </a:rPr>
              <a:t>a</a:t>
            </a:r>
            <a:r>
              <a:rPr sz="2400" spc="-5" dirty="0">
                <a:latin typeface="Cambria"/>
                <a:cs typeface="Cambria"/>
              </a:rPr>
              <a:t>c</a:t>
            </a:r>
            <a:r>
              <a:rPr sz="2400" dirty="0">
                <a:latin typeface="Cambria"/>
                <a:cs typeface="Cambria"/>
              </a:rPr>
              <a:t>i</a:t>
            </a:r>
            <a:r>
              <a:rPr sz="2400" spc="-5" dirty="0">
                <a:latin typeface="Cambria"/>
                <a:cs typeface="Cambria"/>
              </a:rPr>
              <a:t>l</a:t>
            </a:r>
            <a:r>
              <a:rPr sz="2400" spc="-20" dirty="0">
                <a:latin typeface="Cambria"/>
                <a:cs typeface="Cambria"/>
              </a:rPr>
              <a:t>i</a:t>
            </a:r>
            <a:r>
              <a:rPr sz="2400" dirty="0">
                <a:latin typeface="Cambria"/>
                <a:cs typeface="Cambria"/>
              </a:rPr>
              <a:t>tati</a:t>
            </a:r>
            <a:r>
              <a:rPr sz="2400" spc="-20" dirty="0">
                <a:latin typeface="Cambria"/>
                <a:cs typeface="Cambria"/>
              </a:rPr>
              <a:t>n</a:t>
            </a:r>
            <a:r>
              <a:rPr sz="2400" dirty="0">
                <a:latin typeface="Cambria"/>
                <a:cs typeface="Cambria"/>
              </a:rPr>
              <a:t>g</a:t>
            </a:r>
            <a:r>
              <a:rPr sz="2400" spc="-190" dirty="0">
                <a:latin typeface="Cambria"/>
                <a:cs typeface="Cambria"/>
              </a:rPr>
              <a:t> </a:t>
            </a:r>
            <a:r>
              <a:rPr sz="2400" spc="-20" dirty="0">
                <a:latin typeface="Cambria"/>
                <a:cs typeface="Cambria"/>
              </a:rPr>
              <a:t>t</a:t>
            </a:r>
            <a:r>
              <a:rPr sz="2400" dirty="0">
                <a:latin typeface="Cambria"/>
                <a:cs typeface="Cambria"/>
              </a:rPr>
              <a:t>ea</a:t>
            </a:r>
            <a:r>
              <a:rPr sz="2400" spc="-25" dirty="0">
                <a:latin typeface="Cambria"/>
                <a:cs typeface="Cambria"/>
              </a:rPr>
              <a:t>m</a:t>
            </a:r>
            <a:r>
              <a:rPr sz="2400" spc="-30" dirty="0">
                <a:latin typeface="Cambria"/>
                <a:cs typeface="Cambria"/>
              </a:rPr>
              <a:t>w</a:t>
            </a:r>
            <a:r>
              <a:rPr sz="2400" spc="-5" dirty="0">
                <a:latin typeface="Cambria"/>
                <a:cs typeface="Cambria"/>
              </a:rPr>
              <a:t>o</a:t>
            </a:r>
            <a:r>
              <a:rPr sz="2400" spc="-10" dirty="0">
                <a:latin typeface="Cambria"/>
                <a:cs typeface="Cambria"/>
              </a:rPr>
              <a:t>rk</a:t>
            </a:r>
            <a:r>
              <a:rPr sz="2400" dirty="0">
                <a:latin typeface="Cambria"/>
                <a:cs typeface="Cambria"/>
              </a:rPr>
              <a:t>:</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4382" y="1122654"/>
            <a:ext cx="3865245" cy="412934"/>
          </a:xfrm>
          <a:prstGeom prst="rect">
            <a:avLst/>
          </a:prstGeom>
        </p:spPr>
        <p:txBody>
          <a:bodyPr vert="horz" wrap="square" lIns="0" tIns="12700" rIns="0" bIns="0" rtlCol="0">
            <a:spAutoFit/>
          </a:bodyPr>
          <a:lstStyle/>
          <a:p>
            <a:pPr marL="12699">
              <a:spcBef>
                <a:spcPts val="100"/>
              </a:spcBef>
            </a:pPr>
            <a:r>
              <a:rPr sz="2600" spc="-5" dirty="0">
                <a:solidFill>
                  <a:srgbClr val="FFFFFF"/>
                </a:solidFill>
                <a:latin typeface="Cambria"/>
                <a:cs typeface="Cambria"/>
              </a:rPr>
              <a:t>Single</a:t>
            </a:r>
            <a:r>
              <a:rPr sz="2600" spc="-75" dirty="0">
                <a:solidFill>
                  <a:srgbClr val="FFFFFF"/>
                </a:solidFill>
                <a:latin typeface="Cambria"/>
                <a:cs typeface="Cambria"/>
              </a:rPr>
              <a:t> </a:t>
            </a:r>
            <a:r>
              <a:rPr sz="2600" dirty="0">
                <a:solidFill>
                  <a:srgbClr val="FFFFFF"/>
                </a:solidFill>
                <a:latin typeface="Cambria"/>
                <a:cs typeface="Cambria"/>
              </a:rPr>
              <a:t>Dimensional</a:t>
            </a:r>
            <a:r>
              <a:rPr sz="2600" spc="-110" dirty="0">
                <a:solidFill>
                  <a:srgbClr val="FFFFFF"/>
                </a:solidFill>
                <a:latin typeface="Cambria"/>
                <a:cs typeface="Cambria"/>
              </a:rPr>
              <a:t> </a:t>
            </a:r>
            <a:r>
              <a:rPr sz="2600" spc="-25" dirty="0">
                <a:solidFill>
                  <a:srgbClr val="FFFFFF"/>
                </a:solidFill>
                <a:latin typeface="Cambria"/>
                <a:cs typeface="Cambria"/>
              </a:rPr>
              <a:t>Array</a:t>
            </a:r>
            <a:endParaRPr sz="2600">
              <a:latin typeface="Cambria"/>
              <a:cs typeface="Cambria"/>
            </a:endParaRPr>
          </a:p>
        </p:txBody>
      </p:sp>
      <p:sp>
        <p:nvSpPr>
          <p:cNvPr id="3" name="object 3"/>
          <p:cNvSpPr txBox="1"/>
          <p:nvPr/>
        </p:nvSpPr>
        <p:spPr>
          <a:xfrm>
            <a:off x="851407" y="2005046"/>
            <a:ext cx="8742174" cy="4117153"/>
          </a:xfrm>
          <a:prstGeom prst="rect">
            <a:avLst/>
          </a:prstGeom>
        </p:spPr>
        <p:txBody>
          <a:bodyPr vert="horz" wrap="square" lIns="0" tIns="13335" rIns="0" bIns="0" rtlCol="0">
            <a:spAutoFit/>
          </a:bodyPr>
          <a:lstStyle/>
          <a:p>
            <a:pPr marL="356840" indent="-344776">
              <a:spcBef>
                <a:spcPts val="105"/>
              </a:spcBef>
              <a:buSzPct val="80000"/>
              <a:buFont typeface="Georgia"/>
              <a:buChar char="►"/>
              <a:tabLst>
                <a:tab pos="356840" algn="l"/>
                <a:tab pos="357475" algn="l"/>
              </a:tabLst>
            </a:pPr>
            <a:r>
              <a:rPr sz="2400" dirty="0">
                <a:latin typeface="Cambria"/>
                <a:cs typeface="Cambria"/>
              </a:rPr>
              <a:t>A</a:t>
            </a:r>
            <a:r>
              <a:rPr sz="2400" spc="-30" dirty="0">
                <a:latin typeface="Cambria"/>
                <a:cs typeface="Cambria"/>
              </a:rPr>
              <a:t> </a:t>
            </a:r>
            <a:r>
              <a:rPr sz="2400" spc="-5" dirty="0">
                <a:latin typeface="Cambria"/>
                <a:cs typeface="Cambria"/>
              </a:rPr>
              <a:t>single</a:t>
            </a:r>
            <a:r>
              <a:rPr sz="2400" spc="-60" dirty="0">
                <a:latin typeface="Cambria"/>
                <a:cs typeface="Cambria"/>
              </a:rPr>
              <a:t> </a:t>
            </a:r>
            <a:r>
              <a:rPr sz="2400" spc="-15" dirty="0">
                <a:latin typeface="Cambria"/>
                <a:cs typeface="Cambria"/>
              </a:rPr>
              <a:t>array</a:t>
            </a:r>
            <a:r>
              <a:rPr sz="2400" spc="-70" dirty="0">
                <a:latin typeface="Cambria"/>
                <a:cs typeface="Cambria"/>
              </a:rPr>
              <a:t> </a:t>
            </a:r>
            <a:r>
              <a:rPr sz="2400" spc="-10" dirty="0">
                <a:latin typeface="Cambria"/>
                <a:cs typeface="Cambria"/>
              </a:rPr>
              <a:t>variable</a:t>
            </a:r>
            <a:r>
              <a:rPr sz="2400" spc="-60" dirty="0">
                <a:latin typeface="Cambria"/>
                <a:cs typeface="Cambria"/>
              </a:rPr>
              <a:t> </a:t>
            </a:r>
            <a:r>
              <a:rPr sz="2400" dirty="0">
                <a:latin typeface="Cambria"/>
                <a:cs typeface="Cambria"/>
              </a:rPr>
              <a:t>can</a:t>
            </a:r>
            <a:r>
              <a:rPr sz="2400" spc="-40" dirty="0">
                <a:latin typeface="Cambria"/>
                <a:cs typeface="Cambria"/>
              </a:rPr>
              <a:t> </a:t>
            </a:r>
            <a:r>
              <a:rPr sz="2400" spc="-15" dirty="0">
                <a:latin typeface="Cambria"/>
                <a:cs typeface="Cambria"/>
              </a:rPr>
              <a:t>reference</a:t>
            </a:r>
            <a:r>
              <a:rPr sz="2400" spc="-60" dirty="0">
                <a:latin typeface="Cambria"/>
                <a:cs typeface="Cambria"/>
              </a:rPr>
              <a:t> </a:t>
            </a:r>
            <a:r>
              <a:rPr sz="2400" dirty="0">
                <a:latin typeface="Cambria"/>
                <a:cs typeface="Cambria"/>
              </a:rPr>
              <a:t>a</a:t>
            </a:r>
            <a:r>
              <a:rPr sz="2400" spc="-20" dirty="0">
                <a:latin typeface="Cambria"/>
                <a:cs typeface="Cambria"/>
              </a:rPr>
              <a:t> </a:t>
            </a:r>
            <a:r>
              <a:rPr sz="2400" spc="-5" dirty="0">
                <a:latin typeface="Cambria"/>
                <a:cs typeface="Cambria"/>
              </a:rPr>
              <a:t>large</a:t>
            </a:r>
            <a:r>
              <a:rPr sz="2400" spc="-60" dirty="0">
                <a:latin typeface="Cambria"/>
                <a:cs typeface="Cambria"/>
              </a:rPr>
              <a:t> </a:t>
            </a:r>
            <a:r>
              <a:rPr sz="2400" spc="-5" dirty="0">
                <a:latin typeface="Cambria"/>
                <a:cs typeface="Cambria"/>
              </a:rPr>
              <a:t>collection</a:t>
            </a:r>
            <a:r>
              <a:rPr sz="2400" spc="-60" dirty="0">
                <a:latin typeface="Cambria"/>
                <a:cs typeface="Cambria"/>
              </a:rPr>
              <a:t> </a:t>
            </a:r>
            <a:r>
              <a:rPr sz="2400" spc="-15" dirty="0">
                <a:latin typeface="Cambria"/>
                <a:cs typeface="Cambria"/>
              </a:rPr>
              <a:t>of</a:t>
            </a:r>
            <a:r>
              <a:rPr sz="2400" spc="35" dirty="0">
                <a:latin typeface="Cambria"/>
                <a:cs typeface="Cambria"/>
              </a:rPr>
              <a:t> </a:t>
            </a:r>
            <a:r>
              <a:rPr sz="2400" spc="15" dirty="0">
                <a:latin typeface="Cambria"/>
                <a:cs typeface="Cambria"/>
              </a:rPr>
              <a:t>data.</a:t>
            </a:r>
            <a:endParaRPr sz="2400" dirty="0">
              <a:latin typeface="Cambria"/>
              <a:cs typeface="Cambria"/>
            </a:endParaRPr>
          </a:p>
          <a:p>
            <a:pPr>
              <a:lnSpc>
                <a:spcPct val="100000"/>
              </a:lnSpc>
              <a:buFont typeface="Georgia"/>
              <a:buChar char="►"/>
            </a:pPr>
            <a:endParaRPr sz="2400" dirty="0">
              <a:latin typeface="Cambria"/>
              <a:cs typeface="Cambria"/>
            </a:endParaRPr>
          </a:p>
          <a:p>
            <a:pPr marL="356840" marR="626693" indent="-344776">
              <a:spcBef>
                <a:spcPts val="1560"/>
              </a:spcBef>
              <a:buSzPct val="80000"/>
              <a:buFont typeface="Georgia"/>
              <a:buChar char="►"/>
              <a:tabLst>
                <a:tab pos="356840" algn="l"/>
                <a:tab pos="357475" algn="l"/>
              </a:tabLst>
            </a:pPr>
            <a:r>
              <a:rPr sz="2400" spc="-15" dirty="0">
                <a:latin typeface="Cambria"/>
                <a:cs typeface="Cambria"/>
              </a:rPr>
              <a:t>Once</a:t>
            </a:r>
            <a:r>
              <a:rPr sz="2400" spc="-20" dirty="0">
                <a:latin typeface="Cambria"/>
                <a:cs typeface="Cambria"/>
              </a:rPr>
              <a:t> </a:t>
            </a:r>
            <a:r>
              <a:rPr sz="2400" spc="-10" dirty="0">
                <a:latin typeface="Cambria"/>
                <a:cs typeface="Cambria"/>
              </a:rPr>
              <a:t>an</a:t>
            </a:r>
            <a:r>
              <a:rPr sz="2400" spc="-35" dirty="0">
                <a:latin typeface="Cambria"/>
                <a:cs typeface="Cambria"/>
              </a:rPr>
              <a:t> </a:t>
            </a:r>
            <a:r>
              <a:rPr sz="2400" spc="-15" dirty="0">
                <a:latin typeface="Cambria"/>
                <a:cs typeface="Cambria"/>
              </a:rPr>
              <a:t>array</a:t>
            </a:r>
            <a:r>
              <a:rPr sz="2400" spc="-45" dirty="0">
                <a:latin typeface="Cambria"/>
                <a:cs typeface="Cambria"/>
              </a:rPr>
              <a:t> </a:t>
            </a:r>
            <a:r>
              <a:rPr sz="2400" dirty="0">
                <a:latin typeface="Cambria"/>
                <a:cs typeface="Cambria"/>
              </a:rPr>
              <a:t>is</a:t>
            </a:r>
            <a:r>
              <a:rPr sz="2400" spc="-20" dirty="0">
                <a:latin typeface="Cambria"/>
                <a:cs typeface="Cambria"/>
              </a:rPr>
              <a:t> </a:t>
            </a:r>
            <a:r>
              <a:rPr sz="2400" spc="-5" dirty="0">
                <a:latin typeface="Cambria"/>
                <a:cs typeface="Cambria"/>
              </a:rPr>
              <a:t>created,</a:t>
            </a:r>
            <a:r>
              <a:rPr sz="2400" spc="-65" dirty="0">
                <a:latin typeface="Cambria"/>
                <a:cs typeface="Cambria"/>
              </a:rPr>
              <a:t> </a:t>
            </a:r>
            <a:r>
              <a:rPr sz="2400" dirty="0">
                <a:latin typeface="Cambria"/>
                <a:cs typeface="Cambria"/>
              </a:rPr>
              <a:t>its</a:t>
            </a:r>
            <a:r>
              <a:rPr sz="2400" spc="-15" dirty="0">
                <a:latin typeface="Cambria"/>
                <a:cs typeface="Cambria"/>
              </a:rPr>
              <a:t> size </a:t>
            </a:r>
            <a:r>
              <a:rPr sz="2400" spc="-10" dirty="0">
                <a:latin typeface="Cambria"/>
                <a:cs typeface="Cambria"/>
              </a:rPr>
              <a:t>is</a:t>
            </a:r>
            <a:r>
              <a:rPr sz="2400" dirty="0">
                <a:latin typeface="Cambria"/>
                <a:cs typeface="Cambria"/>
              </a:rPr>
              <a:t> </a:t>
            </a:r>
            <a:r>
              <a:rPr sz="2400" spc="-15" dirty="0">
                <a:latin typeface="Cambria"/>
                <a:cs typeface="Cambria"/>
              </a:rPr>
              <a:t>fixed.</a:t>
            </a:r>
            <a:r>
              <a:rPr sz="2400" spc="-45" dirty="0">
                <a:latin typeface="Cambria"/>
                <a:cs typeface="Cambria"/>
              </a:rPr>
              <a:t> </a:t>
            </a:r>
            <a:r>
              <a:rPr sz="2400" spc="-15" dirty="0">
                <a:latin typeface="Cambria"/>
                <a:cs typeface="Cambria"/>
              </a:rPr>
              <a:t>An</a:t>
            </a:r>
            <a:r>
              <a:rPr sz="2400" spc="-75" dirty="0">
                <a:latin typeface="Cambria"/>
                <a:cs typeface="Cambria"/>
              </a:rPr>
              <a:t> </a:t>
            </a:r>
            <a:r>
              <a:rPr sz="2400" spc="-15" dirty="0">
                <a:latin typeface="Cambria"/>
                <a:cs typeface="Cambria"/>
              </a:rPr>
              <a:t>array</a:t>
            </a:r>
            <a:r>
              <a:rPr sz="2400" spc="-70" dirty="0">
                <a:latin typeface="Cambria"/>
                <a:cs typeface="Cambria"/>
              </a:rPr>
              <a:t> </a:t>
            </a:r>
            <a:r>
              <a:rPr sz="2400" spc="-15" dirty="0">
                <a:latin typeface="Cambria"/>
                <a:cs typeface="Cambria"/>
              </a:rPr>
              <a:t>reference</a:t>
            </a:r>
            <a:r>
              <a:rPr sz="2400" spc="70" dirty="0">
                <a:latin typeface="Cambria"/>
                <a:cs typeface="Cambria"/>
              </a:rPr>
              <a:t> </a:t>
            </a:r>
            <a:r>
              <a:rPr sz="2400" spc="-10" dirty="0">
                <a:latin typeface="Cambria"/>
                <a:cs typeface="Cambria"/>
              </a:rPr>
              <a:t>variable </a:t>
            </a:r>
            <a:r>
              <a:rPr sz="2400" spc="-425" dirty="0">
                <a:latin typeface="Cambria"/>
                <a:cs typeface="Cambria"/>
              </a:rPr>
              <a:t> </a:t>
            </a:r>
            <a:r>
              <a:rPr sz="2400" dirty="0">
                <a:latin typeface="Cambria"/>
                <a:cs typeface="Cambria"/>
              </a:rPr>
              <a:t>is</a:t>
            </a:r>
            <a:r>
              <a:rPr sz="2400" spc="-25" dirty="0">
                <a:latin typeface="Cambria"/>
                <a:cs typeface="Cambria"/>
              </a:rPr>
              <a:t> </a:t>
            </a:r>
            <a:r>
              <a:rPr sz="2400" spc="-10" dirty="0">
                <a:latin typeface="Cambria"/>
                <a:cs typeface="Cambria"/>
              </a:rPr>
              <a:t>used</a:t>
            </a:r>
            <a:r>
              <a:rPr sz="2400" spc="-50" dirty="0">
                <a:latin typeface="Cambria"/>
                <a:cs typeface="Cambria"/>
              </a:rPr>
              <a:t> </a:t>
            </a:r>
            <a:r>
              <a:rPr sz="2400" dirty="0">
                <a:latin typeface="Cambria"/>
                <a:cs typeface="Cambria"/>
              </a:rPr>
              <a:t>to</a:t>
            </a:r>
            <a:r>
              <a:rPr sz="2400" spc="-25" dirty="0">
                <a:latin typeface="Cambria"/>
                <a:cs typeface="Cambria"/>
              </a:rPr>
              <a:t> </a:t>
            </a:r>
            <a:r>
              <a:rPr sz="2400" dirty="0">
                <a:latin typeface="Cambria"/>
                <a:cs typeface="Cambria"/>
              </a:rPr>
              <a:t>access</a:t>
            </a:r>
            <a:r>
              <a:rPr sz="2400" spc="-60" dirty="0">
                <a:latin typeface="Cambria"/>
                <a:cs typeface="Cambria"/>
              </a:rPr>
              <a:t> </a:t>
            </a:r>
            <a:r>
              <a:rPr sz="2400" spc="5" dirty="0">
                <a:latin typeface="Cambria"/>
                <a:cs typeface="Cambria"/>
              </a:rPr>
              <a:t>the</a:t>
            </a:r>
            <a:r>
              <a:rPr sz="2400" spc="-25" dirty="0">
                <a:latin typeface="Cambria"/>
                <a:cs typeface="Cambria"/>
              </a:rPr>
              <a:t> </a:t>
            </a:r>
            <a:r>
              <a:rPr sz="2400" spc="-5" dirty="0">
                <a:latin typeface="Cambria"/>
                <a:cs typeface="Cambria"/>
              </a:rPr>
              <a:t>elements</a:t>
            </a:r>
            <a:r>
              <a:rPr sz="2400" spc="-60" dirty="0">
                <a:latin typeface="Cambria"/>
                <a:cs typeface="Cambria"/>
              </a:rPr>
              <a:t> </a:t>
            </a:r>
            <a:r>
              <a:rPr sz="2400" dirty="0">
                <a:latin typeface="Cambria"/>
                <a:cs typeface="Cambria"/>
              </a:rPr>
              <a:t>in</a:t>
            </a:r>
            <a:r>
              <a:rPr sz="2400" spc="-40" dirty="0">
                <a:latin typeface="Cambria"/>
                <a:cs typeface="Cambria"/>
              </a:rPr>
              <a:t> </a:t>
            </a:r>
            <a:r>
              <a:rPr sz="2400" dirty="0">
                <a:latin typeface="Cambria"/>
                <a:cs typeface="Cambria"/>
              </a:rPr>
              <a:t>an</a:t>
            </a:r>
            <a:r>
              <a:rPr sz="2400" spc="-20" dirty="0">
                <a:latin typeface="Cambria"/>
                <a:cs typeface="Cambria"/>
              </a:rPr>
              <a:t> </a:t>
            </a:r>
            <a:r>
              <a:rPr sz="2400" spc="-15" dirty="0">
                <a:latin typeface="Cambria"/>
                <a:cs typeface="Cambria"/>
              </a:rPr>
              <a:t>array</a:t>
            </a:r>
            <a:r>
              <a:rPr sz="2400" spc="-70" dirty="0">
                <a:latin typeface="Cambria"/>
                <a:cs typeface="Cambria"/>
              </a:rPr>
              <a:t> </a:t>
            </a:r>
            <a:r>
              <a:rPr sz="2400" spc="-10" dirty="0">
                <a:latin typeface="Cambria"/>
                <a:cs typeface="Cambria"/>
              </a:rPr>
              <a:t>using</a:t>
            </a:r>
            <a:r>
              <a:rPr sz="2400" spc="-35" dirty="0">
                <a:latin typeface="Cambria"/>
                <a:cs typeface="Cambria"/>
              </a:rPr>
              <a:t> </a:t>
            </a:r>
            <a:r>
              <a:rPr sz="2400" dirty="0">
                <a:latin typeface="Cambria"/>
                <a:cs typeface="Cambria"/>
              </a:rPr>
              <a:t>an </a:t>
            </a:r>
            <a:r>
              <a:rPr sz="2400" spc="-10" dirty="0">
                <a:latin typeface="Cambria"/>
                <a:cs typeface="Cambria"/>
              </a:rPr>
              <a:t>index.</a:t>
            </a:r>
            <a:endParaRPr sz="2400" dirty="0">
              <a:latin typeface="Cambria"/>
              <a:cs typeface="Cambria"/>
            </a:endParaRPr>
          </a:p>
          <a:p>
            <a:pPr>
              <a:lnSpc>
                <a:spcPct val="100000"/>
              </a:lnSpc>
              <a:buFont typeface="Georgia"/>
              <a:buChar char="►"/>
            </a:pPr>
            <a:endParaRPr sz="2400" dirty="0">
              <a:latin typeface="Cambria"/>
              <a:cs typeface="Cambria"/>
            </a:endParaRPr>
          </a:p>
          <a:p>
            <a:pPr marL="356840" marR="5079" indent="-344776" algn="just">
              <a:spcBef>
                <a:spcPts val="1565"/>
              </a:spcBef>
              <a:buSzPct val="80000"/>
              <a:buFont typeface="Georgia"/>
              <a:buChar char="►"/>
              <a:tabLst>
                <a:tab pos="357475" algn="l"/>
              </a:tabLst>
            </a:pPr>
            <a:r>
              <a:rPr sz="2400" spc="-5" dirty="0">
                <a:latin typeface="Cambria"/>
                <a:cs typeface="Cambria"/>
              </a:rPr>
              <a:t>Instead </a:t>
            </a:r>
            <a:r>
              <a:rPr sz="2400" spc="-15" dirty="0">
                <a:latin typeface="Cambria"/>
                <a:cs typeface="Cambria"/>
              </a:rPr>
              <a:t>of </a:t>
            </a:r>
            <a:r>
              <a:rPr sz="2400" spc="-10" dirty="0">
                <a:latin typeface="Cambria"/>
                <a:cs typeface="Cambria"/>
              </a:rPr>
              <a:t>declaring </a:t>
            </a:r>
            <a:r>
              <a:rPr sz="2400" spc="-15" dirty="0">
                <a:latin typeface="Cambria"/>
                <a:cs typeface="Cambria"/>
              </a:rPr>
              <a:t>individual variables, </a:t>
            </a:r>
            <a:r>
              <a:rPr sz="2400" spc="-10" dirty="0">
                <a:latin typeface="Cambria"/>
                <a:cs typeface="Cambria"/>
              </a:rPr>
              <a:t>such </a:t>
            </a:r>
            <a:r>
              <a:rPr sz="2400" dirty="0">
                <a:latin typeface="Cambria"/>
                <a:cs typeface="Cambria"/>
              </a:rPr>
              <a:t>as </a:t>
            </a:r>
            <a:r>
              <a:rPr sz="2400" spc="-10" dirty="0">
                <a:latin typeface="Cambria"/>
                <a:cs typeface="Cambria"/>
              </a:rPr>
              <a:t>number0,</a:t>
            </a:r>
            <a:r>
              <a:rPr sz="2400" spc="-5" dirty="0">
                <a:latin typeface="Cambria"/>
                <a:cs typeface="Cambria"/>
              </a:rPr>
              <a:t> </a:t>
            </a:r>
            <a:r>
              <a:rPr sz="2400" spc="-10" dirty="0">
                <a:latin typeface="Cambria"/>
                <a:cs typeface="Cambria"/>
              </a:rPr>
              <a:t>number1, </a:t>
            </a:r>
            <a:r>
              <a:rPr sz="2400" dirty="0">
                <a:latin typeface="Cambria"/>
                <a:cs typeface="Cambria"/>
              </a:rPr>
              <a:t>. . . , </a:t>
            </a:r>
            <a:r>
              <a:rPr sz="2400" spc="-430" dirty="0">
                <a:latin typeface="Cambria"/>
                <a:cs typeface="Cambria"/>
              </a:rPr>
              <a:t> </a:t>
            </a:r>
            <a:r>
              <a:rPr sz="2400" spc="-5" dirty="0">
                <a:latin typeface="Cambria"/>
                <a:cs typeface="Cambria"/>
              </a:rPr>
              <a:t>and </a:t>
            </a:r>
            <a:r>
              <a:rPr sz="2400" spc="-10" dirty="0">
                <a:latin typeface="Cambria"/>
                <a:cs typeface="Cambria"/>
              </a:rPr>
              <a:t>number99, </a:t>
            </a:r>
            <a:r>
              <a:rPr sz="2400" spc="-25" dirty="0">
                <a:latin typeface="Cambria"/>
                <a:cs typeface="Cambria"/>
              </a:rPr>
              <a:t>you </a:t>
            </a:r>
            <a:r>
              <a:rPr sz="2400" spc="-10" dirty="0">
                <a:latin typeface="Cambria"/>
                <a:cs typeface="Cambria"/>
              </a:rPr>
              <a:t>declare one </a:t>
            </a:r>
            <a:r>
              <a:rPr sz="2400" spc="-20" dirty="0">
                <a:latin typeface="Cambria"/>
                <a:cs typeface="Cambria"/>
              </a:rPr>
              <a:t>array </a:t>
            </a:r>
            <a:r>
              <a:rPr sz="2400" spc="-15" dirty="0">
                <a:latin typeface="Cambria"/>
                <a:cs typeface="Cambria"/>
              </a:rPr>
              <a:t>variable </a:t>
            </a:r>
            <a:r>
              <a:rPr sz="2400" spc="-10" dirty="0">
                <a:latin typeface="Cambria"/>
                <a:cs typeface="Cambria"/>
              </a:rPr>
              <a:t>such</a:t>
            </a:r>
            <a:r>
              <a:rPr sz="2400" spc="-5" dirty="0">
                <a:latin typeface="Cambria"/>
                <a:cs typeface="Cambria"/>
              </a:rPr>
              <a:t> </a:t>
            </a:r>
            <a:r>
              <a:rPr sz="2400" dirty="0">
                <a:latin typeface="Cambria"/>
                <a:cs typeface="Cambria"/>
              </a:rPr>
              <a:t>as </a:t>
            </a:r>
            <a:r>
              <a:rPr sz="2400" spc="-10" dirty="0">
                <a:latin typeface="Cambria"/>
                <a:cs typeface="Cambria"/>
              </a:rPr>
              <a:t>numbers </a:t>
            </a:r>
            <a:r>
              <a:rPr sz="2400" spc="-5" dirty="0">
                <a:latin typeface="Cambria"/>
                <a:cs typeface="Cambria"/>
              </a:rPr>
              <a:t>and </a:t>
            </a:r>
            <a:r>
              <a:rPr sz="2400" spc="-10" dirty="0">
                <a:latin typeface="Cambria"/>
                <a:cs typeface="Cambria"/>
              </a:rPr>
              <a:t>use </a:t>
            </a:r>
            <a:r>
              <a:rPr sz="2400" spc="-5" dirty="0">
                <a:latin typeface="Cambria"/>
                <a:cs typeface="Cambria"/>
              </a:rPr>
              <a:t> </a:t>
            </a:r>
            <a:r>
              <a:rPr sz="2400" spc="-10" dirty="0">
                <a:latin typeface="Cambria"/>
                <a:cs typeface="Cambria"/>
              </a:rPr>
              <a:t>numbers[0], numbers[1], </a:t>
            </a:r>
            <a:r>
              <a:rPr sz="2400" dirty="0">
                <a:latin typeface="Cambria"/>
                <a:cs typeface="Cambria"/>
              </a:rPr>
              <a:t>. . . , </a:t>
            </a:r>
            <a:r>
              <a:rPr sz="2400" spc="-5" dirty="0">
                <a:latin typeface="Cambria"/>
                <a:cs typeface="Cambria"/>
              </a:rPr>
              <a:t>and </a:t>
            </a:r>
            <a:r>
              <a:rPr sz="2400" spc="-15" dirty="0">
                <a:latin typeface="Cambria"/>
                <a:cs typeface="Cambria"/>
              </a:rPr>
              <a:t>numbers[99]</a:t>
            </a:r>
            <a:r>
              <a:rPr sz="2400" spc="-10" dirty="0">
                <a:latin typeface="Cambria"/>
                <a:cs typeface="Cambria"/>
              </a:rPr>
              <a:t> to </a:t>
            </a:r>
            <a:r>
              <a:rPr sz="2400" spc="-20" dirty="0">
                <a:latin typeface="Cambria"/>
                <a:cs typeface="Cambria"/>
              </a:rPr>
              <a:t>represent </a:t>
            </a:r>
            <a:r>
              <a:rPr sz="2400" spc="-15" dirty="0">
                <a:latin typeface="Cambria"/>
                <a:cs typeface="Cambria"/>
              </a:rPr>
              <a:t>individual </a:t>
            </a:r>
            <a:r>
              <a:rPr sz="2400" spc="-10" dirty="0">
                <a:latin typeface="Cambria"/>
                <a:cs typeface="Cambria"/>
              </a:rPr>
              <a:t> variables.</a:t>
            </a:r>
            <a:endParaRPr sz="24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7038" y="938246"/>
            <a:ext cx="3032125" cy="813043"/>
          </a:xfrm>
          <a:prstGeom prst="rect">
            <a:avLst/>
          </a:prstGeom>
        </p:spPr>
        <p:txBody>
          <a:bodyPr vert="horz" wrap="square" lIns="0" tIns="12700" rIns="0" bIns="0" rtlCol="0">
            <a:spAutoFit/>
          </a:bodyPr>
          <a:lstStyle/>
          <a:p>
            <a:pPr marL="803208" marR="5079" indent="-791144">
              <a:spcBef>
                <a:spcPts val="100"/>
              </a:spcBef>
            </a:pPr>
            <a:r>
              <a:rPr sz="2600" dirty="0">
                <a:solidFill>
                  <a:srgbClr val="FFFFFF"/>
                </a:solidFill>
                <a:latin typeface="Cambria"/>
                <a:cs typeface="Cambria"/>
              </a:rPr>
              <a:t>Declaring</a:t>
            </a:r>
            <a:r>
              <a:rPr sz="2600" spc="-100" dirty="0">
                <a:solidFill>
                  <a:srgbClr val="FFFFFF"/>
                </a:solidFill>
                <a:latin typeface="Cambria"/>
                <a:cs typeface="Cambria"/>
              </a:rPr>
              <a:t> </a:t>
            </a:r>
            <a:r>
              <a:rPr sz="2600" spc="10" dirty="0">
                <a:solidFill>
                  <a:srgbClr val="FFFFFF"/>
                </a:solidFill>
                <a:latin typeface="Cambria"/>
                <a:cs typeface="Cambria"/>
              </a:rPr>
              <a:t>1-D</a:t>
            </a:r>
            <a:r>
              <a:rPr sz="2600" spc="-90" dirty="0">
                <a:solidFill>
                  <a:srgbClr val="FFFFFF"/>
                </a:solidFill>
                <a:latin typeface="Cambria"/>
                <a:cs typeface="Cambria"/>
              </a:rPr>
              <a:t> </a:t>
            </a:r>
            <a:r>
              <a:rPr sz="2600" spc="-25" dirty="0">
                <a:solidFill>
                  <a:srgbClr val="FFFFFF"/>
                </a:solidFill>
                <a:latin typeface="Cambria"/>
                <a:cs typeface="Cambria"/>
              </a:rPr>
              <a:t>Array </a:t>
            </a:r>
            <a:r>
              <a:rPr sz="2600" spc="-555" dirty="0">
                <a:solidFill>
                  <a:srgbClr val="FFFFFF"/>
                </a:solidFill>
                <a:latin typeface="Cambria"/>
                <a:cs typeface="Cambria"/>
              </a:rPr>
              <a:t> </a:t>
            </a:r>
            <a:r>
              <a:rPr sz="2600" spc="-25" dirty="0">
                <a:solidFill>
                  <a:srgbClr val="FFFFFF"/>
                </a:solidFill>
                <a:latin typeface="Cambria"/>
                <a:cs typeface="Cambria"/>
              </a:rPr>
              <a:t>Variables</a:t>
            </a:r>
            <a:endParaRPr sz="2600">
              <a:latin typeface="Cambria"/>
              <a:cs typeface="Cambria"/>
            </a:endParaRPr>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4" name="object 4"/>
          <p:cNvSpPr txBox="1"/>
          <p:nvPr/>
        </p:nvSpPr>
        <p:spPr>
          <a:xfrm>
            <a:off x="851430" y="1880129"/>
            <a:ext cx="8978370" cy="4859664"/>
          </a:xfrm>
          <a:prstGeom prst="rect">
            <a:avLst/>
          </a:prstGeom>
        </p:spPr>
        <p:txBody>
          <a:bodyPr vert="horz" wrap="square" lIns="0" tIns="139065" rIns="0" bIns="0" rtlCol="0">
            <a:spAutoFit/>
          </a:bodyPr>
          <a:lstStyle/>
          <a:p>
            <a:pPr marL="356840" indent="-344776">
              <a:spcBef>
                <a:spcPts val="1095"/>
              </a:spcBef>
              <a:buSzPct val="80555"/>
              <a:buFont typeface="Georgia"/>
              <a:buChar char="►"/>
              <a:tabLst>
                <a:tab pos="356840" algn="l"/>
                <a:tab pos="357475" algn="l"/>
              </a:tabLst>
            </a:pPr>
            <a:r>
              <a:rPr sz="2000" spc="-10" dirty="0">
                <a:latin typeface="Cambria"/>
                <a:cs typeface="Cambria"/>
              </a:rPr>
              <a:t>Syntax:</a:t>
            </a:r>
            <a:endParaRPr sz="2000" dirty="0">
              <a:latin typeface="Cambria"/>
              <a:cs typeface="Cambria"/>
            </a:endParaRPr>
          </a:p>
          <a:p>
            <a:pPr marL="615899">
              <a:spcBef>
                <a:spcPts val="994"/>
              </a:spcBef>
            </a:pPr>
            <a:r>
              <a:rPr sz="2000" spc="-15" dirty="0">
                <a:solidFill>
                  <a:srgbClr val="FF0000"/>
                </a:solidFill>
                <a:latin typeface="Cambria"/>
                <a:cs typeface="Cambria"/>
              </a:rPr>
              <a:t>datatype[</a:t>
            </a:r>
            <a:r>
              <a:rPr sz="2000" spc="-20" dirty="0">
                <a:solidFill>
                  <a:srgbClr val="FF0000"/>
                </a:solidFill>
                <a:latin typeface="Cambria"/>
                <a:cs typeface="Cambria"/>
              </a:rPr>
              <a:t> </a:t>
            </a:r>
            <a:r>
              <a:rPr sz="2000" dirty="0">
                <a:solidFill>
                  <a:srgbClr val="FF0000"/>
                </a:solidFill>
                <a:latin typeface="Cambria"/>
                <a:cs typeface="Cambria"/>
              </a:rPr>
              <a:t>]</a:t>
            </a:r>
            <a:r>
              <a:rPr sz="2000" spc="50" dirty="0">
                <a:solidFill>
                  <a:srgbClr val="FF0000"/>
                </a:solidFill>
                <a:latin typeface="Cambria"/>
                <a:cs typeface="Cambria"/>
              </a:rPr>
              <a:t> </a:t>
            </a:r>
            <a:r>
              <a:rPr sz="2000" spc="-10" dirty="0">
                <a:solidFill>
                  <a:srgbClr val="FF0000"/>
                </a:solidFill>
                <a:latin typeface="Cambria"/>
                <a:cs typeface="Cambria"/>
              </a:rPr>
              <a:t>arr_ref_var;</a:t>
            </a:r>
            <a:endParaRPr sz="2000" dirty="0">
              <a:solidFill>
                <a:srgbClr val="FF0000"/>
              </a:solidFill>
              <a:latin typeface="Cambria"/>
              <a:cs typeface="Cambria"/>
            </a:endParaRPr>
          </a:p>
          <a:p>
            <a:pPr marL="1295291">
              <a:spcBef>
                <a:spcPts val="1010"/>
              </a:spcBef>
            </a:pPr>
            <a:r>
              <a:rPr sz="2000" b="1" spc="-5" dirty="0">
                <a:latin typeface="Cambria"/>
                <a:cs typeface="Cambria"/>
              </a:rPr>
              <a:t>OR</a:t>
            </a:r>
            <a:endParaRPr sz="2000" dirty="0">
              <a:latin typeface="Cambria"/>
              <a:cs typeface="Cambria"/>
            </a:endParaRPr>
          </a:p>
          <a:p>
            <a:pPr marL="516847">
              <a:spcBef>
                <a:spcPts val="994"/>
              </a:spcBef>
            </a:pPr>
            <a:r>
              <a:rPr sz="2000" spc="-15" dirty="0">
                <a:solidFill>
                  <a:schemeClr val="accent6"/>
                </a:solidFill>
                <a:latin typeface="Cambria"/>
                <a:cs typeface="Cambria"/>
              </a:rPr>
              <a:t>datatype</a:t>
            </a:r>
            <a:r>
              <a:rPr sz="2000" spc="-10" dirty="0">
                <a:solidFill>
                  <a:schemeClr val="accent6"/>
                </a:solidFill>
                <a:latin typeface="Cambria"/>
                <a:cs typeface="Cambria"/>
              </a:rPr>
              <a:t> arr_ref_var[</a:t>
            </a:r>
            <a:r>
              <a:rPr sz="2000" spc="-65" dirty="0">
                <a:solidFill>
                  <a:schemeClr val="accent6"/>
                </a:solidFill>
                <a:latin typeface="Cambria"/>
                <a:cs typeface="Cambria"/>
              </a:rPr>
              <a:t> </a:t>
            </a:r>
            <a:r>
              <a:rPr sz="2000" spc="-5" dirty="0">
                <a:solidFill>
                  <a:schemeClr val="accent6"/>
                </a:solidFill>
                <a:latin typeface="Cambria"/>
                <a:cs typeface="Cambria"/>
              </a:rPr>
              <a:t>];</a:t>
            </a:r>
            <a:endParaRPr sz="2000" dirty="0">
              <a:solidFill>
                <a:schemeClr val="accent6"/>
              </a:solidFill>
              <a:latin typeface="Cambria"/>
              <a:cs typeface="Cambria"/>
            </a:endParaRPr>
          </a:p>
          <a:p>
            <a:pPr marL="356840" indent="-344776">
              <a:spcBef>
                <a:spcPts val="994"/>
              </a:spcBef>
              <a:buSzPct val="80555"/>
              <a:buFont typeface="Georgia"/>
              <a:buChar char="►"/>
              <a:tabLst>
                <a:tab pos="356840" algn="l"/>
                <a:tab pos="357475" algn="l"/>
              </a:tabLst>
            </a:pPr>
            <a:r>
              <a:rPr sz="2000" dirty="0">
                <a:latin typeface="Cambria"/>
                <a:cs typeface="Cambria"/>
              </a:rPr>
              <a:t>Ex.</a:t>
            </a:r>
            <a:r>
              <a:rPr sz="2000" spc="-45" dirty="0">
                <a:latin typeface="Cambria"/>
                <a:cs typeface="Cambria"/>
              </a:rPr>
              <a:t> </a:t>
            </a:r>
            <a:r>
              <a:rPr sz="2000" spc="-10" dirty="0">
                <a:latin typeface="Cambria"/>
                <a:cs typeface="Cambria"/>
              </a:rPr>
              <a:t>double</a:t>
            </a:r>
            <a:r>
              <a:rPr sz="2000" spc="-40" dirty="0">
                <a:latin typeface="Cambria"/>
                <a:cs typeface="Cambria"/>
              </a:rPr>
              <a:t> </a:t>
            </a:r>
            <a:r>
              <a:rPr sz="2000" spc="-5" dirty="0">
                <a:latin typeface="Cambria"/>
                <a:cs typeface="Cambria"/>
              </a:rPr>
              <a:t>myList[</a:t>
            </a:r>
            <a:r>
              <a:rPr sz="2000" spc="-40" dirty="0">
                <a:latin typeface="Cambria"/>
                <a:cs typeface="Cambria"/>
              </a:rPr>
              <a:t> </a:t>
            </a:r>
            <a:r>
              <a:rPr sz="2000" spc="-5" dirty="0">
                <a:latin typeface="Cambria"/>
                <a:cs typeface="Cambria"/>
              </a:rPr>
              <a:t>];</a:t>
            </a:r>
            <a:endParaRPr sz="2000" dirty="0">
              <a:latin typeface="Cambria"/>
              <a:cs typeface="Cambria"/>
            </a:endParaRPr>
          </a:p>
          <a:p>
            <a:pPr marL="356840" marR="5079" indent="-344776">
              <a:spcBef>
                <a:spcPts val="1010"/>
              </a:spcBef>
              <a:buSzPct val="80555"/>
              <a:buFont typeface="Georgia"/>
              <a:buChar char="►"/>
              <a:tabLst>
                <a:tab pos="356840" algn="l"/>
                <a:tab pos="357475" algn="l"/>
              </a:tabLst>
            </a:pPr>
            <a:r>
              <a:rPr sz="2000" spc="-10" dirty="0">
                <a:solidFill>
                  <a:srgbClr val="FF0000"/>
                </a:solidFill>
                <a:latin typeface="Cambria"/>
                <a:cs typeface="Cambria"/>
              </a:rPr>
              <a:t>Unlike declarations </a:t>
            </a:r>
            <a:r>
              <a:rPr sz="2000" spc="-20" dirty="0">
                <a:solidFill>
                  <a:srgbClr val="FF0000"/>
                </a:solidFill>
                <a:latin typeface="Cambria"/>
                <a:cs typeface="Cambria"/>
              </a:rPr>
              <a:t>for </a:t>
            </a:r>
            <a:r>
              <a:rPr sz="2000" spc="-10" dirty="0">
                <a:solidFill>
                  <a:srgbClr val="FF0000"/>
                </a:solidFill>
                <a:latin typeface="Cambria"/>
                <a:cs typeface="Cambria"/>
              </a:rPr>
              <a:t>primitive </a:t>
            </a:r>
            <a:r>
              <a:rPr sz="2000" spc="-5" dirty="0">
                <a:solidFill>
                  <a:srgbClr val="FF0000"/>
                </a:solidFill>
                <a:latin typeface="Cambria"/>
                <a:cs typeface="Cambria"/>
              </a:rPr>
              <a:t>data type </a:t>
            </a:r>
            <a:r>
              <a:rPr sz="2000" spc="-10" dirty="0">
                <a:solidFill>
                  <a:srgbClr val="FF0000"/>
                </a:solidFill>
                <a:latin typeface="Cambria"/>
                <a:cs typeface="Cambria"/>
              </a:rPr>
              <a:t>variables, </a:t>
            </a:r>
            <a:r>
              <a:rPr sz="2000" spc="-5" dirty="0">
                <a:solidFill>
                  <a:srgbClr val="FF0000"/>
                </a:solidFill>
                <a:latin typeface="Cambria"/>
                <a:cs typeface="Cambria"/>
              </a:rPr>
              <a:t>the </a:t>
            </a:r>
            <a:r>
              <a:rPr sz="2000" spc="-10" dirty="0">
                <a:solidFill>
                  <a:srgbClr val="FF0000"/>
                </a:solidFill>
                <a:latin typeface="Cambria"/>
                <a:cs typeface="Cambria"/>
              </a:rPr>
              <a:t>declaration of an </a:t>
            </a:r>
            <a:r>
              <a:rPr sz="2000" spc="-20" dirty="0">
                <a:solidFill>
                  <a:srgbClr val="FF0000"/>
                </a:solidFill>
                <a:latin typeface="Cambria"/>
                <a:cs typeface="Cambria"/>
              </a:rPr>
              <a:t>array </a:t>
            </a:r>
            <a:r>
              <a:rPr sz="2000" spc="-385" dirty="0">
                <a:solidFill>
                  <a:srgbClr val="FF0000"/>
                </a:solidFill>
                <a:latin typeface="Cambria"/>
                <a:cs typeface="Cambria"/>
              </a:rPr>
              <a:t> </a:t>
            </a:r>
            <a:r>
              <a:rPr sz="2000" spc="-10" dirty="0">
                <a:solidFill>
                  <a:srgbClr val="FF0000"/>
                </a:solidFill>
                <a:latin typeface="Cambria"/>
                <a:cs typeface="Cambria"/>
              </a:rPr>
              <a:t>variable </a:t>
            </a:r>
            <a:r>
              <a:rPr sz="2000" spc="-15" dirty="0">
                <a:solidFill>
                  <a:srgbClr val="FF0000"/>
                </a:solidFill>
                <a:latin typeface="Cambria"/>
                <a:cs typeface="Cambria"/>
              </a:rPr>
              <a:t>does </a:t>
            </a:r>
            <a:r>
              <a:rPr sz="2000" spc="-5" dirty="0">
                <a:solidFill>
                  <a:srgbClr val="FF0000"/>
                </a:solidFill>
                <a:latin typeface="Cambria"/>
                <a:cs typeface="Cambria"/>
              </a:rPr>
              <a:t>not allocate </a:t>
            </a:r>
            <a:r>
              <a:rPr sz="2000" spc="-15" dirty="0">
                <a:solidFill>
                  <a:srgbClr val="FF0000"/>
                </a:solidFill>
                <a:latin typeface="Cambria"/>
                <a:cs typeface="Cambria"/>
              </a:rPr>
              <a:t>any </a:t>
            </a:r>
            <a:r>
              <a:rPr sz="2000" spc="-5" dirty="0">
                <a:solidFill>
                  <a:srgbClr val="FF0000"/>
                </a:solidFill>
                <a:latin typeface="Cambria"/>
                <a:cs typeface="Cambria"/>
              </a:rPr>
              <a:t>space </a:t>
            </a:r>
            <a:r>
              <a:rPr sz="2000" dirty="0">
                <a:solidFill>
                  <a:srgbClr val="FF0000"/>
                </a:solidFill>
                <a:latin typeface="Cambria"/>
                <a:cs typeface="Cambria"/>
              </a:rPr>
              <a:t>in </a:t>
            </a:r>
            <a:r>
              <a:rPr sz="2000" spc="-10" dirty="0">
                <a:solidFill>
                  <a:srgbClr val="FF0000"/>
                </a:solidFill>
                <a:latin typeface="Cambria"/>
                <a:cs typeface="Cambria"/>
              </a:rPr>
              <a:t>memory </a:t>
            </a:r>
            <a:r>
              <a:rPr sz="2000" spc="-20" dirty="0">
                <a:solidFill>
                  <a:srgbClr val="FF0000"/>
                </a:solidFill>
                <a:latin typeface="Cambria"/>
                <a:cs typeface="Cambria"/>
              </a:rPr>
              <a:t>for </a:t>
            </a:r>
            <a:r>
              <a:rPr sz="2000" spc="-5" dirty="0">
                <a:solidFill>
                  <a:srgbClr val="FF0000"/>
                </a:solidFill>
                <a:latin typeface="Cambria"/>
                <a:cs typeface="Cambria"/>
              </a:rPr>
              <a:t>the </a:t>
            </a:r>
            <a:r>
              <a:rPr sz="2000" spc="-50" dirty="0">
                <a:solidFill>
                  <a:srgbClr val="FF0000"/>
                </a:solidFill>
                <a:latin typeface="Cambria"/>
                <a:cs typeface="Cambria"/>
              </a:rPr>
              <a:t>array. </a:t>
            </a:r>
            <a:r>
              <a:rPr sz="2000" spc="5" dirty="0">
                <a:solidFill>
                  <a:srgbClr val="FF0000"/>
                </a:solidFill>
                <a:latin typeface="Cambria"/>
                <a:cs typeface="Cambria"/>
              </a:rPr>
              <a:t>It </a:t>
            </a:r>
            <a:r>
              <a:rPr sz="2000" spc="-10" dirty="0">
                <a:solidFill>
                  <a:srgbClr val="FF0000"/>
                </a:solidFill>
                <a:latin typeface="Cambria"/>
                <a:cs typeface="Cambria"/>
              </a:rPr>
              <a:t>creates </a:t>
            </a:r>
            <a:r>
              <a:rPr sz="2000" spc="-15" dirty="0">
                <a:solidFill>
                  <a:srgbClr val="FF0000"/>
                </a:solidFill>
                <a:latin typeface="Cambria"/>
                <a:cs typeface="Cambria"/>
              </a:rPr>
              <a:t>only </a:t>
            </a:r>
            <a:r>
              <a:rPr sz="2000" dirty="0">
                <a:solidFill>
                  <a:srgbClr val="FF0000"/>
                </a:solidFill>
                <a:latin typeface="Cambria"/>
                <a:cs typeface="Cambria"/>
              </a:rPr>
              <a:t>a </a:t>
            </a:r>
            <a:r>
              <a:rPr sz="2000" spc="5" dirty="0">
                <a:solidFill>
                  <a:srgbClr val="FF0000"/>
                </a:solidFill>
                <a:latin typeface="Cambria"/>
                <a:cs typeface="Cambria"/>
              </a:rPr>
              <a:t> </a:t>
            </a:r>
            <a:r>
              <a:rPr sz="2000" spc="-10" dirty="0">
                <a:solidFill>
                  <a:srgbClr val="FF0000"/>
                </a:solidFill>
                <a:latin typeface="Cambria"/>
                <a:cs typeface="Cambria"/>
              </a:rPr>
              <a:t>storage</a:t>
            </a:r>
            <a:r>
              <a:rPr sz="2000" spc="-60" dirty="0">
                <a:solidFill>
                  <a:srgbClr val="FF0000"/>
                </a:solidFill>
                <a:latin typeface="Cambria"/>
                <a:cs typeface="Cambria"/>
              </a:rPr>
              <a:t> </a:t>
            </a:r>
            <a:r>
              <a:rPr sz="2000" spc="-5" dirty="0">
                <a:solidFill>
                  <a:srgbClr val="FF0000"/>
                </a:solidFill>
                <a:latin typeface="Cambria"/>
                <a:cs typeface="Cambria"/>
              </a:rPr>
              <a:t>location</a:t>
            </a:r>
            <a:r>
              <a:rPr sz="2000" spc="-55" dirty="0">
                <a:solidFill>
                  <a:srgbClr val="FF0000"/>
                </a:solidFill>
                <a:latin typeface="Cambria"/>
                <a:cs typeface="Cambria"/>
              </a:rPr>
              <a:t> </a:t>
            </a:r>
            <a:r>
              <a:rPr sz="2000" spc="-25" dirty="0">
                <a:solidFill>
                  <a:srgbClr val="FF0000"/>
                </a:solidFill>
                <a:latin typeface="Cambria"/>
                <a:cs typeface="Cambria"/>
              </a:rPr>
              <a:t>for</a:t>
            </a:r>
            <a:r>
              <a:rPr sz="2000" spc="10" dirty="0">
                <a:solidFill>
                  <a:srgbClr val="FF0000"/>
                </a:solidFill>
                <a:latin typeface="Cambria"/>
                <a:cs typeface="Cambria"/>
              </a:rPr>
              <a:t> </a:t>
            </a:r>
            <a:r>
              <a:rPr sz="2000" spc="-5" dirty="0">
                <a:solidFill>
                  <a:srgbClr val="FF0000"/>
                </a:solidFill>
                <a:latin typeface="Cambria"/>
                <a:cs typeface="Cambria"/>
              </a:rPr>
              <a:t>the</a:t>
            </a:r>
            <a:r>
              <a:rPr sz="2000" dirty="0">
                <a:solidFill>
                  <a:srgbClr val="FF0000"/>
                </a:solidFill>
                <a:latin typeface="Cambria"/>
                <a:cs typeface="Cambria"/>
              </a:rPr>
              <a:t> </a:t>
            </a:r>
            <a:r>
              <a:rPr sz="2000" spc="-15" dirty="0">
                <a:solidFill>
                  <a:srgbClr val="FF0000"/>
                </a:solidFill>
                <a:latin typeface="Cambria"/>
                <a:cs typeface="Cambria"/>
              </a:rPr>
              <a:t>reference</a:t>
            </a:r>
            <a:r>
              <a:rPr sz="2000" spc="-55" dirty="0">
                <a:solidFill>
                  <a:srgbClr val="FF0000"/>
                </a:solidFill>
                <a:latin typeface="Cambria"/>
                <a:cs typeface="Cambria"/>
              </a:rPr>
              <a:t> </a:t>
            </a:r>
            <a:r>
              <a:rPr sz="2000" dirty="0">
                <a:solidFill>
                  <a:srgbClr val="FF0000"/>
                </a:solidFill>
                <a:latin typeface="Cambria"/>
                <a:cs typeface="Cambria"/>
              </a:rPr>
              <a:t>to</a:t>
            </a:r>
            <a:r>
              <a:rPr sz="2000" spc="-5" dirty="0">
                <a:solidFill>
                  <a:srgbClr val="FF0000"/>
                </a:solidFill>
                <a:latin typeface="Cambria"/>
                <a:cs typeface="Cambria"/>
              </a:rPr>
              <a:t> </a:t>
            </a:r>
            <a:r>
              <a:rPr sz="2000" dirty="0">
                <a:solidFill>
                  <a:srgbClr val="FF0000"/>
                </a:solidFill>
                <a:latin typeface="Cambria"/>
                <a:cs typeface="Cambria"/>
              </a:rPr>
              <a:t>an </a:t>
            </a:r>
            <a:r>
              <a:rPr sz="2000" spc="-40" dirty="0">
                <a:solidFill>
                  <a:srgbClr val="FF0000"/>
                </a:solidFill>
                <a:latin typeface="Cambria"/>
                <a:cs typeface="Cambria"/>
              </a:rPr>
              <a:t>array.</a:t>
            </a:r>
            <a:endParaRPr sz="2000" dirty="0">
              <a:solidFill>
                <a:srgbClr val="FF0000"/>
              </a:solidFill>
              <a:latin typeface="Cambria"/>
              <a:cs typeface="Cambria"/>
            </a:endParaRPr>
          </a:p>
          <a:p>
            <a:pPr marL="356840" marR="266042" indent="-344776">
              <a:spcBef>
                <a:spcPts val="994"/>
              </a:spcBef>
              <a:buSzPct val="80555"/>
              <a:buFont typeface="Georgia"/>
              <a:buChar char="►"/>
              <a:tabLst>
                <a:tab pos="356840" algn="l"/>
                <a:tab pos="357475" algn="l"/>
              </a:tabLst>
            </a:pPr>
            <a:r>
              <a:rPr sz="2000" spc="-20" dirty="0">
                <a:latin typeface="Cambria"/>
                <a:cs typeface="Cambria"/>
              </a:rPr>
              <a:t>you</a:t>
            </a:r>
            <a:r>
              <a:rPr sz="2000" spc="-60" dirty="0">
                <a:latin typeface="Cambria"/>
                <a:cs typeface="Cambria"/>
              </a:rPr>
              <a:t> </a:t>
            </a:r>
            <a:r>
              <a:rPr sz="2000" spc="-5" dirty="0">
                <a:latin typeface="Cambria"/>
                <a:cs typeface="Cambria"/>
              </a:rPr>
              <a:t>can</a:t>
            </a:r>
            <a:r>
              <a:rPr sz="2000" spc="-30" dirty="0">
                <a:latin typeface="Cambria"/>
                <a:cs typeface="Cambria"/>
              </a:rPr>
              <a:t> </a:t>
            </a:r>
            <a:r>
              <a:rPr sz="2000" spc="-10" dirty="0">
                <a:latin typeface="Cambria"/>
                <a:cs typeface="Cambria"/>
              </a:rPr>
              <a:t>create an </a:t>
            </a:r>
            <a:r>
              <a:rPr sz="2000" spc="-20" dirty="0">
                <a:latin typeface="Cambria"/>
                <a:cs typeface="Cambria"/>
              </a:rPr>
              <a:t>array</a:t>
            </a:r>
            <a:r>
              <a:rPr sz="2000" spc="15" dirty="0">
                <a:latin typeface="Cambria"/>
                <a:cs typeface="Cambria"/>
              </a:rPr>
              <a:t> </a:t>
            </a:r>
            <a:r>
              <a:rPr sz="2000" spc="-20" dirty="0">
                <a:latin typeface="Cambria"/>
                <a:cs typeface="Cambria"/>
              </a:rPr>
              <a:t>by</a:t>
            </a:r>
            <a:r>
              <a:rPr sz="2000" spc="-10" dirty="0">
                <a:latin typeface="Cambria"/>
                <a:cs typeface="Cambria"/>
              </a:rPr>
              <a:t> </a:t>
            </a:r>
            <a:r>
              <a:rPr sz="2000" spc="-15" dirty="0">
                <a:latin typeface="Cambria"/>
                <a:cs typeface="Cambria"/>
              </a:rPr>
              <a:t>using</a:t>
            </a:r>
            <a:r>
              <a:rPr sz="2000" spc="-5" dirty="0">
                <a:latin typeface="Cambria"/>
                <a:cs typeface="Cambria"/>
              </a:rPr>
              <a:t> the</a:t>
            </a:r>
            <a:r>
              <a:rPr sz="2000" spc="25" dirty="0">
                <a:latin typeface="Cambria"/>
                <a:cs typeface="Cambria"/>
              </a:rPr>
              <a:t> </a:t>
            </a:r>
            <a:r>
              <a:rPr sz="2000" spc="-5" dirty="0">
                <a:latin typeface="Cambria"/>
                <a:cs typeface="Cambria"/>
              </a:rPr>
              <a:t>new </a:t>
            </a:r>
            <a:r>
              <a:rPr sz="2000" spc="-10" dirty="0">
                <a:latin typeface="Cambria"/>
                <a:cs typeface="Cambria"/>
              </a:rPr>
              <a:t>operator</a:t>
            </a:r>
            <a:r>
              <a:rPr sz="2000" spc="-40" dirty="0">
                <a:latin typeface="Cambria"/>
                <a:cs typeface="Cambria"/>
              </a:rPr>
              <a:t> </a:t>
            </a:r>
            <a:r>
              <a:rPr sz="2000" spc="-5" dirty="0">
                <a:latin typeface="Cambria"/>
                <a:cs typeface="Cambria"/>
              </a:rPr>
              <a:t>and</a:t>
            </a:r>
            <a:r>
              <a:rPr sz="2000" spc="-25" dirty="0">
                <a:latin typeface="Cambria"/>
                <a:cs typeface="Cambria"/>
              </a:rPr>
              <a:t> </a:t>
            </a:r>
            <a:r>
              <a:rPr sz="2000" spc="-5" dirty="0">
                <a:latin typeface="Cambria"/>
                <a:cs typeface="Cambria"/>
              </a:rPr>
              <a:t>assign</a:t>
            </a:r>
            <a:r>
              <a:rPr sz="2000" spc="-35" dirty="0">
                <a:latin typeface="Cambria"/>
                <a:cs typeface="Cambria"/>
              </a:rPr>
              <a:t> </a:t>
            </a:r>
            <a:r>
              <a:rPr sz="2000" dirty="0">
                <a:latin typeface="Cambria"/>
                <a:cs typeface="Cambria"/>
              </a:rPr>
              <a:t>its</a:t>
            </a:r>
            <a:r>
              <a:rPr sz="2000" spc="5" dirty="0">
                <a:latin typeface="Cambria"/>
                <a:cs typeface="Cambria"/>
              </a:rPr>
              <a:t> </a:t>
            </a:r>
            <a:r>
              <a:rPr sz="2000" spc="-15" dirty="0">
                <a:latin typeface="Cambria"/>
                <a:cs typeface="Cambria"/>
              </a:rPr>
              <a:t>reference</a:t>
            </a:r>
            <a:r>
              <a:rPr sz="2000" spc="80" dirty="0">
                <a:latin typeface="Cambria"/>
                <a:cs typeface="Cambria"/>
              </a:rPr>
              <a:t> </a:t>
            </a:r>
            <a:r>
              <a:rPr sz="2000" spc="-10" dirty="0">
                <a:latin typeface="Cambria"/>
                <a:cs typeface="Cambria"/>
              </a:rPr>
              <a:t>to </a:t>
            </a:r>
            <a:r>
              <a:rPr sz="2000" spc="-380" dirty="0">
                <a:latin typeface="Cambria"/>
                <a:cs typeface="Cambria"/>
              </a:rPr>
              <a:t> </a:t>
            </a:r>
            <a:r>
              <a:rPr sz="2000" spc="-5" dirty="0">
                <a:latin typeface="Cambria"/>
                <a:cs typeface="Cambria"/>
              </a:rPr>
              <a:t>the</a:t>
            </a:r>
            <a:r>
              <a:rPr sz="2000" spc="-60" dirty="0">
                <a:latin typeface="Cambria"/>
                <a:cs typeface="Cambria"/>
              </a:rPr>
              <a:t> </a:t>
            </a:r>
            <a:r>
              <a:rPr sz="2000" spc="-10" dirty="0">
                <a:latin typeface="Cambria"/>
                <a:cs typeface="Cambria"/>
              </a:rPr>
              <a:t>variable.</a:t>
            </a:r>
            <a:endParaRPr sz="2000" dirty="0">
              <a:latin typeface="Cambria"/>
              <a:cs typeface="Cambria"/>
            </a:endParaRPr>
          </a:p>
          <a:p>
            <a:pPr marL="361284">
              <a:spcBef>
                <a:spcPts val="994"/>
              </a:spcBef>
            </a:pPr>
            <a:r>
              <a:rPr sz="2000" b="1" spc="-10" dirty="0">
                <a:latin typeface="Cambria"/>
                <a:cs typeface="Cambria"/>
              </a:rPr>
              <a:t>Syntax:</a:t>
            </a:r>
            <a:endParaRPr sz="2000" dirty="0">
              <a:latin typeface="Cambria"/>
              <a:cs typeface="Cambria"/>
            </a:endParaRPr>
          </a:p>
          <a:p>
            <a:pPr marL="469225">
              <a:spcBef>
                <a:spcPts val="1010"/>
              </a:spcBef>
            </a:pPr>
            <a:r>
              <a:rPr sz="2000" spc="-20" dirty="0">
                <a:solidFill>
                  <a:srgbClr val="FF0000"/>
                </a:solidFill>
                <a:latin typeface="Cambria"/>
                <a:cs typeface="Cambria"/>
              </a:rPr>
              <a:t>Arr_ref_var</a:t>
            </a:r>
            <a:r>
              <a:rPr sz="2000" dirty="0">
                <a:solidFill>
                  <a:srgbClr val="FF0000"/>
                </a:solidFill>
                <a:latin typeface="Cambria"/>
                <a:cs typeface="Cambria"/>
              </a:rPr>
              <a:t> =</a:t>
            </a:r>
            <a:r>
              <a:rPr sz="2000" spc="-15" dirty="0">
                <a:solidFill>
                  <a:srgbClr val="FF0000"/>
                </a:solidFill>
                <a:latin typeface="Cambria"/>
                <a:cs typeface="Cambria"/>
              </a:rPr>
              <a:t> </a:t>
            </a:r>
            <a:r>
              <a:rPr sz="2000" dirty="0">
                <a:solidFill>
                  <a:srgbClr val="FF0000"/>
                </a:solidFill>
                <a:latin typeface="Cambria"/>
                <a:cs typeface="Cambria"/>
              </a:rPr>
              <a:t>new </a:t>
            </a:r>
            <a:r>
              <a:rPr sz="2000" spc="-15" dirty="0">
                <a:solidFill>
                  <a:srgbClr val="FF0000"/>
                </a:solidFill>
                <a:latin typeface="Cambria"/>
                <a:cs typeface="Cambria"/>
              </a:rPr>
              <a:t>datatype</a:t>
            </a:r>
            <a:r>
              <a:rPr sz="2000" spc="15" dirty="0">
                <a:solidFill>
                  <a:srgbClr val="FF0000"/>
                </a:solidFill>
                <a:latin typeface="Cambria"/>
                <a:cs typeface="Cambria"/>
              </a:rPr>
              <a:t> </a:t>
            </a:r>
            <a:r>
              <a:rPr sz="2000" dirty="0">
                <a:solidFill>
                  <a:srgbClr val="FF0000"/>
                </a:solidFill>
                <a:latin typeface="Cambria"/>
                <a:cs typeface="Cambria"/>
              </a:rPr>
              <a:t>[</a:t>
            </a:r>
            <a:r>
              <a:rPr sz="2000" spc="-25" dirty="0">
                <a:solidFill>
                  <a:srgbClr val="FF0000"/>
                </a:solidFill>
                <a:latin typeface="Cambria"/>
                <a:cs typeface="Cambria"/>
              </a:rPr>
              <a:t> </a:t>
            </a:r>
            <a:r>
              <a:rPr sz="2000" spc="-5" dirty="0">
                <a:solidFill>
                  <a:srgbClr val="FF0000"/>
                </a:solidFill>
                <a:latin typeface="Cambria"/>
                <a:cs typeface="Cambria"/>
              </a:rPr>
              <a:t>size</a:t>
            </a:r>
            <a:r>
              <a:rPr sz="2000" spc="50" dirty="0">
                <a:solidFill>
                  <a:srgbClr val="FF0000"/>
                </a:solidFill>
                <a:latin typeface="Cambria"/>
                <a:cs typeface="Cambria"/>
              </a:rPr>
              <a:t> </a:t>
            </a:r>
            <a:r>
              <a:rPr sz="2000" spc="5" dirty="0">
                <a:solidFill>
                  <a:srgbClr val="FF0000"/>
                </a:solidFill>
                <a:latin typeface="Cambria"/>
                <a:cs typeface="Cambria"/>
              </a:rPr>
              <a:t>];</a:t>
            </a:r>
            <a:endParaRPr sz="2000" dirty="0">
              <a:solidFill>
                <a:srgbClr val="FF0000"/>
              </a:solidFill>
              <a:latin typeface="Cambria"/>
              <a:cs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9652" y="907799"/>
            <a:ext cx="3493135" cy="936154"/>
          </a:xfrm>
          <a:prstGeom prst="rect">
            <a:avLst/>
          </a:prstGeom>
        </p:spPr>
        <p:txBody>
          <a:bodyPr vert="horz" wrap="square" lIns="0" tIns="12700" rIns="0" bIns="0" rtlCol="0">
            <a:spAutoFit/>
          </a:bodyPr>
          <a:lstStyle/>
          <a:p>
            <a:pPr marL="925116" marR="5079" indent="-913054">
              <a:spcBef>
                <a:spcPts val="100"/>
              </a:spcBef>
            </a:pPr>
            <a:r>
              <a:rPr sz="3000" spc="-5" dirty="0">
                <a:solidFill>
                  <a:srgbClr val="FFFFFF"/>
                </a:solidFill>
                <a:latin typeface="Cambria"/>
                <a:cs typeface="Cambria"/>
              </a:rPr>
              <a:t>Declaring</a:t>
            </a:r>
            <a:r>
              <a:rPr sz="3000" spc="-55" dirty="0">
                <a:solidFill>
                  <a:srgbClr val="FFFFFF"/>
                </a:solidFill>
                <a:latin typeface="Cambria"/>
                <a:cs typeface="Cambria"/>
              </a:rPr>
              <a:t> </a:t>
            </a:r>
            <a:r>
              <a:rPr sz="3000" spc="-5" dirty="0">
                <a:solidFill>
                  <a:srgbClr val="FFFFFF"/>
                </a:solidFill>
                <a:latin typeface="Cambria"/>
                <a:cs typeface="Cambria"/>
              </a:rPr>
              <a:t>1-D</a:t>
            </a:r>
            <a:r>
              <a:rPr sz="3000" spc="-35" dirty="0">
                <a:solidFill>
                  <a:srgbClr val="FFFFFF"/>
                </a:solidFill>
                <a:latin typeface="Cambria"/>
                <a:cs typeface="Cambria"/>
              </a:rPr>
              <a:t> Array </a:t>
            </a:r>
            <a:r>
              <a:rPr sz="3000" spc="-645" dirty="0">
                <a:solidFill>
                  <a:srgbClr val="FFFFFF"/>
                </a:solidFill>
                <a:latin typeface="Cambria"/>
                <a:cs typeface="Cambria"/>
              </a:rPr>
              <a:t> </a:t>
            </a:r>
            <a:r>
              <a:rPr sz="3000" spc="-25" dirty="0">
                <a:solidFill>
                  <a:srgbClr val="FFFFFF"/>
                </a:solidFill>
                <a:latin typeface="Cambria"/>
                <a:cs typeface="Cambria"/>
              </a:rPr>
              <a:t>Variables</a:t>
            </a:r>
            <a:endParaRPr sz="3000">
              <a:latin typeface="Cambria"/>
              <a:cs typeface="Cambria"/>
            </a:endParaRPr>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4" name="object 4"/>
          <p:cNvSpPr txBox="1"/>
          <p:nvPr/>
        </p:nvSpPr>
        <p:spPr>
          <a:xfrm>
            <a:off x="1003770" y="2160529"/>
            <a:ext cx="8292630" cy="2798202"/>
          </a:xfrm>
          <a:prstGeom prst="rect">
            <a:avLst/>
          </a:prstGeom>
        </p:spPr>
        <p:txBody>
          <a:bodyPr vert="horz" wrap="square" lIns="0" tIns="12700" rIns="0" bIns="0" rtlCol="0">
            <a:spAutoFit/>
          </a:bodyPr>
          <a:lstStyle/>
          <a:p>
            <a:pPr marL="356840" marR="5079" indent="-344776">
              <a:spcBef>
                <a:spcPts val="100"/>
              </a:spcBef>
              <a:buClr>
                <a:srgbClr val="89CFD4"/>
              </a:buClr>
              <a:buSzPct val="80555"/>
              <a:buFont typeface="Georgia"/>
              <a:buChar char="►"/>
              <a:tabLst>
                <a:tab pos="356840" algn="l"/>
                <a:tab pos="357475" algn="l"/>
              </a:tabLst>
            </a:pPr>
            <a:r>
              <a:rPr sz="2000" spc="-5" dirty="0">
                <a:latin typeface="Cambria"/>
                <a:cs typeface="Cambria"/>
              </a:rPr>
              <a:t>Declaring </a:t>
            </a:r>
            <a:r>
              <a:rPr sz="2000" dirty="0">
                <a:latin typeface="Cambria"/>
                <a:cs typeface="Cambria"/>
              </a:rPr>
              <a:t>an </a:t>
            </a:r>
            <a:r>
              <a:rPr sz="2000" spc="-20" dirty="0">
                <a:latin typeface="Cambria"/>
                <a:cs typeface="Cambria"/>
              </a:rPr>
              <a:t>array </a:t>
            </a:r>
            <a:r>
              <a:rPr sz="2000" spc="-10" dirty="0">
                <a:latin typeface="Cambria"/>
                <a:cs typeface="Cambria"/>
              </a:rPr>
              <a:t>variable, creating an </a:t>
            </a:r>
            <a:r>
              <a:rPr sz="2000" spc="-40" dirty="0">
                <a:latin typeface="Cambria"/>
                <a:cs typeface="Cambria"/>
              </a:rPr>
              <a:t>array, </a:t>
            </a:r>
            <a:r>
              <a:rPr sz="2000" spc="-5" dirty="0">
                <a:latin typeface="Cambria"/>
                <a:cs typeface="Cambria"/>
              </a:rPr>
              <a:t>and assigning </a:t>
            </a:r>
            <a:r>
              <a:rPr sz="2000" dirty="0">
                <a:latin typeface="Cambria"/>
                <a:cs typeface="Cambria"/>
              </a:rPr>
              <a:t>the</a:t>
            </a:r>
            <a:r>
              <a:rPr sz="2000" spc="5" dirty="0">
                <a:latin typeface="Cambria"/>
                <a:cs typeface="Cambria"/>
              </a:rPr>
              <a:t> </a:t>
            </a:r>
            <a:r>
              <a:rPr sz="2000" spc="-15" dirty="0">
                <a:latin typeface="Cambria"/>
                <a:cs typeface="Cambria"/>
              </a:rPr>
              <a:t>reference </a:t>
            </a:r>
            <a:r>
              <a:rPr sz="2000" spc="-5" dirty="0">
                <a:latin typeface="Cambria"/>
                <a:cs typeface="Cambria"/>
              </a:rPr>
              <a:t>of </a:t>
            </a:r>
            <a:r>
              <a:rPr sz="2000" spc="-385" dirty="0">
                <a:latin typeface="Cambria"/>
                <a:cs typeface="Cambria"/>
              </a:rPr>
              <a:t> </a:t>
            </a:r>
            <a:r>
              <a:rPr sz="2000" spc="-5" dirty="0">
                <a:latin typeface="Cambria"/>
                <a:cs typeface="Cambria"/>
              </a:rPr>
              <a:t>the</a:t>
            </a:r>
            <a:r>
              <a:rPr sz="2000" spc="-20" dirty="0">
                <a:latin typeface="Cambria"/>
                <a:cs typeface="Cambria"/>
              </a:rPr>
              <a:t> array</a:t>
            </a:r>
            <a:r>
              <a:rPr sz="2000" spc="-10" dirty="0">
                <a:latin typeface="Cambria"/>
                <a:cs typeface="Cambria"/>
              </a:rPr>
              <a:t> </a:t>
            </a:r>
            <a:r>
              <a:rPr sz="2000" dirty="0">
                <a:latin typeface="Cambria"/>
                <a:cs typeface="Cambria"/>
              </a:rPr>
              <a:t>to</a:t>
            </a:r>
            <a:r>
              <a:rPr sz="2000" spc="-20" dirty="0">
                <a:latin typeface="Cambria"/>
                <a:cs typeface="Cambria"/>
              </a:rPr>
              <a:t> </a:t>
            </a:r>
            <a:r>
              <a:rPr sz="2000" dirty="0">
                <a:latin typeface="Cambria"/>
                <a:cs typeface="Cambria"/>
              </a:rPr>
              <a:t>the</a:t>
            </a:r>
            <a:r>
              <a:rPr sz="2000" spc="-15" dirty="0">
                <a:latin typeface="Cambria"/>
                <a:cs typeface="Cambria"/>
              </a:rPr>
              <a:t> </a:t>
            </a:r>
            <a:r>
              <a:rPr sz="2000" spc="-5" dirty="0">
                <a:latin typeface="Cambria"/>
                <a:cs typeface="Cambria"/>
              </a:rPr>
              <a:t>variable</a:t>
            </a:r>
            <a:r>
              <a:rPr sz="2000" spc="-55" dirty="0">
                <a:latin typeface="Cambria"/>
                <a:cs typeface="Cambria"/>
              </a:rPr>
              <a:t> </a:t>
            </a:r>
            <a:r>
              <a:rPr sz="2000" spc="-10" dirty="0">
                <a:latin typeface="Cambria"/>
                <a:cs typeface="Cambria"/>
              </a:rPr>
              <a:t>can</a:t>
            </a:r>
            <a:r>
              <a:rPr sz="2000" spc="-40" dirty="0">
                <a:latin typeface="Cambria"/>
                <a:cs typeface="Cambria"/>
              </a:rPr>
              <a:t> </a:t>
            </a:r>
            <a:r>
              <a:rPr sz="2000" dirty="0">
                <a:latin typeface="Cambria"/>
                <a:cs typeface="Cambria"/>
              </a:rPr>
              <a:t>be </a:t>
            </a:r>
            <a:r>
              <a:rPr sz="2000" spc="-5" dirty="0">
                <a:latin typeface="Cambria"/>
                <a:cs typeface="Cambria"/>
              </a:rPr>
              <a:t>combined</a:t>
            </a:r>
            <a:r>
              <a:rPr sz="2000" spc="-45" dirty="0">
                <a:latin typeface="Cambria"/>
                <a:cs typeface="Cambria"/>
              </a:rPr>
              <a:t> </a:t>
            </a:r>
            <a:r>
              <a:rPr sz="2000" dirty="0">
                <a:latin typeface="Cambria"/>
                <a:cs typeface="Cambria"/>
              </a:rPr>
              <a:t>in</a:t>
            </a:r>
            <a:r>
              <a:rPr sz="2000" spc="-15" dirty="0">
                <a:latin typeface="Cambria"/>
                <a:cs typeface="Cambria"/>
              </a:rPr>
              <a:t> </a:t>
            </a:r>
            <a:r>
              <a:rPr sz="2000" spc="-10" dirty="0">
                <a:latin typeface="Cambria"/>
                <a:cs typeface="Cambria"/>
              </a:rPr>
              <a:t>one</a:t>
            </a:r>
            <a:r>
              <a:rPr sz="2000" spc="360" dirty="0">
                <a:latin typeface="Cambria"/>
                <a:cs typeface="Cambria"/>
              </a:rPr>
              <a:t> </a:t>
            </a:r>
            <a:r>
              <a:rPr sz="2000" spc="-5" dirty="0">
                <a:latin typeface="Cambria"/>
                <a:cs typeface="Cambria"/>
              </a:rPr>
              <a:t>statement</a:t>
            </a:r>
            <a:r>
              <a:rPr sz="2000" spc="-90" dirty="0">
                <a:latin typeface="Cambria"/>
                <a:cs typeface="Cambria"/>
              </a:rPr>
              <a:t> </a:t>
            </a:r>
            <a:r>
              <a:rPr sz="2000" dirty="0">
                <a:latin typeface="Cambria"/>
                <a:cs typeface="Cambria"/>
              </a:rPr>
              <a:t>as:</a:t>
            </a:r>
          </a:p>
          <a:p>
            <a:pPr marL="756222" lvl="1" indent="-286996">
              <a:spcBef>
                <a:spcPts val="994"/>
              </a:spcBef>
              <a:buClr>
                <a:srgbClr val="89CFD4"/>
              </a:buClr>
              <a:buSzPct val="80555"/>
              <a:buFont typeface="Georgia"/>
              <a:buChar char="►"/>
              <a:tabLst>
                <a:tab pos="756857" algn="l"/>
              </a:tabLst>
            </a:pPr>
            <a:r>
              <a:rPr sz="2000" spc="-15" dirty="0">
                <a:solidFill>
                  <a:srgbClr val="0070C0"/>
                </a:solidFill>
                <a:latin typeface="Cambria"/>
                <a:cs typeface="Cambria"/>
              </a:rPr>
              <a:t>datatype[</a:t>
            </a:r>
            <a:r>
              <a:rPr sz="2000" spc="-10" dirty="0">
                <a:solidFill>
                  <a:srgbClr val="0070C0"/>
                </a:solidFill>
                <a:latin typeface="Cambria"/>
                <a:cs typeface="Cambria"/>
              </a:rPr>
              <a:t> </a:t>
            </a:r>
            <a:r>
              <a:rPr sz="2000" dirty="0">
                <a:solidFill>
                  <a:srgbClr val="0070C0"/>
                </a:solidFill>
                <a:latin typeface="Cambria"/>
                <a:cs typeface="Cambria"/>
              </a:rPr>
              <a:t>]</a:t>
            </a:r>
            <a:r>
              <a:rPr sz="2000" spc="-25" dirty="0">
                <a:solidFill>
                  <a:srgbClr val="0070C0"/>
                </a:solidFill>
                <a:latin typeface="Cambria"/>
                <a:cs typeface="Cambria"/>
              </a:rPr>
              <a:t> </a:t>
            </a:r>
            <a:r>
              <a:rPr sz="2000" spc="-10" dirty="0">
                <a:solidFill>
                  <a:srgbClr val="0070C0"/>
                </a:solidFill>
                <a:latin typeface="Cambria"/>
                <a:cs typeface="Cambria"/>
              </a:rPr>
              <a:t>arr_ref_var</a:t>
            </a:r>
            <a:r>
              <a:rPr sz="2000" spc="-45" dirty="0">
                <a:solidFill>
                  <a:srgbClr val="0070C0"/>
                </a:solidFill>
                <a:latin typeface="Cambria"/>
                <a:cs typeface="Cambria"/>
              </a:rPr>
              <a:t> </a:t>
            </a:r>
            <a:r>
              <a:rPr sz="2000" dirty="0">
                <a:solidFill>
                  <a:srgbClr val="0070C0"/>
                </a:solidFill>
                <a:latin typeface="Cambria"/>
                <a:cs typeface="Cambria"/>
              </a:rPr>
              <a:t>=</a:t>
            </a:r>
            <a:r>
              <a:rPr sz="2000" spc="5" dirty="0">
                <a:solidFill>
                  <a:srgbClr val="0070C0"/>
                </a:solidFill>
                <a:latin typeface="Cambria"/>
                <a:cs typeface="Cambria"/>
              </a:rPr>
              <a:t> </a:t>
            </a:r>
            <a:r>
              <a:rPr sz="2000" dirty="0">
                <a:solidFill>
                  <a:srgbClr val="0070C0"/>
                </a:solidFill>
                <a:latin typeface="Cambria"/>
                <a:cs typeface="Cambria"/>
              </a:rPr>
              <a:t>new</a:t>
            </a:r>
            <a:r>
              <a:rPr sz="2000" spc="-10" dirty="0">
                <a:solidFill>
                  <a:srgbClr val="0070C0"/>
                </a:solidFill>
                <a:latin typeface="Cambria"/>
                <a:cs typeface="Cambria"/>
              </a:rPr>
              <a:t> </a:t>
            </a:r>
            <a:r>
              <a:rPr sz="2000" spc="-15" dirty="0">
                <a:solidFill>
                  <a:srgbClr val="0070C0"/>
                </a:solidFill>
                <a:latin typeface="Cambria"/>
                <a:cs typeface="Cambria"/>
              </a:rPr>
              <a:t>datatype</a:t>
            </a:r>
            <a:r>
              <a:rPr sz="2000" spc="-5" dirty="0">
                <a:solidFill>
                  <a:srgbClr val="0070C0"/>
                </a:solidFill>
                <a:latin typeface="Cambria"/>
                <a:cs typeface="Cambria"/>
              </a:rPr>
              <a:t> </a:t>
            </a:r>
            <a:r>
              <a:rPr sz="2000" dirty="0">
                <a:solidFill>
                  <a:srgbClr val="0070C0"/>
                </a:solidFill>
                <a:latin typeface="Cambria"/>
                <a:cs typeface="Cambria"/>
              </a:rPr>
              <a:t>[</a:t>
            </a:r>
            <a:r>
              <a:rPr sz="2000" spc="-5" dirty="0">
                <a:solidFill>
                  <a:srgbClr val="0070C0"/>
                </a:solidFill>
                <a:latin typeface="Cambria"/>
                <a:cs typeface="Cambria"/>
              </a:rPr>
              <a:t> Size</a:t>
            </a:r>
            <a:r>
              <a:rPr sz="2000" spc="15" dirty="0">
                <a:solidFill>
                  <a:srgbClr val="0070C0"/>
                </a:solidFill>
                <a:latin typeface="Cambria"/>
                <a:cs typeface="Cambria"/>
              </a:rPr>
              <a:t> </a:t>
            </a:r>
            <a:r>
              <a:rPr sz="2000" spc="5" dirty="0">
                <a:solidFill>
                  <a:srgbClr val="0070C0"/>
                </a:solidFill>
                <a:latin typeface="Cambria"/>
                <a:cs typeface="Cambria"/>
              </a:rPr>
              <a:t>];</a:t>
            </a:r>
            <a:endParaRPr sz="2000" dirty="0">
              <a:solidFill>
                <a:srgbClr val="0070C0"/>
              </a:solidFill>
              <a:latin typeface="Cambria"/>
              <a:cs typeface="Cambria"/>
            </a:endParaRPr>
          </a:p>
          <a:p>
            <a:pPr marR="1927698" algn="ctr">
              <a:spcBef>
                <a:spcPts val="1010"/>
              </a:spcBef>
            </a:pPr>
            <a:r>
              <a:rPr sz="2000" b="1" spc="-5" dirty="0">
                <a:latin typeface="Cambria"/>
                <a:cs typeface="Cambria"/>
              </a:rPr>
              <a:t>OR</a:t>
            </a:r>
            <a:endParaRPr sz="2000" dirty="0">
              <a:latin typeface="Cambria"/>
              <a:cs typeface="Cambria"/>
            </a:endParaRPr>
          </a:p>
          <a:p>
            <a:pPr marL="756222" lvl="1" indent="-286996">
              <a:spcBef>
                <a:spcPts val="994"/>
              </a:spcBef>
              <a:buClr>
                <a:srgbClr val="89CFD4"/>
              </a:buClr>
              <a:buSzPct val="80555"/>
              <a:buFont typeface="Georgia"/>
              <a:buChar char="►"/>
              <a:tabLst>
                <a:tab pos="756857" algn="l"/>
              </a:tabLst>
            </a:pPr>
            <a:r>
              <a:rPr sz="2000" spc="-15" dirty="0">
                <a:solidFill>
                  <a:srgbClr val="FF0000"/>
                </a:solidFill>
                <a:latin typeface="Cambria"/>
                <a:cs typeface="Cambria"/>
              </a:rPr>
              <a:t>datatype</a:t>
            </a:r>
            <a:r>
              <a:rPr sz="2000" spc="-20" dirty="0">
                <a:solidFill>
                  <a:srgbClr val="FF0000"/>
                </a:solidFill>
                <a:latin typeface="Cambria"/>
                <a:cs typeface="Cambria"/>
              </a:rPr>
              <a:t> </a:t>
            </a:r>
            <a:r>
              <a:rPr sz="2000" spc="-10" dirty="0">
                <a:solidFill>
                  <a:srgbClr val="FF0000"/>
                </a:solidFill>
                <a:latin typeface="Cambria"/>
                <a:cs typeface="Cambria"/>
              </a:rPr>
              <a:t>arr_ref_var[</a:t>
            </a:r>
            <a:r>
              <a:rPr sz="2000" spc="-55" dirty="0">
                <a:solidFill>
                  <a:srgbClr val="FF0000"/>
                </a:solidFill>
                <a:latin typeface="Cambria"/>
                <a:cs typeface="Cambria"/>
              </a:rPr>
              <a:t> </a:t>
            </a:r>
            <a:r>
              <a:rPr sz="2000" dirty="0">
                <a:solidFill>
                  <a:srgbClr val="FF0000"/>
                </a:solidFill>
                <a:latin typeface="Cambria"/>
                <a:cs typeface="Cambria"/>
              </a:rPr>
              <a:t>]</a:t>
            </a:r>
            <a:r>
              <a:rPr sz="2000" spc="-5" dirty="0">
                <a:solidFill>
                  <a:srgbClr val="FF0000"/>
                </a:solidFill>
                <a:latin typeface="Cambria"/>
                <a:cs typeface="Cambria"/>
              </a:rPr>
              <a:t> </a:t>
            </a:r>
            <a:r>
              <a:rPr sz="2000" dirty="0">
                <a:solidFill>
                  <a:srgbClr val="FF0000"/>
                </a:solidFill>
                <a:latin typeface="Cambria"/>
                <a:cs typeface="Cambria"/>
              </a:rPr>
              <a:t>=</a:t>
            </a:r>
            <a:r>
              <a:rPr sz="2000" spc="5" dirty="0">
                <a:solidFill>
                  <a:srgbClr val="FF0000"/>
                </a:solidFill>
                <a:latin typeface="Cambria"/>
                <a:cs typeface="Cambria"/>
              </a:rPr>
              <a:t> </a:t>
            </a:r>
            <a:r>
              <a:rPr sz="2000" spc="-5" dirty="0">
                <a:solidFill>
                  <a:srgbClr val="FF0000"/>
                </a:solidFill>
                <a:latin typeface="Cambria"/>
                <a:cs typeface="Cambria"/>
              </a:rPr>
              <a:t>new</a:t>
            </a:r>
            <a:r>
              <a:rPr sz="2000" dirty="0">
                <a:solidFill>
                  <a:srgbClr val="FF0000"/>
                </a:solidFill>
                <a:latin typeface="Cambria"/>
                <a:cs typeface="Cambria"/>
              </a:rPr>
              <a:t> </a:t>
            </a:r>
            <a:r>
              <a:rPr sz="2000" spc="-15" dirty="0">
                <a:solidFill>
                  <a:srgbClr val="FF0000"/>
                </a:solidFill>
                <a:latin typeface="Cambria"/>
                <a:cs typeface="Cambria"/>
              </a:rPr>
              <a:t>datatype</a:t>
            </a:r>
            <a:r>
              <a:rPr sz="2000" spc="5" dirty="0">
                <a:solidFill>
                  <a:srgbClr val="FF0000"/>
                </a:solidFill>
                <a:latin typeface="Cambria"/>
                <a:cs typeface="Cambria"/>
              </a:rPr>
              <a:t> </a:t>
            </a:r>
            <a:r>
              <a:rPr sz="2000" dirty="0">
                <a:solidFill>
                  <a:srgbClr val="FF0000"/>
                </a:solidFill>
                <a:latin typeface="Cambria"/>
                <a:cs typeface="Cambria"/>
              </a:rPr>
              <a:t>[</a:t>
            </a:r>
            <a:r>
              <a:rPr sz="2000" spc="-10" dirty="0">
                <a:solidFill>
                  <a:srgbClr val="FF0000"/>
                </a:solidFill>
                <a:latin typeface="Cambria"/>
                <a:cs typeface="Cambria"/>
              </a:rPr>
              <a:t> Size</a:t>
            </a:r>
            <a:r>
              <a:rPr sz="2000" spc="85" dirty="0">
                <a:solidFill>
                  <a:srgbClr val="FF0000"/>
                </a:solidFill>
                <a:latin typeface="Cambria"/>
                <a:cs typeface="Cambria"/>
              </a:rPr>
              <a:t> </a:t>
            </a:r>
            <a:r>
              <a:rPr sz="2000" spc="-5" dirty="0">
                <a:solidFill>
                  <a:srgbClr val="FF0000"/>
                </a:solidFill>
                <a:latin typeface="Cambria"/>
                <a:cs typeface="Cambria"/>
              </a:rPr>
              <a:t>];</a:t>
            </a:r>
            <a:endParaRPr sz="2000" dirty="0">
              <a:solidFill>
                <a:srgbClr val="FF0000"/>
              </a:solidFill>
              <a:latin typeface="Cambria"/>
              <a:cs typeface="Cambria"/>
            </a:endParaRPr>
          </a:p>
          <a:p>
            <a:pPr lvl="1">
              <a:spcBef>
                <a:spcPts val="25"/>
              </a:spcBef>
              <a:buClr>
                <a:srgbClr val="89CFD4"/>
              </a:buClr>
              <a:buFont typeface="Georgia"/>
              <a:buChar char="►"/>
            </a:pPr>
            <a:endParaRPr sz="3200" dirty="0">
              <a:latin typeface="Cambria"/>
              <a:cs typeface="Cambria"/>
            </a:endParaRPr>
          </a:p>
          <a:p>
            <a:pPr marL="356840" indent="-344776">
              <a:buClr>
                <a:srgbClr val="89CFD4"/>
              </a:buClr>
              <a:buSzPct val="80555"/>
              <a:buFont typeface="Georgia"/>
              <a:buChar char="►"/>
              <a:tabLst>
                <a:tab pos="356840" algn="l"/>
                <a:tab pos="357475" algn="l"/>
              </a:tabLst>
            </a:pPr>
            <a:r>
              <a:rPr sz="2400" dirty="0">
                <a:latin typeface="Cambria"/>
                <a:cs typeface="Cambria"/>
              </a:rPr>
              <a:t>Ex.</a:t>
            </a:r>
            <a:r>
              <a:rPr sz="2400" spc="-35" dirty="0">
                <a:latin typeface="Cambria"/>
                <a:cs typeface="Cambria"/>
              </a:rPr>
              <a:t> </a:t>
            </a:r>
            <a:r>
              <a:rPr sz="2400" b="1" spc="-5" dirty="0">
                <a:solidFill>
                  <a:srgbClr val="00B050"/>
                </a:solidFill>
                <a:latin typeface="Cambria"/>
                <a:cs typeface="Cambria"/>
              </a:rPr>
              <a:t>double</a:t>
            </a:r>
            <a:r>
              <a:rPr sz="2400" spc="-5" dirty="0">
                <a:solidFill>
                  <a:srgbClr val="00B050"/>
                </a:solidFill>
                <a:latin typeface="Cambria"/>
                <a:cs typeface="Cambria"/>
              </a:rPr>
              <a:t>[]</a:t>
            </a:r>
            <a:r>
              <a:rPr sz="2400" spc="-80" dirty="0">
                <a:solidFill>
                  <a:srgbClr val="00B050"/>
                </a:solidFill>
                <a:latin typeface="Cambria"/>
                <a:cs typeface="Cambria"/>
              </a:rPr>
              <a:t> </a:t>
            </a:r>
            <a:r>
              <a:rPr sz="2400" spc="-20" dirty="0">
                <a:solidFill>
                  <a:srgbClr val="00B050"/>
                </a:solidFill>
                <a:latin typeface="Cambria"/>
                <a:cs typeface="Cambria"/>
              </a:rPr>
              <a:t>myList</a:t>
            </a:r>
            <a:r>
              <a:rPr sz="2400" spc="-5" dirty="0">
                <a:solidFill>
                  <a:srgbClr val="00B050"/>
                </a:solidFill>
                <a:latin typeface="Cambria"/>
                <a:cs typeface="Cambria"/>
              </a:rPr>
              <a:t> </a:t>
            </a:r>
            <a:r>
              <a:rPr sz="2400" dirty="0">
                <a:solidFill>
                  <a:srgbClr val="00B050"/>
                </a:solidFill>
                <a:latin typeface="Cambria"/>
                <a:cs typeface="Cambria"/>
              </a:rPr>
              <a:t>=</a:t>
            </a:r>
            <a:r>
              <a:rPr sz="2400" spc="-20" dirty="0">
                <a:solidFill>
                  <a:srgbClr val="00B050"/>
                </a:solidFill>
                <a:latin typeface="Cambria"/>
                <a:cs typeface="Cambria"/>
              </a:rPr>
              <a:t> </a:t>
            </a:r>
            <a:r>
              <a:rPr sz="2400" b="1" spc="-10" dirty="0">
                <a:solidFill>
                  <a:srgbClr val="00B050"/>
                </a:solidFill>
                <a:latin typeface="Cambria"/>
                <a:cs typeface="Cambria"/>
              </a:rPr>
              <a:t>new</a:t>
            </a:r>
            <a:r>
              <a:rPr sz="2400" b="1" spc="50" dirty="0">
                <a:solidFill>
                  <a:srgbClr val="00B050"/>
                </a:solidFill>
                <a:latin typeface="Cambria"/>
                <a:cs typeface="Cambria"/>
              </a:rPr>
              <a:t> </a:t>
            </a:r>
            <a:r>
              <a:rPr sz="2400" b="1" spc="-5" dirty="0">
                <a:solidFill>
                  <a:srgbClr val="00B050"/>
                </a:solidFill>
                <a:latin typeface="Cambria"/>
                <a:cs typeface="Cambria"/>
              </a:rPr>
              <a:t>double</a:t>
            </a:r>
            <a:r>
              <a:rPr sz="2400" spc="-5" dirty="0">
                <a:solidFill>
                  <a:srgbClr val="00B050"/>
                </a:solidFill>
                <a:latin typeface="Cambria"/>
                <a:cs typeface="Cambria"/>
              </a:rPr>
              <a:t>[</a:t>
            </a:r>
            <a:r>
              <a:rPr sz="2400" b="1" spc="-5" dirty="0">
                <a:solidFill>
                  <a:srgbClr val="00B050"/>
                </a:solidFill>
                <a:latin typeface="Cambria"/>
                <a:cs typeface="Cambria"/>
              </a:rPr>
              <a:t>10</a:t>
            </a:r>
            <a:r>
              <a:rPr sz="2400" spc="-5" dirty="0">
                <a:solidFill>
                  <a:srgbClr val="00B050"/>
                </a:solidFill>
                <a:latin typeface="Cambria"/>
                <a:cs typeface="Cambria"/>
              </a:rPr>
              <a:t>];</a:t>
            </a:r>
            <a:endParaRPr sz="2400" dirty="0">
              <a:solidFill>
                <a:srgbClr val="00B050"/>
              </a:solidFill>
              <a:latin typeface="Cambria"/>
              <a:cs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27" y="1121182"/>
            <a:ext cx="3874135" cy="474489"/>
          </a:xfrm>
          <a:prstGeom prst="rect">
            <a:avLst/>
          </a:prstGeom>
        </p:spPr>
        <p:txBody>
          <a:bodyPr vert="horz" wrap="square" lIns="0" tIns="12700" rIns="0" bIns="0" rtlCol="0">
            <a:spAutoFit/>
          </a:bodyPr>
          <a:lstStyle/>
          <a:p>
            <a:pPr marL="12699">
              <a:spcBef>
                <a:spcPts val="100"/>
              </a:spcBef>
            </a:pPr>
            <a:r>
              <a:rPr sz="3000" dirty="0">
                <a:solidFill>
                  <a:srgbClr val="FFFFFF"/>
                </a:solidFill>
                <a:latin typeface="Cambria"/>
                <a:cs typeface="Cambria"/>
              </a:rPr>
              <a:t>Assign</a:t>
            </a:r>
            <a:r>
              <a:rPr sz="3000" spc="-70" dirty="0">
                <a:solidFill>
                  <a:srgbClr val="FFFFFF"/>
                </a:solidFill>
                <a:latin typeface="Cambria"/>
                <a:cs typeface="Cambria"/>
              </a:rPr>
              <a:t> </a:t>
            </a:r>
            <a:r>
              <a:rPr sz="3000" spc="-15" dirty="0">
                <a:solidFill>
                  <a:srgbClr val="FFFFFF"/>
                </a:solidFill>
                <a:latin typeface="Cambria"/>
                <a:cs typeface="Cambria"/>
              </a:rPr>
              <a:t>values</a:t>
            </a:r>
            <a:r>
              <a:rPr sz="3000" spc="-55" dirty="0">
                <a:solidFill>
                  <a:srgbClr val="FFFFFF"/>
                </a:solidFill>
                <a:latin typeface="Cambria"/>
                <a:cs typeface="Cambria"/>
              </a:rPr>
              <a:t> </a:t>
            </a:r>
            <a:r>
              <a:rPr sz="3000" spc="-25" dirty="0">
                <a:solidFill>
                  <a:srgbClr val="FFFFFF"/>
                </a:solidFill>
                <a:latin typeface="Cambria"/>
                <a:cs typeface="Cambria"/>
              </a:rPr>
              <a:t>to</a:t>
            </a:r>
            <a:r>
              <a:rPr sz="3000" spc="-20" dirty="0">
                <a:solidFill>
                  <a:srgbClr val="FFFFFF"/>
                </a:solidFill>
                <a:latin typeface="Cambria"/>
                <a:cs typeface="Cambria"/>
              </a:rPr>
              <a:t> </a:t>
            </a:r>
            <a:r>
              <a:rPr sz="3000" spc="-35" dirty="0">
                <a:solidFill>
                  <a:srgbClr val="FFFFFF"/>
                </a:solidFill>
                <a:latin typeface="Cambria"/>
                <a:cs typeface="Cambria"/>
              </a:rPr>
              <a:t>Array</a:t>
            </a:r>
            <a:endParaRPr sz="3000">
              <a:latin typeface="Cambria"/>
              <a:cs typeface="Cambria"/>
            </a:endParaRPr>
          </a:p>
        </p:txBody>
      </p:sp>
      <p:grpSp>
        <p:nvGrpSpPr>
          <p:cNvPr id="3" name="object 3"/>
          <p:cNvGrpSpPr/>
          <p:nvPr/>
        </p:nvGrpSpPr>
        <p:grpSpPr>
          <a:xfrm>
            <a:off x="457201" y="2875447"/>
            <a:ext cx="9144000" cy="4439920"/>
            <a:chOff x="457200" y="2875447"/>
            <a:chExt cx="9144000" cy="4439920"/>
          </a:xfrm>
        </p:grpSpPr>
        <p:pic>
          <p:nvPicPr>
            <p:cNvPr id="4" name="object 4"/>
            <p:cNvPicPr/>
            <p:nvPr/>
          </p:nvPicPr>
          <p:blipFill>
            <a:blip r:embed="rId2" cstate="print"/>
            <a:stretch>
              <a:fillRect/>
            </a:stretch>
          </p:blipFill>
          <p:spPr>
            <a:xfrm>
              <a:off x="4274755" y="2875447"/>
              <a:ext cx="4403626" cy="1010752"/>
            </a:xfrm>
            <a:prstGeom prst="rect">
              <a:avLst/>
            </a:prstGeom>
          </p:spPr>
        </p:pic>
        <p:pic>
          <p:nvPicPr>
            <p:cNvPr id="5" name="object 5"/>
            <p:cNvPicPr/>
            <p:nvPr/>
          </p:nvPicPr>
          <p:blipFill>
            <a:blip r:embed="rId3" cstate="print"/>
            <a:stretch>
              <a:fillRect/>
            </a:stretch>
          </p:blipFill>
          <p:spPr>
            <a:xfrm>
              <a:off x="457200" y="3886200"/>
              <a:ext cx="9144000" cy="3429000"/>
            </a:xfrm>
            <a:prstGeom prst="rect">
              <a:avLst/>
            </a:prstGeom>
          </p:spPr>
        </p:pic>
      </p:grpSp>
      <p:sp>
        <p:nvSpPr>
          <p:cNvPr id="6" name="object 6"/>
          <p:cNvSpPr txBox="1"/>
          <p:nvPr/>
        </p:nvSpPr>
        <p:spPr>
          <a:xfrm>
            <a:off x="762999" y="2058429"/>
            <a:ext cx="2736215" cy="4188326"/>
          </a:xfrm>
          <a:prstGeom prst="rect">
            <a:avLst/>
          </a:prstGeom>
        </p:spPr>
        <p:txBody>
          <a:bodyPr vert="horz" wrap="square" lIns="0" tIns="114300" rIns="0" bIns="0" rtlCol="0">
            <a:spAutoFit/>
          </a:bodyPr>
          <a:lstStyle/>
          <a:p>
            <a:pPr marL="356840" indent="-344776">
              <a:spcBef>
                <a:spcPts val="900"/>
              </a:spcBef>
              <a:buClr>
                <a:srgbClr val="89CFD4"/>
              </a:buClr>
              <a:buSzPct val="77777"/>
              <a:buFont typeface="Georgia"/>
              <a:buChar char="►"/>
              <a:tabLst>
                <a:tab pos="356840" algn="l"/>
                <a:tab pos="357475" algn="l"/>
              </a:tabLst>
            </a:pPr>
            <a:r>
              <a:rPr spc="-10" dirty="0">
                <a:latin typeface="Cambria"/>
                <a:cs typeface="Cambria"/>
              </a:rPr>
              <a:t>Ex.</a:t>
            </a:r>
            <a:endParaRPr>
              <a:latin typeface="Cambria"/>
              <a:cs typeface="Cambria"/>
            </a:endParaRPr>
          </a:p>
          <a:p>
            <a:pPr marL="756222" lvl="1" indent="-288901">
              <a:spcBef>
                <a:spcPts val="805"/>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ist[</a:t>
            </a:r>
            <a:r>
              <a:rPr b="1" dirty="0">
                <a:latin typeface="Cambria"/>
                <a:cs typeface="Cambria"/>
              </a:rPr>
              <a:t>0</a:t>
            </a:r>
            <a:r>
              <a:rPr dirty="0">
                <a:latin typeface="Cambria"/>
                <a:cs typeface="Cambria"/>
              </a:rPr>
              <a:t>]</a:t>
            </a:r>
            <a:r>
              <a:rPr spc="15" dirty="0">
                <a:latin typeface="Cambria"/>
                <a:cs typeface="Cambria"/>
              </a:rPr>
              <a:t> </a:t>
            </a:r>
            <a:r>
              <a:rPr dirty="0">
                <a:latin typeface="Cambria"/>
                <a:cs typeface="Cambria"/>
              </a:rPr>
              <a:t>=</a:t>
            </a:r>
            <a:r>
              <a:rPr spc="-145" dirty="0">
                <a:latin typeface="Cambria"/>
                <a:cs typeface="Cambria"/>
              </a:rPr>
              <a:t> </a:t>
            </a:r>
            <a:r>
              <a:rPr b="1" spc="-5" dirty="0">
                <a:latin typeface="Cambria"/>
                <a:cs typeface="Cambria"/>
              </a:rPr>
              <a:t>5</a:t>
            </a:r>
            <a:r>
              <a:rPr b="1" spc="10" dirty="0">
                <a:latin typeface="Cambria"/>
                <a:cs typeface="Cambria"/>
              </a:rPr>
              <a:t>.</a:t>
            </a:r>
            <a:r>
              <a:rPr b="1" spc="-5" dirty="0">
                <a:latin typeface="Cambria"/>
                <a:cs typeface="Cambria"/>
              </a:rPr>
              <a:t>6</a:t>
            </a:r>
            <a:r>
              <a:rPr dirty="0">
                <a:latin typeface="Cambria"/>
                <a:cs typeface="Cambria"/>
              </a:rPr>
              <a:t>;</a:t>
            </a:r>
            <a:endParaRPr>
              <a:latin typeface="Cambria"/>
              <a:cs typeface="Cambria"/>
            </a:endParaRPr>
          </a:p>
          <a:p>
            <a:pPr marL="756222" lvl="1" indent="-288901">
              <a:spcBef>
                <a:spcPts val="795"/>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ist[</a:t>
            </a:r>
            <a:r>
              <a:rPr b="1" dirty="0">
                <a:latin typeface="Cambria"/>
                <a:cs typeface="Cambria"/>
              </a:rPr>
              <a:t>1</a:t>
            </a:r>
            <a:r>
              <a:rPr dirty="0">
                <a:latin typeface="Cambria"/>
                <a:cs typeface="Cambria"/>
              </a:rPr>
              <a:t>]</a:t>
            </a:r>
            <a:r>
              <a:rPr spc="15" dirty="0">
                <a:latin typeface="Cambria"/>
                <a:cs typeface="Cambria"/>
              </a:rPr>
              <a:t> </a:t>
            </a:r>
            <a:r>
              <a:rPr dirty="0">
                <a:latin typeface="Cambria"/>
                <a:cs typeface="Cambria"/>
              </a:rPr>
              <a:t>=</a:t>
            </a:r>
            <a:r>
              <a:rPr spc="-145" dirty="0">
                <a:latin typeface="Cambria"/>
                <a:cs typeface="Cambria"/>
              </a:rPr>
              <a:t> </a:t>
            </a:r>
            <a:r>
              <a:rPr b="1" spc="-5" dirty="0">
                <a:latin typeface="Cambria"/>
                <a:cs typeface="Cambria"/>
              </a:rPr>
              <a:t>4</a:t>
            </a:r>
            <a:r>
              <a:rPr b="1" spc="10" dirty="0">
                <a:latin typeface="Cambria"/>
                <a:cs typeface="Cambria"/>
              </a:rPr>
              <a:t>.</a:t>
            </a:r>
            <a:r>
              <a:rPr b="1" spc="-5" dirty="0">
                <a:latin typeface="Cambria"/>
                <a:cs typeface="Cambria"/>
              </a:rPr>
              <a:t>5</a:t>
            </a:r>
            <a:r>
              <a:rPr dirty="0">
                <a:latin typeface="Cambria"/>
                <a:cs typeface="Cambria"/>
              </a:rPr>
              <a:t>;</a:t>
            </a:r>
            <a:endParaRPr>
              <a:latin typeface="Cambria"/>
              <a:cs typeface="Cambria"/>
            </a:endParaRPr>
          </a:p>
          <a:p>
            <a:pPr marL="756222" lvl="1" indent="-288901">
              <a:spcBef>
                <a:spcPts val="800"/>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ist[</a:t>
            </a:r>
            <a:r>
              <a:rPr b="1" dirty="0">
                <a:latin typeface="Cambria"/>
                <a:cs typeface="Cambria"/>
              </a:rPr>
              <a:t>2</a:t>
            </a:r>
            <a:r>
              <a:rPr dirty="0">
                <a:latin typeface="Cambria"/>
                <a:cs typeface="Cambria"/>
              </a:rPr>
              <a:t>]</a:t>
            </a:r>
            <a:r>
              <a:rPr spc="15" dirty="0">
                <a:latin typeface="Cambria"/>
                <a:cs typeface="Cambria"/>
              </a:rPr>
              <a:t> </a:t>
            </a:r>
            <a:r>
              <a:rPr dirty="0">
                <a:latin typeface="Cambria"/>
                <a:cs typeface="Cambria"/>
              </a:rPr>
              <a:t>=</a:t>
            </a:r>
            <a:r>
              <a:rPr spc="-145" dirty="0">
                <a:latin typeface="Cambria"/>
                <a:cs typeface="Cambria"/>
              </a:rPr>
              <a:t> </a:t>
            </a:r>
            <a:r>
              <a:rPr b="1" spc="-5" dirty="0">
                <a:latin typeface="Cambria"/>
                <a:cs typeface="Cambria"/>
              </a:rPr>
              <a:t>3</a:t>
            </a:r>
            <a:r>
              <a:rPr b="1" spc="10" dirty="0">
                <a:latin typeface="Cambria"/>
                <a:cs typeface="Cambria"/>
              </a:rPr>
              <a:t>.</a:t>
            </a:r>
            <a:r>
              <a:rPr b="1" spc="-5" dirty="0">
                <a:latin typeface="Cambria"/>
                <a:cs typeface="Cambria"/>
              </a:rPr>
              <a:t>3</a:t>
            </a:r>
            <a:r>
              <a:rPr dirty="0">
                <a:latin typeface="Cambria"/>
                <a:cs typeface="Cambria"/>
              </a:rPr>
              <a:t>;</a:t>
            </a:r>
            <a:endParaRPr>
              <a:latin typeface="Cambria"/>
              <a:cs typeface="Cambria"/>
            </a:endParaRPr>
          </a:p>
          <a:p>
            <a:pPr marL="756222" lvl="1" indent="-288901">
              <a:spcBef>
                <a:spcPts val="805"/>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a:t>
            </a:r>
            <a:r>
              <a:rPr spc="-5" dirty="0">
                <a:latin typeface="Cambria"/>
                <a:cs typeface="Cambria"/>
              </a:rPr>
              <a:t>t</a:t>
            </a:r>
            <a:r>
              <a:rPr spc="5" dirty="0">
                <a:latin typeface="Cambria"/>
                <a:cs typeface="Cambria"/>
              </a:rPr>
              <a:t>[</a:t>
            </a:r>
            <a:r>
              <a:rPr b="1" dirty="0">
                <a:latin typeface="Cambria"/>
                <a:cs typeface="Cambria"/>
              </a:rPr>
              <a:t>3</a:t>
            </a:r>
            <a:r>
              <a:rPr dirty="0">
                <a:latin typeface="Cambria"/>
                <a:cs typeface="Cambria"/>
              </a:rPr>
              <a:t>]</a:t>
            </a:r>
            <a:r>
              <a:rPr spc="15" dirty="0">
                <a:latin typeface="Cambria"/>
                <a:cs typeface="Cambria"/>
              </a:rPr>
              <a:t> </a:t>
            </a:r>
            <a:r>
              <a:rPr dirty="0">
                <a:latin typeface="Cambria"/>
                <a:cs typeface="Cambria"/>
              </a:rPr>
              <a:t>=</a:t>
            </a:r>
            <a:r>
              <a:rPr spc="-100" dirty="0">
                <a:latin typeface="Cambria"/>
                <a:cs typeface="Cambria"/>
              </a:rPr>
              <a:t> </a:t>
            </a:r>
            <a:r>
              <a:rPr b="1" spc="-5" dirty="0">
                <a:latin typeface="Cambria"/>
                <a:cs typeface="Cambria"/>
              </a:rPr>
              <a:t>1</a:t>
            </a:r>
            <a:r>
              <a:rPr b="1" spc="10" dirty="0">
                <a:latin typeface="Cambria"/>
                <a:cs typeface="Cambria"/>
              </a:rPr>
              <a:t>3</a:t>
            </a:r>
            <a:r>
              <a:rPr b="1" spc="-5" dirty="0">
                <a:latin typeface="Cambria"/>
                <a:cs typeface="Cambria"/>
              </a:rPr>
              <a:t>.</a:t>
            </a:r>
            <a:r>
              <a:rPr b="1" dirty="0">
                <a:latin typeface="Cambria"/>
                <a:cs typeface="Cambria"/>
              </a:rPr>
              <a:t>2</a:t>
            </a:r>
            <a:r>
              <a:rPr dirty="0">
                <a:latin typeface="Cambria"/>
                <a:cs typeface="Cambria"/>
              </a:rPr>
              <a:t>;</a:t>
            </a:r>
            <a:endParaRPr>
              <a:latin typeface="Cambria"/>
              <a:cs typeface="Cambria"/>
            </a:endParaRPr>
          </a:p>
          <a:p>
            <a:pPr marL="756222" lvl="1" indent="-288901">
              <a:spcBef>
                <a:spcPts val="795"/>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ist[</a:t>
            </a:r>
            <a:r>
              <a:rPr b="1" dirty="0">
                <a:latin typeface="Cambria"/>
                <a:cs typeface="Cambria"/>
              </a:rPr>
              <a:t>4</a:t>
            </a:r>
            <a:r>
              <a:rPr dirty="0">
                <a:latin typeface="Cambria"/>
                <a:cs typeface="Cambria"/>
              </a:rPr>
              <a:t>]</a:t>
            </a:r>
            <a:r>
              <a:rPr spc="15" dirty="0">
                <a:latin typeface="Cambria"/>
                <a:cs typeface="Cambria"/>
              </a:rPr>
              <a:t> </a:t>
            </a:r>
            <a:r>
              <a:rPr dirty="0">
                <a:latin typeface="Cambria"/>
                <a:cs typeface="Cambria"/>
              </a:rPr>
              <a:t>=</a:t>
            </a:r>
            <a:r>
              <a:rPr spc="-100" dirty="0">
                <a:latin typeface="Cambria"/>
                <a:cs typeface="Cambria"/>
              </a:rPr>
              <a:t> </a:t>
            </a:r>
            <a:r>
              <a:rPr b="1" spc="-5" dirty="0">
                <a:latin typeface="Cambria"/>
                <a:cs typeface="Cambria"/>
              </a:rPr>
              <a:t>4</a:t>
            </a:r>
            <a:r>
              <a:rPr b="1" spc="10" dirty="0">
                <a:latin typeface="Cambria"/>
                <a:cs typeface="Cambria"/>
              </a:rPr>
              <a:t>.</a:t>
            </a:r>
            <a:r>
              <a:rPr b="1" spc="-5" dirty="0">
                <a:latin typeface="Cambria"/>
                <a:cs typeface="Cambria"/>
              </a:rPr>
              <a:t>0</a:t>
            </a:r>
            <a:r>
              <a:rPr dirty="0">
                <a:latin typeface="Cambria"/>
                <a:cs typeface="Cambria"/>
              </a:rPr>
              <a:t>;</a:t>
            </a:r>
            <a:endParaRPr>
              <a:latin typeface="Cambria"/>
              <a:cs typeface="Cambria"/>
            </a:endParaRPr>
          </a:p>
          <a:p>
            <a:pPr marL="756222" lvl="1" indent="-288901">
              <a:spcBef>
                <a:spcPts val="800"/>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ist[</a:t>
            </a:r>
            <a:r>
              <a:rPr b="1" dirty="0">
                <a:latin typeface="Cambria"/>
                <a:cs typeface="Cambria"/>
              </a:rPr>
              <a:t>5</a:t>
            </a:r>
            <a:r>
              <a:rPr dirty="0">
                <a:latin typeface="Cambria"/>
                <a:cs typeface="Cambria"/>
              </a:rPr>
              <a:t>]</a:t>
            </a:r>
            <a:r>
              <a:rPr spc="15" dirty="0">
                <a:latin typeface="Cambria"/>
                <a:cs typeface="Cambria"/>
              </a:rPr>
              <a:t> </a:t>
            </a:r>
            <a:r>
              <a:rPr dirty="0">
                <a:latin typeface="Cambria"/>
                <a:cs typeface="Cambria"/>
              </a:rPr>
              <a:t>=</a:t>
            </a:r>
            <a:r>
              <a:rPr spc="-110" dirty="0">
                <a:latin typeface="Cambria"/>
                <a:cs typeface="Cambria"/>
              </a:rPr>
              <a:t> </a:t>
            </a:r>
            <a:r>
              <a:rPr b="1" spc="-5" dirty="0">
                <a:latin typeface="Cambria"/>
                <a:cs typeface="Cambria"/>
              </a:rPr>
              <a:t>3</a:t>
            </a:r>
            <a:r>
              <a:rPr b="1" spc="10" dirty="0">
                <a:latin typeface="Cambria"/>
                <a:cs typeface="Cambria"/>
              </a:rPr>
              <a:t>4</a:t>
            </a:r>
            <a:r>
              <a:rPr b="1" spc="-5" dirty="0">
                <a:latin typeface="Cambria"/>
                <a:cs typeface="Cambria"/>
              </a:rPr>
              <a:t>.3</a:t>
            </a:r>
            <a:r>
              <a:rPr b="1" spc="5" dirty="0">
                <a:latin typeface="Cambria"/>
                <a:cs typeface="Cambria"/>
              </a:rPr>
              <a:t>3</a:t>
            </a:r>
            <a:r>
              <a:rPr dirty="0">
                <a:latin typeface="Cambria"/>
                <a:cs typeface="Cambria"/>
              </a:rPr>
              <a:t>;</a:t>
            </a:r>
            <a:endParaRPr>
              <a:latin typeface="Cambria"/>
              <a:cs typeface="Cambria"/>
            </a:endParaRPr>
          </a:p>
          <a:p>
            <a:pPr marL="756222" lvl="1" indent="-288901">
              <a:spcBef>
                <a:spcPts val="805"/>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ist[</a:t>
            </a:r>
            <a:r>
              <a:rPr b="1" dirty="0">
                <a:latin typeface="Cambria"/>
                <a:cs typeface="Cambria"/>
              </a:rPr>
              <a:t>6</a:t>
            </a:r>
            <a:r>
              <a:rPr dirty="0">
                <a:latin typeface="Cambria"/>
                <a:cs typeface="Cambria"/>
              </a:rPr>
              <a:t>]</a:t>
            </a:r>
            <a:r>
              <a:rPr spc="15" dirty="0">
                <a:latin typeface="Cambria"/>
                <a:cs typeface="Cambria"/>
              </a:rPr>
              <a:t> </a:t>
            </a:r>
            <a:r>
              <a:rPr dirty="0">
                <a:latin typeface="Cambria"/>
                <a:cs typeface="Cambria"/>
              </a:rPr>
              <a:t>=</a:t>
            </a:r>
            <a:r>
              <a:rPr spc="-100" dirty="0">
                <a:latin typeface="Cambria"/>
                <a:cs typeface="Cambria"/>
              </a:rPr>
              <a:t> </a:t>
            </a:r>
            <a:r>
              <a:rPr b="1" spc="-5" dirty="0">
                <a:latin typeface="Cambria"/>
                <a:cs typeface="Cambria"/>
              </a:rPr>
              <a:t>3</a:t>
            </a:r>
            <a:r>
              <a:rPr b="1" spc="10" dirty="0">
                <a:latin typeface="Cambria"/>
                <a:cs typeface="Cambria"/>
              </a:rPr>
              <a:t>4</a:t>
            </a:r>
            <a:r>
              <a:rPr b="1" spc="-5" dirty="0">
                <a:latin typeface="Cambria"/>
                <a:cs typeface="Cambria"/>
              </a:rPr>
              <a:t>.</a:t>
            </a:r>
            <a:r>
              <a:rPr b="1" dirty="0">
                <a:latin typeface="Cambria"/>
                <a:cs typeface="Cambria"/>
              </a:rPr>
              <a:t>0</a:t>
            </a:r>
            <a:r>
              <a:rPr dirty="0">
                <a:latin typeface="Cambria"/>
                <a:cs typeface="Cambria"/>
              </a:rPr>
              <a:t>;</a:t>
            </a:r>
            <a:endParaRPr>
              <a:latin typeface="Cambria"/>
              <a:cs typeface="Cambria"/>
            </a:endParaRPr>
          </a:p>
          <a:p>
            <a:pPr marL="756222" lvl="1" indent="-288901">
              <a:spcBef>
                <a:spcPts val="795"/>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ist[</a:t>
            </a:r>
            <a:r>
              <a:rPr b="1" dirty="0">
                <a:latin typeface="Cambria"/>
                <a:cs typeface="Cambria"/>
              </a:rPr>
              <a:t>7</a:t>
            </a:r>
            <a:r>
              <a:rPr dirty="0">
                <a:latin typeface="Cambria"/>
                <a:cs typeface="Cambria"/>
              </a:rPr>
              <a:t>]</a:t>
            </a:r>
            <a:r>
              <a:rPr spc="15" dirty="0">
                <a:latin typeface="Cambria"/>
                <a:cs typeface="Cambria"/>
              </a:rPr>
              <a:t> </a:t>
            </a:r>
            <a:r>
              <a:rPr dirty="0">
                <a:latin typeface="Cambria"/>
                <a:cs typeface="Cambria"/>
              </a:rPr>
              <a:t>=</a:t>
            </a:r>
            <a:r>
              <a:rPr spc="-110" dirty="0">
                <a:latin typeface="Cambria"/>
                <a:cs typeface="Cambria"/>
              </a:rPr>
              <a:t> </a:t>
            </a:r>
            <a:r>
              <a:rPr b="1" spc="-5" dirty="0">
                <a:latin typeface="Cambria"/>
                <a:cs typeface="Cambria"/>
              </a:rPr>
              <a:t>4</a:t>
            </a:r>
            <a:r>
              <a:rPr b="1" spc="10" dirty="0">
                <a:latin typeface="Cambria"/>
                <a:cs typeface="Cambria"/>
              </a:rPr>
              <a:t>5</a:t>
            </a:r>
            <a:r>
              <a:rPr b="1" spc="-5" dirty="0">
                <a:latin typeface="Cambria"/>
                <a:cs typeface="Cambria"/>
              </a:rPr>
              <a:t>.4</a:t>
            </a:r>
            <a:r>
              <a:rPr b="1" spc="5" dirty="0">
                <a:latin typeface="Cambria"/>
                <a:cs typeface="Cambria"/>
              </a:rPr>
              <a:t>5</a:t>
            </a:r>
            <a:r>
              <a:rPr dirty="0">
                <a:latin typeface="Cambria"/>
                <a:cs typeface="Cambria"/>
              </a:rPr>
              <a:t>;</a:t>
            </a:r>
            <a:endParaRPr>
              <a:latin typeface="Cambria"/>
              <a:cs typeface="Cambria"/>
            </a:endParaRPr>
          </a:p>
          <a:p>
            <a:pPr marL="756222" lvl="1" indent="-288901">
              <a:spcBef>
                <a:spcPts val="800"/>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ist[</a:t>
            </a:r>
            <a:r>
              <a:rPr b="1" dirty="0">
                <a:latin typeface="Cambria"/>
                <a:cs typeface="Cambria"/>
              </a:rPr>
              <a:t>8</a:t>
            </a:r>
            <a:r>
              <a:rPr dirty="0">
                <a:latin typeface="Cambria"/>
                <a:cs typeface="Cambria"/>
              </a:rPr>
              <a:t>]</a:t>
            </a:r>
            <a:r>
              <a:rPr spc="15" dirty="0">
                <a:latin typeface="Cambria"/>
                <a:cs typeface="Cambria"/>
              </a:rPr>
              <a:t> </a:t>
            </a:r>
            <a:r>
              <a:rPr dirty="0">
                <a:latin typeface="Cambria"/>
                <a:cs typeface="Cambria"/>
              </a:rPr>
              <a:t>=</a:t>
            </a:r>
            <a:r>
              <a:rPr spc="-125" dirty="0">
                <a:latin typeface="Cambria"/>
                <a:cs typeface="Cambria"/>
              </a:rPr>
              <a:t> </a:t>
            </a:r>
            <a:r>
              <a:rPr b="1" spc="-5" dirty="0">
                <a:latin typeface="Cambria"/>
                <a:cs typeface="Cambria"/>
              </a:rPr>
              <a:t>9</a:t>
            </a:r>
            <a:r>
              <a:rPr b="1" spc="10" dirty="0">
                <a:latin typeface="Cambria"/>
                <a:cs typeface="Cambria"/>
              </a:rPr>
              <a:t>9</a:t>
            </a:r>
            <a:r>
              <a:rPr b="1" spc="-5" dirty="0">
                <a:latin typeface="Cambria"/>
                <a:cs typeface="Cambria"/>
              </a:rPr>
              <a:t>.9</a:t>
            </a:r>
            <a:r>
              <a:rPr b="1" spc="10" dirty="0">
                <a:latin typeface="Cambria"/>
                <a:cs typeface="Cambria"/>
              </a:rPr>
              <a:t>9</a:t>
            </a:r>
            <a:r>
              <a:rPr b="1" spc="-5" dirty="0">
                <a:latin typeface="Cambria"/>
                <a:cs typeface="Cambria"/>
              </a:rPr>
              <a:t>3</a:t>
            </a:r>
            <a:r>
              <a:rPr dirty="0">
                <a:latin typeface="Cambria"/>
                <a:cs typeface="Cambria"/>
              </a:rPr>
              <a:t>;</a:t>
            </a:r>
            <a:endParaRPr>
              <a:latin typeface="Cambria"/>
              <a:cs typeface="Cambria"/>
            </a:endParaRPr>
          </a:p>
          <a:p>
            <a:pPr marL="756222" lvl="1" indent="-288901">
              <a:spcBef>
                <a:spcPts val="805"/>
              </a:spcBef>
              <a:buClr>
                <a:srgbClr val="89CFD4"/>
              </a:buClr>
              <a:buSzPct val="77777"/>
              <a:buFont typeface="Georgia"/>
              <a:buChar char="►"/>
              <a:tabLst>
                <a:tab pos="756222" algn="l"/>
                <a:tab pos="756857" algn="l"/>
              </a:tabLst>
            </a:pPr>
            <a:r>
              <a:rPr spc="-40" dirty="0">
                <a:latin typeface="Cambria"/>
                <a:cs typeface="Cambria"/>
              </a:rPr>
              <a:t>m</a:t>
            </a:r>
            <a:r>
              <a:rPr spc="10" dirty="0">
                <a:latin typeface="Cambria"/>
                <a:cs typeface="Cambria"/>
              </a:rPr>
              <a:t>y</a:t>
            </a:r>
            <a:r>
              <a:rPr spc="5" dirty="0">
                <a:latin typeface="Cambria"/>
                <a:cs typeface="Cambria"/>
              </a:rPr>
              <a:t>L</a:t>
            </a:r>
            <a:r>
              <a:rPr dirty="0">
                <a:latin typeface="Cambria"/>
                <a:cs typeface="Cambria"/>
              </a:rPr>
              <a:t>ist[</a:t>
            </a:r>
            <a:r>
              <a:rPr b="1" dirty="0">
                <a:latin typeface="Cambria"/>
                <a:cs typeface="Cambria"/>
              </a:rPr>
              <a:t>9</a:t>
            </a:r>
            <a:r>
              <a:rPr dirty="0">
                <a:latin typeface="Cambria"/>
                <a:cs typeface="Cambria"/>
              </a:rPr>
              <a:t>]</a:t>
            </a:r>
            <a:r>
              <a:rPr spc="15" dirty="0">
                <a:latin typeface="Cambria"/>
                <a:cs typeface="Cambria"/>
              </a:rPr>
              <a:t> </a:t>
            </a:r>
            <a:r>
              <a:rPr dirty="0">
                <a:latin typeface="Cambria"/>
                <a:cs typeface="Cambria"/>
              </a:rPr>
              <a:t>=</a:t>
            </a:r>
            <a:r>
              <a:rPr spc="-125" dirty="0">
                <a:latin typeface="Cambria"/>
                <a:cs typeface="Cambria"/>
              </a:rPr>
              <a:t> </a:t>
            </a:r>
            <a:r>
              <a:rPr b="1" spc="-5" dirty="0">
                <a:latin typeface="Cambria"/>
                <a:cs typeface="Cambria"/>
              </a:rPr>
              <a:t>1</a:t>
            </a:r>
            <a:r>
              <a:rPr b="1" spc="10" dirty="0">
                <a:latin typeface="Cambria"/>
                <a:cs typeface="Cambria"/>
              </a:rPr>
              <a:t>1</a:t>
            </a:r>
            <a:r>
              <a:rPr b="1" spc="-5" dirty="0">
                <a:latin typeface="Cambria"/>
                <a:cs typeface="Cambria"/>
              </a:rPr>
              <a:t>12</a:t>
            </a:r>
            <a:r>
              <a:rPr b="1" spc="5" dirty="0">
                <a:latin typeface="Cambria"/>
                <a:cs typeface="Cambria"/>
              </a:rPr>
              <a:t>3</a:t>
            </a:r>
            <a:r>
              <a:rPr dirty="0">
                <a:latin typeface="Cambria"/>
                <a:cs typeface="Cambria"/>
              </a:rPr>
              <a:t>;</a:t>
            </a:r>
            <a:endParaRPr>
              <a:latin typeface="Cambria"/>
              <a:cs typeface="Cambria"/>
            </a:endParaRPr>
          </a:p>
        </p:txBody>
      </p:sp>
      <p:pic>
        <p:nvPicPr>
          <p:cNvPr id="7" name="object 7"/>
          <p:cNvPicPr/>
          <p:nvPr/>
        </p:nvPicPr>
        <p:blipFill>
          <a:blip r:embed="rId4" cstate="print"/>
          <a:stretch>
            <a:fillRect/>
          </a:stretch>
        </p:blipFill>
        <p:spPr>
          <a:xfrm>
            <a:off x="3886200" y="3886201"/>
            <a:ext cx="5715000" cy="24292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1670" y="936820"/>
            <a:ext cx="3841750" cy="936154"/>
          </a:xfrm>
          <a:prstGeom prst="rect">
            <a:avLst/>
          </a:prstGeom>
        </p:spPr>
        <p:txBody>
          <a:bodyPr vert="horz" wrap="square" lIns="0" tIns="12700" rIns="0" bIns="0" rtlCol="0">
            <a:spAutoFit/>
          </a:bodyPr>
          <a:lstStyle/>
          <a:p>
            <a:pPr marL="1359421" marR="5079" indent="-1347357">
              <a:spcBef>
                <a:spcPts val="100"/>
              </a:spcBef>
            </a:pPr>
            <a:r>
              <a:rPr sz="3000" spc="-35" dirty="0">
                <a:solidFill>
                  <a:srgbClr val="FFFFFF"/>
                </a:solidFill>
                <a:latin typeface="Cambria"/>
                <a:cs typeface="Cambria"/>
              </a:rPr>
              <a:t>Array</a:t>
            </a:r>
            <a:r>
              <a:rPr sz="3000" spc="-55" dirty="0">
                <a:solidFill>
                  <a:srgbClr val="FFFFFF"/>
                </a:solidFill>
                <a:latin typeface="Cambria"/>
                <a:cs typeface="Cambria"/>
              </a:rPr>
              <a:t> </a:t>
            </a:r>
            <a:r>
              <a:rPr sz="3000" dirty="0">
                <a:solidFill>
                  <a:srgbClr val="FFFFFF"/>
                </a:solidFill>
                <a:latin typeface="Cambria"/>
                <a:cs typeface="Cambria"/>
              </a:rPr>
              <a:t>size</a:t>
            </a:r>
            <a:r>
              <a:rPr sz="3000" spc="-50" dirty="0">
                <a:solidFill>
                  <a:srgbClr val="FFFFFF"/>
                </a:solidFill>
                <a:latin typeface="Cambria"/>
                <a:cs typeface="Cambria"/>
              </a:rPr>
              <a:t> </a:t>
            </a:r>
            <a:r>
              <a:rPr sz="3000" spc="-5" dirty="0">
                <a:solidFill>
                  <a:srgbClr val="FFFFFF"/>
                </a:solidFill>
                <a:latin typeface="Cambria"/>
                <a:cs typeface="Cambria"/>
              </a:rPr>
              <a:t>and</a:t>
            </a:r>
            <a:r>
              <a:rPr sz="3000" spc="-15" dirty="0">
                <a:solidFill>
                  <a:srgbClr val="FFFFFF"/>
                </a:solidFill>
                <a:latin typeface="Cambria"/>
                <a:cs typeface="Cambria"/>
              </a:rPr>
              <a:t> </a:t>
            </a:r>
            <a:r>
              <a:rPr sz="3000" spc="-5" dirty="0">
                <a:solidFill>
                  <a:srgbClr val="FFFFFF"/>
                </a:solidFill>
                <a:latin typeface="Cambria"/>
                <a:cs typeface="Cambria"/>
              </a:rPr>
              <a:t>default </a:t>
            </a:r>
            <a:r>
              <a:rPr sz="3000" spc="-645" dirty="0">
                <a:solidFill>
                  <a:srgbClr val="FFFFFF"/>
                </a:solidFill>
                <a:latin typeface="Cambria"/>
                <a:cs typeface="Cambria"/>
              </a:rPr>
              <a:t> </a:t>
            </a:r>
            <a:r>
              <a:rPr sz="3000" spc="-15" dirty="0">
                <a:solidFill>
                  <a:srgbClr val="FFFFFF"/>
                </a:solidFill>
                <a:latin typeface="Cambria"/>
                <a:cs typeface="Cambria"/>
              </a:rPr>
              <a:t>values</a:t>
            </a:r>
            <a:endParaRPr sz="3000">
              <a:latin typeface="Cambria"/>
              <a:cs typeface="Cambria"/>
            </a:endParaRPr>
          </a:p>
        </p:txBody>
      </p:sp>
      <p:sp>
        <p:nvSpPr>
          <p:cNvPr id="3" name="object 3"/>
          <p:cNvSpPr txBox="1"/>
          <p:nvPr/>
        </p:nvSpPr>
        <p:spPr>
          <a:xfrm>
            <a:off x="775169" y="2020329"/>
            <a:ext cx="8978431" cy="4458208"/>
          </a:xfrm>
          <a:prstGeom prst="rect">
            <a:avLst/>
          </a:prstGeom>
        </p:spPr>
        <p:txBody>
          <a:bodyPr vert="horz" wrap="square" lIns="0" tIns="152400" rIns="0" bIns="0" rtlCol="0">
            <a:spAutoFit/>
          </a:bodyPr>
          <a:lstStyle/>
          <a:p>
            <a:pPr marL="356840" indent="-344776">
              <a:spcBef>
                <a:spcPts val="1200"/>
              </a:spcBef>
              <a:buSzPct val="80555"/>
              <a:buFont typeface="Georgia"/>
              <a:buChar char="►"/>
              <a:tabLst>
                <a:tab pos="356840" algn="l"/>
                <a:tab pos="357475" algn="l"/>
              </a:tabLst>
            </a:pPr>
            <a:r>
              <a:rPr sz="2400" spc="-10" dirty="0">
                <a:latin typeface="Cambria"/>
                <a:cs typeface="Cambria"/>
              </a:rPr>
              <a:t>The</a:t>
            </a:r>
            <a:r>
              <a:rPr sz="2400" spc="-35" dirty="0">
                <a:latin typeface="Cambria"/>
                <a:cs typeface="Cambria"/>
              </a:rPr>
              <a:t> </a:t>
            </a:r>
            <a:r>
              <a:rPr sz="2400" spc="-15" dirty="0">
                <a:latin typeface="Cambria"/>
                <a:cs typeface="Cambria"/>
              </a:rPr>
              <a:t>size </a:t>
            </a:r>
            <a:r>
              <a:rPr sz="2400" spc="-5" dirty="0">
                <a:latin typeface="Cambria"/>
                <a:cs typeface="Cambria"/>
              </a:rPr>
              <a:t>of</a:t>
            </a:r>
            <a:r>
              <a:rPr sz="2400" spc="-25" dirty="0">
                <a:latin typeface="Cambria"/>
                <a:cs typeface="Cambria"/>
              </a:rPr>
              <a:t> </a:t>
            </a:r>
            <a:r>
              <a:rPr sz="2400" dirty="0">
                <a:latin typeface="Cambria"/>
                <a:cs typeface="Cambria"/>
              </a:rPr>
              <a:t>an</a:t>
            </a:r>
            <a:r>
              <a:rPr sz="2400" spc="-35" dirty="0">
                <a:latin typeface="Cambria"/>
                <a:cs typeface="Cambria"/>
              </a:rPr>
              <a:t> </a:t>
            </a:r>
            <a:r>
              <a:rPr sz="2400" spc="-20" dirty="0">
                <a:latin typeface="Cambria"/>
                <a:cs typeface="Cambria"/>
              </a:rPr>
              <a:t>array</a:t>
            </a:r>
            <a:r>
              <a:rPr sz="2400" spc="-10" dirty="0">
                <a:latin typeface="Cambria"/>
                <a:cs typeface="Cambria"/>
              </a:rPr>
              <a:t> </a:t>
            </a:r>
            <a:r>
              <a:rPr sz="2400" spc="-5" dirty="0">
                <a:latin typeface="Cambria"/>
                <a:cs typeface="Cambria"/>
              </a:rPr>
              <a:t>cannot</a:t>
            </a:r>
            <a:r>
              <a:rPr sz="2400" spc="-55" dirty="0">
                <a:latin typeface="Cambria"/>
                <a:cs typeface="Cambria"/>
              </a:rPr>
              <a:t> </a:t>
            </a:r>
            <a:r>
              <a:rPr sz="2400" dirty="0">
                <a:latin typeface="Cambria"/>
                <a:cs typeface="Cambria"/>
              </a:rPr>
              <a:t>be</a:t>
            </a:r>
            <a:r>
              <a:rPr sz="2400" spc="-15" dirty="0">
                <a:latin typeface="Cambria"/>
                <a:cs typeface="Cambria"/>
              </a:rPr>
              <a:t> </a:t>
            </a:r>
            <a:r>
              <a:rPr sz="2400" spc="-5" dirty="0">
                <a:latin typeface="Cambria"/>
                <a:cs typeface="Cambria"/>
              </a:rPr>
              <a:t>changed</a:t>
            </a:r>
            <a:r>
              <a:rPr sz="2400" spc="-65" dirty="0">
                <a:latin typeface="Cambria"/>
                <a:cs typeface="Cambria"/>
              </a:rPr>
              <a:t> </a:t>
            </a:r>
            <a:r>
              <a:rPr sz="2400" spc="-5" dirty="0">
                <a:latin typeface="Cambria"/>
                <a:cs typeface="Cambria"/>
              </a:rPr>
              <a:t>after</a:t>
            </a:r>
            <a:r>
              <a:rPr sz="2400" spc="10" dirty="0">
                <a:latin typeface="Cambria"/>
                <a:cs typeface="Cambria"/>
              </a:rPr>
              <a:t> </a:t>
            </a:r>
            <a:r>
              <a:rPr sz="2400" spc="-5" dirty="0">
                <a:latin typeface="Cambria"/>
                <a:cs typeface="Cambria"/>
              </a:rPr>
              <a:t>the</a:t>
            </a:r>
            <a:r>
              <a:rPr sz="2400" spc="-15" dirty="0">
                <a:latin typeface="Cambria"/>
                <a:cs typeface="Cambria"/>
              </a:rPr>
              <a:t> </a:t>
            </a:r>
            <a:r>
              <a:rPr sz="2400" spc="-20" dirty="0">
                <a:latin typeface="Cambria"/>
                <a:cs typeface="Cambria"/>
              </a:rPr>
              <a:t>array</a:t>
            </a:r>
            <a:r>
              <a:rPr sz="2400" spc="10" dirty="0">
                <a:latin typeface="Cambria"/>
                <a:cs typeface="Cambria"/>
              </a:rPr>
              <a:t> </a:t>
            </a:r>
            <a:r>
              <a:rPr sz="2400" dirty="0">
                <a:latin typeface="Cambria"/>
                <a:cs typeface="Cambria"/>
              </a:rPr>
              <a:t>is</a:t>
            </a:r>
            <a:r>
              <a:rPr sz="2400" spc="35" dirty="0">
                <a:latin typeface="Cambria"/>
                <a:cs typeface="Cambria"/>
              </a:rPr>
              <a:t> </a:t>
            </a:r>
            <a:r>
              <a:rPr sz="2400" spc="-10" dirty="0">
                <a:latin typeface="Cambria"/>
                <a:cs typeface="Cambria"/>
              </a:rPr>
              <a:t>created.</a:t>
            </a:r>
            <a:endParaRPr sz="2400" dirty="0">
              <a:latin typeface="Cambria"/>
              <a:cs typeface="Cambria"/>
            </a:endParaRPr>
          </a:p>
          <a:p>
            <a:pPr marL="356840" indent="-344776">
              <a:spcBef>
                <a:spcPts val="1105"/>
              </a:spcBef>
              <a:buSzPct val="80555"/>
              <a:buFont typeface="Georgia"/>
              <a:buChar char="►"/>
              <a:tabLst>
                <a:tab pos="356840" algn="l"/>
                <a:tab pos="357475" algn="l"/>
              </a:tabLst>
            </a:pPr>
            <a:r>
              <a:rPr sz="2400" spc="-10" dirty="0">
                <a:latin typeface="Cambria"/>
                <a:cs typeface="Cambria"/>
              </a:rPr>
              <a:t>Size</a:t>
            </a:r>
            <a:r>
              <a:rPr sz="2400" spc="-60" dirty="0">
                <a:latin typeface="Cambria"/>
                <a:cs typeface="Cambria"/>
              </a:rPr>
              <a:t> </a:t>
            </a:r>
            <a:r>
              <a:rPr sz="2400" spc="-5" dirty="0">
                <a:latin typeface="Cambria"/>
                <a:cs typeface="Cambria"/>
              </a:rPr>
              <a:t>can</a:t>
            </a:r>
            <a:r>
              <a:rPr sz="2400" spc="-20" dirty="0">
                <a:latin typeface="Cambria"/>
                <a:cs typeface="Cambria"/>
              </a:rPr>
              <a:t> </a:t>
            </a:r>
            <a:r>
              <a:rPr sz="2400" spc="-10" dirty="0">
                <a:latin typeface="Cambria"/>
                <a:cs typeface="Cambria"/>
              </a:rPr>
              <a:t>be</a:t>
            </a:r>
            <a:r>
              <a:rPr sz="2400" spc="-15" dirty="0">
                <a:latin typeface="Cambria"/>
                <a:cs typeface="Cambria"/>
              </a:rPr>
              <a:t> </a:t>
            </a:r>
            <a:r>
              <a:rPr sz="2400" dirty="0">
                <a:latin typeface="Cambria"/>
                <a:cs typeface="Cambria"/>
              </a:rPr>
              <a:t>obtained</a:t>
            </a:r>
            <a:r>
              <a:rPr sz="2400" spc="-70" dirty="0">
                <a:latin typeface="Cambria"/>
                <a:cs typeface="Cambria"/>
              </a:rPr>
              <a:t> </a:t>
            </a:r>
            <a:r>
              <a:rPr sz="2400" spc="-10" dirty="0">
                <a:latin typeface="Cambria"/>
                <a:cs typeface="Cambria"/>
              </a:rPr>
              <a:t>using</a:t>
            </a:r>
            <a:r>
              <a:rPr sz="2400" spc="40" dirty="0">
                <a:latin typeface="Cambria"/>
                <a:cs typeface="Cambria"/>
              </a:rPr>
              <a:t> </a:t>
            </a:r>
            <a:r>
              <a:rPr sz="2400" spc="-10" dirty="0">
                <a:latin typeface="Cambria"/>
                <a:cs typeface="Cambria"/>
              </a:rPr>
              <a:t>arr_ref_var</a:t>
            </a:r>
            <a:r>
              <a:rPr sz="2400" b="1" spc="-10" dirty="0">
                <a:latin typeface="Cambria"/>
                <a:cs typeface="Cambria"/>
              </a:rPr>
              <a:t>.length</a:t>
            </a:r>
            <a:r>
              <a:rPr sz="2400" spc="-10" dirty="0">
                <a:latin typeface="Cambria"/>
                <a:cs typeface="Cambria"/>
              </a:rPr>
              <a:t>.</a:t>
            </a:r>
            <a:endParaRPr sz="2400" dirty="0">
              <a:latin typeface="Cambria"/>
              <a:cs typeface="Cambria"/>
            </a:endParaRPr>
          </a:p>
          <a:p>
            <a:pPr marL="356840" indent="-344776">
              <a:spcBef>
                <a:spcPts val="1095"/>
              </a:spcBef>
              <a:buSzPct val="80555"/>
              <a:buFont typeface="Georgia"/>
              <a:buChar char="►"/>
              <a:tabLst>
                <a:tab pos="356840" algn="l"/>
                <a:tab pos="357475" algn="l"/>
              </a:tabLst>
            </a:pPr>
            <a:r>
              <a:rPr sz="2400" spc="-30" dirty="0">
                <a:latin typeface="Cambria"/>
                <a:cs typeface="Cambria"/>
              </a:rPr>
              <a:t>For</a:t>
            </a:r>
            <a:r>
              <a:rPr sz="2400" spc="-55" dirty="0">
                <a:latin typeface="Cambria"/>
                <a:cs typeface="Cambria"/>
              </a:rPr>
              <a:t> </a:t>
            </a:r>
            <a:r>
              <a:rPr sz="2400" spc="-10" dirty="0">
                <a:latin typeface="Cambria"/>
                <a:cs typeface="Cambria"/>
              </a:rPr>
              <a:t>example,</a:t>
            </a:r>
            <a:r>
              <a:rPr sz="2400" spc="-35" dirty="0">
                <a:latin typeface="Cambria"/>
                <a:cs typeface="Cambria"/>
              </a:rPr>
              <a:t> </a:t>
            </a:r>
            <a:r>
              <a:rPr sz="2400" spc="-5" dirty="0">
                <a:latin typeface="Cambria"/>
                <a:cs typeface="Cambria"/>
              </a:rPr>
              <a:t>myList.length</a:t>
            </a:r>
            <a:r>
              <a:rPr sz="2400" spc="-80" dirty="0">
                <a:latin typeface="Cambria"/>
                <a:cs typeface="Cambria"/>
              </a:rPr>
              <a:t> </a:t>
            </a:r>
            <a:r>
              <a:rPr sz="2400" dirty="0">
                <a:latin typeface="Cambria"/>
                <a:cs typeface="Cambria"/>
              </a:rPr>
              <a:t>is</a:t>
            </a:r>
            <a:r>
              <a:rPr sz="2400" spc="25" dirty="0">
                <a:latin typeface="Cambria"/>
                <a:cs typeface="Cambria"/>
              </a:rPr>
              <a:t> </a:t>
            </a:r>
            <a:r>
              <a:rPr sz="2400" spc="-15" dirty="0">
                <a:latin typeface="Cambria"/>
                <a:cs typeface="Cambria"/>
              </a:rPr>
              <a:t>10.</a:t>
            </a:r>
            <a:endParaRPr sz="2400" dirty="0">
              <a:latin typeface="Cambria"/>
              <a:cs typeface="Cambria"/>
            </a:endParaRPr>
          </a:p>
          <a:p>
            <a:pPr marL="356840" indent="-344776">
              <a:spcBef>
                <a:spcPts val="1100"/>
              </a:spcBef>
              <a:buSzPct val="80555"/>
              <a:buFont typeface="Georgia"/>
              <a:buChar char="►"/>
              <a:tabLst>
                <a:tab pos="356840" algn="l"/>
                <a:tab pos="357475" algn="l"/>
              </a:tabLst>
            </a:pPr>
            <a:r>
              <a:rPr sz="2400" spc="-20" dirty="0">
                <a:latin typeface="Cambria"/>
                <a:cs typeface="Cambria"/>
              </a:rPr>
              <a:t>myList</a:t>
            </a:r>
            <a:r>
              <a:rPr sz="2400" spc="-25" dirty="0">
                <a:latin typeface="Cambria"/>
                <a:cs typeface="Cambria"/>
              </a:rPr>
              <a:t> </a:t>
            </a:r>
            <a:r>
              <a:rPr sz="2400" spc="-10" dirty="0">
                <a:latin typeface="Cambria"/>
                <a:cs typeface="Cambria"/>
              </a:rPr>
              <a:t>holds</a:t>
            </a:r>
            <a:r>
              <a:rPr sz="2400" spc="-40" dirty="0">
                <a:latin typeface="Cambria"/>
                <a:cs typeface="Cambria"/>
              </a:rPr>
              <a:t> </a:t>
            </a:r>
            <a:r>
              <a:rPr sz="2400" spc="-5" dirty="0">
                <a:latin typeface="Cambria"/>
                <a:cs typeface="Cambria"/>
              </a:rPr>
              <a:t>10</a:t>
            </a:r>
            <a:r>
              <a:rPr sz="2400" spc="-10" dirty="0">
                <a:latin typeface="Cambria"/>
                <a:cs typeface="Cambria"/>
              </a:rPr>
              <a:t> double</a:t>
            </a:r>
            <a:r>
              <a:rPr sz="2400" spc="-15" dirty="0">
                <a:latin typeface="Cambria"/>
                <a:cs typeface="Cambria"/>
              </a:rPr>
              <a:t> </a:t>
            </a:r>
            <a:r>
              <a:rPr sz="2400" spc="-20" dirty="0">
                <a:latin typeface="Cambria"/>
                <a:cs typeface="Cambria"/>
              </a:rPr>
              <a:t>values,</a:t>
            </a:r>
            <a:r>
              <a:rPr sz="2400" spc="5" dirty="0">
                <a:latin typeface="Cambria"/>
                <a:cs typeface="Cambria"/>
              </a:rPr>
              <a:t> </a:t>
            </a:r>
            <a:r>
              <a:rPr sz="2400" spc="-5" dirty="0">
                <a:latin typeface="Cambria"/>
                <a:cs typeface="Cambria"/>
              </a:rPr>
              <a:t>and</a:t>
            </a:r>
            <a:r>
              <a:rPr sz="2400" spc="-10" dirty="0">
                <a:latin typeface="Cambria"/>
                <a:cs typeface="Cambria"/>
              </a:rPr>
              <a:t> </a:t>
            </a:r>
            <a:r>
              <a:rPr sz="2400" spc="-5" dirty="0">
                <a:latin typeface="Cambria"/>
                <a:cs typeface="Cambria"/>
              </a:rPr>
              <a:t>the</a:t>
            </a:r>
            <a:r>
              <a:rPr sz="2400" spc="-15" dirty="0">
                <a:latin typeface="Cambria"/>
                <a:cs typeface="Cambria"/>
              </a:rPr>
              <a:t> </a:t>
            </a:r>
            <a:r>
              <a:rPr sz="2400" spc="-5" dirty="0">
                <a:latin typeface="Cambria"/>
                <a:cs typeface="Cambria"/>
              </a:rPr>
              <a:t>indices</a:t>
            </a:r>
            <a:r>
              <a:rPr sz="2400" spc="-55" dirty="0">
                <a:latin typeface="Cambria"/>
                <a:cs typeface="Cambria"/>
              </a:rPr>
              <a:t> </a:t>
            </a:r>
            <a:r>
              <a:rPr sz="2400" spc="-15" dirty="0">
                <a:latin typeface="Cambria"/>
                <a:cs typeface="Cambria"/>
              </a:rPr>
              <a:t>are </a:t>
            </a:r>
            <a:r>
              <a:rPr sz="2400" spc="-10" dirty="0">
                <a:latin typeface="Cambria"/>
                <a:cs typeface="Cambria"/>
              </a:rPr>
              <a:t>from </a:t>
            </a:r>
            <a:r>
              <a:rPr sz="2400" b="1" dirty="0">
                <a:latin typeface="Cambria"/>
                <a:cs typeface="Cambria"/>
              </a:rPr>
              <a:t>0</a:t>
            </a:r>
            <a:r>
              <a:rPr sz="2400" b="1" spc="-5" dirty="0">
                <a:latin typeface="Cambria"/>
                <a:cs typeface="Cambria"/>
              </a:rPr>
              <a:t> </a:t>
            </a:r>
            <a:r>
              <a:rPr sz="2400" b="1" spc="-15" dirty="0">
                <a:latin typeface="Cambria"/>
                <a:cs typeface="Cambria"/>
              </a:rPr>
              <a:t>to</a:t>
            </a:r>
            <a:r>
              <a:rPr sz="2400" b="1" spc="215" dirty="0">
                <a:latin typeface="Cambria"/>
                <a:cs typeface="Cambria"/>
              </a:rPr>
              <a:t> </a:t>
            </a:r>
            <a:r>
              <a:rPr sz="2400" b="1" spc="-5" dirty="0">
                <a:latin typeface="Cambria"/>
                <a:cs typeface="Cambria"/>
              </a:rPr>
              <a:t>9</a:t>
            </a:r>
            <a:r>
              <a:rPr sz="2400" spc="-5" dirty="0">
                <a:latin typeface="Cambria"/>
                <a:cs typeface="Cambria"/>
              </a:rPr>
              <a:t>.</a:t>
            </a:r>
            <a:endParaRPr sz="2400" dirty="0">
              <a:latin typeface="Cambria"/>
              <a:cs typeface="Cambria"/>
            </a:endParaRPr>
          </a:p>
          <a:p>
            <a:pPr marL="356840" indent="-344776">
              <a:spcBef>
                <a:spcPts val="1105"/>
              </a:spcBef>
              <a:buSzPct val="80555"/>
              <a:buFont typeface="Georgia"/>
              <a:buChar char="►"/>
              <a:tabLst>
                <a:tab pos="356840" algn="l"/>
                <a:tab pos="357475" algn="l"/>
              </a:tabLst>
            </a:pPr>
            <a:r>
              <a:rPr sz="2400" spc="-30" dirty="0">
                <a:latin typeface="Cambria"/>
                <a:cs typeface="Cambria"/>
              </a:rPr>
              <a:t>For</a:t>
            </a:r>
            <a:r>
              <a:rPr sz="2400" spc="-40" dirty="0">
                <a:latin typeface="Cambria"/>
                <a:cs typeface="Cambria"/>
              </a:rPr>
              <a:t> </a:t>
            </a:r>
            <a:r>
              <a:rPr sz="2400" spc="-10" dirty="0">
                <a:latin typeface="Cambria"/>
                <a:cs typeface="Cambria"/>
              </a:rPr>
              <a:t>example,</a:t>
            </a:r>
            <a:r>
              <a:rPr sz="2400" spc="-35" dirty="0">
                <a:latin typeface="Cambria"/>
                <a:cs typeface="Cambria"/>
              </a:rPr>
              <a:t> </a:t>
            </a:r>
            <a:r>
              <a:rPr sz="2400" spc="-15" dirty="0">
                <a:latin typeface="Cambria"/>
                <a:cs typeface="Cambria"/>
              </a:rPr>
              <a:t>myList[9]</a:t>
            </a:r>
            <a:r>
              <a:rPr sz="2400" spc="-10" dirty="0">
                <a:latin typeface="Cambria"/>
                <a:cs typeface="Cambria"/>
              </a:rPr>
              <a:t> represents</a:t>
            </a:r>
            <a:r>
              <a:rPr sz="2400" spc="-45" dirty="0">
                <a:latin typeface="Cambria"/>
                <a:cs typeface="Cambria"/>
              </a:rPr>
              <a:t> </a:t>
            </a:r>
            <a:r>
              <a:rPr sz="2400" spc="-5" dirty="0">
                <a:latin typeface="Cambria"/>
                <a:cs typeface="Cambria"/>
              </a:rPr>
              <a:t>the</a:t>
            </a:r>
            <a:r>
              <a:rPr sz="2400" spc="-10" dirty="0">
                <a:latin typeface="Cambria"/>
                <a:cs typeface="Cambria"/>
              </a:rPr>
              <a:t> </a:t>
            </a:r>
            <a:r>
              <a:rPr sz="2400" b="1" spc="-5" dirty="0">
                <a:latin typeface="Cambria"/>
                <a:cs typeface="Cambria"/>
              </a:rPr>
              <a:t>last</a:t>
            </a:r>
            <a:r>
              <a:rPr sz="2400" b="1" spc="15" dirty="0">
                <a:latin typeface="Cambria"/>
                <a:cs typeface="Cambria"/>
              </a:rPr>
              <a:t> </a:t>
            </a:r>
            <a:r>
              <a:rPr sz="2400" spc="-5" dirty="0">
                <a:latin typeface="Cambria"/>
                <a:cs typeface="Cambria"/>
              </a:rPr>
              <a:t>element</a:t>
            </a:r>
            <a:r>
              <a:rPr sz="2400" spc="-65" dirty="0">
                <a:latin typeface="Cambria"/>
                <a:cs typeface="Cambria"/>
              </a:rPr>
              <a:t> </a:t>
            </a:r>
            <a:r>
              <a:rPr sz="2400" dirty="0">
                <a:latin typeface="Cambria"/>
                <a:cs typeface="Cambria"/>
              </a:rPr>
              <a:t>in </a:t>
            </a:r>
            <a:r>
              <a:rPr sz="2400" spc="-5" dirty="0">
                <a:latin typeface="Cambria"/>
                <a:cs typeface="Cambria"/>
              </a:rPr>
              <a:t>the </a:t>
            </a:r>
            <a:r>
              <a:rPr sz="2400" spc="-20" dirty="0">
                <a:latin typeface="Cambria"/>
                <a:cs typeface="Cambria"/>
              </a:rPr>
              <a:t>array</a:t>
            </a:r>
            <a:r>
              <a:rPr sz="2400" spc="60" dirty="0">
                <a:latin typeface="Cambria"/>
                <a:cs typeface="Cambria"/>
              </a:rPr>
              <a:t> </a:t>
            </a:r>
            <a:r>
              <a:rPr sz="2400" spc="-5" dirty="0">
                <a:latin typeface="Cambria"/>
                <a:cs typeface="Cambria"/>
              </a:rPr>
              <a:t>myList.</a:t>
            </a:r>
            <a:endParaRPr sz="2400" dirty="0">
              <a:latin typeface="Cambria"/>
              <a:cs typeface="Cambria"/>
            </a:endParaRPr>
          </a:p>
          <a:p>
            <a:pPr marL="356840" indent="-344776">
              <a:spcBef>
                <a:spcPts val="1095"/>
              </a:spcBef>
              <a:buSzPct val="80555"/>
              <a:buFont typeface="Georgia"/>
              <a:buChar char="►"/>
              <a:tabLst>
                <a:tab pos="356840" algn="l"/>
                <a:tab pos="357475" algn="l"/>
              </a:tabLst>
            </a:pPr>
            <a:r>
              <a:rPr sz="2400" spc="-40" dirty="0">
                <a:latin typeface="Cambria"/>
                <a:cs typeface="Cambria"/>
              </a:rPr>
              <a:t>Array</a:t>
            </a:r>
            <a:r>
              <a:rPr sz="2400" spc="40" dirty="0">
                <a:latin typeface="Cambria"/>
                <a:cs typeface="Cambria"/>
              </a:rPr>
              <a:t> </a:t>
            </a:r>
            <a:r>
              <a:rPr sz="2400" spc="-5" dirty="0">
                <a:latin typeface="Cambria"/>
                <a:cs typeface="Cambria"/>
              </a:rPr>
              <a:t>Initializer:</a:t>
            </a:r>
            <a:endParaRPr sz="2400" dirty="0">
              <a:latin typeface="Cambria"/>
              <a:cs typeface="Cambria"/>
            </a:endParaRPr>
          </a:p>
          <a:p>
            <a:pPr marL="469861" marR="584786">
              <a:lnSpc>
                <a:spcPct val="146100"/>
              </a:lnSpc>
              <a:spcBef>
                <a:spcPts val="10"/>
              </a:spcBef>
            </a:pPr>
            <a:r>
              <a:rPr sz="2400" spc="-20" dirty="0">
                <a:latin typeface="Cambria"/>
                <a:cs typeface="Cambria"/>
              </a:rPr>
              <a:t>Syntax: elementType[] </a:t>
            </a:r>
            <a:r>
              <a:rPr sz="2400" spc="-25" dirty="0">
                <a:latin typeface="Cambria"/>
                <a:cs typeface="Cambria"/>
              </a:rPr>
              <a:t>arrayRefVar </a:t>
            </a:r>
            <a:r>
              <a:rPr sz="2400" dirty="0">
                <a:latin typeface="Cambria"/>
                <a:cs typeface="Cambria"/>
              </a:rPr>
              <a:t>= </a:t>
            </a:r>
            <a:r>
              <a:rPr sz="2400" spc="-20" dirty="0">
                <a:latin typeface="Cambria"/>
                <a:cs typeface="Cambria"/>
              </a:rPr>
              <a:t>{value0, </a:t>
            </a:r>
            <a:r>
              <a:rPr sz="2400" spc="-10" dirty="0">
                <a:latin typeface="Cambria"/>
                <a:cs typeface="Cambria"/>
              </a:rPr>
              <a:t>value1, ...,</a:t>
            </a:r>
            <a:r>
              <a:rPr sz="2400" spc="-5" dirty="0">
                <a:latin typeface="Cambria"/>
                <a:cs typeface="Cambria"/>
              </a:rPr>
              <a:t> </a:t>
            </a:r>
            <a:r>
              <a:rPr sz="2400" spc="-30" dirty="0">
                <a:latin typeface="Cambria"/>
                <a:cs typeface="Cambria"/>
              </a:rPr>
              <a:t>value</a:t>
            </a:r>
            <a:r>
              <a:rPr sz="2400" i="1" spc="-30" dirty="0">
                <a:latin typeface="Cambria"/>
                <a:cs typeface="Cambria"/>
              </a:rPr>
              <a:t>k</a:t>
            </a:r>
            <a:r>
              <a:rPr sz="2400" spc="-30" dirty="0">
                <a:latin typeface="Cambria"/>
                <a:cs typeface="Cambria"/>
              </a:rPr>
              <a:t>}; </a:t>
            </a:r>
            <a:r>
              <a:rPr sz="2400" spc="-385" dirty="0">
                <a:latin typeface="Cambria"/>
                <a:cs typeface="Cambria"/>
              </a:rPr>
              <a:t> </a:t>
            </a:r>
            <a:r>
              <a:rPr sz="2400" spc="-10" dirty="0">
                <a:latin typeface="Cambria"/>
                <a:cs typeface="Cambria"/>
              </a:rPr>
              <a:t>Example:</a:t>
            </a:r>
            <a:r>
              <a:rPr sz="2400" spc="-70" dirty="0">
                <a:latin typeface="Cambria"/>
                <a:cs typeface="Cambria"/>
              </a:rPr>
              <a:t> </a:t>
            </a:r>
            <a:r>
              <a:rPr sz="2400" spc="-5" dirty="0">
                <a:latin typeface="Cambria"/>
                <a:cs typeface="Cambria"/>
              </a:rPr>
              <a:t>double[]</a:t>
            </a:r>
            <a:r>
              <a:rPr sz="2400" spc="-55" dirty="0">
                <a:latin typeface="Cambria"/>
                <a:cs typeface="Cambria"/>
              </a:rPr>
              <a:t> </a:t>
            </a:r>
            <a:r>
              <a:rPr sz="2400" spc="-5" dirty="0">
                <a:latin typeface="Cambria"/>
                <a:cs typeface="Cambria"/>
              </a:rPr>
              <a:t>myList</a:t>
            </a:r>
            <a:r>
              <a:rPr sz="2400" spc="-35" dirty="0">
                <a:latin typeface="Cambria"/>
                <a:cs typeface="Cambria"/>
              </a:rPr>
              <a:t> </a:t>
            </a:r>
            <a:r>
              <a:rPr sz="2400" dirty="0">
                <a:latin typeface="Cambria"/>
                <a:cs typeface="Cambria"/>
              </a:rPr>
              <a:t>=</a:t>
            </a:r>
            <a:r>
              <a:rPr sz="2400" spc="-10" dirty="0">
                <a:latin typeface="Cambria"/>
                <a:cs typeface="Cambria"/>
              </a:rPr>
              <a:t> {1.9,</a:t>
            </a:r>
            <a:r>
              <a:rPr sz="2400" spc="5" dirty="0">
                <a:latin typeface="Cambria"/>
                <a:cs typeface="Cambria"/>
              </a:rPr>
              <a:t> </a:t>
            </a:r>
            <a:r>
              <a:rPr sz="2400" spc="-5" dirty="0">
                <a:latin typeface="Cambria"/>
                <a:cs typeface="Cambria"/>
              </a:rPr>
              <a:t>2.9,</a:t>
            </a:r>
            <a:r>
              <a:rPr sz="2400" spc="25" dirty="0">
                <a:latin typeface="Cambria"/>
                <a:cs typeface="Cambria"/>
              </a:rPr>
              <a:t> </a:t>
            </a:r>
            <a:r>
              <a:rPr sz="2400" dirty="0">
                <a:latin typeface="Cambria"/>
                <a:cs typeface="Cambria"/>
              </a:rPr>
              <a:t>3.4,</a:t>
            </a:r>
            <a:r>
              <a:rPr sz="2400" spc="95" dirty="0">
                <a:latin typeface="Cambria"/>
                <a:cs typeface="Cambria"/>
              </a:rPr>
              <a:t> </a:t>
            </a:r>
            <a:r>
              <a:rPr sz="2400" spc="-20" dirty="0">
                <a:latin typeface="Cambria"/>
                <a:cs typeface="Cambria"/>
              </a:rPr>
              <a:t>3.5};</a:t>
            </a:r>
            <a:endParaRPr sz="24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2321" y="1086030"/>
            <a:ext cx="3179445" cy="505267"/>
          </a:xfrm>
          <a:prstGeom prst="rect">
            <a:avLst/>
          </a:prstGeom>
        </p:spPr>
        <p:txBody>
          <a:bodyPr vert="horz" wrap="square" lIns="0" tIns="12700" rIns="0" bIns="0" rtlCol="0">
            <a:spAutoFit/>
          </a:bodyPr>
          <a:lstStyle/>
          <a:p>
            <a:pPr marL="12699">
              <a:spcBef>
                <a:spcPts val="100"/>
              </a:spcBef>
            </a:pPr>
            <a:r>
              <a:rPr sz="3200" spc="-15" dirty="0">
                <a:solidFill>
                  <a:srgbClr val="FFFFFF"/>
                </a:solidFill>
                <a:latin typeface="Cambria"/>
                <a:cs typeface="Cambria"/>
              </a:rPr>
              <a:t>P</a:t>
            </a:r>
            <a:r>
              <a:rPr sz="3200" spc="-40" dirty="0">
                <a:solidFill>
                  <a:srgbClr val="FFFFFF"/>
                </a:solidFill>
                <a:latin typeface="Cambria"/>
                <a:cs typeface="Cambria"/>
              </a:rPr>
              <a:t>r</a:t>
            </a:r>
            <a:r>
              <a:rPr sz="3200" dirty="0">
                <a:solidFill>
                  <a:srgbClr val="FFFFFF"/>
                </a:solidFill>
                <a:latin typeface="Cambria"/>
                <a:cs typeface="Cambria"/>
              </a:rPr>
              <a:t>o</a:t>
            </a:r>
            <a:r>
              <a:rPr sz="3200" spc="-30" dirty="0">
                <a:solidFill>
                  <a:srgbClr val="FFFFFF"/>
                </a:solidFill>
                <a:latin typeface="Cambria"/>
                <a:cs typeface="Cambria"/>
              </a:rPr>
              <a:t>c</a:t>
            </a:r>
            <a:r>
              <a:rPr sz="3200" spc="-5" dirty="0">
                <a:solidFill>
                  <a:srgbClr val="FFFFFF"/>
                </a:solidFill>
                <a:latin typeface="Cambria"/>
                <a:cs typeface="Cambria"/>
              </a:rPr>
              <a:t>e</a:t>
            </a:r>
            <a:r>
              <a:rPr sz="3200" dirty="0">
                <a:solidFill>
                  <a:srgbClr val="FFFFFF"/>
                </a:solidFill>
                <a:latin typeface="Cambria"/>
                <a:cs typeface="Cambria"/>
              </a:rPr>
              <a:t>ss</a:t>
            </a:r>
            <a:r>
              <a:rPr sz="3200" spc="15" dirty="0">
                <a:solidFill>
                  <a:srgbClr val="FFFFFF"/>
                </a:solidFill>
                <a:latin typeface="Cambria"/>
                <a:cs typeface="Cambria"/>
              </a:rPr>
              <a:t>i</a:t>
            </a:r>
            <a:r>
              <a:rPr sz="3200" spc="-15" dirty="0">
                <a:solidFill>
                  <a:srgbClr val="FFFFFF"/>
                </a:solidFill>
                <a:latin typeface="Cambria"/>
                <a:cs typeface="Cambria"/>
              </a:rPr>
              <a:t>n</a:t>
            </a:r>
            <a:r>
              <a:rPr sz="3200" dirty="0">
                <a:solidFill>
                  <a:srgbClr val="FFFFFF"/>
                </a:solidFill>
                <a:latin typeface="Cambria"/>
                <a:cs typeface="Cambria"/>
              </a:rPr>
              <a:t>g</a:t>
            </a:r>
            <a:r>
              <a:rPr sz="3200" spc="-130" dirty="0">
                <a:solidFill>
                  <a:srgbClr val="FFFFFF"/>
                </a:solidFill>
                <a:latin typeface="Cambria"/>
                <a:cs typeface="Cambria"/>
              </a:rPr>
              <a:t> </a:t>
            </a:r>
            <a:r>
              <a:rPr sz="3200" spc="-10" dirty="0">
                <a:solidFill>
                  <a:srgbClr val="FFFFFF"/>
                </a:solidFill>
                <a:latin typeface="Cambria"/>
                <a:cs typeface="Cambria"/>
              </a:rPr>
              <a:t>A</a:t>
            </a:r>
            <a:r>
              <a:rPr sz="3200" spc="-5" dirty="0">
                <a:solidFill>
                  <a:srgbClr val="FFFFFF"/>
                </a:solidFill>
                <a:latin typeface="Cambria"/>
                <a:cs typeface="Cambria"/>
              </a:rPr>
              <a:t>r</a:t>
            </a:r>
            <a:r>
              <a:rPr sz="3200" spc="-70" dirty="0">
                <a:solidFill>
                  <a:srgbClr val="FFFFFF"/>
                </a:solidFill>
                <a:latin typeface="Cambria"/>
                <a:cs typeface="Cambria"/>
              </a:rPr>
              <a:t>r</a:t>
            </a:r>
            <a:r>
              <a:rPr sz="3200" spc="-85" dirty="0">
                <a:solidFill>
                  <a:srgbClr val="FFFFFF"/>
                </a:solidFill>
                <a:latin typeface="Cambria"/>
                <a:cs typeface="Cambria"/>
              </a:rPr>
              <a:t>a</a:t>
            </a:r>
            <a:r>
              <a:rPr sz="3200" dirty="0">
                <a:solidFill>
                  <a:srgbClr val="FFFFFF"/>
                </a:solidFill>
                <a:latin typeface="Cambria"/>
                <a:cs typeface="Cambria"/>
              </a:rPr>
              <a:t>y</a:t>
            </a:r>
            <a:endParaRPr sz="3200">
              <a:latin typeface="Cambria"/>
              <a:cs typeface="Cambria"/>
            </a:endParaRPr>
          </a:p>
        </p:txBody>
      </p:sp>
      <p:grpSp>
        <p:nvGrpSpPr>
          <p:cNvPr id="3" name="object 3"/>
          <p:cNvGrpSpPr/>
          <p:nvPr/>
        </p:nvGrpSpPr>
        <p:grpSpPr>
          <a:xfrm>
            <a:off x="457201" y="2084832"/>
            <a:ext cx="9136380" cy="5230495"/>
            <a:chOff x="457200" y="2084832"/>
            <a:chExt cx="9136380" cy="5230495"/>
          </a:xfrm>
        </p:grpSpPr>
        <p:pic>
          <p:nvPicPr>
            <p:cNvPr id="4" name="object 4"/>
            <p:cNvPicPr/>
            <p:nvPr/>
          </p:nvPicPr>
          <p:blipFill>
            <a:blip r:embed="rId2" cstate="print"/>
            <a:stretch>
              <a:fillRect/>
            </a:stretch>
          </p:blipFill>
          <p:spPr>
            <a:xfrm>
              <a:off x="1271468" y="2084832"/>
              <a:ext cx="7733395" cy="1801367"/>
            </a:xfrm>
            <a:prstGeom prst="rect">
              <a:avLst/>
            </a:prstGeom>
          </p:spPr>
        </p:pic>
        <p:pic>
          <p:nvPicPr>
            <p:cNvPr id="5" name="object 5"/>
            <p:cNvPicPr/>
            <p:nvPr/>
          </p:nvPicPr>
          <p:blipFill>
            <a:blip r:embed="rId3" cstate="print"/>
            <a:stretch>
              <a:fillRect/>
            </a:stretch>
          </p:blipFill>
          <p:spPr>
            <a:xfrm>
              <a:off x="457200" y="6553292"/>
              <a:ext cx="9136380" cy="754287"/>
            </a:xfrm>
            <a:prstGeom prst="rect">
              <a:avLst/>
            </a:prstGeom>
          </p:spPr>
        </p:pic>
        <p:pic>
          <p:nvPicPr>
            <p:cNvPr id="6" name="object 6"/>
            <p:cNvPicPr/>
            <p:nvPr/>
          </p:nvPicPr>
          <p:blipFill>
            <a:blip r:embed="rId4" cstate="print"/>
            <a:stretch>
              <a:fillRect/>
            </a:stretch>
          </p:blipFill>
          <p:spPr>
            <a:xfrm>
              <a:off x="1100327" y="3886200"/>
              <a:ext cx="8075675" cy="3429000"/>
            </a:xfrm>
            <a:prstGeom prst="rect">
              <a:avLst/>
            </a:prstGeom>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2321" y="1086030"/>
            <a:ext cx="4109279" cy="505267"/>
          </a:xfrm>
          <a:prstGeom prst="rect">
            <a:avLst/>
          </a:prstGeom>
        </p:spPr>
        <p:txBody>
          <a:bodyPr vert="horz" wrap="square" lIns="0" tIns="12700" rIns="0" bIns="0" rtlCol="0">
            <a:spAutoFit/>
          </a:bodyPr>
          <a:lstStyle/>
          <a:p>
            <a:pPr marL="12699">
              <a:spcBef>
                <a:spcPts val="100"/>
              </a:spcBef>
            </a:pPr>
            <a:r>
              <a:rPr lang="en-US" sz="3200" spc="-15" dirty="0">
                <a:solidFill>
                  <a:srgbClr val="FFFFFF"/>
                </a:solidFill>
                <a:latin typeface="Cambria"/>
                <a:cs typeface="Cambria"/>
              </a:rPr>
              <a:t>1D – Array Example</a:t>
            </a:r>
            <a:endParaRPr sz="3200" dirty="0">
              <a:latin typeface="Cambria"/>
              <a:cs typeface="Cambria"/>
            </a:endParaRPr>
          </a:p>
        </p:txBody>
      </p:sp>
      <p:sp>
        <p:nvSpPr>
          <p:cNvPr id="7" name="Rectangle 6">
            <a:extLst>
              <a:ext uri="{FF2B5EF4-FFF2-40B4-BE49-F238E27FC236}">
                <a16:creationId xmlns:a16="http://schemas.microsoft.com/office/drawing/2014/main" id="{B8D85799-8CF2-4EFB-A89F-57A50A43D406}"/>
              </a:ext>
            </a:extLst>
          </p:cNvPr>
          <p:cNvSpPr/>
          <p:nvPr/>
        </p:nvSpPr>
        <p:spPr>
          <a:xfrm>
            <a:off x="838200" y="1981200"/>
            <a:ext cx="8763000" cy="5078313"/>
          </a:xfrm>
          <a:prstGeom prst="rect">
            <a:avLst/>
          </a:prstGeom>
        </p:spPr>
        <p:txBody>
          <a:bodyPr wrap="square">
            <a:spAutoFit/>
          </a:bodyPr>
          <a:lstStyle/>
          <a:p>
            <a:r>
              <a:rPr lang="en-US" dirty="0"/>
              <a:t>public class Array1D{</a:t>
            </a:r>
          </a:p>
          <a:p>
            <a:r>
              <a:rPr lang="en-US" dirty="0"/>
              <a:t>      public static void main(String </a:t>
            </a:r>
            <a:r>
              <a:rPr lang="en-US" dirty="0" err="1"/>
              <a:t>args</a:t>
            </a:r>
            <a:r>
              <a:rPr lang="en-US" dirty="0"/>
              <a:t>[])</a:t>
            </a:r>
          </a:p>
          <a:p>
            <a:r>
              <a:rPr lang="en-US" dirty="0"/>
              <a:t>        {</a:t>
            </a:r>
          </a:p>
          <a:p>
            <a:r>
              <a:rPr lang="en-US" dirty="0"/>
              <a:t> 	double[ ] </a:t>
            </a:r>
            <a:r>
              <a:rPr lang="en-US" dirty="0" err="1"/>
              <a:t>mylist</a:t>
            </a:r>
            <a:r>
              <a:rPr lang="en-US" dirty="0"/>
              <a:t> = new double[10]; // Array declaration</a:t>
            </a:r>
          </a:p>
          <a:p>
            <a:r>
              <a:rPr lang="en-US" dirty="0"/>
              <a:t> 	 </a:t>
            </a:r>
            <a:r>
              <a:rPr lang="en-US" dirty="0" err="1"/>
              <a:t>java.util.Scanner</a:t>
            </a:r>
            <a:r>
              <a:rPr lang="en-US" dirty="0"/>
              <a:t> </a:t>
            </a:r>
            <a:r>
              <a:rPr lang="en-US" dirty="0" err="1"/>
              <a:t>sc</a:t>
            </a:r>
            <a:r>
              <a:rPr lang="en-US" dirty="0"/>
              <a:t> = new </a:t>
            </a:r>
            <a:r>
              <a:rPr lang="en-US" dirty="0" err="1"/>
              <a:t>java.util.Scanner</a:t>
            </a:r>
            <a:r>
              <a:rPr lang="en-US" dirty="0"/>
              <a:t>(System.in);</a:t>
            </a:r>
          </a:p>
          <a:p>
            <a:r>
              <a:rPr lang="en-US" dirty="0"/>
              <a:t>	     </a:t>
            </a:r>
          </a:p>
          <a:p>
            <a:r>
              <a:rPr lang="en-US" dirty="0"/>
              <a:t>	</a:t>
            </a:r>
            <a:r>
              <a:rPr lang="en-US" dirty="0" err="1"/>
              <a:t>System.out.println</a:t>
            </a:r>
            <a:r>
              <a:rPr lang="en-US" dirty="0"/>
              <a:t>("Enter  " + </a:t>
            </a:r>
            <a:r>
              <a:rPr lang="en-US" dirty="0" err="1"/>
              <a:t>mylist.length</a:t>
            </a:r>
            <a:r>
              <a:rPr lang="en-US" dirty="0"/>
              <a:t> + " values ");</a:t>
            </a:r>
          </a:p>
          <a:p>
            <a:r>
              <a:rPr lang="en-US" dirty="0"/>
              <a:t>	//</a:t>
            </a:r>
            <a:r>
              <a:rPr lang="en-US" dirty="0" err="1"/>
              <a:t>intialization</a:t>
            </a:r>
            <a:r>
              <a:rPr lang="en-US" dirty="0"/>
              <a:t> array with input values</a:t>
            </a:r>
          </a:p>
          <a:p>
            <a:r>
              <a:rPr lang="en-US" dirty="0"/>
              <a:t>	for(int </a:t>
            </a:r>
            <a:r>
              <a:rPr lang="en-US" dirty="0" err="1"/>
              <a:t>i</a:t>
            </a:r>
            <a:r>
              <a:rPr lang="en-US" dirty="0"/>
              <a:t>=0;i&lt;</a:t>
            </a:r>
            <a:r>
              <a:rPr lang="en-US" dirty="0" err="1"/>
              <a:t>mylist.length;i</a:t>
            </a:r>
            <a:r>
              <a:rPr lang="en-US" dirty="0"/>
              <a:t>++)</a:t>
            </a:r>
          </a:p>
          <a:p>
            <a:r>
              <a:rPr lang="en-US" dirty="0"/>
              <a:t>	       </a:t>
            </a:r>
            <a:r>
              <a:rPr lang="en-US" dirty="0" err="1"/>
              <a:t>mylist</a:t>
            </a:r>
            <a:r>
              <a:rPr lang="en-US" dirty="0"/>
              <a:t>[</a:t>
            </a:r>
            <a:r>
              <a:rPr lang="en-US" dirty="0" err="1"/>
              <a:t>i</a:t>
            </a:r>
            <a:r>
              <a:rPr lang="en-US" dirty="0"/>
              <a:t>] = </a:t>
            </a:r>
            <a:r>
              <a:rPr lang="en-US" dirty="0" err="1"/>
              <a:t>sc.nextInt</a:t>
            </a:r>
            <a:r>
              <a:rPr lang="en-US" dirty="0"/>
              <a:t>();</a:t>
            </a:r>
          </a:p>
          <a:p>
            <a:endParaRPr lang="en-US" dirty="0"/>
          </a:p>
          <a:p>
            <a:r>
              <a:rPr lang="en-US" dirty="0"/>
              <a:t>	//Display Array</a:t>
            </a:r>
          </a:p>
          <a:p>
            <a:r>
              <a:rPr lang="en-US" dirty="0"/>
              <a:t>	for(int </a:t>
            </a:r>
            <a:r>
              <a:rPr lang="en-US" dirty="0" err="1"/>
              <a:t>i</a:t>
            </a:r>
            <a:r>
              <a:rPr lang="en-US" dirty="0"/>
              <a:t>=0;i&lt;</a:t>
            </a:r>
            <a:r>
              <a:rPr lang="en-US" dirty="0" err="1"/>
              <a:t>mylist.length;i</a:t>
            </a:r>
            <a:r>
              <a:rPr lang="en-US" dirty="0"/>
              <a:t>++)</a:t>
            </a:r>
          </a:p>
          <a:p>
            <a:r>
              <a:rPr lang="en-US" dirty="0"/>
              <a:t>	       </a:t>
            </a:r>
            <a:r>
              <a:rPr lang="en-US" dirty="0" err="1"/>
              <a:t>System.out.print</a:t>
            </a:r>
            <a:r>
              <a:rPr lang="en-US" dirty="0"/>
              <a:t>((int)</a:t>
            </a:r>
            <a:r>
              <a:rPr lang="en-US" dirty="0" err="1"/>
              <a:t>mylist</a:t>
            </a:r>
            <a:r>
              <a:rPr lang="en-US" dirty="0"/>
              <a:t>[</a:t>
            </a:r>
            <a:r>
              <a:rPr lang="en-US" dirty="0" err="1"/>
              <a:t>i</a:t>
            </a:r>
            <a:r>
              <a:rPr lang="en-US" dirty="0"/>
              <a:t>] + " ");</a:t>
            </a:r>
          </a:p>
          <a:p>
            <a:endParaRPr lang="en-US" dirty="0"/>
          </a:p>
          <a:p>
            <a:r>
              <a:rPr lang="en-US" dirty="0"/>
              <a:t>	</a:t>
            </a:r>
          </a:p>
          <a:p>
            <a:r>
              <a:rPr lang="en-US" dirty="0"/>
              <a:t>        }</a:t>
            </a:r>
          </a:p>
          <a:p>
            <a:r>
              <a:rPr lang="en-US" dirty="0"/>
              <a:t>}</a:t>
            </a:r>
          </a:p>
        </p:txBody>
      </p:sp>
    </p:spTree>
    <p:extLst>
      <p:ext uri="{BB962C8B-B14F-4D97-AF65-F5344CB8AC3E}">
        <p14:creationId xmlns:p14="http://schemas.microsoft.com/office/powerpoint/2010/main" val="1557329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9146" y="1012885"/>
            <a:ext cx="2784475" cy="535403"/>
          </a:xfrm>
          <a:prstGeom prst="rect">
            <a:avLst/>
          </a:prstGeom>
        </p:spPr>
        <p:txBody>
          <a:bodyPr vert="horz" wrap="square" lIns="0" tIns="12065" rIns="0" bIns="0" rtlCol="0">
            <a:spAutoFit/>
          </a:bodyPr>
          <a:lstStyle/>
          <a:p>
            <a:pPr marL="12699">
              <a:spcBef>
                <a:spcPts val="95"/>
              </a:spcBef>
            </a:pPr>
            <a:r>
              <a:rPr sz="3400" spc="-65" dirty="0">
                <a:solidFill>
                  <a:srgbClr val="FFFFFF"/>
                </a:solidFill>
                <a:latin typeface="Cambria"/>
                <a:cs typeface="Cambria"/>
              </a:rPr>
              <a:t>For</a:t>
            </a:r>
            <a:r>
              <a:rPr sz="3400" spc="-50" dirty="0">
                <a:solidFill>
                  <a:srgbClr val="FFFFFF"/>
                </a:solidFill>
                <a:latin typeface="Cambria"/>
                <a:cs typeface="Cambria"/>
              </a:rPr>
              <a:t> </a:t>
            </a:r>
            <a:r>
              <a:rPr sz="3400" dirty="0">
                <a:solidFill>
                  <a:srgbClr val="FFFFFF"/>
                </a:solidFill>
                <a:latin typeface="Cambria"/>
                <a:cs typeface="Cambria"/>
              </a:rPr>
              <a:t>each</a:t>
            </a:r>
            <a:r>
              <a:rPr sz="3400" spc="-30" dirty="0">
                <a:solidFill>
                  <a:srgbClr val="FFFFFF"/>
                </a:solidFill>
                <a:latin typeface="Cambria"/>
                <a:cs typeface="Cambria"/>
              </a:rPr>
              <a:t> </a:t>
            </a:r>
            <a:r>
              <a:rPr sz="3400" spc="-5" dirty="0">
                <a:solidFill>
                  <a:srgbClr val="FFFFFF"/>
                </a:solidFill>
                <a:latin typeface="Cambria"/>
                <a:cs typeface="Cambria"/>
              </a:rPr>
              <a:t>Loop</a:t>
            </a:r>
            <a:endParaRPr sz="3400">
              <a:latin typeface="Cambria"/>
              <a:cs typeface="Cambria"/>
            </a:endParaRPr>
          </a:p>
        </p:txBody>
      </p:sp>
      <p:pic>
        <p:nvPicPr>
          <p:cNvPr id="3" name="object 3"/>
          <p:cNvPicPr/>
          <p:nvPr/>
        </p:nvPicPr>
        <p:blipFill>
          <a:blip r:embed="rId2" cstate="print"/>
          <a:stretch>
            <a:fillRect/>
          </a:stretch>
        </p:blipFill>
        <p:spPr>
          <a:xfrm>
            <a:off x="457201" y="6553293"/>
            <a:ext cx="9136380" cy="754287"/>
          </a:xfrm>
          <a:prstGeom prst="rect">
            <a:avLst/>
          </a:prstGeom>
        </p:spPr>
      </p:pic>
      <p:sp>
        <p:nvSpPr>
          <p:cNvPr id="4" name="object 4"/>
          <p:cNvSpPr txBox="1"/>
          <p:nvPr/>
        </p:nvSpPr>
        <p:spPr>
          <a:xfrm>
            <a:off x="464819" y="2043210"/>
            <a:ext cx="9128762" cy="5049075"/>
          </a:xfrm>
          <a:prstGeom prst="rect">
            <a:avLst/>
          </a:prstGeom>
        </p:spPr>
        <p:txBody>
          <a:bodyPr vert="horz" wrap="square" lIns="0" tIns="7620" rIns="0" bIns="0" rtlCol="0">
            <a:spAutoFit/>
          </a:bodyPr>
          <a:lstStyle/>
          <a:p>
            <a:pPr marL="356840" marR="40636" indent="-344776">
              <a:lnSpc>
                <a:spcPct val="101699"/>
              </a:lnSpc>
              <a:spcBef>
                <a:spcPts val="60"/>
              </a:spcBef>
              <a:buSzPct val="77777"/>
              <a:buFont typeface="Georgia"/>
              <a:buChar char="►"/>
              <a:tabLst>
                <a:tab pos="356840" algn="l"/>
                <a:tab pos="357475" algn="l"/>
              </a:tabLst>
            </a:pPr>
            <a:r>
              <a:rPr b="1" spc="-35" dirty="0">
                <a:latin typeface="Cambria"/>
                <a:cs typeface="Cambria"/>
              </a:rPr>
              <a:t>For </a:t>
            </a:r>
            <a:r>
              <a:rPr spc="-20" dirty="0">
                <a:latin typeface="Cambria"/>
                <a:cs typeface="Cambria"/>
              </a:rPr>
              <a:t>Java </a:t>
            </a:r>
            <a:r>
              <a:rPr spc="-15" dirty="0">
                <a:latin typeface="Cambria"/>
                <a:cs typeface="Cambria"/>
              </a:rPr>
              <a:t>supports </a:t>
            </a:r>
            <a:r>
              <a:rPr dirty="0">
                <a:latin typeface="Cambria"/>
                <a:cs typeface="Cambria"/>
              </a:rPr>
              <a:t>a </a:t>
            </a:r>
            <a:r>
              <a:rPr spc="-20" dirty="0">
                <a:latin typeface="Cambria"/>
                <a:cs typeface="Cambria"/>
              </a:rPr>
              <a:t>convenient </a:t>
            </a:r>
            <a:r>
              <a:rPr spc="-10" dirty="0">
                <a:latin typeface="Cambria"/>
                <a:cs typeface="Cambria"/>
              </a:rPr>
              <a:t>for </a:t>
            </a:r>
            <a:r>
              <a:rPr dirty="0">
                <a:latin typeface="Cambria"/>
                <a:cs typeface="Cambria"/>
              </a:rPr>
              <a:t>loop, </a:t>
            </a:r>
            <a:r>
              <a:rPr spc="-15" dirty="0">
                <a:latin typeface="Cambria"/>
                <a:cs typeface="Cambria"/>
              </a:rPr>
              <a:t>known </a:t>
            </a:r>
            <a:r>
              <a:rPr dirty="0">
                <a:latin typeface="Cambria"/>
                <a:cs typeface="Cambria"/>
              </a:rPr>
              <a:t>as a </a:t>
            </a:r>
            <a:r>
              <a:rPr spc="-15" dirty="0">
                <a:latin typeface="Cambria"/>
                <a:cs typeface="Cambria"/>
              </a:rPr>
              <a:t>foreach </a:t>
            </a:r>
            <a:r>
              <a:rPr dirty="0">
                <a:latin typeface="Cambria"/>
                <a:cs typeface="Cambria"/>
              </a:rPr>
              <a:t>loop, </a:t>
            </a:r>
            <a:r>
              <a:rPr spc="-15" dirty="0">
                <a:latin typeface="Cambria"/>
                <a:cs typeface="Cambria"/>
              </a:rPr>
              <a:t>which </a:t>
            </a:r>
            <a:r>
              <a:rPr spc="-10" dirty="0">
                <a:latin typeface="Cambria"/>
                <a:cs typeface="Cambria"/>
              </a:rPr>
              <a:t> </a:t>
            </a:r>
            <a:r>
              <a:rPr spc="-15" dirty="0">
                <a:latin typeface="Cambria"/>
                <a:cs typeface="Cambria"/>
              </a:rPr>
              <a:t>enables</a:t>
            </a:r>
            <a:r>
              <a:rPr spc="-40" dirty="0">
                <a:latin typeface="Cambria"/>
                <a:cs typeface="Cambria"/>
              </a:rPr>
              <a:t> </a:t>
            </a:r>
            <a:r>
              <a:rPr spc="-10" dirty="0">
                <a:latin typeface="Cambria"/>
                <a:cs typeface="Cambria"/>
              </a:rPr>
              <a:t>you</a:t>
            </a:r>
            <a:r>
              <a:rPr spc="-5" dirty="0">
                <a:latin typeface="Cambria"/>
                <a:cs typeface="Cambria"/>
              </a:rPr>
              <a:t> </a:t>
            </a:r>
            <a:r>
              <a:rPr spc="-20" dirty="0">
                <a:latin typeface="Cambria"/>
                <a:cs typeface="Cambria"/>
              </a:rPr>
              <a:t>to</a:t>
            </a:r>
            <a:r>
              <a:rPr spc="-55" dirty="0">
                <a:latin typeface="Cambria"/>
                <a:cs typeface="Cambria"/>
              </a:rPr>
              <a:t> </a:t>
            </a:r>
            <a:r>
              <a:rPr spc="-30" dirty="0">
                <a:latin typeface="Cambria"/>
                <a:cs typeface="Cambria"/>
              </a:rPr>
              <a:t>traverse</a:t>
            </a:r>
            <a:r>
              <a:rPr spc="25" dirty="0">
                <a:latin typeface="Cambria"/>
                <a:cs typeface="Cambria"/>
              </a:rPr>
              <a:t> </a:t>
            </a:r>
            <a:r>
              <a:rPr spc="-15" dirty="0">
                <a:latin typeface="Cambria"/>
                <a:cs typeface="Cambria"/>
              </a:rPr>
              <a:t>the</a:t>
            </a:r>
            <a:r>
              <a:rPr spc="-50" dirty="0">
                <a:latin typeface="Cambria"/>
                <a:cs typeface="Cambria"/>
              </a:rPr>
              <a:t> </a:t>
            </a:r>
            <a:r>
              <a:rPr spc="-20" dirty="0">
                <a:latin typeface="Cambria"/>
                <a:cs typeface="Cambria"/>
              </a:rPr>
              <a:t>array</a:t>
            </a:r>
            <a:r>
              <a:rPr spc="-5" dirty="0">
                <a:latin typeface="Cambria"/>
                <a:cs typeface="Cambria"/>
              </a:rPr>
              <a:t> </a:t>
            </a:r>
            <a:r>
              <a:rPr spc="-15" dirty="0">
                <a:latin typeface="Cambria"/>
                <a:cs typeface="Cambria"/>
              </a:rPr>
              <a:t>sequentially</a:t>
            </a:r>
            <a:r>
              <a:rPr spc="15" dirty="0">
                <a:latin typeface="Cambria"/>
                <a:cs typeface="Cambria"/>
              </a:rPr>
              <a:t> </a:t>
            </a:r>
            <a:r>
              <a:rPr spc="-15" dirty="0">
                <a:latin typeface="Cambria"/>
                <a:cs typeface="Cambria"/>
              </a:rPr>
              <a:t>without</a:t>
            </a:r>
            <a:r>
              <a:rPr spc="-30" dirty="0">
                <a:latin typeface="Cambria"/>
                <a:cs typeface="Cambria"/>
              </a:rPr>
              <a:t> </a:t>
            </a:r>
            <a:r>
              <a:rPr spc="-5" dirty="0">
                <a:latin typeface="Cambria"/>
                <a:cs typeface="Cambria"/>
              </a:rPr>
              <a:t>using</a:t>
            </a:r>
            <a:r>
              <a:rPr spc="-40" dirty="0">
                <a:latin typeface="Cambria"/>
                <a:cs typeface="Cambria"/>
              </a:rPr>
              <a:t> </a:t>
            </a:r>
            <a:r>
              <a:rPr spc="-10" dirty="0">
                <a:latin typeface="Cambria"/>
                <a:cs typeface="Cambria"/>
              </a:rPr>
              <a:t>an </a:t>
            </a:r>
            <a:r>
              <a:rPr spc="-15" dirty="0">
                <a:latin typeface="Cambria"/>
                <a:cs typeface="Cambria"/>
              </a:rPr>
              <a:t>index</a:t>
            </a:r>
            <a:r>
              <a:rPr spc="325" dirty="0">
                <a:latin typeface="Cambria"/>
                <a:cs typeface="Cambria"/>
              </a:rPr>
              <a:t> </a:t>
            </a:r>
            <a:r>
              <a:rPr spc="-10" dirty="0">
                <a:latin typeface="Cambria"/>
                <a:cs typeface="Cambria"/>
              </a:rPr>
              <a:t>variable.</a:t>
            </a:r>
            <a:endParaRPr dirty="0">
              <a:latin typeface="Cambria"/>
              <a:cs typeface="Cambria"/>
            </a:endParaRPr>
          </a:p>
          <a:p>
            <a:pPr marL="356840" indent="-344776">
              <a:spcBef>
                <a:spcPts val="940"/>
              </a:spcBef>
              <a:buSzPct val="77777"/>
              <a:buFont typeface="Georgia"/>
              <a:buChar char="►"/>
              <a:tabLst>
                <a:tab pos="356840" algn="l"/>
                <a:tab pos="357475" algn="l"/>
              </a:tabLst>
            </a:pPr>
            <a:r>
              <a:rPr u="sng" spc="-20" dirty="0">
                <a:solidFill>
                  <a:srgbClr val="FF0000"/>
                </a:solidFill>
                <a:latin typeface="Cambria"/>
                <a:cs typeface="Cambria"/>
              </a:rPr>
              <a:t>Syntax:</a:t>
            </a:r>
            <a:endParaRPr u="sng" dirty="0">
              <a:solidFill>
                <a:srgbClr val="FF0000"/>
              </a:solidFill>
              <a:latin typeface="Cambria"/>
              <a:cs typeface="Cambria"/>
            </a:endParaRPr>
          </a:p>
          <a:p>
            <a:pPr marL="926387">
              <a:spcBef>
                <a:spcPts val="800"/>
              </a:spcBef>
            </a:pPr>
            <a:r>
              <a:rPr b="1" spc="-5" dirty="0">
                <a:solidFill>
                  <a:srgbClr val="FF0000"/>
                </a:solidFill>
                <a:latin typeface="Cambria"/>
                <a:cs typeface="Cambria"/>
              </a:rPr>
              <a:t>for </a:t>
            </a:r>
            <a:r>
              <a:rPr spc="-20" dirty="0">
                <a:solidFill>
                  <a:srgbClr val="FF0000"/>
                </a:solidFill>
                <a:latin typeface="Cambria"/>
                <a:cs typeface="Cambria"/>
              </a:rPr>
              <a:t>(elementType</a:t>
            </a:r>
            <a:r>
              <a:rPr spc="-70" dirty="0">
                <a:solidFill>
                  <a:srgbClr val="FF0000"/>
                </a:solidFill>
                <a:latin typeface="Cambria"/>
                <a:cs typeface="Cambria"/>
              </a:rPr>
              <a:t> </a:t>
            </a:r>
            <a:r>
              <a:rPr spc="-15" dirty="0">
                <a:solidFill>
                  <a:srgbClr val="FF0000"/>
                </a:solidFill>
                <a:latin typeface="Cambria"/>
                <a:cs typeface="Cambria"/>
              </a:rPr>
              <a:t>element:</a:t>
            </a:r>
            <a:r>
              <a:rPr spc="180" dirty="0">
                <a:solidFill>
                  <a:srgbClr val="FF0000"/>
                </a:solidFill>
                <a:latin typeface="Cambria"/>
                <a:cs typeface="Cambria"/>
              </a:rPr>
              <a:t> </a:t>
            </a:r>
            <a:r>
              <a:rPr spc="-25" dirty="0">
                <a:solidFill>
                  <a:srgbClr val="FF0000"/>
                </a:solidFill>
                <a:latin typeface="Cambria"/>
                <a:cs typeface="Cambria"/>
              </a:rPr>
              <a:t>arrayRefVar)</a:t>
            </a:r>
            <a:endParaRPr dirty="0">
              <a:solidFill>
                <a:srgbClr val="FF0000"/>
              </a:solidFill>
              <a:latin typeface="Cambria"/>
              <a:cs typeface="Cambria"/>
            </a:endParaRPr>
          </a:p>
          <a:p>
            <a:pPr marL="926387">
              <a:spcBef>
                <a:spcPts val="805"/>
              </a:spcBef>
            </a:pPr>
            <a:r>
              <a:rPr dirty="0">
                <a:solidFill>
                  <a:srgbClr val="FF0000"/>
                </a:solidFill>
                <a:latin typeface="Cambria"/>
                <a:cs typeface="Cambria"/>
              </a:rPr>
              <a:t>{</a:t>
            </a:r>
          </a:p>
          <a:p>
            <a:pPr marL="1383549">
              <a:spcBef>
                <a:spcPts val="795"/>
              </a:spcBef>
            </a:pPr>
            <a:r>
              <a:rPr spc="-5" dirty="0">
                <a:solidFill>
                  <a:srgbClr val="FF0000"/>
                </a:solidFill>
                <a:latin typeface="Cambria"/>
                <a:cs typeface="Cambria"/>
              </a:rPr>
              <a:t>//</a:t>
            </a:r>
            <a:r>
              <a:rPr spc="-20" dirty="0">
                <a:solidFill>
                  <a:srgbClr val="FF0000"/>
                </a:solidFill>
                <a:latin typeface="Cambria"/>
                <a:cs typeface="Cambria"/>
              </a:rPr>
              <a:t> </a:t>
            </a:r>
            <a:r>
              <a:rPr spc="-10" dirty="0">
                <a:solidFill>
                  <a:srgbClr val="FF0000"/>
                </a:solidFill>
                <a:latin typeface="Cambria"/>
                <a:cs typeface="Cambria"/>
              </a:rPr>
              <a:t>Process</a:t>
            </a:r>
            <a:r>
              <a:rPr spc="-35" dirty="0">
                <a:solidFill>
                  <a:srgbClr val="FF0000"/>
                </a:solidFill>
                <a:latin typeface="Cambria"/>
                <a:cs typeface="Cambria"/>
              </a:rPr>
              <a:t> </a:t>
            </a:r>
            <a:r>
              <a:rPr spc="-15" dirty="0">
                <a:solidFill>
                  <a:srgbClr val="FF0000"/>
                </a:solidFill>
                <a:latin typeface="Cambria"/>
                <a:cs typeface="Cambria"/>
              </a:rPr>
              <a:t>the</a:t>
            </a:r>
            <a:r>
              <a:rPr spc="-20" dirty="0">
                <a:solidFill>
                  <a:srgbClr val="FF0000"/>
                </a:solidFill>
                <a:latin typeface="Cambria"/>
                <a:cs typeface="Cambria"/>
              </a:rPr>
              <a:t> </a:t>
            </a:r>
            <a:r>
              <a:rPr spc="-15" dirty="0">
                <a:solidFill>
                  <a:srgbClr val="FF0000"/>
                </a:solidFill>
                <a:latin typeface="Cambria"/>
                <a:cs typeface="Cambria"/>
              </a:rPr>
              <a:t>element</a:t>
            </a:r>
            <a:endParaRPr dirty="0">
              <a:solidFill>
                <a:srgbClr val="FF0000"/>
              </a:solidFill>
              <a:latin typeface="Cambria"/>
              <a:cs typeface="Cambria"/>
            </a:endParaRPr>
          </a:p>
          <a:p>
            <a:pPr marL="926387">
              <a:spcBef>
                <a:spcPts val="800"/>
              </a:spcBef>
            </a:pPr>
            <a:r>
              <a:rPr dirty="0">
                <a:solidFill>
                  <a:srgbClr val="FF0000"/>
                </a:solidFill>
                <a:latin typeface="Cambria"/>
                <a:cs typeface="Cambria"/>
              </a:rPr>
              <a:t>}</a:t>
            </a:r>
          </a:p>
          <a:p>
            <a:pPr marL="356840" marR="5079" indent="-344776">
              <a:lnSpc>
                <a:spcPct val="102200"/>
              </a:lnSpc>
              <a:spcBef>
                <a:spcPts val="650"/>
              </a:spcBef>
              <a:buSzPct val="77777"/>
              <a:buFont typeface="Georgia"/>
              <a:buChar char="►"/>
              <a:tabLst>
                <a:tab pos="356840" algn="l"/>
                <a:tab pos="357475" algn="l"/>
              </a:tabLst>
            </a:pPr>
            <a:r>
              <a:rPr spc="-50" dirty="0">
                <a:latin typeface="Cambria"/>
                <a:cs typeface="Cambria"/>
              </a:rPr>
              <a:t>You</a:t>
            </a:r>
            <a:r>
              <a:rPr spc="-25" dirty="0">
                <a:latin typeface="Cambria"/>
                <a:cs typeface="Cambria"/>
              </a:rPr>
              <a:t> </a:t>
            </a:r>
            <a:r>
              <a:rPr spc="-5" dirty="0">
                <a:latin typeface="Cambria"/>
                <a:cs typeface="Cambria"/>
              </a:rPr>
              <a:t>can</a:t>
            </a:r>
            <a:r>
              <a:rPr spc="-35" dirty="0">
                <a:latin typeface="Cambria"/>
                <a:cs typeface="Cambria"/>
              </a:rPr>
              <a:t> </a:t>
            </a:r>
            <a:r>
              <a:rPr spc="-10" dirty="0">
                <a:latin typeface="Cambria"/>
                <a:cs typeface="Cambria"/>
              </a:rPr>
              <a:t>read</a:t>
            </a:r>
            <a:r>
              <a:rPr spc="-30" dirty="0">
                <a:latin typeface="Cambria"/>
                <a:cs typeface="Cambria"/>
              </a:rPr>
              <a:t> </a:t>
            </a:r>
            <a:r>
              <a:rPr spc="-20" dirty="0">
                <a:latin typeface="Cambria"/>
                <a:cs typeface="Cambria"/>
              </a:rPr>
              <a:t>the</a:t>
            </a:r>
            <a:r>
              <a:rPr spc="-35" dirty="0">
                <a:latin typeface="Cambria"/>
                <a:cs typeface="Cambria"/>
              </a:rPr>
              <a:t> </a:t>
            </a:r>
            <a:r>
              <a:rPr spc="-5" dirty="0">
                <a:latin typeface="Cambria"/>
                <a:cs typeface="Cambria"/>
              </a:rPr>
              <a:t>code</a:t>
            </a:r>
            <a:r>
              <a:rPr spc="-35" dirty="0">
                <a:latin typeface="Cambria"/>
                <a:cs typeface="Cambria"/>
              </a:rPr>
              <a:t> </a:t>
            </a:r>
            <a:r>
              <a:rPr dirty="0">
                <a:latin typeface="Cambria"/>
                <a:cs typeface="Cambria"/>
              </a:rPr>
              <a:t>as</a:t>
            </a:r>
            <a:r>
              <a:rPr spc="-20" dirty="0">
                <a:latin typeface="Cambria"/>
                <a:cs typeface="Cambria"/>
              </a:rPr>
              <a:t> </a:t>
            </a:r>
            <a:r>
              <a:rPr spc="-10" dirty="0">
                <a:latin typeface="Cambria"/>
                <a:cs typeface="Cambria"/>
              </a:rPr>
              <a:t>“for</a:t>
            </a:r>
            <a:r>
              <a:rPr spc="10" dirty="0">
                <a:latin typeface="Cambria"/>
                <a:cs typeface="Cambria"/>
              </a:rPr>
              <a:t> </a:t>
            </a:r>
            <a:r>
              <a:rPr spc="-5" dirty="0">
                <a:latin typeface="Cambria"/>
                <a:cs typeface="Cambria"/>
              </a:rPr>
              <a:t>each</a:t>
            </a:r>
            <a:r>
              <a:rPr spc="-25" dirty="0">
                <a:latin typeface="Cambria"/>
                <a:cs typeface="Cambria"/>
              </a:rPr>
              <a:t> </a:t>
            </a:r>
            <a:r>
              <a:rPr spc="-5" dirty="0">
                <a:latin typeface="Cambria"/>
                <a:cs typeface="Cambria"/>
              </a:rPr>
              <a:t>element</a:t>
            </a:r>
            <a:r>
              <a:rPr spc="-30" dirty="0">
                <a:latin typeface="Cambria"/>
                <a:cs typeface="Cambria"/>
              </a:rPr>
              <a:t> </a:t>
            </a:r>
            <a:r>
              <a:rPr dirty="0">
                <a:latin typeface="Cambria"/>
                <a:cs typeface="Cambria"/>
              </a:rPr>
              <a:t>e</a:t>
            </a:r>
            <a:r>
              <a:rPr spc="-15" dirty="0">
                <a:latin typeface="Cambria"/>
                <a:cs typeface="Cambria"/>
              </a:rPr>
              <a:t> </a:t>
            </a:r>
            <a:r>
              <a:rPr dirty="0">
                <a:latin typeface="Cambria"/>
                <a:cs typeface="Cambria"/>
              </a:rPr>
              <a:t>in </a:t>
            </a:r>
            <a:r>
              <a:rPr spc="-15" dirty="0">
                <a:latin typeface="Cambria"/>
                <a:cs typeface="Cambria"/>
              </a:rPr>
              <a:t>myList,</a:t>
            </a:r>
            <a:r>
              <a:rPr spc="-10" dirty="0">
                <a:latin typeface="Cambria"/>
                <a:cs typeface="Cambria"/>
              </a:rPr>
              <a:t> </a:t>
            </a:r>
            <a:r>
              <a:rPr dirty="0">
                <a:latin typeface="Cambria"/>
                <a:cs typeface="Cambria"/>
              </a:rPr>
              <a:t>do</a:t>
            </a:r>
            <a:r>
              <a:rPr spc="355" dirty="0">
                <a:latin typeface="Cambria"/>
                <a:cs typeface="Cambria"/>
              </a:rPr>
              <a:t> </a:t>
            </a:r>
            <a:r>
              <a:rPr spc="-15" dirty="0">
                <a:latin typeface="Cambria"/>
                <a:cs typeface="Cambria"/>
              </a:rPr>
              <a:t>the</a:t>
            </a:r>
            <a:r>
              <a:rPr spc="40" dirty="0">
                <a:latin typeface="Cambria"/>
                <a:cs typeface="Cambria"/>
              </a:rPr>
              <a:t> </a:t>
            </a:r>
            <a:r>
              <a:rPr spc="-30" dirty="0">
                <a:latin typeface="Cambria"/>
                <a:cs typeface="Cambria"/>
              </a:rPr>
              <a:t>following.”</a:t>
            </a:r>
            <a:r>
              <a:rPr spc="-65" dirty="0">
                <a:latin typeface="Cambria"/>
                <a:cs typeface="Cambria"/>
              </a:rPr>
              <a:t> </a:t>
            </a:r>
            <a:r>
              <a:rPr spc="5" dirty="0">
                <a:latin typeface="Cambria"/>
                <a:cs typeface="Cambria"/>
              </a:rPr>
              <a:t>If</a:t>
            </a:r>
            <a:r>
              <a:rPr spc="-25" dirty="0">
                <a:latin typeface="Cambria"/>
                <a:cs typeface="Cambria"/>
              </a:rPr>
              <a:t> </a:t>
            </a:r>
            <a:r>
              <a:rPr spc="-10" dirty="0">
                <a:latin typeface="Cambria"/>
                <a:cs typeface="Cambria"/>
              </a:rPr>
              <a:t>you </a:t>
            </a:r>
            <a:r>
              <a:rPr spc="-385" dirty="0">
                <a:latin typeface="Cambria"/>
                <a:cs typeface="Cambria"/>
              </a:rPr>
              <a:t> </a:t>
            </a:r>
            <a:r>
              <a:rPr spc="-15" dirty="0">
                <a:latin typeface="Cambria"/>
                <a:cs typeface="Cambria"/>
              </a:rPr>
              <a:t>wish</a:t>
            </a:r>
            <a:r>
              <a:rPr spc="-40" dirty="0">
                <a:latin typeface="Cambria"/>
                <a:cs typeface="Cambria"/>
              </a:rPr>
              <a:t> </a:t>
            </a:r>
            <a:r>
              <a:rPr spc="-20" dirty="0">
                <a:latin typeface="Cambria"/>
                <a:cs typeface="Cambria"/>
              </a:rPr>
              <a:t>to</a:t>
            </a:r>
            <a:r>
              <a:rPr spc="-60" dirty="0">
                <a:latin typeface="Cambria"/>
                <a:cs typeface="Cambria"/>
              </a:rPr>
              <a:t> </a:t>
            </a:r>
            <a:r>
              <a:rPr spc="-30" dirty="0">
                <a:latin typeface="Cambria"/>
                <a:cs typeface="Cambria"/>
              </a:rPr>
              <a:t>traverse</a:t>
            </a:r>
            <a:r>
              <a:rPr spc="20" dirty="0">
                <a:latin typeface="Cambria"/>
                <a:cs typeface="Cambria"/>
              </a:rPr>
              <a:t> </a:t>
            </a:r>
            <a:r>
              <a:rPr dirty="0">
                <a:latin typeface="Cambria"/>
                <a:cs typeface="Cambria"/>
              </a:rPr>
              <a:t>in</a:t>
            </a:r>
            <a:r>
              <a:rPr spc="-15" dirty="0">
                <a:latin typeface="Cambria"/>
                <a:cs typeface="Cambria"/>
              </a:rPr>
              <a:t> </a:t>
            </a:r>
            <a:r>
              <a:rPr spc="-10" dirty="0">
                <a:latin typeface="Cambria"/>
                <a:cs typeface="Cambria"/>
              </a:rPr>
              <a:t>different</a:t>
            </a:r>
            <a:r>
              <a:rPr spc="-20" dirty="0">
                <a:latin typeface="Cambria"/>
                <a:cs typeface="Cambria"/>
              </a:rPr>
              <a:t> </a:t>
            </a:r>
            <a:r>
              <a:rPr spc="-10" dirty="0">
                <a:latin typeface="Cambria"/>
                <a:cs typeface="Cambria"/>
              </a:rPr>
              <a:t>order</a:t>
            </a:r>
            <a:r>
              <a:rPr spc="-25" dirty="0">
                <a:latin typeface="Cambria"/>
                <a:cs typeface="Cambria"/>
              </a:rPr>
              <a:t> </a:t>
            </a:r>
            <a:r>
              <a:rPr spc="-20" dirty="0">
                <a:latin typeface="Cambria"/>
                <a:cs typeface="Cambria"/>
              </a:rPr>
              <a:t>then</a:t>
            </a:r>
            <a:r>
              <a:rPr spc="-30" dirty="0">
                <a:latin typeface="Cambria"/>
                <a:cs typeface="Cambria"/>
              </a:rPr>
              <a:t> </a:t>
            </a:r>
            <a:r>
              <a:rPr spc="-25" dirty="0">
                <a:latin typeface="Cambria"/>
                <a:cs typeface="Cambria"/>
              </a:rPr>
              <a:t>you</a:t>
            </a:r>
            <a:r>
              <a:rPr spc="-5" dirty="0">
                <a:latin typeface="Cambria"/>
                <a:cs typeface="Cambria"/>
              </a:rPr>
              <a:t> </a:t>
            </a:r>
            <a:r>
              <a:rPr spc="-15" dirty="0">
                <a:latin typeface="Cambria"/>
                <a:cs typeface="Cambria"/>
              </a:rPr>
              <a:t>need</a:t>
            </a:r>
            <a:r>
              <a:rPr spc="-10" dirty="0">
                <a:latin typeface="Cambria"/>
                <a:cs typeface="Cambria"/>
              </a:rPr>
              <a:t> </a:t>
            </a:r>
            <a:r>
              <a:rPr spc="-20" dirty="0">
                <a:latin typeface="Cambria"/>
                <a:cs typeface="Cambria"/>
              </a:rPr>
              <a:t>index</a:t>
            </a:r>
            <a:r>
              <a:rPr spc="35" dirty="0">
                <a:latin typeface="Cambria"/>
                <a:cs typeface="Cambria"/>
              </a:rPr>
              <a:t> </a:t>
            </a:r>
            <a:r>
              <a:rPr spc="-10" dirty="0">
                <a:latin typeface="Cambria"/>
                <a:cs typeface="Cambria"/>
              </a:rPr>
              <a:t>variable.</a:t>
            </a:r>
            <a:endParaRPr dirty="0">
              <a:latin typeface="Cambria"/>
              <a:cs typeface="Cambria"/>
            </a:endParaRPr>
          </a:p>
          <a:p>
            <a:pPr marL="111115">
              <a:spcBef>
                <a:spcPts val="935"/>
              </a:spcBef>
            </a:pPr>
            <a:r>
              <a:rPr dirty="0">
                <a:latin typeface="Cambria"/>
                <a:cs typeface="Cambria"/>
              </a:rPr>
              <a:t>Ex.</a:t>
            </a:r>
          </a:p>
          <a:p>
            <a:pPr marL="893369">
              <a:spcBef>
                <a:spcPts val="805"/>
              </a:spcBef>
            </a:pPr>
            <a:r>
              <a:rPr b="1" spc="-5" dirty="0">
                <a:solidFill>
                  <a:srgbClr val="0070C0"/>
                </a:solidFill>
                <a:latin typeface="Cambria"/>
                <a:cs typeface="Cambria"/>
              </a:rPr>
              <a:t>for</a:t>
            </a:r>
            <a:r>
              <a:rPr spc="-5" dirty="0">
                <a:solidFill>
                  <a:srgbClr val="0070C0"/>
                </a:solidFill>
                <a:latin typeface="Cambria"/>
                <a:cs typeface="Cambria"/>
              </a:rPr>
              <a:t>(double</a:t>
            </a:r>
            <a:r>
              <a:rPr spc="-75" dirty="0">
                <a:solidFill>
                  <a:srgbClr val="0070C0"/>
                </a:solidFill>
                <a:latin typeface="Cambria"/>
                <a:cs typeface="Cambria"/>
              </a:rPr>
              <a:t> </a:t>
            </a:r>
            <a:r>
              <a:rPr dirty="0">
                <a:solidFill>
                  <a:srgbClr val="0070C0"/>
                </a:solidFill>
                <a:latin typeface="Cambria"/>
                <a:cs typeface="Cambria"/>
              </a:rPr>
              <a:t>e</a:t>
            </a:r>
            <a:r>
              <a:rPr spc="-20" dirty="0">
                <a:solidFill>
                  <a:srgbClr val="0070C0"/>
                </a:solidFill>
                <a:latin typeface="Cambria"/>
                <a:cs typeface="Cambria"/>
              </a:rPr>
              <a:t> </a:t>
            </a:r>
            <a:r>
              <a:rPr b="1" dirty="0">
                <a:solidFill>
                  <a:srgbClr val="0070C0"/>
                </a:solidFill>
                <a:latin typeface="Cambria"/>
                <a:cs typeface="Cambria"/>
              </a:rPr>
              <a:t>:</a:t>
            </a:r>
            <a:r>
              <a:rPr b="1" spc="-45" dirty="0">
                <a:solidFill>
                  <a:srgbClr val="0070C0"/>
                </a:solidFill>
                <a:latin typeface="Cambria"/>
                <a:cs typeface="Cambria"/>
              </a:rPr>
              <a:t> </a:t>
            </a:r>
            <a:r>
              <a:rPr spc="-5" dirty="0">
                <a:solidFill>
                  <a:srgbClr val="0070C0"/>
                </a:solidFill>
                <a:latin typeface="Cambria"/>
                <a:cs typeface="Cambria"/>
              </a:rPr>
              <a:t>myList)</a:t>
            </a:r>
            <a:endParaRPr dirty="0">
              <a:solidFill>
                <a:srgbClr val="0070C0"/>
              </a:solidFill>
              <a:latin typeface="Cambria"/>
              <a:cs typeface="Cambria"/>
            </a:endParaRPr>
          </a:p>
          <a:p>
            <a:pPr marL="893369">
              <a:spcBef>
                <a:spcPts val="795"/>
              </a:spcBef>
            </a:pPr>
            <a:r>
              <a:rPr dirty="0">
                <a:solidFill>
                  <a:srgbClr val="0070C0"/>
                </a:solidFill>
                <a:latin typeface="Cambria"/>
                <a:cs typeface="Cambria"/>
              </a:rPr>
              <a:t>{</a:t>
            </a:r>
          </a:p>
          <a:p>
            <a:pPr marL="1314975">
              <a:spcBef>
                <a:spcPts val="800"/>
              </a:spcBef>
            </a:pPr>
            <a:r>
              <a:rPr spc="-10" dirty="0">
                <a:solidFill>
                  <a:srgbClr val="0070C0"/>
                </a:solidFill>
                <a:latin typeface="Cambria"/>
                <a:cs typeface="Cambria"/>
              </a:rPr>
              <a:t>System.out.println(e);</a:t>
            </a:r>
            <a:endParaRPr dirty="0">
              <a:solidFill>
                <a:srgbClr val="0070C0"/>
              </a:solidFill>
              <a:latin typeface="Cambria"/>
              <a:cs typeface="Cambria"/>
            </a:endParaRPr>
          </a:p>
          <a:p>
            <a:pPr marL="893369">
              <a:spcBef>
                <a:spcPts val="805"/>
              </a:spcBef>
            </a:pPr>
            <a:r>
              <a:rPr dirty="0">
                <a:solidFill>
                  <a:srgbClr val="0070C0"/>
                </a:solidFill>
                <a:latin typeface="Cambria"/>
                <a:cs typeface="Cambria"/>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196"/>
            <a:ext cx="2753360" cy="505267"/>
          </a:xfrm>
          <a:prstGeom prst="rect">
            <a:avLst/>
          </a:prstGeom>
        </p:spPr>
        <p:txBody>
          <a:bodyPr vert="horz" wrap="square" lIns="0" tIns="12700" rIns="0" bIns="0" rtlCol="0">
            <a:spAutoFit/>
          </a:bodyPr>
          <a:lstStyle/>
          <a:p>
            <a:pPr marL="12699">
              <a:spcBef>
                <a:spcPts val="100"/>
              </a:spcBef>
            </a:pPr>
            <a:r>
              <a:rPr sz="3200" spc="-5" dirty="0">
                <a:solidFill>
                  <a:srgbClr val="FFFFFF"/>
                </a:solidFill>
              </a:rPr>
              <a:t>Methods</a:t>
            </a:r>
            <a:r>
              <a:rPr sz="3200" spc="-85" dirty="0">
                <a:solidFill>
                  <a:srgbClr val="FFFFFF"/>
                </a:solidFill>
              </a:rPr>
              <a:t> </a:t>
            </a:r>
            <a:r>
              <a:rPr sz="3200" spc="5" dirty="0">
                <a:solidFill>
                  <a:srgbClr val="FFFFFF"/>
                </a:solidFill>
              </a:rPr>
              <a:t>in</a:t>
            </a:r>
            <a:r>
              <a:rPr sz="3200" spc="-45" dirty="0">
                <a:solidFill>
                  <a:srgbClr val="FFFFFF"/>
                </a:solidFill>
              </a:rPr>
              <a:t> </a:t>
            </a:r>
            <a:r>
              <a:rPr sz="3200" spc="-30" dirty="0">
                <a:solidFill>
                  <a:srgbClr val="FFFFFF"/>
                </a:solidFill>
              </a:rPr>
              <a:t>Java</a:t>
            </a:r>
            <a:endParaRPr sz="3200" dirty="0"/>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4" name="object 4"/>
          <p:cNvSpPr txBox="1"/>
          <p:nvPr/>
        </p:nvSpPr>
        <p:spPr>
          <a:xfrm>
            <a:off x="457200" y="1905001"/>
            <a:ext cx="9448800" cy="4905254"/>
          </a:xfrm>
          <a:prstGeom prst="rect">
            <a:avLst/>
          </a:prstGeom>
        </p:spPr>
        <p:txBody>
          <a:bodyPr vert="horz" wrap="square" lIns="0" tIns="12700" rIns="0" bIns="0" rtlCol="0">
            <a:spAutoFit/>
          </a:bodyPr>
          <a:lstStyle/>
          <a:p>
            <a:pPr marL="12699">
              <a:spcBef>
                <a:spcPts val="100"/>
              </a:spcBef>
            </a:pPr>
            <a:r>
              <a:rPr sz="2200" dirty="0">
                <a:latin typeface="Cambria"/>
                <a:cs typeface="Cambria"/>
              </a:rPr>
              <a:t>The</a:t>
            </a:r>
            <a:r>
              <a:rPr sz="2200" spc="-45" dirty="0">
                <a:latin typeface="Cambria"/>
                <a:cs typeface="Cambria"/>
              </a:rPr>
              <a:t> </a:t>
            </a:r>
            <a:r>
              <a:rPr sz="2200" spc="-5" dirty="0">
                <a:latin typeface="Cambria"/>
                <a:cs typeface="Cambria"/>
              </a:rPr>
              <a:t>syntax</a:t>
            </a:r>
            <a:r>
              <a:rPr sz="2200" spc="-20" dirty="0">
                <a:latin typeface="Cambria"/>
                <a:cs typeface="Cambria"/>
              </a:rPr>
              <a:t> </a:t>
            </a:r>
            <a:r>
              <a:rPr sz="2200" spc="-5" dirty="0">
                <a:latin typeface="Cambria"/>
                <a:cs typeface="Cambria"/>
              </a:rPr>
              <a:t>shown</a:t>
            </a:r>
            <a:r>
              <a:rPr sz="2200" spc="-10" dirty="0">
                <a:latin typeface="Cambria"/>
                <a:cs typeface="Cambria"/>
              </a:rPr>
              <a:t> </a:t>
            </a:r>
            <a:r>
              <a:rPr sz="2200" spc="-15" dirty="0">
                <a:latin typeface="Cambria"/>
                <a:cs typeface="Cambria"/>
              </a:rPr>
              <a:t>above</a:t>
            </a:r>
            <a:r>
              <a:rPr sz="2200" spc="-20" dirty="0">
                <a:latin typeface="Cambria"/>
                <a:cs typeface="Cambria"/>
              </a:rPr>
              <a:t> </a:t>
            </a:r>
            <a:r>
              <a:rPr sz="2200" spc="-5" dirty="0">
                <a:latin typeface="Cambria"/>
                <a:cs typeface="Cambria"/>
              </a:rPr>
              <a:t>includes</a:t>
            </a:r>
            <a:r>
              <a:rPr sz="2200" spc="-30" dirty="0">
                <a:latin typeface="Cambria"/>
                <a:cs typeface="Cambria"/>
              </a:rPr>
              <a:t> </a:t>
            </a:r>
            <a:r>
              <a:rPr sz="2200" dirty="0">
                <a:latin typeface="Cambria"/>
                <a:cs typeface="Cambria"/>
              </a:rPr>
              <a:t>−</a:t>
            </a:r>
          </a:p>
          <a:p>
            <a:pPr marL="277472" indent="-264138">
              <a:spcBef>
                <a:spcPts val="1855"/>
              </a:spcBef>
              <a:buFont typeface="Wingdings"/>
              <a:buChar char=""/>
              <a:tabLst>
                <a:tab pos="278107" algn="l"/>
              </a:tabLst>
            </a:pPr>
            <a:r>
              <a:rPr sz="2200" b="1" dirty="0">
                <a:latin typeface="Cambria"/>
                <a:cs typeface="Cambria"/>
              </a:rPr>
              <a:t>modifier</a:t>
            </a:r>
            <a:r>
              <a:rPr sz="2200" b="1" spc="-40" dirty="0">
                <a:latin typeface="Cambria"/>
                <a:cs typeface="Cambria"/>
              </a:rPr>
              <a:t> </a:t>
            </a:r>
            <a:r>
              <a:rPr sz="2200" dirty="0">
                <a:latin typeface="Cambria"/>
                <a:cs typeface="Cambria"/>
              </a:rPr>
              <a:t>−</a:t>
            </a:r>
            <a:r>
              <a:rPr sz="2200" spc="-10" dirty="0">
                <a:latin typeface="Cambria"/>
                <a:cs typeface="Cambria"/>
              </a:rPr>
              <a:t> </a:t>
            </a:r>
            <a:r>
              <a:rPr sz="2200" spc="5" dirty="0">
                <a:latin typeface="Cambria"/>
                <a:cs typeface="Cambria"/>
              </a:rPr>
              <a:t>It</a:t>
            </a:r>
            <a:r>
              <a:rPr sz="2200" dirty="0">
                <a:latin typeface="Cambria"/>
                <a:cs typeface="Cambria"/>
              </a:rPr>
              <a:t> </a:t>
            </a:r>
            <a:r>
              <a:rPr sz="2200" spc="-5" dirty="0">
                <a:latin typeface="Cambria"/>
                <a:cs typeface="Cambria"/>
              </a:rPr>
              <a:t>defines</a:t>
            </a:r>
            <a:r>
              <a:rPr sz="2200" dirty="0">
                <a:latin typeface="Cambria"/>
                <a:cs typeface="Cambria"/>
              </a:rPr>
              <a:t> </a:t>
            </a:r>
            <a:r>
              <a:rPr sz="2200" spc="-5" dirty="0">
                <a:latin typeface="Cambria"/>
                <a:cs typeface="Cambria"/>
              </a:rPr>
              <a:t>the</a:t>
            </a:r>
            <a:r>
              <a:rPr sz="2200" spc="-15" dirty="0">
                <a:latin typeface="Cambria"/>
                <a:cs typeface="Cambria"/>
              </a:rPr>
              <a:t> </a:t>
            </a:r>
            <a:r>
              <a:rPr sz="2200" spc="-5" dirty="0">
                <a:latin typeface="Cambria"/>
                <a:cs typeface="Cambria"/>
              </a:rPr>
              <a:t>access</a:t>
            </a:r>
            <a:r>
              <a:rPr sz="2200" dirty="0">
                <a:latin typeface="Cambria"/>
                <a:cs typeface="Cambria"/>
              </a:rPr>
              <a:t> </a:t>
            </a:r>
            <a:r>
              <a:rPr sz="2200" spc="-5" dirty="0">
                <a:latin typeface="Cambria"/>
                <a:cs typeface="Cambria"/>
              </a:rPr>
              <a:t>type</a:t>
            </a:r>
            <a:r>
              <a:rPr sz="2200" dirty="0">
                <a:latin typeface="Cambria"/>
                <a:cs typeface="Cambria"/>
              </a:rPr>
              <a:t> </a:t>
            </a:r>
            <a:r>
              <a:rPr sz="2200" spc="-5" dirty="0">
                <a:latin typeface="Cambria"/>
                <a:cs typeface="Cambria"/>
              </a:rPr>
              <a:t>of</a:t>
            </a:r>
            <a:r>
              <a:rPr sz="2200" spc="-10" dirty="0">
                <a:latin typeface="Cambria"/>
                <a:cs typeface="Cambria"/>
              </a:rPr>
              <a:t> </a:t>
            </a:r>
            <a:r>
              <a:rPr sz="2200" spc="-5" dirty="0">
                <a:latin typeface="Cambria"/>
                <a:cs typeface="Cambria"/>
              </a:rPr>
              <a:t>the</a:t>
            </a:r>
            <a:r>
              <a:rPr sz="2200" spc="-15" dirty="0">
                <a:latin typeface="Cambria"/>
                <a:cs typeface="Cambria"/>
              </a:rPr>
              <a:t> </a:t>
            </a:r>
            <a:r>
              <a:rPr sz="2200" dirty="0">
                <a:latin typeface="Cambria"/>
                <a:cs typeface="Cambria"/>
              </a:rPr>
              <a:t>method</a:t>
            </a:r>
            <a:r>
              <a:rPr sz="2200" spc="-10" dirty="0">
                <a:latin typeface="Cambria"/>
                <a:cs typeface="Cambria"/>
              </a:rPr>
              <a:t> </a:t>
            </a:r>
            <a:r>
              <a:rPr sz="2200" spc="-5" dirty="0">
                <a:latin typeface="Cambria"/>
                <a:cs typeface="Cambria"/>
              </a:rPr>
              <a:t>and</a:t>
            </a:r>
            <a:r>
              <a:rPr sz="2200" spc="5" dirty="0">
                <a:latin typeface="Cambria"/>
                <a:cs typeface="Cambria"/>
              </a:rPr>
              <a:t> </a:t>
            </a:r>
            <a:r>
              <a:rPr sz="2200" dirty="0">
                <a:latin typeface="Cambria"/>
                <a:cs typeface="Cambria"/>
              </a:rPr>
              <a:t>it</a:t>
            </a:r>
            <a:r>
              <a:rPr sz="2200" spc="-20" dirty="0">
                <a:latin typeface="Cambria"/>
                <a:cs typeface="Cambria"/>
              </a:rPr>
              <a:t> </a:t>
            </a:r>
            <a:r>
              <a:rPr sz="2200" dirty="0">
                <a:latin typeface="Cambria"/>
                <a:cs typeface="Cambria"/>
              </a:rPr>
              <a:t>is </a:t>
            </a:r>
            <a:r>
              <a:rPr sz="2200" spc="-5" dirty="0">
                <a:latin typeface="Cambria"/>
                <a:cs typeface="Cambria"/>
              </a:rPr>
              <a:t>optional</a:t>
            </a:r>
            <a:r>
              <a:rPr sz="2200" spc="-40" dirty="0">
                <a:latin typeface="Cambria"/>
                <a:cs typeface="Cambria"/>
              </a:rPr>
              <a:t> </a:t>
            </a:r>
            <a:r>
              <a:rPr sz="2200" dirty="0">
                <a:latin typeface="Cambria"/>
                <a:cs typeface="Cambria"/>
              </a:rPr>
              <a:t>to</a:t>
            </a:r>
            <a:r>
              <a:rPr sz="2200" spc="-20" dirty="0">
                <a:latin typeface="Cambria"/>
                <a:cs typeface="Cambria"/>
              </a:rPr>
              <a:t> </a:t>
            </a:r>
            <a:r>
              <a:rPr sz="2200" spc="-5" dirty="0">
                <a:latin typeface="Cambria"/>
                <a:cs typeface="Cambria"/>
              </a:rPr>
              <a:t>use.</a:t>
            </a:r>
            <a:endParaRPr sz="2200" dirty="0">
              <a:latin typeface="Cambria"/>
              <a:cs typeface="Cambria"/>
            </a:endParaRPr>
          </a:p>
          <a:p>
            <a:pPr marL="277472" indent="-264138">
              <a:spcBef>
                <a:spcPts val="1080"/>
              </a:spcBef>
              <a:buFont typeface="Wingdings"/>
              <a:buChar char=""/>
              <a:tabLst>
                <a:tab pos="278107" algn="l"/>
              </a:tabLst>
            </a:pPr>
            <a:r>
              <a:rPr sz="2200" b="1" spc="-10" dirty="0">
                <a:latin typeface="Cambria"/>
                <a:cs typeface="Cambria"/>
              </a:rPr>
              <a:t>returnType</a:t>
            </a:r>
            <a:r>
              <a:rPr sz="2200" b="1" spc="-15" dirty="0">
                <a:latin typeface="Cambria"/>
                <a:cs typeface="Cambria"/>
              </a:rPr>
              <a:t> </a:t>
            </a:r>
            <a:r>
              <a:rPr sz="2200" dirty="0">
                <a:latin typeface="Cambria"/>
                <a:cs typeface="Cambria"/>
              </a:rPr>
              <a:t>−</a:t>
            </a:r>
            <a:r>
              <a:rPr sz="2200" spc="-45" dirty="0">
                <a:latin typeface="Cambria"/>
                <a:cs typeface="Cambria"/>
              </a:rPr>
              <a:t> </a:t>
            </a:r>
            <a:r>
              <a:rPr sz="2200" spc="-5" dirty="0">
                <a:latin typeface="Cambria"/>
                <a:cs typeface="Cambria"/>
              </a:rPr>
              <a:t>Method</a:t>
            </a:r>
            <a:r>
              <a:rPr sz="2200" spc="-10" dirty="0">
                <a:latin typeface="Cambria"/>
                <a:cs typeface="Cambria"/>
              </a:rPr>
              <a:t> </a:t>
            </a:r>
            <a:r>
              <a:rPr sz="2200" spc="-15" dirty="0">
                <a:latin typeface="Cambria"/>
                <a:cs typeface="Cambria"/>
              </a:rPr>
              <a:t>may</a:t>
            </a:r>
            <a:r>
              <a:rPr sz="2200" spc="-10" dirty="0">
                <a:latin typeface="Cambria"/>
                <a:cs typeface="Cambria"/>
              </a:rPr>
              <a:t> </a:t>
            </a:r>
            <a:r>
              <a:rPr sz="2200" spc="-5" dirty="0">
                <a:latin typeface="Cambria"/>
                <a:cs typeface="Cambria"/>
              </a:rPr>
              <a:t>return</a:t>
            </a:r>
            <a:r>
              <a:rPr sz="2200" dirty="0">
                <a:latin typeface="Cambria"/>
                <a:cs typeface="Cambria"/>
              </a:rPr>
              <a:t> a</a:t>
            </a:r>
            <a:r>
              <a:rPr sz="2200" spc="-20" dirty="0">
                <a:latin typeface="Cambria"/>
                <a:cs typeface="Cambria"/>
              </a:rPr>
              <a:t> </a:t>
            </a:r>
            <a:r>
              <a:rPr sz="2200" spc="-10" dirty="0">
                <a:latin typeface="Cambria"/>
                <a:cs typeface="Cambria"/>
              </a:rPr>
              <a:t>value.</a:t>
            </a:r>
            <a:endParaRPr sz="2200" dirty="0">
              <a:latin typeface="Cambria"/>
              <a:cs typeface="Cambria"/>
            </a:endParaRPr>
          </a:p>
          <a:p>
            <a:pPr marL="228581" marR="46986" indent="-215247">
              <a:lnSpc>
                <a:spcPct val="150000"/>
              </a:lnSpc>
              <a:buFont typeface="Wingdings"/>
              <a:buChar char=""/>
              <a:tabLst>
                <a:tab pos="278107" algn="l"/>
              </a:tabLst>
            </a:pPr>
            <a:r>
              <a:rPr sz="2200" dirty="0"/>
              <a:t>	</a:t>
            </a:r>
            <a:r>
              <a:rPr sz="2200" b="1" dirty="0">
                <a:latin typeface="Cambria"/>
                <a:cs typeface="Cambria"/>
              </a:rPr>
              <a:t>nameOfMethod</a:t>
            </a:r>
            <a:r>
              <a:rPr sz="2200" b="1" spc="-40" dirty="0">
                <a:latin typeface="Cambria"/>
                <a:cs typeface="Cambria"/>
              </a:rPr>
              <a:t> </a:t>
            </a:r>
            <a:r>
              <a:rPr sz="2200" dirty="0">
                <a:latin typeface="Cambria"/>
                <a:cs typeface="Cambria"/>
              </a:rPr>
              <a:t>−</a:t>
            </a:r>
            <a:r>
              <a:rPr sz="2200" spc="10" dirty="0">
                <a:latin typeface="Cambria"/>
                <a:cs typeface="Cambria"/>
              </a:rPr>
              <a:t> </a:t>
            </a:r>
            <a:r>
              <a:rPr sz="2200" dirty="0">
                <a:latin typeface="Cambria"/>
                <a:cs typeface="Cambria"/>
              </a:rPr>
              <a:t>This</a:t>
            </a:r>
            <a:r>
              <a:rPr sz="2200" spc="-20" dirty="0">
                <a:latin typeface="Cambria"/>
                <a:cs typeface="Cambria"/>
              </a:rPr>
              <a:t> </a:t>
            </a:r>
            <a:r>
              <a:rPr sz="2200" dirty="0">
                <a:latin typeface="Cambria"/>
                <a:cs typeface="Cambria"/>
              </a:rPr>
              <a:t>is</a:t>
            </a:r>
            <a:r>
              <a:rPr sz="2200" spc="-20" dirty="0">
                <a:latin typeface="Cambria"/>
                <a:cs typeface="Cambria"/>
              </a:rPr>
              <a:t> </a:t>
            </a:r>
            <a:r>
              <a:rPr sz="2200" dirty="0">
                <a:latin typeface="Cambria"/>
                <a:cs typeface="Cambria"/>
              </a:rPr>
              <a:t>the</a:t>
            </a:r>
            <a:r>
              <a:rPr sz="2200" spc="-20" dirty="0">
                <a:latin typeface="Cambria"/>
                <a:cs typeface="Cambria"/>
              </a:rPr>
              <a:t> </a:t>
            </a:r>
            <a:r>
              <a:rPr sz="2200" spc="-5" dirty="0">
                <a:latin typeface="Cambria"/>
                <a:cs typeface="Cambria"/>
              </a:rPr>
              <a:t>method</a:t>
            </a:r>
            <a:r>
              <a:rPr sz="2200" spc="-10" dirty="0">
                <a:latin typeface="Cambria"/>
                <a:cs typeface="Cambria"/>
              </a:rPr>
              <a:t> </a:t>
            </a:r>
            <a:r>
              <a:rPr sz="2200" spc="-5" dirty="0">
                <a:latin typeface="Cambria"/>
                <a:cs typeface="Cambria"/>
              </a:rPr>
              <a:t>name.</a:t>
            </a:r>
            <a:r>
              <a:rPr sz="2200" spc="-10" dirty="0">
                <a:latin typeface="Cambria"/>
                <a:cs typeface="Cambria"/>
              </a:rPr>
              <a:t> </a:t>
            </a:r>
            <a:r>
              <a:rPr sz="2200" spc="-5" dirty="0">
                <a:latin typeface="Cambria"/>
                <a:cs typeface="Cambria"/>
              </a:rPr>
              <a:t>The</a:t>
            </a:r>
            <a:r>
              <a:rPr sz="2200" spc="-15" dirty="0">
                <a:latin typeface="Cambria"/>
                <a:cs typeface="Cambria"/>
              </a:rPr>
              <a:t> </a:t>
            </a:r>
            <a:r>
              <a:rPr sz="2200" dirty="0">
                <a:latin typeface="Cambria"/>
                <a:cs typeface="Cambria"/>
              </a:rPr>
              <a:t>method</a:t>
            </a:r>
            <a:r>
              <a:rPr sz="2200" spc="-35" dirty="0">
                <a:latin typeface="Cambria"/>
                <a:cs typeface="Cambria"/>
              </a:rPr>
              <a:t> </a:t>
            </a:r>
            <a:r>
              <a:rPr sz="2200" spc="-5" dirty="0">
                <a:latin typeface="Cambria"/>
                <a:cs typeface="Cambria"/>
              </a:rPr>
              <a:t>signature</a:t>
            </a:r>
            <a:r>
              <a:rPr sz="2200" dirty="0">
                <a:latin typeface="Cambria"/>
                <a:cs typeface="Cambria"/>
              </a:rPr>
              <a:t> </a:t>
            </a:r>
            <a:r>
              <a:rPr sz="2200" spc="-5" dirty="0">
                <a:latin typeface="Cambria"/>
                <a:cs typeface="Cambria"/>
              </a:rPr>
              <a:t>consists</a:t>
            </a:r>
            <a:r>
              <a:rPr sz="2200" spc="-20" dirty="0">
                <a:latin typeface="Cambria"/>
                <a:cs typeface="Cambria"/>
              </a:rPr>
              <a:t> </a:t>
            </a:r>
            <a:r>
              <a:rPr sz="2200" spc="5" dirty="0">
                <a:latin typeface="Cambria"/>
                <a:cs typeface="Cambria"/>
              </a:rPr>
              <a:t>of</a:t>
            </a:r>
            <a:r>
              <a:rPr sz="2200" spc="-10" dirty="0">
                <a:latin typeface="Cambria"/>
                <a:cs typeface="Cambria"/>
              </a:rPr>
              <a:t> </a:t>
            </a:r>
            <a:r>
              <a:rPr sz="2200" spc="-5" dirty="0">
                <a:latin typeface="Cambria"/>
                <a:cs typeface="Cambria"/>
              </a:rPr>
              <a:t>the </a:t>
            </a:r>
            <a:r>
              <a:rPr sz="2200" spc="-385" dirty="0">
                <a:latin typeface="Cambria"/>
                <a:cs typeface="Cambria"/>
              </a:rPr>
              <a:t> </a:t>
            </a:r>
            <a:r>
              <a:rPr sz="2200" dirty="0">
                <a:latin typeface="Cambria"/>
                <a:cs typeface="Cambria"/>
              </a:rPr>
              <a:t>method</a:t>
            </a:r>
            <a:r>
              <a:rPr sz="2200" spc="-50" dirty="0">
                <a:latin typeface="Cambria"/>
                <a:cs typeface="Cambria"/>
              </a:rPr>
              <a:t> </a:t>
            </a:r>
            <a:r>
              <a:rPr sz="2200" spc="-5" dirty="0">
                <a:latin typeface="Cambria"/>
                <a:cs typeface="Cambria"/>
              </a:rPr>
              <a:t>name</a:t>
            </a:r>
            <a:r>
              <a:rPr sz="2200" dirty="0">
                <a:latin typeface="Cambria"/>
                <a:cs typeface="Cambria"/>
              </a:rPr>
              <a:t> </a:t>
            </a:r>
            <a:r>
              <a:rPr sz="2200" spc="-5" dirty="0">
                <a:latin typeface="Cambria"/>
                <a:cs typeface="Cambria"/>
              </a:rPr>
              <a:t>and</a:t>
            </a:r>
            <a:r>
              <a:rPr sz="2200" spc="-10" dirty="0">
                <a:latin typeface="Cambria"/>
                <a:cs typeface="Cambria"/>
              </a:rPr>
              <a:t> </a:t>
            </a:r>
            <a:r>
              <a:rPr sz="2200" spc="-5" dirty="0">
                <a:latin typeface="Cambria"/>
                <a:cs typeface="Cambria"/>
              </a:rPr>
              <a:t>the</a:t>
            </a:r>
            <a:r>
              <a:rPr sz="2200" spc="-15" dirty="0">
                <a:latin typeface="Cambria"/>
                <a:cs typeface="Cambria"/>
              </a:rPr>
              <a:t> </a:t>
            </a:r>
            <a:r>
              <a:rPr sz="2200" spc="-10" dirty="0">
                <a:latin typeface="Cambria"/>
                <a:cs typeface="Cambria"/>
              </a:rPr>
              <a:t>parameter</a:t>
            </a:r>
            <a:r>
              <a:rPr sz="2200" spc="10" dirty="0">
                <a:latin typeface="Cambria"/>
                <a:cs typeface="Cambria"/>
              </a:rPr>
              <a:t> </a:t>
            </a:r>
            <a:r>
              <a:rPr sz="2200" spc="5" dirty="0">
                <a:latin typeface="Cambria"/>
                <a:cs typeface="Cambria"/>
              </a:rPr>
              <a:t>list.</a:t>
            </a:r>
            <a:endParaRPr sz="2200" dirty="0">
              <a:latin typeface="Cambria"/>
              <a:cs typeface="Cambria"/>
            </a:endParaRPr>
          </a:p>
          <a:p>
            <a:pPr marL="228581" marR="5079" indent="-215247">
              <a:lnSpc>
                <a:spcPct val="150000"/>
              </a:lnSpc>
              <a:buFont typeface="Wingdings"/>
              <a:buChar char=""/>
              <a:tabLst>
                <a:tab pos="278107" algn="l"/>
              </a:tabLst>
            </a:pPr>
            <a:r>
              <a:rPr sz="2200" dirty="0"/>
              <a:t>	</a:t>
            </a:r>
            <a:r>
              <a:rPr sz="2200" b="1" spc="-15" dirty="0">
                <a:latin typeface="Cambria"/>
                <a:cs typeface="Cambria"/>
              </a:rPr>
              <a:t>Parameter</a:t>
            </a:r>
            <a:r>
              <a:rPr sz="2200" b="1" spc="-40" dirty="0">
                <a:latin typeface="Cambria"/>
                <a:cs typeface="Cambria"/>
              </a:rPr>
              <a:t> </a:t>
            </a:r>
            <a:r>
              <a:rPr sz="2200" b="1" dirty="0">
                <a:latin typeface="Cambria"/>
                <a:cs typeface="Cambria"/>
              </a:rPr>
              <a:t>List</a:t>
            </a:r>
            <a:r>
              <a:rPr sz="2200" b="1" spc="-10" dirty="0">
                <a:latin typeface="Cambria"/>
                <a:cs typeface="Cambria"/>
              </a:rPr>
              <a:t> </a:t>
            </a:r>
            <a:r>
              <a:rPr sz="2200" dirty="0">
                <a:latin typeface="Cambria"/>
                <a:cs typeface="Cambria"/>
              </a:rPr>
              <a:t>−</a:t>
            </a:r>
            <a:r>
              <a:rPr sz="2200" spc="-5" dirty="0">
                <a:latin typeface="Cambria"/>
                <a:cs typeface="Cambria"/>
              </a:rPr>
              <a:t> </a:t>
            </a:r>
            <a:r>
              <a:rPr sz="2200" dirty="0">
                <a:latin typeface="Cambria"/>
                <a:cs typeface="Cambria"/>
              </a:rPr>
              <a:t>The</a:t>
            </a:r>
            <a:r>
              <a:rPr sz="2200" spc="-15" dirty="0">
                <a:latin typeface="Cambria"/>
                <a:cs typeface="Cambria"/>
              </a:rPr>
              <a:t> </a:t>
            </a:r>
            <a:r>
              <a:rPr sz="2200" spc="-5" dirty="0">
                <a:latin typeface="Cambria"/>
                <a:cs typeface="Cambria"/>
              </a:rPr>
              <a:t>list</a:t>
            </a:r>
            <a:r>
              <a:rPr sz="2200" dirty="0">
                <a:latin typeface="Cambria"/>
                <a:cs typeface="Cambria"/>
              </a:rPr>
              <a:t> </a:t>
            </a:r>
            <a:r>
              <a:rPr sz="2200" spc="-5" dirty="0">
                <a:latin typeface="Cambria"/>
                <a:cs typeface="Cambria"/>
              </a:rPr>
              <a:t>of </a:t>
            </a:r>
            <a:r>
              <a:rPr sz="2200" spc="-10" dirty="0">
                <a:latin typeface="Cambria"/>
                <a:cs typeface="Cambria"/>
              </a:rPr>
              <a:t>parameters,</a:t>
            </a:r>
            <a:r>
              <a:rPr sz="2200" spc="25" dirty="0">
                <a:latin typeface="Cambria"/>
                <a:cs typeface="Cambria"/>
              </a:rPr>
              <a:t> </a:t>
            </a:r>
            <a:r>
              <a:rPr sz="2200" dirty="0">
                <a:latin typeface="Cambria"/>
                <a:cs typeface="Cambria"/>
              </a:rPr>
              <a:t>it</a:t>
            </a:r>
            <a:r>
              <a:rPr sz="2200" spc="5" dirty="0">
                <a:latin typeface="Cambria"/>
                <a:cs typeface="Cambria"/>
              </a:rPr>
              <a:t> </a:t>
            </a:r>
            <a:r>
              <a:rPr sz="2200" dirty="0">
                <a:latin typeface="Cambria"/>
                <a:cs typeface="Cambria"/>
              </a:rPr>
              <a:t>is </a:t>
            </a:r>
            <a:r>
              <a:rPr sz="2200" spc="-5" dirty="0">
                <a:latin typeface="Cambria"/>
                <a:cs typeface="Cambria"/>
              </a:rPr>
              <a:t>the</a:t>
            </a:r>
            <a:r>
              <a:rPr sz="2200" spc="-15" dirty="0">
                <a:latin typeface="Cambria"/>
                <a:cs typeface="Cambria"/>
              </a:rPr>
              <a:t> </a:t>
            </a:r>
            <a:r>
              <a:rPr sz="2200" spc="-5" dirty="0">
                <a:latin typeface="Cambria"/>
                <a:cs typeface="Cambria"/>
              </a:rPr>
              <a:t>type,</a:t>
            </a:r>
            <a:r>
              <a:rPr sz="2200" spc="10" dirty="0">
                <a:latin typeface="Cambria"/>
                <a:cs typeface="Cambria"/>
              </a:rPr>
              <a:t> </a:t>
            </a:r>
            <a:r>
              <a:rPr sz="2200" spc="-40" dirty="0">
                <a:latin typeface="Cambria"/>
                <a:cs typeface="Cambria"/>
              </a:rPr>
              <a:t>order,</a:t>
            </a:r>
            <a:r>
              <a:rPr sz="2200" spc="25" dirty="0">
                <a:latin typeface="Cambria"/>
                <a:cs typeface="Cambria"/>
              </a:rPr>
              <a:t> </a:t>
            </a:r>
            <a:r>
              <a:rPr sz="2200" spc="-5" dirty="0">
                <a:latin typeface="Cambria"/>
                <a:cs typeface="Cambria"/>
              </a:rPr>
              <a:t>and</a:t>
            </a:r>
            <a:r>
              <a:rPr sz="2200" spc="-10" dirty="0">
                <a:latin typeface="Cambria"/>
                <a:cs typeface="Cambria"/>
              </a:rPr>
              <a:t> </a:t>
            </a:r>
            <a:r>
              <a:rPr sz="2200" spc="-5" dirty="0">
                <a:latin typeface="Cambria"/>
                <a:cs typeface="Cambria"/>
              </a:rPr>
              <a:t>number </a:t>
            </a:r>
            <a:r>
              <a:rPr sz="2200" spc="5" dirty="0">
                <a:latin typeface="Cambria"/>
                <a:cs typeface="Cambria"/>
              </a:rPr>
              <a:t>of </a:t>
            </a:r>
            <a:r>
              <a:rPr sz="2200" spc="10" dirty="0">
                <a:latin typeface="Cambria"/>
                <a:cs typeface="Cambria"/>
              </a:rPr>
              <a:t> </a:t>
            </a:r>
            <a:r>
              <a:rPr sz="2200" spc="-10" dirty="0">
                <a:latin typeface="Cambria"/>
                <a:cs typeface="Cambria"/>
              </a:rPr>
              <a:t>parameters</a:t>
            </a:r>
            <a:r>
              <a:rPr sz="2200" dirty="0">
                <a:latin typeface="Cambria"/>
                <a:cs typeface="Cambria"/>
              </a:rPr>
              <a:t> </a:t>
            </a:r>
            <a:r>
              <a:rPr sz="2200" spc="-5" dirty="0">
                <a:latin typeface="Cambria"/>
                <a:cs typeface="Cambria"/>
              </a:rPr>
              <a:t>of </a:t>
            </a:r>
            <a:r>
              <a:rPr sz="2200" dirty="0">
                <a:latin typeface="Cambria"/>
                <a:cs typeface="Cambria"/>
              </a:rPr>
              <a:t>a</a:t>
            </a:r>
            <a:r>
              <a:rPr sz="2200" spc="5" dirty="0">
                <a:latin typeface="Cambria"/>
                <a:cs typeface="Cambria"/>
              </a:rPr>
              <a:t> </a:t>
            </a:r>
            <a:r>
              <a:rPr sz="2200" spc="-5" dirty="0">
                <a:latin typeface="Cambria"/>
                <a:cs typeface="Cambria"/>
              </a:rPr>
              <a:t>method. These</a:t>
            </a:r>
            <a:r>
              <a:rPr sz="2200" spc="-15" dirty="0">
                <a:latin typeface="Cambria"/>
                <a:cs typeface="Cambria"/>
              </a:rPr>
              <a:t> </a:t>
            </a:r>
            <a:r>
              <a:rPr sz="2200" spc="-10" dirty="0">
                <a:latin typeface="Cambria"/>
                <a:cs typeface="Cambria"/>
              </a:rPr>
              <a:t>are </a:t>
            </a:r>
            <a:r>
              <a:rPr sz="2200" spc="-5" dirty="0">
                <a:latin typeface="Cambria"/>
                <a:cs typeface="Cambria"/>
              </a:rPr>
              <a:t>optional,</a:t>
            </a:r>
            <a:r>
              <a:rPr sz="2200" spc="-25" dirty="0">
                <a:latin typeface="Cambria"/>
                <a:cs typeface="Cambria"/>
              </a:rPr>
              <a:t> </a:t>
            </a:r>
            <a:r>
              <a:rPr sz="2200" dirty="0">
                <a:latin typeface="Cambria"/>
                <a:cs typeface="Cambria"/>
              </a:rPr>
              <a:t>method</a:t>
            </a:r>
            <a:r>
              <a:rPr sz="2200" spc="-25" dirty="0">
                <a:latin typeface="Cambria"/>
                <a:cs typeface="Cambria"/>
              </a:rPr>
              <a:t> </a:t>
            </a:r>
            <a:r>
              <a:rPr sz="2200" spc="-15" dirty="0">
                <a:latin typeface="Cambria"/>
                <a:cs typeface="Cambria"/>
              </a:rPr>
              <a:t>may</a:t>
            </a:r>
            <a:r>
              <a:rPr sz="2200" spc="15" dirty="0">
                <a:latin typeface="Cambria"/>
                <a:cs typeface="Cambria"/>
              </a:rPr>
              <a:t> </a:t>
            </a:r>
            <a:r>
              <a:rPr sz="2200" spc="-5" dirty="0">
                <a:latin typeface="Cambria"/>
                <a:cs typeface="Cambria"/>
              </a:rPr>
              <a:t>contain</a:t>
            </a:r>
            <a:r>
              <a:rPr sz="2200" spc="-55" dirty="0">
                <a:latin typeface="Cambria"/>
                <a:cs typeface="Cambria"/>
              </a:rPr>
              <a:t> </a:t>
            </a:r>
            <a:r>
              <a:rPr sz="2200" spc="-10" dirty="0">
                <a:latin typeface="Cambria"/>
                <a:cs typeface="Cambria"/>
              </a:rPr>
              <a:t>zero</a:t>
            </a:r>
            <a:r>
              <a:rPr sz="2200" dirty="0">
                <a:latin typeface="Cambria"/>
                <a:cs typeface="Cambria"/>
              </a:rPr>
              <a:t> </a:t>
            </a:r>
            <a:r>
              <a:rPr sz="2200" spc="-10" dirty="0">
                <a:latin typeface="Cambria"/>
                <a:cs typeface="Cambria"/>
              </a:rPr>
              <a:t>parameters.</a:t>
            </a:r>
            <a:endParaRPr sz="2200" dirty="0">
              <a:latin typeface="Cambria"/>
              <a:cs typeface="Cambria"/>
            </a:endParaRPr>
          </a:p>
          <a:p>
            <a:pPr marL="228581" marR="820986" indent="-215247">
              <a:lnSpc>
                <a:spcPct val="150000"/>
              </a:lnSpc>
              <a:buFont typeface="Wingdings"/>
              <a:buChar char=""/>
              <a:tabLst>
                <a:tab pos="278107" algn="l"/>
              </a:tabLst>
            </a:pPr>
            <a:r>
              <a:rPr sz="2200" dirty="0"/>
              <a:t>	</a:t>
            </a:r>
            <a:r>
              <a:rPr sz="2200" b="1" dirty="0">
                <a:latin typeface="Cambria"/>
                <a:cs typeface="Cambria"/>
              </a:rPr>
              <a:t>method </a:t>
            </a:r>
            <a:r>
              <a:rPr sz="2200" b="1" spc="-15" dirty="0">
                <a:latin typeface="Cambria"/>
                <a:cs typeface="Cambria"/>
              </a:rPr>
              <a:t>body </a:t>
            </a:r>
            <a:r>
              <a:rPr sz="2200" dirty="0">
                <a:latin typeface="Cambria"/>
                <a:cs typeface="Cambria"/>
              </a:rPr>
              <a:t>− The method </a:t>
            </a:r>
            <a:r>
              <a:rPr sz="2200" spc="-10" dirty="0">
                <a:latin typeface="Cambria"/>
                <a:cs typeface="Cambria"/>
              </a:rPr>
              <a:t>body </a:t>
            </a:r>
            <a:r>
              <a:rPr sz="2200" spc="-5" dirty="0">
                <a:latin typeface="Cambria"/>
                <a:cs typeface="Cambria"/>
              </a:rPr>
              <a:t>defines what the </a:t>
            </a:r>
            <a:r>
              <a:rPr sz="2200" dirty="0">
                <a:latin typeface="Cambria"/>
                <a:cs typeface="Cambria"/>
              </a:rPr>
              <a:t>method </a:t>
            </a:r>
            <a:r>
              <a:rPr sz="2200" spc="-5" dirty="0">
                <a:latin typeface="Cambria"/>
                <a:cs typeface="Cambria"/>
              </a:rPr>
              <a:t>does with the </a:t>
            </a:r>
            <a:r>
              <a:rPr sz="2200" spc="-385" dirty="0">
                <a:latin typeface="Cambria"/>
                <a:cs typeface="Cambria"/>
              </a:rPr>
              <a:t> </a:t>
            </a:r>
            <a:r>
              <a:rPr sz="2200" spc="-5" dirty="0">
                <a:latin typeface="Cambria"/>
                <a:cs typeface="Cambria"/>
              </a:rPr>
              <a:t>statements.</a:t>
            </a:r>
            <a:endParaRPr sz="2200" dirty="0">
              <a:latin typeface="Cambria"/>
              <a:cs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3813" y="936820"/>
            <a:ext cx="2498725" cy="474489"/>
          </a:xfrm>
          <a:prstGeom prst="rect">
            <a:avLst/>
          </a:prstGeom>
        </p:spPr>
        <p:txBody>
          <a:bodyPr vert="horz" wrap="square" lIns="0" tIns="12700" rIns="0" bIns="0" rtlCol="0">
            <a:spAutoFit/>
          </a:bodyPr>
          <a:lstStyle/>
          <a:p>
            <a:pPr marL="12699">
              <a:spcBef>
                <a:spcPts val="100"/>
              </a:spcBef>
            </a:pPr>
            <a:r>
              <a:rPr sz="3000" spc="-15" dirty="0">
                <a:solidFill>
                  <a:srgbClr val="FFFFFF"/>
                </a:solidFill>
                <a:latin typeface="Cambria"/>
                <a:cs typeface="Cambria"/>
              </a:rPr>
              <a:t>Copying</a:t>
            </a:r>
            <a:r>
              <a:rPr sz="3000" spc="-75" dirty="0">
                <a:solidFill>
                  <a:srgbClr val="FFFFFF"/>
                </a:solidFill>
                <a:latin typeface="Cambria"/>
                <a:cs typeface="Cambria"/>
              </a:rPr>
              <a:t> </a:t>
            </a:r>
            <a:r>
              <a:rPr sz="3000" spc="-35" dirty="0">
                <a:solidFill>
                  <a:srgbClr val="FFFFFF"/>
                </a:solidFill>
                <a:latin typeface="Cambria"/>
                <a:cs typeface="Cambria"/>
              </a:rPr>
              <a:t>Array</a:t>
            </a:r>
            <a:endParaRPr sz="3000">
              <a:latin typeface="Cambria"/>
              <a:cs typeface="Cambria"/>
            </a:endParaRPr>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4" name="object 4"/>
          <p:cNvSpPr txBox="1"/>
          <p:nvPr/>
        </p:nvSpPr>
        <p:spPr>
          <a:xfrm>
            <a:off x="457199" y="2076700"/>
            <a:ext cx="9296401" cy="2860398"/>
          </a:xfrm>
          <a:prstGeom prst="rect">
            <a:avLst/>
          </a:prstGeom>
        </p:spPr>
        <p:txBody>
          <a:bodyPr vert="horz" wrap="square" lIns="0" tIns="13335" rIns="0" bIns="0" rtlCol="0">
            <a:spAutoFit/>
          </a:bodyPr>
          <a:lstStyle/>
          <a:p>
            <a:pPr marL="356840" marR="5079" indent="-344776">
              <a:spcBef>
                <a:spcPts val="105"/>
              </a:spcBef>
              <a:buSzPct val="80000"/>
              <a:buFont typeface="Georgia"/>
              <a:buChar char="►"/>
              <a:tabLst>
                <a:tab pos="356840" algn="l"/>
                <a:tab pos="357475" algn="l"/>
              </a:tabLst>
            </a:pPr>
            <a:r>
              <a:rPr sz="2400" spc="-85" dirty="0">
                <a:latin typeface="Cambria"/>
                <a:cs typeface="Cambria"/>
              </a:rPr>
              <a:t>To</a:t>
            </a:r>
            <a:r>
              <a:rPr sz="2400" spc="-45" dirty="0">
                <a:latin typeface="Cambria"/>
                <a:cs typeface="Cambria"/>
              </a:rPr>
              <a:t> </a:t>
            </a:r>
            <a:r>
              <a:rPr sz="2400" spc="-5" dirty="0">
                <a:latin typeface="Cambria"/>
                <a:cs typeface="Cambria"/>
              </a:rPr>
              <a:t>copy</a:t>
            </a:r>
            <a:r>
              <a:rPr sz="2400" spc="-50" dirty="0">
                <a:latin typeface="Cambria"/>
                <a:cs typeface="Cambria"/>
              </a:rPr>
              <a:t> </a:t>
            </a:r>
            <a:r>
              <a:rPr sz="2400" dirty="0">
                <a:latin typeface="Cambria"/>
                <a:cs typeface="Cambria"/>
              </a:rPr>
              <a:t>the</a:t>
            </a:r>
            <a:r>
              <a:rPr sz="2400" spc="-15" dirty="0">
                <a:latin typeface="Cambria"/>
                <a:cs typeface="Cambria"/>
              </a:rPr>
              <a:t> </a:t>
            </a:r>
            <a:r>
              <a:rPr sz="2400" dirty="0">
                <a:latin typeface="Cambria"/>
                <a:cs typeface="Cambria"/>
              </a:rPr>
              <a:t>contents</a:t>
            </a:r>
            <a:r>
              <a:rPr sz="2400" spc="-40" dirty="0">
                <a:latin typeface="Cambria"/>
                <a:cs typeface="Cambria"/>
              </a:rPr>
              <a:t> </a:t>
            </a:r>
            <a:r>
              <a:rPr sz="2400" spc="-5" dirty="0">
                <a:latin typeface="Cambria"/>
                <a:cs typeface="Cambria"/>
              </a:rPr>
              <a:t>of</a:t>
            </a:r>
            <a:r>
              <a:rPr sz="2400" spc="-50" dirty="0">
                <a:latin typeface="Cambria"/>
                <a:cs typeface="Cambria"/>
              </a:rPr>
              <a:t> </a:t>
            </a:r>
            <a:r>
              <a:rPr sz="2400" spc="-10" dirty="0">
                <a:latin typeface="Cambria"/>
                <a:cs typeface="Cambria"/>
              </a:rPr>
              <a:t>one</a:t>
            </a:r>
            <a:r>
              <a:rPr sz="2400" spc="-35" dirty="0">
                <a:latin typeface="Cambria"/>
                <a:cs typeface="Cambria"/>
              </a:rPr>
              <a:t> </a:t>
            </a:r>
            <a:r>
              <a:rPr sz="2400" spc="-15" dirty="0">
                <a:latin typeface="Cambria"/>
                <a:cs typeface="Cambria"/>
              </a:rPr>
              <a:t>array</a:t>
            </a:r>
            <a:r>
              <a:rPr sz="2400" spc="-70" dirty="0">
                <a:latin typeface="Cambria"/>
                <a:cs typeface="Cambria"/>
              </a:rPr>
              <a:t> </a:t>
            </a:r>
            <a:r>
              <a:rPr sz="2400" spc="-5" dirty="0">
                <a:latin typeface="Cambria"/>
                <a:cs typeface="Cambria"/>
              </a:rPr>
              <a:t>into</a:t>
            </a:r>
            <a:r>
              <a:rPr sz="2400" spc="-45" dirty="0">
                <a:latin typeface="Cambria"/>
                <a:cs typeface="Cambria"/>
              </a:rPr>
              <a:t> </a:t>
            </a:r>
            <a:r>
              <a:rPr sz="2400" spc="-30" dirty="0">
                <a:latin typeface="Cambria"/>
                <a:cs typeface="Cambria"/>
              </a:rPr>
              <a:t>another,</a:t>
            </a:r>
            <a:r>
              <a:rPr sz="2400" spc="-45" dirty="0">
                <a:latin typeface="Cambria"/>
                <a:cs typeface="Cambria"/>
              </a:rPr>
              <a:t> </a:t>
            </a:r>
            <a:r>
              <a:rPr sz="2400" spc="-25" dirty="0">
                <a:latin typeface="Cambria"/>
                <a:cs typeface="Cambria"/>
              </a:rPr>
              <a:t>you</a:t>
            </a:r>
            <a:r>
              <a:rPr sz="2400" spc="-45" dirty="0">
                <a:latin typeface="Cambria"/>
                <a:cs typeface="Cambria"/>
              </a:rPr>
              <a:t> </a:t>
            </a:r>
            <a:r>
              <a:rPr sz="2400" spc="-20" dirty="0">
                <a:latin typeface="Cambria"/>
                <a:cs typeface="Cambria"/>
              </a:rPr>
              <a:t>have</a:t>
            </a:r>
            <a:r>
              <a:rPr sz="2400" spc="-60" dirty="0">
                <a:latin typeface="Cambria"/>
                <a:cs typeface="Cambria"/>
              </a:rPr>
              <a:t> </a:t>
            </a:r>
            <a:r>
              <a:rPr sz="2400" dirty="0">
                <a:latin typeface="Cambria"/>
                <a:cs typeface="Cambria"/>
              </a:rPr>
              <a:t>to </a:t>
            </a:r>
            <a:r>
              <a:rPr sz="2400" spc="-5" dirty="0">
                <a:latin typeface="Cambria"/>
                <a:cs typeface="Cambria"/>
              </a:rPr>
              <a:t>copy</a:t>
            </a:r>
            <a:r>
              <a:rPr sz="2400" spc="-50" dirty="0">
                <a:latin typeface="Cambria"/>
                <a:cs typeface="Cambria"/>
              </a:rPr>
              <a:t> </a:t>
            </a:r>
            <a:r>
              <a:rPr sz="2400" dirty="0">
                <a:latin typeface="Cambria"/>
                <a:cs typeface="Cambria"/>
              </a:rPr>
              <a:t>the</a:t>
            </a:r>
            <a:r>
              <a:rPr sz="2400" spc="-15" dirty="0">
                <a:latin typeface="Cambria"/>
                <a:cs typeface="Cambria"/>
              </a:rPr>
              <a:t> array’s </a:t>
            </a:r>
            <a:r>
              <a:rPr sz="2400" spc="-430" dirty="0">
                <a:latin typeface="Cambria"/>
                <a:cs typeface="Cambria"/>
              </a:rPr>
              <a:t> </a:t>
            </a:r>
            <a:r>
              <a:rPr sz="2400" spc="-10" dirty="0">
                <a:latin typeface="Cambria"/>
                <a:cs typeface="Cambria"/>
              </a:rPr>
              <a:t>individual</a:t>
            </a:r>
            <a:r>
              <a:rPr sz="2400" spc="-90" dirty="0">
                <a:latin typeface="Cambria"/>
                <a:cs typeface="Cambria"/>
              </a:rPr>
              <a:t> </a:t>
            </a:r>
            <a:r>
              <a:rPr sz="2400" spc="-5" dirty="0">
                <a:latin typeface="Cambria"/>
                <a:cs typeface="Cambria"/>
              </a:rPr>
              <a:t>elements</a:t>
            </a:r>
            <a:r>
              <a:rPr sz="2400" spc="-20" dirty="0">
                <a:latin typeface="Cambria"/>
                <a:cs typeface="Cambria"/>
              </a:rPr>
              <a:t> </a:t>
            </a:r>
            <a:r>
              <a:rPr sz="2400" spc="-5" dirty="0">
                <a:latin typeface="Cambria"/>
                <a:cs typeface="Cambria"/>
              </a:rPr>
              <a:t>into</a:t>
            </a:r>
            <a:r>
              <a:rPr sz="2400" spc="-25" dirty="0">
                <a:latin typeface="Cambria"/>
                <a:cs typeface="Cambria"/>
              </a:rPr>
              <a:t> </a:t>
            </a:r>
            <a:r>
              <a:rPr sz="2400" dirty="0">
                <a:latin typeface="Cambria"/>
                <a:cs typeface="Cambria"/>
              </a:rPr>
              <a:t>the</a:t>
            </a:r>
            <a:r>
              <a:rPr sz="2400" spc="-20" dirty="0">
                <a:latin typeface="Cambria"/>
                <a:cs typeface="Cambria"/>
              </a:rPr>
              <a:t> </a:t>
            </a:r>
            <a:r>
              <a:rPr sz="2400" spc="-5" dirty="0">
                <a:latin typeface="Cambria"/>
                <a:cs typeface="Cambria"/>
              </a:rPr>
              <a:t>other</a:t>
            </a:r>
            <a:r>
              <a:rPr sz="2400" spc="-90" dirty="0">
                <a:latin typeface="Cambria"/>
                <a:cs typeface="Cambria"/>
              </a:rPr>
              <a:t> </a:t>
            </a:r>
            <a:r>
              <a:rPr sz="2400" spc="-40" dirty="0">
                <a:latin typeface="Cambria"/>
                <a:cs typeface="Cambria"/>
              </a:rPr>
              <a:t>array.</a:t>
            </a:r>
            <a:endParaRPr sz="2400" dirty="0">
              <a:latin typeface="Cambria"/>
              <a:cs typeface="Cambria"/>
            </a:endParaRPr>
          </a:p>
          <a:p>
            <a:pPr marL="469861">
              <a:spcBef>
                <a:spcPts val="1000"/>
              </a:spcBef>
            </a:pPr>
            <a:r>
              <a:rPr sz="2000" b="1" u="heavy" spc="-5" dirty="0">
                <a:uFill>
                  <a:solidFill>
                    <a:srgbClr val="000000"/>
                  </a:solidFill>
                </a:uFill>
                <a:latin typeface="Cambria"/>
                <a:cs typeface="Cambria"/>
              </a:rPr>
              <a:t>Method</a:t>
            </a:r>
            <a:r>
              <a:rPr sz="2000" b="1" u="heavy" spc="-75" dirty="0">
                <a:uFill>
                  <a:solidFill>
                    <a:srgbClr val="000000"/>
                  </a:solidFill>
                </a:uFill>
                <a:latin typeface="Cambria"/>
                <a:cs typeface="Cambria"/>
              </a:rPr>
              <a:t> </a:t>
            </a:r>
            <a:r>
              <a:rPr sz="2000" b="1" u="heavy" dirty="0">
                <a:uFill>
                  <a:solidFill>
                    <a:srgbClr val="000000"/>
                  </a:solidFill>
                </a:uFill>
                <a:latin typeface="Cambria"/>
                <a:cs typeface="Cambria"/>
              </a:rPr>
              <a:t>:</a:t>
            </a:r>
            <a:r>
              <a:rPr sz="2000" b="1" u="heavy" spc="-20" dirty="0">
                <a:uFill>
                  <a:solidFill>
                    <a:srgbClr val="000000"/>
                  </a:solidFill>
                </a:uFill>
                <a:latin typeface="Cambria"/>
                <a:cs typeface="Cambria"/>
              </a:rPr>
              <a:t> </a:t>
            </a:r>
            <a:r>
              <a:rPr sz="2000" b="1" u="heavy" dirty="0">
                <a:uFill>
                  <a:solidFill>
                    <a:srgbClr val="000000"/>
                  </a:solidFill>
                </a:uFill>
                <a:latin typeface="Cambria"/>
                <a:cs typeface="Cambria"/>
              </a:rPr>
              <a:t>1</a:t>
            </a:r>
            <a:endParaRPr sz="2000" dirty="0">
              <a:latin typeface="Cambria"/>
              <a:cs typeface="Cambria"/>
            </a:endParaRPr>
          </a:p>
          <a:p>
            <a:pPr marL="518116">
              <a:spcBef>
                <a:spcPts val="1010"/>
              </a:spcBef>
            </a:pPr>
            <a:r>
              <a:rPr sz="2000" spc="-5" dirty="0">
                <a:solidFill>
                  <a:srgbClr val="FF0000"/>
                </a:solidFill>
                <a:latin typeface="Cambria"/>
                <a:cs typeface="Cambria"/>
              </a:rPr>
              <a:t>list2</a:t>
            </a:r>
            <a:r>
              <a:rPr sz="2000" spc="-50" dirty="0">
                <a:solidFill>
                  <a:srgbClr val="FF0000"/>
                </a:solidFill>
                <a:latin typeface="Cambria"/>
                <a:cs typeface="Cambria"/>
              </a:rPr>
              <a:t> </a:t>
            </a:r>
            <a:r>
              <a:rPr sz="2000" dirty="0">
                <a:solidFill>
                  <a:srgbClr val="FF0000"/>
                </a:solidFill>
                <a:latin typeface="Cambria"/>
                <a:cs typeface="Cambria"/>
              </a:rPr>
              <a:t>=</a:t>
            </a:r>
            <a:r>
              <a:rPr sz="2000" spc="-10" dirty="0">
                <a:solidFill>
                  <a:srgbClr val="FF0000"/>
                </a:solidFill>
                <a:latin typeface="Cambria"/>
                <a:cs typeface="Cambria"/>
              </a:rPr>
              <a:t> </a:t>
            </a:r>
            <a:r>
              <a:rPr sz="2000" spc="-5" dirty="0">
                <a:solidFill>
                  <a:srgbClr val="FF0000"/>
                </a:solidFill>
                <a:latin typeface="Cambria"/>
                <a:cs typeface="Cambria"/>
              </a:rPr>
              <a:t>list1;</a:t>
            </a:r>
            <a:endParaRPr sz="2000" dirty="0">
              <a:solidFill>
                <a:srgbClr val="FF0000"/>
              </a:solidFill>
              <a:latin typeface="Cambria"/>
              <a:cs typeface="Cambria"/>
            </a:endParaRPr>
          </a:p>
          <a:p>
            <a:pPr marL="356840" marR="116829" indent="-344776">
              <a:spcBef>
                <a:spcPts val="985"/>
              </a:spcBef>
              <a:buSzPct val="80000"/>
              <a:buFont typeface="Georgia"/>
              <a:buChar char="►"/>
              <a:tabLst>
                <a:tab pos="356840" algn="l"/>
                <a:tab pos="357475" algn="l"/>
              </a:tabLst>
            </a:pPr>
            <a:r>
              <a:rPr sz="2400" spc="-5" dirty="0">
                <a:latin typeface="Cambria"/>
                <a:cs typeface="Cambria"/>
              </a:rPr>
              <a:t>This</a:t>
            </a:r>
            <a:r>
              <a:rPr sz="2400" spc="-45" dirty="0">
                <a:latin typeface="Cambria"/>
                <a:cs typeface="Cambria"/>
              </a:rPr>
              <a:t> </a:t>
            </a:r>
            <a:r>
              <a:rPr sz="2400" spc="-5" dirty="0">
                <a:latin typeface="Cambria"/>
                <a:cs typeface="Cambria"/>
              </a:rPr>
              <a:t>statement</a:t>
            </a:r>
            <a:r>
              <a:rPr sz="2400" spc="-50" dirty="0">
                <a:latin typeface="Cambria"/>
                <a:cs typeface="Cambria"/>
              </a:rPr>
              <a:t> </a:t>
            </a:r>
            <a:r>
              <a:rPr sz="2400" spc="-10" dirty="0">
                <a:latin typeface="Cambria"/>
                <a:cs typeface="Cambria"/>
              </a:rPr>
              <a:t>does</a:t>
            </a:r>
            <a:r>
              <a:rPr sz="2400" spc="-20" dirty="0">
                <a:latin typeface="Cambria"/>
                <a:cs typeface="Cambria"/>
              </a:rPr>
              <a:t> </a:t>
            </a:r>
            <a:r>
              <a:rPr sz="2400" dirty="0">
                <a:latin typeface="Cambria"/>
                <a:cs typeface="Cambria"/>
              </a:rPr>
              <a:t>not</a:t>
            </a:r>
            <a:r>
              <a:rPr sz="2400" spc="-35" dirty="0">
                <a:latin typeface="Cambria"/>
                <a:cs typeface="Cambria"/>
              </a:rPr>
              <a:t> </a:t>
            </a:r>
            <a:r>
              <a:rPr sz="2400" spc="-5" dirty="0">
                <a:latin typeface="Cambria"/>
                <a:cs typeface="Cambria"/>
              </a:rPr>
              <a:t>copy</a:t>
            </a:r>
            <a:r>
              <a:rPr sz="2400" spc="-40" dirty="0">
                <a:latin typeface="Cambria"/>
                <a:cs typeface="Cambria"/>
              </a:rPr>
              <a:t> </a:t>
            </a:r>
            <a:r>
              <a:rPr sz="2400" dirty="0">
                <a:latin typeface="Cambria"/>
                <a:cs typeface="Cambria"/>
              </a:rPr>
              <a:t>the</a:t>
            </a:r>
            <a:r>
              <a:rPr sz="2400" spc="5" dirty="0">
                <a:latin typeface="Cambria"/>
                <a:cs typeface="Cambria"/>
              </a:rPr>
              <a:t> </a:t>
            </a:r>
            <a:r>
              <a:rPr sz="2400" spc="-5" dirty="0">
                <a:latin typeface="Cambria"/>
                <a:cs typeface="Cambria"/>
              </a:rPr>
              <a:t>contents</a:t>
            </a:r>
            <a:r>
              <a:rPr sz="2400" spc="-25" dirty="0">
                <a:latin typeface="Cambria"/>
                <a:cs typeface="Cambria"/>
              </a:rPr>
              <a:t> </a:t>
            </a:r>
            <a:r>
              <a:rPr sz="2400" spc="-5" dirty="0">
                <a:latin typeface="Cambria"/>
                <a:cs typeface="Cambria"/>
              </a:rPr>
              <a:t>of</a:t>
            </a:r>
            <a:r>
              <a:rPr sz="2400" spc="-45" dirty="0">
                <a:latin typeface="Cambria"/>
                <a:cs typeface="Cambria"/>
              </a:rPr>
              <a:t> </a:t>
            </a:r>
            <a:r>
              <a:rPr sz="2400" dirty="0">
                <a:latin typeface="Cambria"/>
                <a:cs typeface="Cambria"/>
              </a:rPr>
              <a:t>the</a:t>
            </a:r>
            <a:r>
              <a:rPr sz="2400" spc="5" dirty="0">
                <a:latin typeface="Cambria"/>
                <a:cs typeface="Cambria"/>
              </a:rPr>
              <a:t> </a:t>
            </a:r>
            <a:r>
              <a:rPr sz="2400" spc="-15" dirty="0">
                <a:latin typeface="Cambria"/>
                <a:cs typeface="Cambria"/>
              </a:rPr>
              <a:t>array referenced</a:t>
            </a:r>
            <a:r>
              <a:rPr sz="2400" spc="-70" dirty="0">
                <a:latin typeface="Cambria"/>
                <a:cs typeface="Cambria"/>
              </a:rPr>
              <a:t> </a:t>
            </a:r>
            <a:r>
              <a:rPr sz="2400" spc="-10" dirty="0">
                <a:latin typeface="Cambria"/>
                <a:cs typeface="Cambria"/>
              </a:rPr>
              <a:t>by</a:t>
            </a:r>
            <a:r>
              <a:rPr sz="2400" spc="-15" dirty="0">
                <a:latin typeface="Cambria"/>
                <a:cs typeface="Cambria"/>
              </a:rPr>
              <a:t> </a:t>
            </a:r>
            <a:r>
              <a:rPr sz="2400" dirty="0">
                <a:latin typeface="Cambria"/>
                <a:cs typeface="Cambria"/>
              </a:rPr>
              <a:t>list1 </a:t>
            </a:r>
            <a:r>
              <a:rPr sz="2400" spc="-425" dirty="0">
                <a:latin typeface="Cambria"/>
                <a:cs typeface="Cambria"/>
              </a:rPr>
              <a:t> </a:t>
            </a:r>
            <a:r>
              <a:rPr sz="2400" dirty="0">
                <a:latin typeface="Cambria"/>
                <a:cs typeface="Cambria"/>
              </a:rPr>
              <a:t>to</a:t>
            </a:r>
            <a:r>
              <a:rPr sz="2400" spc="-25" dirty="0">
                <a:latin typeface="Cambria"/>
                <a:cs typeface="Cambria"/>
              </a:rPr>
              <a:t> </a:t>
            </a:r>
            <a:r>
              <a:rPr sz="2400" spc="-5" dirty="0">
                <a:latin typeface="Cambria"/>
                <a:cs typeface="Cambria"/>
              </a:rPr>
              <a:t>list2,</a:t>
            </a:r>
            <a:r>
              <a:rPr sz="2400" spc="-10" dirty="0">
                <a:latin typeface="Cambria"/>
                <a:cs typeface="Cambria"/>
              </a:rPr>
              <a:t> </a:t>
            </a:r>
            <a:r>
              <a:rPr sz="2400" spc="-15" dirty="0">
                <a:latin typeface="Cambria"/>
                <a:cs typeface="Cambria"/>
              </a:rPr>
              <a:t>but </a:t>
            </a:r>
            <a:r>
              <a:rPr sz="2400" spc="-5" dirty="0">
                <a:latin typeface="Cambria"/>
                <a:cs typeface="Cambria"/>
              </a:rPr>
              <a:t>instead</a:t>
            </a:r>
            <a:r>
              <a:rPr sz="2400" spc="-30" dirty="0">
                <a:latin typeface="Cambria"/>
                <a:cs typeface="Cambria"/>
              </a:rPr>
              <a:t> </a:t>
            </a:r>
            <a:r>
              <a:rPr sz="2400" spc="-10" dirty="0">
                <a:latin typeface="Cambria"/>
                <a:cs typeface="Cambria"/>
              </a:rPr>
              <a:t>it</a:t>
            </a:r>
            <a:r>
              <a:rPr sz="2400" spc="-20" dirty="0">
                <a:latin typeface="Cambria"/>
                <a:cs typeface="Cambria"/>
              </a:rPr>
              <a:t> </a:t>
            </a:r>
            <a:r>
              <a:rPr sz="2400" dirty="0">
                <a:latin typeface="Cambria"/>
                <a:cs typeface="Cambria"/>
              </a:rPr>
              <a:t>copies</a:t>
            </a:r>
            <a:r>
              <a:rPr sz="2400" spc="-60" dirty="0">
                <a:latin typeface="Cambria"/>
                <a:cs typeface="Cambria"/>
              </a:rPr>
              <a:t> </a:t>
            </a:r>
            <a:r>
              <a:rPr sz="2400" spc="5" dirty="0">
                <a:latin typeface="Cambria"/>
                <a:cs typeface="Cambria"/>
              </a:rPr>
              <a:t>the</a:t>
            </a:r>
            <a:r>
              <a:rPr sz="2400" spc="-15" dirty="0">
                <a:latin typeface="Cambria"/>
                <a:cs typeface="Cambria"/>
              </a:rPr>
              <a:t> reference</a:t>
            </a:r>
            <a:r>
              <a:rPr sz="2400" spc="-80" dirty="0">
                <a:latin typeface="Cambria"/>
                <a:cs typeface="Cambria"/>
              </a:rPr>
              <a:t> </a:t>
            </a:r>
            <a:r>
              <a:rPr sz="2400" spc="-20" dirty="0">
                <a:latin typeface="Cambria"/>
                <a:cs typeface="Cambria"/>
              </a:rPr>
              <a:t>value </a:t>
            </a:r>
            <a:r>
              <a:rPr sz="2400" spc="-15" dirty="0">
                <a:latin typeface="Cambria"/>
                <a:cs typeface="Cambria"/>
              </a:rPr>
              <a:t>from</a:t>
            </a:r>
            <a:r>
              <a:rPr sz="2400" spc="-50" dirty="0">
                <a:latin typeface="Cambria"/>
                <a:cs typeface="Cambria"/>
              </a:rPr>
              <a:t> </a:t>
            </a:r>
            <a:r>
              <a:rPr sz="2400" b="1" dirty="0">
                <a:latin typeface="Cambria"/>
                <a:cs typeface="Cambria"/>
              </a:rPr>
              <a:t>list1</a:t>
            </a:r>
            <a:r>
              <a:rPr sz="2400" b="1" spc="-60" dirty="0">
                <a:latin typeface="Cambria"/>
                <a:cs typeface="Cambria"/>
              </a:rPr>
              <a:t> </a:t>
            </a:r>
            <a:r>
              <a:rPr sz="2400" dirty="0">
                <a:latin typeface="Cambria"/>
                <a:cs typeface="Cambria"/>
              </a:rPr>
              <a:t>to</a:t>
            </a:r>
            <a:r>
              <a:rPr sz="2400" spc="-25" dirty="0">
                <a:latin typeface="Cambria"/>
                <a:cs typeface="Cambria"/>
              </a:rPr>
              <a:t> </a:t>
            </a:r>
            <a:r>
              <a:rPr sz="2400" b="1" spc="-5" dirty="0">
                <a:latin typeface="Cambria"/>
                <a:cs typeface="Cambria"/>
              </a:rPr>
              <a:t>list2</a:t>
            </a:r>
            <a:r>
              <a:rPr sz="2400" spc="-5" dirty="0">
                <a:latin typeface="Cambria"/>
                <a:cs typeface="Cambria"/>
              </a:rPr>
              <a:t>.</a:t>
            </a:r>
            <a:endParaRPr sz="2400" dirty="0">
              <a:latin typeface="Cambria"/>
              <a:cs typeface="Cambria"/>
            </a:endParaRPr>
          </a:p>
        </p:txBody>
      </p:sp>
      <p:pic>
        <p:nvPicPr>
          <p:cNvPr id="5" name="object 5"/>
          <p:cNvPicPr/>
          <p:nvPr/>
        </p:nvPicPr>
        <p:blipFill>
          <a:blip r:embed="rId3" cstate="print"/>
          <a:stretch>
            <a:fillRect/>
          </a:stretch>
        </p:blipFill>
        <p:spPr>
          <a:xfrm>
            <a:off x="1676399" y="4614501"/>
            <a:ext cx="6858000" cy="299923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016" y="935228"/>
            <a:ext cx="2667000" cy="505267"/>
          </a:xfrm>
          <a:prstGeom prst="rect">
            <a:avLst/>
          </a:prstGeom>
        </p:spPr>
        <p:txBody>
          <a:bodyPr vert="horz" wrap="square" lIns="0" tIns="12700" rIns="0" bIns="0" rtlCol="0">
            <a:spAutoFit/>
          </a:bodyPr>
          <a:lstStyle/>
          <a:p>
            <a:pPr marL="12699">
              <a:spcBef>
                <a:spcPts val="100"/>
              </a:spcBef>
            </a:pPr>
            <a:r>
              <a:rPr sz="3200" spc="-15" dirty="0">
                <a:solidFill>
                  <a:srgbClr val="FFFFFF"/>
                </a:solidFill>
                <a:latin typeface="Cambria"/>
                <a:cs typeface="Cambria"/>
              </a:rPr>
              <a:t>Copying</a:t>
            </a:r>
            <a:r>
              <a:rPr sz="3200" spc="-55" dirty="0">
                <a:solidFill>
                  <a:srgbClr val="FFFFFF"/>
                </a:solidFill>
                <a:latin typeface="Cambria"/>
                <a:cs typeface="Cambria"/>
              </a:rPr>
              <a:t> </a:t>
            </a:r>
            <a:r>
              <a:rPr sz="3200" spc="-35" dirty="0">
                <a:solidFill>
                  <a:srgbClr val="FFFFFF"/>
                </a:solidFill>
                <a:latin typeface="Cambria"/>
                <a:cs typeface="Cambria"/>
              </a:rPr>
              <a:t>Array</a:t>
            </a:r>
            <a:endParaRPr sz="3200">
              <a:latin typeface="Cambria"/>
              <a:cs typeface="Cambria"/>
            </a:endParaRPr>
          </a:p>
        </p:txBody>
      </p:sp>
      <p:pic>
        <p:nvPicPr>
          <p:cNvPr id="3" name="object 3"/>
          <p:cNvPicPr/>
          <p:nvPr/>
        </p:nvPicPr>
        <p:blipFill>
          <a:blip r:embed="rId2" cstate="print"/>
          <a:stretch>
            <a:fillRect/>
          </a:stretch>
        </p:blipFill>
        <p:spPr>
          <a:xfrm>
            <a:off x="457201" y="6553293"/>
            <a:ext cx="9136380" cy="754287"/>
          </a:xfrm>
          <a:prstGeom prst="rect">
            <a:avLst/>
          </a:prstGeom>
        </p:spPr>
      </p:pic>
      <p:sp>
        <p:nvSpPr>
          <p:cNvPr id="4" name="object 4"/>
          <p:cNvSpPr txBox="1"/>
          <p:nvPr/>
        </p:nvSpPr>
        <p:spPr>
          <a:xfrm>
            <a:off x="903222" y="1928864"/>
            <a:ext cx="8545578" cy="4816831"/>
          </a:xfrm>
          <a:prstGeom prst="rect">
            <a:avLst/>
          </a:prstGeom>
        </p:spPr>
        <p:txBody>
          <a:bodyPr vert="horz" wrap="square" lIns="0" tIns="139065" rIns="0" bIns="0" rtlCol="0">
            <a:spAutoFit/>
          </a:bodyPr>
          <a:lstStyle/>
          <a:p>
            <a:pPr marL="356840" indent="-344776">
              <a:spcBef>
                <a:spcPts val="1095"/>
              </a:spcBef>
              <a:buClr>
                <a:srgbClr val="89CFD4"/>
              </a:buClr>
              <a:buSzPct val="80555"/>
              <a:buFont typeface="Georgia"/>
              <a:buChar char="►"/>
              <a:tabLst>
                <a:tab pos="356840" algn="l"/>
                <a:tab pos="357475" algn="l"/>
              </a:tabLst>
            </a:pPr>
            <a:r>
              <a:rPr spc="-10" dirty="0">
                <a:latin typeface="Cambria"/>
                <a:cs typeface="Cambria"/>
              </a:rPr>
              <a:t>The</a:t>
            </a:r>
            <a:r>
              <a:rPr spc="-45" dirty="0">
                <a:latin typeface="Cambria"/>
                <a:cs typeface="Cambria"/>
              </a:rPr>
              <a:t> </a:t>
            </a:r>
            <a:r>
              <a:rPr spc="-10" dirty="0">
                <a:latin typeface="Cambria"/>
                <a:cs typeface="Cambria"/>
              </a:rPr>
              <a:t>other</a:t>
            </a:r>
            <a:r>
              <a:rPr spc="350" dirty="0">
                <a:latin typeface="Cambria"/>
                <a:cs typeface="Cambria"/>
              </a:rPr>
              <a:t> </a:t>
            </a:r>
            <a:r>
              <a:rPr dirty="0">
                <a:latin typeface="Cambria"/>
                <a:cs typeface="Cambria"/>
              </a:rPr>
              <a:t>3</a:t>
            </a:r>
            <a:r>
              <a:rPr spc="-15" dirty="0">
                <a:latin typeface="Cambria"/>
                <a:cs typeface="Cambria"/>
              </a:rPr>
              <a:t> </a:t>
            </a:r>
            <a:r>
              <a:rPr spc="-30" dirty="0">
                <a:latin typeface="Cambria"/>
                <a:cs typeface="Cambria"/>
              </a:rPr>
              <a:t>ways</a:t>
            </a:r>
            <a:r>
              <a:rPr spc="-10" dirty="0">
                <a:latin typeface="Cambria"/>
                <a:cs typeface="Cambria"/>
              </a:rPr>
              <a:t> to copy</a:t>
            </a:r>
            <a:r>
              <a:rPr spc="-20" dirty="0">
                <a:latin typeface="Cambria"/>
                <a:cs typeface="Cambria"/>
              </a:rPr>
              <a:t> </a:t>
            </a:r>
            <a:r>
              <a:rPr spc="-35" dirty="0">
                <a:latin typeface="Cambria"/>
                <a:cs typeface="Cambria"/>
              </a:rPr>
              <a:t>Array:</a:t>
            </a:r>
            <a:endParaRPr dirty="0">
              <a:latin typeface="Cambria"/>
              <a:cs typeface="Cambria"/>
            </a:endParaRPr>
          </a:p>
          <a:p>
            <a:pPr marL="469861">
              <a:spcBef>
                <a:spcPts val="994"/>
              </a:spcBef>
            </a:pPr>
            <a:r>
              <a:rPr b="1" spc="-5" dirty="0">
                <a:latin typeface="Cambria"/>
                <a:cs typeface="Cambria"/>
              </a:rPr>
              <a:t>Method</a:t>
            </a:r>
            <a:r>
              <a:rPr b="1" spc="15" dirty="0">
                <a:latin typeface="Cambria"/>
                <a:cs typeface="Cambria"/>
              </a:rPr>
              <a:t> </a:t>
            </a:r>
            <a:r>
              <a:rPr b="1" spc="-5" dirty="0">
                <a:latin typeface="Cambria"/>
                <a:cs typeface="Cambria"/>
              </a:rPr>
              <a:t>2:</a:t>
            </a:r>
            <a:r>
              <a:rPr b="1" spc="35" dirty="0">
                <a:latin typeface="Cambria"/>
                <a:cs typeface="Cambria"/>
              </a:rPr>
              <a:t> </a:t>
            </a:r>
            <a:r>
              <a:rPr spc="-10" dirty="0">
                <a:latin typeface="Cambria"/>
                <a:cs typeface="Cambria"/>
              </a:rPr>
              <a:t>Use</a:t>
            </a:r>
            <a:r>
              <a:rPr spc="-15" dirty="0">
                <a:latin typeface="Cambria"/>
                <a:cs typeface="Cambria"/>
              </a:rPr>
              <a:t> </a:t>
            </a:r>
            <a:r>
              <a:rPr dirty="0">
                <a:latin typeface="Cambria"/>
                <a:cs typeface="Cambria"/>
              </a:rPr>
              <a:t>a loop</a:t>
            </a:r>
            <a:r>
              <a:rPr spc="-50" dirty="0">
                <a:latin typeface="Cambria"/>
                <a:cs typeface="Cambria"/>
              </a:rPr>
              <a:t> </a:t>
            </a:r>
            <a:r>
              <a:rPr dirty="0">
                <a:latin typeface="Cambria"/>
                <a:cs typeface="Cambria"/>
              </a:rPr>
              <a:t>to</a:t>
            </a:r>
            <a:r>
              <a:rPr spc="-20" dirty="0">
                <a:latin typeface="Cambria"/>
                <a:cs typeface="Cambria"/>
              </a:rPr>
              <a:t> </a:t>
            </a:r>
            <a:r>
              <a:rPr spc="-10" dirty="0">
                <a:latin typeface="Cambria"/>
                <a:cs typeface="Cambria"/>
              </a:rPr>
              <a:t>copy </a:t>
            </a:r>
            <a:r>
              <a:rPr spc="-5" dirty="0">
                <a:latin typeface="Cambria"/>
                <a:cs typeface="Cambria"/>
              </a:rPr>
              <a:t>individual </a:t>
            </a:r>
            <a:r>
              <a:rPr spc="-15" dirty="0">
                <a:latin typeface="Cambria"/>
                <a:cs typeface="Cambria"/>
              </a:rPr>
              <a:t>elements</a:t>
            </a:r>
            <a:r>
              <a:rPr spc="-20" dirty="0">
                <a:latin typeface="Cambria"/>
                <a:cs typeface="Cambria"/>
              </a:rPr>
              <a:t> </a:t>
            </a:r>
            <a:r>
              <a:rPr spc="-5" dirty="0">
                <a:latin typeface="Cambria"/>
                <a:cs typeface="Cambria"/>
              </a:rPr>
              <a:t>one</a:t>
            </a:r>
            <a:r>
              <a:rPr spc="-15" dirty="0">
                <a:latin typeface="Cambria"/>
                <a:cs typeface="Cambria"/>
              </a:rPr>
              <a:t> </a:t>
            </a:r>
            <a:r>
              <a:rPr spc="-10" dirty="0">
                <a:latin typeface="Cambria"/>
                <a:cs typeface="Cambria"/>
              </a:rPr>
              <a:t>by</a:t>
            </a:r>
            <a:r>
              <a:rPr spc="-45" dirty="0">
                <a:latin typeface="Cambria"/>
                <a:cs typeface="Cambria"/>
              </a:rPr>
              <a:t> </a:t>
            </a:r>
            <a:r>
              <a:rPr spc="5" dirty="0">
                <a:latin typeface="Cambria"/>
                <a:cs typeface="Cambria"/>
              </a:rPr>
              <a:t>one.</a:t>
            </a:r>
            <a:endParaRPr dirty="0">
              <a:latin typeface="Cambria"/>
              <a:cs typeface="Cambria"/>
            </a:endParaRPr>
          </a:p>
          <a:p>
            <a:pPr marL="469861">
              <a:spcBef>
                <a:spcPts val="1010"/>
              </a:spcBef>
            </a:pPr>
            <a:r>
              <a:rPr b="1" spc="-5" dirty="0">
                <a:latin typeface="Cambria"/>
                <a:cs typeface="Cambria"/>
              </a:rPr>
              <a:t>Method</a:t>
            </a:r>
            <a:r>
              <a:rPr b="1" spc="-15" dirty="0">
                <a:latin typeface="Cambria"/>
                <a:cs typeface="Cambria"/>
              </a:rPr>
              <a:t> </a:t>
            </a:r>
            <a:r>
              <a:rPr b="1" spc="-5" dirty="0">
                <a:latin typeface="Cambria"/>
                <a:cs typeface="Cambria"/>
              </a:rPr>
              <a:t>3:</a:t>
            </a:r>
            <a:r>
              <a:rPr b="1" spc="400" dirty="0">
                <a:latin typeface="Cambria"/>
                <a:cs typeface="Cambria"/>
              </a:rPr>
              <a:t> </a:t>
            </a:r>
            <a:r>
              <a:rPr spc="-10" dirty="0">
                <a:latin typeface="Cambria"/>
                <a:cs typeface="Cambria"/>
              </a:rPr>
              <a:t>Use</a:t>
            </a:r>
            <a:r>
              <a:rPr spc="25" dirty="0">
                <a:latin typeface="Cambria"/>
                <a:cs typeface="Cambria"/>
              </a:rPr>
              <a:t> </a:t>
            </a:r>
            <a:r>
              <a:rPr spc="-5" dirty="0">
                <a:latin typeface="Cambria"/>
                <a:cs typeface="Cambria"/>
              </a:rPr>
              <a:t>the</a:t>
            </a:r>
            <a:r>
              <a:rPr spc="-35" dirty="0">
                <a:latin typeface="Cambria"/>
                <a:cs typeface="Cambria"/>
              </a:rPr>
              <a:t> </a:t>
            </a:r>
            <a:r>
              <a:rPr dirty="0">
                <a:latin typeface="Cambria"/>
                <a:cs typeface="Cambria"/>
              </a:rPr>
              <a:t>static</a:t>
            </a:r>
            <a:r>
              <a:rPr spc="-40" dirty="0">
                <a:latin typeface="Cambria"/>
                <a:cs typeface="Cambria"/>
              </a:rPr>
              <a:t> </a:t>
            </a:r>
            <a:r>
              <a:rPr spc="-20" dirty="0">
                <a:latin typeface="Cambria"/>
                <a:cs typeface="Cambria"/>
              </a:rPr>
              <a:t>arraycopy</a:t>
            </a:r>
            <a:r>
              <a:rPr spc="10" dirty="0">
                <a:latin typeface="Cambria"/>
                <a:cs typeface="Cambria"/>
              </a:rPr>
              <a:t> </a:t>
            </a:r>
            <a:r>
              <a:rPr dirty="0">
                <a:latin typeface="Cambria"/>
                <a:cs typeface="Cambria"/>
              </a:rPr>
              <a:t>method</a:t>
            </a:r>
            <a:r>
              <a:rPr spc="-65" dirty="0">
                <a:latin typeface="Cambria"/>
                <a:cs typeface="Cambria"/>
              </a:rPr>
              <a:t> </a:t>
            </a:r>
            <a:r>
              <a:rPr spc="10" dirty="0">
                <a:latin typeface="Cambria"/>
                <a:cs typeface="Cambria"/>
              </a:rPr>
              <a:t>in</a:t>
            </a:r>
            <a:r>
              <a:rPr spc="20" dirty="0">
                <a:latin typeface="Cambria"/>
                <a:cs typeface="Cambria"/>
              </a:rPr>
              <a:t> </a:t>
            </a:r>
            <a:r>
              <a:rPr spc="-5" dirty="0">
                <a:latin typeface="Cambria"/>
                <a:cs typeface="Cambria"/>
              </a:rPr>
              <a:t>the</a:t>
            </a:r>
            <a:r>
              <a:rPr spc="-30" dirty="0">
                <a:latin typeface="Cambria"/>
                <a:cs typeface="Cambria"/>
              </a:rPr>
              <a:t> </a:t>
            </a:r>
            <a:r>
              <a:rPr spc="-15" dirty="0">
                <a:latin typeface="Cambria"/>
                <a:cs typeface="Cambria"/>
              </a:rPr>
              <a:t>System</a:t>
            </a:r>
            <a:r>
              <a:rPr spc="10" dirty="0">
                <a:latin typeface="Cambria"/>
                <a:cs typeface="Cambria"/>
              </a:rPr>
              <a:t> </a:t>
            </a:r>
            <a:r>
              <a:rPr spc="-15" dirty="0">
                <a:latin typeface="Cambria"/>
                <a:cs typeface="Cambria"/>
              </a:rPr>
              <a:t>class.</a:t>
            </a:r>
            <a:endParaRPr dirty="0">
              <a:latin typeface="Cambria"/>
              <a:cs typeface="Cambria"/>
            </a:endParaRPr>
          </a:p>
          <a:p>
            <a:pPr marL="469861">
              <a:spcBef>
                <a:spcPts val="994"/>
              </a:spcBef>
            </a:pPr>
            <a:r>
              <a:rPr b="1" spc="-5" dirty="0">
                <a:latin typeface="Cambria"/>
                <a:cs typeface="Cambria"/>
              </a:rPr>
              <a:t>Method</a:t>
            </a:r>
            <a:r>
              <a:rPr b="1" spc="15" dirty="0">
                <a:latin typeface="Cambria"/>
                <a:cs typeface="Cambria"/>
              </a:rPr>
              <a:t> </a:t>
            </a:r>
            <a:r>
              <a:rPr b="1" spc="-5" dirty="0">
                <a:latin typeface="Cambria"/>
                <a:cs typeface="Cambria"/>
              </a:rPr>
              <a:t>4:</a:t>
            </a:r>
            <a:r>
              <a:rPr b="1" spc="30" dirty="0">
                <a:latin typeface="Cambria"/>
                <a:cs typeface="Cambria"/>
              </a:rPr>
              <a:t> </a:t>
            </a:r>
            <a:r>
              <a:rPr spc="-10" dirty="0">
                <a:latin typeface="Cambria"/>
                <a:cs typeface="Cambria"/>
              </a:rPr>
              <a:t>Use</a:t>
            </a:r>
            <a:r>
              <a:rPr spc="20" dirty="0">
                <a:latin typeface="Cambria"/>
                <a:cs typeface="Cambria"/>
              </a:rPr>
              <a:t> </a:t>
            </a:r>
            <a:r>
              <a:rPr spc="-5" dirty="0">
                <a:latin typeface="Cambria"/>
                <a:cs typeface="Cambria"/>
              </a:rPr>
              <a:t>the</a:t>
            </a:r>
            <a:r>
              <a:rPr spc="-15" dirty="0">
                <a:latin typeface="Cambria"/>
                <a:cs typeface="Cambria"/>
              </a:rPr>
              <a:t> </a:t>
            </a:r>
            <a:r>
              <a:rPr dirty="0">
                <a:latin typeface="Cambria"/>
                <a:cs typeface="Cambria"/>
              </a:rPr>
              <a:t>clone</a:t>
            </a:r>
            <a:r>
              <a:rPr spc="-40" dirty="0">
                <a:latin typeface="Cambria"/>
                <a:cs typeface="Cambria"/>
              </a:rPr>
              <a:t> </a:t>
            </a:r>
            <a:r>
              <a:rPr spc="-15" dirty="0">
                <a:latin typeface="Cambria"/>
                <a:cs typeface="Cambria"/>
              </a:rPr>
              <a:t>method</a:t>
            </a:r>
            <a:r>
              <a:rPr spc="-30" dirty="0">
                <a:latin typeface="Cambria"/>
                <a:cs typeface="Cambria"/>
              </a:rPr>
              <a:t> </a:t>
            </a:r>
            <a:r>
              <a:rPr spc="-10" dirty="0">
                <a:latin typeface="Cambria"/>
                <a:cs typeface="Cambria"/>
              </a:rPr>
              <a:t>to</a:t>
            </a:r>
            <a:r>
              <a:rPr spc="-20" dirty="0">
                <a:latin typeface="Cambria"/>
                <a:cs typeface="Cambria"/>
              </a:rPr>
              <a:t> </a:t>
            </a:r>
            <a:r>
              <a:rPr spc="-10" dirty="0">
                <a:latin typeface="Cambria"/>
                <a:cs typeface="Cambria"/>
              </a:rPr>
              <a:t>copy</a:t>
            </a:r>
            <a:r>
              <a:rPr spc="25" dirty="0">
                <a:latin typeface="Cambria"/>
                <a:cs typeface="Cambria"/>
              </a:rPr>
              <a:t> </a:t>
            </a:r>
            <a:r>
              <a:rPr spc="-20" dirty="0">
                <a:latin typeface="Cambria"/>
                <a:cs typeface="Cambria"/>
              </a:rPr>
              <a:t>arrays</a:t>
            </a:r>
            <a:endParaRPr dirty="0">
              <a:latin typeface="Cambria"/>
              <a:cs typeface="Cambria"/>
            </a:endParaRPr>
          </a:p>
          <a:p>
            <a:pPr>
              <a:spcBef>
                <a:spcPts val="25"/>
              </a:spcBef>
            </a:pPr>
            <a:endParaRPr sz="3099" dirty="0">
              <a:latin typeface="Cambria"/>
              <a:cs typeface="Cambria"/>
            </a:endParaRPr>
          </a:p>
          <a:p>
            <a:pPr marL="12699"/>
            <a:r>
              <a:rPr b="1" spc="-5" dirty="0">
                <a:solidFill>
                  <a:srgbClr val="FF0000"/>
                </a:solidFill>
                <a:latin typeface="Cambria"/>
                <a:cs typeface="Cambria"/>
              </a:rPr>
              <a:t>Method</a:t>
            </a:r>
            <a:r>
              <a:rPr b="1" spc="-20" dirty="0">
                <a:solidFill>
                  <a:srgbClr val="FF0000"/>
                </a:solidFill>
                <a:latin typeface="Cambria"/>
                <a:cs typeface="Cambria"/>
              </a:rPr>
              <a:t> </a:t>
            </a:r>
            <a:r>
              <a:rPr b="1" spc="-5" dirty="0">
                <a:solidFill>
                  <a:srgbClr val="FF0000"/>
                </a:solidFill>
                <a:latin typeface="Cambria"/>
                <a:cs typeface="Cambria"/>
              </a:rPr>
              <a:t>2: </a:t>
            </a:r>
            <a:r>
              <a:rPr b="1" spc="-15" dirty="0">
                <a:solidFill>
                  <a:srgbClr val="FF0000"/>
                </a:solidFill>
                <a:latin typeface="Cambria"/>
                <a:cs typeface="Cambria"/>
              </a:rPr>
              <a:t>Loop</a:t>
            </a:r>
            <a:r>
              <a:rPr b="1" spc="-35" dirty="0">
                <a:solidFill>
                  <a:srgbClr val="FF0000"/>
                </a:solidFill>
                <a:latin typeface="Cambria"/>
                <a:cs typeface="Cambria"/>
              </a:rPr>
              <a:t> </a:t>
            </a:r>
            <a:r>
              <a:rPr b="1" spc="-15" dirty="0">
                <a:solidFill>
                  <a:srgbClr val="FF0000"/>
                </a:solidFill>
                <a:latin typeface="Cambria"/>
                <a:cs typeface="Cambria"/>
              </a:rPr>
              <a:t>to</a:t>
            </a:r>
            <a:r>
              <a:rPr b="1" spc="10" dirty="0">
                <a:solidFill>
                  <a:srgbClr val="FF0000"/>
                </a:solidFill>
                <a:latin typeface="Cambria"/>
                <a:cs typeface="Cambria"/>
              </a:rPr>
              <a:t> </a:t>
            </a:r>
            <a:r>
              <a:rPr b="1" spc="-20" dirty="0">
                <a:solidFill>
                  <a:srgbClr val="FF0000"/>
                </a:solidFill>
                <a:latin typeface="Cambria"/>
                <a:cs typeface="Cambria"/>
              </a:rPr>
              <a:t>copy</a:t>
            </a:r>
            <a:r>
              <a:rPr b="1" spc="-25" dirty="0">
                <a:solidFill>
                  <a:srgbClr val="FF0000"/>
                </a:solidFill>
                <a:latin typeface="Cambria"/>
                <a:cs typeface="Cambria"/>
              </a:rPr>
              <a:t> </a:t>
            </a:r>
            <a:r>
              <a:rPr b="1" spc="-10" dirty="0">
                <a:solidFill>
                  <a:srgbClr val="FF0000"/>
                </a:solidFill>
                <a:latin typeface="Cambria"/>
                <a:cs typeface="Cambria"/>
              </a:rPr>
              <a:t>individual</a:t>
            </a:r>
            <a:r>
              <a:rPr b="1" spc="20" dirty="0">
                <a:solidFill>
                  <a:srgbClr val="FF0000"/>
                </a:solidFill>
                <a:latin typeface="Cambria"/>
                <a:cs typeface="Cambria"/>
              </a:rPr>
              <a:t> </a:t>
            </a:r>
            <a:r>
              <a:rPr b="1" spc="-5" dirty="0">
                <a:solidFill>
                  <a:srgbClr val="FF0000"/>
                </a:solidFill>
                <a:latin typeface="Cambria"/>
                <a:cs typeface="Cambria"/>
              </a:rPr>
              <a:t>element</a:t>
            </a:r>
            <a:endParaRPr dirty="0">
              <a:solidFill>
                <a:srgbClr val="FF0000"/>
              </a:solidFill>
              <a:latin typeface="Cambria"/>
              <a:cs typeface="Cambria"/>
            </a:endParaRPr>
          </a:p>
          <a:p>
            <a:pPr marL="469861">
              <a:spcBef>
                <a:spcPts val="994"/>
              </a:spcBef>
            </a:pPr>
            <a:r>
              <a:rPr spc="-5" dirty="0">
                <a:latin typeface="Cambria"/>
                <a:cs typeface="Cambria"/>
              </a:rPr>
              <a:t>int[]</a:t>
            </a:r>
            <a:r>
              <a:rPr spc="-60" dirty="0">
                <a:latin typeface="Cambria"/>
                <a:cs typeface="Cambria"/>
              </a:rPr>
              <a:t> </a:t>
            </a:r>
            <a:r>
              <a:rPr spc="-25" dirty="0">
                <a:latin typeface="Cambria"/>
                <a:cs typeface="Cambria"/>
              </a:rPr>
              <a:t>sourceArray</a:t>
            </a:r>
            <a:r>
              <a:rPr spc="35" dirty="0">
                <a:latin typeface="Cambria"/>
                <a:cs typeface="Cambria"/>
              </a:rPr>
              <a:t> </a:t>
            </a:r>
            <a:r>
              <a:rPr dirty="0">
                <a:latin typeface="Cambria"/>
                <a:cs typeface="Cambria"/>
              </a:rPr>
              <a:t>=</a:t>
            </a:r>
            <a:r>
              <a:rPr spc="-15" dirty="0">
                <a:latin typeface="Cambria"/>
                <a:cs typeface="Cambria"/>
              </a:rPr>
              <a:t> </a:t>
            </a:r>
            <a:r>
              <a:rPr spc="-10" dirty="0">
                <a:latin typeface="Cambria"/>
                <a:cs typeface="Cambria"/>
              </a:rPr>
              <a:t>{2,</a:t>
            </a:r>
            <a:r>
              <a:rPr dirty="0">
                <a:latin typeface="Cambria"/>
                <a:cs typeface="Cambria"/>
              </a:rPr>
              <a:t> </a:t>
            </a:r>
            <a:r>
              <a:rPr spc="-5" dirty="0">
                <a:latin typeface="Cambria"/>
                <a:cs typeface="Cambria"/>
              </a:rPr>
              <a:t>3,</a:t>
            </a:r>
            <a:r>
              <a:rPr dirty="0">
                <a:latin typeface="Cambria"/>
                <a:cs typeface="Cambria"/>
              </a:rPr>
              <a:t> </a:t>
            </a:r>
            <a:r>
              <a:rPr spc="5" dirty="0">
                <a:latin typeface="Cambria"/>
                <a:cs typeface="Cambria"/>
              </a:rPr>
              <a:t>1,</a:t>
            </a:r>
            <a:r>
              <a:rPr spc="20" dirty="0">
                <a:latin typeface="Cambria"/>
                <a:cs typeface="Cambria"/>
              </a:rPr>
              <a:t> </a:t>
            </a:r>
            <a:r>
              <a:rPr spc="-5" dirty="0">
                <a:latin typeface="Cambria"/>
                <a:cs typeface="Cambria"/>
              </a:rPr>
              <a:t>5,</a:t>
            </a:r>
            <a:r>
              <a:rPr spc="70" dirty="0">
                <a:latin typeface="Cambria"/>
                <a:cs typeface="Cambria"/>
              </a:rPr>
              <a:t> </a:t>
            </a:r>
            <a:r>
              <a:rPr spc="-25" dirty="0">
                <a:latin typeface="Cambria"/>
                <a:cs typeface="Cambria"/>
              </a:rPr>
              <a:t>10};</a:t>
            </a:r>
            <a:endParaRPr dirty="0">
              <a:latin typeface="Cambria"/>
              <a:cs typeface="Cambria"/>
            </a:endParaRPr>
          </a:p>
          <a:p>
            <a:pPr marL="469861" marR="1452758">
              <a:lnSpc>
                <a:spcPct val="146100"/>
              </a:lnSpc>
              <a:spcBef>
                <a:spcPts val="15"/>
              </a:spcBef>
            </a:pPr>
            <a:r>
              <a:rPr spc="-5" dirty="0">
                <a:latin typeface="Cambria"/>
                <a:cs typeface="Cambria"/>
              </a:rPr>
              <a:t>int[]</a:t>
            </a:r>
            <a:r>
              <a:rPr spc="-20" dirty="0">
                <a:latin typeface="Cambria"/>
                <a:cs typeface="Cambria"/>
              </a:rPr>
              <a:t> </a:t>
            </a:r>
            <a:r>
              <a:rPr spc="-25" dirty="0">
                <a:latin typeface="Cambria"/>
                <a:cs typeface="Cambria"/>
              </a:rPr>
              <a:t>targetArray</a:t>
            </a:r>
            <a:r>
              <a:rPr spc="-45" dirty="0">
                <a:latin typeface="Cambria"/>
                <a:cs typeface="Cambria"/>
              </a:rPr>
              <a:t> </a:t>
            </a:r>
            <a:r>
              <a:rPr dirty="0">
                <a:latin typeface="Cambria"/>
                <a:cs typeface="Cambria"/>
              </a:rPr>
              <a:t>=</a:t>
            </a:r>
            <a:r>
              <a:rPr spc="10" dirty="0">
                <a:latin typeface="Cambria"/>
                <a:cs typeface="Cambria"/>
              </a:rPr>
              <a:t> </a:t>
            </a:r>
            <a:r>
              <a:rPr dirty="0">
                <a:latin typeface="Cambria"/>
                <a:cs typeface="Cambria"/>
              </a:rPr>
              <a:t>new</a:t>
            </a:r>
            <a:r>
              <a:rPr spc="-10" dirty="0">
                <a:latin typeface="Cambria"/>
                <a:cs typeface="Cambria"/>
              </a:rPr>
              <a:t> </a:t>
            </a:r>
            <a:r>
              <a:rPr spc="-20" dirty="0">
                <a:latin typeface="Cambria"/>
                <a:cs typeface="Cambria"/>
              </a:rPr>
              <a:t>int[sourceArray</a:t>
            </a:r>
            <a:r>
              <a:rPr spc="20" dirty="0">
                <a:latin typeface="Cambria"/>
                <a:cs typeface="Cambria"/>
              </a:rPr>
              <a:t> </a:t>
            </a:r>
            <a:r>
              <a:rPr b="1" dirty="0">
                <a:latin typeface="Cambria"/>
                <a:cs typeface="Cambria"/>
              </a:rPr>
              <a:t>.</a:t>
            </a:r>
            <a:r>
              <a:rPr b="1" spc="180" dirty="0">
                <a:latin typeface="Cambria"/>
                <a:cs typeface="Cambria"/>
              </a:rPr>
              <a:t> </a:t>
            </a:r>
            <a:r>
              <a:rPr spc="-15" dirty="0">
                <a:latin typeface="Cambria"/>
                <a:cs typeface="Cambria"/>
              </a:rPr>
              <a:t>length]; </a:t>
            </a:r>
            <a:r>
              <a:rPr spc="-385" dirty="0">
                <a:latin typeface="Cambria"/>
                <a:cs typeface="Cambria"/>
              </a:rPr>
              <a:t> </a:t>
            </a:r>
            <a:endParaRPr lang="en-US" spc="-385" dirty="0">
              <a:latin typeface="Cambria"/>
              <a:cs typeface="Cambria"/>
            </a:endParaRPr>
          </a:p>
          <a:p>
            <a:pPr marL="469861" marR="1452758">
              <a:lnSpc>
                <a:spcPct val="146100"/>
              </a:lnSpc>
              <a:spcBef>
                <a:spcPts val="15"/>
              </a:spcBef>
            </a:pPr>
            <a:r>
              <a:rPr spc="-10" dirty="0">
                <a:latin typeface="Cambria"/>
                <a:cs typeface="Cambria"/>
              </a:rPr>
              <a:t>for</a:t>
            </a:r>
            <a:r>
              <a:rPr spc="-15" dirty="0">
                <a:latin typeface="Cambria"/>
                <a:cs typeface="Cambria"/>
              </a:rPr>
              <a:t> </a:t>
            </a:r>
            <a:r>
              <a:rPr spc="-10" dirty="0">
                <a:latin typeface="Cambria"/>
                <a:cs typeface="Cambria"/>
              </a:rPr>
              <a:t>(int</a:t>
            </a:r>
            <a:r>
              <a:rPr spc="-35" dirty="0">
                <a:latin typeface="Cambria"/>
                <a:cs typeface="Cambria"/>
              </a:rPr>
              <a:t> </a:t>
            </a:r>
            <a:r>
              <a:rPr dirty="0">
                <a:latin typeface="Cambria"/>
                <a:cs typeface="Cambria"/>
              </a:rPr>
              <a:t>i =</a:t>
            </a:r>
            <a:r>
              <a:rPr spc="10" dirty="0">
                <a:latin typeface="Cambria"/>
                <a:cs typeface="Cambria"/>
              </a:rPr>
              <a:t> </a:t>
            </a:r>
            <a:r>
              <a:rPr spc="-5" dirty="0">
                <a:latin typeface="Cambria"/>
                <a:cs typeface="Cambria"/>
              </a:rPr>
              <a:t>0;</a:t>
            </a:r>
            <a:r>
              <a:rPr spc="10" dirty="0">
                <a:latin typeface="Cambria"/>
                <a:cs typeface="Cambria"/>
              </a:rPr>
              <a:t> </a:t>
            </a:r>
            <a:r>
              <a:rPr dirty="0">
                <a:latin typeface="Cambria"/>
                <a:cs typeface="Cambria"/>
              </a:rPr>
              <a:t>i</a:t>
            </a:r>
            <a:r>
              <a:rPr spc="-5" dirty="0">
                <a:latin typeface="Cambria"/>
                <a:cs typeface="Cambria"/>
              </a:rPr>
              <a:t> </a:t>
            </a:r>
            <a:r>
              <a:rPr dirty="0">
                <a:latin typeface="Cambria"/>
                <a:cs typeface="Cambria"/>
              </a:rPr>
              <a:t>&lt;</a:t>
            </a:r>
            <a:r>
              <a:rPr spc="10" dirty="0">
                <a:latin typeface="Cambria"/>
                <a:cs typeface="Cambria"/>
              </a:rPr>
              <a:t> </a:t>
            </a:r>
            <a:r>
              <a:rPr spc="-30" dirty="0">
                <a:latin typeface="Cambria"/>
                <a:cs typeface="Cambria"/>
              </a:rPr>
              <a:t>sourceArray.length;</a:t>
            </a:r>
            <a:r>
              <a:rPr spc="190" dirty="0">
                <a:latin typeface="Cambria"/>
                <a:cs typeface="Cambria"/>
              </a:rPr>
              <a:t> </a:t>
            </a:r>
            <a:r>
              <a:rPr spc="5" dirty="0">
                <a:latin typeface="Cambria"/>
                <a:cs typeface="Cambria"/>
              </a:rPr>
              <a:t>i++)</a:t>
            </a:r>
            <a:endParaRPr dirty="0">
              <a:latin typeface="Cambria"/>
              <a:cs typeface="Cambria"/>
            </a:endParaRPr>
          </a:p>
          <a:p>
            <a:pPr marL="469861">
              <a:spcBef>
                <a:spcPts val="994"/>
              </a:spcBef>
            </a:pPr>
            <a:r>
              <a:rPr dirty="0">
                <a:latin typeface="Cambria"/>
                <a:cs typeface="Cambria"/>
              </a:rPr>
              <a:t>{</a:t>
            </a:r>
          </a:p>
          <a:p>
            <a:pPr marL="927022">
              <a:spcBef>
                <a:spcPts val="1005"/>
              </a:spcBef>
            </a:pPr>
            <a:r>
              <a:rPr spc="-20" dirty="0">
                <a:latin typeface="Cambria"/>
                <a:cs typeface="Cambria"/>
              </a:rPr>
              <a:t>targetArray[i]</a:t>
            </a:r>
            <a:r>
              <a:rPr spc="-30" dirty="0">
                <a:latin typeface="Cambria"/>
                <a:cs typeface="Cambria"/>
              </a:rPr>
              <a:t> </a:t>
            </a:r>
            <a:r>
              <a:rPr dirty="0">
                <a:latin typeface="Cambria"/>
                <a:cs typeface="Cambria"/>
              </a:rPr>
              <a:t>=</a:t>
            </a:r>
            <a:r>
              <a:rPr spc="70" dirty="0">
                <a:latin typeface="Cambria"/>
                <a:cs typeface="Cambria"/>
              </a:rPr>
              <a:t> </a:t>
            </a:r>
            <a:r>
              <a:rPr spc="-20" dirty="0">
                <a:latin typeface="Cambria"/>
                <a:cs typeface="Cambria"/>
              </a:rPr>
              <a:t>sourceArray[i];</a:t>
            </a:r>
            <a:endParaRPr dirty="0">
              <a:latin typeface="Cambria"/>
              <a:cs typeface="Cambria"/>
            </a:endParaRPr>
          </a:p>
          <a:p>
            <a:pPr marL="469861">
              <a:spcBef>
                <a:spcPts val="1000"/>
              </a:spcBef>
            </a:pPr>
            <a:r>
              <a:rPr dirty="0">
                <a:latin typeface="Cambria"/>
                <a:cs typeface="Cambria"/>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35228"/>
            <a:ext cx="3387416" cy="997709"/>
          </a:xfrm>
          <a:prstGeom prst="rect">
            <a:avLst/>
          </a:prstGeom>
        </p:spPr>
        <p:txBody>
          <a:bodyPr vert="horz" wrap="square" lIns="0" tIns="12700" rIns="0" bIns="0" rtlCol="0">
            <a:spAutoFit/>
          </a:bodyPr>
          <a:lstStyle/>
          <a:p>
            <a:pPr marL="12699">
              <a:spcBef>
                <a:spcPts val="100"/>
              </a:spcBef>
            </a:pPr>
            <a:r>
              <a:rPr sz="3200" spc="-15" dirty="0">
                <a:solidFill>
                  <a:srgbClr val="FFFFFF"/>
                </a:solidFill>
                <a:latin typeface="Cambria"/>
                <a:cs typeface="Cambria"/>
              </a:rPr>
              <a:t>Copying</a:t>
            </a:r>
            <a:r>
              <a:rPr sz="3200" spc="-55" dirty="0">
                <a:solidFill>
                  <a:srgbClr val="FFFFFF"/>
                </a:solidFill>
                <a:latin typeface="Cambria"/>
                <a:cs typeface="Cambria"/>
              </a:rPr>
              <a:t> </a:t>
            </a:r>
            <a:r>
              <a:rPr sz="3200" spc="-35" dirty="0">
                <a:solidFill>
                  <a:srgbClr val="FFFFFF"/>
                </a:solidFill>
                <a:latin typeface="Cambria"/>
                <a:cs typeface="Cambria"/>
              </a:rPr>
              <a:t>Array</a:t>
            </a:r>
            <a:r>
              <a:rPr lang="en-US" sz="3200" spc="-35" dirty="0">
                <a:solidFill>
                  <a:srgbClr val="FFFFFF"/>
                </a:solidFill>
                <a:latin typeface="Cambria"/>
                <a:cs typeface="Cambria"/>
              </a:rPr>
              <a:t> – Method 1</a:t>
            </a:r>
            <a:endParaRPr sz="3200" dirty="0">
              <a:latin typeface="Cambria"/>
              <a:cs typeface="Cambria"/>
            </a:endParaRPr>
          </a:p>
        </p:txBody>
      </p:sp>
      <p:pic>
        <p:nvPicPr>
          <p:cNvPr id="3" name="object 3"/>
          <p:cNvPicPr/>
          <p:nvPr/>
        </p:nvPicPr>
        <p:blipFill>
          <a:blip r:embed="rId2" cstate="print"/>
          <a:stretch>
            <a:fillRect/>
          </a:stretch>
        </p:blipFill>
        <p:spPr>
          <a:xfrm>
            <a:off x="457201" y="6553293"/>
            <a:ext cx="9136380" cy="754287"/>
          </a:xfrm>
          <a:prstGeom prst="rect">
            <a:avLst/>
          </a:prstGeom>
        </p:spPr>
      </p:pic>
      <p:sp>
        <p:nvSpPr>
          <p:cNvPr id="5" name="Rectangle 4">
            <a:extLst>
              <a:ext uri="{FF2B5EF4-FFF2-40B4-BE49-F238E27FC236}">
                <a16:creationId xmlns:a16="http://schemas.microsoft.com/office/drawing/2014/main" id="{74119F3E-5121-428E-A085-D7111B4C94F2}"/>
              </a:ext>
            </a:extLst>
          </p:cNvPr>
          <p:cNvSpPr/>
          <p:nvPr/>
        </p:nvSpPr>
        <p:spPr>
          <a:xfrm>
            <a:off x="838200" y="2028978"/>
            <a:ext cx="7772400" cy="4247317"/>
          </a:xfrm>
          <a:prstGeom prst="rect">
            <a:avLst/>
          </a:prstGeom>
        </p:spPr>
        <p:txBody>
          <a:bodyPr wrap="square">
            <a:spAutoFit/>
          </a:bodyPr>
          <a:lstStyle/>
          <a:p>
            <a:r>
              <a:rPr lang="en-US" dirty="0"/>
              <a:t>class Main {</a:t>
            </a:r>
          </a:p>
          <a:p>
            <a:r>
              <a:rPr lang="en-US" dirty="0"/>
              <a:t>    public static void main(String[] </a:t>
            </a:r>
            <a:r>
              <a:rPr lang="en-US" dirty="0" err="1"/>
              <a:t>args</a:t>
            </a:r>
            <a:r>
              <a:rPr lang="en-US" dirty="0"/>
              <a:t>) {</a:t>
            </a:r>
          </a:p>
          <a:p>
            <a:r>
              <a:rPr lang="en-US" dirty="0"/>
              <a:t>      </a:t>
            </a:r>
          </a:p>
          <a:p>
            <a:r>
              <a:rPr lang="en-US" dirty="0"/>
              <a:t>        int [] numbers = {1, 2, 3, 4, 5, 6};</a:t>
            </a:r>
          </a:p>
          <a:p>
            <a:r>
              <a:rPr lang="en-US" dirty="0"/>
              <a:t>        int [] </a:t>
            </a:r>
            <a:r>
              <a:rPr lang="en-US" dirty="0" err="1"/>
              <a:t>positiveNumbers</a:t>
            </a:r>
            <a:r>
              <a:rPr lang="en-US" dirty="0"/>
              <a:t> = numbers;    // copying arrays</a:t>
            </a:r>
          </a:p>
          <a:p>
            <a:r>
              <a:rPr lang="en-US" dirty="0"/>
              <a:t>      </a:t>
            </a:r>
          </a:p>
          <a:p>
            <a:r>
              <a:rPr lang="en-US" dirty="0"/>
              <a:t>        // change value of first array</a:t>
            </a:r>
          </a:p>
          <a:p>
            <a:r>
              <a:rPr lang="en-US" dirty="0"/>
              <a:t>        numbers[0] = -1;</a:t>
            </a:r>
          </a:p>
          <a:p>
            <a:endParaRPr lang="en-US" dirty="0"/>
          </a:p>
          <a:p>
            <a:r>
              <a:rPr lang="en-US" dirty="0"/>
              <a:t>        // printing the second array</a:t>
            </a:r>
          </a:p>
          <a:p>
            <a:r>
              <a:rPr lang="en-US" dirty="0"/>
              <a:t>        for (int number: </a:t>
            </a:r>
            <a:r>
              <a:rPr lang="en-US" dirty="0" err="1"/>
              <a:t>positiveNumbers</a:t>
            </a:r>
            <a:r>
              <a:rPr lang="en-US" dirty="0"/>
              <a:t>) {</a:t>
            </a:r>
          </a:p>
          <a:p>
            <a:r>
              <a:rPr lang="en-US" dirty="0"/>
              <a:t>            </a:t>
            </a:r>
            <a:r>
              <a:rPr lang="en-US" dirty="0" err="1"/>
              <a:t>System.out.print</a:t>
            </a:r>
            <a:r>
              <a:rPr lang="en-US" dirty="0"/>
              <a:t>(number + ", ");</a:t>
            </a:r>
          </a:p>
          <a:p>
            <a:r>
              <a:rPr lang="en-US" dirty="0"/>
              <a:t>        }</a:t>
            </a:r>
          </a:p>
          <a:p>
            <a:r>
              <a:rPr lang="en-US" dirty="0"/>
              <a:t>    }</a:t>
            </a:r>
          </a:p>
          <a:p>
            <a:r>
              <a:rPr lang="en-US" dirty="0"/>
              <a:t>}</a:t>
            </a:r>
          </a:p>
        </p:txBody>
      </p:sp>
    </p:spTree>
    <p:extLst>
      <p:ext uri="{BB962C8B-B14F-4D97-AF65-F5344CB8AC3E}">
        <p14:creationId xmlns:p14="http://schemas.microsoft.com/office/powerpoint/2010/main" val="4020312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35228"/>
            <a:ext cx="3387416" cy="997709"/>
          </a:xfrm>
          <a:prstGeom prst="rect">
            <a:avLst/>
          </a:prstGeom>
        </p:spPr>
        <p:txBody>
          <a:bodyPr vert="horz" wrap="square" lIns="0" tIns="12700" rIns="0" bIns="0" rtlCol="0">
            <a:spAutoFit/>
          </a:bodyPr>
          <a:lstStyle/>
          <a:p>
            <a:pPr marL="12699">
              <a:spcBef>
                <a:spcPts val="100"/>
              </a:spcBef>
            </a:pPr>
            <a:r>
              <a:rPr sz="3200" spc="-15" dirty="0">
                <a:solidFill>
                  <a:srgbClr val="FFFFFF"/>
                </a:solidFill>
                <a:latin typeface="Cambria"/>
                <a:cs typeface="Cambria"/>
              </a:rPr>
              <a:t>Copying</a:t>
            </a:r>
            <a:r>
              <a:rPr sz="3200" spc="-55" dirty="0">
                <a:solidFill>
                  <a:srgbClr val="FFFFFF"/>
                </a:solidFill>
                <a:latin typeface="Cambria"/>
                <a:cs typeface="Cambria"/>
              </a:rPr>
              <a:t> </a:t>
            </a:r>
            <a:r>
              <a:rPr sz="3200" spc="-35" dirty="0">
                <a:solidFill>
                  <a:srgbClr val="FFFFFF"/>
                </a:solidFill>
                <a:latin typeface="Cambria"/>
                <a:cs typeface="Cambria"/>
              </a:rPr>
              <a:t>Array</a:t>
            </a:r>
            <a:r>
              <a:rPr lang="en-US" sz="3200" spc="-35" dirty="0">
                <a:solidFill>
                  <a:srgbClr val="FFFFFF"/>
                </a:solidFill>
                <a:latin typeface="Cambria"/>
                <a:cs typeface="Cambria"/>
              </a:rPr>
              <a:t> – Method 2</a:t>
            </a:r>
            <a:endParaRPr sz="3200" dirty="0">
              <a:latin typeface="Cambria"/>
              <a:cs typeface="Cambria"/>
            </a:endParaRPr>
          </a:p>
        </p:txBody>
      </p:sp>
      <p:pic>
        <p:nvPicPr>
          <p:cNvPr id="3" name="object 3"/>
          <p:cNvPicPr/>
          <p:nvPr/>
        </p:nvPicPr>
        <p:blipFill>
          <a:blip r:embed="rId2" cstate="print"/>
          <a:stretch>
            <a:fillRect/>
          </a:stretch>
        </p:blipFill>
        <p:spPr>
          <a:xfrm>
            <a:off x="457201" y="6553293"/>
            <a:ext cx="9136380" cy="754287"/>
          </a:xfrm>
          <a:prstGeom prst="rect">
            <a:avLst/>
          </a:prstGeom>
        </p:spPr>
      </p:pic>
      <p:sp>
        <p:nvSpPr>
          <p:cNvPr id="5" name="Rectangle 4">
            <a:extLst>
              <a:ext uri="{FF2B5EF4-FFF2-40B4-BE49-F238E27FC236}">
                <a16:creationId xmlns:a16="http://schemas.microsoft.com/office/drawing/2014/main" id="{74119F3E-5121-428E-A085-D7111B4C94F2}"/>
              </a:ext>
            </a:extLst>
          </p:cNvPr>
          <p:cNvSpPr/>
          <p:nvPr/>
        </p:nvSpPr>
        <p:spPr>
          <a:xfrm>
            <a:off x="838200" y="2028978"/>
            <a:ext cx="8991600" cy="4801314"/>
          </a:xfrm>
          <a:prstGeom prst="rect">
            <a:avLst/>
          </a:prstGeom>
        </p:spPr>
        <p:txBody>
          <a:bodyPr wrap="square">
            <a:spAutoFit/>
          </a:bodyPr>
          <a:lstStyle/>
          <a:p>
            <a:r>
              <a:rPr lang="en-US" dirty="0"/>
              <a:t>import </a:t>
            </a:r>
            <a:r>
              <a:rPr lang="en-US" dirty="0" err="1"/>
              <a:t>java.util.Arrays</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a:t>
            </a:r>
          </a:p>
          <a:p>
            <a:r>
              <a:rPr lang="en-US" dirty="0"/>
              <a:t>        int [] source = {1, 2, 3, 4, 5, 6};</a:t>
            </a:r>
          </a:p>
          <a:p>
            <a:r>
              <a:rPr lang="en-US" dirty="0"/>
              <a:t>        int [] destination = new int[6];</a:t>
            </a:r>
          </a:p>
          <a:p>
            <a:endParaRPr lang="en-US" dirty="0"/>
          </a:p>
          <a:p>
            <a:r>
              <a:rPr lang="en-US" dirty="0"/>
              <a:t>        // iterate and copy elements from source to destination</a:t>
            </a:r>
          </a:p>
          <a:p>
            <a:r>
              <a:rPr lang="en-US" dirty="0"/>
              <a:t>        for (int </a:t>
            </a:r>
            <a:r>
              <a:rPr lang="en-US" dirty="0" err="1"/>
              <a:t>i</a:t>
            </a:r>
            <a:r>
              <a:rPr lang="en-US" dirty="0"/>
              <a:t> = 0; </a:t>
            </a:r>
            <a:r>
              <a:rPr lang="en-US" dirty="0" err="1"/>
              <a:t>i</a:t>
            </a:r>
            <a:r>
              <a:rPr lang="en-US" dirty="0"/>
              <a:t> &lt; </a:t>
            </a:r>
            <a:r>
              <a:rPr lang="en-US" dirty="0" err="1"/>
              <a:t>source.length</a:t>
            </a:r>
            <a:r>
              <a:rPr lang="en-US" dirty="0"/>
              <a:t>; ++</a:t>
            </a:r>
            <a:r>
              <a:rPr lang="en-US" dirty="0" err="1"/>
              <a:t>i</a:t>
            </a:r>
            <a:r>
              <a:rPr lang="en-US" dirty="0"/>
              <a:t>) {</a:t>
            </a:r>
          </a:p>
          <a:p>
            <a:r>
              <a:rPr lang="en-US" dirty="0"/>
              <a:t>            destination[</a:t>
            </a:r>
            <a:r>
              <a:rPr lang="en-US" dirty="0" err="1"/>
              <a:t>i</a:t>
            </a:r>
            <a:r>
              <a:rPr lang="en-US" dirty="0"/>
              <a:t>] = source[</a:t>
            </a:r>
            <a:r>
              <a:rPr lang="en-US" dirty="0" err="1"/>
              <a:t>i</a:t>
            </a:r>
            <a:r>
              <a:rPr lang="en-US" dirty="0"/>
              <a:t>];</a:t>
            </a:r>
          </a:p>
          <a:p>
            <a:r>
              <a:rPr lang="en-US" dirty="0"/>
              <a:t>        }</a:t>
            </a:r>
          </a:p>
          <a:p>
            <a:r>
              <a:rPr lang="en-US" dirty="0"/>
              <a:t>      </a:t>
            </a:r>
          </a:p>
          <a:p>
            <a:r>
              <a:rPr lang="en-US" dirty="0"/>
              <a:t>         // converting array to string</a:t>
            </a:r>
          </a:p>
          <a:p>
            <a:r>
              <a:rPr lang="en-US" dirty="0"/>
              <a:t>        </a:t>
            </a:r>
            <a:r>
              <a:rPr lang="en-US" dirty="0" err="1"/>
              <a:t>System.out.println</a:t>
            </a:r>
            <a:r>
              <a:rPr lang="en-US" dirty="0"/>
              <a:t>(</a:t>
            </a:r>
            <a:r>
              <a:rPr lang="en-US" dirty="0" err="1"/>
              <a:t>Arrays.toString</a:t>
            </a:r>
            <a:r>
              <a:rPr lang="en-US" dirty="0"/>
              <a:t>(destination));</a:t>
            </a:r>
          </a:p>
          <a:p>
            <a:r>
              <a:rPr lang="en-US" dirty="0"/>
              <a:t>    }</a:t>
            </a:r>
          </a:p>
          <a:p>
            <a:r>
              <a:rPr lang="en-US" dirty="0"/>
              <a:t>}</a:t>
            </a:r>
          </a:p>
        </p:txBody>
      </p:sp>
    </p:spTree>
    <p:extLst>
      <p:ext uri="{BB962C8B-B14F-4D97-AF65-F5344CB8AC3E}">
        <p14:creationId xmlns:p14="http://schemas.microsoft.com/office/powerpoint/2010/main" val="948350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35228"/>
            <a:ext cx="3387416" cy="997709"/>
          </a:xfrm>
          <a:prstGeom prst="rect">
            <a:avLst/>
          </a:prstGeom>
        </p:spPr>
        <p:txBody>
          <a:bodyPr vert="horz" wrap="square" lIns="0" tIns="12700" rIns="0" bIns="0" rtlCol="0">
            <a:spAutoFit/>
          </a:bodyPr>
          <a:lstStyle/>
          <a:p>
            <a:pPr marL="12699">
              <a:spcBef>
                <a:spcPts val="100"/>
              </a:spcBef>
            </a:pPr>
            <a:r>
              <a:rPr sz="3200" spc="-15" dirty="0">
                <a:solidFill>
                  <a:srgbClr val="FFFFFF"/>
                </a:solidFill>
                <a:latin typeface="Cambria"/>
                <a:cs typeface="Cambria"/>
              </a:rPr>
              <a:t>Copying</a:t>
            </a:r>
            <a:r>
              <a:rPr sz="3200" spc="-55" dirty="0">
                <a:solidFill>
                  <a:srgbClr val="FFFFFF"/>
                </a:solidFill>
                <a:latin typeface="Cambria"/>
                <a:cs typeface="Cambria"/>
              </a:rPr>
              <a:t> </a:t>
            </a:r>
            <a:r>
              <a:rPr sz="3200" spc="-35" dirty="0">
                <a:solidFill>
                  <a:srgbClr val="FFFFFF"/>
                </a:solidFill>
                <a:latin typeface="Cambria"/>
                <a:cs typeface="Cambria"/>
              </a:rPr>
              <a:t>Array</a:t>
            </a:r>
            <a:r>
              <a:rPr lang="en-US" sz="3200" spc="-35" dirty="0">
                <a:solidFill>
                  <a:srgbClr val="FFFFFF"/>
                </a:solidFill>
                <a:latin typeface="Cambria"/>
                <a:cs typeface="Cambria"/>
              </a:rPr>
              <a:t> – Method 3</a:t>
            </a:r>
            <a:endParaRPr sz="3200" dirty="0">
              <a:latin typeface="Cambria"/>
              <a:cs typeface="Cambria"/>
            </a:endParaRPr>
          </a:p>
        </p:txBody>
      </p:sp>
      <p:pic>
        <p:nvPicPr>
          <p:cNvPr id="3" name="object 3"/>
          <p:cNvPicPr/>
          <p:nvPr/>
        </p:nvPicPr>
        <p:blipFill>
          <a:blip r:embed="rId2" cstate="print"/>
          <a:stretch>
            <a:fillRect/>
          </a:stretch>
        </p:blipFill>
        <p:spPr>
          <a:xfrm>
            <a:off x="457201" y="6553293"/>
            <a:ext cx="9136380" cy="754287"/>
          </a:xfrm>
          <a:prstGeom prst="rect">
            <a:avLst/>
          </a:prstGeom>
        </p:spPr>
      </p:pic>
      <p:sp>
        <p:nvSpPr>
          <p:cNvPr id="5" name="Rectangle 4">
            <a:extLst>
              <a:ext uri="{FF2B5EF4-FFF2-40B4-BE49-F238E27FC236}">
                <a16:creationId xmlns:a16="http://schemas.microsoft.com/office/drawing/2014/main" id="{74119F3E-5121-428E-A085-D7111B4C94F2}"/>
              </a:ext>
            </a:extLst>
          </p:cNvPr>
          <p:cNvSpPr/>
          <p:nvPr/>
        </p:nvSpPr>
        <p:spPr>
          <a:xfrm>
            <a:off x="838200" y="2028978"/>
            <a:ext cx="7772400" cy="4524315"/>
          </a:xfrm>
          <a:prstGeom prst="rect">
            <a:avLst/>
          </a:prstGeom>
        </p:spPr>
        <p:txBody>
          <a:bodyPr wrap="square">
            <a:spAutoFit/>
          </a:bodyPr>
          <a:lstStyle/>
          <a:p>
            <a:r>
              <a:rPr lang="en-US" dirty="0"/>
              <a:t>//</a:t>
            </a:r>
            <a:r>
              <a:rPr lang="en-US" dirty="0" err="1"/>
              <a:t>arraycopy</a:t>
            </a:r>
            <a:endParaRPr lang="en-US" dirty="0"/>
          </a:p>
          <a:p>
            <a:r>
              <a:rPr lang="en-US" dirty="0"/>
              <a:t>import </a:t>
            </a:r>
            <a:r>
              <a:rPr lang="en-US" dirty="0" err="1"/>
              <a:t>java.util.Arrays</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int[] n1 = {2, 3, 12, 4, 12, -2};</a:t>
            </a:r>
          </a:p>
          <a:p>
            <a:r>
              <a:rPr lang="en-US" dirty="0"/>
              <a:t>      </a:t>
            </a:r>
          </a:p>
          <a:p>
            <a:r>
              <a:rPr lang="en-US" dirty="0"/>
              <a:t>        // Creating n2 array of having length of n1 array</a:t>
            </a:r>
          </a:p>
          <a:p>
            <a:r>
              <a:rPr lang="en-US" b="1" dirty="0"/>
              <a:t>        int[] n2 = new int[n1.length];</a:t>
            </a:r>
          </a:p>
          <a:p>
            <a:r>
              <a:rPr lang="en-US" dirty="0"/>
              <a:t>      </a:t>
            </a:r>
          </a:p>
          <a:p>
            <a:r>
              <a:rPr lang="en-US" dirty="0"/>
              <a:t>        // copying entire n1 array to n2</a:t>
            </a:r>
          </a:p>
          <a:p>
            <a:r>
              <a:rPr lang="en-US" dirty="0"/>
              <a:t>        </a:t>
            </a:r>
            <a:r>
              <a:rPr lang="en-US" dirty="0" err="1"/>
              <a:t>System.</a:t>
            </a:r>
            <a:r>
              <a:rPr lang="en-US" b="1" dirty="0" err="1">
                <a:solidFill>
                  <a:srgbClr val="FF0000"/>
                </a:solidFill>
              </a:rPr>
              <a:t>arraycopy</a:t>
            </a:r>
            <a:r>
              <a:rPr lang="en-US" dirty="0"/>
              <a:t>(n1, 0, n2, 0, n1.length);</a:t>
            </a:r>
          </a:p>
          <a:p>
            <a:r>
              <a:rPr lang="en-US" dirty="0"/>
              <a:t>        </a:t>
            </a:r>
            <a:r>
              <a:rPr lang="en-US" dirty="0" err="1"/>
              <a:t>System.out.println</a:t>
            </a:r>
            <a:r>
              <a:rPr lang="en-US" dirty="0"/>
              <a:t>("n2 = " + </a:t>
            </a:r>
            <a:r>
              <a:rPr lang="en-US" dirty="0" err="1"/>
              <a:t>Arrays.</a:t>
            </a:r>
            <a:r>
              <a:rPr lang="en-US" b="1" dirty="0" err="1"/>
              <a:t>toString</a:t>
            </a:r>
            <a:r>
              <a:rPr lang="en-US" dirty="0"/>
              <a:t>(n2));  </a:t>
            </a:r>
          </a:p>
          <a:p>
            <a:r>
              <a:rPr lang="en-US" dirty="0"/>
              <a:t>       </a:t>
            </a:r>
          </a:p>
          <a:p>
            <a:r>
              <a:rPr lang="en-US" dirty="0"/>
              <a:t>    }</a:t>
            </a:r>
          </a:p>
          <a:p>
            <a:r>
              <a:rPr lang="en-US" dirty="0"/>
              <a:t>}</a:t>
            </a:r>
          </a:p>
        </p:txBody>
      </p:sp>
    </p:spTree>
    <p:extLst>
      <p:ext uri="{BB962C8B-B14F-4D97-AF65-F5344CB8AC3E}">
        <p14:creationId xmlns:p14="http://schemas.microsoft.com/office/powerpoint/2010/main" val="3490513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016" y="935228"/>
            <a:ext cx="2667000" cy="505267"/>
          </a:xfrm>
          <a:prstGeom prst="rect">
            <a:avLst/>
          </a:prstGeom>
        </p:spPr>
        <p:txBody>
          <a:bodyPr vert="horz" wrap="square" lIns="0" tIns="12700" rIns="0" bIns="0" rtlCol="0">
            <a:spAutoFit/>
          </a:bodyPr>
          <a:lstStyle/>
          <a:p>
            <a:pPr marL="12699">
              <a:spcBef>
                <a:spcPts val="100"/>
              </a:spcBef>
            </a:pPr>
            <a:r>
              <a:rPr sz="3200" spc="-15" dirty="0">
                <a:solidFill>
                  <a:srgbClr val="FFFFFF"/>
                </a:solidFill>
                <a:latin typeface="Cambria"/>
                <a:cs typeface="Cambria"/>
              </a:rPr>
              <a:t>Copying</a:t>
            </a:r>
            <a:r>
              <a:rPr sz="3200" spc="-55" dirty="0">
                <a:solidFill>
                  <a:srgbClr val="FFFFFF"/>
                </a:solidFill>
                <a:latin typeface="Cambria"/>
                <a:cs typeface="Cambria"/>
              </a:rPr>
              <a:t> </a:t>
            </a:r>
            <a:r>
              <a:rPr sz="3200" spc="-35" dirty="0">
                <a:solidFill>
                  <a:srgbClr val="FFFFFF"/>
                </a:solidFill>
                <a:latin typeface="Cambria"/>
                <a:cs typeface="Cambria"/>
              </a:rPr>
              <a:t>Array</a:t>
            </a:r>
            <a:endParaRPr sz="3200">
              <a:latin typeface="Cambria"/>
              <a:cs typeface="Cambria"/>
            </a:endParaRPr>
          </a:p>
        </p:txBody>
      </p:sp>
      <p:sp>
        <p:nvSpPr>
          <p:cNvPr id="3" name="object 3"/>
          <p:cNvSpPr txBox="1"/>
          <p:nvPr/>
        </p:nvSpPr>
        <p:spPr>
          <a:xfrm>
            <a:off x="457201" y="1931957"/>
            <a:ext cx="9136380" cy="3134191"/>
          </a:xfrm>
          <a:prstGeom prst="rect">
            <a:avLst/>
          </a:prstGeom>
        </p:spPr>
        <p:txBody>
          <a:bodyPr vert="horz" wrap="square" lIns="0" tIns="12700" rIns="0" bIns="0" rtlCol="0">
            <a:spAutoFit/>
          </a:bodyPr>
          <a:lstStyle/>
          <a:p>
            <a:pPr marL="12699">
              <a:spcBef>
                <a:spcPts val="100"/>
              </a:spcBef>
            </a:pPr>
            <a:r>
              <a:rPr sz="2400" b="1" spc="-15" dirty="0">
                <a:latin typeface="Cambria"/>
                <a:cs typeface="Cambria"/>
              </a:rPr>
              <a:t>Method</a:t>
            </a:r>
            <a:r>
              <a:rPr sz="2400" b="1" spc="-50" dirty="0">
                <a:latin typeface="Cambria"/>
                <a:cs typeface="Cambria"/>
              </a:rPr>
              <a:t> </a:t>
            </a:r>
            <a:r>
              <a:rPr sz="2400" b="1" spc="-15" dirty="0">
                <a:latin typeface="Cambria"/>
                <a:cs typeface="Cambria"/>
              </a:rPr>
              <a:t>3:</a:t>
            </a:r>
            <a:r>
              <a:rPr sz="2400" b="1" spc="-45" dirty="0">
                <a:latin typeface="Cambria"/>
                <a:cs typeface="Cambria"/>
              </a:rPr>
              <a:t> </a:t>
            </a:r>
            <a:r>
              <a:rPr sz="2400" spc="-15" dirty="0">
                <a:latin typeface="Cambria"/>
                <a:cs typeface="Cambria"/>
              </a:rPr>
              <a:t>Another</a:t>
            </a:r>
            <a:r>
              <a:rPr sz="2400" spc="-40" dirty="0">
                <a:latin typeface="Cambria"/>
                <a:cs typeface="Cambria"/>
              </a:rPr>
              <a:t> </a:t>
            </a:r>
            <a:r>
              <a:rPr sz="2400" spc="-10" dirty="0">
                <a:latin typeface="Cambria"/>
                <a:cs typeface="Cambria"/>
              </a:rPr>
              <a:t>approach</a:t>
            </a:r>
            <a:r>
              <a:rPr sz="2400" spc="-60" dirty="0">
                <a:latin typeface="Cambria"/>
                <a:cs typeface="Cambria"/>
              </a:rPr>
              <a:t> </a:t>
            </a:r>
            <a:r>
              <a:rPr sz="2400" dirty="0">
                <a:latin typeface="Cambria"/>
                <a:cs typeface="Cambria"/>
              </a:rPr>
              <a:t>is</a:t>
            </a:r>
            <a:r>
              <a:rPr sz="2400" spc="20" dirty="0">
                <a:latin typeface="Cambria"/>
                <a:cs typeface="Cambria"/>
              </a:rPr>
              <a:t> </a:t>
            </a:r>
            <a:r>
              <a:rPr sz="2400" spc="-10" dirty="0">
                <a:latin typeface="Cambria"/>
                <a:cs typeface="Cambria"/>
              </a:rPr>
              <a:t>to</a:t>
            </a:r>
            <a:r>
              <a:rPr sz="2400" spc="-5" dirty="0">
                <a:latin typeface="Cambria"/>
                <a:cs typeface="Cambria"/>
              </a:rPr>
              <a:t> </a:t>
            </a:r>
            <a:r>
              <a:rPr sz="2400" spc="-15" dirty="0">
                <a:latin typeface="Cambria"/>
                <a:cs typeface="Cambria"/>
              </a:rPr>
              <a:t>use</a:t>
            </a:r>
            <a:r>
              <a:rPr sz="2400" spc="5" dirty="0">
                <a:latin typeface="Cambria"/>
                <a:cs typeface="Cambria"/>
              </a:rPr>
              <a:t> </a:t>
            </a:r>
            <a:r>
              <a:rPr sz="2400" spc="-5" dirty="0">
                <a:latin typeface="Cambria"/>
                <a:cs typeface="Cambria"/>
              </a:rPr>
              <a:t>the</a:t>
            </a:r>
            <a:r>
              <a:rPr sz="2400" spc="-10" dirty="0">
                <a:latin typeface="Cambria"/>
                <a:cs typeface="Cambria"/>
              </a:rPr>
              <a:t> </a:t>
            </a:r>
            <a:r>
              <a:rPr sz="2400" b="1" spc="-40" dirty="0">
                <a:latin typeface="Cambria"/>
                <a:cs typeface="Cambria"/>
              </a:rPr>
              <a:t>arraycopy</a:t>
            </a:r>
            <a:r>
              <a:rPr sz="2400" b="1" spc="15" dirty="0">
                <a:latin typeface="Cambria"/>
                <a:cs typeface="Cambria"/>
              </a:rPr>
              <a:t> </a:t>
            </a:r>
            <a:r>
              <a:rPr sz="2400" dirty="0">
                <a:latin typeface="Cambria"/>
                <a:cs typeface="Cambria"/>
              </a:rPr>
              <a:t>method</a:t>
            </a:r>
            <a:r>
              <a:rPr sz="2400" spc="-65" dirty="0">
                <a:latin typeface="Cambria"/>
                <a:cs typeface="Cambria"/>
              </a:rPr>
              <a:t> </a:t>
            </a:r>
            <a:r>
              <a:rPr sz="2400" dirty="0">
                <a:latin typeface="Cambria"/>
                <a:cs typeface="Cambria"/>
              </a:rPr>
              <a:t>in</a:t>
            </a:r>
            <a:r>
              <a:rPr sz="2400" spc="114" dirty="0">
                <a:latin typeface="Cambria"/>
                <a:cs typeface="Cambria"/>
              </a:rPr>
              <a:t> </a:t>
            </a:r>
            <a:r>
              <a:rPr sz="2400" dirty="0">
                <a:latin typeface="Cambria"/>
                <a:cs typeface="Cambria"/>
              </a:rPr>
              <a:t>the</a:t>
            </a:r>
          </a:p>
          <a:p>
            <a:pPr marL="469225"/>
            <a:r>
              <a:rPr sz="2400" b="1" spc="-25" dirty="0">
                <a:latin typeface="Cambria"/>
                <a:cs typeface="Cambria"/>
              </a:rPr>
              <a:t>java.lang.System</a:t>
            </a:r>
            <a:r>
              <a:rPr sz="2400" b="1" spc="-30" dirty="0">
                <a:latin typeface="Cambria"/>
                <a:cs typeface="Cambria"/>
              </a:rPr>
              <a:t> </a:t>
            </a:r>
            <a:r>
              <a:rPr sz="2400" spc="-5" dirty="0">
                <a:latin typeface="Cambria"/>
                <a:cs typeface="Cambria"/>
              </a:rPr>
              <a:t>class</a:t>
            </a:r>
            <a:r>
              <a:rPr sz="2400" spc="-40" dirty="0">
                <a:latin typeface="Cambria"/>
                <a:cs typeface="Cambria"/>
              </a:rPr>
              <a:t> </a:t>
            </a:r>
            <a:r>
              <a:rPr sz="2400" spc="-10" dirty="0">
                <a:latin typeface="Cambria"/>
                <a:cs typeface="Cambria"/>
              </a:rPr>
              <a:t>to</a:t>
            </a:r>
            <a:r>
              <a:rPr sz="2400" spc="-5" dirty="0">
                <a:latin typeface="Cambria"/>
                <a:cs typeface="Cambria"/>
              </a:rPr>
              <a:t> </a:t>
            </a:r>
            <a:r>
              <a:rPr sz="2400" spc="-10" dirty="0">
                <a:latin typeface="Cambria"/>
                <a:cs typeface="Cambria"/>
              </a:rPr>
              <a:t>copy</a:t>
            </a:r>
            <a:r>
              <a:rPr sz="2400" spc="-30" dirty="0">
                <a:latin typeface="Cambria"/>
                <a:cs typeface="Cambria"/>
              </a:rPr>
              <a:t> arrays</a:t>
            </a:r>
            <a:r>
              <a:rPr sz="2400" spc="15" dirty="0">
                <a:latin typeface="Cambria"/>
                <a:cs typeface="Cambria"/>
              </a:rPr>
              <a:t> </a:t>
            </a:r>
            <a:r>
              <a:rPr sz="2400" spc="-5" dirty="0">
                <a:latin typeface="Cambria"/>
                <a:cs typeface="Cambria"/>
              </a:rPr>
              <a:t>instead</a:t>
            </a:r>
            <a:r>
              <a:rPr sz="2400" spc="-30" dirty="0">
                <a:latin typeface="Cambria"/>
                <a:cs typeface="Cambria"/>
              </a:rPr>
              <a:t> </a:t>
            </a:r>
            <a:r>
              <a:rPr sz="2400" spc="-10" dirty="0">
                <a:latin typeface="Cambria"/>
                <a:cs typeface="Cambria"/>
              </a:rPr>
              <a:t>of </a:t>
            </a:r>
            <a:r>
              <a:rPr sz="2400" spc="-15" dirty="0">
                <a:latin typeface="Cambria"/>
                <a:cs typeface="Cambria"/>
              </a:rPr>
              <a:t>using</a:t>
            </a:r>
            <a:r>
              <a:rPr sz="2400" spc="-10" dirty="0">
                <a:latin typeface="Cambria"/>
                <a:cs typeface="Cambria"/>
              </a:rPr>
              <a:t> </a:t>
            </a:r>
            <a:r>
              <a:rPr sz="2400" dirty="0">
                <a:latin typeface="Cambria"/>
                <a:cs typeface="Cambria"/>
              </a:rPr>
              <a:t>a</a:t>
            </a:r>
            <a:r>
              <a:rPr sz="2400" spc="145" dirty="0">
                <a:latin typeface="Cambria"/>
                <a:cs typeface="Cambria"/>
              </a:rPr>
              <a:t> </a:t>
            </a:r>
            <a:r>
              <a:rPr sz="2400" spc="-5" dirty="0">
                <a:latin typeface="Cambria"/>
                <a:cs typeface="Cambria"/>
              </a:rPr>
              <a:t>loop.</a:t>
            </a:r>
            <a:endParaRPr sz="2400" dirty="0">
              <a:latin typeface="Cambria"/>
              <a:cs typeface="Cambria"/>
            </a:endParaRPr>
          </a:p>
          <a:p>
            <a:pPr marL="411445">
              <a:spcBef>
                <a:spcPts val="994"/>
              </a:spcBef>
            </a:pPr>
            <a:r>
              <a:rPr sz="2400" b="1" spc="-10" dirty="0">
                <a:solidFill>
                  <a:srgbClr val="FF0000"/>
                </a:solidFill>
                <a:latin typeface="Cambria"/>
                <a:cs typeface="Cambria"/>
              </a:rPr>
              <a:t>Syntax:</a:t>
            </a:r>
            <a:r>
              <a:rPr sz="2400" b="1" spc="-65" dirty="0">
                <a:solidFill>
                  <a:srgbClr val="FF0000"/>
                </a:solidFill>
                <a:latin typeface="Cambria"/>
                <a:cs typeface="Cambria"/>
              </a:rPr>
              <a:t> </a:t>
            </a:r>
            <a:r>
              <a:rPr sz="2400" spc="-30" dirty="0">
                <a:solidFill>
                  <a:srgbClr val="FF0000"/>
                </a:solidFill>
                <a:latin typeface="Cambria"/>
                <a:cs typeface="Cambria"/>
              </a:rPr>
              <a:t>arraycopy(sourceArray,</a:t>
            </a:r>
            <a:r>
              <a:rPr sz="2400" spc="25" dirty="0">
                <a:solidFill>
                  <a:srgbClr val="FF0000"/>
                </a:solidFill>
                <a:latin typeface="Cambria"/>
                <a:cs typeface="Cambria"/>
              </a:rPr>
              <a:t> </a:t>
            </a:r>
            <a:r>
              <a:rPr sz="2400" spc="-15" dirty="0">
                <a:solidFill>
                  <a:srgbClr val="FF0000"/>
                </a:solidFill>
                <a:latin typeface="Cambria"/>
                <a:cs typeface="Cambria"/>
              </a:rPr>
              <a:t>srcPos,</a:t>
            </a:r>
            <a:r>
              <a:rPr sz="2400" spc="-30" dirty="0">
                <a:solidFill>
                  <a:srgbClr val="FF0000"/>
                </a:solidFill>
                <a:latin typeface="Cambria"/>
                <a:cs typeface="Cambria"/>
              </a:rPr>
              <a:t> </a:t>
            </a:r>
            <a:r>
              <a:rPr sz="2400" spc="-35" dirty="0">
                <a:solidFill>
                  <a:srgbClr val="FF0000"/>
                </a:solidFill>
                <a:latin typeface="Cambria"/>
                <a:cs typeface="Cambria"/>
              </a:rPr>
              <a:t>targetArray,</a:t>
            </a:r>
            <a:r>
              <a:rPr sz="2400" spc="-5" dirty="0">
                <a:solidFill>
                  <a:srgbClr val="FF0000"/>
                </a:solidFill>
                <a:latin typeface="Cambria"/>
                <a:cs typeface="Cambria"/>
              </a:rPr>
              <a:t> </a:t>
            </a:r>
            <a:r>
              <a:rPr sz="2400" spc="-10" dirty="0">
                <a:solidFill>
                  <a:srgbClr val="FF0000"/>
                </a:solidFill>
                <a:latin typeface="Cambria"/>
                <a:cs typeface="Cambria"/>
              </a:rPr>
              <a:t>tarPos,</a:t>
            </a:r>
            <a:r>
              <a:rPr sz="2400" spc="170" dirty="0">
                <a:solidFill>
                  <a:srgbClr val="FF0000"/>
                </a:solidFill>
                <a:latin typeface="Cambria"/>
                <a:cs typeface="Cambria"/>
              </a:rPr>
              <a:t> </a:t>
            </a:r>
            <a:r>
              <a:rPr sz="2400" spc="-5" dirty="0">
                <a:solidFill>
                  <a:srgbClr val="FF0000"/>
                </a:solidFill>
                <a:latin typeface="Cambria"/>
                <a:cs typeface="Cambria"/>
              </a:rPr>
              <a:t>length);</a:t>
            </a:r>
            <a:endParaRPr sz="2400" dirty="0">
              <a:solidFill>
                <a:srgbClr val="FF0000"/>
              </a:solidFill>
              <a:latin typeface="Cambria"/>
              <a:cs typeface="Cambria"/>
            </a:endParaRPr>
          </a:p>
          <a:p>
            <a:pPr marL="411445">
              <a:spcBef>
                <a:spcPts val="1010"/>
              </a:spcBef>
            </a:pPr>
            <a:r>
              <a:rPr sz="2400" b="1" dirty="0">
                <a:latin typeface="Cambria"/>
                <a:cs typeface="Cambria"/>
              </a:rPr>
              <a:t>Ex:</a:t>
            </a:r>
            <a:r>
              <a:rPr sz="2400" b="1" spc="-35" dirty="0">
                <a:latin typeface="Cambria"/>
                <a:cs typeface="Cambria"/>
              </a:rPr>
              <a:t> </a:t>
            </a:r>
            <a:r>
              <a:rPr sz="2400" spc="-30" dirty="0">
                <a:latin typeface="Cambria"/>
                <a:cs typeface="Cambria"/>
              </a:rPr>
              <a:t>System.arraycopy(sourceArray,</a:t>
            </a:r>
            <a:r>
              <a:rPr sz="2400" spc="50" dirty="0">
                <a:latin typeface="Cambria"/>
                <a:cs typeface="Cambria"/>
              </a:rPr>
              <a:t> </a:t>
            </a:r>
            <a:r>
              <a:rPr sz="2400" b="1" dirty="0">
                <a:latin typeface="Cambria"/>
                <a:cs typeface="Cambria"/>
              </a:rPr>
              <a:t>0</a:t>
            </a:r>
            <a:r>
              <a:rPr sz="2400" dirty="0">
                <a:latin typeface="Cambria"/>
                <a:cs typeface="Cambria"/>
              </a:rPr>
              <a:t>,</a:t>
            </a:r>
            <a:r>
              <a:rPr sz="2400" spc="5" dirty="0">
                <a:latin typeface="Cambria"/>
                <a:cs typeface="Cambria"/>
              </a:rPr>
              <a:t> </a:t>
            </a:r>
            <a:r>
              <a:rPr sz="2400" spc="-35" dirty="0">
                <a:latin typeface="Cambria"/>
                <a:cs typeface="Cambria"/>
              </a:rPr>
              <a:t>targetArray,</a:t>
            </a:r>
            <a:r>
              <a:rPr sz="2400" spc="-25" dirty="0">
                <a:latin typeface="Cambria"/>
                <a:cs typeface="Cambria"/>
              </a:rPr>
              <a:t> </a:t>
            </a:r>
            <a:r>
              <a:rPr sz="2400" b="1" dirty="0">
                <a:latin typeface="Cambria"/>
                <a:cs typeface="Cambria"/>
              </a:rPr>
              <a:t>0</a:t>
            </a:r>
            <a:r>
              <a:rPr sz="2400" dirty="0">
                <a:latin typeface="Cambria"/>
                <a:cs typeface="Cambria"/>
              </a:rPr>
              <a:t>,</a:t>
            </a:r>
            <a:r>
              <a:rPr sz="2400" spc="280" dirty="0">
                <a:latin typeface="Cambria"/>
                <a:cs typeface="Cambria"/>
              </a:rPr>
              <a:t> </a:t>
            </a:r>
            <a:r>
              <a:rPr sz="2400" spc="-30" dirty="0">
                <a:latin typeface="Cambria"/>
                <a:cs typeface="Cambria"/>
              </a:rPr>
              <a:t>sourceArray.length);</a:t>
            </a:r>
            <a:endParaRPr sz="2400" dirty="0">
              <a:latin typeface="Cambria"/>
              <a:cs typeface="Cambria"/>
            </a:endParaRPr>
          </a:p>
          <a:p>
            <a:pPr>
              <a:lnSpc>
                <a:spcPct val="100000"/>
              </a:lnSpc>
            </a:pPr>
            <a:endParaRPr sz="2800" dirty="0">
              <a:latin typeface="Cambria"/>
              <a:cs typeface="Cambria"/>
            </a:endParaRPr>
          </a:p>
          <a:p>
            <a:pPr marL="411445">
              <a:spcBef>
                <a:spcPts val="1685"/>
              </a:spcBef>
            </a:pPr>
            <a:r>
              <a:rPr sz="2400" b="1" spc="-15" dirty="0">
                <a:latin typeface="Cambria"/>
                <a:cs typeface="Cambria"/>
              </a:rPr>
              <a:t>Method</a:t>
            </a:r>
            <a:r>
              <a:rPr sz="2400" b="1" spc="-50" dirty="0">
                <a:latin typeface="Cambria"/>
                <a:cs typeface="Cambria"/>
              </a:rPr>
              <a:t> </a:t>
            </a:r>
            <a:r>
              <a:rPr sz="2400" b="1" spc="-15" dirty="0">
                <a:latin typeface="Cambria"/>
                <a:cs typeface="Cambria"/>
              </a:rPr>
              <a:t>4:</a:t>
            </a:r>
            <a:r>
              <a:rPr sz="2400" b="1" spc="-45" dirty="0">
                <a:latin typeface="Cambria"/>
                <a:cs typeface="Cambria"/>
              </a:rPr>
              <a:t> </a:t>
            </a:r>
            <a:r>
              <a:rPr sz="2400" spc="-15" dirty="0">
                <a:latin typeface="Cambria"/>
                <a:cs typeface="Cambria"/>
              </a:rPr>
              <a:t>Another</a:t>
            </a:r>
            <a:r>
              <a:rPr sz="2400" spc="-45" dirty="0">
                <a:latin typeface="Cambria"/>
                <a:cs typeface="Cambria"/>
              </a:rPr>
              <a:t> </a:t>
            </a:r>
            <a:r>
              <a:rPr sz="2400" spc="-10" dirty="0">
                <a:latin typeface="Cambria"/>
                <a:cs typeface="Cambria"/>
              </a:rPr>
              <a:t>approach</a:t>
            </a:r>
            <a:r>
              <a:rPr sz="2400" spc="-55" dirty="0">
                <a:latin typeface="Cambria"/>
                <a:cs typeface="Cambria"/>
              </a:rPr>
              <a:t> </a:t>
            </a:r>
            <a:r>
              <a:rPr sz="2400" dirty="0">
                <a:latin typeface="Cambria"/>
                <a:cs typeface="Cambria"/>
              </a:rPr>
              <a:t>is to</a:t>
            </a:r>
            <a:r>
              <a:rPr sz="2400" spc="-15" dirty="0">
                <a:latin typeface="Cambria"/>
                <a:cs typeface="Cambria"/>
              </a:rPr>
              <a:t> </a:t>
            </a:r>
            <a:r>
              <a:rPr sz="2400" spc="-10" dirty="0">
                <a:latin typeface="Cambria"/>
                <a:cs typeface="Cambria"/>
              </a:rPr>
              <a:t>use</a:t>
            </a:r>
            <a:r>
              <a:rPr sz="2400" spc="-5" dirty="0">
                <a:latin typeface="Cambria"/>
                <a:cs typeface="Cambria"/>
              </a:rPr>
              <a:t> the</a:t>
            </a:r>
            <a:r>
              <a:rPr sz="2400" spc="-10" dirty="0">
                <a:latin typeface="Cambria"/>
                <a:cs typeface="Cambria"/>
              </a:rPr>
              <a:t> </a:t>
            </a:r>
            <a:r>
              <a:rPr sz="2400" b="1" spc="-15" dirty="0">
                <a:solidFill>
                  <a:srgbClr val="FF0000"/>
                </a:solidFill>
                <a:latin typeface="Cambria"/>
                <a:cs typeface="Cambria"/>
              </a:rPr>
              <a:t>clone</a:t>
            </a:r>
            <a:r>
              <a:rPr sz="2400" b="1" dirty="0">
                <a:latin typeface="Cambria"/>
                <a:cs typeface="Cambria"/>
              </a:rPr>
              <a:t> </a:t>
            </a:r>
            <a:r>
              <a:rPr sz="2400" dirty="0">
                <a:latin typeface="Cambria"/>
                <a:cs typeface="Cambria"/>
              </a:rPr>
              <a:t>method</a:t>
            </a:r>
            <a:r>
              <a:rPr sz="2400" spc="-65" dirty="0">
                <a:latin typeface="Cambria"/>
                <a:cs typeface="Cambria"/>
              </a:rPr>
              <a:t> </a:t>
            </a:r>
            <a:r>
              <a:rPr sz="2400" dirty="0">
                <a:latin typeface="Cambria"/>
                <a:cs typeface="Cambria"/>
              </a:rPr>
              <a:t>in</a:t>
            </a:r>
            <a:r>
              <a:rPr sz="2400" spc="114" dirty="0">
                <a:latin typeface="Cambria"/>
                <a:cs typeface="Cambria"/>
              </a:rPr>
              <a:t> </a:t>
            </a:r>
            <a:r>
              <a:rPr sz="2400" spc="-5" dirty="0">
                <a:latin typeface="Cambria"/>
                <a:cs typeface="Cambria"/>
              </a:rPr>
              <a:t>the</a:t>
            </a:r>
            <a:endParaRPr sz="24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35228"/>
            <a:ext cx="3387416" cy="997709"/>
          </a:xfrm>
          <a:prstGeom prst="rect">
            <a:avLst/>
          </a:prstGeom>
        </p:spPr>
        <p:txBody>
          <a:bodyPr vert="horz" wrap="square" lIns="0" tIns="12700" rIns="0" bIns="0" rtlCol="0">
            <a:spAutoFit/>
          </a:bodyPr>
          <a:lstStyle/>
          <a:p>
            <a:pPr marL="12699">
              <a:spcBef>
                <a:spcPts val="100"/>
              </a:spcBef>
            </a:pPr>
            <a:r>
              <a:rPr sz="3200" spc="-15" dirty="0">
                <a:solidFill>
                  <a:srgbClr val="FFFFFF"/>
                </a:solidFill>
                <a:latin typeface="Cambria"/>
                <a:cs typeface="Cambria"/>
              </a:rPr>
              <a:t>Copying</a:t>
            </a:r>
            <a:r>
              <a:rPr sz="3200" spc="-55" dirty="0">
                <a:solidFill>
                  <a:srgbClr val="FFFFFF"/>
                </a:solidFill>
                <a:latin typeface="Cambria"/>
                <a:cs typeface="Cambria"/>
              </a:rPr>
              <a:t> </a:t>
            </a:r>
            <a:r>
              <a:rPr sz="3200" spc="-35" dirty="0">
                <a:solidFill>
                  <a:srgbClr val="FFFFFF"/>
                </a:solidFill>
                <a:latin typeface="Cambria"/>
                <a:cs typeface="Cambria"/>
              </a:rPr>
              <a:t>Array</a:t>
            </a:r>
            <a:r>
              <a:rPr lang="en-US" sz="3200" spc="-35" dirty="0">
                <a:solidFill>
                  <a:srgbClr val="FFFFFF"/>
                </a:solidFill>
                <a:latin typeface="Cambria"/>
                <a:cs typeface="Cambria"/>
              </a:rPr>
              <a:t> – Method 4</a:t>
            </a:r>
            <a:endParaRPr sz="3200" dirty="0">
              <a:latin typeface="Cambria"/>
              <a:cs typeface="Cambria"/>
            </a:endParaRPr>
          </a:p>
        </p:txBody>
      </p:sp>
      <p:pic>
        <p:nvPicPr>
          <p:cNvPr id="3" name="object 3"/>
          <p:cNvPicPr/>
          <p:nvPr/>
        </p:nvPicPr>
        <p:blipFill>
          <a:blip r:embed="rId2" cstate="print"/>
          <a:stretch>
            <a:fillRect/>
          </a:stretch>
        </p:blipFill>
        <p:spPr>
          <a:xfrm>
            <a:off x="457201" y="6553293"/>
            <a:ext cx="9136380" cy="754287"/>
          </a:xfrm>
          <a:prstGeom prst="rect">
            <a:avLst/>
          </a:prstGeom>
        </p:spPr>
      </p:pic>
      <p:sp>
        <p:nvSpPr>
          <p:cNvPr id="5" name="Rectangle 4">
            <a:extLst>
              <a:ext uri="{FF2B5EF4-FFF2-40B4-BE49-F238E27FC236}">
                <a16:creationId xmlns:a16="http://schemas.microsoft.com/office/drawing/2014/main" id="{74119F3E-5121-428E-A085-D7111B4C94F2}"/>
              </a:ext>
            </a:extLst>
          </p:cNvPr>
          <p:cNvSpPr/>
          <p:nvPr/>
        </p:nvSpPr>
        <p:spPr>
          <a:xfrm>
            <a:off x="838200" y="2028978"/>
            <a:ext cx="9136380" cy="4801314"/>
          </a:xfrm>
          <a:prstGeom prst="rect">
            <a:avLst/>
          </a:prstGeom>
        </p:spPr>
        <p:txBody>
          <a:bodyPr wrap="square">
            <a:spAutoFit/>
          </a:bodyPr>
          <a:lstStyle/>
          <a:p>
            <a:r>
              <a:rPr lang="en-US" dirty="0"/>
              <a:t>class Main {     </a:t>
            </a:r>
          </a:p>
          <a:p>
            <a:r>
              <a:rPr lang="en-US" dirty="0"/>
              <a:t>     public static void main(String </a:t>
            </a:r>
            <a:r>
              <a:rPr lang="en-US" dirty="0" err="1"/>
              <a:t>args</a:t>
            </a:r>
            <a:r>
              <a:rPr lang="en-US" dirty="0"/>
              <a:t>[])      { </a:t>
            </a:r>
          </a:p>
          <a:p>
            <a:r>
              <a:rPr lang="en-US" dirty="0"/>
              <a:t>     int </a:t>
            </a:r>
            <a:r>
              <a:rPr lang="en-US" dirty="0" err="1"/>
              <a:t>num_Array</a:t>
            </a:r>
            <a:r>
              <a:rPr lang="en-US" dirty="0"/>
              <a:t>[] = {5,10,15,20,25,30}; </a:t>
            </a:r>
          </a:p>
          <a:p>
            <a:r>
              <a:rPr lang="en-US" dirty="0"/>
              <a:t>      int </a:t>
            </a:r>
            <a:r>
              <a:rPr lang="en-US" dirty="0" err="1"/>
              <a:t>clone_Array</a:t>
            </a:r>
            <a:r>
              <a:rPr lang="en-US" dirty="0"/>
              <a:t>[] = </a:t>
            </a:r>
            <a:r>
              <a:rPr lang="en-US" dirty="0" err="1"/>
              <a:t>num_Array.</a:t>
            </a:r>
            <a:r>
              <a:rPr lang="en-US" b="1" dirty="0" err="1">
                <a:solidFill>
                  <a:srgbClr val="FF0000"/>
                </a:solidFill>
              </a:rPr>
              <a:t>clone</a:t>
            </a:r>
            <a:r>
              <a:rPr lang="en-US" b="1" dirty="0">
                <a:solidFill>
                  <a:srgbClr val="FF0000"/>
                </a:solidFill>
              </a:rPr>
              <a:t>(); </a:t>
            </a:r>
          </a:p>
          <a:p>
            <a:r>
              <a:rPr lang="en-US" dirty="0"/>
              <a:t> </a:t>
            </a:r>
          </a:p>
          <a:p>
            <a:r>
              <a:rPr lang="en-US" dirty="0"/>
              <a:t>    </a:t>
            </a:r>
            <a:r>
              <a:rPr lang="en-US" dirty="0" err="1"/>
              <a:t>System.out.println</a:t>
            </a:r>
            <a:r>
              <a:rPr lang="en-US" dirty="0"/>
              <a:t>("Original </a:t>
            </a:r>
            <a:r>
              <a:rPr lang="en-US" dirty="0" err="1"/>
              <a:t>num_Array</a:t>
            </a:r>
            <a:r>
              <a:rPr lang="en-US" dirty="0"/>
              <a:t>:");</a:t>
            </a:r>
          </a:p>
          <a:p>
            <a:r>
              <a:rPr lang="en-US" dirty="0"/>
              <a:t>    for (int </a:t>
            </a:r>
            <a:r>
              <a:rPr lang="en-US" dirty="0" err="1"/>
              <a:t>i</a:t>
            </a:r>
            <a:r>
              <a:rPr lang="en-US" dirty="0"/>
              <a:t> = 0; </a:t>
            </a:r>
            <a:r>
              <a:rPr lang="en-US" dirty="0" err="1"/>
              <a:t>i</a:t>
            </a:r>
            <a:r>
              <a:rPr lang="en-US" dirty="0"/>
              <a:t> &lt;</a:t>
            </a:r>
            <a:r>
              <a:rPr lang="en-US" dirty="0" err="1"/>
              <a:t>num_Array.length</a:t>
            </a:r>
            <a:r>
              <a:rPr lang="en-US" dirty="0"/>
              <a:t>; </a:t>
            </a:r>
            <a:r>
              <a:rPr lang="en-US" dirty="0" err="1"/>
              <a:t>i</a:t>
            </a:r>
            <a:r>
              <a:rPr lang="en-US" dirty="0"/>
              <a:t>++) { </a:t>
            </a:r>
          </a:p>
          <a:p>
            <a:r>
              <a:rPr lang="en-US" dirty="0"/>
              <a:t>            </a:t>
            </a:r>
            <a:r>
              <a:rPr lang="en-US" dirty="0" err="1"/>
              <a:t>System.out.print</a:t>
            </a:r>
            <a:r>
              <a:rPr lang="en-US" dirty="0"/>
              <a:t>(</a:t>
            </a:r>
            <a:r>
              <a:rPr lang="en-US" dirty="0" err="1"/>
              <a:t>num_Array</a:t>
            </a:r>
            <a:r>
              <a:rPr lang="en-US" dirty="0"/>
              <a:t>[</a:t>
            </a:r>
            <a:r>
              <a:rPr lang="en-US" dirty="0" err="1"/>
              <a:t>i</a:t>
            </a:r>
            <a:r>
              <a:rPr lang="en-US" dirty="0"/>
              <a:t>]+" "); </a:t>
            </a:r>
          </a:p>
          <a:p>
            <a:r>
              <a:rPr lang="en-US" dirty="0"/>
              <a:t>        } </a:t>
            </a:r>
          </a:p>
          <a:p>
            <a:r>
              <a:rPr lang="en-US" dirty="0"/>
              <a:t>        </a:t>
            </a:r>
            <a:r>
              <a:rPr lang="en-US" dirty="0" err="1"/>
              <a:t>System.out.println</a:t>
            </a:r>
            <a:r>
              <a:rPr lang="en-US" dirty="0"/>
              <a:t>();</a:t>
            </a:r>
          </a:p>
          <a:p>
            <a:r>
              <a:rPr lang="en-US" dirty="0"/>
              <a:t> </a:t>
            </a:r>
          </a:p>
          <a:p>
            <a:r>
              <a:rPr lang="en-US" dirty="0"/>
              <a:t>       </a:t>
            </a:r>
            <a:r>
              <a:rPr lang="en-US" dirty="0" err="1"/>
              <a:t>System.out.println</a:t>
            </a:r>
            <a:r>
              <a:rPr lang="en-US" dirty="0"/>
              <a:t>("Cloned </a:t>
            </a:r>
            <a:r>
              <a:rPr lang="en-US" dirty="0" err="1"/>
              <a:t>num_Array</a:t>
            </a:r>
            <a:r>
              <a:rPr lang="en-US" dirty="0"/>
              <a:t>:");</a:t>
            </a:r>
          </a:p>
          <a:p>
            <a:r>
              <a:rPr lang="en-US" dirty="0"/>
              <a:t>       for (int </a:t>
            </a:r>
            <a:r>
              <a:rPr lang="en-US" dirty="0" err="1"/>
              <a:t>i</a:t>
            </a:r>
            <a:r>
              <a:rPr lang="en-US" dirty="0"/>
              <a:t> = 0; </a:t>
            </a:r>
            <a:r>
              <a:rPr lang="en-US" dirty="0" err="1"/>
              <a:t>i</a:t>
            </a:r>
            <a:r>
              <a:rPr lang="en-US" dirty="0"/>
              <a:t> &lt;</a:t>
            </a:r>
            <a:r>
              <a:rPr lang="en-US" dirty="0" err="1"/>
              <a:t>clone_Array.length</a:t>
            </a:r>
            <a:r>
              <a:rPr lang="en-US" dirty="0"/>
              <a:t>; </a:t>
            </a:r>
            <a:r>
              <a:rPr lang="en-US" dirty="0" err="1"/>
              <a:t>i</a:t>
            </a:r>
            <a:r>
              <a:rPr lang="en-US" dirty="0"/>
              <a:t>++) { </a:t>
            </a:r>
          </a:p>
          <a:p>
            <a:r>
              <a:rPr lang="en-US" dirty="0"/>
              <a:t>            </a:t>
            </a:r>
            <a:r>
              <a:rPr lang="en-US" dirty="0" err="1"/>
              <a:t>System.out.print</a:t>
            </a:r>
            <a:r>
              <a:rPr lang="en-US" dirty="0"/>
              <a:t>(</a:t>
            </a:r>
            <a:r>
              <a:rPr lang="en-US" dirty="0" err="1"/>
              <a:t>clone_Array</a:t>
            </a:r>
            <a:r>
              <a:rPr lang="en-US" dirty="0"/>
              <a:t>[</a:t>
            </a:r>
            <a:r>
              <a:rPr lang="en-US" dirty="0" err="1"/>
              <a:t>i</a:t>
            </a:r>
            <a:r>
              <a:rPr lang="en-US" dirty="0"/>
              <a:t>]+" "); </a:t>
            </a:r>
          </a:p>
          <a:p>
            <a:r>
              <a:rPr lang="en-US" dirty="0"/>
              <a:t>        } </a:t>
            </a:r>
          </a:p>
          <a:p>
            <a:r>
              <a:rPr lang="en-US" dirty="0"/>
              <a:t>     } </a:t>
            </a:r>
          </a:p>
          <a:p>
            <a:r>
              <a:rPr lang="en-US" dirty="0"/>
              <a:t>}</a:t>
            </a:r>
          </a:p>
        </p:txBody>
      </p:sp>
    </p:spTree>
    <p:extLst>
      <p:ext uri="{BB962C8B-B14F-4D97-AF65-F5344CB8AC3E}">
        <p14:creationId xmlns:p14="http://schemas.microsoft.com/office/powerpoint/2010/main" val="406363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914" y="1121182"/>
            <a:ext cx="4186554" cy="474489"/>
          </a:xfrm>
          <a:prstGeom prst="rect">
            <a:avLst/>
          </a:prstGeom>
        </p:spPr>
        <p:txBody>
          <a:bodyPr vert="horz" wrap="square" lIns="0" tIns="12700" rIns="0" bIns="0" rtlCol="0">
            <a:spAutoFit/>
          </a:bodyPr>
          <a:lstStyle/>
          <a:p>
            <a:pPr marL="12699">
              <a:spcBef>
                <a:spcPts val="100"/>
              </a:spcBef>
            </a:pPr>
            <a:r>
              <a:rPr sz="3000" spc="-15" dirty="0">
                <a:solidFill>
                  <a:srgbClr val="FFFFFF"/>
                </a:solidFill>
                <a:latin typeface="Cambria"/>
                <a:cs typeface="Cambria"/>
              </a:rPr>
              <a:t>Two-Dimensional</a:t>
            </a:r>
            <a:r>
              <a:rPr sz="3000" spc="-95" dirty="0">
                <a:solidFill>
                  <a:srgbClr val="FFFFFF"/>
                </a:solidFill>
                <a:latin typeface="Cambria"/>
                <a:cs typeface="Cambria"/>
              </a:rPr>
              <a:t> </a:t>
            </a:r>
            <a:r>
              <a:rPr sz="3000" spc="-35" dirty="0">
                <a:solidFill>
                  <a:srgbClr val="FFFFFF"/>
                </a:solidFill>
                <a:latin typeface="Cambria"/>
                <a:cs typeface="Cambria"/>
              </a:rPr>
              <a:t>Array</a:t>
            </a:r>
            <a:endParaRPr sz="3000">
              <a:latin typeface="Cambria"/>
              <a:cs typeface="Cambria"/>
            </a:endParaRPr>
          </a:p>
        </p:txBody>
      </p:sp>
      <p:sp>
        <p:nvSpPr>
          <p:cNvPr id="3" name="object 3"/>
          <p:cNvSpPr txBox="1"/>
          <p:nvPr/>
        </p:nvSpPr>
        <p:spPr>
          <a:xfrm>
            <a:off x="457201" y="2000765"/>
            <a:ext cx="9399048" cy="4552528"/>
          </a:xfrm>
          <a:prstGeom prst="rect">
            <a:avLst/>
          </a:prstGeom>
        </p:spPr>
        <p:txBody>
          <a:bodyPr vert="horz" wrap="square" lIns="0" tIns="12700" rIns="0" bIns="0" rtlCol="0">
            <a:spAutoFit/>
          </a:bodyPr>
          <a:lstStyle/>
          <a:p>
            <a:pPr marL="356840" marR="1111792" indent="-344776">
              <a:spcBef>
                <a:spcPts val="100"/>
              </a:spcBef>
              <a:buSzPct val="80555"/>
              <a:buFont typeface="Georgia"/>
              <a:buChar char="►"/>
              <a:tabLst>
                <a:tab pos="356840" algn="l"/>
                <a:tab pos="357475" algn="l"/>
              </a:tabLst>
            </a:pPr>
            <a:r>
              <a:rPr sz="2000" spc="-5" dirty="0">
                <a:latin typeface="Cambria"/>
                <a:cs typeface="Cambria"/>
              </a:rPr>
              <a:t>Data</a:t>
            </a:r>
            <a:r>
              <a:rPr sz="2000" spc="-25" dirty="0">
                <a:latin typeface="Cambria"/>
                <a:cs typeface="Cambria"/>
              </a:rPr>
              <a:t> </a:t>
            </a:r>
            <a:r>
              <a:rPr sz="2000" dirty="0">
                <a:latin typeface="Cambria"/>
                <a:cs typeface="Cambria"/>
              </a:rPr>
              <a:t>in</a:t>
            </a:r>
            <a:r>
              <a:rPr sz="2000" spc="-15" dirty="0">
                <a:latin typeface="Cambria"/>
                <a:cs typeface="Cambria"/>
              </a:rPr>
              <a:t> </a:t>
            </a:r>
            <a:r>
              <a:rPr sz="2000" dirty="0">
                <a:latin typeface="Cambria"/>
                <a:cs typeface="Cambria"/>
              </a:rPr>
              <a:t>a </a:t>
            </a:r>
            <a:r>
              <a:rPr sz="2000" spc="-5" dirty="0">
                <a:latin typeface="Cambria"/>
                <a:cs typeface="Cambria"/>
              </a:rPr>
              <a:t>table</a:t>
            </a:r>
            <a:r>
              <a:rPr sz="2000" dirty="0">
                <a:latin typeface="Cambria"/>
                <a:cs typeface="Cambria"/>
              </a:rPr>
              <a:t> </a:t>
            </a:r>
            <a:r>
              <a:rPr sz="2000" spc="-5" dirty="0">
                <a:latin typeface="Cambria"/>
                <a:cs typeface="Cambria"/>
              </a:rPr>
              <a:t>or</a:t>
            </a:r>
            <a:r>
              <a:rPr sz="2000" spc="-30" dirty="0">
                <a:latin typeface="Cambria"/>
                <a:cs typeface="Cambria"/>
              </a:rPr>
              <a:t> </a:t>
            </a:r>
            <a:r>
              <a:rPr sz="2000" dirty="0">
                <a:latin typeface="Cambria"/>
                <a:cs typeface="Cambria"/>
              </a:rPr>
              <a:t>a</a:t>
            </a:r>
            <a:r>
              <a:rPr sz="2000" spc="-20" dirty="0">
                <a:latin typeface="Cambria"/>
                <a:cs typeface="Cambria"/>
              </a:rPr>
              <a:t> </a:t>
            </a:r>
            <a:r>
              <a:rPr sz="2000" dirty="0">
                <a:latin typeface="Cambria"/>
                <a:cs typeface="Cambria"/>
              </a:rPr>
              <a:t>matrix</a:t>
            </a:r>
            <a:r>
              <a:rPr sz="2000" spc="-10" dirty="0">
                <a:latin typeface="Cambria"/>
                <a:cs typeface="Cambria"/>
              </a:rPr>
              <a:t> </a:t>
            </a:r>
            <a:r>
              <a:rPr sz="2000" spc="-5" dirty="0">
                <a:latin typeface="Cambria"/>
                <a:cs typeface="Cambria"/>
              </a:rPr>
              <a:t>can</a:t>
            </a:r>
            <a:r>
              <a:rPr sz="2000" spc="-15" dirty="0">
                <a:latin typeface="Cambria"/>
                <a:cs typeface="Cambria"/>
              </a:rPr>
              <a:t> </a:t>
            </a:r>
            <a:r>
              <a:rPr sz="2000" spc="-10" dirty="0">
                <a:latin typeface="Cambria"/>
                <a:cs typeface="Cambria"/>
              </a:rPr>
              <a:t>be</a:t>
            </a:r>
            <a:r>
              <a:rPr sz="2000" spc="-20" dirty="0">
                <a:latin typeface="Cambria"/>
                <a:cs typeface="Cambria"/>
              </a:rPr>
              <a:t> </a:t>
            </a:r>
            <a:r>
              <a:rPr sz="2000" spc="-10" dirty="0">
                <a:latin typeface="Cambria"/>
                <a:cs typeface="Cambria"/>
              </a:rPr>
              <a:t>represented</a:t>
            </a:r>
            <a:r>
              <a:rPr sz="2000" spc="-45" dirty="0">
                <a:latin typeface="Cambria"/>
                <a:cs typeface="Cambria"/>
              </a:rPr>
              <a:t> </a:t>
            </a:r>
            <a:r>
              <a:rPr sz="2000" spc="-15" dirty="0">
                <a:latin typeface="Cambria"/>
                <a:cs typeface="Cambria"/>
              </a:rPr>
              <a:t>using</a:t>
            </a:r>
            <a:r>
              <a:rPr sz="2000" spc="-10" dirty="0">
                <a:latin typeface="Cambria"/>
                <a:cs typeface="Cambria"/>
              </a:rPr>
              <a:t> </a:t>
            </a:r>
            <a:r>
              <a:rPr sz="2000" dirty="0">
                <a:latin typeface="Cambria"/>
                <a:cs typeface="Cambria"/>
              </a:rPr>
              <a:t>a</a:t>
            </a:r>
            <a:r>
              <a:rPr sz="2000" spc="-70" dirty="0">
                <a:latin typeface="Cambria"/>
                <a:cs typeface="Cambria"/>
              </a:rPr>
              <a:t> </a:t>
            </a:r>
            <a:r>
              <a:rPr sz="2000" dirty="0">
                <a:latin typeface="Cambria"/>
                <a:cs typeface="Cambria"/>
              </a:rPr>
              <a:t>two- </a:t>
            </a:r>
            <a:r>
              <a:rPr sz="2000" spc="-385" dirty="0">
                <a:latin typeface="Cambria"/>
                <a:cs typeface="Cambria"/>
              </a:rPr>
              <a:t> </a:t>
            </a:r>
            <a:r>
              <a:rPr sz="2000" spc="-5" dirty="0">
                <a:latin typeface="Cambria"/>
                <a:cs typeface="Cambria"/>
              </a:rPr>
              <a:t>dimensional</a:t>
            </a:r>
            <a:r>
              <a:rPr sz="2000" spc="-65" dirty="0">
                <a:latin typeface="Cambria"/>
                <a:cs typeface="Cambria"/>
              </a:rPr>
              <a:t> </a:t>
            </a:r>
            <a:r>
              <a:rPr sz="2000" spc="-40" dirty="0">
                <a:latin typeface="Cambria"/>
                <a:cs typeface="Cambria"/>
              </a:rPr>
              <a:t>array.</a:t>
            </a:r>
            <a:endParaRPr sz="2000" dirty="0">
              <a:latin typeface="Cambria"/>
              <a:cs typeface="Cambria"/>
            </a:endParaRPr>
          </a:p>
          <a:p>
            <a:pPr marL="356840" marR="5079" indent="-344776">
              <a:spcBef>
                <a:spcPts val="994"/>
              </a:spcBef>
              <a:buSzPct val="80555"/>
              <a:buFont typeface="Georgia"/>
              <a:buChar char="►"/>
              <a:tabLst>
                <a:tab pos="356840" algn="l"/>
                <a:tab pos="357475" algn="l"/>
              </a:tabLst>
            </a:pPr>
            <a:r>
              <a:rPr sz="2000" spc="-25" dirty="0">
                <a:latin typeface="Cambria"/>
                <a:cs typeface="Cambria"/>
              </a:rPr>
              <a:t>An</a:t>
            </a:r>
            <a:r>
              <a:rPr sz="2000" spc="-90" dirty="0">
                <a:latin typeface="Cambria"/>
                <a:cs typeface="Cambria"/>
              </a:rPr>
              <a:t> </a:t>
            </a:r>
            <a:r>
              <a:rPr sz="2000" spc="-5" dirty="0">
                <a:latin typeface="Cambria"/>
                <a:cs typeface="Cambria"/>
              </a:rPr>
              <a:t>element</a:t>
            </a:r>
            <a:r>
              <a:rPr sz="2000" spc="-35" dirty="0">
                <a:latin typeface="Cambria"/>
                <a:cs typeface="Cambria"/>
              </a:rPr>
              <a:t> </a:t>
            </a:r>
            <a:r>
              <a:rPr sz="2000" dirty="0">
                <a:latin typeface="Cambria"/>
                <a:cs typeface="Cambria"/>
              </a:rPr>
              <a:t>in</a:t>
            </a:r>
            <a:r>
              <a:rPr sz="2000" spc="-35" dirty="0">
                <a:latin typeface="Cambria"/>
                <a:cs typeface="Cambria"/>
              </a:rPr>
              <a:t> </a:t>
            </a:r>
            <a:r>
              <a:rPr sz="2000" dirty="0">
                <a:latin typeface="Cambria"/>
                <a:cs typeface="Cambria"/>
              </a:rPr>
              <a:t>a</a:t>
            </a:r>
            <a:r>
              <a:rPr sz="2000" spc="-20" dirty="0">
                <a:latin typeface="Cambria"/>
                <a:cs typeface="Cambria"/>
              </a:rPr>
              <a:t> </a:t>
            </a:r>
            <a:r>
              <a:rPr sz="2000" spc="-5" dirty="0">
                <a:latin typeface="Cambria"/>
                <a:cs typeface="Cambria"/>
              </a:rPr>
              <a:t>two-dimensional</a:t>
            </a:r>
            <a:r>
              <a:rPr sz="2000" spc="-25" dirty="0">
                <a:latin typeface="Cambria"/>
                <a:cs typeface="Cambria"/>
              </a:rPr>
              <a:t> </a:t>
            </a:r>
            <a:r>
              <a:rPr sz="2000" spc="-20" dirty="0">
                <a:latin typeface="Cambria"/>
                <a:cs typeface="Cambria"/>
              </a:rPr>
              <a:t>array</a:t>
            </a:r>
            <a:r>
              <a:rPr sz="2000" spc="-10" dirty="0">
                <a:latin typeface="Cambria"/>
                <a:cs typeface="Cambria"/>
              </a:rPr>
              <a:t> </a:t>
            </a:r>
            <a:r>
              <a:rPr sz="2000" dirty="0">
                <a:latin typeface="Cambria"/>
                <a:cs typeface="Cambria"/>
              </a:rPr>
              <a:t>is </a:t>
            </a:r>
            <a:r>
              <a:rPr sz="2000" spc="-20" dirty="0">
                <a:latin typeface="Cambria"/>
                <a:cs typeface="Cambria"/>
              </a:rPr>
              <a:t>accessed</a:t>
            </a:r>
            <a:r>
              <a:rPr sz="2000" spc="5" dirty="0">
                <a:latin typeface="Cambria"/>
                <a:cs typeface="Cambria"/>
              </a:rPr>
              <a:t> </a:t>
            </a:r>
            <a:r>
              <a:rPr sz="2000" spc="-15" dirty="0">
                <a:latin typeface="Cambria"/>
                <a:cs typeface="Cambria"/>
              </a:rPr>
              <a:t>through</a:t>
            </a:r>
            <a:r>
              <a:rPr sz="2000" spc="-25" dirty="0">
                <a:latin typeface="Cambria"/>
                <a:cs typeface="Cambria"/>
              </a:rPr>
              <a:t> </a:t>
            </a:r>
            <a:r>
              <a:rPr sz="2000" dirty="0">
                <a:latin typeface="Cambria"/>
                <a:cs typeface="Cambria"/>
              </a:rPr>
              <a:t>a</a:t>
            </a:r>
            <a:r>
              <a:rPr sz="2000" spc="-35" dirty="0">
                <a:latin typeface="Cambria"/>
                <a:cs typeface="Cambria"/>
              </a:rPr>
              <a:t> </a:t>
            </a:r>
            <a:r>
              <a:rPr sz="2000" spc="-15" dirty="0">
                <a:latin typeface="Cambria"/>
                <a:cs typeface="Cambria"/>
              </a:rPr>
              <a:t>row</a:t>
            </a:r>
            <a:r>
              <a:rPr sz="2000" spc="365" dirty="0">
                <a:latin typeface="Cambria"/>
                <a:cs typeface="Cambria"/>
              </a:rPr>
              <a:t> </a:t>
            </a:r>
            <a:r>
              <a:rPr sz="2000" dirty="0">
                <a:latin typeface="Cambria"/>
                <a:cs typeface="Cambria"/>
              </a:rPr>
              <a:t>and </a:t>
            </a:r>
            <a:r>
              <a:rPr sz="2000" spc="-380" dirty="0">
                <a:latin typeface="Cambria"/>
                <a:cs typeface="Cambria"/>
              </a:rPr>
              <a:t> </a:t>
            </a:r>
            <a:r>
              <a:rPr sz="2000" spc="-10" dirty="0">
                <a:latin typeface="Cambria"/>
                <a:cs typeface="Cambria"/>
              </a:rPr>
              <a:t>column</a:t>
            </a:r>
            <a:r>
              <a:rPr sz="2000" spc="-20" dirty="0">
                <a:latin typeface="Cambria"/>
                <a:cs typeface="Cambria"/>
              </a:rPr>
              <a:t> </a:t>
            </a:r>
            <a:r>
              <a:rPr sz="2000" spc="-5" dirty="0">
                <a:latin typeface="Cambria"/>
                <a:cs typeface="Cambria"/>
              </a:rPr>
              <a:t>index.</a:t>
            </a:r>
            <a:endParaRPr sz="2000" dirty="0">
              <a:latin typeface="Cambria"/>
              <a:cs typeface="Cambria"/>
            </a:endParaRPr>
          </a:p>
          <a:p>
            <a:pPr marL="356840" indent="-344776">
              <a:spcBef>
                <a:spcPts val="1005"/>
              </a:spcBef>
              <a:buSzPct val="80555"/>
              <a:buFont typeface="Georgia"/>
              <a:buChar char="►"/>
              <a:tabLst>
                <a:tab pos="356840" algn="l"/>
                <a:tab pos="357475" algn="l"/>
              </a:tabLst>
            </a:pPr>
            <a:r>
              <a:rPr sz="2000" spc="-10" dirty="0">
                <a:latin typeface="Cambria"/>
                <a:cs typeface="Cambria"/>
              </a:rPr>
              <a:t>Syntax:</a:t>
            </a:r>
            <a:endParaRPr sz="2000" dirty="0">
              <a:latin typeface="Cambria"/>
              <a:cs typeface="Cambria"/>
            </a:endParaRPr>
          </a:p>
          <a:p>
            <a:pPr marL="469225">
              <a:spcBef>
                <a:spcPts val="1000"/>
              </a:spcBef>
            </a:pPr>
            <a:r>
              <a:rPr sz="2000" spc="-20" dirty="0">
                <a:solidFill>
                  <a:srgbClr val="FF0000"/>
                </a:solidFill>
                <a:latin typeface="Cambria"/>
                <a:cs typeface="Cambria"/>
              </a:rPr>
              <a:t>elementType[</a:t>
            </a:r>
            <a:r>
              <a:rPr sz="2000" spc="-40" dirty="0">
                <a:solidFill>
                  <a:srgbClr val="FF0000"/>
                </a:solidFill>
                <a:latin typeface="Cambria"/>
                <a:cs typeface="Cambria"/>
              </a:rPr>
              <a:t> </a:t>
            </a:r>
            <a:r>
              <a:rPr sz="2000" spc="-5" dirty="0">
                <a:solidFill>
                  <a:srgbClr val="FF0000"/>
                </a:solidFill>
                <a:latin typeface="Cambria"/>
                <a:cs typeface="Cambria"/>
              </a:rPr>
              <a:t>][</a:t>
            </a:r>
            <a:r>
              <a:rPr sz="2000" spc="-15" dirty="0">
                <a:solidFill>
                  <a:srgbClr val="FF0000"/>
                </a:solidFill>
                <a:latin typeface="Cambria"/>
                <a:cs typeface="Cambria"/>
              </a:rPr>
              <a:t> </a:t>
            </a:r>
            <a:r>
              <a:rPr sz="2000" dirty="0">
                <a:solidFill>
                  <a:srgbClr val="FF0000"/>
                </a:solidFill>
                <a:latin typeface="Cambria"/>
                <a:cs typeface="Cambria"/>
              </a:rPr>
              <a:t>]</a:t>
            </a:r>
            <a:r>
              <a:rPr sz="2000" spc="85" dirty="0">
                <a:solidFill>
                  <a:srgbClr val="FF0000"/>
                </a:solidFill>
                <a:latin typeface="Cambria"/>
                <a:cs typeface="Cambria"/>
              </a:rPr>
              <a:t> </a:t>
            </a:r>
            <a:r>
              <a:rPr sz="2000" spc="-25" dirty="0">
                <a:solidFill>
                  <a:srgbClr val="FF0000"/>
                </a:solidFill>
                <a:latin typeface="Cambria"/>
                <a:cs typeface="Cambria"/>
              </a:rPr>
              <a:t>arrayRefVar;</a:t>
            </a:r>
            <a:endParaRPr sz="2000" dirty="0">
              <a:solidFill>
                <a:srgbClr val="FF0000"/>
              </a:solidFill>
              <a:latin typeface="Cambria"/>
              <a:cs typeface="Cambria"/>
            </a:endParaRPr>
          </a:p>
          <a:p>
            <a:pPr marL="1840710">
              <a:spcBef>
                <a:spcPts val="994"/>
              </a:spcBef>
            </a:pPr>
            <a:r>
              <a:rPr sz="2000" b="1" spc="-5" dirty="0">
                <a:latin typeface="Cambria"/>
                <a:cs typeface="Cambria"/>
              </a:rPr>
              <a:t>OR</a:t>
            </a:r>
            <a:endParaRPr sz="2000" dirty="0">
              <a:latin typeface="Cambria"/>
              <a:cs typeface="Cambria"/>
            </a:endParaRPr>
          </a:p>
          <a:p>
            <a:pPr marL="469225">
              <a:spcBef>
                <a:spcPts val="1005"/>
              </a:spcBef>
            </a:pPr>
            <a:r>
              <a:rPr sz="2000" spc="-20" dirty="0">
                <a:latin typeface="Cambria"/>
                <a:cs typeface="Cambria"/>
              </a:rPr>
              <a:t>elementType</a:t>
            </a:r>
            <a:r>
              <a:rPr sz="2000" spc="-35" dirty="0">
                <a:latin typeface="Cambria"/>
                <a:cs typeface="Cambria"/>
              </a:rPr>
              <a:t> </a:t>
            </a:r>
            <a:r>
              <a:rPr sz="2000" spc="-25" dirty="0">
                <a:latin typeface="Cambria"/>
                <a:cs typeface="Cambria"/>
              </a:rPr>
              <a:t>arrayRefVar[</a:t>
            </a:r>
            <a:r>
              <a:rPr sz="2000" spc="-40" dirty="0">
                <a:latin typeface="Cambria"/>
                <a:cs typeface="Cambria"/>
              </a:rPr>
              <a:t> </a:t>
            </a:r>
            <a:r>
              <a:rPr sz="2000" spc="5" dirty="0">
                <a:latin typeface="Cambria"/>
                <a:cs typeface="Cambria"/>
              </a:rPr>
              <a:t>][</a:t>
            </a:r>
            <a:r>
              <a:rPr sz="2000" spc="15" dirty="0">
                <a:latin typeface="Cambria"/>
                <a:cs typeface="Cambria"/>
              </a:rPr>
              <a:t> </a:t>
            </a:r>
            <a:r>
              <a:rPr sz="2000" spc="-5" dirty="0">
                <a:latin typeface="Cambria"/>
                <a:cs typeface="Cambria"/>
              </a:rPr>
              <a:t>];</a:t>
            </a:r>
            <a:endParaRPr sz="2000" dirty="0">
              <a:latin typeface="Cambria"/>
              <a:cs typeface="Cambria"/>
            </a:endParaRPr>
          </a:p>
          <a:p>
            <a:pPr marL="356840" indent="-344776">
              <a:spcBef>
                <a:spcPts val="1000"/>
              </a:spcBef>
              <a:buSzPct val="80555"/>
              <a:buFont typeface="Georgia"/>
              <a:buChar char="►"/>
              <a:tabLst>
                <a:tab pos="356840" algn="l"/>
                <a:tab pos="357475" algn="l"/>
              </a:tabLst>
            </a:pPr>
            <a:r>
              <a:rPr sz="2000" dirty="0">
                <a:latin typeface="Cambria"/>
                <a:cs typeface="Cambria"/>
              </a:rPr>
              <a:t>Ex:</a:t>
            </a:r>
          </a:p>
          <a:p>
            <a:pPr marL="518116">
              <a:spcBef>
                <a:spcPts val="994"/>
              </a:spcBef>
            </a:pPr>
            <a:r>
              <a:rPr sz="2000" dirty="0">
                <a:solidFill>
                  <a:srgbClr val="FF0000"/>
                </a:solidFill>
                <a:latin typeface="Cambria"/>
                <a:cs typeface="Cambria"/>
              </a:rPr>
              <a:t>int[</a:t>
            </a:r>
            <a:r>
              <a:rPr sz="2000" spc="-20" dirty="0">
                <a:solidFill>
                  <a:srgbClr val="FF0000"/>
                </a:solidFill>
                <a:latin typeface="Cambria"/>
                <a:cs typeface="Cambria"/>
              </a:rPr>
              <a:t> </a:t>
            </a:r>
            <a:r>
              <a:rPr sz="2000" spc="-5" dirty="0">
                <a:solidFill>
                  <a:srgbClr val="FF0000"/>
                </a:solidFill>
                <a:latin typeface="Cambria"/>
                <a:cs typeface="Cambria"/>
              </a:rPr>
              <a:t>][</a:t>
            </a:r>
            <a:r>
              <a:rPr sz="2000" spc="-55" dirty="0">
                <a:solidFill>
                  <a:srgbClr val="FF0000"/>
                </a:solidFill>
                <a:latin typeface="Cambria"/>
                <a:cs typeface="Cambria"/>
              </a:rPr>
              <a:t> </a:t>
            </a:r>
            <a:r>
              <a:rPr sz="2000" dirty="0">
                <a:solidFill>
                  <a:srgbClr val="FF0000"/>
                </a:solidFill>
                <a:latin typeface="Cambria"/>
                <a:cs typeface="Cambria"/>
              </a:rPr>
              <a:t>] </a:t>
            </a:r>
            <a:r>
              <a:rPr sz="2000" spc="-5" dirty="0">
                <a:solidFill>
                  <a:srgbClr val="FF0000"/>
                </a:solidFill>
                <a:latin typeface="Cambria"/>
                <a:cs typeface="Cambria"/>
              </a:rPr>
              <a:t>matrix;</a:t>
            </a:r>
            <a:endParaRPr sz="2000" dirty="0">
              <a:solidFill>
                <a:srgbClr val="FF0000"/>
              </a:solidFill>
              <a:latin typeface="Cambria"/>
              <a:cs typeface="Cambria"/>
            </a:endParaRPr>
          </a:p>
          <a:p>
            <a:pPr marL="1383549">
              <a:spcBef>
                <a:spcPts val="1005"/>
              </a:spcBef>
            </a:pPr>
            <a:r>
              <a:rPr sz="2000" b="1" spc="-5" dirty="0">
                <a:latin typeface="Cambria"/>
                <a:cs typeface="Cambria"/>
              </a:rPr>
              <a:t>OR</a:t>
            </a:r>
            <a:endParaRPr sz="2000" dirty="0">
              <a:latin typeface="Cambria"/>
              <a:cs typeface="Cambria"/>
            </a:endParaRPr>
          </a:p>
          <a:p>
            <a:pPr marL="469225">
              <a:spcBef>
                <a:spcPts val="1000"/>
              </a:spcBef>
            </a:pPr>
            <a:r>
              <a:rPr sz="2000" dirty="0">
                <a:latin typeface="Cambria"/>
                <a:cs typeface="Cambria"/>
              </a:rPr>
              <a:t>int</a:t>
            </a:r>
            <a:r>
              <a:rPr sz="2000" spc="-15" dirty="0">
                <a:latin typeface="Cambria"/>
                <a:cs typeface="Cambria"/>
              </a:rPr>
              <a:t> </a:t>
            </a:r>
            <a:r>
              <a:rPr sz="2000" spc="-5" dirty="0">
                <a:latin typeface="Cambria"/>
                <a:cs typeface="Cambria"/>
              </a:rPr>
              <a:t>matrix[</a:t>
            </a:r>
            <a:r>
              <a:rPr sz="2000" spc="-55" dirty="0">
                <a:latin typeface="Cambria"/>
                <a:cs typeface="Cambria"/>
              </a:rPr>
              <a:t> </a:t>
            </a:r>
            <a:r>
              <a:rPr sz="2000" spc="-5" dirty="0">
                <a:latin typeface="Cambria"/>
                <a:cs typeface="Cambria"/>
              </a:rPr>
              <a:t>][</a:t>
            </a:r>
            <a:r>
              <a:rPr sz="2000" spc="-50" dirty="0">
                <a:latin typeface="Cambria"/>
                <a:cs typeface="Cambria"/>
              </a:rPr>
              <a:t> </a:t>
            </a:r>
            <a:r>
              <a:rPr sz="2000" spc="5" dirty="0">
                <a:latin typeface="Cambria"/>
                <a:cs typeface="Cambria"/>
              </a:rPr>
              <a:t>];</a:t>
            </a:r>
            <a:endParaRPr sz="20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305" y="1122628"/>
            <a:ext cx="3893185" cy="443070"/>
          </a:xfrm>
          <a:prstGeom prst="rect">
            <a:avLst/>
          </a:prstGeom>
        </p:spPr>
        <p:txBody>
          <a:bodyPr vert="horz" wrap="square" lIns="0" tIns="12065" rIns="0" bIns="0" rtlCol="0">
            <a:spAutoFit/>
          </a:bodyPr>
          <a:lstStyle/>
          <a:p>
            <a:pPr marL="12699">
              <a:spcBef>
                <a:spcPts val="95"/>
              </a:spcBef>
            </a:pPr>
            <a:r>
              <a:rPr sz="2800" b="1" spc="-90" dirty="0">
                <a:solidFill>
                  <a:srgbClr val="FFFFFF"/>
                </a:solidFill>
                <a:latin typeface="Cambria"/>
                <a:cs typeface="Cambria"/>
              </a:rPr>
              <a:t>T</a:t>
            </a:r>
            <a:r>
              <a:rPr sz="2800" b="1" spc="-85" dirty="0">
                <a:solidFill>
                  <a:srgbClr val="FFFFFF"/>
                </a:solidFill>
                <a:latin typeface="Cambria"/>
                <a:cs typeface="Cambria"/>
              </a:rPr>
              <a:t>w</a:t>
            </a:r>
            <a:r>
              <a:rPr sz="2800" b="1" spc="-5" dirty="0">
                <a:solidFill>
                  <a:srgbClr val="FFFFFF"/>
                </a:solidFill>
                <a:latin typeface="Cambria"/>
                <a:cs typeface="Cambria"/>
              </a:rPr>
              <a:t>o</a:t>
            </a:r>
            <a:r>
              <a:rPr sz="2800" b="1" dirty="0">
                <a:solidFill>
                  <a:srgbClr val="FFFFFF"/>
                </a:solidFill>
                <a:latin typeface="Cambria"/>
                <a:cs typeface="Cambria"/>
              </a:rPr>
              <a:t>-</a:t>
            </a:r>
            <a:r>
              <a:rPr sz="2800" b="1" spc="10" dirty="0">
                <a:solidFill>
                  <a:srgbClr val="FFFFFF"/>
                </a:solidFill>
                <a:latin typeface="Cambria"/>
                <a:cs typeface="Cambria"/>
              </a:rPr>
              <a:t>D</a:t>
            </a:r>
            <a:r>
              <a:rPr sz="2800" b="1" spc="-20" dirty="0">
                <a:solidFill>
                  <a:srgbClr val="FFFFFF"/>
                </a:solidFill>
                <a:latin typeface="Cambria"/>
                <a:cs typeface="Cambria"/>
              </a:rPr>
              <a:t>i</a:t>
            </a:r>
            <a:r>
              <a:rPr sz="2800" b="1" spc="-10" dirty="0">
                <a:solidFill>
                  <a:srgbClr val="FFFFFF"/>
                </a:solidFill>
                <a:latin typeface="Cambria"/>
                <a:cs typeface="Cambria"/>
              </a:rPr>
              <a:t>me</a:t>
            </a:r>
            <a:r>
              <a:rPr sz="2800" b="1" spc="-15" dirty="0">
                <a:solidFill>
                  <a:srgbClr val="FFFFFF"/>
                </a:solidFill>
                <a:latin typeface="Cambria"/>
                <a:cs typeface="Cambria"/>
              </a:rPr>
              <a:t>n</a:t>
            </a:r>
            <a:r>
              <a:rPr sz="2800" b="1" spc="-5" dirty="0">
                <a:solidFill>
                  <a:srgbClr val="FFFFFF"/>
                </a:solidFill>
                <a:latin typeface="Cambria"/>
                <a:cs typeface="Cambria"/>
              </a:rPr>
              <a:t>s</a:t>
            </a:r>
            <a:r>
              <a:rPr sz="2800" b="1" spc="10" dirty="0">
                <a:solidFill>
                  <a:srgbClr val="FFFFFF"/>
                </a:solidFill>
                <a:latin typeface="Cambria"/>
                <a:cs typeface="Cambria"/>
              </a:rPr>
              <a:t>i</a:t>
            </a:r>
            <a:r>
              <a:rPr sz="2800" b="1" spc="-5" dirty="0">
                <a:solidFill>
                  <a:srgbClr val="FFFFFF"/>
                </a:solidFill>
                <a:latin typeface="Cambria"/>
                <a:cs typeface="Cambria"/>
              </a:rPr>
              <a:t>o</a:t>
            </a:r>
            <a:r>
              <a:rPr sz="2800" b="1" spc="-15" dirty="0">
                <a:solidFill>
                  <a:srgbClr val="FFFFFF"/>
                </a:solidFill>
                <a:latin typeface="Cambria"/>
                <a:cs typeface="Cambria"/>
              </a:rPr>
              <a:t>n</a:t>
            </a:r>
            <a:r>
              <a:rPr sz="2800" b="1" spc="5" dirty="0">
                <a:solidFill>
                  <a:srgbClr val="FFFFFF"/>
                </a:solidFill>
                <a:latin typeface="Cambria"/>
                <a:cs typeface="Cambria"/>
              </a:rPr>
              <a:t>a</a:t>
            </a:r>
            <a:r>
              <a:rPr sz="2800" b="1" spc="-5" dirty="0">
                <a:solidFill>
                  <a:srgbClr val="FFFFFF"/>
                </a:solidFill>
                <a:latin typeface="Cambria"/>
                <a:cs typeface="Cambria"/>
              </a:rPr>
              <a:t>l</a:t>
            </a:r>
            <a:r>
              <a:rPr sz="2800" b="1" spc="-140" dirty="0">
                <a:solidFill>
                  <a:srgbClr val="FFFFFF"/>
                </a:solidFill>
                <a:latin typeface="Cambria"/>
                <a:cs typeface="Cambria"/>
              </a:rPr>
              <a:t> </a:t>
            </a:r>
            <a:r>
              <a:rPr sz="2800" b="1" spc="-15" dirty="0">
                <a:solidFill>
                  <a:srgbClr val="FFFFFF"/>
                </a:solidFill>
                <a:latin typeface="Cambria"/>
                <a:cs typeface="Cambria"/>
              </a:rPr>
              <a:t>A</a:t>
            </a:r>
            <a:r>
              <a:rPr sz="2800" b="1" spc="-10" dirty="0">
                <a:solidFill>
                  <a:srgbClr val="FFFFFF"/>
                </a:solidFill>
                <a:latin typeface="Cambria"/>
                <a:cs typeface="Cambria"/>
              </a:rPr>
              <a:t>r</a:t>
            </a:r>
            <a:r>
              <a:rPr sz="2800" b="1" spc="-40" dirty="0">
                <a:solidFill>
                  <a:srgbClr val="FFFFFF"/>
                </a:solidFill>
                <a:latin typeface="Cambria"/>
                <a:cs typeface="Cambria"/>
              </a:rPr>
              <a:t>r</a:t>
            </a:r>
            <a:r>
              <a:rPr sz="2800" b="1" spc="-105" dirty="0">
                <a:solidFill>
                  <a:srgbClr val="FFFFFF"/>
                </a:solidFill>
                <a:latin typeface="Cambria"/>
                <a:cs typeface="Cambria"/>
              </a:rPr>
              <a:t>a</a:t>
            </a:r>
            <a:r>
              <a:rPr sz="2800" b="1" spc="-5" dirty="0">
                <a:solidFill>
                  <a:srgbClr val="FFFFFF"/>
                </a:solidFill>
                <a:latin typeface="Cambria"/>
                <a:cs typeface="Cambria"/>
              </a:rPr>
              <a:t>y</a:t>
            </a:r>
            <a:endParaRPr sz="2800">
              <a:latin typeface="Cambria"/>
              <a:cs typeface="Cambria"/>
            </a:endParaRPr>
          </a:p>
        </p:txBody>
      </p:sp>
      <p:sp>
        <p:nvSpPr>
          <p:cNvPr id="3" name="object 3"/>
          <p:cNvSpPr txBox="1"/>
          <p:nvPr/>
        </p:nvSpPr>
        <p:spPr>
          <a:xfrm>
            <a:off x="991662" y="2158944"/>
            <a:ext cx="2510790" cy="321242"/>
          </a:xfrm>
          <a:prstGeom prst="rect">
            <a:avLst/>
          </a:prstGeom>
        </p:spPr>
        <p:txBody>
          <a:bodyPr vert="horz" wrap="square" lIns="0" tIns="13335" rIns="0" bIns="0" rtlCol="0">
            <a:spAutoFit/>
          </a:bodyPr>
          <a:lstStyle/>
          <a:p>
            <a:pPr marL="12699">
              <a:spcBef>
                <a:spcPts val="105"/>
              </a:spcBef>
            </a:pPr>
            <a:r>
              <a:rPr sz="2000" spc="-5" dirty="0">
                <a:latin typeface="Cambria"/>
                <a:cs typeface="Cambria"/>
              </a:rPr>
              <a:t>matrix</a:t>
            </a:r>
            <a:r>
              <a:rPr sz="2000" spc="-70" dirty="0">
                <a:latin typeface="Cambria"/>
                <a:cs typeface="Cambria"/>
              </a:rPr>
              <a:t> </a:t>
            </a:r>
            <a:r>
              <a:rPr sz="2000" dirty="0">
                <a:latin typeface="Cambria"/>
                <a:cs typeface="Cambria"/>
              </a:rPr>
              <a:t>=</a:t>
            </a:r>
            <a:r>
              <a:rPr sz="2000" spc="-30" dirty="0">
                <a:latin typeface="Cambria"/>
                <a:cs typeface="Cambria"/>
              </a:rPr>
              <a:t> </a:t>
            </a:r>
            <a:r>
              <a:rPr sz="2000" spc="-5" dirty="0">
                <a:latin typeface="Cambria"/>
                <a:cs typeface="Cambria"/>
              </a:rPr>
              <a:t>new</a:t>
            </a:r>
            <a:r>
              <a:rPr sz="2000" spc="-30" dirty="0">
                <a:latin typeface="Cambria"/>
                <a:cs typeface="Cambria"/>
              </a:rPr>
              <a:t> </a:t>
            </a:r>
            <a:r>
              <a:rPr sz="2000" spc="-5" dirty="0">
                <a:latin typeface="Cambria"/>
                <a:cs typeface="Cambria"/>
              </a:rPr>
              <a:t>int[5][5];</a:t>
            </a:r>
            <a:endParaRPr sz="2000">
              <a:latin typeface="Cambria"/>
              <a:cs typeface="Cambria"/>
            </a:endParaRPr>
          </a:p>
        </p:txBody>
      </p:sp>
      <p:grpSp>
        <p:nvGrpSpPr>
          <p:cNvPr id="4" name="object 4"/>
          <p:cNvGrpSpPr/>
          <p:nvPr/>
        </p:nvGrpSpPr>
        <p:grpSpPr>
          <a:xfrm>
            <a:off x="457201" y="3029712"/>
            <a:ext cx="9144000" cy="4277995"/>
            <a:chOff x="457200" y="3029711"/>
            <a:chExt cx="9144000" cy="4277995"/>
          </a:xfrm>
        </p:grpSpPr>
        <p:pic>
          <p:nvPicPr>
            <p:cNvPr id="5" name="object 5"/>
            <p:cNvPicPr/>
            <p:nvPr/>
          </p:nvPicPr>
          <p:blipFill>
            <a:blip r:embed="rId2" cstate="print"/>
            <a:stretch>
              <a:fillRect/>
            </a:stretch>
          </p:blipFill>
          <p:spPr>
            <a:xfrm>
              <a:off x="457200" y="3029711"/>
              <a:ext cx="9144000" cy="4277867"/>
            </a:xfrm>
            <a:prstGeom prst="rect">
              <a:avLst/>
            </a:prstGeom>
          </p:spPr>
        </p:pic>
        <p:pic>
          <p:nvPicPr>
            <p:cNvPr id="6" name="object 6"/>
            <p:cNvPicPr/>
            <p:nvPr/>
          </p:nvPicPr>
          <p:blipFill>
            <a:blip r:embed="rId3" cstate="print"/>
            <a:stretch>
              <a:fillRect/>
            </a:stretch>
          </p:blipFill>
          <p:spPr>
            <a:xfrm>
              <a:off x="457200" y="3886200"/>
              <a:ext cx="9144000" cy="2715767"/>
            </a:xfrm>
            <a:prstGeom prst="rect">
              <a:avLst/>
            </a:prstGeom>
          </p:spPr>
        </p:pic>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305" y="1122628"/>
            <a:ext cx="3893185" cy="443070"/>
          </a:xfrm>
          <a:prstGeom prst="rect">
            <a:avLst/>
          </a:prstGeom>
        </p:spPr>
        <p:txBody>
          <a:bodyPr vert="horz" wrap="square" lIns="0" tIns="12065" rIns="0" bIns="0" rtlCol="0">
            <a:spAutoFit/>
          </a:bodyPr>
          <a:lstStyle/>
          <a:p>
            <a:pPr marL="12699">
              <a:spcBef>
                <a:spcPts val="95"/>
              </a:spcBef>
            </a:pPr>
            <a:r>
              <a:rPr sz="2800" b="1" spc="-90" dirty="0">
                <a:solidFill>
                  <a:srgbClr val="FFFFFF"/>
                </a:solidFill>
                <a:latin typeface="Cambria"/>
                <a:cs typeface="Cambria"/>
              </a:rPr>
              <a:t>T</a:t>
            </a:r>
            <a:r>
              <a:rPr sz="2800" b="1" spc="-85" dirty="0">
                <a:solidFill>
                  <a:srgbClr val="FFFFFF"/>
                </a:solidFill>
                <a:latin typeface="Cambria"/>
                <a:cs typeface="Cambria"/>
              </a:rPr>
              <a:t>w</a:t>
            </a:r>
            <a:r>
              <a:rPr sz="2800" b="1" spc="-5" dirty="0">
                <a:solidFill>
                  <a:srgbClr val="FFFFFF"/>
                </a:solidFill>
                <a:latin typeface="Cambria"/>
                <a:cs typeface="Cambria"/>
              </a:rPr>
              <a:t>o</a:t>
            </a:r>
            <a:r>
              <a:rPr sz="2800" b="1" dirty="0">
                <a:solidFill>
                  <a:srgbClr val="FFFFFF"/>
                </a:solidFill>
                <a:latin typeface="Cambria"/>
                <a:cs typeface="Cambria"/>
              </a:rPr>
              <a:t>-</a:t>
            </a:r>
            <a:r>
              <a:rPr sz="2800" b="1" spc="10" dirty="0">
                <a:solidFill>
                  <a:srgbClr val="FFFFFF"/>
                </a:solidFill>
                <a:latin typeface="Cambria"/>
                <a:cs typeface="Cambria"/>
              </a:rPr>
              <a:t>D</a:t>
            </a:r>
            <a:r>
              <a:rPr sz="2800" b="1" spc="-20" dirty="0">
                <a:solidFill>
                  <a:srgbClr val="FFFFFF"/>
                </a:solidFill>
                <a:latin typeface="Cambria"/>
                <a:cs typeface="Cambria"/>
              </a:rPr>
              <a:t>i</a:t>
            </a:r>
            <a:r>
              <a:rPr sz="2800" b="1" spc="-10" dirty="0">
                <a:solidFill>
                  <a:srgbClr val="FFFFFF"/>
                </a:solidFill>
                <a:latin typeface="Cambria"/>
                <a:cs typeface="Cambria"/>
              </a:rPr>
              <a:t>me</a:t>
            </a:r>
            <a:r>
              <a:rPr sz="2800" b="1" spc="-15" dirty="0">
                <a:solidFill>
                  <a:srgbClr val="FFFFFF"/>
                </a:solidFill>
                <a:latin typeface="Cambria"/>
                <a:cs typeface="Cambria"/>
              </a:rPr>
              <a:t>n</a:t>
            </a:r>
            <a:r>
              <a:rPr sz="2800" b="1" spc="-5" dirty="0">
                <a:solidFill>
                  <a:srgbClr val="FFFFFF"/>
                </a:solidFill>
                <a:latin typeface="Cambria"/>
                <a:cs typeface="Cambria"/>
              </a:rPr>
              <a:t>s</a:t>
            </a:r>
            <a:r>
              <a:rPr sz="2800" b="1" spc="10" dirty="0">
                <a:solidFill>
                  <a:srgbClr val="FFFFFF"/>
                </a:solidFill>
                <a:latin typeface="Cambria"/>
                <a:cs typeface="Cambria"/>
              </a:rPr>
              <a:t>i</a:t>
            </a:r>
            <a:r>
              <a:rPr sz="2800" b="1" spc="-5" dirty="0">
                <a:solidFill>
                  <a:srgbClr val="FFFFFF"/>
                </a:solidFill>
                <a:latin typeface="Cambria"/>
                <a:cs typeface="Cambria"/>
              </a:rPr>
              <a:t>o</a:t>
            </a:r>
            <a:r>
              <a:rPr sz="2800" b="1" spc="-15" dirty="0">
                <a:solidFill>
                  <a:srgbClr val="FFFFFF"/>
                </a:solidFill>
                <a:latin typeface="Cambria"/>
                <a:cs typeface="Cambria"/>
              </a:rPr>
              <a:t>n</a:t>
            </a:r>
            <a:r>
              <a:rPr sz="2800" b="1" spc="5" dirty="0">
                <a:solidFill>
                  <a:srgbClr val="FFFFFF"/>
                </a:solidFill>
                <a:latin typeface="Cambria"/>
                <a:cs typeface="Cambria"/>
              </a:rPr>
              <a:t>a</a:t>
            </a:r>
            <a:r>
              <a:rPr sz="2800" b="1" spc="-5" dirty="0">
                <a:solidFill>
                  <a:srgbClr val="FFFFFF"/>
                </a:solidFill>
                <a:latin typeface="Cambria"/>
                <a:cs typeface="Cambria"/>
              </a:rPr>
              <a:t>l</a:t>
            </a:r>
            <a:r>
              <a:rPr sz="2800" b="1" spc="-140" dirty="0">
                <a:solidFill>
                  <a:srgbClr val="FFFFFF"/>
                </a:solidFill>
                <a:latin typeface="Cambria"/>
                <a:cs typeface="Cambria"/>
              </a:rPr>
              <a:t> </a:t>
            </a:r>
            <a:r>
              <a:rPr sz="2800" b="1" spc="-15" dirty="0">
                <a:solidFill>
                  <a:srgbClr val="FFFFFF"/>
                </a:solidFill>
                <a:latin typeface="Cambria"/>
                <a:cs typeface="Cambria"/>
              </a:rPr>
              <a:t>A</a:t>
            </a:r>
            <a:r>
              <a:rPr sz="2800" b="1" spc="-10" dirty="0">
                <a:solidFill>
                  <a:srgbClr val="FFFFFF"/>
                </a:solidFill>
                <a:latin typeface="Cambria"/>
                <a:cs typeface="Cambria"/>
              </a:rPr>
              <a:t>r</a:t>
            </a:r>
            <a:r>
              <a:rPr sz="2800" b="1" spc="-40" dirty="0">
                <a:solidFill>
                  <a:srgbClr val="FFFFFF"/>
                </a:solidFill>
                <a:latin typeface="Cambria"/>
                <a:cs typeface="Cambria"/>
              </a:rPr>
              <a:t>r</a:t>
            </a:r>
            <a:r>
              <a:rPr sz="2800" b="1" spc="-105" dirty="0">
                <a:solidFill>
                  <a:srgbClr val="FFFFFF"/>
                </a:solidFill>
                <a:latin typeface="Cambria"/>
                <a:cs typeface="Cambria"/>
              </a:rPr>
              <a:t>a</a:t>
            </a:r>
            <a:r>
              <a:rPr sz="2800" b="1" spc="-5" dirty="0">
                <a:solidFill>
                  <a:srgbClr val="FFFFFF"/>
                </a:solidFill>
                <a:latin typeface="Cambria"/>
                <a:cs typeface="Cambria"/>
              </a:rPr>
              <a:t>y</a:t>
            </a:r>
            <a:endParaRPr sz="2800">
              <a:latin typeface="Cambria"/>
              <a:cs typeface="Cambria"/>
            </a:endParaRPr>
          </a:p>
        </p:txBody>
      </p:sp>
      <p:sp>
        <p:nvSpPr>
          <p:cNvPr id="7" name="Rectangle 6">
            <a:extLst>
              <a:ext uri="{FF2B5EF4-FFF2-40B4-BE49-F238E27FC236}">
                <a16:creationId xmlns:a16="http://schemas.microsoft.com/office/drawing/2014/main" id="{94EEDA3D-CD6F-4813-8047-B5BEAD3E268D}"/>
              </a:ext>
            </a:extLst>
          </p:cNvPr>
          <p:cNvSpPr/>
          <p:nvPr/>
        </p:nvSpPr>
        <p:spPr>
          <a:xfrm>
            <a:off x="914400" y="1981200"/>
            <a:ext cx="8534400" cy="4893647"/>
          </a:xfrm>
          <a:prstGeom prst="rect">
            <a:avLst/>
          </a:prstGeom>
        </p:spPr>
        <p:txBody>
          <a:bodyPr wrap="square">
            <a:spAutoFit/>
          </a:bodyPr>
          <a:lstStyle/>
          <a:p>
            <a:endParaRPr lang="en-US" sz="2400" dirty="0"/>
          </a:p>
          <a:p>
            <a:r>
              <a:rPr lang="en-US" sz="2400" dirty="0"/>
              <a:t>class Main</a:t>
            </a:r>
          </a:p>
          <a:p>
            <a:r>
              <a:rPr lang="en-US" sz="2400" dirty="0"/>
              <a:t>{</a:t>
            </a:r>
          </a:p>
          <a:p>
            <a:r>
              <a:rPr lang="en-US" sz="2400" dirty="0"/>
              <a:t>	public static void main(String </a:t>
            </a:r>
            <a:r>
              <a:rPr lang="en-US" sz="2400" dirty="0" err="1"/>
              <a:t>args</a:t>
            </a:r>
            <a:r>
              <a:rPr lang="en-US" sz="2400" dirty="0"/>
              <a:t>[])</a:t>
            </a:r>
          </a:p>
          <a:p>
            <a:r>
              <a:rPr lang="en-US" sz="2400" dirty="0"/>
              <a:t>	{    </a:t>
            </a:r>
          </a:p>
          <a:p>
            <a:r>
              <a:rPr lang="en-US" sz="2400" dirty="0"/>
              <a:t>	int[][] a={{10,20},{30,40}};//declaration and initialization   </a:t>
            </a:r>
          </a:p>
          <a:p>
            <a:r>
              <a:rPr lang="en-US" sz="2400" dirty="0"/>
              <a:t>	</a:t>
            </a:r>
            <a:r>
              <a:rPr lang="en-US" sz="2400" dirty="0" err="1"/>
              <a:t>System.out.println</a:t>
            </a:r>
            <a:r>
              <a:rPr lang="en-US" sz="2400" dirty="0"/>
              <a:t>("Two dimensional array elements are");    </a:t>
            </a:r>
          </a:p>
          <a:p>
            <a:r>
              <a:rPr lang="en-US" sz="2400" dirty="0"/>
              <a:t>	</a:t>
            </a:r>
            <a:r>
              <a:rPr lang="en-US" sz="2400" dirty="0" err="1"/>
              <a:t>System.out.println</a:t>
            </a:r>
            <a:r>
              <a:rPr lang="en-US" sz="2400" dirty="0"/>
              <a:t>(a[0][0]);    </a:t>
            </a:r>
          </a:p>
          <a:p>
            <a:r>
              <a:rPr lang="en-US" sz="2400" dirty="0"/>
              <a:t>	</a:t>
            </a:r>
            <a:r>
              <a:rPr lang="en-US" sz="2400" dirty="0" err="1"/>
              <a:t>System.out.println</a:t>
            </a:r>
            <a:r>
              <a:rPr lang="en-US" sz="2400" dirty="0"/>
              <a:t>(a[0][1]);    </a:t>
            </a:r>
          </a:p>
          <a:p>
            <a:r>
              <a:rPr lang="en-US" sz="2400" dirty="0"/>
              <a:t>	</a:t>
            </a:r>
            <a:r>
              <a:rPr lang="en-US" sz="2400" dirty="0" err="1"/>
              <a:t>System.out.println</a:t>
            </a:r>
            <a:r>
              <a:rPr lang="en-US" sz="2400" dirty="0"/>
              <a:t>(a[1][0]);    </a:t>
            </a:r>
          </a:p>
          <a:p>
            <a:r>
              <a:rPr lang="en-US" sz="2400" dirty="0"/>
              <a:t>	</a:t>
            </a:r>
            <a:r>
              <a:rPr lang="en-US" sz="2400" dirty="0" err="1"/>
              <a:t>System.out.println</a:t>
            </a:r>
            <a:r>
              <a:rPr lang="en-US" sz="2400" dirty="0"/>
              <a:t>(a[1][1]);    	</a:t>
            </a:r>
          </a:p>
          <a:p>
            <a:r>
              <a:rPr lang="en-US" sz="2400" dirty="0"/>
              <a:t>	}</a:t>
            </a:r>
          </a:p>
          <a:p>
            <a:r>
              <a:rPr lang="en-US" sz="2400" dirty="0"/>
              <a:t>}</a:t>
            </a:r>
          </a:p>
        </p:txBody>
      </p:sp>
    </p:spTree>
    <p:extLst>
      <p:ext uri="{BB962C8B-B14F-4D97-AF65-F5344CB8AC3E}">
        <p14:creationId xmlns:p14="http://schemas.microsoft.com/office/powerpoint/2010/main" val="367842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9819" y="1166900"/>
            <a:ext cx="1332230" cy="412934"/>
          </a:xfrm>
          <a:prstGeom prst="rect">
            <a:avLst/>
          </a:prstGeom>
        </p:spPr>
        <p:txBody>
          <a:bodyPr vert="horz" wrap="square" lIns="0" tIns="12700" rIns="0" bIns="0" rtlCol="0">
            <a:spAutoFit/>
          </a:bodyPr>
          <a:lstStyle/>
          <a:p>
            <a:pPr marL="12699">
              <a:spcBef>
                <a:spcPts val="100"/>
              </a:spcBef>
            </a:pPr>
            <a:r>
              <a:rPr sz="2600" spc="-10" dirty="0">
                <a:solidFill>
                  <a:srgbClr val="FFFFFF"/>
                </a:solidFill>
                <a:latin typeface="Cambria"/>
                <a:cs typeface="Cambria"/>
              </a:rPr>
              <a:t>Example</a:t>
            </a:r>
            <a:endParaRPr sz="2600">
              <a:latin typeface="Cambria"/>
              <a:cs typeface="Cambria"/>
            </a:endParaRPr>
          </a:p>
        </p:txBody>
      </p:sp>
      <p:sp>
        <p:nvSpPr>
          <p:cNvPr id="3" name="object 3"/>
          <p:cNvSpPr txBox="1"/>
          <p:nvPr/>
        </p:nvSpPr>
        <p:spPr>
          <a:xfrm>
            <a:off x="769092" y="2033934"/>
            <a:ext cx="8222508" cy="4298613"/>
          </a:xfrm>
          <a:prstGeom prst="rect">
            <a:avLst/>
          </a:prstGeom>
        </p:spPr>
        <p:txBody>
          <a:bodyPr vert="horz" wrap="square" lIns="0" tIns="12700" rIns="0" bIns="0" rtlCol="0">
            <a:spAutoFit/>
          </a:bodyPr>
          <a:lstStyle/>
          <a:p>
            <a:pPr marL="163181" marR="5079" indent="-151117">
              <a:lnSpc>
                <a:spcPct val="150000"/>
              </a:lnSpc>
              <a:spcBef>
                <a:spcPts val="100"/>
              </a:spcBef>
            </a:pPr>
            <a:r>
              <a:rPr sz="2400" spc="-5" dirty="0">
                <a:latin typeface="Cambria"/>
                <a:cs typeface="Cambria"/>
              </a:rPr>
              <a:t>public static </a:t>
            </a:r>
            <a:r>
              <a:rPr sz="2400" dirty="0">
                <a:latin typeface="Cambria"/>
                <a:cs typeface="Cambria"/>
              </a:rPr>
              <a:t>int </a:t>
            </a:r>
            <a:r>
              <a:rPr sz="2400" spc="-5" dirty="0">
                <a:latin typeface="Cambria"/>
                <a:cs typeface="Cambria"/>
              </a:rPr>
              <a:t>minFunction(int n1, </a:t>
            </a:r>
            <a:r>
              <a:rPr sz="2400" dirty="0">
                <a:latin typeface="Cambria"/>
                <a:cs typeface="Cambria"/>
              </a:rPr>
              <a:t>int </a:t>
            </a:r>
            <a:r>
              <a:rPr sz="2400" spc="-5" dirty="0">
                <a:latin typeface="Cambria"/>
                <a:cs typeface="Cambria"/>
              </a:rPr>
              <a:t>n2) </a:t>
            </a:r>
            <a:r>
              <a:rPr sz="2400" dirty="0">
                <a:latin typeface="Cambria"/>
                <a:cs typeface="Cambria"/>
              </a:rPr>
              <a:t>{ </a:t>
            </a:r>
            <a:endParaRPr lang="en-US" sz="2400" dirty="0">
              <a:latin typeface="Cambria"/>
              <a:cs typeface="Cambria"/>
            </a:endParaRPr>
          </a:p>
          <a:p>
            <a:pPr marL="163181" marR="5079" indent="-151117">
              <a:lnSpc>
                <a:spcPct val="150000"/>
              </a:lnSpc>
              <a:spcBef>
                <a:spcPts val="100"/>
              </a:spcBef>
            </a:pPr>
            <a:r>
              <a:rPr sz="2400" spc="-385" dirty="0">
                <a:latin typeface="Cambria"/>
                <a:cs typeface="Cambria"/>
              </a:rPr>
              <a:t> </a:t>
            </a:r>
            <a:r>
              <a:rPr sz="2400" dirty="0">
                <a:latin typeface="Cambria"/>
                <a:cs typeface="Cambria"/>
              </a:rPr>
              <a:t>int</a:t>
            </a:r>
            <a:r>
              <a:rPr sz="2400" spc="-25" dirty="0">
                <a:latin typeface="Cambria"/>
                <a:cs typeface="Cambria"/>
              </a:rPr>
              <a:t> </a:t>
            </a:r>
            <a:r>
              <a:rPr sz="2400" dirty="0">
                <a:latin typeface="Cambria"/>
                <a:cs typeface="Cambria"/>
              </a:rPr>
              <a:t>min;</a:t>
            </a:r>
          </a:p>
          <a:p>
            <a:pPr marL="163181">
              <a:spcBef>
                <a:spcPts val="1080"/>
              </a:spcBef>
            </a:pPr>
            <a:r>
              <a:rPr sz="2400" dirty="0">
                <a:latin typeface="Cambria"/>
                <a:cs typeface="Cambria"/>
              </a:rPr>
              <a:t>if</a:t>
            </a:r>
            <a:r>
              <a:rPr sz="2400" spc="-30" dirty="0">
                <a:latin typeface="Cambria"/>
                <a:cs typeface="Cambria"/>
              </a:rPr>
              <a:t> </a:t>
            </a:r>
            <a:r>
              <a:rPr sz="2400" spc="-5" dirty="0">
                <a:latin typeface="Cambria"/>
                <a:cs typeface="Cambria"/>
              </a:rPr>
              <a:t>(n1</a:t>
            </a:r>
            <a:r>
              <a:rPr sz="2400" spc="-25" dirty="0">
                <a:latin typeface="Cambria"/>
                <a:cs typeface="Cambria"/>
              </a:rPr>
              <a:t> </a:t>
            </a:r>
            <a:r>
              <a:rPr sz="2400" dirty="0">
                <a:latin typeface="Cambria"/>
                <a:cs typeface="Cambria"/>
              </a:rPr>
              <a:t>&gt;</a:t>
            </a:r>
            <a:r>
              <a:rPr sz="2400" spc="-10" dirty="0">
                <a:latin typeface="Cambria"/>
                <a:cs typeface="Cambria"/>
              </a:rPr>
              <a:t> </a:t>
            </a:r>
            <a:r>
              <a:rPr sz="2400" dirty="0">
                <a:latin typeface="Cambria"/>
                <a:cs typeface="Cambria"/>
              </a:rPr>
              <a:t>n2)</a:t>
            </a:r>
          </a:p>
          <a:p>
            <a:pPr marL="568912">
              <a:spcBef>
                <a:spcPts val="1080"/>
              </a:spcBef>
            </a:pPr>
            <a:r>
              <a:rPr sz="2400" spc="-5" dirty="0">
                <a:latin typeface="Cambria"/>
                <a:cs typeface="Cambria"/>
              </a:rPr>
              <a:t>min</a:t>
            </a:r>
            <a:r>
              <a:rPr sz="2400" spc="-25" dirty="0">
                <a:latin typeface="Cambria"/>
                <a:cs typeface="Cambria"/>
              </a:rPr>
              <a:t> </a:t>
            </a:r>
            <a:r>
              <a:rPr sz="2400" dirty="0">
                <a:latin typeface="Cambria"/>
                <a:cs typeface="Cambria"/>
              </a:rPr>
              <a:t>=</a:t>
            </a:r>
            <a:r>
              <a:rPr sz="2400" spc="-35" dirty="0">
                <a:latin typeface="Cambria"/>
                <a:cs typeface="Cambria"/>
              </a:rPr>
              <a:t> </a:t>
            </a:r>
            <a:r>
              <a:rPr sz="2400" spc="-5" dirty="0">
                <a:latin typeface="Cambria"/>
                <a:cs typeface="Cambria"/>
              </a:rPr>
              <a:t>n2;</a:t>
            </a:r>
            <a:endParaRPr sz="2400" dirty="0">
              <a:latin typeface="Cambria"/>
              <a:cs typeface="Cambria"/>
            </a:endParaRPr>
          </a:p>
          <a:p>
            <a:pPr marL="163181">
              <a:spcBef>
                <a:spcPts val="1080"/>
              </a:spcBef>
            </a:pPr>
            <a:r>
              <a:rPr sz="2400" spc="-5" dirty="0">
                <a:latin typeface="Cambria"/>
                <a:cs typeface="Cambria"/>
              </a:rPr>
              <a:t>else</a:t>
            </a:r>
            <a:endParaRPr sz="2400" dirty="0">
              <a:latin typeface="Cambria"/>
              <a:cs typeface="Cambria"/>
            </a:endParaRPr>
          </a:p>
          <a:p>
            <a:pPr marL="568912">
              <a:spcBef>
                <a:spcPts val="1080"/>
              </a:spcBef>
            </a:pPr>
            <a:r>
              <a:rPr sz="2400" spc="-5" dirty="0">
                <a:latin typeface="Cambria"/>
                <a:cs typeface="Cambria"/>
              </a:rPr>
              <a:t>min</a:t>
            </a:r>
            <a:r>
              <a:rPr sz="2400" spc="-25" dirty="0">
                <a:latin typeface="Cambria"/>
                <a:cs typeface="Cambria"/>
              </a:rPr>
              <a:t> </a:t>
            </a:r>
            <a:r>
              <a:rPr sz="2400" dirty="0">
                <a:latin typeface="Cambria"/>
                <a:cs typeface="Cambria"/>
              </a:rPr>
              <a:t>=</a:t>
            </a:r>
            <a:r>
              <a:rPr sz="2400" spc="-35" dirty="0">
                <a:latin typeface="Cambria"/>
                <a:cs typeface="Cambria"/>
              </a:rPr>
              <a:t> </a:t>
            </a:r>
            <a:r>
              <a:rPr sz="2400" spc="-5" dirty="0">
                <a:latin typeface="Cambria"/>
                <a:cs typeface="Cambria"/>
              </a:rPr>
              <a:t>n1;</a:t>
            </a:r>
            <a:endParaRPr sz="2400" dirty="0">
              <a:latin typeface="Cambria"/>
              <a:cs typeface="Cambria"/>
            </a:endParaRPr>
          </a:p>
          <a:p>
            <a:pPr marL="163181">
              <a:spcBef>
                <a:spcPts val="1855"/>
              </a:spcBef>
            </a:pPr>
            <a:r>
              <a:rPr sz="2400" spc="-10" dirty="0">
                <a:latin typeface="Cambria"/>
                <a:cs typeface="Cambria"/>
              </a:rPr>
              <a:t>return</a:t>
            </a:r>
            <a:r>
              <a:rPr sz="2400" spc="-30" dirty="0">
                <a:latin typeface="Cambria"/>
                <a:cs typeface="Cambria"/>
              </a:rPr>
              <a:t> </a:t>
            </a:r>
            <a:r>
              <a:rPr sz="2400" dirty="0">
                <a:latin typeface="Cambria"/>
                <a:cs typeface="Cambria"/>
              </a:rPr>
              <a:t>min;</a:t>
            </a:r>
          </a:p>
          <a:p>
            <a:pPr marL="12699">
              <a:spcBef>
                <a:spcPts val="1080"/>
              </a:spcBef>
            </a:pPr>
            <a:r>
              <a:rPr sz="2400" dirty="0">
                <a:latin typeface="Cambria"/>
                <a:cs typeface="Cambria"/>
              </a:rPr>
              <a:t>}</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914" y="1121182"/>
            <a:ext cx="4186554" cy="474489"/>
          </a:xfrm>
          <a:prstGeom prst="rect">
            <a:avLst/>
          </a:prstGeom>
        </p:spPr>
        <p:txBody>
          <a:bodyPr vert="horz" wrap="square" lIns="0" tIns="12700" rIns="0" bIns="0" rtlCol="0">
            <a:spAutoFit/>
          </a:bodyPr>
          <a:lstStyle/>
          <a:p>
            <a:pPr marL="12699">
              <a:spcBef>
                <a:spcPts val="100"/>
              </a:spcBef>
            </a:pPr>
            <a:r>
              <a:rPr sz="3000" spc="-15" dirty="0">
                <a:solidFill>
                  <a:srgbClr val="FFFFFF"/>
                </a:solidFill>
                <a:latin typeface="Cambria"/>
                <a:cs typeface="Cambria"/>
              </a:rPr>
              <a:t>Two-Dimensional</a:t>
            </a:r>
            <a:r>
              <a:rPr sz="3000" spc="-95" dirty="0">
                <a:solidFill>
                  <a:srgbClr val="FFFFFF"/>
                </a:solidFill>
                <a:latin typeface="Cambria"/>
                <a:cs typeface="Cambria"/>
              </a:rPr>
              <a:t> </a:t>
            </a:r>
            <a:r>
              <a:rPr sz="3000" spc="-35" dirty="0">
                <a:solidFill>
                  <a:srgbClr val="FFFFFF"/>
                </a:solidFill>
                <a:latin typeface="Cambria"/>
                <a:cs typeface="Cambria"/>
              </a:rPr>
              <a:t>Array</a:t>
            </a:r>
            <a:endParaRPr sz="3000">
              <a:latin typeface="Cambria"/>
              <a:cs typeface="Cambria"/>
            </a:endParaRPr>
          </a:p>
        </p:txBody>
      </p:sp>
      <p:grpSp>
        <p:nvGrpSpPr>
          <p:cNvPr id="3" name="object 3"/>
          <p:cNvGrpSpPr/>
          <p:nvPr/>
        </p:nvGrpSpPr>
        <p:grpSpPr>
          <a:xfrm>
            <a:off x="639725" y="2649080"/>
            <a:ext cx="8868410" cy="2439670"/>
            <a:chOff x="639725" y="2649080"/>
            <a:chExt cx="8868410" cy="2439670"/>
          </a:xfrm>
        </p:grpSpPr>
        <p:pic>
          <p:nvPicPr>
            <p:cNvPr id="4" name="object 4"/>
            <p:cNvPicPr/>
            <p:nvPr/>
          </p:nvPicPr>
          <p:blipFill>
            <a:blip r:embed="rId2" cstate="print"/>
            <a:stretch>
              <a:fillRect/>
            </a:stretch>
          </p:blipFill>
          <p:spPr>
            <a:xfrm>
              <a:off x="639725" y="2649080"/>
              <a:ext cx="8868233" cy="1237119"/>
            </a:xfrm>
            <a:prstGeom prst="rect">
              <a:avLst/>
            </a:prstGeom>
          </p:spPr>
        </p:pic>
        <p:pic>
          <p:nvPicPr>
            <p:cNvPr id="5" name="object 5"/>
            <p:cNvPicPr/>
            <p:nvPr/>
          </p:nvPicPr>
          <p:blipFill>
            <a:blip r:embed="rId3" cstate="print"/>
            <a:stretch>
              <a:fillRect/>
            </a:stretch>
          </p:blipFill>
          <p:spPr>
            <a:xfrm>
              <a:off x="639725" y="3886200"/>
              <a:ext cx="8868233" cy="1202489"/>
            </a:xfrm>
            <a:prstGeom prst="rect">
              <a:avLst/>
            </a:prstGeom>
          </p:spPr>
        </p:pic>
      </p:grpSp>
      <p:pic>
        <p:nvPicPr>
          <p:cNvPr id="6" name="object 6"/>
          <p:cNvPicPr/>
          <p:nvPr/>
        </p:nvPicPr>
        <p:blipFill>
          <a:blip r:embed="rId4" cstate="print"/>
          <a:stretch>
            <a:fillRect/>
          </a:stretch>
        </p:blipFill>
        <p:spPr>
          <a:xfrm>
            <a:off x="457201" y="6553293"/>
            <a:ext cx="9136380" cy="75428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3283" y="936820"/>
            <a:ext cx="3376929" cy="936154"/>
          </a:xfrm>
          <a:prstGeom prst="rect">
            <a:avLst/>
          </a:prstGeom>
        </p:spPr>
        <p:txBody>
          <a:bodyPr vert="horz" wrap="square" lIns="0" tIns="12700" rIns="0" bIns="0" rtlCol="0">
            <a:spAutoFit/>
          </a:bodyPr>
          <a:lstStyle/>
          <a:p>
            <a:pPr marL="843210" marR="5079" indent="-831145">
              <a:spcBef>
                <a:spcPts val="100"/>
              </a:spcBef>
            </a:pPr>
            <a:r>
              <a:rPr sz="3000" spc="-5" dirty="0">
                <a:solidFill>
                  <a:srgbClr val="FFFFFF"/>
                </a:solidFill>
                <a:latin typeface="Cambria"/>
                <a:cs typeface="Cambria"/>
              </a:rPr>
              <a:t>Obtaining </a:t>
            </a:r>
            <a:r>
              <a:rPr sz="3000" spc="-10" dirty="0">
                <a:solidFill>
                  <a:srgbClr val="FFFFFF"/>
                </a:solidFill>
                <a:latin typeface="Cambria"/>
                <a:cs typeface="Cambria"/>
              </a:rPr>
              <a:t>length </a:t>
            </a:r>
            <a:r>
              <a:rPr sz="3000" dirty="0">
                <a:solidFill>
                  <a:srgbClr val="FFFFFF"/>
                </a:solidFill>
                <a:latin typeface="Cambria"/>
                <a:cs typeface="Cambria"/>
              </a:rPr>
              <a:t>of </a:t>
            </a:r>
            <a:r>
              <a:rPr sz="3000" spc="-650" dirty="0">
                <a:solidFill>
                  <a:srgbClr val="FFFFFF"/>
                </a:solidFill>
                <a:latin typeface="Cambria"/>
                <a:cs typeface="Cambria"/>
              </a:rPr>
              <a:t> </a:t>
            </a:r>
            <a:r>
              <a:rPr sz="3000" spc="-5" dirty="0">
                <a:solidFill>
                  <a:srgbClr val="FFFFFF"/>
                </a:solidFill>
                <a:latin typeface="Cambria"/>
                <a:cs typeface="Cambria"/>
              </a:rPr>
              <a:t>2-D</a:t>
            </a:r>
            <a:r>
              <a:rPr sz="3000" spc="-25" dirty="0">
                <a:solidFill>
                  <a:srgbClr val="FFFFFF"/>
                </a:solidFill>
                <a:latin typeface="Cambria"/>
                <a:cs typeface="Cambria"/>
              </a:rPr>
              <a:t> </a:t>
            </a:r>
            <a:r>
              <a:rPr sz="3000" spc="-35" dirty="0">
                <a:solidFill>
                  <a:srgbClr val="FFFFFF"/>
                </a:solidFill>
                <a:latin typeface="Cambria"/>
                <a:cs typeface="Cambria"/>
              </a:rPr>
              <a:t>Array</a:t>
            </a:r>
            <a:endParaRPr sz="3000">
              <a:latin typeface="Cambria"/>
              <a:cs typeface="Cambria"/>
            </a:endParaRPr>
          </a:p>
        </p:txBody>
      </p:sp>
      <p:sp>
        <p:nvSpPr>
          <p:cNvPr id="3" name="object 3"/>
          <p:cNvSpPr txBox="1"/>
          <p:nvPr/>
        </p:nvSpPr>
        <p:spPr>
          <a:xfrm>
            <a:off x="839190" y="2312919"/>
            <a:ext cx="8296275" cy="1243930"/>
          </a:xfrm>
          <a:prstGeom prst="rect">
            <a:avLst/>
          </a:prstGeom>
        </p:spPr>
        <p:txBody>
          <a:bodyPr vert="horz" wrap="square" lIns="0" tIns="12700" rIns="0" bIns="0" rtlCol="0">
            <a:spAutoFit/>
          </a:bodyPr>
          <a:lstStyle/>
          <a:p>
            <a:pPr marL="12699">
              <a:spcBef>
                <a:spcPts val="100"/>
              </a:spcBef>
            </a:pPr>
            <a:r>
              <a:rPr sz="2000" spc="-10" dirty="0">
                <a:latin typeface="Cambria"/>
                <a:cs typeface="Cambria"/>
              </a:rPr>
              <a:t>Example:</a:t>
            </a:r>
            <a:endParaRPr sz="2000" dirty="0">
              <a:latin typeface="Cambria"/>
              <a:cs typeface="Cambria"/>
            </a:endParaRPr>
          </a:p>
          <a:p>
            <a:pPr marL="12699" marR="5079"/>
            <a:r>
              <a:rPr sz="2000" dirty="0">
                <a:latin typeface="Cambria"/>
                <a:cs typeface="Cambria"/>
              </a:rPr>
              <a:t>x</a:t>
            </a:r>
            <a:r>
              <a:rPr sz="2000" spc="100" dirty="0">
                <a:latin typeface="Cambria"/>
                <a:cs typeface="Cambria"/>
              </a:rPr>
              <a:t> </a:t>
            </a:r>
            <a:r>
              <a:rPr sz="2000" dirty="0">
                <a:latin typeface="Cambria"/>
                <a:cs typeface="Cambria"/>
              </a:rPr>
              <a:t>=</a:t>
            </a:r>
            <a:r>
              <a:rPr sz="2000" spc="100" dirty="0">
                <a:latin typeface="Cambria"/>
                <a:cs typeface="Cambria"/>
              </a:rPr>
              <a:t> </a:t>
            </a:r>
            <a:r>
              <a:rPr sz="2000" spc="-5" dirty="0">
                <a:latin typeface="Cambria"/>
                <a:cs typeface="Cambria"/>
              </a:rPr>
              <a:t>new</a:t>
            </a:r>
            <a:r>
              <a:rPr sz="2000" spc="95" dirty="0">
                <a:latin typeface="Cambria"/>
                <a:cs typeface="Cambria"/>
              </a:rPr>
              <a:t> </a:t>
            </a:r>
            <a:r>
              <a:rPr sz="2000" spc="-5" dirty="0">
                <a:latin typeface="Cambria"/>
                <a:cs typeface="Cambria"/>
              </a:rPr>
              <a:t>int[3][4],</a:t>
            </a:r>
            <a:r>
              <a:rPr sz="2000" spc="95" dirty="0">
                <a:latin typeface="Cambria"/>
                <a:cs typeface="Cambria"/>
              </a:rPr>
              <a:t> </a:t>
            </a:r>
            <a:r>
              <a:rPr sz="2000" spc="-5" dirty="0">
                <a:latin typeface="Cambria"/>
                <a:cs typeface="Cambria"/>
              </a:rPr>
              <a:t>x[0],</a:t>
            </a:r>
            <a:r>
              <a:rPr sz="2000" spc="95" dirty="0">
                <a:latin typeface="Cambria"/>
                <a:cs typeface="Cambria"/>
              </a:rPr>
              <a:t> </a:t>
            </a:r>
            <a:r>
              <a:rPr sz="2000" spc="-10" dirty="0">
                <a:latin typeface="Cambria"/>
                <a:cs typeface="Cambria"/>
              </a:rPr>
              <a:t>x[1],</a:t>
            </a:r>
            <a:r>
              <a:rPr sz="2000" spc="95" dirty="0">
                <a:latin typeface="Cambria"/>
                <a:cs typeface="Cambria"/>
              </a:rPr>
              <a:t> </a:t>
            </a:r>
            <a:r>
              <a:rPr sz="2000" dirty="0">
                <a:latin typeface="Cambria"/>
                <a:cs typeface="Cambria"/>
              </a:rPr>
              <a:t>and</a:t>
            </a:r>
            <a:r>
              <a:rPr sz="2000" spc="95" dirty="0">
                <a:latin typeface="Cambria"/>
                <a:cs typeface="Cambria"/>
              </a:rPr>
              <a:t> </a:t>
            </a:r>
            <a:r>
              <a:rPr sz="2000" spc="-5" dirty="0">
                <a:latin typeface="Cambria"/>
                <a:cs typeface="Cambria"/>
              </a:rPr>
              <a:t>x[2]</a:t>
            </a:r>
            <a:r>
              <a:rPr sz="2000" spc="105" dirty="0">
                <a:latin typeface="Cambria"/>
                <a:cs typeface="Cambria"/>
              </a:rPr>
              <a:t> </a:t>
            </a:r>
            <a:r>
              <a:rPr sz="2000" spc="-10" dirty="0">
                <a:latin typeface="Cambria"/>
                <a:cs typeface="Cambria"/>
              </a:rPr>
              <a:t>are</a:t>
            </a:r>
            <a:r>
              <a:rPr sz="2000" spc="75" dirty="0">
                <a:latin typeface="Cambria"/>
                <a:cs typeface="Cambria"/>
              </a:rPr>
              <a:t> </a:t>
            </a:r>
            <a:r>
              <a:rPr sz="2000" spc="-5" dirty="0">
                <a:latin typeface="Cambria"/>
                <a:cs typeface="Cambria"/>
              </a:rPr>
              <a:t>one-dimensional</a:t>
            </a:r>
            <a:r>
              <a:rPr sz="2000" spc="85" dirty="0">
                <a:latin typeface="Cambria"/>
                <a:cs typeface="Cambria"/>
              </a:rPr>
              <a:t> </a:t>
            </a:r>
            <a:r>
              <a:rPr sz="2000" spc="-20" dirty="0">
                <a:latin typeface="Cambria"/>
                <a:cs typeface="Cambria"/>
              </a:rPr>
              <a:t>arrays</a:t>
            </a:r>
            <a:r>
              <a:rPr sz="2000" spc="90" dirty="0">
                <a:latin typeface="Cambria"/>
                <a:cs typeface="Cambria"/>
              </a:rPr>
              <a:t> </a:t>
            </a:r>
            <a:r>
              <a:rPr sz="2000" spc="-5" dirty="0">
                <a:latin typeface="Cambria"/>
                <a:cs typeface="Cambria"/>
              </a:rPr>
              <a:t>and</a:t>
            </a:r>
            <a:r>
              <a:rPr sz="2000" spc="195" dirty="0">
                <a:latin typeface="Cambria"/>
                <a:cs typeface="Cambria"/>
              </a:rPr>
              <a:t> </a:t>
            </a:r>
            <a:r>
              <a:rPr sz="2000" spc="-5" dirty="0">
                <a:latin typeface="Cambria"/>
                <a:cs typeface="Cambria"/>
              </a:rPr>
              <a:t>each</a:t>
            </a:r>
            <a:r>
              <a:rPr sz="2000" spc="85" dirty="0">
                <a:latin typeface="Cambria"/>
                <a:cs typeface="Cambria"/>
              </a:rPr>
              <a:t> </a:t>
            </a:r>
            <a:r>
              <a:rPr sz="2000" spc="-5" dirty="0">
                <a:latin typeface="Cambria"/>
                <a:cs typeface="Cambria"/>
              </a:rPr>
              <a:t>contains </a:t>
            </a:r>
            <a:r>
              <a:rPr sz="2000" spc="-385" dirty="0">
                <a:latin typeface="Cambria"/>
                <a:cs typeface="Cambria"/>
              </a:rPr>
              <a:t> </a:t>
            </a:r>
            <a:r>
              <a:rPr sz="2000" spc="-10" dirty="0">
                <a:latin typeface="Cambria"/>
                <a:cs typeface="Cambria"/>
              </a:rPr>
              <a:t>four</a:t>
            </a:r>
            <a:r>
              <a:rPr sz="2000" spc="10" dirty="0">
                <a:latin typeface="Cambria"/>
                <a:cs typeface="Cambria"/>
              </a:rPr>
              <a:t> </a:t>
            </a:r>
            <a:r>
              <a:rPr sz="2000" spc="-5" dirty="0">
                <a:latin typeface="Cambria"/>
                <a:cs typeface="Cambria"/>
              </a:rPr>
              <a:t>elements. </a:t>
            </a:r>
            <a:r>
              <a:rPr sz="2000" dirty="0">
                <a:latin typeface="Cambria"/>
                <a:cs typeface="Cambria"/>
              </a:rPr>
              <a:t>So,</a:t>
            </a:r>
            <a:r>
              <a:rPr sz="2000" spc="-5" dirty="0">
                <a:latin typeface="Cambria"/>
                <a:cs typeface="Cambria"/>
              </a:rPr>
              <a:t> x.length</a:t>
            </a:r>
            <a:r>
              <a:rPr sz="2000" spc="-20" dirty="0">
                <a:latin typeface="Cambria"/>
                <a:cs typeface="Cambria"/>
              </a:rPr>
              <a:t> </a:t>
            </a:r>
            <a:r>
              <a:rPr sz="2000" dirty="0">
                <a:latin typeface="Cambria"/>
                <a:cs typeface="Cambria"/>
              </a:rPr>
              <a:t>is</a:t>
            </a:r>
            <a:r>
              <a:rPr sz="2000" spc="20" dirty="0">
                <a:latin typeface="Cambria"/>
                <a:cs typeface="Cambria"/>
              </a:rPr>
              <a:t> </a:t>
            </a:r>
            <a:r>
              <a:rPr sz="2000" spc="-5" dirty="0">
                <a:latin typeface="Cambria"/>
                <a:cs typeface="Cambria"/>
              </a:rPr>
              <a:t>3,</a:t>
            </a:r>
            <a:r>
              <a:rPr sz="2000" spc="10" dirty="0">
                <a:latin typeface="Cambria"/>
                <a:cs typeface="Cambria"/>
              </a:rPr>
              <a:t> </a:t>
            </a:r>
            <a:r>
              <a:rPr sz="2000" spc="-5" dirty="0">
                <a:latin typeface="Cambria"/>
                <a:cs typeface="Cambria"/>
              </a:rPr>
              <a:t>and</a:t>
            </a:r>
            <a:r>
              <a:rPr sz="2000" spc="10" dirty="0">
                <a:latin typeface="Cambria"/>
                <a:cs typeface="Cambria"/>
              </a:rPr>
              <a:t> </a:t>
            </a:r>
            <a:r>
              <a:rPr sz="2000" spc="-5" dirty="0">
                <a:latin typeface="Cambria"/>
                <a:cs typeface="Cambria"/>
              </a:rPr>
              <a:t>x[0].length,</a:t>
            </a:r>
            <a:r>
              <a:rPr sz="2000" spc="350" dirty="0">
                <a:latin typeface="Cambria"/>
                <a:cs typeface="Cambria"/>
              </a:rPr>
              <a:t> </a:t>
            </a:r>
            <a:r>
              <a:rPr sz="2000" spc="-5" dirty="0">
                <a:latin typeface="Cambria"/>
                <a:cs typeface="Cambria"/>
              </a:rPr>
              <a:t>x[1].length,</a:t>
            </a:r>
            <a:r>
              <a:rPr sz="2000" spc="-45" dirty="0">
                <a:latin typeface="Cambria"/>
                <a:cs typeface="Cambria"/>
              </a:rPr>
              <a:t> </a:t>
            </a:r>
            <a:r>
              <a:rPr sz="2000" dirty="0">
                <a:latin typeface="Cambria"/>
                <a:cs typeface="Cambria"/>
              </a:rPr>
              <a:t>and</a:t>
            </a:r>
            <a:r>
              <a:rPr sz="2000" spc="-5" dirty="0">
                <a:latin typeface="Cambria"/>
                <a:cs typeface="Cambria"/>
              </a:rPr>
              <a:t> x[2].length</a:t>
            </a:r>
            <a:r>
              <a:rPr sz="2000" spc="-20" dirty="0">
                <a:latin typeface="Cambria"/>
                <a:cs typeface="Cambria"/>
              </a:rPr>
              <a:t> </a:t>
            </a:r>
            <a:r>
              <a:rPr sz="2000" spc="-15" dirty="0">
                <a:latin typeface="Cambria"/>
                <a:cs typeface="Cambria"/>
              </a:rPr>
              <a:t>are</a:t>
            </a:r>
            <a:r>
              <a:rPr sz="2000" spc="5" dirty="0">
                <a:latin typeface="Cambria"/>
                <a:cs typeface="Cambria"/>
              </a:rPr>
              <a:t> </a:t>
            </a:r>
            <a:r>
              <a:rPr sz="2000" spc="-5" dirty="0">
                <a:latin typeface="Cambria"/>
                <a:cs typeface="Cambria"/>
              </a:rPr>
              <a:t>4.</a:t>
            </a:r>
            <a:endParaRPr sz="2000" dirty="0">
              <a:latin typeface="Cambria"/>
              <a:cs typeface="Cambria"/>
            </a:endParaRPr>
          </a:p>
        </p:txBody>
      </p:sp>
      <p:grpSp>
        <p:nvGrpSpPr>
          <p:cNvPr id="4" name="object 4"/>
          <p:cNvGrpSpPr/>
          <p:nvPr/>
        </p:nvGrpSpPr>
        <p:grpSpPr>
          <a:xfrm>
            <a:off x="1243584" y="3816097"/>
            <a:ext cx="7495540" cy="2344420"/>
            <a:chOff x="1243583" y="3816096"/>
            <a:chExt cx="7495540" cy="2344420"/>
          </a:xfrm>
        </p:grpSpPr>
        <p:pic>
          <p:nvPicPr>
            <p:cNvPr id="5" name="object 5"/>
            <p:cNvPicPr/>
            <p:nvPr/>
          </p:nvPicPr>
          <p:blipFill>
            <a:blip r:embed="rId2" cstate="print"/>
            <a:stretch>
              <a:fillRect/>
            </a:stretch>
          </p:blipFill>
          <p:spPr>
            <a:xfrm>
              <a:off x="1243583" y="3816096"/>
              <a:ext cx="7495031" cy="70103"/>
            </a:xfrm>
            <a:prstGeom prst="rect">
              <a:avLst/>
            </a:prstGeom>
          </p:spPr>
        </p:pic>
        <p:pic>
          <p:nvPicPr>
            <p:cNvPr id="6" name="object 6"/>
            <p:cNvPicPr/>
            <p:nvPr/>
          </p:nvPicPr>
          <p:blipFill>
            <a:blip r:embed="rId3" cstate="print"/>
            <a:stretch>
              <a:fillRect/>
            </a:stretch>
          </p:blipFill>
          <p:spPr>
            <a:xfrm>
              <a:off x="1425281" y="3886199"/>
              <a:ext cx="7279265" cy="2274004"/>
            </a:xfrm>
            <a:prstGeom prst="rect">
              <a:avLst/>
            </a:prstGeom>
          </p:spPr>
        </p:pic>
      </p:grpSp>
      <p:pic>
        <p:nvPicPr>
          <p:cNvPr id="7" name="object 7"/>
          <p:cNvPicPr/>
          <p:nvPr/>
        </p:nvPicPr>
        <p:blipFill>
          <a:blip r:embed="rId4" cstate="print"/>
          <a:stretch>
            <a:fillRect/>
          </a:stretch>
        </p:blipFill>
        <p:spPr>
          <a:xfrm>
            <a:off x="457201" y="6553293"/>
            <a:ext cx="9136380" cy="75428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578" y="936820"/>
            <a:ext cx="3865879" cy="474489"/>
          </a:xfrm>
          <a:prstGeom prst="rect">
            <a:avLst/>
          </a:prstGeom>
        </p:spPr>
        <p:txBody>
          <a:bodyPr vert="horz" wrap="square" lIns="0" tIns="12700" rIns="0" bIns="0" rtlCol="0">
            <a:spAutoFit/>
          </a:bodyPr>
          <a:lstStyle/>
          <a:p>
            <a:pPr marL="12699">
              <a:spcBef>
                <a:spcPts val="100"/>
              </a:spcBef>
            </a:pPr>
            <a:r>
              <a:rPr sz="3000" spc="-10" dirty="0">
                <a:solidFill>
                  <a:srgbClr val="FFFFFF"/>
                </a:solidFill>
                <a:latin typeface="Cambria"/>
                <a:cs typeface="Cambria"/>
              </a:rPr>
              <a:t>Processing</a:t>
            </a:r>
            <a:r>
              <a:rPr sz="3000" spc="-65" dirty="0">
                <a:solidFill>
                  <a:srgbClr val="FFFFFF"/>
                </a:solidFill>
                <a:latin typeface="Cambria"/>
                <a:cs typeface="Cambria"/>
              </a:rPr>
              <a:t> </a:t>
            </a:r>
            <a:r>
              <a:rPr sz="3000" spc="-5" dirty="0">
                <a:solidFill>
                  <a:srgbClr val="FFFFFF"/>
                </a:solidFill>
                <a:latin typeface="Cambria"/>
                <a:cs typeface="Cambria"/>
              </a:rPr>
              <a:t>2-D</a:t>
            </a:r>
            <a:r>
              <a:rPr sz="3000" spc="-40" dirty="0">
                <a:solidFill>
                  <a:srgbClr val="FFFFFF"/>
                </a:solidFill>
                <a:latin typeface="Cambria"/>
                <a:cs typeface="Cambria"/>
              </a:rPr>
              <a:t> </a:t>
            </a:r>
            <a:r>
              <a:rPr sz="3000" spc="-35" dirty="0">
                <a:solidFill>
                  <a:srgbClr val="FFFFFF"/>
                </a:solidFill>
                <a:latin typeface="Cambria"/>
                <a:cs typeface="Cambria"/>
              </a:rPr>
              <a:t>Arrays</a:t>
            </a:r>
            <a:endParaRPr sz="3000">
              <a:latin typeface="Cambria"/>
              <a:cs typeface="Cambria"/>
            </a:endParaRPr>
          </a:p>
        </p:txBody>
      </p:sp>
      <p:grpSp>
        <p:nvGrpSpPr>
          <p:cNvPr id="3" name="object 3"/>
          <p:cNvGrpSpPr/>
          <p:nvPr/>
        </p:nvGrpSpPr>
        <p:grpSpPr>
          <a:xfrm>
            <a:off x="457201" y="1886713"/>
            <a:ext cx="9136380" cy="5420995"/>
            <a:chOff x="457200" y="1886712"/>
            <a:chExt cx="9136380" cy="5420995"/>
          </a:xfrm>
        </p:grpSpPr>
        <p:pic>
          <p:nvPicPr>
            <p:cNvPr id="4" name="object 4"/>
            <p:cNvPicPr/>
            <p:nvPr/>
          </p:nvPicPr>
          <p:blipFill>
            <a:blip r:embed="rId2" cstate="print"/>
            <a:stretch>
              <a:fillRect/>
            </a:stretch>
          </p:blipFill>
          <p:spPr>
            <a:xfrm>
              <a:off x="886968" y="1886712"/>
              <a:ext cx="8241792" cy="1999487"/>
            </a:xfrm>
            <a:prstGeom prst="rect">
              <a:avLst/>
            </a:prstGeom>
          </p:spPr>
        </p:pic>
        <p:pic>
          <p:nvPicPr>
            <p:cNvPr id="5" name="object 5"/>
            <p:cNvPicPr/>
            <p:nvPr/>
          </p:nvPicPr>
          <p:blipFill>
            <a:blip r:embed="rId3" cstate="print"/>
            <a:stretch>
              <a:fillRect/>
            </a:stretch>
          </p:blipFill>
          <p:spPr>
            <a:xfrm>
              <a:off x="457200" y="6553292"/>
              <a:ext cx="9136380" cy="754287"/>
            </a:xfrm>
            <a:prstGeom prst="rect">
              <a:avLst/>
            </a:prstGeom>
          </p:spPr>
        </p:pic>
        <p:pic>
          <p:nvPicPr>
            <p:cNvPr id="6" name="object 6"/>
            <p:cNvPicPr/>
            <p:nvPr/>
          </p:nvPicPr>
          <p:blipFill>
            <a:blip r:embed="rId4" cstate="print"/>
            <a:stretch>
              <a:fillRect/>
            </a:stretch>
          </p:blipFill>
          <p:spPr>
            <a:xfrm>
              <a:off x="886968" y="3886200"/>
              <a:ext cx="8241792" cy="3221735"/>
            </a:xfrm>
            <a:prstGeom prst="rect">
              <a:avLst/>
            </a:prstGeom>
          </p:spPr>
        </p:pic>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578" y="936820"/>
            <a:ext cx="3865879" cy="474489"/>
          </a:xfrm>
          <a:prstGeom prst="rect">
            <a:avLst/>
          </a:prstGeom>
        </p:spPr>
        <p:txBody>
          <a:bodyPr vert="horz" wrap="square" lIns="0" tIns="12700" rIns="0" bIns="0" rtlCol="0">
            <a:spAutoFit/>
          </a:bodyPr>
          <a:lstStyle/>
          <a:p>
            <a:pPr marL="12699">
              <a:spcBef>
                <a:spcPts val="100"/>
              </a:spcBef>
            </a:pPr>
            <a:r>
              <a:rPr sz="3000" spc="-10" dirty="0">
                <a:solidFill>
                  <a:srgbClr val="FFFFFF"/>
                </a:solidFill>
                <a:latin typeface="Cambria"/>
                <a:cs typeface="Cambria"/>
              </a:rPr>
              <a:t>Processing</a:t>
            </a:r>
            <a:r>
              <a:rPr sz="3000" spc="-65" dirty="0">
                <a:solidFill>
                  <a:srgbClr val="FFFFFF"/>
                </a:solidFill>
                <a:latin typeface="Cambria"/>
                <a:cs typeface="Cambria"/>
              </a:rPr>
              <a:t> </a:t>
            </a:r>
            <a:r>
              <a:rPr sz="3000" spc="-5" dirty="0">
                <a:solidFill>
                  <a:srgbClr val="FFFFFF"/>
                </a:solidFill>
                <a:latin typeface="Cambria"/>
                <a:cs typeface="Cambria"/>
              </a:rPr>
              <a:t>2-D</a:t>
            </a:r>
            <a:r>
              <a:rPr sz="3000" spc="-40" dirty="0">
                <a:solidFill>
                  <a:srgbClr val="FFFFFF"/>
                </a:solidFill>
                <a:latin typeface="Cambria"/>
                <a:cs typeface="Cambria"/>
              </a:rPr>
              <a:t> </a:t>
            </a:r>
            <a:r>
              <a:rPr sz="3000" spc="-35" dirty="0">
                <a:solidFill>
                  <a:srgbClr val="FFFFFF"/>
                </a:solidFill>
                <a:latin typeface="Cambria"/>
                <a:cs typeface="Cambria"/>
              </a:rPr>
              <a:t>Arrays</a:t>
            </a:r>
            <a:endParaRPr sz="3000">
              <a:latin typeface="Cambria"/>
              <a:cs typeface="Cambria"/>
            </a:endParaRPr>
          </a:p>
        </p:txBody>
      </p:sp>
      <p:grpSp>
        <p:nvGrpSpPr>
          <p:cNvPr id="3" name="object 3"/>
          <p:cNvGrpSpPr/>
          <p:nvPr/>
        </p:nvGrpSpPr>
        <p:grpSpPr>
          <a:xfrm>
            <a:off x="886968" y="1958339"/>
            <a:ext cx="8338184" cy="2468880"/>
            <a:chOff x="886968" y="1958339"/>
            <a:chExt cx="8338184" cy="2468880"/>
          </a:xfrm>
        </p:grpSpPr>
        <p:pic>
          <p:nvPicPr>
            <p:cNvPr id="4" name="object 4"/>
            <p:cNvPicPr/>
            <p:nvPr/>
          </p:nvPicPr>
          <p:blipFill>
            <a:blip r:embed="rId2" cstate="print"/>
            <a:stretch>
              <a:fillRect/>
            </a:stretch>
          </p:blipFill>
          <p:spPr>
            <a:xfrm>
              <a:off x="886968" y="1958339"/>
              <a:ext cx="8337803" cy="1927859"/>
            </a:xfrm>
            <a:prstGeom prst="rect">
              <a:avLst/>
            </a:prstGeom>
          </p:spPr>
        </p:pic>
        <p:pic>
          <p:nvPicPr>
            <p:cNvPr id="5" name="object 5"/>
            <p:cNvPicPr/>
            <p:nvPr/>
          </p:nvPicPr>
          <p:blipFill>
            <a:blip r:embed="rId3" cstate="print"/>
            <a:stretch>
              <a:fillRect/>
            </a:stretch>
          </p:blipFill>
          <p:spPr>
            <a:xfrm>
              <a:off x="1712307" y="3886200"/>
              <a:ext cx="2626079" cy="540970"/>
            </a:xfrm>
            <a:prstGeom prst="rect">
              <a:avLst/>
            </a:prstGeom>
          </p:spPr>
        </p:pic>
      </p:grpSp>
      <p:grpSp>
        <p:nvGrpSpPr>
          <p:cNvPr id="6" name="object 6"/>
          <p:cNvGrpSpPr/>
          <p:nvPr/>
        </p:nvGrpSpPr>
        <p:grpSpPr>
          <a:xfrm>
            <a:off x="457201" y="4485133"/>
            <a:ext cx="9136380" cy="2822575"/>
            <a:chOff x="457200" y="4485132"/>
            <a:chExt cx="9136380" cy="2822575"/>
          </a:xfrm>
        </p:grpSpPr>
        <p:pic>
          <p:nvPicPr>
            <p:cNvPr id="7" name="object 7"/>
            <p:cNvPicPr/>
            <p:nvPr/>
          </p:nvPicPr>
          <p:blipFill>
            <a:blip r:embed="rId4" cstate="print"/>
            <a:stretch>
              <a:fillRect/>
            </a:stretch>
          </p:blipFill>
          <p:spPr>
            <a:xfrm>
              <a:off x="457200" y="6553292"/>
              <a:ext cx="9136380" cy="754287"/>
            </a:xfrm>
            <a:prstGeom prst="rect">
              <a:avLst/>
            </a:prstGeom>
          </p:spPr>
        </p:pic>
        <p:pic>
          <p:nvPicPr>
            <p:cNvPr id="8" name="object 8"/>
            <p:cNvPicPr/>
            <p:nvPr/>
          </p:nvPicPr>
          <p:blipFill>
            <a:blip r:embed="rId5" cstate="print"/>
            <a:stretch>
              <a:fillRect/>
            </a:stretch>
          </p:blipFill>
          <p:spPr>
            <a:xfrm>
              <a:off x="886968" y="4485132"/>
              <a:ext cx="8366760" cy="2606039"/>
            </a:xfrm>
            <a:prstGeom prst="rect">
              <a:avLst/>
            </a:prstGeom>
          </p:spPr>
        </p:pic>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3429" y="936820"/>
            <a:ext cx="3557270" cy="936154"/>
          </a:xfrm>
          <a:prstGeom prst="rect">
            <a:avLst/>
          </a:prstGeom>
        </p:spPr>
        <p:txBody>
          <a:bodyPr vert="horz" wrap="square" lIns="0" tIns="12700" rIns="0" bIns="0" rtlCol="0">
            <a:spAutoFit/>
          </a:bodyPr>
          <a:lstStyle/>
          <a:p>
            <a:pPr marL="1015280" marR="5079" indent="-1003216">
              <a:spcBef>
                <a:spcPts val="100"/>
              </a:spcBef>
            </a:pPr>
            <a:r>
              <a:rPr sz="3000" b="1" spc="-15" dirty="0">
                <a:solidFill>
                  <a:srgbClr val="FFFFFF"/>
                </a:solidFill>
                <a:latin typeface="Cambria"/>
                <a:cs typeface="Cambria"/>
              </a:rPr>
              <a:t>Passing</a:t>
            </a:r>
            <a:r>
              <a:rPr sz="3000" b="1" spc="-60" dirty="0">
                <a:solidFill>
                  <a:srgbClr val="FFFFFF"/>
                </a:solidFill>
                <a:latin typeface="Cambria"/>
                <a:cs typeface="Cambria"/>
              </a:rPr>
              <a:t> </a:t>
            </a:r>
            <a:r>
              <a:rPr sz="3000" b="1" spc="-5" dirty="0">
                <a:solidFill>
                  <a:srgbClr val="FFFFFF"/>
                </a:solidFill>
                <a:latin typeface="Cambria"/>
                <a:cs typeface="Cambria"/>
              </a:rPr>
              <a:t>2-D</a:t>
            </a:r>
            <a:r>
              <a:rPr sz="3000" b="1" spc="-35" dirty="0">
                <a:solidFill>
                  <a:srgbClr val="FFFFFF"/>
                </a:solidFill>
                <a:latin typeface="Cambria"/>
                <a:cs typeface="Cambria"/>
              </a:rPr>
              <a:t> Array</a:t>
            </a:r>
            <a:r>
              <a:rPr sz="3000" b="1" spc="-25" dirty="0">
                <a:solidFill>
                  <a:srgbClr val="FFFFFF"/>
                </a:solidFill>
                <a:latin typeface="Cambria"/>
                <a:cs typeface="Cambria"/>
              </a:rPr>
              <a:t> to </a:t>
            </a:r>
            <a:r>
              <a:rPr sz="3000" b="1" spc="-645" dirty="0">
                <a:solidFill>
                  <a:srgbClr val="FFFFFF"/>
                </a:solidFill>
                <a:latin typeface="Cambria"/>
                <a:cs typeface="Cambria"/>
              </a:rPr>
              <a:t> </a:t>
            </a:r>
            <a:r>
              <a:rPr sz="3000" b="1" spc="-5" dirty="0">
                <a:solidFill>
                  <a:srgbClr val="FFFFFF"/>
                </a:solidFill>
                <a:latin typeface="Cambria"/>
                <a:cs typeface="Cambria"/>
              </a:rPr>
              <a:t>methods</a:t>
            </a:r>
            <a:endParaRPr sz="3000">
              <a:latin typeface="Cambria"/>
              <a:cs typeface="Cambria"/>
            </a:endParaRPr>
          </a:p>
        </p:txBody>
      </p:sp>
      <p:sp>
        <p:nvSpPr>
          <p:cNvPr id="3" name="object 3"/>
          <p:cNvSpPr txBox="1"/>
          <p:nvPr/>
        </p:nvSpPr>
        <p:spPr>
          <a:xfrm>
            <a:off x="991662" y="2158944"/>
            <a:ext cx="7118350" cy="629018"/>
          </a:xfrm>
          <a:prstGeom prst="rect">
            <a:avLst/>
          </a:prstGeom>
        </p:spPr>
        <p:txBody>
          <a:bodyPr vert="horz" wrap="square" lIns="0" tIns="13335" rIns="0" bIns="0" rtlCol="0">
            <a:spAutoFit/>
          </a:bodyPr>
          <a:lstStyle/>
          <a:p>
            <a:pPr marL="12699" marR="5079">
              <a:spcBef>
                <a:spcPts val="105"/>
              </a:spcBef>
            </a:pPr>
            <a:r>
              <a:rPr sz="2000" dirty="0">
                <a:solidFill>
                  <a:srgbClr val="3F3F3F"/>
                </a:solidFill>
                <a:latin typeface="Cambria"/>
                <a:cs typeface="Cambria"/>
              </a:rPr>
              <a:t>When</a:t>
            </a:r>
            <a:r>
              <a:rPr sz="2000" spc="-40" dirty="0">
                <a:solidFill>
                  <a:srgbClr val="3F3F3F"/>
                </a:solidFill>
                <a:latin typeface="Cambria"/>
                <a:cs typeface="Cambria"/>
              </a:rPr>
              <a:t> </a:t>
            </a:r>
            <a:r>
              <a:rPr sz="2000" spc="-5" dirty="0">
                <a:solidFill>
                  <a:srgbClr val="3F3F3F"/>
                </a:solidFill>
                <a:latin typeface="Cambria"/>
                <a:cs typeface="Cambria"/>
              </a:rPr>
              <a:t>passing</a:t>
            </a:r>
            <a:r>
              <a:rPr sz="2000" spc="-30" dirty="0">
                <a:solidFill>
                  <a:srgbClr val="3F3F3F"/>
                </a:solidFill>
                <a:latin typeface="Cambria"/>
                <a:cs typeface="Cambria"/>
              </a:rPr>
              <a:t> </a:t>
            </a:r>
            <a:r>
              <a:rPr sz="2000" dirty="0">
                <a:solidFill>
                  <a:srgbClr val="3F3F3F"/>
                </a:solidFill>
                <a:latin typeface="Cambria"/>
                <a:cs typeface="Cambria"/>
              </a:rPr>
              <a:t>a</a:t>
            </a:r>
            <a:r>
              <a:rPr sz="2000" spc="-20" dirty="0">
                <a:solidFill>
                  <a:srgbClr val="3F3F3F"/>
                </a:solidFill>
                <a:latin typeface="Cambria"/>
                <a:cs typeface="Cambria"/>
              </a:rPr>
              <a:t> </a:t>
            </a:r>
            <a:r>
              <a:rPr sz="2000" spc="-5" dirty="0">
                <a:solidFill>
                  <a:srgbClr val="3F3F3F"/>
                </a:solidFill>
                <a:latin typeface="Cambria"/>
                <a:cs typeface="Cambria"/>
              </a:rPr>
              <a:t>two-dimensional</a:t>
            </a:r>
            <a:r>
              <a:rPr sz="2000" spc="-40" dirty="0">
                <a:solidFill>
                  <a:srgbClr val="3F3F3F"/>
                </a:solidFill>
                <a:latin typeface="Cambria"/>
                <a:cs typeface="Cambria"/>
              </a:rPr>
              <a:t> </a:t>
            </a:r>
            <a:r>
              <a:rPr sz="2000" spc="-15" dirty="0">
                <a:solidFill>
                  <a:srgbClr val="3F3F3F"/>
                </a:solidFill>
                <a:latin typeface="Cambria"/>
                <a:cs typeface="Cambria"/>
              </a:rPr>
              <a:t>array</a:t>
            </a:r>
            <a:r>
              <a:rPr sz="2000" spc="-50" dirty="0">
                <a:solidFill>
                  <a:srgbClr val="3F3F3F"/>
                </a:solidFill>
                <a:latin typeface="Cambria"/>
                <a:cs typeface="Cambria"/>
              </a:rPr>
              <a:t> </a:t>
            </a:r>
            <a:r>
              <a:rPr sz="2000" dirty="0">
                <a:solidFill>
                  <a:srgbClr val="3F3F3F"/>
                </a:solidFill>
                <a:latin typeface="Cambria"/>
                <a:cs typeface="Cambria"/>
              </a:rPr>
              <a:t>to</a:t>
            </a:r>
            <a:r>
              <a:rPr sz="2000" spc="-25" dirty="0">
                <a:solidFill>
                  <a:srgbClr val="3F3F3F"/>
                </a:solidFill>
                <a:latin typeface="Cambria"/>
                <a:cs typeface="Cambria"/>
              </a:rPr>
              <a:t> </a:t>
            </a:r>
            <a:r>
              <a:rPr sz="2000" dirty="0">
                <a:solidFill>
                  <a:srgbClr val="3F3F3F"/>
                </a:solidFill>
                <a:latin typeface="Cambria"/>
                <a:cs typeface="Cambria"/>
              </a:rPr>
              <a:t>a</a:t>
            </a:r>
            <a:r>
              <a:rPr sz="2000" spc="-15" dirty="0">
                <a:solidFill>
                  <a:srgbClr val="3F3F3F"/>
                </a:solidFill>
                <a:latin typeface="Cambria"/>
                <a:cs typeface="Cambria"/>
              </a:rPr>
              <a:t> </a:t>
            </a:r>
            <a:r>
              <a:rPr sz="2000" dirty="0">
                <a:solidFill>
                  <a:srgbClr val="3F3F3F"/>
                </a:solidFill>
                <a:latin typeface="Cambria"/>
                <a:cs typeface="Cambria"/>
              </a:rPr>
              <a:t>method,</a:t>
            </a:r>
            <a:r>
              <a:rPr sz="2000" spc="-30" dirty="0">
                <a:solidFill>
                  <a:srgbClr val="3F3F3F"/>
                </a:solidFill>
                <a:latin typeface="Cambria"/>
                <a:cs typeface="Cambria"/>
              </a:rPr>
              <a:t> </a:t>
            </a:r>
            <a:r>
              <a:rPr sz="2000" dirty="0">
                <a:solidFill>
                  <a:srgbClr val="3F3F3F"/>
                </a:solidFill>
                <a:latin typeface="Cambria"/>
                <a:cs typeface="Cambria"/>
              </a:rPr>
              <a:t>the</a:t>
            </a:r>
            <a:r>
              <a:rPr sz="2000" spc="-20" dirty="0">
                <a:solidFill>
                  <a:srgbClr val="3F3F3F"/>
                </a:solidFill>
                <a:latin typeface="Cambria"/>
                <a:cs typeface="Cambria"/>
              </a:rPr>
              <a:t> </a:t>
            </a:r>
            <a:r>
              <a:rPr sz="2000" spc="-15" dirty="0">
                <a:solidFill>
                  <a:srgbClr val="3F3F3F"/>
                </a:solidFill>
                <a:latin typeface="Cambria"/>
                <a:cs typeface="Cambria"/>
              </a:rPr>
              <a:t>reference </a:t>
            </a:r>
            <a:r>
              <a:rPr sz="2000" spc="-425" dirty="0">
                <a:solidFill>
                  <a:srgbClr val="3F3F3F"/>
                </a:solidFill>
                <a:latin typeface="Cambria"/>
                <a:cs typeface="Cambria"/>
              </a:rPr>
              <a:t> </a:t>
            </a:r>
            <a:r>
              <a:rPr sz="2000" spc="-5" dirty="0">
                <a:solidFill>
                  <a:srgbClr val="3F3F3F"/>
                </a:solidFill>
                <a:latin typeface="Cambria"/>
                <a:cs typeface="Cambria"/>
              </a:rPr>
              <a:t>of</a:t>
            </a:r>
            <a:r>
              <a:rPr sz="2000" spc="-35" dirty="0">
                <a:solidFill>
                  <a:srgbClr val="3F3F3F"/>
                </a:solidFill>
                <a:latin typeface="Cambria"/>
                <a:cs typeface="Cambria"/>
              </a:rPr>
              <a:t> </a:t>
            </a:r>
            <a:r>
              <a:rPr sz="2000" dirty="0">
                <a:solidFill>
                  <a:srgbClr val="3F3F3F"/>
                </a:solidFill>
                <a:latin typeface="Cambria"/>
                <a:cs typeface="Cambria"/>
              </a:rPr>
              <a:t>the</a:t>
            </a:r>
            <a:r>
              <a:rPr sz="2000" spc="-20" dirty="0">
                <a:solidFill>
                  <a:srgbClr val="3F3F3F"/>
                </a:solidFill>
                <a:latin typeface="Cambria"/>
                <a:cs typeface="Cambria"/>
              </a:rPr>
              <a:t> </a:t>
            </a:r>
            <a:r>
              <a:rPr sz="2000" spc="-15" dirty="0">
                <a:solidFill>
                  <a:srgbClr val="3F3F3F"/>
                </a:solidFill>
                <a:latin typeface="Cambria"/>
                <a:cs typeface="Cambria"/>
              </a:rPr>
              <a:t>array</a:t>
            </a:r>
            <a:r>
              <a:rPr sz="2000" spc="-30" dirty="0">
                <a:solidFill>
                  <a:srgbClr val="3F3F3F"/>
                </a:solidFill>
                <a:latin typeface="Cambria"/>
                <a:cs typeface="Cambria"/>
              </a:rPr>
              <a:t> </a:t>
            </a:r>
            <a:r>
              <a:rPr sz="2000" spc="-10" dirty="0">
                <a:solidFill>
                  <a:srgbClr val="3F3F3F"/>
                </a:solidFill>
                <a:latin typeface="Cambria"/>
                <a:cs typeface="Cambria"/>
              </a:rPr>
              <a:t>is</a:t>
            </a:r>
            <a:r>
              <a:rPr sz="2000" dirty="0">
                <a:solidFill>
                  <a:srgbClr val="3F3F3F"/>
                </a:solidFill>
                <a:latin typeface="Cambria"/>
                <a:cs typeface="Cambria"/>
              </a:rPr>
              <a:t> </a:t>
            </a:r>
            <a:r>
              <a:rPr sz="2000" spc="-5" dirty="0">
                <a:solidFill>
                  <a:srgbClr val="3F3F3F"/>
                </a:solidFill>
                <a:latin typeface="Cambria"/>
                <a:cs typeface="Cambria"/>
              </a:rPr>
              <a:t>passed</a:t>
            </a:r>
            <a:r>
              <a:rPr sz="2000" spc="-10" dirty="0">
                <a:solidFill>
                  <a:srgbClr val="3F3F3F"/>
                </a:solidFill>
                <a:latin typeface="Cambria"/>
                <a:cs typeface="Cambria"/>
              </a:rPr>
              <a:t> </a:t>
            </a:r>
            <a:r>
              <a:rPr sz="2000" dirty="0">
                <a:solidFill>
                  <a:srgbClr val="3F3F3F"/>
                </a:solidFill>
                <a:latin typeface="Cambria"/>
                <a:cs typeface="Cambria"/>
              </a:rPr>
              <a:t>to</a:t>
            </a:r>
            <a:r>
              <a:rPr sz="2000" spc="-45" dirty="0">
                <a:solidFill>
                  <a:srgbClr val="3F3F3F"/>
                </a:solidFill>
                <a:latin typeface="Cambria"/>
                <a:cs typeface="Cambria"/>
              </a:rPr>
              <a:t> </a:t>
            </a:r>
            <a:r>
              <a:rPr sz="2000" spc="5" dirty="0">
                <a:solidFill>
                  <a:srgbClr val="3F3F3F"/>
                </a:solidFill>
                <a:latin typeface="Cambria"/>
                <a:cs typeface="Cambria"/>
              </a:rPr>
              <a:t>the</a:t>
            </a:r>
            <a:r>
              <a:rPr sz="2000" spc="-20" dirty="0">
                <a:solidFill>
                  <a:srgbClr val="3F3F3F"/>
                </a:solidFill>
                <a:latin typeface="Cambria"/>
                <a:cs typeface="Cambria"/>
              </a:rPr>
              <a:t> </a:t>
            </a:r>
            <a:r>
              <a:rPr sz="2000" dirty="0">
                <a:solidFill>
                  <a:srgbClr val="3F3F3F"/>
                </a:solidFill>
                <a:latin typeface="Cambria"/>
                <a:cs typeface="Cambria"/>
              </a:rPr>
              <a:t>method.</a:t>
            </a:r>
            <a:endParaRPr sz="2000">
              <a:latin typeface="Cambria"/>
              <a:cs typeface="Cambria"/>
            </a:endParaRPr>
          </a:p>
        </p:txBody>
      </p:sp>
      <p:grpSp>
        <p:nvGrpSpPr>
          <p:cNvPr id="4" name="object 4"/>
          <p:cNvGrpSpPr/>
          <p:nvPr/>
        </p:nvGrpSpPr>
        <p:grpSpPr>
          <a:xfrm>
            <a:off x="457201" y="2743200"/>
            <a:ext cx="9136380" cy="4564380"/>
            <a:chOff x="457200" y="2743200"/>
            <a:chExt cx="9136380" cy="4564380"/>
          </a:xfrm>
        </p:grpSpPr>
        <p:pic>
          <p:nvPicPr>
            <p:cNvPr id="5" name="object 5"/>
            <p:cNvPicPr/>
            <p:nvPr/>
          </p:nvPicPr>
          <p:blipFill>
            <a:blip r:embed="rId2" cstate="print"/>
            <a:stretch>
              <a:fillRect/>
            </a:stretch>
          </p:blipFill>
          <p:spPr>
            <a:xfrm>
              <a:off x="457200" y="2743200"/>
              <a:ext cx="5073396" cy="1143000"/>
            </a:xfrm>
            <a:prstGeom prst="rect">
              <a:avLst/>
            </a:prstGeom>
          </p:spPr>
        </p:pic>
        <p:pic>
          <p:nvPicPr>
            <p:cNvPr id="6" name="object 6"/>
            <p:cNvPicPr/>
            <p:nvPr/>
          </p:nvPicPr>
          <p:blipFill>
            <a:blip r:embed="rId3" cstate="print"/>
            <a:stretch>
              <a:fillRect/>
            </a:stretch>
          </p:blipFill>
          <p:spPr>
            <a:xfrm>
              <a:off x="457200" y="6553292"/>
              <a:ext cx="9136380" cy="754287"/>
            </a:xfrm>
            <a:prstGeom prst="rect">
              <a:avLst/>
            </a:prstGeom>
          </p:spPr>
        </p:pic>
        <p:pic>
          <p:nvPicPr>
            <p:cNvPr id="7" name="object 7"/>
            <p:cNvPicPr/>
            <p:nvPr/>
          </p:nvPicPr>
          <p:blipFill>
            <a:blip r:embed="rId4" cstate="print"/>
            <a:stretch>
              <a:fillRect/>
            </a:stretch>
          </p:blipFill>
          <p:spPr>
            <a:xfrm>
              <a:off x="457200" y="3886200"/>
              <a:ext cx="5073396" cy="2929128"/>
            </a:xfrm>
            <a:prstGeom prst="rect">
              <a:avLst/>
            </a:prstGeom>
          </p:spPr>
        </p:pic>
        <p:pic>
          <p:nvPicPr>
            <p:cNvPr id="8" name="object 8"/>
            <p:cNvPicPr/>
            <p:nvPr/>
          </p:nvPicPr>
          <p:blipFill>
            <a:blip r:embed="rId5" cstate="print"/>
            <a:stretch>
              <a:fillRect/>
            </a:stretch>
          </p:blipFill>
          <p:spPr>
            <a:xfrm>
              <a:off x="5649467" y="3957828"/>
              <a:ext cx="3755136" cy="2247122"/>
            </a:xfrm>
            <a:prstGeom prst="rect">
              <a:avLst/>
            </a:prstGeom>
          </p:spPr>
        </p:pic>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3429" y="936820"/>
            <a:ext cx="3557270" cy="474489"/>
          </a:xfrm>
          <a:prstGeom prst="rect">
            <a:avLst/>
          </a:prstGeom>
        </p:spPr>
        <p:txBody>
          <a:bodyPr vert="horz" wrap="square" lIns="0" tIns="12700" rIns="0" bIns="0" rtlCol="0">
            <a:spAutoFit/>
          </a:bodyPr>
          <a:lstStyle/>
          <a:p>
            <a:pPr marL="1015280" marR="5079" indent="-1003216">
              <a:spcBef>
                <a:spcPts val="100"/>
              </a:spcBef>
            </a:pPr>
            <a:r>
              <a:rPr sz="3000" b="1" spc="-5" dirty="0">
                <a:solidFill>
                  <a:srgbClr val="FFFFFF"/>
                </a:solidFill>
                <a:latin typeface="Cambria"/>
                <a:cs typeface="Cambria"/>
              </a:rPr>
              <a:t>2-D</a:t>
            </a:r>
            <a:r>
              <a:rPr sz="3000" b="1" spc="-35" dirty="0">
                <a:solidFill>
                  <a:srgbClr val="FFFFFF"/>
                </a:solidFill>
                <a:latin typeface="Cambria"/>
                <a:cs typeface="Cambria"/>
              </a:rPr>
              <a:t> Array</a:t>
            </a:r>
            <a:r>
              <a:rPr sz="3000" b="1" spc="-25" dirty="0">
                <a:solidFill>
                  <a:srgbClr val="FFFFFF"/>
                </a:solidFill>
                <a:latin typeface="Cambria"/>
                <a:cs typeface="Cambria"/>
              </a:rPr>
              <a:t> </a:t>
            </a:r>
            <a:r>
              <a:rPr lang="en-US" sz="3000" b="1" spc="-25" dirty="0">
                <a:solidFill>
                  <a:srgbClr val="FFFFFF"/>
                </a:solidFill>
                <a:latin typeface="Cambria"/>
                <a:cs typeface="Cambria"/>
              </a:rPr>
              <a:t>Example</a:t>
            </a:r>
            <a:endParaRPr sz="3000" dirty="0">
              <a:latin typeface="Cambria"/>
              <a:cs typeface="Cambria"/>
            </a:endParaRPr>
          </a:p>
        </p:txBody>
      </p:sp>
      <p:sp>
        <p:nvSpPr>
          <p:cNvPr id="9" name="Rectangle 8">
            <a:extLst>
              <a:ext uri="{FF2B5EF4-FFF2-40B4-BE49-F238E27FC236}">
                <a16:creationId xmlns:a16="http://schemas.microsoft.com/office/drawing/2014/main" id="{6B006FC5-DC32-4451-9B2E-2E42BF99D5DB}"/>
              </a:ext>
            </a:extLst>
          </p:cNvPr>
          <p:cNvSpPr/>
          <p:nvPr/>
        </p:nvSpPr>
        <p:spPr>
          <a:xfrm>
            <a:off x="902478" y="2209800"/>
            <a:ext cx="8698721" cy="4247317"/>
          </a:xfrm>
          <a:prstGeom prst="rect">
            <a:avLst/>
          </a:prstGeom>
        </p:spPr>
        <p:txBody>
          <a:bodyPr wrap="square">
            <a:spAutoFit/>
          </a:bodyPr>
          <a:lstStyle/>
          <a:p>
            <a:r>
              <a:rPr lang="en-US" dirty="0"/>
              <a:t>class Main</a:t>
            </a:r>
          </a:p>
          <a:p>
            <a:r>
              <a:rPr lang="en-US" dirty="0"/>
              <a:t>{</a:t>
            </a:r>
          </a:p>
          <a:p>
            <a:r>
              <a:rPr lang="en-US" dirty="0"/>
              <a:t>	public static void main(String </a:t>
            </a:r>
            <a:r>
              <a:rPr lang="en-US" dirty="0" err="1"/>
              <a:t>args</a:t>
            </a:r>
            <a:r>
              <a:rPr lang="en-US" dirty="0"/>
              <a:t>[])</a:t>
            </a:r>
          </a:p>
          <a:p>
            <a:r>
              <a:rPr lang="en-US" dirty="0"/>
              <a:t>	{    </a:t>
            </a:r>
          </a:p>
          <a:p>
            <a:r>
              <a:rPr lang="en-US" dirty="0"/>
              <a:t>	int[][] a={{10,20},{30,40},{50,60}};//declaration and initialization   </a:t>
            </a:r>
          </a:p>
          <a:p>
            <a:r>
              <a:rPr lang="en-US" dirty="0"/>
              <a:t>	</a:t>
            </a:r>
            <a:r>
              <a:rPr lang="en-US" dirty="0" err="1"/>
              <a:t>System.out.println</a:t>
            </a:r>
            <a:r>
              <a:rPr lang="en-US" dirty="0"/>
              <a:t>("Two dimensional array elements are");    </a:t>
            </a:r>
          </a:p>
          <a:p>
            <a:r>
              <a:rPr lang="en-US" dirty="0"/>
              <a:t>	for (int </a:t>
            </a:r>
            <a:r>
              <a:rPr lang="en-US" dirty="0" err="1"/>
              <a:t>i</a:t>
            </a:r>
            <a:r>
              <a:rPr lang="en-US" dirty="0"/>
              <a:t> = 0; </a:t>
            </a:r>
            <a:r>
              <a:rPr lang="en-US" dirty="0" err="1"/>
              <a:t>i</a:t>
            </a:r>
            <a:r>
              <a:rPr lang="en-US" dirty="0"/>
              <a:t> &lt; 3; </a:t>
            </a:r>
            <a:r>
              <a:rPr lang="en-US" dirty="0" err="1"/>
              <a:t>i</a:t>
            </a:r>
            <a:r>
              <a:rPr lang="en-US" dirty="0"/>
              <a:t>++) </a:t>
            </a:r>
          </a:p>
          <a:p>
            <a:r>
              <a:rPr lang="en-US" dirty="0"/>
              <a:t>	{</a:t>
            </a:r>
          </a:p>
          <a:p>
            <a:r>
              <a:rPr lang="en-US" dirty="0"/>
              <a:t>            for (int j = 0; j &lt; 2; </a:t>
            </a:r>
            <a:r>
              <a:rPr lang="en-US" dirty="0" err="1"/>
              <a:t>j++</a:t>
            </a:r>
            <a:r>
              <a:rPr lang="en-US" dirty="0"/>
              <a:t>) </a:t>
            </a:r>
          </a:p>
          <a:p>
            <a:r>
              <a:rPr lang="en-US" dirty="0"/>
              <a:t>	    {</a:t>
            </a:r>
          </a:p>
          <a:p>
            <a:r>
              <a:rPr lang="en-US" dirty="0"/>
              <a:t>                </a:t>
            </a:r>
            <a:r>
              <a:rPr lang="en-US" dirty="0" err="1"/>
              <a:t>System.out.println</a:t>
            </a:r>
            <a:r>
              <a:rPr lang="en-US" dirty="0"/>
              <a:t>(a[</a:t>
            </a:r>
            <a:r>
              <a:rPr lang="en-US" dirty="0" err="1"/>
              <a:t>i</a:t>
            </a:r>
            <a:r>
              <a:rPr lang="en-US" dirty="0"/>
              <a:t>][j]);</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1371930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3429" y="936820"/>
            <a:ext cx="3557270" cy="936154"/>
          </a:xfrm>
          <a:prstGeom prst="rect">
            <a:avLst/>
          </a:prstGeom>
        </p:spPr>
        <p:txBody>
          <a:bodyPr vert="horz" wrap="square" lIns="0" tIns="12700" rIns="0" bIns="0" rtlCol="0">
            <a:spAutoFit/>
          </a:bodyPr>
          <a:lstStyle/>
          <a:p>
            <a:pPr marL="1015280" marR="5079" indent="-1003216">
              <a:spcBef>
                <a:spcPts val="100"/>
              </a:spcBef>
            </a:pPr>
            <a:r>
              <a:rPr sz="3000" b="1" spc="-5" dirty="0">
                <a:solidFill>
                  <a:srgbClr val="FFFFFF"/>
                </a:solidFill>
                <a:latin typeface="Cambria"/>
                <a:cs typeface="Cambria"/>
              </a:rPr>
              <a:t>2-D</a:t>
            </a:r>
            <a:r>
              <a:rPr sz="3000" b="1" spc="-35" dirty="0">
                <a:solidFill>
                  <a:srgbClr val="FFFFFF"/>
                </a:solidFill>
                <a:latin typeface="Cambria"/>
                <a:cs typeface="Cambria"/>
              </a:rPr>
              <a:t> Array</a:t>
            </a:r>
            <a:r>
              <a:rPr sz="3000" b="1" spc="-25" dirty="0">
                <a:solidFill>
                  <a:srgbClr val="FFFFFF"/>
                </a:solidFill>
                <a:latin typeface="Cambria"/>
                <a:cs typeface="Cambria"/>
              </a:rPr>
              <a:t> </a:t>
            </a:r>
            <a:r>
              <a:rPr lang="en-US" sz="3000" b="1" spc="-25" dirty="0">
                <a:solidFill>
                  <a:srgbClr val="FFFFFF"/>
                </a:solidFill>
                <a:latin typeface="Cambria"/>
                <a:cs typeface="Cambria"/>
              </a:rPr>
              <a:t>to Method Example</a:t>
            </a:r>
            <a:endParaRPr sz="3000" dirty="0">
              <a:latin typeface="Cambria"/>
              <a:cs typeface="Cambria"/>
            </a:endParaRPr>
          </a:p>
        </p:txBody>
      </p:sp>
      <p:sp>
        <p:nvSpPr>
          <p:cNvPr id="9" name="Rectangle 8">
            <a:extLst>
              <a:ext uri="{FF2B5EF4-FFF2-40B4-BE49-F238E27FC236}">
                <a16:creationId xmlns:a16="http://schemas.microsoft.com/office/drawing/2014/main" id="{6B006FC5-DC32-4451-9B2E-2E42BF99D5DB}"/>
              </a:ext>
            </a:extLst>
          </p:cNvPr>
          <p:cNvSpPr/>
          <p:nvPr/>
        </p:nvSpPr>
        <p:spPr>
          <a:xfrm>
            <a:off x="902478" y="2209800"/>
            <a:ext cx="8698721" cy="4801314"/>
          </a:xfrm>
          <a:prstGeom prst="rect">
            <a:avLst/>
          </a:prstGeom>
        </p:spPr>
        <p:txBody>
          <a:bodyPr wrap="square">
            <a:spAutoFit/>
          </a:bodyPr>
          <a:lstStyle/>
          <a:p>
            <a:r>
              <a:rPr lang="en-US" dirty="0"/>
              <a:t>public class Main {</a:t>
            </a:r>
          </a:p>
          <a:p>
            <a:r>
              <a:rPr lang="en-US" dirty="0"/>
              <a:t>        public static void main(String[] </a:t>
            </a:r>
            <a:r>
              <a:rPr lang="en-US" dirty="0" err="1"/>
              <a:t>args</a:t>
            </a:r>
            <a:r>
              <a:rPr lang="en-US" dirty="0"/>
              <a:t>) {</a:t>
            </a:r>
          </a:p>
          <a:p>
            <a:r>
              <a:rPr lang="en-US" dirty="0"/>
              <a:t>                int[][] a = { { 1, 2, 3 }, { 4, 5, 6 }, { 7, 8, 9 } };</a:t>
            </a:r>
          </a:p>
          <a:p>
            <a:r>
              <a:rPr lang="en-US" dirty="0">
                <a:solidFill>
                  <a:srgbClr val="FF0000"/>
                </a:solidFill>
              </a:rPr>
              <a:t>                arr2method(a); </a:t>
            </a:r>
            <a:r>
              <a:rPr lang="en-US" dirty="0"/>
              <a:t>// pass it to the method</a:t>
            </a:r>
          </a:p>
          <a:p>
            <a:r>
              <a:rPr lang="en-US" dirty="0"/>
              <a:t>        }</a:t>
            </a:r>
          </a:p>
          <a:p>
            <a:r>
              <a:rPr lang="en-US" dirty="0"/>
              <a:t> </a:t>
            </a:r>
          </a:p>
          <a:p>
            <a:r>
              <a:rPr lang="en-US" dirty="0"/>
              <a:t>        public static void </a:t>
            </a:r>
            <a:r>
              <a:rPr lang="en-US" dirty="0">
                <a:solidFill>
                  <a:srgbClr val="FF0000"/>
                </a:solidFill>
              </a:rPr>
              <a:t>arr2method</a:t>
            </a:r>
            <a:r>
              <a:rPr lang="en-US" dirty="0"/>
              <a:t>(int[][] a) {</a:t>
            </a:r>
          </a:p>
          <a:p>
            <a:r>
              <a:rPr lang="en-US" dirty="0"/>
              <a:t>                </a:t>
            </a:r>
            <a:r>
              <a:rPr lang="en-US" dirty="0" err="1"/>
              <a:t>System.out.println</a:t>
            </a:r>
            <a:r>
              <a:rPr lang="en-US" dirty="0"/>
              <a:t>("Elements are :");</a:t>
            </a:r>
          </a:p>
          <a:p>
            <a:r>
              <a:rPr lang="en-US" dirty="0"/>
              <a:t> </a:t>
            </a:r>
          </a:p>
          <a:p>
            <a:r>
              <a:rPr lang="en-US" dirty="0"/>
              <a:t>                for (int </a:t>
            </a:r>
            <a:r>
              <a:rPr lang="en-US" dirty="0" err="1"/>
              <a:t>i</a:t>
            </a:r>
            <a:r>
              <a:rPr lang="en-US" dirty="0"/>
              <a:t> = 0; </a:t>
            </a:r>
            <a:r>
              <a:rPr lang="en-US" dirty="0" err="1"/>
              <a:t>i</a:t>
            </a:r>
            <a:r>
              <a:rPr lang="en-US" dirty="0"/>
              <a:t> &lt; </a:t>
            </a:r>
            <a:r>
              <a:rPr lang="en-US" dirty="0" err="1"/>
              <a:t>a.length</a:t>
            </a:r>
            <a:r>
              <a:rPr lang="en-US" dirty="0"/>
              <a:t>; </a:t>
            </a:r>
            <a:r>
              <a:rPr lang="en-US" dirty="0" err="1"/>
              <a:t>i</a:t>
            </a:r>
            <a:r>
              <a:rPr lang="en-US" dirty="0"/>
              <a:t>++) {</a:t>
            </a:r>
          </a:p>
          <a:p>
            <a:r>
              <a:rPr lang="en-US" dirty="0"/>
              <a:t>                        for (int j = 0; j &lt; a[</a:t>
            </a:r>
            <a:r>
              <a:rPr lang="en-US" dirty="0" err="1"/>
              <a:t>i</a:t>
            </a:r>
            <a:r>
              <a:rPr lang="en-US" dirty="0"/>
              <a:t>].length; </a:t>
            </a:r>
            <a:r>
              <a:rPr lang="en-US" dirty="0" err="1"/>
              <a:t>j++</a:t>
            </a:r>
            <a:r>
              <a:rPr lang="en-US" dirty="0"/>
              <a:t>) {</a:t>
            </a:r>
          </a:p>
          <a:p>
            <a:r>
              <a:rPr lang="en-US" dirty="0"/>
              <a:t>                                </a:t>
            </a:r>
            <a:r>
              <a:rPr lang="en-US" dirty="0" err="1"/>
              <a:t>System.out.print</a:t>
            </a:r>
            <a:r>
              <a:rPr lang="en-US" dirty="0"/>
              <a:t>(a[</a:t>
            </a:r>
            <a:r>
              <a:rPr lang="en-US" dirty="0" err="1"/>
              <a:t>i</a:t>
            </a:r>
            <a:r>
              <a:rPr lang="en-US" dirty="0"/>
              <a:t>][j] + "\t");</a:t>
            </a:r>
          </a:p>
          <a:p>
            <a:r>
              <a:rPr lang="en-US" dirty="0"/>
              <a:t>                        }</a:t>
            </a:r>
          </a:p>
          <a:p>
            <a:r>
              <a:rPr lang="en-US" dirty="0"/>
              <a:t>                        </a:t>
            </a:r>
            <a:r>
              <a:rPr lang="en-US" dirty="0" err="1"/>
              <a:t>System.out.println</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2615143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207" y="1195781"/>
            <a:ext cx="3460750" cy="382156"/>
          </a:xfrm>
          <a:prstGeom prst="rect">
            <a:avLst/>
          </a:prstGeom>
        </p:spPr>
        <p:txBody>
          <a:bodyPr vert="horz" wrap="square" lIns="0" tIns="12700" rIns="0" bIns="0" rtlCol="0">
            <a:spAutoFit/>
          </a:bodyPr>
          <a:lstStyle/>
          <a:p>
            <a:pPr marL="12699">
              <a:spcBef>
                <a:spcPts val="100"/>
              </a:spcBef>
            </a:pPr>
            <a:r>
              <a:rPr sz="2400" b="1" spc="-5" dirty="0">
                <a:solidFill>
                  <a:srgbClr val="FFFFFF"/>
                </a:solidFill>
                <a:latin typeface="Cambria"/>
                <a:cs typeface="Cambria"/>
              </a:rPr>
              <a:t>Multi</a:t>
            </a:r>
            <a:r>
              <a:rPr sz="2400" b="1" spc="-35" dirty="0">
                <a:solidFill>
                  <a:srgbClr val="FFFFFF"/>
                </a:solidFill>
                <a:latin typeface="Cambria"/>
                <a:cs typeface="Cambria"/>
              </a:rPr>
              <a:t> </a:t>
            </a:r>
            <a:r>
              <a:rPr sz="2400" b="1" spc="-5" dirty="0">
                <a:solidFill>
                  <a:srgbClr val="FFFFFF"/>
                </a:solidFill>
                <a:latin typeface="Cambria"/>
                <a:cs typeface="Cambria"/>
              </a:rPr>
              <a:t>Dimensional</a:t>
            </a:r>
            <a:r>
              <a:rPr sz="2400" b="1" spc="-60" dirty="0">
                <a:solidFill>
                  <a:srgbClr val="FFFFFF"/>
                </a:solidFill>
                <a:latin typeface="Cambria"/>
                <a:cs typeface="Cambria"/>
              </a:rPr>
              <a:t> </a:t>
            </a:r>
            <a:r>
              <a:rPr sz="2400" b="1" spc="-30" dirty="0">
                <a:solidFill>
                  <a:srgbClr val="FFFFFF"/>
                </a:solidFill>
                <a:latin typeface="Cambria"/>
                <a:cs typeface="Cambria"/>
              </a:rPr>
              <a:t>Array</a:t>
            </a:r>
            <a:endParaRPr sz="2400">
              <a:latin typeface="Cambria"/>
              <a:cs typeface="Cambria"/>
            </a:endParaRPr>
          </a:p>
        </p:txBody>
      </p:sp>
      <p:sp>
        <p:nvSpPr>
          <p:cNvPr id="3" name="object 3"/>
          <p:cNvSpPr txBox="1"/>
          <p:nvPr/>
        </p:nvSpPr>
        <p:spPr>
          <a:xfrm>
            <a:off x="991663" y="2158944"/>
            <a:ext cx="7992109" cy="936795"/>
          </a:xfrm>
          <a:prstGeom prst="rect">
            <a:avLst/>
          </a:prstGeom>
        </p:spPr>
        <p:txBody>
          <a:bodyPr vert="horz" wrap="square" lIns="0" tIns="13335" rIns="0" bIns="0" rtlCol="0">
            <a:spAutoFit/>
          </a:bodyPr>
          <a:lstStyle/>
          <a:p>
            <a:pPr marL="12699" marR="5079" algn="just">
              <a:spcBef>
                <a:spcPts val="105"/>
              </a:spcBef>
            </a:pPr>
            <a:r>
              <a:rPr sz="2000" dirty="0">
                <a:latin typeface="Cambria"/>
                <a:cs typeface="Cambria"/>
              </a:rPr>
              <a:t>A </a:t>
            </a:r>
            <a:r>
              <a:rPr sz="2000" spc="-5" dirty="0">
                <a:latin typeface="Cambria"/>
                <a:cs typeface="Cambria"/>
              </a:rPr>
              <a:t>two-dimensional </a:t>
            </a:r>
            <a:r>
              <a:rPr sz="2000" spc="-20" dirty="0">
                <a:latin typeface="Cambria"/>
                <a:cs typeface="Cambria"/>
              </a:rPr>
              <a:t>array </a:t>
            </a:r>
            <a:r>
              <a:rPr sz="2000" spc="-5" dirty="0">
                <a:latin typeface="Cambria"/>
                <a:cs typeface="Cambria"/>
              </a:rPr>
              <a:t>consists </a:t>
            </a:r>
            <a:r>
              <a:rPr sz="2000" spc="-15" dirty="0">
                <a:latin typeface="Cambria"/>
                <a:cs typeface="Cambria"/>
              </a:rPr>
              <a:t>of </a:t>
            </a:r>
            <a:r>
              <a:rPr sz="2000" spc="-10" dirty="0">
                <a:latin typeface="Cambria"/>
                <a:cs typeface="Cambria"/>
              </a:rPr>
              <a:t>an </a:t>
            </a:r>
            <a:r>
              <a:rPr sz="2000" spc="-20" dirty="0">
                <a:latin typeface="Cambria"/>
                <a:cs typeface="Cambria"/>
              </a:rPr>
              <a:t>array </a:t>
            </a:r>
            <a:r>
              <a:rPr sz="2000" spc="-5" dirty="0">
                <a:latin typeface="Cambria"/>
                <a:cs typeface="Cambria"/>
              </a:rPr>
              <a:t>of </a:t>
            </a:r>
            <a:r>
              <a:rPr sz="2000" spc="-10" dirty="0">
                <a:latin typeface="Cambria"/>
                <a:cs typeface="Cambria"/>
              </a:rPr>
              <a:t>one-dimensional</a:t>
            </a:r>
            <a:r>
              <a:rPr sz="2000" spc="-5" dirty="0">
                <a:latin typeface="Cambria"/>
                <a:cs typeface="Cambria"/>
              </a:rPr>
              <a:t> </a:t>
            </a:r>
            <a:r>
              <a:rPr sz="2000" spc="-20" dirty="0">
                <a:latin typeface="Cambria"/>
                <a:cs typeface="Cambria"/>
              </a:rPr>
              <a:t>arrays </a:t>
            </a:r>
            <a:r>
              <a:rPr sz="2000" spc="-15" dirty="0">
                <a:latin typeface="Cambria"/>
                <a:cs typeface="Cambria"/>
              </a:rPr>
              <a:t> </a:t>
            </a:r>
            <a:r>
              <a:rPr sz="2000" spc="-5" dirty="0">
                <a:latin typeface="Cambria"/>
                <a:cs typeface="Cambria"/>
              </a:rPr>
              <a:t>and </a:t>
            </a:r>
            <a:r>
              <a:rPr sz="2000" dirty="0">
                <a:latin typeface="Cambria"/>
                <a:cs typeface="Cambria"/>
              </a:rPr>
              <a:t>a </a:t>
            </a:r>
            <a:r>
              <a:rPr sz="2000" spc="-10" dirty="0">
                <a:latin typeface="Cambria"/>
                <a:cs typeface="Cambria"/>
              </a:rPr>
              <a:t>three dimensional </a:t>
            </a:r>
            <a:r>
              <a:rPr sz="2000" spc="-20" dirty="0">
                <a:latin typeface="Cambria"/>
                <a:cs typeface="Cambria"/>
              </a:rPr>
              <a:t>array </a:t>
            </a:r>
            <a:r>
              <a:rPr sz="2000" spc="-5" dirty="0">
                <a:latin typeface="Cambria"/>
                <a:cs typeface="Cambria"/>
              </a:rPr>
              <a:t>consists of </a:t>
            </a:r>
            <a:r>
              <a:rPr sz="2000" dirty="0">
                <a:latin typeface="Cambria"/>
                <a:cs typeface="Cambria"/>
              </a:rPr>
              <a:t>an </a:t>
            </a:r>
            <a:r>
              <a:rPr sz="2000" spc="-20" dirty="0">
                <a:latin typeface="Cambria"/>
                <a:cs typeface="Cambria"/>
              </a:rPr>
              <a:t>array </a:t>
            </a:r>
            <a:r>
              <a:rPr sz="2000" spc="-15" dirty="0">
                <a:latin typeface="Cambria"/>
                <a:cs typeface="Cambria"/>
              </a:rPr>
              <a:t>of two-</a:t>
            </a:r>
            <a:r>
              <a:rPr sz="2000" spc="-10" dirty="0">
                <a:latin typeface="Cambria"/>
                <a:cs typeface="Cambria"/>
              </a:rPr>
              <a:t> dimensional </a:t>
            </a:r>
            <a:r>
              <a:rPr sz="2000" spc="-5" dirty="0">
                <a:latin typeface="Cambria"/>
                <a:cs typeface="Cambria"/>
              </a:rPr>
              <a:t> </a:t>
            </a:r>
            <a:r>
              <a:rPr sz="2000" spc="-15" dirty="0">
                <a:latin typeface="Cambria"/>
                <a:cs typeface="Cambria"/>
              </a:rPr>
              <a:t>arrays.</a:t>
            </a:r>
            <a:endParaRPr sz="2000">
              <a:latin typeface="Cambria"/>
              <a:cs typeface="Cambria"/>
            </a:endParaRPr>
          </a:p>
        </p:txBody>
      </p:sp>
      <p:pic>
        <p:nvPicPr>
          <p:cNvPr id="4" name="object 4"/>
          <p:cNvPicPr/>
          <p:nvPr/>
        </p:nvPicPr>
        <p:blipFill>
          <a:blip r:embed="rId2" cstate="print"/>
          <a:stretch>
            <a:fillRect/>
          </a:stretch>
        </p:blipFill>
        <p:spPr>
          <a:xfrm>
            <a:off x="1328927" y="3386329"/>
            <a:ext cx="4974335" cy="447253"/>
          </a:xfrm>
          <a:prstGeom prst="rect">
            <a:avLst/>
          </a:prstGeom>
        </p:spPr>
      </p:pic>
      <p:pic>
        <p:nvPicPr>
          <p:cNvPr id="5" name="object 5"/>
          <p:cNvPicPr/>
          <p:nvPr/>
        </p:nvPicPr>
        <p:blipFill>
          <a:blip r:embed="rId3" cstate="print"/>
          <a:stretch>
            <a:fillRect/>
          </a:stretch>
        </p:blipFill>
        <p:spPr>
          <a:xfrm>
            <a:off x="457201" y="6553293"/>
            <a:ext cx="9136380" cy="754287"/>
          </a:xfrm>
          <a:prstGeom prst="rect">
            <a:avLst/>
          </a:prstGeom>
        </p:spPr>
      </p:pic>
      <p:pic>
        <p:nvPicPr>
          <p:cNvPr id="6" name="object 6"/>
          <p:cNvPicPr/>
          <p:nvPr/>
        </p:nvPicPr>
        <p:blipFill>
          <a:blip r:embed="rId4" cstate="print"/>
          <a:stretch>
            <a:fillRect/>
          </a:stretch>
        </p:blipFill>
        <p:spPr>
          <a:xfrm>
            <a:off x="975361" y="3886201"/>
            <a:ext cx="8058911" cy="249866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207" y="1195781"/>
            <a:ext cx="3460750" cy="382156"/>
          </a:xfrm>
          <a:prstGeom prst="rect">
            <a:avLst/>
          </a:prstGeom>
        </p:spPr>
        <p:txBody>
          <a:bodyPr vert="horz" wrap="square" lIns="0" tIns="12700" rIns="0" bIns="0" rtlCol="0">
            <a:spAutoFit/>
          </a:bodyPr>
          <a:lstStyle/>
          <a:p>
            <a:pPr marL="12699">
              <a:spcBef>
                <a:spcPts val="100"/>
              </a:spcBef>
            </a:pPr>
            <a:r>
              <a:rPr sz="2400" b="1" spc="-5" dirty="0">
                <a:solidFill>
                  <a:srgbClr val="FFFFFF"/>
                </a:solidFill>
                <a:latin typeface="Cambria"/>
                <a:cs typeface="Cambria"/>
              </a:rPr>
              <a:t>Multi</a:t>
            </a:r>
            <a:r>
              <a:rPr sz="2400" b="1" spc="-35" dirty="0">
                <a:solidFill>
                  <a:srgbClr val="FFFFFF"/>
                </a:solidFill>
                <a:latin typeface="Cambria"/>
                <a:cs typeface="Cambria"/>
              </a:rPr>
              <a:t> </a:t>
            </a:r>
            <a:r>
              <a:rPr sz="2400" b="1" spc="-5" dirty="0">
                <a:solidFill>
                  <a:srgbClr val="FFFFFF"/>
                </a:solidFill>
                <a:latin typeface="Cambria"/>
                <a:cs typeface="Cambria"/>
              </a:rPr>
              <a:t>Dimensional</a:t>
            </a:r>
            <a:r>
              <a:rPr sz="2400" b="1" spc="-60" dirty="0">
                <a:solidFill>
                  <a:srgbClr val="FFFFFF"/>
                </a:solidFill>
                <a:latin typeface="Cambria"/>
                <a:cs typeface="Cambria"/>
              </a:rPr>
              <a:t> </a:t>
            </a:r>
            <a:r>
              <a:rPr sz="2400" b="1" spc="-30" dirty="0">
                <a:solidFill>
                  <a:srgbClr val="FFFFFF"/>
                </a:solidFill>
                <a:latin typeface="Cambria"/>
                <a:cs typeface="Cambria"/>
              </a:rPr>
              <a:t>Array</a:t>
            </a:r>
            <a:endParaRPr sz="2400">
              <a:latin typeface="Cambria"/>
              <a:cs typeface="Cambria"/>
            </a:endParaRPr>
          </a:p>
        </p:txBody>
      </p:sp>
      <p:pic>
        <p:nvPicPr>
          <p:cNvPr id="5" name="object 5"/>
          <p:cNvPicPr/>
          <p:nvPr/>
        </p:nvPicPr>
        <p:blipFill>
          <a:blip r:embed="rId2" cstate="print"/>
          <a:stretch>
            <a:fillRect/>
          </a:stretch>
        </p:blipFill>
        <p:spPr>
          <a:xfrm>
            <a:off x="457201" y="6553293"/>
            <a:ext cx="9136380" cy="754287"/>
          </a:xfrm>
          <a:prstGeom prst="rect">
            <a:avLst/>
          </a:prstGeom>
        </p:spPr>
      </p:pic>
      <p:sp>
        <p:nvSpPr>
          <p:cNvPr id="8" name="Rectangle 7">
            <a:extLst>
              <a:ext uri="{FF2B5EF4-FFF2-40B4-BE49-F238E27FC236}">
                <a16:creationId xmlns:a16="http://schemas.microsoft.com/office/drawing/2014/main" id="{8E4E3939-92E7-4991-99B0-A67C9A0F3E48}"/>
              </a:ext>
            </a:extLst>
          </p:cNvPr>
          <p:cNvSpPr/>
          <p:nvPr/>
        </p:nvSpPr>
        <p:spPr>
          <a:xfrm>
            <a:off x="762000" y="2198495"/>
            <a:ext cx="8661374" cy="1200329"/>
          </a:xfrm>
          <a:prstGeom prst="rect">
            <a:avLst/>
          </a:prstGeom>
        </p:spPr>
        <p:txBody>
          <a:bodyPr wrap="square">
            <a:spAutoFit/>
          </a:bodyPr>
          <a:lstStyle/>
          <a:p>
            <a:r>
              <a:rPr lang="en-US" sz="2400" dirty="0" err="1">
                <a:solidFill>
                  <a:srgbClr val="FF0000"/>
                </a:solidFill>
              </a:rPr>
              <a:t>Data_Type</a:t>
            </a:r>
            <a:r>
              <a:rPr lang="en-US" sz="2400" dirty="0">
                <a:solidFill>
                  <a:srgbClr val="FF0000"/>
                </a:solidFill>
              </a:rPr>
              <a:t>[][][] Name = new int[Tables][</a:t>
            </a:r>
            <a:r>
              <a:rPr lang="en-US" sz="2400" dirty="0" err="1">
                <a:solidFill>
                  <a:srgbClr val="FF0000"/>
                </a:solidFill>
              </a:rPr>
              <a:t>Row_Size</a:t>
            </a:r>
            <a:r>
              <a:rPr lang="en-US" sz="2400" dirty="0">
                <a:solidFill>
                  <a:srgbClr val="FF0000"/>
                </a:solidFill>
              </a:rPr>
              <a:t>][</a:t>
            </a:r>
            <a:r>
              <a:rPr lang="en-US" sz="2400" dirty="0" err="1">
                <a:solidFill>
                  <a:srgbClr val="FF0000"/>
                </a:solidFill>
              </a:rPr>
              <a:t>Column_Size</a:t>
            </a:r>
            <a:r>
              <a:rPr lang="en-US" sz="2400" dirty="0">
                <a:solidFill>
                  <a:srgbClr val="FF0000"/>
                </a:solidFill>
              </a:rPr>
              <a:t>];</a:t>
            </a:r>
          </a:p>
          <a:p>
            <a:endParaRPr lang="en-US" sz="2400" dirty="0">
              <a:solidFill>
                <a:srgbClr val="FF0000"/>
              </a:solidFill>
            </a:endParaRPr>
          </a:p>
          <a:p>
            <a:r>
              <a:rPr lang="en-US" sz="2400" dirty="0">
                <a:solidFill>
                  <a:srgbClr val="FF0000"/>
                </a:solidFill>
              </a:rPr>
              <a:t>Int [] [] [] sum = new int [2] [3] [4]</a:t>
            </a:r>
          </a:p>
        </p:txBody>
      </p:sp>
      <p:sp>
        <p:nvSpPr>
          <p:cNvPr id="9" name="Rectangle 8">
            <a:extLst>
              <a:ext uri="{FF2B5EF4-FFF2-40B4-BE49-F238E27FC236}">
                <a16:creationId xmlns:a16="http://schemas.microsoft.com/office/drawing/2014/main" id="{878E10A4-438A-4EE4-A889-253DC7817103}"/>
              </a:ext>
            </a:extLst>
          </p:cNvPr>
          <p:cNvSpPr/>
          <p:nvPr/>
        </p:nvSpPr>
        <p:spPr>
          <a:xfrm>
            <a:off x="762000" y="3316576"/>
            <a:ext cx="8526781" cy="3416320"/>
          </a:xfrm>
          <a:prstGeom prst="rect">
            <a:avLst/>
          </a:prstGeom>
        </p:spPr>
        <p:txBody>
          <a:bodyPr wrap="square">
            <a:spAutoFit/>
          </a:bodyPr>
          <a:lstStyle/>
          <a:p>
            <a:r>
              <a:rPr lang="en-US" sz="2400" b="1" dirty="0"/>
              <a:t>Tables</a:t>
            </a:r>
            <a:r>
              <a:rPr lang="en-US" sz="2400" dirty="0"/>
              <a:t>: Total number of tables it can accept. 2D Array is always a single table with rows and columns. In contrast, Multi Dimensional array in Java is more than one table with rows and columns.</a:t>
            </a:r>
          </a:p>
          <a:p>
            <a:endParaRPr lang="en-US" sz="2400" dirty="0"/>
          </a:p>
          <a:p>
            <a:r>
              <a:rPr lang="en-US" sz="2400" b="1" dirty="0" err="1"/>
              <a:t>Row_Size</a:t>
            </a:r>
            <a:r>
              <a:rPr lang="en-US" sz="2400" b="1" dirty="0"/>
              <a:t>: </a:t>
            </a:r>
            <a:r>
              <a:rPr lang="en-US" sz="2400" dirty="0"/>
              <a:t>Number of Row elements. For example, </a:t>
            </a:r>
            <a:r>
              <a:rPr lang="en-US" sz="2400" dirty="0" err="1"/>
              <a:t>Row_Size</a:t>
            </a:r>
            <a:r>
              <a:rPr lang="en-US" sz="2400" dirty="0"/>
              <a:t> = 3, then the 3D array holds 3 rows.</a:t>
            </a:r>
          </a:p>
          <a:p>
            <a:endParaRPr lang="en-US" sz="2400" dirty="0"/>
          </a:p>
          <a:p>
            <a:r>
              <a:rPr lang="en-US" sz="2400" b="1" dirty="0" err="1"/>
              <a:t>Column_Size</a:t>
            </a:r>
            <a:r>
              <a:rPr lang="en-US" sz="2400" b="1" dirty="0"/>
              <a:t>: </a:t>
            </a:r>
            <a:r>
              <a:rPr lang="en-US" sz="2400" dirty="0"/>
              <a:t>Column elements it can store. </a:t>
            </a:r>
            <a:r>
              <a:rPr lang="en-US" sz="2400" dirty="0" err="1"/>
              <a:t>Column_Size</a:t>
            </a:r>
            <a:r>
              <a:rPr lang="en-US" sz="2400" dirty="0"/>
              <a:t> = 4, then the 3D array holds 4 Columns.</a:t>
            </a:r>
          </a:p>
        </p:txBody>
      </p:sp>
    </p:spTree>
    <p:extLst>
      <p:ext uri="{BB962C8B-B14F-4D97-AF65-F5344CB8AC3E}">
        <p14:creationId xmlns:p14="http://schemas.microsoft.com/office/powerpoint/2010/main" val="4644946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207" y="1195781"/>
            <a:ext cx="3460750" cy="382156"/>
          </a:xfrm>
          <a:prstGeom prst="rect">
            <a:avLst/>
          </a:prstGeom>
        </p:spPr>
        <p:txBody>
          <a:bodyPr vert="horz" wrap="square" lIns="0" tIns="12700" rIns="0" bIns="0" rtlCol="0">
            <a:spAutoFit/>
          </a:bodyPr>
          <a:lstStyle/>
          <a:p>
            <a:pPr marL="12699">
              <a:spcBef>
                <a:spcPts val="100"/>
              </a:spcBef>
            </a:pPr>
            <a:r>
              <a:rPr sz="2400" b="1" spc="-5" dirty="0">
                <a:solidFill>
                  <a:srgbClr val="FFFFFF"/>
                </a:solidFill>
                <a:latin typeface="Cambria"/>
                <a:cs typeface="Cambria"/>
              </a:rPr>
              <a:t>Multi</a:t>
            </a:r>
            <a:r>
              <a:rPr sz="2400" b="1" spc="-35" dirty="0">
                <a:solidFill>
                  <a:srgbClr val="FFFFFF"/>
                </a:solidFill>
                <a:latin typeface="Cambria"/>
                <a:cs typeface="Cambria"/>
              </a:rPr>
              <a:t> </a:t>
            </a:r>
            <a:r>
              <a:rPr sz="2400" b="1" spc="-5" dirty="0">
                <a:solidFill>
                  <a:srgbClr val="FFFFFF"/>
                </a:solidFill>
                <a:latin typeface="Cambria"/>
                <a:cs typeface="Cambria"/>
              </a:rPr>
              <a:t>Dimensional</a:t>
            </a:r>
            <a:r>
              <a:rPr sz="2400" b="1" spc="-60" dirty="0">
                <a:solidFill>
                  <a:srgbClr val="FFFFFF"/>
                </a:solidFill>
                <a:latin typeface="Cambria"/>
                <a:cs typeface="Cambria"/>
              </a:rPr>
              <a:t> </a:t>
            </a:r>
            <a:r>
              <a:rPr sz="2400" b="1" spc="-30" dirty="0">
                <a:solidFill>
                  <a:srgbClr val="FFFFFF"/>
                </a:solidFill>
                <a:latin typeface="Cambria"/>
                <a:cs typeface="Cambria"/>
              </a:rPr>
              <a:t>Array</a:t>
            </a:r>
            <a:endParaRPr sz="2400">
              <a:latin typeface="Cambria"/>
              <a:cs typeface="Cambria"/>
            </a:endParaRPr>
          </a:p>
        </p:txBody>
      </p:sp>
      <p:pic>
        <p:nvPicPr>
          <p:cNvPr id="5" name="object 5"/>
          <p:cNvPicPr/>
          <p:nvPr/>
        </p:nvPicPr>
        <p:blipFill>
          <a:blip r:embed="rId2" cstate="print"/>
          <a:stretch>
            <a:fillRect/>
          </a:stretch>
        </p:blipFill>
        <p:spPr>
          <a:xfrm>
            <a:off x="457201" y="6553293"/>
            <a:ext cx="9136380" cy="754287"/>
          </a:xfrm>
          <a:prstGeom prst="rect">
            <a:avLst/>
          </a:prstGeom>
        </p:spPr>
      </p:pic>
      <p:sp>
        <p:nvSpPr>
          <p:cNvPr id="4" name="Rectangle 3">
            <a:extLst>
              <a:ext uri="{FF2B5EF4-FFF2-40B4-BE49-F238E27FC236}">
                <a16:creationId xmlns:a16="http://schemas.microsoft.com/office/drawing/2014/main" id="{F8614002-0E08-458C-A639-9AD33541F489}"/>
              </a:ext>
            </a:extLst>
          </p:cNvPr>
          <p:cNvSpPr/>
          <p:nvPr/>
        </p:nvSpPr>
        <p:spPr>
          <a:xfrm>
            <a:off x="694704" y="2133600"/>
            <a:ext cx="9363696" cy="4678204"/>
          </a:xfrm>
          <a:prstGeom prst="rect">
            <a:avLst/>
          </a:prstGeom>
        </p:spPr>
        <p:txBody>
          <a:bodyPr wrap="square">
            <a:spAutoFit/>
          </a:bodyPr>
          <a:lstStyle/>
          <a:p>
            <a:r>
              <a:rPr lang="en-US" sz="2000" dirty="0"/>
              <a:t>public class Main</a:t>
            </a:r>
          </a:p>
          <a:p>
            <a:r>
              <a:rPr lang="en-US" sz="2000" dirty="0"/>
              <a:t>{</a:t>
            </a:r>
          </a:p>
          <a:p>
            <a:r>
              <a:rPr lang="en-US" sz="2000" dirty="0"/>
              <a:t>    public static void main(String[] </a:t>
            </a:r>
            <a:r>
              <a:rPr lang="en-US" sz="2000" dirty="0" err="1"/>
              <a:t>args</a:t>
            </a:r>
            <a:r>
              <a:rPr lang="en-US" sz="2000" dirty="0"/>
              <a:t>) {</a:t>
            </a:r>
          </a:p>
          <a:p>
            <a:r>
              <a:rPr lang="en-US" sz="2000" dirty="0"/>
              <a:t>         </a:t>
            </a:r>
          </a:p>
          <a:p>
            <a:r>
              <a:rPr lang="en-US" sz="2000" dirty="0"/>
              <a:t>        //initialize 3-d array</a:t>
            </a:r>
          </a:p>
          <a:p>
            <a:r>
              <a:rPr lang="en-US" sz="2000" dirty="0"/>
              <a:t>        int[][][] </a:t>
            </a:r>
            <a:r>
              <a:rPr lang="en-US" sz="2000" dirty="0" err="1"/>
              <a:t>intArray</a:t>
            </a:r>
            <a:r>
              <a:rPr lang="en-US" sz="2000" dirty="0"/>
              <a:t> = { { { 1, 2, 3}, { 4, 5, 6 } ,  { 7, 8, 9 } } }; </a:t>
            </a:r>
          </a:p>
          <a:p>
            <a:r>
              <a:rPr lang="en-US" sz="2000" dirty="0"/>
              <a:t>        </a:t>
            </a:r>
            <a:r>
              <a:rPr lang="en-US" sz="2000" dirty="0" err="1"/>
              <a:t>System.out.println</a:t>
            </a:r>
            <a:r>
              <a:rPr lang="en-US" sz="2000" dirty="0"/>
              <a:t> ("3-d array is given below :");</a:t>
            </a:r>
          </a:p>
          <a:p>
            <a:r>
              <a:rPr lang="en-US" sz="2000" dirty="0"/>
              <a:t>        //print the elements of array</a:t>
            </a:r>
          </a:p>
          <a:p>
            <a:r>
              <a:rPr lang="en-US" sz="2000" dirty="0"/>
              <a:t>        for (int </a:t>
            </a:r>
            <a:r>
              <a:rPr lang="en-US" sz="2000" dirty="0" err="1"/>
              <a:t>i</a:t>
            </a:r>
            <a:r>
              <a:rPr lang="en-US" sz="2000" dirty="0"/>
              <a:t> = 0; </a:t>
            </a:r>
            <a:r>
              <a:rPr lang="en-US" sz="2000" dirty="0" err="1"/>
              <a:t>i</a:t>
            </a:r>
            <a:r>
              <a:rPr lang="en-US" sz="2000" dirty="0"/>
              <a:t> &lt; 1; </a:t>
            </a:r>
            <a:r>
              <a:rPr lang="en-US" sz="2000" dirty="0" err="1"/>
              <a:t>i</a:t>
            </a:r>
            <a:r>
              <a:rPr lang="en-US" sz="2000" dirty="0"/>
              <a:t>++) </a:t>
            </a:r>
          </a:p>
          <a:p>
            <a:r>
              <a:rPr lang="en-US" sz="2000" dirty="0"/>
              <a:t>            for (int j = 0; j &lt; 3; </a:t>
            </a:r>
            <a:r>
              <a:rPr lang="en-US" sz="2000" dirty="0" err="1"/>
              <a:t>j++</a:t>
            </a:r>
            <a:r>
              <a:rPr lang="en-US" sz="2000" dirty="0"/>
              <a:t>) </a:t>
            </a:r>
          </a:p>
          <a:p>
            <a:r>
              <a:rPr lang="en-US" sz="2000" dirty="0"/>
              <a:t>            for (int z = 0; z &lt; 3; z++) </a:t>
            </a:r>
          </a:p>
          <a:p>
            <a:r>
              <a:rPr lang="en-US" sz="2000" dirty="0"/>
              <a:t>                </a:t>
            </a:r>
            <a:r>
              <a:rPr lang="en-US" sz="2000" dirty="0" err="1"/>
              <a:t>System.out.println</a:t>
            </a:r>
            <a:r>
              <a:rPr lang="en-US" sz="2000" dirty="0"/>
              <a:t> ("</a:t>
            </a:r>
            <a:r>
              <a:rPr lang="en-US" sz="2000" dirty="0" err="1"/>
              <a:t>intArray</a:t>
            </a:r>
            <a:r>
              <a:rPr lang="en-US" sz="2000" dirty="0"/>
              <a:t> [" + </a:t>
            </a:r>
            <a:r>
              <a:rPr lang="en-US" sz="2000" dirty="0" err="1"/>
              <a:t>i</a:t>
            </a:r>
            <a:r>
              <a:rPr lang="en-US" sz="2000" dirty="0"/>
              <a:t>  </a:t>
            </a:r>
          </a:p>
          <a:p>
            <a:r>
              <a:rPr lang="en-US" sz="2000" dirty="0"/>
              <a:t>            + "][" + j + "][" + z + "] = " + </a:t>
            </a:r>
            <a:r>
              <a:rPr lang="en-US" sz="2000" dirty="0" err="1"/>
              <a:t>intArray</a:t>
            </a:r>
            <a:r>
              <a:rPr lang="en-US" sz="2000" dirty="0"/>
              <a:t> [</a:t>
            </a:r>
            <a:r>
              <a:rPr lang="en-US" sz="2000" dirty="0" err="1"/>
              <a:t>i</a:t>
            </a:r>
            <a:r>
              <a:rPr lang="en-US" sz="2000" dirty="0"/>
              <a:t>][j][z]); </a:t>
            </a:r>
          </a:p>
          <a:p>
            <a:r>
              <a:rPr lang="en-US" sz="2000" dirty="0"/>
              <a:t>    }</a:t>
            </a:r>
          </a:p>
          <a:p>
            <a:r>
              <a:rPr lang="en-US" sz="2000" dirty="0"/>
              <a:t>}</a:t>
            </a:r>
          </a:p>
        </p:txBody>
      </p:sp>
    </p:spTree>
    <p:extLst>
      <p:ext uri="{BB962C8B-B14F-4D97-AF65-F5344CB8AC3E}">
        <p14:creationId xmlns:p14="http://schemas.microsoft.com/office/powerpoint/2010/main" val="319815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2481" y="1122588"/>
            <a:ext cx="2599055" cy="505267"/>
          </a:xfrm>
          <a:prstGeom prst="rect">
            <a:avLst/>
          </a:prstGeom>
        </p:spPr>
        <p:txBody>
          <a:bodyPr vert="horz" wrap="square" lIns="0" tIns="12700" rIns="0" bIns="0" rtlCol="0">
            <a:spAutoFit/>
          </a:bodyPr>
          <a:lstStyle/>
          <a:p>
            <a:pPr marL="12699">
              <a:spcBef>
                <a:spcPts val="100"/>
              </a:spcBef>
            </a:pPr>
            <a:r>
              <a:rPr sz="3200" spc="-5" dirty="0">
                <a:solidFill>
                  <a:srgbClr val="FFFFFF"/>
                </a:solidFill>
              </a:rPr>
              <a:t>Method</a:t>
            </a:r>
            <a:r>
              <a:rPr sz="3200" spc="-90" dirty="0">
                <a:solidFill>
                  <a:srgbClr val="FFFFFF"/>
                </a:solidFill>
              </a:rPr>
              <a:t> </a:t>
            </a:r>
            <a:r>
              <a:rPr sz="3200" dirty="0">
                <a:solidFill>
                  <a:srgbClr val="FFFFFF"/>
                </a:solidFill>
              </a:rPr>
              <a:t>Calling</a:t>
            </a:r>
            <a:endParaRPr sz="3200"/>
          </a:p>
        </p:txBody>
      </p:sp>
      <p:sp>
        <p:nvSpPr>
          <p:cNvPr id="3" name="object 3"/>
          <p:cNvSpPr txBox="1"/>
          <p:nvPr/>
        </p:nvSpPr>
        <p:spPr>
          <a:xfrm>
            <a:off x="464821" y="2085861"/>
            <a:ext cx="9593580" cy="4013278"/>
          </a:xfrm>
          <a:prstGeom prst="rect">
            <a:avLst/>
          </a:prstGeom>
        </p:spPr>
        <p:txBody>
          <a:bodyPr vert="horz" wrap="square" lIns="0" tIns="12065" rIns="0" bIns="0" rtlCol="0">
            <a:spAutoFit/>
          </a:bodyPr>
          <a:lstStyle/>
          <a:p>
            <a:pPr marL="12699" marR="120640">
              <a:spcBef>
                <a:spcPts val="95"/>
              </a:spcBef>
            </a:pPr>
            <a:r>
              <a:rPr sz="2000" spc="-25" dirty="0">
                <a:latin typeface="Cambria"/>
                <a:cs typeface="Cambria"/>
              </a:rPr>
              <a:t>For</a:t>
            </a:r>
            <a:r>
              <a:rPr sz="2000" spc="-10" dirty="0">
                <a:latin typeface="Cambria"/>
                <a:cs typeface="Cambria"/>
              </a:rPr>
              <a:t> using</a:t>
            </a:r>
            <a:r>
              <a:rPr sz="2000" spc="25" dirty="0">
                <a:latin typeface="Cambria"/>
                <a:cs typeface="Cambria"/>
              </a:rPr>
              <a:t> </a:t>
            </a:r>
            <a:r>
              <a:rPr sz="2000" spc="-5" dirty="0">
                <a:latin typeface="Cambria"/>
                <a:cs typeface="Cambria"/>
              </a:rPr>
              <a:t>a</a:t>
            </a:r>
            <a:r>
              <a:rPr sz="2000" spc="-10" dirty="0">
                <a:latin typeface="Cambria"/>
                <a:cs typeface="Cambria"/>
              </a:rPr>
              <a:t> </a:t>
            </a:r>
            <a:r>
              <a:rPr sz="2000" spc="-5" dirty="0">
                <a:latin typeface="Cambria"/>
                <a:cs typeface="Cambria"/>
              </a:rPr>
              <a:t>method, it</a:t>
            </a:r>
            <a:r>
              <a:rPr sz="2000" spc="20" dirty="0">
                <a:latin typeface="Cambria"/>
                <a:cs typeface="Cambria"/>
              </a:rPr>
              <a:t> </a:t>
            </a:r>
            <a:r>
              <a:rPr sz="2000" spc="-10" dirty="0">
                <a:latin typeface="Cambria"/>
                <a:cs typeface="Cambria"/>
              </a:rPr>
              <a:t>should</a:t>
            </a:r>
            <a:r>
              <a:rPr sz="2000" spc="25" dirty="0">
                <a:latin typeface="Cambria"/>
                <a:cs typeface="Cambria"/>
              </a:rPr>
              <a:t> </a:t>
            </a:r>
            <a:r>
              <a:rPr sz="2000" spc="-5" dirty="0">
                <a:latin typeface="Cambria"/>
                <a:cs typeface="Cambria"/>
              </a:rPr>
              <a:t>be</a:t>
            </a:r>
            <a:r>
              <a:rPr sz="2000" spc="-25" dirty="0">
                <a:latin typeface="Cambria"/>
                <a:cs typeface="Cambria"/>
              </a:rPr>
              <a:t> </a:t>
            </a:r>
            <a:r>
              <a:rPr sz="2000" spc="-5" dirty="0">
                <a:latin typeface="Cambria"/>
                <a:cs typeface="Cambria"/>
              </a:rPr>
              <a:t>called.</a:t>
            </a:r>
            <a:r>
              <a:rPr sz="2000" spc="-10" dirty="0">
                <a:latin typeface="Cambria"/>
                <a:cs typeface="Cambria"/>
              </a:rPr>
              <a:t> </a:t>
            </a:r>
            <a:r>
              <a:rPr sz="2000" spc="-10" dirty="0">
                <a:solidFill>
                  <a:schemeClr val="accent6">
                    <a:lumMod val="75000"/>
                  </a:schemeClr>
                </a:solidFill>
                <a:latin typeface="Cambria"/>
                <a:cs typeface="Cambria"/>
              </a:rPr>
              <a:t>There</a:t>
            </a:r>
            <a:r>
              <a:rPr sz="2000" spc="5" dirty="0">
                <a:solidFill>
                  <a:schemeClr val="accent6">
                    <a:lumMod val="75000"/>
                  </a:schemeClr>
                </a:solidFill>
                <a:latin typeface="Cambria"/>
                <a:cs typeface="Cambria"/>
              </a:rPr>
              <a:t> </a:t>
            </a:r>
            <a:r>
              <a:rPr sz="2000" spc="-15" dirty="0">
                <a:solidFill>
                  <a:schemeClr val="accent6">
                    <a:lumMod val="75000"/>
                  </a:schemeClr>
                </a:solidFill>
                <a:latin typeface="Cambria"/>
                <a:cs typeface="Cambria"/>
              </a:rPr>
              <a:t>are</a:t>
            </a:r>
            <a:r>
              <a:rPr sz="2000" spc="5" dirty="0">
                <a:solidFill>
                  <a:schemeClr val="accent6">
                    <a:lumMod val="75000"/>
                  </a:schemeClr>
                </a:solidFill>
                <a:latin typeface="Cambria"/>
                <a:cs typeface="Cambria"/>
              </a:rPr>
              <a:t> </a:t>
            </a:r>
            <a:r>
              <a:rPr sz="2000" spc="-15" dirty="0">
                <a:solidFill>
                  <a:schemeClr val="accent6">
                    <a:lumMod val="75000"/>
                  </a:schemeClr>
                </a:solidFill>
                <a:latin typeface="Cambria"/>
                <a:cs typeface="Cambria"/>
              </a:rPr>
              <a:t>two </a:t>
            </a:r>
            <a:r>
              <a:rPr sz="2000" spc="-20" dirty="0">
                <a:solidFill>
                  <a:schemeClr val="accent6">
                    <a:lumMod val="75000"/>
                  </a:schemeClr>
                </a:solidFill>
                <a:latin typeface="Cambria"/>
                <a:cs typeface="Cambria"/>
              </a:rPr>
              <a:t>ways</a:t>
            </a:r>
            <a:r>
              <a:rPr sz="2000" dirty="0">
                <a:solidFill>
                  <a:schemeClr val="accent6">
                    <a:lumMod val="75000"/>
                  </a:schemeClr>
                </a:solidFill>
                <a:latin typeface="Cambria"/>
                <a:cs typeface="Cambria"/>
              </a:rPr>
              <a:t> </a:t>
            </a:r>
            <a:r>
              <a:rPr sz="2000" spc="-5" dirty="0">
                <a:solidFill>
                  <a:schemeClr val="accent6">
                    <a:lumMod val="75000"/>
                  </a:schemeClr>
                </a:solidFill>
                <a:latin typeface="Cambria"/>
                <a:cs typeface="Cambria"/>
              </a:rPr>
              <a:t>in</a:t>
            </a:r>
            <a:r>
              <a:rPr sz="2000" spc="5" dirty="0">
                <a:solidFill>
                  <a:schemeClr val="accent6">
                    <a:lumMod val="75000"/>
                  </a:schemeClr>
                </a:solidFill>
                <a:latin typeface="Cambria"/>
                <a:cs typeface="Cambria"/>
              </a:rPr>
              <a:t> </a:t>
            </a:r>
            <a:r>
              <a:rPr sz="2000" spc="-10" dirty="0">
                <a:solidFill>
                  <a:schemeClr val="accent6">
                    <a:lumMod val="75000"/>
                  </a:schemeClr>
                </a:solidFill>
                <a:latin typeface="Cambria"/>
                <a:cs typeface="Cambria"/>
              </a:rPr>
              <a:t>which</a:t>
            </a:r>
            <a:r>
              <a:rPr sz="2000" dirty="0">
                <a:solidFill>
                  <a:schemeClr val="accent6">
                    <a:lumMod val="75000"/>
                  </a:schemeClr>
                </a:solidFill>
                <a:latin typeface="Cambria"/>
                <a:cs typeface="Cambria"/>
              </a:rPr>
              <a:t> </a:t>
            </a:r>
            <a:r>
              <a:rPr sz="2000" spc="-5" dirty="0">
                <a:solidFill>
                  <a:schemeClr val="accent6">
                    <a:lumMod val="75000"/>
                  </a:schemeClr>
                </a:solidFill>
                <a:latin typeface="Cambria"/>
                <a:cs typeface="Cambria"/>
              </a:rPr>
              <a:t>a</a:t>
            </a:r>
            <a:r>
              <a:rPr sz="2000" spc="20" dirty="0">
                <a:solidFill>
                  <a:schemeClr val="accent6">
                    <a:lumMod val="75000"/>
                  </a:schemeClr>
                </a:solidFill>
                <a:latin typeface="Cambria"/>
                <a:cs typeface="Cambria"/>
              </a:rPr>
              <a:t> </a:t>
            </a:r>
            <a:r>
              <a:rPr sz="2000" spc="-5" dirty="0">
                <a:solidFill>
                  <a:schemeClr val="accent6">
                    <a:lumMod val="75000"/>
                  </a:schemeClr>
                </a:solidFill>
                <a:latin typeface="Cambria"/>
                <a:cs typeface="Cambria"/>
              </a:rPr>
              <a:t>method</a:t>
            </a:r>
            <a:r>
              <a:rPr sz="2000" spc="5" dirty="0">
                <a:solidFill>
                  <a:schemeClr val="accent6">
                    <a:lumMod val="75000"/>
                  </a:schemeClr>
                </a:solidFill>
                <a:latin typeface="Cambria"/>
                <a:cs typeface="Cambria"/>
              </a:rPr>
              <a:t> </a:t>
            </a:r>
            <a:r>
              <a:rPr sz="2000" spc="-10" dirty="0">
                <a:solidFill>
                  <a:schemeClr val="accent6">
                    <a:lumMod val="75000"/>
                  </a:schemeClr>
                </a:solidFill>
                <a:latin typeface="Cambria"/>
                <a:cs typeface="Cambria"/>
              </a:rPr>
              <a:t>is</a:t>
            </a:r>
            <a:r>
              <a:rPr sz="2000" spc="20" dirty="0">
                <a:solidFill>
                  <a:schemeClr val="accent6">
                    <a:lumMod val="75000"/>
                  </a:schemeClr>
                </a:solidFill>
                <a:latin typeface="Cambria"/>
                <a:cs typeface="Cambria"/>
              </a:rPr>
              <a:t> </a:t>
            </a:r>
            <a:r>
              <a:rPr sz="2000" spc="-5" dirty="0">
                <a:solidFill>
                  <a:schemeClr val="accent6">
                    <a:lumMod val="75000"/>
                  </a:schemeClr>
                </a:solidFill>
                <a:latin typeface="Cambria"/>
                <a:cs typeface="Cambria"/>
              </a:rPr>
              <a:t>called i.e., </a:t>
            </a:r>
            <a:r>
              <a:rPr sz="2000" spc="-335" dirty="0">
                <a:solidFill>
                  <a:schemeClr val="accent6">
                    <a:lumMod val="75000"/>
                  </a:schemeClr>
                </a:solidFill>
                <a:latin typeface="Cambria"/>
                <a:cs typeface="Cambria"/>
              </a:rPr>
              <a:t> </a:t>
            </a:r>
            <a:r>
              <a:rPr sz="2000" spc="-5" dirty="0">
                <a:solidFill>
                  <a:schemeClr val="accent6">
                    <a:lumMod val="75000"/>
                  </a:schemeClr>
                </a:solidFill>
                <a:latin typeface="Cambria"/>
                <a:cs typeface="Cambria"/>
              </a:rPr>
              <a:t>method</a:t>
            </a:r>
            <a:r>
              <a:rPr sz="2000" spc="-10" dirty="0">
                <a:solidFill>
                  <a:schemeClr val="accent6">
                    <a:lumMod val="75000"/>
                  </a:schemeClr>
                </a:solidFill>
                <a:latin typeface="Cambria"/>
                <a:cs typeface="Cambria"/>
              </a:rPr>
              <a:t> returns</a:t>
            </a:r>
            <a:r>
              <a:rPr sz="2000" spc="-5" dirty="0">
                <a:solidFill>
                  <a:schemeClr val="accent6">
                    <a:lumMod val="75000"/>
                  </a:schemeClr>
                </a:solidFill>
                <a:latin typeface="Cambria"/>
                <a:cs typeface="Cambria"/>
              </a:rPr>
              <a:t> a</a:t>
            </a:r>
            <a:r>
              <a:rPr sz="2000" dirty="0">
                <a:solidFill>
                  <a:schemeClr val="accent6">
                    <a:lumMod val="75000"/>
                  </a:schemeClr>
                </a:solidFill>
                <a:latin typeface="Cambria"/>
                <a:cs typeface="Cambria"/>
              </a:rPr>
              <a:t> </a:t>
            </a:r>
            <a:r>
              <a:rPr sz="2000" spc="-15" dirty="0">
                <a:solidFill>
                  <a:schemeClr val="accent6">
                    <a:lumMod val="75000"/>
                  </a:schemeClr>
                </a:solidFill>
                <a:latin typeface="Cambria"/>
                <a:cs typeface="Cambria"/>
              </a:rPr>
              <a:t>value</a:t>
            </a:r>
            <a:r>
              <a:rPr sz="2000" spc="15" dirty="0">
                <a:solidFill>
                  <a:schemeClr val="accent6">
                    <a:lumMod val="75000"/>
                  </a:schemeClr>
                </a:solidFill>
                <a:latin typeface="Cambria"/>
                <a:cs typeface="Cambria"/>
              </a:rPr>
              <a:t> </a:t>
            </a:r>
            <a:r>
              <a:rPr sz="2000" spc="-5" dirty="0">
                <a:solidFill>
                  <a:schemeClr val="accent6">
                    <a:lumMod val="75000"/>
                  </a:schemeClr>
                </a:solidFill>
                <a:latin typeface="Cambria"/>
                <a:cs typeface="Cambria"/>
              </a:rPr>
              <a:t>or</a:t>
            </a:r>
            <a:r>
              <a:rPr sz="2000" spc="-10" dirty="0">
                <a:solidFill>
                  <a:schemeClr val="accent6">
                    <a:lumMod val="75000"/>
                  </a:schemeClr>
                </a:solidFill>
                <a:latin typeface="Cambria"/>
                <a:cs typeface="Cambria"/>
              </a:rPr>
              <a:t> returning</a:t>
            </a:r>
            <a:r>
              <a:rPr sz="2000" spc="5" dirty="0">
                <a:solidFill>
                  <a:schemeClr val="accent6">
                    <a:lumMod val="75000"/>
                  </a:schemeClr>
                </a:solidFill>
                <a:latin typeface="Cambria"/>
                <a:cs typeface="Cambria"/>
              </a:rPr>
              <a:t> </a:t>
            </a:r>
            <a:r>
              <a:rPr sz="2000" spc="-5" dirty="0">
                <a:solidFill>
                  <a:schemeClr val="accent6">
                    <a:lumMod val="75000"/>
                  </a:schemeClr>
                </a:solidFill>
                <a:latin typeface="Cambria"/>
                <a:cs typeface="Cambria"/>
              </a:rPr>
              <a:t>nothing</a:t>
            </a:r>
            <a:r>
              <a:rPr sz="2000" spc="-10" dirty="0">
                <a:solidFill>
                  <a:schemeClr val="accent6">
                    <a:lumMod val="75000"/>
                  </a:schemeClr>
                </a:solidFill>
                <a:latin typeface="Cambria"/>
                <a:cs typeface="Cambria"/>
              </a:rPr>
              <a:t> </a:t>
            </a:r>
            <a:r>
              <a:rPr sz="2000" spc="-5" dirty="0">
                <a:solidFill>
                  <a:schemeClr val="accent6">
                    <a:lumMod val="75000"/>
                  </a:schemeClr>
                </a:solidFill>
                <a:latin typeface="Cambria"/>
                <a:cs typeface="Cambria"/>
              </a:rPr>
              <a:t>(no</a:t>
            </a:r>
            <a:r>
              <a:rPr sz="2000" spc="-20" dirty="0">
                <a:solidFill>
                  <a:schemeClr val="accent6">
                    <a:lumMod val="75000"/>
                  </a:schemeClr>
                </a:solidFill>
                <a:latin typeface="Cambria"/>
                <a:cs typeface="Cambria"/>
              </a:rPr>
              <a:t> </a:t>
            </a:r>
            <a:r>
              <a:rPr sz="2000" spc="-10" dirty="0">
                <a:solidFill>
                  <a:schemeClr val="accent6">
                    <a:lumMod val="75000"/>
                  </a:schemeClr>
                </a:solidFill>
                <a:latin typeface="Cambria"/>
                <a:cs typeface="Cambria"/>
              </a:rPr>
              <a:t>return</a:t>
            </a:r>
            <a:r>
              <a:rPr sz="2000" dirty="0">
                <a:solidFill>
                  <a:schemeClr val="accent6">
                    <a:lumMod val="75000"/>
                  </a:schemeClr>
                </a:solidFill>
                <a:latin typeface="Cambria"/>
                <a:cs typeface="Cambria"/>
              </a:rPr>
              <a:t> </a:t>
            </a:r>
            <a:r>
              <a:rPr sz="2000" spc="-10" dirty="0">
                <a:solidFill>
                  <a:schemeClr val="accent6">
                    <a:lumMod val="75000"/>
                  </a:schemeClr>
                </a:solidFill>
                <a:latin typeface="Cambria"/>
                <a:cs typeface="Cambria"/>
              </a:rPr>
              <a:t>value).</a:t>
            </a:r>
            <a:endParaRPr sz="2000" dirty="0">
              <a:solidFill>
                <a:schemeClr val="accent6">
                  <a:lumMod val="75000"/>
                </a:schemeClr>
              </a:solidFill>
              <a:latin typeface="Cambria"/>
              <a:cs typeface="Cambria"/>
            </a:endParaRPr>
          </a:p>
          <a:p>
            <a:pPr>
              <a:spcBef>
                <a:spcPts val="45"/>
              </a:spcBef>
            </a:pPr>
            <a:endParaRPr sz="2000" dirty="0">
              <a:latin typeface="Cambria"/>
              <a:cs typeface="Cambria"/>
            </a:endParaRPr>
          </a:p>
          <a:p>
            <a:pPr marL="12699" marR="5079"/>
            <a:r>
              <a:rPr sz="2000" spc="-10" dirty="0">
                <a:latin typeface="Cambria"/>
                <a:cs typeface="Cambria"/>
              </a:rPr>
              <a:t>The</a:t>
            </a:r>
            <a:r>
              <a:rPr sz="2000" dirty="0">
                <a:latin typeface="Cambria"/>
                <a:cs typeface="Cambria"/>
              </a:rPr>
              <a:t> </a:t>
            </a:r>
            <a:r>
              <a:rPr sz="2000" spc="-10" dirty="0">
                <a:latin typeface="Cambria"/>
                <a:cs typeface="Cambria"/>
              </a:rPr>
              <a:t>process</a:t>
            </a:r>
            <a:r>
              <a:rPr sz="2000" spc="-15" dirty="0">
                <a:latin typeface="Cambria"/>
                <a:cs typeface="Cambria"/>
              </a:rPr>
              <a:t> </a:t>
            </a:r>
            <a:r>
              <a:rPr sz="2000" spc="-5" dirty="0">
                <a:latin typeface="Cambria"/>
                <a:cs typeface="Cambria"/>
              </a:rPr>
              <a:t>of method calling</a:t>
            </a:r>
            <a:r>
              <a:rPr sz="2000" spc="10" dirty="0">
                <a:latin typeface="Cambria"/>
                <a:cs typeface="Cambria"/>
              </a:rPr>
              <a:t> </a:t>
            </a:r>
            <a:r>
              <a:rPr sz="2000" spc="-5" dirty="0">
                <a:latin typeface="Cambria"/>
                <a:cs typeface="Cambria"/>
              </a:rPr>
              <a:t>is</a:t>
            </a:r>
            <a:r>
              <a:rPr sz="2000" spc="-15" dirty="0">
                <a:latin typeface="Cambria"/>
                <a:cs typeface="Cambria"/>
              </a:rPr>
              <a:t> </a:t>
            </a:r>
            <a:r>
              <a:rPr sz="2000" spc="-5" dirty="0">
                <a:latin typeface="Cambria"/>
                <a:cs typeface="Cambria"/>
              </a:rPr>
              <a:t>simple.</a:t>
            </a:r>
            <a:r>
              <a:rPr sz="2000" spc="10" dirty="0">
                <a:latin typeface="Cambria"/>
                <a:cs typeface="Cambria"/>
              </a:rPr>
              <a:t> </a:t>
            </a:r>
            <a:r>
              <a:rPr sz="2000" spc="-5" dirty="0">
                <a:latin typeface="Cambria"/>
                <a:cs typeface="Cambria"/>
              </a:rPr>
              <a:t>When</a:t>
            </a:r>
            <a:r>
              <a:rPr sz="2000" spc="5" dirty="0">
                <a:latin typeface="Cambria"/>
                <a:cs typeface="Cambria"/>
              </a:rPr>
              <a:t> </a:t>
            </a:r>
            <a:r>
              <a:rPr sz="2000" spc="-5" dirty="0">
                <a:latin typeface="Cambria"/>
                <a:cs typeface="Cambria"/>
              </a:rPr>
              <a:t>a</a:t>
            </a:r>
            <a:r>
              <a:rPr sz="2000" spc="5" dirty="0">
                <a:latin typeface="Cambria"/>
                <a:cs typeface="Cambria"/>
              </a:rPr>
              <a:t> </a:t>
            </a:r>
            <a:r>
              <a:rPr sz="2000" spc="-15" dirty="0">
                <a:latin typeface="Cambria"/>
                <a:cs typeface="Cambria"/>
              </a:rPr>
              <a:t>program</a:t>
            </a:r>
            <a:r>
              <a:rPr sz="2000" spc="15" dirty="0">
                <a:latin typeface="Cambria"/>
                <a:cs typeface="Cambria"/>
              </a:rPr>
              <a:t> </a:t>
            </a:r>
            <a:r>
              <a:rPr sz="2000" spc="-20" dirty="0">
                <a:latin typeface="Cambria"/>
                <a:cs typeface="Cambria"/>
              </a:rPr>
              <a:t>invokes</a:t>
            </a:r>
            <a:r>
              <a:rPr sz="2000" spc="20" dirty="0">
                <a:latin typeface="Cambria"/>
                <a:cs typeface="Cambria"/>
              </a:rPr>
              <a:t> </a:t>
            </a:r>
            <a:r>
              <a:rPr sz="2000" spc="-5" dirty="0">
                <a:latin typeface="Cambria"/>
                <a:cs typeface="Cambria"/>
              </a:rPr>
              <a:t>a</a:t>
            </a:r>
            <a:r>
              <a:rPr sz="2000" spc="-10" dirty="0">
                <a:latin typeface="Cambria"/>
                <a:cs typeface="Cambria"/>
              </a:rPr>
              <a:t> </a:t>
            </a:r>
            <a:r>
              <a:rPr sz="2000" spc="-5" dirty="0">
                <a:latin typeface="Cambria"/>
                <a:cs typeface="Cambria"/>
              </a:rPr>
              <a:t>method, the</a:t>
            </a:r>
            <a:r>
              <a:rPr sz="2000" spc="5" dirty="0">
                <a:latin typeface="Cambria"/>
                <a:cs typeface="Cambria"/>
              </a:rPr>
              <a:t> </a:t>
            </a:r>
            <a:r>
              <a:rPr sz="2000" spc="-15" dirty="0">
                <a:latin typeface="Cambria"/>
                <a:cs typeface="Cambria"/>
              </a:rPr>
              <a:t>program </a:t>
            </a:r>
            <a:r>
              <a:rPr sz="2000" spc="-10" dirty="0">
                <a:latin typeface="Cambria"/>
                <a:cs typeface="Cambria"/>
              </a:rPr>
              <a:t> control</a:t>
            </a:r>
            <a:r>
              <a:rPr sz="2000" spc="-20" dirty="0">
                <a:latin typeface="Cambria"/>
                <a:cs typeface="Cambria"/>
              </a:rPr>
              <a:t> </a:t>
            </a:r>
            <a:r>
              <a:rPr sz="2000" spc="-5" dirty="0">
                <a:latin typeface="Cambria"/>
                <a:cs typeface="Cambria"/>
              </a:rPr>
              <a:t>gets</a:t>
            </a:r>
            <a:r>
              <a:rPr sz="2000" spc="-15" dirty="0">
                <a:latin typeface="Cambria"/>
                <a:cs typeface="Cambria"/>
              </a:rPr>
              <a:t> transferred</a:t>
            </a:r>
            <a:r>
              <a:rPr sz="2000" spc="-5" dirty="0">
                <a:latin typeface="Cambria"/>
                <a:cs typeface="Cambria"/>
              </a:rPr>
              <a:t> </a:t>
            </a:r>
            <a:r>
              <a:rPr sz="2000" spc="-10" dirty="0">
                <a:latin typeface="Cambria"/>
                <a:cs typeface="Cambria"/>
              </a:rPr>
              <a:t>to</a:t>
            </a:r>
            <a:r>
              <a:rPr sz="2000" dirty="0">
                <a:latin typeface="Cambria"/>
                <a:cs typeface="Cambria"/>
              </a:rPr>
              <a:t> </a:t>
            </a:r>
            <a:r>
              <a:rPr sz="2000" spc="-5" dirty="0">
                <a:latin typeface="Cambria"/>
                <a:cs typeface="Cambria"/>
              </a:rPr>
              <a:t>the</a:t>
            </a:r>
            <a:r>
              <a:rPr sz="2000" spc="5" dirty="0">
                <a:latin typeface="Cambria"/>
                <a:cs typeface="Cambria"/>
              </a:rPr>
              <a:t> </a:t>
            </a:r>
            <a:r>
              <a:rPr sz="2000" spc="-5" dirty="0">
                <a:latin typeface="Cambria"/>
                <a:cs typeface="Cambria"/>
              </a:rPr>
              <a:t>called</a:t>
            </a:r>
            <a:r>
              <a:rPr sz="2000" spc="-10" dirty="0">
                <a:latin typeface="Cambria"/>
                <a:cs typeface="Cambria"/>
              </a:rPr>
              <a:t> </a:t>
            </a:r>
            <a:r>
              <a:rPr sz="2000" spc="-5" dirty="0">
                <a:latin typeface="Cambria"/>
                <a:cs typeface="Cambria"/>
              </a:rPr>
              <a:t>method. This</a:t>
            </a:r>
            <a:r>
              <a:rPr sz="2000" spc="20" dirty="0">
                <a:latin typeface="Cambria"/>
                <a:cs typeface="Cambria"/>
              </a:rPr>
              <a:t> </a:t>
            </a:r>
            <a:r>
              <a:rPr sz="2000" spc="-5" dirty="0">
                <a:latin typeface="Cambria"/>
                <a:cs typeface="Cambria"/>
              </a:rPr>
              <a:t>called</a:t>
            </a:r>
            <a:r>
              <a:rPr sz="2000" spc="10" dirty="0">
                <a:latin typeface="Cambria"/>
                <a:cs typeface="Cambria"/>
              </a:rPr>
              <a:t> </a:t>
            </a:r>
            <a:r>
              <a:rPr sz="2000" spc="-5" dirty="0">
                <a:latin typeface="Cambria"/>
                <a:cs typeface="Cambria"/>
              </a:rPr>
              <a:t>method then</a:t>
            </a:r>
            <a:r>
              <a:rPr sz="2000" spc="-10" dirty="0">
                <a:latin typeface="Cambria"/>
                <a:cs typeface="Cambria"/>
              </a:rPr>
              <a:t> returns</a:t>
            </a:r>
            <a:r>
              <a:rPr sz="2000" spc="-5" dirty="0">
                <a:latin typeface="Cambria"/>
                <a:cs typeface="Cambria"/>
              </a:rPr>
              <a:t> </a:t>
            </a:r>
            <a:r>
              <a:rPr sz="2000" spc="-10" dirty="0">
                <a:latin typeface="Cambria"/>
                <a:cs typeface="Cambria"/>
              </a:rPr>
              <a:t>control</a:t>
            </a:r>
            <a:r>
              <a:rPr sz="2000" spc="-15" dirty="0">
                <a:latin typeface="Cambria"/>
                <a:cs typeface="Cambria"/>
              </a:rPr>
              <a:t> </a:t>
            </a:r>
            <a:r>
              <a:rPr sz="2000" spc="-10" dirty="0">
                <a:latin typeface="Cambria"/>
                <a:cs typeface="Cambria"/>
              </a:rPr>
              <a:t>to</a:t>
            </a:r>
            <a:r>
              <a:rPr sz="2000" dirty="0">
                <a:latin typeface="Cambria"/>
                <a:cs typeface="Cambria"/>
              </a:rPr>
              <a:t> </a:t>
            </a:r>
            <a:r>
              <a:rPr sz="2000" spc="-5" dirty="0">
                <a:latin typeface="Cambria"/>
                <a:cs typeface="Cambria"/>
              </a:rPr>
              <a:t>the </a:t>
            </a:r>
            <a:r>
              <a:rPr sz="2000" spc="-335" dirty="0">
                <a:latin typeface="Cambria"/>
                <a:cs typeface="Cambria"/>
              </a:rPr>
              <a:t> </a:t>
            </a:r>
            <a:r>
              <a:rPr sz="2000" spc="-5" dirty="0">
                <a:latin typeface="Cambria"/>
                <a:cs typeface="Cambria"/>
              </a:rPr>
              <a:t>caller</a:t>
            </a:r>
            <a:r>
              <a:rPr sz="2000" spc="-15" dirty="0">
                <a:latin typeface="Cambria"/>
                <a:cs typeface="Cambria"/>
              </a:rPr>
              <a:t> </a:t>
            </a:r>
            <a:r>
              <a:rPr sz="2000" spc="-10" dirty="0">
                <a:latin typeface="Cambria"/>
                <a:cs typeface="Cambria"/>
              </a:rPr>
              <a:t>in</a:t>
            </a:r>
            <a:r>
              <a:rPr sz="2000" spc="15" dirty="0">
                <a:latin typeface="Cambria"/>
                <a:cs typeface="Cambria"/>
              </a:rPr>
              <a:t> </a:t>
            </a:r>
            <a:r>
              <a:rPr sz="2000" spc="-20" dirty="0">
                <a:latin typeface="Cambria"/>
                <a:cs typeface="Cambria"/>
              </a:rPr>
              <a:t>two</a:t>
            </a:r>
            <a:r>
              <a:rPr sz="2000" spc="-5" dirty="0">
                <a:latin typeface="Cambria"/>
                <a:cs typeface="Cambria"/>
              </a:rPr>
              <a:t> conditions,</a:t>
            </a:r>
            <a:r>
              <a:rPr sz="2000" spc="-10" dirty="0">
                <a:latin typeface="Cambria"/>
                <a:cs typeface="Cambria"/>
              </a:rPr>
              <a:t> when</a:t>
            </a:r>
            <a:r>
              <a:rPr sz="2000" spc="-15" dirty="0">
                <a:latin typeface="Cambria"/>
                <a:cs typeface="Cambria"/>
              </a:rPr>
              <a:t> </a:t>
            </a:r>
            <a:r>
              <a:rPr sz="2000" spc="-5" dirty="0">
                <a:latin typeface="Cambria"/>
                <a:cs typeface="Cambria"/>
              </a:rPr>
              <a:t>−</a:t>
            </a:r>
            <a:endParaRPr sz="2000" dirty="0">
              <a:latin typeface="Cambria"/>
              <a:cs typeface="Cambria"/>
            </a:endParaRPr>
          </a:p>
          <a:p>
            <a:pPr>
              <a:spcBef>
                <a:spcPts val="40"/>
              </a:spcBef>
            </a:pPr>
            <a:endParaRPr sz="2000" dirty="0">
              <a:latin typeface="Cambria"/>
              <a:cs typeface="Cambria"/>
            </a:endParaRPr>
          </a:p>
          <a:p>
            <a:pPr marL="271757" indent="-258423">
              <a:spcBef>
                <a:spcPts val="5"/>
              </a:spcBef>
              <a:buFont typeface="Wingdings"/>
              <a:buChar char=""/>
              <a:tabLst>
                <a:tab pos="272392" algn="l"/>
              </a:tabLst>
            </a:pPr>
            <a:r>
              <a:rPr sz="2000" spc="-5" dirty="0">
                <a:latin typeface="Cambria"/>
                <a:cs typeface="Cambria"/>
              </a:rPr>
              <a:t>the</a:t>
            </a:r>
            <a:r>
              <a:rPr sz="2000" spc="-25" dirty="0">
                <a:latin typeface="Cambria"/>
                <a:cs typeface="Cambria"/>
              </a:rPr>
              <a:t> </a:t>
            </a:r>
            <a:r>
              <a:rPr sz="2000" spc="-10" dirty="0">
                <a:latin typeface="Cambria"/>
                <a:cs typeface="Cambria"/>
              </a:rPr>
              <a:t>return </a:t>
            </a:r>
            <a:r>
              <a:rPr sz="2000" spc="-5" dirty="0">
                <a:latin typeface="Cambria"/>
                <a:cs typeface="Cambria"/>
              </a:rPr>
              <a:t>statement</a:t>
            </a:r>
            <a:r>
              <a:rPr sz="2000" spc="-20" dirty="0">
                <a:latin typeface="Cambria"/>
                <a:cs typeface="Cambria"/>
              </a:rPr>
              <a:t> </a:t>
            </a:r>
            <a:r>
              <a:rPr sz="2000" spc="-5" dirty="0">
                <a:latin typeface="Cambria"/>
                <a:cs typeface="Cambria"/>
              </a:rPr>
              <a:t>is</a:t>
            </a:r>
            <a:r>
              <a:rPr sz="2000" spc="-30" dirty="0">
                <a:latin typeface="Cambria"/>
                <a:cs typeface="Cambria"/>
              </a:rPr>
              <a:t> </a:t>
            </a:r>
            <a:r>
              <a:rPr sz="2000" spc="-15" dirty="0">
                <a:latin typeface="Cambria"/>
                <a:cs typeface="Cambria"/>
              </a:rPr>
              <a:t>executed.</a:t>
            </a:r>
            <a:endParaRPr sz="2000" dirty="0">
              <a:latin typeface="Cambria"/>
              <a:cs typeface="Cambria"/>
            </a:endParaRPr>
          </a:p>
          <a:p>
            <a:pPr marL="271757" indent="-258423">
              <a:buFont typeface="Wingdings"/>
              <a:buChar char=""/>
              <a:tabLst>
                <a:tab pos="272392" algn="l"/>
              </a:tabLst>
            </a:pPr>
            <a:r>
              <a:rPr sz="2000" spc="-5" dirty="0">
                <a:latin typeface="Cambria"/>
                <a:cs typeface="Cambria"/>
              </a:rPr>
              <a:t>it</a:t>
            </a:r>
            <a:r>
              <a:rPr sz="2000" spc="-20" dirty="0">
                <a:latin typeface="Cambria"/>
                <a:cs typeface="Cambria"/>
              </a:rPr>
              <a:t> </a:t>
            </a:r>
            <a:r>
              <a:rPr sz="2000" spc="-10" dirty="0">
                <a:latin typeface="Cambria"/>
                <a:cs typeface="Cambria"/>
              </a:rPr>
              <a:t>reaches</a:t>
            </a:r>
            <a:r>
              <a:rPr sz="2000" spc="-5" dirty="0">
                <a:latin typeface="Cambria"/>
                <a:cs typeface="Cambria"/>
              </a:rPr>
              <a:t> the method</a:t>
            </a:r>
            <a:r>
              <a:rPr sz="2000" spc="5" dirty="0">
                <a:latin typeface="Cambria"/>
                <a:cs typeface="Cambria"/>
              </a:rPr>
              <a:t> </a:t>
            </a:r>
            <a:r>
              <a:rPr sz="2000" spc="-10" dirty="0">
                <a:latin typeface="Cambria"/>
                <a:cs typeface="Cambria"/>
              </a:rPr>
              <a:t>ending </a:t>
            </a:r>
            <a:r>
              <a:rPr sz="2000" spc="-5" dirty="0">
                <a:latin typeface="Cambria"/>
                <a:cs typeface="Cambria"/>
              </a:rPr>
              <a:t>closing</a:t>
            </a:r>
            <a:r>
              <a:rPr sz="2000" spc="-15" dirty="0">
                <a:latin typeface="Cambria"/>
                <a:cs typeface="Cambria"/>
              </a:rPr>
              <a:t> </a:t>
            </a:r>
            <a:r>
              <a:rPr sz="2000" spc="-10" dirty="0">
                <a:latin typeface="Cambria"/>
                <a:cs typeface="Cambria"/>
              </a:rPr>
              <a:t>brace.</a:t>
            </a:r>
            <a:endParaRPr sz="2000" dirty="0">
              <a:latin typeface="Cambria"/>
              <a:cs typeface="Cambria"/>
            </a:endParaRPr>
          </a:p>
          <a:p>
            <a:pPr marL="365730" marR="29842" indent="-353666"/>
            <a:r>
              <a:rPr sz="2000" spc="-10" dirty="0">
                <a:latin typeface="Cambria"/>
                <a:cs typeface="Cambria"/>
              </a:rPr>
              <a:t>The</a:t>
            </a:r>
            <a:r>
              <a:rPr sz="2000" spc="5" dirty="0">
                <a:latin typeface="Cambria"/>
                <a:cs typeface="Cambria"/>
              </a:rPr>
              <a:t> </a:t>
            </a:r>
            <a:r>
              <a:rPr sz="2000" spc="-5" dirty="0">
                <a:latin typeface="Cambria"/>
                <a:cs typeface="Cambria"/>
              </a:rPr>
              <a:t>methods</a:t>
            </a:r>
            <a:r>
              <a:rPr sz="2000" dirty="0">
                <a:latin typeface="Cambria"/>
                <a:cs typeface="Cambria"/>
              </a:rPr>
              <a:t> </a:t>
            </a:r>
            <a:r>
              <a:rPr sz="2000" spc="-10" dirty="0">
                <a:latin typeface="Cambria"/>
                <a:cs typeface="Cambria"/>
              </a:rPr>
              <a:t>returning</a:t>
            </a:r>
            <a:r>
              <a:rPr sz="2000" dirty="0">
                <a:latin typeface="Cambria"/>
                <a:cs typeface="Cambria"/>
              </a:rPr>
              <a:t> </a:t>
            </a:r>
            <a:r>
              <a:rPr sz="2000" spc="-15" dirty="0">
                <a:latin typeface="Cambria"/>
                <a:cs typeface="Cambria"/>
              </a:rPr>
              <a:t>void</a:t>
            </a:r>
            <a:r>
              <a:rPr sz="2000" spc="25" dirty="0">
                <a:latin typeface="Cambria"/>
                <a:cs typeface="Cambria"/>
              </a:rPr>
              <a:t> </a:t>
            </a:r>
            <a:r>
              <a:rPr sz="2000" spc="-10" dirty="0">
                <a:latin typeface="Cambria"/>
                <a:cs typeface="Cambria"/>
              </a:rPr>
              <a:t>is</a:t>
            </a:r>
            <a:r>
              <a:rPr sz="2000" spc="20" dirty="0">
                <a:latin typeface="Cambria"/>
                <a:cs typeface="Cambria"/>
              </a:rPr>
              <a:t> </a:t>
            </a:r>
            <a:r>
              <a:rPr sz="2000" spc="-10" dirty="0">
                <a:latin typeface="Cambria"/>
                <a:cs typeface="Cambria"/>
              </a:rPr>
              <a:t>considered</a:t>
            </a:r>
            <a:r>
              <a:rPr sz="2000" spc="-15" dirty="0">
                <a:latin typeface="Cambria"/>
                <a:cs typeface="Cambria"/>
              </a:rPr>
              <a:t> </a:t>
            </a:r>
            <a:r>
              <a:rPr sz="2000" spc="-5" dirty="0">
                <a:latin typeface="Cambria"/>
                <a:cs typeface="Cambria"/>
              </a:rPr>
              <a:t>as</a:t>
            </a:r>
            <a:r>
              <a:rPr sz="2000" dirty="0">
                <a:latin typeface="Cambria"/>
                <a:cs typeface="Cambria"/>
              </a:rPr>
              <a:t> </a:t>
            </a:r>
            <a:r>
              <a:rPr sz="2000" spc="-5" dirty="0">
                <a:latin typeface="Cambria"/>
                <a:cs typeface="Cambria"/>
              </a:rPr>
              <a:t>call</a:t>
            </a:r>
            <a:r>
              <a:rPr sz="2000" dirty="0">
                <a:latin typeface="Cambria"/>
                <a:cs typeface="Cambria"/>
              </a:rPr>
              <a:t> </a:t>
            </a:r>
            <a:r>
              <a:rPr sz="2000" spc="-10" dirty="0">
                <a:latin typeface="Cambria"/>
                <a:cs typeface="Cambria"/>
              </a:rPr>
              <a:t>to</a:t>
            </a:r>
            <a:r>
              <a:rPr sz="2000" spc="5" dirty="0">
                <a:latin typeface="Cambria"/>
                <a:cs typeface="Cambria"/>
              </a:rPr>
              <a:t> </a:t>
            </a:r>
            <a:r>
              <a:rPr sz="2000" spc="-5" dirty="0">
                <a:latin typeface="Cambria"/>
                <a:cs typeface="Cambria"/>
              </a:rPr>
              <a:t>a</a:t>
            </a:r>
            <a:r>
              <a:rPr sz="2000" spc="5" dirty="0">
                <a:latin typeface="Cambria"/>
                <a:cs typeface="Cambria"/>
              </a:rPr>
              <a:t> </a:t>
            </a:r>
            <a:r>
              <a:rPr sz="2000" spc="-5" dirty="0">
                <a:latin typeface="Cambria"/>
                <a:cs typeface="Cambria"/>
              </a:rPr>
              <a:t>statement.</a:t>
            </a:r>
            <a:r>
              <a:rPr sz="2000" spc="-25" dirty="0">
                <a:latin typeface="Cambria"/>
                <a:cs typeface="Cambria"/>
              </a:rPr>
              <a:t> </a:t>
            </a:r>
            <a:r>
              <a:rPr sz="2000" spc="-5" dirty="0">
                <a:latin typeface="Cambria"/>
                <a:cs typeface="Cambria"/>
              </a:rPr>
              <a:t>Lets</a:t>
            </a:r>
            <a:r>
              <a:rPr sz="2000" spc="5" dirty="0">
                <a:latin typeface="Cambria"/>
                <a:cs typeface="Cambria"/>
              </a:rPr>
              <a:t> </a:t>
            </a:r>
            <a:r>
              <a:rPr sz="2000" spc="-5" dirty="0">
                <a:latin typeface="Cambria"/>
                <a:cs typeface="Cambria"/>
              </a:rPr>
              <a:t>consider</a:t>
            </a:r>
            <a:r>
              <a:rPr sz="2000" spc="-20" dirty="0">
                <a:latin typeface="Cambria"/>
                <a:cs typeface="Cambria"/>
              </a:rPr>
              <a:t> </a:t>
            </a:r>
            <a:r>
              <a:rPr sz="2000" spc="-5" dirty="0">
                <a:latin typeface="Cambria"/>
                <a:cs typeface="Cambria"/>
              </a:rPr>
              <a:t>an</a:t>
            </a:r>
            <a:r>
              <a:rPr sz="2000" spc="10" dirty="0">
                <a:latin typeface="Cambria"/>
                <a:cs typeface="Cambria"/>
              </a:rPr>
              <a:t> </a:t>
            </a:r>
            <a:r>
              <a:rPr sz="2000" spc="-15" dirty="0">
                <a:latin typeface="Cambria"/>
                <a:cs typeface="Cambria"/>
              </a:rPr>
              <a:t>example</a:t>
            </a:r>
            <a:r>
              <a:rPr sz="2000" spc="20" dirty="0">
                <a:latin typeface="Cambria"/>
                <a:cs typeface="Cambria"/>
              </a:rPr>
              <a:t> </a:t>
            </a:r>
            <a:r>
              <a:rPr sz="2000" spc="-5" dirty="0">
                <a:latin typeface="Cambria"/>
                <a:cs typeface="Cambria"/>
              </a:rPr>
              <a:t>− </a:t>
            </a:r>
            <a:r>
              <a:rPr sz="2000" spc="-340" dirty="0">
                <a:latin typeface="Cambria"/>
                <a:cs typeface="Cambria"/>
              </a:rPr>
              <a:t> </a:t>
            </a:r>
            <a:r>
              <a:rPr sz="2000" spc="-10" dirty="0">
                <a:latin typeface="Cambria"/>
                <a:cs typeface="Cambria"/>
              </a:rPr>
              <a:t>System.out.println("This</a:t>
            </a:r>
            <a:r>
              <a:rPr sz="2000" spc="30" dirty="0">
                <a:latin typeface="Cambria"/>
                <a:cs typeface="Cambria"/>
              </a:rPr>
              <a:t> </a:t>
            </a:r>
            <a:r>
              <a:rPr sz="2000" spc="-5" dirty="0">
                <a:latin typeface="Cambria"/>
                <a:cs typeface="Cambria"/>
              </a:rPr>
              <a:t>is</a:t>
            </a:r>
            <a:r>
              <a:rPr lang="en-US" sz="2000" spc="-5" dirty="0">
                <a:latin typeface="Cambria"/>
                <a:cs typeface="Cambria"/>
              </a:rPr>
              <a:t> method</a:t>
            </a:r>
            <a:r>
              <a:rPr sz="2000" spc="-5" dirty="0">
                <a:latin typeface="Cambria"/>
                <a:cs typeface="Cambria"/>
              </a:rPr>
              <a:t>!");</a:t>
            </a:r>
            <a:endParaRPr sz="2000" dirty="0">
              <a:latin typeface="Cambria"/>
              <a:cs typeface="Cambria"/>
            </a:endParaRPr>
          </a:p>
          <a:p>
            <a:pPr marL="231755" marR="1491490" indent="-219692"/>
            <a:r>
              <a:rPr sz="2000" spc="-10" dirty="0">
                <a:latin typeface="Cambria"/>
                <a:cs typeface="Cambria"/>
              </a:rPr>
              <a:t>The</a:t>
            </a:r>
            <a:r>
              <a:rPr sz="2000" spc="5" dirty="0">
                <a:latin typeface="Cambria"/>
                <a:cs typeface="Cambria"/>
              </a:rPr>
              <a:t> </a:t>
            </a:r>
            <a:r>
              <a:rPr sz="2000" spc="-5" dirty="0">
                <a:latin typeface="Cambria"/>
                <a:cs typeface="Cambria"/>
              </a:rPr>
              <a:t>method</a:t>
            </a:r>
            <a:r>
              <a:rPr sz="2000" spc="10" dirty="0">
                <a:latin typeface="Cambria"/>
                <a:cs typeface="Cambria"/>
              </a:rPr>
              <a:t> </a:t>
            </a:r>
            <a:r>
              <a:rPr sz="2000" spc="-10" dirty="0">
                <a:latin typeface="Cambria"/>
                <a:cs typeface="Cambria"/>
              </a:rPr>
              <a:t>returning</a:t>
            </a:r>
            <a:r>
              <a:rPr sz="2000" spc="-5" dirty="0">
                <a:latin typeface="Cambria"/>
                <a:cs typeface="Cambria"/>
              </a:rPr>
              <a:t> </a:t>
            </a:r>
            <a:r>
              <a:rPr sz="2000" spc="-15" dirty="0">
                <a:latin typeface="Cambria"/>
                <a:cs typeface="Cambria"/>
              </a:rPr>
              <a:t>value</a:t>
            </a:r>
            <a:r>
              <a:rPr sz="2000" spc="20" dirty="0">
                <a:latin typeface="Cambria"/>
                <a:cs typeface="Cambria"/>
              </a:rPr>
              <a:t> </a:t>
            </a:r>
            <a:r>
              <a:rPr sz="2000" spc="-5" dirty="0">
                <a:latin typeface="Cambria"/>
                <a:cs typeface="Cambria"/>
              </a:rPr>
              <a:t>can</a:t>
            </a:r>
            <a:r>
              <a:rPr sz="2000" spc="5" dirty="0">
                <a:latin typeface="Cambria"/>
                <a:cs typeface="Cambria"/>
              </a:rPr>
              <a:t> </a:t>
            </a:r>
            <a:r>
              <a:rPr sz="2000" spc="-5" dirty="0">
                <a:latin typeface="Cambria"/>
                <a:cs typeface="Cambria"/>
              </a:rPr>
              <a:t>be </a:t>
            </a:r>
            <a:r>
              <a:rPr sz="2000" spc="-10" dirty="0">
                <a:latin typeface="Cambria"/>
                <a:cs typeface="Cambria"/>
              </a:rPr>
              <a:t>understood</a:t>
            </a:r>
            <a:r>
              <a:rPr sz="2000" spc="-5" dirty="0">
                <a:latin typeface="Cambria"/>
                <a:cs typeface="Cambria"/>
              </a:rPr>
              <a:t> </a:t>
            </a:r>
            <a:r>
              <a:rPr sz="2000" spc="-10" dirty="0">
                <a:latin typeface="Cambria"/>
                <a:cs typeface="Cambria"/>
              </a:rPr>
              <a:t>by</a:t>
            </a:r>
            <a:r>
              <a:rPr sz="2000" spc="-5" dirty="0">
                <a:latin typeface="Cambria"/>
                <a:cs typeface="Cambria"/>
              </a:rPr>
              <a:t> the</a:t>
            </a:r>
            <a:r>
              <a:rPr sz="2000" spc="-10" dirty="0">
                <a:latin typeface="Cambria"/>
                <a:cs typeface="Cambria"/>
              </a:rPr>
              <a:t> following</a:t>
            </a:r>
            <a:r>
              <a:rPr sz="2000" spc="25" dirty="0">
                <a:latin typeface="Cambria"/>
                <a:cs typeface="Cambria"/>
              </a:rPr>
              <a:t> </a:t>
            </a:r>
            <a:r>
              <a:rPr sz="2000" spc="-15" dirty="0">
                <a:latin typeface="Cambria"/>
                <a:cs typeface="Cambria"/>
              </a:rPr>
              <a:t>example</a:t>
            </a:r>
            <a:r>
              <a:rPr sz="2000" spc="5" dirty="0">
                <a:latin typeface="Cambria"/>
                <a:cs typeface="Cambria"/>
              </a:rPr>
              <a:t> </a:t>
            </a:r>
            <a:r>
              <a:rPr sz="2000" spc="-5" dirty="0">
                <a:latin typeface="Cambria"/>
                <a:cs typeface="Cambria"/>
              </a:rPr>
              <a:t>− </a:t>
            </a:r>
            <a:r>
              <a:rPr sz="2000" spc="-335" dirty="0">
                <a:latin typeface="Cambria"/>
                <a:cs typeface="Cambria"/>
              </a:rPr>
              <a:t> </a:t>
            </a:r>
            <a:r>
              <a:rPr sz="2000" spc="-10" dirty="0">
                <a:latin typeface="Cambria"/>
                <a:cs typeface="Cambria"/>
              </a:rPr>
              <a:t>int</a:t>
            </a:r>
            <a:r>
              <a:rPr sz="2000" spc="-5" dirty="0">
                <a:latin typeface="Cambria"/>
                <a:cs typeface="Cambria"/>
              </a:rPr>
              <a:t> </a:t>
            </a:r>
            <a:r>
              <a:rPr sz="2000" spc="-10" dirty="0">
                <a:latin typeface="Cambria"/>
                <a:cs typeface="Cambria"/>
              </a:rPr>
              <a:t>result</a:t>
            </a:r>
            <a:r>
              <a:rPr sz="2000" dirty="0">
                <a:latin typeface="Cambria"/>
                <a:cs typeface="Cambria"/>
              </a:rPr>
              <a:t> </a:t>
            </a:r>
            <a:r>
              <a:rPr sz="2000" spc="-5" dirty="0">
                <a:latin typeface="Cambria"/>
                <a:cs typeface="Cambria"/>
              </a:rPr>
              <a:t>=</a:t>
            </a:r>
            <a:r>
              <a:rPr sz="2000" spc="-10" dirty="0">
                <a:latin typeface="Cambria"/>
                <a:cs typeface="Cambria"/>
              </a:rPr>
              <a:t> </a:t>
            </a:r>
            <a:r>
              <a:rPr sz="2000" spc="-5" dirty="0">
                <a:latin typeface="Cambria"/>
                <a:cs typeface="Cambria"/>
              </a:rPr>
              <a:t>sum(6,</a:t>
            </a:r>
            <a:r>
              <a:rPr sz="2000" spc="5" dirty="0">
                <a:latin typeface="Cambria"/>
                <a:cs typeface="Cambria"/>
              </a:rPr>
              <a:t> </a:t>
            </a:r>
            <a:r>
              <a:rPr sz="2000" dirty="0">
                <a:latin typeface="Cambria"/>
                <a:cs typeface="Cambria"/>
              </a:rPr>
              <a:t>9);</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207" y="1195781"/>
            <a:ext cx="3460750" cy="382156"/>
          </a:xfrm>
          <a:prstGeom prst="rect">
            <a:avLst/>
          </a:prstGeom>
        </p:spPr>
        <p:txBody>
          <a:bodyPr vert="horz" wrap="square" lIns="0" tIns="12700" rIns="0" bIns="0" rtlCol="0">
            <a:spAutoFit/>
          </a:bodyPr>
          <a:lstStyle/>
          <a:p>
            <a:pPr marL="12699">
              <a:spcBef>
                <a:spcPts val="100"/>
              </a:spcBef>
            </a:pPr>
            <a:r>
              <a:rPr sz="2400" b="1" spc="-5" dirty="0">
                <a:solidFill>
                  <a:srgbClr val="FFFFFF"/>
                </a:solidFill>
                <a:latin typeface="Cambria"/>
                <a:cs typeface="Cambria"/>
              </a:rPr>
              <a:t>Multi</a:t>
            </a:r>
            <a:r>
              <a:rPr sz="2400" b="1" spc="-35" dirty="0">
                <a:solidFill>
                  <a:srgbClr val="FFFFFF"/>
                </a:solidFill>
                <a:latin typeface="Cambria"/>
                <a:cs typeface="Cambria"/>
              </a:rPr>
              <a:t> </a:t>
            </a:r>
            <a:r>
              <a:rPr sz="2400" b="1" spc="-5" dirty="0">
                <a:solidFill>
                  <a:srgbClr val="FFFFFF"/>
                </a:solidFill>
                <a:latin typeface="Cambria"/>
                <a:cs typeface="Cambria"/>
              </a:rPr>
              <a:t>Dimensional</a:t>
            </a:r>
            <a:r>
              <a:rPr sz="2400" b="1" spc="-60" dirty="0">
                <a:solidFill>
                  <a:srgbClr val="FFFFFF"/>
                </a:solidFill>
                <a:latin typeface="Cambria"/>
                <a:cs typeface="Cambria"/>
              </a:rPr>
              <a:t> </a:t>
            </a:r>
            <a:r>
              <a:rPr sz="2400" b="1" spc="-30" dirty="0">
                <a:solidFill>
                  <a:srgbClr val="FFFFFF"/>
                </a:solidFill>
                <a:latin typeface="Cambria"/>
                <a:cs typeface="Cambria"/>
              </a:rPr>
              <a:t>Array</a:t>
            </a:r>
            <a:endParaRPr sz="2400">
              <a:latin typeface="Cambria"/>
              <a:cs typeface="Cambria"/>
            </a:endParaRPr>
          </a:p>
        </p:txBody>
      </p:sp>
      <p:pic>
        <p:nvPicPr>
          <p:cNvPr id="5" name="object 5"/>
          <p:cNvPicPr/>
          <p:nvPr/>
        </p:nvPicPr>
        <p:blipFill>
          <a:blip r:embed="rId2" cstate="print"/>
          <a:stretch>
            <a:fillRect/>
          </a:stretch>
        </p:blipFill>
        <p:spPr>
          <a:xfrm>
            <a:off x="457201" y="6553293"/>
            <a:ext cx="9136380" cy="754287"/>
          </a:xfrm>
          <a:prstGeom prst="rect">
            <a:avLst/>
          </a:prstGeom>
        </p:spPr>
      </p:pic>
      <p:sp>
        <p:nvSpPr>
          <p:cNvPr id="4" name="Rectangle 3">
            <a:extLst>
              <a:ext uri="{FF2B5EF4-FFF2-40B4-BE49-F238E27FC236}">
                <a16:creationId xmlns:a16="http://schemas.microsoft.com/office/drawing/2014/main" id="{F8614002-0E08-458C-A639-9AD33541F489}"/>
              </a:ext>
            </a:extLst>
          </p:cNvPr>
          <p:cNvSpPr/>
          <p:nvPr/>
        </p:nvSpPr>
        <p:spPr>
          <a:xfrm>
            <a:off x="694704" y="1981200"/>
            <a:ext cx="9363696" cy="5016758"/>
          </a:xfrm>
          <a:prstGeom prst="rect">
            <a:avLst/>
          </a:prstGeom>
        </p:spPr>
        <p:txBody>
          <a:bodyPr wrap="square">
            <a:spAutoFit/>
          </a:bodyPr>
          <a:lstStyle/>
          <a:p>
            <a:r>
              <a:rPr lang="en-US" sz="2000" dirty="0"/>
              <a:t>public class Main {</a:t>
            </a:r>
          </a:p>
          <a:p>
            <a:r>
              <a:rPr lang="en-US" sz="2000" dirty="0"/>
              <a:t>    public static void main(String[] </a:t>
            </a:r>
            <a:r>
              <a:rPr lang="en-US" sz="2000" dirty="0" err="1"/>
              <a:t>args</a:t>
            </a:r>
            <a:r>
              <a:rPr lang="en-US" sz="2000" dirty="0"/>
              <a:t>) {</a:t>
            </a:r>
          </a:p>
          <a:p>
            <a:r>
              <a:rPr lang="en-US" sz="2000" dirty="0"/>
              <a:t>        //initialize 3-d array</a:t>
            </a:r>
          </a:p>
          <a:p>
            <a:r>
              <a:rPr lang="en-US" sz="2000" dirty="0"/>
              <a:t>        int[][][] </a:t>
            </a:r>
            <a:r>
              <a:rPr lang="en-US" sz="2000" dirty="0" err="1"/>
              <a:t>myArray</a:t>
            </a:r>
            <a:r>
              <a:rPr lang="en-US" sz="2000" dirty="0"/>
              <a:t> = { </a:t>
            </a:r>
            <a:r>
              <a:rPr lang="en-US" sz="2000" dirty="0">
                <a:solidFill>
                  <a:srgbClr val="FF0000"/>
                </a:solidFill>
              </a:rPr>
              <a:t>{ { 1, 2, 3 }, { 4, 5, 6 } }, </a:t>
            </a:r>
            <a:r>
              <a:rPr lang="en-US" sz="2000" dirty="0">
                <a:solidFill>
                  <a:srgbClr val="00B050"/>
                </a:solidFill>
              </a:rPr>
              <a:t> { { 1, 4, 9 }, { 16, 25, 36 } },</a:t>
            </a:r>
          </a:p>
          <a:p>
            <a:r>
              <a:rPr lang="en-US" sz="2000" dirty="0"/>
              <a:t>                </a:t>
            </a:r>
            <a:r>
              <a:rPr lang="en-US" sz="2000" dirty="0">
                <a:solidFill>
                  <a:schemeClr val="accent6">
                    <a:lumMod val="75000"/>
                  </a:schemeClr>
                </a:solidFill>
              </a:rPr>
              <a:t>{ { 1, 8, 27 }, { 64, 125, 216 } } </a:t>
            </a:r>
            <a:r>
              <a:rPr lang="en-US" sz="2000" dirty="0"/>
              <a:t>}; </a:t>
            </a:r>
          </a:p>
          <a:p>
            <a:r>
              <a:rPr lang="en-US" sz="2000" dirty="0"/>
              <a:t>        </a:t>
            </a:r>
            <a:r>
              <a:rPr lang="en-US" sz="2000" dirty="0" err="1"/>
              <a:t>System.out.println</a:t>
            </a:r>
            <a:r>
              <a:rPr lang="en-US" sz="2000" dirty="0"/>
              <a:t>("3x2x3 array is given below:");</a:t>
            </a:r>
          </a:p>
          <a:p>
            <a:r>
              <a:rPr lang="en-US" sz="2000" dirty="0"/>
              <a:t>        //print the 3-d array</a:t>
            </a:r>
          </a:p>
          <a:p>
            <a:r>
              <a:rPr lang="en-US" sz="2000" dirty="0"/>
              <a:t>        for (int </a:t>
            </a:r>
            <a:r>
              <a:rPr lang="en-US" sz="2000" dirty="0" err="1"/>
              <a:t>i</a:t>
            </a:r>
            <a:r>
              <a:rPr lang="en-US" sz="2000" dirty="0"/>
              <a:t> = 0; </a:t>
            </a:r>
            <a:r>
              <a:rPr lang="en-US" sz="2000" dirty="0" err="1"/>
              <a:t>i</a:t>
            </a:r>
            <a:r>
              <a:rPr lang="en-US" sz="2000" dirty="0"/>
              <a:t> &lt; 3; </a:t>
            </a:r>
            <a:r>
              <a:rPr lang="en-US" sz="2000" dirty="0" err="1"/>
              <a:t>i</a:t>
            </a:r>
            <a:r>
              <a:rPr lang="en-US" sz="2000" dirty="0"/>
              <a:t>++) { </a:t>
            </a:r>
          </a:p>
          <a:p>
            <a:r>
              <a:rPr lang="en-US" sz="2000" dirty="0"/>
              <a:t>        for (int j = 0; j &lt; 2; </a:t>
            </a:r>
            <a:r>
              <a:rPr lang="en-US" sz="2000" dirty="0" err="1"/>
              <a:t>j++</a:t>
            </a:r>
            <a:r>
              <a:rPr lang="en-US" sz="2000" dirty="0"/>
              <a:t>) { </a:t>
            </a:r>
          </a:p>
          <a:p>
            <a:r>
              <a:rPr lang="en-US" sz="2000" dirty="0"/>
              <a:t>        for (int k = 0; k &lt; 3; k++) { </a:t>
            </a:r>
          </a:p>
          <a:p>
            <a:r>
              <a:rPr lang="en-US" sz="2000" dirty="0"/>
              <a:t>        </a:t>
            </a:r>
            <a:r>
              <a:rPr lang="en-US" sz="2000" dirty="0" err="1"/>
              <a:t>System.out.print</a:t>
            </a:r>
            <a:r>
              <a:rPr lang="en-US" sz="2000" dirty="0"/>
              <a:t>(</a:t>
            </a:r>
            <a:r>
              <a:rPr lang="en-US" sz="2000" dirty="0" err="1"/>
              <a:t>myArray</a:t>
            </a:r>
            <a:r>
              <a:rPr lang="en-US" sz="2000" dirty="0"/>
              <a:t>[</a:t>
            </a:r>
            <a:r>
              <a:rPr lang="en-US" sz="2000" dirty="0" err="1"/>
              <a:t>i</a:t>
            </a:r>
            <a:r>
              <a:rPr lang="en-US" sz="2000" dirty="0"/>
              <a:t>][j][k] + "\t"); </a:t>
            </a:r>
          </a:p>
          <a:p>
            <a:r>
              <a:rPr lang="en-US" sz="2000" dirty="0"/>
              <a:t>        }   </a:t>
            </a:r>
          </a:p>
          <a:p>
            <a:r>
              <a:rPr lang="en-US" sz="2000" dirty="0"/>
              <a:t>        </a:t>
            </a:r>
            <a:r>
              <a:rPr lang="en-US" sz="2000" dirty="0" err="1"/>
              <a:t>System.out.println</a:t>
            </a:r>
            <a:r>
              <a:rPr lang="en-US" sz="2000" dirty="0"/>
              <a:t>(); </a:t>
            </a:r>
          </a:p>
          <a:p>
            <a:r>
              <a:rPr lang="en-US" sz="2000" dirty="0"/>
              <a:t>                    } </a:t>
            </a:r>
          </a:p>
          <a:p>
            <a:r>
              <a:rPr lang="en-US" sz="2000" dirty="0"/>
              <a:t>        </a:t>
            </a:r>
            <a:r>
              <a:rPr lang="en-US" sz="2000" dirty="0" err="1"/>
              <a:t>System.out.println</a:t>
            </a:r>
            <a:r>
              <a:rPr lang="en-US" sz="2000" dirty="0"/>
              <a:t>(); </a:t>
            </a:r>
          </a:p>
          <a:p>
            <a:r>
              <a:rPr lang="en-US" sz="2000" dirty="0"/>
              <a:t>        }     }   }</a:t>
            </a:r>
          </a:p>
        </p:txBody>
      </p:sp>
    </p:spTree>
    <p:extLst>
      <p:ext uri="{BB962C8B-B14F-4D97-AF65-F5344CB8AC3E}">
        <p14:creationId xmlns:p14="http://schemas.microsoft.com/office/powerpoint/2010/main" val="206795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5666" y="936820"/>
            <a:ext cx="2254885"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Jagged</a:t>
            </a:r>
            <a:r>
              <a:rPr sz="3000" spc="-80" dirty="0">
                <a:solidFill>
                  <a:srgbClr val="FFFFFF"/>
                </a:solidFill>
                <a:latin typeface="Cambria"/>
                <a:cs typeface="Cambria"/>
              </a:rPr>
              <a:t> </a:t>
            </a:r>
            <a:r>
              <a:rPr sz="3000" spc="-35" dirty="0">
                <a:solidFill>
                  <a:srgbClr val="FFFFFF"/>
                </a:solidFill>
                <a:latin typeface="Cambria"/>
                <a:cs typeface="Cambria"/>
              </a:rPr>
              <a:t>Array</a:t>
            </a:r>
            <a:endParaRPr sz="3000" dirty="0">
              <a:latin typeface="Cambria"/>
              <a:cs typeface="Cambria"/>
            </a:endParaRPr>
          </a:p>
        </p:txBody>
      </p:sp>
      <p:sp>
        <p:nvSpPr>
          <p:cNvPr id="3" name="object 3"/>
          <p:cNvSpPr txBox="1"/>
          <p:nvPr/>
        </p:nvSpPr>
        <p:spPr>
          <a:xfrm>
            <a:off x="775170" y="2084359"/>
            <a:ext cx="8818411" cy="1987724"/>
          </a:xfrm>
          <a:prstGeom prst="rect">
            <a:avLst/>
          </a:prstGeom>
        </p:spPr>
        <p:txBody>
          <a:bodyPr vert="horz" wrap="square" lIns="0" tIns="12700" rIns="0" bIns="0" rtlCol="0">
            <a:spAutoFit/>
          </a:bodyPr>
          <a:lstStyle/>
          <a:p>
            <a:pPr marL="356840" marR="5079" indent="-344776">
              <a:spcBef>
                <a:spcPts val="100"/>
              </a:spcBef>
              <a:buSzPct val="80555"/>
              <a:buFont typeface="Georgia"/>
              <a:buChar char="►"/>
              <a:tabLst>
                <a:tab pos="356840" algn="l"/>
                <a:tab pos="357475" algn="l"/>
              </a:tabLst>
            </a:pPr>
            <a:r>
              <a:rPr sz="2400" spc="-5" dirty="0">
                <a:solidFill>
                  <a:srgbClr val="FF0000"/>
                </a:solidFill>
                <a:latin typeface="Cambria"/>
                <a:cs typeface="Cambria"/>
              </a:rPr>
              <a:t>Each </a:t>
            </a:r>
            <a:r>
              <a:rPr sz="2400" spc="-15" dirty="0">
                <a:solidFill>
                  <a:srgbClr val="FF0000"/>
                </a:solidFill>
                <a:latin typeface="Cambria"/>
                <a:cs typeface="Cambria"/>
              </a:rPr>
              <a:t>row </a:t>
            </a:r>
            <a:r>
              <a:rPr sz="2400" dirty="0">
                <a:solidFill>
                  <a:srgbClr val="FF0000"/>
                </a:solidFill>
                <a:latin typeface="Cambria"/>
                <a:cs typeface="Cambria"/>
              </a:rPr>
              <a:t>in a </a:t>
            </a:r>
            <a:r>
              <a:rPr sz="2400" spc="-5" dirty="0">
                <a:solidFill>
                  <a:srgbClr val="FF0000"/>
                </a:solidFill>
                <a:latin typeface="Cambria"/>
                <a:cs typeface="Cambria"/>
              </a:rPr>
              <a:t>two-dimensional </a:t>
            </a:r>
            <a:r>
              <a:rPr sz="2400" spc="-20" dirty="0">
                <a:solidFill>
                  <a:srgbClr val="FF0000"/>
                </a:solidFill>
                <a:latin typeface="Cambria"/>
                <a:cs typeface="Cambria"/>
              </a:rPr>
              <a:t>array </a:t>
            </a:r>
            <a:r>
              <a:rPr sz="2400" dirty="0">
                <a:solidFill>
                  <a:srgbClr val="FF0000"/>
                </a:solidFill>
                <a:latin typeface="Cambria"/>
                <a:cs typeface="Cambria"/>
              </a:rPr>
              <a:t>is </a:t>
            </a:r>
            <a:r>
              <a:rPr sz="2400" spc="-5" dirty="0">
                <a:solidFill>
                  <a:srgbClr val="FF0000"/>
                </a:solidFill>
                <a:latin typeface="Cambria"/>
                <a:cs typeface="Cambria"/>
              </a:rPr>
              <a:t>itself </a:t>
            </a:r>
            <a:r>
              <a:rPr sz="2400" spc="-10" dirty="0">
                <a:solidFill>
                  <a:srgbClr val="FF0000"/>
                </a:solidFill>
                <a:latin typeface="Cambria"/>
                <a:cs typeface="Cambria"/>
              </a:rPr>
              <a:t>an </a:t>
            </a:r>
            <a:r>
              <a:rPr sz="2400" spc="-40" dirty="0">
                <a:solidFill>
                  <a:srgbClr val="FF0000"/>
                </a:solidFill>
                <a:latin typeface="Cambria"/>
                <a:cs typeface="Cambria"/>
              </a:rPr>
              <a:t>array. </a:t>
            </a:r>
            <a:r>
              <a:rPr sz="2400" spc="-15" dirty="0">
                <a:solidFill>
                  <a:srgbClr val="FF0000"/>
                </a:solidFill>
                <a:latin typeface="Cambria"/>
                <a:cs typeface="Cambria"/>
              </a:rPr>
              <a:t>Thus, </a:t>
            </a:r>
            <a:r>
              <a:rPr sz="2400" dirty="0">
                <a:solidFill>
                  <a:srgbClr val="FF0000"/>
                </a:solidFill>
                <a:latin typeface="Cambria"/>
                <a:cs typeface="Cambria"/>
              </a:rPr>
              <a:t>the </a:t>
            </a:r>
            <a:r>
              <a:rPr sz="2400" spc="-15" dirty="0">
                <a:solidFill>
                  <a:srgbClr val="FF0000"/>
                </a:solidFill>
                <a:latin typeface="Cambria"/>
                <a:cs typeface="Cambria"/>
              </a:rPr>
              <a:t>rows</a:t>
            </a:r>
            <a:r>
              <a:rPr sz="2400" spc="-10" dirty="0">
                <a:solidFill>
                  <a:srgbClr val="FF0000"/>
                </a:solidFill>
                <a:latin typeface="Cambria"/>
                <a:cs typeface="Cambria"/>
              </a:rPr>
              <a:t> </a:t>
            </a:r>
            <a:r>
              <a:rPr sz="2400" spc="-5" dirty="0">
                <a:solidFill>
                  <a:srgbClr val="FF0000"/>
                </a:solidFill>
                <a:latin typeface="Cambria"/>
                <a:cs typeface="Cambria"/>
              </a:rPr>
              <a:t>can </a:t>
            </a:r>
            <a:r>
              <a:rPr sz="2400" spc="-30" dirty="0">
                <a:solidFill>
                  <a:srgbClr val="FF0000"/>
                </a:solidFill>
                <a:latin typeface="Cambria"/>
                <a:cs typeface="Cambria"/>
              </a:rPr>
              <a:t>have </a:t>
            </a:r>
            <a:r>
              <a:rPr sz="2400" spc="-385" dirty="0">
                <a:solidFill>
                  <a:srgbClr val="FF0000"/>
                </a:solidFill>
                <a:latin typeface="Cambria"/>
                <a:cs typeface="Cambria"/>
              </a:rPr>
              <a:t> </a:t>
            </a:r>
            <a:r>
              <a:rPr sz="2400" spc="-10" dirty="0">
                <a:solidFill>
                  <a:srgbClr val="FF0000"/>
                </a:solidFill>
                <a:latin typeface="Cambria"/>
                <a:cs typeface="Cambria"/>
              </a:rPr>
              <a:t>different</a:t>
            </a:r>
            <a:r>
              <a:rPr sz="2400" spc="-35" dirty="0">
                <a:solidFill>
                  <a:srgbClr val="FF0000"/>
                </a:solidFill>
                <a:latin typeface="Cambria"/>
                <a:cs typeface="Cambria"/>
              </a:rPr>
              <a:t> </a:t>
            </a:r>
            <a:r>
              <a:rPr sz="2400" spc="-5" dirty="0">
                <a:solidFill>
                  <a:srgbClr val="FF0000"/>
                </a:solidFill>
                <a:latin typeface="Cambria"/>
                <a:cs typeface="Cambria"/>
              </a:rPr>
              <a:t>lengths.</a:t>
            </a:r>
            <a:r>
              <a:rPr sz="2400" spc="5" dirty="0">
                <a:solidFill>
                  <a:srgbClr val="FF0000"/>
                </a:solidFill>
                <a:latin typeface="Cambria"/>
                <a:cs typeface="Cambria"/>
              </a:rPr>
              <a:t> </a:t>
            </a:r>
            <a:r>
              <a:rPr sz="2400" spc="-25" dirty="0">
                <a:latin typeface="Cambria"/>
                <a:cs typeface="Cambria"/>
              </a:rPr>
              <a:t>An</a:t>
            </a:r>
            <a:r>
              <a:rPr sz="2400" spc="-70" dirty="0">
                <a:latin typeface="Cambria"/>
                <a:cs typeface="Cambria"/>
              </a:rPr>
              <a:t> </a:t>
            </a:r>
            <a:r>
              <a:rPr sz="2400" spc="-20" dirty="0">
                <a:latin typeface="Cambria"/>
                <a:cs typeface="Cambria"/>
              </a:rPr>
              <a:t>array</a:t>
            </a:r>
            <a:r>
              <a:rPr sz="2400" spc="-10" dirty="0">
                <a:latin typeface="Cambria"/>
                <a:cs typeface="Cambria"/>
              </a:rPr>
              <a:t> </a:t>
            </a:r>
            <a:r>
              <a:rPr sz="2400" spc="-5" dirty="0">
                <a:latin typeface="Cambria"/>
                <a:cs typeface="Cambria"/>
              </a:rPr>
              <a:t>of</a:t>
            </a:r>
            <a:r>
              <a:rPr sz="2400" spc="-25" dirty="0">
                <a:latin typeface="Cambria"/>
                <a:cs typeface="Cambria"/>
              </a:rPr>
              <a:t> </a:t>
            </a:r>
            <a:r>
              <a:rPr sz="2400" dirty="0">
                <a:latin typeface="Cambria"/>
                <a:cs typeface="Cambria"/>
              </a:rPr>
              <a:t>this</a:t>
            </a:r>
            <a:r>
              <a:rPr sz="2400" spc="-20" dirty="0">
                <a:latin typeface="Cambria"/>
                <a:cs typeface="Cambria"/>
              </a:rPr>
              <a:t> </a:t>
            </a:r>
            <a:r>
              <a:rPr sz="2400" spc="-5" dirty="0">
                <a:latin typeface="Cambria"/>
                <a:cs typeface="Cambria"/>
              </a:rPr>
              <a:t>kind</a:t>
            </a:r>
            <a:r>
              <a:rPr sz="2400" spc="-30" dirty="0">
                <a:latin typeface="Cambria"/>
                <a:cs typeface="Cambria"/>
              </a:rPr>
              <a:t> </a:t>
            </a:r>
            <a:r>
              <a:rPr sz="2400" dirty="0">
                <a:latin typeface="Cambria"/>
                <a:cs typeface="Cambria"/>
              </a:rPr>
              <a:t>is</a:t>
            </a:r>
            <a:r>
              <a:rPr sz="2400" spc="15" dirty="0">
                <a:latin typeface="Cambria"/>
                <a:cs typeface="Cambria"/>
              </a:rPr>
              <a:t> </a:t>
            </a:r>
            <a:r>
              <a:rPr sz="2400" spc="-5" dirty="0">
                <a:latin typeface="Cambria"/>
                <a:cs typeface="Cambria"/>
              </a:rPr>
              <a:t>known</a:t>
            </a:r>
            <a:r>
              <a:rPr sz="2400" spc="-35" dirty="0">
                <a:latin typeface="Cambria"/>
                <a:cs typeface="Cambria"/>
              </a:rPr>
              <a:t> </a:t>
            </a:r>
            <a:r>
              <a:rPr sz="2400" spc="-10" dirty="0">
                <a:latin typeface="Cambria"/>
                <a:cs typeface="Cambria"/>
              </a:rPr>
              <a:t>as</a:t>
            </a:r>
            <a:r>
              <a:rPr sz="2400" spc="-20" dirty="0">
                <a:latin typeface="Cambria"/>
                <a:cs typeface="Cambria"/>
              </a:rPr>
              <a:t> </a:t>
            </a:r>
            <a:r>
              <a:rPr sz="2400" dirty="0">
                <a:latin typeface="Cambria"/>
                <a:cs typeface="Cambria"/>
              </a:rPr>
              <a:t>a</a:t>
            </a:r>
            <a:r>
              <a:rPr sz="2400" spc="385" dirty="0">
                <a:latin typeface="Cambria"/>
                <a:cs typeface="Cambria"/>
              </a:rPr>
              <a:t> </a:t>
            </a:r>
            <a:r>
              <a:rPr sz="2400" b="1" spc="-15" dirty="0">
                <a:latin typeface="Cambria"/>
                <a:cs typeface="Cambria"/>
              </a:rPr>
              <a:t>jagged</a:t>
            </a:r>
            <a:r>
              <a:rPr sz="2400" b="1" spc="20" dirty="0">
                <a:latin typeface="Cambria"/>
                <a:cs typeface="Cambria"/>
              </a:rPr>
              <a:t> </a:t>
            </a:r>
            <a:r>
              <a:rPr sz="2400" b="1" spc="-20" dirty="0">
                <a:latin typeface="Cambria"/>
                <a:cs typeface="Cambria"/>
              </a:rPr>
              <a:t>array</a:t>
            </a:r>
            <a:r>
              <a:rPr sz="2400" spc="-20" dirty="0">
                <a:latin typeface="Cambria"/>
                <a:cs typeface="Cambria"/>
              </a:rPr>
              <a:t>.</a:t>
            </a:r>
            <a:endParaRPr sz="2400" dirty="0">
              <a:latin typeface="Cambria"/>
              <a:cs typeface="Cambria"/>
            </a:endParaRPr>
          </a:p>
          <a:p>
            <a:pPr marL="356840" marR="1441964" indent="-344776">
              <a:spcBef>
                <a:spcPts val="994"/>
              </a:spcBef>
              <a:buSzPct val="80555"/>
              <a:buFont typeface="Georgia"/>
              <a:buChar char="►"/>
              <a:tabLst>
                <a:tab pos="356840" algn="l"/>
                <a:tab pos="357475" algn="l"/>
              </a:tabLst>
            </a:pPr>
            <a:r>
              <a:rPr sz="2400" spc="5" dirty="0">
                <a:latin typeface="Cambria"/>
                <a:cs typeface="Cambria"/>
              </a:rPr>
              <a:t>If </a:t>
            </a:r>
            <a:r>
              <a:rPr sz="2400" spc="-25" dirty="0">
                <a:latin typeface="Cambria"/>
                <a:cs typeface="Cambria"/>
              </a:rPr>
              <a:t>you don’t </a:t>
            </a:r>
            <a:r>
              <a:rPr sz="2400" spc="-5" dirty="0">
                <a:latin typeface="Cambria"/>
                <a:cs typeface="Cambria"/>
              </a:rPr>
              <a:t>know the </a:t>
            </a:r>
            <a:r>
              <a:rPr sz="2400" spc="-15" dirty="0">
                <a:latin typeface="Cambria"/>
                <a:cs typeface="Cambria"/>
              </a:rPr>
              <a:t>values </a:t>
            </a:r>
            <a:r>
              <a:rPr sz="2400" dirty="0">
                <a:latin typeface="Cambria"/>
                <a:cs typeface="Cambria"/>
              </a:rPr>
              <a:t>in a </a:t>
            </a:r>
            <a:r>
              <a:rPr sz="2400" spc="-5" dirty="0">
                <a:latin typeface="Cambria"/>
                <a:cs typeface="Cambria"/>
              </a:rPr>
              <a:t>jagged </a:t>
            </a:r>
            <a:r>
              <a:rPr sz="2400" spc="-20" dirty="0">
                <a:latin typeface="Cambria"/>
                <a:cs typeface="Cambria"/>
              </a:rPr>
              <a:t>array </a:t>
            </a:r>
            <a:r>
              <a:rPr sz="2400" dirty="0">
                <a:latin typeface="Cambria"/>
                <a:cs typeface="Cambria"/>
              </a:rPr>
              <a:t>in </a:t>
            </a:r>
            <a:r>
              <a:rPr sz="2400" spc="-15" dirty="0">
                <a:latin typeface="Cambria"/>
                <a:cs typeface="Cambria"/>
              </a:rPr>
              <a:t>advance, but do </a:t>
            </a:r>
            <a:r>
              <a:rPr sz="2400" spc="-385" dirty="0">
                <a:latin typeface="Cambria"/>
                <a:cs typeface="Cambria"/>
              </a:rPr>
              <a:t> </a:t>
            </a:r>
            <a:r>
              <a:rPr sz="2400" spc="-15" dirty="0">
                <a:latin typeface="Cambria"/>
                <a:cs typeface="Cambria"/>
              </a:rPr>
              <a:t>know</a:t>
            </a:r>
            <a:r>
              <a:rPr sz="2400" spc="-35" dirty="0">
                <a:latin typeface="Cambria"/>
                <a:cs typeface="Cambria"/>
              </a:rPr>
              <a:t> </a:t>
            </a:r>
            <a:r>
              <a:rPr sz="2400" dirty="0">
                <a:latin typeface="Cambria"/>
                <a:cs typeface="Cambria"/>
              </a:rPr>
              <a:t>the</a:t>
            </a:r>
            <a:r>
              <a:rPr sz="2400" spc="-15" dirty="0">
                <a:latin typeface="Cambria"/>
                <a:cs typeface="Cambria"/>
              </a:rPr>
              <a:t> sizes.</a:t>
            </a:r>
            <a:endParaRPr sz="2400" dirty="0">
              <a:latin typeface="Cambria"/>
              <a:cs typeface="Cambria"/>
            </a:endParaRPr>
          </a:p>
        </p:txBody>
      </p:sp>
      <p:grpSp>
        <p:nvGrpSpPr>
          <p:cNvPr id="4" name="object 4"/>
          <p:cNvGrpSpPr/>
          <p:nvPr/>
        </p:nvGrpSpPr>
        <p:grpSpPr>
          <a:xfrm>
            <a:off x="5172343" y="4399580"/>
            <a:ext cx="4732655" cy="1892300"/>
            <a:chOff x="4840472" y="3805210"/>
            <a:chExt cx="4732655" cy="1892300"/>
          </a:xfrm>
        </p:grpSpPr>
        <p:pic>
          <p:nvPicPr>
            <p:cNvPr id="5" name="object 5"/>
            <p:cNvPicPr/>
            <p:nvPr/>
          </p:nvPicPr>
          <p:blipFill>
            <a:blip r:embed="rId2" cstate="print"/>
            <a:stretch>
              <a:fillRect/>
            </a:stretch>
          </p:blipFill>
          <p:spPr>
            <a:xfrm>
              <a:off x="8580362" y="3805210"/>
              <a:ext cx="915891" cy="80989"/>
            </a:xfrm>
            <a:prstGeom prst="rect">
              <a:avLst/>
            </a:prstGeom>
          </p:spPr>
        </p:pic>
        <p:pic>
          <p:nvPicPr>
            <p:cNvPr id="6" name="object 6"/>
            <p:cNvPicPr/>
            <p:nvPr/>
          </p:nvPicPr>
          <p:blipFill>
            <a:blip r:embed="rId3" cstate="print"/>
            <a:stretch>
              <a:fillRect/>
            </a:stretch>
          </p:blipFill>
          <p:spPr>
            <a:xfrm>
              <a:off x="4840472" y="3886200"/>
              <a:ext cx="4732105" cy="1811140"/>
            </a:xfrm>
            <a:prstGeom prst="rect">
              <a:avLst/>
            </a:prstGeom>
          </p:spPr>
        </p:pic>
      </p:grpSp>
      <p:grpSp>
        <p:nvGrpSpPr>
          <p:cNvPr id="7" name="object 7"/>
          <p:cNvGrpSpPr/>
          <p:nvPr/>
        </p:nvGrpSpPr>
        <p:grpSpPr>
          <a:xfrm>
            <a:off x="457201" y="6030467"/>
            <a:ext cx="9136380" cy="1277620"/>
            <a:chOff x="457200" y="6030467"/>
            <a:chExt cx="9136380" cy="1277620"/>
          </a:xfrm>
        </p:grpSpPr>
        <p:pic>
          <p:nvPicPr>
            <p:cNvPr id="8" name="object 8"/>
            <p:cNvPicPr/>
            <p:nvPr/>
          </p:nvPicPr>
          <p:blipFill>
            <a:blip r:embed="rId4" cstate="print"/>
            <a:stretch>
              <a:fillRect/>
            </a:stretch>
          </p:blipFill>
          <p:spPr>
            <a:xfrm>
              <a:off x="457200" y="6553292"/>
              <a:ext cx="9136380" cy="754287"/>
            </a:xfrm>
            <a:prstGeom prst="rect">
              <a:avLst/>
            </a:prstGeom>
          </p:spPr>
        </p:pic>
        <p:pic>
          <p:nvPicPr>
            <p:cNvPr id="9" name="object 9"/>
            <p:cNvPicPr/>
            <p:nvPr/>
          </p:nvPicPr>
          <p:blipFill>
            <a:blip r:embed="rId5" cstate="print"/>
            <a:stretch>
              <a:fillRect/>
            </a:stretch>
          </p:blipFill>
          <p:spPr>
            <a:xfrm>
              <a:off x="815339" y="6030467"/>
              <a:ext cx="2877311" cy="571500"/>
            </a:xfrm>
            <a:prstGeom prst="rect">
              <a:avLst/>
            </a:prstGeom>
          </p:spPr>
        </p:pic>
      </p:grpSp>
      <p:pic>
        <p:nvPicPr>
          <p:cNvPr id="10" name="object 10"/>
          <p:cNvPicPr/>
          <p:nvPr/>
        </p:nvPicPr>
        <p:blipFill>
          <a:blip r:embed="rId6" cstate="print"/>
          <a:stretch>
            <a:fillRect/>
          </a:stretch>
        </p:blipFill>
        <p:spPr>
          <a:xfrm>
            <a:off x="815340" y="4480569"/>
            <a:ext cx="3620868" cy="1347216"/>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2" y="936820"/>
            <a:ext cx="4419598"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Jagged</a:t>
            </a:r>
            <a:r>
              <a:rPr sz="3000" spc="-80" dirty="0">
                <a:solidFill>
                  <a:srgbClr val="FFFFFF"/>
                </a:solidFill>
                <a:latin typeface="Cambria"/>
                <a:cs typeface="Cambria"/>
              </a:rPr>
              <a:t> </a:t>
            </a:r>
            <a:r>
              <a:rPr sz="3000" spc="-35" dirty="0">
                <a:solidFill>
                  <a:srgbClr val="FFFFFF"/>
                </a:solidFill>
                <a:latin typeface="Cambria"/>
                <a:cs typeface="Cambria"/>
              </a:rPr>
              <a:t>Array</a:t>
            </a:r>
            <a:r>
              <a:rPr lang="en-US" sz="3000" spc="-35" dirty="0">
                <a:solidFill>
                  <a:srgbClr val="FFFFFF"/>
                </a:solidFill>
                <a:latin typeface="Cambria"/>
                <a:cs typeface="Cambria"/>
              </a:rPr>
              <a:t> Example</a:t>
            </a:r>
            <a:endParaRPr sz="3000" dirty="0">
              <a:latin typeface="Cambria"/>
              <a:cs typeface="Cambria"/>
            </a:endParaRPr>
          </a:p>
        </p:txBody>
      </p:sp>
      <p:sp>
        <p:nvSpPr>
          <p:cNvPr id="11" name="Rectangle 10">
            <a:extLst>
              <a:ext uri="{FF2B5EF4-FFF2-40B4-BE49-F238E27FC236}">
                <a16:creationId xmlns:a16="http://schemas.microsoft.com/office/drawing/2014/main" id="{F72B5557-90C8-4820-895E-9285BB1FCB2C}"/>
              </a:ext>
            </a:extLst>
          </p:cNvPr>
          <p:cNvSpPr/>
          <p:nvPr/>
        </p:nvSpPr>
        <p:spPr>
          <a:xfrm>
            <a:off x="762000" y="2057400"/>
            <a:ext cx="7848600" cy="5940088"/>
          </a:xfrm>
          <a:prstGeom prst="rect">
            <a:avLst/>
          </a:prstGeom>
        </p:spPr>
        <p:txBody>
          <a:bodyPr wrap="square">
            <a:spAutoFit/>
          </a:bodyPr>
          <a:lstStyle/>
          <a:p>
            <a:r>
              <a:rPr lang="en-US" sz="1600" dirty="0"/>
              <a:t>//Java Program to illustrate the jagged array  </a:t>
            </a:r>
          </a:p>
          <a:p>
            <a:r>
              <a:rPr lang="en-US" sz="1600" dirty="0"/>
              <a:t>class </a:t>
            </a:r>
            <a:r>
              <a:rPr lang="en-US" sz="1600" dirty="0" err="1"/>
              <a:t>JaggedArrayDemo</a:t>
            </a:r>
            <a:r>
              <a:rPr lang="en-US" sz="1600" dirty="0"/>
              <a:t>{  </a:t>
            </a:r>
          </a:p>
          <a:p>
            <a:r>
              <a:rPr lang="en-US" sz="1600" dirty="0"/>
              <a:t>    public static void main(String[] </a:t>
            </a:r>
            <a:r>
              <a:rPr lang="en-US" sz="1600" dirty="0" err="1"/>
              <a:t>args</a:t>
            </a:r>
            <a:r>
              <a:rPr lang="en-US" sz="1600" dirty="0"/>
              <a:t>){  </a:t>
            </a:r>
          </a:p>
          <a:p>
            <a:r>
              <a:rPr lang="en-US" sz="1600" dirty="0"/>
              <a:t>        //declaring a 2D array with odd columns  </a:t>
            </a:r>
          </a:p>
          <a:p>
            <a:r>
              <a:rPr lang="en-US" sz="1600" dirty="0">
                <a:solidFill>
                  <a:srgbClr val="0070C0"/>
                </a:solidFill>
              </a:rPr>
              <a:t>        int </a:t>
            </a:r>
            <a:r>
              <a:rPr lang="en-US" sz="1600" dirty="0" err="1">
                <a:solidFill>
                  <a:srgbClr val="0070C0"/>
                </a:solidFill>
              </a:rPr>
              <a:t>arr</a:t>
            </a:r>
            <a:r>
              <a:rPr lang="en-US" sz="1600" dirty="0">
                <a:solidFill>
                  <a:srgbClr val="0070C0"/>
                </a:solidFill>
              </a:rPr>
              <a:t>[][] = new int[3][];  </a:t>
            </a:r>
          </a:p>
          <a:p>
            <a:r>
              <a:rPr lang="en-US" sz="1600" dirty="0">
                <a:solidFill>
                  <a:srgbClr val="0070C0"/>
                </a:solidFill>
              </a:rPr>
              <a:t>        </a:t>
            </a:r>
            <a:r>
              <a:rPr lang="en-US" sz="1600" dirty="0" err="1">
                <a:solidFill>
                  <a:srgbClr val="0070C0"/>
                </a:solidFill>
              </a:rPr>
              <a:t>arr</a:t>
            </a:r>
            <a:r>
              <a:rPr lang="en-US" sz="1600" dirty="0">
                <a:solidFill>
                  <a:srgbClr val="0070C0"/>
                </a:solidFill>
              </a:rPr>
              <a:t>[0] = new int[3];  </a:t>
            </a:r>
          </a:p>
          <a:p>
            <a:r>
              <a:rPr lang="en-US" sz="1600" dirty="0">
                <a:solidFill>
                  <a:srgbClr val="0070C0"/>
                </a:solidFill>
              </a:rPr>
              <a:t>        </a:t>
            </a:r>
            <a:r>
              <a:rPr lang="en-US" sz="1600" dirty="0" err="1">
                <a:solidFill>
                  <a:srgbClr val="0070C0"/>
                </a:solidFill>
              </a:rPr>
              <a:t>arr</a:t>
            </a:r>
            <a:r>
              <a:rPr lang="en-US" sz="1600" dirty="0">
                <a:solidFill>
                  <a:srgbClr val="0070C0"/>
                </a:solidFill>
              </a:rPr>
              <a:t>[1] = new int[4];  </a:t>
            </a:r>
          </a:p>
          <a:p>
            <a:r>
              <a:rPr lang="en-US" sz="1600" dirty="0">
                <a:solidFill>
                  <a:srgbClr val="0070C0"/>
                </a:solidFill>
              </a:rPr>
              <a:t>        </a:t>
            </a:r>
            <a:r>
              <a:rPr lang="en-US" sz="1600" dirty="0" err="1">
                <a:solidFill>
                  <a:srgbClr val="0070C0"/>
                </a:solidFill>
              </a:rPr>
              <a:t>arr</a:t>
            </a:r>
            <a:r>
              <a:rPr lang="en-US" sz="1600" dirty="0">
                <a:solidFill>
                  <a:srgbClr val="0070C0"/>
                </a:solidFill>
              </a:rPr>
              <a:t>[2] = new int[2];  </a:t>
            </a:r>
          </a:p>
          <a:p>
            <a:r>
              <a:rPr lang="en-US" sz="1600" dirty="0"/>
              <a:t>        //initializing a jagged array  </a:t>
            </a:r>
          </a:p>
          <a:p>
            <a:r>
              <a:rPr lang="en-US" sz="1600" dirty="0"/>
              <a:t>        int count = 0;  </a:t>
            </a:r>
          </a:p>
          <a:p>
            <a:r>
              <a:rPr lang="en-US" sz="1600" dirty="0"/>
              <a:t>        for (int </a:t>
            </a:r>
            <a:r>
              <a:rPr lang="en-US" sz="1600" dirty="0" err="1"/>
              <a:t>i</a:t>
            </a:r>
            <a:r>
              <a:rPr lang="en-US" sz="1600" dirty="0"/>
              <a:t>=0; </a:t>
            </a:r>
            <a:r>
              <a:rPr lang="en-US" sz="1600" dirty="0" err="1"/>
              <a:t>i</a:t>
            </a:r>
            <a:r>
              <a:rPr lang="en-US" sz="1600" dirty="0"/>
              <a:t>&lt;</a:t>
            </a:r>
            <a:r>
              <a:rPr lang="en-US" sz="1600" dirty="0" err="1"/>
              <a:t>arr.length</a:t>
            </a:r>
            <a:r>
              <a:rPr lang="en-US" sz="1600" dirty="0"/>
              <a:t>; </a:t>
            </a:r>
            <a:r>
              <a:rPr lang="en-US" sz="1600" dirty="0" err="1"/>
              <a:t>i</a:t>
            </a:r>
            <a:r>
              <a:rPr lang="en-US" sz="1600" dirty="0"/>
              <a:t>++)  </a:t>
            </a:r>
          </a:p>
          <a:p>
            <a:r>
              <a:rPr lang="en-US" sz="1600" dirty="0"/>
              <a:t>            for(int j=0; j&lt;</a:t>
            </a:r>
            <a:r>
              <a:rPr lang="en-US" sz="1600" dirty="0" err="1"/>
              <a:t>arr</a:t>
            </a:r>
            <a:r>
              <a:rPr lang="en-US" sz="1600" dirty="0"/>
              <a:t>[</a:t>
            </a:r>
            <a:r>
              <a:rPr lang="en-US" sz="1600" dirty="0" err="1"/>
              <a:t>i</a:t>
            </a:r>
            <a:r>
              <a:rPr lang="en-US" sz="1600" dirty="0"/>
              <a:t>].length; </a:t>
            </a:r>
            <a:r>
              <a:rPr lang="en-US" sz="1600" dirty="0" err="1"/>
              <a:t>j++</a:t>
            </a:r>
            <a:r>
              <a:rPr lang="en-US" sz="1600" dirty="0"/>
              <a:t>)  </a:t>
            </a:r>
          </a:p>
          <a:p>
            <a:r>
              <a:rPr lang="en-US" sz="1600" dirty="0"/>
              <a:t>                </a:t>
            </a:r>
            <a:r>
              <a:rPr lang="en-US" sz="1600" dirty="0" err="1"/>
              <a:t>arr</a:t>
            </a:r>
            <a:r>
              <a:rPr lang="en-US" sz="1600" dirty="0"/>
              <a:t>[</a:t>
            </a:r>
            <a:r>
              <a:rPr lang="en-US" sz="1600" dirty="0" err="1"/>
              <a:t>i</a:t>
            </a:r>
            <a:r>
              <a:rPr lang="en-US" sz="1600" dirty="0"/>
              <a:t>][j] = count++;  </a:t>
            </a:r>
          </a:p>
          <a:p>
            <a:r>
              <a:rPr lang="en-US" sz="1600" dirty="0"/>
              <a:t>   </a:t>
            </a:r>
          </a:p>
          <a:p>
            <a:r>
              <a:rPr lang="en-US" sz="1600" dirty="0"/>
              <a:t>        //printing the data of a jagged array   </a:t>
            </a:r>
          </a:p>
          <a:p>
            <a:r>
              <a:rPr lang="en-US" sz="1600" dirty="0"/>
              <a:t>        for (int </a:t>
            </a:r>
            <a:r>
              <a:rPr lang="en-US" sz="1600" dirty="0" err="1"/>
              <a:t>i</a:t>
            </a:r>
            <a:r>
              <a:rPr lang="en-US" sz="1600" dirty="0"/>
              <a:t>=0; </a:t>
            </a:r>
            <a:r>
              <a:rPr lang="en-US" sz="1600" dirty="0" err="1"/>
              <a:t>i</a:t>
            </a:r>
            <a:r>
              <a:rPr lang="en-US" sz="1600" dirty="0"/>
              <a:t>&lt;</a:t>
            </a:r>
            <a:r>
              <a:rPr lang="en-US" sz="1600" dirty="0" err="1"/>
              <a:t>arr.length</a:t>
            </a:r>
            <a:r>
              <a:rPr lang="en-US" sz="1600" dirty="0"/>
              <a:t>; </a:t>
            </a:r>
            <a:r>
              <a:rPr lang="en-US" sz="1600" dirty="0" err="1"/>
              <a:t>i</a:t>
            </a:r>
            <a:r>
              <a:rPr lang="en-US" sz="1600" dirty="0"/>
              <a:t>++){  </a:t>
            </a:r>
          </a:p>
          <a:p>
            <a:r>
              <a:rPr lang="en-US" sz="1600" dirty="0"/>
              <a:t>            for (int j=0; j&lt;</a:t>
            </a:r>
            <a:r>
              <a:rPr lang="en-US" sz="1600" dirty="0" err="1"/>
              <a:t>arr</a:t>
            </a:r>
            <a:r>
              <a:rPr lang="en-US" sz="1600" dirty="0"/>
              <a:t>[</a:t>
            </a:r>
            <a:r>
              <a:rPr lang="en-US" sz="1600" dirty="0" err="1"/>
              <a:t>i</a:t>
            </a:r>
            <a:r>
              <a:rPr lang="en-US" sz="1600" dirty="0"/>
              <a:t>].length; </a:t>
            </a:r>
            <a:r>
              <a:rPr lang="en-US" sz="1600" dirty="0" err="1"/>
              <a:t>j++</a:t>
            </a:r>
            <a:r>
              <a:rPr lang="en-US" sz="1600" dirty="0"/>
              <a:t>){  </a:t>
            </a:r>
          </a:p>
          <a:p>
            <a:r>
              <a:rPr lang="en-US" sz="1600" dirty="0"/>
              <a:t>                </a:t>
            </a:r>
            <a:r>
              <a:rPr lang="en-US" sz="1600" dirty="0" err="1"/>
              <a:t>System.out.print</a:t>
            </a:r>
            <a:r>
              <a:rPr lang="en-US" sz="1600" dirty="0"/>
              <a:t>(</a:t>
            </a:r>
            <a:r>
              <a:rPr lang="en-US" sz="1600" dirty="0" err="1"/>
              <a:t>arr</a:t>
            </a:r>
            <a:r>
              <a:rPr lang="en-US" sz="1600" dirty="0"/>
              <a:t>[</a:t>
            </a:r>
            <a:r>
              <a:rPr lang="en-US" sz="1600" dirty="0" err="1"/>
              <a:t>i</a:t>
            </a:r>
            <a:r>
              <a:rPr lang="en-US" sz="1600" dirty="0"/>
              <a:t>][j]+" ");  </a:t>
            </a:r>
          </a:p>
          <a:p>
            <a:r>
              <a:rPr lang="en-US" sz="1600" dirty="0"/>
              <a:t>            }  </a:t>
            </a:r>
          </a:p>
          <a:p>
            <a:r>
              <a:rPr lang="en-US" sz="1600" dirty="0"/>
              <a:t>            </a:t>
            </a:r>
            <a:r>
              <a:rPr lang="en-US" sz="1600" dirty="0" err="1"/>
              <a:t>System.out.println</a:t>
            </a:r>
            <a:r>
              <a:rPr lang="en-US" sz="1600" dirty="0"/>
              <a:t>();//new line  </a:t>
            </a:r>
          </a:p>
          <a:p>
            <a:r>
              <a:rPr lang="en-US" sz="1600" dirty="0"/>
              <a:t>        }  </a:t>
            </a:r>
          </a:p>
          <a:p>
            <a:r>
              <a:rPr lang="en-US" sz="1600" dirty="0"/>
              <a:t>    }  </a:t>
            </a:r>
          </a:p>
          <a:p>
            <a:r>
              <a:rPr lang="en-US" sz="1600" dirty="0"/>
              <a:t>} </a:t>
            </a:r>
          </a:p>
        </p:txBody>
      </p:sp>
    </p:spTree>
    <p:extLst>
      <p:ext uri="{BB962C8B-B14F-4D97-AF65-F5344CB8AC3E}">
        <p14:creationId xmlns:p14="http://schemas.microsoft.com/office/powerpoint/2010/main" val="3764666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2" y="936820"/>
            <a:ext cx="4419598"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Jagged</a:t>
            </a:r>
            <a:r>
              <a:rPr sz="3000" spc="-80" dirty="0">
                <a:solidFill>
                  <a:srgbClr val="FFFFFF"/>
                </a:solidFill>
                <a:latin typeface="Cambria"/>
                <a:cs typeface="Cambria"/>
              </a:rPr>
              <a:t> </a:t>
            </a:r>
            <a:r>
              <a:rPr sz="3000" spc="-35" dirty="0">
                <a:solidFill>
                  <a:srgbClr val="FFFFFF"/>
                </a:solidFill>
                <a:latin typeface="Cambria"/>
                <a:cs typeface="Cambria"/>
              </a:rPr>
              <a:t>Array</a:t>
            </a:r>
            <a:r>
              <a:rPr lang="en-US" sz="3000" spc="-35" dirty="0">
                <a:solidFill>
                  <a:srgbClr val="FFFFFF"/>
                </a:solidFill>
                <a:latin typeface="Cambria"/>
                <a:cs typeface="Cambria"/>
              </a:rPr>
              <a:t> Example</a:t>
            </a:r>
            <a:endParaRPr sz="3000" dirty="0">
              <a:latin typeface="Cambria"/>
              <a:cs typeface="Cambria"/>
            </a:endParaRPr>
          </a:p>
        </p:txBody>
      </p:sp>
      <p:sp>
        <p:nvSpPr>
          <p:cNvPr id="11" name="Rectangle 10">
            <a:extLst>
              <a:ext uri="{FF2B5EF4-FFF2-40B4-BE49-F238E27FC236}">
                <a16:creationId xmlns:a16="http://schemas.microsoft.com/office/drawing/2014/main" id="{F72B5557-90C8-4820-895E-9285BB1FCB2C}"/>
              </a:ext>
            </a:extLst>
          </p:cNvPr>
          <p:cNvSpPr/>
          <p:nvPr/>
        </p:nvSpPr>
        <p:spPr>
          <a:xfrm>
            <a:off x="762000" y="2057400"/>
            <a:ext cx="7848600" cy="5940088"/>
          </a:xfrm>
          <a:prstGeom prst="rect">
            <a:avLst/>
          </a:prstGeom>
        </p:spPr>
        <p:txBody>
          <a:bodyPr wrap="square">
            <a:spAutoFit/>
          </a:bodyPr>
          <a:lstStyle/>
          <a:p>
            <a:r>
              <a:rPr lang="en-US" sz="1600" dirty="0"/>
              <a:t>class Main</a:t>
            </a:r>
          </a:p>
          <a:p>
            <a:r>
              <a:rPr lang="en-US" sz="1600" dirty="0"/>
              <a:t>{</a:t>
            </a:r>
          </a:p>
          <a:p>
            <a:r>
              <a:rPr lang="en-US" sz="1600" dirty="0"/>
              <a:t>    public static void main(String[] </a:t>
            </a:r>
            <a:r>
              <a:rPr lang="en-US" sz="1600" dirty="0" err="1"/>
              <a:t>args</a:t>
            </a:r>
            <a:r>
              <a:rPr lang="en-US" sz="1600" dirty="0"/>
              <a:t>)</a:t>
            </a:r>
          </a:p>
          <a:p>
            <a:r>
              <a:rPr lang="en-US" sz="1600" dirty="0"/>
              <a:t>    {</a:t>
            </a:r>
          </a:p>
          <a:p>
            <a:r>
              <a:rPr lang="en-US" sz="1600" dirty="0"/>
              <a:t>        // Declare a 2-D array with 3 rows</a:t>
            </a:r>
          </a:p>
          <a:p>
            <a:r>
              <a:rPr lang="en-US" sz="1600" dirty="0"/>
              <a:t>       int </a:t>
            </a:r>
            <a:r>
              <a:rPr lang="en-US" sz="1600" dirty="0" err="1"/>
              <a:t>myarray</a:t>
            </a:r>
            <a:r>
              <a:rPr lang="en-US" sz="1600" dirty="0"/>
              <a:t>[][] = new int[3][];</a:t>
            </a:r>
          </a:p>
          <a:p>
            <a:r>
              <a:rPr lang="en-US" sz="1600" dirty="0"/>
              <a:t> </a:t>
            </a:r>
          </a:p>
          <a:p>
            <a:r>
              <a:rPr lang="en-US" sz="1600" dirty="0"/>
              <a:t>       // define and initialize jagged array</a:t>
            </a:r>
          </a:p>
          <a:p>
            <a:r>
              <a:rPr lang="en-US" sz="1600" dirty="0"/>
              <a:t> </a:t>
            </a:r>
          </a:p>
          <a:p>
            <a:r>
              <a:rPr lang="en-US" sz="1600" dirty="0"/>
              <a:t>       </a:t>
            </a:r>
            <a:r>
              <a:rPr lang="en-US" sz="1600" dirty="0" err="1"/>
              <a:t>myarray</a:t>
            </a:r>
            <a:r>
              <a:rPr lang="en-US" sz="1600" dirty="0"/>
              <a:t>[0] = new int[]{1,2,3};</a:t>
            </a:r>
          </a:p>
          <a:p>
            <a:r>
              <a:rPr lang="en-US" sz="1600" dirty="0"/>
              <a:t>       </a:t>
            </a:r>
            <a:r>
              <a:rPr lang="en-US" sz="1600" dirty="0" err="1"/>
              <a:t>myarray</a:t>
            </a:r>
            <a:r>
              <a:rPr lang="en-US" sz="1600" dirty="0"/>
              <a:t>[1] = new int[]{4,5};</a:t>
            </a:r>
          </a:p>
          <a:p>
            <a:r>
              <a:rPr lang="en-US" sz="1600" dirty="0"/>
              <a:t>       </a:t>
            </a:r>
            <a:r>
              <a:rPr lang="en-US" sz="1600" dirty="0" err="1"/>
              <a:t>myarray</a:t>
            </a:r>
            <a:r>
              <a:rPr lang="en-US" sz="1600" dirty="0"/>
              <a:t>[2] = new int[]{6,7,8,9,10};</a:t>
            </a:r>
          </a:p>
          <a:p>
            <a:r>
              <a:rPr lang="en-US" sz="1600" dirty="0"/>
              <a:t> </a:t>
            </a:r>
          </a:p>
          <a:p>
            <a:r>
              <a:rPr lang="en-US" sz="1600" dirty="0"/>
              <a:t>       // display the jagged array</a:t>
            </a:r>
          </a:p>
          <a:p>
            <a:r>
              <a:rPr lang="en-US" sz="1600" dirty="0"/>
              <a:t>       </a:t>
            </a:r>
            <a:r>
              <a:rPr lang="en-US" sz="1600" dirty="0" err="1"/>
              <a:t>System.out.println</a:t>
            </a:r>
            <a:r>
              <a:rPr lang="en-US" sz="1600" dirty="0"/>
              <a:t>("Two dimensional Jagged Array:");</a:t>
            </a:r>
          </a:p>
          <a:p>
            <a:r>
              <a:rPr lang="en-US" sz="1600" dirty="0"/>
              <a:t>       for (int </a:t>
            </a:r>
            <a:r>
              <a:rPr lang="en-US" sz="1600" dirty="0" err="1"/>
              <a:t>i</a:t>
            </a:r>
            <a:r>
              <a:rPr lang="en-US" sz="1600" dirty="0"/>
              <a:t>=0; </a:t>
            </a:r>
            <a:r>
              <a:rPr lang="en-US" sz="1600" dirty="0" err="1"/>
              <a:t>i</a:t>
            </a:r>
            <a:r>
              <a:rPr lang="en-US" sz="1600" dirty="0"/>
              <a:t>&lt;</a:t>
            </a:r>
            <a:r>
              <a:rPr lang="en-US" sz="1600" dirty="0" err="1"/>
              <a:t>myarray.length</a:t>
            </a:r>
            <a:r>
              <a:rPr lang="en-US" sz="1600" dirty="0"/>
              <a:t>; </a:t>
            </a:r>
            <a:r>
              <a:rPr lang="en-US" sz="1600" dirty="0" err="1"/>
              <a:t>i</a:t>
            </a:r>
            <a:r>
              <a:rPr lang="en-US" sz="1600" dirty="0"/>
              <a:t>++)</a:t>
            </a:r>
          </a:p>
          <a:p>
            <a:r>
              <a:rPr lang="en-US" sz="1600" dirty="0"/>
              <a:t>       {</a:t>
            </a:r>
          </a:p>
          <a:p>
            <a:r>
              <a:rPr lang="en-US" sz="1600" dirty="0"/>
              <a:t>          for (int j=0; j&lt;</a:t>
            </a:r>
            <a:r>
              <a:rPr lang="en-US" sz="1600" dirty="0" err="1"/>
              <a:t>myarray</a:t>
            </a:r>
            <a:r>
              <a:rPr lang="en-US" sz="1600" dirty="0"/>
              <a:t>[</a:t>
            </a:r>
            <a:r>
              <a:rPr lang="en-US" sz="1600" dirty="0" err="1"/>
              <a:t>i</a:t>
            </a:r>
            <a:r>
              <a:rPr lang="en-US" sz="1600" dirty="0"/>
              <a:t>].length; </a:t>
            </a:r>
            <a:r>
              <a:rPr lang="en-US" sz="1600" dirty="0" err="1"/>
              <a:t>j++</a:t>
            </a:r>
            <a:r>
              <a:rPr lang="en-US" sz="1600" dirty="0"/>
              <a:t>)</a:t>
            </a:r>
          </a:p>
          <a:p>
            <a:r>
              <a:rPr lang="en-US" sz="1600" dirty="0"/>
              <a:t>              </a:t>
            </a:r>
            <a:r>
              <a:rPr lang="en-US" sz="1600" dirty="0" err="1"/>
              <a:t>System.out.print</a:t>
            </a:r>
            <a:r>
              <a:rPr lang="en-US" sz="1600" dirty="0"/>
              <a:t>(</a:t>
            </a:r>
            <a:r>
              <a:rPr lang="en-US" sz="1600" dirty="0" err="1"/>
              <a:t>myarray</a:t>
            </a:r>
            <a:r>
              <a:rPr lang="en-US" sz="1600" dirty="0"/>
              <a:t>[</a:t>
            </a:r>
            <a:r>
              <a:rPr lang="en-US" sz="1600" dirty="0" err="1"/>
              <a:t>i</a:t>
            </a:r>
            <a:r>
              <a:rPr lang="en-US" sz="1600" dirty="0"/>
              <a:t>][j] + " ");</a:t>
            </a:r>
          </a:p>
          <a:p>
            <a:r>
              <a:rPr lang="en-US" sz="1600" dirty="0"/>
              <a:t>          </a:t>
            </a:r>
            <a:r>
              <a:rPr lang="en-US" sz="1600" dirty="0" err="1"/>
              <a:t>System.out.println</a:t>
            </a:r>
            <a:r>
              <a:rPr lang="en-US" sz="1600" dirty="0"/>
              <a:t>();</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3605639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7819" y="936820"/>
            <a:ext cx="2689225" cy="936154"/>
          </a:xfrm>
          <a:prstGeom prst="rect">
            <a:avLst/>
          </a:prstGeom>
        </p:spPr>
        <p:txBody>
          <a:bodyPr vert="horz" wrap="square" lIns="0" tIns="12700" rIns="0" bIns="0" rtlCol="0">
            <a:spAutoFit/>
          </a:bodyPr>
          <a:lstStyle/>
          <a:p>
            <a:pPr marL="464781" marR="5079" indent="-452717">
              <a:spcBef>
                <a:spcPts val="100"/>
              </a:spcBef>
            </a:pPr>
            <a:r>
              <a:rPr sz="3000" spc="-40" dirty="0">
                <a:solidFill>
                  <a:srgbClr val="FFFFFF"/>
                </a:solidFill>
                <a:latin typeface="Cambria"/>
                <a:cs typeface="Cambria"/>
              </a:rPr>
              <a:t>C</a:t>
            </a:r>
            <a:r>
              <a:rPr sz="3000" dirty="0">
                <a:solidFill>
                  <a:srgbClr val="FFFFFF"/>
                </a:solidFill>
                <a:latin typeface="Cambria"/>
                <a:cs typeface="Cambria"/>
              </a:rPr>
              <a:t>o</a:t>
            </a:r>
            <a:r>
              <a:rPr sz="3000" spc="-5" dirty="0">
                <a:solidFill>
                  <a:srgbClr val="FFFFFF"/>
                </a:solidFill>
                <a:latin typeface="Cambria"/>
                <a:cs typeface="Cambria"/>
              </a:rPr>
              <a:t>m</a:t>
            </a:r>
            <a:r>
              <a:rPr sz="3000" spc="25" dirty="0">
                <a:solidFill>
                  <a:srgbClr val="FFFFFF"/>
                </a:solidFill>
                <a:latin typeface="Cambria"/>
                <a:cs typeface="Cambria"/>
              </a:rPr>
              <a:t>m</a:t>
            </a:r>
            <a:r>
              <a:rPr sz="3000" spc="-20" dirty="0">
                <a:solidFill>
                  <a:srgbClr val="FFFFFF"/>
                </a:solidFill>
                <a:latin typeface="Cambria"/>
                <a:cs typeface="Cambria"/>
              </a:rPr>
              <a:t>a</a:t>
            </a:r>
            <a:r>
              <a:rPr sz="3000" spc="15" dirty="0">
                <a:solidFill>
                  <a:srgbClr val="FFFFFF"/>
                </a:solidFill>
                <a:latin typeface="Cambria"/>
                <a:cs typeface="Cambria"/>
              </a:rPr>
              <a:t>n</a:t>
            </a:r>
            <a:r>
              <a:rPr sz="3000" spc="-25" dirty="0">
                <a:solidFill>
                  <a:srgbClr val="FFFFFF"/>
                </a:solidFill>
                <a:latin typeface="Cambria"/>
                <a:cs typeface="Cambria"/>
              </a:rPr>
              <a:t>d</a:t>
            </a:r>
            <a:r>
              <a:rPr sz="3000" spc="5" dirty="0">
                <a:solidFill>
                  <a:srgbClr val="FFFFFF"/>
                </a:solidFill>
                <a:latin typeface="Cambria"/>
                <a:cs typeface="Cambria"/>
              </a:rPr>
              <a:t>-</a:t>
            </a:r>
            <a:r>
              <a:rPr sz="3000" spc="-5" dirty="0">
                <a:solidFill>
                  <a:srgbClr val="FFFFFF"/>
                </a:solidFill>
                <a:latin typeface="Cambria"/>
                <a:cs typeface="Cambria"/>
              </a:rPr>
              <a:t>L</a:t>
            </a:r>
            <a:r>
              <a:rPr sz="3000" spc="15" dirty="0">
                <a:solidFill>
                  <a:srgbClr val="FFFFFF"/>
                </a:solidFill>
                <a:latin typeface="Cambria"/>
                <a:cs typeface="Cambria"/>
              </a:rPr>
              <a:t>i</a:t>
            </a:r>
            <a:r>
              <a:rPr sz="3000" spc="-15" dirty="0">
                <a:solidFill>
                  <a:srgbClr val="FFFFFF"/>
                </a:solidFill>
                <a:latin typeface="Cambria"/>
                <a:cs typeface="Cambria"/>
              </a:rPr>
              <a:t>n</a:t>
            </a:r>
            <a:r>
              <a:rPr sz="3000" dirty="0">
                <a:solidFill>
                  <a:srgbClr val="FFFFFF"/>
                </a:solidFill>
                <a:latin typeface="Cambria"/>
                <a:cs typeface="Cambria"/>
              </a:rPr>
              <a:t>e  </a:t>
            </a:r>
            <a:r>
              <a:rPr sz="3000" spc="-5" dirty="0">
                <a:solidFill>
                  <a:srgbClr val="FFFFFF"/>
                </a:solidFill>
                <a:latin typeface="Cambria"/>
                <a:cs typeface="Cambria"/>
              </a:rPr>
              <a:t>Argument</a:t>
            </a:r>
            <a:endParaRPr sz="3000">
              <a:latin typeface="Cambria"/>
              <a:cs typeface="Cambria"/>
            </a:endParaRPr>
          </a:p>
        </p:txBody>
      </p:sp>
      <p:sp>
        <p:nvSpPr>
          <p:cNvPr id="3" name="object 3"/>
          <p:cNvSpPr txBox="1"/>
          <p:nvPr/>
        </p:nvSpPr>
        <p:spPr>
          <a:xfrm>
            <a:off x="1067788" y="2084320"/>
            <a:ext cx="8076211" cy="2254463"/>
          </a:xfrm>
          <a:prstGeom prst="rect">
            <a:avLst/>
          </a:prstGeom>
        </p:spPr>
        <p:txBody>
          <a:bodyPr vert="horz" wrap="square" lIns="0" tIns="12700" rIns="0" bIns="0" rtlCol="0">
            <a:spAutoFit/>
          </a:bodyPr>
          <a:lstStyle/>
          <a:p>
            <a:pPr marL="292710" indent="-280646">
              <a:spcBef>
                <a:spcPts val="100"/>
              </a:spcBef>
              <a:buFont typeface="Arial MT"/>
              <a:buChar char="•"/>
              <a:tabLst>
                <a:tab pos="292710" algn="l"/>
                <a:tab pos="293345" algn="l"/>
              </a:tabLst>
            </a:pPr>
            <a:r>
              <a:rPr lang="en-US" sz="2400" dirty="0">
                <a:solidFill>
                  <a:srgbClr val="FF0000"/>
                </a:solidFill>
                <a:latin typeface="Cambria"/>
                <a:cs typeface="Cambria"/>
              </a:rPr>
              <a:t>Can a main method receive arguments?</a:t>
            </a:r>
          </a:p>
          <a:p>
            <a:pPr marL="292710" indent="-280646">
              <a:spcBef>
                <a:spcPts val="100"/>
              </a:spcBef>
              <a:buFont typeface="Arial MT"/>
              <a:buChar char="•"/>
              <a:tabLst>
                <a:tab pos="292710" algn="l"/>
                <a:tab pos="293345" algn="l"/>
              </a:tabLst>
            </a:pPr>
            <a:r>
              <a:rPr lang="en-US" sz="2400" b="1" dirty="0">
                <a:latin typeface="Cambria"/>
                <a:cs typeface="Cambria"/>
              </a:rPr>
              <a:t>Yes</a:t>
            </a:r>
          </a:p>
          <a:p>
            <a:pPr marL="292710" indent="-280646">
              <a:spcBef>
                <a:spcPts val="100"/>
              </a:spcBef>
              <a:buFont typeface="Arial MT"/>
              <a:buChar char="•"/>
              <a:tabLst>
                <a:tab pos="292710" algn="l"/>
                <a:tab pos="293345" algn="l"/>
              </a:tabLst>
            </a:pPr>
            <a:r>
              <a:rPr sz="2400" dirty="0">
                <a:latin typeface="Cambria"/>
                <a:cs typeface="Cambria"/>
              </a:rPr>
              <a:t>The</a:t>
            </a:r>
            <a:r>
              <a:rPr sz="2400" spc="-15" dirty="0">
                <a:latin typeface="Cambria"/>
                <a:cs typeface="Cambria"/>
              </a:rPr>
              <a:t> </a:t>
            </a:r>
            <a:r>
              <a:rPr sz="2400" spc="-5" dirty="0">
                <a:latin typeface="Cambria"/>
                <a:cs typeface="Cambria"/>
              </a:rPr>
              <a:t>main</a:t>
            </a:r>
            <a:r>
              <a:rPr sz="2400" spc="-15" dirty="0">
                <a:latin typeface="Cambria"/>
                <a:cs typeface="Cambria"/>
              </a:rPr>
              <a:t> </a:t>
            </a:r>
            <a:r>
              <a:rPr sz="2400" dirty="0">
                <a:latin typeface="Cambria"/>
                <a:cs typeface="Cambria"/>
              </a:rPr>
              <a:t>method</a:t>
            </a:r>
            <a:r>
              <a:rPr sz="2400" spc="-30" dirty="0">
                <a:latin typeface="Cambria"/>
                <a:cs typeface="Cambria"/>
              </a:rPr>
              <a:t> </a:t>
            </a:r>
            <a:r>
              <a:rPr sz="2400" spc="-10" dirty="0">
                <a:latin typeface="Cambria"/>
                <a:cs typeface="Cambria"/>
              </a:rPr>
              <a:t>can</a:t>
            </a:r>
            <a:r>
              <a:rPr sz="2400" dirty="0">
                <a:latin typeface="Cambria"/>
                <a:cs typeface="Cambria"/>
              </a:rPr>
              <a:t> </a:t>
            </a:r>
            <a:r>
              <a:rPr sz="2400" spc="-15" dirty="0">
                <a:latin typeface="Cambria"/>
                <a:cs typeface="Cambria"/>
              </a:rPr>
              <a:t>receive </a:t>
            </a:r>
            <a:r>
              <a:rPr sz="2400" spc="-5" dirty="0">
                <a:latin typeface="Cambria"/>
                <a:cs typeface="Cambria"/>
              </a:rPr>
              <a:t>string</a:t>
            </a:r>
            <a:r>
              <a:rPr sz="2400" spc="-10" dirty="0">
                <a:latin typeface="Cambria"/>
                <a:cs typeface="Cambria"/>
              </a:rPr>
              <a:t> </a:t>
            </a:r>
            <a:r>
              <a:rPr sz="2400" spc="-5" dirty="0">
                <a:latin typeface="Cambria"/>
                <a:cs typeface="Cambria"/>
              </a:rPr>
              <a:t>arguments</a:t>
            </a:r>
            <a:r>
              <a:rPr sz="2400" dirty="0">
                <a:latin typeface="Cambria"/>
                <a:cs typeface="Cambria"/>
              </a:rPr>
              <a:t> </a:t>
            </a:r>
            <a:r>
              <a:rPr sz="2400" spc="-10" dirty="0">
                <a:latin typeface="Cambria"/>
                <a:cs typeface="Cambria"/>
              </a:rPr>
              <a:t>from</a:t>
            </a:r>
            <a:r>
              <a:rPr sz="2400" spc="-5" dirty="0">
                <a:latin typeface="Cambria"/>
                <a:cs typeface="Cambria"/>
              </a:rPr>
              <a:t> </a:t>
            </a:r>
            <a:r>
              <a:rPr sz="2400" dirty="0">
                <a:latin typeface="Cambria"/>
                <a:cs typeface="Cambria"/>
              </a:rPr>
              <a:t>the</a:t>
            </a:r>
            <a:r>
              <a:rPr sz="2400" spc="-15" dirty="0">
                <a:latin typeface="Cambria"/>
                <a:cs typeface="Cambria"/>
              </a:rPr>
              <a:t> </a:t>
            </a:r>
            <a:r>
              <a:rPr sz="2400" spc="-5" dirty="0">
                <a:latin typeface="Cambria"/>
                <a:cs typeface="Cambria"/>
              </a:rPr>
              <a:t>command</a:t>
            </a:r>
            <a:r>
              <a:rPr sz="2400" spc="-30" dirty="0">
                <a:latin typeface="Cambria"/>
                <a:cs typeface="Cambria"/>
              </a:rPr>
              <a:t> </a:t>
            </a:r>
            <a:r>
              <a:rPr sz="2400" dirty="0">
                <a:latin typeface="Cambria"/>
                <a:cs typeface="Cambria"/>
              </a:rPr>
              <a:t>line.</a:t>
            </a:r>
          </a:p>
          <a:p>
            <a:pPr marL="342871" indent="-330807">
              <a:buFont typeface="Arial MT"/>
              <a:buChar char="•"/>
              <a:tabLst>
                <a:tab pos="342871" algn="l"/>
                <a:tab pos="343506" algn="l"/>
              </a:tabLst>
            </a:pPr>
            <a:r>
              <a:rPr sz="2400" spc="-15" dirty="0">
                <a:latin typeface="Cambria"/>
                <a:cs typeface="Cambria"/>
              </a:rPr>
              <a:t>Write</a:t>
            </a:r>
            <a:r>
              <a:rPr sz="2400" spc="5" dirty="0">
                <a:latin typeface="Cambria"/>
                <a:cs typeface="Cambria"/>
              </a:rPr>
              <a:t> </a:t>
            </a:r>
            <a:r>
              <a:rPr sz="2400" dirty="0">
                <a:latin typeface="Cambria"/>
                <a:cs typeface="Cambria"/>
              </a:rPr>
              <a:t>a</a:t>
            </a:r>
            <a:r>
              <a:rPr sz="2400" spc="5" dirty="0">
                <a:latin typeface="Cambria"/>
                <a:cs typeface="Cambria"/>
              </a:rPr>
              <a:t> </a:t>
            </a:r>
            <a:r>
              <a:rPr sz="2400" spc="-15" dirty="0">
                <a:latin typeface="Cambria"/>
                <a:cs typeface="Cambria"/>
              </a:rPr>
              <a:t>program</a:t>
            </a:r>
            <a:r>
              <a:rPr sz="2400" dirty="0">
                <a:latin typeface="Cambria"/>
                <a:cs typeface="Cambria"/>
              </a:rPr>
              <a:t> to</a:t>
            </a:r>
            <a:r>
              <a:rPr sz="2400" spc="-15" dirty="0">
                <a:latin typeface="Cambria"/>
                <a:cs typeface="Cambria"/>
              </a:rPr>
              <a:t> </a:t>
            </a:r>
            <a:r>
              <a:rPr sz="2400" spc="-10" dirty="0">
                <a:latin typeface="Cambria"/>
                <a:cs typeface="Cambria"/>
              </a:rPr>
              <a:t>make</a:t>
            </a:r>
            <a:r>
              <a:rPr sz="2400" spc="5" dirty="0">
                <a:latin typeface="Cambria"/>
                <a:cs typeface="Cambria"/>
              </a:rPr>
              <a:t> </a:t>
            </a:r>
            <a:r>
              <a:rPr sz="2400" spc="-5" dirty="0">
                <a:latin typeface="Cambria"/>
                <a:cs typeface="Cambria"/>
              </a:rPr>
              <a:t>calculator</a:t>
            </a:r>
            <a:r>
              <a:rPr sz="2400" spc="-20" dirty="0">
                <a:latin typeface="Cambria"/>
                <a:cs typeface="Cambria"/>
              </a:rPr>
              <a:t> </a:t>
            </a:r>
            <a:r>
              <a:rPr sz="2400" spc="-5" dirty="0">
                <a:latin typeface="Cambria"/>
                <a:cs typeface="Cambria"/>
              </a:rPr>
              <a:t>using Command</a:t>
            </a:r>
            <a:r>
              <a:rPr sz="2400" spc="-25" dirty="0">
                <a:latin typeface="Cambria"/>
                <a:cs typeface="Cambria"/>
              </a:rPr>
              <a:t> </a:t>
            </a:r>
            <a:r>
              <a:rPr sz="2400" dirty="0">
                <a:latin typeface="Cambria"/>
                <a:cs typeface="Cambria"/>
              </a:rPr>
              <a:t>Line</a:t>
            </a:r>
            <a:r>
              <a:rPr sz="2400" spc="-30" dirty="0">
                <a:latin typeface="Cambria"/>
                <a:cs typeface="Cambria"/>
              </a:rPr>
              <a:t> </a:t>
            </a:r>
            <a:r>
              <a:rPr sz="2400" spc="-5" dirty="0">
                <a:latin typeface="Cambria"/>
                <a:cs typeface="Cambria"/>
              </a:rPr>
              <a:t>argument.</a:t>
            </a:r>
            <a:endParaRPr sz="2400" dirty="0">
              <a:latin typeface="Cambria"/>
              <a:cs typeface="Cambria"/>
            </a:endParaRPr>
          </a:p>
        </p:txBody>
      </p:sp>
      <p:pic>
        <p:nvPicPr>
          <p:cNvPr id="7" name="object 7"/>
          <p:cNvPicPr/>
          <p:nvPr/>
        </p:nvPicPr>
        <p:blipFill>
          <a:blip r:embed="rId2" cstate="print"/>
          <a:stretch>
            <a:fillRect/>
          </a:stretch>
        </p:blipFill>
        <p:spPr>
          <a:xfrm>
            <a:off x="457201" y="6553293"/>
            <a:ext cx="9137903" cy="754287"/>
          </a:xfrm>
          <a:prstGeom prst="rect">
            <a:avLst/>
          </a:prstGeom>
        </p:spPr>
      </p:pic>
      <p:sp>
        <p:nvSpPr>
          <p:cNvPr id="8" name="Rectangle 7">
            <a:extLst>
              <a:ext uri="{FF2B5EF4-FFF2-40B4-BE49-F238E27FC236}">
                <a16:creationId xmlns:a16="http://schemas.microsoft.com/office/drawing/2014/main" id="{FDB4395F-1DC3-4175-A088-F24E8E69EDDB}"/>
              </a:ext>
            </a:extLst>
          </p:cNvPr>
          <p:cNvSpPr/>
          <p:nvPr/>
        </p:nvSpPr>
        <p:spPr>
          <a:xfrm>
            <a:off x="1067788" y="4614301"/>
            <a:ext cx="7429139" cy="1938992"/>
          </a:xfrm>
          <a:prstGeom prst="rect">
            <a:avLst/>
          </a:prstGeom>
        </p:spPr>
        <p:txBody>
          <a:bodyPr wrap="square">
            <a:spAutoFit/>
          </a:bodyPr>
          <a:lstStyle/>
          <a:p>
            <a:r>
              <a:rPr lang="en-US" sz="2400" dirty="0"/>
              <a:t>class Main{  </a:t>
            </a:r>
          </a:p>
          <a:p>
            <a:r>
              <a:rPr lang="en-US" sz="2400" dirty="0"/>
              <a:t>public static void main(String </a:t>
            </a:r>
            <a:r>
              <a:rPr lang="en-US" sz="2400" dirty="0" err="1"/>
              <a:t>args</a:t>
            </a:r>
            <a:r>
              <a:rPr lang="en-US" sz="2400" dirty="0"/>
              <a:t>[]){  </a:t>
            </a:r>
          </a:p>
          <a:p>
            <a:r>
              <a:rPr lang="en-US" sz="2400" dirty="0" err="1"/>
              <a:t>System.out.println</a:t>
            </a:r>
            <a:r>
              <a:rPr lang="en-US" sz="2400" dirty="0"/>
              <a:t>("Your first argument is: "+</a:t>
            </a:r>
            <a:r>
              <a:rPr lang="en-US" sz="2400" dirty="0" err="1"/>
              <a:t>args</a:t>
            </a:r>
            <a:r>
              <a:rPr lang="en-US" sz="2400" dirty="0"/>
              <a:t>[0]);  </a:t>
            </a:r>
          </a:p>
          <a:p>
            <a:r>
              <a:rPr lang="en-US" sz="2400" dirty="0"/>
              <a:t>}  </a:t>
            </a:r>
          </a:p>
          <a:p>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4607" y="3356875"/>
            <a:ext cx="3423920" cy="627742"/>
          </a:xfrm>
          <a:prstGeom prst="rect">
            <a:avLst/>
          </a:prstGeom>
        </p:spPr>
        <p:txBody>
          <a:bodyPr vert="horz" wrap="square" lIns="0" tIns="12065" rIns="0" bIns="0" rtlCol="0">
            <a:spAutoFit/>
          </a:bodyPr>
          <a:lstStyle/>
          <a:p>
            <a:pPr marL="12699">
              <a:spcBef>
                <a:spcPts val="95"/>
              </a:spcBef>
            </a:pPr>
            <a:r>
              <a:rPr spc="-15" dirty="0"/>
              <a:t>END</a:t>
            </a:r>
            <a:r>
              <a:rPr spc="-10" dirty="0"/>
              <a:t> </a:t>
            </a:r>
            <a:r>
              <a:rPr dirty="0"/>
              <a:t>OF</a:t>
            </a:r>
            <a:r>
              <a:rPr spc="-40" dirty="0"/>
              <a:t> </a:t>
            </a:r>
            <a:r>
              <a:rPr spc="-5" dirty="0"/>
              <a:t>UNIT</a:t>
            </a:r>
            <a:r>
              <a:rPr spc="-30" dirty="0"/>
              <a:t> </a:t>
            </a:r>
            <a:r>
              <a:rPr spc="-5" dirty="0"/>
              <a:t>-</a:t>
            </a:r>
            <a:r>
              <a:rPr spc="-25" dirty="0"/>
              <a:t> </a:t>
            </a:r>
            <a:r>
              <a:rPr spc="-5" dirty="0"/>
              <a:t>3</a:t>
            </a:r>
          </a:p>
        </p:txBody>
      </p:sp>
      <p:pic>
        <p:nvPicPr>
          <p:cNvPr id="3" name="object 3"/>
          <p:cNvPicPr/>
          <p:nvPr/>
        </p:nvPicPr>
        <p:blipFill>
          <a:blip r:embed="rId2" cstate="print"/>
          <a:stretch>
            <a:fillRect/>
          </a:stretch>
        </p:blipFill>
        <p:spPr>
          <a:xfrm>
            <a:off x="457201" y="3886200"/>
            <a:ext cx="914400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072" y="1122588"/>
            <a:ext cx="1620520" cy="505267"/>
          </a:xfrm>
          <a:prstGeom prst="rect">
            <a:avLst/>
          </a:prstGeom>
        </p:spPr>
        <p:txBody>
          <a:bodyPr vert="horz" wrap="square" lIns="0" tIns="12700" rIns="0" bIns="0" rtlCol="0">
            <a:spAutoFit/>
          </a:bodyPr>
          <a:lstStyle/>
          <a:p>
            <a:pPr marL="12699">
              <a:spcBef>
                <a:spcPts val="100"/>
              </a:spcBef>
            </a:pPr>
            <a:r>
              <a:rPr sz="3200" spc="5" dirty="0">
                <a:solidFill>
                  <a:srgbClr val="FFFFFF"/>
                </a:solidFill>
              </a:rPr>
              <a:t>E</a:t>
            </a:r>
            <a:r>
              <a:rPr sz="3200" spc="-65" dirty="0">
                <a:solidFill>
                  <a:srgbClr val="FFFFFF"/>
                </a:solidFill>
              </a:rPr>
              <a:t>x</a:t>
            </a:r>
            <a:r>
              <a:rPr sz="3200" spc="20" dirty="0">
                <a:solidFill>
                  <a:srgbClr val="FFFFFF"/>
                </a:solidFill>
              </a:rPr>
              <a:t>a</a:t>
            </a:r>
            <a:r>
              <a:rPr sz="3200" spc="-15" dirty="0">
                <a:solidFill>
                  <a:srgbClr val="FFFFFF"/>
                </a:solidFill>
              </a:rPr>
              <a:t>m</a:t>
            </a:r>
            <a:r>
              <a:rPr sz="3200" spc="10" dirty="0">
                <a:solidFill>
                  <a:srgbClr val="FFFFFF"/>
                </a:solidFill>
              </a:rPr>
              <a:t>p</a:t>
            </a:r>
            <a:r>
              <a:rPr sz="3200" spc="-20" dirty="0">
                <a:solidFill>
                  <a:srgbClr val="FFFFFF"/>
                </a:solidFill>
              </a:rPr>
              <a:t>l</a:t>
            </a:r>
            <a:r>
              <a:rPr sz="3200" spc="-15" dirty="0">
                <a:solidFill>
                  <a:srgbClr val="FFFFFF"/>
                </a:solidFill>
              </a:rPr>
              <a:t>e</a:t>
            </a:r>
            <a:r>
              <a:rPr sz="3200" dirty="0">
                <a:solidFill>
                  <a:srgbClr val="FFFFFF"/>
                </a:solidFill>
              </a:rPr>
              <a:t>s</a:t>
            </a:r>
            <a:endParaRPr sz="3200"/>
          </a:p>
        </p:txBody>
      </p:sp>
      <p:sp>
        <p:nvSpPr>
          <p:cNvPr id="3" name="object 3"/>
          <p:cNvSpPr txBox="1"/>
          <p:nvPr/>
        </p:nvSpPr>
        <p:spPr>
          <a:xfrm>
            <a:off x="763064" y="2907301"/>
            <a:ext cx="4679950" cy="566822"/>
          </a:xfrm>
          <a:prstGeom prst="rect">
            <a:avLst/>
          </a:prstGeom>
        </p:spPr>
        <p:txBody>
          <a:bodyPr vert="horz" wrap="square" lIns="0" tIns="12700" rIns="0" bIns="0" rtlCol="0">
            <a:spAutoFit/>
          </a:bodyPr>
          <a:lstStyle/>
          <a:p>
            <a:pPr marL="12699">
              <a:spcBef>
                <a:spcPts val="100"/>
              </a:spcBef>
            </a:pPr>
            <a:r>
              <a:rPr b="1" spc="-5" dirty="0">
                <a:latin typeface="Cambria"/>
                <a:cs typeface="Cambria"/>
              </a:rPr>
              <a:t>Check</a:t>
            </a:r>
            <a:r>
              <a:rPr b="1" spc="-30" dirty="0">
                <a:latin typeface="Cambria"/>
                <a:cs typeface="Cambria"/>
              </a:rPr>
              <a:t> </a:t>
            </a:r>
            <a:r>
              <a:rPr b="1" spc="-10" dirty="0">
                <a:latin typeface="Cambria"/>
                <a:cs typeface="Cambria"/>
              </a:rPr>
              <a:t>Programs</a:t>
            </a:r>
            <a:r>
              <a:rPr b="1" spc="-25" dirty="0">
                <a:latin typeface="Cambria"/>
                <a:cs typeface="Cambria"/>
              </a:rPr>
              <a:t> </a:t>
            </a:r>
            <a:r>
              <a:rPr b="1" dirty="0">
                <a:latin typeface="Cambria"/>
                <a:cs typeface="Cambria"/>
              </a:rPr>
              <a:t>→</a:t>
            </a:r>
            <a:r>
              <a:rPr b="1" spc="-5" dirty="0">
                <a:latin typeface="Cambria"/>
                <a:cs typeface="Cambria"/>
              </a:rPr>
              <a:t> </a:t>
            </a:r>
            <a:r>
              <a:rPr spc="-10" dirty="0">
                <a:latin typeface="Cambria"/>
                <a:cs typeface="Cambria"/>
              </a:rPr>
              <a:t>FunctionWithReturn.java</a:t>
            </a:r>
            <a:r>
              <a:rPr spc="-40" dirty="0">
                <a:latin typeface="Cambria"/>
                <a:cs typeface="Cambria"/>
              </a:rPr>
              <a:t> </a:t>
            </a:r>
            <a:r>
              <a:rPr dirty="0">
                <a:latin typeface="Cambria"/>
                <a:cs typeface="Cambria"/>
              </a:rPr>
              <a:t>,</a:t>
            </a:r>
            <a:endParaRPr>
              <a:latin typeface="Cambria"/>
              <a:cs typeface="Cambria"/>
            </a:endParaRPr>
          </a:p>
          <a:p>
            <a:pPr marL="1885156"/>
            <a:r>
              <a:rPr spc="-10" dirty="0">
                <a:latin typeface="Cambria"/>
                <a:cs typeface="Cambria"/>
              </a:rPr>
              <a:t>FunctionWithoutReturn.java</a:t>
            </a:r>
            <a:endParaRPr>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072" y="1122588"/>
            <a:ext cx="4008728" cy="505267"/>
          </a:xfrm>
          <a:prstGeom prst="rect">
            <a:avLst/>
          </a:prstGeom>
        </p:spPr>
        <p:txBody>
          <a:bodyPr vert="horz" wrap="square" lIns="0" tIns="12700" rIns="0" bIns="0" rtlCol="0">
            <a:spAutoFit/>
          </a:bodyPr>
          <a:lstStyle/>
          <a:p>
            <a:pPr marL="12699">
              <a:spcBef>
                <a:spcPts val="100"/>
              </a:spcBef>
            </a:pPr>
            <a:r>
              <a:rPr lang="en-US" sz="3200" spc="5" dirty="0" err="1">
                <a:solidFill>
                  <a:srgbClr val="FFFFFF"/>
                </a:solidFill>
              </a:rPr>
              <a:t>FunctionWithReturn</a:t>
            </a:r>
            <a:endParaRPr sz="3200" dirty="0"/>
          </a:p>
        </p:txBody>
      </p:sp>
      <p:pic>
        <p:nvPicPr>
          <p:cNvPr id="4" name="object 4"/>
          <p:cNvPicPr/>
          <p:nvPr/>
        </p:nvPicPr>
        <p:blipFill>
          <a:blip r:embed="rId2" cstate="print"/>
          <a:stretch>
            <a:fillRect/>
          </a:stretch>
        </p:blipFill>
        <p:spPr>
          <a:xfrm>
            <a:off x="457201" y="6553293"/>
            <a:ext cx="9136380" cy="754287"/>
          </a:xfrm>
          <a:prstGeom prst="rect">
            <a:avLst/>
          </a:prstGeom>
        </p:spPr>
      </p:pic>
      <p:sp>
        <p:nvSpPr>
          <p:cNvPr id="5" name="Rectangle 4">
            <a:extLst>
              <a:ext uri="{FF2B5EF4-FFF2-40B4-BE49-F238E27FC236}">
                <a16:creationId xmlns:a16="http://schemas.microsoft.com/office/drawing/2014/main" id="{82F56B6B-5EA0-4FE0-94B1-4F4B62942374}"/>
              </a:ext>
            </a:extLst>
          </p:cNvPr>
          <p:cNvSpPr/>
          <p:nvPr/>
        </p:nvSpPr>
        <p:spPr>
          <a:xfrm>
            <a:off x="502918" y="2133600"/>
            <a:ext cx="7955281" cy="5478423"/>
          </a:xfrm>
          <a:prstGeom prst="rect">
            <a:avLst/>
          </a:prstGeom>
        </p:spPr>
        <p:txBody>
          <a:bodyPr wrap="square">
            <a:spAutoFit/>
          </a:bodyPr>
          <a:lstStyle/>
          <a:p>
            <a:r>
              <a:rPr lang="en-US" sz="1400" dirty="0">
                <a:solidFill>
                  <a:schemeClr val="accent6">
                    <a:lumMod val="75000"/>
                  </a:schemeClr>
                </a:solidFill>
              </a:rPr>
              <a:t>//A method with a return value</a:t>
            </a:r>
          </a:p>
          <a:p>
            <a:r>
              <a:rPr lang="en-US" sz="1400" dirty="0">
                <a:solidFill>
                  <a:schemeClr val="accent6">
                    <a:lumMod val="75000"/>
                  </a:schemeClr>
                </a:solidFill>
              </a:rPr>
              <a:t>public class Main {</a:t>
            </a:r>
          </a:p>
          <a:p>
            <a:r>
              <a:rPr lang="en-US" sz="1400" dirty="0">
                <a:solidFill>
                  <a:schemeClr val="accent6">
                    <a:lumMod val="75000"/>
                  </a:schemeClr>
                </a:solidFill>
              </a:rPr>
              <a:t>  static int </a:t>
            </a:r>
            <a:r>
              <a:rPr lang="en-US" sz="1400" dirty="0" err="1">
                <a:solidFill>
                  <a:schemeClr val="accent6">
                    <a:lumMod val="75000"/>
                  </a:schemeClr>
                </a:solidFill>
              </a:rPr>
              <a:t>myMethod</a:t>
            </a:r>
            <a:r>
              <a:rPr lang="en-US" sz="1400" dirty="0">
                <a:solidFill>
                  <a:schemeClr val="accent6">
                    <a:lumMod val="75000"/>
                  </a:schemeClr>
                </a:solidFill>
              </a:rPr>
              <a:t>(int x) {</a:t>
            </a:r>
          </a:p>
          <a:p>
            <a:r>
              <a:rPr lang="en-US" sz="1400" dirty="0">
                <a:solidFill>
                  <a:schemeClr val="accent6">
                    <a:lumMod val="75000"/>
                  </a:schemeClr>
                </a:solidFill>
              </a:rPr>
              <a:t>    return 5 + x;</a:t>
            </a:r>
          </a:p>
          <a:p>
            <a:r>
              <a:rPr lang="en-US" sz="1400" dirty="0">
                <a:solidFill>
                  <a:schemeClr val="accent6">
                    <a:lumMod val="75000"/>
                  </a:schemeClr>
                </a:solidFill>
              </a:rPr>
              <a:t>  }</a:t>
            </a:r>
          </a:p>
          <a:p>
            <a:r>
              <a:rPr lang="en-US" sz="1400" dirty="0">
                <a:solidFill>
                  <a:schemeClr val="accent6">
                    <a:lumMod val="75000"/>
                  </a:schemeClr>
                </a:solidFill>
              </a:rPr>
              <a:t>  public static void main(String[] </a:t>
            </a:r>
            <a:r>
              <a:rPr lang="en-US" sz="1400" dirty="0" err="1">
                <a:solidFill>
                  <a:schemeClr val="accent6">
                    <a:lumMod val="75000"/>
                  </a:schemeClr>
                </a:solidFill>
              </a:rPr>
              <a:t>args</a:t>
            </a:r>
            <a:r>
              <a:rPr lang="en-US" sz="1400" dirty="0">
                <a:solidFill>
                  <a:schemeClr val="accent6">
                    <a:lumMod val="75000"/>
                  </a:schemeClr>
                </a:solidFill>
              </a:rPr>
              <a:t>) {</a:t>
            </a:r>
          </a:p>
          <a:p>
            <a:r>
              <a:rPr lang="en-US" sz="1400" dirty="0">
                <a:solidFill>
                  <a:schemeClr val="accent6">
                    <a:lumMod val="75000"/>
                  </a:schemeClr>
                </a:solidFill>
              </a:rPr>
              <a:t>    </a:t>
            </a:r>
            <a:r>
              <a:rPr lang="en-US" sz="1400" dirty="0" err="1">
                <a:solidFill>
                  <a:schemeClr val="accent6">
                    <a:lumMod val="75000"/>
                  </a:schemeClr>
                </a:solidFill>
              </a:rPr>
              <a:t>System.out.println</a:t>
            </a:r>
            <a:r>
              <a:rPr lang="en-US" sz="1400" dirty="0">
                <a:solidFill>
                  <a:schemeClr val="accent6">
                    <a:lumMod val="75000"/>
                  </a:schemeClr>
                </a:solidFill>
              </a:rPr>
              <a:t>(</a:t>
            </a:r>
            <a:r>
              <a:rPr lang="en-US" sz="1400" dirty="0" err="1">
                <a:solidFill>
                  <a:schemeClr val="accent6">
                    <a:lumMod val="75000"/>
                  </a:schemeClr>
                </a:solidFill>
              </a:rPr>
              <a:t>myMethod</a:t>
            </a:r>
            <a:r>
              <a:rPr lang="en-US" sz="1400" dirty="0">
                <a:solidFill>
                  <a:schemeClr val="accent6">
                    <a:lumMod val="75000"/>
                  </a:schemeClr>
                </a:solidFill>
              </a:rPr>
              <a:t>(3));</a:t>
            </a:r>
          </a:p>
          <a:p>
            <a:r>
              <a:rPr lang="en-US" sz="1400" dirty="0">
                <a:solidFill>
                  <a:schemeClr val="accent6">
                    <a:lumMod val="75000"/>
                  </a:schemeClr>
                </a:solidFill>
              </a:rPr>
              <a:t>  }</a:t>
            </a:r>
          </a:p>
          <a:p>
            <a:r>
              <a:rPr lang="en-US" sz="1400" dirty="0">
                <a:solidFill>
                  <a:schemeClr val="accent6">
                    <a:lumMod val="75000"/>
                  </a:schemeClr>
                </a:solidFill>
              </a:rPr>
              <a:t>}</a:t>
            </a:r>
          </a:p>
          <a:p>
            <a:endParaRPr lang="en-US" sz="1400" dirty="0"/>
          </a:p>
          <a:p>
            <a:endParaRPr lang="en-US" sz="1400" b="1" dirty="0"/>
          </a:p>
          <a:p>
            <a:r>
              <a:rPr lang="en-US" sz="1400" b="1" dirty="0">
                <a:solidFill>
                  <a:srgbClr val="0070C0"/>
                </a:solidFill>
              </a:rPr>
              <a:t>public class ReturnTypeTest1 {</a:t>
            </a:r>
          </a:p>
          <a:p>
            <a:r>
              <a:rPr lang="en-US" sz="1400" dirty="0">
                <a:solidFill>
                  <a:srgbClr val="0070C0"/>
                </a:solidFill>
              </a:rPr>
              <a:t>   public int add() { // without arguments</a:t>
            </a:r>
          </a:p>
          <a:p>
            <a:r>
              <a:rPr lang="en-US" sz="1400" dirty="0">
                <a:solidFill>
                  <a:srgbClr val="0070C0"/>
                </a:solidFill>
              </a:rPr>
              <a:t>      int x = 30;       int y = 70;       int z = </a:t>
            </a:r>
            <a:r>
              <a:rPr lang="en-US" sz="1400" dirty="0" err="1">
                <a:solidFill>
                  <a:srgbClr val="0070C0"/>
                </a:solidFill>
              </a:rPr>
              <a:t>x+y</a:t>
            </a:r>
            <a:r>
              <a:rPr lang="en-US" sz="1400" dirty="0">
                <a:solidFill>
                  <a:srgbClr val="0070C0"/>
                </a:solidFill>
              </a:rPr>
              <a:t>;</a:t>
            </a:r>
          </a:p>
          <a:p>
            <a:r>
              <a:rPr lang="en-US" sz="1400" dirty="0">
                <a:solidFill>
                  <a:srgbClr val="0070C0"/>
                </a:solidFill>
              </a:rPr>
              <a:t>      return z;</a:t>
            </a:r>
          </a:p>
          <a:p>
            <a:r>
              <a:rPr lang="en-US" sz="1400" dirty="0">
                <a:solidFill>
                  <a:srgbClr val="0070C0"/>
                </a:solidFill>
              </a:rPr>
              <a:t>   }</a:t>
            </a:r>
          </a:p>
          <a:p>
            <a:r>
              <a:rPr lang="en-US" sz="1400" dirty="0">
                <a:solidFill>
                  <a:srgbClr val="0070C0"/>
                </a:solidFill>
              </a:rPr>
              <a:t>   public static void main(String </a:t>
            </a:r>
            <a:r>
              <a:rPr lang="en-US" sz="1400" dirty="0" err="1">
                <a:solidFill>
                  <a:srgbClr val="0070C0"/>
                </a:solidFill>
              </a:rPr>
              <a:t>args</a:t>
            </a:r>
            <a:r>
              <a:rPr lang="en-US" sz="1400" dirty="0">
                <a:solidFill>
                  <a:srgbClr val="0070C0"/>
                </a:solidFill>
              </a:rPr>
              <a:t>[]) {</a:t>
            </a:r>
          </a:p>
          <a:p>
            <a:r>
              <a:rPr lang="en-US" sz="1400" dirty="0">
                <a:solidFill>
                  <a:srgbClr val="0070C0"/>
                </a:solidFill>
              </a:rPr>
              <a:t>      ReturnTypeTest1 test = new ReturnTypeTest1();</a:t>
            </a:r>
          </a:p>
          <a:p>
            <a:r>
              <a:rPr lang="en-US" sz="1400" dirty="0">
                <a:solidFill>
                  <a:srgbClr val="0070C0"/>
                </a:solidFill>
              </a:rPr>
              <a:t>      int add = </a:t>
            </a:r>
            <a:r>
              <a:rPr lang="en-US" sz="1400" dirty="0" err="1">
                <a:solidFill>
                  <a:srgbClr val="0070C0"/>
                </a:solidFill>
              </a:rPr>
              <a:t>test.add</a:t>
            </a:r>
            <a:r>
              <a:rPr lang="en-US" sz="1400" dirty="0">
                <a:solidFill>
                  <a:srgbClr val="0070C0"/>
                </a:solidFill>
              </a:rPr>
              <a:t>();</a:t>
            </a:r>
          </a:p>
          <a:p>
            <a:r>
              <a:rPr lang="en-US" sz="1400" dirty="0">
                <a:solidFill>
                  <a:srgbClr val="0070C0"/>
                </a:solidFill>
              </a:rPr>
              <a:t>      </a:t>
            </a:r>
            <a:r>
              <a:rPr lang="en-US" sz="1400" dirty="0" err="1">
                <a:solidFill>
                  <a:srgbClr val="0070C0"/>
                </a:solidFill>
              </a:rPr>
              <a:t>System.out.println</a:t>
            </a:r>
            <a:r>
              <a:rPr lang="en-US" sz="1400" dirty="0">
                <a:solidFill>
                  <a:srgbClr val="0070C0"/>
                </a:solidFill>
              </a:rPr>
              <a:t>("The sum of x and y is: " + add);</a:t>
            </a:r>
          </a:p>
          <a:p>
            <a:r>
              <a:rPr lang="en-US" sz="1400" dirty="0">
                <a:solidFill>
                  <a:srgbClr val="0070C0"/>
                </a:solidFill>
              </a:rPr>
              <a:t>   }</a:t>
            </a:r>
          </a:p>
          <a:p>
            <a:r>
              <a:rPr lang="en-US" sz="1400" dirty="0">
                <a:solidFill>
                  <a:srgbClr val="0070C0"/>
                </a:solidFill>
              </a:rPr>
              <a:t>}</a:t>
            </a:r>
          </a:p>
          <a:p>
            <a:endParaRPr lang="en-US" sz="1400" dirty="0"/>
          </a:p>
          <a:p>
            <a:endParaRPr lang="en-US" sz="1400" dirty="0"/>
          </a:p>
          <a:p>
            <a:endParaRPr lang="en-US" sz="1400" dirty="0"/>
          </a:p>
        </p:txBody>
      </p:sp>
      <p:sp>
        <p:nvSpPr>
          <p:cNvPr id="6" name="Rectangle 5">
            <a:extLst>
              <a:ext uri="{FF2B5EF4-FFF2-40B4-BE49-F238E27FC236}">
                <a16:creationId xmlns:a16="http://schemas.microsoft.com/office/drawing/2014/main" id="{57F5F040-C560-43E6-BE98-8AE4B48F5EEE}"/>
              </a:ext>
            </a:extLst>
          </p:cNvPr>
          <p:cNvSpPr/>
          <p:nvPr/>
        </p:nvSpPr>
        <p:spPr>
          <a:xfrm>
            <a:off x="4583431" y="2335322"/>
            <a:ext cx="5029200" cy="2862322"/>
          </a:xfrm>
          <a:prstGeom prst="rect">
            <a:avLst/>
          </a:prstGeom>
        </p:spPr>
        <p:txBody>
          <a:bodyPr>
            <a:spAutoFit/>
          </a:bodyPr>
          <a:lstStyle/>
          <a:p>
            <a:r>
              <a:rPr lang="en-US" sz="1600" dirty="0">
                <a:solidFill>
                  <a:schemeClr val="accent6"/>
                </a:solidFill>
              </a:rPr>
              <a:t>public class ReturnTypeTest2 {</a:t>
            </a:r>
          </a:p>
          <a:p>
            <a:r>
              <a:rPr lang="en-US" sz="1600" dirty="0">
                <a:solidFill>
                  <a:schemeClr val="accent6"/>
                </a:solidFill>
              </a:rPr>
              <a:t>   public int add(int x, int y) { // with arguments</a:t>
            </a:r>
          </a:p>
          <a:p>
            <a:r>
              <a:rPr lang="en-US" sz="1600" dirty="0">
                <a:solidFill>
                  <a:schemeClr val="accent6"/>
                </a:solidFill>
              </a:rPr>
              <a:t>      int z = </a:t>
            </a:r>
            <a:r>
              <a:rPr lang="en-US" sz="1600" dirty="0" err="1">
                <a:solidFill>
                  <a:schemeClr val="accent6"/>
                </a:solidFill>
              </a:rPr>
              <a:t>x+y</a:t>
            </a:r>
            <a:r>
              <a:rPr lang="en-US" sz="1600" dirty="0">
                <a:solidFill>
                  <a:schemeClr val="accent6"/>
                </a:solidFill>
              </a:rPr>
              <a:t>;</a:t>
            </a:r>
          </a:p>
          <a:p>
            <a:r>
              <a:rPr lang="en-US" sz="1600" dirty="0">
                <a:solidFill>
                  <a:schemeClr val="accent6"/>
                </a:solidFill>
              </a:rPr>
              <a:t>      return z;</a:t>
            </a:r>
          </a:p>
          <a:p>
            <a:r>
              <a:rPr lang="en-US" sz="1600" dirty="0">
                <a:solidFill>
                  <a:schemeClr val="accent6"/>
                </a:solidFill>
              </a:rPr>
              <a:t>   }</a:t>
            </a:r>
          </a:p>
          <a:p>
            <a:r>
              <a:rPr lang="en-US" sz="1600" dirty="0">
                <a:solidFill>
                  <a:schemeClr val="accent6"/>
                </a:solidFill>
              </a:rPr>
              <a:t>   public static void main(String </a:t>
            </a:r>
            <a:r>
              <a:rPr lang="en-US" sz="1600" dirty="0" err="1">
                <a:solidFill>
                  <a:schemeClr val="accent6"/>
                </a:solidFill>
              </a:rPr>
              <a:t>args</a:t>
            </a:r>
            <a:r>
              <a:rPr lang="en-US" sz="1600" dirty="0">
                <a:solidFill>
                  <a:schemeClr val="accent6"/>
                </a:solidFill>
              </a:rPr>
              <a:t>[]) {</a:t>
            </a:r>
          </a:p>
          <a:p>
            <a:r>
              <a:rPr lang="en-US" sz="1600" dirty="0">
                <a:solidFill>
                  <a:schemeClr val="accent6"/>
                </a:solidFill>
              </a:rPr>
              <a:t>      ReturnTypeTest2 test = new ReturnTypeTest2();</a:t>
            </a:r>
          </a:p>
          <a:p>
            <a:r>
              <a:rPr lang="en-US" sz="1600" dirty="0">
                <a:solidFill>
                  <a:schemeClr val="accent6"/>
                </a:solidFill>
              </a:rPr>
              <a:t>      int add = </a:t>
            </a:r>
            <a:r>
              <a:rPr lang="en-US" sz="1600" dirty="0" err="1">
                <a:solidFill>
                  <a:schemeClr val="accent6"/>
                </a:solidFill>
              </a:rPr>
              <a:t>test.add</a:t>
            </a:r>
            <a:r>
              <a:rPr lang="en-US" sz="1600" dirty="0">
                <a:solidFill>
                  <a:schemeClr val="accent6"/>
                </a:solidFill>
              </a:rPr>
              <a:t>(10, 20);</a:t>
            </a:r>
          </a:p>
          <a:p>
            <a:r>
              <a:rPr lang="en-US" sz="1600" dirty="0">
                <a:solidFill>
                  <a:schemeClr val="accent6"/>
                </a:solidFill>
              </a:rPr>
              <a:t>      </a:t>
            </a:r>
            <a:r>
              <a:rPr lang="en-US" sz="1600" dirty="0" err="1">
                <a:solidFill>
                  <a:schemeClr val="accent6"/>
                </a:solidFill>
              </a:rPr>
              <a:t>System.out.println</a:t>
            </a:r>
            <a:r>
              <a:rPr lang="en-US" sz="1600" dirty="0">
                <a:solidFill>
                  <a:schemeClr val="accent6"/>
                </a:solidFill>
              </a:rPr>
              <a:t>("The sum of x and y is: " + add);</a:t>
            </a:r>
          </a:p>
          <a:p>
            <a:r>
              <a:rPr lang="en-US" sz="1600" dirty="0">
                <a:solidFill>
                  <a:schemeClr val="accent6"/>
                </a:solidFill>
              </a:rPr>
              <a:t>   }</a:t>
            </a:r>
          </a:p>
          <a:p>
            <a:r>
              <a:rPr lang="en-US" sz="1600" dirty="0">
                <a:solidFill>
                  <a:schemeClr val="accent6"/>
                </a:solidFill>
              </a:rPr>
              <a:t>}</a:t>
            </a:r>
          </a:p>
        </p:txBody>
      </p:sp>
    </p:spTree>
    <p:extLst>
      <p:ext uri="{BB962C8B-B14F-4D97-AF65-F5344CB8AC3E}">
        <p14:creationId xmlns:p14="http://schemas.microsoft.com/office/powerpoint/2010/main" val="157587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072" y="1122588"/>
            <a:ext cx="4161128" cy="505267"/>
          </a:xfrm>
          <a:prstGeom prst="rect">
            <a:avLst/>
          </a:prstGeom>
        </p:spPr>
        <p:txBody>
          <a:bodyPr vert="horz" wrap="square" lIns="0" tIns="12700" rIns="0" bIns="0" rtlCol="0">
            <a:spAutoFit/>
          </a:bodyPr>
          <a:lstStyle/>
          <a:p>
            <a:pPr marL="12699">
              <a:spcBef>
                <a:spcPts val="100"/>
              </a:spcBef>
            </a:pPr>
            <a:r>
              <a:rPr lang="en-US" sz="3200" spc="5" dirty="0" err="1">
                <a:solidFill>
                  <a:srgbClr val="FFFFFF"/>
                </a:solidFill>
              </a:rPr>
              <a:t>FunctionWithoutReturn</a:t>
            </a:r>
            <a:endParaRPr sz="3200" dirty="0"/>
          </a:p>
        </p:txBody>
      </p:sp>
      <p:pic>
        <p:nvPicPr>
          <p:cNvPr id="4" name="object 4"/>
          <p:cNvPicPr/>
          <p:nvPr/>
        </p:nvPicPr>
        <p:blipFill>
          <a:blip r:embed="rId2" cstate="print"/>
          <a:stretch>
            <a:fillRect/>
          </a:stretch>
        </p:blipFill>
        <p:spPr>
          <a:xfrm>
            <a:off x="457201" y="6553293"/>
            <a:ext cx="9136380" cy="754287"/>
          </a:xfrm>
          <a:prstGeom prst="rect">
            <a:avLst/>
          </a:prstGeom>
        </p:spPr>
      </p:pic>
      <p:sp>
        <p:nvSpPr>
          <p:cNvPr id="5" name="Rectangle 4">
            <a:extLst>
              <a:ext uri="{FF2B5EF4-FFF2-40B4-BE49-F238E27FC236}">
                <a16:creationId xmlns:a16="http://schemas.microsoft.com/office/drawing/2014/main" id="{9208D270-7CFD-4938-97A2-0EE0886507FD}"/>
              </a:ext>
            </a:extLst>
          </p:cNvPr>
          <p:cNvSpPr/>
          <p:nvPr/>
        </p:nvSpPr>
        <p:spPr>
          <a:xfrm>
            <a:off x="228600" y="3013863"/>
            <a:ext cx="3886200" cy="3539430"/>
          </a:xfrm>
          <a:prstGeom prst="rect">
            <a:avLst/>
          </a:prstGeom>
        </p:spPr>
        <p:txBody>
          <a:bodyPr wrap="square">
            <a:spAutoFit/>
          </a:bodyPr>
          <a:lstStyle/>
          <a:p>
            <a:r>
              <a:rPr lang="en-US" sz="1600" dirty="0">
                <a:solidFill>
                  <a:srgbClr val="0070C0"/>
                </a:solidFill>
              </a:rPr>
              <a:t>//A method without any return values:</a:t>
            </a:r>
          </a:p>
          <a:p>
            <a:r>
              <a:rPr lang="en-US" sz="1600" dirty="0">
                <a:solidFill>
                  <a:srgbClr val="0070C0"/>
                </a:solidFill>
              </a:rPr>
              <a:t>public class Main {</a:t>
            </a:r>
          </a:p>
          <a:p>
            <a:r>
              <a:rPr lang="en-US" sz="1600" dirty="0">
                <a:solidFill>
                  <a:srgbClr val="0070C0"/>
                </a:solidFill>
              </a:rPr>
              <a:t>  static void </a:t>
            </a:r>
            <a:r>
              <a:rPr lang="en-US" sz="1600" dirty="0" err="1">
                <a:solidFill>
                  <a:srgbClr val="0070C0"/>
                </a:solidFill>
              </a:rPr>
              <a:t>myMethod</a:t>
            </a:r>
            <a:r>
              <a:rPr lang="en-US" sz="1600" dirty="0">
                <a:solidFill>
                  <a:srgbClr val="0070C0"/>
                </a:solidFill>
              </a:rPr>
              <a:t>() {</a:t>
            </a:r>
          </a:p>
          <a:p>
            <a:r>
              <a:rPr lang="en-US" sz="1600" dirty="0">
                <a:solidFill>
                  <a:srgbClr val="0070C0"/>
                </a:solidFill>
              </a:rPr>
              <a:t>    </a:t>
            </a:r>
            <a:r>
              <a:rPr lang="en-US" sz="1600" dirty="0" err="1">
                <a:solidFill>
                  <a:srgbClr val="0070C0"/>
                </a:solidFill>
              </a:rPr>
              <a:t>System.out.println</a:t>
            </a:r>
            <a:r>
              <a:rPr lang="en-US" sz="1600" dirty="0">
                <a:solidFill>
                  <a:srgbClr val="0070C0"/>
                </a:solidFill>
              </a:rPr>
              <a:t>("I just got executed!");</a:t>
            </a:r>
          </a:p>
          <a:p>
            <a:r>
              <a:rPr lang="en-US" sz="1600" dirty="0">
                <a:solidFill>
                  <a:srgbClr val="0070C0"/>
                </a:solidFill>
              </a:rPr>
              <a:t>  }</a:t>
            </a:r>
          </a:p>
          <a:p>
            <a:endParaRPr lang="en-US" sz="1600" dirty="0">
              <a:solidFill>
                <a:srgbClr val="0070C0"/>
              </a:solidFill>
            </a:endParaRPr>
          </a:p>
          <a:p>
            <a:r>
              <a:rPr lang="en-US" sz="1600" dirty="0">
                <a:solidFill>
                  <a:srgbClr val="0070C0"/>
                </a:solidFill>
              </a:rPr>
              <a:t>  public static void main(String[] </a:t>
            </a:r>
            <a:r>
              <a:rPr lang="en-US" sz="1600" dirty="0" err="1">
                <a:solidFill>
                  <a:srgbClr val="0070C0"/>
                </a:solidFill>
              </a:rPr>
              <a:t>args</a:t>
            </a:r>
            <a:r>
              <a:rPr lang="en-US" sz="1600" dirty="0">
                <a:solidFill>
                  <a:srgbClr val="0070C0"/>
                </a:solidFill>
              </a:rPr>
              <a:t>) {</a:t>
            </a:r>
          </a:p>
          <a:p>
            <a:r>
              <a:rPr lang="en-US" sz="1600" dirty="0">
                <a:solidFill>
                  <a:srgbClr val="0070C0"/>
                </a:solidFill>
              </a:rPr>
              <a:t>    </a:t>
            </a:r>
            <a:r>
              <a:rPr lang="en-US" sz="1600" dirty="0" err="1">
                <a:solidFill>
                  <a:srgbClr val="0070C0"/>
                </a:solidFill>
              </a:rPr>
              <a:t>myMethod</a:t>
            </a:r>
            <a:r>
              <a:rPr lang="en-US" sz="1600" dirty="0">
                <a:solidFill>
                  <a:srgbClr val="0070C0"/>
                </a:solidFill>
              </a:rPr>
              <a:t>();</a:t>
            </a:r>
          </a:p>
          <a:p>
            <a:r>
              <a:rPr lang="en-US" sz="1600" dirty="0">
                <a:solidFill>
                  <a:srgbClr val="0070C0"/>
                </a:solidFill>
              </a:rPr>
              <a:t>  }</a:t>
            </a:r>
          </a:p>
          <a:p>
            <a:r>
              <a:rPr lang="en-US" sz="1600" dirty="0">
                <a:solidFill>
                  <a:srgbClr val="0070C0"/>
                </a:solidFill>
              </a:rPr>
              <a:t>}</a:t>
            </a:r>
          </a:p>
          <a:p>
            <a:endParaRPr lang="en-US" sz="1600" dirty="0">
              <a:solidFill>
                <a:srgbClr val="0070C0"/>
              </a:solidFill>
            </a:endParaRPr>
          </a:p>
          <a:p>
            <a:endParaRPr lang="en-US" sz="1600" dirty="0">
              <a:solidFill>
                <a:srgbClr val="0070C0"/>
              </a:solidFill>
            </a:endParaRPr>
          </a:p>
          <a:p>
            <a:endParaRPr lang="en-US" sz="1600" dirty="0">
              <a:solidFill>
                <a:srgbClr val="0070C0"/>
              </a:solidFill>
            </a:endParaRPr>
          </a:p>
          <a:p>
            <a:endParaRPr lang="en-US" sz="1600" dirty="0">
              <a:solidFill>
                <a:srgbClr val="0070C0"/>
              </a:solidFill>
            </a:endParaRPr>
          </a:p>
        </p:txBody>
      </p:sp>
      <p:sp>
        <p:nvSpPr>
          <p:cNvPr id="6" name="Rectangle 5">
            <a:extLst>
              <a:ext uri="{FF2B5EF4-FFF2-40B4-BE49-F238E27FC236}">
                <a16:creationId xmlns:a16="http://schemas.microsoft.com/office/drawing/2014/main" id="{0D9129C2-35D7-4190-9EAB-ED89229B74D7}"/>
              </a:ext>
            </a:extLst>
          </p:cNvPr>
          <p:cNvSpPr/>
          <p:nvPr/>
        </p:nvSpPr>
        <p:spPr>
          <a:xfrm>
            <a:off x="3505200" y="1627855"/>
            <a:ext cx="6324600" cy="5016758"/>
          </a:xfrm>
          <a:prstGeom prst="rect">
            <a:avLst/>
          </a:prstGeom>
        </p:spPr>
        <p:txBody>
          <a:bodyPr wrap="square">
            <a:spAutoFit/>
          </a:bodyPr>
          <a:lstStyle/>
          <a:p>
            <a:endParaRPr lang="en-US" sz="1600" dirty="0"/>
          </a:p>
          <a:p>
            <a:r>
              <a:rPr lang="en-US" sz="1600" dirty="0"/>
              <a:t>// Java Program to Illustrate a Method</a:t>
            </a:r>
          </a:p>
          <a:p>
            <a:r>
              <a:rPr lang="en-US" sz="1600" dirty="0"/>
              <a:t>// with 2 Parameters and without Return Type</a:t>
            </a:r>
          </a:p>
          <a:p>
            <a:r>
              <a:rPr lang="en-US" sz="1600" dirty="0"/>
              <a:t>import </a:t>
            </a:r>
            <a:r>
              <a:rPr lang="en-US" sz="1600" dirty="0" err="1"/>
              <a:t>java.util</a:t>
            </a:r>
            <a:r>
              <a:rPr lang="en-US" sz="1600" dirty="0"/>
              <a:t>.*;</a:t>
            </a:r>
          </a:p>
          <a:p>
            <a:r>
              <a:rPr lang="en-US" sz="1600" dirty="0"/>
              <a:t>public class Main {</a:t>
            </a:r>
          </a:p>
          <a:p>
            <a:r>
              <a:rPr lang="en-US" sz="1600" dirty="0"/>
              <a:t>	public static void main(String </a:t>
            </a:r>
            <a:r>
              <a:rPr lang="en-US" sz="1600" dirty="0" err="1"/>
              <a:t>args</a:t>
            </a:r>
            <a:r>
              <a:rPr lang="en-US" sz="1600" dirty="0"/>
              <a:t>[])</a:t>
            </a:r>
          </a:p>
          <a:p>
            <a:r>
              <a:rPr lang="en-US" sz="1600" dirty="0"/>
              <a:t>	{</a:t>
            </a:r>
          </a:p>
          <a:p>
            <a:r>
              <a:rPr lang="en-US" sz="1600" dirty="0"/>
              <a:t>		int a = 4;</a:t>
            </a:r>
          </a:p>
          <a:p>
            <a:r>
              <a:rPr lang="en-US" sz="1600" dirty="0"/>
              <a:t>		int b = 5;</a:t>
            </a:r>
          </a:p>
          <a:p>
            <a:endParaRPr lang="en-US" sz="1600" dirty="0"/>
          </a:p>
          <a:p>
            <a:r>
              <a:rPr lang="en-US" sz="1600" dirty="0"/>
              <a:t>		// Calling the function with 2 parameters</a:t>
            </a:r>
          </a:p>
          <a:p>
            <a:r>
              <a:rPr lang="en-US" sz="1600" dirty="0"/>
              <a:t>		calc(a, b);</a:t>
            </a:r>
          </a:p>
          <a:p>
            <a:r>
              <a:rPr lang="en-US" sz="1600" dirty="0"/>
              <a:t>	}</a:t>
            </a:r>
          </a:p>
          <a:p>
            <a:r>
              <a:rPr lang="en-US" sz="1600" dirty="0"/>
              <a:t>	public static void calc(int x, int y)</a:t>
            </a:r>
          </a:p>
          <a:p>
            <a:r>
              <a:rPr lang="en-US" sz="1600" dirty="0"/>
              <a:t>	{</a:t>
            </a:r>
          </a:p>
          <a:p>
            <a:r>
              <a:rPr lang="en-US" sz="1600" dirty="0"/>
              <a:t>		int sum = x + y;</a:t>
            </a:r>
          </a:p>
          <a:p>
            <a:r>
              <a:rPr lang="en-US" sz="1600" dirty="0"/>
              <a:t>		// Displaying the sum</a:t>
            </a:r>
          </a:p>
          <a:p>
            <a:r>
              <a:rPr lang="en-US" sz="1600" dirty="0"/>
              <a:t>		</a:t>
            </a:r>
            <a:r>
              <a:rPr lang="en-US" sz="1600" dirty="0" err="1"/>
              <a:t>System.out.print</a:t>
            </a:r>
            <a:r>
              <a:rPr lang="en-US" sz="1600" dirty="0"/>
              <a:t>("Sum of two numbers is :" + sum);</a:t>
            </a:r>
          </a:p>
          <a:p>
            <a:r>
              <a:rPr lang="en-US" sz="1600" dirty="0"/>
              <a:t>	}</a:t>
            </a:r>
          </a:p>
          <a:p>
            <a:r>
              <a:rPr lang="en-US" sz="1600" dirty="0"/>
              <a:t>}</a:t>
            </a:r>
          </a:p>
        </p:txBody>
      </p:sp>
    </p:spTree>
    <p:extLst>
      <p:ext uri="{BB962C8B-B14F-4D97-AF65-F5344CB8AC3E}">
        <p14:creationId xmlns:p14="http://schemas.microsoft.com/office/powerpoint/2010/main" val="3753257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TotalTime>
  <Words>5856</Words>
  <Application>Microsoft Office PowerPoint</Application>
  <PresentationFormat>Custom</PresentationFormat>
  <Paragraphs>659</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Arial MT</vt:lpstr>
      <vt:lpstr>Calibri</vt:lpstr>
      <vt:lpstr>Cambria</vt:lpstr>
      <vt:lpstr>Georgia</vt:lpstr>
      <vt:lpstr>Wingdings</vt:lpstr>
      <vt:lpstr>Office Theme</vt:lpstr>
      <vt:lpstr>Unit – 3  Methods and Arrays</vt:lpstr>
      <vt:lpstr>Method in Java</vt:lpstr>
      <vt:lpstr>Creating method</vt:lpstr>
      <vt:lpstr>Methods in Java</vt:lpstr>
      <vt:lpstr>Example</vt:lpstr>
      <vt:lpstr>Method Calling</vt:lpstr>
      <vt:lpstr>Examples</vt:lpstr>
      <vt:lpstr>FunctionWithReturn</vt:lpstr>
      <vt:lpstr>FunctionWithoutReturn</vt:lpstr>
      <vt:lpstr>Parameter Passing in Java</vt:lpstr>
      <vt:lpstr>PowerPoint Presentation</vt:lpstr>
      <vt:lpstr>PowerPoint Presentation</vt:lpstr>
      <vt:lpstr>PowerPoint Presentation</vt:lpstr>
      <vt:lpstr>Parameter Passing in Java</vt:lpstr>
      <vt:lpstr>Pass By Value / Call by Value</vt:lpstr>
      <vt:lpstr>PowerPoint Presentation</vt:lpstr>
      <vt:lpstr>PowerPoint Presentation</vt:lpstr>
      <vt:lpstr>Call by reference(aliasing)</vt:lpstr>
      <vt:lpstr>PowerPoint Presentation</vt:lpstr>
      <vt:lpstr>Call By Value vs Call By Reference</vt:lpstr>
      <vt:lpstr>Overloading methods</vt:lpstr>
      <vt:lpstr>Why method overloading ?</vt:lpstr>
      <vt:lpstr>Method overloading</vt:lpstr>
      <vt:lpstr>Method overloading</vt:lpstr>
      <vt:lpstr>Can we overload java main()  method?</vt:lpstr>
      <vt:lpstr>Method Overloading</vt:lpstr>
      <vt:lpstr>Scope of Variables</vt:lpstr>
      <vt:lpstr>Method Abstraction and  Stepwise Refinement</vt:lpstr>
      <vt:lpstr>Method Abstraction and  Stepwise Refinement</vt:lpstr>
      <vt:lpstr>Method Abstraction and  Stepwise Refinement</vt:lpstr>
      <vt:lpstr>Benefits of stepwise  refinement</vt:lpstr>
      <vt:lpstr>Single Dimensional Array</vt:lpstr>
      <vt:lpstr>Declaring 1-D Array  Variables</vt:lpstr>
      <vt:lpstr>Declaring 1-D Array  Variables</vt:lpstr>
      <vt:lpstr>Assign values to Array</vt:lpstr>
      <vt:lpstr>Array size and default  values</vt:lpstr>
      <vt:lpstr>Processing Array</vt:lpstr>
      <vt:lpstr>1D – Array Example</vt:lpstr>
      <vt:lpstr>For each Loop</vt:lpstr>
      <vt:lpstr>Copying Array</vt:lpstr>
      <vt:lpstr>Copying Array</vt:lpstr>
      <vt:lpstr>Copying Array – Method 1</vt:lpstr>
      <vt:lpstr>Copying Array – Method 2</vt:lpstr>
      <vt:lpstr>Copying Array – Method 3</vt:lpstr>
      <vt:lpstr>Copying Array</vt:lpstr>
      <vt:lpstr>Copying Array – Method 4</vt:lpstr>
      <vt:lpstr>Two-Dimensional Array</vt:lpstr>
      <vt:lpstr>PowerPoint Presentation</vt:lpstr>
      <vt:lpstr>PowerPoint Presentation</vt:lpstr>
      <vt:lpstr>Two-Dimensional Array</vt:lpstr>
      <vt:lpstr>Obtaining length of  2-D Array</vt:lpstr>
      <vt:lpstr>Processing 2-D Arrays</vt:lpstr>
      <vt:lpstr>Processing 2-D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Jagged Array</vt:lpstr>
      <vt:lpstr>Jagged Array Example</vt:lpstr>
      <vt:lpstr>Jagged Array Example</vt:lpstr>
      <vt:lpstr>Command-Line  Argument</vt:lpstr>
      <vt:lpstr>END OF UNIT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Unit 3.pptx</dc:title>
  <dc:creator>admin</dc:creator>
  <cp:lastModifiedBy>Ravi</cp:lastModifiedBy>
  <cp:revision>38</cp:revision>
  <dcterms:created xsi:type="dcterms:W3CDTF">2022-02-02T16:17:27Z</dcterms:created>
  <dcterms:modified xsi:type="dcterms:W3CDTF">2022-03-18T10:26:08Z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2021-02-08T00:00:00Z</vt:filetime>
  </property>
  <property fmtid="{D5CDD505-2E9C-101B-9397-08002B2CF9AE}" pid="3" name="LastSaved">
    <vt:filetime>2022-02-02T00:00:00Z</vt:filetime>
  </property>
</Properties>
</file>