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309" r:id="rId5"/>
    <p:sldId id="259" r:id="rId6"/>
    <p:sldId id="260" r:id="rId7"/>
    <p:sldId id="311" r:id="rId8"/>
    <p:sldId id="261" r:id="rId9"/>
    <p:sldId id="262" r:id="rId10"/>
    <p:sldId id="312" r:id="rId11"/>
    <p:sldId id="313" r:id="rId12"/>
    <p:sldId id="314" r:id="rId13"/>
    <p:sldId id="316" r:id="rId14"/>
    <p:sldId id="315" r:id="rId15"/>
    <p:sldId id="328" r:id="rId16"/>
    <p:sldId id="317" r:id="rId17"/>
    <p:sldId id="318" r:id="rId18"/>
    <p:sldId id="329" r:id="rId19"/>
    <p:sldId id="367" r:id="rId20"/>
    <p:sldId id="368" r:id="rId21"/>
    <p:sldId id="320" r:id="rId22"/>
    <p:sldId id="321" r:id="rId23"/>
    <p:sldId id="322" r:id="rId24"/>
    <p:sldId id="323" r:id="rId25"/>
    <p:sldId id="324" r:id="rId26"/>
    <p:sldId id="325" r:id="rId27"/>
    <p:sldId id="337" r:id="rId28"/>
    <p:sldId id="326" r:id="rId29"/>
    <p:sldId id="336" r:id="rId30"/>
    <p:sldId id="338" r:id="rId31"/>
    <p:sldId id="327" r:id="rId32"/>
    <p:sldId id="330" r:id="rId33"/>
    <p:sldId id="331" r:id="rId34"/>
    <p:sldId id="346" r:id="rId35"/>
    <p:sldId id="347" r:id="rId36"/>
    <p:sldId id="319" r:id="rId37"/>
    <p:sldId id="371" r:id="rId38"/>
    <p:sldId id="333" r:id="rId39"/>
    <p:sldId id="334" r:id="rId40"/>
    <p:sldId id="335" r:id="rId41"/>
    <p:sldId id="369" r:id="rId42"/>
    <p:sldId id="370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9" r:id="rId61"/>
    <p:sldId id="360" r:id="rId62"/>
    <p:sldId id="361" r:id="rId63"/>
    <p:sldId id="358" r:id="rId64"/>
    <p:sldId id="362" r:id="rId65"/>
    <p:sldId id="363" r:id="rId66"/>
    <p:sldId id="364" r:id="rId67"/>
    <p:sldId id="365" r:id="rId68"/>
    <p:sldId id="366" r:id="rId69"/>
    <p:sldId id="297" r:id="rId7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C6CC0-AB19-43E3-A412-65213293486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8CB90-AB7C-4568-A696-67F766EC9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the constant values that appear directly in the program. It can be assigned directly to a variable. Java has various types of literals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8CB90-AB7C-4568-A696-67F766EC97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208" y="1195783"/>
            <a:ext cx="819398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5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1" y="457202"/>
            <a:ext cx="9136380" cy="1619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601" y="2084359"/>
            <a:ext cx="82031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3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70916"/>
            <a:ext cx="8964167" cy="34152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457" y="2965119"/>
            <a:ext cx="4217670" cy="1120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marR="5079" indent="1297831">
              <a:spcBef>
                <a:spcPts val="100"/>
              </a:spcBef>
            </a:pPr>
            <a:r>
              <a:rPr sz="3599" spc="-10" dirty="0">
                <a:solidFill>
                  <a:srgbClr val="0070BF"/>
                </a:solidFill>
                <a:latin typeface="Cambria"/>
                <a:cs typeface="Cambria"/>
              </a:rPr>
              <a:t>Unit </a:t>
            </a:r>
            <a:r>
              <a:rPr sz="3599" dirty="0">
                <a:solidFill>
                  <a:srgbClr val="0070BF"/>
                </a:solidFill>
                <a:latin typeface="Cambria"/>
                <a:cs typeface="Cambria"/>
              </a:rPr>
              <a:t>– </a:t>
            </a:r>
            <a:r>
              <a:rPr lang="en-US" sz="3599" dirty="0">
                <a:solidFill>
                  <a:srgbClr val="0070BF"/>
                </a:solidFill>
                <a:latin typeface="Cambria"/>
                <a:cs typeface="Cambria"/>
              </a:rPr>
              <a:t>4</a:t>
            </a:r>
            <a:r>
              <a:rPr sz="3599" dirty="0">
                <a:solidFill>
                  <a:srgbClr val="0070BF"/>
                </a:solidFill>
                <a:latin typeface="Cambria"/>
                <a:cs typeface="Cambria"/>
              </a:rPr>
              <a:t> </a:t>
            </a:r>
            <a:r>
              <a:rPr sz="3599" spc="5" dirty="0">
                <a:solidFill>
                  <a:srgbClr val="0070BF"/>
                </a:solidFill>
                <a:latin typeface="Cambria"/>
                <a:cs typeface="Cambria"/>
              </a:rPr>
              <a:t> </a:t>
            </a:r>
            <a:r>
              <a:rPr lang="en-US" sz="3599" spc="5" dirty="0">
                <a:solidFill>
                  <a:srgbClr val="0070BF"/>
                </a:solidFill>
                <a:latin typeface="Cambria"/>
                <a:cs typeface="Cambria"/>
              </a:rPr>
              <a:t>Objects and Classes</a:t>
            </a:r>
            <a:endParaRPr sz="3599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1" y="4088434"/>
            <a:ext cx="9144000" cy="3226766"/>
            <a:chOff x="457200" y="3886200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886200"/>
              <a:ext cx="8964167" cy="3429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5359" y="4927291"/>
            <a:ext cx="3465195" cy="108940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699">
              <a:spcBef>
                <a:spcPts val="495"/>
              </a:spcBef>
            </a:pPr>
            <a:r>
              <a:rPr sz="2000" b="1" spc="-10" dirty="0">
                <a:latin typeface="Cambria"/>
                <a:cs typeface="Cambria"/>
              </a:rPr>
              <a:t>Prepared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By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395"/>
              </a:spcBef>
            </a:pPr>
            <a:r>
              <a:rPr sz="2000" spc="-5" dirty="0">
                <a:latin typeface="Cambria"/>
                <a:cs typeface="Cambria"/>
              </a:rPr>
              <a:t>Prof.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lang="en-US" sz="2000" spc="-25" dirty="0">
                <a:latin typeface="Cambria"/>
                <a:cs typeface="Cambria"/>
              </a:rPr>
              <a:t>Ravikumar Natarajan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405"/>
              </a:spcBef>
            </a:pPr>
            <a:r>
              <a:rPr sz="2000" dirty="0">
                <a:latin typeface="Cambria"/>
                <a:cs typeface="Cambria"/>
              </a:rPr>
              <a:t>Assistant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Professor,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Dept.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001" y="868862"/>
            <a:ext cx="4161128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Accessing Objects via reference variable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57201" y="1981832"/>
            <a:ext cx="9398125" cy="4385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The next statement creates an object and assigns its reference to </a:t>
            </a:r>
            <a:r>
              <a:rPr lang="en-US" sz="2800" spc="-5" dirty="0" err="1">
                <a:latin typeface="Cambria"/>
                <a:cs typeface="Cambria"/>
              </a:rPr>
              <a:t>myCircle</a:t>
            </a:r>
            <a:r>
              <a:rPr lang="en-US" sz="2800" spc="-5" dirty="0">
                <a:latin typeface="Cambria"/>
                <a:cs typeface="Cambria"/>
              </a:rPr>
              <a:t>: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 err="1">
                <a:solidFill>
                  <a:srgbClr val="FF0000"/>
                </a:solidFill>
                <a:latin typeface="Cambria"/>
                <a:cs typeface="Cambria"/>
              </a:rPr>
              <a:t>myCircle</a:t>
            </a: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 = new Circle();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You can write a single statement that combines the declaration of an object reference variable, the creation of an object, and the assigning of an object reference to the variable with the following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syntax: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Circle </a:t>
            </a:r>
            <a:r>
              <a:rPr lang="en-US" sz="2800" spc="-5" dirty="0" err="1">
                <a:solidFill>
                  <a:srgbClr val="FF0000"/>
                </a:solidFill>
                <a:latin typeface="Cambria"/>
                <a:cs typeface="Cambria"/>
              </a:rPr>
              <a:t>myCircle</a:t>
            </a: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 = new Circle();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The variable </a:t>
            </a:r>
            <a:r>
              <a:rPr lang="en-US" sz="2800" spc="-5" dirty="0" err="1">
                <a:latin typeface="Cambria"/>
                <a:cs typeface="Cambria"/>
              </a:rPr>
              <a:t>myCircle</a:t>
            </a:r>
            <a:r>
              <a:rPr lang="en-US" sz="2800" spc="-5" dirty="0">
                <a:latin typeface="Cambria"/>
                <a:cs typeface="Cambria"/>
              </a:rPr>
              <a:t> holds a reference to a Circle object.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6553293"/>
            <a:ext cx="9136380" cy="7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0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018141"/>
            <a:ext cx="41611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600" spc="5" dirty="0">
                <a:solidFill>
                  <a:srgbClr val="FFFFFF"/>
                </a:solidFill>
              </a:rPr>
              <a:t>Accessing Object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57201" y="1981832"/>
            <a:ext cx="9398125" cy="4437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2800" spc="-5" dirty="0">
                <a:latin typeface="Cambria"/>
                <a:cs typeface="Cambria"/>
              </a:rPr>
              <a:t>public class </a:t>
            </a:r>
            <a:r>
              <a:rPr lang="en-US" sz="2800" spc="-5" dirty="0" err="1">
                <a:latin typeface="Cambria"/>
                <a:cs typeface="Cambria"/>
              </a:rPr>
              <a:t>TestObject</a:t>
            </a:r>
            <a:r>
              <a:rPr lang="en-US" sz="2800" spc="-5" dirty="0">
                <a:latin typeface="Cambria"/>
                <a:cs typeface="Cambria"/>
              </a:rPr>
              <a:t>{</a:t>
            </a:r>
          </a:p>
          <a:p>
            <a:pPr marL="12699">
              <a:spcBef>
                <a:spcPts val="100"/>
              </a:spcBef>
            </a:pPr>
            <a:r>
              <a:rPr lang="en-US" sz="2800" spc="-5" dirty="0">
                <a:latin typeface="Cambria"/>
                <a:cs typeface="Cambria"/>
              </a:rPr>
              <a:t>public static void main(String[] </a:t>
            </a:r>
            <a:r>
              <a:rPr lang="en-US" sz="2800" spc="-5" dirty="0" err="1">
                <a:latin typeface="Cambria"/>
                <a:cs typeface="Cambria"/>
              </a:rPr>
              <a:t>args</a:t>
            </a:r>
            <a:r>
              <a:rPr lang="en-US" sz="2800" spc="-5" dirty="0">
                <a:latin typeface="Cambria"/>
                <a:cs typeface="Cambria"/>
              </a:rPr>
              <a:t>){</a:t>
            </a:r>
          </a:p>
          <a:p>
            <a:pPr marL="12699">
              <a:spcBef>
                <a:spcPts val="100"/>
              </a:spcBef>
            </a:pPr>
            <a:endParaRPr lang="en-US" sz="2800" spc="-5" dirty="0">
              <a:latin typeface="Cambria"/>
              <a:cs typeface="Cambria"/>
            </a:endParaRPr>
          </a:p>
          <a:p>
            <a:pPr marL="12699">
              <a:spcBef>
                <a:spcPts val="100"/>
              </a:spcBef>
            </a:pPr>
            <a:r>
              <a:rPr lang="en-US" sz="2800" spc="-5" dirty="0">
                <a:latin typeface="Cambria"/>
                <a:cs typeface="Cambria"/>
              </a:rPr>
              <a:t>/** Create an object of the Circle class */</a:t>
            </a:r>
          </a:p>
          <a:p>
            <a:pPr marL="12699">
              <a:spcBef>
                <a:spcPts val="100"/>
              </a:spcBef>
            </a:pPr>
            <a:r>
              <a:rPr lang="en-US" sz="2800" spc="-5" dirty="0">
                <a:latin typeface="Cambria"/>
                <a:cs typeface="Cambria"/>
              </a:rPr>
              <a:t>Circle </a:t>
            </a:r>
            <a:r>
              <a:rPr lang="en-US" sz="2800" spc="-5" dirty="0" err="1">
                <a:latin typeface="Cambria"/>
                <a:cs typeface="Cambria"/>
              </a:rPr>
              <a:t>myCircle</a:t>
            </a:r>
            <a:r>
              <a:rPr lang="en-US" sz="2800" spc="-5" dirty="0">
                <a:latin typeface="Cambria"/>
                <a:cs typeface="Cambria"/>
              </a:rPr>
              <a:t> = new Circle();</a:t>
            </a:r>
          </a:p>
          <a:p>
            <a:pPr marL="12699">
              <a:spcBef>
                <a:spcPts val="100"/>
              </a:spcBef>
            </a:pPr>
            <a:endParaRPr lang="en-US" sz="2800" spc="-5" dirty="0">
              <a:latin typeface="Cambria"/>
              <a:cs typeface="Cambria"/>
            </a:endParaRPr>
          </a:p>
          <a:p>
            <a:pPr marL="12699">
              <a:spcBef>
                <a:spcPts val="100"/>
              </a:spcBef>
            </a:pPr>
            <a:r>
              <a:rPr lang="en-US" sz="2800" spc="-5" dirty="0">
                <a:latin typeface="Cambria"/>
                <a:cs typeface="Cambria"/>
              </a:rPr>
              <a:t>/** Invoke a method using object reference variable */</a:t>
            </a:r>
          </a:p>
          <a:p>
            <a:pPr marL="12699">
              <a:spcBef>
                <a:spcPts val="100"/>
              </a:spcBef>
            </a:pPr>
            <a:r>
              <a:rPr lang="en-US" sz="2800" spc="-5" dirty="0" err="1">
                <a:latin typeface="Cambria"/>
                <a:cs typeface="Cambria"/>
              </a:rPr>
              <a:t>System.out.println</a:t>
            </a:r>
            <a:r>
              <a:rPr lang="en-US" sz="2800" spc="-5" dirty="0">
                <a:latin typeface="Cambria"/>
                <a:cs typeface="Cambria"/>
              </a:rPr>
              <a:t>(</a:t>
            </a:r>
            <a:r>
              <a:rPr lang="en-US" sz="2800" spc="-5" dirty="0" err="1">
                <a:latin typeface="Cambria"/>
                <a:cs typeface="Cambria"/>
              </a:rPr>
              <a:t>myCircle.getArea</a:t>
            </a:r>
            <a:r>
              <a:rPr lang="en-US" sz="2800" spc="-5" dirty="0">
                <a:latin typeface="Cambria"/>
                <a:cs typeface="Cambria"/>
              </a:rPr>
              <a:t>());</a:t>
            </a:r>
          </a:p>
          <a:p>
            <a:pPr marL="12699">
              <a:spcBef>
                <a:spcPts val="100"/>
              </a:spcBef>
            </a:pPr>
            <a:r>
              <a:rPr lang="en-US" sz="2800" spc="-5" dirty="0">
                <a:latin typeface="Cambria"/>
                <a:cs typeface="Cambria"/>
              </a:rPr>
              <a:t>}</a:t>
            </a:r>
          </a:p>
          <a:p>
            <a:pPr marL="12699">
              <a:spcBef>
                <a:spcPts val="100"/>
              </a:spcBef>
            </a:pPr>
            <a:r>
              <a:rPr lang="en-US" sz="2800" spc="-5" dirty="0">
                <a:latin typeface="Cambria"/>
                <a:cs typeface="Cambria"/>
              </a:rPr>
              <a:t>}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6553293"/>
            <a:ext cx="9136380" cy="7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6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001" y="868862"/>
            <a:ext cx="41611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600" spc="5" dirty="0">
                <a:solidFill>
                  <a:srgbClr val="FFFFFF"/>
                </a:solidFill>
              </a:rPr>
              <a:t>Constructors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57201" y="1981832"/>
            <a:ext cx="9398125" cy="3498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A Java class uses variables to define data fields and methods to define actions.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Additionally, a class provides methods of a special type, known as constructors, which are invoked to create a new object.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A constructor can perform any action, but constructors are</a:t>
            </a:r>
          </a:p>
          <a:p>
            <a:pPr marL="12699">
              <a:spcBef>
                <a:spcPts val="100"/>
              </a:spcBef>
            </a:pP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    designed to perform initializing actions, such as initializing </a:t>
            </a:r>
          </a:p>
          <a:p>
            <a:pPr marL="12699">
              <a:spcBef>
                <a:spcPts val="100"/>
              </a:spcBef>
            </a:pP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    the data fields of objects.</a:t>
            </a:r>
            <a:endParaRPr sz="28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6553293"/>
            <a:ext cx="9136380" cy="7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8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001" y="868862"/>
            <a:ext cx="41611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600" spc="5" dirty="0">
                <a:solidFill>
                  <a:srgbClr val="FFFFFF"/>
                </a:solidFill>
              </a:rPr>
              <a:t>Constructors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57201" y="1981832"/>
            <a:ext cx="9398125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Two types</a:t>
            </a:r>
          </a:p>
          <a:p>
            <a:pPr marL="812799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Default constructor</a:t>
            </a:r>
          </a:p>
          <a:p>
            <a:pPr marL="812799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Parameterized constructor</a:t>
            </a:r>
            <a:endParaRPr sz="28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6553293"/>
            <a:ext cx="9136380" cy="7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001" y="868862"/>
            <a:ext cx="4161128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Constructing Objects Using Constructors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57201" y="1981832"/>
            <a:ext cx="9398125" cy="4385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A constructor is invoked to create an object using the new operator.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Constructors are a special kind of method</a:t>
            </a: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. They have following properties: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A constructor must have the </a:t>
            </a: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same name </a:t>
            </a:r>
            <a:r>
              <a:rPr lang="en-US" sz="2800" spc="-5" dirty="0">
                <a:latin typeface="Cambria"/>
                <a:cs typeface="Cambria"/>
              </a:rPr>
              <a:t>as the class itself.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Constructors </a:t>
            </a: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do not have a return type</a:t>
            </a:r>
            <a:r>
              <a:rPr lang="en-US" sz="2800" spc="-5" dirty="0">
                <a:latin typeface="Cambria"/>
                <a:cs typeface="Cambria"/>
              </a:rPr>
              <a:t>, not even void.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Constructors are invoked using the </a:t>
            </a: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new operator </a:t>
            </a:r>
            <a:r>
              <a:rPr lang="en-US" sz="2800" spc="-5" dirty="0">
                <a:latin typeface="Cambria"/>
                <a:cs typeface="Cambria"/>
              </a:rPr>
              <a:t>when an object is created. Constructors play the role of initializing objects.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Cannot be inherited </a:t>
            </a:r>
            <a:r>
              <a:rPr lang="en-US" sz="2800" spc="-5" dirty="0">
                <a:latin typeface="Cambria"/>
                <a:cs typeface="Cambria"/>
              </a:rPr>
              <a:t>and cannot be virtual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6553293"/>
            <a:ext cx="9136380" cy="7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2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416112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Default Constructor</a:t>
            </a:r>
            <a:endParaRPr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B560A-B90B-4E89-B3D2-76F6189FAC6F}"/>
              </a:ext>
            </a:extLst>
          </p:cNvPr>
          <p:cNvSpPr/>
          <p:nvPr/>
        </p:nvSpPr>
        <p:spPr>
          <a:xfrm>
            <a:off x="457200" y="1981200"/>
            <a:ext cx="5029200" cy="3588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34F1E9-A31F-46C3-BF0B-4DDBBDB79AB5}"/>
              </a:ext>
            </a:extLst>
          </p:cNvPr>
          <p:cNvSpPr/>
          <p:nvPr/>
        </p:nvSpPr>
        <p:spPr>
          <a:xfrm>
            <a:off x="477253" y="2178040"/>
            <a:ext cx="7543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>
                <a:solidFill>
                  <a:srgbClr val="FF0000"/>
                </a:solidFill>
              </a:rPr>
              <a:t>Main</a:t>
            </a:r>
            <a:r>
              <a:rPr lang="en-US" sz="2400" dirty="0"/>
              <a:t>{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//creating a default constructor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Main()</a:t>
            </a:r>
          </a:p>
          <a:p>
            <a:r>
              <a:rPr lang="en-US" sz="2400" dirty="0"/>
              <a:t>{</a:t>
            </a:r>
            <a:r>
              <a:rPr lang="en-US" sz="2400" dirty="0" err="1"/>
              <a:t>System.out.println</a:t>
            </a:r>
            <a:r>
              <a:rPr lang="en-US" sz="2400" dirty="0"/>
              <a:t>(“Default constructor created");}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//main method  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endParaRPr lang="en-US" sz="2400" dirty="0"/>
          </a:p>
          <a:p>
            <a:r>
              <a:rPr lang="en-US" sz="2400" dirty="0"/>
              <a:t>//calling a default constructor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Main b=new Main();  </a:t>
            </a:r>
          </a:p>
          <a:p>
            <a:r>
              <a:rPr lang="en-US" sz="2400" dirty="0"/>
              <a:t>}  </a:t>
            </a:r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16845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416112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Default Constructor</a:t>
            </a:r>
            <a:endParaRPr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B560A-B90B-4E89-B3D2-76F6189FAC6F}"/>
              </a:ext>
            </a:extLst>
          </p:cNvPr>
          <p:cNvSpPr/>
          <p:nvPr/>
        </p:nvSpPr>
        <p:spPr>
          <a:xfrm>
            <a:off x="457200" y="1981200"/>
            <a:ext cx="5029200" cy="58060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box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double w, h, d;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box() //Default constructor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("Constructing box");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w=10;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h=10;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d=10;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double volume()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double v;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v=w*h*d;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("volume="+v);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return 0;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9A8AE-E94B-4CC6-ACD0-07B71E067F0D}"/>
              </a:ext>
            </a:extLst>
          </p:cNvPr>
          <p:cNvSpPr/>
          <p:nvPr/>
        </p:nvSpPr>
        <p:spPr>
          <a:xfrm>
            <a:off x="5486400" y="2819400"/>
            <a:ext cx="4495800" cy="25991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def_const1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public static void main(String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[])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 b1 = new box();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b1.volume();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0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66800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Parameterized  Constructor</a:t>
            </a:r>
            <a:endParaRPr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F56AF9-20CF-496C-B10E-BD7E909D63CF}"/>
              </a:ext>
            </a:extLst>
          </p:cNvPr>
          <p:cNvSpPr/>
          <p:nvPr/>
        </p:nvSpPr>
        <p:spPr>
          <a:xfrm>
            <a:off x="457200" y="2438400"/>
            <a:ext cx="9601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>
                <a:solidFill>
                  <a:srgbClr val="FF0000"/>
                </a:solidFill>
              </a:rPr>
              <a:t>Main</a:t>
            </a:r>
            <a:r>
              <a:rPr lang="en-US" sz="2400" dirty="0"/>
              <a:t>{  </a:t>
            </a:r>
          </a:p>
          <a:p>
            <a:endParaRPr lang="en-US" sz="2400" dirty="0"/>
          </a:p>
          <a:p>
            <a:r>
              <a:rPr lang="en-US" sz="2400" dirty="0"/>
              <a:t>//creating a parameterized constructor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Main(int a)</a:t>
            </a:r>
          </a:p>
          <a:p>
            <a:r>
              <a:rPr lang="en-US" sz="2400" dirty="0"/>
              <a:t>{</a:t>
            </a:r>
            <a:r>
              <a:rPr lang="en-US" sz="2400" dirty="0" err="1"/>
              <a:t>System.out.println</a:t>
            </a:r>
            <a:r>
              <a:rPr lang="en-US" sz="2400" dirty="0"/>
              <a:t>(“Parameterized constructor is created:" +a);}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//main method  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endParaRPr lang="en-US" sz="2400" dirty="0"/>
          </a:p>
          <a:p>
            <a:r>
              <a:rPr lang="en-US" sz="2400" dirty="0"/>
              <a:t>//calling a parameterized constructor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Main b=new Main(2);  </a:t>
            </a:r>
          </a:p>
          <a:p>
            <a:r>
              <a:rPr lang="en-US" sz="2400" dirty="0"/>
              <a:t>}  </a:t>
            </a:r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8070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66800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Parameterized  Constructor</a:t>
            </a:r>
            <a:endParaRPr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B560A-B90B-4E89-B3D2-76F6189FAC6F}"/>
              </a:ext>
            </a:extLst>
          </p:cNvPr>
          <p:cNvSpPr/>
          <p:nvPr/>
        </p:nvSpPr>
        <p:spPr>
          <a:xfrm>
            <a:off x="457200" y="1981200"/>
            <a:ext cx="50292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Ex: Parameterized constructor</a:t>
            </a:r>
            <a:endParaRPr lang="en-US" dirty="0"/>
          </a:p>
          <a:p>
            <a:r>
              <a:rPr lang="en-US" dirty="0"/>
              <a:t>class box1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double w, h, d;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box1(double </a:t>
            </a:r>
            <a:r>
              <a:rPr lang="en-US" dirty="0" err="1">
                <a:solidFill>
                  <a:srgbClr val="FF0000"/>
                </a:solidFill>
              </a:rPr>
              <a:t>wi</a:t>
            </a:r>
            <a:r>
              <a:rPr lang="en-US" dirty="0">
                <a:solidFill>
                  <a:srgbClr val="FF0000"/>
                </a:solidFill>
              </a:rPr>
              <a:t>, double </a:t>
            </a:r>
            <a:r>
              <a:rPr lang="en-US" dirty="0" err="1">
                <a:solidFill>
                  <a:srgbClr val="FF0000"/>
                </a:solidFill>
              </a:rPr>
              <a:t>ht</a:t>
            </a:r>
            <a:r>
              <a:rPr lang="en-US" dirty="0">
                <a:solidFill>
                  <a:srgbClr val="FF0000"/>
                </a:solidFill>
              </a:rPr>
              <a:t>, double de)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w=</a:t>
            </a:r>
            <a:r>
              <a:rPr lang="en-US" dirty="0" err="1"/>
              <a:t>wi</a:t>
            </a:r>
            <a:r>
              <a:rPr lang="en-US" dirty="0"/>
              <a:t>;</a:t>
            </a:r>
          </a:p>
          <a:p>
            <a:r>
              <a:rPr lang="en-US" dirty="0"/>
              <a:t>		h=</a:t>
            </a:r>
            <a:r>
              <a:rPr lang="en-US" dirty="0" err="1"/>
              <a:t>ht</a:t>
            </a:r>
            <a:r>
              <a:rPr lang="en-US" dirty="0"/>
              <a:t>;</a:t>
            </a:r>
          </a:p>
          <a:p>
            <a:r>
              <a:rPr lang="en-US" dirty="0"/>
              <a:t>		d=de;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double volume()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double v;</a:t>
            </a:r>
          </a:p>
          <a:p>
            <a:r>
              <a:rPr lang="en-US" dirty="0"/>
              <a:t>		v=w*h*d;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("volume="+v);</a:t>
            </a:r>
          </a:p>
          <a:p>
            <a:r>
              <a:rPr lang="en-US" dirty="0"/>
              <a:t>		return 0;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9A8AE-E94B-4CC6-ACD0-07B71E067F0D}"/>
              </a:ext>
            </a:extLst>
          </p:cNvPr>
          <p:cNvSpPr/>
          <p:nvPr/>
        </p:nvSpPr>
        <p:spPr>
          <a:xfrm>
            <a:off x="5486400" y="2819400"/>
            <a:ext cx="44958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const_param1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      </a:t>
            </a:r>
            <a:r>
              <a:rPr lang="en-US" dirty="0">
                <a:solidFill>
                  <a:srgbClr val="FF0000"/>
                </a:solidFill>
              </a:rPr>
              <a:t>box1 b2 = new box1 (10,20,30);</a:t>
            </a:r>
          </a:p>
          <a:p>
            <a:r>
              <a:rPr lang="en-US" dirty="0"/>
              <a:t>	      b2.volume();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539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66800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Constructor Overloading</a:t>
            </a:r>
            <a:endParaRPr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83E540-F5D7-4E8F-9F93-D890CDDB53DE}"/>
              </a:ext>
            </a:extLst>
          </p:cNvPr>
          <p:cNvGrpSpPr/>
          <p:nvPr/>
        </p:nvGrpSpPr>
        <p:grpSpPr>
          <a:xfrm>
            <a:off x="160421" y="2514600"/>
            <a:ext cx="4876800" cy="3810000"/>
            <a:chOff x="1295400" y="2286000"/>
            <a:chExt cx="6248400" cy="3810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88C35D6-4014-4038-9901-9C639876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2438400"/>
              <a:ext cx="6096000" cy="3657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E54D64F-4846-4A6A-943D-9AFF3624E9A8}"/>
                </a:ext>
              </a:extLst>
            </p:cNvPr>
            <p:cNvSpPr/>
            <p:nvPr/>
          </p:nvSpPr>
          <p:spPr>
            <a:xfrm>
              <a:off x="4343400" y="2286000"/>
              <a:ext cx="32004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5CBAD08-BAC6-4F2B-BA67-8A85D29406E9}"/>
              </a:ext>
            </a:extLst>
          </p:cNvPr>
          <p:cNvSpPr/>
          <p:nvPr/>
        </p:nvSpPr>
        <p:spPr>
          <a:xfrm>
            <a:off x="4648200" y="1905000"/>
            <a:ext cx="541822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Temp </a:t>
            </a:r>
            <a:r>
              <a:rPr lang="en-US" dirty="0">
                <a:solidFill>
                  <a:srgbClr val="FF0000"/>
                </a:solidFill>
              </a:rPr>
              <a:t>//Constructor Chaining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Temp()    {</a:t>
            </a:r>
          </a:p>
          <a:p>
            <a:r>
              <a:rPr lang="en-US" dirty="0"/>
              <a:t>        // calls constructor 2</a:t>
            </a:r>
          </a:p>
          <a:p>
            <a:r>
              <a:rPr lang="en-US" dirty="0"/>
              <a:t>        this(5);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("The Default constructor");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Temp(int x){</a:t>
            </a:r>
          </a:p>
          <a:p>
            <a:r>
              <a:rPr lang="en-US" dirty="0"/>
              <a:t>        // calls constructor 3</a:t>
            </a:r>
          </a:p>
          <a:p>
            <a:r>
              <a:rPr lang="en-US" dirty="0"/>
              <a:t>        this(5, 15);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(x);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    Temp(int x, int y)   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(x * y);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// invokes default constructor first</a:t>
            </a:r>
          </a:p>
          <a:p>
            <a:r>
              <a:rPr lang="en-US" dirty="0"/>
              <a:t>        new Temp();</a:t>
            </a:r>
          </a:p>
          <a:p>
            <a:r>
              <a:rPr lang="en-US" dirty="0"/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241044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1080024"/>
            <a:ext cx="4571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</a:rPr>
              <a:t>Defining classes for objects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839181" y="2123901"/>
            <a:ext cx="8609619" cy="30681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ambria"/>
                <a:cs typeface="Cambria"/>
              </a:rPr>
              <a:t>A class defines the properties and behaviors for objects.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An object represents an entity in the real world that can be distinctly identified.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For example, a student, a desk, a circle, a button, and even a loan can all be viewed as objects.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ambria"/>
                <a:cs typeface="Cambria"/>
              </a:rPr>
              <a:t>An object has a unique identity, state, and behavior.</a:t>
            </a:r>
            <a:endParaRPr sz="28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6553293"/>
            <a:ext cx="9136380" cy="75428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66800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Constructor Overloading</a:t>
            </a:r>
            <a:endParaRPr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A8652-E158-4AB3-9A17-A3CE574C4278}"/>
              </a:ext>
            </a:extLst>
          </p:cNvPr>
          <p:cNvSpPr/>
          <p:nvPr/>
        </p:nvSpPr>
        <p:spPr>
          <a:xfrm>
            <a:off x="762000" y="2133600"/>
            <a:ext cx="7696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{  </a:t>
            </a:r>
          </a:p>
          <a:p>
            <a:r>
              <a:rPr lang="en-US" dirty="0"/>
              <a:t>String name;  </a:t>
            </a:r>
          </a:p>
          <a:p>
            <a:r>
              <a:rPr lang="en-US" dirty="0">
                <a:solidFill>
                  <a:srgbClr val="FF0000"/>
                </a:solidFill>
              </a:rPr>
              <a:t>Main(){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("this a default constructor");  </a:t>
            </a:r>
          </a:p>
          <a:p>
            <a:r>
              <a:rPr lang="en-US" dirty="0"/>
              <a:t>}  </a:t>
            </a:r>
          </a:p>
          <a:p>
            <a:r>
              <a:rPr lang="en-US" dirty="0">
                <a:solidFill>
                  <a:srgbClr val="FF0000"/>
                </a:solidFill>
              </a:rPr>
              <a:t> Main(String n){  </a:t>
            </a:r>
          </a:p>
          <a:p>
            <a:r>
              <a:rPr lang="en-US" dirty="0"/>
              <a:t>name = n;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s = new Main();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nDefault</a:t>
            </a:r>
            <a:r>
              <a:rPr lang="en-US" dirty="0"/>
              <a:t> Constructor values: \n");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nStudent</a:t>
            </a:r>
            <a:r>
              <a:rPr lang="en-US" dirty="0"/>
              <a:t> Name : "+s.name);  </a:t>
            </a:r>
          </a:p>
          <a:p>
            <a:r>
              <a:rPr lang="en-US" dirty="0"/>
              <a:t>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nParameterized</a:t>
            </a:r>
            <a:r>
              <a:rPr lang="en-US" dirty="0"/>
              <a:t> Constructor values: \n");  </a:t>
            </a:r>
          </a:p>
          <a:p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student = new Main("David");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nStudent</a:t>
            </a:r>
            <a:r>
              <a:rPr lang="en-US" dirty="0"/>
              <a:t> Name : "+student.name);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43066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56833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Destructor</a:t>
            </a:r>
            <a:endParaRPr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7F05C-DAE7-4050-A6E1-B399997F6E64}"/>
              </a:ext>
            </a:extLst>
          </p:cNvPr>
          <p:cNvSpPr/>
          <p:nvPr/>
        </p:nvSpPr>
        <p:spPr>
          <a:xfrm>
            <a:off x="609600" y="23622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Is destructor available in java?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destructor in java.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Garbage collector in java performs </a:t>
            </a:r>
          </a:p>
          <a:p>
            <a:pPr marL="971550" lvl="1" indent="-514350">
              <a:buAutoNum type="romanLcParenR"/>
            </a:pPr>
            <a:r>
              <a:rPr lang="en-US" sz="2400" dirty="0"/>
              <a:t>freeing up memory allocated for objects and  </a:t>
            </a:r>
          </a:p>
          <a:p>
            <a:pPr marL="971550" lvl="1" indent="-514350">
              <a:buAutoNum type="romanLcParenR"/>
            </a:pPr>
            <a:r>
              <a:rPr lang="en-US" sz="2400" dirty="0"/>
              <a:t>Cleaning up resources.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B08C0-107B-430E-92EC-7B8D0A9A8B7D}"/>
              </a:ext>
            </a:extLst>
          </p:cNvPr>
          <p:cNvSpPr/>
          <p:nvPr/>
        </p:nvSpPr>
        <p:spPr>
          <a:xfrm>
            <a:off x="762000" y="4495800"/>
            <a:ext cx="3445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Open Sans"/>
              </a:rPr>
              <a:t>Java Finalize() Method</a:t>
            </a:r>
            <a:endParaRPr lang="en-US" sz="2400" b="0" i="0" dirty="0">
              <a:solidFill>
                <a:srgbClr val="00B0F0"/>
              </a:solidFill>
              <a:effectLst/>
              <a:latin typeface="Open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8148F-7627-423C-AABF-934482BFDE91}"/>
              </a:ext>
            </a:extLst>
          </p:cNvPr>
          <p:cNvSpPr/>
          <p:nvPr/>
        </p:nvSpPr>
        <p:spPr>
          <a:xfrm>
            <a:off x="914400" y="4931208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use the </a:t>
            </a:r>
            <a:r>
              <a:rPr lang="en-US" sz="2400" dirty="0" err="1"/>
              <a:t>object.finalize</a:t>
            </a:r>
            <a:r>
              <a:rPr lang="en-US" sz="2400" dirty="0"/>
              <a:t>() method which works exactly like a destructor in Java.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dirty="0" err="1">
                <a:solidFill>
                  <a:srgbClr val="FF0000"/>
                </a:solidFill>
              </a:rPr>
              <a:t>Object.finalize</a:t>
            </a:r>
            <a:r>
              <a:rPr lang="en-US" sz="2400" dirty="0">
                <a:solidFill>
                  <a:srgbClr val="FF0000"/>
                </a:solidFill>
              </a:rPr>
              <a:t>() method </a:t>
            </a:r>
            <a:r>
              <a:rPr lang="en-US" sz="2400" dirty="0"/>
              <a:t>is inherited in all Java objects. It is not a destructor but is used to make sure or provide additional security to ensure the use of external resources like closing the file, </a:t>
            </a:r>
            <a:r>
              <a:rPr lang="en-US" sz="2400" dirty="0" err="1"/>
              <a:t>etc</a:t>
            </a:r>
            <a:r>
              <a:rPr lang="en-US" sz="2400" dirty="0"/>
              <a:t> before the program shuts down.</a:t>
            </a:r>
          </a:p>
        </p:txBody>
      </p:sp>
    </p:spTree>
    <p:extLst>
      <p:ext uri="{BB962C8B-B14F-4D97-AF65-F5344CB8AC3E}">
        <p14:creationId xmlns:p14="http://schemas.microsoft.com/office/powerpoint/2010/main" val="313260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56833"/>
            <a:ext cx="48768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Java Finalize() Method</a:t>
            </a:r>
            <a:br>
              <a:rPr lang="en-US" sz="3200" spc="5" dirty="0">
                <a:solidFill>
                  <a:srgbClr val="FFFFFF"/>
                </a:solidFill>
              </a:rPr>
            </a:br>
            <a:endParaRPr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7F05C-DAE7-4050-A6E1-B399997F6E64}"/>
              </a:ext>
            </a:extLst>
          </p:cNvPr>
          <p:cNvSpPr/>
          <p:nvPr/>
        </p:nvSpPr>
        <p:spPr>
          <a:xfrm>
            <a:off x="609600" y="2362200"/>
            <a:ext cx="891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A {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public void finalize() throws Throwable{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("Object is destroyed by the Garbage Collector");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A test = new A();</a:t>
            </a:r>
          </a:p>
          <a:p>
            <a:r>
              <a:rPr lang="en-US" sz="2400" dirty="0"/>
              <a:t>test = null;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System.gc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270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56833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Destructor</a:t>
            </a:r>
            <a:endParaRPr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7F05C-DAE7-4050-A6E1-B399997F6E64}"/>
              </a:ext>
            </a:extLst>
          </p:cNvPr>
          <p:cNvSpPr/>
          <p:nvPr/>
        </p:nvSpPr>
        <p:spPr>
          <a:xfrm>
            <a:off x="609600" y="23622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Is destructor available in java?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destructor in java.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Garbage collector in java performs </a:t>
            </a:r>
          </a:p>
          <a:p>
            <a:pPr marL="971550" lvl="1" indent="-514350">
              <a:buAutoNum type="romanLcParenR"/>
            </a:pPr>
            <a:r>
              <a:rPr lang="en-US" sz="2400" dirty="0"/>
              <a:t>freeing up memory allocated for objects and  </a:t>
            </a:r>
          </a:p>
          <a:p>
            <a:pPr marL="971550" lvl="1" indent="-514350">
              <a:buAutoNum type="romanLcParenR"/>
            </a:pPr>
            <a:r>
              <a:rPr lang="en-US" sz="2400" dirty="0"/>
              <a:t>Cleaning up resources.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B08C0-107B-430E-92EC-7B8D0A9A8B7D}"/>
              </a:ext>
            </a:extLst>
          </p:cNvPr>
          <p:cNvSpPr/>
          <p:nvPr/>
        </p:nvSpPr>
        <p:spPr>
          <a:xfrm>
            <a:off x="762000" y="4495800"/>
            <a:ext cx="3445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Open Sans"/>
              </a:rPr>
              <a:t>Java Finalize() Method</a:t>
            </a:r>
            <a:endParaRPr lang="en-US" sz="2400" b="0" i="0" dirty="0">
              <a:solidFill>
                <a:srgbClr val="00B0F0"/>
              </a:solidFill>
              <a:effectLst/>
              <a:latin typeface="Open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8148F-7627-423C-AABF-934482BFDE91}"/>
              </a:ext>
            </a:extLst>
          </p:cNvPr>
          <p:cNvSpPr/>
          <p:nvPr/>
        </p:nvSpPr>
        <p:spPr>
          <a:xfrm>
            <a:off x="914400" y="4931208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use the </a:t>
            </a:r>
            <a:r>
              <a:rPr lang="en-US" sz="2400" dirty="0" err="1"/>
              <a:t>object.finalize</a:t>
            </a:r>
            <a:r>
              <a:rPr lang="en-US" sz="2400" dirty="0"/>
              <a:t>() method which works exactly like a destructor in Java.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dirty="0" err="1">
                <a:solidFill>
                  <a:srgbClr val="FF0000"/>
                </a:solidFill>
              </a:rPr>
              <a:t>Object.finalize</a:t>
            </a:r>
            <a:r>
              <a:rPr lang="en-US" sz="2400" dirty="0">
                <a:solidFill>
                  <a:srgbClr val="FF0000"/>
                </a:solidFill>
              </a:rPr>
              <a:t>() method </a:t>
            </a:r>
            <a:r>
              <a:rPr lang="en-US" sz="2400" dirty="0"/>
              <a:t>is inherited in all Java objects. It is not a destructor but is used to make sure or provide additional security to ensure the use of external resources like closing the file, </a:t>
            </a:r>
            <a:r>
              <a:rPr lang="en-US" sz="2400" dirty="0" err="1"/>
              <a:t>etc</a:t>
            </a:r>
            <a:r>
              <a:rPr lang="en-US" sz="2400" dirty="0"/>
              <a:t> before the program shuts down.</a:t>
            </a:r>
          </a:p>
        </p:txBody>
      </p:sp>
    </p:spTree>
    <p:extLst>
      <p:ext uri="{BB962C8B-B14F-4D97-AF65-F5344CB8AC3E}">
        <p14:creationId xmlns:p14="http://schemas.microsoft.com/office/powerpoint/2010/main" val="31866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48768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Reference Data Fields and the NULL Value</a:t>
            </a:r>
            <a:endParaRPr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7F05C-DAE7-4050-A6E1-B399997F6E64}"/>
              </a:ext>
            </a:extLst>
          </p:cNvPr>
          <p:cNvSpPr/>
          <p:nvPr/>
        </p:nvSpPr>
        <p:spPr>
          <a:xfrm>
            <a:off x="571500" y="198120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 fields can be of reference types.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class Student 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</a:rPr>
              <a:t>String</a:t>
            </a:r>
            <a:r>
              <a:rPr lang="en-US" sz="2400" dirty="0"/>
              <a:t> name; // </a:t>
            </a:r>
            <a:r>
              <a:rPr lang="en-US" sz="2400" dirty="0">
                <a:solidFill>
                  <a:schemeClr val="accent6"/>
                </a:solidFill>
              </a:rPr>
              <a:t>name has the default value null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int</a:t>
            </a:r>
            <a:r>
              <a:rPr lang="en-US" sz="2400" dirty="0"/>
              <a:t> age; // </a:t>
            </a:r>
            <a:r>
              <a:rPr lang="en-US" sz="2400" dirty="0">
                <a:solidFill>
                  <a:srgbClr val="FF0000"/>
                </a:solidFill>
              </a:rPr>
              <a:t>age has the default value 0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</a:rPr>
              <a:t>boolean</a:t>
            </a:r>
            <a:r>
              <a:rPr lang="en-US" sz="2400" dirty="0"/>
              <a:t> </a:t>
            </a:r>
            <a:r>
              <a:rPr lang="en-US" sz="2400" dirty="0" err="1"/>
              <a:t>isScienceMajor</a:t>
            </a:r>
            <a:r>
              <a:rPr lang="en-US" sz="2400" dirty="0"/>
              <a:t>; // </a:t>
            </a:r>
            <a:r>
              <a:rPr lang="en-US" sz="2400" dirty="0">
                <a:solidFill>
                  <a:srgbClr val="00B0F0"/>
                </a:solidFill>
              </a:rPr>
              <a:t>default value false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</a:rPr>
              <a:t>char</a:t>
            </a:r>
            <a:r>
              <a:rPr lang="en-US" sz="2400" dirty="0"/>
              <a:t> gender; // </a:t>
            </a:r>
            <a:r>
              <a:rPr lang="en-US" sz="2400" dirty="0">
                <a:solidFill>
                  <a:srgbClr val="00B050"/>
                </a:solidFill>
              </a:rPr>
              <a:t>default value '\u0000'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 data field of a reference type does not reference any object, the data field holds a special Java value, null.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null is a literal just like true and false.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While true and false are Boolean literals, null is a literal for a</a:t>
            </a:r>
          </a:p>
          <a:p>
            <a:r>
              <a:rPr lang="en-US" sz="2400" dirty="0"/>
              <a:t>     reference type</a:t>
            </a:r>
          </a:p>
        </p:txBody>
      </p:sp>
    </p:spTree>
    <p:extLst>
      <p:ext uri="{BB962C8B-B14F-4D97-AF65-F5344CB8AC3E}">
        <p14:creationId xmlns:p14="http://schemas.microsoft.com/office/powerpoint/2010/main" val="376889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48768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Reference Data Fields and the NULL Value</a:t>
            </a:r>
            <a:endParaRPr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7F05C-DAE7-4050-A6E1-B399997F6E64}"/>
              </a:ext>
            </a:extLst>
          </p:cNvPr>
          <p:cNvSpPr/>
          <p:nvPr/>
        </p:nvSpPr>
        <p:spPr>
          <a:xfrm>
            <a:off x="609600" y="2362200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Main {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char</a:t>
            </a:r>
            <a:r>
              <a:rPr lang="en-US" sz="2400" dirty="0"/>
              <a:t> name; //unassigned</a:t>
            </a:r>
          </a:p>
          <a:p>
            <a:r>
              <a:rPr lang="en-US" sz="2400" dirty="0"/>
              <a:t>		public void print(){</a:t>
            </a:r>
          </a:p>
          <a:p>
            <a:r>
              <a:rPr lang="en-US" sz="2400" dirty="0"/>
              <a:t>		</a:t>
            </a:r>
            <a:r>
              <a:rPr lang="en-US" sz="2200" dirty="0" err="1"/>
              <a:t>System.out.println</a:t>
            </a:r>
            <a:r>
              <a:rPr lang="en-US" sz="2200" dirty="0"/>
              <a:t>("Default value of char num: "</a:t>
            </a:r>
            <a:r>
              <a:rPr lang="en-US" sz="2200" dirty="0">
                <a:solidFill>
                  <a:srgbClr val="FF0000"/>
                </a:solidFill>
              </a:rPr>
              <a:t>+ name</a:t>
            </a:r>
            <a:r>
              <a:rPr lang="en-US" sz="2200" dirty="0"/>
              <a:t>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/>
              <a:t>		 Main d = new Main();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d.print</a:t>
            </a:r>
            <a:r>
              <a:rPr lang="en-US" sz="2400" dirty="0"/>
              <a:t>();		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6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48768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Using Classes from the Java Library</a:t>
            </a:r>
            <a:endParaRPr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7F05C-DAE7-4050-A6E1-B399997F6E64}"/>
              </a:ext>
            </a:extLst>
          </p:cNvPr>
          <p:cNvSpPr/>
          <p:nvPr/>
        </p:nvSpPr>
        <p:spPr>
          <a:xfrm>
            <a:off x="609600" y="2362200"/>
            <a:ext cx="891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Java API contains a rich set of classes for developing Java</a:t>
            </a:r>
          </a:p>
          <a:p>
            <a:r>
              <a:rPr lang="en-US" sz="2400" dirty="0"/>
              <a:t>programs.</a:t>
            </a:r>
          </a:p>
          <a:p>
            <a:r>
              <a:rPr lang="en-US" sz="2400" dirty="0"/>
              <a:t>For examples: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Math, Arrays, Scanner, String, Date, Random, Point2D </a:t>
            </a:r>
            <a:r>
              <a:rPr lang="en-US" sz="2400" dirty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114777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48768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Using Classes from the Java Library</a:t>
            </a:r>
            <a:endParaRPr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7F05C-DAE7-4050-A6E1-B399997F6E64}"/>
              </a:ext>
            </a:extLst>
          </p:cNvPr>
          <p:cNvSpPr/>
          <p:nvPr/>
        </p:nvSpPr>
        <p:spPr>
          <a:xfrm>
            <a:off x="609600" y="2362200"/>
            <a:ext cx="891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Java API contains a rich set of classes for developing Java</a:t>
            </a:r>
          </a:p>
          <a:p>
            <a:r>
              <a:rPr lang="en-US" sz="2400" dirty="0"/>
              <a:t>programs.</a:t>
            </a:r>
          </a:p>
          <a:p>
            <a:r>
              <a:rPr lang="en-US" sz="2400" dirty="0"/>
              <a:t>For examples: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Math, Arrays, Scanner, String, Date, Random, Point2D </a:t>
            </a:r>
            <a:r>
              <a:rPr lang="en-US" sz="2400" dirty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94883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Math Class and Arrays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7F05C-DAE7-4050-A6E1-B399997F6E64}"/>
              </a:ext>
            </a:extLst>
          </p:cNvPr>
          <p:cNvSpPr/>
          <p:nvPr/>
        </p:nvSpPr>
        <p:spPr>
          <a:xfrm>
            <a:off x="609600" y="2362200"/>
            <a:ext cx="8915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› Math Class:</a:t>
            </a:r>
          </a:p>
          <a:p>
            <a:r>
              <a:rPr lang="en-US" sz="2400" dirty="0"/>
              <a:t>› Unit#2</a:t>
            </a:r>
          </a:p>
          <a:p>
            <a:endParaRPr lang="en-US" sz="2400" dirty="0"/>
          </a:p>
          <a:p>
            <a:r>
              <a:rPr lang="en-US" sz="2400" dirty="0"/>
              <a:t>› Arrays Class:</a:t>
            </a:r>
          </a:p>
          <a:p>
            <a:r>
              <a:rPr lang="en-US" sz="2400" dirty="0"/>
              <a:t>› Unit#3</a:t>
            </a:r>
          </a:p>
          <a:p>
            <a:endParaRPr lang="en-US" sz="2400" dirty="0"/>
          </a:p>
          <a:p>
            <a:r>
              <a:rPr lang="en-US" sz="2400" dirty="0"/>
              <a:t>› Scanner Class</a:t>
            </a:r>
          </a:p>
          <a:p>
            <a:r>
              <a:rPr lang="en-US" sz="2400" dirty="0"/>
              <a:t>› Unit#2 and Unit#3</a:t>
            </a:r>
          </a:p>
        </p:txBody>
      </p:sp>
    </p:spTree>
    <p:extLst>
      <p:ext uri="{BB962C8B-B14F-4D97-AF65-F5344CB8AC3E}">
        <p14:creationId xmlns:p14="http://schemas.microsoft.com/office/powerpoint/2010/main" val="378597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90914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Date Class</a:t>
            </a:r>
            <a:endParaRPr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7F05C-DAE7-4050-A6E1-B399997F6E64}"/>
              </a:ext>
            </a:extLst>
          </p:cNvPr>
          <p:cNvSpPr/>
          <p:nvPr/>
        </p:nvSpPr>
        <p:spPr>
          <a:xfrm>
            <a:off x="762000" y="2438400"/>
            <a:ext cx="7124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› Date(</a:t>
            </a:r>
            <a:r>
              <a:rPr lang="en-US" sz="2400" dirty="0" err="1"/>
              <a:t>year,month,date</a:t>
            </a:r>
            <a:r>
              <a:rPr lang="en-US" sz="2400" dirty="0"/>
              <a:t>,[</a:t>
            </a:r>
            <a:r>
              <a:rPr lang="en-US" sz="2400" dirty="0" err="1"/>
              <a:t>hrs,min</a:t>
            </a:r>
            <a:r>
              <a:rPr lang="en-US" sz="2400" dirty="0"/>
              <a:t>,[sec]])</a:t>
            </a:r>
          </a:p>
          <a:p>
            <a:r>
              <a:rPr lang="en-US" sz="2400" dirty="0"/>
              <a:t>› Date()</a:t>
            </a:r>
          </a:p>
          <a:p>
            <a:r>
              <a:rPr lang="en-US" sz="2400" dirty="0"/>
              <a:t>› Date(</a:t>
            </a:r>
            <a:r>
              <a:rPr lang="en-US" sz="2400" dirty="0" err="1"/>
              <a:t>elapseTime</a:t>
            </a:r>
            <a:r>
              <a:rPr lang="en-US" sz="2400" dirty="0"/>
              <a:t>)</a:t>
            </a:r>
          </a:p>
          <a:p>
            <a:r>
              <a:rPr lang="en-US" sz="2400" dirty="0"/>
              <a:t>› after(Date when)</a:t>
            </a:r>
          </a:p>
          <a:p>
            <a:r>
              <a:rPr lang="en-US" sz="2400" dirty="0"/>
              <a:t>› before(Date when)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compareTo</a:t>
            </a:r>
            <a:r>
              <a:rPr lang="en-US" sz="2400" dirty="0"/>
              <a:t>(Date </a:t>
            </a:r>
            <a:r>
              <a:rPr lang="en-US" sz="2400" dirty="0" err="1"/>
              <a:t>anotherDate</a:t>
            </a:r>
            <a:r>
              <a:rPr lang="en-US" sz="2400" dirty="0"/>
              <a:t>)</a:t>
            </a:r>
          </a:p>
          <a:p>
            <a:r>
              <a:rPr lang="en-US" sz="2400" dirty="0"/>
              <a:t>› equals(Object obj)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getTime</a:t>
            </a:r>
            <a:r>
              <a:rPr lang="en-US" sz="2400" dirty="0"/>
              <a:t>()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setTime</a:t>
            </a:r>
            <a:r>
              <a:rPr lang="en-US" sz="2400" dirty="0"/>
              <a:t>(</a:t>
            </a:r>
            <a:r>
              <a:rPr lang="en-US" sz="2400" dirty="0" err="1"/>
              <a:t>elapseTime</a:t>
            </a:r>
            <a:r>
              <a:rPr lang="en-US" sz="2400" dirty="0"/>
              <a:t>)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toString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27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83506"/>
            <a:ext cx="41611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600" spc="-10" dirty="0">
                <a:solidFill>
                  <a:srgbClr val="FFFFFF"/>
                </a:solidFill>
              </a:rPr>
              <a:t>Properties for Objects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70654" y="2084321"/>
            <a:ext cx="8449546" cy="348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The state of an object (also known as its properties or attributes) is represented by data fields with their current values.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A circle object, for example, has a data field ‘radius’, which is the property that characterizes a circle.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A rectangle object has the data fields ‘width’ and ‘height’, which are the properties that characterize a rectangle.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6553293"/>
            <a:ext cx="9136380" cy="75428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90914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Date Class</a:t>
            </a:r>
            <a:endParaRPr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7F05C-DAE7-4050-A6E1-B399997F6E64}"/>
              </a:ext>
            </a:extLst>
          </p:cNvPr>
          <p:cNvSpPr/>
          <p:nvPr/>
        </p:nvSpPr>
        <p:spPr>
          <a:xfrm>
            <a:off x="571500" y="205740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import </a:t>
            </a:r>
            <a:r>
              <a:rPr lang="en-US" sz="2400" dirty="0" err="1">
                <a:solidFill>
                  <a:srgbClr val="FF0000"/>
                </a:solidFill>
              </a:rPr>
              <a:t>java.util</a:t>
            </a:r>
            <a:r>
              <a:rPr lang="en-US" sz="2400" dirty="0">
                <a:solidFill>
                  <a:srgbClr val="FF0000"/>
                </a:solidFill>
              </a:rPr>
              <a:t>.*;</a:t>
            </a:r>
          </a:p>
          <a:p>
            <a:r>
              <a:rPr lang="en-US" sz="2400" dirty="0"/>
              <a:t>public class Main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  // Creating date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Date d1 = new Date();  // Current date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("Current Date:" +d1);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  Date d2 = new Date(2030, 11, 21);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  Date d3 = new Date(2022, 6, 3);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boolean</a:t>
            </a:r>
            <a:r>
              <a:rPr lang="en-US" sz="2400" dirty="0"/>
              <a:t> a = d3.after(d2);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("Date d3 comes after " + "date d2: " + a);</a:t>
            </a:r>
          </a:p>
          <a:p>
            <a:r>
              <a:rPr lang="en-US" sz="2400" dirty="0"/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8086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String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7F05C-DAE7-4050-A6E1-B399997F6E64}"/>
              </a:ext>
            </a:extLst>
          </p:cNvPr>
          <p:cNvSpPr/>
          <p:nvPr/>
        </p:nvSpPr>
        <p:spPr>
          <a:xfrm>
            <a:off x="800100" y="3124200"/>
            <a:ext cx="8915400" cy="710963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› String Constructor</a:t>
            </a:r>
          </a:p>
          <a:p>
            <a:r>
              <a:rPr lang="en-US" sz="2000" dirty="0"/>
              <a:t>› String Concatenation</a:t>
            </a:r>
          </a:p>
          <a:p>
            <a:r>
              <a:rPr lang="en-US" sz="2000" dirty="0"/>
              <a:t>› length() method</a:t>
            </a:r>
          </a:p>
          <a:p>
            <a:r>
              <a:rPr lang="en-US" sz="2000" dirty="0"/>
              <a:t>› </a:t>
            </a:r>
            <a:r>
              <a:rPr lang="en-US" sz="2000" dirty="0" err="1"/>
              <a:t>charAt</a:t>
            </a:r>
            <a:r>
              <a:rPr lang="en-US" sz="2000" dirty="0"/>
              <a:t>() method</a:t>
            </a:r>
          </a:p>
          <a:p>
            <a:r>
              <a:rPr lang="en-US" sz="2000" dirty="0"/>
              <a:t>› </a:t>
            </a:r>
            <a:r>
              <a:rPr lang="en-US" sz="2000" dirty="0" err="1"/>
              <a:t>getChars</a:t>
            </a:r>
            <a:r>
              <a:rPr lang="en-US" sz="2000" dirty="0"/>
              <a:t>() method</a:t>
            </a:r>
          </a:p>
          <a:p>
            <a:r>
              <a:rPr lang="en-US" sz="2000" dirty="0"/>
              <a:t>› Equals() method</a:t>
            </a:r>
          </a:p>
          <a:p>
            <a:r>
              <a:rPr lang="en-US" sz="2000" dirty="0"/>
              <a:t>› </a:t>
            </a:r>
            <a:r>
              <a:rPr lang="en-US" sz="2000" dirty="0" err="1"/>
              <a:t>equalsIgnoreCase</a:t>
            </a:r>
            <a:r>
              <a:rPr lang="en-US" sz="2000" dirty="0"/>
              <a:t>() method</a:t>
            </a:r>
          </a:p>
          <a:p>
            <a:r>
              <a:rPr lang="en-US" sz="2000" dirty="0"/>
              <a:t>› </a:t>
            </a:r>
            <a:r>
              <a:rPr lang="en-US" sz="2000" dirty="0" err="1"/>
              <a:t>startsWith</a:t>
            </a:r>
            <a:r>
              <a:rPr lang="en-US" sz="2000" dirty="0"/>
              <a:t>() method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› </a:t>
            </a:r>
            <a:r>
              <a:rPr lang="en-US" sz="2000" dirty="0" err="1"/>
              <a:t>endsWith</a:t>
            </a:r>
            <a:r>
              <a:rPr lang="en-US" sz="2000" dirty="0"/>
              <a:t>() method</a:t>
            </a:r>
          </a:p>
          <a:p>
            <a:r>
              <a:rPr lang="en-US" sz="2000" dirty="0"/>
              <a:t>› </a:t>
            </a:r>
            <a:r>
              <a:rPr lang="en-US" sz="2000" dirty="0" err="1"/>
              <a:t>compareTo</a:t>
            </a:r>
            <a:r>
              <a:rPr lang="en-US" sz="2000" dirty="0"/>
              <a:t>() method</a:t>
            </a:r>
          </a:p>
          <a:p>
            <a:r>
              <a:rPr lang="en-US" sz="2000" dirty="0"/>
              <a:t>› </a:t>
            </a:r>
            <a:r>
              <a:rPr lang="en-US" sz="2000" dirty="0" err="1"/>
              <a:t>indexOf</a:t>
            </a:r>
            <a:r>
              <a:rPr lang="en-US" sz="2000" dirty="0"/>
              <a:t>() method with char</a:t>
            </a:r>
          </a:p>
          <a:p>
            <a:r>
              <a:rPr lang="en-US" sz="2000" dirty="0"/>
              <a:t>› </a:t>
            </a:r>
            <a:r>
              <a:rPr lang="en-US" sz="2000" dirty="0" err="1"/>
              <a:t>indexOf</a:t>
            </a:r>
            <a:r>
              <a:rPr lang="en-US" sz="2000" dirty="0"/>
              <a:t>() method with substring</a:t>
            </a:r>
          </a:p>
          <a:p>
            <a:r>
              <a:rPr lang="en-US" sz="2000" dirty="0"/>
              <a:t>› substring() method</a:t>
            </a:r>
          </a:p>
          <a:p>
            <a:r>
              <a:rPr lang="en-US" sz="2000" dirty="0"/>
              <a:t>› </a:t>
            </a:r>
            <a:r>
              <a:rPr lang="en-US" sz="2000" dirty="0" err="1"/>
              <a:t>concat</a:t>
            </a:r>
            <a:r>
              <a:rPr lang="en-US" sz="2000" dirty="0"/>
              <a:t>() method</a:t>
            </a:r>
          </a:p>
          <a:p>
            <a:r>
              <a:rPr lang="en-US" sz="2000" dirty="0"/>
              <a:t>› replace() method</a:t>
            </a:r>
          </a:p>
          <a:p>
            <a:r>
              <a:rPr lang="en-US" sz="2000" dirty="0"/>
              <a:t>› trim() method</a:t>
            </a:r>
          </a:p>
          <a:p>
            <a:r>
              <a:rPr lang="en-US" sz="2000" dirty="0"/>
              <a:t>› Changing the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6A0F62-ECBE-4419-83A8-8C387ED54156}"/>
              </a:ext>
            </a:extLst>
          </p:cNvPr>
          <p:cNvSpPr/>
          <p:nvPr/>
        </p:nvSpPr>
        <p:spPr>
          <a:xfrm>
            <a:off x="6324600" y="7126069"/>
            <a:ext cx="5029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03042"/>
                </a:solidFill>
                <a:latin typeface="ArialMT"/>
              </a:rPr>
              <a:t>› </a:t>
            </a:r>
            <a:r>
              <a:rPr lang="en-US" dirty="0">
                <a:solidFill>
                  <a:srgbClr val="262626"/>
                </a:solidFill>
                <a:latin typeface="DejaVuSans"/>
              </a:rPr>
              <a:t>Refer </a:t>
            </a:r>
            <a:r>
              <a:rPr lang="en-US" dirty="0" err="1">
                <a:solidFill>
                  <a:srgbClr val="262626"/>
                </a:solidFill>
                <a:latin typeface="DejaVuSans"/>
              </a:rPr>
              <a:t>DemoString</a:t>
            </a:r>
            <a:r>
              <a:rPr lang="en-US" dirty="0">
                <a:solidFill>
                  <a:srgbClr val="262626"/>
                </a:solidFill>
                <a:latin typeface="DejaVuSans"/>
              </a:rPr>
              <a:t> Example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5F04-6DCE-405F-96FE-458C1C681FD4}"/>
              </a:ext>
            </a:extLst>
          </p:cNvPr>
          <p:cNvSpPr/>
          <p:nvPr/>
        </p:nvSpPr>
        <p:spPr>
          <a:xfrm>
            <a:off x="457200" y="2101516"/>
            <a:ext cx="9601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String is a collection of characters.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Sequence of Unicode characters treated as single unit. In java string defines the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Strings are </a:t>
            </a:r>
            <a:r>
              <a:rPr lang="en-US" sz="2200" dirty="0">
                <a:solidFill>
                  <a:srgbClr val="FF0000"/>
                </a:solidFill>
              </a:rPr>
              <a:t>immutable</a:t>
            </a:r>
            <a:r>
              <a:rPr lang="en-US" sz="2200" dirty="0"/>
              <a:t>. Strings are Thread safe.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 err="1"/>
              <a:t>java.lang.String</a:t>
            </a:r>
            <a:r>
              <a:rPr lang="en-US" sz="2200" dirty="0"/>
              <a:t> class implements Serializable, Comparable and </a:t>
            </a:r>
            <a:r>
              <a:rPr lang="en-US" sz="2200" dirty="0" err="1"/>
              <a:t>CharSequence</a:t>
            </a:r>
            <a:r>
              <a:rPr lang="en-US" sz="2200" dirty="0"/>
              <a:t> 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1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String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6A0F62-ECBE-4419-83A8-8C387ED54156}"/>
              </a:ext>
            </a:extLst>
          </p:cNvPr>
          <p:cNvSpPr/>
          <p:nvPr/>
        </p:nvSpPr>
        <p:spPr>
          <a:xfrm>
            <a:off x="6324600" y="7126069"/>
            <a:ext cx="5029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03042"/>
                </a:solidFill>
                <a:latin typeface="ArialMT"/>
              </a:rPr>
              <a:t>› </a:t>
            </a:r>
            <a:r>
              <a:rPr lang="en-US" dirty="0">
                <a:solidFill>
                  <a:srgbClr val="262626"/>
                </a:solidFill>
                <a:latin typeface="DejaVuSans"/>
              </a:rPr>
              <a:t>Refer </a:t>
            </a:r>
            <a:r>
              <a:rPr lang="en-US" dirty="0" err="1">
                <a:solidFill>
                  <a:srgbClr val="262626"/>
                </a:solidFill>
                <a:latin typeface="DejaVuSans"/>
              </a:rPr>
              <a:t>DemoString</a:t>
            </a:r>
            <a:r>
              <a:rPr lang="en-US" dirty="0">
                <a:solidFill>
                  <a:srgbClr val="262626"/>
                </a:solidFill>
                <a:latin typeface="DejaVuSans"/>
              </a:rPr>
              <a:t> Example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5F04-6DCE-405F-96FE-458C1C681FD4}"/>
              </a:ext>
            </a:extLst>
          </p:cNvPr>
          <p:cNvSpPr/>
          <p:nvPr/>
        </p:nvSpPr>
        <p:spPr>
          <a:xfrm>
            <a:off x="457200" y="2101516"/>
            <a:ext cx="9601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How to create strings?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Two methods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String </a:t>
            </a:r>
            <a:r>
              <a:rPr lang="en-US" sz="2400" dirty="0">
                <a:solidFill>
                  <a:srgbClr val="FF0000"/>
                </a:solidFill>
              </a:rPr>
              <a:t>literal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Represented as sequence of characters enclosed in double quotes.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Ex: String s = “Hello”</a:t>
            </a:r>
          </a:p>
          <a:p>
            <a:pPr marL="1828800" lvl="3" indent="-457200">
              <a:buFont typeface="+mj-lt"/>
              <a:buAutoNum type="arabicPeriod"/>
            </a:pPr>
            <a:endParaRPr lang="en-US" sz="24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Using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operator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400" dirty="0"/>
              <a:t>String s = </a:t>
            </a:r>
            <a:r>
              <a:rPr lang="en-US" sz="2400" dirty="0">
                <a:solidFill>
                  <a:srgbClr val="00B0F0"/>
                </a:solidFill>
              </a:rPr>
              <a:t>new</a:t>
            </a:r>
            <a:r>
              <a:rPr lang="en-US" sz="2400" dirty="0"/>
              <a:t> String(“Hello”);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24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Immutable string (Cannot change 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5F04-6DCE-405F-96FE-458C1C681FD4}"/>
              </a:ext>
            </a:extLst>
          </p:cNvPr>
          <p:cNvSpPr/>
          <p:nvPr/>
        </p:nvSpPr>
        <p:spPr>
          <a:xfrm>
            <a:off x="457200" y="2101516"/>
            <a:ext cx="960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String class represents immutable string that means once one has created a string object it cannot be 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want to modify string object need to use </a:t>
            </a:r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/>
              <a:t> class.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D4225F-51EB-4828-9204-CBB3359972C6}"/>
              </a:ext>
            </a:extLst>
          </p:cNvPr>
          <p:cNvSpPr/>
          <p:nvPr/>
        </p:nvSpPr>
        <p:spPr>
          <a:xfrm>
            <a:off x="593558" y="3491252"/>
            <a:ext cx="9029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a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public static void main 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String</a:t>
            </a:r>
            <a:r>
              <a:rPr lang="en-US" sz="2400" dirty="0"/>
              <a:t> s = “Hi”;</a:t>
            </a:r>
          </a:p>
          <a:p>
            <a:r>
              <a:rPr lang="en-US" sz="2400" dirty="0" err="1"/>
              <a:t>s.concat</a:t>
            </a:r>
            <a:r>
              <a:rPr lang="en-US" sz="2400" dirty="0"/>
              <a:t>(“Hello”); //appends string at end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(s); </a:t>
            </a:r>
            <a:r>
              <a:rPr lang="en-US" sz="2400" dirty="0">
                <a:solidFill>
                  <a:srgbClr val="FF0000"/>
                </a:solidFill>
              </a:rPr>
              <a:t>//prints only Hi because strings are immutable.</a:t>
            </a:r>
          </a:p>
          <a:p>
            <a:r>
              <a:rPr lang="en-US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91305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7A6E3F-B9FC-4A5C-AD60-8768F73C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743200"/>
            <a:ext cx="6248400" cy="50292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Advantages of Immutable 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5F04-6DCE-405F-96FE-458C1C681FD4}"/>
              </a:ext>
            </a:extLst>
          </p:cNvPr>
          <p:cNvSpPr/>
          <p:nvPr/>
        </p:nvSpPr>
        <p:spPr>
          <a:xfrm>
            <a:off x="457200" y="210151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The key benefits of keeping this class as immutable are caching, security, synchronization, and performance.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ADAC6-29CC-464C-9918-0A3BA8F75711}"/>
              </a:ext>
            </a:extLst>
          </p:cNvPr>
          <p:cNvSpPr/>
          <p:nvPr/>
        </p:nvSpPr>
        <p:spPr>
          <a:xfrm>
            <a:off x="457200" y="3121920"/>
            <a:ext cx="365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B0F0"/>
                </a:solidFill>
              </a:rPr>
              <a:t>What is Java String Pool?</a:t>
            </a:r>
          </a:p>
          <a:p>
            <a:pPr algn="just"/>
            <a:r>
              <a:rPr lang="en-US" sz="2400" dirty="0"/>
              <a:t>Java String Pool is the special memory region where Strings are stored by the JVM. Since Strings are immutable in Java, the </a:t>
            </a:r>
            <a:r>
              <a:rPr lang="en-US" sz="2400" dirty="0">
                <a:solidFill>
                  <a:srgbClr val="FF0000"/>
                </a:solidFill>
              </a:rPr>
              <a:t>JVM optimizes the amount of memory allocated for them by storing only one copy </a:t>
            </a:r>
            <a:r>
              <a:rPr lang="en-US" sz="2400" dirty="0"/>
              <a:t>of each literal String in the pool. This process is called </a:t>
            </a:r>
            <a:r>
              <a:rPr lang="en-US" sz="2400" dirty="0">
                <a:solidFill>
                  <a:srgbClr val="FF0000"/>
                </a:solidFill>
              </a:rPr>
              <a:t>interning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29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Advantages of Immutable String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C39E37-21B6-41CD-B475-B2F7072DCD02}"/>
              </a:ext>
            </a:extLst>
          </p:cNvPr>
          <p:cNvSpPr/>
          <p:nvPr/>
        </p:nvSpPr>
        <p:spPr>
          <a:xfrm>
            <a:off x="457200" y="2209800"/>
            <a:ext cx="773630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Main{</a:t>
            </a:r>
          </a:p>
          <a:p>
            <a:r>
              <a:rPr lang="en-US" sz="2400" dirty="0"/>
              <a:t>public static void main 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  String s1 = "Hello World";</a:t>
            </a:r>
          </a:p>
          <a:p>
            <a:r>
              <a:rPr lang="en-US" sz="2400" dirty="0"/>
              <a:t>        String s2 = "Hello World";</a:t>
            </a:r>
          </a:p>
          <a:p>
            <a:r>
              <a:rPr lang="en-US" sz="2400" dirty="0"/>
              <a:t>        String s3 = "Hello";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(s1.equals(s2));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(s1.hashCode());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(s2.hashCode());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(s3.hashCode());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9B5FD-E7C6-49AF-8689-BC7E0BBE8D0C}"/>
              </a:ext>
            </a:extLst>
          </p:cNvPr>
          <p:cNvSpPr txBox="1"/>
          <p:nvPr/>
        </p:nvSpPr>
        <p:spPr>
          <a:xfrm>
            <a:off x="4341394" y="2025134"/>
            <a:ext cx="208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String Pool example</a:t>
            </a:r>
          </a:p>
        </p:txBody>
      </p:sp>
    </p:spTree>
    <p:extLst>
      <p:ext uri="{BB962C8B-B14F-4D97-AF65-F5344CB8AC3E}">
        <p14:creationId xmlns:p14="http://schemas.microsoft.com/office/powerpoint/2010/main" val="1554958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9B0EB0-C61E-4137-9C0F-D791675AED9E}"/>
              </a:ext>
            </a:extLst>
          </p:cNvPr>
          <p:cNvSpPr/>
          <p:nvPr/>
        </p:nvSpPr>
        <p:spPr>
          <a:xfrm>
            <a:off x="457200" y="1676400"/>
            <a:ext cx="9601200" cy="674030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endParaRPr lang="en-US" sz="2400" dirty="0"/>
          </a:p>
          <a:p>
            <a:r>
              <a:rPr lang="en-US" sz="2400" dirty="0"/>
              <a:t>class Main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String s ="Hello";</a:t>
            </a:r>
          </a:p>
          <a:p>
            <a:r>
              <a:rPr lang="en-US" sz="2400" dirty="0" err="1"/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s.length</a:t>
            </a:r>
            <a:r>
              <a:rPr lang="en-US" sz="2400" dirty="0">
                <a:solidFill>
                  <a:srgbClr val="FF0000"/>
                </a:solidFill>
              </a:rPr>
              <a:t>());</a:t>
            </a:r>
          </a:p>
          <a:p>
            <a:endParaRPr lang="en-US" sz="2400" dirty="0"/>
          </a:p>
          <a:p>
            <a:r>
              <a:rPr lang="en-US" sz="2400" dirty="0"/>
              <a:t>char </a:t>
            </a:r>
            <a:r>
              <a:rPr lang="en-US" sz="2400" dirty="0" err="1"/>
              <a:t>ch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ch</a:t>
            </a:r>
            <a:r>
              <a:rPr lang="en-US" sz="2400" dirty="0"/>
              <a:t> =</a:t>
            </a:r>
            <a:r>
              <a:rPr lang="en-US" sz="2400" dirty="0" err="1"/>
              <a:t>s.</a:t>
            </a:r>
            <a:r>
              <a:rPr lang="en-US" sz="2400" dirty="0" err="1">
                <a:solidFill>
                  <a:srgbClr val="FF0000"/>
                </a:solidFill>
              </a:rPr>
              <a:t>charAt</a:t>
            </a:r>
            <a:r>
              <a:rPr lang="en-US" sz="2400" dirty="0">
                <a:solidFill>
                  <a:srgbClr val="FF0000"/>
                </a:solidFill>
              </a:rPr>
              <a:t>(2);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ch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//substring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("Substring:" +</a:t>
            </a:r>
            <a:r>
              <a:rPr lang="en-US" sz="2400" dirty="0" err="1"/>
              <a:t>s.</a:t>
            </a:r>
            <a:r>
              <a:rPr lang="en-US" sz="2400" dirty="0" err="1">
                <a:solidFill>
                  <a:srgbClr val="FF0000"/>
                </a:solidFill>
              </a:rPr>
              <a:t>substring</a:t>
            </a:r>
            <a:r>
              <a:rPr lang="en-US" sz="2400" dirty="0">
                <a:solidFill>
                  <a:srgbClr val="FF0000"/>
                </a:solidFill>
              </a:rPr>
              <a:t>(2,5</a:t>
            </a:r>
            <a:r>
              <a:rPr lang="en-US" sz="2400" dirty="0"/>
              <a:t>));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//replace</a:t>
            </a:r>
          </a:p>
          <a:p>
            <a:r>
              <a:rPr lang="en-US" sz="2400" dirty="0"/>
              <a:t>String str;</a:t>
            </a:r>
          </a:p>
          <a:p>
            <a:r>
              <a:rPr lang="en-US" sz="2400" dirty="0"/>
              <a:t>str=</a:t>
            </a:r>
            <a:r>
              <a:rPr lang="en-US" sz="2400" dirty="0" err="1"/>
              <a:t>s.</a:t>
            </a:r>
            <a:r>
              <a:rPr lang="en-US" sz="2400" dirty="0" err="1">
                <a:solidFill>
                  <a:srgbClr val="FF0000"/>
                </a:solidFill>
              </a:rPr>
              <a:t>replace</a:t>
            </a:r>
            <a:r>
              <a:rPr lang="en-US" sz="2400" dirty="0"/>
              <a:t>('H','Y');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(str);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//lower-upper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str_lower</a:t>
            </a:r>
            <a:r>
              <a:rPr lang="en-US" sz="2400" dirty="0"/>
              <a:t> = </a:t>
            </a:r>
            <a:r>
              <a:rPr lang="en-US" sz="2400" dirty="0" err="1"/>
              <a:t>s.</a:t>
            </a:r>
            <a:r>
              <a:rPr lang="en-US" sz="2400" dirty="0" err="1">
                <a:solidFill>
                  <a:srgbClr val="FF0000"/>
                </a:solidFill>
              </a:rPr>
              <a:t>toUpperCase</a:t>
            </a:r>
            <a:r>
              <a:rPr lang="en-US" sz="2400" dirty="0"/>
              <a:t>();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str_lower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String Class</a:t>
            </a:r>
          </a:p>
        </p:txBody>
      </p:sp>
    </p:spTree>
    <p:extLst>
      <p:ext uri="{BB962C8B-B14F-4D97-AF65-F5344CB8AC3E}">
        <p14:creationId xmlns:p14="http://schemas.microsoft.com/office/powerpoint/2010/main" val="4016324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String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A2FBCD-0534-43B0-9B6E-87B8FBB6EE2F}"/>
              </a:ext>
            </a:extLst>
          </p:cNvPr>
          <p:cNvSpPr/>
          <p:nvPr/>
        </p:nvSpPr>
        <p:spPr>
          <a:xfrm>
            <a:off x="762000" y="2362200"/>
            <a:ext cx="9067800" cy="85869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400" dirty="0"/>
              <a:t>› String Constructor</a:t>
            </a:r>
          </a:p>
          <a:p>
            <a:r>
              <a:rPr lang="en-US" sz="2400" dirty="0"/>
              <a:t>› String Concatenation</a:t>
            </a:r>
          </a:p>
          <a:p>
            <a:r>
              <a:rPr lang="en-US" sz="2400" dirty="0"/>
              <a:t>› length() method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charAt</a:t>
            </a:r>
            <a:r>
              <a:rPr lang="en-US" sz="2400" dirty="0"/>
              <a:t>() method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getChars</a:t>
            </a:r>
            <a:r>
              <a:rPr lang="en-US" sz="2400" dirty="0"/>
              <a:t>() method</a:t>
            </a:r>
          </a:p>
          <a:p>
            <a:r>
              <a:rPr lang="en-US" sz="2400" dirty="0"/>
              <a:t>› Equals() </a:t>
            </a:r>
            <a:r>
              <a:rPr lang="en-US" sz="2400" dirty="0" err="1"/>
              <a:t>mthod</a:t>
            </a:r>
            <a:endParaRPr lang="en-US" sz="2400" dirty="0"/>
          </a:p>
          <a:p>
            <a:r>
              <a:rPr lang="en-US" sz="2400" dirty="0"/>
              <a:t>› </a:t>
            </a:r>
            <a:r>
              <a:rPr lang="en-US" sz="2400" dirty="0" err="1"/>
              <a:t>equalsIgnoreCase</a:t>
            </a:r>
            <a:r>
              <a:rPr lang="en-US" sz="2400" dirty="0"/>
              <a:t>() method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startsWith</a:t>
            </a:r>
            <a:r>
              <a:rPr lang="en-US" sz="2400" dirty="0"/>
              <a:t>() method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endsWith</a:t>
            </a:r>
            <a:r>
              <a:rPr lang="en-US" sz="2400" dirty="0"/>
              <a:t>() method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compareTo</a:t>
            </a:r>
            <a:r>
              <a:rPr lang="en-US" sz="2400" dirty="0"/>
              <a:t>() method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› </a:t>
            </a:r>
            <a:r>
              <a:rPr lang="en-US" sz="2400" dirty="0" err="1"/>
              <a:t>indexOf</a:t>
            </a:r>
            <a:r>
              <a:rPr lang="en-US" sz="2400" dirty="0"/>
              <a:t>() method with char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indexOf</a:t>
            </a:r>
            <a:r>
              <a:rPr lang="en-US" sz="2400" dirty="0"/>
              <a:t>() method with substring</a:t>
            </a:r>
          </a:p>
          <a:p>
            <a:r>
              <a:rPr lang="en-US" sz="2400" dirty="0"/>
              <a:t>› substring() method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concat</a:t>
            </a:r>
            <a:r>
              <a:rPr lang="en-US" sz="2400" dirty="0"/>
              <a:t>() method</a:t>
            </a:r>
          </a:p>
          <a:p>
            <a:r>
              <a:rPr lang="en-US" sz="2400" dirty="0"/>
              <a:t>› replace() method</a:t>
            </a:r>
          </a:p>
          <a:p>
            <a:r>
              <a:rPr lang="en-US" sz="2400" dirty="0"/>
              <a:t>› trim() method</a:t>
            </a:r>
          </a:p>
          <a:p>
            <a:r>
              <a:rPr lang="en-US" sz="2400" dirty="0"/>
              <a:t>› Changing the case</a:t>
            </a:r>
          </a:p>
        </p:txBody>
      </p:sp>
    </p:spTree>
    <p:extLst>
      <p:ext uri="{BB962C8B-B14F-4D97-AF65-F5344CB8AC3E}">
        <p14:creationId xmlns:p14="http://schemas.microsoft.com/office/powerpoint/2010/main" val="326705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Overriding </a:t>
            </a:r>
            <a:r>
              <a:rPr lang="en-US" sz="3200" spc="5" dirty="0" err="1">
                <a:solidFill>
                  <a:srgbClr val="FFFFFF"/>
                </a:solidFill>
              </a:rPr>
              <a:t>toString</a:t>
            </a:r>
            <a:r>
              <a:rPr lang="en-US" sz="3200" spc="5" dirty="0">
                <a:solidFill>
                  <a:srgbClr val="FFFFFF"/>
                </a:solidFill>
              </a:rPr>
              <a:t>() method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5F3A2-156D-4BFD-B395-D163A5D4B2B4}"/>
              </a:ext>
            </a:extLst>
          </p:cNvPr>
          <p:cNvSpPr/>
          <p:nvPr/>
        </p:nvSpPr>
        <p:spPr>
          <a:xfrm>
            <a:off x="457200" y="22098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default </a:t>
            </a:r>
            <a:r>
              <a:rPr lang="en-US" sz="2400" dirty="0" err="1"/>
              <a:t>toString</a:t>
            </a:r>
            <a:r>
              <a:rPr lang="en-US" sz="2400" dirty="0"/>
              <a:t>() method from object class prints </a:t>
            </a:r>
            <a:r>
              <a:rPr lang="en-US" sz="2400" dirty="0">
                <a:solidFill>
                  <a:srgbClr val="FF0000"/>
                </a:solidFill>
              </a:rPr>
              <a:t>“Class name @ </a:t>
            </a:r>
            <a:r>
              <a:rPr lang="en-US" sz="2400" dirty="0" err="1">
                <a:solidFill>
                  <a:srgbClr val="FF0000"/>
                </a:solidFill>
              </a:rPr>
              <a:t>hashcode</a:t>
            </a:r>
            <a:r>
              <a:rPr lang="en-US" sz="2400" dirty="0">
                <a:solidFill>
                  <a:srgbClr val="FF0000"/>
                </a:solidFill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</a:t>
            </a:r>
            <a:r>
              <a:rPr lang="en-US" sz="2400" dirty="0" err="1"/>
              <a:t>toString</a:t>
            </a:r>
            <a:r>
              <a:rPr lang="en-US" sz="2400" dirty="0"/>
              <a:t>() method can be overridden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345E0-617F-406C-B718-70E2ADCDC2A0}"/>
              </a:ext>
            </a:extLst>
          </p:cNvPr>
          <p:cNvSpPr/>
          <p:nvPr/>
        </p:nvSpPr>
        <p:spPr>
          <a:xfrm>
            <a:off x="647700" y="3487846"/>
            <a:ext cx="8763000" cy="674030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400" dirty="0"/>
              <a:t>class Main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int </a:t>
            </a:r>
            <a:r>
              <a:rPr lang="en-US" sz="2400" dirty="0" err="1"/>
              <a:t>rollno</a:t>
            </a:r>
            <a:r>
              <a:rPr lang="en-US" sz="2400" dirty="0"/>
              <a:t>;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sname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Main(int </a:t>
            </a:r>
            <a:r>
              <a:rPr lang="en-US" sz="2400" dirty="0" err="1"/>
              <a:t>rollno</a:t>
            </a:r>
            <a:r>
              <a:rPr lang="en-US" sz="2400" dirty="0"/>
              <a:t>, String </a:t>
            </a:r>
            <a:r>
              <a:rPr lang="en-US" sz="2400" dirty="0" err="1"/>
              <a:t>sname</a:t>
            </a:r>
            <a:r>
              <a:rPr lang="en-US" sz="2400" dirty="0"/>
              <a:t>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err="1"/>
              <a:t>this.rollno</a:t>
            </a:r>
            <a:r>
              <a:rPr lang="en-US" sz="2400" dirty="0"/>
              <a:t>=</a:t>
            </a:r>
            <a:r>
              <a:rPr lang="en-US" sz="2400" dirty="0" err="1"/>
              <a:t>rollno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this.sname</a:t>
            </a:r>
            <a:r>
              <a:rPr lang="en-US" sz="2400" dirty="0"/>
              <a:t>=</a:t>
            </a:r>
            <a:r>
              <a:rPr lang="en-US" sz="2400" dirty="0" err="1"/>
              <a:t>sname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public String </a:t>
            </a:r>
            <a:r>
              <a:rPr lang="en-US" sz="2400" dirty="0" err="1">
                <a:solidFill>
                  <a:srgbClr val="FF0000"/>
                </a:solidFill>
              </a:rPr>
              <a:t>toString</a:t>
            </a:r>
            <a:r>
              <a:rPr lang="en-US" sz="2400" dirty="0">
                <a:solidFill>
                  <a:srgbClr val="FF0000"/>
                </a:solidFill>
              </a:rPr>
              <a:t>() //override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return </a:t>
            </a:r>
            <a:r>
              <a:rPr lang="en-US" sz="2400" dirty="0" err="1">
                <a:solidFill>
                  <a:srgbClr val="FF0000"/>
                </a:solidFill>
              </a:rPr>
              <a:t>rollno</a:t>
            </a:r>
            <a:r>
              <a:rPr lang="en-US" sz="2400" dirty="0">
                <a:solidFill>
                  <a:srgbClr val="FF0000"/>
                </a:solidFill>
              </a:rPr>
              <a:t> + " " +</a:t>
            </a:r>
            <a:r>
              <a:rPr lang="en-US" sz="2400" dirty="0" err="1">
                <a:solidFill>
                  <a:srgbClr val="FF0000"/>
                </a:solidFill>
              </a:rPr>
              <a:t>sname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Main x1 = new Main(101,"Ram");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(x1); //xxx@3e25a5</a:t>
            </a:r>
          </a:p>
          <a:p>
            <a:r>
              <a:rPr lang="en-US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541060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Java </a:t>
            </a:r>
            <a:r>
              <a:rPr lang="en-US" sz="3200" spc="5" dirty="0" err="1">
                <a:solidFill>
                  <a:srgbClr val="FFFFFF"/>
                </a:solidFill>
              </a:rPr>
              <a:t>StringBuffer</a:t>
            </a:r>
            <a:r>
              <a:rPr lang="en-US" sz="3200" spc="5" dirty="0">
                <a:solidFill>
                  <a:srgbClr val="FFFFFF"/>
                </a:solidFill>
              </a:rPr>
              <a:t>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5F3A2-156D-4BFD-B395-D163A5D4B2B4}"/>
              </a:ext>
            </a:extLst>
          </p:cNvPr>
          <p:cNvSpPr/>
          <p:nvPr/>
        </p:nvSpPr>
        <p:spPr>
          <a:xfrm>
            <a:off x="457200" y="22098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Java </a:t>
            </a:r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 class is used to create mutable (modifiable) String objects.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StringBuffer</a:t>
            </a:r>
            <a:r>
              <a:rPr lang="en-US" sz="2400" dirty="0"/>
              <a:t> class in Java is the same as String class except it is mutable i.e. it can be 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StringBuilder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classes</a:t>
            </a:r>
            <a:r>
              <a:rPr lang="en-US" sz="2400" dirty="0"/>
              <a:t> are used for creating mutable strings.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965C2-9839-4E49-8B7C-AE2156FEBAAD}"/>
              </a:ext>
            </a:extLst>
          </p:cNvPr>
          <p:cNvSpPr/>
          <p:nvPr/>
        </p:nvSpPr>
        <p:spPr>
          <a:xfrm>
            <a:off x="914400" y="4734433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Main{  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 sb=new </a:t>
            </a:r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("Hello ");  </a:t>
            </a:r>
          </a:p>
          <a:p>
            <a:r>
              <a:rPr lang="en-US" sz="2400" dirty="0" err="1"/>
              <a:t>sb.</a:t>
            </a:r>
            <a:r>
              <a:rPr lang="en-US" sz="2400" dirty="0" err="1">
                <a:solidFill>
                  <a:srgbClr val="FF0000"/>
                </a:solidFill>
              </a:rPr>
              <a:t>append</a:t>
            </a:r>
            <a:r>
              <a:rPr lang="en-US" sz="2400" dirty="0"/>
              <a:t>("Java");//now original string is changed  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(sb);//prints Hello Java  </a:t>
            </a:r>
          </a:p>
          <a:p>
            <a:r>
              <a:rPr lang="en-US" sz="2400" dirty="0"/>
              <a:t>}  </a:t>
            </a:r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4470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416112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600" spc="-10" dirty="0">
                <a:solidFill>
                  <a:srgbClr val="FFFFFF"/>
                </a:solidFill>
              </a:rPr>
              <a:t>Characteristics of  Objects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70654" y="2084321"/>
            <a:ext cx="8449546" cy="3498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An object has three characteristics: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State</a:t>
            </a:r>
            <a:r>
              <a:rPr lang="en-US" sz="2800" spc="-5" dirty="0">
                <a:latin typeface="Cambria"/>
                <a:cs typeface="Cambria"/>
              </a:rPr>
              <a:t>: represents the data (value) of an object.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Behavior</a:t>
            </a:r>
            <a:r>
              <a:rPr lang="en-US" sz="2800" spc="-5" dirty="0">
                <a:latin typeface="Cambria"/>
                <a:cs typeface="Cambria"/>
              </a:rPr>
              <a:t>: represents the behavior (functionality) of an object such as deposit, withdraw, etc.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Identity</a:t>
            </a:r>
            <a:r>
              <a:rPr lang="en-US" sz="2800" spc="-5" dirty="0">
                <a:latin typeface="Cambria"/>
                <a:cs typeface="Cambria"/>
              </a:rPr>
              <a:t>: An object identity is typically implemented via a unique ID. The value of the ID is not visible to the external user. However, it is used internally by the JVM to identify each object uniquely.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6553293"/>
            <a:ext cx="9136380" cy="7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77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Java </a:t>
            </a:r>
            <a:r>
              <a:rPr lang="en-US" sz="3200" spc="5" dirty="0" err="1">
                <a:solidFill>
                  <a:srgbClr val="FFFFFF"/>
                </a:solidFill>
              </a:rPr>
              <a:t>StringBuffer</a:t>
            </a:r>
            <a:r>
              <a:rPr lang="en-US" sz="3200" spc="5" dirty="0">
                <a:solidFill>
                  <a:srgbClr val="FFFFFF"/>
                </a:solidFill>
              </a:rPr>
              <a:t>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5F3A2-156D-4BFD-B395-D163A5D4B2B4}"/>
              </a:ext>
            </a:extLst>
          </p:cNvPr>
          <p:cNvSpPr/>
          <p:nvPr/>
        </p:nvSpPr>
        <p:spPr>
          <a:xfrm>
            <a:off x="457200" y="2438400"/>
            <a:ext cx="8763000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class Main{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 sb=new </a:t>
            </a:r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("Hello"); 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sb.</a:t>
            </a:r>
            <a:r>
              <a:rPr lang="en-US" sz="2400" dirty="0" err="1">
                <a:solidFill>
                  <a:srgbClr val="FF0000"/>
                </a:solidFill>
              </a:rPr>
              <a:t>reverse</a:t>
            </a:r>
            <a:r>
              <a:rPr lang="en-US" sz="2400" dirty="0"/>
              <a:t>(); 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System.out.println</a:t>
            </a:r>
            <a:r>
              <a:rPr lang="en-US" sz="2400" dirty="0"/>
              <a:t>(sb);//prints </a:t>
            </a:r>
            <a:r>
              <a:rPr lang="en-US" sz="2400" dirty="0" err="1"/>
              <a:t>olleH</a:t>
            </a:r>
            <a:r>
              <a:rPr lang="en-US" sz="2400" dirty="0"/>
              <a:t>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}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70631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Java </a:t>
            </a:r>
            <a:r>
              <a:rPr lang="en-US" sz="3200" spc="5" dirty="0">
                <a:solidFill>
                  <a:srgbClr val="FFC000"/>
                </a:solidFill>
              </a:rPr>
              <a:t>StringBuilder</a:t>
            </a:r>
            <a:r>
              <a:rPr lang="en-US" sz="3200" spc="5" dirty="0">
                <a:solidFill>
                  <a:srgbClr val="FFFFFF"/>
                </a:solidFill>
              </a:rPr>
              <a:t>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5F3A2-156D-4BFD-B395-D163A5D4B2B4}"/>
              </a:ext>
            </a:extLst>
          </p:cNvPr>
          <p:cNvSpPr/>
          <p:nvPr/>
        </p:nvSpPr>
        <p:spPr>
          <a:xfrm>
            <a:off x="419100" y="1949175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Main{  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StringBuilder sb=new StringBuilder("Hello ");  </a:t>
            </a:r>
          </a:p>
          <a:p>
            <a:r>
              <a:rPr lang="en-US" sz="2400" dirty="0" err="1"/>
              <a:t>sb.insert</a:t>
            </a:r>
            <a:r>
              <a:rPr lang="en-US" sz="2400" dirty="0"/>
              <a:t>(1,"Java");//now original string is changed  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(sb);//prints </a:t>
            </a:r>
            <a:r>
              <a:rPr lang="en-US" sz="2400" dirty="0" err="1"/>
              <a:t>HJavaello</a:t>
            </a:r>
            <a:r>
              <a:rPr lang="en-US" sz="2400" dirty="0"/>
              <a:t>   }   }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EC73F4-C939-489B-A844-584615B4E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68294"/>
              </p:ext>
            </p:extLst>
          </p:nvPr>
        </p:nvGraphicFramePr>
        <p:xfrm>
          <a:off x="419100" y="3962400"/>
          <a:ext cx="9258300" cy="37104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0478">
                  <a:extLst>
                    <a:ext uri="{9D8B030D-6E8A-4147-A177-3AD203B41FA5}">
                      <a16:colId xmlns:a16="http://schemas.microsoft.com/office/drawing/2014/main" val="3147767651"/>
                    </a:ext>
                  </a:extLst>
                </a:gridCol>
                <a:gridCol w="4300290">
                  <a:extLst>
                    <a:ext uri="{9D8B030D-6E8A-4147-A177-3AD203B41FA5}">
                      <a16:colId xmlns:a16="http://schemas.microsoft.com/office/drawing/2014/main" val="4215905899"/>
                    </a:ext>
                  </a:extLst>
                </a:gridCol>
                <a:gridCol w="4437532">
                  <a:extLst>
                    <a:ext uri="{9D8B030D-6E8A-4147-A177-3AD203B41FA5}">
                      <a16:colId xmlns:a16="http://schemas.microsoft.com/office/drawing/2014/main" val="1936291149"/>
                    </a:ext>
                  </a:extLst>
                </a:gridCol>
              </a:tblGrid>
              <a:tr h="38893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No.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5" marR="7425" marT="7425" marB="74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StringBuffer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5" marR="7425" marT="7425" marB="74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StringBuilder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5" marR="7425" marT="7425" marB="7425"/>
                </a:tc>
                <a:extLst>
                  <a:ext uri="{0D108BD9-81ED-4DB2-BD59-A6C34878D82A}">
                    <a16:rowId xmlns:a16="http://schemas.microsoft.com/office/drawing/2014/main" val="3568456597"/>
                  </a:ext>
                </a:extLst>
              </a:tr>
              <a:tr h="167121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1)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StringBuffer</a:t>
                      </a:r>
                      <a:r>
                        <a:rPr lang="en-US" sz="2400" dirty="0">
                          <a:effectLst/>
                        </a:rPr>
                        <a:t> is 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synchronized</a:t>
                      </a:r>
                      <a:r>
                        <a:rPr lang="en-US" sz="2400" dirty="0">
                          <a:effectLst/>
                        </a:rPr>
                        <a:t> i.e. thread safe. It means two threads can't call the methods of </a:t>
                      </a:r>
                      <a:r>
                        <a:rPr lang="en-US" sz="2400" dirty="0" err="1">
                          <a:effectLst/>
                        </a:rPr>
                        <a:t>StringBuffer</a:t>
                      </a:r>
                      <a:r>
                        <a:rPr lang="en-US" sz="2400" dirty="0">
                          <a:effectLst/>
                        </a:rPr>
                        <a:t> simultaneously.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StringBuilder is 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non-synchronized</a:t>
                      </a:r>
                      <a:r>
                        <a:rPr lang="en-US" sz="2400" dirty="0">
                          <a:effectLst/>
                        </a:rPr>
                        <a:t> i.e. not thread safe. It means two threads can call the methods of StringBuilder simultaneously.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extLst>
                  <a:ext uri="{0D108BD9-81ED-4DB2-BD59-A6C34878D82A}">
                    <a16:rowId xmlns:a16="http://schemas.microsoft.com/office/drawing/2014/main" val="443399890"/>
                  </a:ext>
                </a:extLst>
              </a:tr>
              <a:tr h="68442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2)</a:t>
                      </a:r>
                      <a:endParaRPr lang="en-US" sz="24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StringBuffer</a:t>
                      </a:r>
                      <a:r>
                        <a:rPr lang="en-US" sz="2400" dirty="0">
                          <a:effectLst/>
                        </a:rPr>
                        <a:t> is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 less efficient </a:t>
                      </a:r>
                      <a:r>
                        <a:rPr lang="en-US" sz="2400" dirty="0">
                          <a:effectLst/>
                        </a:rPr>
                        <a:t>than StringBuilder.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StringBuilder is more efficient than StringBuffer.</a:t>
                      </a:r>
                      <a:endParaRPr lang="en-US" sz="24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extLst>
                  <a:ext uri="{0D108BD9-81ED-4DB2-BD59-A6C34878D82A}">
                    <a16:rowId xmlns:a16="http://schemas.microsoft.com/office/drawing/2014/main" val="3504463947"/>
                  </a:ext>
                </a:extLst>
              </a:tr>
              <a:tr h="68442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3)</a:t>
                      </a:r>
                      <a:endParaRPr lang="en-US" sz="24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StringBuffer</a:t>
                      </a:r>
                      <a:r>
                        <a:rPr lang="en-US" sz="2400" dirty="0">
                          <a:effectLst/>
                        </a:rPr>
                        <a:t> was introduced in Java 1.0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StringBuilder was introduced in Java 1.5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extLst>
                  <a:ext uri="{0D108BD9-81ED-4DB2-BD59-A6C34878D82A}">
                    <a16:rowId xmlns:a16="http://schemas.microsoft.com/office/drawing/2014/main" val="254909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471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Java </a:t>
            </a:r>
            <a:r>
              <a:rPr lang="en-US" sz="3200" spc="5" dirty="0">
                <a:solidFill>
                  <a:srgbClr val="FFC000"/>
                </a:solidFill>
              </a:rPr>
              <a:t>StringBuilder</a:t>
            </a:r>
            <a:r>
              <a:rPr lang="en-US" sz="3200" spc="5" dirty="0">
                <a:solidFill>
                  <a:srgbClr val="FFFFFF"/>
                </a:solidFill>
              </a:rPr>
              <a:t>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EE4496-4151-457D-8BDA-0FEBBE54F9D7}"/>
              </a:ext>
            </a:extLst>
          </p:cNvPr>
          <p:cNvSpPr/>
          <p:nvPr/>
        </p:nvSpPr>
        <p:spPr>
          <a:xfrm>
            <a:off x="681788" y="2286000"/>
            <a:ext cx="9071811" cy="895629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400" dirty="0"/>
              <a:t>› StringBuilder()</a:t>
            </a:r>
          </a:p>
          <a:p>
            <a:r>
              <a:rPr lang="en-US" sz="2400" dirty="0"/>
              <a:t>› StringBuilder(capacity)</a:t>
            </a:r>
          </a:p>
          <a:p>
            <a:r>
              <a:rPr lang="en-US" sz="2400" dirty="0"/>
              <a:t>› StringBuilder(str)</a:t>
            </a:r>
          </a:p>
          <a:p>
            <a:r>
              <a:rPr lang="en-US" sz="2400" dirty="0"/>
              <a:t>› append(data)</a:t>
            </a:r>
          </a:p>
          <a:p>
            <a:r>
              <a:rPr lang="en-US" sz="2400" dirty="0"/>
              <a:t>› append(</a:t>
            </a:r>
            <a:r>
              <a:rPr lang="en-US" sz="2400" dirty="0" err="1"/>
              <a:t>data,offset,len</a:t>
            </a:r>
            <a:r>
              <a:rPr lang="en-US" sz="2400" dirty="0"/>
              <a:t>)</a:t>
            </a:r>
          </a:p>
          <a:p>
            <a:r>
              <a:rPr lang="en-US" sz="2400" dirty="0"/>
              <a:t>› append(</a:t>
            </a:r>
            <a:r>
              <a:rPr lang="en-US" sz="2400" dirty="0" err="1"/>
              <a:t>val</a:t>
            </a:r>
            <a:r>
              <a:rPr lang="en-US" sz="2400" dirty="0"/>
              <a:t>)</a:t>
            </a:r>
          </a:p>
          <a:p>
            <a:r>
              <a:rPr lang="en-US" sz="2400" dirty="0"/>
              <a:t>› append(str)</a:t>
            </a:r>
          </a:p>
          <a:p>
            <a:r>
              <a:rPr lang="en-US" sz="2400" dirty="0"/>
              <a:t>› delete(</a:t>
            </a:r>
            <a:r>
              <a:rPr lang="en-US" sz="2400" dirty="0" err="1"/>
              <a:t>startIndex,endIndex</a:t>
            </a:r>
            <a:r>
              <a:rPr lang="en-US" sz="2400" dirty="0"/>
              <a:t>)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deleteCharAt</a:t>
            </a:r>
            <a:r>
              <a:rPr lang="en-US" sz="2400" dirty="0"/>
              <a:t>(index)</a:t>
            </a:r>
          </a:p>
          <a:p>
            <a:r>
              <a:rPr lang="en-US" sz="2400" dirty="0"/>
              <a:t>› insert(</a:t>
            </a:r>
            <a:r>
              <a:rPr lang="en-US" sz="2400" dirty="0" err="1"/>
              <a:t>index,data,offset,len</a:t>
            </a:r>
            <a:r>
              <a:rPr lang="en-US" sz="2400" dirty="0"/>
              <a:t>)</a:t>
            </a:r>
          </a:p>
          <a:p>
            <a:r>
              <a:rPr lang="en-US" sz="2400" dirty="0"/>
              <a:t>› insert(offset, data)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› insert(</a:t>
            </a:r>
            <a:r>
              <a:rPr lang="en-US" sz="2400" dirty="0" err="1"/>
              <a:t>offset,val</a:t>
            </a:r>
            <a:r>
              <a:rPr lang="en-US" sz="2400" dirty="0"/>
              <a:t>)</a:t>
            </a:r>
          </a:p>
          <a:p>
            <a:r>
              <a:rPr lang="en-US" sz="2400" dirty="0"/>
              <a:t>› insert(</a:t>
            </a:r>
            <a:r>
              <a:rPr lang="en-US" sz="2400" dirty="0" err="1"/>
              <a:t>offset,str</a:t>
            </a:r>
            <a:r>
              <a:rPr lang="en-US" sz="2400" dirty="0"/>
              <a:t>)</a:t>
            </a:r>
          </a:p>
          <a:p>
            <a:r>
              <a:rPr lang="en-US" sz="2400" dirty="0"/>
              <a:t>› replace(</a:t>
            </a:r>
            <a:r>
              <a:rPr lang="en-US" sz="2400" dirty="0" err="1"/>
              <a:t>startIndex,endIndex,str</a:t>
            </a:r>
            <a:r>
              <a:rPr lang="en-US" sz="2400" dirty="0"/>
              <a:t>)</a:t>
            </a:r>
          </a:p>
          <a:p>
            <a:r>
              <a:rPr lang="en-US" sz="2400" dirty="0"/>
              <a:t>› reverse()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setCharAt</a:t>
            </a:r>
            <a:r>
              <a:rPr lang="en-US" sz="2400" dirty="0"/>
              <a:t>(</a:t>
            </a:r>
            <a:r>
              <a:rPr lang="en-US" sz="2400" dirty="0" err="1"/>
              <a:t>index,ch</a:t>
            </a:r>
            <a:r>
              <a:rPr lang="en-US" sz="2400" dirty="0"/>
              <a:t>)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toString</a:t>
            </a:r>
            <a:r>
              <a:rPr lang="en-US" sz="2400" dirty="0"/>
              <a:t>()</a:t>
            </a:r>
          </a:p>
          <a:p>
            <a:r>
              <a:rPr lang="en-US" sz="2400" dirty="0"/>
              <a:t>› capacity()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charAt</a:t>
            </a:r>
            <a:r>
              <a:rPr lang="en-US" sz="2400" dirty="0"/>
              <a:t>(index)</a:t>
            </a:r>
          </a:p>
          <a:p>
            <a:r>
              <a:rPr lang="en-US" sz="2400" dirty="0"/>
              <a:t>› length()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setLength</a:t>
            </a:r>
            <a:r>
              <a:rPr lang="en-US" sz="2400" dirty="0"/>
              <a:t>(</a:t>
            </a:r>
            <a:r>
              <a:rPr lang="en-US" sz="2400" dirty="0" err="1"/>
              <a:t>newLength</a:t>
            </a:r>
            <a:r>
              <a:rPr lang="en-US" sz="2400" dirty="0"/>
              <a:t>)</a:t>
            </a:r>
          </a:p>
          <a:p>
            <a:r>
              <a:rPr lang="en-US" sz="2400" dirty="0"/>
              <a:t>› substring(</a:t>
            </a:r>
            <a:r>
              <a:rPr lang="en-US" sz="2400" dirty="0" err="1"/>
              <a:t>startIndex</a:t>
            </a:r>
            <a:r>
              <a:rPr lang="en-US" sz="2400" dirty="0"/>
              <a:t>)</a:t>
            </a:r>
          </a:p>
          <a:p>
            <a:r>
              <a:rPr lang="en-US" sz="2400" dirty="0"/>
              <a:t>› substring(</a:t>
            </a:r>
            <a:r>
              <a:rPr lang="en-US" sz="2400" dirty="0" err="1"/>
              <a:t>startIndex,endIndex</a:t>
            </a:r>
            <a:r>
              <a:rPr lang="en-US" sz="2400" dirty="0"/>
              <a:t>)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trimToSize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3447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Static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5F3A2-156D-4BFD-B395-D163A5D4B2B4}"/>
              </a:ext>
            </a:extLst>
          </p:cNvPr>
          <p:cNvSpPr/>
          <p:nvPr/>
        </p:nvSpPr>
        <p:spPr>
          <a:xfrm>
            <a:off x="421105" y="2213390"/>
            <a:ext cx="9601200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 static variable is shared by all objects of the class.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you want all the instances of a class to share data, use static variables, also known as class variables.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Static variables store values for the variables in a common memory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location.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The memory of static fields will be stored in constant pole instead heap organization.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Only one copy of memory created and shared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default value of static field is </a:t>
            </a:r>
            <a:r>
              <a:rPr lang="en-US" sz="2400" dirty="0">
                <a:solidFill>
                  <a:srgbClr val="FF0000"/>
                </a:solidFill>
              </a:rPr>
              <a:t>zero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4234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4 Ways of using Static Keyword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5F3A2-156D-4BFD-B395-D163A5D4B2B4}"/>
              </a:ext>
            </a:extLst>
          </p:cNvPr>
          <p:cNvSpPr/>
          <p:nvPr/>
        </p:nvSpPr>
        <p:spPr>
          <a:xfrm>
            <a:off x="421105" y="2213390"/>
            <a:ext cx="9601200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1) Static field – </a:t>
            </a:r>
            <a:r>
              <a:rPr lang="en-US" sz="2400" dirty="0"/>
              <a:t>Using “this” keyword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2) Static method – </a:t>
            </a:r>
            <a:r>
              <a:rPr lang="en-US" sz="2400" dirty="0"/>
              <a:t>Using static keyword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3) Static class – </a:t>
            </a:r>
            <a:r>
              <a:rPr lang="en-US" sz="2400" dirty="0"/>
              <a:t>Using static keyword in nested class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4) Static block </a:t>
            </a:r>
            <a:r>
              <a:rPr lang="en-US" sz="2400" dirty="0"/>
              <a:t>- It is executed before the main method at the time of class loading.</a:t>
            </a:r>
          </a:p>
        </p:txBody>
      </p:sp>
    </p:spTree>
    <p:extLst>
      <p:ext uri="{BB962C8B-B14F-4D97-AF65-F5344CB8AC3E}">
        <p14:creationId xmlns:p14="http://schemas.microsoft.com/office/powerpoint/2010/main" val="3906401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Static variable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5F3A2-156D-4BFD-B395-D163A5D4B2B4}"/>
              </a:ext>
            </a:extLst>
          </p:cNvPr>
          <p:cNvSpPr/>
          <p:nvPr/>
        </p:nvSpPr>
        <p:spPr>
          <a:xfrm>
            <a:off x="445168" y="1988309"/>
            <a:ext cx="9601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Main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static int count=0;</a:t>
            </a:r>
          </a:p>
          <a:p>
            <a:r>
              <a:rPr lang="en-US" sz="2400" dirty="0"/>
              <a:t>   public void increment()</a:t>
            </a:r>
          </a:p>
          <a:p>
            <a:r>
              <a:rPr lang="en-US" sz="2400" dirty="0"/>
              <a:t>   {</a:t>
            </a:r>
          </a:p>
          <a:p>
            <a:r>
              <a:rPr lang="en-US" sz="2400" dirty="0"/>
              <a:t>       count++;</a:t>
            </a:r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</a:t>
            </a:r>
          </a:p>
          <a:p>
            <a:r>
              <a:rPr lang="en-US" sz="2400" dirty="0"/>
              <a:t>       Main obj1=new Main();</a:t>
            </a:r>
          </a:p>
          <a:p>
            <a:r>
              <a:rPr lang="en-US" sz="2400" dirty="0"/>
              <a:t>      Main obj2=new Main();</a:t>
            </a:r>
          </a:p>
          <a:p>
            <a:r>
              <a:rPr lang="en-US" sz="2400" dirty="0"/>
              <a:t>      obj1.increment();</a:t>
            </a:r>
          </a:p>
          <a:p>
            <a:r>
              <a:rPr lang="en-US" sz="2400" dirty="0"/>
              <a:t>      obj2.increment();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System.out.println</a:t>
            </a:r>
            <a:r>
              <a:rPr lang="en-US" sz="2400" dirty="0"/>
              <a:t>("Obj1: count is="+obj1.count);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System.out.println</a:t>
            </a:r>
            <a:r>
              <a:rPr lang="en-US" sz="2400" dirty="0"/>
              <a:t>("Obj2: count is="+obj2.count);</a:t>
            </a:r>
          </a:p>
          <a:p>
            <a:r>
              <a:rPr lang="en-US" sz="2400" dirty="0"/>
              <a:t>   }}</a:t>
            </a:r>
          </a:p>
        </p:txBody>
      </p:sp>
    </p:spTree>
    <p:extLst>
      <p:ext uri="{BB962C8B-B14F-4D97-AF65-F5344CB8AC3E}">
        <p14:creationId xmlns:p14="http://schemas.microsoft.com/office/powerpoint/2010/main" val="37321654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Static Method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5F3A2-156D-4BFD-B395-D163A5D4B2B4}"/>
              </a:ext>
            </a:extLst>
          </p:cNvPr>
          <p:cNvSpPr/>
          <p:nvPr/>
        </p:nvSpPr>
        <p:spPr>
          <a:xfrm>
            <a:off x="445168" y="1988309"/>
            <a:ext cx="9601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Main 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static</a:t>
            </a:r>
            <a:r>
              <a:rPr lang="en-US" sz="2400" dirty="0"/>
              <a:t> int age=37;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static</a:t>
            </a:r>
            <a:r>
              <a:rPr lang="en-US" sz="2400" dirty="0"/>
              <a:t> int height=147; 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static</a:t>
            </a:r>
            <a:r>
              <a:rPr lang="en-US" sz="2400" dirty="0"/>
              <a:t> void display() </a:t>
            </a:r>
          </a:p>
          <a:p>
            <a:r>
              <a:rPr lang="en-US" sz="2400" dirty="0"/>
              <a:t>	{ 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System.out.println</a:t>
            </a:r>
            <a:r>
              <a:rPr lang="en-US" sz="2400" dirty="0"/>
              <a:t>("Age ="+age); 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System.out.println</a:t>
            </a:r>
            <a:r>
              <a:rPr lang="en-US" sz="2400" dirty="0"/>
              <a:t>("Height ="+height); </a:t>
            </a:r>
          </a:p>
          <a:p>
            <a:r>
              <a:rPr lang="en-US" sz="2400" dirty="0"/>
              <a:t>	} 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	display(); } }</a:t>
            </a:r>
          </a:p>
        </p:txBody>
      </p:sp>
    </p:spTree>
    <p:extLst>
      <p:ext uri="{BB962C8B-B14F-4D97-AF65-F5344CB8AC3E}">
        <p14:creationId xmlns:p14="http://schemas.microsoft.com/office/powerpoint/2010/main" val="135624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Static Inner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5F3A2-156D-4BFD-B395-D163A5D4B2B4}"/>
              </a:ext>
            </a:extLst>
          </p:cNvPr>
          <p:cNvSpPr/>
          <p:nvPr/>
        </p:nvSpPr>
        <p:spPr>
          <a:xfrm>
            <a:off x="445168" y="1988309"/>
            <a:ext cx="9601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Main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static</a:t>
            </a:r>
            <a:r>
              <a:rPr lang="en-US" sz="2400" dirty="0"/>
              <a:t> int a=10;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static class inner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void msg()</a:t>
            </a:r>
          </a:p>
          <a:p>
            <a:r>
              <a:rPr lang="en-US" sz="2400" dirty="0"/>
              <a:t>	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System.out.println</a:t>
            </a:r>
            <a:r>
              <a:rPr lang="en-US" sz="2400" dirty="0"/>
              <a:t>("Value=" +a);</a:t>
            </a:r>
          </a:p>
          <a:p>
            <a:r>
              <a:rPr lang="en-US" sz="2400" dirty="0"/>
              <a:t>		}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	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Main.inner</a:t>
            </a:r>
            <a:r>
              <a:rPr lang="en-US" sz="2400" dirty="0"/>
              <a:t> obj1= new </a:t>
            </a:r>
            <a:r>
              <a:rPr lang="en-US" sz="2400" dirty="0" err="1"/>
              <a:t>Main.inner</a:t>
            </a:r>
            <a:r>
              <a:rPr lang="en-US" sz="2400" dirty="0"/>
              <a:t>();</a:t>
            </a:r>
          </a:p>
          <a:p>
            <a:r>
              <a:rPr lang="en-US" sz="2400" dirty="0"/>
              <a:t>	obj1.msg(); //msg() is not static so creating object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16991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Static Block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5F3A2-156D-4BFD-B395-D163A5D4B2B4}"/>
              </a:ext>
            </a:extLst>
          </p:cNvPr>
          <p:cNvSpPr/>
          <p:nvPr/>
        </p:nvSpPr>
        <p:spPr>
          <a:xfrm>
            <a:off x="621632" y="2667000"/>
            <a:ext cx="9601200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class Main{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static</a:t>
            </a:r>
            <a:r>
              <a:rPr lang="en-US" sz="2400" dirty="0"/>
              <a:t>{</a:t>
            </a:r>
            <a:r>
              <a:rPr lang="en-US" sz="2400" dirty="0" err="1"/>
              <a:t>System.out.println</a:t>
            </a:r>
            <a:r>
              <a:rPr lang="en-US" sz="2400" dirty="0"/>
              <a:t>("static block is invoked");}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</a:t>
            </a:r>
            <a:r>
              <a:rPr lang="en-US" sz="2400" dirty="0" err="1"/>
              <a:t>System.out.println</a:t>
            </a:r>
            <a:r>
              <a:rPr lang="en-US" sz="2400" dirty="0"/>
              <a:t>("Hello main");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}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13925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Static Restrictions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5F3A2-156D-4BFD-B395-D163A5D4B2B4}"/>
              </a:ext>
            </a:extLst>
          </p:cNvPr>
          <p:cNvSpPr/>
          <p:nvPr/>
        </p:nvSpPr>
        <p:spPr>
          <a:xfrm>
            <a:off x="457200" y="2057400"/>
            <a:ext cx="9601200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are two main restrictions for the static method.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They are: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The static method </a:t>
            </a:r>
            <a:r>
              <a:rPr lang="en-US" sz="2400" dirty="0">
                <a:solidFill>
                  <a:srgbClr val="FF0000"/>
                </a:solidFill>
              </a:rPr>
              <a:t>can not use non static data member </a:t>
            </a:r>
            <a:r>
              <a:rPr lang="en-US" sz="2400" dirty="0"/>
              <a:t>or call non-static method directly.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this and super </a:t>
            </a:r>
            <a:r>
              <a:rPr lang="en-US" sz="2400" dirty="0"/>
              <a:t>cannot be used in static context.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Why is the Java main method static?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because the object is not required to call a static method.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it were a non-static method, JVM creates an object first then call main() method that will lead the problem of extra memory allocation.</a:t>
            </a:r>
          </a:p>
        </p:txBody>
      </p:sp>
    </p:spTree>
    <p:extLst>
      <p:ext uri="{BB962C8B-B14F-4D97-AF65-F5344CB8AC3E}">
        <p14:creationId xmlns:p14="http://schemas.microsoft.com/office/powerpoint/2010/main" val="366862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726" y="1147422"/>
            <a:ext cx="4343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</a:rPr>
              <a:t>Behaviors for Objects</a:t>
            </a:r>
            <a:endParaRPr sz="32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3886200"/>
            <a:ext cx="9144000" cy="3429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200" y="1905001"/>
            <a:ext cx="9448800" cy="4411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ambria"/>
                <a:cs typeface="Cambria"/>
              </a:rPr>
              <a:t>The behavior of an object (also known as its actions) is defined by methods.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To invoke a method on an object is to ask the object to perform an action.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For example, you may define methods named </a:t>
            </a:r>
            <a:r>
              <a:rPr lang="en-US" sz="2800" dirty="0" err="1">
                <a:latin typeface="Cambria"/>
                <a:cs typeface="Cambria"/>
              </a:rPr>
              <a:t>getArea</a:t>
            </a:r>
            <a:r>
              <a:rPr lang="en-US" sz="2800" dirty="0">
                <a:latin typeface="Cambria"/>
                <a:cs typeface="Cambria"/>
              </a:rPr>
              <a:t>() and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/>
                <a:cs typeface="Cambria"/>
              </a:rPr>
              <a:t>getPerimeter</a:t>
            </a:r>
            <a:r>
              <a:rPr lang="en-US" sz="2800" dirty="0">
                <a:latin typeface="Cambria"/>
                <a:cs typeface="Cambria"/>
              </a:rPr>
              <a:t>() for circle objects.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A circle object may invoke </a:t>
            </a:r>
            <a:r>
              <a:rPr lang="en-US" sz="2800" dirty="0" err="1">
                <a:latin typeface="Cambria"/>
                <a:cs typeface="Cambria"/>
              </a:rPr>
              <a:t>getArea</a:t>
            </a:r>
            <a:r>
              <a:rPr lang="en-US" sz="2800" dirty="0">
                <a:latin typeface="Cambria"/>
                <a:cs typeface="Cambria"/>
              </a:rPr>
              <a:t>() to return its area and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/>
                <a:cs typeface="Cambria"/>
              </a:rPr>
              <a:t>getPerimeter</a:t>
            </a:r>
            <a:r>
              <a:rPr lang="en-US" sz="2800" dirty="0">
                <a:latin typeface="Cambria"/>
                <a:cs typeface="Cambria"/>
              </a:rPr>
              <a:t>() to return its perimeter.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You may also define the </a:t>
            </a:r>
            <a:r>
              <a:rPr lang="en-US" sz="2800" dirty="0" err="1">
                <a:latin typeface="Cambria"/>
                <a:cs typeface="Cambria"/>
              </a:rPr>
              <a:t>setRadius</a:t>
            </a:r>
            <a:r>
              <a:rPr lang="en-US" sz="2800" dirty="0">
                <a:latin typeface="Cambria"/>
                <a:cs typeface="Cambria"/>
              </a:rPr>
              <a:t>(radius) method.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A circle object can invoke this method to change its radius.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Constants and Methods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5F3A2-156D-4BFD-B395-D163A5D4B2B4}"/>
              </a:ext>
            </a:extLst>
          </p:cNvPr>
          <p:cNvSpPr/>
          <p:nvPr/>
        </p:nvSpPr>
        <p:spPr>
          <a:xfrm>
            <a:off x="457200" y="2057400"/>
            <a:ext cx="9601200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constant is a variable whose value cannot change once it has been assigned. Java doesn't have built-in support for constants.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 constant can make our program more easily read and understood by others. In addition, a constant is cached by the JVM as well as our application, so using a constant can improve performance.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07185-BA80-40C7-9B0B-ED526084D201}"/>
              </a:ext>
            </a:extLst>
          </p:cNvPr>
          <p:cNvSpPr/>
          <p:nvPr/>
        </p:nvSpPr>
        <p:spPr>
          <a:xfrm>
            <a:off x="461211" y="6320135"/>
            <a:ext cx="3417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static final</a:t>
            </a:r>
            <a:r>
              <a:rPr lang="en-US" sz="2400" dirty="0"/>
              <a:t> float pi = 3.14f;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44440-FC46-4C14-A753-E6ED2871336C}"/>
              </a:ext>
            </a:extLst>
          </p:cNvPr>
          <p:cNvSpPr/>
          <p:nvPr/>
        </p:nvSpPr>
        <p:spPr>
          <a:xfrm>
            <a:off x="550204" y="5683632"/>
            <a:ext cx="6319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static final datatype </a:t>
            </a:r>
            <a:r>
              <a:rPr lang="en-US" sz="2400" b="1" dirty="0" err="1"/>
              <a:t>identifier_name</a:t>
            </a:r>
            <a:r>
              <a:rPr lang="en-US" sz="2400" b="1" dirty="0"/>
              <a:t> = constant;</a:t>
            </a:r>
          </a:p>
        </p:txBody>
      </p:sp>
    </p:spTree>
    <p:extLst>
      <p:ext uri="{BB962C8B-B14F-4D97-AF65-F5344CB8AC3E}">
        <p14:creationId xmlns:p14="http://schemas.microsoft.com/office/powerpoint/2010/main" val="267760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Constants and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4DE6F-463C-4EC8-9700-0F12254F087C}"/>
              </a:ext>
            </a:extLst>
          </p:cNvPr>
          <p:cNvSpPr/>
          <p:nvPr/>
        </p:nvSpPr>
        <p:spPr>
          <a:xfrm>
            <a:off x="152400" y="2456892"/>
            <a:ext cx="50292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class Demo{  </a:t>
            </a:r>
          </a:p>
          <a:p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final</a:t>
            </a:r>
            <a:r>
              <a:rPr lang="en-US" sz="2400" dirty="0"/>
              <a:t> int MAX_VALUE=99;</a:t>
            </a:r>
          </a:p>
          <a:p>
            <a:r>
              <a:rPr lang="en-US" sz="2400" dirty="0"/>
              <a:t>   void </a:t>
            </a:r>
            <a:r>
              <a:rPr lang="en-US" sz="2400" dirty="0" err="1"/>
              <a:t>myMethod</a:t>
            </a:r>
            <a:r>
              <a:rPr lang="en-US" sz="2400" dirty="0"/>
              <a:t>(){  </a:t>
            </a:r>
          </a:p>
          <a:p>
            <a:r>
              <a:rPr lang="en-US" sz="2400" dirty="0"/>
              <a:t>      MAX_VALUE=101;</a:t>
            </a:r>
          </a:p>
          <a:p>
            <a:r>
              <a:rPr lang="en-US" sz="2400" dirty="0"/>
              <a:t>   }  </a:t>
            </a:r>
          </a:p>
          <a:p>
            <a:r>
              <a:rPr lang="en-US" sz="2400" dirty="0"/>
              <a:t>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r>
              <a:rPr lang="en-US" sz="2400" dirty="0"/>
              <a:t>      Demo obj=new  Demo();  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obj.myMethod</a:t>
            </a:r>
            <a:r>
              <a:rPr lang="en-US" sz="2400" dirty="0"/>
              <a:t>();  </a:t>
            </a:r>
          </a:p>
          <a:p>
            <a:r>
              <a:rPr lang="en-US" sz="2400" dirty="0"/>
              <a:t>   }  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BC130-AA24-4D79-A547-6B2C5430CD11}"/>
              </a:ext>
            </a:extLst>
          </p:cNvPr>
          <p:cNvSpPr/>
          <p:nvPr/>
        </p:nvSpPr>
        <p:spPr>
          <a:xfrm>
            <a:off x="5029201" y="2456892"/>
            <a:ext cx="5029200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class Demo{  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static final </a:t>
            </a:r>
            <a:r>
              <a:rPr lang="en-US" sz="2400" dirty="0"/>
              <a:t>int MAX_VALUE=99;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static</a:t>
            </a:r>
            <a:r>
              <a:rPr lang="en-US" sz="2400" dirty="0"/>
              <a:t> void </a:t>
            </a:r>
            <a:r>
              <a:rPr lang="en-US" sz="2400" dirty="0" err="1"/>
              <a:t>myMethod</a:t>
            </a:r>
            <a:r>
              <a:rPr lang="en-US" sz="2400" dirty="0"/>
              <a:t>(){  </a:t>
            </a:r>
          </a:p>
          <a:p>
            <a:r>
              <a:rPr lang="en-US" sz="2400" dirty="0"/>
              <a:t>      MAX_VALUE=101;</a:t>
            </a:r>
          </a:p>
          <a:p>
            <a:r>
              <a:rPr lang="en-US" sz="2400" dirty="0"/>
              <a:t>   }  </a:t>
            </a:r>
          </a:p>
          <a:p>
            <a:r>
              <a:rPr lang="en-US" sz="2400" dirty="0"/>
              <a:t>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myMethod</a:t>
            </a:r>
            <a:r>
              <a:rPr lang="en-US" sz="2400" dirty="0"/>
              <a:t>();  </a:t>
            </a:r>
          </a:p>
          <a:p>
            <a:r>
              <a:rPr lang="en-US" sz="2400" dirty="0"/>
              <a:t>   }  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4800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Visibility/Access Modifiers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4DE6F-463C-4EC8-9700-0F12254F087C}"/>
              </a:ext>
            </a:extLst>
          </p:cNvPr>
          <p:cNvSpPr/>
          <p:nvPr/>
        </p:nvSpPr>
        <p:spPr>
          <a:xfrm>
            <a:off x="609600" y="2514600"/>
            <a:ext cx="50292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Default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Public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Protected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Private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76C4E2-CCBE-40BE-92B2-B672E0B95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84473"/>
              </p:ext>
            </p:extLst>
          </p:nvPr>
        </p:nvGraphicFramePr>
        <p:xfrm>
          <a:off x="2971800" y="2896050"/>
          <a:ext cx="6283211" cy="3429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7240">
                  <a:extLst>
                    <a:ext uri="{9D8B030D-6E8A-4147-A177-3AD203B41FA5}">
                      <a16:colId xmlns:a16="http://schemas.microsoft.com/office/drawing/2014/main" val="1439110108"/>
                    </a:ext>
                  </a:extLst>
                </a:gridCol>
                <a:gridCol w="956836">
                  <a:extLst>
                    <a:ext uri="{9D8B030D-6E8A-4147-A177-3AD203B41FA5}">
                      <a16:colId xmlns:a16="http://schemas.microsoft.com/office/drawing/2014/main" val="3818985561"/>
                    </a:ext>
                  </a:extLst>
                </a:gridCol>
                <a:gridCol w="956836">
                  <a:extLst>
                    <a:ext uri="{9D8B030D-6E8A-4147-A177-3AD203B41FA5}">
                      <a16:colId xmlns:a16="http://schemas.microsoft.com/office/drawing/2014/main" val="3113128393"/>
                    </a:ext>
                  </a:extLst>
                </a:gridCol>
                <a:gridCol w="877097">
                  <a:extLst>
                    <a:ext uri="{9D8B030D-6E8A-4147-A177-3AD203B41FA5}">
                      <a16:colId xmlns:a16="http://schemas.microsoft.com/office/drawing/2014/main" val="2986286981"/>
                    </a:ext>
                  </a:extLst>
                </a:gridCol>
                <a:gridCol w="845202">
                  <a:extLst>
                    <a:ext uri="{9D8B030D-6E8A-4147-A177-3AD203B41FA5}">
                      <a16:colId xmlns:a16="http://schemas.microsoft.com/office/drawing/2014/main" val="1454679979"/>
                    </a:ext>
                  </a:extLst>
                </a:gridCol>
              </a:tblGrid>
              <a:tr h="33755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Access Location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Access Modifier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06953"/>
                  </a:ext>
                </a:extLst>
              </a:tr>
              <a:tr h="5507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Public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Protected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Default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Private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extLst>
                  <a:ext uri="{0D108BD9-81ED-4DB2-BD59-A6C34878D82A}">
                    <a16:rowId xmlns:a16="http://schemas.microsoft.com/office/drawing/2014/main" val="3671643707"/>
                  </a:ext>
                </a:extLst>
              </a:tr>
              <a:tr h="337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Same class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extLst>
                  <a:ext uri="{0D108BD9-81ED-4DB2-BD59-A6C34878D82A}">
                    <a16:rowId xmlns:a16="http://schemas.microsoft.com/office/drawing/2014/main" val="3386325414"/>
                  </a:ext>
                </a:extLst>
              </a:tr>
              <a:tr h="55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Sub class in same package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extLst>
                  <a:ext uri="{0D108BD9-81ED-4DB2-BD59-A6C34878D82A}">
                    <a16:rowId xmlns:a16="http://schemas.microsoft.com/office/drawing/2014/main" val="2185877769"/>
                  </a:ext>
                </a:extLst>
              </a:tr>
              <a:tr h="55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Other classes in same package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extLst>
                  <a:ext uri="{0D108BD9-81ED-4DB2-BD59-A6C34878D82A}">
                    <a16:rowId xmlns:a16="http://schemas.microsoft.com/office/drawing/2014/main" val="2030049840"/>
                  </a:ext>
                </a:extLst>
              </a:tr>
              <a:tr h="55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Subclass in other packages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extLst>
                  <a:ext uri="{0D108BD9-81ED-4DB2-BD59-A6C34878D82A}">
                    <a16:rowId xmlns:a16="http://schemas.microsoft.com/office/drawing/2014/main" val="169655326"/>
                  </a:ext>
                </a:extLst>
              </a:tr>
              <a:tr h="55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Non-subclass in other package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985" marR="14985" marT="0" marB="0" anchor="ctr"/>
                </a:tc>
                <a:extLst>
                  <a:ext uri="{0D108BD9-81ED-4DB2-BD59-A6C34878D82A}">
                    <a16:rowId xmlns:a16="http://schemas.microsoft.com/office/drawing/2014/main" val="1487871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8911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Visibility/Access Modifiers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294B9-2425-49AE-AD25-C6DF69E8C5D4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438400"/>
            <a:ext cx="426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A7B103-48C7-4EC4-A500-1A1A1C8BFE3D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663" y="2438400"/>
            <a:ext cx="409073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4471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07291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Visibility/Access Modifiers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A7BF3-AE74-4B98-BE3E-4D308041A7DF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67000"/>
            <a:ext cx="426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39CDD-6173-4C9D-AFD5-CC853B4DB59D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667000"/>
            <a:ext cx="426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4308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C939C0-9443-498C-AD09-EF07B18A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5638800"/>
            <a:ext cx="5376224" cy="197904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C44A-E8BE-44B2-935E-EC653D3CC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2084359"/>
            <a:ext cx="9372600" cy="40626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data fields can be modified directly. So to prevent this encapsulation is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simply means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state(fields) and behavior (methods) together. If you are creating a class, you are doing encapsulation.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idea behind encapsulation is to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hide the implementation details from 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data member is private it means it can only be accessed within the same class. No outside class can access private data member (variable) of other class.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8706955-A84B-40FF-B0BE-DAD6D4F31CE2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Data Field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3475512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C44A-E8BE-44B2-935E-EC653D3CC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2084359"/>
            <a:ext cx="9143999" cy="55399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we set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public getter and setter methods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update (for example 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setSSN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))and read (for example 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getSSN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the private data fields then the outside class can access those private data fields via public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way data can only be accessed by public methods thus making the private fields and their implementation hidden for outside classes. That’s why encapsulation is known as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hiding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Let’s see an example to understand this concept better.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improves maintainability and flexibility and re-usability.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fields can be made read-only (If we don’t define setter methods in the class) or write-only (If we don’t define the getter methods in the class).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would not be knowing what is going on behind the scene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8706955-A84B-40FF-B0BE-DAD6D4F31CE2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Data Field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23765310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C44A-E8BE-44B2-935E-EC653D3CC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9372600" cy="6278642"/>
          </a:xfrm>
        </p:spPr>
        <p:txBody>
          <a:bodyPr numCol="1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Encapsulate {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Name;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return Name; 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	Name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Encapsulate obj = new Encapsulate();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("Harsh");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("name: "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("name: "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//Cannot access directly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8706955-A84B-40FF-B0BE-DAD6D4F31CE2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Data Field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3325655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C44A-E8BE-44B2-935E-EC653D3CC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561552"/>
            <a:ext cx="9143999" cy="5909310"/>
          </a:xfrm>
        </p:spPr>
        <p:txBody>
          <a:bodyPr numCol="2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Printer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print(Paper p){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p.setText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("Get Lost");}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Paper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text;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text=t;}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return text;}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 = new Paper();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p.setText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p.getText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 np = new Printer();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p.getText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8706955-A84B-40FF-B0BE-DAD6D4F31CE2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Passing Objects to Methods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AF838D-1A79-4B8A-B6B4-50A5DF4D364C}"/>
              </a:ext>
            </a:extLst>
          </p:cNvPr>
          <p:cNvSpPr/>
          <p:nvPr/>
        </p:nvSpPr>
        <p:spPr>
          <a:xfrm>
            <a:off x="457200" y="2057400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an object to a method is to pass the reference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36755346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C44A-E8BE-44B2-935E-EC653D3CC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733800"/>
            <a:ext cx="9143999" cy="4062651"/>
          </a:xfrm>
        </p:spPr>
        <p:txBody>
          <a:bodyPr numCol="1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Main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Creating an array of objects declared with initial values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Object[]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javaObjectArray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1234 };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Printing the values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javaObjectArray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javaObjectArray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8706955-A84B-40FF-B0BE-DAD6D4F31CE2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Array of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AF838D-1A79-4B8A-B6B4-50A5DF4D364C}"/>
              </a:ext>
            </a:extLst>
          </p:cNvPr>
          <p:cNvSpPr/>
          <p:nvPr/>
        </p:nvSpPr>
        <p:spPr>
          <a:xfrm>
            <a:off x="457200" y="2057400"/>
            <a:ext cx="9372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can hold objects as well as primitive type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array of objects is created using the new operator, each element in the array is a reference variable with a default value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56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273" y="914400"/>
            <a:ext cx="419099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2800" spc="-10" dirty="0">
                <a:solidFill>
                  <a:srgbClr val="FFFFFF"/>
                </a:solidFill>
                <a:latin typeface="Cambria"/>
                <a:cs typeface="Cambria"/>
              </a:rPr>
              <a:t>Defining Classes for Objects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091" y="2033934"/>
            <a:ext cx="8824489" cy="3954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Objects of the same type are defined using a common class.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A class is a template, blue-print, or contract that defines what an object’s data fields and methods will be.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7030A0"/>
                </a:solidFill>
                <a:latin typeface="Cambria"/>
                <a:cs typeface="Cambria"/>
              </a:rPr>
              <a:t>An object is an instance of a class.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You can create many instances of a class.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00B0F0"/>
                </a:solidFill>
                <a:latin typeface="Cambria"/>
                <a:cs typeface="Cambria"/>
              </a:rPr>
              <a:t>Creating an instance is referred to as instantiation.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The terms object and instance are often interchangeable.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6553293"/>
            <a:ext cx="9136380" cy="754287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8706955-A84B-40FF-B0BE-DAD6D4F31CE2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Final Keyword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AF838D-1A79-4B8A-B6B4-50A5DF4D364C}"/>
              </a:ext>
            </a:extLst>
          </p:cNvPr>
          <p:cNvSpPr/>
          <p:nvPr/>
        </p:nvSpPr>
        <p:spPr>
          <a:xfrm>
            <a:off x="457200" y="2057400"/>
            <a:ext cx="9372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keyword can be applied in 3 places,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For declaring variables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For declaring methods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For declaring the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52855-60A5-400D-8C06-3894510A3159}"/>
              </a:ext>
            </a:extLst>
          </p:cNvPr>
          <p:cNvSpPr/>
          <p:nvPr/>
        </p:nvSpPr>
        <p:spPr>
          <a:xfrm>
            <a:off x="4114800" y="2477337"/>
            <a:ext cx="573104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//Final keyword with variable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Demo{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MAX_VALUE=99;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MAX_VALUE=101;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static void main(String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Demo obj=new  Demo();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obj.myMethod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42754357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8706955-A84B-40FF-B0BE-DAD6D4F31CE2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Final Keyword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52855-60A5-400D-8C06-3894510A3159}"/>
              </a:ext>
            </a:extLst>
          </p:cNvPr>
          <p:cNvSpPr/>
          <p:nvPr/>
        </p:nvSpPr>
        <p:spPr>
          <a:xfrm>
            <a:off x="609600" y="1905000"/>
            <a:ext cx="9448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#final keyword for declaring method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test{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fun()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(“function using final”);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test1 extends test{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fun()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(“another function using final”);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Error cannot override fun()</a:t>
            </a:r>
          </a:p>
        </p:txBody>
      </p:sp>
    </p:spTree>
    <p:extLst>
      <p:ext uri="{BB962C8B-B14F-4D97-AF65-F5344CB8AC3E}">
        <p14:creationId xmlns:p14="http://schemas.microsoft.com/office/powerpoint/2010/main" val="9632672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8706955-A84B-40FF-B0BE-DAD6D4F31CE2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Final Keyword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52855-60A5-400D-8C06-3894510A3159}"/>
              </a:ext>
            </a:extLst>
          </p:cNvPr>
          <p:cNvSpPr/>
          <p:nvPr/>
        </p:nvSpPr>
        <p:spPr>
          <a:xfrm>
            <a:off x="609600" y="19050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#final class to stop inheritance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test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fun()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(“function using final”);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test1 extends test		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//error  occurs here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fun()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(“another function using final”);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6482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8706955-A84B-40FF-B0BE-DAD6D4F31CE2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Immutable Objects and Classes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AF838D-1A79-4B8A-B6B4-50A5DF4D364C}"/>
              </a:ext>
            </a:extLst>
          </p:cNvPr>
          <p:cNvSpPr/>
          <p:nvPr/>
        </p:nvSpPr>
        <p:spPr>
          <a:xfrm>
            <a:off x="457200" y="20574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an immutable class in Java?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the class as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it can’t be extended.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all fields private so that direct access is not allowed.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provide setter methods for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all mutable fields final so that its value can be assigned only once.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all the fields via a constructor performing deep copy.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objects in the getter methods to return a copy rather than returning the actual object reference.</a:t>
            </a:r>
          </a:p>
        </p:txBody>
      </p:sp>
    </p:spTree>
    <p:extLst>
      <p:ext uri="{BB962C8B-B14F-4D97-AF65-F5344CB8AC3E}">
        <p14:creationId xmlns:p14="http://schemas.microsoft.com/office/powerpoint/2010/main" val="42256128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8706955-A84B-40FF-B0BE-DAD6D4F31CE2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Immutable Objects and Classes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274FF-2764-4923-BF46-AA9AE3C8C9A1}"/>
              </a:ext>
            </a:extLst>
          </p:cNvPr>
          <p:cNvSpPr/>
          <p:nvPr/>
        </p:nvSpPr>
        <p:spPr>
          <a:xfrm>
            <a:off x="621632" y="2133600"/>
            <a:ext cx="90557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//Immutable class</a:t>
            </a:r>
          </a:p>
          <a:p>
            <a:r>
              <a:rPr lang="en-US" dirty="0">
                <a:solidFill>
                  <a:srgbClr val="FF0000"/>
                </a:solidFill>
              </a:rPr>
              <a:t>final</a:t>
            </a:r>
            <a:r>
              <a:rPr lang="en-US" dirty="0"/>
              <a:t> class Immutable {</a:t>
            </a:r>
          </a:p>
          <a:p>
            <a:r>
              <a:rPr lang="en-US" dirty="0">
                <a:solidFill>
                  <a:srgbClr val="FF0000"/>
                </a:solidFill>
              </a:rPr>
              <a:t>private</a:t>
            </a:r>
            <a:r>
              <a:rPr lang="en-US" dirty="0"/>
              <a:t> String name;</a:t>
            </a:r>
          </a:p>
          <a:p>
            <a:r>
              <a:rPr lang="en-US" dirty="0"/>
              <a:t>  Immutable(String name, int date) {</a:t>
            </a:r>
          </a:p>
          <a:p>
            <a:r>
              <a:rPr lang="en-US" dirty="0"/>
              <a:t>this.name = name;</a:t>
            </a:r>
          </a:p>
          <a:p>
            <a:r>
              <a:rPr lang="en-US" dirty="0"/>
              <a:t>    </a:t>
            </a:r>
            <a:r>
              <a:rPr lang="en-US" dirty="0" err="1"/>
              <a:t>this.date</a:t>
            </a:r>
            <a:r>
              <a:rPr lang="en-US" dirty="0"/>
              <a:t> = date;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public String </a:t>
            </a:r>
            <a:r>
              <a:rPr lang="en-US" dirty="0" err="1"/>
              <a:t>getName</a:t>
            </a:r>
            <a:r>
              <a:rPr lang="en-US" dirty="0"/>
              <a:t>() {</a:t>
            </a:r>
          </a:p>
          <a:p>
            <a:r>
              <a:rPr lang="en-US" dirty="0"/>
              <a:t>    return name;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Main {</a:t>
            </a:r>
          </a:p>
          <a:p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Immutable obj = new Immutable("</a:t>
            </a:r>
            <a:r>
              <a:rPr lang="en-US" dirty="0" err="1"/>
              <a:t>Programiz</a:t>
            </a:r>
            <a:r>
              <a:rPr lang="en-US" dirty="0"/>
              <a:t>", 2011);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("Name: " + </a:t>
            </a:r>
            <a:r>
              <a:rPr lang="en-US" dirty="0" err="1"/>
              <a:t>obj.getName</a:t>
            </a:r>
            <a:r>
              <a:rPr lang="en-US" dirty="0"/>
              <a:t>());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("Date: " + </a:t>
            </a:r>
            <a:r>
              <a:rPr lang="en-US" dirty="0" err="1"/>
              <a:t>obj.getDate</a:t>
            </a:r>
            <a:r>
              <a:rPr lang="en-US" dirty="0"/>
              <a:t>());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48216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8706955-A84B-40FF-B0BE-DAD6D4F31CE2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Immutable Objects and Classes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274FF-2764-4923-BF46-AA9AE3C8C9A1}"/>
              </a:ext>
            </a:extLst>
          </p:cNvPr>
          <p:cNvSpPr/>
          <p:nvPr/>
        </p:nvSpPr>
        <p:spPr>
          <a:xfrm>
            <a:off x="501316" y="2438400"/>
            <a:ext cx="9055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immutable objects refer </a:t>
            </a:r>
            <a:r>
              <a:rPr lang="en-US" sz="2400" dirty="0">
                <a:solidFill>
                  <a:srgbClr val="FF0000"/>
                </a:solidFill>
              </a:rPr>
              <a:t>strings class or wrapper class or file class. </a:t>
            </a:r>
            <a:r>
              <a:rPr lang="en-US" sz="2400" dirty="0"/>
              <a:t>All these three concepts are immutable objects.</a:t>
            </a:r>
          </a:p>
        </p:txBody>
      </p:sp>
    </p:spTree>
    <p:extLst>
      <p:ext uri="{BB962C8B-B14F-4D97-AF65-F5344CB8AC3E}">
        <p14:creationId xmlns:p14="http://schemas.microsoft.com/office/powerpoint/2010/main" val="12016239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8706955-A84B-40FF-B0BE-DAD6D4F31CE2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Scope of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274FF-2764-4923-BF46-AA9AE3C8C9A1}"/>
              </a:ext>
            </a:extLst>
          </p:cNvPr>
          <p:cNvSpPr/>
          <p:nvPr/>
        </p:nvSpPr>
        <p:spPr>
          <a:xfrm>
            <a:off x="501316" y="1902585"/>
            <a:ext cx="9055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Scope of a variable is the part of the program where the variable is accessible.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BE4BD6-DABB-44F5-9C12-4A7077A37896}"/>
              </a:ext>
            </a:extLst>
          </p:cNvPr>
          <p:cNvSpPr/>
          <p:nvPr/>
        </p:nvSpPr>
        <p:spPr>
          <a:xfrm>
            <a:off x="609600" y="2971800"/>
            <a:ext cx="5410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Main  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  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int x=10;  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//y has limited scope to this block only      </a:t>
            </a:r>
          </a:p>
          <a:p>
            <a:r>
              <a:rPr lang="en-US" dirty="0"/>
              <a:t>int y=20;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("Sum of </a:t>
            </a:r>
            <a:r>
              <a:rPr lang="en-US" dirty="0" err="1"/>
              <a:t>x+y</a:t>
            </a:r>
            <a:r>
              <a:rPr lang="en-US" dirty="0"/>
              <a:t> = " + (</a:t>
            </a:r>
            <a:r>
              <a:rPr lang="en-US" dirty="0" err="1"/>
              <a:t>x+y</a:t>
            </a:r>
            <a:r>
              <a:rPr lang="en-US" dirty="0"/>
              <a:t>));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//here y is unknown   </a:t>
            </a:r>
          </a:p>
          <a:p>
            <a:r>
              <a:rPr lang="en-US" dirty="0"/>
              <a:t>y=100;  </a:t>
            </a:r>
          </a:p>
          <a:p>
            <a:r>
              <a:rPr lang="en-US" dirty="0"/>
              <a:t>//x is still known  </a:t>
            </a:r>
          </a:p>
          <a:p>
            <a:r>
              <a:rPr lang="en-US" dirty="0"/>
              <a:t>x=50;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80926-B408-487E-9DEB-860ED42F3B17}"/>
              </a:ext>
            </a:extLst>
          </p:cNvPr>
          <p:cNvSpPr txBox="1"/>
          <p:nvPr/>
        </p:nvSpPr>
        <p:spPr>
          <a:xfrm>
            <a:off x="6705600" y="4648200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the program remove or </a:t>
            </a:r>
          </a:p>
          <a:p>
            <a:r>
              <a:rPr lang="en-US" dirty="0"/>
              <a:t>comment y=100</a:t>
            </a:r>
          </a:p>
        </p:txBody>
      </p:sp>
    </p:spTree>
    <p:extLst>
      <p:ext uri="{BB962C8B-B14F-4D97-AF65-F5344CB8AC3E}">
        <p14:creationId xmlns:p14="http://schemas.microsoft.com/office/powerpoint/2010/main" val="2441090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8706955-A84B-40FF-B0BE-DAD6D4F31CE2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This (keyword) Reference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274FF-2764-4923-BF46-AA9AE3C8C9A1}"/>
              </a:ext>
            </a:extLst>
          </p:cNvPr>
          <p:cNvSpPr/>
          <p:nvPr/>
        </p:nvSpPr>
        <p:spPr>
          <a:xfrm>
            <a:off x="501316" y="1902585"/>
            <a:ext cx="9055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6 usage of java this keyword.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can be used to refer current class instance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can be used to invoke current class method (implicitly)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this() can be used to invoke current class constructor.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can be passed as an argument in the method call.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can be passed as argument in the constructor call.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can be used to return the current class instance from the method.</a:t>
            </a:r>
          </a:p>
        </p:txBody>
      </p:sp>
    </p:spTree>
    <p:extLst>
      <p:ext uri="{BB962C8B-B14F-4D97-AF65-F5344CB8AC3E}">
        <p14:creationId xmlns:p14="http://schemas.microsoft.com/office/powerpoint/2010/main" val="10974585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8706955-A84B-40FF-B0BE-DAD6D4F31CE2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This (keyword) Reference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274FF-2764-4923-BF46-AA9AE3C8C9A1}"/>
              </a:ext>
            </a:extLst>
          </p:cNvPr>
          <p:cNvSpPr/>
          <p:nvPr/>
        </p:nvSpPr>
        <p:spPr>
          <a:xfrm>
            <a:off x="501316" y="1902585"/>
            <a:ext cx="90557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Student{  </a:t>
            </a:r>
          </a:p>
          <a:p>
            <a:r>
              <a:rPr lang="en-US" sz="2400" dirty="0"/>
              <a:t>int </a:t>
            </a:r>
            <a:r>
              <a:rPr lang="en-US" sz="2400" dirty="0" err="1"/>
              <a:t>rollno</a:t>
            </a:r>
            <a:r>
              <a:rPr lang="en-US" sz="2400" dirty="0"/>
              <a:t>;  </a:t>
            </a:r>
          </a:p>
          <a:p>
            <a:r>
              <a:rPr lang="en-US" sz="2400" dirty="0"/>
              <a:t>String name;  </a:t>
            </a:r>
          </a:p>
          <a:p>
            <a:r>
              <a:rPr lang="en-US" sz="2400" dirty="0"/>
              <a:t>Student(int </a:t>
            </a:r>
            <a:r>
              <a:rPr lang="en-US" sz="2400" dirty="0" err="1"/>
              <a:t>rollno,String</a:t>
            </a:r>
            <a:r>
              <a:rPr lang="en-US" sz="2400" dirty="0"/>
              <a:t> name,){ 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this</a:t>
            </a:r>
            <a:r>
              <a:rPr lang="en-US" sz="2400" dirty="0" err="1"/>
              <a:t>.rollno</a:t>
            </a:r>
            <a:r>
              <a:rPr lang="en-US" sz="2400" dirty="0"/>
              <a:t>=</a:t>
            </a:r>
            <a:r>
              <a:rPr lang="en-US" sz="2400" dirty="0" err="1"/>
              <a:t>rollno</a:t>
            </a:r>
            <a:r>
              <a:rPr lang="en-US" sz="2400" dirty="0"/>
              <a:t>;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.name=name;  </a:t>
            </a:r>
          </a:p>
          <a:p>
            <a:r>
              <a:rPr lang="en-US" sz="2400" dirty="0"/>
              <a:t>}  </a:t>
            </a:r>
          </a:p>
          <a:p>
            <a:r>
              <a:rPr lang="en-US" sz="2400" dirty="0"/>
              <a:t>void display(){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rollno</a:t>
            </a:r>
            <a:r>
              <a:rPr lang="en-US" sz="2400" dirty="0"/>
              <a:t>+" "+name);}  </a:t>
            </a:r>
          </a:p>
          <a:p>
            <a:r>
              <a:rPr lang="en-US" sz="2400" dirty="0"/>
              <a:t>}  </a:t>
            </a:r>
          </a:p>
          <a:p>
            <a:r>
              <a:rPr lang="en-US" sz="2400" dirty="0"/>
              <a:t>class Main{  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r>
              <a:rPr lang="en-US" sz="2400" dirty="0"/>
              <a:t>Student s1=new Student(111,"ankit");  </a:t>
            </a:r>
          </a:p>
          <a:p>
            <a:r>
              <a:rPr lang="en-US" sz="2400" dirty="0"/>
              <a:t>s1.display();  </a:t>
            </a:r>
          </a:p>
          <a:p>
            <a:r>
              <a:rPr lang="en-US" sz="2400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19076550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607" y="3356875"/>
            <a:ext cx="3423920" cy="6277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pc="-15" dirty="0"/>
              <a:t>END</a:t>
            </a:r>
            <a:r>
              <a:rPr spc="-1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UNIT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lang="en-US" spc="-25" dirty="0"/>
              <a:t>4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3886200"/>
            <a:ext cx="9144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273" y="914400"/>
            <a:ext cx="419099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2800" spc="-10" dirty="0">
                <a:solidFill>
                  <a:srgbClr val="FFFFFF"/>
                </a:solidFill>
                <a:latin typeface="Cambria"/>
                <a:cs typeface="Cambria"/>
              </a:rPr>
              <a:t>Defining Classes for Objects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6553293"/>
            <a:ext cx="9136380" cy="754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A5CC00-A690-4F1D-A346-A09892DF3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133600"/>
            <a:ext cx="315996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9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878359"/>
            <a:ext cx="41910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  <a:latin typeface="Cambria"/>
                <a:cs typeface="Cambria"/>
              </a:rPr>
              <a:t>Defining Classes for Objects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64821" y="2085861"/>
            <a:ext cx="9593580" cy="44877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 marR="120640">
              <a:spcBef>
                <a:spcPts val="95"/>
              </a:spcBef>
            </a:pPr>
            <a:r>
              <a:rPr lang="en-US" sz="2000" spc="-25" dirty="0">
                <a:latin typeface="Cambria"/>
                <a:cs typeface="Cambria"/>
              </a:rPr>
              <a:t>class Circle {</a:t>
            </a:r>
          </a:p>
          <a:p>
            <a:pPr marL="12699" marR="120640">
              <a:spcBef>
                <a:spcPts val="95"/>
              </a:spcBef>
            </a:pPr>
            <a:r>
              <a:rPr lang="en-US" sz="2000" spc="-25" dirty="0">
                <a:latin typeface="Cambria"/>
                <a:cs typeface="Cambria"/>
              </a:rPr>
              <a:t>double radius = 1; /** The radius of this circle */</a:t>
            </a:r>
          </a:p>
          <a:p>
            <a:pPr marL="12699" marR="120640">
              <a:spcBef>
                <a:spcPts val="95"/>
              </a:spcBef>
            </a:pPr>
            <a:r>
              <a:rPr lang="en-US" sz="2000" spc="-25" dirty="0">
                <a:latin typeface="Cambria"/>
                <a:cs typeface="Cambria"/>
              </a:rPr>
              <a:t>	double </a:t>
            </a:r>
            <a:r>
              <a:rPr lang="en-US" sz="2000" spc="-25" dirty="0" err="1">
                <a:latin typeface="Cambria"/>
                <a:cs typeface="Cambria"/>
              </a:rPr>
              <a:t>getArea</a:t>
            </a:r>
            <a:r>
              <a:rPr lang="en-US" sz="2000" spc="-25" dirty="0">
                <a:latin typeface="Cambria"/>
                <a:cs typeface="Cambria"/>
              </a:rPr>
              <a:t>(){ /** Return the area of this circle */</a:t>
            </a:r>
          </a:p>
          <a:p>
            <a:pPr marL="12699" marR="120640">
              <a:spcBef>
                <a:spcPts val="95"/>
              </a:spcBef>
            </a:pPr>
            <a:r>
              <a:rPr lang="en-US" sz="2000" spc="-25" dirty="0">
                <a:latin typeface="Cambria"/>
                <a:cs typeface="Cambria"/>
              </a:rPr>
              <a:t>	return </a:t>
            </a:r>
            <a:r>
              <a:rPr lang="en-US" sz="2000" spc="-25" dirty="0" err="1">
                <a:latin typeface="Cambria"/>
                <a:cs typeface="Cambria"/>
              </a:rPr>
              <a:t>Math.PI</a:t>
            </a:r>
            <a:r>
              <a:rPr lang="en-US" sz="2000" spc="-25" dirty="0">
                <a:latin typeface="Cambria"/>
                <a:cs typeface="Cambria"/>
              </a:rPr>
              <a:t> * radius * radius;</a:t>
            </a:r>
          </a:p>
          <a:p>
            <a:pPr marL="12699" marR="120640">
              <a:spcBef>
                <a:spcPts val="95"/>
              </a:spcBef>
            </a:pPr>
            <a:r>
              <a:rPr lang="en-US" sz="2000" spc="-25" dirty="0">
                <a:latin typeface="Cambria"/>
                <a:cs typeface="Cambria"/>
              </a:rPr>
              <a:t>	}</a:t>
            </a:r>
          </a:p>
          <a:p>
            <a:pPr marL="12699" marR="120640">
              <a:spcBef>
                <a:spcPts val="95"/>
              </a:spcBef>
            </a:pPr>
            <a:endParaRPr lang="en-US" sz="2000" spc="-25" dirty="0">
              <a:latin typeface="Cambria"/>
              <a:cs typeface="Cambria"/>
            </a:endParaRPr>
          </a:p>
          <a:p>
            <a:pPr marL="12699" marR="120640">
              <a:spcBef>
                <a:spcPts val="95"/>
              </a:spcBef>
            </a:pPr>
            <a:r>
              <a:rPr lang="en-US" sz="2000" spc="-25" dirty="0">
                <a:latin typeface="Cambria"/>
                <a:cs typeface="Cambria"/>
              </a:rPr>
              <a:t>	double </a:t>
            </a:r>
            <a:r>
              <a:rPr lang="en-US" sz="2000" spc="-25" dirty="0" err="1">
                <a:latin typeface="Cambria"/>
                <a:cs typeface="Cambria"/>
              </a:rPr>
              <a:t>getPerimeter</a:t>
            </a:r>
            <a:r>
              <a:rPr lang="en-US" sz="2000" spc="-25" dirty="0">
                <a:latin typeface="Cambria"/>
                <a:cs typeface="Cambria"/>
              </a:rPr>
              <a:t>(){ /** Return the perimeter */</a:t>
            </a:r>
          </a:p>
          <a:p>
            <a:pPr marL="12699" marR="120640">
              <a:spcBef>
                <a:spcPts val="95"/>
              </a:spcBef>
            </a:pPr>
            <a:r>
              <a:rPr lang="en-US" sz="2000" spc="-25" dirty="0">
                <a:latin typeface="Cambria"/>
                <a:cs typeface="Cambria"/>
              </a:rPr>
              <a:t>	return 2 * </a:t>
            </a:r>
            <a:r>
              <a:rPr lang="en-US" sz="2000" spc="-25" dirty="0" err="1">
                <a:latin typeface="Cambria"/>
                <a:cs typeface="Cambria"/>
              </a:rPr>
              <a:t>Math.PI</a:t>
            </a:r>
            <a:r>
              <a:rPr lang="en-US" sz="2000" spc="-25" dirty="0">
                <a:latin typeface="Cambria"/>
                <a:cs typeface="Cambria"/>
              </a:rPr>
              <a:t> * radius;</a:t>
            </a:r>
          </a:p>
          <a:p>
            <a:pPr marL="12699" marR="120640">
              <a:spcBef>
                <a:spcPts val="95"/>
              </a:spcBef>
            </a:pPr>
            <a:r>
              <a:rPr lang="en-US" sz="2000" spc="-25" dirty="0">
                <a:latin typeface="Cambria"/>
                <a:cs typeface="Cambria"/>
              </a:rPr>
              <a:t>	}</a:t>
            </a:r>
          </a:p>
          <a:p>
            <a:pPr marL="12699" marR="120640">
              <a:spcBef>
                <a:spcPts val="95"/>
              </a:spcBef>
            </a:pPr>
            <a:endParaRPr lang="en-US" sz="2000" spc="-25" dirty="0">
              <a:latin typeface="Cambria"/>
              <a:cs typeface="Cambria"/>
            </a:endParaRPr>
          </a:p>
          <a:p>
            <a:pPr marL="12699" marR="120640">
              <a:spcBef>
                <a:spcPts val="95"/>
              </a:spcBef>
            </a:pPr>
            <a:r>
              <a:rPr lang="en-US" sz="2000" spc="-25" dirty="0">
                <a:latin typeface="Cambria"/>
                <a:cs typeface="Cambria"/>
              </a:rPr>
              <a:t>	void </a:t>
            </a:r>
            <a:r>
              <a:rPr lang="en-US" sz="2000" spc="-25" dirty="0" err="1">
                <a:latin typeface="Cambria"/>
                <a:cs typeface="Cambria"/>
              </a:rPr>
              <a:t>setRadius</a:t>
            </a:r>
            <a:r>
              <a:rPr lang="en-US" sz="2000" spc="-25" dirty="0">
                <a:latin typeface="Cambria"/>
                <a:cs typeface="Cambria"/>
              </a:rPr>
              <a:t>(double </a:t>
            </a:r>
            <a:r>
              <a:rPr lang="en-US" sz="2000" spc="-25" dirty="0" err="1">
                <a:latin typeface="Cambria"/>
                <a:cs typeface="Cambria"/>
              </a:rPr>
              <a:t>newRadius</a:t>
            </a:r>
            <a:r>
              <a:rPr lang="en-US" sz="2000" spc="-25" dirty="0">
                <a:latin typeface="Cambria"/>
                <a:cs typeface="Cambria"/>
              </a:rPr>
              <a:t>){ /** Set new radius */</a:t>
            </a:r>
          </a:p>
          <a:p>
            <a:pPr marL="12699" marR="120640">
              <a:spcBef>
                <a:spcPts val="95"/>
              </a:spcBef>
            </a:pPr>
            <a:r>
              <a:rPr lang="en-US" sz="2000" spc="-25" dirty="0">
                <a:latin typeface="Cambria"/>
                <a:cs typeface="Cambria"/>
              </a:rPr>
              <a:t>	radius = </a:t>
            </a:r>
            <a:r>
              <a:rPr lang="en-US" sz="2000" spc="-25" dirty="0" err="1">
                <a:latin typeface="Cambria"/>
                <a:cs typeface="Cambria"/>
              </a:rPr>
              <a:t>newRadius</a:t>
            </a:r>
            <a:r>
              <a:rPr lang="en-US" sz="2000" spc="-25" dirty="0">
                <a:latin typeface="Cambria"/>
                <a:cs typeface="Cambria"/>
              </a:rPr>
              <a:t>;</a:t>
            </a:r>
          </a:p>
          <a:p>
            <a:pPr marL="12699" marR="120640">
              <a:spcBef>
                <a:spcPts val="95"/>
              </a:spcBef>
            </a:pPr>
            <a:r>
              <a:rPr lang="en-US" sz="2000" spc="-25" dirty="0">
                <a:latin typeface="Cambria"/>
                <a:cs typeface="Cambria"/>
              </a:rPr>
              <a:t>}</a:t>
            </a:r>
          </a:p>
          <a:p>
            <a:pPr marL="12699" marR="120640">
              <a:spcBef>
                <a:spcPts val="95"/>
              </a:spcBef>
            </a:pPr>
            <a:r>
              <a:rPr lang="en-US" sz="2000" spc="-25" dirty="0">
                <a:latin typeface="Cambria"/>
                <a:cs typeface="Cambria"/>
              </a:rPr>
              <a:t>}</a:t>
            </a:r>
            <a:endParaRPr sz="20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6553293"/>
            <a:ext cx="9136380" cy="7542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001" y="868862"/>
            <a:ext cx="4161128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Accessing Objects via reference variable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18948" y="1981832"/>
            <a:ext cx="8822496" cy="394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An object’s data and methods can be accessed through the </a:t>
            </a: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dot (.) operator via the object’s reference variable.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A class is essentially a programmer-defined type. A class is a reference type, which means that a variable of the class type can reference an instance of the class.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The following statement declares the variable </a:t>
            </a:r>
            <a:r>
              <a:rPr lang="en-US" sz="2800" spc="-5" dirty="0" err="1">
                <a:latin typeface="Cambria"/>
                <a:cs typeface="Cambria"/>
              </a:rPr>
              <a:t>myCircle</a:t>
            </a:r>
            <a:r>
              <a:rPr lang="en-US" sz="2800" spc="-5" dirty="0">
                <a:latin typeface="Cambria"/>
                <a:cs typeface="Cambria"/>
              </a:rPr>
              <a:t> to be of the Circle type: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Circle </a:t>
            </a:r>
            <a:r>
              <a:rPr lang="en-US" sz="2800" spc="-5" dirty="0" err="1">
                <a:solidFill>
                  <a:srgbClr val="FF0000"/>
                </a:solidFill>
                <a:latin typeface="Cambria"/>
                <a:cs typeface="Cambria"/>
              </a:rPr>
              <a:t>myCircle</a:t>
            </a: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;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mbria"/>
                <a:cs typeface="Cambria"/>
              </a:rPr>
              <a:t> The variable </a:t>
            </a:r>
            <a:r>
              <a:rPr lang="en-US" sz="2800" spc="-5" dirty="0" err="1">
                <a:latin typeface="Cambria"/>
                <a:cs typeface="Cambria"/>
              </a:rPr>
              <a:t>myCircle</a:t>
            </a:r>
            <a:r>
              <a:rPr lang="en-US" sz="2800" spc="-5" dirty="0">
                <a:latin typeface="Cambria"/>
                <a:cs typeface="Cambria"/>
              </a:rPr>
              <a:t> can reference a Circle object.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6553293"/>
            <a:ext cx="9136380" cy="7542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5331</Words>
  <Application>Microsoft Office PowerPoint</Application>
  <PresentationFormat>Custom</PresentationFormat>
  <Paragraphs>909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ArialMT</vt:lpstr>
      <vt:lpstr>Calibri</vt:lpstr>
      <vt:lpstr>Cambria</vt:lpstr>
      <vt:lpstr>DejaVuSans</vt:lpstr>
      <vt:lpstr>Open Sans</vt:lpstr>
      <vt:lpstr>Times New Roman</vt:lpstr>
      <vt:lpstr>Office Theme</vt:lpstr>
      <vt:lpstr>Unit – 4  Objects and Classes</vt:lpstr>
      <vt:lpstr>Defining classes for objects</vt:lpstr>
      <vt:lpstr>Properties for Objects</vt:lpstr>
      <vt:lpstr>Characteristics of  Objects</vt:lpstr>
      <vt:lpstr>Behaviors for Objects</vt:lpstr>
      <vt:lpstr>Defining Classes for Objects</vt:lpstr>
      <vt:lpstr>Defining Classes for Objects</vt:lpstr>
      <vt:lpstr>Defining Classes for Objects</vt:lpstr>
      <vt:lpstr>Accessing Objects via reference variable</vt:lpstr>
      <vt:lpstr>Accessing Objects via reference variable</vt:lpstr>
      <vt:lpstr>Accessing Object</vt:lpstr>
      <vt:lpstr>Constructors</vt:lpstr>
      <vt:lpstr>Constructors</vt:lpstr>
      <vt:lpstr>Constructing Objects Using Constructors</vt:lpstr>
      <vt:lpstr>Default Constructor</vt:lpstr>
      <vt:lpstr>Default Constructor</vt:lpstr>
      <vt:lpstr>Parameterized  Constructor</vt:lpstr>
      <vt:lpstr>Parameterized  Constructor</vt:lpstr>
      <vt:lpstr>Constructor Overloading</vt:lpstr>
      <vt:lpstr>Constructor Overloading</vt:lpstr>
      <vt:lpstr>Destructor</vt:lpstr>
      <vt:lpstr>Java Finalize() Method </vt:lpstr>
      <vt:lpstr>Destructor</vt:lpstr>
      <vt:lpstr>Reference Data Fields and the NULL Value</vt:lpstr>
      <vt:lpstr>Reference Data Fields and the NULL Value</vt:lpstr>
      <vt:lpstr>Using Classes from the Java Library</vt:lpstr>
      <vt:lpstr>Using Classes from the Java Library</vt:lpstr>
      <vt:lpstr>Math Class and Arrays Class</vt:lpstr>
      <vt:lpstr>Date Class</vt:lpstr>
      <vt:lpstr>Date Class</vt:lpstr>
      <vt:lpstr>String Class</vt:lpstr>
      <vt:lpstr>String Class</vt:lpstr>
      <vt:lpstr>Immutable string (Cannot change object)</vt:lpstr>
      <vt:lpstr>Advantages of Immutable String</vt:lpstr>
      <vt:lpstr>Advantages of Immutable String</vt:lpstr>
      <vt:lpstr>String Class</vt:lpstr>
      <vt:lpstr>String Class</vt:lpstr>
      <vt:lpstr>Overriding toString() method</vt:lpstr>
      <vt:lpstr>Java StringBuffer Class</vt:lpstr>
      <vt:lpstr>Java StringBuffer Class</vt:lpstr>
      <vt:lpstr>Java StringBuilder Class</vt:lpstr>
      <vt:lpstr>Java StringBuilder Class</vt:lpstr>
      <vt:lpstr>Static Variables</vt:lpstr>
      <vt:lpstr>4 Ways of using Static Keyword</vt:lpstr>
      <vt:lpstr>Static variable</vt:lpstr>
      <vt:lpstr>Static Method</vt:lpstr>
      <vt:lpstr>Static Inner Class</vt:lpstr>
      <vt:lpstr>Static Block</vt:lpstr>
      <vt:lpstr>Static Restrictions</vt:lpstr>
      <vt:lpstr>Constants and Methods</vt:lpstr>
      <vt:lpstr>Constants and Methods</vt:lpstr>
      <vt:lpstr>Visibility/Access Modifiers</vt:lpstr>
      <vt:lpstr>Visibility/Access Modifiers</vt:lpstr>
      <vt:lpstr>Visibility/Access Modifiers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UNIT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Unit 3.pptx</dc:title>
  <dc:creator>admin</dc:creator>
  <cp:lastModifiedBy>Ravi</cp:lastModifiedBy>
  <cp:revision>99</cp:revision>
  <dcterms:created xsi:type="dcterms:W3CDTF">2022-02-02T16:17:27Z</dcterms:created>
  <dcterms:modified xsi:type="dcterms:W3CDTF">2022-03-30T16:59:26Z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2021-02-08T00:00:00Z</vt:filetime>
  </property>
  <property fmtid="{D5CDD505-2E9C-101B-9397-08002B2CF9AE}" pid="3" name="LastSaved">
    <vt:filetime>2022-02-02T00:00:00Z</vt:filetime>
  </property>
</Properties>
</file>