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2"/>
    <p:sldId id="353" r:id="rId3"/>
    <p:sldId id="362" r:id="rId4"/>
    <p:sldId id="363" r:id="rId5"/>
    <p:sldId id="369" r:id="rId6"/>
    <p:sldId id="368" r:id="rId7"/>
    <p:sldId id="364" r:id="rId8"/>
    <p:sldId id="365" r:id="rId9"/>
    <p:sldId id="367" r:id="rId10"/>
    <p:sldId id="370" r:id="rId11"/>
    <p:sldId id="366" r:id="rId12"/>
    <p:sldId id="412" r:id="rId13"/>
    <p:sldId id="413" r:id="rId14"/>
    <p:sldId id="372" r:id="rId15"/>
    <p:sldId id="371" r:id="rId16"/>
    <p:sldId id="373" r:id="rId17"/>
    <p:sldId id="374" r:id="rId18"/>
    <p:sldId id="338" r:id="rId19"/>
    <p:sldId id="375" r:id="rId20"/>
    <p:sldId id="376" r:id="rId21"/>
    <p:sldId id="377" r:id="rId22"/>
    <p:sldId id="378" r:id="rId23"/>
    <p:sldId id="357" r:id="rId24"/>
    <p:sldId id="358" r:id="rId25"/>
    <p:sldId id="359" r:id="rId26"/>
    <p:sldId id="360" r:id="rId27"/>
    <p:sldId id="361" r:id="rId28"/>
    <p:sldId id="379" r:id="rId29"/>
    <p:sldId id="354" r:id="rId30"/>
    <p:sldId id="330" r:id="rId31"/>
    <p:sldId id="383" r:id="rId32"/>
    <p:sldId id="384" r:id="rId33"/>
    <p:sldId id="385" r:id="rId34"/>
    <p:sldId id="380" r:id="rId35"/>
    <p:sldId id="386" r:id="rId36"/>
    <p:sldId id="387" r:id="rId37"/>
    <p:sldId id="388" r:id="rId38"/>
    <p:sldId id="389" r:id="rId39"/>
    <p:sldId id="390" r:id="rId40"/>
    <p:sldId id="392" r:id="rId41"/>
    <p:sldId id="393" r:id="rId42"/>
    <p:sldId id="394" r:id="rId43"/>
    <p:sldId id="391" r:id="rId44"/>
    <p:sldId id="381" r:id="rId45"/>
    <p:sldId id="395" r:id="rId46"/>
    <p:sldId id="396" r:id="rId47"/>
    <p:sldId id="398" r:id="rId48"/>
    <p:sldId id="397" r:id="rId49"/>
    <p:sldId id="400" r:id="rId50"/>
    <p:sldId id="401" r:id="rId51"/>
    <p:sldId id="399" r:id="rId52"/>
    <p:sldId id="382" r:id="rId53"/>
    <p:sldId id="414" r:id="rId54"/>
    <p:sldId id="415" r:id="rId55"/>
    <p:sldId id="416" r:id="rId56"/>
    <p:sldId id="356" r:id="rId57"/>
    <p:sldId id="355" r:id="rId58"/>
    <p:sldId id="331" r:id="rId59"/>
    <p:sldId id="403" r:id="rId60"/>
    <p:sldId id="404" r:id="rId61"/>
    <p:sldId id="402" r:id="rId62"/>
    <p:sldId id="405" r:id="rId63"/>
    <p:sldId id="406" r:id="rId64"/>
    <p:sldId id="407" r:id="rId65"/>
    <p:sldId id="408" r:id="rId66"/>
    <p:sldId id="409" r:id="rId67"/>
    <p:sldId id="410" r:id="rId68"/>
    <p:sldId id="411" r:id="rId69"/>
    <p:sldId id="297" r:id="rId7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51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24F9F-2EA2-4C82-A7A5-FF7B7CB075DA}"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US"/>
        </a:p>
      </dgm:t>
    </dgm:pt>
    <dgm:pt modelId="{45D3B82D-8684-4A07-AA6B-26BC3EE2C727}">
      <dgm:prSet phldrT="[Text]" custT="1"/>
      <dgm:spPr/>
      <dgm:t>
        <a:bodyPr/>
        <a:lstStyle/>
        <a:p>
          <a:r>
            <a:rPr lang="en-US" sz="1800" dirty="0"/>
            <a:t>Association</a:t>
          </a:r>
        </a:p>
      </dgm:t>
    </dgm:pt>
    <dgm:pt modelId="{519507C6-7445-4DEB-A729-C56B454039C6}" type="parTrans" cxnId="{E6559C7D-323D-4FF0-9481-CB1A35BA78A7}">
      <dgm:prSet/>
      <dgm:spPr/>
      <dgm:t>
        <a:bodyPr/>
        <a:lstStyle/>
        <a:p>
          <a:endParaRPr lang="en-US" sz="1600"/>
        </a:p>
      </dgm:t>
    </dgm:pt>
    <dgm:pt modelId="{2543FA30-DD82-42F6-8138-15E28C52000C}" type="sibTrans" cxnId="{E6559C7D-323D-4FF0-9481-CB1A35BA78A7}">
      <dgm:prSet/>
      <dgm:spPr/>
      <dgm:t>
        <a:bodyPr/>
        <a:lstStyle/>
        <a:p>
          <a:endParaRPr lang="en-US" sz="1600"/>
        </a:p>
      </dgm:t>
    </dgm:pt>
    <dgm:pt modelId="{864D9327-0B72-4D1E-8B74-BA0BB8E23DD9}">
      <dgm:prSet phldrT="[Text]" custT="1"/>
      <dgm:spPr/>
      <dgm:t>
        <a:bodyPr/>
        <a:lstStyle/>
        <a:p>
          <a:r>
            <a:rPr lang="en-US" sz="1800" dirty="0"/>
            <a:t>Aggregation</a:t>
          </a:r>
        </a:p>
      </dgm:t>
    </dgm:pt>
    <dgm:pt modelId="{BDA6C1AC-CE14-417A-86EB-D84F062EEEC0}" type="parTrans" cxnId="{2C6F311B-EA62-42E4-85AE-711A0545CB9B}">
      <dgm:prSet/>
      <dgm:spPr/>
      <dgm:t>
        <a:bodyPr/>
        <a:lstStyle/>
        <a:p>
          <a:endParaRPr lang="en-US" sz="1600"/>
        </a:p>
      </dgm:t>
    </dgm:pt>
    <dgm:pt modelId="{F518A3FD-5EF8-40D4-A8C5-209FA5EBF62B}" type="sibTrans" cxnId="{2C6F311B-EA62-42E4-85AE-711A0545CB9B}">
      <dgm:prSet/>
      <dgm:spPr/>
      <dgm:t>
        <a:bodyPr/>
        <a:lstStyle/>
        <a:p>
          <a:endParaRPr lang="en-US" sz="1600"/>
        </a:p>
      </dgm:t>
    </dgm:pt>
    <dgm:pt modelId="{AF70555D-EFDA-462D-9968-AEF19FB43D63}">
      <dgm:prSet phldrT="[Text]" custT="1"/>
      <dgm:spPr/>
      <dgm:t>
        <a:bodyPr/>
        <a:lstStyle/>
        <a:p>
          <a:r>
            <a:rPr lang="en-US" sz="1800" dirty="0"/>
            <a:t>Composition</a:t>
          </a:r>
        </a:p>
      </dgm:t>
    </dgm:pt>
    <dgm:pt modelId="{3B19756D-2528-4F4A-9691-268A3660E754}" type="parTrans" cxnId="{C73B73AE-D1A2-49D7-92AF-83DD4A6ED7EA}">
      <dgm:prSet/>
      <dgm:spPr/>
      <dgm:t>
        <a:bodyPr/>
        <a:lstStyle/>
        <a:p>
          <a:endParaRPr lang="en-US" sz="1600"/>
        </a:p>
      </dgm:t>
    </dgm:pt>
    <dgm:pt modelId="{D6F64AA4-1E30-46D3-97F7-57D95FBE766C}" type="sibTrans" cxnId="{C73B73AE-D1A2-49D7-92AF-83DD4A6ED7EA}">
      <dgm:prSet/>
      <dgm:spPr/>
      <dgm:t>
        <a:bodyPr/>
        <a:lstStyle/>
        <a:p>
          <a:endParaRPr lang="en-US" sz="1600"/>
        </a:p>
      </dgm:t>
    </dgm:pt>
    <dgm:pt modelId="{087B7CB9-60A7-4CA1-9F29-1E5767941B6F}" type="pres">
      <dgm:prSet presAssocID="{0AF24F9F-2EA2-4C82-A7A5-FF7B7CB075DA}" presName="Name0" presStyleCnt="0">
        <dgm:presLayoutVars>
          <dgm:chMax val="7"/>
          <dgm:resizeHandles val="exact"/>
        </dgm:presLayoutVars>
      </dgm:prSet>
      <dgm:spPr/>
    </dgm:pt>
    <dgm:pt modelId="{BAB68DD7-60D5-4D5D-9728-99F31AD7437D}" type="pres">
      <dgm:prSet presAssocID="{0AF24F9F-2EA2-4C82-A7A5-FF7B7CB075DA}" presName="comp1" presStyleCnt="0"/>
      <dgm:spPr/>
    </dgm:pt>
    <dgm:pt modelId="{186C2155-6197-455B-897B-694A7FED8141}" type="pres">
      <dgm:prSet presAssocID="{0AF24F9F-2EA2-4C82-A7A5-FF7B7CB075DA}" presName="circle1" presStyleLbl="node1" presStyleIdx="0" presStyleCnt="3" custScaleX="150017"/>
      <dgm:spPr/>
    </dgm:pt>
    <dgm:pt modelId="{91B2756A-8B72-4627-AF90-D843EB79BACA}" type="pres">
      <dgm:prSet presAssocID="{0AF24F9F-2EA2-4C82-A7A5-FF7B7CB075DA}" presName="c1text" presStyleLbl="node1" presStyleIdx="0" presStyleCnt="3">
        <dgm:presLayoutVars>
          <dgm:bulletEnabled val="1"/>
        </dgm:presLayoutVars>
      </dgm:prSet>
      <dgm:spPr/>
    </dgm:pt>
    <dgm:pt modelId="{54B49190-028C-4E32-8AD8-E3A56C59E024}" type="pres">
      <dgm:prSet presAssocID="{0AF24F9F-2EA2-4C82-A7A5-FF7B7CB075DA}" presName="comp2" presStyleCnt="0"/>
      <dgm:spPr/>
    </dgm:pt>
    <dgm:pt modelId="{83E38F52-344A-4EA0-87C0-523C5D439FB5}" type="pres">
      <dgm:prSet presAssocID="{0AF24F9F-2EA2-4C82-A7A5-FF7B7CB075DA}" presName="circle2" presStyleLbl="node1" presStyleIdx="1" presStyleCnt="3" custScaleX="150017"/>
      <dgm:spPr/>
    </dgm:pt>
    <dgm:pt modelId="{7E64B39E-41EA-4D82-9B7E-B0F44F15D3FB}" type="pres">
      <dgm:prSet presAssocID="{0AF24F9F-2EA2-4C82-A7A5-FF7B7CB075DA}" presName="c2text" presStyleLbl="node1" presStyleIdx="1" presStyleCnt="3">
        <dgm:presLayoutVars>
          <dgm:bulletEnabled val="1"/>
        </dgm:presLayoutVars>
      </dgm:prSet>
      <dgm:spPr/>
    </dgm:pt>
    <dgm:pt modelId="{76F574BE-DD4E-4ECF-BCC4-FC45268F365C}" type="pres">
      <dgm:prSet presAssocID="{0AF24F9F-2EA2-4C82-A7A5-FF7B7CB075DA}" presName="comp3" presStyleCnt="0"/>
      <dgm:spPr/>
    </dgm:pt>
    <dgm:pt modelId="{A8C5E228-35F6-4BD5-812E-67CE39B219F5}" type="pres">
      <dgm:prSet presAssocID="{0AF24F9F-2EA2-4C82-A7A5-FF7B7CB075DA}" presName="circle3" presStyleLbl="node1" presStyleIdx="2" presStyleCnt="3" custScaleX="150017"/>
      <dgm:spPr/>
    </dgm:pt>
    <dgm:pt modelId="{75557063-1C14-4A68-A797-8BEBDF6C07AF}" type="pres">
      <dgm:prSet presAssocID="{0AF24F9F-2EA2-4C82-A7A5-FF7B7CB075DA}" presName="c3text" presStyleLbl="node1" presStyleIdx="2" presStyleCnt="3">
        <dgm:presLayoutVars>
          <dgm:bulletEnabled val="1"/>
        </dgm:presLayoutVars>
      </dgm:prSet>
      <dgm:spPr/>
    </dgm:pt>
  </dgm:ptLst>
  <dgm:cxnLst>
    <dgm:cxn modelId="{2C6F311B-EA62-42E4-85AE-711A0545CB9B}" srcId="{0AF24F9F-2EA2-4C82-A7A5-FF7B7CB075DA}" destId="{864D9327-0B72-4D1E-8B74-BA0BB8E23DD9}" srcOrd="1" destOrd="0" parTransId="{BDA6C1AC-CE14-417A-86EB-D84F062EEEC0}" sibTransId="{F518A3FD-5EF8-40D4-A8C5-209FA5EBF62B}"/>
    <dgm:cxn modelId="{C38DA036-D121-4387-A7C4-701AEF11EBF2}" type="presOf" srcId="{45D3B82D-8684-4A07-AA6B-26BC3EE2C727}" destId="{91B2756A-8B72-4627-AF90-D843EB79BACA}" srcOrd="1" destOrd="0" presId="urn:microsoft.com/office/officeart/2005/8/layout/venn2"/>
    <dgm:cxn modelId="{71AF494E-7E3E-4532-9252-AD595A5163BB}" type="presOf" srcId="{AF70555D-EFDA-462D-9968-AEF19FB43D63}" destId="{A8C5E228-35F6-4BD5-812E-67CE39B219F5}" srcOrd="0" destOrd="0" presId="urn:microsoft.com/office/officeart/2005/8/layout/venn2"/>
    <dgm:cxn modelId="{0499997C-C18B-4A4D-A05B-CF003B722989}" type="presOf" srcId="{864D9327-0B72-4D1E-8B74-BA0BB8E23DD9}" destId="{7E64B39E-41EA-4D82-9B7E-B0F44F15D3FB}" srcOrd="1" destOrd="0" presId="urn:microsoft.com/office/officeart/2005/8/layout/venn2"/>
    <dgm:cxn modelId="{E6559C7D-323D-4FF0-9481-CB1A35BA78A7}" srcId="{0AF24F9F-2EA2-4C82-A7A5-FF7B7CB075DA}" destId="{45D3B82D-8684-4A07-AA6B-26BC3EE2C727}" srcOrd="0" destOrd="0" parTransId="{519507C6-7445-4DEB-A729-C56B454039C6}" sibTransId="{2543FA30-DD82-42F6-8138-15E28C52000C}"/>
    <dgm:cxn modelId="{6DD88A9F-F0CA-43DF-AC1A-475C36C04BB7}" type="presOf" srcId="{45D3B82D-8684-4A07-AA6B-26BC3EE2C727}" destId="{186C2155-6197-455B-897B-694A7FED8141}" srcOrd="0" destOrd="0" presId="urn:microsoft.com/office/officeart/2005/8/layout/venn2"/>
    <dgm:cxn modelId="{C73B73AE-D1A2-49D7-92AF-83DD4A6ED7EA}" srcId="{0AF24F9F-2EA2-4C82-A7A5-FF7B7CB075DA}" destId="{AF70555D-EFDA-462D-9968-AEF19FB43D63}" srcOrd="2" destOrd="0" parTransId="{3B19756D-2528-4F4A-9691-268A3660E754}" sibTransId="{D6F64AA4-1E30-46D3-97F7-57D95FBE766C}"/>
    <dgm:cxn modelId="{FB5D4EB7-3F9E-4734-B4B3-3B2192AB602A}" type="presOf" srcId="{AF70555D-EFDA-462D-9968-AEF19FB43D63}" destId="{75557063-1C14-4A68-A797-8BEBDF6C07AF}" srcOrd="1" destOrd="0" presId="urn:microsoft.com/office/officeart/2005/8/layout/venn2"/>
    <dgm:cxn modelId="{92C75AD3-683F-419B-B182-F01B0DBBDD3E}" type="presOf" srcId="{0AF24F9F-2EA2-4C82-A7A5-FF7B7CB075DA}" destId="{087B7CB9-60A7-4CA1-9F29-1E5767941B6F}" srcOrd="0" destOrd="0" presId="urn:microsoft.com/office/officeart/2005/8/layout/venn2"/>
    <dgm:cxn modelId="{8FBBB9E2-A830-4155-B090-7EA8BB7FBA59}" type="presOf" srcId="{864D9327-0B72-4D1E-8B74-BA0BB8E23DD9}" destId="{83E38F52-344A-4EA0-87C0-523C5D439FB5}" srcOrd="0" destOrd="0" presId="urn:microsoft.com/office/officeart/2005/8/layout/venn2"/>
    <dgm:cxn modelId="{877B1EA8-FDCD-44EB-8591-A029C396C942}" type="presParOf" srcId="{087B7CB9-60A7-4CA1-9F29-1E5767941B6F}" destId="{BAB68DD7-60D5-4D5D-9728-99F31AD7437D}" srcOrd="0" destOrd="0" presId="urn:microsoft.com/office/officeart/2005/8/layout/venn2"/>
    <dgm:cxn modelId="{4E1891BB-844F-4D6D-B9CF-D15326884C80}" type="presParOf" srcId="{BAB68DD7-60D5-4D5D-9728-99F31AD7437D}" destId="{186C2155-6197-455B-897B-694A7FED8141}" srcOrd="0" destOrd="0" presId="urn:microsoft.com/office/officeart/2005/8/layout/venn2"/>
    <dgm:cxn modelId="{DA3D3949-DCB0-4D38-B719-D8A8E3A8F4F0}" type="presParOf" srcId="{BAB68DD7-60D5-4D5D-9728-99F31AD7437D}" destId="{91B2756A-8B72-4627-AF90-D843EB79BACA}" srcOrd="1" destOrd="0" presId="urn:microsoft.com/office/officeart/2005/8/layout/venn2"/>
    <dgm:cxn modelId="{C7C02FED-29E2-4161-8A85-20A206E890A2}" type="presParOf" srcId="{087B7CB9-60A7-4CA1-9F29-1E5767941B6F}" destId="{54B49190-028C-4E32-8AD8-E3A56C59E024}" srcOrd="1" destOrd="0" presId="urn:microsoft.com/office/officeart/2005/8/layout/venn2"/>
    <dgm:cxn modelId="{4B5232F2-CEF4-44AA-9B12-342B810CDA35}" type="presParOf" srcId="{54B49190-028C-4E32-8AD8-E3A56C59E024}" destId="{83E38F52-344A-4EA0-87C0-523C5D439FB5}" srcOrd="0" destOrd="0" presId="urn:microsoft.com/office/officeart/2005/8/layout/venn2"/>
    <dgm:cxn modelId="{7D1094E2-815C-4107-B9AE-6ED0D00CB48E}" type="presParOf" srcId="{54B49190-028C-4E32-8AD8-E3A56C59E024}" destId="{7E64B39E-41EA-4D82-9B7E-B0F44F15D3FB}" srcOrd="1" destOrd="0" presId="urn:microsoft.com/office/officeart/2005/8/layout/venn2"/>
    <dgm:cxn modelId="{408F310D-68EE-45B2-A6DF-F99B3D1E03E5}" type="presParOf" srcId="{087B7CB9-60A7-4CA1-9F29-1E5767941B6F}" destId="{76F574BE-DD4E-4ECF-BCC4-FC45268F365C}" srcOrd="2" destOrd="0" presId="urn:microsoft.com/office/officeart/2005/8/layout/venn2"/>
    <dgm:cxn modelId="{D9FBE234-E94A-419E-9844-BCFEBFAB382D}" type="presParOf" srcId="{76F574BE-DD4E-4ECF-BCC4-FC45268F365C}" destId="{A8C5E228-35F6-4BD5-812E-67CE39B219F5}" srcOrd="0" destOrd="0" presId="urn:microsoft.com/office/officeart/2005/8/layout/venn2"/>
    <dgm:cxn modelId="{B0B3219C-894B-4BAC-A82E-9563B07B3301}" type="presParOf" srcId="{76F574BE-DD4E-4ECF-BCC4-FC45268F365C}" destId="{75557063-1C14-4A68-A797-8BEBDF6C07AF}"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C2155-6197-455B-897B-694A7FED8141}">
      <dsp:nvSpPr>
        <dsp:cNvPr id="0" name=""/>
        <dsp:cNvSpPr/>
      </dsp:nvSpPr>
      <dsp:spPr>
        <a:xfrm>
          <a:off x="330977" y="0"/>
          <a:ext cx="4443445" cy="296196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Association</a:t>
          </a:r>
        </a:p>
      </dsp:txBody>
      <dsp:txXfrm>
        <a:off x="1776207" y="148098"/>
        <a:ext cx="1552984" cy="444294"/>
      </dsp:txXfrm>
    </dsp:sp>
    <dsp:sp modelId="{83E38F52-344A-4EA0-87C0-523C5D439FB5}">
      <dsp:nvSpPr>
        <dsp:cNvPr id="0" name=""/>
        <dsp:cNvSpPr/>
      </dsp:nvSpPr>
      <dsp:spPr>
        <a:xfrm>
          <a:off x="886408" y="740490"/>
          <a:ext cx="3332583" cy="222147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Aggregation</a:t>
          </a:r>
        </a:p>
      </dsp:txBody>
      <dsp:txXfrm>
        <a:off x="1776207" y="879332"/>
        <a:ext cx="1552984" cy="416525"/>
      </dsp:txXfrm>
    </dsp:sp>
    <dsp:sp modelId="{A8C5E228-35F6-4BD5-812E-67CE39B219F5}">
      <dsp:nvSpPr>
        <dsp:cNvPr id="0" name=""/>
        <dsp:cNvSpPr/>
      </dsp:nvSpPr>
      <dsp:spPr>
        <a:xfrm>
          <a:off x="1441838" y="1480980"/>
          <a:ext cx="2221722" cy="148098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Composition</a:t>
          </a:r>
        </a:p>
      </dsp:txBody>
      <dsp:txXfrm>
        <a:off x="1767202" y="1851225"/>
        <a:ext cx="1570995" cy="74049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8DEC6CC0-AB19-43E3-A412-652132934868}" type="datetimeFigureOut">
              <a:rPr lang="en-US" smtClean="0"/>
              <a:t>4/10/2022</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1038CB90-AB7C-4568-A696-67F766EC9728}" type="slidenum">
              <a:rPr lang="en-US" smtClean="0"/>
              <a:t>‹#›</a:t>
            </a:fld>
            <a:endParaRPr lang="en-US"/>
          </a:p>
        </p:txBody>
      </p:sp>
    </p:spTree>
    <p:extLst>
      <p:ext uri="{BB962C8B-B14F-4D97-AF65-F5344CB8AC3E}">
        <p14:creationId xmlns:p14="http://schemas.microsoft.com/office/powerpoint/2010/main" val="83314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32208" y="1195783"/>
            <a:ext cx="8193985" cy="61555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5"/>
            <a:ext cx="7040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sz="half" idx="2"/>
          </p:nvPr>
        </p:nvSpPr>
        <p:spPr>
          <a:xfrm>
            <a:off x="502920" y="1787653"/>
            <a:ext cx="437540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3"/>
            <a:ext cx="4375404"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274607" y="3356875"/>
            <a:ext cx="3509187" cy="615553"/>
          </a:xfrm>
        </p:spPr>
        <p:txBody>
          <a:bodyPr lIns="0" tIns="0" rIns="0" bIns="0"/>
          <a:lstStyle>
            <a:lvl1pPr>
              <a:defRPr sz="4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201" y="457202"/>
            <a:ext cx="9136380" cy="1619479"/>
          </a:xfrm>
          <a:prstGeom prst="rect">
            <a:avLst/>
          </a:prstGeom>
        </p:spPr>
      </p:pic>
      <p:sp>
        <p:nvSpPr>
          <p:cNvPr id="2" name="Holder 2"/>
          <p:cNvSpPr>
            <a:spLocks noGrp="1"/>
          </p:cNvSpPr>
          <p:nvPr>
            <p:ph type="title"/>
          </p:nvPr>
        </p:nvSpPr>
        <p:spPr>
          <a:xfrm>
            <a:off x="3274607" y="3356875"/>
            <a:ext cx="3509187" cy="635000"/>
          </a:xfrm>
          <a:prstGeom prst="rect">
            <a:avLst/>
          </a:prstGeom>
        </p:spPr>
        <p:txBody>
          <a:bodyPr wrap="square" lIns="0" tIns="0" rIns="0" bIns="0">
            <a:spAutoFit/>
          </a:bodyPr>
          <a:lstStyle>
            <a:lvl1pPr>
              <a:defRPr sz="4000" b="1" i="0">
                <a:solidFill>
                  <a:srgbClr val="FF0000"/>
                </a:solidFill>
                <a:latin typeface="Calibri"/>
                <a:cs typeface="Calibri"/>
              </a:defRPr>
            </a:lvl1pPr>
          </a:lstStyle>
          <a:p>
            <a:endParaRPr/>
          </a:p>
        </p:txBody>
      </p:sp>
      <p:sp>
        <p:nvSpPr>
          <p:cNvPr id="3" name="Holder 3"/>
          <p:cNvSpPr>
            <a:spLocks noGrp="1"/>
          </p:cNvSpPr>
          <p:nvPr>
            <p:ph type="body" idx="1"/>
          </p:nvPr>
        </p:nvSpPr>
        <p:spPr>
          <a:xfrm>
            <a:off x="927601" y="2084359"/>
            <a:ext cx="820319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3"/>
            <a:ext cx="321868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3"/>
            <a:ext cx="231343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4/10/2022</a:t>
            </a:fld>
            <a:endParaRPr lang="en-US"/>
          </a:p>
        </p:txBody>
      </p:sp>
      <p:sp>
        <p:nvSpPr>
          <p:cNvPr id="6" name="Holder 6"/>
          <p:cNvSpPr>
            <a:spLocks noGrp="1"/>
          </p:cNvSpPr>
          <p:nvPr>
            <p:ph type="sldNum" sz="quarter" idx="7"/>
          </p:nvPr>
        </p:nvSpPr>
        <p:spPr>
          <a:xfrm>
            <a:off x="7242048" y="7228333"/>
            <a:ext cx="231343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62">
        <a:defRPr>
          <a:latin typeface="+mn-lt"/>
          <a:ea typeface="+mn-ea"/>
          <a:cs typeface="+mn-cs"/>
        </a:defRPr>
      </a:lvl2pPr>
      <a:lvl3pPr marL="914323">
        <a:defRPr>
          <a:latin typeface="+mn-lt"/>
          <a:ea typeface="+mn-ea"/>
          <a:cs typeface="+mn-cs"/>
        </a:defRPr>
      </a:lvl3pPr>
      <a:lvl4pPr marL="1371485">
        <a:defRPr>
          <a:latin typeface="+mn-lt"/>
          <a:ea typeface="+mn-ea"/>
          <a:cs typeface="+mn-cs"/>
        </a:defRPr>
      </a:lvl4pPr>
      <a:lvl5pPr marL="1828647">
        <a:defRPr>
          <a:latin typeface="+mn-lt"/>
          <a:ea typeface="+mn-ea"/>
          <a:cs typeface="+mn-cs"/>
        </a:defRPr>
      </a:lvl5pPr>
      <a:lvl6pPr marL="2285808">
        <a:defRPr>
          <a:latin typeface="+mn-lt"/>
          <a:ea typeface="+mn-ea"/>
          <a:cs typeface="+mn-cs"/>
        </a:defRPr>
      </a:lvl6pPr>
      <a:lvl7pPr marL="2742970">
        <a:defRPr>
          <a:latin typeface="+mn-lt"/>
          <a:ea typeface="+mn-ea"/>
          <a:cs typeface="+mn-cs"/>
        </a:defRPr>
      </a:lvl7pPr>
      <a:lvl8pPr marL="3200132">
        <a:defRPr>
          <a:latin typeface="+mn-lt"/>
          <a:ea typeface="+mn-ea"/>
          <a:cs typeface="+mn-cs"/>
        </a:defRPr>
      </a:lvl8pPr>
      <a:lvl9pPr marL="3657294">
        <a:defRPr>
          <a:latin typeface="+mn-lt"/>
          <a:ea typeface="+mn-ea"/>
          <a:cs typeface="+mn-cs"/>
        </a:defRPr>
      </a:lvl9pPr>
    </p:bodyStyle>
    <p:otherStyle>
      <a:lvl1pPr marL="0">
        <a:defRPr>
          <a:latin typeface="+mn-lt"/>
          <a:ea typeface="+mn-ea"/>
          <a:cs typeface="+mn-cs"/>
        </a:defRPr>
      </a:lvl1pPr>
      <a:lvl2pPr marL="457162">
        <a:defRPr>
          <a:latin typeface="+mn-lt"/>
          <a:ea typeface="+mn-ea"/>
          <a:cs typeface="+mn-cs"/>
        </a:defRPr>
      </a:lvl2pPr>
      <a:lvl3pPr marL="914323">
        <a:defRPr>
          <a:latin typeface="+mn-lt"/>
          <a:ea typeface="+mn-ea"/>
          <a:cs typeface="+mn-cs"/>
        </a:defRPr>
      </a:lvl3pPr>
      <a:lvl4pPr marL="1371485">
        <a:defRPr>
          <a:latin typeface="+mn-lt"/>
          <a:ea typeface="+mn-ea"/>
          <a:cs typeface="+mn-cs"/>
        </a:defRPr>
      </a:lvl4pPr>
      <a:lvl5pPr marL="1828647">
        <a:defRPr>
          <a:latin typeface="+mn-lt"/>
          <a:ea typeface="+mn-ea"/>
          <a:cs typeface="+mn-cs"/>
        </a:defRPr>
      </a:lvl5pPr>
      <a:lvl6pPr marL="2285808">
        <a:defRPr>
          <a:latin typeface="+mn-lt"/>
          <a:ea typeface="+mn-ea"/>
          <a:cs typeface="+mn-cs"/>
        </a:defRPr>
      </a:lvl6pPr>
      <a:lvl7pPr marL="2742970">
        <a:defRPr>
          <a:latin typeface="+mn-lt"/>
          <a:ea typeface="+mn-ea"/>
          <a:cs typeface="+mn-cs"/>
        </a:defRPr>
      </a:lvl7pPr>
      <a:lvl8pPr marL="3200132">
        <a:defRPr>
          <a:latin typeface="+mn-lt"/>
          <a:ea typeface="+mn-ea"/>
          <a:cs typeface="+mn-cs"/>
        </a:defRPr>
      </a:lvl8pPr>
      <a:lvl9pPr marL="365729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470916"/>
            <a:ext cx="8964167" cy="3415283"/>
          </a:xfrm>
          <a:prstGeom prst="rect">
            <a:avLst/>
          </a:prstGeom>
        </p:spPr>
      </p:pic>
      <p:grpSp>
        <p:nvGrpSpPr>
          <p:cNvPr id="4" name="object 4"/>
          <p:cNvGrpSpPr/>
          <p:nvPr/>
        </p:nvGrpSpPr>
        <p:grpSpPr>
          <a:xfrm>
            <a:off x="457201" y="4088434"/>
            <a:ext cx="9144000" cy="3226766"/>
            <a:chOff x="457200" y="3886200"/>
            <a:chExt cx="9144000" cy="3429000"/>
          </a:xfrm>
        </p:grpSpPr>
        <p:sp>
          <p:nvSpPr>
            <p:cNvPr id="5" name="object 5"/>
            <p:cNvSpPr/>
            <p:nvPr/>
          </p:nvSpPr>
          <p:spPr>
            <a:xfrm>
              <a:off x="457200" y="3886200"/>
              <a:ext cx="9144000" cy="3429000"/>
            </a:xfrm>
            <a:custGeom>
              <a:avLst/>
              <a:gdLst/>
              <a:ahLst/>
              <a:cxnLst/>
              <a:rect l="l" t="t" r="r" b="b"/>
              <a:pathLst>
                <a:path w="9144000" h="3429000">
                  <a:moveTo>
                    <a:pt x="9144000" y="3429000"/>
                  </a:moveTo>
                  <a:lnTo>
                    <a:pt x="0" y="3429000"/>
                  </a:lnTo>
                  <a:lnTo>
                    <a:pt x="0" y="0"/>
                  </a:lnTo>
                  <a:lnTo>
                    <a:pt x="9144000" y="0"/>
                  </a:lnTo>
                  <a:lnTo>
                    <a:pt x="9144000" y="342900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457200" y="3886200"/>
              <a:ext cx="8964167" cy="3429000"/>
            </a:xfrm>
            <a:prstGeom prst="rect">
              <a:avLst/>
            </a:prstGeom>
          </p:spPr>
        </p:pic>
      </p:grpSp>
      <p:sp>
        <p:nvSpPr>
          <p:cNvPr id="7" name="object 7"/>
          <p:cNvSpPr txBox="1"/>
          <p:nvPr/>
        </p:nvSpPr>
        <p:spPr>
          <a:xfrm>
            <a:off x="915359" y="4927291"/>
            <a:ext cx="3465195" cy="1089401"/>
          </a:xfrm>
          <a:prstGeom prst="rect">
            <a:avLst/>
          </a:prstGeom>
        </p:spPr>
        <p:txBody>
          <a:bodyPr vert="horz" wrap="square" lIns="0" tIns="62865" rIns="0" bIns="0" rtlCol="0">
            <a:spAutoFit/>
          </a:bodyPr>
          <a:lstStyle/>
          <a:p>
            <a:pPr marL="12699">
              <a:spcBef>
                <a:spcPts val="495"/>
              </a:spcBef>
            </a:pPr>
            <a:r>
              <a:rPr sz="2000" b="1" spc="-10" dirty="0">
                <a:latin typeface="Cambria"/>
                <a:cs typeface="Cambria"/>
              </a:rPr>
              <a:t>Prepared</a:t>
            </a:r>
            <a:r>
              <a:rPr sz="2000" b="1" spc="-55" dirty="0">
                <a:latin typeface="Cambria"/>
                <a:cs typeface="Cambria"/>
              </a:rPr>
              <a:t> </a:t>
            </a:r>
            <a:r>
              <a:rPr sz="2000" b="1" spc="-15" dirty="0">
                <a:latin typeface="Cambria"/>
                <a:cs typeface="Cambria"/>
              </a:rPr>
              <a:t>By</a:t>
            </a:r>
            <a:endParaRPr sz="2000" dirty="0">
              <a:latin typeface="Cambria"/>
              <a:cs typeface="Cambria"/>
            </a:endParaRPr>
          </a:p>
          <a:p>
            <a:pPr marL="12699">
              <a:spcBef>
                <a:spcPts val="395"/>
              </a:spcBef>
            </a:pPr>
            <a:r>
              <a:rPr sz="2000" spc="-5" dirty="0">
                <a:latin typeface="Cambria"/>
                <a:cs typeface="Cambria"/>
              </a:rPr>
              <a:t>Prof.</a:t>
            </a:r>
            <a:r>
              <a:rPr sz="2000" spc="-70" dirty="0">
                <a:latin typeface="Cambria"/>
                <a:cs typeface="Cambria"/>
              </a:rPr>
              <a:t> </a:t>
            </a:r>
            <a:r>
              <a:rPr lang="en-US" sz="2000" spc="-25" dirty="0">
                <a:latin typeface="Cambria"/>
                <a:cs typeface="Cambria"/>
              </a:rPr>
              <a:t>Ravikumar Natarajan</a:t>
            </a:r>
            <a:endParaRPr sz="2000" dirty="0">
              <a:latin typeface="Cambria"/>
              <a:cs typeface="Cambria"/>
            </a:endParaRPr>
          </a:p>
          <a:p>
            <a:pPr marL="12699">
              <a:spcBef>
                <a:spcPts val="405"/>
              </a:spcBef>
            </a:pPr>
            <a:r>
              <a:rPr sz="2000" dirty="0">
                <a:latin typeface="Cambria"/>
                <a:cs typeface="Cambria"/>
              </a:rPr>
              <a:t>Assistant</a:t>
            </a:r>
            <a:r>
              <a:rPr sz="2000" spc="-75" dirty="0">
                <a:latin typeface="Cambria"/>
                <a:cs typeface="Cambria"/>
              </a:rPr>
              <a:t> </a:t>
            </a:r>
            <a:r>
              <a:rPr sz="2000" spc="-25" dirty="0">
                <a:latin typeface="Cambria"/>
                <a:cs typeface="Cambria"/>
              </a:rPr>
              <a:t>Professor,</a:t>
            </a:r>
            <a:r>
              <a:rPr sz="2000" spc="-80" dirty="0">
                <a:latin typeface="Cambria"/>
                <a:cs typeface="Cambria"/>
              </a:rPr>
              <a:t> </a:t>
            </a:r>
            <a:r>
              <a:rPr sz="2000" dirty="0">
                <a:latin typeface="Cambria"/>
                <a:cs typeface="Cambria"/>
              </a:rPr>
              <a:t>CE</a:t>
            </a:r>
            <a:r>
              <a:rPr sz="2000" spc="-45" dirty="0">
                <a:latin typeface="Cambria"/>
                <a:cs typeface="Cambria"/>
              </a:rPr>
              <a:t> </a:t>
            </a:r>
            <a:r>
              <a:rPr sz="2000" dirty="0">
                <a:latin typeface="Cambria"/>
                <a:cs typeface="Cambria"/>
              </a:rPr>
              <a:t>Dept.</a:t>
            </a:r>
          </a:p>
        </p:txBody>
      </p:sp>
      <p:sp>
        <p:nvSpPr>
          <p:cNvPr id="8" name="Rectangle 7">
            <a:extLst>
              <a:ext uri="{FF2B5EF4-FFF2-40B4-BE49-F238E27FC236}">
                <a16:creationId xmlns:a16="http://schemas.microsoft.com/office/drawing/2014/main" id="{AC518590-5825-4A0C-9AF2-7E653F396DC7}"/>
              </a:ext>
            </a:extLst>
          </p:cNvPr>
          <p:cNvSpPr/>
          <p:nvPr/>
        </p:nvSpPr>
        <p:spPr>
          <a:xfrm>
            <a:off x="915359" y="3305617"/>
            <a:ext cx="5029200" cy="1200329"/>
          </a:xfrm>
          <a:prstGeom prst="rect">
            <a:avLst/>
          </a:prstGeom>
        </p:spPr>
        <p:txBody>
          <a:bodyPr>
            <a:spAutoFit/>
          </a:bodyPr>
          <a:lstStyle/>
          <a:p>
            <a:r>
              <a:rPr lang="en-US" sz="3600" dirty="0">
                <a:solidFill>
                  <a:srgbClr val="FF0000"/>
                </a:solidFill>
              </a:rPr>
              <a:t>Unit – 5  </a:t>
            </a:r>
            <a:br>
              <a:rPr lang="en-US" sz="3600" dirty="0">
                <a:solidFill>
                  <a:schemeClr val="tx2">
                    <a:lumMod val="60000"/>
                    <a:lumOff val="40000"/>
                  </a:schemeClr>
                </a:solidFill>
              </a:rPr>
            </a:br>
            <a:r>
              <a:rPr lang="en-US" sz="3600" b="1" dirty="0">
                <a:solidFill>
                  <a:schemeClr val="tx2">
                    <a:lumMod val="60000"/>
                    <a:lumOff val="40000"/>
                  </a:schemeClr>
                </a:solidFill>
              </a:rPr>
              <a:t>Object Oriented Thinking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9144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Abstract Class</a:t>
            </a:r>
          </a:p>
        </p:txBody>
      </p:sp>
      <p:sp>
        <p:nvSpPr>
          <p:cNvPr id="7" name="Rectangle 6">
            <a:extLst>
              <a:ext uri="{FF2B5EF4-FFF2-40B4-BE49-F238E27FC236}">
                <a16:creationId xmlns:a16="http://schemas.microsoft.com/office/drawing/2014/main" id="{2476E642-E61A-4B80-9F59-03E8BB39A0DA}"/>
              </a:ext>
            </a:extLst>
          </p:cNvPr>
          <p:cNvSpPr/>
          <p:nvPr/>
        </p:nvSpPr>
        <p:spPr>
          <a:xfrm>
            <a:off x="645694" y="1981200"/>
            <a:ext cx="9412705" cy="5847755"/>
          </a:xfrm>
          <a:prstGeom prst="rect">
            <a:avLst/>
          </a:prstGeom>
        </p:spPr>
        <p:txBody>
          <a:bodyPr wrap="square">
            <a:spAutoFit/>
          </a:bodyPr>
          <a:lstStyle/>
          <a:p>
            <a:r>
              <a:rPr lang="en-US" sz="2200" b="1" dirty="0"/>
              <a:t>Example for abstract class and method:</a:t>
            </a:r>
          </a:p>
          <a:p>
            <a:r>
              <a:rPr lang="en-US" sz="2200" dirty="0">
                <a:solidFill>
                  <a:srgbClr val="FF0000"/>
                </a:solidFill>
              </a:rPr>
              <a:t>abstract</a:t>
            </a:r>
            <a:r>
              <a:rPr lang="en-US" sz="2200" dirty="0"/>
              <a:t> class Animal		//abstract parent class</a:t>
            </a:r>
          </a:p>
          <a:p>
            <a:r>
              <a:rPr lang="en-US" sz="2200" dirty="0"/>
              <a:t>{</a:t>
            </a:r>
          </a:p>
          <a:p>
            <a:r>
              <a:rPr lang="en-US" sz="2200" dirty="0"/>
              <a:t>   public </a:t>
            </a:r>
            <a:r>
              <a:rPr lang="en-US" sz="2200" dirty="0">
                <a:solidFill>
                  <a:srgbClr val="FF0000"/>
                </a:solidFill>
              </a:rPr>
              <a:t>abstract</a:t>
            </a:r>
            <a:r>
              <a:rPr lang="en-US" sz="2200" dirty="0"/>
              <a:t> void sound();//abstract method</a:t>
            </a:r>
          </a:p>
          <a:p>
            <a:r>
              <a:rPr lang="en-US" sz="2200" dirty="0"/>
              <a:t>// public abstract void </a:t>
            </a:r>
            <a:r>
              <a:rPr lang="en-US" sz="2200" dirty="0" err="1"/>
              <a:t>disp</a:t>
            </a:r>
            <a:r>
              <a:rPr lang="en-US" sz="2200" dirty="0"/>
              <a:t>();//if this method is not overridden then class error occurs</a:t>
            </a:r>
          </a:p>
          <a:p>
            <a:r>
              <a:rPr lang="en-US" sz="2200" dirty="0"/>
              <a:t>}</a:t>
            </a:r>
          </a:p>
          <a:p>
            <a:r>
              <a:rPr lang="en-US" sz="2200" dirty="0"/>
              <a:t>public class Dog extends Animal{</a:t>
            </a:r>
          </a:p>
          <a:p>
            <a:r>
              <a:rPr lang="en-US" sz="2200" dirty="0"/>
              <a:t>  	 public void sound()</a:t>
            </a:r>
          </a:p>
          <a:p>
            <a:r>
              <a:rPr lang="en-US" sz="2200" dirty="0"/>
              <a:t>	{</a:t>
            </a:r>
          </a:p>
          <a:p>
            <a:r>
              <a:rPr lang="en-US" sz="2200" dirty="0"/>
              <a:t>		</a:t>
            </a:r>
            <a:r>
              <a:rPr lang="en-US" sz="2200" dirty="0" err="1"/>
              <a:t>System.out.println</a:t>
            </a:r>
            <a:r>
              <a:rPr lang="en-US" sz="2200" dirty="0"/>
              <a:t>("Woof");</a:t>
            </a:r>
          </a:p>
          <a:p>
            <a:r>
              <a:rPr lang="en-US" sz="2200" dirty="0"/>
              <a:t>   	}</a:t>
            </a:r>
          </a:p>
          <a:p>
            <a:r>
              <a:rPr lang="en-US" sz="2200" dirty="0"/>
              <a:t>   	public static void main(String </a:t>
            </a:r>
            <a:r>
              <a:rPr lang="en-US" sz="2200" dirty="0" err="1"/>
              <a:t>args</a:t>
            </a:r>
            <a:r>
              <a:rPr lang="en-US" sz="2200" dirty="0"/>
              <a:t>[])</a:t>
            </a:r>
          </a:p>
          <a:p>
            <a:r>
              <a:rPr lang="en-US" sz="2200" dirty="0"/>
              <a:t>	{</a:t>
            </a:r>
          </a:p>
          <a:p>
            <a:r>
              <a:rPr lang="en-US" sz="2200" dirty="0"/>
              <a:t>		Animal obj = new Dog();</a:t>
            </a:r>
          </a:p>
          <a:p>
            <a:r>
              <a:rPr lang="en-US" sz="2200" dirty="0"/>
              <a:t>		</a:t>
            </a:r>
            <a:r>
              <a:rPr lang="en-US" sz="2200" dirty="0" err="1"/>
              <a:t>obj.sound</a:t>
            </a:r>
            <a:r>
              <a:rPr lang="en-US" sz="2200" dirty="0"/>
              <a:t>();</a:t>
            </a:r>
          </a:p>
          <a:p>
            <a:r>
              <a:rPr lang="en-US" sz="2200" dirty="0"/>
              <a:t>   	}}</a:t>
            </a:r>
          </a:p>
        </p:txBody>
      </p:sp>
    </p:spTree>
    <p:extLst>
      <p:ext uri="{BB962C8B-B14F-4D97-AF65-F5344CB8AC3E}">
        <p14:creationId xmlns:p14="http://schemas.microsoft.com/office/powerpoint/2010/main" val="215906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08EADD-38A5-47A7-97A4-32FBBA8CE161}"/>
              </a:ext>
            </a:extLst>
          </p:cNvPr>
          <p:cNvPicPr>
            <a:picLocks noChangeAspect="1"/>
          </p:cNvPicPr>
          <p:nvPr/>
        </p:nvPicPr>
        <p:blipFill>
          <a:blip r:embed="rId2"/>
          <a:stretch>
            <a:fillRect/>
          </a:stretch>
        </p:blipFill>
        <p:spPr>
          <a:xfrm>
            <a:off x="485274" y="2149308"/>
            <a:ext cx="3276600" cy="2758268"/>
          </a:xfrm>
          <a:prstGeom prst="rect">
            <a:avLst/>
          </a:prstGeom>
        </p:spPr>
      </p:pic>
      <p:sp>
        <p:nvSpPr>
          <p:cNvPr id="5" name="Rectangle 4">
            <a:extLst>
              <a:ext uri="{FF2B5EF4-FFF2-40B4-BE49-F238E27FC236}">
                <a16:creationId xmlns:a16="http://schemas.microsoft.com/office/drawing/2014/main" id="{0DE0FCE4-876F-4279-A07F-AFF4546D9685}"/>
              </a:ext>
            </a:extLst>
          </p:cNvPr>
          <p:cNvSpPr/>
          <p:nvPr/>
        </p:nvSpPr>
        <p:spPr>
          <a:xfrm>
            <a:off x="428696" y="990600"/>
            <a:ext cx="4752904" cy="584775"/>
          </a:xfrm>
          <a:prstGeom prst="rect">
            <a:avLst/>
          </a:prstGeom>
        </p:spPr>
        <p:txBody>
          <a:bodyPr wrap="none">
            <a:spAutoFit/>
          </a:bodyPr>
          <a:lstStyle/>
          <a:p>
            <a:pPr marL="12699">
              <a:spcBef>
                <a:spcPts val="100"/>
              </a:spcBef>
            </a:pPr>
            <a:r>
              <a:rPr lang="en-US" sz="3200" kern="0" spc="5" dirty="0">
                <a:solidFill>
                  <a:srgbClr val="FFFFFF"/>
                </a:solidFill>
              </a:rPr>
              <a:t>Abstract Class – </a:t>
            </a:r>
            <a:r>
              <a:rPr lang="en-US" sz="3200" kern="0" spc="5" dirty="0">
                <a:solidFill>
                  <a:srgbClr val="FFFF00"/>
                </a:solidFill>
              </a:rPr>
              <a:t>Case Study</a:t>
            </a:r>
          </a:p>
        </p:txBody>
      </p:sp>
    </p:spTree>
    <p:extLst>
      <p:ext uri="{BB962C8B-B14F-4D97-AF65-F5344CB8AC3E}">
        <p14:creationId xmlns:p14="http://schemas.microsoft.com/office/powerpoint/2010/main" val="115992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E0FCE4-876F-4279-A07F-AFF4546D9685}"/>
              </a:ext>
            </a:extLst>
          </p:cNvPr>
          <p:cNvSpPr/>
          <p:nvPr/>
        </p:nvSpPr>
        <p:spPr>
          <a:xfrm>
            <a:off x="428696" y="990600"/>
            <a:ext cx="4752904" cy="584775"/>
          </a:xfrm>
          <a:prstGeom prst="rect">
            <a:avLst/>
          </a:prstGeom>
        </p:spPr>
        <p:txBody>
          <a:bodyPr wrap="none">
            <a:spAutoFit/>
          </a:bodyPr>
          <a:lstStyle/>
          <a:p>
            <a:pPr marL="12699">
              <a:spcBef>
                <a:spcPts val="100"/>
              </a:spcBef>
            </a:pPr>
            <a:r>
              <a:rPr lang="en-US" sz="3200" kern="0" spc="5" dirty="0">
                <a:solidFill>
                  <a:srgbClr val="FFFFFF"/>
                </a:solidFill>
              </a:rPr>
              <a:t>Abstract Class – </a:t>
            </a:r>
            <a:r>
              <a:rPr lang="en-US" sz="3200" kern="0" spc="5" dirty="0">
                <a:solidFill>
                  <a:srgbClr val="FFFF00"/>
                </a:solidFill>
              </a:rPr>
              <a:t>Case Study</a:t>
            </a:r>
          </a:p>
        </p:txBody>
      </p:sp>
      <p:pic>
        <p:nvPicPr>
          <p:cNvPr id="2" name="Picture 1">
            <a:extLst>
              <a:ext uri="{FF2B5EF4-FFF2-40B4-BE49-F238E27FC236}">
                <a16:creationId xmlns:a16="http://schemas.microsoft.com/office/drawing/2014/main" id="{6F9D3582-77EB-482A-909E-5A9E84EE1DE2}"/>
              </a:ext>
            </a:extLst>
          </p:cNvPr>
          <p:cNvPicPr>
            <a:picLocks noChangeAspect="1"/>
          </p:cNvPicPr>
          <p:nvPr/>
        </p:nvPicPr>
        <p:blipFill>
          <a:blip r:embed="rId2"/>
          <a:stretch>
            <a:fillRect/>
          </a:stretch>
        </p:blipFill>
        <p:spPr>
          <a:xfrm>
            <a:off x="428697" y="2057400"/>
            <a:ext cx="5060674" cy="2638424"/>
          </a:xfrm>
          <a:prstGeom prst="rect">
            <a:avLst/>
          </a:prstGeom>
        </p:spPr>
      </p:pic>
      <p:pic>
        <p:nvPicPr>
          <p:cNvPr id="3" name="Picture 2">
            <a:extLst>
              <a:ext uri="{FF2B5EF4-FFF2-40B4-BE49-F238E27FC236}">
                <a16:creationId xmlns:a16="http://schemas.microsoft.com/office/drawing/2014/main" id="{CFA432CC-CB40-47B6-8D89-38DBB31D0B83}"/>
              </a:ext>
            </a:extLst>
          </p:cNvPr>
          <p:cNvPicPr>
            <a:picLocks noChangeAspect="1"/>
          </p:cNvPicPr>
          <p:nvPr/>
        </p:nvPicPr>
        <p:blipFill>
          <a:blip r:embed="rId3"/>
          <a:stretch>
            <a:fillRect/>
          </a:stretch>
        </p:blipFill>
        <p:spPr>
          <a:xfrm>
            <a:off x="5638800" y="1977420"/>
            <a:ext cx="4265181" cy="2365980"/>
          </a:xfrm>
          <a:prstGeom prst="rect">
            <a:avLst/>
          </a:prstGeom>
        </p:spPr>
      </p:pic>
      <p:pic>
        <p:nvPicPr>
          <p:cNvPr id="6" name="Picture 5">
            <a:extLst>
              <a:ext uri="{FF2B5EF4-FFF2-40B4-BE49-F238E27FC236}">
                <a16:creationId xmlns:a16="http://schemas.microsoft.com/office/drawing/2014/main" id="{4833F31D-268A-4BC0-9BF2-BA7C4AF87BDC}"/>
              </a:ext>
            </a:extLst>
          </p:cNvPr>
          <p:cNvPicPr>
            <a:picLocks noChangeAspect="1"/>
          </p:cNvPicPr>
          <p:nvPr/>
        </p:nvPicPr>
        <p:blipFill>
          <a:blip r:embed="rId4"/>
          <a:stretch>
            <a:fillRect/>
          </a:stretch>
        </p:blipFill>
        <p:spPr>
          <a:xfrm>
            <a:off x="2333625" y="4970296"/>
            <a:ext cx="5695950" cy="2638425"/>
          </a:xfrm>
          <a:prstGeom prst="rect">
            <a:avLst/>
          </a:prstGeom>
        </p:spPr>
      </p:pic>
    </p:spTree>
    <p:extLst>
      <p:ext uri="{BB962C8B-B14F-4D97-AF65-F5344CB8AC3E}">
        <p14:creationId xmlns:p14="http://schemas.microsoft.com/office/powerpoint/2010/main" val="388842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E0FCE4-876F-4279-A07F-AFF4546D9685}"/>
              </a:ext>
            </a:extLst>
          </p:cNvPr>
          <p:cNvSpPr/>
          <p:nvPr/>
        </p:nvSpPr>
        <p:spPr>
          <a:xfrm>
            <a:off x="428696" y="990600"/>
            <a:ext cx="4752904" cy="584775"/>
          </a:xfrm>
          <a:prstGeom prst="rect">
            <a:avLst/>
          </a:prstGeom>
        </p:spPr>
        <p:txBody>
          <a:bodyPr wrap="none">
            <a:spAutoFit/>
          </a:bodyPr>
          <a:lstStyle/>
          <a:p>
            <a:pPr marL="12699">
              <a:spcBef>
                <a:spcPts val="100"/>
              </a:spcBef>
            </a:pPr>
            <a:r>
              <a:rPr lang="en-US" sz="3200" kern="0" spc="5" dirty="0">
                <a:solidFill>
                  <a:srgbClr val="FFFFFF"/>
                </a:solidFill>
              </a:rPr>
              <a:t>Abstract Class – </a:t>
            </a:r>
            <a:r>
              <a:rPr lang="en-US" sz="3200" kern="0" spc="5" dirty="0">
                <a:solidFill>
                  <a:srgbClr val="FFFF00"/>
                </a:solidFill>
              </a:rPr>
              <a:t>Case Study</a:t>
            </a:r>
          </a:p>
        </p:txBody>
      </p:sp>
      <p:pic>
        <p:nvPicPr>
          <p:cNvPr id="4" name="Picture 3">
            <a:extLst>
              <a:ext uri="{FF2B5EF4-FFF2-40B4-BE49-F238E27FC236}">
                <a16:creationId xmlns:a16="http://schemas.microsoft.com/office/drawing/2014/main" id="{5770AE74-6C91-42C1-A3DB-F0371D196A75}"/>
              </a:ext>
            </a:extLst>
          </p:cNvPr>
          <p:cNvPicPr>
            <a:picLocks noChangeAspect="1"/>
          </p:cNvPicPr>
          <p:nvPr/>
        </p:nvPicPr>
        <p:blipFill>
          <a:blip r:embed="rId2"/>
          <a:stretch>
            <a:fillRect/>
          </a:stretch>
        </p:blipFill>
        <p:spPr>
          <a:xfrm>
            <a:off x="1981200" y="2141621"/>
            <a:ext cx="5642747" cy="4648200"/>
          </a:xfrm>
          <a:prstGeom prst="rect">
            <a:avLst/>
          </a:prstGeom>
        </p:spPr>
      </p:pic>
    </p:spTree>
    <p:extLst>
      <p:ext uri="{BB962C8B-B14F-4D97-AF65-F5344CB8AC3E}">
        <p14:creationId xmlns:p14="http://schemas.microsoft.com/office/powerpoint/2010/main" val="216359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Encapsulation</a:t>
            </a:r>
          </a:p>
        </p:txBody>
      </p:sp>
      <p:sp>
        <p:nvSpPr>
          <p:cNvPr id="2" name="Rectangle 1">
            <a:extLst>
              <a:ext uri="{FF2B5EF4-FFF2-40B4-BE49-F238E27FC236}">
                <a16:creationId xmlns:a16="http://schemas.microsoft.com/office/drawing/2014/main" id="{B89AB2BE-EB7C-4E7E-99F6-F12687335AD0}"/>
              </a:ext>
            </a:extLst>
          </p:cNvPr>
          <p:cNvSpPr/>
          <p:nvPr/>
        </p:nvSpPr>
        <p:spPr>
          <a:xfrm>
            <a:off x="609601" y="2147916"/>
            <a:ext cx="8991600" cy="267765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Encapsulation in Java is a mechanism of wrapping the data (variables) and code acting on the data (methods) together as a single unit.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encapsulation, the variables of a class will be hidden from other classes, and can be accessed only through the methods of their current class.</a:t>
            </a:r>
          </a:p>
        </p:txBody>
      </p:sp>
    </p:spTree>
    <p:extLst>
      <p:ext uri="{BB962C8B-B14F-4D97-AF65-F5344CB8AC3E}">
        <p14:creationId xmlns:p14="http://schemas.microsoft.com/office/powerpoint/2010/main" val="70958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Encapsulation</a:t>
            </a:r>
          </a:p>
        </p:txBody>
      </p:sp>
      <p:sp>
        <p:nvSpPr>
          <p:cNvPr id="7" name="Rectangle 6">
            <a:extLst>
              <a:ext uri="{FF2B5EF4-FFF2-40B4-BE49-F238E27FC236}">
                <a16:creationId xmlns:a16="http://schemas.microsoft.com/office/drawing/2014/main" id="{2476E642-E61A-4B80-9F59-03E8BB39A0DA}"/>
              </a:ext>
            </a:extLst>
          </p:cNvPr>
          <p:cNvSpPr/>
          <p:nvPr/>
        </p:nvSpPr>
        <p:spPr>
          <a:xfrm>
            <a:off x="645694" y="1981200"/>
            <a:ext cx="9412705" cy="5940088"/>
          </a:xfrm>
          <a:prstGeom prst="rect">
            <a:avLst/>
          </a:prstGeom>
        </p:spPr>
        <p:txBody>
          <a:bodyPr wrap="square">
            <a:spAutoFit/>
          </a:bodyPr>
          <a:lstStyle/>
          <a:p>
            <a:r>
              <a:rPr lang="en-US" sz="2000" dirty="0"/>
              <a:t>class Encapsulate {</a:t>
            </a:r>
          </a:p>
          <a:p>
            <a:r>
              <a:rPr lang="en-US" sz="2000" dirty="0">
                <a:solidFill>
                  <a:srgbClr val="FF0000"/>
                </a:solidFill>
              </a:rPr>
              <a:t>private</a:t>
            </a:r>
            <a:r>
              <a:rPr lang="en-US" sz="2000" dirty="0"/>
              <a:t> String Name;</a:t>
            </a:r>
          </a:p>
          <a:p>
            <a:r>
              <a:rPr lang="en-US" sz="2000" dirty="0">
                <a:solidFill>
                  <a:srgbClr val="FF0000"/>
                </a:solidFill>
              </a:rPr>
              <a:t>public</a:t>
            </a:r>
            <a:r>
              <a:rPr lang="en-US" sz="2000" dirty="0"/>
              <a:t> String </a:t>
            </a:r>
            <a:r>
              <a:rPr lang="en-US" sz="2000" dirty="0" err="1">
                <a:solidFill>
                  <a:srgbClr val="FF0000"/>
                </a:solidFill>
              </a:rPr>
              <a:t>getName</a:t>
            </a:r>
            <a:r>
              <a:rPr lang="en-US" sz="2000" dirty="0"/>
              <a:t>() </a:t>
            </a:r>
          </a:p>
          <a:p>
            <a:r>
              <a:rPr lang="en-US" sz="2000" dirty="0"/>
              <a:t>{ return Name; }</a:t>
            </a:r>
          </a:p>
          <a:p>
            <a:r>
              <a:rPr lang="en-US" sz="2000" dirty="0">
                <a:solidFill>
                  <a:srgbClr val="FF0000"/>
                </a:solidFill>
              </a:rPr>
              <a:t>public</a:t>
            </a:r>
            <a:r>
              <a:rPr lang="en-US" sz="2000" dirty="0"/>
              <a:t> void </a:t>
            </a:r>
            <a:r>
              <a:rPr lang="en-US" sz="2000" dirty="0" err="1">
                <a:solidFill>
                  <a:srgbClr val="FF0000"/>
                </a:solidFill>
              </a:rPr>
              <a:t>setName</a:t>
            </a:r>
            <a:r>
              <a:rPr lang="en-US" sz="2000" dirty="0"/>
              <a:t>(String </a:t>
            </a:r>
            <a:r>
              <a:rPr lang="en-US" sz="2000" dirty="0" err="1"/>
              <a:t>newName</a:t>
            </a:r>
            <a:r>
              <a:rPr lang="en-US" sz="2000" dirty="0"/>
              <a:t>)</a:t>
            </a:r>
          </a:p>
          <a:p>
            <a:r>
              <a:rPr lang="en-US" sz="2000" dirty="0"/>
              <a:t>    {</a:t>
            </a:r>
          </a:p>
          <a:p>
            <a:r>
              <a:rPr lang="en-US" sz="2000" dirty="0"/>
              <a:t>	Name = </a:t>
            </a:r>
            <a:r>
              <a:rPr lang="en-US" sz="2000" dirty="0" err="1"/>
              <a:t>newName</a:t>
            </a:r>
            <a:r>
              <a:rPr lang="en-US" sz="2000" dirty="0"/>
              <a:t>;</a:t>
            </a:r>
          </a:p>
          <a:p>
            <a:r>
              <a:rPr lang="en-US" sz="2000" dirty="0"/>
              <a:t>    }</a:t>
            </a:r>
          </a:p>
          <a:p>
            <a:endParaRPr lang="en-US" sz="2000" dirty="0"/>
          </a:p>
          <a:p>
            <a:r>
              <a:rPr lang="en-US" sz="2000" dirty="0"/>
              <a:t>public class Main{</a:t>
            </a:r>
          </a:p>
          <a:p>
            <a:r>
              <a:rPr lang="en-US" sz="2000" dirty="0"/>
              <a:t>    public static void main(String[] </a:t>
            </a:r>
            <a:r>
              <a:rPr lang="en-US" sz="2000" dirty="0" err="1"/>
              <a:t>args</a:t>
            </a:r>
            <a:r>
              <a:rPr lang="en-US" sz="2000" dirty="0"/>
              <a:t>)</a:t>
            </a:r>
          </a:p>
          <a:p>
            <a:r>
              <a:rPr lang="en-US" sz="2000" dirty="0"/>
              <a:t>    {</a:t>
            </a:r>
          </a:p>
          <a:p>
            <a:r>
              <a:rPr lang="en-US" sz="2000" dirty="0"/>
              <a:t>        Encapsulate obj = new Encapsulate();</a:t>
            </a:r>
          </a:p>
          <a:p>
            <a:r>
              <a:rPr lang="en-US" sz="2000" dirty="0"/>
              <a:t>	</a:t>
            </a:r>
            <a:r>
              <a:rPr lang="en-US" sz="2000" dirty="0" err="1"/>
              <a:t>obj.setName</a:t>
            </a:r>
            <a:r>
              <a:rPr lang="en-US" sz="2000" dirty="0"/>
              <a:t>("Harsh");</a:t>
            </a:r>
          </a:p>
          <a:p>
            <a:r>
              <a:rPr lang="en-US" sz="2000" dirty="0"/>
              <a:t>	</a:t>
            </a:r>
            <a:r>
              <a:rPr lang="en-US" sz="2000" dirty="0" err="1"/>
              <a:t>System.out.println</a:t>
            </a:r>
            <a:r>
              <a:rPr lang="en-US" sz="2000" dirty="0"/>
              <a:t>("name: " + </a:t>
            </a:r>
            <a:r>
              <a:rPr lang="en-US" sz="2000" dirty="0" err="1"/>
              <a:t>obj.</a:t>
            </a:r>
            <a:r>
              <a:rPr lang="en-US" sz="2000" dirty="0" err="1">
                <a:solidFill>
                  <a:srgbClr val="FF0000"/>
                </a:solidFill>
              </a:rPr>
              <a:t>getName</a:t>
            </a:r>
            <a:r>
              <a:rPr lang="en-US" sz="2000" dirty="0"/>
              <a:t>());</a:t>
            </a:r>
          </a:p>
          <a:p>
            <a:r>
              <a:rPr lang="en-US" sz="2000" dirty="0"/>
              <a:t>	//</a:t>
            </a:r>
            <a:r>
              <a:rPr lang="en-US" sz="2000" dirty="0" err="1"/>
              <a:t>System.out.println</a:t>
            </a:r>
            <a:r>
              <a:rPr lang="en-US" sz="2000" dirty="0"/>
              <a:t>("name: " + </a:t>
            </a:r>
            <a:r>
              <a:rPr lang="en-US" sz="2000" dirty="0" err="1"/>
              <a:t>obj.Name</a:t>
            </a:r>
            <a:r>
              <a:rPr lang="en-US" sz="2000" dirty="0"/>
              <a:t>);</a:t>
            </a:r>
          </a:p>
          <a:p>
            <a:r>
              <a:rPr lang="en-US" sz="2000" dirty="0"/>
              <a:t>}}</a:t>
            </a:r>
          </a:p>
          <a:p>
            <a:endParaRPr lang="en-US" sz="2000" dirty="0"/>
          </a:p>
          <a:p>
            <a:endParaRPr lang="en-US" sz="2000" dirty="0"/>
          </a:p>
        </p:txBody>
      </p:sp>
    </p:spTree>
    <p:extLst>
      <p:ext uri="{BB962C8B-B14F-4D97-AF65-F5344CB8AC3E}">
        <p14:creationId xmlns:p14="http://schemas.microsoft.com/office/powerpoint/2010/main" val="1723542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Thinking in Objects</a:t>
            </a:r>
          </a:p>
        </p:txBody>
      </p:sp>
      <p:sp>
        <p:nvSpPr>
          <p:cNvPr id="7" name="Rectangle 6">
            <a:extLst>
              <a:ext uri="{FF2B5EF4-FFF2-40B4-BE49-F238E27FC236}">
                <a16:creationId xmlns:a16="http://schemas.microsoft.com/office/drawing/2014/main" id="{2476E642-E61A-4B80-9F59-03E8BB39A0DA}"/>
              </a:ext>
            </a:extLst>
          </p:cNvPr>
          <p:cNvSpPr/>
          <p:nvPr/>
        </p:nvSpPr>
        <p:spPr>
          <a:xfrm>
            <a:off x="645695" y="1981200"/>
            <a:ext cx="8650706" cy="2677656"/>
          </a:xfrm>
          <a:prstGeom prst="rect">
            <a:avLst/>
          </a:prstGeom>
        </p:spPr>
        <p:txBody>
          <a:bodyPr wrap="square">
            <a:spAutoFit/>
          </a:bodyPr>
          <a:lstStyle/>
          <a:p>
            <a:pPr marL="342900" indent="-342900">
              <a:buFont typeface="Arial" panose="020B0604020202020204" pitchFamily="34" charset="0"/>
              <a:buChar char="•"/>
            </a:pPr>
            <a:r>
              <a:rPr lang="en-US" sz="2400" dirty="0"/>
              <a:t>The procedural paradigm focuses on designing methods. The object-oriented paradigm couples data and methods together into objects. </a:t>
            </a:r>
          </a:p>
          <a:p>
            <a:pPr marL="342900" indent="-342900">
              <a:buFont typeface="Arial" panose="020B0604020202020204" pitchFamily="34" charset="0"/>
              <a:buChar char="•"/>
            </a:pPr>
            <a:r>
              <a:rPr lang="en-US" sz="2400" dirty="0"/>
              <a:t>Software design using the object-oriented paradigm focuses on objects and operations on objects.</a:t>
            </a:r>
          </a:p>
          <a:p>
            <a:pPr marL="342900" indent="-342900">
              <a:buFont typeface="Arial" panose="020B0604020202020204" pitchFamily="34" charset="0"/>
              <a:buChar char="•"/>
            </a:pPr>
            <a:r>
              <a:rPr lang="en-US" sz="2400" dirty="0"/>
              <a:t>Classes provide more flexibility and modularity for building</a:t>
            </a:r>
          </a:p>
          <a:p>
            <a:pPr marL="342900" indent="-342900">
              <a:buFont typeface="Arial" panose="020B0604020202020204" pitchFamily="34" charset="0"/>
              <a:buChar char="•"/>
            </a:pPr>
            <a:r>
              <a:rPr lang="en-US" sz="2400" dirty="0"/>
              <a:t>reusable software</a:t>
            </a:r>
          </a:p>
        </p:txBody>
      </p:sp>
      <p:pic>
        <p:nvPicPr>
          <p:cNvPr id="2" name="Picture 1">
            <a:extLst>
              <a:ext uri="{FF2B5EF4-FFF2-40B4-BE49-F238E27FC236}">
                <a16:creationId xmlns:a16="http://schemas.microsoft.com/office/drawing/2014/main" id="{089FBDA3-87E1-4FC3-B7DD-B58E92E1ADA5}"/>
              </a:ext>
            </a:extLst>
          </p:cNvPr>
          <p:cNvPicPr>
            <a:picLocks noChangeAspect="1"/>
          </p:cNvPicPr>
          <p:nvPr/>
        </p:nvPicPr>
        <p:blipFill>
          <a:blip r:embed="rId2"/>
          <a:stretch>
            <a:fillRect/>
          </a:stretch>
        </p:blipFill>
        <p:spPr>
          <a:xfrm>
            <a:off x="2057400" y="4729752"/>
            <a:ext cx="5416800" cy="2519903"/>
          </a:xfrm>
          <a:prstGeom prst="rect">
            <a:avLst/>
          </a:prstGeom>
        </p:spPr>
      </p:pic>
      <p:sp>
        <p:nvSpPr>
          <p:cNvPr id="3" name="Rectangle 2">
            <a:extLst>
              <a:ext uri="{FF2B5EF4-FFF2-40B4-BE49-F238E27FC236}">
                <a16:creationId xmlns:a16="http://schemas.microsoft.com/office/drawing/2014/main" id="{B86F7FE2-F526-409D-9482-B4947AAD762F}"/>
              </a:ext>
            </a:extLst>
          </p:cNvPr>
          <p:cNvSpPr/>
          <p:nvPr/>
        </p:nvSpPr>
        <p:spPr>
          <a:xfrm>
            <a:off x="3257156" y="7249656"/>
            <a:ext cx="2864887"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Power plant example</a:t>
            </a:r>
          </a:p>
        </p:txBody>
      </p:sp>
    </p:spTree>
    <p:extLst>
      <p:ext uri="{BB962C8B-B14F-4D97-AF65-F5344CB8AC3E}">
        <p14:creationId xmlns:p14="http://schemas.microsoft.com/office/powerpoint/2010/main" val="428825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Class Relationships</a:t>
            </a:r>
          </a:p>
        </p:txBody>
      </p:sp>
      <p:sp>
        <p:nvSpPr>
          <p:cNvPr id="7" name="Rectangle 6">
            <a:extLst>
              <a:ext uri="{FF2B5EF4-FFF2-40B4-BE49-F238E27FC236}">
                <a16:creationId xmlns:a16="http://schemas.microsoft.com/office/drawing/2014/main" id="{2476E642-E61A-4B80-9F59-03E8BB39A0DA}"/>
              </a:ext>
            </a:extLst>
          </p:cNvPr>
          <p:cNvSpPr/>
          <p:nvPr/>
        </p:nvSpPr>
        <p:spPr>
          <a:xfrm>
            <a:off x="609600" y="2133600"/>
            <a:ext cx="8650706" cy="2677656"/>
          </a:xfrm>
          <a:prstGeom prst="rect">
            <a:avLst/>
          </a:prstGeom>
        </p:spPr>
        <p:txBody>
          <a:bodyPr wrap="square">
            <a:spAutoFit/>
          </a:bodyPr>
          <a:lstStyle/>
          <a:p>
            <a:pPr marL="342900" indent="-342900">
              <a:buFont typeface="Arial" panose="020B0604020202020204" pitchFamily="34" charset="0"/>
              <a:buChar char="•"/>
            </a:pPr>
            <a:r>
              <a:rPr lang="en-US" sz="2400" dirty="0"/>
              <a:t>To design classes, you need to explore the relationships among</a:t>
            </a:r>
          </a:p>
          <a:p>
            <a:r>
              <a:rPr lang="en-US" sz="2400" dirty="0"/>
              <a:t>     classes.</a:t>
            </a:r>
          </a:p>
          <a:p>
            <a:pPr marL="342900" indent="-342900">
              <a:buFont typeface="Arial" panose="020B0604020202020204" pitchFamily="34" charset="0"/>
              <a:buChar char="•"/>
            </a:pPr>
            <a:r>
              <a:rPr lang="en-US" sz="2400" dirty="0"/>
              <a:t>The common relationships among classes are</a:t>
            </a:r>
          </a:p>
          <a:p>
            <a:pPr marL="800100" lvl="1" indent="-342900">
              <a:buFont typeface="Arial" panose="020B0604020202020204" pitchFamily="34" charset="0"/>
              <a:buChar char="•"/>
            </a:pPr>
            <a:r>
              <a:rPr lang="en-US" sz="2400" dirty="0">
                <a:solidFill>
                  <a:srgbClr val="0070C0"/>
                </a:solidFill>
              </a:rPr>
              <a:t>Association</a:t>
            </a:r>
          </a:p>
          <a:p>
            <a:pPr marL="800100" lvl="1" indent="-342900">
              <a:buFont typeface="Arial" panose="020B0604020202020204" pitchFamily="34" charset="0"/>
              <a:buChar char="•"/>
            </a:pPr>
            <a:r>
              <a:rPr lang="en-US" sz="2400" dirty="0">
                <a:solidFill>
                  <a:srgbClr val="0070C0"/>
                </a:solidFill>
              </a:rPr>
              <a:t>Aggregation</a:t>
            </a:r>
          </a:p>
          <a:p>
            <a:pPr marL="800100" lvl="1" indent="-342900">
              <a:buFont typeface="Arial" panose="020B0604020202020204" pitchFamily="34" charset="0"/>
              <a:buChar char="•"/>
            </a:pPr>
            <a:r>
              <a:rPr lang="en-US" sz="2400" dirty="0">
                <a:solidFill>
                  <a:srgbClr val="0070C0"/>
                </a:solidFill>
              </a:rPr>
              <a:t>Composition</a:t>
            </a:r>
          </a:p>
          <a:p>
            <a:pPr marL="800100" lvl="1" indent="-342900">
              <a:buFont typeface="Arial" panose="020B0604020202020204" pitchFamily="34" charset="0"/>
              <a:buChar char="•"/>
            </a:pPr>
            <a:r>
              <a:rPr lang="en-US" sz="2400" dirty="0">
                <a:solidFill>
                  <a:srgbClr val="0070C0"/>
                </a:solidFill>
              </a:rPr>
              <a:t>Inheritance</a:t>
            </a:r>
          </a:p>
        </p:txBody>
      </p:sp>
    </p:spTree>
    <p:extLst>
      <p:ext uri="{BB962C8B-B14F-4D97-AF65-F5344CB8AC3E}">
        <p14:creationId xmlns:p14="http://schemas.microsoft.com/office/powerpoint/2010/main" val="196858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Class Relationship in Java</a:t>
            </a:r>
            <a:endParaRPr sz="3200" dirty="0"/>
          </a:p>
        </p:txBody>
      </p:sp>
      <p:pic>
        <p:nvPicPr>
          <p:cNvPr id="4" name="Picture 3">
            <a:extLst>
              <a:ext uri="{FF2B5EF4-FFF2-40B4-BE49-F238E27FC236}">
                <a16:creationId xmlns:a16="http://schemas.microsoft.com/office/drawing/2014/main" id="{9F89B59B-F41C-480D-AA23-BAB3615810C7}"/>
              </a:ext>
            </a:extLst>
          </p:cNvPr>
          <p:cNvPicPr>
            <a:picLocks noChangeAspect="1"/>
          </p:cNvPicPr>
          <p:nvPr/>
        </p:nvPicPr>
        <p:blipFill>
          <a:blip r:embed="rId2"/>
          <a:stretch>
            <a:fillRect/>
          </a:stretch>
        </p:blipFill>
        <p:spPr>
          <a:xfrm>
            <a:off x="1181100" y="2209800"/>
            <a:ext cx="7696200" cy="5130800"/>
          </a:xfrm>
          <a:prstGeom prst="rect">
            <a:avLst/>
          </a:prstGeom>
        </p:spPr>
      </p:pic>
    </p:spTree>
    <p:extLst>
      <p:ext uri="{BB962C8B-B14F-4D97-AF65-F5344CB8AC3E}">
        <p14:creationId xmlns:p14="http://schemas.microsoft.com/office/powerpoint/2010/main" val="808681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65BDD7-58DA-4BB3-9C4F-7FED0C403680}"/>
              </a:ext>
            </a:extLst>
          </p:cNvPr>
          <p:cNvPicPr>
            <a:picLocks noChangeAspect="1"/>
          </p:cNvPicPr>
          <p:nvPr/>
        </p:nvPicPr>
        <p:blipFill>
          <a:blip r:embed="rId2"/>
          <a:stretch>
            <a:fillRect/>
          </a:stretch>
        </p:blipFill>
        <p:spPr>
          <a:xfrm>
            <a:off x="1371600" y="2743200"/>
            <a:ext cx="6861582" cy="1200329"/>
          </a:xfrm>
          <a:prstGeom prst="rect">
            <a:avLst/>
          </a:prstGeom>
        </p:spPr>
      </p:pic>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Class Relationship in Java</a:t>
            </a:r>
            <a:endParaRPr sz="3200" dirty="0"/>
          </a:p>
        </p:txBody>
      </p:sp>
      <p:sp>
        <p:nvSpPr>
          <p:cNvPr id="3" name="Rectangle 2">
            <a:extLst>
              <a:ext uri="{FF2B5EF4-FFF2-40B4-BE49-F238E27FC236}">
                <a16:creationId xmlns:a16="http://schemas.microsoft.com/office/drawing/2014/main" id="{0D5ACD26-52C5-4BA2-ABA0-5244E9A68859}"/>
              </a:ext>
            </a:extLst>
          </p:cNvPr>
          <p:cNvSpPr/>
          <p:nvPr/>
        </p:nvSpPr>
        <p:spPr>
          <a:xfrm>
            <a:off x="481262" y="2057400"/>
            <a:ext cx="9348537" cy="1200329"/>
          </a:xfrm>
          <a:prstGeom prst="rect">
            <a:avLst/>
          </a:prstGeom>
        </p:spPr>
        <p:txBody>
          <a:bodyPr wrap="square">
            <a:spAutoFit/>
          </a:bodyPr>
          <a:lstStyle/>
          <a:p>
            <a:r>
              <a:rPr lang="en-US" sz="2400" b="1" dirty="0">
                <a:solidFill>
                  <a:srgbClr val="FF0000"/>
                </a:solidFill>
              </a:rPr>
              <a:t>Association</a:t>
            </a:r>
            <a:r>
              <a:rPr lang="en-US" sz="2400" dirty="0"/>
              <a:t> is a general binary relationship that describes an activity between two classes.</a:t>
            </a:r>
          </a:p>
          <a:p>
            <a:endParaRPr lang="en-US" sz="2400" dirty="0"/>
          </a:p>
        </p:txBody>
      </p:sp>
      <p:sp>
        <p:nvSpPr>
          <p:cNvPr id="6" name="Rectangle 5">
            <a:extLst>
              <a:ext uri="{FF2B5EF4-FFF2-40B4-BE49-F238E27FC236}">
                <a16:creationId xmlns:a16="http://schemas.microsoft.com/office/drawing/2014/main" id="{F473B9A1-0379-42C6-8ED9-1D3B519965D9}"/>
              </a:ext>
            </a:extLst>
          </p:cNvPr>
          <p:cNvSpPr/>
          <p:nvPr/>
        </p:nvSpPr>
        <p:spPr>
          <a:xfrm>
            <a:off x="761999" y="3886200"/>
            <a:ext cx="9067799" cy="1015663"/>
          </a:xfrm>
          <a:prstGeom prst="rect">
            <a:avLst/>
          </a:prstGeom>
        </p:spPr>
        <p:txBody>
          <a:bodyPr wrap="square">
            <a:spAutoFit/>
          </a:bodyPr>
          <a:lstStyle/>
          <a:p>
            <a:r>
              <a:rPr lang="en-US" sz="2000" dirty="0"/>
              <a:t>For example, a student taking a course is an association between the Student class and the Course class, and a faculty member teaching a course is an association between the Faculty class and the Course class.</a:t>
            </a:r>
          </a:p>
        </p:txBody>
      </p:sp>
      <p:pic>
        <p:nvPicPr>
          <p:cNvPr id="7" name="Picture 6">
            <a:extLst>
              <a:ext uri="{FF2B5EF4-FFF2-40B4-BE49-F238E27FC236}">
                <a16:creationId xmlns:a16="http://schemas.microsoft.com/office/drawing/2014/main" id="{2AD24C57-4C00-4A74-ACC2-C29B62570A6D}"/>
              </a:ext>
            </a:extLst>
          </p:cNvPr>
          <p:cNvPicPr>
            <a:picLocks noChangeAspect="1"/>
          </p:cNvPicPr>
          <p:nvPr/>
        </p:nvPicPr>
        <p:blipFill>
          <a:blip r:embed="rId3"/>
          <a:stretch>
            <a:fillRect/>
          </a:stretch>
        </p:blipFill>
        <p:spPr>
          <a:xfrm>
            <a:off x="0" y="5105400"/>
            <a:ext cx="10000118" cy="2457450"/>
          </a:xfrm>
          <a:prstGeom prst="rect">
            <a:avLst/>
          </a:prstGeom>
        </p:spPr>
      </p:pic>
    </p:spTree>
    <p:extLst>
      <p:ext uri="{BB962C8B-B14F-4D97-AF65-F5344CB8AC3E}">
        <p14:creationId xmlns:p14="http://schemas.microsoft.com/office/powerpoint/2010/main" val="283616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457200" y="838200"/>
            <a:ext cx="5486400" cy="874598"/>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2800" kern="0" spc="5" dirty="0">
                <a:solidFill>
                  <a:srgbClr val="FFFFFF"/>
                </a:solidFill>
              </a:rPr>
              <a:t>Elements / Features / Concepts / Principles of OOPs</a:t>
            </a:r>
          </a:p>
        </p:txBody>
      </p:sp>
      <p:sp>
        <p:nvSpPr>
          <p:cNvPr id="6" name="Rectangle 5">
            <a:extLst>
              <a:ext uri="{FF2B5EF4-FFF2-40B4-BE49-F238E27FC236}">
                <a16:creationId xmlns:a16="http://schemas.microsoft.com/office/drawing/2014/main" id="{364521DE-BCF8-4499-81F3-94397F8FE461}"/>
              </a:ext>
            </a:extLst>
          </p:cNvPr>
          <p:cNvSpPr/>
          <p:nvPr/>
        </p:nvSpPr>
        <p:spPr>
          <a:xfrm>
            <a:off x="228600" y="2209800"/>
            <a:ext cx="9829800" cy="5371535"/>
          </a:xfrm>
          <a:prstGeom prst="rect">
            <a:avLst/>
          </a:prstGeom>
        </p:spPr>
        <p:txBody>
          <a:bodyPr wrap="square">
            <a:spAutoFit/>
          </a:bodyPr>
          <a:lstStyle/>
          <a:p>
            <a:pPr marL="571500" marR="0" indent="-342900">
              <a:lnSpc>
                <a:spcPct val="115000"/>
              </a:lnSpc>
              <a:spcBef>
                <a:spcPts val="0"/>
              </a:spcBef>
              <a:spcAft>
                <a:spcPts val="0"/>
              </a:spcAft>
              <a:buFont typeface="+mj-lt"/>
              <a:buAutoNum type="arabicPeriod"/>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Object</a:t>
            </a:r>
            <a:r>
              <a:rPr lang="en-US" sz="2400" dirty="0">
                <a:latin typeface="Times New Roman" panose="02020603050405020304" pitchFamily="18" charset="0"/>
                <a:ea typeface="Calibri" panose="020F0502020204030204" pitchFamily="34" charset="0"/>
                <a:cs typeface="Times New Roman" panose="02020603050405020304" pitchFamily="18" charset="0"/>
              </a:rPr>
              <a:t> – Instance of class | - Run time entities which occupies memory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marR="0" indent="-342900">
              <a:lnSpc>
                <a:spcPct val="115000"/>
              </a:lnSpc>
              <a:spcBef>
                <a:spcPts val="0"/>
              </a:spcBef>
              <a:spcAft>
                <a:spcPts val="0"/>
              </a:spcAft>
              <a:buFont typeface="+mj-lt"/>
              <a:buAutoNum type="arabicPeriod"/>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Classes</a:t>
            </a:r>
            <a:r>
              <a:rPr lang="en-US" sz="2400" dirty="0">
                <a:latin typeface="Times New Roman" panose="02020603050405020304" pitchFamily="18" charset="0"/>
                <a:ea typeface="Calibri" panose="020F0502020204030204" pitchFamily="34" charset="0"/>
                <a:cs typeface="Times New Roman" panose="02020603050405020304" pitchFamily="18" charset="0"/>
              </a:rPr>
              <a:t> – Collection of attributes, methods.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marR="0" indent="-342900">
              <a:lnSpc>
                <a:spcPct val="115000"/>
              </a:lnSpc>
              <a:spcBef>
                <a:spcPts val="0"/>
              </a:spcBef>
              <a:spcAft>
                <a:spcPts val="1000"/>
              </a:spcAft>
              <a:buFont typeface="+mj-lt"/>
              <a:buAutoNum type="arabicPeriod"/>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Instance</a:t>
            </a:r>
            <a:r>
              <a:rPr lang="en-US" sz="2400" dirty="0">
                <a:latin typeface="Times New Roman" panose="02020603050405020304" pitchFamily="18" charset="0"/>
                <a:ea typeface="Calibri" panose="020F0502020204030204" pitchFamily="34" charset="0"/>
                <a:cs typeface="Times New Roman" panose="02020603050405020304" pitchFamily="18" charset="0"/>
              </a:rPr>
              <a:t> – Obj. created at run time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marR="0" indent="-342900">
              <a:lnSpc>
                <a:spcPct val="115000"/>
              </a:lnSpc>
              <a:spcBef>
                <a:spcPts val="0"/>
              </a:spcBef>
              <a:spcAft>
                <a:spcPts val="1000"/>
              </a:spcAft>
              <a:buFont typeface="+mj-lt"/>
              <a:buAutoNum type="arabicPeriod"/>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Inheritance</a:t>
            </a:r>
            <a:r>
              <a:rPr lang="en-US" sz="2400" dirty="0">
                <a:latin typeface="Times New Roman" panose="02020603050405020304" pitchFamily="18" charset="0"/>
                <a:ea typeface="Calibri" panose="020F0502020204030204" pitchFamily="34" charset="0"/>
                <a:cs typeface="Times New Roman" panose="02020603050405020304" pitchFamily="18" charset="0"/>
              </a:rPr>
              <a:t> – Provides reusability |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marR="0" indent="-342900">
              <a:lnSpc>
                <a:spcPct val="115000"/>
              </a:lnSpc>
              <a:spcBef>
                <a:spcPts val="0"/>
              </a:spcBef>
              <a:spcAft>
                <a:spcPts val="1000"/>
              </a:spcAft>
              <a:buFont typeface="+mj-lt"/>
              <a:buAutoNum type="arabicPeriod"/>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Data</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abstraction</a:t>
            </a:r>
            <a:r>
              <a:rPr lang="en-US" sz="2400" dirty="0">
                <a:latin typeface="Times New Roman" panose="02020603050405020304" pitchFamily="18" charset="0"/>
                <a:ea typeface="Calibri" panose="020F0502020204030204" pitchFamily="34" charset="0"/>
                <a:cs typeface="Times New Roman" panose="02020603050405020304" pitchFamily="18" charset="0"/>
              </a:rPr>
              <a:t> – Information hiding | refers to particular feature and hiding its background details | used in software design phase.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marR="0" indent="-342900">
              <a:lnSpc>
                <a:spcPct val="115000"/>
              </a:lnSpc>
              <a:spcBef>
                <a:spcPts val="0"/>
              </a:spcBef>
              <a:spcAft>
                <a:spcPts val="1000"/>
              </a:spcAft>
              <a:buFont typeface="+mj-lt"/>
              <a:buAutoNum type="arabicPeriod"/>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Encapsulation</a:t>
            </a:r>
            <a:r>
              <a:rPr lang="en-US" sz="2400" dirty="0">
                <a:latin typeface="Times New Roman" panose="02020603050405020304" pitchFamily="18" charset="0"/>
                <a:ea typeface="Calibri" panose="020F0502020204030204" pitchFamily="34" charset="0"/>
                <a:cs typeface="Times New Roman" panose="02020603050405020304" pitchFamily="18" charset="0"/>
              </a:rPr>
              <a:t> – Binding data and method together | used in s/w implementation | Inherited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marR="0" indent="-342900">
              <a:lnSpc>
                <a:spcPct val="115000"/>
              </a:lnSpc>
              <a:spcBef>
                <a:spcPts val="0"/>
              </a:spcBef>
              <a:spcAft>
                <a:spcPts val="1000"/>
              </a:spcAft>
              <a:buFont typeface="+mj-lt"/>
              <a:buAutoNum type="arabicPeriod"/>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Polymorphism</a:t>
            </a:r>
            <a:r>
              <a:rPr lang="en-US" sz="2400" dirty="0">
                <a:latin typeface="Times New Roman" panose="02020603050405020304" pitchFamily="18" charset="0"/>
                <a:ea typeface="Calibri" panose="020F0502020204030204" pitchFamily="34" charset="0"/>
                <a:cs typeface="Times New Roman" panose="02020603050405020304" pitchFamily="18" charset="0"/>
              </a:rPr>
              <a:t> –Ability to take more than one form | Types: compile time &amp; run time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marR="0" indent="-342900">
              <a:lnSpc>
                <a:spcPct val="115000"/>
              </a:lnSpc>
              <a:spcBef>
                <a:spcPts val="0"/>
              </a:spcBef>
              <a:spcAft>
                <a:spcPts val="1000"/>
              </a:spcAft>
              <a:buFont typeface="+mj-lt"/>
              <a:buAutoNum type="arabicPeriod"/>
            </a:pP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Message</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passing</a:t>
            </a:r>
            <a:r>
              <a:rPr lang="en-US" sz="2400" dirty="0">
                <a:latin typeface="Times New Roman" panose="02020603050405020304" pitchFamily="18" charset="0"/>
                <a:ea typeface="Calibri" panose="020F0502020204030204" pitchFamily="34" charset="0"/>
                <a:cs typeface="Times New Roman" panose="02020603050405020304" pitchFamily="18" charset="0"/>
              </a:rPr>
              <a:t> – An object sends data to another object.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7018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Class Relationship in Java</a:t>
            </a:r>
            <a:endParaRPr sz="3200" dirty="0"/>
          </a:p>
        </p:txBody>
      </p:sp>
      <p:pic>
        <p:nvPicPr>
          <p:cNvPr id="8" name="Picture 7">
            <a:extLst>
              <a:ext uri="{FF2B5EF4-FFF2-40B4-BE49-F238E27FC236}">
                <a16:creationId xmlns:a16="http://schemas.microsoft.com/office/drawing/2014/main" id="{E56ABA94-A937-4810-A638-0C280B4C35C6}"/>
              </a:ext>
            </a:extLst>
          </p:cNvPr>
          <p:cNvPicPr>
            <a:picLocks noChangeAspect="1"/>
          </p:cNvPicPr>
          <p:nvPr/>
        </p:nvPicPr>
        <p:blipFill>
          <a:blip r:embed="rId2"/>
          <a:stretch>
            <a:fillRect/>
          </a:stretch>
        </p:blipFill>
        <p:spPr>
          <a:xfrm>
            <a:off x="1289381" y="5943286"/>
            <a:ext cx="7860633" cy="1676400"/>
          </a:xfrm>
          <a:prstGeom prst="rect">
            <a:avLst/>
          </a:prstGeom>
        </p:spPr>
      </p:pic>
      <p:sp>
        <p:nvSpPr>
          <p:cNvPr id="3" name="Rectangle 2">
            <a:extLst>
              <a:ext uri="{FF2B5EF4-FFF2-40B4-BE49-F238E27FC236}">
                <a16:creationId xmlns:a16="http://schemas.microsoft.com/office/drawing/2014/main" id="{0D5ACD26-52C5-4BA2-ABA0-5244E9A68859}"/>
              </a:ext>
            </a:extLst>
          </p:cNvPr>
          <p:cNvSpPr/>
          <p:nvPr/>
        </p:nvSpPr>
        <p:spPr>
          <a:xfrm>
            <a:off x="481262" y="1981200"/>
            <a:ext cx="9348537" cy="461665"/>
          </a:xfrm>
          <a:prstGeom prst="rect">
            <a:avLst/>
          </a:prstGeom>
        </p:spPr>
        <p:txBody>
          <a:bodyPr wrap="square">
            <a:spAutoFit/>
          </a:bodyPr>
          <a:lstStyle/>
          <a:p>
            <a:r>
              <a:rPr lang="en-US" sz="2400" b="1" dirty="0">
                <a:solidFill>
                  <a:srgbClr val="FF0000"/>
                </a:solidFill>
              </a:rPr>
              <a:t>Aggregation and Composition</a:t>
            </a:r>
            <a:endParaRPr lang="en-US" sz="2400" dirty="0"/>
          </a:p>
        </p:txBody>
      </p:sp>
      <p:sp>
        <p:nvSpPr>
          <p:cNvPr id="4" name="Rectangle 3">
            <a:extLst>
              <a:ext uri="{FF2B5EF4-FFF2-40B4-BE49-F238E27FC236}">
                <a16:creationId xmlns:a16="http://schemas.microsoft.com/office/drawing/2014/main" id="{C62F2F48-1058-4C2B-9034-4EA782090666}"/>
              </a:ext>
            </a:extLst>
          </p:cNvPr>
          <p:cNvSpPr/>
          <p:nvPr/>
        </p:nvSpPr>
        <p:spPr>
          <a:xfrm>
            <a:off x="609599" y="2362200"/>
            <a:ext cx="9220199" cy="3785652"/>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7030A0"/>
                </a:solidFill>
              </a:rPr>
              <a:t>Aggregation</a:t>
            </a:r>
            <a:r>
              <a:rPr lang="en-US" sz="2400" dirty="0"/>
              <a:t> is a special form of association that represents an ownership relationship between two objects. </a:t>
            </a:r>
            <a:r>
              <a:rPr lang="en-US" sz="2400" b="1" dirty="0"/>
              <a:t>Aggregation models </a:t>
            </a:r>
            <a:r>
              <a:rPr lang="en-US" sz="2400" b="1" dirty="0">
                <a:solidFill>
                  <a:srgbClr val="FF0000"/>
                </a:solidFill>
              </a:rPr>
              <a:t>has-a</a:t>
            </a:r>
            <a:r>
              <a:rPr lang="en-US" sz="2400" b="1" dirty="0"/>
              <a:t> relationships. </a:t>
            </a:r>
          </a:p>
          <a:p>
            <a:pPr marL="342900" indent="-342900">
              <a:buFont typeface="Arial" panose="020B0604020202020204" pitchFamily="34" charset="0"/>
              <a:buChar char="•"/>
            </a:pPr>
            <a:r>
              <a:rPr lang="en-US" sz="2400" dirty="0"/>
              <a:t>The owner object is called an aggregating object, and its class is called an aggregating class. The subject object is called an aggregated object, and its class is called an aggregated class.</a:t>
            </a:r>
          </a:p>
          <a:p>
            <a:pPr marL="342900" indent="-342900">
              <a:buFont typeface="Arial" panose="020B0604020202020204" pitchFamily="34" charset="0"/>
              <a:buChar char="•"/>
            </a:pPr>
            <a:r>
              <a:rPr lang="en-US" sz="2400" dirty="0"/>
              <a:t>An object can be owned by several other aggregating objects. If an object is exclusively owned by an aggregating object, the relationship between the object and its aggregating object is referred to as a </a:t>
            </a:r>
            <a:r>
              <a:rPr lang="en-US" sz="2400" b="1" dirty="0">
                <a:solidFill>
                  <a:srgbClr val="7030A0"/>
                </a:solidFill>
              </a:rPr>
              <a:t>composition</a:t>
            </a:r>
            <a:r>
              <a:rPr lang="en-US" sz="2400" dirty="0"/>
              <a:t>.</a:t>
            </a:r>
          </a:p>
        </p:txBody>
      </p:sp>
    </p:spTree>
    <p:extLst>
      <p:ext uri="{BB962C8B-B14F-4D97-AF65-F5344CB8AC3E}">
        <p14:creationId xmlns:p14="http://schemas.microsoft.com/office/powerpoint/2010/main" val="82347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Class Relationship in Java</a:t>
            </a:r>
            <a:endParaRPr sz="3200" dirty="0"/>
          </a:p>
        </p:txBody>
      </p:sp>
      <p:sp>
        <p:nvSpPr>
          <p:cNvPr id="3" name="Rectangle 2">
            <a:extLst>
              <a:ext uri="{FF2B5EF4-FFF2-40B4-BE49-F238E27FC236}">
                <a16:creationId xmlns:a16="http://schemas.microsoft.com/office/drawing/2014/main" id="{0D5ACD26-52C5-4BA2-ABA0-5244E9A68859}"/>
              </a:ext>
            </a:extLst>
          </p:cNvPr>
          <p:cNvSpPr/>
          <p:nvPr/>
        </p:nvSpPr>
        <p:spPr>
          <a:xfrm>
            <a:off x="481262" y="1981200"/>
            <a:ext cx="9348537" cy="461665"/>
          </a:xfrm>
          <a:prstGeom prst="rect">
            <a:avLst/>
          </a:prstGeom>
        </p:spPr>
        <p:txBody>
          <a:bodyPr wrap="square">
            <a:spAutoFit/>
          </a:bodyPr>
          <a:lstStyle/>
          <a:p>
            <a:r>
              <a:rPr lang="en-US" sz="2400" b="1" dirty="0">
                <a:solidFill>
                  <a:srgbClr val="FF0000"/>
                </a:solidFill>
              </a:rPr>
              <a:t>Aggregation and Composition</a:t>
            </a:r>
            <a:endParaRPr lang="en-US" sz="2400" dirty="0"/>
          </a:p>
        </p:txBody>
      </p:sp>
      <p:pic>
        <p:nvPicPr>
          <p:cNvPr id="5" name="Picture 4">
            <a:extLst>
              <a:ext uri="{FF2B5EF4-FFF2-40B4-BE49-F238E27FC236}">
                <a16:creationId xmlns:a16="http://schemas.microsoft.com/office/drawing/2014/main" id="{0837AFFA-B406-4C42-B749-EF239D624E8D}"/>
              </a:ext>
            </a:extLst>
          </p:cNvPr>
          <p:cNvPicPr>
            <a:picLocks noChangeAspect="1"/>
          </p:cNvPicPr>
          <p:nvPr/>
        </p:nvPicPr>
        <p:blipFill>
          <a:blip r:embed="rId2"/>
          <a:stretch>
            <a:fillRect/>
          </a:stretch>
        </p:blipFill>
        <p:spPr>
          <a:xfrm>
            <a:off x="443521" y="2362200"/>
            <a:ext cx="9390289" cy="1914525"/>
          </a:xfrm>
          <a:prstGeom prst="rect">
            <a:avLst/>
          </a:prstGeom>
        </p:spPr>
      </p:pic>
      <p:graphicFrame>
        <p:nvGraphicFramePr>
          <p:cNvPr id="7" name="Diagram 6">
            <a:extLst>
              <a:ext uri="{FF2B5EF4-FFF2-40B4-BE49-F238E27FC236}">
                <a16:creationId xmlns:a16="http://schemas.microsoft.com/office/drawing/2014/main" id="{6CDC5091-5FD2-400D-A1F2-5CD245065ABC}"/>
              </a:ext>
            </a:extLst>
          </p:cNvPr>
          <p:cNvGraphicFramePr/>
          <p:nvPr>
            <p:extLst>
              <p:ext uri="{D42A27DB-BD31-4B8C-83A1-F6EECF244321}">
                <p14:modId xmlns:p14="http://schemas.microsoft.com/office/powerpoint/2010/main" val="236596520"/>
              </p:ext>
            </p:extLst>
          </p:nvPr>
        </p:nvGraphicFramePr>
        <p:xfrm>
          <a:off x="2286000" y="4657725"/>
          <a:ext cx="5105400" cy="2961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426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838200"/>
            <a:ext cx="48768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Primitive Data Type and Wrapper Class Types</a:t>
            </a:r>
            <a:endParaRPr sz="3200" dirty="0"/>
          </a:p>
        </p:txBody>
      </p:sp>
      <p:sp>
        <p:nvSpPr>
          <p:cNvPr id="4" name="Rectangle 3">
            <a:extLst>
              <a:ext uri="{FF2B5EF4-FFF2-40B4-BE49-F238E27FC236}">
                <a16:creationId xmlns:a16="http://schemas.microsoft.com/office/drawing/2014/main" id="{D3D54366-454B-4617-8FB7-934C9F27FC4F}"/>
              </a:ext>
            </a:extLst>
          </p:cNvPr>
          <p:cNvSpPr/>
          <p:nvPr/>
        </p:nvSpPr>
        <p:spPr>
          <a:xfrm>
            <a:off x="381000" y="2133600"/>
            <a:ext cx="9220200" cy="3785652"/>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FF0000"/>
                </a:solidFill>
              </a:rPr>
              <a:t>A primitive type value is not an object, but it can be wrapped in an object using a wrapper class in the Java API.</a:t>
            </a:r>
          </a:p>
          <a:p>
            <a:pPr marL="285750" indent="-285750">
              <a:buFont typeface="Arial" panose="020B0604020202020204" pitchFamily="34" charset="0"/>
              <a:buChar char="•"/>
            </a:pPr>
            <a:endParaRPr lang="en-US" sz="2400" dirty="0">
              <a:solidFill>
                <a:srgbClr val="FF0000"/>
              </a:solidFill>
            </a:endParaRPr>
          </a:p>
          <a:p>
            <a:pPr marL="285750" indent="-285750">
              <a:buFont typeface="Arial" panose="020B0604020202020204" pitchFamily="34" charset="0"/>
              <a:buChar char="•"/>
            </a:pPr>
            <a:r>
              <a:rPr lang="en-US" sz="2400" dirty="0"/>
              <a:t>Java offers a convenient way to incorporate, or wrap, a primitive data type into an object.</a:t>
            </a:r>
          </a:p>
          <a:p>
            <a:pPr marL="285750" indent="-285750">
              <a:buFont typeface="Arial" panose="020B0604020202020204" pitchFamily="34" charset="0"/>
              <a:buChar char="•"/>
            </a:pPr>
            <a:r>
              <a:rPr lang="en-US" sz="2400" dirty="0"/>
              <a:t>e.g. wrapping </a:t>
            </a:r>
            <a:r>
              <a:rPr lang="en-US" sz="2400" dirty="0">
                <a:solidFill>
                  <a:srgbClr val="FF0000"/>
                </a:solidFill>
              </a:rPr>
              <a:t>int</a:t>
            </a:r>
            <a:r>
              <a:rPr lang="en-US" sz="2400" dirty="0"/>
              <a:t> into the </a:t>
            </a:r>
            <a:r>
              <a:rPr lang="en-US" sz="2400" dirty="0">
                <a:solidFill>
                  <a:srgbClr val="FF0000"/>
                </a:solidFill>
              </a:rPr>
              <a:t>Integer</a:t>
            </a:r>
            <a:r>
              <a:rPr lang="en-US" sz="2400" dirty="0"/>
              <a:t> class, wrapping </a:t>
            </a:r>
            <a:r>
              <a:rPr lang="en-US" sz="2400" dirty="0">
                <a:solidFill>
                  <a:srgbClr val="FF0000"/>
                </a:solidFill>
              </a:rPr>
              <a:t>double</a:t>
            </a:r>
            <a:r>
              <a:rPr lang="en-US" sz="2400" dirty="0"/>
              <a:t> into the </a:t>
            </a:r>
            <a:r>
              <a:rPr lang="en-US" sz="2400" dirty="0">
                <a:solidFill>
                  <a:srgbClr val="FF0000"/>
                </a:solidFill>
              </a:rPr>
              <a:t>Double</a:t>
            </a:r>
            <a:r>
              <a:rPr lang="en-US" sz="2400" dirty="0"/>
              <a:t> class, and wrapping </a:t>
            </a:r>
            <a:r>
              <a:rPr lang="en-US" sz="2400" dirty="0">
                <a:solidFill>
                  <a:srgbClr val="FF0000"/>
                </a:solidFill>
              </a:rPr>
              <a:t>char</a:t>
            </a:r>
            <a:r>
              <a:rPr lang="en-US" sz="2400" dirty="0"/>
              <a:t> into the </a:t>
            </a:r>
            <a:r>
              <a:rPr lang="en-US" sz="2400" dirty="0">
                <a:solidFill>
                  <a:srgbClr val="FF0000"/>
                </a:solidFill>
              </a:rPr>
              <a:t>Character</a:t>
            </a:r>
            <a:r>
              <a:rPr lang="en-US" sz="2400" dirty="0"/>
              <a:t> class etc.</a:t>
            </a:r>
          </a:p>
          <a:p>
            <a:pPr marL="285750" indent="-285750">
              <a:buFont typeface="Arial" panose="020B0604020202020204" pitchFamily="34" charset="0"/>
              <a:buChar char="•"/>
            </a:pPr>
            <a:r>
              <a:rPr lang="en-US" sz="2400" dirty="0"/>
              <a:t>Java provides Boolean, Character, Double, Float, Byte, Short, Integer, and Long wrapper classes in the </a:t>
            </a:r>
            <a:r>
              <a:rPr lang="en-US" sz="2400" dirty="0" err="1"/>
              <a:t>java.lang</a:t>
            </a:r>
            <a:r>
              <a:rPr lang="en-US" sz="2400" dirty="0"/>
              <a:t> package for primitive data types.</a:t>
            </a:r>
          </a:p>
        </p:txBody>
      </p:sp>
    </p:spTree>
    <p:extLst>
      <p:ext uri="{BB962C8B-B14F-4D97-AF65-F5344CB8AC3E}">
        <p14:creationId xmlns:p14="http://schemas.microsoft.com/office/powerpoint/2010/main" val="3579065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Wrapper Classes</a:t>
            </a:r>
          </a:p>
        </p:txBody>
      </p:sp>
      <p:sp>
        <p:nvSpPr>
          <p:cNvPr id="4" name="Rectangle 3">
            <a:extLst>
              <a:ext uri="{FF2B5EF4-FFF2-40B4-BE49-F238E27FC236}">
                <a16:creationId xmlns:a16="http://schemas.microsoft.com/office/drawing/2014/main" id="{EB90AD53-8FF0-4D1E-9B10-B9B3AAA1FAC9}"/>
              </a:ext>
            </a:extLst>
          </p:cNvPr>
          <p:cNvSpPr/>
          <p:nvPr/>
        </p:nvSpPr>
        <p:spPr>
          <a:xfrm>
            <a:off x="428123" y="1981200"/>
            <a:ext cx="9202153" cy="2677656"/>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FF0000"/>
                </a:solidFill>
              </a:rPr>
              <a:t>The wrapper class in Java provides the mechanism to convert primitive into object and object into primitive.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Since J2SE 5.0, </a:t>
            </a:r>
            <a:r>
              <a:rPr lang="en-US" sz="2400" dirty="0">
                <a:solidFill>
                  <a:srgbClr val="FF0000"/>
                </a:solidFill>
              </a:rPr>
              <a:t>autoboxing</a:t>
            </a:r>
            <a:r>
              <a:rPr lang="en-US" sz="2400" dirty="0"/>
              <a:t> and </a:t>
            </a:r>
            <a:r>
              <a:rPr lang="en-US" sz="2400" dirty="0">
                <a:solidFill>
                  <a:srgbClr val="FF0000"/>
                </a:solidFill>
              </a:rPr>
              <a:t>unboxing</a:t>
            </a:r>
            <a:r>
              <a:rPr lang="en-US" sz="2400" dirty="0"/>
              <a:t> feature convert primitives into objects and objects into primitives automatically. The </a:t>
            </a:r>
            <a:r>
              <a:rPr lang="en-US" sz="2400" dirty="0">
                <a:solidFill>
                  <a:srgbClr val="FF0000"/>
                </a:solidFill>
              </a:rPr>
              <a:t>automatic</a:t>
            </a:r>
            <a:r>
              <a:rPr lang="en-US" sz="2400" dirty="0"/>
              <a:t> conversion of primitive into an object is known as </a:t>
            </a:r>
            <a:r>
              <a:rPr lang="en-US" sz="2400" dirty="0">
                <a:solidFill>
                  <a:srgbClr val="FF0000"/>
                </a:solidFill>
              </a:rPr>
              <a:t>autoboxing</a:t>
            </a:r>
            <a:r>
              <a:rPr lang="en-US" sz="2400" dirty="0"/>
              <a:t> and vice-versa unboxing.</a:t>
            </a:r>
          </a:p>
        </p:txBody>
      </p:sp>
    </p:spTree>
    <p:extLst>
      <p:ext uri="{BB962C8B-B14F-4D97-AF65-F5344CB8AC3E}">
        <p14:creationId xmlns:p14="http://schemas.microsoft.com/office/powerpoint/2010/main" val="308521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Use of Wrapper classes in Java</a:t>
            </a:r>
          </a:p>
        </p:txBody>
      </p:sp>
      <p:sp>
        <p:nvSpPr>
          <p:cNvPr id="4" name="Rectangle 3">
            <a:extLst>
              <a:ext uri="{FF2B5EF4-FFF2-40B4-BE49-F238E27FC236}">
                <a16:creationId xmlns:a16="http://schemas.microsoft.com/office/drawing/2014/main" id="{EB90AD53-8FF0-4D1E-9B10-B9B3AAA1FAC9}"/>
              </a:ext>
            </a:extLst>
          </p:cNvPr>
          <p:cNvSpPr/>
          <p:nvPr/>
        </p:nvSpPr>
        <p:spPr>
          <a:xfrm>
            <a:off x="428123" y="1981200"/>
            <a:ext cx="9202153" cy="5632311"/>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FF0000"/>
                </a:solidFill>
              </a:rPr>
              <a:t>Change the value in Method</a:t>
            </a:r>
            <a:r>
              <a:rPr lang="en-US" sz="2400" dirty="0"/>
              <a:t>: Java supports only call by value. So, if we pass a primitive value, it will not change the original value. But, if we convert the primitive value in an object, it will change the original value.</a:t>
            </a:r>
          </a:p>
          <a:p>
            <a:pPr marL="342900" indent="-342900">
              <a:buFont typeface="Arial" panose="020B0604020202020204" pitchFamily="34" charset="0"/>
              <a:buChar char="•"/>
            </a:pPr>
            <a:r>
              <a:rPr lang="en-US" sz="2400" dirty="0">
                <a:solidFill>
                  <a:srgbClr val="FF0000"/>
                </a:solidFill>
              </a:rPr>
              <a:t>Serialization</a:t>
            </a:r>
            <a:r>
              <a:rPr lang="en-US" sz="2400" dirty="0"/>
              <a:t>: We need to convert the objects into streams to perform the serialization. If we have a primitive value, we can convert it in objects through the wrapper classes.</a:t>
            </a:r>
          </a:p>
          <a:p>
            <a:pPr marL="342900" indent="-342900">
              <a:buFont typeface="Arial" panose="020B0604020202020204" pitchFamily="34" charset="0"/>
              <a:buChar char="•"/>
            </a:pPr>
            <a:r>
              <a:rPr lang="en-US" sz="2400" dirty="0">
                <a:solidFill>
                  <a:srgbClr val="FF0000"/>
                </a:solidFill>
              </a:rPr>
              <a:t>Synchronization</a:t>
            </a:r>
            <a:r>
              <a:rPr lang="en-US" sz="2400" dirty="0"/>
              <a:t>: Java synchronization works with objects in Multithreading.</a:t>
            </a:r>
          </a:p>
          <a:p>
            <a:pPr marL="342900" indent="-342900">
              <a:buFont typeface="Arial" panose="020B0604020202020204" pitchFamily="34" charset="0"/>
              <a:buChar char="•"/>
            </a:pPr>
            <a:r>
              <a:rPr lang="en-US" sz="2400" dirty="0" err="1">
                <a:solidFill>
                  <a:srgbClr val="FF0000"/>
                </a:solidFill>
              </a:rPr>
              <a:t>java.util</a:t>
            </a:r>
            <a:r>
              <a:rPr lang="en-US" sz="2400" dirty="0">
                <a:solidFill>
                  <a:srgbClr val="FF0000"/>
                </a:solidFill>
              </a:rPr>
              <a:t> package</a:t>
            </a:r>
            <a:r>
              <a:rPr lang="en-US" sz="2400" dirty="0"/>
              <a:t>: The </a:t>
            </a:r>
            <a:r>
              <a:rPr lang="en-US" sz="2400" dirty="0" err="1"/>
              <a:t>java.util</a:t>
            </a:r>
            <a:r>
              <a:rPr lang="en-US" sz="2400" dirty="0"/>
              <a:t> package provides the utility classes to deal with objects.</a:t>
            </a:r>
          </a:p>
          <a:p>
            <a:pPr marL="342900" indent="-342900">
              <a:buFont typeface="Arial" panose="020B0604020202020204" pitchFamily="34" charset="0"/>
              <a:buChar char="•"/>
            </a:pPr>
            <a:r>
              <a:rPr lang="en-US" sz="2400" dirty="0">
                <a:solidFill>
                  <a:srgbClr val="FF0000"/>
                </a:solidFill>
              </a:rPr>
              <a:t>Collection Framework</a:t>
            </a:r>
            <a:r>
              <a:rPr lang="en-US" sz="2400" dirty="0"/>
              <a:t>: Java collection framework works with objects only. All classes of the collection framework (</a:t>
            </a:r>
            <a:r>
              <a:rPr lang="en-US" sz="2400" dirty="0" err="1"/>
              <a:t>ArrayList</a:t>
            </a:r>
            <a:r>
              <a:rPr lang="en-US" sz="2400" dirty="0"/>
              <a:t>, LinkedList, Vector, HashSet, </a:t>
            </a:r>
            <a:r>
              <a:rPr lang="en-US" sz="2400" dirty="0" err="1"/>
              <a:t>LinkedHashSet</a:t>
            </a:r>
            <a:r>
              <a:rPr lang="en-US" sz="2400" dirty="0"/>
              <a:t>, </a:t>
            </a:r>
            <a:r>
              <a:rPr lang="en-US" sz="2400" dirty="0" err="1"/>
              <a:t>TreeSet</a:t>
            </a:r>
            <a:r>
              <a:rPr lang="en-US" sz="2400" dirty="0"/>
              <a:t>, </a:t>
            </a:r>
            <a:r>
              <a:rPr lang="en-US" sz="2400" dirty="0" err="1"/>
              <a:t>PriorityQueue</a:t>
            </a:r>
            <a:r>
              <a:rPr lang="en-US" sz="2400" dirty="0"/>
              <a:t>, </a:t>
            </a:r>
            <a:r>
              <a:rPr lang="en-US" sz="2400" dirty="0" err="1"/>
              <a:t>ArrayDeque</a:t>
            </a:r>
            <a:r>
              <a:rPr lang="en-US" sz="2400" dirty="0"/>
              <a:t>, etc.) deal with objects only.</a:t>
            </a:r>
          </a:p>
        </p:txBody>
      </p:sp>
    </p:spTree>
    <p:extLst>
      <p:ext uri="{BB962C8B-B14F-4D97-AF65-F5344CB8AC3E}">
        <p14:creationId xmlns:p14="http://schemas.microsoft.com/office/powerpoint/2010/main" val="961215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Use of Wrapper classes in Java</a:t>
            </a:r>
          </a:p>
        </p:txBody>
      </p:sp>
      <p:sp>
        <p:nvSpPr>
          <p:cNvPr id="6" name="Rectangle 5">
            <a:extLst>
              <a:ext uri="{FF2B5EF4-FFF2-40B4-BE49-F238E27FC236}">
                <a16:creationId xmlns:a16="http://schemas.microsoft.com/office/drawing/2014/main" id="{24C4C220-57E4-43B0-ABE8-7EE3B1A3BCA9}"/>
              </a:ext>
            </a:extLst>
          </p:cNvPr>
          <p:cNvSpPr/>
          <p:nvPr/>
        </p:nvSpPr>
        <p:spPr>
          <a:xfrm>
            <a:off x="427121" y="2362200"/>
            <a:ext cx="9204158" cy="830997"/>
          </a:xfrm>
          <a:prstGeom prst="rect">
            <a:avLst/>
          </a:prstGeom>
        </p:spPr>
        <p:txBody>
          <a:bodyPr wrap="square">
            <a:spAutoFit/>
          </a:bodyPr>
          <a:lstStyle/>
          <a:p>
            <a:r>
              <a:rPr lang="en-US" sz="2400" dirty="0"/>
              <a:t>The eight classes of the </a:t>
            </a:r>
            <a:r>
              <a:rPr lang="en-US" sz="2400" dirty="0" err="1"/>
              <a:t>java.lang</a:t>
            </a:r>
            <a:r>
              <a:rPr lang="en-US" sz="2400" dirty="0"/>
              <a:t> package are known as wrapper classes in Java. The list of eight wrapper classes are given below:</a:t>
            </a:r>
          </a:p>
        </p:txBody>
      </p:sp>
      <p:graphicFrame>
        <p:nvGraphicFramePr>
          <p:cNvPr id="7" name="Table 6">
            <a:extLst>
              <a:ext uri="{FF2B5EF4-FFF2-40B4-BE49-F238E27FC236}">
                <a16:creationId xmlns:a16="http://schemas.microsoft.com/office/drawing/2014/main" id="{CD84A98E-91A6-4176-AD4A-9EC3A48946A2}"/>
              </a:ext>
            </a:extLst>
          </p:cNvPr>
          <p:cNvGraphicFramePr>
            <a:graphicFrameLocks noGrp="1"/>
          </p:cNvGraphicFramePr>
          <p:nvPr>
            <p:extLst>
              <p:ext uri="{D42A27DB-BD31-4B8C-83A1-F6EECF244321}">
                <p14:modId xmlns:p14="http://schemas.microsoft.com/office/powerpoint/2010/main" val="1252407506"/>
              </p:ext>
            </p:extLst>
          </p:nvPr>
        </p:nvGraphicFramePr>
        <p:xfrm>
          <a:off x="1828800" y="3532722"/>
          <a:ext cx="4648200" cy="3782477"/>
        </p:xfrm>
        <a:graphic>
          <a:graphicData uri="http://schemas.openxmlformats.org/drawingml/2006/table">
            <a:tbl>
              <a:tblPr>
                <a:tableStyleId>{5940675A-B579-460E-94D1-54222C63F5DA}</a:tableStyleId>
              </a:tblPr>
              <a:tblGrid>
                <a:gridCol w="2324100">
                  <a:extLst>
                    <a:ext uri="{9D8B030D-6E8A-4147-A177-3AD203B41FA5}">
                      <a16:colId xmlns:a16="http://schemas.microsoft.com/office/drawing/2014/main" val="2756650410"/>
                    </a:ext>
                  </a:extLst>
                </a:gridCol>
                <a:gridCol w="2324100">
                  <a:extLst>
                    <a:ext uri="{9D8B030D-6E8A-4147-A177-3AD203B41FA5}">
                      <a16:colId xmlns:a16="http://schemas.microsoft.com/office/drawing/2014/main" val="3668832187"/>
                    </a:ext>
                  </a:extLst>
                </a:gridCol>
              </a:tblGrid>
              <a:tr h="751333">
                <a:tc>
                  <a:txBody>
                    <a:bodyPr/>
                    <a:lstStyle/>
                    <a:p>
                      <a:pPr algn="l" fontAlgn="t"/>
                      <a:r>
                        <a:rPr lang="en-US" sz="2000" b="1">
                          <a:effectLst/>
                        </a:rPr>
                        <a:t>Primitive Type</a:t>
                      </a:r>
                      <a:endParaRPr lang="en-US" sz="2000" b="1">
                        <a:solidFill>
                          <a:srgbClr val="000000"/>
                        </a:solidFill>
                        <a:effectLst/>
                        <a:latin typeface="Times New Roman" panose="02020603050405020304" pitchFamily="18" charset="0"/>
                        <a:cs typeface="Times New Roman" panose="02020603050405020304" pitchFamily="18" charset="0"/>
                      </a:endParaRPr>
                    </a:p>
                  </a:txBody>
                  <a:tcPr marL="8061" marR="8061" marT="8061" marB="8061"/>
                </a:tc>
                <a:tc>
                  <a:txBody>
                    <a:bodyPr/>
                    <a:lstStyle/>
                    <a:p>
                      <a:pPr algn="l" fontAlgn="t"/>
                      <a:r>
                        <a:rPr lang="en-US" sz="2000" b="1" dirty="0">
                          <a:effectLst/>
                        </a:rPr>
                        <a:t>Wrapper class</a:t>
                      </a:r>
                      <a:endParaRPr lang="en-US" sz="2000" b="1" dirty="0">
                        <a:solidFill>
                          <a:srgbClr val="000000"/>
                        </a:solidFill>
                        <a:effectLst/>
                        <a:latin typeface="Times New Roman" panose="02020603050405020304" pitchFamily="18" charset="0"/>
                        <a:cs typeface="Times New Roman" panose="02020603050405020304" pitchFamily="18" charset="0"/>
                      </a:endParaRPr>
                    </a:p>
                  </a:txBody>
                  <a:tcPr marL="8061" marR="8061" marT="8061" marB="8061"/>
                </a:tc>
                <a:extLst>
                  <a:ext uri="{0D108BD9-81ED-4DB2-BD59-A6C34878D82A}">
                    <a16:rowId xmlns:a16="http://schemas.microsoft.com/office/drawing/2014/main" val="2774456160"/>
                  </a:ext>
                </a:extLst>
              </a:tr>
              <a:tr h="378893">
                <a:tc>
                  <a:txBody>
                    <a:bodyPr/>
                    <a:lstStyle/>
                    <a:p>
                      <a:pPr algn="just" fontAlgn="t"/>
                      <a:r>
                        <a:rPr lang="en-US" sz="2000">
                          <a:effectLst/>
                        </a:rPr>
                        <a:t>boolean</a:t>
                      </a:r>
                      <a:endParaRPr lang="en-US" sz="200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tc>
                  <a:txBody>
                    <a:bodyPr/>
                    <a:lstStyle/>
                    <a:p>
                      <a:pPr algn="just" fontAlgn="t"/>
                      <a:r>
                        <a:rPr lang="en-US" sz="2000" u="none" strike="noStrike" dirty="0">
                          <a:effectLst/>
                        </a:rPr>
                        <a:t>Boolean</a:t>
                      </a:r>
                      <a:endParaRPr lang="en-US" sz="2000" dirty="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extLst>
                  <a:ext uri="{0D108BD9-81ED-4DB2-BD59-A6C34878D82A}">
                    <a16:rowId xmlns:a16="http://schemas.microsoft.com/office/drawing/2014/main" val="4156743713"/>
                  </a:ext>
                </a:extLst>
              </a:tr>
              <a:tr h="378893">
                <a:tc>
                  <a:txBody>
                    <a:bodyPr/>
                    <a:lstStyle/>
                    <a:p>
                      <a:pPr algn="just" fontAlgn="t"/>
                      <a:r>
                        <a:rPr lang="en-US" sz="2000">
                          <a:effectLst/>
                        </a:rPr>
                        <a:t>char</a:t>
                      </a:r>
                      <a:endParaRPr lang="en-US" sz="200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tc>
                  <a:txBody>
                    <a:bodyPr/>
                    <a:lstStyle/>
                    <a:p>
                      <a:pPr algn="just" fontAlgn="t"/>
                      <a:r>
                        <a:rPr lang="en-US" sz="2000" u="none" strike="noStrike" dirty="0">
                          <a:effectLst/>
                        </a:rPr>
                        <a:t>Character</a:t>
                      </a:r>
                      <a:endParaRPr lang="en-US" sz="2000" dirty="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extLst>
                  <a:ext uri="{0D108BD9-81ED-4DB2-BD59-A6C34878D82A}">
                    <a16:rowId xmlns:a16="http://schemas.microsoft.com/office/drawing/2014/main" val="3913901948"/>
                  </a:ext>
                </a:extLst>
              </a:tr>
              <a:tr h="378893">
                <a:tc>
                  <a:txBody>
                    <a:bodyPr/>
                    <a:lstStyle/>
                    <a:p>
                      <a:pPr algn="just" fontAlgn="t"/>
                      <a:r>
                        <a:rPr lang="en-US" sz="2000">
                          <a:effectLst/>
                        </a:rPr>
                        <a:t>byte</a:t>
                      </a:r>
                      <a:endParaRPr lang="en-US" sz="200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tc>
                  <a:txBody>
                    <a:bodyPr/>
                    <a:lstStyle/>
                    <a:p>
                      <a:pPr algn="just" fontAlgn="t"/>
                      <a:r>
                        <a:rPr lang="en-US" sz="2000" u="none" strike="noStrike" dirty="0">
                          <a:effectLst/>
                        </a:rPr>
                        <a:t>Byte</a:t>
                      </a:r>
                      <a:endParaRPr lang="en-US" sz="2000" dirty="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extLst>
                  <a:ext uri="{0D108BD9-81ED-4DB2-BD59-A6C34878D82A}">
                    <a16:rowId xmlns:a16="http://schemas.microsoft.com/office/drawing/2014/main" val="3451742878"/>
                  </a:ext>
                </a:extLst>
              </a:tr>
              <a:tr h="378893">
                <a:tc>
                  <a:txBody>
                    <a:bodyPr/>
                    <a:lstStyle/>
                    <a:p>
                      <a:pPr algn="just" fontAlgn="t"/>
                      <a:r>
                        <a:rPr lang="en-US" sz="2000">
                          <a:effectLst/>
                        </a:rPr>
                        <a:t>short</a:t>
                      </a:r>
                      <a:endParaRPr lang="en-US" sz="200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tc>
                  <a:txBody>
                    <a:bodyPr/>
                    <a:lstStyle/>
                    <a:p>
                      <a:pPr algn="just" fontAlgn="t"/>
                      <a:r>
                        <a:rPr lang="en-US" sz="2000" u="none" strike="noStrike" dirty="0">
                          <a:effectLst/>
                        </a:rPr>
                        <a:t>Short</a:t>
                      </a:r>
                      <a:endParaRPr lang="en-US" sz="2000" dirty="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extLst>
                  <a:ext uri="{0D108BD9-81ED-4DB2-BD59-A6C34878D82A}">
                    <a16:rowId xmlns:a16="http://schemas.microsoft.com/office/drawing/2014/main" val="331331580"/>
                  </a:ext>
                </a:extLst>
              </a:tr>
              <a:tr h="378893">
                <a:tc>
                  <a:txBody>
                    <a:bodyPr/>
                    <a:lstStyle/>
                    <a:p>
                      <a:pPr algn="just" fontAlgn="t"/>
                      <a:r>
                        <a:rPr lang="en-US" sz="2000">
                          <a:effectLst/>
                        </a:rPr>
                        <a:t>int</a:t>
                      </a:r>
                      <a:endParaRPr lang="en-US" sz="200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tc>
                  <a:txBody>
                    <a:bodyPr/>
                    <a:lstStyle/>
                    <a:p>
                      <a:pPr algn="just" fontAlgn="t"/>
                      <a:r>
                        <a:rPr lang="en-US" sz="2000" u="none" strike="noStrike" dirty="0">
                          <a:effectLst/>
                        </a:rPr>
                        <a:t>Integer</a:t>
                      </a:r>
                      <a:endParaRPr lang="en-US" sz="2000" dirty="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extLst>
                  <a:ext uri="{0D108BD9-81ED-4DB2-BD59-A6C34878D82A}">
                    <a16:rowId xmlns:a16="http://schemas.microsoft.com/office/drawing/2014/main" val="3325472716"/>
                  </a:ext>
                </a:extLst>
              </a:tr>
              <a:tr h="378893">
                <a:tc>
                  <a:txBody>
                    <a:bodyPr/>
                    <a:lstStyle/>
                    <a:p>
                      <a:pPr algn="just" fontAlgn="t"/>
                      <a:r>
                        <a:rPr lang="en-US" sz="2000">
                          <a:effectLst/>
                        </a:rPr>
                        <a:t>long</a:t>
                      </a:r>
                      <a:endParaRPr lang="en-US" sz="200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tc>
                  <a:txBody>
                    <a:bodyPr/>
                    <a:lstStyle/>
                    <a:p>
                      <a:pPr algn="just" fontAlgn="t"/>
                      <a:r>
                        <a:rPr lang="en-US" sz="2000" u="none" strike="noStrike" dirty="0">
                          <a:effectLst/>
                        </a:rPr>
                        <a:t>Long</a:t>
                      </a:r>
                      <a:endParaRPr lang="en-US" sz="2000" dirty="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extLst>
                  <a:ext uri="{0D108BD9-81ED-4DB2-BD59-A6C34878D82A}">
                    <a16:rowId xmlns:a16="http://schemas.microsoft.com/office/drawing/2014/main" val="3611806106"/>
                  </a:ext>
                </a:extLst>
              </a:tr>
              <a:tr h="378893">
                <a:tc>
                  <a:txBody>
                    <a:bodyPr/>
                    <a:lstStyle/>
                    <a:p>
                      <a:pPr algn="just" fontAlgn="t"/>
                      <a:r>
                        <a:rPr lang="en-US" sz="2000">
                          <a:effectLst/>
                        </a:rPr>
                        <a:t>float</a:t>
                      </a:r>
                      <a:endParaRPr lang="en-US" sz="200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tc>
                  <a:txBody>
                    <a:bodyPr/>
                    <a:lstStyle/>
                    <a:p>
                      <a:pPr algn="just" fontAlgn="t"/>
                      <a:r>
                        <a:rPr lang="en-US" sz="2000" u="none" strike="noStrike" dirty="0">
                          <a:effectLst/>
                        </a:rPr>
                        <a:t>Float</a:t>
                      </a:r>
                      <a:endParaRPr lang="en-US" sz="2000" dirty="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extLst>
                  <a:ext uri="{0D108BD9-81ED-4DB2-BD59-A6C34878D82A}">
                    <a16:rowId xmlns:a16="http://schemas.microsoft.com/office/drawing/2014/main" val="261476946"/>
                  </a:ext>
                </a:extLst>
              </a:tr>
              <a:tr h="378893">
                <a:tc>
                  <a:txBody>
                    <a:bodyPr/>
                    <a:lstStyle/>
                    <a:p>
                      <a:pPr algn="just" fontAlgn="t"/>
                      <a:r>
                        <a:rPr lang="en-US" sz="2000">
                          <a:effectLst/>
                        </a:rPr>
                        <a:t>double</a:t>
                      </a:r>
                      <a:endParaRPr lang="en-US" sz="200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tc>
                  <a:txBody>
                    <a:bodyPr/>
                    <a:lstStyle/>
                    <a:p>
                      <a:pPr algn="just" fontAlgn="t"/>
                      <a:r>
                        <a:rPr lang="en-US" sz="2000" u="none" strike="noStrike" dirty="0">
                          <a:effectLst/>
                        </a:rPr>
                        <a:t>Double</a:t>
                      </a:r>
                      <a:endParaRPr lang="en-US" sz="2000" dirty="0">
                        <a:solidFill>
                          <a:srgbClr val="333333"/>
                        </a:solidFill>
                        <a:effectLst/>
                        <a:latin typeface="Times New Roman" panose="02020603050405020304" pitchFamily="18" charset="0"/>
                        <a:cs typeface="Times New Roman" panose="02020603050405020304" pitchFamily="18" charset="0"/>
                      </a:endParaRPr>
                    </a:p>
                  </a:txBody>
                  <a:tcPr marL="5374" marR="5374" marT="5374" marB="5374"/>
                </a:tc>
                <a:extLst>
                  <a:ext uri="{0D108BD9-81ED-4DB2-BD59-A6C34878D82A}">
                    <a16:rowId xmlns:a16="http://schemas.microsoft.com/office/drawing/2014/main" val="2505363448"/>
                  </a:ext>
                </a:extLst>
              </a:tr>
            </a:tbl>
          </a:graphicData>
        </a:graphic>
      </p:graphicFrame>
    </p:spTree>
    <p:extLst>
      <p:ext uri="{BB962C8B-B14F-4D97-AF65-F5344CB8AC3E}">
        <p14:creationId xmlns:p14="http://schemas.microsoft.com/office/powerpoint/2010/main" val="251091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Use of Wrapper classes in Java</a:t>
            </a:r>
          </a:p>
        </p:txBody>
      </p:sp>
      <p:sp>
        <p:nvSpPr>
          <p:cNvPr id="3" name="Rectangle 2">
            <a:extLst>
              <a:ext uri="{FF2B5EF4-FFF2-40B4-BE49-F238E27FC236}">
                <a16:creationId xmlns:a16="http://schemas.microsoft.com/office/drawing/2014/main" id="{2673A95D-E6D4-496F-8EA0-E2CF3B0EA972}"/>
              </a:ext>
            </a:extLst>
          </p:cNvPr>
          <p:cNvSpPr/>
          <p:nvPr/>
        </p:nvSpPr>
        <p:spPr>
          <a:xfrm>
            <a:off x="381000" y="2133600"/>
            <a:ext cx="9296400" cy="4524315"/>
          </a:xfrm>
          <a:prstGeom prst="rect">
            <a:avLst/>
          </a:prstGeom>
        </p:spPr>
        <p:txBody>
          <a:bodyPr wrap="square">
            <a:spAutoFit/>
          </a:bodyPr>
          <a:lstStyle/>
          <a:p>
            <a:r>
              <a:rPr lang="en-US" sz="2400" dirty="0"/>
              <a:t>//Java program to convert primitive into objects  </a:t>
            </a:r>
          </a:p>
          <a:p>
            <a:r>
              <a:rPr lang="en-US" sz="2400" dirty="0"/>
              <a:t>//</a:t>
            </a:r>
            <a:r>
              <a:rPr lang="en-US" sz="2400" dirty="0">
                <a:solidFill>
                  <a:srgbClr val="FF0000"/>
                </a:solidFill>
              </a:rPr>
              <a:t>Autoboxing</a:t>
            </a:r>
            <a:r>
              <a:rPr lang="en-US" sz="2400" dirty="0"/>
              <a:t> example of int to Integer  </a:t>
            </a:r>
          </a:p>
          <a:p>
            <a:r>
              <a:rPr lang="en-US" sz="2400" dirty="0"/>
              <a:t>public class WrapperExample1{  </a:t>
            </a:r>
          </a:p>
          <a:p>
            <a:r>
              <a:rPr lang="en-US" sz="2400" dirty="0"/>
              <a:t>public static void main(String </a:t>
            </a:r>
            <a:r>
              <a:rPr lang="en-US" sz="2400" dirty="0" err="1"/>
              <a:t>args</a:t>
            </a:r>
            <a:r>
              <a:rPr lang="en-US" sz="2400" dirty="0"/>
              <a:t>[]){  </a:t>
            </a:r>
          </a:p>
          <a:p>
            <a:r>
              <a:rPr lang="en-US" sz="2400" dirty="0"/>
              <a:t>//Converting int into Integer  </a:t>
            </a:r>
          </a:p>
          <a:p>
            <a:endParaRPr lang="en-US" sz="2400" dirty="0"/>
          </a:p>
          <a:p>
            <a:r>
              <a:rPr lang="en-US" sz="2400" dirty="0">
                <a:solidFill>
                  <a:srgbClr val="FF0000"/>
                </a:solidFill>
              </a:rPr>
              <a:t>int</a:t>
            </a:r>
            <a:r>
              <a:rPr lang="en-US" sz="2400" dirty="0"/>
              <a:t> a=20;  </a:t>
            </a:r>
          </a:p>
          <a:p>
            <a:r>
              <a:rPr lang="en-US" sz="2400" dirty="0">
                <a:solidFill>
                  <a:srgbClr val="FF0000"/>
                </a:solidFill>
              </a:rPr>
              <a:t>Integer</a:t>
            </a:r>
            <a:r>
              <a:rPr lang="en-US" sz="2400" dirty="0"/>
              <a:t> </a:t>
            </a:r>
            <a:r>
              <a:rPr lang="en-US" sz="2400" dirty="0" err="1"/>
              <a:t>i</a:t>
            </a:r>
            <a:r>
              <a:rPr lang="en-US" sz="2400" dirty="0"/>
              <a:t>=</a:t>
            </a:r>
            <a:r>
              <a:rPr lang="en-US" sz="2400" dirty="0" err="1">
                <a:solidFill>
                  <a:srgbClr val="FF0000"/>
                </a:solidFill>
              </a:rPr>
              <a:t>Integer</a:t>
            </a:r>
            <a:r>
              <a:rPr lang="en-US" sz="2400" dirty="0" err="1"/>
              <a:t>.</a:t>
            </a:r>
            <a:r>
              <a:rPr lang="en-US" sz="2400" dirty="0" err="1">
                <a:solidFill>
                  <a:srgbClr val="FF0000"/>
                </a:solidFill>
              </a:rPr>
              <a:t>valueOf</a:t>
            </a:r>
            <a:r>
              <a:rPr lang="en-US" sz="2400" dirty="0"/>
              <a:t>(a);    //converting int into Integer explicitly  </a:t>
            </a:r>
          </a:p>
          <a:p>
            <a:r>
              <a:rPr lang="en-US" sz="2400" dirty="0"/>
              <a:t>Integer j=a;   </a:t>
            </a:r>
            <a:r>
              <a:rPr lang="en-US" sz="2000" dirty="0"/>
              <a:t>//autoboxing, now compiler will write </a:t>
            </a:r>
            <a:r>
              <a:rPr lang="en-US" sz="2000" dirty="0" err="1"/>
              <a:t>Integer.valueOf</a:t>
            </a:r>
            <a:r>
              <a:rPr lang="en-US" sz="2000" dirty="0"/>
              <a:t>(a) internally  </a:t>
            </a:r>
          </a:p>
          <a:p>
            <a:r>
              <a:rPr lang="en-US" sz="2400" dirty="0"/>
              <a:t>  </a:t>
            </a:r>
          </a:p>
          <a:p>
            <a:r>
              <a:rPr lang="en-US" sz="2400" dirty="0" err="1"/>
              <a:t>System.out.println</a:t>
            </a:r>
            <a:r>
              <a:rPr lang="en-US" sz="2400" dirty="0"/>
              <a:t>(a+" "+</a:t>
            </a:r>
            <a:r>
              <a:rPr lang="en-US" sz="2400" dirty="0" err="1"/>
              <a:t>i</a:t>
            </a:r>
            <a:r>
              <a:rPr lang="en-US" sz="2400" dirty="0"/>
              <a:t>+" "+j);  </a:t>
            </a:r>
          </a:p>
          <a:p>
            <a:r>
              <a:rPr lang="en-US" sz="2400" dirty="0"/>
              <a:t>}} </a:t>
            </a:r>
          </a:p>
        </p:txBody>
      </p:sp>
    </p:spTree>
    <p:extLst>
      <p:ext uri="{BB962C8B-B14F-4D97-AF65-F5344CB8AC3E}">
        <p14:creationId xmlns:p14="http://schemas.microsoft.com/office/powerpoint/2010/main" val="2202661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Use of Wrapper classes in Java</a:t>
            </a:r>
          </a:p>
        </p:txBody>
      </p:sp>
      <p:sp>
        <p:nvSpPr>
          <p:cNvPr id="3" name="Rectangle 2">
            <a:extLst>
              <a:ext uri="{FF2B5EF4-FFF2-40B4-BE49-F238E27FC236}">
                <a16:creationId xmlns:a16="http://schemas.microsoft.com/office/drawing/2014/main" id="{2673A95D-E6D4-496F-8EA0-E2CF3B0EA972}"/>
              </a:ext>
            </a:extLst>
          </p:cNvPr>
          <p:cNvSpPr/>
          <p:nvPr/>
        </p:nvSpPr>
        <p:spPr>
          <a:xfrm>
            <a:off x="381000" y="2133600"/>
            <a:ext cx="9296400" cy="4893647"/>
          </a:xfrm>
          <a:prstGeom prst="rect">
            <a:avLst/>
          </a:prstGeom>
        </p:spPr>
        <p:txBody>
          <a:bodyPr wrap="square">
            <a:spAutoFit/>
          </a:bodyPr>
          <a:lstStyle/>
          <a:p>
            <a:r>
              <a:rPr lang="en-US" sz="2400" dirty="0"/>
              <a:t>//Java program to convert object into primitives  </a:t>
            </a:r>
          </a:p>
          <a:p>
            <a:r>
              <a:rPr lang="en-US" sz="2400" dirty="0"/>
              <a:t>//</a:t>
            </a:r>
            <a:r>
              <a:rPr lang="en-US" sz="2400" dirty="0">
                <a:solidFill>
                  <a:srgbClr val="FF0000"/>
                </a:solidFill>
              </a:rPr>
              <a:t>Unboxing</a:t>
            </a:r>
            <a:r>
              <a:rPr lang="en-US" sz="2400" dirty="0"/>
              <a:t> example of Integer to int  </a:t>
            </a:r>
          </a:p>
          <a:p>
            <a:endParaRPr lang="en-US" sz="2400" dirty="0"/>
          </a:p>
          <a:p>
            <a:r>
              <a:rPr lang="en-US" sz="2400" dirty="0"/>
              <a:t>public class WrapperExample2{    </a:t>
            </a:r>
          </a:p>
          <a:p>
            <a:r>
              <a:rPr lang="en-US" sz="2400" dirty="0"/>
              <a:t>public static void main(String </a:t>
            </a:r>
            <a:r>
              <a:rPr lang="en-US" sz="2400" dirty="0" err="1"/>
              <a:t>args</a:t>
            </a:r>
            <a:r>
              <a:rPr lang="en-US" sz="2400" dirty="0"/>
              <a:t>[]){    </a:t>
            </a:r>
          </a:p>
          <a:p>
            <a:r>
              <a:rPr lang="en-US" sz="2400" dirty="0"/>
              <a:t>//Converting Integer to int    </a:t>
            </a:r>
          </a:p>
          <a:p>
            <a:r>
              <a:rPr lang="en-US" sz="2400" dirty="0">
                <a:solidFill>
                  <a:srgbClr val="FF0000"/>
                </a:solidFill>
              </a:rPr>
              <a:t>Integer</a:t>
            </a:r>
            <a:r>
              <a:rPr lang="en-US" sz="2400" dirty="0"/>
              <a:t> a=new Integer(3);    </a:t>
            </a:r>
          </a:p>
          <a:p>
            <a:r>
              <a:rPr lang="en-US" sz="2400" dirty="0">
                <a:solidFill>
                  <a:srgbClr val="FF0000"/>
                </a:solidFill>
              </a:rPr>
              <a:t>int</a:t>
            </a:r>
            <a:r>
              <a:rPr lang="en-US" sz="2400" dirty="0"/>
              <a:t> </a:t>
            </a:r>
            <a:r>
              <a:rPr lang="en-US" sz="2400" dirty="0" err="1"/>
              <a:t>i</a:t>
            </a:r>
            <a:r>
              <a:rPr lang="en-US" sz="2400" dirty="0"/>
              <a:t>=</a:t>
            </a:r>
            <a:r>
              <a:rPr lang="en-US" sz="2400" dirty="0" err="1"/>
              <a:t>a.</a:t>
            </a:r>
            <a:r>
              <a:rPr lang="en-US" sz="2400" dirty="0" err="1">
                <a:solidFill>
                  <a:srgbClr val="FF0000"/>
                </a:solidFill>
              </a:rPr>
              <a:t>intValue</a:t>
            </a:r>
            <a:r>
              <a:rPr lang="en-US" sz="2400" dirty="0"/>
              <a:t>();//converting Integer to int explicitly  </a:t>
            </a:r>
          </a:p>
          <a:p>
            <a:endParaRPr lang="en-US" sz="2400" dirty="0"/>
          </a:p>
          <a:p>
            <a:r>
              <a:rPr lang="en-US" sz="2400" dirty="0"/>
              <a:t>int j=a;   //unboxing, now compiler will write </a:t>
            </a:r>
            <a:r>
              <a:rPr lang="en-US" sz="2400" dirty="0" err="1"/>
              <a:t>a.</a:t>
            </a:r>
            <a:r>
              <a:rPr lang="en-US" sz="2400" dirty="0" err="1">
                <a:solidFill>
                  <a:srgbClr val="FF0000"/>
                </a:solidFill>
              </a:rPr>
              <a:t>intValue</a:t>
            </a:r>
            <a:r>
              <a:rPr lang="en-US" sz="2400" dirty="0"/>
              <a:t>() internally    </a:t>
            </a:r>
          </a:p>
          <a:p>
            <a:r>
              <a:rPr lang="en-US" sz="2400" dirty="0"/>
              <a:t>    </a:t>
            </a:r>
          </a:p>
          <a:p>
            <a:r>
              <a:rPr lang="en-US" sz="2400" dirty="0" err="1"/>
              <a:t>System.out.println</a:t>
            </a:r>
            <a:r>
              <a:rPr lang="en-US" sz="2400" dirty="0"/>
              <a:t>(a+" "+</a:t>
            </a:r>
            <a:r>
              <a:rPr lang="en-US" sz="2400" dirty="0" err="1"/>
              <a:t>i</a:t>
            </a:r>
            <a:r>
              <a:rPr lang="en-US" sz="2400" dirty="0"/>
              <a:t>+" "+j);    </a:t>
            </a:r>
          </a:p>
          <a:p>
            <a:r>
              <a:rPr lang="en-US" sz="2400" dirty="0"/>
              <a:t>}} </a:t>
            </a:r>
          </a:p>
        </p:txBody>
      </p:sp>
    </p:spTree>
    <p:extLst>
      <p:ext uri="{BB962C8B-B14F-4D97-AF65-F5344CB8AC3E}">
        <p14:creationId xmlns:p14="http://schemas.microsoft.com/office/powerpoint/2010/main" val="123197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5720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Big integer and Big decimal class</a:t>
            </a:r>
            <a:endParaRPr sz="3200" dirty="0"/>
          </a:p>
        </p:txBody>
      </p:sp>
      <p:sp>
        <p:nvSpPr>
          <p:cNvPr id="6" name="Rectangle 5">
            <a:extLst>
              <a:ext uri="{FF2B5EF4-FFF2-40B4-BE49-F238E27FC236}">
                <a16:creationId xmlns:a16="http://schemas.microsoft.com/office/drawing/2014/main" id="{61E74D47-12DD-4D87-8C33-0B1ED674186D}"/>
              </a:ext>
            </a:extLst>
          </p:cNvPr>
          <p:cNvSpPr/>
          <p:nvPr/>
        </p:nvSpPr>
        <p:spPr>
          <a:xfrm>
            <a:off x="609600" y="2455039"/>
            <a:ext cx="9067800" cy="2677656"/>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FF0000"/>
                </a:solidFill>
              </a:rPr>
              <a:t>The </a:t>
            </a:r>
            <a:r>
              <a:rPr lang="en-US" sz="2400" dirty="0" err="1">
                <a:solidFill>
                  <a:srgbClr val="FF0000"/>
                </a:solidFill>
              </a:rPr>
              <a:t>BigInteger</a:t>
            </a:r>
            <a:r>
              <a:rPr lang="en-US" sz="2400" dirty="0">
                <a:solidFill>
                  <a:srgbClr val="FF0000"/>
                </a:solidFill>
              </a:rPr>
              <a:t> and </a:t>
            </a:r>
            <a:r>
              <a:rPr lang="en-US" sz="2400" dirty="0" err="1">
                <a:solidFill>
                  <a:srgbClr val="FF0000"/>
                </a:solidFill>
              </a:rPr>
              <a:t>BigDecimal</a:t>
            </a:r>
            <a:r>
              <a:rPr lang="en-US" sz="2400" dirty="0">
                <a:solidFill>
                  <a:srgbClr val="FF0000"/>
                </a:solidFill>
              </a:rPr>
              <a:t> classes can be used to represent integers or decimal numbers of any size and precision.</a:t>
            </a:r>
          </a:p>
          <a:p>
            <a:pPr marL="285750" indent="-285750">
              <a:buFont typeface="Arial" panose="020B0604020202020204" pitchFamily="34" charset="0"/>
              <a:buChar char="•"/>
            </a:pPr>
            <a:endParaRPr lang="en-US" sz="2400" dirty="0">
              <a:solidFill>
                <a:srgbClr val="FF0000"/>
              </a:solidFill>
            </a:endParaRPr>
          </a:p>
          <a:p>
            <a:pPr marL="285750" indent="-285750">
              <a:buFont typeface="Arial" panose="020B0604020202020204" pitchFamily="34" charset="0"/>
              <a:buChar char="•"/>
            </a:pPr>
            <a:r>
              <a:rPr lang="en-US" sz="2400" dirty="0"/>
              <a:t>If you need to compute with very large integers or high-precision floating-point values, you can use the </a:t>
            </a:r>
            <a:r>
              <a:rPr lang="en-US" sz="2400" dirty="0" err="1"/>
              <a:t>BigInteger</a:t>
            </a:r>
            <a:r>
              <a:rPr lang="en-US" sz="2400" dirty="0"/>
              <a:t> and </a:t>
            </a:r>
            <a:r>
              <a:rPr lang="en-US" sz="2400" dirty="0" err="1"/>
              <a:t>BigDecimal</a:t>
            </a:r>
            <a:r>
              <a:rPr lang="en-US" sz="2400" dirty="0"/>
              <a:t> classes in the </a:t>
            </a:r>
            <a:r>
              <a:rPr lang="en-US" sz="2400" dirty="0" err="1"/>
              <a:t>java.math</a:t>
            </a:r>
            <a:r>
              <a:rPr lang="en-US" sz="2400" dirty="0"/>
              <a:t> package.</a:t>
            </a:r>
          </a:p>
          <a:p>
            <a:pPr marL="285750" indent="-285750">
              <a:buFont typeface="Arial" panose="020B0604020202020204" pitchFamily="34" charset="0"/>
              <a:buChar char="•"/>
            </a:pPr>
            <a:r>
              <a:rPr lang="en-US" sz="2400" dirty="0"/>
              <a:t>Both are </a:t>
            </a:r>
            <a:r>
              <a:rPr lang="en-US" sz="2400" dirty="0">
                <a:solidFill>
                  <a:srgbClr val="FF0000"/>
                </a:solidFill>
              </a:rPr>
              <a:t>immutable</a:t>
            </a:r>
            <a:r>
              <a:rPr lang="en-US" sz="2400" dirty="0"/>
              <a:t>.</a:t>
            </a:r>
          </a:p>
        </p:txBody>
      </p:sp>
    </p:spTree>
    <p:extLst>
      <p:ext uri="{BB962C8B-B14F-4D97-AF65-F5344CB8AC3E}">
        <p14:creationId xmlns:p14="http://schemas.microsoft.com/office/powerpoint/2010/main" val="3878158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066800"/>
            <a:ext cx="44196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Big Integer</a:t>
            </a:r>
          </a:p>
        </p:txBody>
      </p:sp>
      <p:sp>
        <p:nvSpPr>
          <p:cNvPr id="7" name="Rectangle 6">
            <a:extLst>
              <a:ext uri="{FF2B5EF4-FFF2-40B4-BE49-F238E27FC236}">
                <a16:creationId xmlns:a16="http://schemas.microsoft.com/office/drawing/2014/main" id="{FDF288A8-CE21-4920-B487-989CE2197A15}"/>
              </a:ext>
            </a:extLst>
          </p:cNvPr>
          <p:cNvSpPr/>
          <p:nvPr/>
        </p:nvSpPr>
        <p:spPr>
          <a:xfrm>
            <a:off x="429126" y="2057400"/>
            <a:ext cx="9629274" cy="4893647"/>
          </a:xfrm>
          <a:prstGeom prst="rect">
            <a:avLst/>
          </a:prstGeom>
        </p:spPr>
        <p:txBody>
          <a:bodyPr wrap="square">
            <a:spAutoFit/>
          </a:bodyPr>
          <a:lstStyle/>
          <a:p>
            <a:r>
              <a:rPr lang="en-US" sz="2400" dirty="0">
                <a:solidFill>
                  <a:srgbClr val="FF0000"/>
                </a:solidFill>
              </a:rPr>
              <a:t>import </a:t>
            </a:r>
            <a:r>
              <a:rPr lang="en-US" sz="2400" dirty="0" err="1">
                <a:solidFill>
                  <a:srgbClr val="FF0000"/>
                </a:solidFill>
              </a:rPr>
              <a:t>java.math</a:t>
            </a:r>
            <a:r>
              <a:rPr lang="en-US" sz="2400" dirty="0">
                <a:solidFill>
                  <a:srgbClr val="FF0000"/>
                </a:solidFill>
              </a:rPr>
              <a:t>.*;</a:t>
            </a:r>
          </a:p>
          <a:p>
            <a:r>
              <a:rPr lang="en-US" sz="2400" dirty="0"/>
              <a:t>public class Main{	</a:t>
            </a:r>
          </a:p>
          <a:p>
            <a:r>
              <a:rPr lang="en-US" sz="2400" dirty="0"/>
              <a:t>public static void main(String[] </a:t>
            </a:r>
            <a:r>
              <a:rPr lang="en-US" sz="2400" dirty="0" err="1"/>
              <a:t>args</a:t>
            </a:r>
            <a:r>
              <a:rPr lang="en-US" sz="2400" dirty="0"/>
              <a:t>) {        </a:t>
            </a:r>
          </a:p>
          <a:p>
            <a:r>
              <a:rPr lang="en-US" sz="2400" dirty="0"/>
              <a:t>int aa = 9223372036854775807;        </a:t>
            </a:r>
          </a:p>
          <a:p>
            <a:r>
              <a:rPr lang="en-US" sz="2400" dirty="0"/>
              <a:t>int bb = 2 ;        </a:t>
            </a:r>
          </a:p>
          <a:p>
            <a:r>
              <a:rPr lang="en-US" sz="2400" dirty="0"/>
              <a:t>int cc = aa*bb;        </a:t>
            </a:r>
          </a:p>
          <a:p>
            <a:r>
              <a:rPr lang="en-US" sz="2400" dirty="0" err="1"/>
              <a:t>System.out.println</a:t>
            </a:r>
            <a:r>
              <a:rPr lang="en-US" sz="2400" dirty="0"/>
              <a:t>(cc);      </a:t>
            </a:r>
          </a:p>
          <a:p>
            <a:r>
              <a:rPr lang="en-US" sz="2400" dirty="0"/>
              <a:t>                  </a:t>
            </a:r>
          </a:p>
          <a:p>
            <a:r>
              <a:rPr lang="en-US" sz="2400" dirty="0" err="1">
                <a:solidFill>
                  <a:srgbClr val="FF0000"/>
                </a:solidFill>
              </a:rPr>
              <a:t>BigInteger</a:t>
            </a:r>
            <a:r>
              <a:rPr lang="en-US" sz="2400" dirty="0"/>
              <a:t> a = new </a:t>
            </a:r>
            <a:r>
              <a:rPr lang="en-US" sz="2400" dirty="0" err="1"/>
              <a:t>BigInteger</a:t>
            </a:r>
            <a:r>
              <a:rPr lang="en-US" sz="2400" dirty="0"/>
              <a:t>("9223372036854775807");        </a:t>
            </a:r>
          </a:p>
          <a:p>
            <a:r>
              <a:rPr lang="en-US" sz="2400" dirty="0" err="1"/>
              <a:t>BigInteger</a:t>
            </a:r>
            <a:r>
              <a:rPr lang="en-US" sz="2400" dirty="0"/>
              <a:t> b = new </a:t>
            </a:r>
            <a:r>
              <a:rPr lang="en-US" sz="2400" dirty="0" err="1"/>
              <a:t>BigInteger</a:t>
            </a:r>
            <a:r>
              <a:rPr lang="en-US" sz="2400" dirty="0"/>
              <a:t>("2");        </a:t>
            </a:r>
          </a:p>
          <a:p>
            <a:r>
              <a:rPr lang="en-US" sz="2400" dirty="0" err="1"/>
              <a:t>BigInteger</a:t>
            </a:r>
            <a:r>
              <a:rPr lang="en-US" sz="2400" dirty="0"/>
              <a:t> c = </a:t>
            </a:r>
            <a:r>
              <a:rPr lang="en-US" sz="2400" dirty="0" err="1"/>
              <a:t>a.multiply</a:t>
            </a:r>
            <a:r>
              <a:rPr lang="en-US" sz="2400" dirty="0"/>
              <a:t>(b); // 9223372036854775807 * 2        </a:t>
            </a:r>
            <a:r>
              <a:rPr lang="en-US" sz="2400" dirty="0" err="1"/>
              <a:t>System.out.println</a:t>
            </a:r>
            <a:r>
              <a:rPr lang="en-US" sz="2400" dirty="0"/>
              <a:t>(c);</a:t>
            </a:r>
          </a:p>
          <a:p>
            <a:r>
              <a:rPr lang="en-US" sz="2400" dirty="0"/>
              <a:t>}}</a:t>
            </a:r>
          </a:p>
        </p:txBody>
      </p:sp>
    </p:spTree>
    <p:extLst>
      <p:ext uri="{BB962C8B-B14F-4D97-AF65-F5344CB8AC3E}">
        <p14:creationId xmlns:p14="http://schemas.microsoft.com/office/powerpoint/2010/main" val="94881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66800"/>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Characteristics of Java</a:t>
            </a:r>
          </a:p>
        </p:txBody>
      </p:sp>
      <p:sp>
        <p:nvSpPr>
          <p:cNvPr id="2" name="Rectangle 1">
            <a:extLst>
              <a:ext uri="{FF2B5EF4-FFF2-40B4-BE49-F238E27FC236}">
                <a16:creationId xmlns:a16="http://schemas.microsoft.com/office/drawing/2014/main" id="{52332498-517B-488F-A589-AC8A2B424B91}"/>
              </a:ext>
            </a:extLst>
          </p:cNvPr>
          <p:cNvSpPr/>
          <p:nvPr/>
        </p:nvSpPr>
        <p:spPr>
          <a:xfrm>
            <a:off x="457200" y="1981200"/>
            <a:ext cx="9601200" cy="5509200"/>
          </a:xfrm>
          <a:prstGeom prst="rect">
            <a:avLst/>
          </a:prstGeom>
        </p:spPr>
        <p:txBody>
          <a:bodyPr wrap="square">
            <a:spAutoFit/>
          </a:bodyPr>
          <a:lstStyle/>
          <a:p>
            <a:pPr marL="342900" indent="-342900">
              <a:buFont typeface="+mj-lt"/>
              <a:buAutoNum type="arabicPeriod"/>
            </a:pPr>
            <a:r>
              <a:rPr lang="en-US" sz="2200" b="1" dirty="0"/>
              <a:t>Simple</a:t>
            </a:r>
            <a:r>
              <a:rPr lang="en-US" sz="2200" dirty="0"/>
              <a:t> – No pointer concept so easy to debug – auto memory allocation &amp; De-allocation</a:t>
            </a:r>
          </a:p>
          <a:p>
            <a:pPr marL="342900" indent="-342900">
              <a:buFont typeface="+mj-lt"/>
              <a:buAutoNum type="arabicPeriod"/>
            </a:pPr>
            <a:r>
              <a:rPr lang="en-US" sz="2200" b="1" dirty="0"/>
              <a:t>Portable</a:t>
            </a:r>
            <a:r>
              <a:rPr lang="en-US" sz="2200" dirty="0"/>
              <a:t> – JVM | run in any platform</a:t>
            </a:r>
          </a:p>
          <a:p>
            <a:pPr marL="342900" indent="-342900">
              <a:buFont typeface="+mj-lt"/>
              <a:buAutoNum type="arabicPeriod"/>
            </a:pPr>
            <a:r>
              <a:rPr lang="en-US" sz="2200" b="1" dirty="0"/>
              <a:t>Object</a:t>
            </a:r>
            <a:r>
              <a:rPr lang="en-US" sz="2200" dirty="0"/>
              <a:t> </a:t>
            </a:r>
            <a:r>
              <a:rPr lang="en-US" sz="2200" b="1" dirty="0"/>
              <a:t>Oriented</a:t>
            </a:r>
            <a:r>
              <a:rPr lang="en-US" sz="2200" dirty="0"/>
              <a:t> – Almost everything in java is object – it is an entity has attributes, functions to manipulate.</a:t>
            </a:r>
          </a:p>
          <a:p>
            <a:pPr marL="342900" indent="-342900">
              <a:buFont typeface="+mj-lt"/>
              <a:buAutoNum type="arabicPeriod"/>
            </a:pPr>
            <a:r>
              <a:rPr lang="en-US" sz="2200" b="1" dirty="0"/>
              <a:t>Platform</a:t>
            </a:r>
            <a:r>
              <a:rPr lang="en-US" sz="2200" dirty="0"/>
              <a:t> </a:t>
            </a:r>
            <a:r>
              <a:rPr lang="en-US" sz="2200" b="1" dirty="0"/>
              <a:t>independent</a:t>
            </a:r>
            <a:r>
              <a:rPr lang="en-US" sz="2200" dirty="0"/>
              <a:t> – WORA | write once, Run anywhere - JVM</a:t>
            </a:r>
          </a:p>
          <a:p>
            <a:pPr marL="342900" indent="-342900">
              <a:buFont typeface="+mj-lt"/>
              <a:buAutoNum type="arabicPeriod"/>
            </a:pPr>
            <a:r>
              <a:rPr lang="en-US" sz="2200" b="1" dirty="0"/>
              <a:t>Dynamic</a:t>
            </a:r>
            <a:r>
              <a:rPr lang="en-US" sz="2200" dirty="0"/>
              <a:t> </a:t>
            </a:r>
            <a:r>
              <a:rPr lang="en-US" sz="2200" b="1" dirty="0"/>
              <a:t>and</a:t>
            </a:r>
            <a:r>
              <a:rPr lang="en-US" sz="2200" dirty="0"/>
              <a:t> </a:t>
            </a:r>
            <a:r>
              <a:rPr lang="en-US" sz="2200" b="1" dirty="0"/>
              <a:t>distributed</a:t>
            </a:r>
            <a:r>
              <a:rPr lang="en-US" sz="2200" dirty="0"/>
              <a:t> – java classes can be distributed in networks – java.net package.</a:t>
            </a:r>
          </a:p>
          <a:p>
            <a:pPr marL="342900" indent="-342900">
              <a:buFont typeface="+mj-lt"/>
              <a:buAutoNum type="arabicPeriod"/>
            </a:pPr>
            <a:r>
              <a:rPr lang="en-US" sz="2200" b="1" dirty="0"/>
              <a:t>Multithreaded</a:t>
            </a:r>
            <a:r>
              <a:rPr lang="en-US" sz="2200" dirty="0"/>
              <a:t> – concurrency (run multiple </a:t>
            </a:r>
            <a:r>
              <a:rPr lang="en-US" sz="2200" dirty="0" err="1"/>
              <a:t>pgm</a:t>
            </a:r>
            <a:r>
              <a:rPr lang="en-US" sz="2200" dirty="0"/>
              <a:t> at same time) – Parallel execution – built in thread class.</a:t>
            </a:r>
          </a:p>
          <a:p>
            <a:pPr marL="342900" indent="-342900">
              <a:buFont typeface="+mj-lt"/>
              <a:buAutoNum type="arabicPeriod"/>
            </a:pPr>
            <a:r>
              <a:rPr lang="en-US" sz="2200" b="1" dirty="0"/>
              <a:t>Robust</a:t>
            </a:r>
            <a:r>
              <a:rPr lang="en-US" sz="2200" dirty="0"/>
              <a:t> and </a:t>
            </a:r>
            <a:r>
              <a:rPr lang="en-US" sz="2200" b="1" dirty="0"/>
              <a:t>secure</a:t>
            </a:r>
            <a:r>
              <a:rPr lang="en-US" sz="2200" dirty="0"/>
              <a:t> – good exception handling, explicit methods – array bound checking</a:t>
            </a:r>
          </a:p>
          <a:p>
            <a:pPr marL="342900" indent="-342900">
              <a:buFont typeface="+mj-lt"/>
              <a:buAutoNum type="arabicPeriod"/>
            </a:pPr>
            <a:r>
              <a:rPr lang="en-US" sz="2200" b="1" dirty="0"/>
              <a:t>Interpreted</a:t>
            </a:r>
            <a:r>
              <a:rPr lang="en-US" sz="2200" dirty="0"/>
              <a:t> language –source code stored in .java – compiled file in .class(bytecode) – JVM interprets and executes the program. </a:t>
            </a:r>
          </a:p>
          <a:p>
            <a:pPr marL="342900" indent="-342900">
              <a:buFont typeface="+mj-lt"/>
              <a:buAutoNum type="arabicPeriod"/>
            </a:pPr>
            <a:r>
              <a:rPr lang="en-US" sz="2200" b="1" dirty="0"/>
              <a:t>High</a:t>
            </a:r>
            <a:r>
              <a:rPr lang="en-US" sz="2200" dirty="0"/>
              <a:t> </a:t>
            </a:r>
            <a:r>
              <a:rPr lang="en-US" sz="2200" b="1" dirty="0"/>
              <a:t>performance</a:t>
            </a:r>
            <a:r>
              <a:rPr lang="en-US" sz="2200" dirty="0"/>
              <a:t> – Byte codes are highly optimized | JVM executes it faster</a:t>
            </a:r>
          </a:p>
          <a:p>
            <a:pPr marL="342900" indent="-342900">
              <a:buFont typeface="+mj-lt"/>
              <a:buAutoNum type="arabicPeriod"/>
            </a:pPr>
            <a:r>
              <a:rPr lang="en-US" sz="2200" b="1" dirty="0"/>
              <a:t>Architecture-neural</a:t>
            </a:r>
            <a:r>
              <a:rPr lang="en-US" sz="2200" dirty="0"/>
              <a:t> – Independent of hardware</a:t>
            </a:r>
          </a:p>
        </p:txBody>
      </p:sp>
    </p:spTree>
    <p:extLst>
      <p:ext uri="{BB962C8B-B14F-4D97-AF65-F5344CB8AC3E}">
        <p14:creationId xmlns:p14="http://schemas.microsoft.com/office/powerpoint/2010/main" val="1795944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143000"/>
            <a:ext cx="44196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Big Decimal</a:t>
            </a:r>
          </a:p>
        </p:txBody>
      </p:sp>
      <p:sp>
        <p:nvSpPr>
          <p:cNvPr id="3" name="Rectangle 2">
            <a:extLst>
              <a:ext uri="{FF2B5EF4-FFF2-40B4-BE49-F238E27FC236}">
                <a16:creationId xmlns:a16="http://schemas.microsoft.com/office/drawing/2014/main" id="{E7F439FC-7E07-41C5-A000-E87C51E1FB70}"/>
              </a:ext>
            </a:extLst>
          </p:cNvPr>
          <p:cNvSpPr/>
          <p:nvPr/>
        </p:nvSpPr>
        <p:spPr>
          <a:xfrm>
            <a:off x="457200" y="2078534"/>
            <a:ext cx="9601200" cy="4524315"/>
          </a:xfrm>
          <a:prstGeom prst="rect">
            <a:avLst/>
          </a:prstGeom>
        </p:spPr>
        <p:txBody>
          <a:bodyPr wrap="square">
            <a:spAutoFit/>
          </a:bodyPr>
          <a:lstStyle/>
          <a:p>
            <a:r>
              <a:rPr lang="en-US" sz="2400" dirty="0">
                <a:solidFill>
                  <a:srgbClr val="FF0000"/>
                </a:solidFill>
              </a:rPr>
              <a:t>import </a:t>
            </a:r>
            <a:r>
              <a:rPr lang="en-US" sz="2400" dirty="0" err="1">
                <a:solidFill>
                  <a:srgbClr val="FF0000"/>
                </a:solidFill>
              </a:rPr>
              <a:t>java.math</a:t>
            </a:r>
            <a:r>
              <a:rPr lang="en-US" sz="2400" dirty="0">
                <a:solidFill>
                  <a:srgbClr val="FF0000"/>
                </a:solidFill>
              </a:rPr>
              <a:t>.*;</a:t>
            </a:r>
          </a:p>
          <a:p>
            <a:r>
              <a:rPr lang="en-US" sz="2400" dirty="0"/>
              <a:t>public class Main{    </a:t>
            </a:r>
          </a:p>
          <a:p>
            <a:r>
              <a:rPr lang="en-US" sz="2400" dirty="0"/>
              <a:t>public static void main(String[] </a:t>
            </a:r>
            <a:r>
              <a:rPr lang="en-US" sz="2400" dirty="0" err="1"/>
              <a:t>args</a:t>
            </a:r>
            <a:r>
              <a:rPr lang="en-US" sz="2400" dirty="0"/>
              <a:t>)     {   </a:t>
            </a:r>
          </a:p>
          <a:p>
            <a:r>
              <a:rPr lang="en-US" sz="2400" dirty="0"/>
              <a:t>             </a:t>
            </a:r>
          </a:p>
          <a:p>
            <a:r>
              <a:rPr lang="en-US" sz="2400" dirty="0" err="1">
                <a:solidFill>
                  <a:srgbClr val="FF0000"/>
                </a:solidFill>
              </a:rPr>
              <a:t>BigDecimal</a:t>
            </a:r>
            <a:r>
              <a:rPr lang="en-US" sz="2400" dirty="0"/>
              <a:t> bd1 = new </a:t>
            </a:r>
            <a:r>
              <a:rPr lang="en-US" sz="2400" dirty="0" err="1"/>
              <a:t>BigDecimal</a:t>
            </a:r>
            <a:r>
              <a:rPr lang="en-US" sz="2400" dirty="0"/>
              <a:t>("124567890.0987654321");        </a:t>
            </a:r>
          </a:p>
          <a:p>
            <a:r>
              <a:rPr lang="en-US" sz="2400" dirty="0" err="1"/>
              <a:t>BigDecimal</a:t>
            </a:r>
            <a:r>
              <a:rPr lang="en-US" sz="2400" dirty="0"/>
              <a:t> bd2 = new </a:t>
            </a:r>
            <a:r>
              <a:rPr lang="en-US" sz="2400" dirty="0" err="1"/>
              <a:t>BigDecimal</a:t>
            </a:r>
            <a:r>
              <a:rPr lang="en-US" sz="2400" dirty="0"/>
              <a:t>("987654321.123456789");     </a:t>
            </a:r>
          </a:p>
          <a:p>
            <a:r>
              <a:rPr lang="en-US" sz="2400" dirty="0"/>
              <a:t>                   </a:t>
            </a:r>
          </a:p>
          <a:p>
            <a:r>
              <a:rPr lang="en-US" sz="2400" dirty="0"/>
              <a:t>bd1 = bd1.add(bd2);        </a:t>
            </a:r>
          </a:p>
          <a:p>
            <a:r>
              <a:rPr lang="en-US" sz="2400" dirty="0" err="1"/>
              <a:t>System.out.println</a:t>
            </a:r>
            <a:r>
              <a:rPr lang="en-US" sz="2400" dirty="0"/>
              <a:t>("BigDecimal1 = " + bd1);               </a:t>
            </a:r>
          </a:p>
          <a:p>
            <a:r>
              <a:rPr lang="en-US" sz="2400" dirty="0"/>
              <a:t>bd1 = bd1.multiply(bd2);        </a:t>
            </a:r>
          </a:p>
          <a:p>
            <a:r>
              <a:rPr lang="en-US" sz="2400" dirty="0" err="1"/>
              <a:t>System.out.println</a:t>
            </a:r>
            <a:r>
              <a:rPr lang="en-US" sz="2400" dirty="0"/>
              <a:t>("BigDecimal1 = " + bd1);    </a:t>
            </a:r>
          </a:p>
          <a:p>
            <a:r>
              <a:rPr lang="en-US" sz="2400" dirty="0"/>
              <a:t>}}</a:t>
            </a:r>
          </a:p>
        </p:txBody>
      </p:sp>
    </p:spTree>
    <p:extLst>
      <p:ext uri="{BB962C8B-B14F-4D97-AF65-F5344CB8AC3E}">
        <p14:creationId xmlns:p14="http://schemas.microsoft.com/office/powerpoint/2010/main" val="1613241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572000" cy="1490152"/>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String class, String</a:t>
            </a:r>
            <a:br>
              <a:rPr lang="en-US" sz="3200" spc="5" dirty="0">
                <a:solidFill>
                  <a:srgbClr val="FFFFFF"/>
                </a:solidFill>
              </a:rPr>
            </a:br>
            <a:r>
              <a:rPr lang="en-US" sz="3200" spc="5" dirty="0">
                <a:solidFill>
                  <a:srgbClr val="FFFFFF"/>
                </a:solidFill>
              </a:rPr>
              <a:t>Builder and String Buffer class</a:t>
            </a:r>
            <a:endParaRPr sz="3200" dirty="0"/>
          </a:p>
        </p:txBody>
      </p:sp>
      <p:sp>
        <p:nvSpPr>
          <p:cNvPr id="6" name="Rectangle 5">
            <a:extLst>
              <a:ext uri="{FF2B5EF4-FFF2-40B4-BE49-F238E27FC236}">
                <a16:creationId xmlns:a16="http://schemas.microsoft.com/office/drawing/2014/main" id="{61E74D47-12DD-4D87-8C33-0B1ED674186D}"/>
              </a:ext>
            </a:extLst>
          </p:cNvPr>
          <p:cNvSpPr/>
          <p:nvPr/>
        </p:nvSpPr>
        <p:spPr>
          <a:xfrm>
            <a:off x="609600" y="2455039"/>
            <a:ext cx="9067800" cy="461665"/>
          </a:xfrm>
          <a:prstGeom prst="rect">
            <a:avLst/>
          </a:prstGeom>
        </p:spPr>
        <p:txBody>
          <a:bodyPr wrap="square">
            <a:spAutoFit/>
          </a:bodyPr>
          <a:lstStyle/>
          <a:p>
            <a:pPr marL="285750" indent="-285750">
              <a:buFont typeface="Arial" panose="020B0604020202020204" pitchFamily="34" charset="0"/>
              <a:buChar char="•"/>
            </a:pPr>
            <a:r>
              <a:rPr lang="en-US" sz="2400" dirty="0"/>
              <a:t>Covered in previous chapter.</a:t>
            </a:r>
          </a:p>
        </p:txBody>
      </p:sp>
    </p:spTree>
    <p:extLst>
      <p:ext uri="{BB962C8B-B14F-4D97-AF65-F5344CB8AC3E}">
        <p14:creationId xmlns:p14="http://schemas.microsoft.com/office/powerpoint/2010/main" val="1698512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018733"/>
            <a:ext cx="45720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Super Class and Subclass</a:t>
            </a:r>
            <a:endParaRPr sz="3200" dirty="0"/>
          </a:p>
        </p:txBody>
      </p:sp>
      <p:sp>
        <p:nvSpPr>
          <p:cNvPr id="6" name="Rectangle 5">
            <a:extLst>
              <a:ext uri="{FF2B5EF4-FFF2-40B4-BE49-F238E27FC236}">
                <a16:creationId xmlns:a16="http://schemas.microsoft.com/office/drawing/2014/main" id="{61E74D47-12DD-4D87-8C33-0B1ED674186D}"/>
              </a:ext>
            </a:extLst>
          </p:cNvPr>
          <p:cNvSpPr/>
          <p:nvPr/>
        </p:nvSpPr>
        <p:spPr>
          <a:xfrm>
            <a:off x="609600" y="2455039"/>
            <a:ext cx="9067800" cy="3785652"/>
          </a:xfrm>
          <a:prstGeom prst="rect">
            <a:avLst/>
          </a:prstGeom>
        </p:spPr>
        <p:txBody>
          <a:bodyPr wrap="square">
            <a:spAutoFit/>
          </a:bodyPr>
          <a:lstStyle/>
          <a:p>
            <a:r>
              <a:rPr lang="en-US" sz="2400" dirty="0"/>
              <a:t>Class A		</a:t>
            </a:r>
            <a:r>
              <a:rPr lang="en-US" sz="2400" dirty="0">
                <a:solidFill>
                  <a:srgbClr val="FF0000"/>
                </a:solidFill>
              </a:rPr>
              <a:t>//Base class //Super class // Parent class</a:t>
            </a:r>
          </a:p>
          <a:p>
            <a:r>
              <a:rPr lang="en-US" sz="2400" dirty="0"/>
              <a:t>{</a:t>
            </a:r>
          </a:p>
          <a:p>
            <a:r>
              <a:rPr lang="en-US" sz="2400" dirty="0"/>
              <a:t>…</a:t>
            </a:r>
          </a:p>
          <a:p>
            <a:r>
              <a:rPr lang="en-US" sz="2400" dirty="0"/>
              <a:t>}</a:t>
            </a:r>
          </a:p>
          <a:p>
            <a:r>
              <a:rPr lang="en-US" sz="2400" dirty="0"/>
              <a:t>Class B extends A	</a:t>
            </a:r>
            <a:r>
              <a:rPr lang="en-US" sz="2400" dirty="0">
                <a:solidFill>
                  <a:srgbClr val="FF0000"/>
                </a:solidFill>
              </a:rPr>
              <a:t>//Derived class //Sub class //Child class</a:t>
            </a:r>
          </a:p>
          <a:p>
            <a:r>
              <a:rPr lang="en-US" sz="2400" dirty="0"/>
              <a:t>{</a:t>
            </a:r>
          </a:p>
          <a:p>
            <a:endParaRPr lang="en-US" sz="2400" dirty="0"/>
          </a:p>
          <a:p>
            <a:r>
              <a:rPr lang="en-US" sz="2400" dirty="0"/>
              <a:t>..//Use of class A properties</a:t>
            </a:r>
          </a:p>
          <a:p>
            <a:endParaRPr lang="en-US" sz="2400" dirty="0"/>
          </a:p>
          <a:p>
            <a:r>
              <a:rPr lang="en-US" sz="2400" dirty="0"/>
              <a:t>}</a:t>
            </a:r>
          </a:p>
        </p:txBody>
      </p:sp>
    </p:spTree>
    <p:extLst>
      <p:ext uri="{BB962C8B-B14F-4D97-AF65-F5344CB8AC3E}">
        <p14:creationId xmlns:p14="http://schemas.microsoft.com/office/powerpoint/2010/main" val="2645841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018733"/>
            <a:ext cx="45720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Super Class and Subclass</a:t>
            </a:r>
            <a:endParaRPr sz="3200" dirty="0"/>
          </a:p>
        </p:txBody>
      </p:sp>
      <p:sp>
        <p:nvSpPr>
          <p:cNvPr id="6" name="Rectangle 5">
            <a:extLst>
              <a:ext uri="{FF2B5EF4-FFF2-40B4-BE49-F238E27FC236}">
                <a16:creationId xmlns:a16="http://schemas.microsoft.com/office/drawing/2014/main" id="{61E74D47-12DD-4D87-8C33-0B1ED674186D}"/>
              </a:ext>
            </a:extLst>
          </p:cNvPr>
          <p:cNvSpPr/>
          <p:nvPr/>
        </p:nvSpPr>
        <p:spPr>
          <a:xfrm>
            <a:off x="609600" y="2455039"/>
            <a:ext cx="9067800" cy="3785652"/>
          </a:xfrm>
          <a:prstGeom prst="rect">
            <a:avLst/>
          </a:prstGeom>
        </p:spPr>
        <p:txBody>
          <a:bodyPr wrap="square">
            <a:spAutoFit/>
          </a:bodyPr>
          <a:lstStyle/>
          <a:p>
            <a:r>
              <a:rPr lang="en-US" sz="2400" dirty="0"/>
              <a:t>Class A		</a:t>
            </a:r>
            <a:r>
              <a:rPr lang="en-US" sz="2400" dirty="0">
                <a:solidFill>
                  <a:srgbClr val="FF0000"/>
                </a:solidFill>
              </a:rPr>
              <a:t>//Base class //Super class // Parent class</a:t>
            </a:r>
          </a:p>
          <a:p>
            <a:r>
              <a:rPr lang="en-US" sz="2400" dirty="0"/>
              <a:t>{</a:t>
            </a:r>
          </a:p>
          <a:p>
            <a:r>
              <a:rPr lang="en-US" sz="2400" dirty="0"/>
              <a:t>…</a:t>
            </a:r>
          </a:p>
          <a:p>
            <a:r>
              <a:rPr lang="en-US" sz="2400" dirty="0"/>
              <a:t>}</a:t>
            </a:r>
          </a:p>
          <a:p>
            <a:r>
              <a:rPr lang="en-US" sz="2400" dirty="0"/>
              <a:t>Class B extends A	</a:t>
            </a:r>
            <a:r>
              <a:rPr lang="en-US" sz="2400" dirty="0">
                <a:solidFill>
                  <a:srgbClr val="FF0000"/>
                </a:solidFill>
              </a:rPr>
              <a:t>//Derived class //Sub class //Child class</a:t>
            </a:r>
          </a:p>
          <a:p>
            <a:r>
              <a:rPr lang="en-US" sz="2400" dirty="0"/>
              <a:t>{</a:t>
            </a:r>
          </a:p>
          <a:p>
            <a:endParaRPr lang="en-US" sz="2400" dirty="0"/>
          </a:p>
          <a:p>
            <a:r>
              <a:rPr lang="en-US" sz="2400" dirty="0"/>
              <a:t>..//Use of class A properties</a:t>
            </a:r>
          </a:p>
          <a:p>
            <a:endParaRPr lang="en-US" sz="2400" dirty="0"/>
          </a:p>
          <a:p>
            <a:r>
              <a:rPr lang="en-US" sz="2400" dirty="0"/>
              <a:t>}</a:t>
            </a:r>
          </a:p>
        </p:txBody>
      </p:sp>
    </p:spTree>
    <p:extLst>
      <p:ext uri="{BB962C8B-B14F-4D97-AF65-F5344CB8AC3E}">
        <p14:creationId xmlns:p14="http://schemas.microsoft.com/office/powerpoint/2010/main" val="3751417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381000" y="2133600"/>
            <a:ext cx="8915400" cy="3416320"/>
          </a:xfrm>
          <a:prstGeom prst="rect">
            <a:avLst/>
          </a:prstGeom>
        </p:spPr>
        <p:txBody>
          <a:bodyPr wrap="square">
            <a:spAutoFit/>
          </a:bodyPr>
          <a:lstStyle/>
          <a:p>
            <a:pPr marL="342900" indent="-342900">
              <a:buFont typeface="Arial" panose="020B0604020202020204" pitchFamily="34" charset="0"/>
              <a:buChar char="•"/>
            </a:pPr>
            <a:r>
              <a:rPr lang="en-US" sz="2400" dirty="0"/>
              <a:t>It is defined as the process where derived class can borrow the properties of base class.</a:t>
            </a:r>
          </a:p>
          <a:p>
            <a:pPr marL="342900" indent="-342900">
              <a:buFont typeface="Arial" panose="020B0604020202020204" pitchFamily="34" charset="0"/>
              <a:buChar char="•"/>
            </a:pPr>
            <a:r>
              <a:rPr lang="en-US" sz="2400" dirty="0"/>
              <a:t>Inheritance can be achieved by using the “</a:t>
            </a:r>
            <a:r>
              <a:rPr lang="en-US" sz="2400" dirty="0">
                <a:solidFill>
                  <a:srgbClr val="FF0000"/>
                </a:solidFill>
              </a:rPr>
              <a:t>extends</a:t>
            </a:r>
            <a:r>
              <a:rPr lang="en-US" sz="2400" dirty="0"/>
              <a:t>” keyword.</a:t>
            </a:r>
          </a:p>
          <a:p>
            <a:pPr marL="342900" indent="-342900">
              <a:buFont typeface="Arial" panose="020B0604020202020204" pitchFamily="34" charset="0"/>
              <a:buChar char="•"/>
            </a:pPr>
            <a:endParaRPr lang="en-US" sz="2400" dirty="0"/>
          </a:p>
          <a:p>
            <a:r>
              <a:rPr lang="en-US" sz="2400" dirty="0"/>
              <a:t>Advantages:</a:t>
            </a:r>
          </a:p>
          <a:p>
            <a:r>
              <a:rPr lang="en-US" sz="2400" dirty="0" err="1"/>
              <a:t>i</a:t>
            </a:r>
            <a:r>
              <a:rPr lang="en-US" sz="2400" dirty="0"/>
              <a:t>. Code reusability</a:t>
            </a:r>
          </a:p>
          <a:p>
            <a:r>
              <a:rPr lang="en-US" sz="2400" dirty="0"/>
              <a:t>ii. Extensibility</a:t>
            </a:r>
          </a:p>
          <a:p>
            <a:r>
              <a:rPr lang="en-US" sz="2400" dirty="0"/>
              <a:t>iii. Data hiding</a:t>
            </a:r>
          </a:p>
          <a:p>
            <a:r>
              <a:rPr lang="en-US" sz="2400" dirty="0"/>
              <a:t>iv. Overriding</a:t>
            </a:r>
          </a:p>
        </p:txBody>
      </p:sp>
    </p:spTree>
    <p:extLst>
      <p:ext uri="{BB962C8B-B14F-4D97-AF65-F5344CB8AC3E}">
        <p14:creationId xmlns:p14="http://schemas.microsoft.com/office/powerpoint/2010/main" val="4244244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381000" y="2133600"/>
            <a:ext cx="9448800" cy="5016758"/>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Types of inheritance</a:t>
            </a:r>
          </a:p>
          <a:p>
            <a:r>
              <a:rPr lang="en-US" sz="2000" b="1" dirty="0">
                <a:latin typeface="Times New Roman" panose="02020603050405020304" pitchFamily="18" charset="0"/>
                <a:cs typeface="Times New Roman" panose="02020603050405020304" pitchFamily="18" charset="0"/>
              </a:rPr>
              <a:t>1. Single inheritance </a:t>
            </a:r>
            <a:r>
              <a:rPr lang="en-US" sz="2000" dirty="0">
                <a:latin typeface="Times New Roman" panose="02020603050405020304" pitchFamily="18" charset="0"/>
                <a:cs typeface="Times New Roman" panose="02020603050405020304" pitchFamily="18" charset="0"/>
              </a:rPr>
              <a:t>- It has one parent per derived class. | Whenever a class inherits another class, it is called single inheritance.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Multilevel inheritance </a:t>
            </a:r>
            <a:r>
              <a:rPr lang="en-US" sz="2000" dirty="0">
                <a:latin typeface="Times New Roman" panose="02020603050405020304" pitchFamily="18" charset="0"/>
                <a:cs typeface="Times New Roman" panose="02020603050405020304" pitchFamily="18" charset="0"/>
              </a:rPr>
              <a:t>– when a derived class is derived from base class which itself is derived again is called multilevel inheritance. | Multilevel inheritance is a part of single inheritance where more than two classes are in the sequence.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Hierarchical inheritance </a:t>
            </a:r>
            <a:r>
              <a:rPr lang="en-US" sz="2000" dirty="0">
                <a:latin typeface="Times New Roman" panose="02020603050405020304" pitchFamily="18" charset="0"/>
                <a:cs typeface="Times New Roman" panose="02020603050405020304" pitchFamily="18" charset="0"/>
              </a:rPr>
              <a:t>- If a class has more than one derived classes This is known as hierarchal inheritance.</a:t>
            </a:r>
          </a:p>
          <a:p>
            <a:r>
              <a:rPr lang="en-US" sz="2000" b="1" dirty="0">
                <a:solidFill>
                  <a:srgbClr val="FF0000"/>
                </a:solidFill>
                <a:latin typeface="Times New Roman" panose="02020603050405020304" pitchFamily="18" charset="0"/>
                <a:cs typeface="Times New Roman" panose="02020603050405020304" pitchFamily="18" charset="0"/>
              </a:rPr>
              <a:t>4. Multiple inheritance </a:t>
            </a:r>
            <a:r>
              <a:rPr lang="en-US" sz="2000" dirty="0">
                <a:solidFill>
                  <a:srgbClr val="FF0000"/>
                </a:solidFill>
                <a:latin typeface="Times New Roman" panose="02020603050405020304" pitchFamily="18" charset="0"/>
                <a:cs typeface="Times New Roman" panose="02020603050405020304" pitchFamily="18" charset="0"/>
              </a:rPr>
              <a:t>- If a class inherits the data member and member function from more than one base class, then this type of inheritance is called multiple inheritance. It is not supported in java so “Interface” concept is used.</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 Hybrid inheritance </a:t>
            </a:r>
            <a:r>
              <a:rPr lang="en-US" sz="2000" dirty="0">
                <a:latin typeface="Times New Roman" panose="02020603050405020304" pitchFamily="18" charset="0"/>
                <a:cs typeface="Times New Roman" panose="02020603050405020304" pitchFamily="18" charset="0"/>
              </a:rPr>
              <a:t>– when two or more types of inheritances(Single and multiple inheritance) are combined together then it is called hybrid inheritance</a:t>
            </a:r>
          </a:p>
        </p:txBody>
      </p:sp>
    </p:spTree>
    <p:extLst>
      <p:ext uri="{BB962C8B-B14F-4D97-AF65-F5344CB8AC3E}">
        <p14:creationId xmlns:p14="http://schemas.microsoft.com/office/powerpoint/2010/main" val="1946565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381CA-06D8-47D1-B4AE-B2E5A7014CD7}"/>
              </a:ext>
            </a:extLst>
          </p:cNvPr>
          <p:cNvPicPr/>
          <p:nvPr/>
        </p:nvPicPr>
        <p:blipFill>
          <a:blip r:embed="rId2" cstate="print"/>
          <a:srcRect/>
          <a:stretch>
            <a:fillRect/>
          </a:stretch>
        </p:blipFill>
        <p:spPr bwMode="auto">
          <a:xfrm>
            <a:off x="2133600" y="2438400"/>
            <a:ext cx="5396865" cy="2795587"/>
          </a:xfrm>
          <a:prstGeom prst="rect">
            <a:avLst/>
          </a:prstGeom>
          <a:noFill/>
          <a:ln w="9525">
            <a:noFill/>
            <a:miter lim="800000"/>
            <a:headEnd/>
            <a:tailEnd/>
          </a:ln>
        </p:spPr>
      </p:pic>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381000" y="2133600"/>
            <a:ext cx="9448800" cy="461665"/>
          </a:xfrm>
          <a:prstGeom prst="rect">
            <a:avLst/>
          </a:prstGeom>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Types of inheritance</a:t>
            </a:r>
          </a:p>
        </p:txBody>
      </p:sp>
      <p:pic>
        <p:nvPicPr>
          <p:cNvPr id="6" name="Picture 5">
            <a:extLst>
              <a:ext uri="{FF2B5EF4-FFF2-40B4-BE49-F238E27FC236}">
                <a16:creationId xmlns:a16="http://schemas.microsoft.com/office/drawing/2014/main" id="{9C338DB6-CDD0-418F-B355-9008EBACE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969" y="4495800"/>
            <a:ext cx="1952381" cy="238095"/>
          </a:xfrm>
          <a:prstGeom prst="rect">
            <a:avLst/>
          </a:prstGeom>
        </p:spPr>
      </p:pic>
      <p:pic>
        <p:nvPicPr>
          <p:cNvPr id="7" name="Picture 6">
            <a:extLst>
              <a:ext uri="{FF2B5EF4-FFF2-40B4-BE49-F238E27FC236}">
                <a16:creationId xmlns:a16="http://schemas.microsoft.com/office/drawing/2014/main" id="{B13AB5EA-87B2-4CD1-B375-75F265D30B64}"/>
              </a:ext>
            </a:extLst>
          </p:cNvPr>
          <p:cNvPicPr/>
          <p:nvPr/>
        </p:nvPicPr>
        <p:blipFill>
          <a:blip r:embed="rId4" cstate="print"/>
          <a:srcRect/>
          <a:stretch>
            <a:fillRect/>
          </a:stretch>
        </p:blipFill>
        <p:spPr bwMode="auto">
          <a:xfrm>
            <a:off x="3131819" y="5638801"/>
            <a:ext cx="3628531" cy="209994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155759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381000" y="2133600"/>
            <a:ext cx="9448800" cy="5632311"/>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//Single inheritance – Example</a:t>
            </a:r>
          </a:p>
          <a:p>
            <a:r>
              <a:rPr lang="en-US" sz="2000" dirty="0">
                <a:latin typeface="Times New Roman" panose="02020603050405020304" pitchFamily="18" charset="0"/>
                <a:cs typeface="Times New Roman" panose="02020603050405020304" pitchFamily="18" charset="0"/>
              </a:rPr>
              <a:t>class a		//base class</a:t>
            </a:r>
          </a:p>
          <a:p>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	//method 1</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("Hello");</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class b extends a	//derived class</a:t>
            </a:r>
          </a:p>
          <a:p>
            <a:r>
              <a:rPr lang="en-US" sz="2000" dirty="0">
                <a:latin typeface="Times New Roman" panose="02020603050405020304" pitchFamily="18" charset="0"/>
                <a:cs typeface="Times New Roman" panose="02020603050405020304" pitchFamily="18" charset="0"/>
              </a:rPr>
              <a:t>{	void disp1()	//method 2</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 Good morning");</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singleinh</a:t>
            </a:r>
            <a:r>
              <a:rPr lang="en-US" sz="2000" dirty="0">
                <a:latin typeface="Times New Roman" panose="02020603050405020304" pitchFamily="18" charset="0"/>
                <a:cs typeface="Times New Roman" panose="02020603050405020304" pitchFamily="18" charset="0"/>
              </a:rPr>
              <a:t>	//main class</a:t>
            </a: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//main function</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b B1 = new b();	</a:t>
            </a:r>
            <a:r>
              <a:rPr lang="en-US" dirty="0">
                <a:solidFill>
                  <a:srgbClr val="FF0000"/>
                </a:solidFill>
                <a:latin typeface="Times New Roman" panose="02020603050405020304" pitchFamily="18" charset="0"/>
                <a:cs typeface="Times New Roman" panose="02020603050405020304" pitchFamily="18" charset="0"/>
              </a:rPr>
              <a:t>// reference variable A1, Creating object to allocate memory space</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B1.disp1();		//calling method </a:t>
            </a:r>
          </a:p>
          <a:p>
            <a:r>
              <a:rPr lang="en-US" sz="2000" dirty="0">
                <a:latin typeface="Times New Roman" panose="02020603050405020304" pitchFamily="18" charset="0"/>
                <a:cs typeface="Times New Roman" panose="02020603050405020304" pitchFamily="18" charset="0"/>
              </a:rPr>
              <a:t>	B1.disp();</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8085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381000" y="2133600"/>
            <a:ext cx="9448800" cy="5632311"/>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//Multilevel inheritance – Example</a:t>
            </a:r>
          </a:p>
          <a:p>
            <a:r>
              <a:rPr lang="en-US" sz="2000" dirty="0">
                <a:latin typeface="Times New Roman" panose="02020603050405020304" pitchFamily="18" charset="0"/>
                <a:cs typeface="Times New Roman" panose="02020603050405020304" pitchFamily="18" charset="0"/>
              </a:rPr>
              <a:t>class a</a:t>
            </a:r>
          </a:p>
          <a:p>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Helllo</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class b extends a</a:t>
            </a:r>
          </a:p>
          <a:p>
            <a:r>
              <a:rPr lang="en-US" sz="2000" dirty="0">
                <a:latin typeface="Times New Roman" panose="02020603050405020304" pitchFamily="18" charset="0"/>
                <a:cs typeface="Times New Roman" panose="02020603050405020304" pitchFamily="18" charset="0"/>
              </a:rPr>
              <a:t>{	void disp1()</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("Good morning");  	} }</a:t>
            </a:r>
          </a:p>
          <a:p>
            <a:r>
              <a:rPr lang="en-US" sz="2000" dirty="0">
                <a:latin typeface="Times New Roman" panose="02020603050405020304" pitchFamily="18" charset="0"/>
                <a:cs typeface="Times New Roman" panose="02020603050405020304" pitchFamily="18" charset="0"/>
              </a:rPr>
              <a:t>class c extends b</a:t>
            </a:r>
          </a:p>
          <a:p>
            <a:r>
              <a:rPr lang="en-US" sz="2000" dirty="0">
                <a:latin typeface="Times New Roman" panose="02020603050405020304" pitchFamily="18" charset="0"/>
                <a:cs typeface="Times New Roman" panose="02020603050405020304" pitchFamily="18" charset="0"/>
              </a:rPr>
              <a:t>{	void disp2()</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("Welcome to BEC");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multilevelinh</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c C1 = new c();</a:t>
            </a:r>
          </a:p>
          <a:p>
            <a:r>
              <a:rPr lang="en-US" sz="2000" dirty="0">
                <a:latin typeface="Times New Roman" panose="02020603050405020304" pitchFamily="18" charset="0"/>
                <a:cs typeface="Times New Roman" panose="02020603050405020304" pitchFamily="18" charset="0"/>
              </a:rPr>
              <a:t>	C1.disp2();</a:t>
            </a:r>
          </a:p>
          <a:p>
            <a:r>
              <a:rPr lang="en-US" sz="2000" dirty="0">
                <a:latin typeface="Times New Roman" panose="02020603050405020304" pitchFamily="18" charset="0"/>
                <a:cs typeface="Times New Roman" panose="02020603050405020304" pitchFamily="18" charset="0"/>
              </a:rPr>
              <a:t>	C1.disp1();</a:t>
            </a:r>
          </a:p>
          <a:p>
            <a:r>
              <a:rPr lang="en-US" sz="2000" dirty="0">
                <a:latin typeface="Times New Roman" panose="02020603050405020304" pitchFamily="18" charset="0"/>
                <a:cs typeface="Times New Roman" panose="02020603050405020304" pitchFamily="18" charset="0"/>
              </a:rPr>
              <a:t>	C1.disp();</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63715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381000" y="2133600"/>
            <a:ext cx="9448800" cy="5632311"/>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//Hierarchical inheritance – Example</a:t>
            </a:r>
          </a:p>
          <a:p>
            <a:r>
              <a:rPr lang="en-US" sz="2000" dirty="0">
                <a:latin typeface="Times New Roman" panose="02020603050405020304" pitchFamily="18" charset="0"/>
                <a:cs typeface="Times New Roman" panose="02020603050405020304" pitchFamily="18" charset="0"/>
              </a:rPr>
              <a:t>class a</a:t>
            </a:r>
          </a:p>
          <a:p>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Helllo</a:t>
            </a:r>
            <a:r>
              <a:rPr lang="en-US" sz="2000" dirty="0">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class b extends a</a:t>
            </a:r>
          </a:p>
          <a:p>
            <a:r>
              <a:rPr lang="en-US" sz="2000" dirty="0">
                <a:latin typeface="Times New Roman" panose="02020603050405020304" pitchFamily="18" charset="0"/>
                <a:cs typeface="Times New Roman" panose="02020603050405020304" pitchFamily="18" charset="0"/>
              </a:rPr>
              <a:t>{	void disp1()</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("Good morning");  	} }</a:t>
            </a:r>
          </a:p>
          <a:p>
            <a:r>
              <a:rPr lang="en-US" sz="2000" dirty="0">
                <a:solidFill>
                  <a:srgbClr val="FF0000"/>
                </a:solidFill>
                <a:latin typeface="Times New Roman" panose="02020603050405020304" pitchFamily="18" charset="0"/>
                <a:cs typeface="Times New Roman" panose="02020603050405020304" pitchFamily="18" charset="0"/>
              </a:rPr>
              <a:t>class c extends a</a:t>
            </a:r>
          </a:p>
          <a:p>
            <a:r>
              <a:rPr lang="en-US" sz="2000" dirty="0">
                <a:latin typeface="Times New Roman" panose="02020603050405020304" pitchFamily="18" charset="0"/>
                <a:cs typeface="Times New Roman" panose="02020603050405020304" pitchFamily="18" charset="0"/>
              </a:rPr>
              <a:t>{	void disp2()</a:t>
            </a:r>
          </a:p>
          <a:p>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("Welcome to BEC");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multilevelinh</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c C1 = new c();</a:t>
            </a:r>
          </a:p>
          <a:p>
            <a:r>
              <a:rPr lang="en-US" sz="2000" dirty="0">
                <a:latin typeface="Times New Roman" panose="02020603050405020304" pitchFamily="18" charset="0"/>
                <a:cs typeface="Times New Roman" panose="02020603050405020304" pitchFamily="18" charset="0"/>
              </a:rPr>
              <a:t>	C1.disp2();</a:t>
            </a:r>
          </a:p>
          <a:p>
            <a:r>
              <a:rPr lang="en-US" sz="2000" dirty="0">
                <a:latin typeface="Times New Roman" panose="02020603050405020304" pitchFamily="18" charset="0"/>
                <a:cs typeface="Times New Roman" panose="02020603050405020304" pitchFamily="18" charset="0"/>
              </a:rPr>
              <a:t>	C1.disp1();</a:t>
            </a:r>
          </a:p>
          <a:p>
            <a:r>
              <a:rPr lang="en-US" sz="2000" dirty="0">
                <a:latin typeface="Times New Roman" panose="02020603050405020304" pitchFamily="18" charset="0"/>
                <a:cs typeface="Times New Roman" panose="02020603050405020304" pitchFamily="18" charset="0"/>
              </a:rPr>
              <a:t>	C1.disp();</a:t>
            </a: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698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Abstraction</a:t>
            </a:r>
          </a:p>
        </p:txBody>
      </p:sp>
      <p:sp>
        <p:nvSpPr>
          <p:cNvPr id="5" name="Rectangle 4">
            <a:extLst>
              <a:ext uri="{FF2B5EF4-FFF2-40B4-BE49-F238E27FC236}">
                <a16:creationId xmlns:a16="http://schemas.microsoft.com/office/drawing/2014/main" id="{89C1E71B-9742-48EE-8CCF-6CBF89144019}"/>
              </a:ext>
            </a:extLst>
          </p:cNvPr>
          <p:cNvSpPr/>
          <p:nvPr/>
        </p:nvSpPr>
        <p:spPr>
          <a:xfrm>
            <a:off x="581526" y="2514600"/>
            <a:ext cx="8610600" cy="1569660"/>
          </a:xfrm>
          <a:prstGeom prst="rect">
            <a:avLst/>
          </a:prstGeom>
        </p:spPr>
        <p:txBody>
          <a:bodyPr wrap="square">
            <a:spAutoFit/>
          </a:bodyPr>
          <a:lstStyle/>
          <a:p>
            <a:pPr marL="285750" indent="-285750">
              <a:buFont typeface="Arial" panose="020B0604020202020204" pitchFamily="34" charset="0"/>
              <a:buChar char="•"/>
            </a:pPr>
            <a:r>
              <a:rPr lang="en-US" sz="2400" dirty="0"/>
              <a:t>Class abstraction is the separation of class implementation from</a:t>
            </a:r>
          </a:p>
          <a:p>
            <a:r>
              <a:rPr lang="en-US" sz="2400" dirty="0"/>
              <a:t>    the use of a class.</a:t>
            </a:r>
          </a:p>
          <a:p>
            <a:pPr marL="285750" indent="-285750">
              <a:buFont typeface="Arial" panose="020B0604020202020204" pitchFamily="34" charset="0"/>
              <a:buChar char="•"/>
            </a:pPr>
            <a:r>
              <a:rPr lang="en-US" sz="2400" dirty="0"/>
              <a:t>The details of implementation are encapsulated and hidden from</a:t>
            </a:r>
          </a:p>
          <a:p>
            <a:r>
              <a:rPr lang="en-US" sz="2400" dirty="0"/>
              <a:t>    the user, which is called as class encapsulation.</a:t>
            </a:r>
          </a:p>
        </p:txBody>
      </p:sp>
      <p:sp>
        <p:nvSpPr>
          <p:cNvPr id="6" name="Rectangle 5">
            <a:extLst>
              <a:ext uri="{FF2B5EF4-FFF2-40B4-BE49-F238E27FC236}">
                <a16:creationId xmlns:a16="http://schemas.microsoft.com/office/drawing/2014/main" id="{CB5C61C5-2517-4D83-868C-74CE8249EC35}"/>
              </a:ext>
            </a:extLst>
          </p:cNvPr>
          <p:cNvSpPr/>
          <p:nvPr/>
        </p:nvSpPr>
        <p:spPr>
          <a:xfrm>
            <a:off x="581526" y="4209697"/>
            <a:ext cx="9067800" cy="1938992"/>
          </a:xfrm>
          <a:prstGeom prst="rect">
            <a:avLst/>
          </a:prstGeom>
        </p:spPr>
        <p:txBody>
          <a:bodyPr wrap="square">
            <a:spAutoFit/>
          </a:bodyPr>
          <a:lstStyle/>
          <a:p>
            <a:pPr marL="285750" indent="-285750">
              <a:buFont typeface="Arial" panose="020B0604020202020204" pitchFamily="34" charset="0"/>
              <a:buChar char="•"/>
            </a:pPr>
            <a:r>
              <a:rPr lang="en-US" sz="2400" b="1" dirty="0"/>
              <a:t>Ways to achieve Abstraction</a:t>
            </a:r>
          </a:p>
          <a:p>
            <a:pPr marL="285750" indent="-285750">
              <a:buFont typeface="Arial" panose="020B0604020202020204" pitchFamily="34" charset="0"/>
              <a:buChar char="•"/>
            </a:pPr>
            <a:r>
              <a:rPr lang="en-US" sz="2400" dirty="0"/>
              <a:t>There are two ways to achieve abstraction in java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FF0000"/>
                </a:solidFill>
              </a:rPr>
              <a:t>Abstract class (0 to 100%)</a:t>
            </a:r>
          </a:p>
          <a:p>
            <a:pPr marL="285750" indent="-285750">
              <a:buFont typeface="Arial" panose="020B0604020202020204" pitchFamily="34" charset="0"/>
              <a:buChar char="•"/>
            </a:pPr>
            <a:r>
              <a:rPr lang="en-US" sz="2400" dirty="0">
                <a:solidFill>
                  <a:srgbClr val="FF0000"/>
                </a:solidFill>
              </a:rPr>
              <a:t>Interface (100%)</a:t>
            </a:r>
          </a:p>
        </p:txBody>
      </p:sp>
    </p:spTree>
    <p:extLst>
      <p:ext uri="{BB962C8B-B14F-4D97-AF65-F5344CB8AC3E}">
        <p14:creationId xmlns:p14="http://schemas.microsoft.com/office/powerpoint/2010/main" val="3659792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381000" y="2133600"/>
            <a:ext cx="9448800" cy="5324535"/>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Why Interface should be used in multiple inheritance? Consider the example</a:t>
            </a:r>
          </a:p>
          <a:p>
            <a:r>
              <a:rPr lang="en-US" sz="2000" dirty="0">
                <a:latin typeface="Times New Roman" panose="02020603050405020304" pitchFamily="18" charset="0"/>
                <a:cs typeface="Times New Roman" panose="02020603050405020304" pitchFamily="18" charset="0"/>
              </a:rPr>
              <a:t>class A {  </a:t>
            </a:r>
          </a:p>
          <a:p>
            <a:r>
              <a:rPr lang="en-US" sz="2000" dirty="0">
                <a:latin typeface="Times New Roman" panose="02020603050405020304" pitchFamily="18" charset="0"/>
                <a:cs typeface="Times New Roman" panose="02020603050405020304" pitchFamily="18" charset="0"/>
              </a:rPr>
              <a:t>void msg()</a:t>
            </a:r>
          </a:p>
          <a:p>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("Hello");</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class B {  </a:t>
            </a:r>
          </a:p>
          <a:p>
            <a:r>
              <a:rPr lang="en-US" sz="2000" dirty="0">
                <a:latin typeface="Times New Roman" panose="02020603050405020304" pitchFamily="18" charset="0"/>
                <a:cs typeface="Times New Roman" panose="02020603050405020304" pitchFamily="18" charset="0"/>
              </a:rPr>
              <a:t>void msg()</a:t>
            </a:r>
          </a:p>
          <a:p>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("Welcome");</a:t>
            </a:r>
          </a:p>
          <a:p>
            <a:r>
              <a:rPr lang="en-US" sz="2000" dirty="0">
                <a:latin typeface="Times New Roman" panose="02020603050405020304" pitchFamily="18" charset="0"/>
                <a:cs typeface="Times New Roman" panose="02020603050405020304" pitchFamily="18" charset="0"/>
              </a:rPr>
              <a:t>}  }  </a:t>
            </a:r>
          </a:p>
          <a:p>
            <a:r>
              <a:rPr lang="en-US" sz="2000" dirty="0">
                <a:solidFill>
                  <a:srgbClr val="FF0000"/>
                </a:solidFill>
                <a:latin typeface="Times New Roman" panose="02020603050405020304" pitchFamily="18" charset="0"/>
                <a:cs typeface="Times New Roman" panose="02020603050405020304" pitchFamily="18" charset="0"/>
              </a:rPr>
              <a:t>class C extends A,B </a:t>
            </a:r>
            <a:r>
              <a:rPr lang="en-US" sz="2000" dirty="0">
                <a:latin typeface="Times New Roman" panose="02020603050405020304" pitchFamily="18" charset="0"/>
                <a:cs typeface="Times New Roman" panose="02020603050405020304" pitchFamily="18" charset="0"/>
              </a:rPr>
              <a:t>//suppose if it were</a:t>
            </a:r>
          </a:p>
          <a:p>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    	C obj=new C();  </a:t>
            </a:r>
          </a:p>
          <a:p>
            <a:r>
              <a:rPr lang="en-US" sz="2000" dirty="0">
                <a:latin typeface="Times New Roman" panose="02020603050405020304" pitchFamily="18" charset="0"/>
                <a:cs typeface="Times New Roman" panose="02020603050405020304" pitchFamily="18" charset="0"/>
              </a:rPr>
              <a:t>   	obj.msg();//Now which msg() method would be invoked?  </a:t>
            </a:r>
          </a:p>
          <a:p>
            <a:r>
              <a:rPr lang="en-US" sz="2000" dirty="0">
                <a:latin typeface="Times New Roman" panose="02020603050405020304" pitchFamily="18" charset="0"/>
                <a:cs typeface="Times New Roman" panose="02020603050405020304" pitchFamily="18" charset="0"/>
              </a:rPr>
              <a:t>     }  }</a:t>
            </a:r>
          </a:p>
          <a:p>
            <a:r>
              <a:rPr lang="en-US" sz="2000" dirty="0">
                <a:solidFill>
                  <a:srgbClr val="FF0000"/>
                </a:solidFill>
                <a:latin typeface="Times New Roman" panose="02020603050405020304" pitchFamily="18" charset="0"/>
                <a:cs typeface="Times New Roman" panose="02020603050405020304" pitchFamily="18" charset="0"/>
              </a:rPr>
              <a:t>Compile time error occurs</a:t>
            </a:r>
          </a:p>
        </p:txBody>
      </p:sp>
    </p:spTree>
    <p:extLst>
      <p:ext uri="{BB962C8B-B14F-4D97-AF65-F5344CB8AC3E}">
        <p14:creationId xmlns:p14="http://schemas.microsoft.com/office/powerpoint/2010/main" val="644774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457200" y="2057400"/>
            <a:ext cx="7467600" cy="6247864"/>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//Multiple inheritance example</a:t>
            </a:r>
          </a:p>
          <a:p>
            <a:r>
              <a:rPr lang="en-US" sz="2000" dirty="0">
                <a:solidFill>
                  <a:srgbClr val="FF0000"/>
                </a:solidFill>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vehicleone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int  speed=90;</a:t>
            </a:r>
          </a:p>
          <a:p>
            <a:r>
              <a:rPr lang="en-US" sz="2000" dirty="0">
                <a:latin typeface="Times New Roman" panose="02020603050405020304" pitchFamily="18" charset="0"/>
                <a:cs typeface="Times New Roman" panose="02020603050405020304" pitchFamily="18" charset="0"/>
              </a:rPr>
              <a:t>	public void distance();</a:t>
            </a:r>
          </a:p>
          <a:p>
            <a:r>
              <a:rPr lang="en-US" sz="2000" dirty="0">
                <a:latin typeface="Times New Roman" panose="02020603050405020304" pitchFamily="18" charset="0"/>
                <a:cs typeface="Times New Roman" panose="02020603050405020304" pitchFamily="18" charset="0"/>
              </a:rPr>
              <a:t>}</a:t>
            </a:r>
          </a:p>
          <a:p>
            <a:r>
              <a:rPr lang="en-US" sz="2000" dirty="0">
                <a:solidFill>
                  <a:srgbClr val="FF0000"/>
                </a:solidFill>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vehicletwo</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int distance=200;</a:t>
            </a:r>
          </a:p>
          <a:p>
            <a:r>
              <a:rPr lang="en-US" sz="2000" dirty="0">
                <a:latin typeface="Times New Roman" panose="02020603050405020304" pitchFamily="18" charset="0"/>
                <a:cs typeface="Times New Roman" panose="02020603050405020304" pitchFamily="18" charset="0"/>
              </a:rPr>
              <a:t>	public void speed();</a:t>
            </a:r>
          </a:p>
          <a:p>
            <a:r>
              <a:rPr lang="en-US" sz="2000" dirty="0">
                <a:latin typeface="Times New Roman" panose="02020603050405020304" pitchFamily="18" charset="0"/>
                <a:cs typeface="Times New Roman" panose="02020603050405020304" pitchFamily="18" charset="0"/>
              </a:rPr>
              <a:t>}</a:t>
            </a:r>
          </a:p>
          <a:p>
            <a:r>
              <a:rPr lang="en-US" sz="2000" dirty="0">
                <a:solidFill>
                  <a:srgbClr val="FF0000"/>
                </a:solidFill>
                <a:latin typeface="Times New Roman" panose="02020603050405020304" pitchFamily="18" charset="0"/>
                <a:cs typeface="Times New Roman" panose="02020603050405020304" pitchFamily="18" charset="0"/>
              </a:rPr>
              <a:t>class Vehicle  implements </a:t>
            </a:r>
            <a:r>
              <a:rPr lang="en-US" sz="2000" dirty="0" err="1">
                <a:solidFill>
                  <a:srgbClr val="FF0000"/>
                </a:solidFill>
                <a:latin typeface="Times New Roman" panose="02020603050405020304" pitchFamily="18" charset="0"/>
                <a:cs typeface="Times New Roman" panose="02020603050405020304" pitchFamily="18" charset="0"/>
              </a:rPr>
              <a:t>vehicleone</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vehicletwo</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//two interfaces</a:t>
            </a:r>
          </a:p>
          <a:p>
            <a:r>
              <a:rPr lang="en-US" sz="2000" dirty="0">
                <a:latin typeface="Times New Roman" panose="02020603050405020304" pitchFamily="18" charset="0"/>
                <a:cs typeface="Times New Roman" panose="02020603050405020304" pitchFamily="18" charset="0"/>
              </a:rPr>
              <a:t>{	public void distance() {</a:t>
            </a:r>
          </a:p>
          <a:p>
            <a:r>
              <a:rPr lang="en-US" sz="2000" dirty="0">
                <a:latin typeface="Times New Roman" panose="02020603050405020304" pitchFamily="18" charset="0"/>
                <a:cs typeface="Times New Roman" panose="02020603050405020304" pitchFamily="18" charset="0"/>
              </a:rPr>
              <a:t>		int  distance=speed*200;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("distance travelled is "+distance);</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public void speed() {</a:t>
            </a:r>
          </a:p>
          <a:p>
            <a:r>
              <a:rPr lang="en-US" sz="2000" dirty="0">
                <a:latin typeface="Times New Roman" panose="02020603050405020304" pitchFamily="18" charset="0"/>
                <a:cs typeface="Times New Roman" panose="02020603050405020304" pitchFamily="18" charset="0"/>
              </a:rPr>
              <a:t>		int speed=distance/90;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("Speed is "+speed);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F9C4D45-4528-462E-9448-FDA6A06279F3}"/>
              </a:ext>
            </a:extLst>
          </p:cNvPr>
          <p:cNvSpPr/>
          <p:nvPr/>
        </p:nvSpPr>
        <p:spPr>
          <a:xfrm>
            <a:off x="4876800" y="2209800"/>
            <a:ext cx="5029200" cy="1477328"/>
          </a:xfrm>
          <a:prstGeom prst="rect">
            <a:avLst/>
          </a:prstGeom>
          <a:ln>
            <a:solidFill>
              <a:schemeClr val="accent1"/>
            </a:solidFill>
          </a:ln>
        </p:spPr>
        <p:txBody>
          <a:bodyPr>
            <a:spAutoFit/>
          </a:bodyPr>
          <a:lstStyle/>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MultipleInterface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Vehicle obj = new Vehicle();</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obj.distance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obj.speed</a:t>
            </a:r>
            <a:r>
              <a:rPr lang="en-US"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66969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Inheritance</a:t>
            </a:r>
            <a:endParaRPr sz="3200" dirty="0"/>
          </a:p>
        </p:txBody>
      </p:sp>
      <p:sp>
        <p:nvSpPr>
          <p:cNvPr id="4" name="Rectangle 3">
            <a:extLst>
              <a:ext uri="{FF2B5EF4-FFF2-40B4-BE49-F238E27FC236}">
                <a16:creationId xmlns:a16="http://schemas.microsoft.com/office/drawing/2014/main" id="{52082DB3-C3ED-4060-8A0F-00B73C54A119}"/>
              </a:ext>
            </a:extLst>
          </p:cNvPr>
          <p:cNvSpPr/>
          <p:nvPr/>
        </p:nvSpPr>
        <p:spPr>
          <a:xfrm>
            <a:off x="228600" y="2057400"/>
            <a:ext cx="4572000" cy="5940088"/>
          </a:xfrm>
          <a:prstGeom prst="rect">
            <a:avLst/>
          </a:prstGeom>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A		//class</a:t>
            </a:r>
          </a:p>
          <a:p>
            <a:r>
              <a:rPr lang="en-US" sz="2000" dirty="0">
                <a:latin typeface="Times New Roman" panose="02020603050405020304" pitchFamily="18" charset="0"/>
                <a:cs typeface="Times New Roman" panose="02020603050405020304" pitchFamily="18" charset="0"/>
              </a:rPr>
              <a:t>{	int a=10;	 //variable with value assigned</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B	//Interface</a:t>
            </a:r>
          </a:p>
          <a:p>
            <a:r>
              <a:rPr lang="en-US" sz="2000" dirty="0">
                <a:latin typeface="Times New Roman" panose="02020603050405020304" pitchFamily="18" charset="0"/>
                <a:cs typeface="Times New Roman" panose="02020603050405020304" pitchFamily="18" charset="0"/>
              </a:rPr>
              <a:t>{int b=20;</a:t>
            </a:r>
          </a:p>
          <a:p>
            <a:r>
              <a:rPr lang="en-US" sz="2000" dirty="0">
                <a:latin typeface="Times New Roman" panose="02020603050405020304" pitchFamily="18" charset="0"/>
                <a:cs typeface="Times New Roman" panose="02020603050405020304" pitchFamily="18" charset="0"/>
              </a:rPr>
              <a:t>}</a:t>
            </a:r>
          </a:p>
          <a:p>
            <a:r>
              <a:rPr lang="en-US" sz="2000" dirty="0">
                <a:solidFill>
                  <a:srgbClr val="FF0000"/>
                </a:solidFill>
                <a:latin typeface="Times New Roman" panose="02020603050405020304" pitchFamily="18" charset="0"/>
                <a:cs typeface="Times New Roman" panose="02020603050405020304" pitchFamily="18" charset="0"/>
              </a:rPr>
              <a:t>//Multiple </a:t>
            </a:r>
            <a:r>
              <a:rPr lang="en-US" sz="2000" dirty="0" err="1">
                <a:solidFill>
                  <a:srgbClr val="FF0000"/>
                </a:solidFill>
                <a:latin typeface="Times New Roman" panose="02020603050405020304" pitchFamily="18" charset="0"/>
                <a:cs typeface="Times New Roman" panose="02020603050405020304" pitchFamily="18" charset="0"/>
              </a:rPr>
              <a:t>inh</a:t>
            </a:r>
            <a:r>
              <a:rPr lang="en-US" sz="2000" dirty="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class C extends A implements B 	 {</a:t>
            </a:r>
          </a:p>
          <a:p>
            <a:r>
              <a:rPr lang="en-US" sz="2000" dirty="0">
                <a:latin typeface="Times New Roman" panose="02020603050405020304" pitchFamily="18" charset="0"/>
                <a:cs typeface="Times New Roman" panose="02020603050405020304" pitchFamily="18" charset="0"/>
              </a:rPr>
              <a:t>int c;</a:t>
            </a:r>
          </a:p>
          <a:p>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mul</a:t>
            </a:r>
            <a:r>
              <a:rPr lang="en-US" sz="2000" dirty="0">
                <a:latin typeface="Times New Roman" panose="02020603050405020304" pitchFamily="18" charset="0"/>
                <a:cs typeface="Times New Roman" panose="02020603050405020304" pitchFamily="18" charset="0"/>
              </a:rPr>
              <a:t>()				//method1</a:t>
            </a:r>
          </a:p>
          <a:p>
            <a:r>
              <a:rPr lang="en-US" sz="2000" dirty="0">
                <a:latin typeface="Times New Roman" panose="02020603050405020304" pitchFamily="18" charset="0"/>
                <a:cs typeface="Times New Roman" panose="02020603050405020304" pitchFamily="18" charset="0"/>
              </a:rPr>
              <a:t>{	c=a*b;</a:t>
            </a:r>
          </a:p>
          <a:p>
            <a:r>
              <a:rPr lang="en-US" sz="2000" dirty="0">
                <a:latin typeface="Times New Roman" panose="02020603050405020304" pitchFamily="18" charset="0"/>
                <a:cs typeface="Times New Roman" panose="02020603050405020304" pitchFamily="18" charset="0"/>
              </a:rPr>
              <a:t>	return c;</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5EB77DF-AF0C-4567-ACE4-333AAD66DF00}"/>
              </a:ext>
            </a:extLst>
          </p:cNvPr>
          <p:cNvSpPr/>
          <p:nvPr/>
        </p:nvSpPr>
        <p:spPr>
          <a:xfrm>
            <a:off x="4800600" y="1828800"/>
            <a:ext cx="5157537" cy="5909310"/>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class D extends C 		</a:t>
            </a:r>
            <a:r>
              <a:rPr lang="en-US" dirty="0">
                <a:solidFill>
                  <a:srgbClr val="FF0000"/>
                </a:solidFill>
                <a:latin typeface="Times New Roman" panose="02020603050405020304" pitchFamily="18" charset="0"/>
                <a:cs typeface="Times New Roman" panose="02020603050405020304" pitchFamily="18" charset="0"/>
              </a:rPr>
              <a:t>//Single </a:t>
            </a:r>
            <a:r>
              <a:rPr lang="en-US" dirty="0" err="1">
                <a:solidFill>
                  <a:srgbClr val="FF0000"/>
                </a:solidFill>
                <a:latin typeface="Times New Roman" panose="02020603050405020304" pitchFamily="18" charset="0"/>
                <a:cs typeface="Times New Roman" panose="02020603050405020304" pitchFamily="18" charset="0"/>
              </a:rPr>
              <a:t>inh</a:t>
            </a:r>
            <a:r>
              <a:rPr lang="en-US" dirty="0">
                <a:solidFill>
                  <a:srgbClr val="FF000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{void sum()			//method2</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("Adding all 3 variables");</a:t>
            </a:r>
          </a:p>
          <a:p>
            <a:r>
              <a:rPr lang="en-US" dirty="0">
                <a:latin typeface="Times New Roman" panose="02020603050405020304" pitchFamily="18" charset="0"/>
                <a:cs typeface="Times New Roman" panose="02020603050405020304" pitchFamily="18" charset="0"/>
              </a:rPr>
              <a:t>	int d=</a:t>
            </a:r>
            <a:r>
              <a:rPr lang="en-US" dirty="0" err="1">
                <a:latin typeface="Times New Roman" panose="02020603050405020304" pitchFamily="18" charset="0"/>
                <a:cs typeface="Times New Roman" panose="02020603050405020304" pitchFamily="18" charset="0"/>
              </a:rPr>
              <a:t>a+b+mul</a:t>
            </a:r>
            <a:r>
              <a:rPr lang="en-US" dirty="0">
                <a:latin typeface="Times New Roman" panose="02020603050405020304" pitchFamily="18" charset="0"/>
                <a:cs typeface="Times New Roman" panose="02020603050405020304" pitchFamily="18" charset="0"/>
              </a:rPr>
              <a:t>();			//Calc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(d);</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hybridinh</a:t>
            </a:r>
            <a:r>
              <a:rPr lang="en-US" dirty="0">
                <a:latin typeface="Times New Roman" panose="02020603050405020304" pitchFamily="18" charset="0"/>
                <a:cs typeface="Times New Roman" panose="02020603050405020304" pitchFamily="18" charset="0"/>
              </a:rPr>
              <a:t>	//main class</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//main fun.</a:t>
            </a:r>
          </a:p>
          <a:p>
            <a:r>
              <a:rPr lang="en-US" dirty="0">
                <a:latin typeface="Times New Roman" panose="02020603050405020304" pitchFamily="18" charset="0"/>
                <a:cs typeface="Times New Roman" panose="02020603050405020304" pitchFamily="18" charset="0"/>
              </a:rPr>
              <a:t>	{ C obj1 = new C(); 			//Obj. creation</a:t>
            </a:r>
          </a:p>
          <a:p>
            <a:r>
              <a:rPr lang="en-US" dirty="0">
                <a:latin typeface="Times New Roman" panose="02020603050405020304" pitchFamily="18" charset="0"/>
                <a:cs typeface="Times New Roman" panose="02020603050405020304" pitchFamily="18" charset="0"/>
              </a:rPr>
              <a:t>	D obj2 = new D();</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("Multiplying two variables");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(obj1.mul());	//Print </a:t>
            </a:r>
            <a:r>
              <a:rPr lang="en-US" dirty="0" err="1">
                <a:latin typeface="Times New Roman" panose="02020603050405020304" pitchFamily="18" charset="0"/>
                <a:cs typeface="Times New Roman" panose="02020603050405020304" pitchFamily="18" charset="0"/>
              </a:rPr>
              <a:t>stmt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obj2.sum(); 				//Calling method</a:t>
            </a:r>
          </a:p>
          <a:p>
            <a:r>
              <a:rPr lang="en-US"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410595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90259F-D2ED-442C-8231-DB9E7BE3CF14}"/>
              </a:ext>
            </a:extLst>
          </p:cNvPr>
          <p:cNvGraphicFramePr>
            <a:graphicFrameLocks noGrp="1"/>
          </p:cNvGraphicFramePr>
          <p:nvPr>
            <p:extLst>
              <p:ext uri="{D42A27DB-BD31-4B8C-83A1-F6EECF244321}">
                <p14:modId xmlns:p14="http://schemas.microsoft.com/office/powerpoint/2010/main" val="1776427763"/>
              </p:ext>
            </p:extLst>
          </p:nvPr>
        </p:nvGraphicFramePr>
        <p:xfrm>
          <a:off x="457200" y="2078924"/>
          <a:ext cx="9067800" cy="4702876"/>
        </p:xfrm>
        <a:graphic>
          <a:graphicData uri="http://schemas.openxmlformats.org/drawingml/2006/table">
            <a:tbl>
              <a:tblPr firstRow="1" firstCol="1" bandRow="1">
                <a:tableStyleId>{5940675A-B579-460E-94D1-54222C63F5DA}</a:tableStyleId>
              </a:tblPr>
              <a:tblGrid>
                <a:gridCol w="665687">
                  <a:extLst>
                    <a:ext uri="{9D8B030D-6E8A-4147-A177-3AD203B41FA5}">
                      <a16:colId xmlns:a16="http://schemas.microsoft.com/office/drawing/2014/main" val="1138385468"/>
                    </a:ext>
                  </a:extLst>
                </a:gridCol>
                <a:gridCol w="4294333">
                  <a:extLst>
                    <a:ext uri="{9D8B030D-6E8A-4147-A177-3AD203B41FA5}">
                      <a16:colId xmlns:a16="http://schemas.microsoft.com/office/drawing/2014/main" val="2600778383"/>
                    </a:ext>
                  </a:extLst>
                </a:gridCol>
                <a:gridCol w="4107780">
                  <a:extLst>
                    <a:ext uri="{9D8B030D-6E8A-4147-A177-3AD203B41FA5}">
                      <a16:colId xmlns:a16="http://schemas.microsoft.com/office/drawing/2014/main" val="3703107450"/>
                    </a:ext>
                  </a:extLst>
                </a:gridCol>
              </a:tblGrid>
              <a:tr h="383926">
                <a:tc>
                  <a:txBody>
                    <a:bodyPr/>
                    <a:lstStyle/>
                    <a:p>
                      <a:pPr marL="0" marR="0">
                        <a:lnSpc>
                          <a:spcPct val="115000"/>
                        </a:lnSpc>
                        <a:spcBef>
                          <a:spcPts val="0"/>
                        </a:spcBef>
                        <a:spcAft>
                          <a:spcPts val="0"/>
                        </a:spcAft>
                      </a:pPr>
                      <a:r>
                        <a:rPr lang="en-US" sz="2000" b="1">
                          <a:effectLst/>
                        </a:rPr>
                        <a:t>S.No</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b="1">
                          <a:effectLst/>
                        </a:rPr>
                        <a:t>Abstract class (Cannot be instantiated)</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b="1" dirty="0">
                          <a:effectLst/>
                        </a:rPr>
                        <a:t>Interface (Cannot be instantiated)</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extLst>
                  <a:ext uri="{0D108BD9-81ED-4DB2-BD59-A6C34878D82A}">
                    <a16:rowId xmlns:a16="http://schemas.microsoft.com/office/drawing/2014/main" val="1557387320"/>
                  </a:ext>
                </a:extLst>
              </a:tr>
              <a:tr h="383926">
                <a:tc>
                  <a:txBody>
                    <a:bodyPr/>
                    <a:lstStyle/>
                    <a:p>
                      <a:pPr marL="0" marR="0">
                        <a:lnSpc>
                          <a:spcPct val="115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Partial abstraction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100% data abstraction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extLst>
                  <a:ext uri="{0D108BD9-81ED-4DB2-BD59-A6C34878D82A}">
                    <a16:rowId xmlns:a16="http://schemas.microsoft.com/office/drawing/2014/main" val="2451665761"/>
                  </a:ext>
                </a:extLst>
              </a:tr>
              <a:tr h="791793">
                <a:tc>
                  <a:txBody>
                    <a:bodyPr/>
                    <a:lstStyle/>
                    <a:p>
                      <a:pPr marL="0" marR="0">
                        <a:lnSpc>
                          <a:spcPct val="115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Programmer knows 50% of implementation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Programmer doesn’t aware of implementation.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extLst>
                  <a:ext uri="{0D108BD9-81ED-4DB2-BD59-A6C34878D82A}">
                    <a16:rowId xmlns:a16="http://schemas.microsoft.com/office/drawing/2014/main" val="818868558"/>
                  </a:ext>
                </a:extLst>
              </a:tr>
              <a:tr h="791793">
                <a:tc>
                  <a:txBody>
                    <a:bodyPr/>
                    <a:lstStyle/>
                    <a:p>
                      <a:pPr marL="0" marR="0">
                        <a:lnSpc>
                          <a:spcPct val="115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A class can inherit only one abstract class.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A class can implement more than one interface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extLst>
                  <a:ext uri="{0D108BD9-81ED-4DB2-BD59-A6C34878D82A}">
                    <a16:rowId xmlns:a16="http://schemas.microsoft.com/office/drawing/2014/main" val="1002995135"/>
                  </a:ext>
                </a:extLst>
              </a:tr>
              <a:tr h="791793">
                <a:tc>
                  <a:txBody>
                    <a:bodyPr/>
                    <a:lstStyle/>
                    <a:p>
                      <a:pPr marL="0" marR="0">
                        <a:lnSpc>
                          <a:spcPct val="115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Methods may or may not have implementation.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Methods have no implementation.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extLst>
                  <a:ext uri="{0D108BD9-81ED-4DB2-BD59-A6C34878D82A}">
                    <a16:rowId xmlns:a16="http://schemas.microsoft.com/office/drawing/2014/main" val="3049322092"/>
                  </a:ext>
                </a:extLst>
              </a:tr>
              <a:tr h="383926">
                <a:tc>
                  <a:txBody>
                    <a:bodyPr/>
                    <a:lstStyle/>
                    <a:p>
                      <a:pPr marL="0" marR="0">
                        <a:lnSpc>
                          <a:spcPct val="115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solidFill>
                            <a:srgbClr val="FF0000"/>
                          </a:solidFill>
                          <a:effectLst/>
                        </a:rPr>
                        <a:t>Efficient performance</a:t>
                      </a:r>
                      <a:endParaRPr lang="en-US" sz="20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dirty="0">
                          <a:solidFill>
                            <a:srgbClr val="FF0000"/>
                          </a:solidFill>
                          <a:effectLst/>
                        </a:rPr>
                        <a:t>Slow performance</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extLst>
                  <a:ext uri="{0D108BD9-81ED-4DB2-BD59-A6C34878D82A}">
                    <a16:rowId xmlns:a16="http://schemas.microsoft.com/office/drawing/2014/main" val="2806887245"/>
                  </a:ext>
                </a:extLst>
              </a:tr>
              <a:tr h="383926">
                <a:tc>
                  <a:txBody>
                    <a:bodyPr/>
                    <a:lstStyle/>
                    <a:p>
                      <a:pPr marL="0" marR="0">
                        <a:lnSpc>
                          <a:spcPct val="115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Extends keyword used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Implements keyword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extLst>
                  <a:ext uri="{0D108BD9-81ED-4DB2-BD59-A6C34878D82A}">
                    <a16:rowId xmlns:a16="http://schemas.microsoft.com/office/drawing/2014/main" val="1478668134"/>
                  </a:ext>
                </a:extLst>
              </a:tr>
              <a:tr h="791793">
                <a:tc>
                  <a:txBody>
                    <a:bodyPr/>
                    <a:lstStyle/>
                    <a:p>
                      <a:pPr marL="0" marR="0">
                        <a:lnSpc>
                          <a:spcPct val="115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a:effectLst/>
                        </a:rPr>
                        <a:t>Members of abstract class can have public, private, protected.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tc>
                  <a:txBody>
                    <a:bodyPr/>
                    <a:lstStyle/>
                    <a:p>
                      <a:pPr marL="0" marR="0">
                        <a:lnSpc>
                          <a:spcPct val="115000"/>
                        </a:lnSpc>
                        <a:spcBef>
                          <a:spcPts val="0"/>
                        </a:spcBef>
                        <a:spcAft>
                          <a:spcPts val="0"/>
                        </a:spcAft>
                      </a:pPr>
                      <a:r>
                        <a:rPr lang="en-US" sz="2000" dirty="0">
                          <a:effectLst/>
                        </a:rPr>
                        <a:t>Members of interface are public by default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810" marR="7810" marT="0" marB="0"/>
                </a:tc>
                <a:extLst>
                  <a:ext uri="{0D108BD9-81ED-4DB2-BD59-A6C34878D82A}">
                    <a16:rowId xmlns:a16="http://schemas.microsoft.com/office/drawing/2014/main" val="852034818"/>
                  </a:ext>
                </a:extLst>
              </a:tr>
            </a:tbl>
          </a:graphicData>
        </a:graphic>
      </p:graphicFrame>
      <p:sp>
        <p:nvSpPr>
          <p:cNvPr id="5" name="object 2">
            <a:extLst>
              <a:ext uri="{FF2B5EF4-FFF2-40B4-BE49-F238E27FC236}">
                <a16:creationId xmlns:a16="http://schemas.microsoft.com/office/drawing/2014/main" id="{BAA709B5-2783-4191-B74D-B0857FC9DC35}"/>
              </a:ext>
            </a:extLst>
          </p:cNvPr>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Abstract Class Vs Interface</a:t>
            </a:r>
            <a:endParaRPr sz="3200" dirty="0"/>
          </a:p>
        </p:txBody>
      </p:sp>
    </p:spTree>
    <p:extLst>
      <p:ext uri="{BB962C8B-B14F-4D97-AF65-F5344CB8AC3E}">
        <p14:creationId xmlns:p14="http://schemas.microsoft.com/office/powerpoint/2010/main" val="3022318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Using Super Keyword</a:t>
            </a:r>
            <a:endParaRPr sz="3200" dirty="0"/>
          </a:p>
        </p:txBody>
      </p:sp>
      <p:sp>
        <p:nvSpPr>
          <p:cNvPr id="3" name="Rectangle 2">
            <a:extLst>
              <a:ext uri="{FF2B5EF4-FFF2-40B4-BE49-F238E27FC236}">
                <a16:creationId xmlns:a16="http://schemas.microsoft.com/office/drawing/2014/main" id="{0D5ACD26-52C5-4BA2-ABA0-5244E9A68859}"/>
              </a:ext>
            </a:extLst>
          </p:cNvPr>
          <p:cNvSpPr/>
          <p:nvPr/>
        </p:nvSpPr>
        <p:spPr>
          <a:xfrm>
            <a:off x="481262" y="1981200"/>
            <a:ext cx="9348537" cy="830997"/>
          </a:xfrm>
          <a:prstGeom prst="rect">
            <a:avLst/>
          </a:prstGeom>
        </p:spPr>
        <p:txBody>
          <a:bodyPr wrap="square">
            <a:spAutoFit/>
          </a:bodyPr>
          <a:lstStyle/>
          <a:p>
            <a:r>
              <a:rPr lang="en-US" sz="2400" b="1" dirty="0">
                <a:solidFill>
                  <a:srgbClr val="FF0000"/>
                </a:solidFill>
              </a:rPr>
              <a:t>The super keyword in Java is a reference variable which is used to refer immediate parent class object.</a:t>
            </a:r>
            <a:endParaRPr lang="en-US" sz="2400" dirty="0"/>
          </a:p>
        </p:txBody>
      </p:sp>
      <p:sp>
        <p:nvSpPr>
          <p:cNvPr id="4" name="Rectangle 3">
            <a:extLst>
              <a:ext uri="{FF2B5EF4-FFF2-40B4-BE49-F238E27FC236}">
                <a16:creationId xmlns:a16="http://schemas.microsoft.com/office/drawing/2014/main" id="{5AEBE357-1010-4CA8-9E11-8D26F48CD731}"/>
              </a:ext>
            </a:extLst>
          </p:cNvPr>
          <p:cNvSpPr/>
          <p:nvPr/>
        </p:nvSpPr>
        <p:spPr>
          <a:xfrm>
            <a:off x="609600" y="3009036"/>
            <a:ext cx="8763000" cy="1569660"/>
          </a:xfrm>
          <a:prstGeom prst="rect">
            <a:avLst/>
          </a:prstGeom>
        </p:spPr>
        <p:txBody>
          <a:bodyPr wrap="square">
            <a:spAutoFit/>
          </a:bodyPr>
          <a:lstStyle/>
          <a:p>
            <a:r>
              <a:rPr lang="en-US" sz="2400" dirty="0"/>
              <a:t>Conditions where super key word used:</a:t>
            </a:r>
          </a:p>
          <a:p>
            <a:r>
              <a:rPr lang="en-US" sz="2400" dirty="0"/>
              <a:t>1. Only used in subclass constructor and methods.</a:t>
            </a:r>
          </a:p>
          <a:p>
            <a:r>
              <a:rPr lang="en-US" sz="2400" dirty="0"/>
              <a:t>2. Call to super must first statement in subclass constructor.</a:t>
            </a:r>
          </a:p>
          <a:p>
            <a:r>
              <a:rPr lang="en-US" sz="2400" dirty="0"/>
              <a:t>3. Parameters must be in same order.</a:t>
            </a:r>
          </a:p>
        </p:txBody>
      </p:sp>
    </p:spTree>
    <p:extLst>
      <p:ext uri="{BB962C8B-B14F-4D97-AF65-F5344CB8AC3E}">
        <p14:creationId xmlns:p14="http://schemas.microsoft.com/office/powerpoint/2010/main" val="499760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Using Super Keyword</a:t>
            </a:r>
            <a:endParaRPr sz="3200" dirty="0"/>
          </a:p>
        </p:txBody>
      </p:sp>
      <p:sp>
        <p:nvSpPr>
          <p:cNvPr id="4" name="Rectangle 3">
            <a:extLst>
              <a:ext uri="{FF2B5EF4-FFF2-40B4-BE49-F238E27FC236}">
                <a16:creationId xmlns:a16="http://schemas.microsoft.com/office/drawing/2014/main" id="{5AEBE357-1010-4CA8-9E11-8D26F48CD731}"/>
              </a:ext>
            </a:extLst>
          </p:cNvPr>
          <p:cNvSpPr/>
          <p:nvPr/>
        </p:nvSpPr>
        <p:spPr>
          <a:xfrm>
            <a:off x="589547" y="2057400"/>
            <a:ext cx="8763000" cy="5632311"/>
          </a:xfrm>
          <a:prstGeom prst="rect">
            <a:avLst/>
          </a:prstGeom>
        </p:spPr>
        <p:txBody>
          <a:bodyPr wrap="square">
            <a:spAutoFit/>
          </a:bodyPr>
          <a:lstStyle/>
          <a:p>
            <a:r>
              <a:rPr lang="en-US" sz="2400" dirty="0">
                <a:solidFill>
                  <a:srgbClr val="FF0000"/>
                </a:solidFill>
              </a:rPr>
              <a:t>//Use of super with variables: </a:t>
            </a:r>
          </a:p>
          <a:p>
            <a:r>
              <a:rPr lang="en-US" sz="2400" dirty="0"/>
              <a:t>class Vehicle</a:t>
            </a:r>
          </a:p>
          <a:p>
            <a:r>
              <a:rPr lang="en-US" sz="2400" dirty="0"/>
              <a:t>{    int </a:t>
            </a:r>
            <a:r>
              <a:rPr lang="en-US" sz="2400" dirty="0" err="1"/>
              <a:t>maxSpeed</a:t>
            </a:r>
            <a:r>
              <a:rPr lang="en-US" sz="2400" dirty="0"/>
              <a:t> = 120; }</a:t>
            </a:r>
          </a:p>
          <a:p>
            <a:endParaRPr lang="en-US" sz="2400" dirty="0"/>
          </a:p>
          <a:p>
            <a:r>
              <a:rPr lang="en-US" sz="2400" dirty="0"/>
              <a:t>class Car extends Vehicle</a:t>
            </a:r>
          </a:p>
          <a:p>
            <a:r>
              <a:rPr lang="en-US" sz="2400" dirty="0"/>
              <a:t>{    int </a:t>
            </a:r>
            <a:r>
              <a:rPr lang="en-US" sz="2400" dirty="0" err="1"/>
              <a:t>maxSpeed</a:t>
            </a:r>
            <a:r>
              <a:rPr lang="en-US" sz="2400" dirty="0"/>
              <a:t> = 180;</a:t>
            </a:r>
          </a:p>
          <a:p>
            <a:r>
              <a:rPr lang="en-US" sz="2400" dirty="0"/>
              <a:t>     void display()     {</a:t>
            </a:r>
          </a:p>
          <a:p>
            <a:r>
              <a:rPr lang="en-US" sz="2400" dirty="0"/>
              <a:t>        </a:t>
            </a:r>
            <a:r>
              <a:rPr lang="en-US" sz="2400" dirty="0" err="1"/>
              <a:t>System.out.println</a:t>
            </a:r>
            <a:r>
              <a:rPr lang="en-US" sz="2400" dirty="0"/>
              <a:t>("Maximum Speed: " + </a:t>
            </a:r>
            <a:r>
              <a:rPr lang="en-US" sz="2400" b="1" dirty="0" err="1">
                <a:solidFill>
                  <a:srgbClr val="FF0000"/>
                </a:solidFill>
              </a:rPr>
              <a:t>super</a:t>
            </a:r>
            <a:r>
              <a:rPr lang="en-US" sz="2400" dirty="0" err="1"/>
              <a:t>.maxSpeed</a:t>
            </a:r>
            <a:r>
              <a:rPr lang="en-US" sz="2400" dirty="0"/>
              <a:t>);</a:t>
            </a:r>
          </a:p>
          <a:p>
            <a:r>
              <a:rPr lang="en-US" sz="2400" dirty="0"/>
              <a:t>    }}</a:t>
            </a:r>
          </a:p>
          <a:p>
            <a:r>
              <a:rPr lang="en-US" sz="2400" dirty="0"/>
              <a:t> </a:t>
            </a:r>
          </a:p>
          <a:p>
            <a:r>
              <a:rPr lang="en-US" sz="2400" dirty="0"/>
              <a:t>class Test</a:t>
            </a:r>
          </a:p>
          <a:p>
            <a:r>
              <a:rPr lang="en-US" sz="2400" dirty="0"/>
              <a:t>{    public static void main(String[] </a:t>
            </a:r>
            <a:r>
              <a:rPr lang="en-US" sz="2400" dirty="0" err="1"/>
              <a:t>args</a:t>
            </a:r>
            <a:r>
              <a:rPr lang="en-US" sz="2400" dirty="0"/>
              <a:t>) {</a:t>
            </a:r>
          </a:p>
          <a:p>
            <a:r>
              <a:rPr lang="en-US" sz="2400" dirty="0"/>
              <a:t>        Car small = new Car();</a:t>
            </a:r>
          </a:p>
          <a:p>
            <a:r>
              <a:rPr lang="en-US" sz="2400" dirty="0"/>
              <a:t>        </a:t>
            </a:r>
            <a:r>
              <a:rPr lang="en-US" sz="2400" dirty="0" err="1"/>
              <a:t>small.display</a:t>
            </a:r>
            <a:r>
              <a:rPr lang="en-US" sz="2400" dirty="0"/>
              <a:t>();</a:t>
            </a:r>
          </a:p>
          <a:p>
            <a:r>
              <a:rPr lang="en-US" sz="2400" dirty="0"/>
              <a:t>    } }</a:t>
            </a:r>
          </a:p>
        </p:txBody>
      </p:sp>
    </p:spTree>
    <p:extLst>
      <p:ext uri="{BB962C8B-B14F-4D97-AF65-F5344CB8AC3E}">
        <p14:creationId xmlns:p14="http://schemas.microsoft.com/office/powerpoint/2010/main" val="596065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Using Super Keyword</a:t>
            </a:r>
            <a:endParaRPr sz="3200" dirty="0"/>
          </a:p>
        </p:txBody>
      </p:sp>
      <p:sp>
        <p:nvSpPr>
          <p:cNvPr id="4" name="Rectangle 3">
            <a:extLst>
              <a:ext uri="{FF2B5EF4-FFF2-40B4-BE49-F238E27FC236}">
                <a16:creationId xmlns:a16="http://schemas.microsoft.com/office/drawing/2014/main" id="{5AEBE357-1010-4CA8-9E11-8D26F48CD731}"/>
              </a:ext>
            </a:extLst>
          </p:cNvPr>
          <p:cNvSpPr/>
          <p:nvPr/>
        </p:nvSpPr>
        <p:spPr>
          <a:xfrm>
            <a:off x="589547" y="2057400"/>
            <a:ext cx="8763000" cy="5632311"/>
          </a:xfrm>
          <a:prstGeom prst="rect">
            <a:avLst/>
          </a:prstGeom>
        </p:spPr>
        <p:txBody>
          <a:bodyPr wrap="square">
            <a:spAutoFit/>
          </a:bodyPr>
          <a:lstStyle/>
          <a:p>
            <a:r>
              <a:rPr lang="en-US" dirty="0">
                <a:solidFill>
                  <a:srgbClr val="FF0000"/>
                </a:solidFill>
              </a:rPr>
              <a:t>//</a:t>
            </a:r>
            <a:r>
              <a:rPr lang="en-US" b="1" dirty="0">
                <a:solidFill>
                  <a:srgbClr val="FF0000"/>
                </a:solidFill>
              </a:rPr>
              <a:t>Use of super with methods</a:t>
            </a:r>
            <a:endParaRPr lang="en-US" dirty="0">
              <a:solidFill>
                <a:srgbClr val="FF0000"/>
              </a:solidFill>
            </a:endParaRPr>
          </a:p>
          <a:p>
            <a:r>
              <a:rPr lang="en-US" dirty="0"/>
              <a:t>class Person</a:t>
            </a:r>
          </a:p>
          <a:p>
            <a:r>
              <a:rPr lang="en-US" dirty="0"/>
              <a:t>{    void message()    {</a:t>
            </a:r>
          </a:p>
          <a:p>
            <a:r>
              <a:rPr lang="en-US" dirty="0"/>
              <a:t>        </a:t>
            </a:r>
            <a:r>
              <a:rPr lang="en-US" dirty="0" err="1"/>
              <a:t>System.out.println</a:t>
            </a:r>
            <a:r>
              <a:rPr lang="en-US" dirty="0"/>
              <a:t>("This is person class");</a:t>
            </a:r>
          </a:p>
          <a:p>
            <a:r>
              <a:rPr lang="en-US" dirty="0"/>
              <a:t>    }</a:t>
            </a:r>
          </a:p>
          <a:p>
            <a:r>
              <a:rPr lang="en-US" dirty="0"/>
              <a:t>}</a:t>
            </a:r>
          </a:p>
          <a:p>
            <a:r>
              <a:rPr lang="en-US" dirty="0"/>
              <a:t> class Student extends Person</a:t>
            </a:r>
          </a:p>
          <a:p>
            <a:r>
              <a:rPr lang="en-US" dirty="0"/>
              <a:t>{    void message()</a:t>
            </a:r>
          </a:p>
          <a:p>
            <a:r>
              <a:rPr lang="en-US" dirty="0"/>
              <a:t>    {        </a:t>
            </a:r>
            <a:r>
              <a:rPr lang="en-US" dirty="0" err="1"/>
              <a:t>System.out.println</a:t>
            </a:r>
            <a:r>
              <a:rPr lang="en-US" dirty="0"/>
              <a:t>("This is student class");</a:t>
            </a:r>
          </a:p>
          <a:p>
            <a:r>
              <a:rPr lang="en-US" dirty="0"/>
              <a:t>    }</a:t>
            </a:r>
          </a:p>
          <a:p>
            <a:r>
              <a:rPr lang="en-US" dirty="0"/>
              <a:t>     void display()</a:t>
            </a:r>
          </a:p>
          <a:p>
            <a:r>
              <a:rPr lang="en-US" dirty="0"/>
              <a:t>    </a:t>
            </a:r>
            <a:r>
              <a:rPr lang="en-US" dirty="0">
                <a:solidFill>
                  <a:srgbClr val="FF0000"/>
                </a:solidFill>
              </a:rPr>
              <a:t>{         </a:t>
            </a:r>
            <a:r>
              <a:rPr lang="en-US" b="1" dirty="0" err="1">
                <a:solidFill>
                  <a:srgbClr val="FF0000"/>
                </a:solidFill>
              </a:rPr>
              <a:t>super.message</a:t>
            </a:r>
            <a:r>
              <a:rPr lang="en-US" b="1" dirty="0">
                <a:solidFill>
                  <a:srgbClr val="FF0000"/>
                </a:solidFill>
              </a:rPr>
              <a:t>();</a:t>
            </a:r>
          </a:p>
          <a:p>
            <a:r>
              <a:rPr lang="en-US" dirty="0"/>
              <a:t>         message();</a:t>
            </a:r>
          </a:p>
          <a:p>
            <a:r>
              <a:rPr lang="en-US" dirty="0"/>
              <a:t>    }</a:t>
            </a:r>
          </a:p>
          <a:p>
            <a:r>
              <a:rPr lang="en-US" dirty="0"/>
              <a:t>}</a:t>
            </a:r>
          </a:p>
          <a:p>
            <a:r>
              <a:rPr lang="en-US" dirty="0"/>
              <a:t> class Test</a:t>
            </a:r>
          </a:p>
          <a:p>
            <a:r>
              <a:rPr lang="en-US" dirty="0"/>
              <a:t>{    public static void main(String </a:t>
            </a:r>
            <a:r>
              <a:rPr lang="en-US" dirty="0" err="1"/>
              <a:t>args</a:t>
            </a:r>
            <a:r>
              <a:rPr lang="en-US" dirty="0"/>
              <a:t>[])    {</a:t>
            </a:r>
          </a:p>
          <a:p>
            <a:r>
              <a:rPr lang="en-US" dirty="0"/>
              <a:t>        Student s = new Student();</a:t>
            </a:r>
          </a:p>
          <a:p>
            <a:r>
              <a:rPr lang="en-US" dirty="0"/>
              <a:t>         </a:t>
            </a:r>
            <a:r>
              <a:rPr lang="en-US" dirty="0" err="1"/>
              <a:t>s.display</a:t>
            </a:r>
            <a:r>
              <a:rPr lang="en-US" dirty="0"/>
              <a:t>();</a:t>
            </a:r>
          </a:p>
          <a:p>
            <a:r>
              <a:rPr lang="en-US" dirty="0"/>
              <a:t>    }}</a:t>
            </a:r>
          </a:p>
        </p:txBody>
      </p:sp>
    </p:spTree>
    <p:extLst>
      <p:ext uri="{BB962C8B-B14F-4D97-AF65-F5344CB8AC3E}">
        <p14:creationId xmlns:p14="http://schemas.microsoft.com/office/powerpoint/2010/main" val="2392287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90914"/>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Using Super Keyword</a:t>
            </a:r>
            <a:endParaRPr sz="3200" dirty="0"/>
          </a:p>
        </p:txBody>
      </p:sp>
      <p:sp>
        <p:nvSpPr>
          <p:cNvPr id="4" name="Rectangle 3">
            <a:extLst>
              <a:ext uri="{FF2B5EF4-FFF2-40B4-BE49-F238E27FC236}">
                <a16:creationId xmlns:a16="http://schemas.microsoft.com/office/drawing/2014/main" id="{5AEBE357-1010-4CA8-9E11-8D26F48CD731}"/>
              </a:ext>
            </a:extLst>
          </p:cNvPr>
          <p:cNvSpPr/>
          <p:nvPr/>
        </p:nvSpPr>
        <p:spPr>
          <a:xfrm>
            <a:off x="589547" y="2057400"/>
            <a:ext cx="8763000" cy="5632311"/>
          </a:xfrm>
          <a:prstGeom prst="rect">
            <a:avLst/>
          </a:prstGeom>
        </p:spPr>
        <p:txBody>
          <a:bodyPr wrap="square">
            <a:spAutoFit/>
          </a:bodyPr>
          <a:lstStyle/>
          <a:p>
            <a:r>
              <a:rPr lang="en-US" dirty="0">
                <a:solidFill>
                  <a:srgbClr val="FF0000"/>
                </a:solidFill>
              </a:rPr>
              <a:t>//</a:t>
            </a:r>
            <a:r>
              <a:rPr lang="en-US" b="1" dirty="0">
                <a:solidFill>
                  <a:srgbClr val="FF0000"/>
                </a:solidFill>
              </a:rPr>
              <a:t>Use of super with constructors</a:t>
            </a:r>
            <a:endParaRPr lang="en-US" dirty="0">
              <a:solidFill>
                <a:srgbClr val="FF0000"/>
              </a:solidFill>
            </a:endParaRPr>
          </a:p>
          <a:p>
            <a:r>
              <a:rPr lang="en-US" dirty="0"/>
              <a:t>class Person {</a:t>
            </a:r>
          </a:p>
          <a:p>
            <a:r>
              <a:rPr lang="en-US" dirty="0"/>
              <a:t>    Person()    {</a:t>
            </a:r>
          </a:p>
          <a:p>
            <a:r>
              <a:rPr lang="en-US" dirty="0"/>
              <a:t>        </a:t>
            </a:r>
            <a:r>
              <a:rPr lang="en-US" dirty="0" err="1"/>
              <a:t>System.out.println</a:t>
            </a:r>
            <a:r>
              <a:rPr lang="en-US" dirty="0"/>
              <a:t>("Person class Constructor");</a:t>
            </a:r>
          </a:p>
          <a:p>
            <a:r>
              <a:rPr lang="en-US" dirty="0"/>
              <a:t>    }</a:t>
            </a:r>
          </a:p>
          <a:p>
            <a:r>
              <a:rPr lang="en-US" dirty="0"/>
              <a:t>    Person(int </a:t>
            </a:r>
            <a:r>
              <a:rPr lang="en-US" dirty="0" err="1"/>
              <a:t>i</a:t>
            </a:r>
            <a:r>
              <a:rPr lang="en-US" dirty="0"/>
              <a:t>)     {</a:t>
            </a:r>
          </a:p>
          <a:p>
            <a:r>
              <a:rPr lang="en-US" dirty="0"/>
              <a:t>        </a:t>
            </a:r>
            <a:r>
              <a:rPr lang="en-US" dirty="0" err="1"/>
              <a:t>System.out.println</a:t>
            </a:r>
            <a:r>
              <a:rPr lang="en-US" dirty="0"/>
              <a:t>("Person class Const. with param");</a:t>
            </a:r>
          </a:p>
          <a:p>
            <a:r>
              <a:rPr lang="en-US" dirty="0"/>
              <a:t>    }}</a:t>
            </a:r>
          </a:p>
          <a:p>
            <a:r>
              <a:rPr lang="en-US" dirty="0"/>
              <a:t> class Student extends Person {</a:t>
            </a:r>
          </a:p>
          <a:p>
            <a:r>
              <a:rPr lang="en-US" dirty="0"/>
              <a:t>    Student()     {</a:t>
            </a:r>
          </a:p>
          <a:p>
            <a:r>
              <a:rPr lang="en-US" dirty="0"/>
              <a:t>                </a:t>
            </a:r>
            <a:r>
              <a:rPr lang="en-US" dirty="0" err="1"/>
              <a:t>System.out.println</a:t>
            </a:r>
            <a:r>
              <a:rPr lang="en-US" dirty="0"/>
              <a:t>("Student class Constructor");</a:t>
            </a:r>
          </a:p>
          <a:p>
            <a:r>
              <a:rPr lang="en-US" dirty="0"/>
              <a:t>    }</a:t>
            </a:r>
          </a:p>
          <a:p>
            <a:r>
              <a:rPr lang="en-US" dirty="0"/>
              <a:t>    Student(int </a:t>
            </a:r>
            <a:r>
              <a:rPr lang="en-US" dirty="0" err="1"/>
              <a:t>i</a:t>
            </a:r>
            <a:r>
              <a:rPr lang="en-US" dirty="0"/>
              <a:t>)     {</a:t>
            </a:r>
          </a:p>
          <a:p>
            <a:r>
              <a:rPr lang="en-US" b="1" dirty="0">
                <a:solidFill>
                  <a:srgbClr val="FF0000"/>
                </a:solidFill>
              </a:rPr>
              <a:t>         super(</a:t>
            </a:r>
            <a:r>
              <a:rPr lang="en-US" b="1" dirty="0" err="1">
                <a:solidFill>
                  <a:srgbClr val="FF0000"/>
                </a:solidFill>
              </a:rPr>
              <a:t>i</a:t>
            </a:r>
            <a:r>
              <a:rPr lang="en-US" b="1" dirty="0">
                <a:solidFill>
                  <a:srgbClr val="FF0000"/>
                </a:solidFill>
              </a:rPr>
              <a:t>);</a:t>
            </a:r>
          </a:p>
          <a:p>
            <a:r>
              <a:rPr lang="en-US" dirty="0"/>
              <a:t>         </a:t>
            </a:r>
            <a:r>
              <a:rPr lang="en-US" dirty="0" err="1"/>
              <a:t>System.out.println</a:t>
            </a:r>
            <a:r>
              <a:rPr lang="en-US" dirty="0"/>
              <a:t>("Student class Const. with param");</a:t>
            </a:r>
          </a:p>
          <a:p>
            <a:r>
              <a:rPr lang="en-US" dirty="0"/>
              <a:t>    }}</a:t>
            </a:r>
          </a:p>
          <a:p>
            <a:r>
              <a:rPr lang="en-US" dirty="0"/>
              <a:t> class Main {</a:t>
            </a:r>
          </a:p>
          <a:p>
            <a:r>
              <a:rPr lang="en-US" dirty="0"/>
              <a:t>    public static void main(String[] </a:t>
            </a:r>
            <a:r>
              <a:rPr lang="en-US" dirty="0" err="1"/>
              <a:t>args</a:t>
            </a:r>
            <a:r>
              <a:rPr lang="en-US" dirty="0"/>
              <a:t>)     {</a:t>
            </a:r>
          </a:p>
          <a:p>
            <a:r>
              <a:rPr lang="en-US" dirty="0"/>
              <a:t>        Student s = new Student(</a:t>
            </a:r>
            <a:r>
              <a:rPr lang="en-US" dirty="0">
                <a:solidFill>
                  <a:srgbClr val="FF0000"/>
                </a:solidFill>
              </a:rPr>
              <a:t>5</a:t>
            </a:r>
            <a:r>
              <a:rPr lang="en-US" dirty="0"/>
              <a:t>);</a:t>
            </a:r>
          </a:p>
          <a:p>
            <a:r>
              <a:rPr lang="en-US" dirty="0"/>
              <a:t>    } }</a:t>
            </a:r>
          </a:p>
        </p:txBody>
      </p:sp>
    </p:spTree>
    <p:extLst>
      <p:ext uri="{BB962C8B-B14F-4D97-AF65-F5344CB8AC3E}">
        <p14:creationId xmlns:p14="http://schemas.microsoft.com/office/powerpoint/2010/main" val="103156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38200"/>
            <a:ext cx="48768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Overriding</a:t>
            </a:r>
            <a:br>
              <a:rPr lang="en-US" sz="3200" spc="5" dirty="0">
                <a:solidFill>
                  <a:srgbClr val="FFFFFF"/>
                </a:solidFill>
              </a:rPr>
            </a:br>
            <a:r>
              <a:rPr lang="en-US" sz="3200" spc="5" dirty="0">
                <a:solidFill>
                  <a:srgbClr val="FFFFFF"/>
                </a:solidFill>
              </a:rPr>
              <a:t>and Overloading Methods</a:t>
            </a:r>
            <a:endParaRPr sz="3200" dirty="0"/>
          </a:p>
        </p:txBody>
      </p:sp>
      <p:sp>
        <p:nvSpPr>
          <p:cNvPr id="5" name="Rectangle 4">
            <a:extLst>
              <a:ext uri="{FF2B5EF4-FFF2-40B4-BE49-F238E27FC236}">
                <a16:creationId xmlns:a16="http://schemas.microsoft.com/office/drawing/2014/main" id="{5DE49DBF-0B7E-4073-AADB-896A83981081}"/>
              </a:ext>
            </a:extLst>
          </p:cNvPr>
          <p:cNvSpPr/>
          <p:nvPr/>
        </p:nvSpPr>
        <p:spPr>
          <a:xfrm>
            <a:off x="457200" y="1905000"/>
            <a:ext cx="9601200" cy="6429261"/>
          </a:xfrm>
          <a:prstGeom prst="rect">
            <a:avLst/>
          </a:prstGeom>
        </p:spPr>
        <p:txBody>
          <a:bodyPr wrap="square">
            <a:spAutoFit/>
          </a:bodyPr>
          <a:lstStyle/>
          <a:p>
            <a:pPr marR="0" lvl="0">
              <a:lnSpc>
                <a:spcPct val="115000"/>
              </a:lnSpc>
              <a:spcBef>
                <a:spcPts val="0"/>
              </a:spcBef>
              <a:spcAft>
                <a:spcPts val="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Method Overriding</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Declaring a method in sub class which is already present in parent class is known as method overriding. </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Overriding is done so that a </a:t>
            </a:r>
            <a:r>
              <a:rPr lang="en-US" sz="2400" b="1" dirty="0">
                <a:latin typeface="Times New Roman" panose="02020603050405020304" pitchFamily="18" charset="0"/>
                <a:ea typeface="Calibri" panose="020F0502020204030204" pitchFamily="34" charset="0"/>
                <a:cs typeface="Times New Roman" panose="02020603050405020304" pitchFamily="18" charset="0"/>
              </a:rPr>
              <a:t>child class can give its own implementation</a:t>
            </a:r>
            <a:r>
              <a:rPr lang="en-US" sz="2400" dirty="0">
                <a:latin typeface="Times New Roman" panose="02020603050405020304" pitchFamily="18" charset="0"/>
                <a:ea typeface="Calibri" panose="020F0502020204030204" pitchFamily="34" charset="0"/>
                <a:cs typeface="Times New Roman" panose="02020603050405020304" pitchFamily="18" charset="0"/>
              </a:rPr>
              <a:t> to a method which is already provided by the parent class. </a:t>
            </a:r>
          </a:p>
          <a:p>
            <a:pPr marL="342900" marR="0" lvl="0" indent="-342900">
              <a:lnSpc>
                <a:spcPct val="115000"/>
              </a:lnSpc>
              <a:spcBef>
                <a:spcPts val="0"/>
              </a:spcBef>
              <a:spcAft>
                <a:spcPts val="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Occurs during runtime</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Performed between two classes.</a:t>
            </a:r>
          </a:p>
          <a:p>
            <a:pPr marR="0" lvl="0">
              <a:lnSpc>
                <a:spcPct val="115000"/>
              </a:lnSpc>
              <a:spcBef>
                <a:spcPts val="0"/>
              </a:spcBef>
              <a:spcAft>
                <a:spcPts val="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Rules:</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Private method cannot be overridden. (so don’t use private access specifier)</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Static method can be inherited but cannot be overridden</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Method overriding occurs only when name of two methods are same.</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Arguments must be same and in same order from both child and parent class.</a:t>
            </a:r>
          </a:p>
          <a:p>
            <a:pPr marL="342900" marR="0" lvl="0" indent="-342900">
              <a:lnSpc>
                <a:spcPct val="115000"/>
              </a:lnSpc>
              <a:spcBef>
                <a:spcPts val="0"/>
              </a:spcBef>
              <a:spcAft>
                <a:spcPts val="0"/>
              </a:spcAft>
              <a:buFont typeface="Wingdings" panose="05000000000000000000" pitchFamily="2" charset="2"/>
              <a:buChar cha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5202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38200"/>
            <a:ext cx="48768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Overriding</a:t>
            </a:r>
            <a:br>
              <a:rPr lang="en-US" sz="3200" spc="5" dirty="0">
                <a:solidFill>
                  <a:srgbClr val="FFFFFF"/>
                </a:solidFill>
              </a:rPr>
            </a:br>
            <a:r>
              <a:rPr lang="en-US" sz="3200" spc="5" dirty="0">
                <a:solidFill>
                  <a:srgbClr val="FFFFFF"/>
                </a:solidFill>
              </a:rPr>
              <a:t>and Overloading Methods</a:t>
            </a:r>
            <a:endParaRPr sz="3200" dirty="0"/>
          </a:p>
        </p:txBody>
      </p:sp>
      <p:sp>
        <p:nvSpPr>
          <p:cNvPr id="3" name="Rectangle 2">
            <a:extLst>
              <a:ext uri="{FF2B5EF4-FFF2-40B4-BE49-F238E27FC236}">
                <a16:creationId xmlns:a16="http://schemas.microsoft.com/office/drawing/2014/main" id="{2CBB92AC-7CD8-4AD9-BFE9-3711BFC0D38C}"/>
              </a:ext>
            </a:extLst>
          </p:cNvPr>
          <p:cNvSpPr/>
          <p:nvPr/>
        </p:nvSpPr>
        <p:spPr>
          <a:xfrm>
            <a:off x="469232" y="1905000"/>
            <a:ext cx="5398168" cy="5909310"/>
          </a:xfrm>
          <a:prstGeom prst="rect">
            <a:avLst/>
          </a:prstGeom>
        </p:spPr>
        <p:txBody>
          <a:bodyPr wrap="square">
            <a:spAutoFit/>
          </a:bodyPr>
          <a:lstStyle/>
          <a:p>
            <a:r>
              <a:rPr lang="en-US" dirty="0">
                <a:solidFill>
                  <a:srgbClr val="FF0000"/>
                </a:solidFill>
              </a:rPr>
              <a:t>//Method Overriding</a:t>
            </a:r>
          </a:p>
          <a:p>
            <a:r>
              <a:rPr lang="en-US" dirty="0"/>
              <a:t>class parent</a:t>
            </a:r>
          </a:p>
          <a:p>
            <a:r>
              <a:rPr lang="en-US" dirty="0"/>
              <a:t>{	//Overridden method</a:t>
            </a:r>
          </a:p>
          <a:p>
            <a:r>
              <a:rPr lang="en-US" dirty="0"/>
              <a:t> 	public void property(){</a:t>
            </a:r>
          </a:p>
          <a:p>
            <a:r>
              <a:rPr lang="en-US" dirty="0"/>
              <a:t>	 </a:t>
            </a:r>
            <a:r>
              <a:rPr lang="en-US" dirty="0" err="1"/>
              <a:t>System.out.println</a:t>
            </a:r>
            <a:r>
              <a:rPr lang="en-US" dirty="0"/>
              <a:t>("</a:t>
            </a:r>
            <a:r>
              <a:rPr lang="en-US" dirty="0" err="1"/>
              <a:t>Land+Property+Cash</a:t>
            </a:r>
            <a:r>
              <a:rPr lang="en-US" dirty="0"/>
              <a:t>");</a:t>
            </a:r>
          </a:p>
          <a:p>
            <a:r>
              <a:rPr lang="en-US" dirty="0"/>
              <a:t>   	}</a:t>
            </a:r>
          </a:p>
          <a:p>
            <a:r>
              <a:rPr lang="en-US" dirty="0"/>
              <a:t>	</a:t>
            </a:r>
            <a:r>
              <a:rPr lang="en-US" dirty="0">
                <a:solidFill>
                  <a:srgbClr val="FF0000"/>
                </a:solidFill>
              </a:rPr>
              <a:t>public void marriage()</a:t>
            </a:r>
          </a:p>
          <a:p>
            <a:r>
              <a:rPr lang="en-US" dirty="0"/>
              <a:t>	{</a:t>
            </a:r>
          </a:p>
          <a:p>
            <a:r>
              <a:rPr lang="en-US" dirty="0"/>
              <a:t>     	     </a:t>
            </a:r>
            <a:r>
              <a:rPr lang="en-US" dirty="0" err="1"/>
              <a:t>System.out.println</a:t>
            </a:r>
            <a:r>
              <a:rPr lang="en-US" dirty="0"/>
              <a:t>(“</a:t>
            </a:r>
            <a:r>
              <a:rPr lang="en-US" dirty="0" err="1"/>
              <a:t>abc</a:t>
            </a:r>
            <a:r>
              <a:rPr lang="en-US" dirty="0"/>
              <a:t>");</a:t>
            </a:r>
          </a:p>
          <a:p>
            <a:r>
              <a:rPr lang="en-US" dirty="0"/>
              <a:t>	}	</a:t>
            </a:r>
          </a:p>
          <a:p>
            <a:r>
              <a:rPr lang="en-US" dirty="0"/>
              <a:t>}</a:t>
            </a:r>
          </a:p>
          <a:p>
            <a:r>
              <a:rPr lang="en-US" dirty="0"/>
              <a:t>class son extends parent</a:t>
            </a:r>
          </a:p>
          <a:p>
            <a:r>
              <a:rPr lang="en-US" dirty="0"/>
              <a:t>{ 	</a:t>
            </a:r>
            <a:r>
              <a:rPr lang="en-US" dirty="0">
                <a:solidFill>
                  <a:srgbClr val="FF0000"/>
                </a:solidFill>
              </a:rPr>
              <a:t>public void marriage() //Overriding method</a:t>
            </a:r>
          </a:p>
          <a:p>
            <a:r>
              <a:rPr lang="en-US" dirty="0"/>
              <a:t>	{</a:t>
            </a:r>
          </a:p>
          <a:p>
            <a:r>
              <a:rPr lang="en-US" dirty="0"/>
              <a:t>     		</a:t>
            </a:r>
            <a:r>
              <a:rPr lang="en-US" dirty="0" err="1"/>
              <a:t>System.out.println</a:t>
            </a:r>
            <a:r>
              <a:rPr lang="en-US" dirty="0"/>
              <a:t>(“</a:t>
            </a:r>
            <a:r>
              <a:rPr lang="en-US" dirty="0" err="1"/>
              <a:t>xyz</a:t>
            </a:r>
            <a:r>
              <a:rPr lang="en-US" dirty="0"/>
              <a:t>");</a:t>
            </a:r>
          </a:p>
          <a:p>
            <a:r>
              <a:rPr lang="en-US" dirty="0"/>
              <a:t>	}</a:t>
            </a:r>
          </a:p>
          <a:p>
            <a:r>
              <a:rPr lang="en-US" dirty="0"/>
              <a:t> public static void main( String </a:t>
            </a:r>
            <a:r>
              <a:rPr lang="en-US" dirty="0" err="1"/>
              <a:t>args</a:t>
            </a:r>
            <a:r>
              <a:rPr lang="en-US" dirty="0"/>
              <a:t>[]) </a:t>
            </a:r>
          </a:p>
          <a:p>
            <a:r>
              <a:rPr lang="en-US" dirty="0"/>
              <a:t>  {       son obj = new son();</a:t>
            </a:r>
          </a:p>
          <a:p>
            <a:r>
              <a:rPr lang="en-US" dirty="0"/>
              <a:t>      //This will call the child class version of marriage()</a:t>
            </a:r>
          </a:p>
          <a:p>
            <a:r>
              <a:rPr lang="en-US" dirty="0"/>
              <a:t>   </a:t>
            </a:r>
            <a:r>
              <a:rPr lang="en-US" dirty="0" err="1"/>
              <a:t>obj.property</a:t>
            </a:r>
            <a:r>
              <a:rPr lang="en-US" dirty="0"/>
              <a:t>();   </a:t>
            </a:r>
            <a:r>
              <a:rPr lang="en-US" dirty="0" err="1"/>
              <a:t>obj.marriage</a:t>
            </a:r>
            <a:r>
              <a:rPr lang="en-US" dirty="0"/>
              <a:t>();</a:t>
            </a:r>
          </a:p>
          <a:p>
            <a:r>
              <a:rPr lang="en-US" dirty="0"/>
              <a:t>   }}</a:t>
            </a:r>
          </a:p>
        </p:txBody>
      </p:sp>
    </p:spTree>
    <p:extLst>
      <p:ext uri="{BB962C8B-B14F-4D97-AF65-F5344CB8AC3E}">
        <p14:creationId xmlns:p14="http://schemas.microsoft.com/office/powerpoint/2010/main" val="286589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Abstraction</a:t>
            </a:r>
          </a:p>
        </p:txBody>
      </p:sp>
      <p:sp>
        <p:nvSpPr>
          <p:cNvPr id="5" name="Rectangle 4">
            <a:extLst>
              <a:ext uri="{FF2B5EF4-FFF2-40B4-BE49-F238E27FC236}">
                <a16:creationId xmlns:a16="http://schemas.microsoft.com/office/drawing/2014/main" id="{89C1E71B-9742-48EE-8CCF-6CBF89144019}"/>
              </a:ext>
            </a:extLst>
          </p:cNvPr>
          <p:cNvSpPr/>
          <p:nvPr/>
        </p:nvSpPr>
        <p:spPr>
          <a:xfrm>
            <a:off x="457200" y="2209800"/>
            <a:ext cx="8610600" cy="3046988"/>
          </a:xfrm>
          <a:prstGeom prst="rect">
            <a:avLst/>
          </a:prstGeom>
        </p:spPr>
        <p:txBody>
          <a:bodyPr wrap="square">
            <a:spAutoFit/>
          </a:bodyPr>
          <a:lstStyle/>
          <a:p>
            <a:pPr marL="285750" indent="-285750">
              <a:buFont typeface="Arial" panose="020B0604020202020204" pitchFamily="34" charset="0"/>
              <a:buChar char="•"/>
            </a:pPr>
            <a:r>
              <a:rPr lang="en-US" sz="2400" b="1" dirty="0">
                <a:solidFill>
                  <a:srgbClr val="FF0000"/>
                </a:solidFill>
              </a:rPr>
              <a:t>Encapsulation vs Data Abstraction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FF0000"/>
                </a:solidFill>
              </a:rPr>
              <a:t>Encapsulation</a:t>
            </a:r>
            <a:r>
              <a:rPr lang="en-US" sz="2400" dirty="0"/>
              <a:t> is data hiding(</a:t>
            </a:r>
            <a:r>
              <a:rPr lang="en-US" sz="2400" dirty="0">
                <a:solidFill>
                  <a:srgbClr val="FF0000"/>
                </a:solidFill>
              </a:rPr>
              <a:t>information</a:t>
            </a:r>
            <a:r>
              <a:rPr lang="en-US" sz="2400" dirty="0"/>
              <a:t> </a:t>
            </a:r>
            <a:r>
              <a:rPr lang="en-US" sz="2400" dirty="0">
                <a:solidFill>
                  <a:srgbClr val="FF0000"/>
                </a:solidFill>
              </a:rPr>
              <a:t>hiding</a:t>
            </a:r>
            <a:r>
              <a:rPr lang="en-US" sz="2400" dirty="0"/>
              <a:t>) while </a:t>
            </a:r>
            <a:r>
              <a:rPr lang="en-US" sz="2400" dirty="0">
                <a:solidFill>
                  <a:srgbClr val="0070C0"/>
                </a:solidFill>
              </a:rPr>
              <a:t>Abstraction</a:t>
            </a:r>
            <a:r>
              <a:rPr lang="en-US" sz="2400" dirty="0"/>
              <a:t> is detailed hiding(</a:t>
            </a:r>
            <a:r>
              <a:rPr lang="en-US" sz="2400" dirty="0">
                <a:solidFill>
                  <a:srgbClr val="0070C0"/>
                </a:solidFill>
              </a:rPr>
              <a:t>implementation</a:t>
            </a:r>
            <a:r>
              <a:rPr lang="en-US" sz="2400" dirty="0"/>
              <a:t> </a:t>
            </a:r>
            <a:r>
              <a:rPr lang="en-US" sz="2400" dirty="0">
                <a:solidFill>
                  <a:srgbClr val="0070C0"/>
                </a:solidFill>
              </a:rPr>
              <a:t>hiding</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While encapsulation groups together data and methods that act upon the data, data abstraction deal with exposing the interface to the user and hiding the details of implementation.</a:t>
            </a:r>
          </a:p>
        </p:txBody>
      </p:sp>
      <p:sp>
        <p:nvSpPr>
          <p:cNvPr id="2" name="Rectangle 1">
            <a:extLst>
              <a:ext uri="{FF2B5EF4-FFF2-40B4-BE49-F238E27FC236}">
                <a16:creationId xmlns:a16="http://schemas.microsoft.com/office/drawing/2014/main" id="{2868CFA9-049F-4C86-8BD6-BCC3B4EE2334}"/>
              </a:ext>
            </a:extLst>
          </p:cNvPr>
          <p:cNvSpPr/>
          <p:nvPr/>
        </p:nvSpPr>
        <p:spPr>
          <a:xfrm>
            <a:off x="605588" y="5256788"/>
            <a:ext cx="9224211" cy="1938992"/>
          </a:xfrm>
          <a:prstGeom prst="rect">
            <a:avLst/>
          </a:prstGeom>
        </p:spPr>
        <p:txBody>
          <a:bodyPr wrap="square">
            <a:spAutoFit/>
          </a:bodyPr>
          <a:lstStyle/>
          <a:p>
            <a:r>
              <a:rPr lang="en-US" sz="2400" dirty="0">
                <a:solidFill>
                  <a:schemeClr val="accent1"/>
                </a:solidFill>
              </a:rPr>
              <a:t>Advantages of Abstraction</a:t>
            </a:r>
          </a:p>
          <a:p>
            <a:pPr marL="342900" indent="-342900">
              <a:buFont typeface="Arial" panose="020B0604020202020204" pitchFamily="34" charset="0"/>
              <a:buChar char="•"/>
            </a:pPr>
            <a:r>
              <a:rPr lang="en-US" sz="2400" dirty="0"/>
              <a:t>It reduces the complexity of viewing the things.</a:t>
            </a:r>
          </a:p>
          <a:p>
            <a:pPr marL="342900" indent="-342900">
              <a:buFont typeface="Arial" panose="020B0604020202020204" pitchFamily="34" charset="0"/>
              <a:buChar char="•"/>
            </a:pPr>
            <a:r>
              <a:rPr lang="en-US" sz="2400" dirty="0"/>
              <a:t>Avoids code duplication and increases reusability.</a:t>
            </a:r>
          </a:p>
          <a:p>
            <a:pPr marL="342900" indent="-342900">
              <a:buFont typeface="Arial" panose="020B0604020202020204" pitchFamily="34" charset="0"/>
              <a:buChar char="•"/>
            </a:pPr>
            <a:r>
              <a:rPr lang="en-US" sz="2400" dirty="0"/>
              <a:t>Helps to increase the security of an application or program as only important details are provided to the user.</a:t>
            </a:r>
          </a:p>
        </p:txBody>
      </p:sp>
    </p:spTree>
    <p:extLst>
      <p:ext uri="{BB962C8B-B14F-4D97-AF65-F5344CB8AC3E}">
        <p14:creationId xmlns:p14="http://schemas.microsoft.com/office/powerpoint/2010/main" val="222768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38200"/>
            <a:ext cx="48768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Overriding</a:t>
            </a:r>
            <a:br>
              <a:rPr lang="en-US" sz="3200" spc="5" dirty="0">
                <a:solidFill>
                  <a:srgbClr val="FFFFFF"/>
                </a:solidFill>
              </a:rPr>
            </a:br>
            <a:r>
              <a:rPr lang="en-US" sz="3200" spc="5" dirty="0">
                <a:solidFill>
                  <a:srgbClr val="FFFFFF"/>
                </a:solidFill>
              </a:rPr>
              <a:t>and Overloading Methods</a:t>
            </a:r>
            <a:endParaRPr sz="3200" dirty="0"/>
          </a:p>
        </p:txBody>
      </p:sp>
      <p:sp>
        <p:nvSpPr>
          <p:cNvPr id="5" name="Rectangle 4">
            <a:extLst>
              <a:ext uri="{FF2B5EF4-FFF2-40B4-BE49-F238E27FC236}">
                <a16:creationId xmlns:a16="http://schemas.microsoft.com/office/drawing/2014/main" id="{5DE49DBF-0B7E-4073-AADB-896A83981081}"/>
              </a:ext>
            </a:extLst>
          </p:cNvPr>
          <p:cNvSpPr/>
          <p:nvPr/>
        </p:nvSpPr>
        <p:spPr>
          <a:xfrm>
            <a:off x="457200" y="1905000"/>
            <a:ext cx="9601200" cy="3880871"/>
          </a:xfrm>
          <a:prstGeom prst="rect">
            <a:avLst/>
          </a:prstGeom>
        </p:spPr>
        <p:txBody>
          <a:bodyPr wrap="square">
            <a:spAutoFit/>
          </a:bodyPr>
          <a:lstStyle/>
          <a:p>
            <a:pPr marR="0" lvl="0">
              <a:lnSpc>
                <a:spcPct val="115000"/>
              </a:lnSpc>
              <a:spcBef>
                <a:spcPts val="0"/>
              </a:spcBef>
              <a:spcAft>
                <a:spcPts val="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Method Overloading</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It means many methods can have same name but can pass different number of parameters</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Method Overloading is a feature that allows a class to have more than one method having the same name, if their argument lists are different.</a:t>
            </a:r>
          </a:p>
          <a:p>
            <a:pPr marR="0" lvl="0">
              <a:lnSpc>
                <a:spcPct val="115000"/>
              </a:lnSpc>
              <a:spcBef>
                <a:spcPts val="0"/>
              </a:spcBef>
              <a:spcAft>
                <a:spcPts val="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Rules:</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Performed with in class</a:t>
            </a:r>
          </a:p>
          <a:p>
            <a:pPr marL="342900" marR="0" lvl="0" indent="-342900">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Functions may have different return types.</a:t>
            </a:r>
          </a:p>
          <a:p>
            <a:pPr marL="342900" marR="0" lvl="0" indent="-342900">
              <a:lnSpc>
                <a:spcPct val="115000"/>
              </a:lnSpc>
              <a:spcBef>
                <a:spcPts val="0"/>
              </a:spcBef>
              <a:spcAft>
                <a:spcPts val="0"/>
              </a:spcAft>
              <a:buFont typeface="Wingdings" panose="05000000000000000000" pitchFamily="2" charset="2"/>
              <a:buChar char=""/>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0661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38200"/>
            <a:ext cx="48768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Overriding</a:t>
            </a:r>
            <a:br>
              <a:rPr lang="en-US" sz="3200" spc="5" dirty="0">
                <a:solidFill>
                  <a:srgbClr val="FFFFFF"/>
                </a:solidFill>
              </a:rPr>
            </a:br>
            <a:r>
              <a:rPr lang="en-US" sz="3200" spc="5" dirty="0">
                <a:solidFill>
                  <a:srgbClr val="FFFFFF"/>
                </a:solidFill>
              </a:rPr>
              <a:t>and Overloading Methods</a:t>
            </a:r>
            <a:endParaRPr sz="3200" dirty="0"/>
          </a:p>
        </p:txBody>
      </p:sp>
      <p:sp>
        <p:nvSpPr>
          <p:cNvPr id="3" name="Rectangle 2">
            <a:extLst>
              <a:ext uri="{FF2B5EF4-FFF2-40B4-BE49-F238E27FC236}">
                <a16:creationId xmlns:a16="http://schemas.microsoft.com/office/drawing/2014/main" id="{2CBB92AC-7CD8-4AD9-BFE9-3711BFC0D38C}"/>
              </a:ext>
            </a:extLst>
          </p:cNvPr>
          <p:cNvSpPr/>
          <p:nvPr/>
        </p:nvSpPr>
        <p:spPr>
          <a:xfrm>
            <a:off x="457200" y="2133600"/>
            <a:ext cx="7760368" cy="4708981"/>
          </a:xfrm>
          <a:prstGeom prst="rect">
            <a:avLst/>
          </a:prstGeom>
        </p:spPr>
        <p:txBody>
          <a:bodyPr wrap="square">
            <a:spAutoFit/>
          </a:bodyPr>
          <a:lstStyle/>
          <a:p>
            <a:r>
              <a:rPr lang="en-US" sz="2000" dirty="0">
                <a:solidFill>
                  <a:srgbClr val="FF0000"/>
                </a:solidFill>
              </a:rPr>
              <a:t>//Method overloading</a:t>
            </a:r>
          </a:p>
          <a:p>
            <a:r>
              <a:rPr lang="en-US" sz="2000" dirty="0"/>
              <a:t>class Main </a:t>
            </a:r>
          </a:p>
          <a:p>
            <a:r>
              <a:rPr lang="en-US" sz="2000" dirty="0"/>
              <a:t>{</a:t>
            </a:r>
          </a:p>
          <a:p>
            <a:r>
              <a:rPr lang="en-US" sz="2000" dirty="0"/>
              <a:t>    private static void </a:t>
            </a:r>
            <a:r>
              <a:rPr lang="en-US" sz="2000" dirty="0">
                <a:solidFill>
                  <a:srgbClr val="FF0000"/>
                </a:solidFill>
              </a:rPr>
              <a:t>display</a:t>
            </a:r>
            <a:r>
              <a:rPr lang="en-US" sz="2000" dirty="0"/>
              <a:t>(int a)</a:t>
            </a:r>
          </a:p>
          <a:p>
            <a:r>
              <a:rPr lang="en-US" sz="2000" dirty="0"/>
              <a:t>	{</a:t>
            </a:r>
          </a:p>
          <a:p>
            <a:r>
              <a:rPr lang="en-US" sz="2000" dirty="0"/>
              <a:t>        </a:t>
            </a:r>
            <a:r>
              <a:rPr lang="en-US" sz="2000" dirty="0" err="1"/>
              <a:t>System.out.println</a:t>
            </a:r>
            <a:r>
              <a:rPr lang="en-US" sz="2000" dirty="0"/>
              <a:t>("Arguments: " + a);</a:t>
            </a:r>
          </a:p>
          <a:p>
            <a:r>
              <a:rPr lang="en-US" sz="2000" dirty="0"/>
              <a:t>    	}</a:t>
            </a:r>
          </a:p>
          <a:p>
            <a:r>
              <a:rPr lang="en-US" sz="2000" dirty="0"/>
              <a:t>    private static void </a:t>
            </a:r>
            <a:r>
              <a:rPr lang="en-US" sz="2000" dirty="0">
                <a:solidFill>
                  <a:srgbClr val="FF0000"/>
                </a:solidFill>
              </a:rPr>
              <a:t>display</a:t>
            </a:r>
            <a:r>
              <a:rPr lang="en-US" sz="2000" dirty="0"/>
              <a:t>(int a, int b)</a:t>
            </a:r>
          </a:p>
          <a:p>
            <a:r>
              <a:rPr lang="en-US" sz="2000" dirty="0"/>
              <a:t>	{</a:t>
            </a:r>
          </a:p>
          <a:p>
            <a:r>
              <a:rPr lang="en-US" sz="2000" dirty="0"/>
              <a:t>        </a:t>
            </a:r>
            <a:r>
              <a:rPr lang="en-US" sz="2000" dirty="0" err="1"/>
              <a:t>System.out.println</a:t>
            </a:r>
            <a:r>
              <a:rPr lang="en-US" sz="2000" dirty="0"/>
              <a:t>("Arguments: " + a + " and " + b);</a:t>
            </a:r>
          </a:p>
          <a:p>
            <a:r>
              <a:rPr lang="en-US" sz="2000" dirty="0"/>
              <a:t>    	}</a:t>
            </a:r>
          </a:p>
          <a:p>
            <a:r>
              <a:rPr lang="en-US" sz="2000" dirty="0"/>
              <a:t>    public static void main(String[] </a:t>
            </a:r>
            <a:r>
              <a:rPr lang="en-US" sz="2000" dirty="0" err="1"/>
              <a:t>args</a:t>
            </a:r>
            <a:r>
              <a:rPr lang="en-US" sz="2000" dirty="0"/>
              <a:t>)  </a:t>
            </a:r>
          </a:p>
          <a:p>
            <a:r>
              <a:rPr lang="en-US" sz="2000" dirty="0"/>
              <a:t>	{</a:t>
            </a:r>
          </a:p>
          <a:p>
            <a:r>
              <a:rPr lang="en-US" sz="2000" dirty="0"/>
              <a:t>        display(1);</a:t>
            </a:r>
          </a:p>
          <a:p>
            <a:r>
              <a:rPr lang="en-US" sz="2000" dirty="0"/>
              <a:t>        display(1, 4);}}</a:t>
            </a:r>
          </a:p>
        </p:txBody>
      </p:sp>
    </p:spTree>
    <p:extLst>
      <p:ext uri="{BB962C8B-B14F-4D97-AF65-F5344CB8AC3E}">
        <p14:creationId xmlns:p14="http://schemas.microsoft.com/office/powerpoint/2010/main" val="1884377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38200"/>
            <a:ext cx="48768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Polymorphism and Dynamic Binding</a:t>
            </a:r>
            <a:endParaRPr sz="3200" dirty="0"/>
          </a:p>
        </p:txBody>
      </p:sp>
      <p:sp>
        <p:nvSpPr>
          <p:cNvPr id="4" name="Rectangle 3">
            <a:extLst>
              <a:ext uri="{FF2B5EF4-FFF2-40B4-BE49-F238E27FC236}">
                <a16:creationId xmlns:a16="http://schemas.microsoft.com/office/drawing/2014/main" id="{49FC2ED4-C0C7-4FA3-B105-3EDE833B67DC}"/>
              </a:ext>
            </a:extLst>
          </p:cNvPr>
          <p:cNvSpPr/>
          <p:nvPr/>
        </p:nvSpPr>
        <p:spPr>
          <a:xfrm>
            <a:off x="493294" y="2057400"/>
            <a:ext cx="8879305" cy="1569660"/>
          </a:xfrm>
          <a:prstGeom prst="rect">
            <a:avLst/>
          </a:prstGeom>
        </p:spPr>
        <p:txBody>
          <a:bodyPr wrap="square">
            <a:spAutoFit/>
          </a:bodyPr>
          <a:lstStyle/>
          <a:p>
            <a:r>
              <a:rPr lang="en-US" sz="2400" dirty="0"/>
              <a:t>The word polymorphism is a combination of two words i.e. ploy and morphs. The word </a:t>
            </a:r>
            <a:r>
              <a:rPr lang="en-US" sz="2400" dirty="0">
                <a:solidFill>
                  <a:srgbClr val="FF0000"/>
                </a:solidFill>
              </a:rPr>
              <a:t>poly means many </a:t>
            </a:r>
            <a:r>
              <a:rPr lang="en-US" sz="2400" dirty="0"/>
              <a:t>and </a:t>
            </a:r>
            <a:r>
              <a:rPr lang="en-US" sz="2400" dirty="0">
                <a:solidFill>
                  <a:srgbClr val="FF0000"/>
                </a:solidFill>
              </a:rPr>
              <a:t>morphs means different forms</a:t>
            </a:r>
            <a:r>
              <a:rPr lang="en-US" sz="2400" dirty="0"/>
              <a:t>. In short, a mechanism by which we can perform a single action in different ways.</a:t>
            </a:r>
          </a:p>
        </p:txBody>
      </p:sp>
      <p:sp>
        <p:nvSpPr>
          <p:cNvPr id="6" name="Rectangle 5">
            <a:extLst>
              <a:ext uri="{FF2B5EF4-FFF2-40B4-BE49-F238E27FC236}">
                <a16:creationId xmlns:a16="http://schemas.microsoft.com/office/drawing/2014/main" id="{4608ABDE-369F-4F24-95C7-6222078F0A18}"/>
              </a:ext>
            </a:extLst>
          </p:cNvPr>
          <p:cNvSpPr/>
          <p:nvPr/>
        </p:nvSpPr>
        <p:spPr>
          <a:xfrm>
            <a:off x="497304" y="3581400"/>
            <a:ext cx="8341895" cy="1569660"/>
          </a:xfrm>
          <a:prstGeom prst="rect">
            <a:avLst/>
          </a:prstGeom>
        </p:spPr>
        <p:txBody>
          <a:bodyPr wrap="square">
            <a:spAutoFit/>
          </a:bodyPr>
          <a:lstStyle/>
          <a:p>
            <a:r>
              <a:rPr lang="en-US" sz="2400" dirty="0">
                <a:solidFill>
                  <a:srgbClr val="FF0000"/>
                </a:solidFill>
              </a:rPr>
              <a:t>Types of Polymorphism</a:t>
            </a:r>
          </a:p>
          <a:p>
            <a:r>
              <a:rPr lang="en-US" sz="2400" dirty="0"/>
              <a:t>There are two types of polymorphism in Java:</a:t>
            </a:r>
          </a:p>
          <a:p>
            <a:pPr marL="342900" indent="-342900">
              <a:buFont typeface="Arial" panose="020B0604020202020204" pitchFamily="34" charset="0"/>
              <a:buChar char="•"/>
            </a:pPr>
            <a:r>
              <a:rPr lang="en-US" sz="2400" dirty="0"/>
              <a:t>Static Polymorphism (Compile Time Polymorphism)</a:t>
            </a:r>
          </a:p>
          <a:p>
            <a:pPr marL="342900" indent="-342900">
              <a:buFont typeface="Arial" panose="020B0604020202020204" pitchFamily="34" charset="0"/>
              <a:buChar char="•"/>
            </a:pPr>
            <a:r>
              <a:rPr lang="en-US" sz="2400" dirty="0"/>
              <a:t>Dynamic Polymorphism (Run Time Polymorphism)</a:t>
            </a:r>
          </a:p>
        </p:txBody>
      </p:sp>
      <p:pic>
        <p:nvPicPr>
          <p:cNvPr id="8" name="Picture 7">
            <a:extLst>
              <a:ext uri="{FF2B5EF4-FFF2-40B4-BE49-F238E27FC236}">
                <a16:creationId xmlns:a16="http://schemas.microsoft.com/office/drawing/2014/main" id="{69764BCA-1E67-46AB-BCBB-E22F1BB59355}"/>
              </a:ext>
            </a:extLst>
          </p:cNvPr>
          <p:cNvPicPr>
            <a:picLocks noChangeAspect="1"/>
          </p:cNvPicPr>
          <p:nvPr/>
        </p:nvPicPr>
        <p:blipFill>
          <a:blip r:embed="rId2"/>
          <a:stretch>
            <a:fillRect/>
          </a:stretch>
        </p:blipFill>
        <p:spPr>
          <a:xfrm>
            <a:off x="1298907" y="4828674"/>
            <a:ext cx="7460585" cy="2971800"/>
          </a:xfrm>
          <a:prstGeom prst="rect">
            <a:avLst/>
          </a:prstGeom>
        </p:spPr>
      </p:pic>
    </p:spTree>
    <p:extLst>
      <p:ext uri="{BB962C8B-B14F-4D97-AF65-F5344CB8AC3E}">
        <p14:creationId xmlns:p14="http://schemas.microsoft.com/office/powerpoint/2010/main" val="3787801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018733"/>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Data Type Casting</a:t>
            </a:r>
            <a:endParaRPr sz="3200" dirty="0"/>
          </a:p>
        </p:txBody>
      </p:sp>
      <p:sp>
        <p:nvSpPr>
          <p:cNvPr id="4" name="Rectangle 3">
            <a:extLst>
              <a:ext uri="{FF2B5EF4-FFF2-40B4-BE49-F238E27FC236}">
                <a16:creationId xmlns:a16="http://schemas.microsoft.com/office/drawing/2014/main" id="{49FC2ED4-C0C7-4FA3-B105-3EDE833B67DC}"/>
              </a:ext>
            </a:extLst>
          </p:cNvPr>
          <p:cNvSpPr/>
          <p:nvPr/>
        </p:nvSpPr>
        <p:spPr>
          <a:xfrm>
            <a:off x="493294" y="2057400"/>
            <a:ext cx="8879305" cy="1569660"/>
          </a:xfrm>
          <a:prstGeom prst="rect">
            <a:avLst/>
          </a:prstGeom>
        </p:spPr>
        <p:txBody>
          <a:bodyPr wrap="square">
            <a:spAutoFit/>
          </a:bodyPr>
          <a:lstStyle/>
          <a:p>
            <a:r>
              <a:rPr lang="en-US" sz="2400" dirty="0"/>
              <a:t>Type casting is a method or process that converts a data type into another data type in both ways </a:t>
            </a:r>
            <a:r>
              <a:rPr lang="en-US" sz="2400" dirty="0">
                <a:solidFill>
                  <a:srgbClr val="00B0F0"/>
                </a:solidFill>
              </a:rPr>
              <a:t>manually</a:t>
            </a:r>
            <a:r>
              <a:rPr lang="en-US" sz="2400" dirty="0"/>
              <a:t> and </a:t>
            </a:r>
            <a:r>
              <a:rPr lang="en-US" sz="2400" dirty="0">
                <a:solidFill>
                  <a:srgbClr val="00B0F0"/>
                </a:solidFill>
              </a:rPr>
              <a:t>automatically</a:t>
            </a:r>
            <a:r>
              <a:rPr lang="en-US" sz="2400" dirty="0"/>
              <a:t>. The </a:t>
            </a:r>
            <a:r>
              <a:rPr lang="en-US" sz="2400" dirty="0">
                <a:solidFill>
                  <a:srgbClr val="FF0000"/>
                </a:solidFill>
              </a:rPr>
              <a:t>automatic</a:t>
            </a:r>
            <a:r>
              <a:rPr lang="en-US" sz="2400" dirty="0"/>
              <a:t> conversion is done by the </a:t>
            </a:r>
            <a:r>
              <a:rPr lang="en-US" sz="2400" dirty="0">
                <a:solidFill>
                  <a:srgbClr val="FF0000"/>
                </a:solidFill>
              </a:rPr>
              <a:t>compiler</a:t>
            </a:r>
            <a:r>
              <a:rPr lang="en-US" sz="2400" dirty="0"/>
              <a:t> and </a:t>
            </a:r>
            <a:r>
              <a:rPr lang="en-US" sz="2400" dirty="0">
                <a:solidFill>
                  <a:srgbClr val="7030A0"/>
                </a:solidFill>
              </a:rPr>
              <a:t>manual</a:t>
            </a:r>
            <a:r>
              <a:rPr lang="en-US" sz="2400" dirty="0"/>
              <a:t> conversion performed </a:t>
            </a:r>
            <a:r>
              <a:rPr lang="en-US" sz="2400" dirty="0">
                <a:solidFill>
                  <a:srgbClr val="7030A0"/>
                </a:solidFill>
              </a:rPr>
              <a:t>by</a:t>
            </a:r>
            <a:r>
              <a:rPr lang="en-US" sz="2400" dirty="0"/>
              <a:t> the </a:t>
            </a:r>
            <a:r>
              <a:rPr lang="en-US" sz="2400" dirty="0">
                <a:solidFill>
                  <a:srgbClr val="7030A0"/>
                </a:solidFill>
              </a:rPr>
              <a:t>programmer</a:t>
            </a:r>
            <a:r>
              <a:rPr lang="en-US" sz="2400" dirty="0"/>
              <a:t>.</a:t>
            </a:r>
          </a:p>
        </p:txBody>
      </p:sp>
      <p:sp>
        <p:nvSpPr>
          <p:cNvPr id="6" name="Rectangle 5">
            <a:extLst>
              <a:ext uri="{FF2B5EF4-FFF2-40B4-BE49-F238E27FC236}">
                <a16:creationId xmlns:a16="http://schemas.microsoft.com/office/drawing/2014/main" id="{4608ABDE-369F-4F24-95C7-6222078F0A18}"/>
              </a:ext>
            </a:extLst>
          </p:cNvPr>
          <p:cNvSpPr/>
          <p:nvPr/>
        </p:nvSpPr>
        <p:spPr>
          <a:xfrm>
            <a:off x="497304" y="3646944"/>
            <a:ext cx="8341895" cy="2677656"/>
          </a:xfrm>
          <a:prstGeom prst="rect">
            <a:avLst/>
          </a:prstGeom>
        </p:spPr>
        <p:txBody>
          <a:bodyPr wrap="square">
            <a:spAutoFit/>
          </a:bodyPr>
          <a:lstStyle/>
          <a:p>
            <a:r>
              <a:rPr lang="en-US" sz="2400" dirty="0">
                <a:solidFill>
                  <a:srgbClr val="FF0000"/>
                </a:solidFill>
              </a:rPr>
              <a:t>There are two types of type casting:</a:t>
            </a:r>
          </a:p>
          <a:p>
            <a:endParaRPr lang="en-US" sz="2400" dirty="0">
              <a:solidFill>
                <a:srgbClr val="FF0000"/>
              </a:solidFill>
            </a:endParaRPr>
          </a:p>
          <a:p>
            <a:pPr marL="342900" indent="-342900">
              <a:buFont typeface="Arial" panose="020B0604020202020204" pitchFamily="34" charset="0"/>
              <a:buChar char="•"/>
            </a:pPr>
            <a:r>
              <a:rPr lang="en-US" sz="2400" dirty="0">
                <a:solidFill>
                  <a:srgbClr val="FF0000"/>
                </a:solidFill>
              </a:rPr>
              <a:t>Implicit</a:t>
            </a:r>
            <a:r>
              <a:rPr lang="en-US" sz="2400" dirty="0"/>
              <a:t> or Widening Type Casting (automatic)</a:t>
            </a:r>
          </a:p>
          <a:p>
            <a:pPr marL="800100" lvl="1" indent="-342900">
              <a:buFont typeface="Arial" panose="020B0604020202020204" pitchFamily="34" charset="0"/>
              <a:buChar char="•"/>
            </a:pPr>
            <a:r>
              <a:rPr lang="en-US" sz="2400" b="1" dirty="0"/>
              <a:t>byte -&gt; short -&gt; char -&gt; int -&gt; long -&gt; float -&gt; double</a:t>
            </a:r>
          </a:p>
          <a:p>
            <a:pPr marL="342900" indent="-342900">
              <a:buFont typeface="Arial" panose="020B0604020202020204" pitchFamily="34" charset="0"/>
              <a:buChar char="•"/>
            </a:pPr>
            <a:endParaRPr lang="en-US" sz="2400" b="1" dirty="0">
              <a:solidFill>
                <a:srgbClr val="FF0000"/>
              </a:solidFill>
            </a:endParaRPr>
          </a:p>
          <a:p>
            <a:pPr marL="342900" indent="-342900">
              <a:buFont typeface="Arial" panose="020B0604020202020204" pitchFamily="34" charset="0"/>
              <a:buChar char="•"/>
            </a:pPr>
            <a:r>
              <a:rPr lang="en-US" sz="2400" dirty="0">
                <a:solidFill>
                  <a:srgbClr val="FF0000"/>
                </a:solidFill>
              </a:rPr>
              <a:t>Explicit</a:t>
            </a:r>
            <a:r>
              <a:rPr lang="en-US" sz="2400" dirty="0"/>
              <a:t> or Narrowing Type Casting (programmer)</a:t>
            </a:r>
          </a:p>
          <a:p>
            <a:pPr marL="800100" lvl="1" indent="-342900">
              <a:buFont typeface="Arial" panose="020B0604020202020204" pitchFamily="34" charset="0"/>
              <a:buChar char="•"/>
            </a:pPr>
            <a:r>
              <a:rPr lang="en-US" sz="2400" b="1" dirty="0"/>
              <a:t>double -&gt; float -&gt; long -&gt; int -&gt; char -&gt; short -&gt; byte</a:t>
            </a:r>
          </a:p>
        </p:txBody>
      </p:sp>
    </p:spTree>
    <p:extLst>
      <p:ext uri="{BB962C8B-B14F-4D97-AF65-F5344CB8AC3E}">
        <p14:creationId xmlns:p14="http://schemas.microsoft.com/office/powerpoint/2010/main" val="2490305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018733"/>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Data Type Casting</a:t>
            </a:r>
            <a:endParaRPr sz="3200" dirty="0"/>
          </a:p>
        </p:txBody>
      </p:sp>
      <p:sp>
        <p:nvSpPr>
          <p:cNvPr id="4" name="Rectangle 3">
            <a:extLst>
              <a:ext uri="{FF2B5EF4-FFF2-40B4-BE49-F238E27FC236}">
                <a16:creationId xmlns:a16="http://schemas.microsoft.com/office/drawing/2014/main" id="{49FC2ED4-C0C7-4FA3-B105-3EDE833B67DC}"/>
              </a:ext>
            </a:extLst>
          </p:cNvPr>
          <p:cNvSpPr/>
          <p:nvPr/>
        </p:nvSpPr>
        <p:spPr>
          <a:xfrm>
            <a:off x="457200" y="2133600"/>
            <a:ext cx="8879305" cy="5262979"/>
          </a:xfrm>
          <a:prstGeom prst="rect">
            <a:avLst/>
          </a:prstGeom>
        </p:spPr>
        <p:txBody>
          <a:bodyPr wrap="square">
            <a:spAutoFit/>
          </a:bodyPr>
          <a:lstStyle/>
          <a:p>
            <a:r>
              <a:rPr lang="en-US" sz="2400" dirty="0"/>
              <a:t>public class </a:t>
            </a:r>
            <a:r>
              <a:rPr lang="en-US" sz="2400" dirty="0" err="1"/>
              <a:t>Implicit_WideningCasting</a:t>
            </a:r>
            <a:endParaRPr lang="en-US" sz="2400" dirty="0"/>
          </a:p>
          <a:p>
            <a:r>
              <a:rPr lang="en-US" sz="2400" dirty="0"/>
              <a:t>{  </a:t>
            </a:r>
          </a:p>
          <a:p>
            <a:r>
              <a:rPr lang="en-US" sz="2400" dirty="0"/>
              <a:t>public static void main(String[] </a:t>
            </a:r>
            <a:r>
              <a:rPr lang="en-US" sz="2400" dirty="0" err="1"/>
              <a:t>args</a:t>
            </a:r>
            <a:r>
              <a:rPr lang="en-US" sz="2400" dirty="0"/>
              <a:t>)  </a:t>
            </a:r>
          </a:p>
          <a:p>
            <a:r>
              <a:rPr lang="en-US" sz="2400" dirty="0"/>
              <a:t>{  </a:t>
            </a:r>
          </a:p>
          <a:p>
            <a:r>
              <a:rPr lang="en-US" sz="2400" dirty="0"/>
              <a:t>int x = 7;  </a:t>
            </a:r>
          </a:p>
          <a:p>
            <a:r>
              <a:rPr lang="en-US" sz="2400" dirty="0"/>
              <a:t>//automatically converts the integer type into long type  </a:t>
            </a:r>
          </a:p>
          <a:p>
            <a:r>
              <a:rPr lang="en-US" sz="2400" dirty="0">
                <a:solidFill>
                  <a:srgbClr val="FF0000"/>
                </a:solidFill>
              </a:rPr>
              <a:t>long y = x;  </a:t>
            </a:r>
          </a:p>
          <a:p>
            <a:r>
              <a:rPr lang="en-US" sz="2400" dirty="0"/>
              <a:t>//automatically converts the long type into float type  </a:t>
            </a:r>
          </a:p>
          <a:p>
            <a:r>
              <a:rPr lang="en-US" sz="2400" dirty="0">
                <a:solidFill>
                  <a:srgbClr val="FF0000"/>
                </a:solidFill>
              </a:rPr>
              <a:t>float z = y;  </a:t>
            </a:r>
          </a:p>
          <a:p>
            <a:r>
              <a:rPr lang="en-US" sz="2400" dirty="0" err="1"/>
              <a:t>System.out.println</a:t>
            </a:r>
            <a:r>
              <a:rPr lang="en-US" sz="2400" dirty="0"/>
              <a:t>("Before conversion, int value "+x);  </a:t>
            </a:r>
          </a:p>
          <a:p>
            <a:r>
              <a:rPr lang="en-US" sz="2400" dirty="0" err="1"/>
              <a:t>System.out.println</a:t>
            </a:r>
            <a:r>
              <a:rPr lang="en-US" sz="2400" dirty="0"/>
              <a:t>("After conversion, long value "+y);  </a:t>
            </a:r>
          </a:p>
          <a:p>
            <a:r>
              <a:rPr lang="en-US" sz="2400" dirty="0" err="1"/>
              <a:t>System.out.println</a:t>
            </a:r>
            <a:r>
              <a:rPr lang="en-US" sz="2400" dirty="0"/>
              <a:t>("After conversion, float value "+z);  </a:t>
            </a:r>
          </a:p>
          <a:p>
            <a:r>
              <a:rPr lang="en-US" sz="2400" dirty="0"/>
              <a:t>}  </a:t>
            </a:r>
          </a:p>
          <a:p>
            <a:r>
              <a:rPr lang="en-US" sz="2400" dirty="0"/>
              <a:t>} </a:t>
            </a:r>
          </a:p>
        </p:txBody>
      </p:sp>
    </p:spTree>
    <p:extLst>
      <p:ext uri="{BB962C8B-B14F-4D97-AF65-F5344CB8AC3E}">
        <p14:creationId xmlns:p14="http://schemas.microsoft.com/office/powerpoint/2010/main" val="94026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018733"/>
            <a:ext cx="48768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Data Type Casting</a:t>
            </a:r>
            <a:endParaRPr sz="3200" dirty="0"/>
          </a:p>
        </p:txBody>
      </p:sp>
      <p:sp>
        <p:nvSpPr>
          <p:cNvPr id="4" name="Rectangle 3">
            <a:extLst>
              <a:ext uri="{FF2B5EF4-FFF2-40B4-BE49-F238E27FC236}">
                <a16:creationId xmlns:a16="http://schemas.microsoft.com/office/drawing/2014/main" id="{49FC2ED4-C0C7-4FA3-B105-3EDE833B67DC}"/>
              </a:ext>
            </a:extLst>
          </p:cNvPr>
          <p:cNvSpPr/>
          <p:nvPr/>
        </p:nvSpPr>
        <p:spPr>
          <a:xfrm>
            <a:off x="457200" y="2133600"/>
            <a:ext cx="8879305" cy="5632311"/>
          </a:xfrm>
          <a:prstGeom prst="rect">
            <a:avLst/>
          </a:prstGeom>
        </p:spPr>
        <p:txBody>
          <a:bodyPr wrap="square">
            <a:spAutoFit/>
          </a:bodyPr>
          <a:lstStyle/>
          <a:p>
            <a:r>
              <a:rPr lang="en-US" sz="2400" dirty="0"/>
              <a:t>public class </a:t>
            </a:r>
            <a:r>
              <a:rPr lang="en-US" sz="2400" dirty="0" err="1"/>
              <a:t>Explicit_NarrowingCasting</a:t>
            </a:r>
            <a:endParaRPr lang="en-US" sz="2400" dirty="0"/>
          </a:p>
          <a:p>
            <a:r>
              <a:rPr lang="en-US" sz="2400" dirty="0"/>
              <a:t>{  </a:t>
            </a:r>
          </a:p>
          <a:p>
            <a:r>
              <a:rPr lang="en-US" sz="2400" dirty="0"/>
              <a:t>public static void main(String </a:t>
            </a:r>
            <a:r>
              <a:rPr lang="en-US" sz="2400" dirty="0" err="1"/>
              <a:t>args</a:t>
            </a:r>
            <a:r>
              <a:rPr lang="en-US" sz="2400" dirty="0"/>
              <a:t>[])  {  </a:t>
            </a:r>
          </a:p>
          <a:p>
            <a:r>
              <a:rPr lang="en-US" sz="2400" dirty="0"/>
              <a:t>double d = 166.66;  </a:t>
            </a:r>
          </a:p>
          <a:p>
            <a:r>
              <a:rPr lang="en-US" sz="2400" dirty="0"/>
              <a:t>//converting double data type into long data type  </a:t>
            </a:r>
          </a:p>
          <a:p>
            <a:r>
              <a:rPr lang="en-US" sz="2400" dirty="0">
                <a:solidFill>
                  <a:srgbClr val="FF0000"/>
                </a:solidFill>
              </a:rPr>
              <a:t>long l = (long)d;  </a:t>
            </a:r>
          </a:p>
          <a:p>
            <a:r>
              <a:rPr lang="en-US" sz="2400" dirty="0"/>
              <a:t>//converting long data type into int data type  </a:t>
            </a:r>
          </a:p>
          <a:p>
            <a:r>
              <a:rPr lang="en-US" sz="2400" dirty="0">
                <a:solidFill>
                  <a:srgbClr val="FF0000"/>
                </a:solidFill>
              </a:rPr>
              <a:t>int </a:t>
            </a:r>
            <a:r>
              <a:rPr lang="en-US" sz="2400" dirty="0" err="1">
                <a:solidFill>
                  <a:srgbClr val="FF0000"/>
                </a:solidFill>
              </a:rPr>
              <a:t>i</a:t>
            </a:r>
            <a:r>
              <a:rPr lang="en-US" sz="2400" dirty="0">
                <a:solidFill>
                  <a:srgbClr val="FF0000"/>
                </a:solidFill>
              </a:rPr>
              <a:t> = (int)l;  </a:t>
            </a:r>
          </a:p>
          <a:p>
            <a:r>
              <a:rPr lang="en-US" sz="2400" dirty="0" err="1"/>
              <a:t>System.out.println</a:t>
            </a:r>
            <a:r>
              <a:rPr lang="en-US" sz="2400" dirty="0"/>
              <a:t>("Before conversion: "+d);  </a:t>
            </a:r>
          </a:p>
          <a:p>
            <a:r>
              <a:rPr lang="en-US" sz="2400" dirty="0"/>
              <a:t>//fractional part lost  </a:t>
            </a:r>
          </a:p>
          <a:p>
            <a:r>
              <a:rPr lang="en-US" sz="2400" dirty="0" err="1"/>
              <a:t>System.out.println</a:t>
            </a:r>
            <a:r>
              <a:rPr lang="en-US" sz="2400" dirty="0"/>
              <a:t>("After conversion into long type: "+l);  </a:t>
            </a:r>
          </a:p>
          <a:p>
            <a:r>
              <a:rPr lang="en-US" sz="2400" dirty="0"/>
              <a:t>//fractional part lost  </a:t>
            </a:r>
          </a:p>
          <a:p>
            <a:r>
              <a:rPr lang="en-US" sz="2400" dirty="0" err="1"/>
              <a:t>System.out.println</a:t>
            </a:r>
            <a:r>
              <a:rPr lang="en-US" sz="2400" dirty="0"/>
              <a:t>("After conversion into int type: "+</a:t>
            </a:r>
            <a:r>
              <a:rPr lang="en-US" sz="2400" dirty="0" err="1"/>
              <a:t>i</a:t>
            </a:r>
            <a:r>
              <a:rPr lang="en-US" sz="2400" dirty="0"/>
              <a:t>);  </a:t>
            </a:r>
          </a:p>
          <a:p>
            <a:r>
              <a:rPr lang="en-US" sz="2400" dirty="0"/>
              <a:t>}  </a:t>
            </a:r>
          </a:p>
          <a:p>
            <a:r>
              <a:rPr lang="en-US" sz="2400" dirty="0"/>
              <a:t>} </a:t>
            </a:r>
          </a:p>
        </p:txBody>
      </p:sp>
    </p:spTree>
    <p:extLst>
      <p:ext uri="{BB962C8B-B14F-4D97-AF65-F5344CB8AC3E}">
        <p14:creationId xmlns:p14="http://schemas.microsoft.com/office/powerpoint/2010/main" val="3576171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Casting Objects</a:t>
            </a:r>
          </a:p>
        </p:txBody>
      </p:sp>
      <p:sp>
        <p:nvSpPr>
          <p:cNvPr id="4" name="Rectangle 3">
            <a:extLst>
              <a:ext uri="{FF2B5EF4-FFF2-40B4-BE49-F238E27FC236}">
                <a16:creationId xmlns:a16="http://schemas.microsoft.com/office/drawing/2014/main" id="{EB90AD53-8FF0-4D1E-9B10-B9B3AAA1FAC9}"/>
              </a:ext>
            </a:extLst>
          </p:cNvPr>
          <p:cNvSpPr/>
          <p:nvPr/>
        </p:nvSpPr>
        <p:spPr>
          <a:xfrm>
            <a:off x="428123" y="1981200"/>
            <a:ext cx="9202153" cy="1200329"/>
          </a:xfrm>
          <a:prstGeom prst="rect">
            <a:avLst/>
          </a:prstGeom>
        </p:spPr>
        <p:txBody>
          <a:bodyPr wrap="square">
            <a:spAutoFit/>
          </a:bodyPr>
          <a:lstStyle/>
          <a:p>
            <a:r>
              <a:rPr lang="en-US" sz="2400" dirty="0"/>
              <a:t>Assigning one data type to another or one object to another is known as casting. Java supports two types of casting – data type casting and object casting.</a:t>
            </a:r>
          </a:p>
        </p:txBody>
      </p:sp>
      <p:pic>
        <p:nvPicPr>
          <p:cNvPr id="5" name="Picture 4">
            <a:extLst>
              <a:ext uri="{FF2B5EF4-FFF2-40B4-BE49-F238E27FC236}">
                <a16:creationId xmlns:a16="http://schemas.microsoft.com/office/drawing/2014/main" id="{26F569E8-5B0E-4713-94B1-8F89FAAC1B98}"/>
              </a:ext>
            </a:extLst>
          </p:cNvPr>
          <p:cNvPicPr>
            <a:picLocks noChangeAspect="1"/>
          </p:cNvPicPr>
          <p:nvPr/>
        </p:nvPicPr>
        <p:blipFill>
          <a:blip r:embed="rId2"/>
          <a:stretch>
            <a:fillRect/>
          </a:stretch>
        </p:blipFill>
        <p:spPr>
          <a:xfrm>
            <a:off x="5854262" y="4443198"/>
            <a:ext cx="4204138" cy="2438400"/>
          </a:xfrm>
          <a:prstGeom prst="rect">
            <a:avLst/>
          </a:prstGeom>
        </p:spPr>
      </p:pic>
      <p:sp>
        <p:nvSpPr>
          <p:cNvPr id="6" name="Rectangle 5">
            <a:extLst>
              <a:ext uri="{FF2B5EF4-FFF2-40B4-BE49-F238E27FC236}">
                <a16:creationId xmlns:a16="http://schemas.microsoft.com/office/drawing/2014/main" id="{B089EA53-F795-4F0C-8DE5-5BC0CFD85E6F}"/>
              </a:ext>
            </a:extLst>
          </p:cNvPr>
          <p:cNvSpPr/>
          <p:nvPr/>
        </p:nvSpPr>
        <p:spPr>
          <a:xfrm>
            <a:off x="424112" y="3181529"/>
            <a:ext cx="6662488" cy="4524315"/>
          </a:xfrm>
          <a:prstGeom prst="rect">
            <a:avLst/>
          </a:prstGeom>
        </p:spPr>
        <p:txBody>
          <a:bodyPr wrap="square">
            <a:spAutoFit/>
          </a:bodyPr>
          <a:lstStyle/>
          <a:p>
            <a:r>
              <a:rPr lang="en-US" sz="2400" dirty="0"/>
              <a:t>Conditions of Object Casting</a:t>
            </a:r>
          </a:p>
          <a:p>
            <a:pPr marL="285750" indent="-285750">
              <a:buFont typeface="Arial" panose="020B0604020202020204" pitchFamily="34" charset="0"/>
              <a:buChar char="•"/>
            </a:pPr>
            <a:r>
              <a:rPr lang="en-US" sz="2400" dirty="0"/>
              <a:t>Same class objects can be assigned one to another.</a:t>
            </a:r>
          </a:p>
          <a:p>
            <a:pPr marL="285750" indent="-285750">
              <a:buFont typeface="Arial" panose="020B0604020202020204" pitchFamily="34" charset="0"/>
              <a:buChar char="•"/>
            </a:pPr>
            <a:r>
              <a:rPr lang="en-US" sz="2400" dirty="0"/>
              <a:t>Subclass object can be assigned to a super class object and this casting is done </a:t>
            </a:r>
            <a:r>
              <a:rPr lang="en-US" sz="2400" dirty="0">
                <a:solidFill>
                  <a:srgbClr val="FF0000"/>
                </a:solidFill>
              </a:rPr>
              <a:t>implicitly</a:t>
            </a:r>
            <a:r>
              <a:rPr lang="en-US" sz="2400" dirty="0"/>
              <a:t>. This is known as </a:t>
            </a:r>
            <a:r>
              <a:rPr lang="en-US" sz="2400" dirty="0">
                <a:solidFill>
                  <a:srgbClr val="FF0000"/>
                </a:solidFill>
              </a:rPr>
              <a:t>Upcasting</a:t>
            </a:r>
            <a:r>
              <a:rPr lang="en-US" sz="2400" dirty="0"/>
              <a:t> (upwards in the hierarchy from subclass to super class).</a:t>
            </a:r>
          </a:p>
          <a:p>
            <a:pPr marL="285750" indent="-285750">
              <a:buFont typeface="Arial" panose="020B0604020202020204" pitchFamily="34" charset="0"/>
              <a:buChar char="•"/>
            </a:pPr>
            <a:r>
              <a:rPr lang="en-US" sz="2400" dirty="0"/>
              <a:t>Java does not permit to assign a super class object to a subclass object (implicitly) and still to do so, we need </a:t>
            </a:r>
            <a:r>
              <a:rPr lang="en-US" sz="2400" dirty="0">
                <a:solidFill>
                  <a:srgbClr val="FF0000"/>
                </a:solidFill>
              </a:rPr>
              <a:t>explicit</a:t>
            </a:r>
            <a:r>
              <a:rPr lang="en-US" sz="2400" dirty="0"/>
              <a:t> casting. This is known as </a:t>
            </a:r>
            <a:r>
              <a:rPr lang="en-US" sz="2400" dirty="0" err="1">
                <a:solidFill>
                  <a:srgbClr val="FF0000"/>
                </a:solidFill>
              </a:rPr>
              <a:t>downcasting</a:t>
            </a:r>
            <a:r>
              <a:rPr lang="en-US" sz="2400" dirty="0"/>
              <a:t> (super class to subclass). </a:t>
            </a:r>
            <a:r>
              <a:rPr lang="en-US" sz="2400" dirty="0" err="1"/>
              <a:t>Downcasting</a:t>
            </a:r>
            <a:r>
              <a:rPr lang="en-US" sz="2400" dirty="0"/>
              <a:t> requires explicit conversion.</a:t>
            </a:r>
          </a:p>
        </p:txBody>
      </p:sp>
    </p:spTree>
    <p:extLst>
      <p:ext uri="{BB962C8B-B14F-4D97-AF65-F5344CB8AC3E}">
        <p14:creationId xmlns:p14="http://schemas.microsoft.com/office/powerpoint/2010/main" val="724457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Casting Objects</a:t>
            </a:r>
          </a:p>
        </p:txBody>
      </p:sp>
      <p:sp>
        <p:nvSpPr>
          <p:cNvPr id="3" name="Rectangle 2">
            <a:extLst>
              <a:ext uri="{FF2B5EF4-FFF2-40B4-BE49-F238E27FC236}">
                <a16:creationId xmlns:a16="http://schemas.microsoft.com/office/drawing/2014/main" id="{B2D4225F-51EB-4828-9204-CBB3359972C6}"/>
              </a:ext>
            </a:extLst>
          </p:cNvPr>
          <p:cNvSpPr/>
          <p:nvPr/>
        </p:nvSpPr>
        <p:spPr>
          <a:xfrm>
            <a:off x="381000" y="1981200"/>
            <a:ext cx="9029700" cy="8586966"/>
          </a:xfrm>
          <a:prstGeom prst="rect">
            <a:avLst/>
          </a:prstGeom>
        </p:spPr>
        <p:txBody>
          <a:bodyPr wrap="square" numCol="2">
            <a:spAutoFit/>
          </a:bodyPr>
          <a:lstStyle/>
          <a:p>
            <a:r>
              <a:rPr lang="en-US" sz="2400" dirty="0"/>
              <a:t>class Flower{</a:t>
            </a:r>
          </a:p>
          <a:p>
            <a:r>
              <a:rPr lang="en-US" sz="2400" dirty="0"/>
              <a:t>public void smell()  {</a:t>
            </a:r>
          </a:p>
          <a:p>
            <a:r>
              <a:rPr lang="en-US" sz="2400" dirty="0"/>
              <a:t>    </a:t>
            </a:r>
            <a:r>
              <a:rPr lang="en-US" sz="2400" dirty="0" err="1"/>
              <a:t>System.out.println</a:t>
            </a:r>
            <a:r>
              <a:rPr lang="en-US" sz="2400" dirty="0"/>
              <a:t>("All flowers give smell,</a:t>
            </a:r>
          </a:p>
          <a:p>
            <a:r>
              <a:rPr lang="en-US" sz="2400" dirty="0"/>
              <a:t> if you can smell");</a:t>
            </a:r>
          </a:p>
          <a:p>
            <a:r>
              <a:rPr lang="en-US" sz="2400" dirty="0"/>
              <a:t>  }</a:t>
            </a:r>
          </a:p>
          <a:p>
            <a:r>
              <a:rPr lang="en-US" sz="2400" dirty="0"/>
              <a:t>}</a:t>
            </a:r>
          </a:p>
          <a:p>
            <a:r>
              <a:rPr lang="en-US" sz="2400" dirty="0"/>
              <a:t>public class Rose extends Flower{</a:t>
            </a:r>
          </a:p>
          <a:p>
            <a:r>
              <a:rPr lang="en-US" sz="2400" dirty="0"/>
              <a:t>public void smell()  {</a:t>
            </a:r>
          </a:p>
          <a:p>
            <a:r>
              <a:rPr lang="en-US" sz="2400" dirty="0"/>
              <a:t>    </a:t>
            </a:r>
            <a:r>
              <a:rPr lang="en-US" sz="2400" dirty="0" err="1"/>
              <a:t>System.out.println</a:t>
            </a:r>
            <a:r>
              <a:rPr lang="en-US" sz="2400" dirty="0"/>
              <a:t>("Rose gives rosy smell");</a:t>
            </a:r>
          </a:p>
          <a:p>
            <a:r>
              <a:rPr lang="en-US" sz="2400" dirty="0"/>
              <a:t>  }</a:t>
            </a:r>
          </a:p>
          <a:p>
            <a:r>
              <a:rPr lang="en-US" sz="2400" dirty="0"/>
              <a:t>  public static void main(String </a:t>
            </a:r>
            <a:r>
              <a:rPr lang="en-US" sz="2400" dirty="0" err="1"/>
              <a:t>args</a:t>
            </a:r>
            <a:r>
              <a:rPr lang="en-US" sz="2400" dirty="0"/>
              <a:t>[])</a:t>
            </a:r>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   Flower f = new Flower();</a:t>
            </a:r>
          </a:p>
          <a:p>
            <a:r>
              <a:rPr lang="en-US" sz="2400" dirty="0"/>
              <a:t>    Rose r = new Rose();</a:t>
            </a:r>
          </a:p>
          <a:p>
            <a:r>
              <a:rPr lang="en-US" sz="2400" dirty="0"/>
              <a:t>    </a:t>
            </a:r>
            <a:r>
              <a:rPr lang="en-US" sz="2400" dirty="0" err="1"/>
              <a:t>f.smell</a:t>
            </a:r>
            <a:r>
              <a:rPr lang="en-US" sz="2400" dirty="0"/>
              <a:t>();</a:t>
            </a:r>
          </a:p>
          <a:p>
            <a:r>
              <a:rPr lang="en-US" sz="2400" dirty="0"/>
              <a:t>    </a:t>
            </a:r>
            <a:r>
              <a:rPr lang="en-US" sz="2400" dirty="0" err="1"/>
              <a:t>r.smell</a:t>
            </a:r>
            <a:r>
              <a:rPr lang="en-US" sz="2400" dirty="0"/>
              <a:t>();</a:t>
            </a:r>
          </a:p>
          <a:p>
            <a:r>
              <a:rPr lang="en-US" sz="2400" dirty="0">
                <a:solidFill>
                  <a:srgbClr val="FF0000"/>
                </a:solidFill>
              </a:rPr>
              <a:t>    f = r;          </a:t>
            </a:r>
            <a:r>
              <a:rPr lang="en-US" sz="1600" dirty="0"/>
              <a:t>// subclass to super class, it is valid</a:t>
            </a:r>
          </a:p>
          <a:p>
            <a:r>
              <a:rPr lang="en-US" sz="2400" dirty="0"/>
              <a:t>    </a:t>
            </a:r>
            <a:r>
              <a:rPr lang="en-US" sz="2400" dirty="0" err="1"/>
              <a:t>f.smell</a:t>
            </a:r>
            <a:r>
              <a:rPr lang="en-US" sz="2400" dirty="0"/>
              <a:t>();</a:t>
            </a:r>
          </a:p>
          <a:p>
            <a:r>
              <a:rPr lang="en-US" sz="2400" dirty="0"/>
              <a:t>    </a:t>
            </a:r>
            <a:r>
              <a:rPr lang="en-US" sz="2400" dirty="0">
                <a:solidFill>
                  <a:srgbClr val="FF0000"/>
                </a:solidFill>
              </a:rPr>
              <a:t>// r  = f;     </a:t>
            </a:r>
            <a:r>
              <a:rPr lang="en-US" sz="1600" dirty="0">
                <a:solidFill>
                  <a:srgbClr val="FF0000"/>
                </a:solidFill>
              </a:rPr>
              <a:t>// super class to subclass, not valid</a:t>
            </a:r>
          </a:p>
          <a:p>
            <a:r>
              <a:rPr lang="en-US" sz="2400" dirty="0"/>
              <a:t>    </a:t>
            </a:r>
            <a:r>
              <a:rPr lang="en-US" sz="2400" b="1" dirty="0">
                <a:solidFill>
                  <a:srgbClr val="00B0F0"/>
                </a:solidFill>
              </a:rPr>
              <a:t>r = (Rose) f;   </a:t>
            </a:r>
            <a:r>
              <a:rPr lang="en-US" sz="2400" dirty="0"/>
              <a:t>// explicit casting</a:t>
            </a:r>
          </a:p>
          <a:p>
            <a:r>
              <a:rPr lang="en-US" sz="2400" dirty="0"/>
              <a:t>    </a:t>
            </a:r>
            <a:r>
              <a:rPr lang="en-US" sz="2400" dirty="0" err="1"/>
              <a:t>f.smell</a:t>
            </a:r>
            <a:r>
              <a:rPr lang="en-US" sz="2400" dirty="0"/>
              <a:t>();</a:t>
            </a:r>
          </a:p>
          <a:p>
            <a:r>
              <a:rPr lang="en-US" sz="2400" dirty="0"/>
              <a:t>  }</a:t>
            </a:r>
          </a:p>
          <a:p>
            <a:r>
              <a:rPr lang="en-US" sz="2400" dirty="0"/>
              <a:t>}</a:t>
            </a:r>
          </a:p>
        </p:txBody>
      </p:sp>
    </p:spTree>
    <p:extLst>
      <p:ext uri="{BB962C8B-B14F-4D97-AF65-F5344CB8AC3E}">
        <p14:creationId xmlns:p14="http://schemas.microsoft.com/office/powerpoint/2010/main" val="1640629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180750"/>
            <a:ext cx="4419600" cy="505267"/>
          </a:xfrm>
          <a:prstGeom prst="rect">
            <a:avLst/>
          </a:prstGeom>
        </p:spPr>
        <p:txBody>
          <a:bodyPr vert="horz" wrap="square" lIns="0" tIns="12700" rIns="0" bIns="0" rtlCol="0">
            <a:spAutoFit/>
          </a:bodyPr>
          <a:lstStyle/>
          <a:p>
            <a:pPr marL="12699">
              <a:spcBef>
                <a:spcPts val="100"/>
              </a:spcBef>
            </a:pPr>
            <a:r>
              <a:rPr lang="en-US" sz="3200" spc="5" dirty="0" err="1">
                <a:solidFill>
                  <a:srgbClr val="FFFFFF"/>
                </a:solidFill>
              </a:rPr>
              <a:t>instanceof</a:t>
            </a:r>
            <a:r>
              <a:rPr lang="en-US" sz="3200" spc="5" dirty="0">
                <a:solidFill>
                  <a:srgbClr val="FFFFFF"/>
                </a:solidFill>
              </a:rPr>
              <a:t> Keyword</a:t>
            </a:r>
          </a:p>
        </p:txBody>
      </p:sp>
      <p:sp>
        <p:nvSpPr>
          <p:cNvPr id="5" name="Rectangle 4">
            <a:extLst>
              <a:ext uri="{FF2B5EF4-FFF2-40B4-BE49-F238E27FC236}">
                <a16:creationId xmlns:a16="http://schemas.microsoft.com/office/drawing/2014/main" id="{FE4A5F04-6DCE-405F-96FE-458C1C681FD4}"/>
              </a:ext>
            </a:extLst>
          </p:cNvPr>
          <p:cNvSpPr/>
          <p:nvPr/>
        </p:nvSpPr>
        <p:spPr>
          <a:xfrm>
            <a:off x="457200" y="2101516"/>
            <a:ext cx="9601200" cy="830997"/>
          </a:xfrm>
          <a:prstGeom prst="rect">
            <a:avLst/>
          </a:prstGeom>
        </p:spPr>
        <p:txBody>
          <a:bodyPr wrap="square">
            <a:spAutoFit/>
          </a:bodyPr>
          <a:lstStyle/>
          <a:p>
            <a:pPr marL="285750" indent="-285750">
              <a:buFont typeface="Arial" panose="020B0604020202020204" pitchFamily="34" charset="0"/>
              <a:buChar char="•"/>
            </a:pPr>
            <a:r>
              <a:rPr lang="en-US" sz="2400" dirty="0" err="1">
                <a:solidFill>
                  <a:srgbClr val="7030A0"/>
                </a:solidFill>
              </a:rPr>
              <a:t>instanceof</a:t>
            </a:r>
            <a:r>
              <a:rPr lang="en-US" sz="2400" dirty="0">
                <a:solidFill>
                  <a:srgbClr val="7030A0"/>
                </a:solidFill>
              </a:rPr>
              <a:t> is a keyword that is used for checking if a reference variable is containing a given type of object reference or not.</a:t>
            </a:r>
            <a:endParaRPr lang="en-US" sz="2400" dirty="0"/>
          </a:p>
        </p:txBody>
      </p:sp>
      <p:sp>
        <p:nvSpPr>
          <p:cNvPr id="3" name="Rectangle 2">
            <a:extLst>
              <a:ext uri="{FF2B5EF4-FFF2-40B4-BE49-F238E27FC236}">
                <a16:creationId xmlns:a16="http://schemas.microsoft.com/office/drawing/2014/main" id="{B2D4225F-51EB-4828-9204-CBB3359972C6}"/>
              </a:ext>
            </a:extLst>
          </p:cNvPr>
          <p:cNvSpPr/>
          <p:nvPr/>
        </p:nvSpPr>
        <p:spPr>
          <a:xfrm>
            <a:off x="555458" y="2932513"/>
            <a:ext cx="9029700" cy="4893647"/>
          </a:xfrm>
          <a:prstGeom prst="rect">
            <a:avLst/>
          </a:prstGeom>
        </p:spPr>
        <p:txBody>
          <a:bodyPr wrap="square">
            <a:spAutoFit/>
          </a:bodyPr>
          <a:lstStyle/>
          <a:p>
            <a:r>
              <a:rPr lang="en-US" sz="2400" dirty="0"/>
              <a:t>// Java Program to Illustrate </a:t>
            </a:r>
            <a:r>
              <a:rPr lang="en-US" sz="2400" dirty="0" err="1"/>
              <a:t>instanceof</a:t>
            </a:r>
            <a:r>
              <a:rPr lang="en-US" sz="2400" dirty="0"/>
              <a:t> Keyword</a:t>
            </a:r>
          </a:p>
          <a:p>
            <a:r>
              <a:rPr lang="en-US" sz="2400" dirty="0"/>
              <a:t>// Importing required I/O classes</a:t>
            </a:r>
          </a:p>
          <a:p>
            <a:r>
              <a:rPr lang="en-US" sz="2400" dirty="0"/>
              <a:t>import java.io.*;</a:t>
            </a:r>
          </a:p>
          <a:p>
            <a:r>
              <a:rPr lang="en-US" sz="2400" dirty="0"/>
              <a:t>// Main class</a:t>
            </a:r>
          </a:p>
          <a:p>
            <a:r>
              <a:rPr lang="en-US" sz="2400" dirty="0"/>
              <a:t>class Main {</a:t>
            </a:r>
          </a:p>
          <a:p>
            <a:r>
              <a:rPr lang="en-US" sz="2400" dirty="0"/>
              <a:t>	public static void main(String[] </a:t>
            </a:r>
            <a:r>
              <a:rPr lang="en-US" sz="2400" dirty="0" err="1"/>
              <a:t>args</a:t>
            </a:r>
            <a:r>
              <a:rPr lang="en-US" sz="2400" dirty="0"/>
              <a:t>)</a:t>
            </a:r>
          </a:p>
          <a:p>
            <a:r>
              <a:rPr lang="en-US" sz="2400" dirty="0"/>
              <a:t>	{</a:t>
            </a:r>
          </a:p>
          <a:p>
            <a:r>
              <a:rPr lang="en-US" sz="2400" dirty="0"/>
              <a:t>		// Creating object of class inside main()</a:t>
            </a:r>
          </a:p>
          <a:p>
            <a:r>
              <a:rPr lang="en-US" sz="2400" dirty="0"/>
              <a:t>		Main object = new Main();</a:t>
            </a:r>
          </a:p>
          <a:p>
            <a:r>
              <a:rPr lang="en-US" sz="2400" dirty="0"/>
              <a:t>		// Returning </a:t>
            </a:r>
            <a:r>
              <a:rPr lang="en-US" sz="2400" dirty="0" err="1"/>
              <a:t>instanceof</a:t>
            </a:r>
            <a:endParaRPr lang="en-US" sz="2400" dirty="0"/>
          </a:p>
          <a:p>
            <a:r>
              <a:rPr lang="en-US" sz="2400" dirty="0"/>
              <a:t>		</a:t>
            </a:r>
            <a:r>
              <a:rPr lang="en-US" sz="2400" dirty="0" err="1"/>
              <a:t>System.out.println</a:t>
            </a:r>
            <a:r>
              <a:rPr lang="en-US" sz="2400" dirty="0"/>
              <a:t>(object </a:t>
            </a:r>
            <a:r>
              <a:rPr lang="en-US" sz="2400" dirty="0" err="1">
                <a:solidFill>
                  <a:srgbClr val="FF0000"/>
                </a:solidFill>
              </a:rPr>
              <a:t>instanceof</a:t>
            </a:r>
            <a:r>
              <a:rPr lang="en-US" sz="2400" dirty="0"/>
              <a:t> Main);</a:t>
            </a:r>
          </a:p>
          <a:p>
            <a:r>
              <a:rPr lang="en-US" sz="2400" dirty="0"/>
              <a:t>	}</a:t>
            </a:r>
          </a:p>
          <a:p>
            <a:r>
              <a:rPr lang="en-US" sz="2400" dirty="0"/>
              <a:t>}</a:t>
            </a:r>
          </a:p>
        </p:txBody>
      </p:sp>
    </p:spTree>
    <p:extLst>
      <p:ext uri="{BB962C8B-B14F-4D97-AF65-F5344CB8AC3E}">
        <p14:creationId xmlns:p14="http://schemas.microsoft.com/office/powerpoint/2010/main" val="391305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180750"/>
            <a:ext cx="44196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Object Class</a:t>
            </a:r>
          </a:p>
        </p:txBody>
      </p:sp>
      <p:sp>
        <p:nvSpPr>
          <p:cNvPr id="4" name="Rectangle 3">
            <a:extLst>
              <a:ext uri="{FF2B5EF4-FFF2-40B4-BE49-F238E27FC236}">
                <a16:creationId xmlns:a16="http://schemas.microsoft.com/office/drawing/2014/main" id="{EC20B56E-1703-4C87-A050-106BF40DD03D}"/>
              </a:ext>
            </a:extLst>
          </p:cNvPr>
          <p:cNvSpPr/>
          <p:nvPr/>
        </p:nvSpPr>
        <p:spPr>
          <a:xfrm>
            <a:off x="501316" y="2209800"/>
            <a:ext cx="8871284" cy="830997"/>
          </a:xfrm>
          <a:prstGeom prst="rect">
            <a:avLst/>
          </a:prstGeom>
        </p:spPr>
        <p:txBody>
          <a:bodyPr wrap="square">
            <a:spAutoFit/>
          </a:bodyPr>
          <a:lstStyle/>
          <a:p>
            <a:r>
              <a:rPr lang="en-US" sz="2400" dirty="0">
                <a:solidFill>
                  <a:srgbClr val="FF0000"/>
                </a:solidFill>
              </a:rPr>
              <a:t>The Object class is the parent class of all the classes in java by default. </a:t>
            </a:r>
            <a:r>
              <a:rPr lang="en-US" sz="2400" dirty="0"/>
              <a:t>In other words, it is the topmost class of java.</a:t>
            </a:r>
          </a:p>
        </p:txBody>
      </p:sp>
      <p:sp>
        <p:nvSpPr>
          <p:cNvPr id="6" name="Rectangle 5">
            <a:extLst>
              <a:ext uri="{FF2B5EF4-FFF2-40B4-BE49-F238E27FC236}">
                <a16:creationId xmlns:a16="http://schemas.microsoft.com/office/drawing/2014/main" id="{D4B8B6C4-1F41-42E8-BC3A-10A7F9C7C8EA}"/>
              </a:ext>
            </a:extLst>
          </p:cNvPr>
          <p:cNvSpPr/>
          <p:nvPr/>
        </p:nvSpPr>
        <p:spPr>
          <a:xfrm>
            <a:off x="609600" y="3276600"/>
            <a:ext cx="8871284" cy="3785652"/>
          </a:xfrm>
          <a:prstGeom prst="rect">
            <a:avLst/>
          </a:prstGeom>
        </p:spPr>
        <p:txBody>
          <a:bodyPr wrap="square">
            <a:spAutoFit/>
          </a:bodyPr>
          <a:lstStyle/>
          <a:p>
            <a:r>
              <a:rPr lang="en-US" sz="2000" dirty="0"/>
              <a:t>class A extends </a:t>
            </a:r>
            <a:r>
              <a:rPr lang="en-US" sz="2000" dirty="0">
                <a:solidFill>
                  <a:srgbClr val="FF0000"/>
                </a:solidFill>
              </a:rPr>
              <a:t>Object</a:t>
            </a:r>
          </a:p>
          <a:p>
            <a:r>
              <a:rPr lang="en-US" sz="2000" dirty="0"/>
              <a:t>{  }</a:t>
            </a:r>
          </a:p>
          <a:p>
            <a:r>
              <a:rPr lang="en-US" sz="2000" dirty="0"/>
              <a:t>Class B extends A</a:t>
            </a:r>
          </a:p>
          <a:p>
            <a:r>
              <a:rPr lang="en-US" sz="2000" dirty="0"/>
              <a:t>{  }</a:t>
            </a:r>
          </a:p>
          <a:p>
            <a:r>
              <a:rPr lang="en-US" sz="2000" dirty="0"/>
              <a:t>class </a:t>
            </a:r>
            <a:r>
              <a:rPr lang="en-US" sz="2000" dirty="0" err="1"/>
              <a:t>objClassDemo</a:t>
            </a:r>
            <a:endParaRPr lang="en-US" sz="2000" dirty="0"/>
          </a:p>
          <a:p>
            <a:r>
              <a:rPr lang="en-US" sz="2000" dirty="0"/>
              <a:t>{</a:t>
            </a:r>
          </a:p>
          <a:p>
            <a:r>
              <a:rPr lang="en-US" sz="2000" dirty="0"/>
              <a:t>public static void main(String </a:t>
            </a:r>
            <a:r>
              <a:rPr lang="en-US" sz="2000" dirty="0" err="1"/>
              <a:t>args</a:t>
            </a:r>
            <a:r>
              <a:rPr lang="en-US" sz="2000" dirty="0"/>
              <a:t>[])</a:t>
            </a:r>
          </a:p>
          <a:p>
            <a:r>
              <a:rPr lang="en-US" sz="2000" dirty="0"/>
              <a:t>{</a:t>
            </a:r>
          </a:p>
          <a:p>
            <a:r>
              <a:rPr lang="en-US" sz="2000" dirty="0"/>
              <a:t>	A obj = new A();</a:t>
            </a:r>
          </a:p>
          <a:p>
            <a:r>
              <a:rPr lang="en-US" sz="2000" dirty="0"/>
              <a:t>	</a:t>
            </a:r>
            <a:r>
              <a:rPr lang="en-US" sz="2000" dirty="0" err="1"/>
              <a:t>System.out.println</a:t>
            </a:r>
            <a:r>
              <a:rPr lang="en-US" sz="2000" dirty="0"/>
              <a:t>(“obj:” +obj); //or +</a:t>
            </a:r>
            <a:r>
              <a:rPr lang="en-US" sz="2000" dirty="0" err="1"/>
              <a:t>obj.</a:t>
            </a:r>
            <a:r>
              <a:rPr lang="en-US" sz="2000" dirty="0" err="1">
                <a:solidFill>
                  <a:srgbClr val="FF0000"/>
                </a:solidFill>
              </a:rPr>
              <a:t>toString</a:t>
            </a:r>
            <a:r>
              <a:rPr lang="en-US" sz="2000" dirty="0"/>
              <a:t>()</a:t>
            </a:r>
          </a:p>
          <a:p>
            <a:r>
              <a:rPr lang="en-US" sz="2000" dirty="0"/>
              <a:t>}}</a:t>
            </a:r>
          </a:p>
          <a:p>
            <a:r>
              <a:rPr lang="en-US" sz="2000" dirty="0"/>
              <a:t>Output: A@3e25a5  //</a:t>
            </a:r>
            <a:r>
              <a:rPr lang="en-US" sz="2000" dirty="0" err="1"/>
              <a:t>ClassName@HexaDecimalCode</a:t>
            </a:r>
            <a:endParaRPr lang="en-US" sz="2000" dirty="0"/>
          </a:p>
        </p:txBody>
      </p:sp>
    </p:spTree>
    <p:extLst>
      <p:ext uri="{BB962C8B-B14F-4D97-AF65-F5344CB8AC3E}">
        <p14:creationId xmlns:p14="http://schemas.microsoft.com/office/powerpoint/2010/main" val="110736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914400"/>
            <a:ext cx="4419600" cy="997709"/>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Class abstraction and Encapsulation</a:t>
            </a:r>
          </a:p>
        </p:txBody>
      </p:sp>
      <p:sp>
        <p:nvSpPr>
          <p:cNvPr id="5" name="Rectangle 4">
            <a:extLst>
              <a:ext uri="{FF2B5EF4-FFF2-40B4-BE49-F238E27FC236}">
                <a16:creationId xmlns:a16="http://schemas.microsoft.com/office/drawing/2014/main" id="{89C1E71B-9742-48EE-8CCF-6CBF89144019}"/>
              </a:ext>
            </a:extLst>
          </p:cNvPr>
          <p:cNvSpPr/>
          <p:nvPr/>
        </p:nvSpPr>
        <p:spPr>
          <a:xfrm>
            <a:off x="581526" y="2514600"/>
            <a:ext cx="8610600" cy="1569660"/>
          </a:xfrm>
          <a:prstGeom prst="rect">
            <a:avLst/>
          </a:prstGeom>
        </p:spPr>
        <p:txBody>
          <a:bodyPr wrap="square">
            <a:spAutoFit/>
          </a:bodyPr>
          <a:lstStyle/>
          <a:p>
            <a:pPr marL="285750" indent="-285750">
              <a:buFont typeface="Arial" panose="020B0604020202020204" pitchFamily="34" charset="0"/>
              <a:buChar char="•"/>
            </a:pPr>
            <a:r>
              <a:rPr lang="en-US" sz="2400" dirty="0"/>
              <a:t>Class abstraction is the separation of class implementation from</a:t>
            </a:r>
          </a:p>
          <a:p>
            <a:r>
              <a:rPr lang="en-US" sz="2400" dirty="0"/>
              <a:t>    the use of a class.</a:t>
            </a:r>
          </a:p>
          <a:p>
            <a:pPr marL="285750" indent="-285750">
              <a:buFont typeface="Arial" panose="020B0604020202020204" pitchFamily="34" charset="0"/>
              <a:buChar char="•"/>
            </a:pPr>
            <a:r>
              <a:rPr lang="en-US" sz="2400" dirty="0"/>
              <a:t>The details of implementation are encapsulated and hidden from</a:t>
            </a:r>
          </a:p>
          <a:p>
            <a:r>
              <a:rPr lang="en-US" sz="2400" dirty="0"/>
              <a:t>    the user, which is called as class encapsulation.</a:t>
            </a:r>
          </a:p>
        </p:txBody>
      </p:sp>
    </p:spTree>
    <p:extLst>
      <p:ext uri="{BB962C8B-B14F-4D97-AF65-F5344CB8AC3E}">
        <p14:creationId xmlns:p14="http://schemas.microsoft.com/office/powerpoint/2010/main" val="621150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180750"/>
            <a:ext cx="4419600" cy="505267"/>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Object Class</a:t>
            </a:r>
          </a:p>
        </p:txBody>
      </p:sp>
      <p:graphicFrame>
        <p:nvGraphicFramePr>
          <p:cNvPr id="3" name="Table 2">
            <a:extLst>
              <a:ext uri="{FF2B5EF4-FFF2-40B4-BE49-F238E27FC236}">
                <a16:creationId xmlns:a16="http://schemas.microsoft.com/office/drawing/2014/main" id="{4421BA49-880C-4422-B182-DBE7EE6861F1}"/>
              </a:ext>
            </a:extLst>
          </p:cNvPr>
          <p:cNvGraphicFramePr>
            <a:graphicFrameLocks noGrp="1"/>
          </p:cNvGraphicFramePr>
          <p:nvPr>
            <p:extLst>
              <p:ext uri="{D42A27DB-BD31-4B8C-83A1-F6EECF244321}">
                <p14:modId xmlns:p14="http://schemas.microsoft.com/office/powerpoint/2010/main" val="1358091901"/>
              </p:ext>
            </p:extLst>
          </p:nvPr>
        </p:nvGraphicFramePr>
        <p:xfrm>
          <a:off x="609600" y="2067536"/>
          <a:ext cx="8915400" cy="5247663"/>
        </p:xfrm>
        <a:graphic>
          <a:graphicData uri="http://schemas.openxmlformats.org/drawingml/2006/table">
            <a:tbl>
              <a:tblPr firstRow="1" firstCol="1" bandRow="1">
                <a:tableStyleId>{5940675A-B579-460E-94D1-54222C63F5DA}</a:tableStyleId>
              </a:tblPr>
              <a:tblGrid>
                <a:gridCol w="3429000">
                  <a:extLst>
                    <a:ext uri="{9D8B030D-6E8A-4147-A177-3AD203B41FA5}">
                      <a16:colId xmlns:a16="http://schemas.microsoft.com/office/drawing/2014/main" val="21950541"/>
                    </a:ext>
                  </a:extLst>
                </a:gridCol>
                <a:gridCol w="5486400">
                  <a:extLst>
                    <a:ext uri="{9D8B030D-6E8A-4147-A177-3AD203B41FA5}">
                      <a16:colId xmlns:a16="http://schemas.microsoft.com/office/drawing/2014/main" val="4029503911"/>
                    </a:ext>
                  </a:extLst>
                </a:gridCol>
              </a:tblGrid>
              <a:tr h="380338">
                <a:tc>
                  <a:txBody>
                    <a:bodyPr/>
                    <a:lstStyle/>
                    <a:p>
                      <a:pPr marL="0" marR="0" algn="ctr">
                        <a:lnSpc>
                          <a:spcPct val="115000"/>
                        </a:lnSpc>
                        <a:spcBef>
                          <a:spcPts val="0"/>
                        </a:spcBef>
                        <a:spcAft>
                          <a:spcPts val="0"/>
                        </a:spcAft>
                      </a:pPr>
                      <a:r>
                        <a:rPr lang="en-US" sz="1800" b="1">
                          <a:effectLst/>
                        </a:rPr>
                        <a:t>Method</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marL="0" marR="0" algn="ctr">
                        <a:lnSpc>
                          <a:spcPct val="115000"/>
                        </a:lnSpc>
                        <a:spcBef>
                          <a:spcPts val="0"/>
                        </a:spcBef>
                        <a:spcAft>
                          <a:spcPts val="0"/>
                        </a:spcAft>
                      </a:pPr>
                      <a:r>
                        <a:rPr lang="en-US" sz="1800" b="1" dirty="0">
                          <a:effectLst/>
                        </a:rPr>
                        <a:t>Description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extLst>
                  <a:ext uri="{0D108BD9-81ED-4DB2-BD59-A6C34878D82A}">
                    <a16:rowId xmlns:a16="http://schemas.microsoft.com/office/drawing/2014/main" val="1499155204"/>
                  </a:ext>
                </a:extLst>
              </a:tr>
              <a:tr h="1023631">
                <a:tc>
                  <a:txBody>
                    <a:bodyPr/>
                    <a:lstStyle/>
                    <a:p>
                      <a:pPr marL="0" marR="0">
                        <a:lnSpc>
                          <a:spcPct val="115000"/>
                        </a:lnSpc>
                        <a:spcBef>
                          <a:spcPts val="0"/>
                        </a:spcBef>
                        <a:spcAft>
                          <a:spcPts val="0"/>
                        </a:spcAft>
                      </a:pPr>
                      <a:r>
                        <a:rPr lang="en-US" sz="1800" b="1" dirty="0">
                          <a:effectLst/>
                        </a:rPr>
                        <a:t>public final Class </a:t>
                      </a:r>
                      <a:r>
                        <a:rPr lang="en-US" sz="1800" b="1" dirty="0" err="1">
                          <a:effectLst/>
                        </a:rPr>
                        <a:t>getClass</a:t>
                      </a:r>
                      <a:r>
                        <a:rPr lang="en-US" sz="1800" b="1" dirty="0">
                          <a:effectLst/>
                        </a:rPr>
                        <a:t>()</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marL="0" marR="0">
                        <a:lnSpc>
                          <a:spcPct val="115000"/>
                        </a:lnSpc>
                        <a:spcBef>
                          <a:spcPts val="0"/>
                        </a:spcBef>
                        <a:spcAft>
                          <a:spcPts val="0"/>
                        </a:spcAft>
                      </a:pPr>
                      <a:r>
                        <a:rPr lang="en-US" sz="1800">
                          <a:effectLst/>
                        </a:rPr>
                        <a:t>returns the Class class object of this object. The Class class can further be used to get the metadata of this class.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extLst>
                  <a:ext uri="{0D108BD9-81ED-4DB2-BD59-A6C34878D82A}">
                    <a16:rowId xmlns:a16="http://schemas.microsoft.com/office/drawing/2014/main" val="1164788245"/>
                  </a:ext>
                </a:extLst>
              </a:tr>
              <a:tr h="380338">
                <a:tc>
                  <a:txBody>
                    <a:bodyPr/>
                    <a:lstStyle/>
                    <a:p>
                      <a:pPr marL="0" marR="0">
                        <a:lnSpc>
                          <a:spcPct val="115000"/>
                        </a:lnSpc>
                        <a:spcBef>
                          <a:spcPts val="0"/>
                        </a:spcBef>
                        <a:spcAft>
                          <a:spcPts val="0"/>
                        </a:spcAft>
                      </a:pPr>
                      <a:r>
                        <a:rPr lang="en-US" sz="1800" b="1" dirty="0">
                          <a:effectLst/>
                        </a:rPr>
                        <a:t>public int </a:t>
                      </a:r>
                      <a:r>
                        <a:rPr lang="en-US" sz="1800" b="1" dirty="0" err="1">
                          <a:effectLst/>
                        </a:rPr>
                        <a:t>hashCode</a:t>
                      </a:r>
                      <a:r>
                        <a:rPr lang="en-US" sz="1800" b="1" dirty="0">
                          <a:effectLst/>
                        </a:rPr>
                        <a:t>()</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marL="0" marR="0">
                        <a:lnSpc>
                          <a:spcPct val="115000"/>
                        </a:lnSpc>
                        <a:spcBef>
                          <a:spcPts val="0"/>
                        </a:spcBef>
                        <a:spcAft>
                          <a:spcPts val="0"/>
                        </a:spcAft>
                      </a:pPr>
                      <a:r>
                        <a:rPr lang="en-US" sz="1800">
                          <a:effectLst/>
                        </a:rPr>
                        <a:t>returns the hashcode number for this object.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extLst>
                  <a:ext uri="{0D108BD9-81ED-4DB2-BD59-A6C34878D82A}">
                    <a16:rowId xmlns:a16="http://schemas.microsoft.com/office/drawing/2014/main" val="2543162290"/>
                  </a:ext>
                </a:extLst>
              </a:tr>
              <a:tr h="380338">
                <a:tc>
                  <a:txBody>
                    <a:bodyPr/>
                    <a:lstStyle/>
                    <a:p>
                      <a:pPr marL="0" marR="0">
                        <a:lnSpc>
                          <a:spcPct val="115000"/>
                        </a:lnSpc>
                        <a:spcBef>
                          <a:spcPts val="0"/>
                        </a:spcBef>
                        <a:spcAft>
                          <a:spcPts val="0"/>
                        </a:spcAft>
                      </a:pPr>
                      <a:r>
                        <a:rPr lang="en-US" sz="1800" b="1" dirty="0">
                          <a:effectLst/>
                        </a:rPr>
                        <a:t>public </a:t>
                      </a:r>
                      <a:r>
                        <a:rPr lang="en-US" sz="1800" b="1" dirty="0" err="1">
                          <a:effectLst/>
                        </a:rPr>
                        <a:t>boolean</a:t>
                      </a:r>
                      <a:r>
                        <a:rPr lang="en-US" sz="1800" b="1" dirty="0">
                          <a:effectLst/>
                        </a:rPr>
                        <a:t> equals(Object obj)</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marL="0" marR="0">
                        <a:lnSpc>
                          <a:spcPct val="115000"/>
                        </a:lnSpc>
                        <a:spcBef>
                          <a:spcPts val="0"/>
                        </a:spcBef>
                        <a:spcAft>
                          <a:spcPts val="0"/>
                        </a:spcAft>
                      </a:pPr>
                      <a:r>
                        <a:rPr lang="en-US" sz="1800">
                          <a:effectLst/>
                        </a:rPr>
                        <a:t>compares the given object to this object.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extLst>
                  <a:ext uri="{0D108BD9-81ED-4DB2-BD59-A6C34878D82A}">
                    <a16:rowId xmlns:a16="http://schemas.microsoft.com/office/drawing/2014/main" val="515594782"/>
                  </a:ext>
                </a:extLst>
              </a:tr>
              <a:tr h="675670">
                <a:tc>
                  <a:txBody>
                    <a:bodyPr/>
                    <a:lstStyle/>
                    <a:p>
                      <a:pPr marL="0" marR="0">
                        <a:lnSpc>
                          <a:spcPct val="115000"/>
                        </a:lnSpc>
                        <a:spcBef>
                          <a:spcPts val="0"/>
                        </a:spcBef>
                        <a:spcAft>
                          <a:spcPts val="0"/>
                        </a:spcAft>
                      </a:pPr>
                      <a:r>
                        <a:rPr lang="en-US" sz="1800" b="1" dirty="0">
                          <a:effectLst/>
                        </a:rPr>
                        <a:t>protected Object clone() throws </a:t>
                      </a:r>
                      <a:r>
                        <a:rPr lang="en-US" sz="1800" b="1" dirty="0" err="1">
                          <a:effectLst/>
                        </a:rPr>
                        <a:t>CloneNotSupportedException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marL="0" marR="0">
                        <a:lnSpc>
                          <a:spcPct val="115000"/>
                        </a:lnSpc>
                        <a:spcBef>
                          <a:spcPts val="0"/>
                        </a:spcBef>
                        <a:spcAft>
                          <a:spcPts val="0"/>
                        </a:spcAft>
                      </a:pPr>
                      <a:r>
                        <a:rPr lang="en-US" sz="1800">
                          <a:effectLst/>
                        </a:rPr>
                        <a:t>creates and returns the exact copy (clone) of this object.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extLst>
                  <a:ext uri="{0D108BD9-81ED-4DB2-BD59-A6C34878D82A}">
                    <a16:rowId xmlns:a16="http://schemas.microsoft.com/office/drawing/2014/main" val="2055035883"/>
                  </a:ext>
                </a:extLst>
              </a:tr>
              <a:tr h="380338">
                <a:tc>
                  <a:txBody>
                    <a:bodyPr/>
                    <a:lstStyle/>
                    <a:p>
                      <a:pPr marL="0" marR="0">
                        <a:lnSpc>
                          <a:spcPct val="115000"/>
                        </a:lnSpc>
                        <a:spcBef>
                          <a:spcPts val="0"/>
                        </a:spcBef>
                        <a:spcAft>
                          <a:spcPts val="0"/>
                        </a:spcAft>
                      </a:pPr>
                      <a:r>
                        <a:rPr lang="en-US" sz="1800" b="1" dirty="0">
                          <a:effectLst/>
                        </a:rPr>
                        <a:t>public String </a:t>
                      </a:r>
                      <a:r>
                        <a:rPr lang="en-US" sz="1800" b="1" dirty="0" err="1">
                          <a:effectLst/>
                        </a:rPr>
                        <a:t>toString</a:t>
                      </a:r>
                      <a:r>
                        <a:rPr lang="en-US" sz="1800" b="1" dirty="0">
                          <a:effectLst/>
                        </a:rPr>
                        <a:t>()</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marL="0" marR="0">
                        <a:lnSpc>
                          <a:spcPct val="115000"/>
                        </a:lnSpc>
                        <a:spcBef>
                          <a:spcPts val="0"/>
                        </a:spcBef>
                        <a:spcAft>
                          <a:spcPts val="0"/>
                        </a:spcAft>
                      </a:pPr>
                      <a:r>
                        <a:rPr lang="en-US" sz="1800">
                          <a:effectLst/>
                        </a:rPr>
                        <a:t>returns the string representation of this object.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extLst>
                  <a:ext uri="{0D108BD9-81ED-4DB2-BD59-A6C34878D82A}">
                    <a16:rowId xmlns:a16="http://schemas.microsoft.com/office/drawing/2014/main" val="2153416765"/>
                  </a:ext>
                </a:extLst>
              </a:tr>
              <a:tr h="675670">
                <a:tc>
                  <a:txBody>
                    <a:bodyPr/>
                    <a:lstStyle/>
                    <a:p>
                      <a:pPr marL="0" marR="0">
                        <a:lnSpc>
                          <a:spcPct val="115000"/>
                        </a:lnSpc>
                        <a:spcBef>
                          <a:spcPts val="0"/>
                        </a:spcBef>
                        <a:spcAft>
                          <a:spcPts val="0"/>
                        </a:spcAft>
                      </a:pPr>
                      <a:r>
                        <a:rPr lang="en-US" sz="1800" b="1" dirty="0">
                          <a:effectLst/>
                        </a:rPr>
                        <a:t>public final void </a:t>
                      </a:r>
                      <a:r>
                        <a:rPr lang="en-US" sz="1800" b="1" dirty="0" err="1">
                          <a:effectLst/>
                        </a:rPr>
                        <a:t>notifyAll</a:t>
                      </a:r>
                      <a:r>
                        <a:rPr lang="en-US" sz="1800" b="1" dirty="0">
                          <a:effectLst/>
                        </a:rPr>
                        <a:t>()</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marL="0" marR="0">
                        <a:lnSpc>
                          <a:spcPct val="115000"/>
                        </a:lnSpc>
                        <a:spcBef>
                          <a:spcPts val="0"/>
                        </a:spcBef>
                        <a:spcAft>
                          <a:spcPts val="0"/>
                        </a:spcAft>
                      </a:pPr>
                      <a:r>
                        <a:rPr lang="en-US" sz="1800">
                          <a:effectLst/>
                        </a:rPr>
                        <a:t>wakes up all the threads, waiting on this object's monitor.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extLst>
                  <a:ext uri="{0D108BD9-81ED-4DB2-BD59-A6C34878D82A}">
                    <a16:rowId xmlns:a16="http://schemas.microsoft.com/office/drawing/2014/main" val="5268303"/>
                  </a:ext>
                </a:extLst>
              </a:tr>
              <a:tr h="675670">
                <a:tc>
                  <a:txBody>
                    <a:bodyPr/>
                    <a:lstStyle/>
                    <a:p>
                      <a:pPr marL="0" marR="0">
                        <a:lnSpc>
                          <a:spcPct val="115000"/>
                        </a:lnSpc>
                        <a:spcBef>
                          <a:spcPts val="0"/>
                        </a:spcBef>
                        <a:spcAft>
                          <a:spcPts val="0"/>
                        </a:spcAft>
                      </a:pPr>
                      <a:r>
                        <a:rPr lang="en-US" sz="1800" b="1" dirty="0">
                          <a:effectLst/>
                        </a:rPr>
                        <a:t>public final void wait()throws </a:t>
                      </a:r>
                      <a:r>
                        <a:rPr lang="en-US" sz="1800" b="1" dirty="0" err="1">
                          <a:effectLst/>
                        </a:rPr>
                        <a:t>InterruptedException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a:lnSpc>
                          <a:spcPct val="115000"/>
                        </a:lnSpc>
                      </a:pPr>
                      <a:endParaRPr lang="en-US" sz="1800">
                        <a:effectLst/>
                        <a:latin typeface="Times New Roman" panose="02020603050405020304" pitchFamily="18" charset="0"/>
                        <a:cs typeface="Times New Roman" panose="02020603050405020304" pitchFamily="18" charset="0"/>
                      </a:endParaRPr>
                    </a:p>
                  </a:txBody>
                  <a:tcPr marL="820" marR="820" marT="820" marB="820" anchor="ctr"/>
                </a:tc>
                <a:extLst>
                  <a:ext uri="{0D108BD9-81ED-4DB2-BD59-A6C34878D82A}">
                    <a16:rowId xmlns:a16="http://schemas.microsoft.com/office/drawing/2014/main" val="3876313800"/>
                  </a:ext>
                </a:extLst>
              </a:tr>
              <a:tr h="675670">
                <a:tc>
                  <a:txBody>
                    <a:bodyPr/>
                    <a:lstStyle/>
                    <a:p>
                      <a:pPr marL="0" marR="0">
                        <a:lnSpc>
                          <a:spcPct val="115000"/>
                        </a:lnSpc>
                        <a:spcBef>
                          <a:spcPts val="0"/>
                        </a:spcBef>
                        <a:spcAft>
                          <a:spcPts val="0"/>
                        </a:spcAft>
                      </a:pPr>
                      <a:r>
                        <a:rPr lang="en-US" sz="1800" b="1" dirty="0">
                          <a:effectLst/>
                        </a:rPr>
                        <a:t>protected void finalize()throws Throwable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tc>
                  <a:txBody>
                    <a:bodyPr/>
                    <a:lstStyle/>
                    <a:p>
                      <a:pPr marL="0" marR="0">
                        <a:lnSpc>
                          <a:spcPct val="115000"/>
                        </a:lnSpc>
                        <a:spcBef>
                          <a:spcPts val="0"/>
                        </a:spcBef>
                        <a:spcAft>
                          <a:spcPts val="0"/>
                        </a:spcAft>
                      </a:pPr>
                      <a:r>
                        <a:rPr lang="en-US" sz="1800" dirty="0">
                          <a:effectLst/>
                        </a:rPr>
                        <a:t>is invoked by the garbage collector before object is being garbage collected.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20" marR="820" marT="820" marB="820" anchor="ctr"/>
                </a:tc>
                <a:extLst>
                  <a:ext uri="{0D108BD9-81ED-4DB2-BD59-A6C34878D82A}">
                    <a16:rowId xmlns:a16="http://schemas.microsoft.com/office/drawing/2014/main" val="1586515296"/>
                  </a:ext>
                </a:extLst>
              </a:tr>
            </a:tbl>
          </a:graphicData>
        </a:graphic>
      </p:graphicFrame>
    </p:spTree>
    <p:extLst>
      <p:ext uri="{BB962C8B-B14F-4D97-AF65-F5344CB8AC3E}">
        <p14:creationId xmlns:p14="http://schemas.microsoft.com/office/powerpoint/2010/main" val="365020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The </a:t>
            </a:r>
            <a:r>
              <a:rPr lang="en-US" sz="3200" spc="5" dirty="0" err="1">
                <a:solidFill>
                  <a:srgbClr val="FFFFFF"/>
                </a:solidFill>
              </a:rPr>
              <a:t>ArrayList</a:t>
            </a:r>
            <a:r>
              <a:rPr lang="en-US" sz="3200" spc="5" dirty="0">
                <a:solidFill>
                  <a:srgbClr val="FFFFFF"/>
                </a:solidFill>
              </a:rPr>
              <a:t> class and Its Methods</a:t>
            </a:r>
          </a:p>
        </p:txBody>
      </p:sp>
      <p:sp>
        <p:nvSpPr>
          <p:cNvPr id="4" name="Rectangle 3">
            <a:extLst>
              <a:ext uri="{FF2B5EF4-FFF2-40B4-BE49-F238E27FC236}">
                <a16:creationId xmlns:a16="http://schemas.microsoft.com/office/drawing/2014/main" id="{73C0D18C-40D4-4B52-8750-4A9B7E249FD8}"/>
              </a:ext>
            </a:extLst>
          </p:cNvPr>
          <p:cNvSpPr/>
          <p:nvPr/>
        </p:nvSpPr>
        <p:spPr>
          <a:xfrm>
            <a:off x="473242" y="2133600"/>
            <a:ext cx="8975558" cy="3416320"/>
          </a:xfrm>
          <a:prstGeom prst="rect">
            <a:avLst/>
          </a:prstGeom>
        </p:spPr>
        <p:txBody>
          <a:bodyPr wrap="square">
            <a:spAutoFit/>
          </a:bodyPr>
          <a:lstStyle/>
          <a:p>
            <a:pPr marL="285750" indent="-285750">
              <a:buFont typeface="Arial" panose="020B0604020202020204" pitchFamily="34" charset="0"/>
              <a:buChar char="•"/>
            </a:pPr>
            <a:r>
              <a:rPr lang="en-US" sz="2400" dirty="0"/>
              <a:t>The </a:t>
            </a:r>
            <a:r>
              <a:rPr lang="en-US" sz="2400" dirty="0" err="1"/>
              <a:t>ArrayList</a:t>
            </a:r>
            <a:r>
              <a:rPr lang="en-US" sz="2400" dirty="0"/>
              <a:t> class implements the List interface. It is used to implement </a:t>
            </a:r>
            <a:r>
              <a:rPr lang="en-US" sz="2400" dirty="0">
                <a:solidFill>
                  <a:srgbClr val="FF0000"/>
                </a:solidFill>
              </a:rPr>
              <a:t>dynamic array</a:t>
            </a:r>
            <a:r>
              <a:rPr lang="en-US" sz="2400" dirty="0"/>
              <a:t>. </a:t>
            </a:r>
          </a:p>
          <a:p>
            <a:pPr marL="285750" indent="-285750">
              <a:buFont typeface="Arial" panose="020B0604020202020204" pitchFamily="34" charset="0"/>
              <a:buChar char="•"/>
            </a:pPr>
            <a:r>
              <a:rPr lang="en-US" sz="2400" dirty="0"/>
              <a:t>The size of array extended automatically. When objects removed the size will be reduced.</a:t>
            </a:r>
          </a:p>
          <a:p>
            <a:r>
              <a:rPr lang="en-US" sz="2400" dirty="0"/>
              <a:t> </a:t>
            </a:r>
          </a:p>
          <a:p>
            <a:pPr marL="285750" indent="-285750">
              <a:buFont typeface="Arial" panose="020B0604020202020204" pitchFamily="34" charset="0"/>
              <a:buChar char="•"/>
            </a:pPr>
            <a:r>
              <a:rPr lang="en-US" sz="2400" dirty="0"/>
              <a:t>The collection framework provides a well designed set of interface and classes for storing and manipulating group of data as a single unit. (Collection classes are </a:t>
            </a:r>
            <a:r>
              <a:rPr lang="en-US" sz="2400" dirty="0" err="1"/>
              <a:t>AbstractList</a:t>
            </a:r>
            <a:r>
              <a:rPr lang="en-US" sz="2400" dirty="0"/>
              <a:t>, LinkedList, </a:t>
            </a:r>
            <a:r>
              <a:rPr lang="en-US" sz="2400" dirty="0" err="1"/>
              <a:t>ArrayList</a:t>
            </a:r>
            <a:r>
              <a:rPr lang="en-US" sz="2400" dirty="0"/>
              <a:t>, HashMap, </a:t>
            </a:r>
            <a:r>
              <a:rPr lang="en-US" sz="2400" dirty="0" err="1"/>
              <a:t>TreeMap</a:t>
            </a:r>
            <a:r>
              <a:rPr lang="en-US" sz="2400" dirty="0"/>
              <a:t>, </a:t>
            </a:r>
            <a:r>
              <a:rPr lang="en-US" sz="2400" dirty="0" err="1"/>
              <a:t>TreeSet</a:t>
            </a:r>
            <a:r>
              <a:rPr lang="en-US" sz="2400" dirty="0"/>
              <a:t> etc.,)</a:t>
            </a:r>
          </a:p>
        </p:txBody>
      </p:sp>
    </p:spTree>
    <p:extLst>
      <p:ext uri="{BB962C8B-B14F-4D97-AF65-F5344CB8AC3E}">
        <p14:creationId xmlns:p14="http://schemas.microsoft.com/office/powerpoint/2010/main" val="93812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The </a:t>
            </a:r>
            <a:r>
              <a:rPr lang="en-US" sz="3200" spc="5" dirty="0" err="1">
                <a:solidFill>
                  <a:srgbClr val="FFFFFF"/>
                </a:solidFill>
              </a:rPr>
              <a:t>ArrayList</a:t>
            </a:r>
            <a:r>
              <a:rPr lang="en-US" sz="3200" spc="5" dirty="0">
                <a:solidFill>
                  <a:srgbClr val="FFFFFF"/>
                </a:solidFill>
              </a:rPr>
              <a:t> class and Its Methods</a:t>
            </a:r>
          </a:p>
        </p:txBody>
      </p:sp>
      <p:sp>
        <p:nvSpPr>
          <p:cNvPr id="6" name="Rectangle 5">
            <a:extLst>
              <a:ext uri="{FF2B5EF4-FFF2-40B4-BE49-F238E27FC236}">
                <a16:creationId xmlns:a16="http://schemas.microsoft.com/office/drawing/2014/main" id="{DDED3694-C144-4CB7-9942-EF43E1859090}"/>
              </a:ext>
            </a:extLst>
          </p:cNvPr>
          <p:cNvSpPr/>
          <p:nvPr/>
        </p:nvSpPr>
        <p:spPr>
          <a:xfrm>
            <a:off x="609600" y="2362200"/>
            <a:ext cx="9067800" cy="3785652"/>
          </a:xfrm>
          <a:prstGeom prst="rect">
            <a:avLst/>
          </a:prstGeom>
        </p:spPr>
        <p:txBody>
          <a:bodyPr wrap="square">
            <a:spAutoFit/>
          </a:bodyPr>
          <a:lstStyle/>
          <a:p>
            <a:r>
              <a:rPr lang="en-US" sz="2400" dirty="0"/>
              <a:t>Advantages:</a:t>
            </a:r>
          </a:p>
          <a:p>
            <a:r>
              <a:rPr lang="en-US" sz="2400" dirty="0"/>
              <a:t>1. </a:t>
            </a:r>
            <a:r>
              <a:rPr lang="en-US" sz="2400" dirty="0" err="1"/>
              <a:t>ArrayList</a:t>
            </a:r>
            <a:r>
              <a:rPr lang="en-US" sz="2400" dirty="0"/>
              <a:t> can contain duplicate elements</a:t>
            </a:r>
          </a:p>
          <a:p>
            <a:r>
              <a:rPr lang="en-US" sz="2400" dirty="0"/>
              <a:t>2. </a:t>
            </a:r>
            <a:r>
              <a:rPr lang="en-US" sz="2400" dirty="0" err="1"/>
              <a:t>ArrayList</a:t>
            </a:r>
            <a:r>
              <a:rPr lang="en-US" sz="2400" dirty="0"/>
              <a:t> maintains insertion order</a:t>
            </a:r>
          </a:p>
          <a:p>
            <a:r>
              <a:rPr lang="en-US" sz="2400" dirty="0"/>
              <a:t>3. It is non-synchronized</a:t>
            </a:r>
          </a:p>
          <a:p>
            <a:r>
              <a:rPr lang="en-US" sz="2400" dirty="0"/>
              <a:t>4. Allows random access</a:t>
            </a:r>
          </a:p>
          <a:p>
            <a:r>
              <a:rPr lang="en-US" sz="2400" dirty="0"/>
              <a:t>5. Type safe</a:t>
            </a:r>
          </a:p>
          <a:p>
            <a:endParaRPr lang="en-US" sz="2400" dirty="0"/>
          </a:p>
          <a:p>
            <a:r>
              <a:rPr lang="en-US" sz="2400" dirty="0"/>
              <a:t>Disadvantages:</a:t>
            </a:r>
          </a:p>
          <a:p>
            <a:r>
              <a:rPr lang="en-US" sz="2400" dirty="0"/>
              <a:t>1. Manipulation (Remove, Replace) is slow because lot of shifting needed.</a:t>
            </a:r>
          </a:p>
        </p:txBody>
      </p:sp>
    </p:spTree>
    <p:extLst>
      <p:ext uri="{BB962C8B-B14F-4D97-AF65-F5344CB8AC3E}">
        <p14:creationId xmlns:p14="http://schemas.microsoft.com/office/powerpoint/2010/main" val="2273245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The </a:t>
            </a:r>
            <a:r>
              <a:rPr lang="en-US" sz="3200" spc="5" dirty="0" err="1">
                <a:solidFill>
                  <a:srgbClr val="FFFFFF"/>
                </a:solidFill>
              </a:rPr>
              <a:t>ArrayList</a:t>
            </a:r>
            <a:r>
              <a:rPr lang="en-US" sz="3200" spc="5" dirty="0">
                <a:solidFill>
                  <a:srgbClr val="FFFFFF"/>
                </a:solidFill>
              </a:rPr>
              <a:t> class and Its Methods</a:t>
            </a:r>
          </a:p>
        </p:txBody>
      </p:sp>
      <p:sp>
        <p:nvSpPr>
          <p:cNvPr id="6" name="Rectangle 5">
            <a:extLst>
              <a:ext uri="{FF2B5EF4-FFF2-40B4-BE49-F238E27FC236}">
                <a16:creationId xmlns:a16="http://schemas.microsoft.com/office/drawing/2014/main" id="{DDED3694-C144-4CB7-9942-EF43E1859090}"/>
              </a:ext>
            </a:extLst>
          </p:cNvPr>
          <p:cNvSpPr/>
          <p:nvPr/>
        </p:nvSpPr>
        <p:spPr>
          <a:xfrm>
            <a:off x="609600" y="2362200"/>
            <a:ext cx="7620000" cy="4893647"/>
          </a:xfrm>
          <a:prstGeom prst="rect">
            <a:avLst/>
          </a:prstGeom>
        </p:spPr>
        <p:txBody>
          <a:bodyPr wrap="square">
            <a:spAutoFit/>
          </a:bodyPr>
          <a:lstStyle/>
          <a:p>
            <a:r>
              <a:rPr lang="en-US" sz="2400" dirty="0">
                <a:solidFill>
                  <a:srgbClr val="FF0000"/>
                </a:solidFill>
              </a:rPr>
              <a:t>import </a:t>
            </a:r>
            <a:r>
              <a:rPr lang="en-US" sz="2400" dirty="0" err="1">
                <a:solidFill>
                  <a:srgbClr val="FF0000"/>
                </a:solidFill>
              </a:rPr>
              <a:t>java.util</a:t>
            </a:r>
            <a:r>
              <a:rPr lang="en-US" sz="2400" dirty="0">
                <a:solidFill>
                  <a:srgbClr val="FF0000"/>
                </a:solidFill>
              </a:rPr>
              <a:t>.*;  </a:t>
            </a:r>
          </a:p>
          <a:p>
            <a:r>
              <a:rPr lang="en-US" sz="2400" dirty="0"/>
              <a:t> public class Main{  </a:t>
            </a:r>
          </a:p>
          <a:p>
            <a:r>
              <a:rPr lang="en-US" sz="2400" dirty="0"/>
              <a:t> public static void main(String </a:t>
            </a:r>
            <a:r>
              <a:rPr lang="en-US" sz="2400" dirty="0" err="1"/>
              <a:t>args</a:t>
            </a:r>
            <a:r>
              <a:rPr lang="en-US" sz="2400" dirty="0"/>
              <a:t>[]){  </a:t>
            </a:r>
          </a:p>
          <a:p>
            <a:r>
              <a:rPr lang="en-US" sz="2400" dirty="0">
                <a:solidFill>
                  <a:srgbClr val="FF0000"/>
                </a:solidFill>
              </a:rPr>
              <a:t>  </a:t>
            </a:r>
            <a:r>
              <a:rPr lang="en-US" sz="2400" dirty="0" err="1">
                <a:solidFill>
                  <a:srgbClr val="FF0000"/>
                </a:solidFill>
              </a:rPr>
              <a:t>ArrayList</a:t>
            </a:r>
            <a:r>
              <a:rPr lang="en-US" sz="2400" dirty="0">
                <a:solidFill>
                  <a:srgbClr val="FF0000"/>
                </a:solidFill>
              </a:rPr>
              <a:t>&lt;String&gt; list=new </a:t>
            </a:r>
            <a:r>
              <a:rPr lang="en-US" sz="2400" dirty="0" err="1">
                <a:solidFill>
                  <a:srgbClr val="FF0000"/>
                </a:solidFill>
              </a:rPr>
              <a:t>ArrayList</a:t>
            </a:r>
            <a:r>
              <a:rPr lang="en-US" sz="2400" dirty="0">
                <a:solidFill>
                  <a:srgbClr val="FF0000"/>
                </a:solidFill>
              </a:rPr>
              <a:t>&lt;String&gt;(); </a:t>
            </a:r>
          </a:p>
          <a:p>
            <a:r>
              <a:rPr lang="en-US" sz="2400" dirty="0"/>
              <a:t>  </a:t>
            </a:r>
          </a:p>
          <a:p>
            <a:r>
              <a:rPr lang="en-US" sz="2400" dirty="0"/>
              <a:t>      </a:t>
            </a:r>
            <a:r>
              <a:rPr lang="en-US" sz="2400" dirty="0" err="1"/>
              <a:t>list.add</a:t>
            </a:r>
            <a:r>
              <a:rPr lang="en-US" sz="2400" dirty="0"/>
              <a:t>("Fruit");//Adding object in </a:t>
            </a:r>
            <a:r>
              <a:rPr lang="en-US" sz="2400" dirty="0" err="1"/>
              <a:t>arraylist</a:t>
            </a:r>
            <a:r>
              <a:rPr lang="en-US" sz="2400" dirty="0"/>
              <a:t>    </a:t>
            </a:r>
          </a:p>
          <a:p>
            <a:r>
              <a:rPr lang="en-US" sz="2400" dirty="0"/>
              <a:t>      </a:t>
            </a:r>
            <a:r>
              <a:rPr lang="en-US" sz="2400" dirty="0" err="1"/>
              <a:t>list.add</a:t>
            </a:r>
            <a:r>
              <a:rPr lang="en-US" sz="2400" dirty="0"/>
              <a:t>("Apple");    </a:t>
            </a:r>
          </a:p>
          <a:p>
            <a:r>
              <a:rPr lang="en-US" sz="2400" dirty="0"/>
              <a:t>      </a:t>
            </a:r>
            <a:r>
              <a:rPr lang="en-US" sz="2400" dirty="0" err="1"/>
              <a:t>list.add</a:t>
            </a:r>
            <a:r>
              <a:rPr lang="en-US" sz="2400" dirty="0"/>
              <a:t>("Banana");    </a:t>
            </a:r>
          </a:p>
          <a:p>
            <a:r>
              <a:rPr lang="en-US" sz="2400" dirty="0"/>
              <a:t>      </a:t>
            </a:r>
            <a:r>
              <a:rPr lang="en-US" sz="2400" dirty="0" err="1"/>
              <a:t>list.add</a:t>
            </a:r>
            <a:r>
              <a:rPr lang="en-US" sz="2400" dirty="0"/>
              <a:t>("Grapes");    </a:t>
            </a:r>
          </a:p>
          <a:p>
            <a:r>
              <a:rPr lang="en-US" sz="2400" dirty="0"/>
              <a:t>      </a:t>
            </a:r>
          </a:p>
          <a:p>
            <a:r>
              <a:rPr lang="en-US" sz="2400" dirty="0"/>
              <a:t>      </a:t>
            </a:r>
            <a:r>
              <a:rPr lang="en-US" sz="2400" dirty="0" err="1"/>
              <a:t>System.out.println</a:t>
            </a:r>
            <a:r>
              <a:rPr lang="en-US" sz="2400" dirty="0"/>
              <a:t>(list);  </a:t>
            </a:r>
          </a:p>
          <a:p>
            <a:r>
              <a:rPr lang="en-US" sz="2400" dirty="0"/>
              <a:t> }  </a:t>
            </a:r>
          </a:p>
          <a:p>
            <a:r>
              <a:rPr lang="en-US" sz="2400" dirty="0"/>
              <a:t>} </a:t>
            </a:r>
          </a:p>
        </p:txBody>
      </p:sp>
    </p:spTree>
    <p:extLst>
      <p:ext uri="{BB962C8B-B14F-4D97-AF65-F5344CB8AC3E}">
        <p14:creationId xmlns:p14="http://schemas.microsoft.com/office/powerpoint/2010/main" val="32143516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The </a:t>
            </a:r>
            <a:r>
              <a:rPr lang="en-US" sz="3200" spc="5" dirty="0" err="1">
                <a:solidFill>
                  <a:srgbClr val="FFFFFF"/>
                </a:solidFill>
              </a:rPr>
              <a:t>ArrayList</a:t>
            </a:r>
            <a:r>
              <a:rPr lang="en-US" sz="3200" spc="5" dirty="0">
                <a:solidFill>
                  <a:srgbClr val="FFFFFF"/>
                </a:solidFill>
              </a:rPr>
              <a:t> class and Its Methods</a:t>
            </a:r>
          </a:p>
        </p:txBody>
      </p:sp>
      <p:sp>
        <p:nvSpPr>
          <p:cNvPr id="6" name="Rectangle 5">
            <a:extLst>
              <a:ext uri="{FF2B5EF4-FFF2-40B4-BE49-F238E27FC236}">
                <a16:creationId xmlns:a16="http://schemas.microsoft.com/office/drawing/2014/main" id="{DDED3694-C144-4CB7-9942-EF43E1859090}"/>
              </a:ext>
            </a:extLst>
          </p:cNvPr>
          <p:cNvSpPr/>
          <p:nvPr/>
        </p:nvSpPr>
        <p:spPr>
          <a:xfrm>
            <a:off x="457200" y="1912109"/>
            <a:ext cx="9601200" cy="5632311"/>
          </a:xfrm>
          <a:prstGeom prst="rect">
            <a:avLst/>
          </a:prstGeom>
        </p:spPr>
        <p:txBody>
          <a:bodyPr wrap="square">
            <a:spAutoFit/>
          </a:bodyPr>
          <a:lstStyle/>
          <a:p>
            <a:r>
              <a:rPr lang="en-US" sz="2400" dirty="0"/>
              <a:t>import </a:t>
            </a:r>
            <a:r>
              <a:rPr lang="en-US" sz="2400" dirty="0" err="1"/>
              <a:t>java.util</a:t>
            </a:r>
            <a:r>
              <a:rPr lang="en-US" sz="2400" dirty="0"/>
              <a:t>.*;  </a:t>
            </a:r>
          </a:p>
          <a:p>
            <a:r>
              <a:rPr lang="en-US" sz="2400" dirty="0"/>
              <a:t>public class Main{  </a:t>
            </a:r>
          </a:p>
          <a:p>
            <a:r>
              <a:rPr lang="en-US" sz="2400" dirty="0"/>
              <a:t> public static void main(String </a:t>
            </a:r>
            <a:r>
              <a:rPr lang="en-US" sz="2400" dirty="0" err="1"/>
              <a:t>args</a:t>
            </a:r>
            <a:r>
              <a:rPr lang="en-US" sz="2400" dirty="0"/>
              <a:t>[]){  </a:t>
            </a:r>
          </a:p>
          <a:p>
            <a:r>
              <a:rPr lang="en-US" sz="2400" dirty="0"/>
              <a:t>  </a:t>
            </a:r>
            <a:r>
              <a:rPr lang="en-US" sz="2400" dirty="0" err="1"/>
              <a:t>ArrayList</a:t>
            </a:r>
            <a:r>
              <a:rPr lang="en-US" sz="2400" dirty="0"/>
              <a:t>&lt;String&gt; list=new </a:t>
            </a:r>
            <a:r>
              <a:rPr lang="en-US" sz="2400" dirty="0" err="1"/>
              <a:t>ArrayList</a:t>
            </a:r>
            <a:r>
              <a:rPr lang="en-US" sz="2400" dirty="0"/>
              <a:t>&lt;String&gt;();//Creating </a:t>
            </a:r>
            <a:r>
              <a:rPr lang="en-US" sz="2400" dirty="0" err="1"/>
              <a:t>arraylist</a:t>
            </a:r>
            <a:r>
              <a:rPr lang="en-US" sz="2400" dirty="0"/>
              <a:t>  </a:t>
            </a:r>
          </a:p>
          <a:p>
            <a:r>
              <a:rPr lang="en-US" sz="2400" dirty="0"/>
              <a:t>  </a:t>
            </a:r>
            <a:r>
              <a:rPr lang="en-US" sz="2400" dirty="0" err="1"/>
              <a:t>list.add</a:t>
            </a:r>
            <a:r>
              <a:rPr lang="en-US" sz="2400" dirty="0"/>
              <a:t>("Mango");//Adding object in </a:t>
            </a:r>
            <a:r>
              <a:rPr lang="en-US" sz="2400" dirty="0" err="1"/>
              <a:t>arraylist</a:t>
            </a:r>
            <a:r>
              <a:rPr lang="en-US" sz="2400" dirty="0"/>
              <a:t>    </a:t>
            </a:r>
          </a:p>
          <a:p>
            <a:r>
              <a:rPr lang="en-US" sz="2400" dirty="0"/>
              <a:t>  </a:t>
            </a:r>
            <a:r>
              <a:rPr lang="en-US" sz="2400" dirty="0" err="1"/>
              <a:t>list.add</a:t>
            </a:r>
            <a:r>
              <a:rPr lang="en-US" sz="2400" dirty="0"/>
              <a:t>("Apple");    </a:t>
            </a:r>
          </a:p>
          <a:p>
            <a:r>
              <a:rPr lang="en-US" sz="2400" dirty="0"/>
              <a:t>  </a:t>
            </a:r>
            <a:r>
              <a:rPr lang="en-US" sz="2400" dirty="0" err="1"/>
              <a:t>list.add</a:t>
            </a:r>
            <a:r>
              <a:rPr lang="en-US" sz="2400" dirty="0"/>
              <a:t>("Banana");    </a:t>
            </a:r>
          </a:p>
          <a:p>
            <a:r>
              <a:rPr lang="en-US" sz="2400" dirty="0"/>
              <a:t>  </a:t>
            </a:r>
            <a:r>
              <a:rPr lang="en-US" sz="2400" dirty="0" err="1"/>
              <a:t>list.add</a:t>
            </a:r>
            <a:r>
              <a:rPr lang="en-US" sz="2400" dirty="0"/>
              <a:t>("Grapes");</a:t>
            </a:r>
          </a:p>
          <a:p>
            <a:r>
              <a:rPr lang="en-US" sz="2400" dirty="0"/>
              <a:t>    </a:t>
            </a:r>
          </a:p>
          <a:p>
            <a:r>
              <a:rPr lang="en-US" sz="2400" dirty="0"/>
              <a:t>  //Traversing list through for-each loop  </a:t>
            </a:r>
          </a:p>
          <a:p>
            <a:r>
              <a:rPr lang="en-US" sz="2400" dirty="0"/>
              <a:t>  for(String </a:t>
            </a:r>
            <a:r>
              <a:rPr lang="en-US" sz="2400" dirty="0" err="1"/>
              <a:t>fruit:list</a:t>
            </a:r>
            <a:r>
              <a:rPr lang="en-US" sz="2400" dirty="0"/>
              <a:t>)    </a:t>
            </a:r>
          </a:p>
          <a:p>
            <a:r>
              <a:rPr lang="en-US" sz="2400" dirty="0"/>
              <a:t>    </a:t>
            </a:r>
            <a:r>
              <a:rPr lang="en-US" sz="2400" dirty="0" err="1"/>
              <a:t>System.out.println</a:t>
            </a:r>
            <a:r>
              <a:rPr lang="en-US" sz="2400" dirty="0"/>
              <a:t>(fruit);    </a:t>
            </a:r>
          </a:p>
          <a:p>
            <a:r>
              <a:rPr lang="en-US" sz="2400" dirty="0"/>
              <a:t>  </a:t>
            </a:r>
          </a:p>
          <a:p>
            <a:r>
              <a:rPr lang="en-US" sz="2400" dirty="0"/>
              <a:t> }  </a:t>
            </a:r>
          </a:p>
          <a:p>
            <a:r>
              <a:rPr lang="en-US" sz="2400" dirty="0"/>
              <a:t>} </a:t>
            </a:r>
          </a:p>
        </p:txBody>
      </p:sp>
    </p:spTree>
    <p:extLst>
      <p:ext uri="{BB962C8B-B14F-4D97-AF65-F5344CB8AC3E}">
        <p14:creationId xmlns:p14="http://schemas.microsoft.com/office/powerpoint/2010/main" val="317901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The </a:t>
            </a:r>
            <a:r>
              <a:rPr lang="en-US" sz="3200" spc="5" dirty="0" err="1">
                <a:solidFill>
                  <a:srgbClr val="FFFFFF"/>
                </a:solidFill>
              </a:rPr>
              <a:t>ArrayList</a:t>
            </a:r>
            <a:r>
              <a:rPr lang="en-US" sz="3200" spc="5" dirty="0">
                <a:solidFill>
                  <a:srgbClr val="FFFFFF"/>
                </a:solidFill>
              </a:rPr>
              <a:t> class and Its Methods</a:t>
            </a:r>
          </a:p>
        </p:txBody>
      </p:sp>
      <p:sp>
        <p:nvSpPr>
          <p:cNvPr id="6" name="Rectangle 5">
            <a:extLst>
              <a:ext uri="{FF2B5EF4-FFF2-40B4-BE49-F238E27FC236}">
                <a16:creationId xmlns:a16="http://schemas.microsoft.com/office/drawing/2014/main" id="{DDED3694-C144-4CB7-9942-EF43E1859090}"/>
              </a:ext>
            </a:extLst>
          </p:cNvPr>
          <p:cNvSpPr/>
          <p:nvPr/>
        </p:nvSpPr>
        <p:spPr>
          <a:xfrm>
            <a:off x="457200" y="2133600"/>
            <a:ext cx="9601200" cy="4524315"/>
          </a:xfrm>
          <a:prstGeom prst="rect">
            <a:avLst/>
          </a:prstGeom>
        </p:spPr>
        <p:txBody>
          <a:bodyPr wrap="square">
            <a:spAutoFit/>
          </a:bodyPr>
          <a:lstStyle/>
          <a:p>
            <a:r>
              <a:rPr lang="en-US" sz="2400" dirty="0"/>
              <a:t>› </a:t>
            </a:r>
            <a:r>
              <a:rPr lang="en-US" sz="2400" dirty="0" err="1"/>
              <a:t>ArrayList</a:t>
            </a:r>
            <a:r>
              <a:rPr lang="en-US" sz="2400" dirty="0"/>
              <a:t>() // Creates an empty list.</a:t>
            </a:r>
          </a:p>
          <a:p>
            <a:r>
              <a:rPr lang="en-US" sz="2400" dirty="0"/>
              <a:t>› add(o: E) // Appends a new element o at the end of this list.</a:t>
            </a:r>
          </a:p>
          <a:p>
            <a:r>
              <a:rPr lang="en-US" sz="2400" dirty="0"/>
              <a:t>› add(index: int, o: E) // Adds a new element o at the specified index</a:t>
            </a:r>
          </a:p>
          <a:p>
            <a:r>
              <a:rPr lang="en-US" sz="2400" dirty="0"/>
              <a:t>in this list.</a:t>
            </a:r>
          </a:p>
          <a:p>
            <a:r>
              <a:rPr lang="en-US" sz="2400" dirty="0"/>
              <a:t>› clear() // Removes all the elements from this list.</a:t>
            </a:r>
          </a:p>
          <a:p>
            <a:endParaRPr lang="en-US" sz="2400" dirty="0"/>
          </a:p>
          <a:p>
            <a:r>
              <a:rPr lang="en-US" sz="2400" dirty="0"/>
              <a:t>› contains(o: Object) // Returns true if this list contains the element</a:t>
            </a:r>
          </a:p>
          <a:p>
            <a:r>
              <a:rPr lang="en-US" sz="2400" dirty="0"/>
              <a:t>o.</a:t>
            </a:r>
          </a:p>
          <a:p>
            <a:r>
              <a:rPr lang="en-US" sz="2400" dirty="0"/>
              <a:t>› get(index: int) // Returns the element from this list at the specified</a:t>
            </a:r>
          </a:p>
          <a:p>
            <a:r>
              <a:rPr lang="en-US" sz="2400" dirty="0"/>
              <a:t>index.</a:t>
            </a:r>
          </a:p>
          <a:p>
            <a:r>
              <a:rPr lang="en-US" sz="2400" dirty="0"/>
              <a:t>› </a:t>
            </a:r>
            <a:r>
              <a:rPr lang="en-US" sz="2400" dirty="0" err="1"/>
              <a:t>indexOf</a:t>
            </a:r>
            <a:r>
              <a:rPr lang="en-US" sz="2400" dirty="0"/>
              <a:t>(o: Object) // Returns the index of the first matching</a:t>
            </a:r>
          </a:p>
          <a:p>
            <a:r>
              <a:rPr lang="en-US" sz="2400" dirty="0"/>
              <a:t>element in this list.</a:t>
            </a:r>
          </a:p>
        </p:txBody>
      </p:sp>
    </p:spTree>
    <p:extLst>
      <p:ext uri="{BB962C8B-B14F-4D97-AF65-F5344CB8AC3E}">
        <p14:creationId xmlns:p14="http://schemas.microsoft.com/office/powerpoint/2010/main" val="32034355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The </a:t>
            </a:r>
            <a:r>
              <a:rPr lang="en-US" sz="3200" spc="5" dirty="0" err="1">
                <a:solidFill>
                  <a:srgbClr val="FFFFFF"/>
                </a:solidFill>
              </a:rPr>
              <a:t>ArrayList</a:t>
            </a:r>
            <a:r>
              <a:rPr lang="en-US" sz="3200" spc="5" dirty="0">
                <a:solidFill>
                  <a:srgbClr val="FFFFFF"/>
                </a:solidFill>
              </a:rPr>
              <a:t> class and Its Methods</a:t>
            </a:r>
          </a:p>
        </p:txBody>
      </p:sp>
      <p:sp>
        <p:nvSpPr>
          <p:cNvPr id="6" name="Rectangle 5">
            <a:extLst>
              <a:ext uri="{FF2B5EF4-FFF2-40B4-BE49-F238E27FC236}">
                <a16:creationId xmlns:a16="http://schemas.microsoft.com/office/drawing/2014/main" id="{DDED3694-C144-4CB7-9942-EF43E1859090}"/>
              </a:ext>
            </a:extLst>
          </p:cNvPr>
          <p:cNvSpPr/>
          <p:nvPr/>
        </p:nvSpPr>
        <p:spPr>
          <a:xfrm>
            <a:off x="457200" y="2178040"/>
            <a:ext cx="9601200" cy="4154984"/>
          </a:xfrm>
          <a:prstGeom prst="rect">
            <a:avLst/>
          </a:prstGeom>
        </p:spPr>
        <p:txBody>
          <a:bodyPr wrap="square">
            <a:spAutoFit/>
          </a:bodyPr>
          <a:lstStyle/>
          <a:p>
            <a:r>
              <a:rPr lang="en-US" sz="2400" dirty="0"/>
              <a:t>› </a:t>
            </a:r>
            <a:r>
              <a:rPr lang="en-US" sz="2400" dirty="0" err="1"/>
              <a:t>isEmpty</a:t>
            </a:r>
            <a:r>
              <a:rPr lang="en-US" sz="2400" dirty="0"/>
              <a:t>() // Returns true if this list contains no elements.</a:t>
            </a:r>
          </a:p>
          <a:p>
            <a:r>
              <a:rPr lang="en-US" sz="2400" dirty="0"/>
              <a:t>› </a:t>
            </a:r>
            <a:r>
              <a:rPr lang="en-US" sz="2400" dirty="0" err="1"/>
              <a:t>lastIndexOf</a:t>
            </a:r>
            <a:r>
              <a:rPr lang="en-US" sz="2400" dirty="0"/>
              <a:t>(o: Object) // Returns the index of the last matching</a:t>
            </a:r>
          </a:p>
          <a:p>
            <a:r>
              <a:rPr lang="en-US" sz="2400" dirty="0"/>
              <a:t>element in this list.</a:t>
            </a:r>
          </a:p>
          <a:p>
            <a:endParaRPr lang="en-US" sz="2400" dirty="0"/>
          </a:p>
          <a:p>
            <a:r>
              <a:rPr lang="en-US" sz="2400" dirty="0"/>
              <a:t>› remove(o: Object) // Removes the first element o from this list.</a:t>
            </a:r>
          </a:p>
          <a:p>
            <a:r>
              <a:rPr lang="en-US" sz="2400" dirty="0"/>
              <a:t>Returns true if an element is removed.</a:t>
            </a:r>
          </a:p>
          <a:p>
            <a:r>
              <a:rPr lang="en-US" sz="2400" dirty="0"/>
              <a:t>› size() // Returns the number of elements in this list.</a:t>
            </a:r>
          </a:p>
          <a:p>
            <a:endParaRPr lang="en-US" sz="2400" dirty="0"/>
          </a:p>
          <a:p>
            <a:r>
              <a:rPr lang="en-US" sz="2400" dirty="0"/>
              <a:t>› remove(index: int) // Removes the element at the specified index.</a:t>
            </a:r>
          </a:p>
          <a:p>
            <a:r>
              <a:rPr lang="en-US" sz="2400" dirty="0"/>
              <a:t>Returns true if an element is removed.</a:t>
            </a:r>
          </a:p>
          <a:p>
            <a:r>
              <a:rPr lang="en-US" sz="2400" dirty="0"/>
              <a:t>› set(index: int, o: E) // Sets the element at the specified index.</a:t>
            </a:r>
          </a:p>
        </p:txBody>
      </p:sp>
    </p:spTree>
    <p:extLst>
      <p:ext uri="{BB962C8B-B14F-4D97-AF65-F5344CB8AC3E}">
        <p14:creationId xmlns:p14="http://schemas.microsoft.com/office/powerpoint/2010/main" val="2119486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The </a:t>
            </a:r>
            <a:r>
              <a:rPr lang="en-US" sz="3200" spc="5" dirty="0" err="1">
                <a:solidFill>
                  <a:srgbClr val="FFFFFF"/>
                </a:solidFill>
              </a:rPr>
              <a:t>ArrayList</a:t>
            </a:r>
            <a:r>
              <a:rPr lang="en-US" sz="3200" spc="5" dirty="0">
                <a:solidFill>
                  <a:srgbClr val="FFFFFF"/>
                </a:solidFill>
              </a:rPr>
              <a:t> class and Its Methods</a:t>
            </a:r>
          </a:p>
        </p:txBody>
      </p:sp>
      <p:pic>
        <p:nvPicPr>
          <p:cNvPr id="3" name="Picture 2">
            <a:extLst>
              <a:ext uri="{FF2B5EF4-FFF2-40B4-BE49-F238E27FC236}">
                <a16:creationId xmlns:a16="http://schemas.microsoft.com/office/drawing/2014/main" id="{C10B4D57-A3EB-411B-B26F-F0EB5717DDD8}"/>
              </a:ext>
            </a:extLst>
          </p:cNvPr>
          <p:cNvPicPr>
            <a:picLocks noChangeAspect="1"/>
          </p:cNvPicPr>
          <p:nvPr/>
        </p:nvPicPr>
        <p:blipFill>
          <a:blip r:embed="rId2"/>
          <a:stretch>
            <a:fillRect/>
          </a:stretch>
        </p:blipFill>
        <p:spPr>
          <a:xfrm>
            <a:off x="547687" y="2438400"/>
            <a:ext cx="8963025" cy="3905250"/>
          </a:xfrm>
          <a:prstGeom prst="rect">
            <a:avLst/>
          </a:prstGeom>
        </p:spPr>
      </p:pic>
    </p:spTree>
    <p:extLst>
      <p:ext uri="{BB962C8B-B14F-4D97-AF65-F5344CB8AC3E}">
        <p14:creationId xmlns:p14="http://schemas.microsoft.com/office/powerpoint/2010/main" val="561729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14400"/>
            <a:ext cx="4419600" cy="997709"/>
          </a:xfrm>
          <a:prstGeom prst="rect">
            <a:avLst/>
          </a:prstGeom>
        </p:spPr>
        <p:txBody>
          <a:bodyPr vert="horz" wrap="square" lIns="0" tIns="12700" rIns="0" bIns="0" rtlCol="0">
            <a:spAutoFit/>
          </a:bodyPr>
          <a:lstStyle/>
          <a:p>
            <a:pPr marL="12699">
              <a:spcBef>
                <a:spcPts val="100"/>
              </a:spcBef>
            </a:pPr>
            <a:r>
              <a:rPr lang="en-US" sz="3200" spc="5" dirty="0">
                <a:solidFill>
                  <a:srgbClr val="FFFFFF"/>
                </a:solidFill>
              </a:rPr>
              <a:t>The Protected Data and Methods</a:t>
            </a:r>
          </a:p>
        </p:txBody>
      </p:sp>
      <p:sp>
        <p:nvSpPr>
          <p:cNvPr id="6" name="Rectangle 5">
            <a:extLst>
              <a:ext uri="{FF2B5EF4-FFF2-40B4-BE49-F238E27FC236}">
                <a16:creationId xmlns:a16="http://schemas.microsoft.com/office/drawing/2014/main" id="{BCEA8530-1070-4011-BC5D-93D727A3F116}"/>
              </a:ext>
            </a:extLst>
          </p:cNvPr>
          <p:cNvSpPr/>
          <p:nvPr/>
        </p:nvSpPr>
        <p:spPr>
          <a:xfrm>
            <a:off x="571500" y="2316540"/>
            <a:ext cx="8915400" cy="1569660"/>
          </a:xfrm>
          <a:prstGeom prst="rect">
            <a:avLst/>
          </a:prstGeom>
        </p:spPr>
        <p:txBody>
          <a:bodyPr wrap="square">
            <a:spAutoFit/>
          </a:bodyPr>
          <a:lstStyle/>
          <a:p>
            <a:pPr marL="285750" indent="-285750">
              <a:buFont typeface="Arial" panose="020B0604020202020204" pitchFamily="34" charset="0"/>
              <a:buChar char="•"/>
            </a:pPr>
            <a:r>
              <a:rPr lang="en-US" sz="2400" dirty="0"/>
              <a:t>Often it is desirable to allow subclasses to access data fields or methods defined in the superclass, but not to allow </a:t>
            </a:r>
            <a:r>
              <a:rPr lang="en-US" sz="2400" dirty="0" err="1"/>
              <a:t>nonsubclasses</a:t>
            </a:r>
            <a:r>
              <a:rPr lang="en-US" sz="2400" dirty="0"/>
              <a:t> to access these data fields and methods.</a:t>
            </a:r>
          </a:p>
          <a:p>
            <a:pPr marL="285750" indent="-285750">
              <a:buFont typeface="Arial" panose="020B0604020202020204" pitchFamily="34" charset="0"/>
              <a:buChar char="•"/>
            </a:pPr>
            <a:r>
              <a:rPr lang="en-US" sz="2400" dirty="0"/>
              <a:t>A protected member of a class can be accessed from a subclass.</a:t>
            </a:r>
          </a:p>
        </p:txBody>
      </p:sp>
      <p:pic>
        <p:nvPicPr>
          <p:cNvPr id="7" name="Picture 6">
            <a:extLst>
              <a:ext uri="{FF2B5EF4-FFF2-40B4-BE49-F238E27FC236}">
                <a16:creationId xmlns:a16="http://schemas.microsoft.com/office/drawing/2014/main" id="{FB2143E0-C202-4FD0-AD86-9BEC1D5C9175}"/>
              </a:ext>
            </a:extLst>
          </p:cNvPr>
          <p:cNvPicPr>
            <a:picLocks noChangeAspect="1"/>
          </p:cNvPicPr>
          <p:nvPr/>
        </p:nvPicPr>
        <p:blipFill>
          <a:blip r:embed="rId2"/>
          <a:stretch>
            <a:fillRect/>
          </a:stretch>
        </p:blipFill>
        <p:spPr>
          <a:xfrm>
            <a:off x="393783" y="4054226"/>
            <a:ext cx="9270833" cy="3260467"/>
          </a:xfrm>
          <a:prstGeom prst="rect">
            <a:avLst/>
          </a:prstGeom>
        </p:spPr>
      </p:pic>
    </p:spTree>
    <p:extLst>
      <p:ext uri="{BB962C8B-B14F-4D97-AF65-F5344CB8AC3E}">
        <p14:creationId xmlns:p14="http://schemas.microsoft.com/office/powerpoint/2010/main" val="3068146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4607" y="3356875"/>
            <a:ext cx="3423920" cy="627742"/>
          </a:xfrm>
          <a:prstGeom prst="rect">
            <a:avLst/>
          </a:prstGeom>
        </p:spPr>
        <p:txBody>
          <a:bodyPr vert="horz" wrap="square" lIns="0" tIns="12065" rIns="0" bIns="0" rtlCol="0">
            <a:spAutoFit/>
          </a:bodyPr>
          <a:lstStyle/>
          <a:p>
            <a:pPr marL="12699">
              <a:spcBef>
                <a:spcPts val="95"/>
              </a:spcBef>
            </a:pPr>
            <a:r>
              <a:rPr spc="-15" dirty="0"/>
              <a:t>END</a:t>
            </a:r>
            <a:r>
              <a:rPr spc="-10" dirty="0"/>
              <a:t> </a:t>
            </a:r>
            <a:r>
              <a:rPr dirty="0"/>
              <a:t>OF</a:t>
            </a:r>
            <a:r>
              <a:rPr spc="-40" dirty="0"/>
              <a:t> </a:t>
            </a:r>
            <a:r>
              <a:rPr spc="-5" dirty="0"/>
              <a:t>UNIT</a:t>
            </a:r>
            <a:r>
              <a:rPr spc="-30" dirty="0"/>
              <a:t> </a:t>
            </a:r>
            <a:r>
              <a:rPr spc="-5" dirty="0"/>
              <a:t>-</a:t>
            </a:r>
            <a:r>
              <a:rPr spc="-25" dirty="0"/>
              <a:t> </a:t>
            </a:r>
            <a:r>
              <a:rPr lang="en-US" spc="-25" dirty="0"/>
              <a:t>5</a:t>
            </a:r>
            <a:endParaRPr spc="-5" dirty="0"/>
          </a:p>
        </p:txBody>
      </p:sp>
      <p:pic>
        <p:nvPicPr>
          <p:cNvPr id="3" name="object 3"/>
          <p:cNvPicPr/>
          <p:nvPr/>
        </p:nvPicPr>
        <p:blipFill>
          <a:blip r:embed="rId2" cstate="print"/>
          <a:stretch>
            <a:fillRect/>
          </a:stretch>
        </p:blipFill>
        <p:spPr>
          <a:xfrm>
            <a:off x="457201" y="3886200"/>
            <a:ext cx="91440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4F35FA-7A71-4D27-B0FD-1C21AC322EFD}"/>
              </a:ext>
            </a:extLst>
          </p:cNvPr>
          <p:cNvSpPr/>
          <p:nvPr/>
        </p:nvSpPr>
        <p:spPr>
          <a:xfrm>
            <a:off x="457200" y="2039541"/>
            <a:ext cx="9372600" cy="3046988"/>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FF0000"/>
                </a:solidFill>
              </a:rPr>
              <a:t>Java provides many levels of abstraction.</a:t>
            </a:r>
          </a:p>
          <a:p>
            <a:pPr marL="285750" indent="-285750">
              <a:buFont typeface="Arial" panose="020B0604020202020204" pitchFamily="34" charset="0"/>
              <a:buChar char="•"/>
            </a:pPr>
            <a:r>
              <a:rPr lang="en-US" sz="2400" dirty="0"/>
              <a:t>Class abstraction separates class implementation from how the</a:t>
            </a:r>
          </a:p>
          <a:p>
            <a:r>
              <a:rPr lang="en-US" sz="2400" dirty="0"/>
              <a:t>    class is used.</a:t>
            </a:r>
          </a:p>
          <a:p>
            <a:pPr marL="285750" indent="-285750">
              <a:buFont typeface="Arial" panose="020B0604020202020204" pitchFamily="34" charset="0"/>
              <a:buChar char="•"/>
            </a:pPr>
            <a:r>
              <a:rPr lang="en-US" sz="2400" dirty="0"/>
              <a:t>The creator of a class describes the functions of the class and lets</a:t>
            </a:r>
          </a:p>
          <a:p>
            <a:r>
              <a:rPr lang="en-US" sz="2400" dirty="0"/>
              <a:t>    the user know how the class can be used.</a:t>
            </a:r>
          </a:p>
          <a:p>
            <a:pPr marL="285750" indent="-285750">
              <a:buFont typeface="Arial" panose="020B0604020202020204" pitchFamily="34" charset="0"/>
              <a:buChar char="•"/>
            </a:pPr>
            <a:r>
              <a:rPr lang="en-US" sz="2400" dirty="0"/>
              <a:t>The collection of methods and fields that are accessible from</a:t>
            </a:r>
          </a:p>
          <a:p>
            <a:r>
              <a:rPr lang="en-US" sz="2400" dirty="0"/>
              <a:t>    outside the class, together with the description of how these members                   are expected to behave, serves as the class’s contract.</a:t>
            </a:r>
          </a:p>
        </p:txBody>
      </p:sp>
      <p:sp>
        <p:nvSpPr>
          <p:cNvPr id="5" name="object 2">
            <a:extLst>
              <a:ext uri="{FF2B5EF4-FFF2-40B4-BE49-F238E27FC236}">
                <a16:creationId xmlns:a16="http://schemas.microsoft.com/office/drawing/2014/main" id="{79CC71B4-E255-41C4-BC0B-4498E16853D4}"/>
              </a:ext>
            </a:extLst>
          </p:cNvPr>
          <p:cNvSpPr txBox="1">
            <a:spLocks/>
          </p:cNvSpPr>
          <p:nvPr/>
        </p:nvSpPr>
        <p:spPr>
          <a:xfrm>
            <a:off x="609600" y="914400"/>
            <a:ext cx="4419600" cy="997709"/>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Class abstraction and Encapsulation</a:t>
            </a:r>
          </a:p>
        </p:txBody>
      </p:sp>
    </p:spTree>
    <p:extLst>
      <p:ext uri="{BB962C8B-B14F-4D97-AF65-F5344CB8AC3E}">
        <p14:creationId xmlns:p14="http://schemas.microsoft.com/office/powerpoint/2010/main" val="376395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914400"/>
            <a:ext cx="4419600" cy="997709"/>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Class abstraction and Encapsulation</a:t>
            </a:r>
          </a:p>
        </p:txBody>
      </p:sp>
      <p:sp>
        <p:nvSpPr>
          <p:cNvPr id="2" name="Rectangle 1">
            <a:extLst>
              <a:ext uri="{FF2B5EF4-FFF2-40B4-BE49-F238E27FC236}">
                <a16:creationId xmlns:a16="http://schemas.microsoft.com/office/drawing/2014/main" id="{759F45D3-943A-4F92-89DF-757627D73991}"/>
              </a:ext>
            </a:extLst>
          </p:cNvPr>
          <p:cNvSpPr/>
          <p:nvPr/>
        </p:nvSpPr>
        <p:spPr>
          <a:xfrm>
            <a:off x="609600" y="2178040"/>
            <a:ext cx="9067800" cy="3416320"/>
          </a:xfrm>
          <a:prstGeom prst="rect">
            <a:avLst/>
          </a:prstGeom>
        </p:spPr>
        <p:txBody>
          <a:bodyPr wrap="square">
            <a:spAutoFit/>
          </a:bodyPr>
          <a:lstStyle/>
          <a:p>
            <a:pPr marL="285750" indent="-285750">
              <a:buFont typeface="Arial" panose="020B0604020202020204" pitchFamily="34" charset="0"/>
              <a:buChar char="•"/>
            </a:pPr>
            <a:r>
              <a:rPr lang="en-US" sz="2400" dirty="0"/>
              <a:t>A class is also known as an abstract data type (ADT).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 example, consider getting a loan.</a:t>
            </a:r>
          </a:p>
          <a:p>
            <a:pPr marL="285750" indent="-285750">
              <a:buFont typeface="Arial" panose="020B0604020202020204" pitchFamily="34" charset="0"/>
              <a:buChar char="•"/>
            </a:pPr>
            <a:r>
              <a:rPr lang="en-US" sz="2400" dirty="0"/>
              <a:t>A specific loan can be viewed as an object of a Loan class.</a:t>
            </a:r>
          </a:p>
          <a:p>
            <a:pPr marL="285750" indent="-285750">
              <a:buFont typeface="Arial" panose="020B0604020202020204" pitchFamily="34" charset="0"/>
              <a:buChar char="•"/>
            </a:pPr>
            <a:r>
              <a:rPr lang="en-US" sz="2400" dirty="0"/>
              <a:t>The interest rate, loan amount, and loan period are its data</a:t>
            </a:r>
          </a:p>
          <a:p>
            <a:pPr marL="285750" indent="-285750">
              <a:buFont typeface="Arial" panose="020B0604020202020204" pitchFamily="34" charset="0"/>
              <a:buChar char="•"/>
            </a:pPr>
            <a:r>
              <a:rPr lang="en-US" sz="2400" dirty="0"/>
              <a:t>properties, and computing the monthly payment and total payment</a:t>
            </a:r>
          </a:p>
          <a:p>
            <a:r>
              <a:rPr lang="en-US" sz="2400" dirty="0"/>
              <a:t>    are its methods.</a:t>
            </a:r>
          </a:p>
          <a:p>
            <a:pPr marL="285750" indent="-285750">
              <a:buFont typeface="Arial" panose="020B0604020202020204" pitchFamily="34" charset="0"/>
              <a:buChar char="•"/>
            </a:pPr>
            <a:r>
              <a:rPr lang="en-US" sz="2400" dirty="0"/>
              <a:t>As a user of the Loan class, you don’t need to know how these</a:t>
            </a:r>
          </a:p>
          <a:p>
            <a:r>
              <a:rPr lang="en-US" sz="2400" dirty="0"/>
              <a:t>    methods are implemented.</a:t>
            </a:r>
          </a:p>
        </p:txBody>
      </p:sp>
    </p:spTree>
    <p:extLst>
      <p:ext uri="{BB962C8B-B14F-4D97-AF65-F5344CB8AC3E}">
        <p14:creationId xmlns:p14="http://schemas.microsoft.com/office/powerpoint/2010/main" val="297193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8C2A62-F5F7-448C-A849-60C49A5B7CCB}"/>
              </a:ext>
            </a:extLst>
          </p:cNvPr>
          <p:cNvSpPr txBox="1">
            <a:spLocks/>
          </p:cNvSpPr>
          <p:nvPr/>
        </p:nvSpPr>
        <p:spPr>
          <a:xfrm>
            <a:off x="609600" y="1018733"/>
            <a:ext cx="4419600" cy="505267"/>
          </a:xfrm>
          <a:prstGeom prst="rect">
            <a:avLst/>
          </a:prstGeom>
        </p:spPr>
        <p:txBody>
          <a:bodyPr vert="horz" wrap="square" lIns="0" tIns="12700" rIns="0" bIns="0" rtlCol="0">
            <a:spAutoFit/>
          </a:bodyPr>
          <a:lstStyle>
            <a:lvl1pPr>
              <a:defRPr sz="4000" b="1" i="0">
                <a:solidFill>
                  <a:srgbClr val="FF0000"/>
                </a:solidFill>
                <a:latin typeface="Calibri"/>
                <a:ea typeface="+mj-ea"/>
                <a:cs typeface="Calibri"/>
              </a:defRPr>
            </a:lvl1pPr>
          </a:lstStyle>
          <a:p>
            <a:pPr marL="12699">
              <a:spcBef>
                <a:spcPts val="100"/>
              </a:spcBef>
            </a:pPr>
            <a:r>
              <a:rPr lang="en-US" sz="3200" kern="0" spc="5" dirty="0">
                <a:solidFill>
                  <a:srgbClr val="FFFFFF"/>
                </a:solidFill>
              </a:rPr>
              <a:t>Abstract Class</a:t>
            </a:r>
          </a:p>
        </p:txBody>
      </p:sp>
      <p:sp>
        <p:nvSpPr>
          <p:cNvPr id="5" name="Rectangle 4">
            <a:extLst>
              <a:ext uri="{FF2B5EF4-FFF2-40B4-BE49-F238E27FC236}">
                <a16:creationId xmlns:a16="http://schemas.microsoft.com/office/drawing/2014/main" id="{8E38B470-A37B-48C3-A339-D1964E4D6E32}"/>
              </a:ext>
            </a:extLst>
          </p:cNvPr>
          <p:cNvSpPr/>
          <p:nvPr/>
        </p:nvSpPr>
        <p:spPr>
          <a:xfrm>
            <a:off x="421104" y="2210764"/>
            <a:ext cx="9332495" cy="1200329"/>
          </a:xfrm>
          <a:prstGeom prst="rect">
            <a:avLst/>
          </a:prstGeom>
        </p:spPr>
        <p:txBody>
          <a:bodyPr wrap="square">
            <a:spAutoFit/>
          </a:bodyPr>
          <a:lstStyle/>
          <a:p>
            <a:r>
              <a:rPr lang="en-US" sz="2400" dirty="0"/>
              <a:t>Hiding the internal implementation of the feature and only showing the functionality to the users</a:t>
            </a:r>
            <a:r>
              <a:rPr lang="en-US" sz="2400" dirty="0">
                <a:solidFill>
                  <a:srgbClr val="FF0000"/>
                </a:solidFill>
              </a:rPr>
              <a:t>. i.e. what it works (showing), how it works (hiding)</a:t>
            </a:r>
            <a:r>
              <a:rPr lang="en-US" sz="2400" dirty="0"/>
              <a:t>. Both abstract class and interface are used for abstraction.</a:t>
            </a:r>
          </a:p>
        </p:txBody>
      </p:sp>
      <p:sp>
        <p:nvSpPr>
          <p:cNvPr id="6" name="Rectangle 5">
            <a:extLst>
              <a:ext uri="{FF2B5EF4-FFF2-40B4-BE49-F238E27FC236}">
                <a16:creationId xmlns:a16="http://schemas.microsoft.com/office/drawing/2014/main" id="{E3375429-696C-4DFE-BF81-12F8F199F53B}"/>
              </a:ext>
            </a:extLst>
          </p:cNvPr>
          <p:cNvSpPr/>
          <p:nvPr/>
        </p:nvSpPr>
        <p:spPr>
          <a:xfrm>
            <a:off x="433136" y="3709748"/>
            <a:ext cx="9460834" cy="1938992"/>
          </a:xfrm>
          <a:prstGeom prst="rect">
            <a:avLst/>
          </a:prstGeom>
        </p:spPr>
        <p:txBody>
          <a:bodyPr wrap="square">
            <a:spAutoFit/>
          </a:bodyPr>
          <a:lstStyle/>
          <a:p>
            <a:r>
              <a:rPr lang="en-US" sz="2400" dirty="0">
                <a:solidFill>
                  <a:srgbClr val="FF0000"/>
                </a:solidFill>
              </a:rPr>
              <a:t>Rules: </a:t>
            </a:r>
          </a:p>
          <a:p>
            <a:r>
              <a:rPr lang="en-US" sz="2400" dirty="0"/>
              <a:t>1. Abstract method must present in abstract class only.</a:t>
            </a:r>
          </a:p>
          <a:p>
            <a:r>
              <a:rPr lang="en-US" sz="2400" dirty="0"/>
              <a:t>2. Cannot be instantiated </a:t>
            </a:r>
            <a:r>
              <a:rPr lang="en-US" sz="2400" dirty="0" err="1"/>
              <a:t>i.e</a:t>
            </a:r>
            <a:r>
              <a:rPr lang="en-US" sz="2400" dirty="0"/>
              <a:t> not allowed to create object.</a:t>
            </a:r>
          </a:p>
          <a:p>
            <a:r>
              <a:rPr lang="en-US" sz="2400" dirty="0"/>
              <a:t>3. </a:t>
            </a:r>
            <a:r>
              <a:rPr lang="en-US" sz="2400" dirty="0">
                <a:solidFill>
                  <a:srgbClr val="FF0000"/>
                </a:solidFill>
              </a:rPr>
              <a:t>Method must be overridden. </a:t>
            </a:r>
          </a:p>
          <a:p>
            <a:r>
              <a:rPr lang="en-US" sz="2400" dirty="0"/>
              <a:t>4. It  can have constructors &amp; final and static methods</a:t>
            </a:r>
          </a:p>
        </p:txBody>
      </p:sp>
    </p:spTree>
    <p:extLst>
      <p:ext uri="{BB962C8B-B14F-4D97-AF65-F5344CB8AC3E}">
        <p14:creationId xmlns:p14="http://schemas.microsoft.com/office/powerpoint/2010/main" val="2459188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1713</TotalTime>
  <Words>5610</Words>
  <Application>Microsoft Office PowerPoint</Application>
  <PresentationFormat>Custom</PresentationFormat>
  <Paragraphs>765</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Relationship in Java</vt:lpstr>
      <vt:lpstr>Class Relationship in Java</vt:lpstr>
      <vt:lpstr>Class Relationship in Java</vt:lpstr>
      <vt:lpstr>Class Relationship in Java</vt:lpstr>
      <vt:lpstr>Primitive Data Type and Wrapper Class Types</vt:lpstr>
      <vt:lpstr>Wrapper Classes</vt:lpstr>
      <vt:lpstr>Use of Wrapper classes in Java</vt:lpstr>
      <vt:lpstr>Use of Wrapper classes in Java</vt:lpstr>
      <vt:lpstr>Use of Wrapper classes in Java</vt:lpstr>
      <vt:lpstr>Use of Wrapper classes in Java</vt:lpstr>
      <vt:lpstr>Big integer and Big decimal class</vt:lpstr>
      <vt:lpstr>Big Integer</vt:lpstr>
      <vt:lpstr>Big Decimal</vt:lpstr>
      <vt:lpstr>String class, String Builder and String Buffer class</vt:lpstr>
      <vt:lpstr>Super Class and Subclass</vt:lpstr>
      <vt:lpstr>Super Class and Subclass</vt:lpstr>
      <vt:lpstr>Inheritance</vt:lpstr>
      <vt:lpstr>Inheritance</vt:lpstr>
      <vt:lpstr>Inheritance</vt:lpstr>
      <vt:lpstr>Inheritance</vt:lpstr>
      <vt:lpstr>Inheritance</vt:lpstr>
      <vt:lpstr>Inheritance</vt:lpstr>
      <vt:lpstr>Inheritance</vt:lpstr>
      <vt:lpstr>Inheritance</vt:lpstr>
      <vt:lpstr>Inheritance</vt:lpstr>
      <vt:lpstr>Abstract Class Vs Interface</vt:lpstr>
      <vt:lpstr>Using Super Keyword</vt:lpstr>
      <vt:lpstr>Using Super Keyword</vt:lpstr>
      <vt:lpstr>Using Super Keyword</vt:lpstr>
      <vt:lpstr>Using Super Keyword</vt:lpstr>
      <vt:lpstr>Overriding and Overloading Methods</vt:lpstr>
      <vt:lpstr>Overriding and Overloading Methods</vt:lpstr>
      <vt:lpstr>Overriding and Overloading Methods</vt:lpstr>
      <vt:lpstr>Overriding and Overloading Methods</vt:lpstr>
      <vt:lpstr>Polymorphism and Dynamic Binding</vt:lpstr>
      <vt:lpstr>Data Type Casting</vt:lpstr>
      <vt:lpstr>Data Type Casting</vt:lpstr>
      <vt:lpstr>Data Type Casting</vt:lpstr>
      <vt:lpstr>Casting Objects</vt:lpstr>
      <vt:lpstr>Casting Objects</vt:lpstr>
      <vt:lpstr>instanceof Keyword</vt:lpstr>
      <vt:lpstr>Object Class</vt:lpstr>
      <vt:lpstr>Object Class</vt:lpstr>
      <vt:lpstr>The ArrayList class and Its Methods</vt:lpstr>
      <vt:lpstr>The ArrayList class and Its Methods</vt:lpstr>
      <vt:lpstr>The ArrayList class and Its Methods</vt:lpstr>
      <vt:lpstr>The ArrayList class and Its Methods</vt:lpstr>
      <vt:lpstr>The ArrayList class and Its Methods</vt:lpstr>
      <vt:lpstr>The ArrayList class and Its Methods</vt:lpstr>
      <vt:lpstr>The ArrayList class and Its Methods</vt:lpstr>
      <vt:lpstr>The Protected Data and Methods</vt:lpstr>
      <vt:lpstr>END OF UNIT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Unit 3.pptx</dc:title>
  <dc:creator>admin</dc:creator>
  <cp:lastModifiedBy>Ravikumar R N</cp:lastModifiedBy>
  <cp:revision>132</cp:revision>
  <dcterms:created xsi:type="dcterms:W3CDTF">2022-02-02T16:17:27Z</dcterms:created>
  <dcterms:modified xsi:type="dcterms:W3CDTF">2022-04-10T15:10:38Z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2021-02-08T00:00:00Z</vt:filetime>
  </property>
  <property fmtid="{D5CDD505-2E9C-101B-9397-08002B2CF9AE}" pid="3" name="LastSaved">
    <vt:filetime>2022-02-02T00:00:00Z</vt:filetime>
  </property>
</Properties>
</file>