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353" r:id="rId3"/>
    <p:sldId id="362" r:id="rId4"/>
    <p:sldId id="417" r:id="rId5"/>
    <p:sldId id="363" r:id="rId6"/>
    <p:sldId id="419" r:id="rId7"/>
    <p:sldId id="418" r:id="rId8"/>
    <p:sldId id="369" r:id="rId9"/>
    <p:sldId id="420" r:id="rId10"/>
    <p:sldId id="421" r:id="rId11"/>
    <p:sldId id="422" r:id="rId12"/>
    <p:sldId id="423" r:id="rId13"/>
    <p:sldId id="424" r:id="rId14"/>
    <p:sldId id="425" r:id="rId15"/>
    <p:sldId id="368" r:id="rId16"/>
    <p:sldId id="364" r:id="rId17"/>
    <p:sldId id="427" r:id="rId18"/>
    <p:sldId id="428" r:id="rId19"/>
    <p:sldId id="426" r:id="rId20"/>
    <p:sldId id="365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58" r:id="rId39"/>
    <p:sldId id="367" r:id="rId40"/>
    <p:sldId id="446" r:id="rId41"/>
    <p:sldId id="447" r:id="rId42"/>
    <p:sldId id="448" r:id="rId43"/>
    <p:sldId id="451" r:id="rId44"/>
    <p:sldId id="454" r:id="rId45"/>
    <p:sldId id="455" r:id="rId46"/>
    <p:sldId id="453" r:id="rId47"/>
    <p:sldId id="456" r:id="rId48"/>
    <p:sldId id="462" r:id="rId49"/>
    <p:sldId id="457" r:id="rId50"/>
    <p:sldId id="461" r:id="rId51"/>
    <p:sldId id="463" r:id="rId52"/>
    <p:sldId id="467" r:id="rId53"/>
    <p:sldId id="465" r:id="rId54"/>
    <p:sldId id="466" r:id="rId55"/>
    <p:sldId id="449" r:id="rId56"/>
    <p:sldId id="450" r:id="rId57"/>
    <p:sldId id="459" r:id="rId58"/>
    <p:sldId id="460" r:id="rId59"/>
    <p:sldId id="297" r:id="rId6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6CC0-AB19-43E3-A412-65213293486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8CB90-AB7C-4568-A696-67F766E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208" y="1195783"/>
            <a:ext cx="81939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1" y="457202"/>
            <a:ext cx="9136380" cy="1619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601" y="2084359"/>
            <a:ext cx="82031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70916"/>
            <a:ext cx="8964167" cy="3415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1" y="4088434"/>
            <a:ext cx="9144000" cy="3226766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8964167" cy="3429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5359" y="4927291"/>
            <a:ext cx="3465195" cy="108940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sz="2000" b="1" spc="-10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395"/>
              </a:spcBef>
            </a:pPr>
            <a:r>
              <a:rPr sz="2000" spc="-5" dirty="0">
                <a:latin typeface="Cambria"/>
                <a:cs typeface="Cambria"/>
              </a:rPr>
              <a:t>Prof.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lang="en-US" sz="2000" spc="-25" dirty="0">
                <a:latin typeface="Cambria"/>
                <a:cs typeface="Cambria"/>
              </a:rPr>
              <a:t>Ravikumar Natarajan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405"/>
              </a:spcBef>
            </a:pPr>
            <a:r>
              <a:rPr sz="2000" dirty="0">
                <a:latin typeface="Cambria"/>
                <a:cs typeface="Cambria"/>
              </a:rPr>
              <a:t>Assistant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Professor,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18590-5825-4A0C-9AF2-7E653F396DC7}"/>
              </a:ext>
            </a:extLst>
          </p:cNvPr>
          <p:cNvSpPr/>
          <p:nvPr/>
        </p:nvSpPr>
        <p:spPr>
          <a:xfrm>
            <a:off x="915358" y="3305617"/>
            <a:ext cx="69332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Unit – 6  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Exception Handling, I/O, Abstract Classes and Interfaces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2424812-BC01-85ED-F93D-4D6CC36439E0}"/>
              </a:ext>
            </a:extLst>
          </p:cNvPr>
          <p:cNvSpPr txBox="1"/>
          <p:nvPr/>
        </p:nvSpPr>
        <p:spPr>
          <a:xfrm>
            <a:off x="5105400" y="1804167"/>
            <a:ext cx="3465195" cy="55592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lang="en-US" sz="3200" b="1" spc="-10" dirty="0">
                <a:solidFill>
                  <a:schemeClr val="bg1"/>
                </a:solidFill>
                <a:latin typeface="Cambria"/>
                <a:cs typeface="Cambria"/>
              </a:rPr>
              <a:t>3140705</a:t>
            </a:r>
            <a:endParaRPr sz="32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57199" y="2057400"/>
            <a:ext cx="96012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Using Multiple Catch Clauses</a:t>
            </a:r>
          </a:p>
          <a:p>
            <a:r>
              <a:rPr lang="en-US" sz="2400" dirty="0"/>
              <a:t>To catch different types of exceptions multiple catch clause can be used.</a:t>
            </a:r>
          </a:p>
          <a:p>
            <a:r>
              <a:rPr lang="en-US" sz="2400" dirty="0"/>
              <a:t>Example: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TestMultipleCatchBlock</a:t>
            </a:r>
            <a:r>
              <a:rPr lang="en-US" sz="2000" dirty="0"/>
              <a:t>{  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 </a:t>
            </a:r>
          </a:p>
          <a:p>
            <a:r>
              <a:rPr lang="en-US" sz="2000" dirty="0"/>
              <a:t>   		</a:t>
            </a:r>
            <a:r>
              <a:rPr lang="en-US" sz="2000" b="1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  </a:t>
            </a:r>
          </a:p>
          <a:p>
            <a:r>
              <a:rPr lang="en-US" sz="2000" dirty="0"/>
              <a:t>    			int a[]=new int[5];  </a:t>
            </a:r>
          </a:p>
          <a:p>
            <a:r>
              <a:rPr lang="en-US" sz="2000" dirty="0"/>
              <a:t>    			a[5]=30/0;  </a:t>
            </a:r>
          </a:p>
          <a:p>
            <a:r>
              <a:rPr lang="en-US" sz="2000" dirty="0"/>
              <a:t>     		     }  </a:t>
            </a:r>
          </a:p>
          <a:p>
            <a:r>
              <a:rPr lang="en-US" sz="2000" dirty="0"/>
              <a:t>   		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("task1 is completed");}  </a:t>
            </a:r>
          </a:p>
          <a:p>
            <a:r>
              <a:rPr lang="en-US" sz="2000" dirty="0"/>
              <a:t>   		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("task 2 completed");}  </a:t>
            </a:r>
          </a:p>
          <a:p>
            <a:r>
              <a:rPr lang="en-US" sz="2000" dirty="0"/>
              <a:t>  		 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(Exception e){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("common task completed");}  </a:t>
            </a:r>
          </a:p>
          <a:p>
            <a:r>
              <a:rPr lang="en-US" sz="2000" dirty="0"/>
              <a:t>     		</a:t>
            </a:r>
            <a:r>
              <a:rPr lang="en-US" sz="2000" dirty="0" err="1"/>
              <a:t>System.out.println</a:t>
            </a:r>
            <a:r>
              <a:rPr lang="en-US" sz="2000" dirty="0"/>
              <a:t>("rest of the code...");  </a:t>
            </a:r>
          </a:p>
          <a:p>
            <a:r>
              <a:rPr lang="en-US" sz="2000" dirty="0"/>
              <a:t> }  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7D12F-C392-4675-A0A3-F6ADFC60F432}"/>
              </a:ext>
            </a:extLst>
          </p:cNvPr>
          <p:cNvSpPr txBox="1"/>
          <p:nvPr/>
        </p:nvSpPr>
        <p:spPr>
          <a:xfrm>
            <a:off x="7315200" y="706556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Output:task1 completed</a:t>
            </a:r>
          </a:p>
          <a:p>
            <a:r>
              <a:rPr lang="en-US" sz="1800" dirty="0"/>
              <a:t>       rest of the code...</a:t>
            </a:r>
          </a:p>
        </p:txBody>
      </p:sp>
    </p:spTree>
    <p:extLst>
      <p:ext uri="{BB962C8B-B14F-4D97-AF65-F5344CB8AC3E}">
        <p14:creationId xmlns:p14="http://schemas.microsoft.com/office/powerpoint/2010/main" val="275026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0" y="2057400"/>
            <a:ext cx="96012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Try block can be nested</a:t>
            </a:r>
          </a:p>
          <a:p>
            <a:r>
              <a:rPr lang="en-US" sz="2400" dirty="0"/>
              <a:t>A try, catch or finally block can contain another set of try catch and finally sequence.</a:t>
            </a:r>
          </a:p>
          <a:p>
            <a:r>
              <a:rPr lang="en-US" sz="2000" dirty="0"/>
              <a:t>class Excep6{  </a:t>
            </a:r>
          </a:p>
          <a:p>
            <a:r>
              <a:rPr lang="en-US" sz="2000" dirty="0"/>
              <a:t> 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 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  </a:t>
            </a:r>
          </a:p>
          <a:p>
            <a:r>
              <a:rPr lang="en-US" sz="2000" dirty="0"/>
              <a:t>        		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  </a:t>
            </a:r>
          </a:p>
          <a:p>
            <a:r>
              <a:rPr lang="en-US" sz="2000" dirty="0"/>
              <a:t>        		 	</a:t>
            </a:r>
            <a:r>
              <a:rPr lang="en-US" sz="2000" dirty="0" err="1"/>
              <a:t>System.out.println</a:t>
            </a:r>
            <a:r>
              <a:rPr lang="en-US" sz="2000" dirty="0"/>
              <a:t>("going to divide");  </a:t>
            </a:r>
          </a:p>
          <a:p>
            <a:r>
              <a:rPr lang="en-US" sz="2000" dirty="0"/>
              <a:t>       		 	 int b =39/0;  </a:t>
            </a:r>
          </a:p>
          <a:p>
            <a:r>
              <a:rPr lang="en-US" sz="2000" dirty="0"/>
              <a:t>      	  	}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    {</a:t>
            </a:r>
            <a:r>
              <a:rPr lang="en-US" sz="2000" dirty="0" err="1"/>
              <a:t>System.out.println</a:t>
            </a:r>
            <a:r>
              <a:rPr lang="en-US" sz="2000" dirty="0"/>
              <a:t>(e);}  </a:t>
            </a:r>
          </a:p>
          <a:p>
            <a:r>
              <a:rPr lang="en-US" sz="2000" dirty="0"/>
              <a:t>       </a:t>
            </a:r>
          </a:p>
          <a:p>
            <a:r>
              <a:rPr lang="en-US" sz="2000" dirty="0"/>
              <a:t>       		 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  </a:t>
            </a:r>
          </a:p>
          <a:p>
            <a:r>
              <a:rPr lang="en-US" sz="2000" dirty="0"/>
              <a:t>      		 	 int a[]=new int[5];  </a:t>
            </a:r>
          </a:p>
          <a:p>
            <a:r>
              <a:rPr lang="en-US" sz="2000" dirty="0"/>
              <a:t>      		  	a[5]=4;  </a:t>
            </a:r>
          </a:p>
          <a:p>
            <a:r>
              <a:rPr lang="en-US" sz="2000" dirty="0"/>
              <a:t>        		}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  <a:r>
              <a:rPr lang="en-US" sz="2000" dirty="0" err="1"/>
              <a:t>System.out.println</a:t>
            </a:r>
            <a:r>
              <a:rPr lang="en-US" sz="2000" dirty="0"/>
              <a:t>(e);}  </a:t>
            </a:r>
          </a:p>
          <a:p>
            <a:r>
              <a:rPr lang="en-US" sz="2000" dirty="0"/>
              <a:t>                 	</a:t>
            </a:r>
            <a:r>
              <a:rPr lang="en-US" sz="2000" dirty="0" err="1"/>
              <a:t>System.out.println</a:t>
            </a:r>
            <a:r>
              <a:rPr lang="en-US" sz="2000" dirty="0"/>
              <a:t>("other statement");  </a:t>
            </a:r>
          </a:p>
          <a:p>
            <a:r>
              <a:rPr lang="en-US" sz="2000" dirty="0"/>
              <a:t>      }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(Exception e)</a:t>
            </a:r>
          </a:p>
          <a:p>
            <a:r>
              <a:rPr lang="en-US" sz="2000" dirty="0"/>
              <a:t>{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handeled</a:t>
            </a:r>
            <a:r>
              <a:rPr lang="en-US" sz="2000" dirty="0"/>
              <a:t>");}  </a:t>
            </a:r>
            <a:r>
              <a:rPr lang="en-US" sz="2000" dirty="0" err="1"/>
              <a:t>System.out.println</a:t>
            </a:r>
            <a:r>
              <a:rPr lang="en-US" sz="2000" dirty="0"/>
              <a:t>("normal flow..");       }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B302A-0350-4AB4-9C4A-75E41E7D58FC}"/>
              </a:ext>
            </a:extLst>
          </p:cNvPr>
          <p:cNvSpPr txBox="1"/>
          <p:nvPr/>
        </p:nvSpPr>
        <p:spPr>
          <a:xfrm>
            <a:off x="6452937" y="2895600"/>
            <a:ext cx="36054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 Output:        </a:t>
            </a:r>
          </a:p>
          <a:p>
            <a:r>
              <a:rPr lang="en-IN" sz="1400" dirty="0"/>
              <a:t>going to divide</a:t>
            </a:r>
          </a:p>
          <a:p>
            <a:r>
              <a:rPr lang="en-IN" sz="1400" dirty="0" err="1"/>
              <a:t>Java.lang</a:t>
            </a:r>
            <a:r>
              <a:rPr lang="en-IN" sz="1400" dirty="0"/>
              <a:t>. </a:t>
            </a:r>
            <a:r>
              <a:rPr lang="en-IN" sz="1400" dirty="0" err="1"/>
              <a:t>ArithmeticException</a:t>
            </a:r>
            <a:r>
              <a:rPr lang="en-IN" sz="1400" dirty="0"/>
              <a:t>: /by zero</a:t>
            </a:r>
          </a:p>
          <a:p>
            <a:r>
              <a:rPr lang="en-IN" sz="1400" dirty="0" err="1"/>
              <a:t>Java.lang</a:t>
            </a:r>
            <a:r>
              <a:rPr lang="en-IN" sz="1400" dirty="0"/>
              <a:t>. </a:t>
            </a:r>
            <a:r>
              <a:rPr lang="en-IN" sz="1400" dirty="0" err="1"/>
              <a:t>ArrayIndexOutOfBoundsException</a:t>
            </a:r>
            <a:r>
              <a:rPr lang="en-IN" sz="1400" dirty="0"/>
              <a:t>: 5</a:t>
            </a:r>
          </a:p>
          <a:p>
            <a:r>
              <a:rPr lang="en-IN" sz="1400" dirty="0"/>
              <a:t>Other statement</a:t>
            </a:r>
          </a:p>
          <a:p>
            <a:r>
              <a:rPr lang="en-IN" sz="1400" dirty="0"/>
              <a:t>Normal flow..</a:t>
            </a:r>
          </a:p>
        </p:txBody>
      </p:sp>
    </p:spTree>
    <p:extLst>
      <p:ext uri="{BB962C8B-B14F-4D97-AF65-F5344CB8AC3E}">
        <p14:creationId xmlns:p14="http://schemas.microsoft.com/office/powerpoint/2010/main" val="11019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380999" y="1905000"/>
            <a:ext cx="96012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try-catch-finally keyword</a:t>
            </a:r>
          </a:p>
          <a:p>
            <a:r>
              <a:rPr lang="en-US" sz="2000" dirty="0"/>
              <a:t>class </a:t>
            </a:r>
            <a:r>
              <a:rPr lang="en-US" sz="2000" dirty="0" err="1"/>
              <a:t>myExeption</a:t>
            </a:r>
            <a:endParaRPr lang="en-US" sz="2000" dirty="0"/>
          </a:p>
          <a:p>
            <a:r>
              <a:rPr lang="en-US" sz="2000" dirty="0"/>
              <a:t>{	public static void main(String s[]){</a:t>
            </a:r>
          </a:p>
          <a:p>
            <a:r>
              <a:rPr lang="en-US" sz="2000" dirty="0"/>
              <a:t>		int </a:t>
            </a:r>
            <a:r>
              <a:rPr lang="en-US" sz="2000" dirty="0" err="1"/>
              <a:t>i</a:t>
            </a:r>
            <a:r>
              <a:rPr lang="en-US" sz="2000" dirty="0"/>
              <a:t>=5, j=0;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("Try started");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int temp = </a:t>
            </a:r>
            <a:r>
              <a:rPr lang="en-US" sz="2000" dirty="0" err="1"/>
              <a:t>i</a:t>
            </a:r>
            <a:r>
              <a:rPr lang="en-US" sz="2000" dirty="0"/>
              <a:t>/j;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("Inside try");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(Exception e)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("Inside catch");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("Divide by 0");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finally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("Finally block");</a:t>
            </a:r>
          </a:p>
          <a:p>
            <a:r>
              <a:rPr lang="en-US" sz="2000" dirty="0"/>
              <a:t>		} 	}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526EF-67E2-4565-A830-B42919882A7C}"/>
              </a:ext>
            </a:extLst>
          </p:cNvPr>
          <p:cNvSpPr txBox="1"/>
          <p:nvPr/>
        </p:nvSpPr>
        <p:spPr>
          <a:xfrm>
            <a:off x="6324600" y="3286035"/>
            <a:ext cx="5061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	try started</a:t>
            </a:r>
          </a:p>
          <a:p>
            <a:r>
              <a:rPr lang="en-US" dirty="0"/>
              <a:t>		Inside catch</a:t>
            </a:r>
          </a:p>
          <a:p>
            <a:r>
              <a:rPr lang="en-US" dirty="0"/>
              <a:t>		Divide by 0</a:t>
            </a:r>
          </a:p>
          <a:p>
            <a:r>
              <a:rPr lang="en-US" dirty="0"/>
              <a:t>		Finally block</a:t>
            </a:r>
          </a:p>
        </p:txBody>
      </p:sp>
    </p:spTree>
    <p:extLst>
      <p:ext uri="{BB962C8B-B14F-4D97-AF65-F5344CB8AC3E}">
        <p14:creationId xmlns:p14="http://schemas.microsoft.com/office/powerpoint/2010/main" val="354606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152401" y="1905000"/>
            <a:ext cx="9829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Using throw #UserDefined Exception </a:t>
            </a:r>
            <a:r>
              <a:rPr lang="en-US" sz="2000" b="1" u="sng" dirty="0">
                <a:solidFill>
                  <a:srgbClr val="0070C0"/>
                </a:solidFill>
              </a:rPr>
              <a:t>#Explicit</a:t>
            </a:r>
          </a:p>
          <a:p>
            <a:r>
              <a:rPr lang="en-US" sz="2000" dirty="0"/>
              <a:t>public class Main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void </a:t>
            </a:r>
            <a:r>
              <a:rPr lang="en-US" sz="2000" dirty="0" err="1"/>
              <a:t>checkAge</a:t>
            </a:r>
            <a:r>
              <a:rPr lang="en-US" sz="2000" dirty="0"/>
              <a:t>(int age)</a:t>
            </a:r>
          </a:p>
          <a:p>
            <a:r>
              <a:rPr lang="en-US" sz="2000" dirty="0"/>
              <a:t>	{  if(age&lt;18)  </a:t>
            </a:r>
          </a:p>
          <a:p>
            <a:r>
              <a:rPr lang="en-US" sz="2000" dirty="0"/>
              <a:t>	      </a:t>
            </a:r>
            <a:r>
              <a:rPr lang="en-US" sz="2000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new </a:t>
            </a:r>
            <a:r>
              <a:rPr lang="en-US" sz="2000" dirty="0" err="1"/>
              <a:t>ArithmeticException</a:t>
            </a:r>
            <a:r>
              <a:rPr lang="en-US" sz="2000" dirty="0"/>
              <a:t>("Not Eligible for voting");  </a:t>
            </a:r>
            <a:r>
              <a:rPr lang="en-US" sz="1400" dirty="0"/>
              <a:t>//inside Method </a:t>
            </a:r>
            <a:r>
              <a:rPr lang="en-US" sz="1400" dirty="0" err="1"/>
              <a:t>UserDefined</a:t>
            </a:r>
            <a:endParaRPr lang="en-US" sz="1400" dirty="0"/>
          </a:p>
          <a:p>
            <a:r>
              <a:rPr lang="en-US" sz="2000" dirty="0"/>
              <a:t>	else  </a:t>
            </a:r>
          </a:p>
          <a:p>
            <a:r>
              <a:rPr lang="en-US" sz="2000" dirty="0"/>
              <a:t>	   	</a:t>
            </a:r>
            <a:r>
              <a:rPr lang="en-US" sz="2000" dirty="0" err="1"/>
              <a:t>System.out.println</a:t>
            </a:r>
            <a:r>
              <a:rPr lang="en-US" sz="2000" dirty="0"/>
              <a:t>("Eligible for voting");  </a:t>
            </a:r>
          </a:p>
          <a:p>
            <a:r>
              <a:rPr lang="en-US" sz="2000" dirty="0"/>
              <a:t>   	}  </a:t>
            </a:r>
          </a:p>
          <a:p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	{  </a:t>
            </a:r>
          </a:p>
          <a:p>
            <a:r>
              <a:rPr lang="en-US" sz="2000" dirty="0"/>
              <a:t>	 Main obj = new Main();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obj.checkAge</a:t>
            </a:r>
            <a:r>
              <a:rPr lang="en-US" sz="2000" dirty="0"/>
              <a:t>(13); 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("End Of Program");  </a:t>
            </a:r>
          </a:p>
          <a:p>
            <a:r>
              <a:rPr lang="en-US" sz="2000" dirty="0"/>
              <a:t>   	}  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B75C7-8323-4C1C-A151-68FBABD943D0}"/>
              </a:ext>
            </a:extLst>
          </p:cNvPr>
          <p:cNvSpPr txBox="1"/>
          <p:nvPr/>
        </p:nvSpPr>
        <p:spPr>
          <a:xfrm>
            <a:off x="5867400" y="5562600"/>
            <a:ext cx="5029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</a:t>
            </a:r>
          </a:p>
          <a:p>
            <a:r>
              <a:rPr lang="en-US" sz="1800" dirty="0"/>
              <a:t>Exception in thread "main" </a:t>
            </a:r>
            <a:r>
              <a:rPr lang="en-US" sz="1800" dirty="0" err="1"/>
              <a:t>java.lang.ArithmeticException</a:t>
            </a:r>
            <a:r>
              <a:rPr lang="en-US" sz="1800" dirty="0"/>
              <a:t>: </a:t>
            </a:r>
          </a:p>
          <a:p>
            <a:r>
              <a:rPr lang="en-US" sz="1800" dirty="0"/>
              <a:t>Not Eligible for voting</a:t>
            </a:r>
          </a:p>
          <a:p>
            <a:r>
              <a:rPr lang="en-US" sz="1800" dirty="0"/>
              <a:t>at Example1.checkAge(Example1.java:4)</a:t>
            </a:r>
          </a:p>
          <a:p>
            <a:r>
              <a:rPr lang="en-US" sz="1800" dirty="0"/>
              <a:t>at Example1.main(Example1.java:10)</a:t>
            </a:r>
          </a:p>
        </p:txBody>
      </p:sp>
    </p:spTree>
    <p:extLst>
      <p:ext uri="{BB962C8B-B14F-4D97-AF65-F5344CB8AC3E}">
        <p14:creationId xmlns:p14="http://schemas.microsoft.com/office/powerpoint/2010/main" val="386507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380999" y="1905000"/>
            <a:ext cx="96012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Example using throws</a:t>
            </a:r>
          </a:p>
          <a:p>
            <a:r>
              <a:rPr lang="en-US" sz="2000" dirty="0"/>
              <a:t>public class Example1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int division(int a, int b) </a:t>
            </a:r>
            <a:r>
              <a:rPr lang="en-US" sz="2000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</a:t>
            </a:r>
            <a:r>
              <a:rPr lang="en-US" sz="2000" dirty="0" err="1"/>
              <a:t>ArithmeticException</a:t>
            </a:r>
            <a:r>
              <a:rPr lang="en-US" sz="20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//Method signature, Supports Multiple Exception</a:t>
            </a:r>
          </a:p>
          <a:p>
            <a:r>
              <a:rPr lang="en-US" sz="2000" dirty="0"/>
              <a:t>	{  int t = a/b;</a:t>
            </a:r>
          </a:p>
          <a:p>
            <a:r>
              <a:rPr lang="en-US" sz="2000" dirty="0"/>
              <a:t>	     return t;</a:t>
            </a:r>
          </a:p>
          <a:p>
            <a:r>
              <a:rPr lang="en-US" sz="2000" dirty="0"/>
              <a:t>   	}  </a:t>
            </a:r>
          </a:p>
          <a:p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	{  </a:t>
            </a:r>
          </a:p>
          <a:p>
            <a:r>
              <a:rPr lang="en-US" sz="2000" dirty="0"/>
              <a:t>	Example1 obj = new Example1();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{</a:t>
            </a:r>
          </a:p>
          <a:p>
            <a:r>
              <a:rPr lang="en-US" sz="2000" dirty="0"/>
              <a:t>	   		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obj.division</a:t>
            </a:r>
            <a:r>
              <a:rPr lang="en-US" sz="2000" dirty="0"/>
              <a:t>(15,0));  </a:t>
            </a:r>
          </a:p>
          <a:p>
            <a:r>
              <a:rPr lang="en-US" sz="2000" dirty="0"/>
              <a:t>		     }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</a:t>
            </a:r>
          </a:p>
          <a:p>
            <a:r>
              <a:rPr lang="en-US" sz="2000" dirty="0"/>
              <a:t>		    {</a:t>
            </a:r>
          </a:p>
          <a:p>
            <a:r>
              <a:rPr lang="en-US" sz="2000" dirty="0"/>
              <a:t>	   		</a:t>
            </a:r>
            <a:r>
              <a:rPr lang="en-US" sz="2000" dirty="0" err="1"/>
              <a:t>System.out.println</a:t>
            </a:r>
            <a:r>
              <a:rPr lang="en-US" sz="2000" dirty="0"/>
              <a:t>("You shouldn't divide number by zero");</a:t>
            </a:r>
          </a:p>
          <a:p>
            <a:r>
              <a:rPr lang="en-US" sz="2000" dirty="0"/>
              <a:t>		     }</a:t>
            </a:r>
          </a:p>
          <a:p>
            <a:r>
              <a:rPr lang="en-US" sz="2000" dirty="0"/>
              <a:t>   	}  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1B67E-E162-4C20-9A60-D902782AA7D2}"/>
              </a:ext>
            </a:extLst>
          </p:cNvPr>
          <p:cNvSpPr txBox="1"/>
          <p:nvPr/>
        </p:nvSpPr>
        <p:spPr>
          <a:xfrm>
            <a:off x="6400800" y="40386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</a:t>
            </a:r>
          </a:p>
          <a:p>
            <a:r>
              <a:rPr lang="en-US" sz="1800" dirty="0"/>
              <a:t>You shouldn't divide number by zero</a:t>
            </a:r>
          </a:p>
        </p:txBody>
      </p:sp>
    </p:spTree>
    <p:extLst>
      <p:ext uri="{BB962C8B-B14F-4D97-AF65-F5344CB8AC3E}">
        <p14:creationId xmlns:p14="http://schemas.microsoft.com/office/powerpoint/2010/main" val="122487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Rethrowing Exception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381000" y="2057400"/>
            <a:ext cx="9003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Sometimes we may need to rethrow an exception in Java. If a catch block cannot handle the particular exception it has caught, we can rethrow the exception. </a:t>
            </a:r>
            <a:r>
              <a:rPr lang="en-US" sz="2400" dirty="0">
                <a:solidFill>
                  <a:srgbClr val="FF0000"/>
                </a:solidFill>
              </a:rPr>
              <a:t>The rethrow expression causes the originally thrown object to be rethrown.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allows an exception handler to rethrow the exception if the handler cannot process the exception or simply wants to let its caller be notified of the exception.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syntax for rethrowing an exception may look like this: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try</a:t>
            </a:r>
            <a:r>
              <a:rPr lang="en-US" sz="2400" i="1" dirty="0"/>
              <a:t> {</a:t>
            </a:r>
          </a:p>
          <a:p>
            <a:pPr lvl="1"/>
            <a:r>
              <a:rPr lang="en-US" sz="2400" i="1" dirty="0"/>
              <a:t> statements;</a:t>
            </a:r>
          </a:p>
          <a:p>
            <a:pPr lvl="1"/>
            <a:r>
              <a:rPr lang="en-US" sz="2400" i="1" dirty="0"/>
              <a:t>} </a:t>
            </a:r>
            <a:r>
              <a:rPr lang="en-US" sz="2400" i="1" dirty="0">
                <a:solidFill>
                  <a:srgbClr val="FF0000"/>
                </a:solidFill>
              </a:rPr>
              <a:t>catch</a:t>
            </a:r>
            <a:r>
              <a:rPr lang="en-US" sz="2400" i="1" dirty="0"/>
              <a:t> (</a:t>
            </a:r>
            <a:r>
              <a:rPr lang="en-US" sz="2400" i="1" dirty="0" err="1"/>
              <a:t>TheException</a:t>
            </a:r>
            <a:r>
              <a:rPr lang="en-US" sz="2400" i="1" dirty="0"/>
              <a:t> ex) {</a:t>
            </a:r>
          </a:p>
          <a:p>
            <a:pPr lvl="1"/>
            <a:r>
              <a:rPr lang="en-US" sz="2400" i="1" dirty="0"/>
              <a:t> perform operations before exits;</a:t>
            </a:r>
          </a:p>
          <a:p>
            <a:pPr lvl="1"/>
            <a:r>
              <a:rPr lang="en-US" sz="2400" i="1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throw</a:t>
            </a:r>
            <a:r>
              <a:rPr lang="en-US" sz="2400" i="1" dirty="0"/>
              <a:t> ex;</a:t>
            </a:r>
          </a:p>
          <a:p>
            <a:pPr lvl="1"/>
            <a:r>
              <a:rPr lang="en-US" sz="24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1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457200" y="2039541"/>
            <a:ext cx="9601200" cy="1055673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RethrowingExceptions</a:t>
            </a:r>
            <a:r>
              <a:rPr lang="en-US" sz="2000" dirty="0"/>
              <a:t> </a:t>
            </a:r>
          </a:p>
          <a:p>
            <a:r>
              <a:rPr lang="en-US" sz="2000" dirty="0"/>
              <a:t> {   static void divide() { </a:t>
            </a:r>
          </a:p>
          <a:p>
            <a:r>
              <a:rPr lang="en-US" sz="2000" dirty="0"/>
              <a:t>         int </a:t>
            </a:r>
            <a:r>
              <a:rPr lang="en-US" sz="2000" dirty="0" err="1"/>
              <a:t>x,y,z</a:t>
            </a:r>
            <a:r>
              <a:rPr lang="en-US" sz="2000" dirty="0"/>
              <a:t>; </a:t>
            </a:r>
          </a:p>
          <a:p>
            <a:r>
              <a:rPr lang="en-US" sz="2000" dirty="0"/>
              <a:t>         </a:t>
            </a:r>
            <a:r>
              <a:rPr lang="en-US" sz="2000" b="1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 { </a:t>
            </a:r>
          </a:p>
          <a:p>
            <a:r>
              <a:rPr lang="en-US" sz="2000" dirty="0"/>
              <a:t>            x = 6 ; </a:t>
            </a:r>
          </a:p>
          <a:p>
            <a:r>
              <a:rPr lang="en-US" sz="2000" dirty="0"/>
              <a:t>            y = 0 ; </a:t>
            </a:r>
          </a:p>
          <a:p>
            <a:r>
              <a:rPr lang="en-US" sz="2000" dirty="0"/>
              <a:t>            z = x/y ;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(x + "/"+ y +" = " + z); </a:t>
            </a:r>
          </a:p>
          <a:p>
            <a:r>
              <a:rPr lang="en-US" sz="2000" dirty="0"/>
              <a:t>          } </a:t>
            </a:r>
          </a:p>
          <a:p>
            <a:r>
              <a:rPr lang="en-US" sz="2000" dirty="0"/>
              <a:t>          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 </a:t>
            </a:r>
          </a:p>
          <a:p>
            <a:r>
              <a:rPr lang="en-US" sz="2000" dirty="0"/>
              <a:t>          { 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System.out.println</a:t>
            </a:r>
            <a:r>
              <a:rPr lang="en-US" sz="2000" dirty="0"/>
              <a:t>("Exception Caught in Divide()"); 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System.out.println</a:t>
            </a:r>
            <a:r>
              <a:rPr lang="en-US" sz="2000" dirty="0"/>
              <a:t>("Cannot Divide by Zero in Integer Division"); </a:t>
            </a:r>
          </a:p>
          <a:p>
            <a:r>
              <a:rPr lang="en-US" sz="2000" dirty="0"/>
              <a:t>           </a:t>
            </a:r>
            <a:r>
              <a:rPr lang="en-US" sz="2000" b="1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e; // Rethrows an exception </a:t>
            </a:r>
          </a:p>
          <a:p>
            <a:r>
              <a:rPr lang="en-US" sz="2000" dirty="0"/>
              <a:t>          } </a:t>
            </a:r>
          </a:p>
          <a:p>
            <a:r>
              <a:rPr lang="en-US" sz="2000" dirty="0"/>
              <a:t>      }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</a:p>
          <a:p>
            <a:r>
              <a:rPr lang="en-US" sz="2000" dirty="0"/>
              <a:t>      { </a:t>
            </a:r>
          </a:p>
          <a:p>
            <a:r>
              <a:rPr lang="en-US" sz="2000" dirty="0"/>
              <a:t>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("Start of main()"); </a:t>
            </a:r>
          </a:p>
          <a:p>
            <a:r>
              <a:rPr lang="en-US" sz="2000" dirty="0"/>
              <a:t>              </a:t>
            </a:r>
            <a:r>
              <a:rPr lang="en-US" sz="2000" b="1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{ </a:t>
            </a:r>
          </a:p>
          <a:p>
            <a:r>
              <a:rPr lang="en-US" sz="2000" dirty="0"/>
              <a:t>                  divide(); </a:t>
            </a:r>
          </a:p>
          <a:p>
            <a:r>
              <a:rPr lang="en-US" sz="2000" dirty="0"/>
              <a:t>              } </a:t>
            </a:r>
          </a:p>
          <a:p>
            <a:r>
              <a:rPr lang="en-US" sz="2000" dirty="0"/>
              <a:t>              </a:t>
            </a:r>
            <a:r>
              <a:rPr lang="en-US" sz="2000" b="1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 e) </a:t>
            </a:r>
          </a:p>
          <a:p>
            <a:r>
              <a:rPr lang="en-US" sz="2000" dirty="0"/>
              <a:t>             { 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("Rethrown    Exception Caught in Main()"); 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(e); </a:t>
            </a:r>
          </a:p>
          <a:p>
            <a:r>
              <a:rPr lang="en-US" sz="2000" dirty="0"/>
              <a:t>             } </a:t>
            </a:r>
          </a:p>
          <a:p>
            <a:r>
              <a:rPr lang="en-US" sz="2000" dirty="0"/>
              <a:t>       } </a:t>
            </a:r>
          </a:p>
          <a:p>
            <a:r>
              <a:rPr lang="en-US" sz="2000" dirty="0"/>
              <a:t> 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Rethrowing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B6346-8F3E-4A0D-8B50-395A60D6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6181726"/>
            <a:ext cx="4267200" cy="15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457200" y="2039541"/>
            <a:ext cx="9601200" cy="378565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Throwing an exception along with another exception forms a chained exception. </a:t>
            </a:r>
          </a:p>
          <a:p>
            <a:r>
              <a:rPr lang="en-US" sz="2400" dirty="0"/>
              <a:t>Example </a:t>
            </a:r>
          </a:p>
          <a:p>
            <a:r>
              <a:rPr lang="en-US" sz="2400" b="1" dirty="0"/>
              <a:t>// the catch block of method1 </a:t>
            </a:r>
          </a:p>
          <a:p>
            <a:r>
              <a:rPr lang="en-US" sz="2400" dirty="0"/>
              <a:t>catch (Exception ex) { </a:t>
            </a:r>
            <a:r>
              <a:rPr lang="en-US" sz="2400" dirty="0" err="1"/>
              <a:t>ex.printStackTrace</a:t>
            </a:r>
            <a:r>
              <a:rPr lang="en-US" sz="2400" dirty="0"/>
              <a:t>(); } </a:t>
            </a:r>
          </a:p>
          <a:p>
            <a:endParaRPr lang="en-US" sz="2400" dirty="0"/>
          </a:p>
          <a:p>
            <a:r>
              <a:rPr lang="en-US" sz="2400" b="1" dirty="0"/>
              <a:t>// the catch block of method2 </a:t>
            </a:r>
          </a:p>
          <a:p>
            <a:r>
              <a:rPr lang="en-US" sz="2400" dirty="0"/>
              <a:t>catch (Exception ex) { </a:t>
            </a:r>
          </a:p>
          <a:p>
            <a:r>
              <a:rPr lang="en-US" sz="2400" dirty="0"/>
              <a:t>	throw new Exception("New info from method1", ex); </a:t>
            </a:r>
          </a:p>
          <a:p>
            <a:r>
              <a:rPr lang="en-US" sz="2400" dirty="0"/>
              <a:t>} 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Chained Exception</a:t>
            </a:r>
          </a:p>
        </p:txBody>
      </p:sp>
    </p:spTree>
    <p:extLst>
      <p:ext uri="{BB962C8B-B14F-4D97-AF65-F5344CB8AC3E}">
        <p14:creationId xmlns:p14="http://schemas.microsoft.com/office/powerpoint/2010/main" val="50368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228600" y="3617416"/>
            <a:ext cx="9829800" cy="415498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200" dirty="0"/>
              <a:t>public class Example {</a:t>
            </a:r>
          </a:p>
          <a:p>
            <a:r>
              <a:rPr lang="en-US" sz="2200" dirty="0"/>
              <a:t>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r>
              <a:rPr lang="en-US" sz="2200" dirty="0"/>
              <a:t>      try {</a:t>
            </a:r>
          </a:p>
          <a:p>
            <a:r>
              <a:rPr lang="en-US" sz="2200" dirty="0"/>
              <a:t>         // creating an exception</a:t>
            </a:r>
          </a:p>
          <a:p>
            <a:r>
              <a:rPr lang="en-US" sz="2200" dirty="0"/>
              <a:t>         </a:t>
            </a:r>
            <a:r>
              <a:rPr lang="en-US" sz="2200" dirty="0" err="1"/>
              <a:t>ArithmeticException</a:t>
            </a:r>
            <a:r>
              <a:rPr lang="en-US" sz="2200" dirty="0"/>
              <a:t> e = new </a:t>
            </a:r>
            <a:r>
              <a:rPr lang="en-US" sz="2200" dirty="0" err="1"/>
              <a:t>ArithmeticException</a:t>
            </a:r>
            <a:r>
              <a:rPr lang="en-US" sz="2200" dirty="0"/>
              <a:t>("Apparent cause");</a:t>
            </a:r>
          </a:p>
          <a:p>
            <a:r>
              <a:rPr lang="en-US" sz="2200" dirty="0"/>
              <a:t>         // set the cause of an exception</a:t>
            </a:r>
          </a:p>
          <a:p>
            <a:r>
              <a:rPr lang="en-US" sz="2200" dirty="0"/>
              <a:t>         </a:t>
            </a:r>
            <a:r>
              <a:rPr lang="en-US" sz="2200" dirty="0" err="1"/>
              <a:t>e.</a:t>
            </a:r>
            <a:r>
              <a:rPr lang="en-US" sz="2200" dirty="0" err="1">
                <a:solidFill>
                  <a:srgbClr val="FF0000"/>
                </a:solidFill>
              </a:rPr>
              <a:t>initCause</a:t>
            </a:r>
            <a:r>
              <a:rPr lang="en-US" sz="2200" dirty="0"/>
              <a:t>(new </a:t>
            </a:r>
            <a:r>
              <a:rPr lang="en-US" sz="2200" dirty="0" err="1"/>
              <a:t>NullPointerException</a:t>
            </a:r>
            <a:r>
              <a:rPr lang="en-US" sz="2200" dirty="0"/>
              <a:t>("Actual cause"));</a:t>
            </a:r>
          </a:p>
          <a:p>
            <a:r>
              <a:rPr lang="en-US" sz="2200" dirty="0"/>
              <a:t>         // throwing the exception</a:t>
            </a:r>
          </a:p>
          <a:p>
            <a:r>
              <a:rPr lang="en-US" sz="2200" dirty="0"/>
              <a:t>         </a:t>
            </a:r>
            <a:r>
              <a:rPr lang="en-US" sz="2200" dirty="0">
                <a:solidFill>
                  <a:srgbClr val="FF0000"/>
                </a:solidFill>
              </a:rPr>
              <a:t>throw</a:t>
            </a:r>
            <a:r>
              <a:rPr lang="en-US" sz="2200" dirty="0"/>
              <a:t> e;</a:t>
            </a:r>
          </a:p>
          <a:p>
            <a:r>
              <a:rPr lang="en-US" sz="2200" dirty="0"/>
              <a:t>      } catch(</a:t>
            </a:r>
            <a:r>
              <a:rPr lang="en-US" sz="2200" dirty="0" err="1"/>
              <a:t>ArithmeticException</a:t>
            </a:r>
            <a:r>
              <a:rPr lang="en-US" sz="2200" dirty="0"/>
              <a:t> e) {</a:t>
            </a:r>
          </a:p>
          <a:p>
            <a:r>
              <a:rPr lang="en-US" sz="2200" dirty="0"/>
              <a:t>         // Getting the actual cause of the exception</a:t>
            </a:r>
          </a:p>
          <a:p>
            <a:r>
              <a:rPr lang="en-US" sz="2200" dirty="0"/>
              <a:t>         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e.</a:t>
            </a:r>
            <a:r>
              <a:rPr lang="en-US" sz="2200" dirty="0" err="1">
                <a:solidFill>
                  <a:srgbClr val="FF0000"/>
                </a:solidFill>
              </a:rPr>
              <a:t>getCause</a:t>
            </a:r>
            <a:r>
              <a:rPr lang="en-US" sz="2200" dirty="0"/>
              <a:t>());       }    }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Chained Exception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0B3E94-5AF7-49E3-BB77-0ED880090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48307"/>
              </p:ext>
            </p:extLst>
          </p:nvPr>
        </p:nvGraphicFramePr>
        <p:xfrm>
          <a:off x="585537" y="2438400"/>
          <a:ext cx="8915400" cy="983454"/>
        </p:xfrm>
        <a:graphic>
          <a:graphicData uri="http://schemas.openxmlformats.org/drawingml/2006/table">
            <a:tbl>
              <a:tblPr/>
              <a:tblGrid>
                <a:gridCol w="3605463">
                  <a:extLst>
                    <a:ext uri="{9D8B030D-6E8A-4147-A177-3AD203B41FA5}">
                      <a16:colId xmlns:a16="http://schemas.microsoft.com/office/drawing/2014/main" val="967586536"/>
                    </a:ext>
                  </a:extLst>
                </a:gridCol>
                <a:gridCol w="5309937">
                  <a:extLst>
                    <a:ext uri="{9D8B030D-6E8A-4147-A177-3AD203B41FA5}">
                      <a16:colId xmlns:a16="http://schemas.microsoft.com/office/drawing/2014/main" val="3113499983"/>
                    </a:ext>
                  </a:extLst>
                </a:gridCol>
              </a:tblGrid>
              <a:tr h="196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Method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83554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 err="1">
                          <a:effectLst/>
                        </a:rPr>
                        <a:t>getCause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Returns the original cause of the exception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1379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initCause(Throwable cause)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Sets the cause for invoking the exception</a:t>
                      </a:r>
                    </a:p>
                  </a:txBody>
                  <a:tcPr marL="11509" marR="11509" marT="11509" marB="115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434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D2E06E-5B86-441B-8B6B-3D65C8DD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62274"/>
            <a:ext cx="8153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Throwable class has methods which support exception chaining −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4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Defining Custom Exception Classes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F45D3-943A-4F92-89DF-757627D73991}"/>
              </a:ext>
            </a:extLst>
          </p:cNvPr>
          <p:cNvSpPr/>
          <p:nvPr/>
        </p:nvSpPr>
        <p:spPr>
          <a:xfrm>
            <a:off x="609600" y="2178040"/>
            <a:ext cx="906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You can define a custom exception class by extending the </a:t>
            </a:r>
            <a:r>
              <a:rPr lang="en-US" sz="2400" dirty="0" err="1">
                <a:solidFill>
                  <a:srgbClr val="FF0000"/>
                </a:solidFill>
              </a:rPr>
              <a:t>java.lang.Exception</a:t>
            </a:r>
            <a:r>
              <a:rPr lang="en-US" sz="2400" dirty="0">
                <a:solidFill>
                  <a:srgbClr val="FF0000"/>
                </a:solidFill>
              </a:rPr>
              <a:t>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exception classes provided by Java, whenever it is appropriate.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run into a problem that cannot be adequately described by the predefined exception classes, you can create your own exception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 Exception Class must be derived from Exception or from a subclass of Exception, such as </a:t>
            </a:r>
            <a:r>
              <a:rPr lang="en-US" sz="2400" dirty="0" err="1"/>
              <a:t>IOException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47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85800" y="1066800"/>
            <a:ext cx="5486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kern="0" spc="5" dirty="0">
                <a:solidFill>
                  <a:srgbClr val="FFFFFF"/>
                </a:solidFill>
              </a:rPr>
              <a:t>Introduction</a:t>
            </a:r>
            <a:endParaRPr lang="en-US" sz="2800" kern="0" spc="5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521DE-BCF8-4499-81F3-94397F8FE461}"/>
              </a:ext>
            </a:extLst>
          </p:cNvPr>
          <p:cNvSpPr/>
          <p:nvPr/>
        </p:nvSpPr>
        <p:spPr>
          <a:xfrm>
            <a:off x="228600" y="2209800"/>
            <a:ext cx="9372600" cy="352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handling enables a program to deal with exceptional situations and continue its normal execution.</a:t>
            </a: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Ex. You divide a number with ‘0’. Division by 0 exception will occur and program will be terminated.</a:t>
            </a: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can handle this kind of exceptions then your program will continue its normal execution.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Defining Custom Exception Classes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F45D3-943A-4F92-89DF-757627D73991}"/>
              </a:ext>
            </a:extLst>
          </p:cNvPr>
          <p:cNvSpPr/>
          <p:nvPr/>
        </p:nvSpPr>
        <p:spPr>
          <a:xfrm>
            <a:off x="609600" y="1981200"/>
            <a:ext cx="906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CustomException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{</a:t>
            </a:r>
          </a:p>
          <a:p>
            <a:r>
              <a:rPr lang="en-US" sz="2400" dirty="0"/>
              <a:t>   String message;</a:t>
            </a:r>
          </a:p>
          <a:p>
            <a:r>
              <a:rPr lang="en-US" sz="2400" dirty="0"/>
              <a:t>   </a:t>
            </a:r>
            <a:r>
              <a:rPr lang="en-US" sz="2400" dirty="0" err="1">
                <a:solidFill>
                  <a:srgbClr val="FF0000"/>
                </a:solidFill>
              </a:rPr>
              <a:t>CustomException</a:t>
            </a:r>
            <a:r>
              <a:rPr lang="en-US" sz="2400" dirty="0">
                <a:solidFill>
                  <a:srgbClr val="FF0000"/>
                </a:solidFill>
              </a:rPr>
              <a:t>(String str) </a:t>
            </a:r>
            <a:r>
              <a:rPr lang="en-US" sz="2400" dirty="0"/>
              <a:t>{</a:t>
            </a:r>
          </a:p>
          <a:p>
            <a:r>
              <a:rPr lang="en-US" sz="2400" dirty="0"/>
              <a:t>      message = str;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   public String </a:t>
            </a:r>
            <a:r>
              <a:rPr lang="en-US" sz="2400" dirty="0" err="1">
                <a:solidFill>
                  <a:srgbClr val="FF0000"/>
                </a:solidFill>
              </a:rPr>
              <a:t>toString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return ("Custom Exception Occurred : " + message);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public class </a:t>
            </a:r>
            <a:r>
              <a:rPr lang="en-US" sz="2400" dirty="0" err="1"/>
              <a:t>MainException</a:t>
            </a:r>
            <a:r>
              <a:rPr lang="en-US" sz="2400" dirty="0"/>
              <a:t> {</a:t>
            </a:r>
          </a:p>
          <a:p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FF0000"/>
                </a:solidFill>
              </a:rPr>
              <a:t>try</a:t>
            </a:r>
            <a:r>
              <a:rPr lang="en-US" sz="2400" dirty="0"/>
              <a:t> {</a:t>
            </a:r>
          </a:p>
          <a:p>
            <a:r>
              <a:rPr lang="en-US" sz="2400" dirty="0"/>
              <a:t>         </a:t>
            </a:r>
            <a:r>
              <a:rPr lang="en-US" sz="2400" b="1" dirty="0">
                <a:solidFill>
                  <a:srgbClr val="0070C0"/>
                </a:solidFill>
              </a:rPr>
              <a:t>throw new </a:t>
            </a:r>
            <a:r>
              <a:rPr lang="en-US" sz="2400" b="1" dirty="0" err="1">
                <a:solidFill>
                  <a:srgbClr val="0070C0"/>
                </a:solidFill>
              </a:rPr>
              <a:t>CustomException</a:t>
            </a:r>
            <a:r>
              <a:rPr lang="en-US" sz="2400" dirty="0"/>
              <a:t>("This is a custom message");</a:t>
            </a:r>
          </a:p>
          <a:p>
            <a:r>
              <a:rPr lang="en-US" sz="2400" dirty="0"/>
              <a:t>      } </a:t>
            </a:r>
            <a:r>
              <a:rPr lang="en-US" sz="2400" dirty="0">
                <a:solidFill>
                  <a:srgbClr val="FF0000"/>
                </a:solidFill>
              </a:rPr>
              <a:t>catch</a:t>
            </a:r>
            <a:r>
              <a:rPr lang="en-US" sz="2400" dirty="0"/>
              <a:t>(</a:t>
            </a:r>
            <a:r>
              <a:rPr lang="en-US" sz="2400" dirty="0" err="1"/>
              <a:t>CustomException</a:t>
            </a:r>
            <a:r>
              <a:rPr lang="en-US" sz="2400" dirty="0"/>
              <a:t> e) {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(e);        }    } }</a:t>
            </a:r>
          </a:p>
        </p:txBody>
      </p:sp>
    </p:spTree>
    <p:extLst>
      <p:ext uri="{BB962C8B-B14F-4D97-AF65-F5344CB8AC3E}">
        <p14:creationId xmlns:p14="http://schemas.microsoft.com/office/powerpoint/2010/main" val="297193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File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 file is </a:t>
            </a:r>
            <a:r>
              <a:rPr lang="en-US" sz="2400" i="0" dirty="0">
                <a:solidFill>
                  <a:srgbClr val="202124"/>
                </a:solidFill>
                <a:effectLst/>
                <a:latin typeface="+mj-lt"/>
              </a:rPr>
              <a:t>a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sequence of records stored in binary format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 A disk drive is formatted into several blocks that can store records. File records are mapped onto those disk blocks.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file is an object on a computer that stores data, information, settings, or commands used with a computer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obtain properties of file/directory.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delete file/directory.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rename file/directory.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create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read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write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Absolute vs. Relative File Name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4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Absolute vs Relative File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An absolute file name (or full name) contains a file name with its</a:t>
            </a:r>
          </a:p>
          <a:p>
            <a:r>
              <a:rPr lang="en-US" sz="2400" dirty="0">
                <a:solidFill>
                  <a:srgbClr val="202124"/>
                </a:solidFill>
                <a:latin typeface="+mj-lt"/>
              </a:rPr>
              <a:t>    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complete path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Absolute file names are machine 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example,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Windows: D:\MEFGI\Oop1.java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directory path: D:\MEFGI, file name: 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UNIX: /home/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+mj-lt"/>
              </a:rPr>
              <a:t>tejas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/MEFGI/Oop1.java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directory path: /home/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+mj-lt"/>
              </a:rPr>
              <a:t>tejas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/MEFGI, file name: 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B0F0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 relative file name is in relation to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current working directory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The complete directory path for a relative file name is omitted.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example,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Oop1.java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is a relative file name.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43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Absolute vs Relative File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An absolute file name (or full name) contains a file name with its</a:t>
            </a:r>
          </a:p>
          <a:p>
            <a:r>
              <a:rPr lang="en-US" sz="2400" dirty="0">
                <a:solidFill>
                  <a:srgbClr val="202124"/>
                </a:solidFill>
                <a:latin typeface="+mj-lt"/>
              </a:rPr>
              <a:t>    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complete path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Absolute file names are machine 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example,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Windows: D:\MEFGI\Oop1.java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directory path: D:\MEFGI, file name: 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UNIX: /home/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+mj-lt"/>
              </a:rPr>
              <a:t>tejas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/MEFGI/Oop1.java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directory path: /home/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+mj-lt"/>
              </a:rPr>
              <a:t>tejas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/MEFGI, file name: 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B0F0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 relative file name is in relation to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current working directory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The complete directory path for a relative file name is omitted.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example,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Oop1.java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is a relative file name.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File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Use the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File class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to obtain file/directory properties, to delete and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02124"/>
                </a:solidFill>
                <a:latin typeface="+mj-lt"/>
              </a:rPr>
              <a:t>    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rename files/directories, and to create directories.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Use the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Scanner class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reading text data from a file.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Use the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PrintWriter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 class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writing text data to a file.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502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File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File class is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in java.io package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The File class is intended to provide an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abstraction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 that deals with most of the machine-dependent complexities of files and path names in a machine-independent fashion.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The File class contains the methods for obtaining the properties of a file/directory and for renaming and deleting a file/directory.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However, the File class does not contain the methods for reading and writing file contents.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265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File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945303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File Constructors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exists()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canRead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isDirectory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isFile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mthod</a:t>
            </a: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isAbsolute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isHidden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getAbsolutePath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getName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getPath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getParent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lastModified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length()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listFile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delete()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renameTo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mkdir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923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Scanner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448800" cy="557505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Scanner(source: File)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Creates a Scanner that scans tokens from the specified file.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Scanner(source: String)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Creates a Scanner that scans tokens from the specified string.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close()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Closes this scanner.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u="sng" dirty="0" err="1">
                <a:solidFill>
                  <a:srgbClr val="FF0000"/>
                </a:solidFill>
                <a:effectLst/>
                <a:latin typeface="+mj-lt"/>
              </a:rPr>
              <a:t>hasNext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(): </a:t>
            </a:r>
            <a:r>
              <a:rPr lang="en-US" sz="2400" b="0" i="0" u="sng" dirty="0" err="1">
                <a:solidFill>
                  <a:srgbClr val="FF0000"/>
                </a:solidFill>
                <a:effectLst/>
                <a:latin typeface="+mj-lt"/>
              </a:rPr>
              <a:t>boolean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Returns true if this scanner has more data to be read.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next(): String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Returns next token as a string from this scanner.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u="sng" dirty="0" err="1">
                <a:solidFill>
                  <a:srgbClr val="FF0000"/>
                </a:solidFill>
                <a:effectLst/>
                <a:latin typeface="+mj-lt"/>
              </a:rPr>
              <a:t>nextLine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(): String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Returns a line ending with the line separator from this scanner.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8811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Scanner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448800" cy="335906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nextByte</a:t>
            </a:r>
            <a:r>
              <a:rPr lang="en-US" sz="2400" dirty="0">
                <a:solidFill>
                  <a:srgbClr val="FF0000"/>
                </a:solidFill>
              </a:rPr>
              <a:t>(): byte </a:t>
            </a:r>
            <a:r>
              <a:rPr lang="en-US" sz="2400" dirty="0"/>
              <a:t>// Returns next token as a byte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nextShort</a:t>
            </a:r>
            <a:r>
              <a:rPr lang="en-US" sz="2400" dirty="0">
                <a:solidFill>
                  <a:srgbClr val="FF0000"/>
                </a:solidFill>
              </a:rPr>
              <a:t>(): short </a:t>
            </a:r>
            <a:r>
              <a:rPr lang="en-US" sz="2400" dirty="0"/>
              <a:t>// Returns next token as a short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nextInt</a:t>
            </a:r>
            <a:r>
              <a:rPr lang="en-US" sz="2400" dirty="0">
                <a:solidFill>
                  <a:srgbClr val="FF0000"/>
                </a:solidFill>
              </a:rPr>
              <a:t>(): int </a:t>
            </a:r>
            <a:r>
              <a:rPr lang="en-US" sz="2400" dirty="0"/>
              <a:t>// Returns next token as an int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nextLong</a:t>
            </a:r>
            <a:r>
              <a:rPr lang="en-US" sz="2400" dirty="0">
                <a:solidFill>
                  <a:srgbClr val="FF0000"/>
                </a:solidFill>
              </a:rPr>
              <a:t>(): long </a:t>
            </a:r>
            <a:r>
              <a:rPr lang="en-US" sz="2400" dirty="0"/>
              <a:t>// Returns next token as a long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nextFloat</a:t>
            </a:r>
            <a:r>
              <a:rPr lang="en-US" sz="2400" dirty="0">
                <a:solidFill>
                  <a:srgbClr val="FF0000"/>
                </a:solidFill>
              </a:rPr>
              <a:t>(): float </a:t>
            </a:r>
            <a:r>
              <a:rPr lang="en-US" sz="2400" dirty="0"/>
              <a:t>// Returns next token as a float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nextDouble</a:t>
            </a:r>
            <a:r>
              <a:rPr lang="en-US" sz="2400" dirty="0">
                <a:solidFill>
                  <a:srgbClr val="FF0000"/>
                </a:solidFill>
              </a:rPr>
              <a:t>(): double </a:t>
            </a:r>
            <a:r>
              <a:rPr lang="en-US" sz="2400" dirty="0"/>
              <a:t>// Returns next token as a double from this scanner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32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Scanner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448800" cy="335906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nextByte</a:t>
            </a:r>
            <a:r>
              <a:rPr lang="en-US" sz="2400" dirty="0">
                <a:solidFill>
                  <a:srgbClr val="FF0000"/>
                </a:solidFill>
              </a:rPr>
              <a:t>(): byte </a:t>
            </a:r>
            <a:r>
              <a:rPr lang="en-US" sz="2400" dirty="0"/>
              <a:t>// Returns next token as a byte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nextShort</a:t>
            </a:r>
            <a:r>
              <a:rPr lang="en-US" sz="2400" dirty="0">
                <a:solidFill>
                  <a:srgbClr val="FF0000"/>
                </a:solidFill>
              </a:rPr>
              <a:t>(): short </a:t>
            </a:r>
            <a:r>
              <a:rPr lang="en-US" sz="2400" dirty="0"/>
              <a:t>// Returns next token as a short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nextInt</a:t>
            </a:r>
            <a:r>
              <a:rPr lang="en-US" sz="2400" dirty="0">
                <a:solidFill>
                  <a:srgbClr val="FF0000"/>
                </a:solidFill>
              </a:rPr>
              <a:t>(): int </a:t>
            </a:r>
            <a:r>
              <a:rPr lang="en-US" sz="2400" dirty="0"/>
              <a:t>// Returns next token as an int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nextLong</a:t>
            </a:r>
            <a:r>
              <a:rPr lang="en-US" sz="2400" dirty="0">
                <a:solidFill>
                  <a:srgbClr val="FF0000"/>
                </a:solidFill>
              </a:rPr>
              <a:t>(): long </a:t>
            </a:r>
            <a:r>
              <a:rPr lang="en-US" sz="2400" dirty="0"/>
              <a:t>// Returns next token as a long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nextFloat</a:t>
            </a:r>
            <a:r>
              <a:rPr lang="en-US" sz="2400" dirty="0">
                <a:solidFill>
                  <a:srgbClr val="FF0000"/>
                </a:solidFill>
              </a:rPr>
              <a:t>(): float </a:t>
            </a:r>
            <a:r>
              <a:rPr lang="en-US" sz="2400" dirty="0"/>
              <a:t>// Returns next token as a float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nextDouble</a:t>
            </a:r>
            <a:r>
              <a:rPr lang="en-US" sz="2400" dirty="0">
                <a:solidFill>
                  <a:srgbClr val="FF0000"/>
                </a:solidFill>
              </a:rPr>
              <a:t>(): double </a:t>
            </a:r>
            <a:r>
              <a:rPr lang="en-US" sz="2400" dirty="0"/>
              <a:t>// Returns next token as a double from this scanner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56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Exception-Handling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332498-517B-488F-A589-AC8A2B424B91}"/>
              </a:ext>
            </a:extLst>
          </p:cNvPr>
          <p:cNvSpPr/>
          <p:nvPr/>
        </p:nvSpPr>
        <p:spPr>
          <a:xfrm>
            <a:off x="457200" y="2073057"/>
            <a:ext cx="9601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Java’s exception-handling model is based on three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Declaring an exception,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Throwing an exception,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Catching an exception.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Exceptions are thrown from a method. The caller of the method can catch and handle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1795944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Byte streams and character streams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448800" cy="446513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Stream is a channel in which data flow from sender to receiver.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Sequence of objects and methods pipelined together to produce results.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input object reads the stream of data from a file is called input stream.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output object writes the stream of data to a file is called output stream.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classes are found in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java.IO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package.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592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Byte Stream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32E62-7518-48EE-9803-9A369E2C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09800"/>
            <a:ext cx="9339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0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Character Stream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256BD-60E6-4175-A885-A411848C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8" y="2057400"/>
            <a:ext cx="9821043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78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4572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Read and write operations on file using </a:t>
            </a:r>
            <a:r>
              <a:rPr lang="en-US" sz="2400" kern="0" spc="5" dirty="0" err="1">
                <a:solidFill>
                  <a:srgbClr val="FFFFFF"/>
                </a:solidFill>
              </a:rPr>
              <a:t>InputStream</a:t>
            </a:r>
            <a:r>
              <a:rPr lang="en-US" sz="2400" kern="0" spc="5" dirty="0">
                <a:solidFill>
                  <a:srgbClr val="FFFFFF"/>
                </a:solidFill>
              </a:rPr>
              <a:t> and </a:t>
            </a:r>
            <a:r>
              <a:rPr lang="en-US" sz="2400" kern="0" spc="5" dirty="0" err="1">
                <a:solidFill>
                  <a:srgbClr val="FFFFFF"/>
                </a:solidFill>
              </a:rPr>
              <a:t>OutputStream</a:t>
            </a:r>
            <a:endParaRPr lang="en-US" sz="2400" kern="0" spc="5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E21E3-8AC0-4D86-84F3-92EBEB725AD0}"/>
              </a:ext>
            </a:extLst>
          </p:cNvPr>
          <p:cNvSpPr txBox="1"/>
          <p:nvPr/>
        </p:nvSpPr>
        <p:spPr>
          <a:xfrm>
            <a:off x="457200" y="1882820"/>
            <a:ext cx="77724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//To write into a file using byte stream</a:t>
            </a:r>
          </a:p>
          <a:p>
            <a:r>
              <a:rPr lang="en-IN" sz="2000" dirty="0"/>
              <a:t>import java.io.*;</a:t>
            </a:r>
          </a:p>
          <a:p>
            <a:r>
              <a:rPr lang="en-IN" sz="2000" dirty="0"/>
              <a:t>class output</a:t>
            </a:r>
          </a:p>
          <a:p>
            <a:r>
              <a:rPr lang="en-IN" sz="2000" dirty="0"/>
              <a:t>{public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</a:t>
            </a:r>
          </a:p>
          <a:p>
            <a:r>
              <a:rPr lang="en-IN" sz="2000" dirty="0"/>
              <a:t>{	String s ="This is my file";</a:t>
            </a:r>
          </a:p>
          <a:p>
            <a:r>
              <a:rPr lang="en-IN" sz="2000" dirty="0"/>
              <a:t>int a=5;</a:t>
            </a:r>
          </a:p>
          <a:p>
            <a:r>
              <a:rPr lang="en-IN" sz="2000" dirty="0"/>
              <a:t>Double d=5.35;</a:t>
            </a:r>
          </a:p>
          <a:p>
            <a:r>
              <a:rPr lang="en-IN" sz="2000" dirty="0"/>
              <a:t>try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 err="1">
                <a:solidFill>
                  <a:srgbClr val="FF0000"/>
                </a:solidFill>
              </a:rPr>
              <a:t>FileOutputStream</a:t>
            </a:r>
            <a:r>
              <a:rPr lang="en-IN" sz="2000" dirty="0"/>
              <a:t> </a:t>
            </a:r>
            <a:r>
              <a:rPr lang="en-IN" sz="2000" dirty="0" err="1"/>
              <a:t>fos</a:t>
            </a:r>
            <a:r>
              <a:rPr lang="en-IN" sz="2000" dirty="0"/>
              <a:t>= new </a:t>
            </a:r>
            <a:r>
              <a:rPr lang="en-IN" sz="2000" dirty="0" err="1"/>
              <a:t>FileOutputStream</a:t>
            </a:r>
            <a:r>
              <a:rPr lang="en-IN" sz="2000" dirty="0"/>
              <a:t>("abcd.txt");</a:t>
            </a:r>
          </a:p>
          <a:p>
            <a:r>
              <a:rPr lang="en-IN" sz="2000" dirty="0" err="1">
                <a:solidFill>
                  <a:srgbClr val="FF0000"/>
                </a:solidFill>
              </a:rPr>
              <a:t>DataOutputStream</a:t>
            </a:r>
            <a:r>
              <a:rPr lang="en-IN" sz="2000" dirty="0"/>
              <a:t> dos = new </a:t>
            </a:r>
            <a:r>
              <a:rPr lang="en-IN" sz="2000" dirty="0" err="1"/>
              <a:t>DataOutputStream</a:t>
            </a:r>
            <a:r>
              <a:rPr lang="en-IN" sz="2000" dirty="0"/>
              <a:t>(</a:t>
            </a:r>
            <a:r>
              <a:rPr lang="en-IN" sz="2000" dirty="0" err="1"/>
              <a:t>fos</a:t>
            </a:r>
            <a:r>
              <a:rPr lang="en-IN" sz="2000" dirty="0"/>
              <a:t>);</a:t>
            </a:r>
          </a:p>
          <a:p>
            <a:r>
              <a:rPr lang="en-IN" sz="2000" dirty="0" err="1"/>
              <a:t>dos.writeBytes</a:t>
            </a:r>
            <a:r>
              <a:rPr lang="en-IN" sz="2000" dirty="0"/>
              <a:t>(s);</a:t>
            </a:r>
          </a:p>
          <a:p>
            <a:r>
              <a:rPr lang="en-IN" sz="2000" dirty="0" err="1"/>
              <a:t>dos.writeInt</a:t>
            </a:r>
            <a:r>
              <a:rPr lang="en-IN" sz="2000" dirty="0"/>
              <a:t>(a);</a:t>
            </a:r>
          </a:p>
          <a:p>
            <a:r>
              <a:rPr lang="en-IN" sz="2000" dirty="0" err="1"/>
              <a:t>dos.writeDouble</a:t>
            </a:r>
            <a:r>
              <a:rPr lang="en-IN" sz="2000" dirty="0"/>
              <a:t>(d);</a:t>
            </a:r>
          </a:p>
          <a:p>
            <a:r>
              <a:rPr lang="en-IN" sz="2000" dirty="0" err="1"/>
              <a:t>dos.close</a:t>
            </a:r>
            <a:r>
              <a:rPr lang="en-IN" sz="2000" dirty="0"/>
              <a:t>();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catch(</a:t>
            </a:r>
            <a:r>
              <a:rPr lang="en-IN" sz="2000" dirty="0" err="1"/>
              <a:t>IOException</a:t>
            </a:r>
            <a:r>
              <a:rPr lang="en-IN" sz="2000" dirty="0"/>
              <a:t> ex)</a:t>
            </a:r>
          </a:p>
          <a:p>
            <a:r>
              <a:rPr lang="en-IN" sz="2000" dirty="0"/>
              <a:t>{</a:t>
            </a:r>
            <a:r>
              <a:rPr lang="en-IN" sz="2000" dirty="0" err="1"/>
              <a:t>ex.printStackTrace</a:t>
            </a:r>
            <a:r>
              <a:rPr lang="en-IN" sz="2000" dirty="0"/>
              <a:t>();}</a:t>
            </a:r>
          </a:p>
          <a:p>
            <a:r>
              <a:rPr lang="en-IN" sz="2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79041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4572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Read and write operations on file using </a:t>
            </a:r>
            <a:r>
              <a:rPr lang="en-US" sz="2400" kern="0" spc="5" dirty="0" err="1">
                <a:solidFill>
                  <a:srgbClr val="FFFFFF"/>
                </a:solidFill>
              </a:rPr>
              <a:t>InputStream</a:t>
            </a:r>
            <a:r>
              <a:rPr lang="en-US" sz="2400" kern="0" spc="5" dirty="0">
                <a:solidFill>
                  <a:srgbClr val="FFFFFF"/>
                </a:solidFill>
              </a:rPr>
              <a:t> and </a:t>
            </a:r>
            <a:r>
              <a:rPr lang="en-US" sz="2400" kern="0" spc="5" dirty="0" err="1">
                <a:solidFill>
                  <a:srgbClr val="FFFFFF"/>
                </a:solidFill>
              </a:rPr>
              <a:t>OutputStream</a:t>
            </a:r>
            <a:endParaRPr lang="en-US" sz="2400" kern="0" spc="5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E21E3-8AC0-4D86-84F3-92EBEB725AD0}"/>
              </a:ext>
            </a:extLst>
          </p:cNvPr>
          <p:cNvSpPr txBox="1"/>
          <p:nvPr/>
        </p:nvSpPr>
        <p:spPr>
          <a:xfrm>
            <a:off x="457200" y="1882820"/>
            <a:ext cx="94488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//To read from a file using byte stream</a:t>
            </a:r>
          </a:p>
          <a:p>
            <a:r>
              <a:rPr lang="en-IN" sz="2000" dirty="0"/>
              <a:t>import java.io.*;</a:t>
            </a:r>
          </a:p>
          <a:p>
            <a:r>
              <a:rPr lang="en-IN" sz="2000" dirty="0"/>
              <a:t>class input</a:t>
            </a:r>
          </a:p>
          <a:p>
            <a:r>
              <a:rPr lang="en-IN" sz="2000" dirty="0"/>
              <a:t>{public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try</a:t>
            </a:r>
          </a:p>
          <a:p>
            <a:r>
              <a:rPr lang="en-IN" sz="2000" dirty="0"/>
              <a:t>{	</a:t>
            </a:r>
            <a:r>
              <a:rPr lang="en-IN" sz="2000" dirty="0" err="1">
                <a:solidFill>
                  <a:srgbClr val="FF0000"/>
                </a:solidFill>
              </a:rPr>
              <a:t>FileInputStream</a:t>
            </a:r>
            <a:r>
              <a:rPr lang="en-IN" sz="2000" dirty="0"/>
              <a:t> fin= new </a:t>
            </a:r>
            <a:r>
              <a:rPr lang="en-IN" sz="2000" dirty="0" err="1"/>
              <a:t>FileInputStream</a:t>
            </a:r>
            <a:r>
              <a:rPr lang="en-IN" sz="2000"/>
              <a:t>("abcd.</a:t>
            </a:r>
            <a:r>
              <a:rPr lang="en-IN" sz="2000" dirty="0"/>
              <a:t>txt"); </a:t>
            </a:r>
            <a:r>
              <a:rPr lang="en-IN" sz="1600" dirty="0"/>
              <a:t>//to read data from a file in bytes</a:t>
            </a:r>
          </a:p>
          <a:p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DataInputStream</a:t>
            </a:r>
            <a:r>
              <a:rPr lang="en-IN" sz="2000" dirty="0"/>
              <a:t> din = new </a:t>
            </a:r>
            <a:r>
              <a:rPr lang="en-IN" sz="2000" dirty="0" err="1"/>
              <a:t>DataInputStream</a:t>
            </a:r>
            <a:r>
              <a:rPr lang="en-IN" sz="2000" dirty="0"/>
              <a:t>(fin); </a:t>
            </a:r>
            <a:r>
              <a:rPr lang="en-IN" sz="1400" dirty="0"/>
              <a:t>// read primitive Java data types</a:t>
            </a:r>
            <a:endParaRPr lang="en-IN" sz="2000" dirty="0"/>
          </a:p>
          <a:p>
            <a:r>
              <a:rPr lang="en-IN" sz="2000" dirty="0"/>
              <a:t>		String line=null;</a:t>
            </a:r>
          </a:p>
          <a:p>
            <a:r>
              <a:rPr lang="en-IN" sz="2000" dirty="0"/>
              <a:t>		while((line =</a:t>
            </a:r>
            <a:r>
              <a:rPr lang="en-IN" sz="2000" dirty="0" err="1"/>
              <a:t>din.readLine</a:t>
            </a:r>
            <a:r>
              <a:rPr lang="en-IN" sz="2000" dirty="0"/>
              <a:t>())!=null)</a:t>
            </a:r>
          </a:p>
          <a:p>
            <a:r>
              <a:rPr lang="en-IN" sz="2000" dirty="0"/>
              <a:t>		{</a:t>
            </a:r>
          </a:p>
          <a:p>
            <a:r>
              <a:rPr lang="en-IN" sz="2000" dirty="0"/>
              <a:t>			</a:t>
            </a:r>
            <a:r>
              <a:rPr lang="en-IN" sz="2000" dirty="0" err="1"/>
              <a:t>System.out.println</a:t>
            </a:r>
            <a:r>
              <a:rPr lang="en-IN" sz="2000" dirty="0"/>
              <a:t>(line);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din.close</a:t>
            </a:r>
            <a:r>
              <a:rPr lang="en-IN" sz="2000" dirty="0"/>
              <a:t>();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catch(Exception ex)</a:t>
            </a:r>
          </a:p>
          <a:p>
            <a:r>
              <a:rPr lang="en-IN" sz="2000" dirty="0"/>
              <a:t>{</a:t>
            </a:r>
            <a:r>
              <a:rPr lang="en-IN" sz="2000" dirty="0" err="1"/>
              <a:t>ex.printStackTrace</a:t>
            </a:r>
            <a:r>
              <a:rPr lang="en-IN" sz="2000" dirty="0"/>
              <a:t>();}</a:t>
            </a:r>
          </a:p>
          <a:p>
            <a:r>
              <a:rPr lang="en-IN" sz="2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9275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457200" y="1018733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err="1">
                <a:solidFill>
                  <a:srgbClr val="FFFFFF"/>
                </a:solidFill>
              </a:rPr>
              <a:t>FileWriter</a:t>
            </a:r>
            <a:r>
              <a:rPr lang="en-US" sz="3200" kern="0" spc="5" dirty="0">
                <a:solidFill>
                  <a:srgbClr val="FFFFFF"/>
                </a:solidFill>
              </a:rPr>
              <a:t> and </a:t>
            </a:r>
            <a:r>
              <a:rPr lang="en-US" sz="3200" kern="0" spc="5" dirty="0" err="1">
                <a:solidFill>
                  <a:srgbClr val="FFFFFF"/>
                </a:solidFill>
              </a:rPr>
              <a:t>FileReader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E21E3-8AC0-4D86-84F3-92EBEB725AD0}"/>
              </a:ext>
            </a:extLst>
          </p:cNvPr>
          <p:cNvSpPr txBox="1"/>
          <p:nvPr/>
        </p:nvSpPr>
        <p:spPr>
          <a:xfrm>
            <a:off x="304800" y="2133600"/>
            <a:ext cx="5791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//To write into a file using character stream</a:t>
            </a:r>
          </a:p>
          <a:p>
            <a:r>
              <a:rPr lang="en-IN" sz="2000" dirty="0"/>
              <a:t>import java.io.*;</a:t>
            </a:r>
          </a:p>
          <a:p>
            <a:r>
              <a:rPr lang="en-IN" sz="2000" dirty="0"/>
              <a:t>class </a:t>
            </a:r>
            <a:r>
              <a:rPr lang="en-IN" sz="2000" dirty="0" err="1"/>
              <a:t>writerDemo</a:t>
            </a:r>
            <a:endParaRPr lang="en-IN" sz="2000" dirty="0"/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try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 err="1"/>
              <a:t>FileWriter</a:t>
            </a:r>
            <a:r>
              <a:rPr lang="en-IN" sz="2000" dirty="0"/>
              <a:t> </a:t>
            </a:r>
            <a:r>
              <a:rPr lang="en-IN" sz="2000" dirty="0" err="1"/>
              <a:t>fw</a:t>
            </a:r>
            <a:r>
              <a:rPr lang="en-IN" sz="2000" dirty="0"/>
              <a:t> = new </a:t>
            </a:r>
            <a:r>
              <a:rPr lang="en-IN" sz="2000" dirty="0" err="1"/>
              <a:t>FileWriter</a:t>
            </a:r>
            <a:r>
              <a:rPr lang="en-IN" sz="2000" dirty="0"/>
              <a:t>("abc.txt");</a:t>
            </a:r>
          </a:p>
          <a:p>
            <a:r>
              <a:rPr lang="en-IN" sz="2000" dirty="0" err="1"/>
              <a:t>fw.write</a:t>
            </a:r>
            <a:r>
              <a:rPr lang="en-IN" sz="2000" dirty="0"/>
              <a:t>("Hello, Good Morning");  // </a:t>
            </a:r>
            <a:r>
              <a:rPr lang="en-IN" sz="2000" dirty="0" err="1"/>
              <a:t>fw.write</a:t>
            </a:r>
            <a:r>
              <a:rPr lang="en-IN" sz="2000" dirty="0"/>
              <a:t>("123");</a:t>
            </a:r>
          </a:p>
          <a:p>
            <a:r>
              <a:rPr lang="en-IN" sz="2000" dirty="0" err="1"/>
              <a:t>fw.close</a:t>
            </a:r>
            <a:r>
              <a:rPr lang="en-IN" sz="2000" dirty="0"/>
              <a:t>();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catch(</a:t>
            </a:r>
            <a:r>
              <a:rPr lang="en-IN" sz="2000" dirty="0" err="1"/>
              <a:t>IOException</a:t>
            </a:r>
            <a:r>
              <a:rPr lang="en-IN" sz="2000" dirty="0"/>
              <a:t> ex)</a:t>
            </a:r>
          </a:p>
          <a:p>
            <a:r>
              <a:rPr lang="en-IN" sz="2000" dirty="0"/>
              <a:t>{</a:t>
            </a:r>
            <a:r>
              <a:rPr lang="en-IN" sz="2000" dirty="0" err="1"/>
              <a:t>ex.printStackTrace</a:t>
            </a:r>
            <a:r>
              <a:rPr lang="en-IN" sz="2000" dirty="0"/>
              <a:t>();}</a:t>
            </a:r>
          </a:p>
          <a:p>
            <a:r>
              <a:rPr lang="en-IN" sz="2000" dirty="0"/>
              <a:t>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6C380-EC47-432E-8759-4D10A3D0AE02}"/>
              </a:ext>
            </a:extLst>
          </p:cNvPr>
          <p:cNvSpPr txBox="1"/>
          <p:nvPr/>
        </p:nvSpPr>
        <p:spPr>
          <a:xfrm>
            <a:off x="5867400" y="1524000"/>
            <a:ext cx="434340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//To read from a file using character stream</a:t>
            </a:r>
          </a:p>
          <a:p>
            <a:r>
              <a:rPr lang="en-IN" dirty="0"/>
              <a:t>import java.io.*;</a:t>
            </a:r>
          </a:p>
          <a:p>
            <a:r>
              <a:rPr lang="en-IN" dirty="0"/>
              <a:t>class </a:t>
            </a:r>
            <a:r>
              <a:rPr lang="en-IN" dirty="0" err="1"/>
              <a:t>readerDemo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try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File f1= new File("abc.txt");</a:t>
            </a:r>
          </a:p>
          <a:p>
            <a:r>
              <a:rPr lang="en-IN" dirty="0" err="1"/>
              <a:t>FileReader</a:t>
            </a:r>
            <a:r>
              <a:rPr lang="en-IN" dirty="0"/>
              <a:t> </a:t>
            </a:r>
            <a:r>
              <a:rPr lang="en-IN" dirty="0" err="1"/>
              <a:t>fr</a:t>
            </a:r>
            <a:r>
              <a:rPr lang="en-IN" dirty="0"/>
              <a:t> = new </a:t>
            </a:r>
            <a:r>
              <a:rPr lang="en-IN" dirty="0" err="1"/>
              <a:t>FileReader</a:t>
            </a:r>
            <a:r>
              <a:rPr lang="en-IN" dirty="0"/>
              <a:t>(f1);</a:t>
            </a:r>
          </a:p>
          <a:p>
            <a:endParaRPr lang="en-IN" dirty="0"/>
          </a:p>
          <a:p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br</a:t>
            </a:r>
            <a:r>
              <a:rPr lang="en-IN" dirty="0"/>
              <a:t>=new </a:t>
            </a:r>
            <a:r>
              <a:rPr lang="en-IN" dirty="0" err="1"/>
              <a:t>BufferedReader</a:t>
            </a:r>
            <a:r>
              <a:rPr lang="en-IN" dirty="0"/>
              <a:t>(</a:t>
            </a:r>
            <a:r>
              <a:rPr lang="en-IN" dirty="0" err="1"/>
              <a:t>fr</a:t>
            </a:r>
            <a:r>
              <a:rPr lang="en-IN" dirty="0"/>
              <a:t>); </a:t>
            </a:r>
            <a:r>
              <a:rPr lang="en-IN" sz="1600" dirty="0"/>
              <a:t>//</a:t>
            </a:r>
            <a:r>
              <a:rPr lang="en-IN" sz="1400" dirty="0"/>
              <a:t>chaining</a:t>
            </a:r>
            <a:endParaRPr lang="en-IN" sz="1600" dirty="0"/>
          </a:p>
          <a:p>
            <a:r>
              <a:rPr lang="en-IN" dirty="0"/>
              <a:t>String line=null;</a:t>
            </a:r>
          </a:p>
          <a:p>
            <a:r>
              <a:rPr lang="en-IN" dirty="0"/>
              <a:t>while((line=</a:t>
            </a:r>
            <a:r>
              <a:rPr lang="en-IN" dirty="0" err="1"/>
              <a:t>br.readLine</a:t>
            </a:r>
            <a:r>
              <a:rPr lang="en-IN" dirty="0"/>
              <a:t>()) !=null)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System.out.println</a:t>
            </a:r>
            <a:r>
              <a:rPr lang="en-IN" dirty="0"/>
              <a:t>(line);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br.close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catch(Exception ex)</a:t>
            </a:r>
          </a:p>
          <a:p>
            <a:r>
              <a:rPr lang="en-IN" dirty="0"/>
              <a:t>{</a:t>
            </a:r>
            <a:r>
              <a:rPr lang="en-IN" dirty="0" err="1"/>
              <a:t>ex.printStackTrace</a:t>
            </a:r>
            <a:r>
              <a:rPr lang="en-IN" dirty="0"/>
              <a:t>();} }}</a:t>
            </a:r>
          </a:p>
        </p:txBody>
      </p:sp>
    </p:spTree>
    <p:extLst>
      <p:ext uri="{BB962C8B-B14F-4D97-AF65-F5344CB8AC3E}">
        <p14:creationId xmlns:p14="http://schemas.microsoft.com/office/powerpoint/2010/main" val="2819109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20AC-D3AE-4618-8148-CD1990BC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F99B-1C8E-4A98-A7C3-B81ABF5F6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53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5BC7DB92-D6B2-4F00-BF13-C3FD19ED6156}"/>
              </a:ext>
            </a:extLst>
          </p:cNvPr>
          <p:cNvSpPr txBox="1">
            <a:spLocks/>
          </p:cNvSpPr>
          <p:nvPr/>
        </p:nvSpPr>
        <p:spPr>
          <a:xfrm>
            <a:off x="457200" y="1018733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err="1">
                <a:solidFill>
                  <a:srgbClr val="FFFFFF"/>
                </a:solidFill>
              </a:rPr>
              <a:t>PrintWriter</a:t>
            </a:r>
            <a:r>
              <a:rPr lang="en-US" sz="3200" kern="0" spc="5" dirty="0">
                <a:solidFill>
                  <a:srgbClr val="FFFFFF"/>
                </a:solidFill>
              </a:rPr>
              <a:t> and Reader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7790A-FE3B-49BF-946E-EE73B5C949AE}"/>
              </a:ext>
            </a:extLst>
          </p:cNvPr>
          <p:cNvSpPr txBox="1"/>
          <p:nvPr/>
        </p:nvSpPr>
        <p:spPr>
          <a:xfrm>
            <a:off x="485274" y="2057400"/>
            <a:ext cx="5029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java.io.PrintWriter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Main {</a:t>
            </a:r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/>
              <a:t>    String data = "This is a text inside the file.";</a:t>
            </a:r>
          </a:p>
          <a:p>
            <a:endParaRPr lang="en-IN" dirty="0"/>
          </a:p>
          <a:p>
            <a:r>
              <a:rPr lang="en-IN" dirty="0"/>
              <a:t>    try {</a:t>
            </a:r>
          </a:p>
          <a:p>
            <a:r>
              <a:rPr lang="en-IN" dirty="0"/>
              <a:t>      </a:t>
            </a:r>
            <a:r>
              <a:rPr lang="en-IN" dirty="0" err="1">
                <a:solidFill>
                  <a:srgbClr val="FF0000"/>
                </a:solidFill>
              </a:rPr>
              <a:t>PrintWriter</a:t>
            </a:r>
            <a:r>
              <a:rPr lang="en-IN" dirty="0"/>
              <a:t> output = new </a:t>
            </a:r>
            <a:r>
              <a:rPr lang="en-IN" dirty="0" err="1"/>
              <a:t>PrintWriter</a:t>
            </a:r>
            <a:r>
              <a:rPr lang="en-IN" dirty="0"/>
              <a:t>(“PQR.txt");</a:t>
            </a:r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output.print</a:t>
            </a:r>
            <a:r>
              <a:rPr lang="en-IN" dirty="0"/>
              <a:t>(data);</a:t>
            </a:r>
          </a:p>
          <a:p>
            <a:r>
              <a:rPr lang="en-IN" dirty="0"/>
              <a:t>      </a:t>
            </a:r>
            <a:r>
              <a:rPr lang="en-IN" dirty="0" err="1"/>
              <a:t>output.close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catch(Exception e) {</a:t>
            </a:r>
          </a:p>
          <a:p>
            <a:r>
              <a:rPr lang="en-IN" dirty="0"/>
              <a:t>      </a:t>
            </a:r>
            <a:r>
              <a:rPr lang="en-IN" dirty="0" err="1"/>
              <a:t>e.getStackTrace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E89E3-D123-49E1-9C7F-C819EE02E62D}"/>
              </a:ext>
            </a:extLst>
          </p:cNvPr>
          <p:cNvSpPr txBox="1"/>
          <p:nvPr/>
        </p:nvSpPr>
        <p:spPr>
          <a:xfrm>
            <a:off x="5037221" y="2334398"/>
            <a:ext cx="5029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java.io.*;  </a:t>
            </a:r>
          </a:p>
          <a:p>
            <a:r>
              <a:rPr lang="en-IN" dirty="0"/>
              <a:t>public class </a:t>
            </a:r>
            <a:r>
              <a:rPr lang="en-IN" dirty="0" err="1"/>
              <a:t>ReaderExample</a:t>
            </a:r>
            <a:r>
              <a:rPr lang="en-IN" dirty="0"/>
              <a:t> {  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r>
              <a:rPr lang="en-IN" dirty="0"/>
              <a:t>        try {  </a:t>
            </a:r>
          </a:p>
          <a:p>
            <a:r>
              <a:rPr lang="en-IN" dirty="0"/>
              <a:t>            </a:t>
            </a:r>
            <a:r>
              <a:rPr lang="en-IN" dirty="0">
                <a:solidFill>
                  <a:srgbClr val="FF0000"/>
                </a:solidFill>
              </a:rPr>
              <a:t>Reader</a:t>
            </a:r>
            <a:r>
              <a:rPr lang="en-IN" dirty="0"/>
              <a:t> </a:t>
            </a:r>
            <a:r>
              <a:rPr lang="en-IN" dirty="0" err="1"/>
              <a:t>reader</a:t>
            </a:r>
            <a:r>
              <a:rPr lang="en-IN" dirty="0"/>
              <a:t> = new </a:t>
            </a:r>
            <a:r>
              <a:rPr lang="en-IN" dirty="0" err="1"/>
              <a:t>FileReader</a:t>
            </a:r>
            <a:r>
              <a:rPr lang="en-IN" dirty="0"/>
              <a:t>(“PQR.txt");  </a:t>
            </a:r>
          </a:p>
          <a:p>
            <a:r>
              <a:rPr lang="en-IN" dirty="0"/>
              <a:t>            int data = </a:t>
            </a:r>
            <a:r>
              <a:rPr lang="en-IN" dirty="0" err="1"/>
              <a:t>reader.read</a:t>
            </a:r>
            <a:r>
              <a:rPr lang="en-IN" dirty="0"/>
              <a:t>();  </a:t>
            </a:r>
          </a:p>
          <a:p>
            <a:r>
              <a:rPr lang="en-IN" dirty="0"/>
              <a:t>            while (data != -1) {  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((char) data);  </a:t>
            </a:r>
          </a:p>
          <a:p>
            <a:r>
              <a:rPr lang="en-IN" dirty="0"/>
              <a:t>                data = </a:t>
            </a:r>
            <a:r>
              <a:rPr lang="en-IN" dirty="0" err="1"/>
              <a:t>reader.read</a:t>
            </a:r>
            <a:r>
              <a:rPr lang="en-IN" dirty="0"/>
              <a:t>();  </a:t>
            </a:r>
          </a:p>
          <a:p>
            <a:r>
              <a:rPr lang="en-IN" dirty="0"/>
              <a:t>            }  </a:t>
            </a:r>
          </a:p>
          <a:p>
            <a:r>
              <a:rPr lang="en-IN" dirty="0"/>
              <a:t>            </a:t>
            </a:r>
            <a:r>
              <a:rPr lang="en-IN" dirty="0" err="1"/>
              <a:t>reader.close</a:t>
            </a:r>
            <a:r>
              <a:rPr lang="en-IN" dirty="0"/>
              <a:t>();  </a:t>
            </a:r>
          </a:p>
          <a:p>
            <a:r>
              <a:rPr lang="en-IN" dirty="0"/>
              <a:t>        } catch (Exception ex) {  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ex.getMessage</a:t>
            </a:r>
            <a:r>
              <a:rPr lang="en-IN" dirty="0"/>
              <a:t>());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38658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5BC7DB92-D6B2-4F00-BF13-C3FD19ED6156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45720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err="1">
                <a:solidFill>
                  <a:srgbClr val="FFFFFF"/>
                </a:solidFill>
              </a:rPr>
              <a:t>ByteStream</a:t>
            </a:r>
            <a:r>
              <a:rPr lang="en-US" sz="3200" kern="0" spc="5" dirty="0">
                <a:solidFill>
                  <a:srgbClr val="FFFFFF"/>
                </a:solidFill>
              </a:rPr>
              <a:t> VS </a:t>
            </a:r>
            <a:r>
              <a:rPr lang="en-US" sz="3200" kern="0" spc="5" dirty="0" err="1">
                <a:solidFill>
                  <a:srgbClr val="FFFFFF"/>
                </a:solidFill>
              </a:rPr>
              <a:t>CharacterStream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AB782D-CB03-4BA8-B02D-93F3656B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2173168"/>
            <a:ext cx="4888649" cy="369332"/>
          </a:xfrm>
        </p:spPr>
        <p:txBody>
          <a:bodyPr/>
          <a:lstStyle/>
          <a:p>
            <a:r>
              <a:rPr lang="en-IN" sz="2400" b="1" dirty="0"/>
              <a:t>Character streams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EBD235F-CE9D-48B1-B2B7-C71B24527A7C}"/>
              </a:ext>
            </a:extLst>
          </p:cNvPr>
          <p:cNvSpPr txBox="1">
            <a:spLocks/>
          </p:cNvSpPr>
          <p:nvPr/>
        </p:nvSpPr>
        <p:spPr>
          <a:xfrm>
            <a:off x="348915" y="2736316"/>
            <a:ext cx="4730325" cy="4318944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162">
              <a:defRPr>
                <a:latin typeface="+mn-lt"/>
                <a:ea typeface="+mn-ea"/>
                <a:cs typeface="+mn-cs"/>
              </a:defRPr>
            </a:lvl2pPr>
            <a:lvl3pPr marL="914323">
              <a:defRPr>
                <a:latin typeface="+mn-lt"/>
                <a:ea typeface="+mn-ea"/>
                <a:cs typeface="+mn-cs"/>
              </a:defRPr>
            </a:lvl3pPr>
            <a:lvl4pPr marL="1371485">
              <a:defRPr>
                <a:latin typeface="+mn-lt"/>
                <a:ea typeface="+mn-ea"/>
                <a:cs typeface="+mn-cs"/>
              </a:defRPr>
            </a:lvl4pPr>
            <a:lvl5pPr marL="1828647">
              <a:defRPr>
                <a:latin typeface="+mn-lt"/>
                <a:ea typeface="+mn-ea"/>
                <a:cs typeface="+mn-cs"/>
              </a:defRPr>
            </a:lvl5pPr>
            <a:lvl6pPr marL="2285808">
              <a:defRPr>
                <a:latin typeface="+mn-lt"/>
                <a:ea typeface="+mn-ea"/>
                <a:cs typeface="+mn-cs"/>
              </a:defRPr>
            </a:lvl6pPr>
            <a:lvl7pPr marL="2742970">
              <a:defRPr>
                <a:latin typeface="+mn-lt"/>
                <a:ea typeface="+mn-ea"/>
                <a:cs typeface="+mn-cs"/>
              </a:defRPr>
            </a:lvl7pPr>
            <a:lvl8pPr marL="3200132">
              <a:defRPr>
                <a:latin typeface="+mn-lt"/>
                <a:ea typeface="+mn-ea"/>
                <a:cs typeface="+mn-cs"/>
              </a:defRPr>
            </a:lvl8pPr>
            <a:lvl9pPr marL="3657294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rgbClr val="FF0000"/>
                </a:solidFill>
              </a:rPr>
              <a:t>Meant for reading or writing to character- or text-based I/O such as text files, text documents, XML, and HTML files.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Data dealt with is 16-bit Unicode characters.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Input and output character streams are called readers and writers, </a:t>
            </a:r>
            <a:r>
              <a:rPr lang="en-IN" sz="2000" kern="0" dirty="0">
                <a:solidFill>
                  <a:sysClr val="windowText" lastClr="000000"/>
                </a:solidFill>
              </a:rPr>
              <a:t>respectively. 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The abstract classes of Reader and Writer and their derived classes in the java.io package provide support for character streams.</a:t>
            </a:r>
            <a:endParaRPr lang="en-IN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9B09CF-66F3-46B1-8640-7DF0CC6992C9}"/>
              </a:ext>
            </a:extLst>
          </p:cNvPr>
          <p:cNvSpPr txBox="1">
            <a:spLocks/>
          </p:cNvSpPr>
          <p:nvPr/>
        </p:nvSpPr>
        <p:spPr>
          <a:xfrm>
            <a:off x="4934861" y="2063442"/>
            <a:ext cx="4888649" cy="81317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162">
              <a:defRPr>
                <a:latin typeface="+mn-lt"/>
                <a:ea typeface="+mn-ea"/>
                <a:cs typeface="+mn-cs"/>
              </a:defRPr>
            </a:lvl2pPr>
            <a:lvl3pPr marL="914323">
              <a:defRPr>
                <a:latin typeface="+mn-lt"/>
                <a:ea typeface="+mn-ea"/>
                <a:cs typeface="+mn-cs"/>
              </a:defRPr>
            </a:lvl3pPr>
            <a:lvl4pPr marL="1371485">
              <a:defRPr>
                <a:latin typeface="+mn-lt"/>
                <a:ea typeface="+mn-ea"/>
                <a:cs typeface="+mn-cs"/>
              </a:defRPr>
            </a:lvl4pPr>
            <a:lvl5pPr marL="1828647">
              <a:defRPr>
                <a:latin typeface="+mn-lt"/>
                <a:ea typeface="+mn-ea"/>
                <a:cs typeface="+mn-cs"/>
              </a:defRPr>
            </a:lvl5pPr>
            <a:lvl6pPr marL="2285808">
              <a:defRPr>
                <a:latin typeface="+mn-lt"/>
                <a:ea typeface="+mn-ea"/>
                <a:cs typeface="+mn-cs"/>
              </a:defRPr>
            </a:lvl6pPr>
            <a:lvl7pPr marL="2742970">
              <a:defRPr>
                <a:latin typeface="+mn-lt"/>
                <a:ea typeface="+mn-ea"/>
                <a:cs typeface="+mn-cs"/>
              </a:defRPr>
            </a:lvl7pPr>
            <a:lvl8pPr marL="3200132">
              <a:defRPr>
                <a:latin typeface="+mn-lt"/>
                <a:ea typeface="+mn-ea"/>
                <a:cs typeface="+mn-cs"/>
              </a:defRPr>
            </a:lvl8pPr>
            <a:lvl9pPr marL="3657294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kern="0" dirty="0">
                <a:solidFill>
                  <a:sysClr val="windowText" lastClr="000000"/>
                </a:solidFill>
              </a:rPr>
              <a:t>Byte streams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B8917F4-3013-4100-B636-930E01E6BABE}"/>
              </a:ext>
            </a:extLst>
          </p:cNvPr>
          <p:cNvSpPr txBox="1">
            <a:spLocks/>
          </p:cNvSpPr>
          <p:nvPr/>
        </p:nvSpPr>
        <p:spPr>
          <a:xfrm>
            <a:off x="5007051" y="2735413"/>
            <a:ext cx="4888649" cy="4318944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162">
              <a:defRPr>
                <a:latin typeface="+mn-lt"/>
                <a:ea typeface="+mn-ea"/>
                <a:cs typeface="+mn-cs"/>
              </a:defRPr>
            </a:lvl2pPr>
            <a:lvl3pPr marL="914323">
              <a:defRPr>
                <a:latin typeface="+mn-lt"/>
                <a:ea typeface="+mn-ea"/>
                <a:cs typeface="+mn-cs"/>
              </a:defRPr>
            </a:lvl3pPr>
            <a:lvl4pPr marL="1371485">
              <a:defRPr>
                <a:latin typeface="+mn-lt"/>
                <a:ea typeface="+mn-ea"/>
                <a:cs typeface="+mn-cs"/>
              </a:defRPr>
            </a:lvl4pPr>
            <a:lvl5pPr marL="1828647">
              <a:defRPr>
                <a:latin typeface="+mn-lt"/>
                <a:ea typeface="+mn-ea"/>
                <a:cs typeface="+mn-cs"/>
              </a:defRPr>
            </a:lvl5pPr>
            <a:lvl6pPr marL="2285808">
              <a:defRPr>
                <a:latin typeface="+mn-lt"/>
                <a:ea typeface="+mn-ea"/>
                <a:cs typeface="+mn-cs"/>
              </a:defRPr>
            </a:lvl6pPr>
            <a:lvl7pPr marL="2742970">
              <a:defRPr>
                <a:latin typeface="+mn-lt"/>
                <a:ea typeface="+mn-ea"/>
                <a:cs typeface="+mn-cs"/>
              </a:defRPr>
            </a:lvl7pPr>
            <a:lvl8pPr marL="3200132">
              <a:defRPr>
                <a:latin typeface="+mn-lt"/>
                <a:ea typeface="+mn-ea"/>
                <a:cs typeface="+mn-cs"/>
              </a:defRPr>
            </a:lvl8pPr>
            <a:lvl9pPr marL="3657294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rgbClr val="FF0000"/>
                </a:solidFill>
              </a:rPr>
              <a:t>Meant for reading or writing to binary data I/O such as executable files, image files, and files in low-level file formats such as .zip, .class, .obj and .exe.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Data dealt with is bytes (i.e., units of 8-bit data).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Input and output byte streams are simply called input streams and output streams, respectively.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The abstract classes of Input Stream and Output Stream and their derived classes in the java.io package provide support for byte streams.</a:t>
            </a:r>
            <a:endParaRPr lang="en-IN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8B470-A37B-48C3-A339-D1964E4D6E32}"/>
              </a:ext>
            </a:extLst>
          </p:cNvPr>
          <p:cNvSpPr/>
          <p:nvPr/>
        </p:nvSpPr>
        <p:spPr>
          <a:xfrm>
            <a:off x="421104" y="2210764"/>
            <a:ext cx="9332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Just like you can read data from a file on your computer, you can read data from a file on the Web.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BF96E-FB6C-4CB6-9CA2-A4830BBC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51" y="5040362"/>
            <a:ext cx="59436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2F62A-70B4-4939-BAFB-0F3ECEAEBAF7}"/>
              </a:ext>
            </a:extLst>
          </p:cNvPr>
          <p:cNvSpPr txBox="1"/>
          <p:nvPr/>
        </p:nvSpPr>
        <p:spPr>
          <a:xfrm>
            <a:off x="421104" y="3101370"/>
            <a:ext cx="88752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also access data from a file that is on the Web if you know the file’s </a:t>
            </a:r>
            <a:r>
              <a:rPr lang="en-US" sz="2400" dirty="0">
                <a:solidFill>
                  <a:srgbClr val="FF0000"/>
                </a:solidFill>
              </a:rPr>
              <a:t>URL (Uniform Resource Locator</a:t>
            </a:r>
            <a:r>
              <a:rPr lang="en-US" sz="2400" dirty="0"/>
              <a:t>—the unique address for a file on the Web).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example, </a:t>
            </a:r>
            <a:r>
              <a:rPr lang="en-US" sz="2400" b="1" dirty="0"/>
              <a:t>www.google.com/index.html </a:t>
            </a:r>
            <a:r>
              <a:rPr lang="en-US" sz="2400" dirty="0"/>
              <a:t>is the URL for the file index.html located on the Google Web server.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91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Exception-Handling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1C180-9EE6-481F-9241-C0199E8F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424112"/>
            <a:ext cx="9496425" cy="30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93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F62A-70B4-4939-BAFB-0F3ECEAEBAF7}"/>
              </a:ext>
            </a:extLst>
          </p:cNvPr>
          <p:cNvSpPr txBox="1"/>
          <p:nvPr/>
        </p:nvSpPr>
        <p:spPr>
          <a:xfrm>
            <a:off x="457200" y="2514600"/>
            <a:ext cx="8875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an application program to read data from a URL, you first need to create a URL object using the </a:t>
            </a:r>
            <a:r>
              <a:rPr lang="en-US" sz="2400" dirty="0">
                <a:solidFill>
                  <a:srgbClr val="FF0000"/>
                </a:solidFill>
              </a:rPr>
              <a:t>java.net.URL </a:t>
            </a:r>
            <a:r>
              <a:rPr lang="en-US" sz="2400" dirty="0"/>
              <a:t>class with this constructor: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public URL(String spec) throws </a:t>
            </a:r>
            <a:r>
              <a:rPr lang="en-US" sz="2400" dirty="0" err="1">
                <a:solidFill>
                  <a:srgbClr val="FF0000"/>
                </a:solidFill>
              </a:rPr>
              <a:t>MalformedURLException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756A-AF6D-4772-9C33-08FD069560CC}"/>
              </a:ext>
            </a:extLst>
          </p:cNvPr>
          <p:cNvSpPr txBox="1"/>
          <p:nvPr/>
        </p:nvSpPr>
        <p:spPr>
          <a:xfrm>
            <a:off x="838200" y="4343400"/>
            <a:ext cx="8494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try {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URL</a:t>
            </a:r>
            <a:r>
              <a:rPr lang="en-IN" sz="2400" dirty="0"/>
              <a:t> </a:t>
            </a:r>
            <a:r>
              <a:rPr lang="en-IN" sz="2400" dirty="0" err="1"/>
              <a:t>url</a:t>
            </a:r>
            <a:r>
              <a:rPr lang="en-IN" sz="2400" dirty="0"/>
              <a:t> = new URL("http://www.google.com/index.html"); </a:t>
            </a:r>
          </a:p>
          <a:p>
            <a:r>
              <a:rPr lang="en-IN" sz="2400" dirty="0"/>
              <a:t>} </a:t>
            </a:r>
          </a:p>
          <a:p>
            <a:r>
              <a:rPr lang="en-IN" sz="2400" dirty="0"/>
              <a:t>catch (</a:t>
            </a:r>
            <a:r>
              <a:rPr lang="en-IN" sz="2400" dirty="0" err="1"/>
              <a:t>MalformedURLException</a:t>
            </a:r>
            <a:r>
              <a:rPr lang="en-IN" sz="2400" dirty="0"/>
              <a:t> ex) </a:t>
            </a:r>
          </a:p>
          <a:p>
            <a:r>
              <a:rPr lang="en-IN" sz="2400" dirty="0"/>
              <a:t>{ </a:t>
            </a:r>
            <a:r>
              <a:rPr lang="en-IN" sz="2400" dirty="0" err="1"/>
              <a:t>ex.printStackTrace</a:t>
            </a:r>
            <a:r>
              <a:rPr lang="en-IN" sz="2400" dirty="0"/>
              <a:t>();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7272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F62A-70B4-4939-BAFB-0F3ECEAEBAF7}"/>
              </a:ext>
            </a:extLst>
          </p:cNvPr>
          <p:cNvSpPr txBox="1"/>
          <p:nvPr/>
        </p:nvSpPr>
        <p:spPr>
          <a:xfrm>
            <a:off x="457200" y="2514600"/>
            <a:ext cx="8875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an application program to read data from a URL, you first need to create a URL object using the </a:t>
            </a:r>
            <a:r>
              <a:rPr lang="en-US" sz="2400" dirty="0">
                <a:solidFill>
                  <a:srgbClr val="FF0000"/>
                </a:solidFill>
              </a:rPr>
              <a:t>java.net.URL </a:t>
            </a:r>
            <a:r>
              <a:rPr lang="en-US" sz="2400" dirty="0"/>
              <a:t>class with this constructor: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public URL(String spec) throws </a:t>
            </a:r>
            <a:r>
              <a:rPr lang="en-US" sz="2400" dirty="0" err="1">
                <a:solidFill>
                  <a:srgbClr val="FF0000"/>
                </a:solidFill>
              </a:rPr>
              <a:t>MalformedURLException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756A-AF6D-4772-9C33-08FD069560CC}"/>
              </a:ext>
            </a:extLst>
          </p:cNvPr>
          <p:cNvSpPr txBox="1"/>
          <p:nvPr/>
        </p:nvSpPr>
        <p:spPr>
          <a:xfrm>
            <a:off x="838200" y="4343400"/>
            <a:ext cx="8494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try {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URL</a:t>
            </a:r>
            <a:r>
              <a:rPr lang="en-IN" sz="2400" dirty="0"/>
              <a:t> </a:t>
            </a:r>
            <a:r>
              <a:rPr lang="en-IN" sz="2400" dirty="0" err="1"/>
              <a:t>url</a:t>
            </a:r>
            <a:r>
              <a:rPr lang="en-IN" sz="2400" dirty="0"/>
              <a:t> = new URL("http://www.google.com/index.html"); </a:t>
            </a:r>
          </a:p>
          <a:p>
            <a:r>
              <a:rPr lang="en-IN" sz="2400" dirty="0"/>
              <a:t>}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catch (</a:t>
            </a:r>
            <a:r>
              <a:rPr lang="en-IN" sz="2400" dirty="0" err="1">
                <a:solidFill>
                  <a:srgbClr val="FF0000"/>
                </a:solidFill>
              </a:rPr>
              <a:t>MalformedURLException</a:t>
            </a:r>
            <a:r>
              <a:rPr lang="en-IN" sz="2400" dirty="0">
                <a:solidFill>
                  <a:srgbClr val="FF0000"/>
                </a:solidFill>
              </a:rPr>
              <a:t> ex) </a:t>
            </a:r>
          </a:p>
          <a:p>
            <a:r>
              <a:rPr lang="en-IN" sz="2400" dirty="0"/>
              <a:t>{ </a:t>
            </a:r>
            <a:r>
              <a:rPr lang="en-IN" sz="2400" dirty="0" err="1"/>
              <a:t>ex.printStackTrace</a:t>
            </a:r>
            <a:r>
              <a:rPr lang="en-IN" sz="2400" dirty="0"/>
              <a:t>();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47814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84942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java.net.*;</a:t>
            </a:r>
          </a:p>
          <a:p>
            <a:r>
              <a:rPr lang="en-IN" sz="2400" dirty="0"/>
              <a:t>import java.io.*;</a:t>
            </a:r>
          </a:p>
          <a:p>
            <a:endParaRPr lang="en-IN" sz="2400" dirty="0"/>
          </a:p>
          <a:p>
            <a:r>
              <a:rPr lang="en-IN" sz="2400" dirty="0"/>
              <a:t>public class </a:t>
            </a:r>
            <a:r>
              <a:rPr lang="en-IN" sz="2400" dirty="0" err="1"/>
              <a:t>ReadURL</a:t>
            </a:r>
            <a:r>
              <a:rPr lang="en-IN" sz="2400" dirty="0"/>
              <a:t> {</a:t>
            </a:r>
          </a:p>
          <a:p>
            <a:r>
              <a:rPr lang="en-IN" sz="2400" dirty="0"/>
              <a:t>  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throws Exception {</a:t>
            </a:r>
          </a:p>
          <a:p>
            <a:endParaRPr lang="en-IN" sz="2400" dirty="0"/>
          </a:p>
          <a:p>
            <a:r>
              <a:rPr lang="en-IN" sz="2400" dirty="0"/>
              <a:t>        </a:t>
            </a:r>
            <a:r>
              <a:rPr lang="en-IN" sz="2400" dirty="0">
                <a:solidFill>
                  <a:srgbClr val="FF0000"/>
                </a:solidFill>
              </a:rPr>
              <a:t>URL </a:t>
            </a:r>
            <a:r>
              <a:rPr lang="en-IN" sz="2400" dirty="0" err="1">
                <a:solidFill>
                  <a:srgbClr val="FF0000"/>
                </a:solidFill>
              </a:rPr>
              <a:t>url</a:t>
            </a:r>
            <a:r>
              <a:rPr lang="en-IN" sz="2400" dirty="0">
                <a:solidFill>
                  <a:srgbClr val="FF0000"/>
                </a:solidFill>
              </a:rPr>
              <a:t> = new URL("http://www.google.com/index.html");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BufferedReader</a:t>
            </a:r>
            <a:r>
              <a:rPr lang="en-IN" sz="2400" dirty="0"/>
              <a:t> read = new </a:t>
            </a:r>
            <a:r>
              <a:rPr lang="en-IN" sz="2400" dirty="0" err="1"/>
              <a:t>BufferedReader</a:t>
            </a:r>
            <a:r>
              <a:rPr lang="en-IN" sz="2400" dirty="0"/>
              <a:t>(</a:t>
            </a:r>
          </a:p>
          <a:p>
            <a:r>
              <a:rPr lang="en-IN" sz="2400" dirty="0"/>
              <a:t>        new </a:t>
            </a:r>
            <a:r>
              <a:rPr lang="en-IN" sz="2400" dirty="0" err="1"/>
              <a:t>InputStreamReader</a:t>
            </a:r>
            <a:r>
              <a:rPr lang="en-IN" sz="2400" dirty="0"/>
              <a:t>(</a:t>
            </a:r>
            <a:r>
              <a:rPr lang="en-IN" sz="2400" dirty="0" err="1"/>
              <a:t>url.openStream</a:t>
            </a:r>
            <a:r>
              <a:rPr lang="en-IN" sz="2400" dirty="0"/>
              <a:t>()));</a:t>
            </a:r>
          </a:p>
          <a:p>
            <a:endParaRPr lang="en-IN" sz="2400" dirty="0"/>
          </a:p>
          <a:p>
            <a:r>
              <a:rPr lang="en-IN" sz="2400" dirty="0"/>
              <a:t>        String 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r>
              <a:rPr lang="en-IN" sz="2400" dirty="0"/>
              <a:t>        while ((</a:t>
            </a:r>
            <a:r>
              <a:rPr lang="en-IN" sz="2400" dirty="0" err="1"/>
              <a:t>i</a:t>
            </a:r>
            <a:r>
              <a:rPr lang="en-IN" sz="2400" dirty="0"/>
              <a:t> = </a:t>
            </a:r>
            <a:r>
              <a:rPr lang="en-IN" sz="2400" dirty="0" err="1"/>
              <a:t>read.readLine</a:t>
            </a:r>
            <a:r>
              <a:rPr lang="en-IN" sz="2400" dirty="0"/>
              <a:t>()) != null)</a:t>
            </a:r>
          </a:p>
          <a:p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read.close</a:t>
            </a:r>
            <a:r>
              <a:rPr lang="en-IN" sz="2400" dirty="0"/>
              <a:t>();</a:t>
            </a:r>
          </a:p>
          <a:p>
            <a:r>
              <a:rPr lang="en-IN" sz="2400" dirty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704985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 Class VS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756A-AF6D-4772-9C33-08FD069560CC}"/>
              </a:ext>
            </a:extLst>
          </p:cNvPr>
          <p:cNvSpPr txBox="1"/>
          <p:nvPr/>
        </p:nvSpPr>
        <p:spPr>
          <a:xfrm>
            <a:off x="381000" y="2133600"/>
            <a:ext cx="849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Refer previous unit for examples.</a:t>
            </a: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1572F7-3FC7-408E-BA3F-B0834DE50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3695"/>
              </p:ext>
            </p:extLst>
          </p:nvPr>
        </p:nvGraphicFramePr>
        <p:xfrm>
          <a:off x="609600" y="2644948"/>
          <a:ext cx="9144000" cy="3157748"/>
        </p:xfrm>
        <a:graphic>
          <a:graphicData uri="http://schemas.openxmlformats.org/drawingml/2006/table">
            <a:tbl>
              <a:tblPr/>
              <a:tblGrid>
                <a:gridCol w="2589451">
                  <a:extLst>
                    <a:ext uri="{9D8B030D-6E8A-4147-A177-3AD203B41FA5}">
                      <a16:colId xmlns:a16="http://schemas.microsoft.com/office/drawing/2014/main" val="282483332"/>
                    </a:ext>
                  </a:extLst>
                </a:gridCol>
                <a:gridCol w="3506549">
                  <a:extLst>
                    <a:ext uri="{9D8B030D-6E8A-4147-A177-3AD203B41FA5}">
                      <a16:colId xmlns:a16="http://schemas.microsoft.com/office/drawing/2014/main" val="11916857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82778252"/>
                    </a:ext>
                  </a:extLst>
                </a:gridCol>
              </a:tblGrid>
              <a:tr h="344350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Parameters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Interface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Abstract class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005989"/>
                  </a:ext>
                </a:extLst>
              </a:tr>
              <a:tr h="283675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Speed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Slow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Fast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88297"/>
                  </a:ext>
                </a:extLst>
              </a:tr>
              <a:tr h="514191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Multiple Inheritances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Implement several Interfaces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Only one abstract class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745557"/>
                  </a:ext>
                </a:extLst>
              </a:tr>
              <a:tr h="559769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Structure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Abstract methods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Abstract &amp; concrete methods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30629"/>
                  </a:ext>
                </a:extLst>
              </a:tr>
              <a:tr h="514191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When to use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Future enhancement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To avoid independence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22750"/>
                  </a:ext>
                </a:extLst>
              </a:tr>
              <a:tr h="853876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Inheritance/ Implementation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 Class can implement multiple interfaces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The class can inherit only one Abstract Class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973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B521C4-6B60-4A91-A1A7-1386831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65459"/>
              </p:ext>
            </p:extLst>
          </p:nvPr>
        </p:nvGraphicFramePr>
        <p:xfrm>
          <a:off x="609600" y="5844358"/>
          <a:ext cx="9144000" cy="5881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45396355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2758380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6848125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Data fields</a:t>
                      </a: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the interface cannot contain data fields.</a:t>
                      </a: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the class can have data fields.</a:t>
                      </a: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262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4AA195-9D1E-4D04-9F6B-ED0995C0F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03094"/>
              </p:ext>
            </p:extLst>
          </p:nvPr>
        </p:nvGraphicFramePr>
        <p:xfrm>
          <a:off x="609600" y="6474120"/>
          <a:ext cx="9144000" cy="1118528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50838896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9246767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965216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Abstract keyword</a:t>
                      </a: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 an abstract interface keyword, is optional for declaring a method as an abstract.</a:t>
                      </a: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 an abstract class, the abstract keyword is compulsory for declaring a method as an abstract.</a:t>
                      </a: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1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048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 Class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0E363-26BC-4464-B694-2913B9C9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2590800"/>
            <a:ext cx="4328957" cy="312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A4453D-3B0E-476B-B6E5-3AB96FAE4AE5}"/>
              </a:ext>
            </a:extLst>
          </p:cNvPr>
          <p:cNvSpPr txBox="1"/>
          <p:nvPr/>
        </p:nvSpPr>
        <p:spPr>
          <a:xfrm>
            <a:off x="495300" y="2105709"/>
            <a:ext cx="674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Ex.: Shape (superclass), Circle and Rectangle (subclass)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3FCB18-ECDA-4350-8061-A4350C4D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676400"/>
            <a:ext cx="3657600" cy="3161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CB4F2D-080D-4C11-9F41-F03214D9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4837539"/>
            <a:ext cx="3667125" cy="2943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2DC81B-9409-4C74-85E2-7FFA9DA45DF8}"/>
              </a:ext>
            </a:extLst>
          </p:cNvPr>
          <p:cNvSpPr txBox="1"/>
          <p:nvPr/>
        </p:nvSpPr>
        <p:spPr>
          <a:xfrm>
            <a:off x="381000" y="6124485"/>
            <a:ext cx="6743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Class</a:t>
            </a:r>
          </a:p>
          <a:p>
            <a:r>
              <a:rPr lang="en-US" dirty="0"/>
              <a:t>Class main{</a:t>
            </a:r>
          </a:p>
          <a:p>
            <a:r>
              <a:rPr lang="en-US" dirty="0"/>
              <a:t>Circle c = new circle(); </a:t>
            </a:r>
          </a:p>
          <a:p>
            <a:r>
              <a:rPr lang="en-US" dirty="0"/>
              <a:t>Rectangle r = new Rectangle();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948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6CBE4-5CE9-4B48-AD9F-B6217A4958A7}"/>
              </a:ext>
            </a:extLst>
          </p:cNvPr>
          <p:cNvSpPr txBox="1"/>
          <p:nvPr/>
        </p:nvSpPr>
        <p:spPr>
          <a:xfrm>
            <a:off x="495300" y="2133600"/>
            <a:ext cx="906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abstract class allows concrete methods as well, it does not provide 100% abstraction.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say that it provides partial abstraction.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Interfaces are used for 100% abstraction (full abstraction)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4E12E0-886C-42D5-AEAB-005DACE033CC}"/>
              </a:ext>
            </a:extLst>
          </p:cNvPr>
          <p:cNvSpPr txBox="1"/>
          <p:nvPr/>
        </p:nvSpPr>
        <p:spPr>
          <a:xfrm>
            <a:off x="914400" y="3955528"/>
            <a:ext cx="502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Syntax: </a:t>
            </a:r>
          </a:p>
          <a:p>
            <a:r>
              <a:rPr lang="en-IN" sz="2400" dirty="0"/>
              <a:t>modifier </a:t>
            </a:r>
            <a:r>
              <a:rPr lang="en-IN" sz="2400" dirty="0">
                <a:solidFill>
                  <a:srgbClr val="FF0000"/>
                </a:solidFill>
              </a:rPr>
              <a:t>interface</a:t>
            </a:r>
            <a:r>
              <a:rPr lang="en-IN" sz="2400" dirty="0"/>
              <a:t> </a:t>
            </a:r>
            <a:r>
              <a:rPr lang="en-IN" sz="2400" dirty="0" err="1"/>
              <a:t>InterfaceName</a:t>
            </a:r>
            <a:r>
              <a:rPr lang="en-IN" sz="2400" dirty="0"/>
              <a:t> { </a:t>
            </a:r>
          </a:p>
          <a:p>
            <a:endParaRPr lang="en-IN" sz="2400" dirty="0"/>
          </a:p>
          <a:p>
            <a:r>
              <a:rPr lang="en-IN" sz="2400" dirty="0"/>
              <a:t>/** Constant declarations */ </a:t>
            </a:r>
          </a:p>
          <a:p>
            <a:r>
              <a:rPr lang="en-IN" sz="2400" dirty="0"/>
              <a:t>/** Abstract method signatures */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85648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Comparable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8839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Suppose you want to design a generic method to find the larger of two objects of the same type, such as two students / dates / circles / rectangles /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order to accomplish this, the two objects must be comparable, so the common behavior for the objects must be comparable.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provides the Comparable interface for this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/>
              <a:t>The Comparable interface defines the </a:t>
            </a:r>
            <a:r>
              <a:rPr lang="en-US" sz="2400" b="1" u="sng" dirty="0" err="1">
                <a:solidFill>
                  <a:srgbClr val="FF0000"/>
                </a:solidFill>
              </a:rPr>
              <a:t>compareTo</a:t>
            </a:r>
            <a:r>
              <a:rPr lang="en-US" sz="2400" b="1" u="sng" dirty="0"/>
              <a:t> method for comparing objects.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EC1B9-A9FD-4FF9-BABD-625551EFB251}"/>
              </a:ext>
            </a:extLst>
          </p:cNvPr>
          <p:cNvSpPr txBox="1"/>
          <p:nvPr/>
        </p:nvSpPr>
        <p:spPr>
          <a:xfrm>
            <a:off x="762000" y="5562600"/>
            <a:ext cx="7162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interface is defined as follows: </a:t>
            </a:r>
          </a:p>
          <a:p>
            <a:r>
              <a:rPr lang="en-US" sz="2400" dirty="0"/>
              <a:t>package </a:t>
            </a:r>
            <a:r>
              <a:rPr lang="en-US" sz="2400" dirty="0" err="1"/>
              <a:t>java.lang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public interface Comparable&lt;E&gt; {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public int </a:t>
            </a:r>
            <a:r>
              <a:rPr lang="en-US" sz="2400" dirty="0" err="1">
                <a:solidFill>
                  <a:srgbClr val="0070C0"/>
                </a:solidFill>
              </a:rPr>
              <a:t>compareTo</a:t>
            </a:r>
            <a:r>
              <a:rPr lang="en-US" sz="2400" dirty="0">
                <a:solidFill>
                  <a:srgbClr val="0070C0"/>
                </a:solidFill>
              </a:rPr>
              <a:t>(E o); </a:t>
            </a:r>
          </a:p>
          <a:p>
            <a:r>
              <a:rPr lang="en-US" sz="2400" dirty="0"/>
              <a:t>}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4646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Comparable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8839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Comparable interface is a </a:t>
            </a:r>
            <a:r>
              <a:rPr lang="en-US" sz="2400" dirty="0">
                <a:solidFill>
                  <a:srgbClr val="FF0000"/>
                </a:solidFill>
              </a:rPr>
              <a:t>generic</a:t>
            </a:r>
            <a:r>
              <a:rPr lang="en-US" sz="2400" dirty="0"/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generic type E [Comparable&lt;E&gt;] is replaced by a concrete type when implementing this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class circle </a:t>
            </a:r>
            <a:r>
              <a:rPr lang="en-US" sz="2400" b="1" dirty="0">
                <a:solidFill>
                  <a:srgbClr val="0070C0"/>
                </a:solidFill>
              </a:rPr>
              <a:t>implements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Comparable</a:t>
            </a:r>
            <a:r>
              <a:rPr lang="en-US" sz="2400" dirty="0"/>
              <a:t>&lt;Circle&gt; {</a:t>
            </a:r>
          </a:p>
          <a:p>
            <a:r>
              <a:rPr lang="en-US" sz="2400" dirty="0"/>
              <a:t> public int </a:t>
            </a:r>
            <a:r>
              <a:rPr lang="en-US" sz="2400" dirty="0" err="1"/>
              <a:t>compareTo</a:t>
            </a:r>
            <a:r>
              <a:rPr lang="en-US" sz="2400" dirty="0"/>
              <a:t>(Circle o){</a:t>
            </a:r>
          </a:p>
          <a:p>
            <a:r>
              <a:rPr lang="en-US" sz="2400" dirty="0"/>
              <a:t> ...</a:t>
            </a:r>
          </a:p>
          <a:p>
            <a:r>
              <a:rPr lang="en-US" sz="2400" dirty="0"/>
              <a:t>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641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Comparable Interface </a:t>
            </a:r>
            <a:r>
              <a:rPr lang="en-IN" sz="3200" dirty="0" err="1">
                <a:solidFill>
                  <a:srgbClr val="FFFF00"/>
                </a:solidFill>
              </a:rPr>
              <a:t>SortComparableObjects</a:t>
            </a:r>
            <a:endParaRPr lang="en-US" sz="3200" kern="0" spc="5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8839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import </a:t>
            </a:r>
            <a:r>
              <a:rPr lang="en-US" sz="2400" dirty="0" err="1"/>
              <a:t>java.math</a:t>
            </a:r>
            <a:r>
              <a:rPr lang="en-US" sz="2400" dirty="0"/>
              <a:t>.*;</a:t>
            </a:r>
          </a:p>
          <a:p>
            <a:r>
              <a:rPr lang="en-US" sz="2400" dirty="0"/>
              <a:t>  public class Main {</a:t>
            </a:r>
          </a:p>
          <a:p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String[] </a:t>
            </a:r>
            <a:r>
              <a:rPr lang="en-US" sz="2400" dirty="0">
                <a:solidFill>
                  <a:srgbClr val="00B0F0"/>
                </a:solidFill>
              </a:rPr>
              <a:t>cities = {"Savannah", "Boston", "Atlanta", "Tampa"};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 err="1">
                <a:solidFill>
                  <a:srgbClr val="00B0F0"/>
                </a:solidFill>
              </a:rPr>
              <a:t>java.util.Arrays.</a:t>
            </a:r>
            <a:r>
              <a:rPr lang="en-US" sz="2400" dirty="0" err="1">
                <a:solidFill>
                  <a:srgbClr val="FF0000"/>
                </a:solidFill>
              </a:rPr>
              <a:t>sort</a:t>
            </a:r>
            <a:r>
              <a:rPr lang="en-US" sz="2400" dirty="0">
                <a:solidFill>
                  <a:srgbClr val="00B0F0"/>
                </a:solidFill>
              </a:rPr>
              <a:t>(cities);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for (String city: cities)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 err="1">
                <a:solidFill>
                  <a:srgbClr val="00B0F0"/>
                </a:solidFill>
              </a:rPr>
              <a:t>System.out.print</a:t>
            </a:r>
            <a:r>
              <a:rPr lang="en-US" sz="2400" dirty="0">
                <a:solidFill>
                  <a:srgbClr val="00B0F0"/>
                </a:solidFill>
              </a:rPr>
              <a:t>(city + " ");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 err="1">
                <a:solidFill>
                  <a:srgbClr val="00B0F0"/>
                </a:solidFill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</a:rPr>
              <a:t>();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BigInteger</a:t>
            </a:r>
            <a:r>
              <a:rPr lang="en-US" sz="2400" dirty="0">
                <a:solidFill>
                  <a:srgbClr val="FF0000"/>
                </a:solidFill>
              </a:rPr>
              <a:t>[]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hugeNumbers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{new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BigInteger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("2323231092923992"),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BigInteger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("432232323239292"),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BigInteger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("54623239292")};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java.util.Arrays.</a:t>
            </a:r>
            <a:r>
              <a:rPr lang="en-US" sz="2400" dirty="0" err="1">
                <a:solidFill>
                  <a:srgbClr val="FF0000"/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hugeNumbers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for 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BigInteger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number: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hugeNumbers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(number + " ");</a:t>
            </a:r>
          </a:p>
          <a:p>
            <a:r>
              <a:rPr lang="en-US" sz="2400" dirty="0"/>
              <a:t> }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BBBFA-F4E3-7F47-1CD9-4E561C60FFE8}"/>
              </a:ext>
            </a:extLst>
          </p:cNvPr>
          <p:cNvSpPr txBox="1"/>
          <p:nvPr/>
        </p:nvSpPr>
        <p:spPr>
          <a:xfrm>
            <a:off x="4724400" y="3989600"/>
            <a:ext cx="533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Atlanta Boston Savannah Tampa </a:t>
            </a:r>
          </a:p>
          <a:p>
            <a:r>
              <a:rPr lang="en-IN" dirty="0"/>
              <a:t>54623239292 432232323239292 2323231092923992</a:t>
            </a:r>
          </a:p>
        </p:txBody>
      </p:sp>
    </p:spTree>
    <p:extLst>
      <p:ext uri="{BB962C8B-B14F-4D97-AF65-F5344CB8AC3E}">
        <p14:creationId xmlns:p14="http://schemas.microsoft.com/office/powerpoint/2010/main" val="15994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Comparable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247B-1BA6-442A-BCA8-A204490495FD}"/>
              </a:ext>
            </a:extLst>
          </p:cNvPr>
          <p:cNvSpPr txBox="1"/>
          <p:nvPr/>
        </p:nvSpPr>
        <p:spPr>
          <a:xfrm>
            <a:off x="838200" y="1905000"/>
            <a:ext cx="5029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Student </a:t>
            </a:r>
            <a:r>
              <a:rPr lang="en-IN" dirty="0">
                <a:solidFill>
                  <a:srgbClr val="FF0000"/>
                </a:solidFill>
              </a:rPr>
              <a:t>implements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Comparable</a:t>
            </a:r>
            <a:r>
              <a:rPr lang="en-IN" dirty="0"/>
              <a:t>&lt;Student&gt;{  </a:t>
            </a:r>
          </a:p>
          <a:p>
            <a:r>
              <a:rPr lang="en-IN" dirty="0"/>
              <a:t>int </a:t>
            </a:r>
            <a:r>
              <a:rPr lang="en-IN" dirty="0" err="1"/>
              <a:t>rollno</a:t>
            </a:r>
            <a:r>
              <a:rPr lang="en-IN" dirty="0"/>
              <a:t>;  </a:t>
            </a:r>
          </a:p>
          <a:p>
            <a:r>
              <a:rPr lang="en-IN" dirty="0"/>
              <a:t>String name;  </a:t>
            </a:r>
          </a:p>
          <a:p>
            <a:r>
              <a:rPr lang="en-IN" dirty="0"/>
              <a:t>int age;  </a:t>
            </a:r>
          </a:p>
          <a:p>
            <a:r>
              <a:rPr lang="en-IN" dirty="0"/>
              <a:t>Student(int </a:t>
            </a:r>
            <a:r>
              <a:rPr lang="en-IN" dirty="0" err="1"/>
              <a:t>rollno,String</a:t>
            </a:r>
            <a:r>
              <a:rPr lang="en-IN" dirty="0"/>
              <a:t> </a:t>
            </a:r>
            <a:r>
              <a:rPr lang="en-IN" dirty="0" err="1"/>
              <a:t>name,int</a:t>
            </a:r>
            <a:r>
              <a:rPr lang="en-IN" dirty="0"/>
              <a:t> age){  </a:t>
            </a:r>
          </a:p>
          <a:p>
            <a:r>
              <a:rPr lang="en-IN" dirty="0" err="1"/>
              <a:t>this.rollno</a:t>
            </a:r>
            <a:r>
              <a:rPr lang="en-IN" dirty="0"/>
              <a:t>=</a:t>
            </a:r>
            <a:r>
              <a:rPr lang="en-IN" dirty="0" err="1"/>
              <a:t>rollno</a:t>
            </a:r>
            <a:r>
              <a:rPr lang="en-IN" dirty="0"/>
              <a:t>;  </a:t>
            </a:r>
          </a:p>
          <a:p>
            <a:r>
              <a:rPr lang="en-IN" dirty="0"/>
              <a:t>this.name=name;  </a:t>
            </a:r>
          </a:p>
          <a:p>
            <a:r>
              <a:rPr lang="en-IN" dirty="0" err="1"/>
              <a:t>this.age</a:t>
            </a:r>
            <a:r>
              <a:rPr lang="en-IN" dirty="0"/>
              <a:t>=age;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public int </a:t>
            </a:r>
            <a:r>
              <a:rPr lang="en-IN" dirty="0" err="1">
                <a:solidFill>
                  <a:srgbClr val="FF0000"/>
                </a:solidFill>
              </a:rPr>
              <a:t>compareTo</a:t>
            </a:r>
            <a:r>
              <a:rPr lang="en-IN" dirty="0"/>
              <a:t>(Student </a:t>
            </a:r>
            <a:r>
              <a:rPr lang="en-IN" dirty="0" err="1"/>
              <a:t>st</a:t>
            </a:r>
            <a:r>
              <a:rPr lang="en-IN" dirty="0"/>
              <a:t>){  </a:t>
            </a:r>
          </a:p>
          <a:p>
            <a:r>
              <a:rPr lang="en-IN" dirty="0"/>
              <a:t>if(age==</a:t>
            </a:r>
            <a:r>
              <a:rPr lang="en-IN" dirty="0" err="1"/>
              <a:t>st.age</a:t>
            </a:r>
            <a:r>
              <a:rPr lang="en-IN" dirty="0"/>
              <a:t>)  </a:t>
            </a:r>
          </a:p>
          <a:p>
            <a:r>
              <a:rPr lang="en-IN" dirty="0"/>
              <a:t>return 0;  </a:t>
            </a:r>
          </a:p>
          <a:p>
            <a:r>
              <a:rPr lang="en-IN" dirty="0"/>
              <a:t>else if(age&gt;</a:t>
            </a:r>
            <a:r>
              <a:rPr lang="en-IN" dirty="0" err="1"/>
              <a:t>st.age</a:t>
            </a:r>
            <a:r>
              <a:rPr lang="en-IN" dirty="0"/>
              <a:t>)  </a:t>
            </a:r>
          </a:p>
          <a:p>
            <a:r>
              <a:rPr lang="en-IN" dirty="0"/>
              <a:t>return 1;  </a:t>
            </a:r>
          </a:p>
          <a:p>
            <a:r>
              <a:rPr lang="en-IN" dirty="0"/>
              <a:t>else  </a:t>
            </a:r>
          </a:p>
          <a:p>
            <a:r>
              <a:rPr lang="en-IN" dirty="0"/>
              <a:t>return -1;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F348A-788D-479B-A89C-0E8AFFDDF3AD}"/>
              </a:ext>
            </a:extLst>
          </p:cNvPr>
          <p:cNvSpPr txBox="1"/>
          <p:nvPr/>
        </p:nvSpPr>
        <p:spPr>
          <a:xfrm>
            <a:off x="5029200" y="2819400"/>
            <a:ext cx="5029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java.util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TestSort2{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[]){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&lt;Student&gt; al=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&lt;Student&gt;();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Student(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"Vijay"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23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Student(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106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"Ajay"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27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Student(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105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"Jai"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Collections.sort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(al);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(Student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st:al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){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st.rollno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+st.name+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st.age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1623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EEF56-E535-4FD2-A0AE-AB708AB854B6}"/>
              </a:ext>
            </a:extLst>
          </p:cNvPr>
          <p:cNvSpPr txBox="1"/>
          <p:nvPr/>
        </p:nvSpPr>
        <p:spPr>
          <a:xfrm>
            <a:off x="381000" y="1828800"/>
            <a:ext cx="9525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Three types, 	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1. Checked Exception (Compile time)</a:t>
            </a:r>
          </a:p>
          <a:p>
            <a:r>
              <a:rPr lang="en-US" sz="2400" dirty="0"/>
              <a:t>These exceptions checked by the code itself. Using try-catch or throws </a:t>
            </a:r>
            <a:r>
              <a:rPr lang="en-US" sz="2400" dirty="0" err="1"/>
              <a:t>i.e</a:t>
            </a:r>
            <a:r>
              <a:rPr lang="en-US" sz="2400" dirty="0"/>
              <a:t> compiler will check these exceptions. From </a:t>
            </a:r>
            <a:r>
              <a:rPr lang="en-US" sz="2400" dirty="0" err="1"/>
              <a:t>java.lang.Exception</a:t>
            </a:r>
            <a:r>
              <a:rPr lang="en-US" sz="2400" dirty="0"/>
              <a:t> class.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Ex: </a:t>
            </a:r>
            <a:r>
              <a:rPr lang="en-US" sz="2400" dirty="0" err="1">
                <a:solidFill>
                  <a:srgbClr val="0070C0"/>
                </a:solidFill>
              </a:rPr>
              <a:t>IOException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2. Unchecked Exception (Run time)</a:t>
            </a:r>
          </a:p>
          <a:p>
            <a:r>
              <a:rPr lang="en-US" sz="2400" dirty="0"/>
              <a:t>These exceptions are not checked by compiler. JVM will check these exceptions. From </a:t>
            </a:r>
            <a:r>
              <a:rPr lang="en-US" sz="2400" dirty="0" err="1"/>
              <a:t>java.lang.RuntimeException</a:t>
            </a:r>
            <a:r>
              <a:rPr lang="en-US" sz="2400" dirty="0"/>
              <a:t> class.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Ex: </a:t>
            </a:r>
            <a:r>
              <a:rPr lang="en-US" sz="2400" dirty="0" err="1">
                <a:solidFill>
                  <a:srgbClr val="0070C0"/>
                </a:solidFill>
              </a:rPr>
              <a:t>ArrayIndexOutOfBounds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RunTimeException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3. System Errors</a:t>
            </a:r>
          </a:p>
          <a:p>
            <a:r>
              <a:rPr lang="en-US" sz="2400" dirty="0"/>
              <a:t>System errors are thrown by the JVM and are represented in the</a:t>
            </a:r>
          </a:p>
          <a:p>
            <a:r>
              <a:rPr lang="en-US" sz="2400" dirty="0"/>
              <a:t>Error class. The Error class describes </a:t>
            </a:r>
            <a:r>
              <a:rPr lang="en-US" sz="2400" b="1" dirty="0"/>
              <a:t>internal</a:t>
            </a:r>
            <a:r>
              <a:rPr lang="en-US" sz="2400" dirty="0"/>
              <a:t> system errors, though such errors rarely occur.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Ex: </a:t>
            </a:r>
            <a:r>
              <a:rPr lang="en-US" sz="2400" dirty="0" err="1">
                <a:solidFill>
                  <a:srgbClr val="0070C0"/>
                </a:solidFill>
              </a:rPr>
              <a:t>LinkageError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VirtualMachineError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92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247B-1BA6-442A-BCA8-A204490495FD}"/>
              </a:ext>
            </a:extLst>
          </p:cNvPr>
          <p:cNvSpPr txBox="1"/>
          <p:nvPr/>
        </p:nvSpPr>
        <p:spPr>
          <a:xfrm>
            <a:off x="457200" y="2133600"/>
            <a:ext cx="899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it is desirable to create a copy of an object. To do this, you need to use the clone method and understand the Cloneable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Cloneable interface specifies that an object can be cloned.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contains constants and abstract methods, but the Cloneable interface is a special case. The Cloneable interface in the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is defined as follows: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B54EA-0F0B-D234-635D-4237C6E3A079}"/>
              </a:ext>
            </a:extLst>
          </p:cNvPr>
          <p:cNvSpPr txBox="1"/>
          <p:nvPr/>
        </p:nvSpPr>
        <p:spPr>
          <a:xfrm>
            <a:off x="762000" y="5163878"/>
            <a:ext cx="502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package </a:t>
            </a:r>
            <a:r>
              <a:rPr lang="en-IN" sz="2400" dirty="0" err="1"/>
              <a:t>java.lang</a:t>
            </a:r>
            <a:r>
              <a:rPr lang="en-IN" sz="2400" dirty="0"/>
              <a:t>; </a:t>
            </a:r>
          </a:p>
          <a:p>
            <a:r>
              <a:rPr lang="en-IN" sz="2400" dirty="0"/>
              <a:t>public interface Cloneable { 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5110C-5FEC-7F15-3FA4-1A4AD2B3D1B1}"/>
              </a:ext>
            </a:extLst>
          </p:cNvPr>
          <p:cNvSpPr txBox="1"/>
          <p:nvPr/>
        </p:nvSpPr>
        <p:spPr>
          <a:xfrm>
            <a:off x="5053263" y="5163878"/>
            <a:ext cx="502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interface is empty. An interface with an empty body is referred to as a marker interface. A marker interface does not contain constants or methods. It is used to denote that a class possesses certain desirable properties. A class that implements the Cloneable interface is marked cloneable, and its objects can be cloned using the clone() method defined in the Object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0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5110C-5FEC-7F15-3FA4-1A4AD2B3D1B1}"/>
              </a:ext>
            </a:extLst>
          </p:cNvPr>
          <p:cNvSpPr txBox="1"/>
          <p:nvPr/>
        </p:nvSpPr>
        <p:spPr>
          <a:xfrm>
            <a:off x="593558" y="3360821"/>
            <a:ext cx="94728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interface is empty. An interface with an empty body is referred to as a </a:t>
            </a:r>
            <a:r>
              <a:rPr lang="en-US" sz="2400" dirty="0">
                <a:solidFill>
                  <a:srgbClr val="FF0000"/>
                </a:solidFill>
              </a:rPr>
              <a:t>marker interface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marker interface does not contain constants or methods. It is used to denote that a class possesses certain desirable properties.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class that implements the Cloneable interface is marked cloneable, and its objects can be cloned using the clone() method defined in the Object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Many classes in the Java library (e.g., Date, Calendar, </a:t>
            </a:r>
            <a:r>
              <a:rPr lang="en-US" sz="2400" dirty="0" err="1">
                <a:solidFill>
                  <a:srgbClr val="FF0000"/>
                </a:solidFill>
              </a:rPr>
              <a:t>ArrayList</a:t>
            </a:r>
            <a:r>
              <a:rPr lang="en-US" sz="2400" dirty="0">
                <a:solidFill>
                  <a:srgbClr val="FF0000"/>
                </a:solidFill>
              </a:rPr>
              <a:t> etc.) </a:t>
            </a:r>
            <a:r>
              <a:rPr lang="en-US" sz="2400" dirty="0"/>
              <a:t>implement Cloneable. Thus, the instances of these classes can be cloned.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6FA80-3A9A-D637-9EE8-31A116E4184D}"/>
              </a:ext>
            </a:extLst>
          </p:cNvPr>
          <p:cNvSpPr txBox="1"/>
          <p:nvPr/>
        </p:nvSpPr>
        <p:spPr>
          <a:xfrm>
            <a:off x="990600" y="2032337"/>
            <a:ext cx="502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package </a:t>
            </a:r>
            <a:r>
              <a:rPr lang="en-IN" sz="2000" dirty="0" err="1"/>
              <a:t>java.lang</a:t>
            </a:r>
            <a:r>
              <a:rPr lang="en-IN" sz="2000" dirty="0"/>
              <a:t>; </a:t>
            </a:r>
          </a:p>
          <a:p>
            <a:r>
              <a:rPr lang="en-IN" sz="2000" dirty="0"/>
              <a:t>public interface Cloneable { 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963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5110C-5FEC-7F15-3FA4-1A4AD2B3D1B1}"/>
              </a:ext>
            </a:extLst>
          </p:cNvPr>
          <p:cNvSpPr txBox="1"/>
          <p:nvPr/>
        </p:nvSpPr>
        <p:spPr>
          <a:xfrm>
            <a:off x="457201" y="2362706"/>
            <a:ext cx="8915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Creating Copy of Java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create a replica or copy of java object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copy of object in a different memory location. This is called a </a:t>
            </a:r>
            <a:r>
              <a:rPr lang="en-US" sz="2400" dirty="0">
                <a:solidFill>
                  <a:srgbClr val="FF0000"/>
                </a:solidFill>
              </a:rPr>
              <a:t>Deep copy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new reference that points to the same memory location. This is also called a </a:t>
            </a:r>
            <a:r>
              <a:rPr lang="en-US" sz="2400" dirty="0">
                <a:solidFill>
                  <a:srgbClr val="FF0000"/>
                </a:solidFill>
              </a:rPr>
              <a:t>Shallow copy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4980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5110C-5FEC-7F15-3FA4-1A4AD2B3D1B1}"/>
              </a:ext>
            </a:extLst>
          </p:cNvPr>
          <p:cNvSpPr txBox="1"/>
          <p:nvPr/>
        </p:nvSpPr>
        <p:spPr>
          <a:xfrm>
            <a:off x="152400" y="2074277"/>
            <a:ext cx="6324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//</a:t>
            </a:r>
            <a:r>
              <a:rPr lang="en-US" sz="2000" dirty="0" err="1"/>
              <a:t>ShallowCopy</a:t>
            </a:r>
            <a:endParaRPr lang="en-US" sz="2000" dirty="0"/>
          </a:p>
          <a:p>
            <a:r>
              <a:rPr lang="en-US" sz="2000" dirty="0"/>
              <a:t>class Main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int x = 30;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  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Main obj1 = new Main();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// it will copy the reference, not value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Main obj2 = obj1;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obj2.x = 6; 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("The value of x is: " + obj1.x);  </a:t>
            </a:r>
          </a:p>
          <a:p>
            <a:r>
              <a:rPr lang="en-US" sz="2000" dirty="0"/>
              <a:t>}  }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505F7-2521-3B8F-F3BA-644017DED57A}"/>
              </a:ext>
            </a:extLst>
          </p:cNvPr>
          <p:cNvSpPr txBox="1"/>
          <p:nvPr/>
        </p:nvSpPr>
        <p:spPr>
          <a:xfrm>
            <a:off x="5334000" y="1905000"/>
            <a:ext cx="5029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DeepCopy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class Main implements Cloneable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public int x = 30;  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  </a:t>
            </a:r>
          </a:p>
          <a:p>
            <a:r>
              <a:rPr lang="en-IN" dirty="0"/>
              <a:t>{  </a:t>
            </a:r>
          </a:p>
          <a:p>
            <a:r>
              <a:rPr lang="en-IN" dirty="0">
                <a:solidFill>
                  <a:srgbClr val="FF0000"/>
                </a:solidFill>
              </a:rPr>
              <a:t>Main obj1 = new Main();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// it will copy the reference, not value  </a:t>
            </a:r>
          </a:p>
          <a:p>
            <a:r>
              <a:rPr lang="en-IN" dirty="0"/>
              <a:t>//</a:t>
            </a:r>
            <a:r>
              <a:rPr lang="en-IN" dirty="0" err="1"/>
              <a:t>SCopy</a:t>
            </a:r>
            <a:r>
              <a:rPr lang="en-IN" dirty="0"/>
              <a:t> obj2 = obj1;  </a:t>
            </a:r>
          </a:p>
          <a:p>
            <a:r>
              <a:rPr lang="en-IN" dirty="0"/>
              <a:t>try{</a:t>
            </a:r>
          </a:p>
          <a:p>
            <a:r>
              <a:rPr lang="en-IN" dirty="0">
                <a:solidFill>
                  <a:srgbClr val="FF0000"/>
                </a:solidFill>
              </a:rPr>
              <a:t>Main obj2 = (Main)obj1.clone(); </a:t>
            </a:r>
          </a:p>
          <a:p>
            <a:r>
              <a:rPr lang="en-IN" dirty="0"/>
              <a:t>obj2.x = 6;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value of x is: " + obj1.x); 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value of x is: " + obj2.x);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catch(Exception e){</a:t>
            </a:r>
            <a:r>
              <a:rPr lang="en-IN" dirty="0" err="1"/>
              <a:t>System.out.println</a:t>
            </a:r>
            <a:r>
              <a:rPr lang="en-IN" dirty="0"/>
              <a:t>(e);}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}  } </a:t>
            </a:r>
          </a:p>
        </p:txBody>
      </p:sp>
    </p:spTree>
    <p:extLst>
      <p:ext uri="{BB962C8B-B14F-4D97-AF65-F5344CB8AC3E}">
        <p14:creationId xmlns:p14="http://schemas.microsoft.com/office/powerpoint/2010/main" val="35405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112E2-CB8C-DF3D-1D38-5F67EB72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0"/>
            <a:ext cx="9372600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60D3B-BCD6-DA8B-5B77-2508D0B60684}"/>
              </a:ext>
            </a:extLst>
          </p:cNvPr>
          <p:cNvSpPr txBox="1"/>
          <p:nvPr/>
        </p:nvSpPr>
        <p:spPr>
          <a:xfrm>
            <a:off x="914400" y="7010400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Shallow Copy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9C98C-1F84-ECF9-22F3-E6A5545CDB1A}"/>
              </a:ext>
            </a:extLst>
          </p:cNvPr>
          <p:cNvSpPr txBox="1"/>
          <p:nvPr/>
        </p:nvSpPr>
        <p:spPr>
          <a:xfrm>
            <a:off x="6248400" y="7006267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961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06" y="3356875"/>
            <a:ext cx="54121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lang="en-US" spc="-15" dirty="0"/>
              <a:t>Reference Programs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38862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6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96774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java.util.Scanner</a:t>
            </a:r>
            <a:r>
              <a:rPr lang="en-IN" sz="1400" dirty="0"/>
              <a:t>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public class </a:t>
            </a:r>
            <a:r>
              <a:rPr lang="en-IN" sz="1400" dirty="0" err="1"/>
              <a:t>ReadFileFromURL</a:t>
            </a:r>
            <a:r>
              <a:rPr lang="en-IN" sz="1400" dirty="0"/>
              <a:t> {</a:t>
            </a:r>
          </a:p>
          <a:p>
            <a:r>
              <a:rPr lang="en-IN" sz="1400" dirty="0"/>
              <a:t>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System.out.print</a:t>
            </a:r>
            <a:r>
              <a:rPr lang="en-IN" sz="1400" dirty="0"/>
              <a:t>("Enter a URL: ");</a:t>
            </a:r>
          </a:p>
          <a:p>
            <a:r>
              <a:rPr lang="en-IN" sz="1400" dirty="0"/>
              <a:t>  String </a:t>
            </a:r>
            <a:r>
              <a:rPr lang="en-IN" sz="1400" dirty="0" err="1"/>
              <a:t>URLString</a:t>
            </a:r>
            <a:r>
              <a:rPr lang="en-IN" sz="1400" dirty="0"/>
              <a:t> = new Scanner(System.in).next();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try {</a:t>
            </a:r>
          </a:p>
          <a:p>
            <a:r>
              <a:rPr lang="en-IN" sz="1400" dirty="0"/>
              <a:t>  java.net.URL </a:t>
            </a:r>
            <a:r>
              <a:rPr lang="en-IN" sz="1400" dirty="0" err="1"/>
              <a:t>url</a:t>
            </a:r>
            <a:r>
              <a:rPr lang="en-IN" sz="1400" dirty="0"/>
              <a:t> = new java.net.URL(</a:t>
            </a:r>
            <a:r>
              <a:rPr lang="en-IN" sz="1400" dirty="0" err="1"/>
              <a:t>URLString</a:t>
            </a:r>
            <a:r>
              <a:rPr lang="en-IN" sz="1400" dirty="0"/>
              <a:t>);</a:t>
            </a:r>
          </a:p>
          <a:p>
            <a:r>
              <a:rPr lang="en-IN" sz="1400" dirty="0"/>
              <a:t> int count = 0;</a:t>
            </a:r>
          </a:p>
          <a:p>
            <a:r>
              <a:rPr lang="en-IN" sz="1400" dirty="0"/>
              <a:t> Scanner input = new Scanner(</a:t>
            </a:r>
            <a:r>
              <a:rPr lang="en-IN" sz="1400" dirty="0" err="1"/>
              <a:t>url.openStream</a:t>
            </a:r>
            <a:r>
              <a:rPr lang="en-IN" sz="1400" dirty="0"/>
              <a:t>());</a:t>
            </a:r>
          </a:p>
          <a:p>
            <a:r>
              <a:rPr lang="en-IN" sz="1400" dirty="0"/>
              <a:t> while (</a:t>
            </a:r>
            <a:r>
              <a:rPr lang="en-IN" sz="1400" dirty="0" err="1"/>
              <a:t>input.hasNext</a:t>
            </a:r>
            <a:r>
              <a:rPr lang="en-IN" sz="1400" dirty="0"/>
              <a:t>()) {</a:t>
            </a:r>
          </a:p>
          <a:p>
            <a:r>
              <a:rPr lang="en-IN" sz="1400" dirty="0"/>
              <a:t> String line = </a:t>
            </a:r>
            <a:r>
              <a:rPr lang="en-IN" sz="1400" dirty="0" err="1"/>
              <a:t>input.nextLine</a:t>
            </a:r>
            <a:r>
              <a:rPr lang="en-IN" sz="1400" dirty="0"/>
              <a:t>();</a:t>
            </a:r>
          </a:p>
          <a:p>
            <a:r>
              <a:rPr lang="en-IN" sz="1400" dirty="0"/>
              <a:t> count += </a:t>
            </a:r>
            <a:r>
              <a:rPr lang="en-IN" sz="1400" dirty="0" err="1"/>
              <a:t>line.length</a:t>
            </a:r>
            <a:r>
              <a:rPr lang="en-IN" sz="1400" dirty="0"/>
              <a:t>();</a:t>
            </a:r>
          </a:p>
          <a:p>
            <a:r>
              <a:rPr lang="en-IN" sz="1400" dirty="0"/>
              <a:t> }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dirty="0" err="1"/>
              <a:t>System.out.println</a:t>
            </a:r>
            <a:r>
              <a:rPr lang="en-IN" sz="1400" dirty="0"/>
              <a:t>("The file size is " + count + " characters");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/>
              <a:t> catch (</a:t>
            </a:r>
            <a:r>
              <a:rPr lang="en-IN" sz="1400" dirty="0" err="1"/>
              <a:t>java.net.MalformedURLException</a:t>
            </a:r>
            <a:r>
              <a:rPr lang="en-IN" sz="1400" dirty="0"/>
              <a:t> ex) {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System.out.println</a:t>
            </a:r>
            <a:r>
              <a:rPr lang="en-IN" sz="1400" dirty="0"/>
              <a:t>("Invalid URL");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/>
              <a:t> catch (</a:t>
            </a:r>
            <a:r>
              <a:rPr lang="en-IN" sz="1400" dirty="0" err="1"/>
              <a:t>java.io.IOException</a:t>
            </a:r>
            <a:r>
              <a:rPr lang="en-IN" sz="1400" dirty="0"/>
              <a:t> ex) {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System.out.println</a:t>
            </a:r>
            <a:r>
              <a:rPr lang="en-IN" sz="1400" dirty="0"/>
              <a:t>("I/O Errors: no such file");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71663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75884-859B-4760-AC01-9D5611B37D4B}"/>
              </a:ext>
            </a:extLst>
          </p:cNvPr>
          <p:cNvSpPr txBox="1"/>
          <p:nvPr/>
        </p:nvSpPr>
        <p:spPr>
          <a:xfrm>
            <a:off x="533400" y="914400"/>
            <a:ext cx="42691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b="1" kern="0" spc="5" dirty="0" err="1">
                <a:solidFill>
                  <a:srgbClr val="FFFFFF"/>
                </a:solidFill>
              </a:rPr>
              <a:t>ByteStream</a:t>
            </a:r>
            <a:r>
              <a:rPr lang="en-US" sz="2800" b="1" kern="0" spc="5" dirty="0">
                <a:solidFill>
                  <a:srgbClr val="FFFFFF"/>
                </a:solidFill>
              </a:rPr>
              <a:t> VS </a:t>
            </a:r>
            <a:r>
              <a:rPr lang="en-US" sz="2800" b="1" kern="0" spc="5" dirty="0" err="1">
                <a:solidFill>
                  <a:srgbClr val="FFFFFF"/>
                </a:solidFill>
              </a:rPr>
              <a:t>CharacterStream</a:t>
            </a:r>
            <a:endParaRPr lang="en-US" sz="2800" b="1" kern="0" spc="5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11CC8-499C-4333-9D27-2B867B11B6E4}"/>
              </a:ext>
            </a:extLst>
          </p:cNvPr>
          <p:cNvSpPr txBox="1"/>
          <p:nvPr/>
        </p:nvSpPr>
        <p:spPr>
          <a:xfrm>
            <a:off x="798109" y="1868507"/>
            <a:ext cx="8915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java.io.*;</a:t>
            </a:r>
          </a:p>
          <a:p>
            <a:r>
              <a:rPr lang="en-IN" sz="1600" dirty="0"/>
              <a:t>class </a:t>
            </a:r>
            <a:r>
              <a:rPr lang="en-IN" sz="1600" dirty="0" err="1"/>
              <a:t>CopyFile</a:t>
            </a:r>
            <a:endParaRPr lang="en-IN" sz="1600" dirty="0"/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	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</a:t>
            </a:r>
          </a:p>
          <a:p>
            <a:r>
              <a:rPr lang="en-IN" sz="1600" dirty="0"/>
              <a:t>	{</a:t>
            </a:r>
          </a:p>
          <a:p>
            <a:r>
              <a:rPr lang="en-IN" sz="1600" dirty="0"/>
              <a:t>		try </a:t>
            </a:r>
          </a:p>
          <a:p>
            <a:r>
              <a:rPr lang="en-IN" sz="1600" dirty="0"/>
              <a:t>		{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FileInputStream</a:t>
            </a:r>
            <a:r>
              <a:rPr lang="en-IN" sz="1600" dirty="0"/>
              <a:t> </a:t>
            </a:r>
            <a:r>
              <a:rPr lang="en-IN" sz="1600" dirty="0" err="1"/>
              <a:t>fr</a:t>
            </a:r>
            <a:r>
              <a:rPr lang="en-IN" sz="1600" dirty="0"/>
              <a:t> = new  </a:t>
            </a:r>
            <a:r>
              <a:rPr lang="en-IN" sz="1600" dirty="0" err="1"/>
              <a:t>FileInputStream</a:t>
            </a:r>
            <a:r>
              <a:rPr lang="en-IN" sz="1600" dirty="0"/>
              <a:t>("photo.jpg");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FileOutputStream</a:t>
            </a:r>
            <a:r>
              <a:rPr lang="en-IN" sz="1600" dirty="0"/>
              <a:t> </a:t>
            </a:r>
            <a:r>
              <a:rPr lang="en-IN" sz="1600" dirty="0" err="1"/>
              <a:t>fw</a:t>
            </a:r>
            <a:r>
              <a:rPr lang="en-IN" sz="1600" dirty="0"/>
              <a:t> = new </a:t>
            </a:r>
            <a:r>
              <a:rPr lang="en-IN" sz="1600" dirty="0" err="1"/>
              <a:t>FileOutputStream</a:t>
            </a:r>
            <a:r>
              <a:rPr lang="en-IN" sz="1600" dirty="0"/>
              <a:t>("Copy.jpg");</a:t>
            </a:r>
          </a:p>
          <a:p>
            <a:r>
              <a:rPr lang="en-IN" sz="1600" dirty="0"/>
              <a:t>			int </a:t>
            </a:r>
            <a:r>
              <a:rPr lang="en-IN" sz="1600" dirty="0" err="1"/>
              <a:t>i</a:t>
            </a:r>
            <a:r>
              <a:rPr lang="en-IN" sz="1600" dirty="0"/>
              <a:t> =0;</a:t>
            </a:r>
          </a:p>
          <a:p>
            <a:r>
              <a:rPr lang="en-IN" sz="1600" dirty="0"/>
              <a:t>			while ((</a:t>
            </a:r>
            <a:r>
              <a:rPr lang="en-IN" sz="1600" dirty="0" err="1"/>
              <a:t>i</a:t>
            </a:r>
            <a:r>
              <a:rPr lang="en-IN" sz="1600" dirty="0"/>
              <a:t>=</a:t>
            </a:r>
            <a:r>
              <a:rPr lang="en-IN" sz="1600" dirty="0" err="1"/>
              <a:t>fr.read</a:t>
            </a:r>
            <a:r>
              <a:rPr lang="en-IN" sz="1600" dirty="0"/>
              <a:t>())!=-1){</a:t>
            </a:r>
          </a:p>
          <a:p>
            <a:r>
              <a:rPr lang="en-IN" sz="1600" dirty="0"/>
              <a:t>				</a:t>
            </a:r>
            <a:r>
              <a:rPr lang="en-IN" sz="1600" dirty="0" err="1"/>
              <a:t>fw.write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r>
              <a:rPr lang="en-IN" sz="1600" dirty="0"/>
              <a:t>			}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fw.flush</a:t>
            </a:r>
            <a:r>
              <a:rPr lang="en-IN" sz="1600" dirty="0"/>
              <a:t>();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fw.close</a:t>
            </a:r>
            <a:r>
              <a:rPr lang="en-IN" sz="1600" dirty="0"/>
              <a:t>();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fr.close</a:t>
            </a:r>
            <a:r>
              <a:rPr lang="en-IN" sz="1600" dirty="0"/>
              <a:t>();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System.out.println</a:t>
            </a:r>
            <a:r>
              <a:rPr lang="en-IN" sz="1600" dirty="0"/>
              <a:t>("File copied successfully.......");</a:t>
            </a:r>
          </a:p>
          <a:p>
            <a:r>
              <a:rPr lang="en-IN" sz="1600" dirty="0"/>
              <a:t>		}</a:t>
            </a:r>
          </a:p>
          <a:p>
            <a:r>
              <a:rPr lang="en-IN" sz="1600" dirty="0"/>
              <a:t>		catch(Exception e)</a:t>
            </a:r>
          </a:p>
          <a:p>
            <a:r>
              <a:rPr lang="en-IN" sz="1600" dirty="0"/>
              <a:t>		{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System.out.println</a:t>
            </a:r>
            <a:r>
              <a:rPr lang="en-IN" sz="1600" dirty="0"/>
              <a:t>(e);</a:t>
            </a:r>
          </a:p>
          <a:p>
            <a:r>
              <a:rPr lang="en-IN" sz="1600" dirty="0"/>
              <a:t>		}		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2971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75884-859B-4760-AC01-9D5611B37D4B}"/>
              </a:ext>
            </a:extLst>
          </p:cNvPr>
          <p:cNvSpPr txBox="1"/>
          <p:nvPr/>
        </p:nvSpPr>
        <p:spPr>
          <a:xfrm>
            <a:off x="533400" y="914400"/>
            <a:ext cx="42691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b="1" kern="0" spc="5" dirty="0" err="1">
                <a:solidFill>
                  <a:srgbClr val="FFFFFF"/>
                </a:solidFill>
              </a:rPr>
              <a:t>ByteStream</a:t>
            </a:r>
            <a:r>
              <a:rPr lang="en-US" sz="2800" b="1" kern="0" spc="5" dirty="0">
                <a:solidFill>
                  <a:srgbClr val="FFFFFF"/>
                </a:solidFill>
              </a:rPr>
              <a:t> VS </a:t>
            </a:r>
            <a:r>
              <a:rPr lang="en-US" sz="2800" b="1" kern="0" spc="5" dirty="0" err="1">
                <a:solidFill>
                  <a:srgbClr val="FFFFFF"/>
                </a:solidFill>
              </a:rPr>
              <a:t>CharacterStream</a:t>
            </a:r>
            <a:endParaRPr lang="en-US" sz="2800" b="1" kern="0" spc="5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6D3A6-003F-4164-B2DF-211281C5EF4E}"/>
              </a:ext>
            </a:extLst>
          </p:cNvPr>
          <p:cNvSpPr txBox="1"/>
          <p:nvPr/>
        </p:nvSpPr>
        <p:spPr>
          <a:xfrm>
            <a:off x="533400" y="1868507"/>
            <a:ext cx="9601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import java.io.*;</a:t>
            </a:r>
          </a:p>
          <a:p>
            <a:r>
              <a:rPr lang="en-IN" sz="1800" dirty="0"/>
              <a:t>class </a:t>
            </a:r>
            <a:r>
              <a:rPr lang="en-IN" sz="1800" dirty="0" err="1"/>
              <a:t>CopyFile</a:t>
            </a:r>
            <a:endParaRPr lang="en-IN" sz="1800" dirty="0"/>
          </a:p>
          <a:p>
            <a:r>
              <a:rPr lang="en-IN" sz="1800" dirty="0"/>
              <a:t>{</a:t>
            </a:r>
          </a:p>
          <a:p>
            <a:r>
              <a:rPr lang="en-IN" sz="1800" dirty="0"/>
              <a:t>	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</a:t>
            </a:r>
          </a:p>
          <a:p>
            <a:r>
              <a:rPr lang="en-IN" sz="1800" dirty="0"/>
              <a:t>	{</a:t>
            </a:r>
          </a:p>
          <a:p>
            <a:r>
              <a:rPr lang="en-IN" sz="1800" dirty="0"/>
              <a:t>		try </a:t>
            </a:r>
          </a:p>
          <a:p>
            <a:r>
              <a:rPr lang="en-IN" sz="1800" dirty="0"/>
              <a:t>		{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FileReader</a:t>
            </a:r>
            <a:r>
              <a:rPr lang="en-IN" sz="1800" dirty="0"/>
              <a:t> </a:t>
            </a:r>
            <a:r>
              <a:rPr lang="en-IN" sz="1800" dirty="0" err="1"/>
              <a:t>fr</a:t>
            </a:r>
            <a:r>
              <a:rPr lang="en-IN" sz="1800" dirty="0"/>
              <a:t> = new  </a:t>
            </a:r>
            <a:r>
              <a:rPr lang="en-IN" sz="1800" dirty="0" err="1"/>
              <a:t>FileReader</a:t>
            </a:r>
            <a:r>
              <a:rPr lang="en-IN" sz="1800" dirty="0"/>
              <a:t>("Data.txt");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FileWriter</a:t>
            </a:r>
            <a:r>
              <a:rPr lang="en-IN" sz="1800" dirty="0"/>
              <a:t> </a:t>
            </a:r>
            <a:r>
              <a:rPr lang="en-IN" sz="1800" dirty="0" err="1"/>
              <a:t>fw</a:t>
            </a:r>
            <a:r>
              <a:rPr lang="en-IN" sz="1800" dirty="0"/>
              <a:t> = new  </a:t>
            </a:r>
            <a:r>
              <a:rPr lang="en-IN" sz="1800" dirty="0" err="1"/>
              <a:t>FileWriter</a:t>
            </a:r>
            <a:r>
              <a:rPr lang="en-IN" sz="1800" dirty="0"/>
              <a:t>("Copy.txt");</a:t>
            </a:r>
          </a:p>
          <a:p>
            <a:r>
              <a:rPr lang="en-IN" sz="1800" dirty="0"/>
              <a:t>			int </a:t>
            </a:r>
            <a:r>
              <a:rPr lang="en-IN" sz="1800" dirty="0" err="1"/>
              <a:t>i</a:t>
            </a:r>
            <a:r>
              <a:rPr lang="en-IN" sz="1800" dirty="0"/>
              <a:t> =0;</a:t>
            </a:r>
          </a:p>
          <a:p>
            <a:r>
              <a:rPr lang="en-IN" sz="1800" dirty="0"/>
              <a:t>			while ((</a:t>
            </a:r>
            <a:r>
              <a:rPr lang="en-IN" sz="1800" dirty="0" err="1"/>
              <a:t>i</a:t>
            </a:r>
            <a:r>
              <a:rPr lang="en-IN" sz="1800" dirty="0"/>
              <a:t>=</a:t>
            </a:r>
            <a:r>
              <a:rPr lang="en-IN" sz="1800" dirty="0" err="1"/>
              <a:t>fr.read</a:t>
            </a:r>
            <a:r>
              <a:rPr lang="en-IN" sz="1800" dirty="0"/>
              <a:t>())!=-1){</a:t>
            </a:r>
          </a:p>
          <a:p>
            <a:r>
              <a:rPr lang="en-IN" sz="1800" dirty="0"/>
              <a:t>				</a:t>
            </a:r>
            <a:r>
              <a:rPr lang="en-IN" sz="1800" dirty="0" err="1"/>
              <a:t>fw.write</a:t>
            </a:r>
            <a:r>
              <a:rPr lang="en-IN" sz="1800" dirty="0"/>
              <a:t>(</a:t>
            </a:r>
            <a:r>
              <a:rPr lang="en-IN" sz="1800" dirty="0" err="1"/>
              <a:t>i</a:t>
            </a:r>
            <a:r>
              <a:rPr lang="en-IN" sz="1800" dirty="0"/>
              <a:t>);</a:t>
            </a:r>
          </a:p>
          <a:p>
            <a:r>
              <a:rPr lang="en-IN" sz="1800" dirty="0"/>
              <a:t>			}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fw.flush</a:t>
            </a:r>
            <a:r>
              <a:rPr lang="en-IN" sz="1800" dirty="0"/>
              <a:t>();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fw.close</a:t>
            </a:r>
            <a:r>
              <a:rPr lang="en-IN" sz="1800" dirty="0"/>
              <a:t>();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fr.close</a:t>
            </a:r>
            <a:r>
              <a:rPr lang="en-IN" sz="1800" dirty="0"/>
              <a:t>();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System.out.println</a:t>
            </a:r>
            <a:r>
              <a:rPr lang="en-IN" sz="1800" dirty="0"/>
              <a:t>("File copied successfully.......");</a:t>
            </a:r>
          </a:p>
          <a:p>
            <a:r>
              <a:rPr lang="en-IN" sz="1800" dirty="0"/>
              <a:t>		}</a:t>
            </a:r>
          </a:p>
          <a:p>
            <a:r>
              <a:rPr lang="en-IN" sz="1800" dirty="0"/>
              <a:t>		catch(Exception e)</a:t>
            </a:r>
          </a:p>
          <a:p>
            <a:r>
              <a:rPr lang="en-IN" sz="1800" dirty="0"/>
              <a:t>		{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System.out.println</a:t>
            </a:r>
            <a:r>
              <a:rPr lang="en-IN" sz="1800" dirty="0"/>
              <a:t>(e); 		}	}  }</a:t>
            </a:r>
          </a:p>
        </p:txBody>
      </p:sp>
    </p:spTree>
    <p:extLst>
      <p:ext uri="{BB962C8B-B14F-4D97-AF65-F5344CB8AC3E}">
        <p14:creationId xmlns:p14="http://schemas.microsoft.com/office/powerpoint/2010/main" val="429157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07" y="3356875"/>
            <a:ext cx="3423920" cy="6277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pc="-15" dirty="0"/>
              <a:t>END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lang="en-US" spc="-25" dirty="0"/>
              <a:t>6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3886200"/>
            <a:ext cx="914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595AF-2B8B-441B-9B00-0DAC891E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2" y="2334067"/>
            <a:ext cx="8365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Exception Types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0FCEC-D6E8-45C2-9B52-C5672551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3" y="1905000"/>
            <a:ext cx="9750014" cy="53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finally Clause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57199" y="2209800"/>
            <a:ext cx="92242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finally clause is always executed regardless whether an exception occurred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may want some code to be executed regardless of whether 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exception occurs or is caught.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has a finally clause that can be used to accomplish this objective.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66200-CB48-4B23-9C6D-6B04BAF6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64775"/>
            <a:ext cx="44473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8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Throwing and Catching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57199" y="2209800"/>
            <a:ext cx="92242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Five keywords to handle exception,</a:t>
            </a:r>
          </a:p>
          <a:p>
            <a:r>
              <a:rPr lang="en-US" sz="2400" dirty="0"/>
              <a:t>1. </a:t>
            </a:r>
            <a:r>
              <a:rPr lang="en-US" sz="2400" dirty="0">
                <a:solidFill>
                  <a:srgbClr val="FF0000"/>
                </a:solidFill>
              </a:rPr>
              <a:t>Try</a:t>
            </a:r>
            <a:r>
              <a:rPr lang="en-US" sz="2400" dirty="0"/>
              <a:t> – to monitor exception | to try critical block</a:t>
            </a:r>
          </a:p>
          <a:p>
            <a:r>
              <a:rPr lang="en-US" sz="2400" dirty="0"/>
              <a:t>2. </a:t>
            </a:r>
            <a:r>
              <a:rPr lang="en-US" sz="2400" dirty="0">
                <a:solidFill>
                  <a:srgbClr val="FF0000"/>
                </a:solidFill>
              </a:rPr>
              <a:t>Catch</a:t>
            </a:r>
            <a:r>
              <a:rPr lang="en-US" sz="2400" dirty="0"/>
              <a:t> – handles specific exception with try block</a:t>
            </a:r>
          </a:p>
          <a:p>
            <a:r>
              <a:rPr lang="en-US" sz="2400" dirty="0"/>
              <a:t>3. </a:t>
            </a:r>
            <a:r>
              <a:rPr lang="en-US" sz="2400" dirty="0">
                <a:solidFill>
                  <a:srgbClr val="FF0000"/>
                </a:solidFill>
              </a:rPr>
              <a:t>Finally</a:t>
            </a:r>
            <a:r>
              <a:rPr lang="en-US" sz="2400" dirty="0"/>
              <a:t> – code executed even exception may or may not occur. Denotes end of the program. | optional to use </a:t>
            </a:r>
          </a:p>
          <a:p>
            <a:r>
              <a:rPr lang="en-US" sz="2400" dirty="0"/>
              <a:t>4. </a:t>
            </a:r>
            <a:r>
              <a:rPr lang="en-US" sz="2400" dirty="0">
                <a:solidFill>
                  <a:srgbClr val="FF0000"/>
                </a:solidFill>
              </a:rPr>
              <a:t>Throw</a:t>
            </a:r>
            <a:r>
              <a:rPr lang="en-US" sz="2400" dirty="0"/>
              <a:t> – used to throw specific exception</a:t>
            </a:r>
          </a:p>
          <a:p>
            <a:r>
              <a:rPr lang="en-US" sz="2400" dirty="0"/>
              <a:t>5. </a:t>
            </a:r>
            <a:r>
              <a:rPr lang="en-US" sz="2400" dirty="0">
                <a:solidFill>
                  <a:srgbClr val="FF0000"/>
                </a:solidFill>
              </a:rPr>
              <a:t>Throws</a:t>
            </a:r>
            <a:r>
              <a:rPr lang="en-US" sz="2400" dirty="0"/>
              <a:t> - used to throw specific exception by a particular method.</a:t>
            </a:r>
          </a:p>
        </p:txBody>
      </p:sp>
    </p:spTree>
    <p:extLst>
      <p:ext uri="{BB962C8B-B14F-4D97-AF65-F5344CB8AC3E}">
        <p14:creationId xmlns:p14="http://schemas.microsoft.com/office/powerpoint/2010/main" val="241969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</TotalTime>
  <Words>5537</Words>
  <Application>Microsoft Office PowerPoint</Application>
  <PresentationFormat>Custom</PresentationFormat>
  <Paragraphs>793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Programs</vt:lpstr>
      <vt:lpstr>PowerPoint Presentation</vt:lpstr>
      <vt:lpstr>PowerPoint Presentation</vt:lpstr>
      <vt:lpstr>PowerPoint Presentation</vt:lpstr>
      <vt:lpstr>END OF UNIT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3.pptx</dc:title>
  <dc:creator>admin</dc:creator>
  <cp:lastModifiedBy>Ravikumar R N</cp:lastModifiedBy>
  <cp:revision>173</cp:revision>
  <dcterms:created xsi:type="dcterms:W3CDTF">2022-02-02T16:17:27Z</dcterms:created>
  <dcterms:modified xsi:type="dcterms:W3CDTF">2022-05-01T14:06:57Z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LastSaved">
    <vt:filetime>2022-02-02T00:00:00Z</vt:filetime>
  </property>
</Properties>
</file>