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  <p:sldId id="273" r:id="rId20"/>
    <p:sldId id="279" r:id="rId21"/>
    <p:sldId id="274" r:id="rId22"/>
    <p:sldId id="280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38" r:id="rId34"/>
    <p:sldId id="339" r:id="rId35"/>
    <p:sldId id="289" r:id="rId36"/>
    <p:sldId id="295" r:id="rId37"/>
    <p:sldId id="290" r:id="rId38"/>
    <p:sldId id="291" r:id="rId39"/>
    <p:sldId id="292" r:id="rId40"/>
    <p:sldId id="293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6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277" r:id="rId81"/>
    <p:sldId id="278" r:id="rId82"/>
    <p:sldId id="335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6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F84446-124A-48DF-987A-995A9BB80646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147-4421-465D-CDD3-E9FFB9170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>Unit 7</a:t>
            </a: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>JAVAFX</a:t>
            </a:r>
            <a:r>
              <a:rPr lang="en-US" sz="6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95" dirty="0">
                <a:solidFill>
                  <a:srgbClr val="FFFFFF"/>
                </a:solidFill>
                <a:latin typeface="Trebuchet MS"/>
                <a:cs typeface="Trebuchet MS"/>
              </a:rPr>
              <a:t>basics,</a:t>
            </a:r>
            <a:r>
              <a:rPr lang="en-US" sz="6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100" dirty="0">
                <a:solidFill>
                  <a:srgbClr val="FFFFFF"/>
                </a:solidFill>
                <a:latin typeface="Trebuchet MS"/>
                <a:cs typeface="Trebuchet MS"/>
              </a:rPr>
              <a:t>Event-driven</a:t>
            </a:r>
            <a:r>
              <a:rPr lang="en-US" sz="6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140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lang="en-US" sz="6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15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60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114" dirty="0">
                <a:solidFill>
                  <a:srgbClr val="FFFFFF"/>
                </a:solidFill>
                <a:latin typeface="Trebuchet MS"/>
                <a:cs typeface="Trebuchet MS"/>
              </a:rPr>
              <a:t>Animations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78C1-6102-7C47-8C78-B4E38537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Ravikumar R Natarajan</a:t>
            </a:r>
          </a:p>
          <a:p>
            <a:r>
              <a:rPr lang="en-US" dirty="0"/>
              <a:t>Dept. of 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06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DC62-B9C8-0296-069E-F7B46C3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3493-DD4E-E1A2-C276-D335976D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main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class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overrides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FF0000"/>
                </a:solidFill>
                <a:latin typeface="Trebuchet MS"/>
                <a:cs typeface="Trebuchet MS"/>
              </a:rPr>
              <a:t>start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defined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lang="en-US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javafx.application.Application</a:t>
            </a:r>
            <a:r>
              <a:rPr lang="en-US" sz="2400" spc="-1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r>
              <a:rPr lang="en-US" sz="2400" dirty="0">
                <a:latin typeface="Trebuchet MS"/>
                <a:cs typeface="Trebuchet MS"/>
              </a:rPr>
              <a:t>  </a:t>
            </a: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After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JavaFX application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is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launched,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JVM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constructs 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an </a:t>
            </a:r>
            <a:r>
              <a:rPr lang="en-US" sz="2400" spc="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instance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of</a:t>
            </a:r>
            <a:r>
              <a:rPr lang="en-US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class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using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its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no-</a:t>
            </a:r>
            <a:r>
              <a:rPr lang="en-US" sz="2400" spc="85" dirty="0" err="1">
                <a:solidFill>
                  <a:srgbClr val="252525"/>
                </a:solidFill>
                <a:latin typeface="Trebuchet MS"/>
                <a:cs typeface="Trebuchet MS"/>
              </a:rPr>
              <a:t>arg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constructor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invokes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its </a:t>
            </a:r>
            <a:r>
              <a:rPr lang="en-US" sz="2400" spc="-3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start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method.</a:t>
            </a:r>
            <a:endParaRPr lang="en-US" sz="2400" dirty="0">
              <a:latin typeface="Trebuchet MS"/>
              <a:cs typeface="Trebuchet MS"/>
            </a:endParaRP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lang="en-US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u="sng" spc="50" dirty="0">
                <a:solidFill>
                  <a:srgbClr val="FF0000"/>
                </a:solidFill>
                <a:latin typeface="Trebuchet MS"/>
                <a:cs typeface="Trebuchet MS"/>
              </a:rPr>
              <a:t>start</a:t>
            </a:r>
            <a:r>
              <a:rPr lang="en-US" sz="24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r>
              <a:rPr lang="en-US" sz="24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FF0000"/>
                </a:solidFill>
                <a:latin typeface="Trebuchet MS"/>
                <a:cs typeface="Trebuchet MS"/>
              </a:rPr>
              <a:t>normally</a:t>
            </a:r>
            <a:r>
              <a:rPr lang="en-US"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FF0000"/>
                </a:solidFill>
                <a:latin typeface="Trebuchet MS"/>
                <a:cs typeface="Trebuchet MS"/>
              </a:rPr>
              <a:t>places</a:t>
            </a:r>
            <a:r>
              <a:rPr lang="en-US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FF0000"/>
                </a:solidFill>
                <a:latin typeface="Trebuchet MS"/>
                <a:cs typeface="Trebuchet MS"/>
              </a:rPr>
              <a:t>UI</a:t>
            </a:r>
            <a:r>
              <a:rPr lang="en-US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FF0000"/>
                </a:solidFill>
                <a:latin typeface="Trebuchet MS"/>
                <a:cs typeface="Trebuchet MS"/>
              </a:rPr>
              <a:t>controls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lang="en-US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100" dirty="0">
                <a:solidFill>
                  <a:srgbClr val="FF0000"/>
                </a:solidFill>
                <a:latin typeface="Trebuchet MS"/>
                <a:cs typeface="Trebuchet MS"/>
              </a:rPr>
              <a:t>scene</a:t>
            </a:r>
            <a:r>
              <a:rPr lang="en-US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lang="en-US" sz="2400" spc="-3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FF0000"/>
                </a:solidFill>
                <a:latin typeface="Trebuchet MS"/>
                <a:cs typeface="Trebuchet MS"/>
              </a:rPr>
              <a:t>displays</a:t>
            </a:r>
            <a:r>
              <a:rPr lang="en-US"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lang="en-US"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FF0000"/>
                </a:solidFill>
                <a:latin typeface="Trebuchet MS"/>
                <a:cs typeface="Trebuchet MS"/>
              </a:rPr>
              <a:t>scene</a:t>
            </a:r>
            <a:r>
              <a:rPr lang="en-US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lang="en-US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lang="en-US" sz="24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FF0000"/>
                </a:solidFill>
                <a:latin typeface="Trebuchet MS"/>
                <a:cs typeface="Trebuchet MS"/>
              </a:rPr>
              <a:t>stage.</a:t>
            </a:r>
            <a:endParaRPr lang="en-US" sz="24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82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DC62-B9C8-0296-069E-F7B46C3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3493-DD4E-E1A2-C276-D335976D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A Scene object can be created using the constructor </a:t>
            </a:r>
            <a:r>
              <a:rPr lang="en-US" sz="2400" spc="75" dirty="0">
                <a:solidFill>
                  <a:srgbClr val="FF0000"/>
                </a:solidFill>
                <a:latin typeface="Trebuchet MS"/>
                <a:cs typeface="Trebuchet MS"/>
              </a:rPr>
              <a:t>Scene(node, width, height).</a:t>
            </a: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This constructor specifies the width and height of the scene and  places the node in the scene.</a:t>
            </a: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endParaRPr lang="en-US" sz="2400" spc="75" dirty="0">
              <a:solidFill>
                <a:srgbClr val="252525"/>
              </a:solidFill>
              <a:latin typeface="Trebuchet MS"/>
              <a:cs typeface="Trebuchet MS"/>
            </a:endParaRP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FF0000"/>
                </a:solidFill>
                <a:latin typeface="Trebuchet MS"/>
                <a:cs typeface="Trebuchet MS"/>
              </a:rPr>
              <a:t>A Stage object is a window.</a:t>
            </a: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A Stage object called primary stage is automatically created by  the JVM when the application is launched.</a:t>
            </a:r>
          </a:p>
          <a:p>
            <a:pPr marL="592454" indent="-342900">
              <a:lnSpc>
                <a:spcPct val="100000"/>
              </a:lnSpc>
              <a:spcBef>
                <a:spcPts val="170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You can create additional stages if needed.</a:t>
            </a:r>
          </a:p>
        </p:txBody>
      </p:sp>
    </p:spTree>
    <p:extLst>
      <p:ext uri="{BB962C8B-B14F-4D97-AF65-F5344CB8AC3E}">
        <p14:creationId xmlns:p14="http://schemas.microsoft.com/office/powerpoint/2010/main" val="243951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A33E-B44B-C9E2-864E-19AF6EC0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FB312-4D42-EC2A-892B-C3F318D6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300" y="1279145"/>
            <a:ext cx="7963063" cy="4299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49E4A-2C43-E377-2124-F284CB179C8C}"/>
              </a:ext>
            </a:extLst>
          </p:cNvPr>
          <p:cNvSpPr txBox="1"/>
          <p:nvPr/>
        </p:nvSpPr>
        <p:spPr>
          <a:xfrm>
            <a:off x="3990975" y="754505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LTStd-Roman"/>
              </a:rPr>
              <a:t>Panes are used to hold nodes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34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C9DF-329D-1DA0-9BDB-BAD6F40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Panes, UI Control and Shapes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11E5-4448-2DA6-7C8B-F6E9AFEC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079" y="864108"/>
            <a:ext cx="8414002" cy="51206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680"/>
              </a:spcBef>
            </a:pPr>
            <a:r>
              <a:rPr lang="en-US" sz="2400" b="1" spc="60" dirty="0">
                <a:solidFill>
                  <a:srgbClr val="252525"/>
                </a:solidFill>
                <a:latin typeface="Trebuchet MS"/>
                <a:cs typeface="Trebuchet MS"/>
              </a:rPr>
              <a:t>Panes,</a:t>
            </a:r>
            <a:r>
              <a:rPr lang="en-US" sz="2400" b="1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55" dirty="0">
                <a:solidFill>
                  <a:srgbClr val="252525"/>
                </a:solidFill>
                <a:latin typeface="Trebuchet MS"/>
                <a:cs typeface="Trebuchet MS"/>
              </a:rPr>
              <a:t>UI</a:t>
            </a:r>
            <a:r>
              <a:rPr lang="en-US" sz="2400" b="1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40" dirty="0">
                <a:solidFill>
                  <a:srgbClr val="252525"/>
                </a:solidFill>
                <a:latin typeface="Trebuchet MS"/>
                <a:cs typeface="Trebuchet MS"/>
              </a:rPr>
              <a:t>controls,</a:t>
            </a:r>
            <a:r>
              <a:rPr lang="en-US" sz="2400" b="1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10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lang="en-US" sz="2400" b="1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120" dirty="0">
                <a:solidFill>
                  <a:srgbClr val="252525"/>
                </a:solidFill>
                <a:latin typeface="Trebuchet MS"/>
                <a:cs typeface="Trebuchet MS"/>
              </a:rPr>
              <a:t>shapes</a:t>
            </a:r>
            <a:r>
              <a:rPr lang="en-US" sz="2400" b="1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60" dirty="0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lang="en-US" sz="2400" b="1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95" dirty="0">
                <a:solidFill>
                  <a:srgbClr val="252525"/>
                </a:solidFill>
                <a:latin typeface="Trebuchet MS"/>
                <a:cs typeface="Trebuchet MS"/>
              </a:rPr>
              <a:t>subtypes</a:t>
            </a:r>
            <a:r>
              <a:rPr lang="en-US" sz="2400" b="1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40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lang="en-US" sz="2400" b="1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b="1" spc="70" dirty="0">
                <a:solidFill>
                  <a:srgbClr val="252525"/>
                </a:solidFill>
                <a:latin typeface="Trebuchet MS"/>
                <a:cs typeface="Trebuchet MS"/>
              </a:rPr>
              <a:t>Node.</a:t>
            </a:r>
            <a:r>
              <a:rPr lang="en-US" sz="2400" b="1" dirty="0">
                <a:latin typeface="Trebuchet MS"/>
                <a:cs typeface="Trebuchet MS"/>
              </a:rPr>
              <a:t> </a:t>
            </a:r>
          </a:p>
          <a:p>
            <a:pPr>
              <a:lnSpc>
                <a:spcPct val="110000"/>
              </a:lnSpc>
              <a:spcBef>
                <a:spcPts val="1680"/>
              </a:spcBef>
            </a:pPr>
            <a:r>
              <a:rPr lang="en-US" sz="2400" spc="110" dirty="0">
                <a:solidFill>
                  <a:srgbClr val="FF0000"/>
                </a:solidFill>
                <a:latin typeface="Trebuchet MS"/>
                <a:cs typeface="Trebuchet MS"/>
              </a:rPr>
              <a:t>Nodes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FF0000"/>
                </a:solidFill>
                <a:latin typeface="Trebuchet MS"/>
                <a:cs typeface="Trebuchet MS"/>
              </a:rPr>
              <a:t>without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FF0000"/>
                </a:solidFill>
                <a:latin typeface="Trebuchet MS"/>
                <a:cs typeface="Trebuchet MS"/>
              </a:rPr>
              <a:t>container</a:t>
            </a:r>
            <a:r>
              <a:rPr lang="en-US" sz="24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FF0000"/>
                </a:solidFill>
                <a:latin typeface="Trebuchet MS"/>
                <a:cs typeface="Trebuchet MS"/>
              </a:rPr>
              <a:t>occupies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lang="en-US"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FF0000"/>
                </a:solidFill>
                <a:latin typeface="Trebuchet MS"/>
                <a:cs typeface="Trebuchet MS"/>
              </a:rPr>
              <a:t>entire</a:t>
            </a:r>
            <a:r>
              <a:rPr lang="en-US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FF0000"/>
                </a:solidFill>
                <a:latin typeface="Trebuchet MS"/>
                <a:cs typeface="Trebuchet MS"/>
              </a:rPr>
              <a:t>window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40" dirty="0">
                <a:solidFill>
                  <a:srgbClr val="252525"/>
                </a:solidFill>
                <a:latin typeface="Trebuchet MS"/>
                <a:cs typeface="Trebuchet MS"/>
              </a:rPr>
              <a:t>So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 better </a:t>
            </a:r>
            <a:r>
              <a:rPr lang="en-US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approach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is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use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container </a:t>
            </a: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classes,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called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panes, 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for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automatically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laying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out</a:t>
            </a:r>
            <a:r>
              <a:rPr lang="en-US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nodes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desired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location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size.</a:t>
            </a:r>
            <a:r>
              <a:rPr lang="en-US" sz="2400" dirty="0">
                <a:latin typeface="Trebuchet MS"/>
                <a:cs typeface="Trebuchet MS"/>
              </a:rPr>
              <a:t> </a:t>
            </a:r>
          </a:p>
          <a:p>
            <a:pPr>
              <a:lnSpc>
                <a:spcPct val="110000"/>
              </a:lnSpc>
              <a:spcBef>
                <a:spcPts val="1680"/>
              </a:spcBef>
            </a:pPr>
            <a:r>
              <a:rPr lang="en-US" sz="2400" spc="12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FF0000"/>
                </a:solidFill>
                <a:latin typeface="Trebuchet MS"/>
                <a:cs typeface="Trebuchet MS"/>
              </a:rPr>
              <a:t>node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visual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component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such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35" dirty="0">
                <a:solidFill>
                  <a:srgbClr val="252525"/>
                </a:solidFill>
                <a:latin typeface="Trebuchet MS"/>
                <a:cs typeface="Trebuchet MS"/>
              </a:rPr>
              <a:t>as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shape,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an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image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view,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UI </a:t>
            </a:r>
            <a:r>
              <a:rPr lang="en-US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control,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or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pane.</a:t>
            </a:r>
            <a:r>
              <a:rPr lang="en-US" sz="2400" dirty="0">
                <a:latin typeface="Trebuchet MS"/>
                <a:cs typeface="Trebuchet MS"/>
              </a:rPr>
              <a:t> </a:t>
            </a:r>
          </a:p>
          <a:p>
            <a:pPr>
              <a:lnSpc>
                <a:spcPct val="110000"/>
              </a:lnSpc>
              <a:spcBef>
                <a:spcPts val="1680"/>
              </a:spcBef>
            </a:pPr>
            <a:r>
              <a:rPr lang="en-US" sz="2400" spc="12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FF0000"/>
                </a:solidFill>
                <a:latin typeface="Trebuchet MS"/>
                <a:cs typeface="Trebuchet MS"/>
              </a:rPr>
              <a:t>shape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refers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text,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line,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circle,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ellipse,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rectangle,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arc,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polygon, </a:t>
            </a:r>
            <a:r>
              <a:rPr lang="en-US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polyline,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etc.</a:t>
            </a:r>
            <a:r>
              <a:rPr lang="en-US" sz="2400" dirty="0">
                <a:latin typeface="Trebuchet MS"/>
                <a:cs typeface="Trebuchet MS"/>
              </a:rPr>
              <a:t> </a:t>
            </a:r>
          </a:p>
          <a:p>
            <a:pPr>
              <a:lnSpc>
                <a:spcPct val="110000"/>
              </a:lnSpc>
              <a:spcBef>
                <a:spcPts val="1680"/>
              </a:spcBef>
            </a:pPr>
            <a:r>
              <a:rPr lang="en-US" sz="2400" spc="12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FF0000"/>
                </a:solidFill>
                <a:latin typeface="Trebuchet MS"/>
                <a:cs typeface="Trebuchet MS"/>
              </a:rPr>
              <a:t>UI</a:t>
            </a:r>
            <a:r>
              <a:rPr lang="en-US" sz="24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FF0000"/>
                </a:solidFill>
                <a:latin typeface="Trebuchet MS"/>
                <a:cs typeface="Trebuchet MS"/>
              </a:rPr>
              <a:t>control</a:t>
            </a:r>
            <a:r>
              <a:rPr lang="en-US" sz="24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refers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label,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button,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check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box,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radio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button,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text </a:t>
            </a:r>
            <a:r>
              <a:rPr lang="en-US" sz="2400" spc="-3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field,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text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area,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etc.</a:t>
            </a:r>
            <a:endParaRPr lang="en-US" sz="2400" dirty="0">
              <a:latin typeface="Trebuchet MS"/>
              <a:cs typeface="Trebuchet MS"/>
            </a:endParaRPr>
          </a:p>
          <a:p>
            <a:pPr>
              <a:lnSpc>
                <a:spcPct val="11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120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B19-4348-8E66-6AFE-5B23E514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Panes, UI Control and Shapes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5864-E28F-981B-75F6-9BB68098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109D4-1A75-2A3C-21AF-FD533377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16" y="437612"/>
            <a:ext cx="6075504" cy="528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26A72-2F47-98BB-42F2-B0F3973BF966}"/>
              </a:ext>
            </a:extLst>
          </p:cNvPr>
          <p:cNvSpPr txBox="1"/>
          <p:nvPr/>
        </p:nvSpPr>
        <p:spPr>
          <a:xfrm>
            <a:off x="4523318" y="5670218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can be shapes, image views, UI controls, and panes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342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EF59-BD57-4036-F099-894F61C0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StackPane</a:t>
            </a:r>
            <a:r>
              <a:rPr lang="en-IN" dirty="0"/>
              <a:t> and Button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0C6E-1D09-B0F6-53BD-56FD1B93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835" y="864108"/>
            <a:ext cx="8627165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IN" sz="4800" dirty="0">
              <a:latin typeface="Times New Roman"/>
              <a:cs typeface="Times New Roman"/>
            </a:endParaRPr>
          </a:p>
          <a:p>
            <a:pPr marL="433070" marR="1803400" indent="0">
              <a:lnSpc>
                <a:spcPct val="109700"/>
              </a:lnSpc>
              <a:spcBef>
                <a:spcPts val="1545"/>
              </a:spcBef>
              <a:buNone/>
            </a:pP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lang="en-IN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lang="en-IN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(Stage </a:t>
            </a: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r>
              <a:rPr lang="en-IN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{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433070" marR="1803400" indent="0">
              <a:lnSpc>
                <a:spcPct val="109700"/>
              </a:lnSpc>
              <a:spcBef>
                <a:spcPts val="1545"/>
              </a:spcBef>
              <a:buNone/>
            </a:pPr>
            <a:r>
              <a:rPr lang="en-IN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StackPane</a:t>
            </a:r>
            <a:r>
              <a:rPr lang="en-IN" b="1" spc="-10" dirty="0">
                <a:solidFill>
                  <a:srgbClr val="252525"/>
                </a:solidFill>
                <a:latin typeface="Courier New"/>
                <a:cs typeface="Courier New"/>
              </a:rPr>
              <a:t> pane = </a:t>
            </a:r>
            <a:r>
              <a:rPr lang="en-IN" b="1" spc="-5" dirty="0">
                <a:solidFill>
                  <a:srgbClr val="252525"/>
                </a:solidFill>
                <a:latin typeface="Courier New"/>
                <a:cs typeface="Courier New"/>
              </a:rPr>
              <a:t>new </a:t>
            </a:r>
            <a:r>
              <a:rPr lang="en-IN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StackPane</a:t>
            </a:r>
            <a:r>
              <a:rPr lang="en-IN" b="1" spc="-10" dirty="0">
                <a:solidFill>
                  <a:srgbClr val="252525"/>
                </a:solidFill>
                <a:latin typeface="Courier New"/>
                <a:cs typeface="Courier New"/>
              </a:rPr>
              <a:t>(); </a:t>
            </a:r>
            <a:r>
              <a:rPr lang="en-IN" b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433070" marR="1803400" indent="0">
              <a:lnSpc>
                <a:spcPct val="109700"/>
              </a:lnSpc>
              <a:spcBef>
                <a:spcPts val="1545"/>
              </a:spcBef>
              <a:buNone/>
            </a:pP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pane.getChildren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().</a:t>
            </a:r>
            <a:r>
              <a:rPr lang="en-IN" b="1" spc="-10" dirty="0">
                <a:solidFill>
                  <a:srgbClr val="252525"/>
                </a:solidFill>
                <a:latin typeface="Courier New"/>
                <a:cs typeface="Courier New"/>
              </a:rPr>
              <a:t>add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(new Button("OK")); </a:t>
            </a:r>
            <a:r>
              <a:rPr lang="en-IN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433070" marR="1803400" indent="0">
              <a:lnSpc>
                <a:spcPct val="109700"/>
              </a:lnSpc>
              <a:spcBef>
                <a:spcPts val="1545"/>
              </a:spcBef>
              <a:buNone/>
            </a:pPr>
            <a:r>
              <a:rPr lang="en-IN"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Scene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scene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Scene(pane,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200, 50);</a:t>
            </a:r>
            <a:endParaRPr lang="en-IN" dirty="0">
              <a:latin typeface="Courier New"/>
              <a:cs typeface="Courier New"/>
            </a:endParaRPr>
          </a:p>
          <a:p>
            <a:pPr marL="659130" marR="1700530" indent="0">
              <a:lnSpc>
                <a:spcPct val="109300"/>
              </a:lnSpc>
              <a:spcBef>
                <a:spcPts val="10"/>
              </a:spcBef>
              <a:buNone/>
            </a:pP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// Set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the stage title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</a:t>
            </a:r>
            <a:r>
              <a:rPr lang="en-IN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setTitle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("Button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in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pane");</a:t>
            </a:r>
          </a:p>
          <a:p>
            <a:pPr marL="659130" marR="1700530" indent="0">
              <a:lnSpc>
                <a:spcPct val="109300"/>
              </a:lnSpc>
              <a:spcBef>
                <a:spcPts val="10"/>
              </a:spcBef>
              <a:buNone/>
            </a:pPr>
            <a:endParaRPr lang="en-IN" dirty="0">
              <a:latin typeface="Courier New"/>
              <a:cs typeface="Courier New"/>
            </a:endParaRPr>
          </a:p>
          <a:p>
            <a:pPr marL="659130" marR="1803400" indent="0">
              <a:lnSpc>
                <a:spcPts val="1780"/>
              </a:lnSpc>
              <a:spcBef>
                <a:spcPts val="55"/>
              </a:spcBef>
              <a:buNone/>
            </a:pP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//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Place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the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scene </a:t>
            </a:r>
            <a:r>
              <a:rPr lang="en-IN" spc="-15" dirty="0">
                <a:solidFill>
                  <a:srgbClr val="252525"/>
                </a:solidFill>
                <a:latin typeface="Courier New"/>
                <a:cs typeface="Courier New"/>
              </a:rPr>
              <a:t>in 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the stage </a:t>
            </a:r>
            <a:r>
              <a:rPr lang="en-IN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</a:t>
            </a:r>
            <a:r>
              <a:rPr lang="en-IN" sz="2600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setScene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(scene); </a:t>
            </a:r>
          </a:p>
          <a:p>
            <a:pPr marL="659130" marR="1803400" indent="0">
              <a:lnSpc>
                <a:spcPts val="1780"/>
              </a:lnSpc>
              <a:spcBef>
                <a:spcPts val="55"/>
              </a:spcBef>
              <a:buNone/>
            </a:pPr>
            <a:endParaRPr lang="en-IN" spc="-10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659130" marR="1803400" indent="0">
              <a:lnSpc>
                <a:spcPts val="1780"/>
              </a:lnSpc>
              <a:spcBef>
                <a:spcPts val="55"/>
              </a:spcBef>
              <a:buNone/>
            </a:pPr>
            <a:r>
              <a:rPr lang="en-IN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</a:t>
            </a:r>
            <a:r>
              <a:rPr lang="en-IN" sz="2600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show</a:t>
            </a: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r>
              <a:rPr lang="en-IN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Display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the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stage</a:t>
            </a:r>
            <a:endParaRPr lang="en-IN" sz="18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65"/>
              </a:spcBef>
              <a:buNone/>
            </a:pPr>
            <a:r>
              <a:rPr lang="en-IN" spc="-1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lang="en-IN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1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05CC-E9FD-0514-F6BE-5083F8C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Pane and Circle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25DE-7BC4-444E-2961-E222A741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512" y="771343"/>
            <a:ext cx="7911914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IN" sz="5400" dirty="0">
              <a:latin typeface="Times New Roman"/>
              <a:cs typeface="Times New Roman"/>
            </a:endParaRPr>
          </a:p>
          <a:p>
            <a:pPr marL="249554" marR="2212340" indent="0">
              <a:lnSpc>
                <a:spcPct val="145000"/>
              </a:lnSpc>
              <a:spcBef>
                <a:spcPts val="950"/>
              </a:spcBef>
              <a:buNone/>
            </a:pPr>
            <a:r>
              <a:rPr lang="en-IN" sz="1600" spc="-15" dirty="0">
                <a:solidFill>
                  <a:srgbClr val="252525"/>
                </a:solidFill>
                <a:latin typeface="Courier New"/>
                <a:cs typeface="Courier New"/>
              </a:rPr>
              <a:t>// </a:t>
            </a:r>
            <a:r>
              <a:rPr lang="en-IN" sz="1600" spc="-10" dirty="0">
                <a:solidFill>
                  <a:srgbClr val="252525"/>
                </a:solidFill>
                <a:latin typeface="Courier New"/>
                <a:cs typeface="Courier New"/>
              </a:rPr>
              <a:t>Create a circle and set </a:t>
            </a:r>
            <a:r>
              <a:rPr lang="en-IN" sz="1600" spc="-5" dirty="0">
                <a:solidFill>
                  <a:srgbClr val="252525"/>
                </a:solidFill>
                <a:latin typeface="Courier New"/>
                <a:cs typeface="Courier New"/>
              </a:rPr>
              <a:t>its </a:t>
            </a:r>
            <a:r>
              <a:rPr lang="en-IN" sz="1600" spc="-10" dirty="0">
                <a:solidFill>
                  <a:srgbClr val="252525"/>
                </a:solidFill>
                <a:latin typeface="Courier New"/>
                <a:cs typeface="Courier New"/>
              </a:rPr>
              <a:t>properties </a:t>
            </a:r>
            <a:r>
              <a:rPr lang="en-IN" sz="1600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249554" marR="2212340" indent="0">
              <a:lnSpc>
                <a:spcPct val="145000"/>
              </a:lnSpc>
              <a:spcBef>
                <a:spcPts val="950"/>
              </a:spcBef>
              <a:buNone/>
            </a:pPr>
            <a:r>
              <a:rPr lang="en-IN"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Circle </a:t>
            </a:r>
            <a:r>
              <a:rPr lang="en-IN" sz="2400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r>
              <a:rPr lang="en-IN"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= new Circle(); </a:t>
            </a:r>
            <a:r>
              <a:rPr lang="en-IN"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circle.setCenterX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(100); </a:t>
            </a:r>
            <a:r>
              <a:rPr lang="en-IN" sz="2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circle.setCenterY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(100); </a:t>
            </a:r>
            <a:r>
              <a:rPr lang="en-IN" sz="2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circle.setRadius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(50); </a:t>
            </a:r>
            <a:r>
              <a:rPr lang="en-IN" sz="2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circle.setStroke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Color.BLACK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; </a:t>
            </a:r>
            <a:r>
              <a:rPr lang="en-IN" sz="2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circle.setFill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Color.RED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lang="en-IN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736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6306-BD4D-254E-69BE-078584A7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Pane and Circle (Cont.)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4BC7-6FBA-62D9-88A5-4B0E36D1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1" y="864108"/>
            <a:ext cx="8991599" cy="5120640"/>
          </a:xfrm>
        </p:spPr>
        <p:txBody>
          <a:bodyPr>
            <a:normAutofit/>
          </a:bodyPr>
          <a:lstStyle/>
          <a:p>
            <a:pPr marL="249554" marR="2825115" indent="0">
              <a:lnSpc>
                <a:spcPct val="129000"/>
              </a:lnSpc>
              <a:spcBef>
                <a:spcPts val="1230"/>
              </a:spcBef>
              <a:buNone/>
            </a:pPr>
            <a:r>
              <a:rPr lang="en-IN" sz="2000" spc="-15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lang="en-IN" sz="20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Create</a:t>
            </a:r>
            <a:r>
              <a:rPr lang="en-IN" sz="20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IN" sz="20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5" dirty="0">
                <a:solidFill>
                  <a:srgbClr val="252525"/>
                </a:solidFill>
                <a:latin typeface="Courier New"/>
                <a:cs typeface="Courier New"/>
              </a:rPr>
              <a:t>pane</a:t>
            </a:r>
            <a:r>
              <a:rPr lang="en-IN" sz="20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5" dirty="0">
                <a:solidFill>
                  <a:srgbClr val="252525"/>
                </a:solidFill>
                <a:latin typeface="Courier New"/>
                <a:cs typeface="Courier New"/>
              </a:rPr>
              <a:t>to</a:t>
            </a:r>
            <a:r>
              <a:rPr lang="en-IN" sz="20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hold</a:t>
            </a:r>
            <a:r>
              <a:rPr lang="en-IN" sz="20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the</a:t>
            </a:r>
            <a:r>
              <a:rPr lang="en-IN" sz="20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circle </a:t>
            </a:r>
            <a:r>
              <a:rPr lang="en-IN" sz="2000" spc="-79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249554" marR="2825115" indent="0">
              <a:lnSpc>
                <a:spcPct val="129000"/>
              </a:lnSpc>
              <a:spcBef>
                <a:spcPts val="1230"/>
              </a:spcBef>
              <a:buNone/>
            </a:pPr>
            <a:r>
              <a:rPr lang="en-IN"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Pane </a:t>
            </a:r>
            <a:r>
              <a:rPr lang="en-IN" sz="2000" b="1" spc="-10" dirty="0" err="1">
                <a:solidFill>
                  <a:srgbClr val="FF0000"/>
                </a:solidFill>
                <a:latin typeface="Courier New"/>
                <a:cs typeface="Courier New"/>
              </a:rPr>
              <a:t>pane</a:t>
            </a:r>
            <a:r>
              <a:rPr lang="en-IN"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= new Pane(); </a:t>
            </a:r>
            <a:r>
              <a:rPr lang="en-IN"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pane.getChildren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().add(circle);</a:t>
            </a:r>
            <a:endParaRPr lang="en-IN" sz="20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470"/>
              </a:spcBef>
              <a:buNone/>
            </a:pPr>
            <a:r>
              <a:rPr lang="en-IN" sz="1800" spc="-15" dirty="0">
                <a:solidFill>
                  <a:srgbClr val="252525"/>
                </a:solidFill>
                <a:latin typeface="Courier New"/>
                <a:cs typeface="Courier New"/>
              </a:rPr>
              <a:t>//</a:t>
            </a:r>
            <a:r>
              <a:rPr lang="en-IN" sz="1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Create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IN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scene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and</a:t>
            </a:r>
            <a:r>
              <a:rPr lang="en-IN" sz="18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place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it</a:t>
            </a:r>
            <a:r>
              <a:rPr lang="en-IN" sz="18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in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the</a:t>
            </a:r>
            <a:r>
              <a:rPr lang="en-IN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stage</a:t>
            </a:r>
            <a:r>
              <a:rPr lang="en-IN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5" dirty="0">
                <a:solidFill>
                  <a:srgbClr val="252525"/>
                </a:solidFill>
                <a:latin typeface="Courier New"/>
                <a:cs typeface="Courier New"/>
              </a:rPr>
              <a:t>and</a:t>
            </a:r>
            <a:r>
              <a:rPr lang="en-IN" sz="18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1800" spc="-10" dirty="0">
                <a:solidFill>
                  <a:srgbClr val="252525"/>
                </a:solidFill>
                <a:latin typeface="Courier New"/>
                <a:cs typeface="Courier New"/>
              </a:rPr>
              <a:t>show</a:t>
            </a:r>
          </a:p>
          <a:p>
            <a:pPr marL="249554" indent="0">
              <a:lnSpc>
                <a:spcPct val="100000"/>
              </a:lnSpc>
              <a:spcBef>
                <a:spcPts val="470"/>
              </a:spcBef>
              <a:buNone/>
            </a:pPr>
            <a:endParaRPr lang="en-IN" sz="1800" dirty="0">
              <a:latin typeface="Courier New"/>
              <a:cs typeface="Courier New"/>
            </a:endParaRPr>
          </a:p>
          <a:p>
            <a:pPr marL="249554" marR="2315845" indent="0">
              <a:lnSpc>
                <a:spcPct val="128800"/>
              </a:lnSpc>
              <a:spcBef>
                <a:spcPts val="25"/>
              </a:spcBef>
              <a:buNone/>
            </a:pP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Scene 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scene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IN" sz="2000" b="1" spc="-10" dirty="0">
                <a:solidFill>
                  <a:srgbClr val="252525"/>
                </a:solidFill>
                <a:latin typeface="Courier New"/>
                <a:cs typeface="Courier New"/>
              </a:rPr>
              <a:t>new Scene(pane, 200, 200); </a:t>
            </a:r>
            <a:r>
              <a:rPr lang="en-IN" sz="2000" b="1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primaryStage.setTitle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("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ShowCircle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"); </a:t>
            </a:r>
            <a:r>
              <a:rPr lang="en-IN" sz="20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primaryStage.setScene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(scene); </a:t>
            </a:r>
            <a:r>
              <a:rPr lang="en-IN" sz="20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 err="1">
                <a:solidFill>
                  <a:srgbClr val="252525"/>
                </a:solidFill>
                <a:latin typeface="Courier New"/>
                <a:cs typeface="Courier New"/>
              </a:rPr>
              <a:t>primaryStage.show</a:t>
            </a:r>
            <a:r>
              <a:rPr lang="en-IN" sz="20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lang="en-IN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26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0D00-4A2E-A629-CD1A-977737B1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JavaFX Program to Display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24D8-3259-DA97-07C4-6737FE2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1791"/>
            <a:ext cx="7967132" cy="62252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4"/>
                </a:solidFill>
              </a:rPr>
              <a:t>import </a:t>
            </a:r>
            <a:r>
              <a:rPr lang="en-IN" sz="2400" dirty="0" err="1">
                <a:solidFill>
                  <a:schemeClr val="accent4"/>
                </a:solidFill>
              </a:rPr>
              <a:t>javafx.application.Application</a:t>
            </a:r>
            <a:r>
              <a:rPr lang="en-IN" sz="2400" dirty="0">
                <a:solidFill>
                  <a:schemeClr val="accent4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4"/>
                </a:solidFill>
              </a:rPr>
              <a:t>import </a:t>
            </a:r>
            <a:r>
              <a:rPr lang="en-IN" sz="2400" dirty="0" err="1">
                <a:solidFill>
                  <a:schemeClr val="accent4"/>
                </a:solidFill>
              </a:rPr>
              <a:t>javafx.scene.Scene</a:t>
            </a:r>
            <a:r>
              <a:rPr lang="en-IN" sz="2400" dirty="0">
                <a:solidFill>
                  <a:schemeClr val="accent4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4"/>
                </a:solidFill>
              </a:rPr>
              <a:t>import </a:t>
            </a:r>
            <a:r>
              <a:rPr lang="en-IN" sz="2400" dirty="0" err="1">
                <a:solidFill>
                  <a:schemeClr val="accent4"/>
                </a:solidFill>
              </a:rPr>
              <a:t>javafx.scene.control.Button</a:t>
            </a:r>
            <a:r>
              <a:rPr lang="en-IN" sz="2400" dirty="0">
                <a:solidFill>
                  <a:schemeClr val="accent4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4"/>
                </a:solidFill>
              </a:rPr>
              <a:t>import </a:t>
            </a:r>
            <a:r>
              <a:rPr lang="en-IN" sz="2400" dirty="0" err="1">
                <a:solidFill>
                  <a:schemeClr val="accent4"/>
                </a:solidFill>
              </a:rPr>
              <a:t>javafx.stage.Stage</a:t>
            </a:r>
            <a:r>
              <a:rPr lang="en-IN" sz="2400" dirty="0">
                <a:solidFill>
                  <a:schemeClr val="accent4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public class </a:t>
            </a:r>
            <a:r>
              <a:rPr lang="en-US" sz="2400" dirty="0" err="1">
                <a:solidFill>
                  <a:srgbClr val="0070C0"/>
                </a:solidFill>
              </a:rPr>
              <a:t>MyJavaFX</a:t>
            </a:r>
            <a:r>
              <a:rPr lang="en-US" sz="2400" dirty="0">
                <a:solidFill>
                  <a:srgbClr val="0070C0"/>
                </a:solidFill>
              </a:rPr>
              <a:t> extends Application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void start(Stage </a:t>
            </a:r>
            <a:r>
              <a:rPr lang="en-US" sz="2400" dirty="0" err="1">
                <a:solidFill>
                  <a:srgbClr val="FF0000"/>
                </a:solidFill>
              </a:rPr>
              <a:t>primaryStage</a:t>
            </a:r>
            <a:r>
              <a:rPr lang="en-US" sz="2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400" b="1" dirty="0"/>
              <a:t>Button b = new Button("OK");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Pane r = new Pane();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r.getChildren</a:t>
            </a:r>
            <a:r>
              <a:rPr lang="en-US" sz="2400" dirty="0">
                <a:solidFill>
                  <a:srgbClr val="7030A0"/>
                </a:solidFill>
              </a:rPr>
              <a:t>().</a:t>
            </a:r>
            <a:r>
              <a:rPr lang="en-US" sz="2400" dirty="0" err="1">
                <a:solidFill>
                  <a:srgbClr val="7030A0"/>
                </a:solidFill>
              </a:rPr>
              <a:t>addAll</a:t>
            </a:r>
            <a:r>
              <a:rPr lang="en-US" sz="2400" dirty="0">
                <a:solidFill>
                  <a:srgbClr val="7030A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Scene </a:t>
            </a:r>
            <a:r>
              <a:rPr lang="en-US" sz="2400" dirty="0" err="1">
                <a:solidFill>
                  <a:srgbClr val="7030A0"/>
                </a:solidFill>
              </a:rPr>
              <a:t>scene</a:t>
            </a:r>
            <a:r>
              <a:rPr lang="en-US" sz="2400" dirty="0">
                <a:solidFill>
                  <a:srgbClr val="7030A0"/>
                </a:solidFill>
              </a:rPr>
              <a:t> = new Scene(b, 200, 250);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primaryStage.</a:t>
            </a:r>
            <a:r>
              <a:rPr lang="en-US" sz="2400" b="1" dirty="0" err="1">
                <a:solidFill>
                  <a:srgbClr val="00B0F0"/>
                </a:solidFill>
              </a:rPr>
              <a:t>setTitle</a:t>
            </a:r>
            <a:r>
              <a:rPr lang="en-US" sz="2400" dirty="0"/>
              <a:t>("</a:t>
            </a:r>
            <a:r>
              <a:rPr lang="en-US" sz="2400" dirty="0" err="1"/>
              <a:t>MyJavaFX</a:t>
            </a:r>
            <a:r>
              <a:rPr lang="en-US" sz="2400" dirty="0"/>
              <a:t>"); // Set the stage title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primaryStage.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setScene</a:t>
            </a:r>
            <a:r>
              <a:rPr lang="en-US" sz="2400" dirty="0"/>
              <a:t>(scene); // Place the scene in the stage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primaryStage.</a:t>
            </a:r>
            <a:r>
              <a:rPr lang="en-US" sz="2400" b="1" dirty="0" err="1">
                <a:solidFill>
                  <a:srgbClr val="FF0000"/>
                </a:solidFill>
              </a:rPr>
              <a:t>show</a:t>
            </a:r>
            <a:r>
              <a:rPr lang="en-US" sz="2400" dirty="0"/>
              <a:t>(); // Display the stage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b="1" dirty="0"/>
              <a:t>main</a:t>
            </a:r>
            <a:r>
              <a:rPr lang="en-US" sz="2400" dirty="0"/>
              <a:t>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Application.</a:t>
            </a:r>
            <a:r>
              <a:rPr lang="en-US" sz="2400" b="1" dirty="0" err="1">
                <a:solidFill>
                  <a:srgbClr val="FF0000"/>
                </a:solidFill>
              </a:rPr>
              <a:t>launch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}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0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EB75-3275-CC66-4D9D-E3BDBFC6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ABC3-A361-C913-659F-FA7D2792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7503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bind a target object to a source object.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 change in the source object will be automatically reflected in the  target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JavaFX introduces a new concept called property binding that  enables a </a:t>
            </a:r>
            <a:r>
              <a:rPr lang="en-US" sz="2400" b="1" dirty="0">
                <a:solidFill>
                  <a:srgbClr val="FF0000"/>
                </a:solidFill>
              </a:rPr>
              <a:t>target object to be bound to a source object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The target object is called a </a:t>
            </a:r>
            <a:r>
              <a:rPr lang="en-US" sz="2400" b="1" u="sng" dirty="0">
                <a:solidFill>
                  <a:schemeClr val="tx1"/>
                </a:solidFill>
              </a:rPr>
              <a:t>binding</a:t>
            </a:r>
            <a:r>
              <a:rPr lang="en-US" sz="2400" u="sng" dirty="0">
                <a:solidFill>
                  <a:schemeClr val="tx1"/>
                </a:solidFill>
              </a:rPr>
              <a:t> object </a:t>
            </a:r>
            <a:r>
              <a:rPr lang="en-US" sz="2400" dirty="0">
                <a:solidFill>
                  <a:schemeClr val="tx1"/>
                </a:solidFill>
              </a:rPr>
              <a:t>or a binding property  and </a:t>
            </a:r>
            <a:r>
              <a:rPr lang="en-US" sz="2400" u="sng" dirty="0">
                <a:solidFill>
                  <a:schemeClr val="tx1"/>
                </a:solidFill>
              </a:rPr>
              <a:t>the source object is called a </a:t>
            </a:r>
            <a:r>
              <a:rPr lang="en-US" sz="2400" b="1" u="sng" dirty="0">
                <a:solidFill>
                  <a:schemeClr val="tx1"/>
                </a:solidFill>
              </a:rPr>
              <a:t>bindable</a:t>
            </a:r>
            <a:r>
              <a:rPr lang="en-US" sz="2400" u="sng" dirty="0">
                <a:solidFill>
                  <a:schemeClr val="tx1"/>
                </a:solidFill>
              </a:rPr>
              <a:t> object </a:t>
            </a:r>
            <a:r>
              <a:rPr lang="en-US" sz="2400" dirty="0">
                <a:solidFill>
                  <a:schemeClr val="tx1"/>
                </a:solidFill>
              </a:rPr>
              <a:t>or observable  object.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5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8539"/>
            <a:ext cx="7315200" cy="6374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Basic structure of JAVAFX program, </a:t>
            </a:r>
          </a:p>
          <a:p>
            <a:r>
              <a:rPr lang="en-US" b="1" dirty="0">
                <a:solidFill>
                  <a:srgbClr val="0070C0"/>
                </a:solidFill>
              </a:rPr>
              <a:t>Panes, </a:t>
            </a:r>
          </a:p>
          <a:p>
            <a:r>
              <a:rPr lang="en-US" b="1" dirty="0">
                <a:solidFill>
                  <a:srgbClr val="0070C0"/>
                </a:solidFill>
              </a:rPr>
              <a:t>UI control and shapes, </a:t>
            </a:r>
          </a:p>
          <a:p>
            <a:r>
              <a:rPr lang="en-US" b="1" dirty="0">
                <a:solidFill>
                  <a:srgbClr val="0070C0"/>
                </a:solidFill>
              </a:rPr>
              <a:t>Property binding, </a:t>
            </a:r>
          </a:p>
          <a:p>
            <a:r>
              <a:rPr lang="en-US" b="1" dirty="0">
                <a:solidFill>
                  <a:srgbClr val="0070C0"/>
                </a:solidFill>
              </a:rPr>
              <a:t>The Color and the Font class, </a:t>
            </a:r>
          </a:p>
          <a:p>
            <a:r>
              <a:rPr lang="en-US" b="1" dirty="0">
                <a:solidFill>
                  <a:srgbClr val="0070C0"/>
                </a:solidFill>
              </a:rPr>
              <a:t>The Image and Image-View class, </a:t>
            </a:r>
          </a:p>
          <a:p>
            <a:r>
              <a:rPr lang="en-US" b="1" dirty="0">
                <a:solidFill>
                  <a:srgbClr val="0070C0"/>
                </a:solidFill>
              </a:rPr>
              <a:t>Layout panes and shapes, </a:t>
            </a:r>
          </a:p>
          <a:p>
            <a:r>
              <a:rPr lang="en-US" dirty="0">
                <a:solidFill>
                  <a:schemeClr val="tx1"/>
                </a:solidFill>
              </a:rPr>
              <a:t>Events and Events sources, </a:t>
            </a:r>
          </a:p>
          <a:p>
            <a:r>
              <a:rPr lang="en-US" dirty="0">
                <a:solidFill>
                  <a:schemeClr val="tx1"/>
                </a:solidFill>
              </a:rPr>
              <a:t>Registering Handlers and Handling Events, </a:t>
            </a:r>
          </a:p>
          <a:p>
            <a:r>
              <a:rPr lang="en-US" dirty="0">
                <a:solidFill>
                  <a:schemeClr val="tx1"/>
                </a:solidFill>
              </a:rPr>
              <a:t>Inner classes, </a:t>
            </a:r>
          </a:p>
          <a:p>
            <a:r>
              <a:rPr lang="en-US" dirty="0">
                <a:solidFill>
                  <a:schemeClr val="tx1"/>
                </a:solidFill>
              </a:rPr>
              <a:t>Anonymous inner class handlers, </a:t>
            </a:r>
          </a:p>
          <a:p>
            <a:r>
              <a:rPr lang="en-US" dirty="0">
                <a:solidFill>
                  <a:schemeClr val="tx1"/>
                </a:solidFill>
              </a:rPr>
              <a:t>Mouse and key events, </a:t>
            </a:r>
          </a:p>
          <a:p>
            <a:r>
              <a:rPr lang="en-US" dirty="0">
                <a:solidFill>
                  <a:schemeClr val="tx1"/>
                </a:solidFill>
              </a:rPr>
              <a:t>Listeners for observable objects, </a:t>
            </a:r>
          </a:p>
          <a:p>
            <a:r>
              <a:rPr lang="en-US" dirty="0">
                <a:solidFill>
                  <a:schemeClr val="tx1"/>
                </a:solidFill>
              </a:rPr>
              <a:t>Animation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7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EB75-3275-CC66-4D9D-E3BDBFC6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ABC3-A361-C913-659F-FA7D2792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0" y="864108"/>
            <a:ext cx="8496300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the value in the source object changes, the target object is also  changed automatically.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circle.centerXProperty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>
                <a:solidFill>
                  <a:srgbClr val="FF0000"/>
                </a:solidFill>
              </a:rPr>
              <a:t>bind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pane.widthProperty</a:t>
            </a:r>
            <a:r>
              <a:rPr lang="en-US" sz="2400" dirty="0">
                <a:solidFill>
                  <a:schemeClr val="tx1"/>
                </a:solidFill>
              </a:rPr>
              <a:t>().divide(2)); 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circle.centerYProperty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>
                <a:solidFill>
                  <a:srgbClr val="FF0000"/>
                </a:solidFill>
              </a:rPr>
              <a:t>bind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pane.heightProperty</a:t>
            </a:r>
            <a:r>
              <a:rPr lang="en-US" sz="2400" dirty="0">
                <a:solidFill>
                  <a:schemeClr val="tx1"/>
                </a:solidFill>
              </a:rPr>
              <a:t>().divide(2));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Refer reference program: 1</a:t>
            </a:r>
          </a:p>
        </p:txBody>
      </p:sp>
    </p:spTree>
    <p:extLst>
      <p:ext uri="{BB962C8B-B14F-4D97-AF65-F5344CB8AC3E}">
        <p14:creationId xmlns:p14="http://schemas.microsoft.com/office/powerpoint/2010/main" val="50192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20F5-23D2-9777-B114-9A6FA39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and Methods for Nodes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290F-422C-6B33-2C19-829CD94E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abstract Node class defines many properties and methods that  are common to all nodes.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Style:</a:t>
            </a:r>
          </a:p>
          <a:p>
            <a:r>
              <a:rPr lang="en-IN" sz="2400" dirty="0">
                <a:solidFill>
                  <a:schemeClr val="tx1"/>
                </a:solidFill>
              </a:rPr>
              <a:t>JavaFX style properties are similar to </a:t>
            </a:r>
            <a:r>
              <a:rPr lang="en-IN" sz="2400" dirty="0">
                <a:solidFill>
                  <a:srgbClr val="FF0000"/>
                </a:solidFill>
              </a:rPr>
              <a:t>cascading style sheets (CSS)  </a:t>
            </a:r>
            <a:r>
              <a:rPr lang="en-IN" sz="2400" dirty="0">
                <a:solidFill>
                  <a:schemeClr val="tx1"/>
                </a:solidFill>
              </a:rPr>
              <a:t>used to specify the styles for HTML elements in a Web page. So,  the style properties in JavaFX are called JavaFX CSS.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In JavaFX, a style property is defined with a </a:t>
            </a:r>
            <a:r>
              <a:rPr lang="en-IN" sz="2400" dirty="0">
                <a:solidFill>
                  <a:srgbClr val="FF0000"/>
                </a:solidFill>
              </a:rPr>
              <a:t>prefix –</a:t>
            </a:r>
            <a:r>
              <a:rPr lang="en-IN" sz="2400" dirty="0" err="1">
                <a:solidFill>
                  <a:srgbClr val="FF0000"/>
                </a:solidFill>
              </a:rPr>
              <a:t>fx</a:t>
            </a:r>
            <a:r>
              <a:rPr lang="en-IN" sz="2400" dirty="0">
                <a:solidFill>
                  <a:srgbClr val="FF0000"/>
                </a:solidFill>
              </a:rPr>
              <a:t>- 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r>
              <a:rPr lang="en-IN" sz="2400" b="1" dirty="0" err="1">
                <a:solidFill>
                  <a:srgbClr val="002060"/>
                </a:solidFill>
              </a:rPr>
              <a:t>circle.setStyle</a:t>
            </a:r>
            <a:r>
              <a:rPr lang="en-IN" sz="2400" b="1" dirty="0">
                <a:solidFill>
                  <a:srgbClr val="002060"/>
                </a:solidFill>
              </a:rPr>
              <a:t>("-</a:t>
            </a:r>
            <a:r>
              <a:rPr lang="en-IN" sz="2400" b="1" dirty="0" err="1">
                <a:solidFill>
                  <a:srgbClr val="002060"/>
                </a:solidFill>
              </a:rPr>
              <a:t>fx</a:t>
            </a:r>
            <a:r>
              <a:rPr lang="en-IN" sz="2400" b="1" dirty="0">
                <a:solidFill>
                  <a:srgbClr val="002060"/>
                </a:solidFill>
              </a:rPr>
              <a:t>-stroke: black; -</a:t>
            </a:r>
            <a:r>
              <a:rPr lang="en-IN" sz="2400" b="1" dirty="0" err="1">
                <a:solidFill>
                  <a:srgbClr val="002060"/>
                </a:solidFill>
              </a:rPr>
              <a:t>fx</a:t>
            </a:r>
            <a:r>
              <a:rPr lang="en-IN" sz="2400" b="1" dirty="0">
                <a:solidFill>
                  <a:srgbClr val="002060"/>
                </a:solidFill>
              </a:rPr>
              <a:t>-fill: red;");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20F5-23D2-9777-B114-9A6FA39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and Methods for Nodes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290F-422C-6B33-2C19-829CD94E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0043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Rotate: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rotate property enables you to specify an angle in degrees for  rotating the node from its center.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the degree is positive, the rotation is performed clockwise;  otherwise, it is performed counterclockwise.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button.setRotate</a:t>
            </a:r>
            <a:r>
              <a:rPr lang="en-US" sz="2400" dirty="0">
                <a:solidFill>
                  <a:srgbClr val="FF0000"/>
                </a:solidFill>
              </a:rPr>
              <a:t>(80);</a:t>
            </a:r>
          </a:p>
        </p:txBody>
      </p:sp>
    </p:spTree>
    <p:extLst>
      <p:ext uri="{BB962C8B-B14F-4D97-AF65-F5344CB8AC3E}">
        <p14:creationId xmlns:p14="http://schemas.microsoft.com/office/powerpoint/2010/main" val="92980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8DA1-F340-1C58-759A-F9A73E9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Color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8D26-1EBC-93E3-8F78-68C2C8BE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JavaFX defines the </a:t>
            </a:r>
            <a:r>
              <a:rPr lang="en-US" sz="2400" b="1" u="sng" dirty="0">
                <a:solidFill>
                  <a:srgbClr val="FF0000"/>
                </a:solidFill>
              </a:rPr>
              <a:t>abstract Paint class </a:t>
            </a:r>
            <a:r>
              <a:rPr lang="en-US" sz="2400" dirty="0">
                <a:solidFill>
                  <a:schemeClr val="tx1"/>
                </a:solidFill>
              </a:rPr>
              <a:t>for painting a node.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javafx.scene.paint.Color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concrete subclass of Paint,  which is used to encapsulate colors.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Color class can be used to create colors.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6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9E0-26AB-04B3-577E-B8AD8928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Color</a:t>
            </a:r>
            <a:r>
              <a:rPr lang="en-IN" dirty="0"/>
              <a:t>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4CC7-98DE-740D-6689-87C00E0D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Color</a:t>
            </a:r>
            <a:r>
              <a:rPr lang="en-IN" sz="2400" dirty="0">
                <a:solidFill>
                  <a:schemeClr val="tx1"/>
                </a:solidFill>
              </a:rPr>
              <a:t>(r: double, g: double, b: double, opacity: double)</a:t>
            </a:r>
          </a:p>
          <a:p>
            <a:r>
              <a:rPr lang="en-IN" sz="2400" dirty="0">
                <a:solidFill>
                  <a:schemeClr val="tx1"/>
                </a:solidFill>
              </a:rPr>
              <a:t>brighter():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darker():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chemeClr val="tx1"/>
                </a:solidFill>
              </a:rPr>
              <a:t>color</a:t>
            </a:r>
            <a:r>
              <a:rPr lang="en-IN" sz="2400" dirty="0">
                <a:solidFill>
                  <a:schemeClr val="tx1"/>
                </a:solidFill>
              </a:rPr>
              <a:t>(r: double, g: double, b: double):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chemeClr val="tx1"/>
                </a:solidFill>
              </a:rPr>
              <a:t>color</a:t>
            </a:r>
            <a:r>
              <a:rPr lang="en-IN" sz="2400" dirty="0">
                <a:solidFill>
                  <a:schemeClr val="tx1"/>
                </a:solidFill>
              </a:rPr>
              <a:t>(r: double, g: double, b: double, opacity: double):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rgbClr val="FF0000"/>
                </a:solidFill>
              </a:rPr>
              <a:t>rgb</a:t>
            </a:r>
            <a:r>
              <a:rPr lang="en-IN" sz="2400" dirty="0">
                <a:solidFill>
                  <a:schemeClr val="tx1"/>
                </a:solidFill>
              </a:rPr>
              <a:t>(r: int, g: int, b: int):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err="1">
                <a:solidFill>
                  <a:schemeClr val="tx1"/>
                </a:solidFill>
              </a:rPr>
              <a:t>rgb</a:t>
            </a:r>
            <a:r>
              <a:rPr lang="en-IN" sz="2400" dirty="0">
                <a:solidFill>
                  <a:schemeClr val="tx1"/>
                </a:solidFill>
              </a:rPr>
              <a:t>(r: int, g: int, b: int, opacity: double):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+getter methods…</a:t>
            </a:r>
          </a:p>
        </p:txBody>
      </p:sp>
    </p:spTree>
    <p:extLst>
      <p:ext uri="{BB962C8B-B14F-4D97-AF65-F5344CB8AC3E}">
        <p14:creationId xmlns:p14="http://schemas.microsoft.com/office/powerpoint/2010/main" val="358789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4B96-A448-AE82-F1BA-686548D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Color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15F8-68AE-1827-CFE4-B3086EC8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The Color class is immutable. </a:t>
            </a:r>
            <a:r>
              <a:rPr lang="en-US" sz="2400" dirty="0">
                <a:solidFill>
                  <a:schemeClr val="tx1"/>
                </a:solidFill>
              </a:rPr>
              <a:t>Once a Color object is created, its  properties cannot be changed.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Many standard colors such as BEIGE, BLACK, BLUE, BROWN, CYAN,  DARKGRAY, GOLD, GRAY, GREEN, LIGHTGRAY, MAGENTA, NAVY,  ORANGE, PINK, RED, SILVER, WHITE, and YELLOW defined as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constants in the Color class.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FE9FC-3BBD-C72A-33B3-810CC60B9A34}"/>
              </a:ext>
            </a:extLst>
          </p:cNvPr>
          <p:cNvSpPr txBox="1"/>
          <p:nvPr/>
        </p:nvSpPr>
        <p:spPr>
          <a:xfrm>
            <a:off x="7288696" y="554035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05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E550-38A7-D534-9380-D11A1A78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B412-AC15-565D-07FC-5EA4517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Font class describes font name, weight, and size.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set fonts for rendering the text.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rgbClr val="FF0000"/>
                </a:solidFill>
              </a:rPr>
              <a:t>javafx.scene.text.Font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class is used to create fonts.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Font is defined by its name, weight, posture, and size.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Name: </a:t>
            </a:r>
            <a:r>
              <a:rPr lang="en-US" sz="2400" dirty="0">
                <a:solidFill>
                  <a:srgbClr val="FF0000"/>
                </a:solidFill>
              </a:rPr>
              <a:t>Times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Courier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Arial</a:t>
            </a:r>
            <a:r>
              <a:rPr lang="en-US" sz="2400" dirty="0">
                <a:solidFill>
                  <a:schemeClr val="tx1"/>
                </a:solidFill>
              </a:rPr>
              <a:t> are the examples of the font  names.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obtain a list of available font family names by invoking the  static </a:t>
            </a:r>
            <a:r>
              <a:rPr lang="en-US" sz="2400" dirty="0" err="1">
                <a:solidFill>
                  <a:srgbClr val="FF0000"/>
                </a:solidFill>
              </a:rPr>
              <a:t>getFamilies</a:t>
            </a:r>
            <a:r>
              <a:rPr lang="en-US" sz="2400" dirty="0">
                <a:solidFill>
                  <a:schemeClr val="tx1"/>
                </a:solidFill>
              </a:rPr>
              <a:t>() method.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Posture: The font postures are two constants: </a:t>
            </a:r>
            <a:r>
              <a:rPr lang="en-US" sz="2400" dirty="0" err="1">
                <a:solidFill>
                  <a:srgbClr val="FF0000"/>
                </a:solidFill>
              </a:rPr>
              <a:t>FontPosture.ITALIC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FontPosture.REGULAR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7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1E0-55A4-149C-7F3A-724BBE4A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Font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48E9-504A-C89D-3DB0-0ACEDB37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65532" cy="5120640"/>
          </a:xfrm>
        </p:spPr>
        <p:txBody>
          <a:bodyPr>
            <a:normAutofit lnSpcReduction="10000"/>
          </a:bodyPr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A Font instance can be constructed using its constructors or using its  static methods.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Example 1: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Font font1 = new Font("</a:t>
            </a:r>
            <a:r>
              <a:rPr lang="en-IN" sz="2400" b="1" dirty="0" err="1">
                <a:solidFill>
                  <a:srgbClr val="FF0000"/>
                </a:solidFill>
              </a:rPr>
              <a:t>SansSerif</a:t>
            </a:r>
            <a:r>
              <a:rPr lang="en-IN" sz="2400" b="1" dirty="0">
                <a:solidFill>
                  <a:srgbClr val="FF0000"/>
                </a:solidFill>
              </a:rPr>
              <a:t>", 16);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Font font2 = </a:t>
            </a:r>
            <a:r>
              <a:rPr lang="en-IN" sz="2400" b="1" dirty="0" err="1">
                <a:solidFill>
                  <a:schemeClr val="tx1"/>
                </a:solidFill>
              </a:rPr>
              <a:t>Font.font</a:t>
            </a:r>
            <a:r>
              <a:rPr lang="en-IN" sz="2400" b="1" dirty="0">
                <a:solidFill>
                  <a:schemeClr val="tx1"/>
                </a:solidFill>
              </a:rPr>
              <a:t>("Times New Roman", </a:t>
            </a:r>
            <a:r>
              <a:rPr lang="en-IN" sz="2400" b="1" dirty="0" err="1">
                <a:solidFill>
                  <a:schemeClr val="tx1"/>
                </a:solidFill>
              </a:rPr>
              <a:t>FontWeight.BOLD</a:t>
            </a:r>
            <a:r>
              <a:rPr lang="en-IN" sz="2400" b="1" dirty="0">
                <a:solidFill>
                  <a:schemeClr val="tx1"/>
                </a:solidFill>
              </a:rPr>
              <a:t>,  </a:t>
            </a:r>
            <a:r>
              <a:rPr lang="en-IN" sz="2400" b="1" dirty="0" err="1">
                <a:solidFill>
                  <a:schemeClr val="tx1"/>
                </a:solidFill>
              </a:rPr>
              <a:t>FontPosture.ITALIC</a:t>
            </a:r>
            <a:r>
              <a:rPr lang="en-IN" sz="2400" b="1" dirty="0">
                <a:solidFill>
                  <a:schemeClr val="tx1"/>
                </a:solidFill>
              </a:rPr>
              <a:t>, 12);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Example 2: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Label </a:t>
            </a:r>
            <a:r>
              <a:rPr lang="en-IN" sz="2400" b="1" dirty="0" err="1">
                <a:solidFill>
                  <a:srgbClr val="FF0000"/>
                </a:solidFill>
              </a:rPr>
              <a:t>label</a:t>
            </a:r>
            <a:r>
              <a:rPr lang="en-IN" sz="2400" b="1" dirty="0">
                <a:solidFill>
                  <a:srgbClr val="FF0000"/>
                </a:solidFill>
              </a:rPr>
              <a:t> = new Label("JavaFX");  </a:t>
            </a:r>
            <a:r>
              <a:rPr lang="en-IN" sz="2400" dirty="0" err="1">
                <a:solidFill>
                  <a:schemeClr val="tx1"/>
                </a:solidFill>
              </a:rPr>
              <a:t>label.setFont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Font.font</a:t>
            </a:r>
            <a:r>
              <a:rPr lang="en-IN" sz="2400" dirty="0">
                <a:solidFill>
                  <a:schemeClr val="tx1"/>
                </a:solidFill>
              </a:rPr>
              <a:t>("Times New Roman", </a:t>
            </a:r>
            <a:r>
              <a:rPr lang="en-IN" sz="2400" dirty="0" err="1">
                <a:solidFill>
                  <a:schemeClr val="tx1"/>
                </a:solidFill>
              </a:rPr>
              <a:t>FontWeight.BOLD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FontPosture.ITALIC</a:t>
            </a:r>
            <a:r>
              <a:rPr lang="en-IN" sz="2400" dirty="0">
                <a:solidFill>
                  <a:schemeClr val="tx1"/>
                </a:solidFill>
              </a:rPr>
              <a:t>, 20));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pane.getChildren</a:t>
            </a:r>
            <a:r>
              <a:rPr lang="en-IN" sz="2400" dirty="0">
                <a:solidFill>
                  <a:schemeClr val="tx1"/>
                </a:solidFill>
              </a:rPr>
              <a:t>().add(label);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60DA8-24F5-974A-7B1A-43AAD62B0624}"/>
              </a:ext>
            </a:extLst>
          </p:cNvPr>
          <p:cNvSpPr txBox="1"/>
          <p:nvPr/>
        </p:nvSpPr>
        <p:spPr>
          <a:xfrm>
            <a:off x="7368209" y="598474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120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7DDA-0752-79AA-1F50-56F28387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Font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4E68-C5DB-E5A4-9B4D-5D9767B0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0" y="864108"/>
            <a:ext cx="8509000" cy="512064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Font(size: double)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Font</a:t>
            </a:r>
            <a:r>
              <a:rPr lang="en-IN" sz="2400" dirty="0">
                <a:solidFill>
                  <a:schemeClr val="tx1"/>
                </a:solidFill>
              </a:rPr>
              <a:t>(name: String, size: double)</a:t>
            </a:r>
          </a:p>
          <a:p>
            <a:r>
              <a:rPr lang="en-IN" sz="2400" dirty="0">
                <a:solidFill>
                  <a:schemeClr val="tx1"/>
                </a:solidFill>
              </a:rPr>
              <a:t>font(name: String, size: double)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font</a:t>
            </a:r>
            <a:r>
              <a:rPr lang="en-IN" sz="2400" dirty="0">
                <a:solidFill>
                  <a:schemeClr val="tx1"/>
                </a:solidFill>
              </a:rPr>
              <a:t>(name: String, w: </a:t>
            </a:r>
            <a:r>
              <a:rPr lang="en-IN" sz="2400" dirty="0" err="1">
                <a:solidFill>
                  <a:schemeClr val="tx1"/>
                </a:solidFill>
              </a:rPr>
              <a:t>FontWeight</a:t>
            </a:r>
            <a:r>
              <a:rPr lang="en-IN" sz="2400" dirty="0">
                <a:solidFill>
                  <a:schemeClr val="tx1"/>
                </a:solidFill>
              </a:rPr>
              <a:t>, size: double)</a:t>
            </a:r>
          </a:p>
          <a:p>
            <a:r>
              <a:rPr lang="en-IN" sz="2400" dirty="0">
                <a:solidFill>
                  <a:schemeClr val="tx1"/>
                </a:solidFill>
              </a:rPr>
              <a:t>font(name: String, w: </a:t>
            </a:r>
            <a:r>
              <a:rPr lang="en-IN" sz="2400" dirty="0" err="1">
                <a:solidFill>
                  <a:schemeClr val="tx1"/>
                </a:solidFill>
              </a:rPr>
              <a:t>FontWeight</a:t>
            </a:r>
            <a:r>
              <a:rPr lang="en-IN" sz="2400" dirty="0">
                <a:solidFill>
                  <a:schemeClr val="tx1"/>
                </a:solidFill>
              </a:rPr>
              <a:t>, p: </a:t>
            </a:r>
            <a:r>
              <a:rPr lang="en-IN" sz="2400" dirty="0" err="1">
                <a:solidFill>
                  <a:schemeClr val="tx1"/>
                </a:solidFill>
              </a:rPr>
              <a:t>FontPosture</a:t>
            </a:r>
            <a:r>
              <a:rPr lang="en-IN" sz="2400" dirty="0">
                <a:solidFill>
                  <a:schemeClr val="tx1"/>
                </a:solidFill>
              </a:rPr>
              <a:t>, size: double)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getFamilies</a:t>
            </a:r>
            <a:r>
              <a:rPr lang="en-IN" sz="2400" dirty="0">
                <a:solidFill>
                  <a:schemeClr val="tx1"/>
                </a:solidFill>
              </a:rPr>
              <a:t>(): List&lt;String&gt;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getFontNames</a:t>
            </a:r>
            <a:r>
              <a:rPr lang="en-IN" sz="2400" dirty="0">
                <a:solidFill>
                  <a:schemeClr val="tx1"/>
                </a:solidFill>
              </a:rPr>
              <a:t>(): List&lt;String&gt;</a:t>
            </a:r>
          </a:p>
          <a:p>
            <a:r>
              <a:rPr lang="en-IN" sz="2400" dirty="0">
                <a:solidFill>
                  <a:schemeClr val="tx1"/>
                </a:solidFill>
              </a:rPr>
              <a:t>+getter methods…</a:t>
            </a:r>
          </a:p>
        </p:txBody>
      </p:sp>
    </p:spTree>
    <p:extLst>
      <p:ext uri="{BB962C8B-B14F-4D97-AF65-F5344CB8AC3E}">
        <p14:creationId xmlns:p14="http://schemas.microsoft.com/office/powerpoint/2010/main" val="181148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683D-723B-7221-22BE-32887A2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and </a:t>
            </a:r>
            <a:r>
              <a:rPr lang="en-US" dirty="0" err="1"/>
              <a:t>ImageView</a:t>
            </a:r>
            <a:r>
              <a:rPr lang="en-US" dirty="0"/>
              <a:t> 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672A-9676-9AE3-CFF0-D7F0B1BA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u="sng" dirty="0">
                <a:solidFill>
                  <a:srgbClr val="FF0000"/>
                </a:solidFill>
              </a:rPr>
              <a:t>Image class </a:t>
            </a:r>
            <a:r>
              <a:rPr lang="en-US" sz="2400" dirty="0">
                <a:solidFill>
                  <a:srgbClr val="FF0000"/>
                </a:solidFill>
              </a:rPr>
              <a:t>represents a graphical image </a:t>
            </a:r>
            <a:r>
              <a:rPr lang="en-US" sz="2400" dirty="0">
                <a:solidFill>
                  <a:schemeClr val="tx1"/>
                </a:solidFill>
              </a:rPr>
              <a:t>and the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u="sng" dirty="0" err="1">
                <a:solidFill>
                  <a:srgbClr val="7030A0"/>
                </a:solidFill>
              </a:rPr>
              <a:t>ImageView</a:t>
            </a:r>
            <a:r>
              <a:rPr lang="en-US" sz="2400" b="1" dirty="0">
                <a:solidFill>
                  <a:srgbClr val="7030A0"/>
                </a:solidFill>
              </a:rPr>
              <a:t>  class can be used to display an image.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javafx.scene.image.Image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class represents a graphical  image and is used for loading an image from a specified filename  or a URL.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javafx.scene.image.ImageView</a:t>
            </a:r>
            <a:r>
              <a:rPr lang="en-US" sz="2400" dirty="0">
                <a:solidFill>
                  <a:schemeClr val="tx1"/>
                </a:solidFill>
              </a:rPr>
              <a:t> is a node for displaying an  image.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can be created from an Image object.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FFB-52FD-8FC8-61EF-111DE947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8086-4D1F-2802-579D-8F7308C2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98662" cy="5120640"/>
          </a:xfrm>
        </p:spPr>
        <p:txBody>
          <a:bodyPr>
            <a:normAutofit lnSpcReduction="10000"/>
          </a:bodyPr>
          <a:lstStyle/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When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Java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was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introduced,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FF0000"/>
                </a:solidFill>
                <a:latin typeface="Trebuchet MS"/>
                <a:cs typeface="Trebuchet MS"/>
              </a:rPr>
              <a:t>GUI (Graphical User Interface)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classes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were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bundled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lang="en-US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0" dirty="0">
                <a:solidFill>
                  <a:srgbClr val="252525"/>
                </a:solidFill>
                <a:latin typeface="Trebuchet MS"/>
                <a:cs typeface="Trebuchet MS"/>
              </a:rPr>
              <a:t>known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35" dirty="0">
                <a:solidFill>
                  <a:srgbClr val="252525"/>
                </a:solidFill>
                <a:latin typeface="Trebuchet MS"/>
                <a:cs typeface="Trebuchet MS"/>
              </a:rPr>
              <a:t>as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FF0000"/>
                </a:solidFill>
                <a:latin typeface="Trebuchet MS"/>
                <a:cs typeface="Trebuchet MS"/>
              </a:rPr>
              <a:t>Abstract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FF0000"/>
                </a:solidFill>
                <a:latin typeface="Trebuchet MS"/>
                <a:cs typeface="Trebuchet MS"/>
              </a:rPr>
              <a:t>Windows</a:t>
            </a:r>
            <a:r>
              <a:rPr lang="en-US" sz="24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rebuchet MS"/>
                <a:cs typeface="Trebuchet MS"/>
              </a:rPr>
              <a:t>Toolkit</a:t>
            </a:r>
            <a:r>
              <a:rPr lang="en-US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spc="35" dirty="0">
                <a:solidFill>
                  <a:srgbClr val="FF0000"/>
                </a:solidFill>
                <a:latin typeface="Trebuchet MS"/>
                <a:cs typeface="Trebuchet MS"/>
              </a:rPr>
              <a:t>(AWT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).</a:t>
            </a:r>
            <a:endParaRPr lang="en-US" sz="2400" dirty="0">
              <a:latin typeface="Trebuchet MS"/>
              <a:cs typeface="Trebuchet MS"/>
            </a:endParaRPr>
          </a:p>
          <a:p>
            <a:pPr marL="775970" marR="555625" indent="-342900">
              <a:lnSpc>
                <a:spcPct val="100600"/>
              </a:lnSpc>
              <a:spcBef>
                <a:spcPts val="710"/>
              </a:spcBef>
            </a:pP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AWT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fine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developing</a:t>
            </a:r>
            <a:r>
              <a:rPr lang="en-US" sz="2400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simple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Trebuchet MS"/>
                <a:cs typeface="Trebuchet MS"/>
              </a:rPr>
              <a:t>graphical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user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interfaces,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but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not </a:t>
            </a:r>
            <a:r>
              <a:rPr lang="en-US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developing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comprehensive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GUI</a:t>
            </a:r>
            <a:r>
              <a:rPr lang="en-US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projects. </a:t>
            </a:r>
          </a:p>
          <a:p>
            <a:pPr marL="775970" marR="555625" indent="-342900">
              <a:lnSpc>
                <a:spcPct val="100600"/>
              </a:lnSpc>
              <a:spcBef>
                <a:spcPts val="710"/>
              </a:spcBef>
            </a:pPr>
            <a:r>
              <a:rPr lang="en-US" sz="2400" spc="55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addition,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AWT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6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prone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platform-specific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bugs. </a:t>
            </a:r>
          </a:p>
          <a:p>
            <a:pPr marL="775970" marR="555625" indent="-342900">
              <a:lnSpc>
                <a:spcPct val="100600"/>
              </a:lnSpc>
              <a:spcBef>
                <a:spcPts val="710"/>
              </a:spcBef>
            </a:pPr>
            <a:r>
              <a:rPr lang="en-US" sz="2400" spc="75" dirty="0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lang="en-US" sz="2400" spc="85" dirty="0">
                <a:solidFill>
                  <a:srgbClr val="FF0000"/>
                </a:solidFill>
                <a:latin typeface="Trebuchet MS"/>
                <a:cs typeface="Trebuchet MS"/>
              </a:rPr>
              <a:t>AWT</a:t>
            </a:r>
            <a:r>
              <a:rPr lang="en-US" sz="2400" spc="8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user-interface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components 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were </a:t>
            </a:r>
            <a:r>
              <a:rPr lang="en-US" sz="2400" spc="65" dirty="0">
                <a:solidFill>
                  <a:srgbClr val="FF0000"/>
                </a:solidFill>
                <a:latin typeface="Trebuchet MS"/>
                <a:cs typeface="Trebuchet MS"/>
              </a:rPr>
              <a:t>replaced</a:t>
            </a:r>
            <a:r>
              <a:rPr lang="en-US" sz="2400" spc="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lang="en-US" sz="2400" spc="90" dirty="0">
                <a:solidFill>
                  <a:srgbClr val="252525"/>
                </a:solidFill>
                <a:latin typeface="Trebuchet MS"/>
                <a:cs typeface="Trebuchet MS"/>
              </a:rPr>
              <a:t>more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robust,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52525"/>
                </a:solidFill>
                <a:latin typeface="Trebuchet MS"/>
                <a:cs typeface="Trebuchet MS"/>
              </a:rPr>
              <a:t>versatile,</a:t>
            </a:r>
            <a:r>
              <a:rPr lang="en-US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flexible</a:t>
            </a:r>
            <a:r>
              <a:rPr lang="en-US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252525"/>
                </a:solidFill>
                <a:latin typeface="Trebuchet MS"/>
                <a:cs typeface="Trebuchet MS"/>
              </a:rPr>
              <a:t>known</a:t>
            </a:r>
            <a:r>
              <a:rPr lang="en-US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25" dirty="0">
                <a:solidFill>
                  <a:srgbClr val="252525"/>
                </a:solidFill>
                <a:latin typeface="Trebuchet MS"/>
                <a:cs typeface="Trebuchet MS"/>
              </a:rPr>
              <a:t>as</a:t>
            </a:r>
            <a:r>
              <a:rPr lang="en-US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FF0000"/>
                </a:solidFill>
                <a:latin typeface="Trebuchet MS"/>
                <a:cs typeface="Trebuchet MS"/>
              </a:rPr>
              <a:t>Swing</a:t>
            </a:r>
            <a:r>
              <a:rPr lang="en-US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Trebuchet MS"/>
                <a:cs typeface="Trebuchet MS"/>
              </a:rPr>
              <a:t>components.</a:t>
            </a:r>
            <a:endParaRPr lang="en-US" sz="2400" dirty="0">
              <a:latin typeface="Trebuchet MS"/>
              <a:cs typeface="Trebuchet M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413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8316-8254-CCCE-1484-7F4E3012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and </a:t>
            </a:r>
            <a:r>
              <a:rPr lang="en-US" dirty="0" err="1"/>
              <a:t>ImageView</a:t>
            </a:r>
            <a:r>
              <a:rPr lang="en-US" dirty="0"/>
              <a:t> 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E498-E0C4-6D44-F1CC-813D178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› Example: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Image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image</a:t>
            </a:r>
            <a:r>
              <a:rPr lang="en-US" sz="2400" dirty="0">
                <a:solidFill>
                  <a:schemeClr val="tx1"/>
                </a:solidFill>
              </a:rPr>
              <a:t> = new Image("images/avatar.jpg"); 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(image);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› Alternatively, you can create an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directly from a file or a  URL as follows: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 = new </a:t>
            </a:r>
            <a:r>
              <a:rPr lang="en-US" sz="2400" dirty="0" err="1">
                <a:solidFill>
                  <a:schemeClr val="tx1"/>
                </a:solidFill>
              </a:rPr>
              <a:t>ImageView</a:t>
            </a:r>
            <a:r>
              <a:rPr lang="en-US" sz="2400" dirty="0">
                <a:solidFill>
                  <a:schemeClr val="tx1"/>
                </a:solidFill>
              </a:rPr>
              <a:t>("images/ avatar.jpg");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81C9-72EF-F4F3-F28B-C7F4D8DC75B6}"/>
              </a:ext>
            </a:extLst>
          </p:cNvPr>
          <p:cNvSpPr txBox="1"/>
          <p:nvPr/>
        </p:nvSpPr>
        <p:spPr>
          <a:xfrm>
            <a:off x="7288696" y="554035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96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D341-F578-0039-1054-07982A7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Panes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44DB-630F-00D3-6376-2FEEAF9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JavaFX provides many types of panes for automatically laying out  nodes in a desired location and size.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Pane, </a:t>
            </a:r>
            <a:r>
              <a:rPr lang="en-US" sz="2400" dirty="0" err="1">
                <a:solidFill>
                  <a:srgbClr val="FF0000"/>
                </a:solidFill>
              </a:rPr>
              <a:t>StackPane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FlowPane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GridPane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BorderPane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HBox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VBox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6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813B-D1C4-323A-85E8-23F6AEFE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Panes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646081-AEEA-1757-1F02-A396B13B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15096"/>
              </p:ext>
            </p:extLst>
          </p:nvPr>
        </p:nvGraphicFramePr>
        <p:xfrm>
          <a:off x="3556000" y="787400"/>
          <a:ext cx="8115300" cy="525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10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1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Arial MT"/>
                          <a:cs typeface="Arial MT"/>
                        </a:rPr>
                        <a:t>Pane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Base 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layout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panes.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getChildren()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returning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lang="en-US" sz="1800" spc="-5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 nodes </a:t>
                      </a:r>
                      <a:r>
                        <a:rPr lang="en-US"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lang="en-US"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lang="en-US"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pane.</a:t>
                      </a: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7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StackPane</a:t>
                      </a:r>
                    </a:p>
                  </a:txBody>
                  <a:tcPr marL="0" marR="0" marT="2540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nodes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on top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each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center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pane.</a:t>
                      </a:r>
                    </a:p>
                  </a:txBody>
                  <a:tcPr marL="0" marR="0" marT="2540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FlowPane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row-by-row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horizontally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column-by-column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vertically.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GridPane</a:t>
                      </a: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nodes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cells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two-dimensional grid.</a:t>
                      </a: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8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BorderPane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top,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right,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bottom,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left,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center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regions.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48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spc="-5" dirty="0">
                          <a:latin typeface="Arial MT"/>
                          <a:cs typeface="Arial MT"/>
                        </a:rPr>
                        <a:t>HBox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 the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row.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2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VBox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 the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column.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8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813B-D1C4-323A-85E8-23F6AEFE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Panes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646081-AEEA-1757-1F02-A396B13BB710}"/>
              </a:ext>
            </a:extLst>
          </p:cNvPr>
          <p:cNvGraphicFramePr>
            <a:graphicFrameLocks noGrp="1"/>
          </p:cNvGraphicFramePr>
          <p:nvPr/>
        </p:nvGraphicFramePr>
        <p:xfrm>
          <a:off x="3556000" y="787400"/>
          <a:ext cx="8115300" cy="525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b="1" spc="10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1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Arial MT"/>
                          <a:cs typeface="Arial MT"/>
                        </a:rPr>
                        <a:t>Pane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Base 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layout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panes.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getChildren()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returning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lang="en-US" sz="1800" spc="-5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 nodes </a:t>
                      </a:r>
                      <a:r>
                        <a:rPr lang="en-US"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lang="en-US"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lang="en-US"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800" dirty="0">
                          <a:latin typeface="Arial MT"/>
                          <a:cs typeface="Arial MT"/>
                        </a:rPr>
                        <a:t>pane.</a:t>
                      </a: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7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StackPane</a:t>
                      </a:r>
                    </a:p>
                  </a:txBody>
                  <a:tcPr marL="0" marR="0" marT="2540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nodes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on top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each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center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pane.</a:t>
                      </a:r>
                    </a:p>
                  </a:txBody>
                  <a:tcPr marL="0" marR="0" marT="2540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FlowPane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row-by-row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horizontally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column-by-column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vertically.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4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GridPane</a:t>
                      </a: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nodes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cells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two-dimensional grid.</a:t>
                      </a: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8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BorderPane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top,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right,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bottom,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left,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center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regions.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48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spc="-5" dirty="0">
                          <a:latin typeface="Arial MT"/>
                          <a:cs typeface="Arial MT"/>
                        </a:rPr>
                        <a:t>HBox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 the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row.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2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VBox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Places the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nodes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column.</a:t>
                      </a:r>
                    </a:p>
                  </a:txBody>
                  <a:tcPr marL="0" marR="0" marT="57785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09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F28A-EA67-1B28-8041-BFEE7EFC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Panes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CC9D-779E-52D6-2FE6-1F6BD6E8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err="1">
                <a:solidFill>
                  <a:srgbClr val="FF0000"/>
                </a:solidFill>
              </a:rPr>
              <a:t>FlowPane</a:t>
            </a:r>
            <a:r>
              <a:rPr lang="en-US" dirty="0">
                <a:solidFill>
                  <a:srgbClr val="FF0000"/>
                </a:solidFill>
              </a:rPr>
              <a:t> pane = new </a:t>
            </a:r>
            <a:r>
              <a:rPr lang="en-US" dirty="0" err="1">
                <a:solidFill>
                  <a:srgbClr val="FF0000"/>
                </a:solidFill>
              </a:rPr>
              <a:t>FlowPane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Similarly for rest of the panes the class name will be changed.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6BF09-6724-8048-9748-634A58B4D56A}"/>
              </a:ext>
            </a:extLst>
          </p:cNvPr>
          <p:cNvGrpSpPr/>
          <p:nvPr/>
        </p:nvGrpSpPr>
        <p:grpSpPr>
          <a:xfrm>
            <a:off x="3869268" y="1845253"/>
            <a:ext cx="6922215" cy="4026934"/>
            <a:chOff x="4065760" y="1415533"/>
            <a:chExt cx="6922215" cy="40269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01D878-FF08-DFDF-F3BC-7BF15872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5760" y="1415533"/>
              <a:ext cx="6922215" cy="40177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DD6137-25C7-44EC-DF2F-5B3962B1DF3F}"/>
                </a:ext>
              </a:extLst>
            </p:cNvPr>
            <p:cNvSpPr/>
            <p:nvPr/>
          </p:nvSpPr>
          <p:spPr>
            <a:xfrm>
              <a:off x="5846164" y="1415533"/>
              <a:ext cx="1663908" cy="201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EEBB1-C369-50C7-4FF6-2ADAEE4249CC}"/>
                </a:ext>
              </a:extLst>
            </p:cNvPr>
            <p:cNvSpPr/>
            <p:nvPr/>
          </p:nvSpPr>
          <p:spPr>
            <a:xfrm>
              <a:off x="9290476" y="3429000"/>
              <a:ext cx="1663908" cy="201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C46388-BAFC-D254-9663-E6572C231C40}"/>
              </a:ext>
            </a:extLst>
          </p:cNvPr>
          <p:cNvSpPr txBox="1"/>
          <p:nvPr/>
        </p:nvSpPr>
        <p:spPr>
          <a:xfrm>
            <a:off x="6096000" y="6136702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33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4FD-1404-B43B-0DAA-37597C57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AA83-ED99-9FB0-7782-32D7597B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2423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JavaFX provides many shape classes for drawing texts, lines,  circles, rectangles, ellipses, arcs, polygons, and polylines.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Shape class is the abstract base class that defines the  common properties for all shapes.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Properties like: fill, stroke, and </a:t>
            </a:r>
            <a:r>
              <a:rPr lang="en-US" sz="2400" dirty="0" err="1">
                <a:solidFill>
                  <a:schemeClr val="tx1"/>
                </a:solidFill>
              </a:rPr>
              <a:t>strokeWidth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will look at Text, Line, Circle, Rectangle, Ellipses, Arc, Polygon,  and Polyline Classes.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these are subclasses of Shape.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54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FF50-736A-4D9B-EB54-358F1E21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8D18-8FBF-3BB1-F28F-2E52848F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Rectangle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Circle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Ellipses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 Class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Polygon/Polyline Class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9260-443B-5188-81B9-F92DBD126C13}"/>
              </a:ext>
            </a:extLst>
          </p:cNvPr>
          <p:cNvSpPr txBox="1"/>
          <p:nvPr/>
        </p:nvSpPr>
        <p:spPr>
          <a:xfrm>
            <a:off x="6188765" y="566319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54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D23-A62D-C174-5441-283ADCC2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135A-095B-86A7-017F-28CF228A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Text class defines a node that displays a string at a starting  point (</a:t>
            </a:r>
            <a:r>
              <a:rPr lang="en-US" sz="2400" dirty="0" err="1">
                <a:solidFill>
                  <a:schemeClr val="tx1"/>
                </a:solidFill>
              </a:rPr>
              <a:t>x,y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Text object is usually placed in a pane.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pane’s upper-left corner point is (0,0).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string may be displayed in multiple lines separated by \n.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0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116-C4C7-6FA6-F75D-515F18C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Class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F342-06D5-A62B-E319-DF8D2476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0" y="864108"/>
            <a:ext cx="7912100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StringProperty</a:t>
            </a:r>
            <a:r>
              <a:rPr lang="en-US" sz="2400" dirty="0">
                <a:solidFill>
                  <a:schemeClr val="tx1"/>
                </a:solidFill>
              </a:rPr>
              <a:t> // Defines the text to be displayed.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Defines the x-coordinate of text (default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Defines the y-coordinate of text (default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underline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BooleanProperty</a:t>
            </a:r>
            <a:r>
              <a:rPr lang="en-US" sz="2400" dirty="0">
                <a:solidFill>
                  <a:schemeClr val="tx1"/>
                </a:solidFill>
              </a:rPr>
              <a:t> // Defines if each line has an  underline (default false).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strikethrough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BooleanProperty</a:t>
            </a:r>
            <a:r>
              <a:rPr lang="en-US" sz="2400" dirty="0">
                <a:solidFill>
                  <a:schemeClr val="tx1"/>
                </a:solidFill>
              </a:rPr>
              <a:t> // Defines if each line has a line  through it (default false).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font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ObjectProperty</a:t>
            </a:r>
            <a:r>
              <a:rPr lang="en-US" sz="2400" dirty="0">
                <a:solidFill>
                  <a:schemeClr val="tx1"/>
                </a:solidFill>
              </a:rPr>
              <a:t>&lt;Font&gt; // Defines the font for the text.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18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25A5-0EEE-C024-16D2-88C21141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C5C2-641C-B6B2-C1CC-65287A31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() // Creates an empty Text.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(text: String) // Creates a Text with the specified text.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(x: double, y: double, text: String) // Creates a Text  with the specified x and y - coordinates and text.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 getter and setter methods.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FFB-52FD-8FC8-61EF-111DE947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8086-4D1F-2802-579D-8F7308C2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8190210" cy="5120640"/>
          </a:xfrm>
        </p:spPr>
        <p:txBody>
          <a:bodyPr>
            <a:normAutofit lnSpcReduction="10000"/>
          </a:bodyPr>
          <a:lstStyle/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Swing components are painted directly on canvases using Java  code.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Swing components depend less on the target platform and use less  of the native GUI resources.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b="1" spc="114" dirty="0">
                <a:solidFill>
                  <a:srgbClr val="252525"/>
                </a:solidFill>
                <a:latin typeface="Trebuchet MS"/>
                <a:cs typeface="Trebuchet MS"/>
              </a:rPr>
              <a:t>Swing is designed for developing desktop GUI applications.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It is now </a:t>
            </a: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replaced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 a completely new GUI platform known as  </a:t>
            </a: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JavaFX</a:t>
            </a: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JavaFX incorporates modern GUI technologies to enable you to  develop rich Internet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7169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DC76-C7AC-B629-50B6-76FA8252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Class: Properties,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261C-2DCB-AB0F-4332-E26370FD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0" y="864108"/>
            <a:ext cx="8140700" cy="512064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startX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start point.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startY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y-coordinate of the start point.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endX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end point.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endY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y-coordinate of the end point.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Line</a:t>
            </a:r>
            <a:r>
              <a:rPr lang="en-US" sz="2400" dirty="0">
                <a:solidFill>
                  <a:schemeClr val="tx1"/>
                </a:solidFill>
              </a:rPr>
              <a:t>() // Creates an empty Line.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startX</a:t>
            </a:r>
            <a:r>
              <a:rPr lang="en-US" sz="2400" dirty="0">
                <a:solidFill>
                  <a:schemeClr val="tx1"/>
                </a:solidFill>
              </a:rPr>
              <a:t>: double, </a:t>
            </a:r>
            <a:r>
              <a:rPr lang="en-US" sz="2400" dirty="0" err="1">
                <a:solidFill>
                  <a:schemeClr val="tx1"/>
                </a:solidFill>
              </a:rPr>
              <a:t>startY:double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endX</a:t>
            </a:r>
            <a:r>
              <a:rPr lang="en-US" sz="2400" dirty="0">
                <a:solidFill>
                  <a:schemeClr val="tx1"/>
                </a:solidFill>
              </a:rPr>
              <a:t>: double,  </a:t>
            </a:r>
            <a:r>
              <a:rPr lang="en-US" sz="2400" dirty="0" err="1">
                <a:solidFill>
                  <a:schemeClr val="tx1"/>
                </a:solidFill>
              </a:rPr>
              <a:t>endY:double</a:t>
            </a:r>
            <a:r>
              <a:rPr lang="en-US" sz="2400" dirty="0">
                <a:solidFill>
                  <a:schemeClr val="tx1"/>
                </a:solidFill>
              </a:rPr>
              <a:t>) // Creates a Line with the specified starting and  ending points.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1901B-CBD7-147A-F026-EAC3B96C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4755153"/>
            <a:ext cx="4063233" cy="1939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E282B7-7F45-096F-33AD-27F28EF01C19}"/>
              </a:ext>
            </a:extLst>
          </p:cNvPr>
          <p:cNvSpPr/>
          <p:nvPr/>
        </p:nvSpPr>
        <p:spPr>
          <a:xfrm>
            <a:off x="4675239" y="412955"/>
            <a:ext cx="4380271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7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7CF0-31EB-8E77-199A-FEE4D73A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Rectangle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8461-B025-7A36-6948-9F83898A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rectangle is defined by the parameters x, y, width, height,  </a:t>
            </a:r>
            <a:r>
              <a:rPr lang="en-US" sz="2400" dirty="0" err="1">
                <a:solidFill>
                  <a:schemeClr val="tx1"/>
                </a:solidFill>
              </a:rPr>
              <a:t>arcWidth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arcHeight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rectangle’s upper-left corner point is at (</a:t>
            </a:r>
            <a:r>
              <a:rPr lang="en-US" sz="2400" dirty="0" err="1">
                <a:solidFill>
                  <a:schemeClr val="tx1"/>
                </a:solidFill>
              </a:rPr>
              <a:t>x,y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Parameter aw (</a:t>
            </a:r>
            <a:r>
              <a:rPr lang="en-US" sz="2400" dirty="0" err="1">
                <a:solidFill>
                  <a:schemeClr val="tx1"/>
                </a:solidFill>
              </a:rPr>
              <a:t>arcWidth</a:t>
            </a:r>
            <a:r>
              <a:rPr lang="en-US" sz="2400" dirty="0">
                <a:solidFill>
                  <a:schemeClr val="tx1"/>
                </a:solidFill>
              </a:rPr>
              <a:t>) is the horizontal diameter of the arcs at  the corner.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Parameter ah (</a:t>
            </a:r>
            <a:r>
              <a:rPr lang="en-US" sz="2400" dirty="0" err="1">
                <a:solidFill>
                  <a:schemeClr val="tx1"/>
                </a:solidFill>
              </a:rPr>
              <a:t>arcHeight</a:t>
            </a:r>
            <a:r>
              <a:rPr lang="en-US" sz="2400" dirty="0">
                <a:solidFill>
                  <a:schemeClr val="tx1"/>
                </a:solidFill>
              </a:rPr>
              <a:t>) is the vertical diameter of the arcs at the  corner.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36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C8BC-9418-2532-2FA1-14D531A7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Rectangle Class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E76C-8507-E140-1969-5A460E13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2743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upper-left corner of  the rectangle (default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:DoubleProperty // The y-coordinate of the upper-left corner of the  rectangle (default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width of the rectangle (default: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height of the rectangle (default: 0).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arcWidth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</a:t>
            </a:r>
            <a:r>
              <a:rPr lang="en-US" sz="2400" dirty="0" err="1">
                <a:solidFill>
                  <a:schemeClr val="tx1"/>
                </a:solidFill>
              </a:rPr>
              <a:t>arcWidth</a:t>
            </a:r>
            <a:r>
              <a:rPr lang="en-US" sz="2400" dirty="0">
                <a:solidFill>
                  <a:schemeClr val="tx1"/>
                </a:solidFill>
              </a:rPr>
              <a:t> of the rectangle  (default: 0).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arcHeight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</a:t>
            </a:r>
            <a:r>
              <a:rPr lang="en-US" sz="2400" dirty="0" err="1">
                <a:solidFill>
                  <a:schemeClr val="tx1"/>
                </a:solidFill>
              </a:rPr>
              <a:t>arcHeight</a:t>
            </a:r>
            <a:r>
              <a:rPr lang="en-US" sz="2400" dirty="0">
                <a:solidFill>
                  <a:schemeClr val="tx1"/>
                </a:solidFill>
              </a:rPr>
              <a:t> of the rectangle  (default: 0).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4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9C2-1A60-9FA4-45B3-D979FD2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Rectangle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C09F-B622-3809-187C-862CEE61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8079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Rectangle</a:t>
            </a:r>
            <a:r>
              <a:rPr lang="en-US" sz="2400" dirty="0">
                <a:solidFill>
                  <a:schemeClr val="tx1"/>
                </a:solidFill>
              </a:rPr>
              <a:t>() // Creates an empty Rectangle.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Rectanlge</a:t>
            </a:r>
            <a:r>
              <a:rPr lang="en-US" sz="2400" dirty="0">
                <a:solidFill>
                  <a:schemeClr val="tx1"/>
                </a:solidFill>
              </a:rPr>
              <a:t>(x: double, y:double, width: double, height:  double) // Creates a Rectangle with the specified upper-left corner  point, width, and height.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042B5-5164-CC64-02CD-F6EA4F0C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04" y="3497984"/>
            <a:ext cx="4422796" cy="2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5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9597-BB21-B8DB-6250-1DE8555D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Circle Class: Properties,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FD47-8355-56E7-C9F9-66526FD5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centerX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center of the  circle (default 0).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centerY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y-coordinate of the center of the  circle (default 0).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radius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radius of the circle (default: 0).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Circle</a:t>
            </a:r>
            <a:r>
              <a:rPr lang="en-US" sz="2400" dirty="0">
                <a:solidFill>
                  <a:schemeClr val="tx1"/>
                </a:solidFill>
              </a:rPr>
              <a:t>() // Creates an empty Circle.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Circle</a:t>
            </a:r>
            <a:r>
              <a:rPr lang="en-US" sz="2400" dirty="0">
                <a:solidFill>
                  <a:schemeClr val="tx1"/>
                </a:solidFill>
              </a:rPr>
              <a:t>(x: double, y: double) // Creates a Circle with the  specified center.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Circle</a:t>
            </a:r>
            <a:r>
              <a:rPr lang="en-US" sz="2400" dirty="0">
                <a:solidFill>
                  <a:schemeClr val="tx1"/>
                </a:solidFill>
              </a:rPr>
              <a:t>(x: double, y: double, radius: double) // Creates a  Circle with the specified center and radius.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82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C850-B5C4-99CC-1825-BDCF15BB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Ellipses Class: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7BF4-4A33-6689-FB84-D51C88A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65532" cy="512064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centerX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center.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centerY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y-coordinate of the center.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radiusX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horizontal radius of the ellipse.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radiusY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vertical radius of the ellipse.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Default value for all parameters are 0.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756FD-E569-D668-A534-8FEBD15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99" y="3878262"/>
            <a:ext cx="4527587" cy="2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7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8A96-80F9-737E-46BE-8A27CD00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Ellipses Class: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8C1E-CC63-A553-ACF4-541E074B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60732" cy="512064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Ellipse</a:t>
            </a:r>
            <a:r>
              <a:rPr lang="en-IN" sz="2400" dirty="0">
                <a:solidFill>
                  <a:schemeClr val="tx1"/>
                </a:solidFill>
              </a:rPr>
              <a:t>() // Creates an empty Ellipse.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Ellipse</a:t>
            </a:r>
            <a:r>
              <a:rPr lang="en-IN" sz="2400" dirty="0">
                <a:solidFill>
                  <a:schemeClr val="tx1"/>
                </a:solidFill>
              </a:rPr>
              <a:t>(x: double, y: double) // Creates an Ellipse with the  specified </a:t>
            </a:r>
            <a:r>
              <a:rPr lang="en-IN" sz="2400" dirty="0" err="1">
                <a:solidFill>
                  <a:schemeClr val="tx1"/>
                </a:solidFill>
              </a:rPr>
              <a:t>center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Ellipse</a:t>
            </a:r>
            <a:r>
              <a:rPr lang="en-IN" sz="2400" dirty="0">
                <a:solidFill>
                  <a:schemeClr val="tx1"/>
                </a:solidFill>
              </a:rPr>
              <a:t>(x: double, y: double, </a:t>
            </a:r>
            <a:r>
              <a:rPr lang="en-IN" sz="2400" dirty="0" err="1">
                <a:solidFill>
                  <a:schemeClr val="tx1"/>
                </a:solidFill>
              </a:rPr>
              <a:t>radiusX</a:t>
            </a:r>
            <a:r>
              <a:rPr lang="en-IN" sz="2400" dirty="0">
                <a:solidFill>
                  <a:schemeClr val="tx1"/>
                </a:solidFill>
              </a:rPr>
              <a:t>: double, </a:t>
            </a:r>
            <a:r>
              <a:rPr lang="en-IN" sz="2400" dirty="0" err="1">
                <a:solidFill>
                  <a:schemeClr val="tx1"/>
                </a:solidFill>
              </a:rPr>
              <a:t>radiusY</a:t>
            </a:r>
            <a:r>
              <a:rPr lang="en-IN" sz="2400" dirty="0">
                <a:solidFill>
                  <a:schemeClr val="tx1"/>
                </a:solidFill>
              </a:rPr>
              <a:t>:  double) // Creates an Ellipse with the specified </a:t>
            </a:r>
            <a:r>
              <a:rPr lang="en-IN" sz="2400" dirty="0" err="1">
                <a:solidFill>
                  <a:schemeClr val="tx1"/>
                </a:solidFill>
              </a:rPr>
              <a:t>center</a:t>
            </a:r>
            <a:r>
              <a:rPr lang="en-IN" sz="2400" dirty="0">
                <a:solidFill>
                  <a:schemeClr val="tx1"/>
                </a:solidFill>
              </a:rPr>
              <a:t> and radiuses.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46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EB0-5454-A860-989C-F1CE0CD2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5516-EF45-5C10-892D-2C5F3251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84532" cy="37332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arc is conceived as part of an ellipse.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Defined by the parameters </a:t>
            </a:r>
            <a:r>
              <a:rPr lang="en-US" sz="2400" dirty="0" err="1">
                <a:solidFill>
                  <a:schemeClr val="tx1"/>
                </a:solidFill>
              </a:rPr>
              <a:t>centerX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centerY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radiusX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radiusY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dirty="0" err="1">
                <a:solidFill>
                  <a:schemeClr val="tx1"/>
                </a:solidFill>
              </a:rPr>
              <a:t>startAngle</a:t>
            </a:r>
            <a:r>
              <a:rPr lang="en-US" sz="2400" dirty="0">
                <a:solidFill>
                  <a:schemeClr val="tx1"/>
                </a:solidFill>
              </a:rPr>
              <a:t>, length, and an arc type (</a:t>
            </a:r>
            <a:r>
              <a:rPr lang="en-US" sz="2400" dirty="0" err="1">
                <a:solidFill>
                  <a:schemeClr val="tx1"/>
                </a:solidFill>
              </a:rPr>
              <a:t>ArcType.OPEN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ArcType.CHORD</a:t>
            </a:r>
            <a:r>
              <a:rPr lang="en-US" sz="2400" dirty="0">
                <a:solidFill>
                  <a:schemeClr val="tx1"/>
                </a:solidFill>
              </a:rPr>
              <a:t>, or </a:t>
            </a:r>
            <a:r>
              <a:rPr lang="en-US" sz="2400" dirty="0" err="1">
                <a:solidFill>
                  <a:schemeClr val="tx1"/>
                </a:solidFill>
              </a:rPr>
              <a:t>ArcType.ROUND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parameter </a:t>
            </a:r>
            <a:r>
              <a:rPr lang="en-US" sz="2400" dirty="0" err="1">
                <a:solidFill>
                  <a:schemeClr val="tx1"/>
                </a:solidFill>
              </a:rPr>
              <a:t>startAngle</a:t>
            </a:r>
            <a:r>
              <a:rPr lang="en-US" sz="2400" dirty="0">
                <a:solidFill>
                  <a:schemeClr val="tx1"/>
                </a:solidFill>
              </a:rPr>
              <a:t> is the starting angle; and length is the  spanning angle.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Angles are measured in degrees and follow the usual mathematical  conventions.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BAAAB-BDF3-5AD8-CEAE-47A199A2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487" y="4005314"/>
            <a:ext cx="7221513" cy="26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9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DFFF-35B6-A08C-EA66-703D7F6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 Class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E589-6B5D-14E4-83F8-D89EB5EC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centerX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x-coordinate of the center.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centerY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y-coordinate of the center.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radiusX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horizontal radius of the ellipse.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radiusY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vertical radius of the ellipse.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startAngle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start angle of the arc in  degrees.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The angular extent of the arc in  degrees.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ObjectProperty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ArcType</a:t>
            </a:r>
            <a:r>
              <a:rPr lang="en-US" sz="2400" dirty="0">
                <a:solidFill>
                  <a:schemeClr val="tx1"/>
                </a:solidFill>
              </a:rPr>
              <a:t>&gt; // The closure type of the arc  (</a:t>
            </a:r>
            <a:r>
              <a:rPr lang="en-US" sz="2400" dirty="0" err="1">
                <a:solidFill>
                  <a:schemeClr val="tx1"/>
                </a:solidFill>
              </a:rPr>
              <a:t>ArcType.</a:t>
            </a:r>
            <a:r>
              <a:rPr lang="en-US" sz="2400" dirty="0" err="1">
                <a:solidFill>
                  <a:srgbClr val="FF0000"/>
                </a:solidFill>
              </a:rPr>
              <a:t>OPEN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ArcType.</a:t>
            </a:r>
            <a:r>
              <a:rPr lang="en-US" sz="2400" dirty="0" err="1">
                <a:solidFill>
                  <a:srgbClr val="FF0000"/>
                </a:solidFill>
              </a:rPr>
              <a:t>CHORD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ArcType.</a:t>
            </a:r>
            <a:r>
              <a:rPr lang="en-US" sz="2400" dirty="0" err="1">
                <a:solidFill>
                  <a:srgbClr val="FF0000"/>
                </a:solidFill>
              </a:rPr>
              <a:t>ROUND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05E5-8C10-7EC9-DA4F-F953A992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ACAF-8A76-D7AC-76C2-0A1F9AE4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Arc</a:t>
            </a:r>
            <a:r>
              <a:rPr lang="en-US" sz="2400" dirty="0">
                <a:solidFill>
                  <a:schemeClr val="tx1"/>
                </a:solidFill>
              </a:rPr>
              <a:t>() // Creates an empty Arc.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Arc</a:t>
            </a:r>
            <a:r>
              <a:rPr lang="en-US" sz="2400" dirty="0">
                <a:solidFill>
                  <a:schemeClr val="tx1"/>
                </a:solidFill>
              </a:rPr>
              <a:t>(x: double, y: double, </a:t>
            </a:r>
            <a:r>
              <a:rPr lang="en-US" sz="2400" dirty="0" err="1">
                <a:solidFill>
                  <a:schemeClr val="tx1"/>
                </a:solidFill>
              </a:rPr>
              <a:t>radiusX</a:t>
            </a:r>
            <a:r>
              <a:rPr lang="en-US" sz="2400" dirty="0">
                <a:solidFill>
                  <a:schemeClr val="tx1"/>
                </a:solidFill>
              </a:rPr>
              <a:t>: double, </a:t>
            </a:r>
            <a:r>
              <a:rPr lang="en-US" sz="2400" dirty="0" err="1">
                <a:solidFill>
                  <a:schemeClr val="tx1"/>
                </a:solidFill>
              </a:rPr>
              <a:t>radiusY</a:t>
            </a:r>
            <a:r>
              <a:rPr lang="en-US" sz="2400" dirty="0">
                <a:solidFill>
                  <a:schemeClr val="tx1"/>
                </a:solidFill>
              </a:rPr>
              <a:t>:  double, </a:t>
            </a:r>
            <a:r>
              <a:rPr lang="en-US" sz="2400" dirty="0" err="1">
                <a:solidFill>
                  <a:schemeClr val="tx1"/>
                </a:solidFill>
              </a:rPr>
              <a:t>startAngle</a:t>
            </a:r>
            <a:r>
              <a:rPr lang="en-US" sz="2400" dirty="0">
                <a:solidFill>
                  <a:schemeClr val="tx1"/>
                </a:solidFill>
              </a:rPr>
              <a:t>: double, length: double) // Creates an  Arc with the specified arguments.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FFB-52FD-8FC8-61EF-111DE947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8086-4D1F-2802-579D-8F7308C2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69813" cy="5120640"/>
          </a:xfrm>
        </p:spPr>
        <p:txBody>
          <a:bodyPr>
            <a:normAutofit fontScale="92500" lnSpcReduction="10000"/>
          </a:bodyPr>
          <a:lstStyle/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b="1" spc="114" dirty="0">
                <a:solidFill>
                  <a:srgbClr val="252525"/>
                </a:solidFill>
                <a:latin typeface="Trebuchet MS"/>
                <a:cs typeface="Trebuchet MS"/>
              </a:rPr>
              <a:t>JavaFX is a new framework for developing Java GUI programs.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A JavaFX application can run seamlessly on a desktop and from a  Web browser.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FF0000"/>
                </a:solidFill>
                <a:latin typeface="Trebuchet MS"/>
                <a:cs typeface="Trebuchet MS"/>
              </a:rPr>
              <a:t>Additionally, JavaFX provides a multi-touch support for touch-  enabled devices such as tablets and smart phones.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spc="114" dirty="0">
                <a:solidFill>
                  <a:srgbClr val="252525"/>
                </a:solidFill>
                <a:latin typeface="Trebuchet MS"/>
                <a:cs typeface="Trebuchet MS"/>
              </a:rPr>
              <a:t>JavaFX has a built-in 2D, 3D, animation support, video and audio  playback.</a:t>
            </a:r>
          </a:p>
          <a:p>
            <a:pPr marL="775970" marR="1034415" indent="-342900">
              <a:lnSpc>
                <a:spcPct val="100000"/>
              </a:lnSpc>
              <a:spcBef>
                <a:spcPts val="1980"/>
              </a:spcBef>
            </a:pPr>
            <a:r>
              <a:rPr lang="en-US" sz="2400" b="1" spc="114" dirty="0">
                <a:solidFill>
                  <a:srgbClr val="252525"/>
                </a:solidFill>
                <a:latin typeface="Trebuchet MS"/>
                <a:cs typeface="Trebuchet MS"/>
              </a:rPr>
              <a:t>JavaFX is an excellent pedagogical tool for learning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83873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FEE3-A662-E402-6502-9DAB7389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Polygon/Polyline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0CE3-2070-13DD-8020-4E8CEAAB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› The Polygon class defines a polygon that connects a sequence of  points.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› The Polyline class is similar to the Polygon class except that the  Polyline class is not automatically closed.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922CB-BA40-A585-8F02-1176B74C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270758"/>
            <a:ext cx="7738149" cy="2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0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EF14-E2C4-7B4D-BD03-D472BD3C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Polygon/Polyline Class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2F27-8E57-1D64-9729-D157172D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Polygon</a:t>
            </a:r>
            <a:r>
              <a:rPr lang="en-US" sz="2400" dirty="0">
                <a:solidFill>
                  <a:schemeClr val="tx1"/>
                </a:solidFill>
              </a:rPr>
              <a:t>() // Creates an empty Polygon.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Polygon</a:t>
            </a:r>
            <a:r>
              <a:rPr lang="en-US" sz="2400" dirty="0">
                <a:solidFill>
                  <a:schemeClr val="tx1"/>
                </a:solidFill>
              </a:rPr>
              <a:t>(double... points) // Creates a Polygon with the given  points.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getPoints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ObservableList</a:t>
            </a:r>
            <a:r>
              <a:rPr lang="en-US" sz="2400" dirty="0">
                <a:solidFill>
                  <a:schemeClr val="tx1"/>
                </a:solidFill>
              </a:rPr>
              <a:t>&lt;Double&gt; // Returns a list of double  values as x and y coordinates of the points.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36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E0F98-E941-F60F-B8C9-158135884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Driven Programming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639738-9996-005C-EDDD-63AD1A50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47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475D-6237-EB4F-B361-76CC15D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Event-driven programming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619-232C-C43E-DD74-55344EE1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2032" cy="5120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You can write code to process events such as a button click, mouse movement, and keystrokes.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When we run a Java GUI program, the program interacts with the  user, and the events drive its execution. This is called event-driven programming.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event can be defined as a signal to the program that something  has happened.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Events are triggered by external user actions, such as button click,  mouse movement, mouse clicks, keystrokes etc.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 write code to process such events.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program can choose to respond to or ignore an event.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46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854-5352-BDA4-F13B-24A51B7D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Events sources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CA7B-163D-BBF8-9669-98BE6DE5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46100"/>
            <a:ext cx="7649632" cy="58928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An event is an object created from an event source.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Firing an event means to create an event and delegate the handler  to handle the event.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component that creates an event and fires it is called the  event source object, or simply source object or source component.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Introduction to Java Programming, By: Y. Daniel Liang.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EE387-05EB-56ED-11DE-84DDF325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92500"/>
            <a:ext cx="7004783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2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1A0-55D5-DAB5-9783-F8F4FC5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Events sources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55AC-901A-AB5F-7210-6FA18E45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92349-E1F2-F550-E8EF-F252D7C6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17550"/>
            <a:ext cx="8968573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0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D025-3700-526F-1C69-B4ADB817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Registering Handlers and Handling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5B95-B886-E502-41A3-1AACFAB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75032" cy="5120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 handler/listener is an object that must be registered with an  event source object, and it must be an instance of an appropriate  event-handling interface.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 uses a </a:t>
            </a:r>
            <a:r>
              <a:rPr lang="en-US" sz="2400" dirty="0">
                <a:solidFill>
                  <a:srgbClr val="FF0000"/>
                </a:solidFill>
              </a:rPr>
              <a:t>delegation-based model </a:t>
            </a:r>
            <a:r>
              <a:rPr lang="en-US" sz="2400" dirty="0">
                <a:solidFill>
                  <a:schemeClr val="tx1"/>
                </a:solidFill>
              </a:rPr>
              <a:t>for event handling: a source object fires an event, and an object interested in the event handles it. The latter object is called an 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handler</a:t>
            </a:r>
            <a:r>
              <a:rPr lang="en-US" sz="2400" dirty="0">
                <a:solidFill>
                  <a:schemeClr val="tx1"/>
                </a:solidFill>
              </a:rPr>
              <a:t> or an event listener.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Not all objects can be handler/listener for an event.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be a handler/listener of an event, two requirements must be  met.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8E7-17A4-74AB-61FF-ACC5D7E3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Registering Handlers and Handling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CF39-219D-2673-1059-DF211FB6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64108"/>
            <a:ext cx="8153400" cy="5120640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handler object must be an instance of the corresponding event-handler interface to ensure that the handler has the correct method for processing the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EventHandler</a:t>
            </a:r>
            <a:r>
              <a:rPr lang="en-US" sz="2400" dirty="0">
                <a:solidFill>
                  <a:schemeClr val="tx1"/>
                </a:solidFill>
              </a:rPr>
              <a:t> object handler must be registered with the event  source object using the method </a:t>
            </a:r>
            <a:r>
              <a:rPr lang="en-US" sz="2400" dirty="0" err="1">
                <a:solidFill>
                  <a:schemeClr val="tx1"/>
                </a:solidFill>
              </a:rPr>
              <a:t>source.setOnAction</a:t>
            </a:r>
            <a:r>
              <a:rPr lang="en-US" sz="2400" dirty="0">
                <a:solidFill>
                  <a:schemeClr val="tx1"/>
                </a:solidFill>
              </a:rPr>
              <a:t>(handler).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For example,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u="sng" dirty="0" err="1">
                <a:solidFill>
                  <a:srgbClr val="FF0000"/>
                </a:solidFill>
              </a:rPr>
              <a:t>ActionEvent</a:t>
            </a:r>
            <a:r>
              <a:rPr lang="en-US" sz="2400" dirty="0">
                <a:solidFill>
                  <a:srgbClr val="FF0000"/>
                </a:solidFill>
              </a:rPr>
              <a:t>, the method is </a:t>
            </a:r>
            <a:r>
              <a:rPr lang="en-US" sz="2800" b="1" dirty="0" err="1">
                <a:solidFill>
                  <a:srgbClr val="FF0000"/>
                </a:solidFill>
              </a:rPr>
              <a:t>setOnAction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For a </a:t>
            </a:r>
            <a:r>
              <a:rPr lang="en-US" sz="2400" u="sng" dirty="0">
                <a:solidFill>
                  <a:srgbClr val="0070C0"/>
                </a:solidFill>
              </a:rPr>
              <a:t>mouse pressed event</a:t>
            </a:r>
            <a:r>
              <a:rPr lang="en-US" sz="2400" dirty="0">
                <a:solidFill>
                  <a:srgbClr val="0070C0"/>
                </a:solidFill>
              </a:rPr>
              <a:t>, the method is </a:t>
            </a:r>
            <a:r>
              <a:rPr lang="en-US" sz="2800" b="1" dirty="0" err="1">
                <a:solidFill>
                  <a:srgbClr val="0070C0"/>
                </a:solidFill>
              </a:rPr>
              <a:t>setOnMousePressed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For a </a:t>
            </a:r>
            <a:r>
              <a:rPr lang="en-US" sz="2400" u="sng" dirty="0">
                <a:solidFill>
                  <a:schemeClr val="accent4">
                    <a:lumMod val="75000"/>
                  </a:schemeClr>
                </a:solidFill>
              </a:rPr>
              <a:t>key pressed event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the method is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setOnKeyPressed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54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9230-52C3-D665-99D1-C478E1C2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Registering Handlers and Handling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50A4-09D2-EF83-097A-C6686E53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A8CD0-69C0-E04A-E5A8-5CB9C2C8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72" y="1241551"/>
            <a:ext cx="8860828" cy="38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32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20C9-BC03-7470-C7BF-7BA552AA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Classes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FBEE-D23A-0F19-BBA1-800563A8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An inner class, or nested class, is a class defined within the scope  of another class.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Inner classes are useful for defining handler classes.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Normally, we define a class as an inner class if it is used only by its  outer class.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F23-ACD4-33F4-AF26-A26A3682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JAVAFX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D35D-AFC3-626D-D1EF-9C4D47DE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5970" marR="606425" indent="-342900">
              <a:lnSpc>
                <a:spcPct val="100000"/>
              </a:lnSpc>
              <a:spcBef>
                <a:spcPts val="2165"/>
              </a:spcBef>
            </a:pPr>
            <a:r>
              <a:rPr lang="en-IN" sz="2400" spc="7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abstract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class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  <a:latin typeface="Courier New"/>
                <a:cs typeface="Courier New"/>
              </a:rPr>
              <a:t>javafx.application.Application</a:t>
            </a:r>
            <a:r>
              <a:rPr lang="en-IN" sz="2400" spc="-2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IN" sz="2400" spc="70" dirty="0">
                <a:solidFill>
                  <a:srgbClr val="252525"/>
                </a:solidFill>
                <a:latin typeface="Trebuchet MS"/>
                <a:cs typeface="Trebuchet MS"/>
              </a:rPr>
              <a:t>defines</a:t>
            </a:r>
            <a:r>
              <a:rPr lang="en-IN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lang="en-IN" sz="2400" spc="-3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70" dirty="0">
                <a:solidFill>
                  <a:srgbClr val="252525"/>
                </a:solidFill>
                <a:latin typeface="Trebuchet MS"/>
                <a:cs typeface="Trebuchet MS"/>
              </a:rPr>
              <a:t>essential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75" dirty="0">
                <a:solidFill>
                  <a:srgbClr val="252525"/>
                </a:solidFill>
                <a:latin typeface="Trebuchet MS"/>
                <a:cs typeface="Trebuchet MS"/>
              </a:rPr>
              <a:t>framework</a:t>
            </a:r>
            <a:r>
              <a:rPr lang="en-IN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20" dirty="0">
                <a:solidFill>
                  <a:srgbClr val="252525"/>
                </a:solidFill>
                <a:latin typeface="Trebuchet MS"/>
                <a:cs typeface="Trebuchet MS"/>
              </a:rPr>
              <a:t>for </a:t>
            </a:r>
            <a:r>
              <a:rPr lang="en-IN" sz="2400" spc="50" dirty="0">
                <a:solidFill>
                  <a:srgbClr val="252525"/>
                </a:solidFill>
                <a:latin typeface="Trebuchet MS"/>
                <a:cs typeface="Trebuchet MS"/>
              </a:rPr>
              <a:t>writing</a:t>
            </a:r>
            <a:r>
              <a:rPr lang="en-IN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252525"/>
                </a:solidFill>
                <a:latin typeface="Trebuchet MS"/>
                <a:cs typeface="Trebuchet MS"/>
              </a:rPr>
              <a:t>JavaFX</a:t>
            </a:r>
            <a:r>
              <a:rPr lang="en-IN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0" dirty="0">
                <a:solidFill>
                  <a:srgbClr val="252525"/>
                </a:solidFill>
                <a:latin typeface="Trebuchet MS"/>
                <a:cs typeface="Trebuchet MS"/>
              </a:rPr>
              <a:t>programs.</a:t>
            </a:r>
            <a:r>
              <a:rPr lang="en-IN" sz="2400" dirty="0">
                <a:latin typeface="Trebuchet MS"/>
                <a:cs typeface="Trebuchet MS"/>
              </a:rPr>
              <a:t> </a:t>
            </a:r>
          </a:p>
          <a:p>
            <a:pPr marL="775970" marR="606425" indent="-342900">
              <a:lnSpc>
                <a:spcPct val="100000"/>
              </a:lnSpc>
              <a:spcBef>
                <a:spcPts val="2165"/>
              </a:spcBef>
            </a:pPr>
            <a:r>
              <a:rPr lang="en-IN" sz="2400" b="1" spc="95" dirty="0">
                <a:solidFill>
                  <a:srgbClr val="252525"/>
                </a:solidFill>
                <a:latin typeface="Trebuchet MS"/>
                <a:cs typeface="Trebuchet MS"/>
              </a:rPr>
              <a:t>Every</a:t>
            </a:r>
            <a:r>
              <a:rPr lang="en-IN" sz="2400" b="1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55" dirty="0">
                <a:solidFill>
                  <a:srgbClr val="252525"/>
                </a:solidFill>
                <a:latin typeface="Trebuchet MS"/>
                <a:cs typeface="Trebuchet MS"/>
              </a:rPr>
              <a:t>JavaFX</a:t>
            </a:r>
            <a:r>
              <a:rPr lang="en-IN" sz="2400" b="1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95" dirty="0">
                <a:solidFill>
                  <a:srgbClr val="252525"/>
                </a:solidFill>
                <a:latin typeface="Trebuchet MS"/>
                <a:cs typeface="Trebuchet MS"/>
              </a:rPr>
              <a:t>program</a:t>
            </a:r>
            <a:r>
              <a:rPr lang="en-IN" sz="2400" b="1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7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lang="en-IN" sz="2400" b="1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60" dirty="0">
                <a:solidFill>
                  <a:srgbClr val="252525"/>
                </a:solidFill>
                <a:latin typeface="Trebuchet MS"/>
                <a:cs typeface="Trebuchet MS"/>
              </a:rPr>
              <a:t>defined</a:t>
            </a:r>
            <a:r>
              <a:rPr lang="en-IN" sz="2400" b="1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50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lang="en-IN" sz="2400" b="1" spc="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IN" sz="2400" b="1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85" dirty="0">
                <a:solidFill>
                  <a:srgbClr val="252525"/>
                </a:solidFill>
                <a:latin typeface="Trebuchet MS"/>
                <a:cs typeface="Trebuchet MS"/>
              </a:rPr>
              <a:t>class</a:t>
            </a:r>
            <a:r>
              <a:rPr lang="en-IN" sz="2400" b="1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45" dirty="0">
                <a:solidFill>
                  <a:srgbClr val="252525"/>
                </a:solidFill>
                <a:latin typeface="Trebuchet MS"/>
                <a:cs typeface="Trebuchet MS"/>
              </a:rPr>
              <a:t>that</a:t>
            </a:r>
            <a:r>
              <a:rPr lang="en-IN" sz="2400" b="1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b="1" spc="85" dirty="0">
                <a:solidFill>
                  <a:srgbClr val="252525"/>
                </a:solidFill>
                <a:latin typeface="Trebuchet MS"/>
                <a:cs typeface="Trebuchet MS"/>
              </a:rPr>
              <a:t>extends</a:t>
            </a:r>
            <a:r>
              <a:rPr lang="en-IN" sz="2400" b="1" dirty="0">
                <a:latin typeface="Trebuchet MS"/>
                <a:cs typeface="Trebuchet MS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javafx.application.Application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endParaRPr lang="en-IN" sz="2400" dirty="0">
              <a:latin typeface="Courier New"/>
              <a:cs typeface="Courier New"/>
            </a:endParaRPr>
          </a:p>
          <a:p>
            <a:pPr marL="690880" indent="-342900">
              <a:lnSpc>
                <a:spcPct val="100000"/>
              </a:lnSpc>
            </a:pPr>
            <a:r>
              <a:rPr lang="en-IN" sz="2400" spc="1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lang="en-IN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FF0000"/>
                </a:solidFill>
                <a:latin typeface="Trebuchet MS"/>
                <a:cs typeface="Trebuchet MS"/>
              </a:rPr>
              <a:t>JavaFX</a:t>
            </a:r>
            <a:r>
              <a:rPr lang="en-IN"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FF0000"/>
                </a:solidFill>
                <a:latin typeface="Trebuchet MS"/>
                <a:cs typeface="Trebuchet MS"/>
              </a:rPr>
              <a:t>program</a:t>
            </a:r>
            <a:r>
              <a:rPr lang="en-IN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90" dirty="0">
                <a:solidFill>
                  <a:srgbClr val="FF0000"/>
                </a:solidFill>
                <a:latin typeface="Trebuchet MS"/>
                <a:cs typeface="Trebuchet MS"/>
              </a:rPr>
              <a:t>can</a:t>
            </a:r>
            <a:r>
              <a:rPr lang="en-IN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75" dirty="0">
                <a:solidFill>
                  <a:srgbClr val="FF0000"/>
                </a:solidFill>
                <a:latin typeface="Trebuchet MS"/>
                <a:cs typeface="Trebuchet MS"/>
              </a:rPr>
              <a:t>run</a:t>
            </a:r>
            <a:r>
              <a:rPr lang="en-IN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70" dirty="0">
                <a:solidFill>
                  <a:srgbClr val="FF0000"/>
                </a:solidFill>
                <a:latin typeface="Trebuchet MS"/>
                <a:cs typeface="Trebuchet MS"/>
              </a:rPr>
              <a:t>stand-alone</a:t>
            </a:r>
            <a:r>
              <a:rPr lang="en-IN"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lang="en-IN"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FF0000"/>
                </a:solidFill>
                <a:latin typeface="Trebuchet MS"/>
                <a:cs typeface="Trebuchet MS"/>
              </a:rPr>
              <a:t>from</a:t>
            </a:r>
            <a:r>
              <a:rPr lang="en-IN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1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lang="en-IN"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FF0000"/>
                </a:solidFill>
                <a:latin typeface="Trebuchet MS"/>
                <a:cs typeface="Trebuchet MS"/>
              </a:rPr>
              <a:t>Web</a:t>
            </a:r>
            <a:r>
              <a:rPr lang="en-IN"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IN" sz="2400" spc="40" dirty="0">
                <a:solidFill>
                  <a:srgbClr val="FF0000"/>
                </a:solidFill>
                <a:latin typeface="Trebuchet MS"/>
                <a:cs typeface="Trebuchet MS"/>
              </a:rPr>
              <a:t>browser.</a:t>
            </a:r>
            <a:endParaRPr lang="en-IN" sz="24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5322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9C0D-22A0-E0DC-D503-4975A99C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BBC1-2963-3095-80D3-BBF22C8C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65532" cy="512064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 inner class has the following features:</a:t>
            </a:r>
          </a:p>
          <a:p>
            <a:r>
              <a:rPr lang="en-US" dirty="0">
                <a:solidFill>
                  <a:schemeClr val="tx1"/>
                </a:solidFill>
              </a:rPr>
              <a:t>An inner class is compiled into a class named</a:t>
            </a:r>
          </a:p>
          <a:p>
            <a:r>
              <a:rPr lang="en-US" dirty="0" err="1">
                <a:solidFill>
                  <a:schemeClr val="tx1"/>
                </a:solidFill>
              </a:rPr>
              <a:t>OuterClassName$InnerClassName.class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An inner class can reference the data and the methods defined in the  outer class.</a:t>
            </a:r>
          </a:p>
          <a:p>
            <a:r>
              <a:rPr lang="en-US" dirty="0">
                <a:solidFill>
                  <a:schemeClr val="tx1"/>
                </a:solidFill>
              </a:rPr>
              <a:t>An inner class can be defined with a visibility modifier subject to the  same visibility rules applied to a member of the class.</a:t>
            </a:r>
          </a:p>
          <a:p>
            <a:r>
              <a:rPr lang="en-US" b="1" dirty="0">
                <a:solidFill>
                  <a:schemeClr val="tx1"/>
                </a:solidFill>
              </a:rPr>
              <a:t>An inner class can be defined as static . A static inner class can be  accessed using the outer class name. A static inner class cannot access  non-static members of the outer class.</a:t>
            </a:r>
          </a:p>
          <a:p>
            <a:r>
              <a:rPr lang="en-US" dirty="0">
                <a:solidFill>
                  <a:schemeClr val="tx1"/>
                </a:solidFill>
              </a:rPr>
              <a:t>Objects of an inner class are often created in the outer class. But you  can also create an object of an inner class from another class.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56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1DC-880D-ECC2-3D85-70ED325F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C0E3-C6D4-B02F-56EA-8807DC7E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E866D-5DA2-4B00-C044-1A7F51F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12" y="773906"/>
            <a:ext cx="5967796" cy="5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1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824D-277D-DAC7-E142-CEA17DE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Inner Class Handlers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0C2A-B3C7-9531-6A53-859F1022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anonymous inner class is an inner class without a name.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combines defining an inner class and creating an instance of the  class into one step.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77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8873-537D-74D9-9F76-5F8ED66F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Inner Class Handlers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CCBB0-B923-E467-5E0D-89AB05C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768" y="763587"/>
            <a:ext cx="4246945" cy="2995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36635-CFBE-8A69-39E2-8557367C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79" y="3759200"/>
            <a:ext cx="4587424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05A6-6504-9DFD-CD28-1BC13BF4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Inner Class Handlers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7428-355D-6D8B-9274-4446DF47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68" y="547878"/>
            <a:ext cx="7954432" cy="57531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Since an anonymous inner class is a special kind of inner class, it is  treated like an inner class with the following features: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anonymous inner class must always extend a superclass or implement an  interface, but it cannot have an explicit extends or implements clause.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anonymous inner class must implement all the abstract methods in the  superclass or in the interface.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anonymous inner class always uses the no-</a:t>
            </a:r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 constructor from its  superclass to create an instance. If an anonymous inner class implements an  interface, the constructor is Object().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anonymous inner class is compiled into a class named  </a:t>
            </a:r>
            <a:r>
              <a:rPr lang="en-US" sz="2400" dirty="0" err="1">
                <a:solidFill>
                  <a:schemeClr val="tx1"/>
                </a:solidFill>
              </a:rPr>
              <a:t>OuterClassName$n.class</a:t>
            </a:r>
            <a:r>
              <a:rPr lang="en-US" sz="2400" dirty="0">
                <a:solidFill>
                  <a:schemeClr val="tx1"/>
                </a:solidFill>
              </a:rPr>
              <a:t>. For example, if the outer class Test has two  anonymous inner classes, they are compiled into Test$1.class and Test$2.class.</a:t>
            </a:r>
          </a:p>
        </p:txBody>
      </p:sp>
    </p:spTree>
    <p:extLst>
      <p:ext uri="{BB962C8B-B14F-4D97-AF65-F5344CB8AC3E}">
        <p14:creationId xmlns:p14="http://schemas.microsoft.com/office/powerpoint/2010/main" val="2012238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CF96-A9AB-67F7-932D-6F8B3AF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4B2B-D446-1516-346C-B97E3650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 err="1">
                <a:solidFill>
                  <a:schemeClr val="tx1"/>
                </a:solidFill>
              </a:rPr>
              <a:t>MouseEvent</a:t>
            </a:r>
            <a:r>
              <a:rPr lang="en-US" sz="2400" b="1" dirty="0">
                <a:solidFill>
                  <a:schemeClr val="tx1"/>
                </a:solidFill>
              </a:rPr>
              <a:t> is fired whenever a mouse button is pressed, released,  clicked, moved, or dragged on a node or a scene.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MouseEvent</a:t>
            </a:r>
            <a:r>
              <a:rPr lang="en-US" sz="2400" dirty="0">
                <a:solidFill>
                  <a:schemeClr val="tx1"/>
                </a:solidFill>
              </a:rPr>
              <a:t> Methods: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getButton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MouseButton</a:t>
            </a:r>
            <a:r>
              <a:rPr lang="en-US" sz="2400" dirty="0">
                <a:solidFill>
                  <a:schemeClr val="tx1"/>
                </a:solidFill>
              </a:rPr>
              <a:t> // Indicates which mouse button has  been clicked.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getClickCount</a:t>
            </a:r>
            <a:r>
              <a:rPr lang="en-US" sz="2400" dirty="0">
                <a:solidFill>
                  <a:schemeClr val="tx1"/>
                </a:solidFill>
              </a:rPr>
              <a:t>(): int // Returns the number of mouse clicks  associated with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getX</a:t>
            </a:r>
            <a:r>
              <a:rPr lang="en-US" sz="2400" dirty="0">
                <a:solidFill>
                  <a:schemeClr val="tx1"/>
                </a:solidFill>
              </a:rPr>
              <a:t>(): double // Returns the x-coordinate of the mouse point in  the event source node.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526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400-1F4E-F864-399F-27D9F3E0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2D5E-C515-70DF-E004-8628F1FB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getY</a:t>
            </a:r>
            <a:r>
              <a:rPr lang="en-US" dirty="0">
                <a:solidFill>
                  <a:schemeClr val="tx1"/>
                </a:solidFill>
              </a:rPr>
              <a:t>(): double // Returns the y-coordinate of the mouse point in  the event source node.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getSceneX</a:t>
            </a:r>
            <a:r>
              <a:rPr lang="en-US" dirty="0">
                <a:solidFill>
                  <a:schemeClr val="tx1"/>
                </a:solidFill>
              </a:rPr>
              <a:t>(): double // Returns the x-coordinate of the mouse  point in the scene.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getSceneY</a:t>
            </a:r>
            <a:r>
              <a:rPr lang="en-US" dirty="0">
                <a:solidFill>
                  <a:schemeClr val="tx1"/>
                </a:solidFill>
              </a:rPr>
              <a:t>(): double // Returns the y-coordinate of the mouse point  in the scene.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getScreenX</a:t>
            </a:r>
            <a:r>
              <a:rPr lang="en-US" dirty="0">
                <a:solidFill>
                  <a:schemeClr val="tx1"/>
                </a:solidFill>
              </a:rPr>
              <a:t>(): double // Returns the x-coordinate of the mouse  point in the screen.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getScreenY</a:t>
            </a:r>
            <a:r>
              <a:rPr lang="en-US" dirty="0">
                <a:solidFill>
                  <a:schemeClr val="tx1"/>
                </a:solidFill>
              </a:rPr>
              <a:t>(): double // Returns the y-coordinate of the mouse  point in the screen.</a:t>
            </a:r>
          </a:p>
          <a:p>
            <a:r>
              <a:rPr lang="en-US" dirty="0" err="1">
                <a:solidFill>
                  <a:srgbClr val="FF0000"/>
                </a:solidFill>
              </a:rPr>
              <a:t>isAltDown</a:t>
            </a:r>
            <a:r>
              <a:rPr lang="en-US" dirty="0">
                <a:solidFill>
                  <a:schemeClr val="tx1"/>
                </a:solidFill>
              </a:rPr>
              <a:t>():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// Returns true if the Alt key is pressed on  this event.</a:t>
            </a:r>
          </a:p>
          <a:p>
            <a:r>
              <a:rPr lang="en-US" dirty="0" err="1">
                <a:solidFill>
                  <a:srgbClr val="FF0000"/>
                </a:solidFill>
              </a:rPr>
              <a:t>isControlDown</a:t>
            </a:r>
            <a:r>
              <a:rPr lang="en-US" dirty="0">
                <a:solidFill>
                  <a:schemeClr val="tx1"/>
                </a:solidFill>
              </a:rPr>
              <a:t>():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// Returns true if the Control key is  pressed on this event.</a:t>
            </a:r>
          </a:p>
          <a:p>
            <a:r>
              <a:rPr lang="en-US" dirty="0" err="1">
                <a:solidFill>
                  <a:srgbClr val="FF0000"/>
                </a:solidFill>
              </a:rPr>
              <a:t>isMetaDown</a:t>
            </a:r>
            <a:r>
              <a:rPr lang="en-US" dirty="0">
                <a:solidFill>
                  <a:schemeClr val="tx1"/>
                </a:solidFill>
              </a:rPr>
              <a:t>():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// Returns true if the mouse Meta button is  pressed on this event.</a:t>
            </a:r>
          </a:p>
          <a:p>
            <a:r>
              <a:rPr lang="en-US" dirty="0" err="1">
                <a:solidFill>
                  <a:srgbClr val="FF0000"/>
                </a:solidFill>
              </a:rPr>
              <a:t>isShiftDown</a:t>
            </a:r>
            <a:r>
              <a:rPr lang="en-US" dirty="0">
                <a:solidFill>
                  <a:schemeClr val="tx1"/>
                </a:solidFill>
              </a:rPr>
              <a:t>():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// Returns true if the Shift key is pressed  on this event.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53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5F6-8C31-F28B-0F83-9F303BCA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FF35-2C7C-885D-8385-29884ECF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Four constants - PRIMARY, SECONDARY, MIDDLE, and NONE - are  defined in </a:t>
            </a:r>
            <a:r>
              <a:rPr lang="en-US" sz="2400" dirty="0" err="1">
                <a:solidFill>
                  <a:schemeClr val="tx1"/>
                </a:solidFill>
              </a:rPr>
              <a:t>MouseButton</a:t>
            </a:r>
            <a:r>
              <a:rPr lang="en-US" sz="2400" dirty="0">
                <a:solidFill>
                  <a:schemeClr val="tx1"/>
                </a:solidFill>
              </a:rPr>
              <a:t> to indicate the left, right, middle, and none  mouse buttons.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use the </a:t>
            </a:r>
            <a:r>
              <a:rPr lang="en-US" sz="2400" dirty="0" err="1">
                <a:solidFill>
                  <a:schemeClr val="tx1"/>
                </a:solidFill>
              </a:rPr>
              <a:t>getButton</a:t>
            </a:r>
            <a:r>
              <a:rPr lang="en-US" sz="2400" dirty="0">
                <a:solidFill>
                  <a:schemeClr val="tx1"/>
                </a:solidFill>
              </a:rPr>
              <a:t>() method to detect which button is pressed.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E8DC7-0D4A-155E-DB3B-4652F43F6689}"/>
              </a:ext>
            </a:extLst>
          </p:cNvPr>
          <p:cNvSpPr txBox="1"/>
          <p:nvPr/>
        </p:nvSpPr>
        <p:spPr>
          <a:xfrm>
            <a:off x="7288696" y="554035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4358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4919-7815-6CB3-F7DE-7D6893DE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D24D-11ED-7AF3-A2EE-D36B5710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700" y="596900"/>
            <a:ext cx="8229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 err="1">
                <a:solidFill>
                  <a:schemeClr val="tx1"/>
                </a:solidFill>
              </a:rPr>
              <a:t>KeyEvent</a:t>
            </a:r>
            <a:r>
              <a:rPr lang="en-US" sz="2400" b="1" dirty="0">
                <a:solidFill>
                  <a:schemeClr val="tx1"/>
                </a:solidFill>
              </a:rPr>
              <a:t> is fired whenever a key is pressed, released, or typed  on a node or a scene.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Key Event Methods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getCharacter</a:t>
            </a:r>
            <a:r>
              <a:rPr lang="en-US" sz="2400" dirty="0">
                <a:solidFill>
                  <a:schemeClr val="tx1"/>
                </a:solidFill>
              </a:rPr>
              <a:t>(): String // Returns the character associated  with the key in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getCode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KeyCode</a:t>
            </a:r>
            <a:r>
              <a:rPr lang="en-US" sz="2400" dirty="0">
                <a:solidFill>
                  <a:schemeClr val="tx1"/>
                </a:solidFill>
              </a:rPr>
              <a:t> // Returns the key code associated with the  key in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getText</a:t>
            </a:r>
            <a:r>
              <a:rPr lang="en-US" sz="2400" dirty="0">
                <a:solidFill>
                  <a:schemeClr val="tx1"/>
                </a:solidFill>
              </a:rPr>
              <a:t>(): String // Returns a string describing the key code.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isAltDown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// Returns true if the Alt key is pressed on 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isControlDown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// Returns true if the Control key is  pressed on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isMetaDown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// Returns true if the mouse Meta button  is pressed on this event.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isShiftDown</a:t>
            </a:r>
            <a:r>
              <a:rPr lang="en-US" sz="2400" dirty="0">
                <a:solidFill>
                  <a:schemeClr val="tx1"/>
                </a:solidFill>
              </a:rPr>
              <a:t>():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// Returns true if the Shift key is  pressed on this event.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180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AF89-9141-8AAB-4BA0-1DB46F79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6B45-6BB9-CC69-330D-4DBB3AD1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647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Every key event has an associated code that is returned by the  </a:t>
            </a:r>
            <a:r>
              <a:rPr lang="en-US" sz="2400" dirty="0" err="1">
                <a:solidFill>
                  <a:schemeClr val="tx1"/>
                </a:solidFill>
              </a:rPr>
              <a:t>getCode</a:t>
            </a:r>
            <a:r>
              <a:rPr lang="en-US" sz="2400" dirty="0">
                <a:solidFill>
                  <a:schemeClr val="tx1"/>
                </a:solidFill>
              </a:rPr>
              <a:t>() method in </a:t>
            </a:r>
            <a:r>
              <a:rPr lang="en-US" sz="2400" dirty="0" err="1">
                <a:solidFill>
                  <a:schemeClr val="tx1"/>
                </a:solidFill>
              </a:rPr>
              <a:t>KeyEvent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key codes are constants defined in </a:t>
            </a:r>
            <a:r>
              <a:rPr lang="en-US" sz="2400" dirty="0" err="1">
                <a:solidFill>
                  <a:schemeClr val="tx1"/>
                </a:solidFill>
              </a:rPr>
              <a:t>KeyCode</a:t>
            </a:r>
            <a:r>
              <a:rPr lang="en-US" sz="2400" dirty="0">
                <a:solidFill>
                  <a:schemeClr val="tx1"/>
                </a:solidFill>
              </a:rPr>
              <a:t> class.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B8D67-15DF-E1B3-F4ED-C88CD443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376487"/>
            <a:ext cx="7920095" cy="3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5B7A-9AF1-83CE-91A6-F3B2C3A3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a program – CLI (</a:t>
            </a:r>
            <a:r>
              <a:rPr lang="en-IN" dirty="0" err="1"/>
              <a:t>linux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308-0DB4-55A3-F782-4FA5787A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marL="249554" indent="0">
              <a:lnSpc>
                <a:spcPct val="100000"/>
              </a:lnSpc>
              <a:spcBef>
                <a:spcPts val="198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97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70" dirty="0">
                <a:solidFill>
                  <a:srgbClr val="252525"/>
                </a:solidFill>
                <a:latin typeface="Trebuchet MS"/>
                <a:cs typeface="Trebuchet MS"/>
              </a:rPr>
              <a:t>Export</a:t>
            </a:r>
            <a:r>
              <a:rPr lang="en-IN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0" dirty="0">
                <a:solidFill>
                  <a:srgbClr val="252525"/>
                </a:solidFill>
                <a:latin typeface="Trebuchet MS"/>
                <a:cs typeface="Trebuchet MS"/>
              </a:rPr>
              <a:t>Path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0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JAR</a:t>
            </a:r>
            <a:r>
              <a:rPr lang="en-IN" sz="24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35" dirty="0">
                <a:solidFill>
                  <a:srgbClr val="252525"/>
                </a:solidFill>
                <a:latin typeface="Trebuchet MS"/>
                <a:cs typeface="Trebuchet MS"/>
              </a:rPr>
              <a:t>files</a:t>
            </a:r>
            <a:endParaRPr lang="en-IN" sz="2400" dirty="0">
              <a:latin typeface="Trebuchet MS"/>
              <a:cs typeface="Trebuchet MS"/>
            </a:endParaRPr>
          </a:p>
          <a:p>
            <a:pPr marL="350520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export</a:t>
            </a:r>
            <a:r>
              <a:rPr lang="en-IN" sz="2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PATH_TO_FX=path/to/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javafx-sdk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/lib</a:t>
            </a:r>
            <a:endParaRPr lang="en-IN" sz="24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75" dirty="0">
                <a:solidFill>
                  <a:srgbClr val="252525"/>
                </a:solidFill>
                <a:latin typeface="Trebuchet MS"/>
                <a:cs typeface="Trebuchet MS"/>
              </a:rPr>
              <a:t>Compile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your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program</a:t>
            </a:r>
            <a:endParaRPr lang="en-IN" sz="2400" dirty="0">
              <a:latin typeface="Trebuchet MS"/>
              <a:cs typeface="Trebuchet MS"/>
            </a:endParaRPr>
          </a:p>
          <a:p>
            <a:pPr marL="350520" marR="1702435" indent="0">
              <a:lnSpc>
                <a:spcPct val="100600"/>
              </a:lnSpc>
              <a:spcBef>
                <a:spcPts val="700"/>
              </a:spcBef>
              <a:buNone/>
            </a:pP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javac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 --module-path $PATH_TO_FX --add-modules </a:t>
            </a:r>
            <a:r>
              <a:rPr lang="en-IN" sz="2400" spc="-79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MyJavaFX.java</a:t>
            </a:r>
            <a:endParaRPr lang="en-IN" sz="24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71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100" dirty="0">
                <a:solidFill>
                  <a:srgbClr val="252525"/>
                </a:solidFill>
                <a:latin typeface="Trebuchet MS"/>
                <a:cs typeface="Trebuchet MS"/>
              </a:rPr>
              <a:t>Run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your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program</a:t>
            </a:r>
            <a:endParaRPr lang="en-IN" sz="2400" dirty="0">
              <a:latin typeface="Trebuchet MS"/>
              <a:cs typeface="Trebuchet MS"/>
            </a:endParaRPr>
          </a:p>
          <a:p>
            <a:pPr marL="350520" marR="1805305" indent="0">
              <a:lnSpc>
                <a:spcPct val="100600"/>
              </a:lnSpc>
              <a:spcBef>
                <a:spcPts val="720"/>
              </a:spcBef>
              <a:buNone/>
            </a:pP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java --module-path $PATH_TO_FX --add-modules </a:t>
            </a:r>
            <a:r>
              <a:rPr lang="en-IN" sz="2400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MyJavaFX</a:t>
            </a:r>
            <a:endParaRPr lang="en-IN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98686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B2AC-BECB-57B0-9A81-F09754C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A642-A32B-5A4D-35CD-39939B2C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313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 the key-pressed and key-released events,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getCode</a:t>
            </a:r>
            <a:r>
              <a:rPr lang="en-US" sz="2400" dirty="0">
                <a:solidFill>
                  <a:schemeClr val="tx1"/>
                </a:solidFill>
              </a:rPr>
              <a:t>() returns the value as defined in the table,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getText</a:t>
            </a:r>
            <a:r>
              <a:rPr lang="en-US" sz="2400" dirty="0">
                <a:solidFill>
                  <a:schemeClr val="tx1"/>
                </a:solidFill>
              </a:rPr>
              <a:t>() returns a string that describes the key code, and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getCharacter</a:t>
            </a:r>
            <a:r>
              <a:rPr lang="en-US" sz="2400" dirty="0">
                <a:solidFill>
                  <a:schemeClr val="tx1"/>
                </a:solidFill>
              </a:rPr>
              <a:t>() returns an empty string.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 For the key-typed event,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getCode</a:t>
            </a:r>
            <a:r>
              <a:rPr lang="en-US" sz="2400" dirty="0">
                <a:solidFill>
                  <a:schemeClr val="tx1"/>
                </a:solidFill>
              </a:rPr>
              <a:t>() returns UNDEFINED and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getCharacter</a:t>
            </a:r>
            <a:r>
              <a:rPr lang="en-US" sz="2400" dirty="0">
                <a:solidFill>
                  <a:schemeClr val="tx1"/>
                </a:solidFill>
              </a:rPr>
              <a:t>() returns the Unicode character or a sequence of  characters associated with the key-typed event.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202D3-14FB-3745-54DA-C6E1876865CF}"/>
              </a:ext>
            </a:extLst>
          </p:cNvPr>
          <p:cNvSpPr txBox="1"/>
          <p:nvPr/>
        </p:nvSpPr>
        <p:spPr>
          <a:xfrm>
            <a:off x="7288696" y="554035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094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C2CE-EA7D-67C3-4222-A7B66AC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Listeners for Observable Objects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E69C-13A4-64B4-3481-609944D4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7983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add a listener to process a value change in an observable 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Every binding property is an instance of Observable.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instance of Observable is known as an observable object, which  contains the </a:t>
            </a:r>
            <a:r>
              <a:rPr lang="en-US" sz="2400" dirty="0" err="1">
                <a:solidFill>
                  <a:schemeClr val="tx1"/>
                </a:solidFill>
              </a:rPr>
              <a:t>addListener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InvalidationListener</a:t>
            </a:r>
            <a:r>
              <a:rPr lang="en-US" sz="2400" dirty="0">
                <a:solidFill>
                  <a:schemeClr val="tx1"/>
                </a:solidFill>
              </a:rPr>
              <a:t> listener) method for  adding a listener.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listener class must implement the </a:t>
            </a:r>
            <a:r>
              <a:rPr lang="en-US" sz="2400" dirty="0" err="1">
                <a:solidFill>
                  <a:schemeClr val="tx1"/>
                </a:solidFill>
              </a:rPr>
              <a:t>InvalidationListener</a:t>
            </a:r>
            <a:r>
              <a:rPr lang="en-US" sz="2400" dirty="0">
                <a:solidFill>
                  <a:schemeClr val="tx1"/>
                </a:solidFill>
              </a:rPr>
              <a:t>  interface to override the invalidated(Observable o) method for  handling the value change.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Once the value is changed in the Observable object, the listener is  notified by invoking its invalidated(Observable o) method.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01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CF99-9D75-2F3A-1176-414DF5B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Animation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2260-F7C7-9E17-F73E-B11A209F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JavaFX provides the </a:t>
            </a:r>
            <a:r>
              <a:rPr lang="en-US" sz="2400" b="1" dirty="0">
                <a:solidFill>
                  <a:schemeClr val="tx1"/>
                </a:solidFill>
              </a:rPr>
              <a:t>abstract Animation class </a:t>
            </a:r>
            <a:r>
              <a:rPr lang="en-US" sz="2400" dirty="0">
                <a:solidFill>
                  <a:schemeClr val="tx1"/>
                </a:solidFill>
              </a:rPr>
              <a:t>with the core  functionality for all animations.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Animation Class: Properties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autoReverse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BooleanProperty</a:t>
            </a:r>
            <a:r>
              <a:rPr lang="en-US" sz="2400" dirty="0">
                <a:solidFill>
                  <a:schemeClr val="tx1"/>
                </a:solidFill>
              </a:rPr>
              <a:t> // Defines whether the  animation reverses direction on alternating cycles.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cycleCount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IntegerProperty</a:t>
            </a:r>
            <a:r>
              <a:rPr lang="en-US" sz="2400" dirty="0">
                <a:solidFill>
                  <a:schemeClr val="tx1"/>
                </a:solidFill>
              </a:rPr>
              <a:t> // Defines the number of cycles  in this animation.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rate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DoubleProperty</a:t>
            </a:r>
            <a:r>
              <a:rPr lang="en-US" sz="2400" dirty="0">
                <a:solidFill>
                  <a:schemeClr val="tx1"/>
                </a:solidFill>
              </a:rPr>
              <a:t> // Defines the speed for this animation.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status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ReadOnlyObjectProperty</a:t>
            </a:r>
            <a:r>
              <a:rPr lang="en-US" sz="2400" dirty="0">
                <a:solidFill>
                  <a:schemeClr val="tx1"/>
                </a:solidFill>
              </a:rPr>
              <a:t> &lt;</a:t>
            </a:r>
            <a:r>
              <a:rPr lang="en-US" sz="2400" dirty="0" err="1">
                <a:solidFill>
                  <a:schemeClr val="tx1"/>
                </a:solidFill>
              </a:rPr>
              <a:t>Animation.Status</a:t>
            </a:r>
            <a:r>
              <a:rPr lang="en-US" sz="2400" dirty="0">
                <a:solidFill>
                  <a:schemeClr val="tx1"/>
                </a:solidFill>
              </a:rPr>
              <a:t>&gt; //  Read-only property to indicate the status of the animation.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40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CF99-9D75-2F3A-1176-414DF5B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Animation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2260-F7C7-9E17-F73E-B11A209F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Animation Class: Methods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pause</a:t>
            </a:r>
            <a:r>
              <a:rPr lang="en-US" sz="2400" dirty="0">
                <a:solidFill>
                  <a:schemeClr val="tx1"/>
                </a:solidFill>
              </a:rPr>
              <a:t>(): void // Pauses the animation.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play</a:t>
            </a:r>
            <a:r>
              <a:rPr lang="en-US" sz="2400" dirty="0">
                <a:solidFill>
                  <a:schemeClr val="tx1"/>
                </a:solidFill>
              </a:rPr>
              <a:t>(): void // Plays the animation from the current position.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(): void // Stops the animation and resets the animation.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+getter and setter methods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Animation is the abstract class.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Many concrete subclasses of Animation also provided in JavaFX.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Like: </a:t>
            </a:r>
            <a:r>
              <a:rPr lang="en-US" sz="2400" dirty="0" err="1">
                <a:solidFill>
                  <a:schemeClr val="tx1"/>
                </a:solidFill>
              </a:rPr>
              <a:t>PathTransition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FadeTransition</a:t>
            </a:r>
            <a:r>
              <a:rPr lang="en-US" sz="2400" dirty="0">
                <a:solidFill>
                  <a:schemeClr val="tx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5531609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168-1B3C-8D5E-ADFF-3943950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1226-4DE6-EAE1-2E0E-3AF33496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954432" cy="5120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Duration class defines a duration of time.</a:t>
            </a:r>
          </a:p>
          <a:p>
            <a:r>
              <a:rPr lang="en-US" dirty="0">
                <a:solidFill>
                  <a:schemeClr val="tx1"/>
                </a:solidFill>
              </a:rPr>
              <a:t>It is an immutable class.</a:t>
            </a:r>
          </a:p>
          <a:p>
            <a:r>
              <a:rPr lang="en-US" dirty="0">
                <a:solidFill>
                  <a:schemeClr val="tx1"/>
                </a:solidFill>
              </a:rPr>
              <a:t>The class defines constants INDEFINITE, ONE, UNKNOWN, and ZERO to  represent an </a:t>
            </a:r>
            <a:r>
              <a:rPr lang="en-US" dirty="0" err="1">
                <a:solidFill>
                  <a:schemeClr val="tx1"/>
                </a:solidFill>
              </a:rPr>
              <a:t>indefinte</a:t>
            </a:r>
            <a:r>
              <a:rPr lang="en-US" dirty="0">
                <a:solidFill>
                  <a:schemeClr val="tx1"/>
                </a:solidFill>
              </a:rPr>
              <a:t> duration, 1 milli-second, unknown, and 0 duration.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new Duration(double </a:t>
            </a:r>
            <a:r>
              <a:rPr lang="en-US" dirty="0" err="1">
                <a:solidFill>
                  <a:schemeClr val="tx1"/>
                </a:solidFill>
              </a:rPr>
              <a:t>millis</a:t>
            </a:r>
            <a:r>
              <a:rPr lang="en-US" dirty="0">
                <a:solidFill>
                  <a:schemeClr val="tx1"/>
                </a:solidFill>
              </a:rPr>
              <a:t>) to create an instance of  Duration.</a:t>
            </a:r>
          </a:p>
          <a:p>
            <a:r>
              <a:rPr lang="en-US" dirty="0">
                <a:solidFill>
                  <a:schemeClr val="tx1"/>
                </a:solidFill>
              </a:rPr>
              <a:t>There are add, subtract, multiply, and divide methods to perform  arithmetic operations.</a:t>
            </a:r>
          </a:p>
          <a:p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 err="1">
                <a:solidFill>
                  <a:schemeClr val="tx1"/>
                </a:solidFill>
              </a:rPr>
              <a:t>toHours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toMinutes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toSeconds</a:t>
            </a:r>
            <a:r>
              <a:rPr lang="en-US" dirty="0">
                <a:solidFill>
                  <a:schemeClr val="tx1"/>
                </a:solidFill>
              </a:rPr>
              <a:t>(), and </a:t>
            </a:r>
            <a:r>
              <a:rPr lang="en-US" dirty="0" err="1">
                <a:solidFill>
                  <a:schemeClr val="tx1"/>
                </a:solidFill>
              </a:rPr>
              <a:t>toMillis</a:t>
            </a:r>
            <a:r>
              <a:rPr lang="en-US" dirty="0">
                <a:solidFill>
                  <a:schemeClr val="tx1"/>
                </a:solidFill>
              </a:rPr>
              <a:t>() to return the  number of hours, minutes, seconds, and milliseconds in the duration.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use </a:t>
            </a:r>
            <a:r>
              <a:rPr lang="en-US" dirty="0" err="1">
                <a:solidFill>
                  <a:schemeClr val="tx1"/>
                </a:solidFill>
              </a:rPr>
              <a:t>compareTo</a:t>
            </a:r>
            <a:r>
              <a:rPr lang="en-US" dirty="0">
                <a:solidFill>
                  <a:schemeClr val="tx1"/>
                </a:solidFill>
              </a:rPr>
              <a:t> to compare two durations.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0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5733-CA85-FD85-5ED5-DDD469D5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Animation: </a:t>
            </a:r>
            <a:r>
              <a:rPr lang="en-IN" dirty="0" err="1"/>
              <a:t>PathTransition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9288-DEFE-F30F-F00C-F9A60A2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PathTransition</a:t>
            </a:r>
            <a:r>
              <a:rPr lang="en-US" dirty="0">
                <a:solidFill>
                  <a:srgbClr val="FF0000"/>
                </a:solidFill>
              </a:rPr>
              <a:t> class animates the </a:t>
            </a:r>
            <a:r>
              <a:rPr lang="en-US" dirty="0" err="1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moves of a node along a path from one end to the other over a given time. </a:t>
            </a:r>
            <a:r>
              <a:rPr lang="en-US" b="1" dirty="0" err="1">
                <a:solidFill>
                  <a:schemeClr val="tx1"/>
                </a:solidFill>
              </a:rPr>
              <a:t>PathTransition</a:t>
            </a:r>
            <a:r>
              <a:rPr lang="en-US" b="1" dirty="0">
                <a:solidFill>
                  <a:schemeClr val="tx1"/>
                </a:solidFill>
              </a:rPr>
              <a:t> is a subtype of Animation.</a:t>
            </a:r>
          </a:p>
          <a:p>
            <a:r>
              <a:rPr lang="en-US" dirty="0" err="1">
                <a:solidFill>
                  <a:schemeClr val="tx1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 Class: Properties</a:t>
            </a:r>
          </a:p>
          <a:p>
            <a:r>
              <a:rPr lang="en-US" dirty="0">
                <a:solidFill>
                  <a:srgbClr val="FF0000"/>
                </a:solidFill>
              </a:rPr>
              <a:t>duration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ObjectProperty</a:t>
            </a:r>
            <a:r>
              <a:rPr lang="en-US" dirty="0">
                <a:solidFill>
                  <a:schemeClr val="tx1"/>
                </a:solidFill>
              </a:rPr>
              <a:t>&lt;Duration&gt; // The duration of this  transition.</a:t>
            </a:r>
          </a:p>
          <a:p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ObjectProperty</a:t>
            </a:r>
            <a:r>
              <a:rPr lang="en-US" dirty="0">
                <a:solidFill>
                  <a:schemeClr val="tx1"/>
                </a:solidFill>
              </a:rPr>
              <a:t>&lt;Node&gt; //  The target node of this transition.</a:t>
            </a:r>
          </a:p>
          <a:p>
            <a:r>
              <a:rPr lang="en-US" dirty="0">
                <a:solidFill>
                  <a:srgbClr val="FF0000"/>
                </a:solidFill>
              </a:rPr>
              <a:t>orientation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 err="1">
                <a:solidFill>
                  <a:schemeClr val="tx1"/>
                </a:solidFill>
              </a:rPr>
              <a:t>ObjectProperty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PathTransition.OrientationType</a:t>
            </a:r>
            <a:r>
              <a:rPr lang="en-US" dirty="0">
                <a:solidFill>
                  <a:schemeClr val="tx1"/>
                </a:solidFill>
              </a:rPr>
              <a:t>&gt; // The  orientation of the node along the path.</a:t>
            </a:r>
          </a:p>
          <a:p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ObjectType</a:t>
            </a:r>
            <a:r>
              <a:rPr lang="en-US" dirty="0">
                <a:solidFill>
                  <a:schemeClr val="tx1"/>
                </a:solidFill>
              </a:rPr>
              <a:t>&lt;Shape&gt; // The shape whose outline is used as a  path to animate the node move.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60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4EE8-41F7-C947-BAAE-3DD3759D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Animation: </a:t>
            </a:r>
            <a:r>
              <a:rPr lang="en-IN" dirty="0" err="1"/>
              <a:t>PathTransition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4F1-2E87-51EA-9AE3-CF957DE3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05" y="426786"/>
            <a:ext cx="7315200" cy="3987292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PathTransition</a:t>
            </a:r>
            <a:r>
              <a:rPr lang="en-US" b="1" dirty="0">
                <a:solidFill>
                  <a:schemeClr val="tx1"/>
                </a:solidFill>
              </a:rPr>
              <a:t> Class: Methods</a:t>
            </a:r>
          </a:p>
          <a:p>
            <a:r>
              <a:rPr lang="en-US" dirty="0" err="1">
                <a:solidFill>
                  <a:srgbClr val="FF0000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() // Creates an empty </a:t>
            </a:r>
            <a:r>
              <a:rPr lang="en-US" dirty="0" err="1">
                <a:solidFill>
                  <a:schemeClr val="tx1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(duration: </a:t>
            </a:r>
            <a:r>
              <a:rPr lang="en-US" dirty="0" err="1">
                <a:solidFill>
                  <a:schemeClr val="tx1"/>
                </a:solidFill>
              </a:rPr>
              <a:t>Duration,path</a:t>
            </a:r>
            <a:r>
              <a:rPr lang="en-US" dirty="0">
                <a:solidFill>
                  <a:schemeClr val="tx1"/>
                </a:solidFill>
              </a:rPr>
              <a:t>: Shape) // Creates a  </a:t>
            </a:r>
            <a:r>
              <a:rPr lang="en-US" dirty="0" err="1">
                <a:solidFill>
                  <a:srgbClr val="FF0000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 with the specified duration and path.</a:t>
            </a:r>
          </a:p>
          <a:p>
            <a:r>
              <a:rPr lang="en-US" dirty="0" err="1">
                <a:solidFill>
                  <a:srgbClr val="FF0000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(duration: </a:t>
            </a:r>
            <a:r>
              <a:rPr lang="en-US" dirty="0" err="1">
                <a:solidFill>
                  <a:schemeClr val="tx1"/>
                </a:solidFill>
              </a:rPr>
              <a:t>Duration,path</a:t>
            </a:r>
            <a:r>
              <a:rPr lang="en-US" dirty="0">
                <a:solidFill>
                  <a:schemeClr val="tx1"/>
                </a:solidFill>
              </a:rPr>
              <a:t>: Shape, node: Node)</a:t>
            </a:r>
          </a:p>
          <a:p>
            <a:r>
              <a:rPr lang="en-US" dirty="0">
                <a:solidFill>
                  <a:schemeClr val="tx1"/>
                </a:solidFill>
              </a:rPr>
              <a:t>// Creates a </a:t>
            </a:r>
            <a:r>
              <a:rPr lang="en-US" dirty="0" err="1">
                <a:solidFill>
                  <a:schemeClr val="tx1"/>
                </a:solidFill>
              </a:rPr>
              <a:t>PathTransition</a:t>
            </a:r>
            <a:r>
              <a:rPr lang="en-US" dirty="0">
                <a:solidFill>
                  <a:schemeClr val="tx1"/>
                </a:solidFill>
              </a:rPr>
              <a:t> with the specified duration, path, and  node.</a:t>
            </a:r>
          </a:p>
          <a:p>
            <a:r>
              <a:rPr lang="en-US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4BFD4-D78D-2E97-1D28-2CF9CCF275C7}"/>
              </a:ext>
            </a:extLst>
          </p:cNvPr>
          <p:cNvSpPr txBox="1"/>
          <p:nvPr/>
        </p:nvSpPr>
        <p:spPr>
          <a:xfrm>
            <a:off x="7341705" y="6379647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*Refer Unit 7 folder for example program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DFBCA-5A5A-CACE-58C6-55FAA290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564" y="3792538"/>
            <a:ext cx="3747158" cy="2064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4E56C-0800-BAE6-AEC7-067E0F6D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19885" y="3792537"/>
            <a:ext cx="3613183" cy="20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33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3709-A72E-C57E-2E58-5985B33B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Animation: </a:t>
            </a:r>
            <a:r>
              <a:rPr lang="en-IN" dirty="0" err="1"/>
              <a:t>FadeTransition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6C56-5B22-5526-FF7F-225DFEB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err="1">
                <a:solidFill>
                  <a:srgbClr val="FF0000"/>
                </a:solidFill>
              </a:rPr>
              <a:t>FadeTransition</a:t>
            </a:r>
            <a:r>
              <a:rPr lang="en-US" b="1" dirty="0">
                <a:solidFill>
                  <a:srgbClr val="FF0000"/>
                </a:solidFill>
              </a:rPr>
              <a:t> class animates the change of the opacity in a node over a given time. </a:t>
            </a:r>
            <a:r>
              <a:rPr lang="en-US" b="1" dirty="0" err="1"/>
              <a:t>FadeTransition</a:t>
            </a:r>
            <a:r>
              <a:rPr lang="en-US" b="1" dirty="0"/>
              <a:t> is a subtype of Animation.</a:t>
            </a:r>
          </a:p>
          <a:p>
            <a:r>
              <a:rPr lang="en-US" b="1" dirty="0" err="1"/>
              <a:t>FadeTransition</a:t>
            </a:r>
            <a:r>
              <a:rPr lang="en-US" b="1" dirty="0"/>
              <a:t> Class: Properties</a:t>
            </a:r>
          </a:p>
          <a:p>
            <a:r>
              <a:rPr lang="en-US" dirty="0">
                <a:solidFill>
                  <a:srgbClr val="FF0000"/>
                </a:solidFill>
              </a:rPr>
              <a:t>duration</a:t>
            </a:r>
            <a:r>
              <a:rPr lang="en-US" dirty="0"/>
              <a:t>: </a:t>
            </a:r>
            <a:r>
              <a:rPr lang="en-US" dirty="0" err="1"/>
              <a:t>ObjectProperty</a:t>
            </a:r>
            <a:r>
              <a:rPr lang="en-US" dirty="0"/>
              <a:t>&lt;Duration&gt; // The duration of this  transition.</a:t>
            </a:r>
          </a:p>
          <a:p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: </a:t>
            </a:r>
            <a:r>
              <a:rPr lang="en-US" dirty="0" err="1"/>
              <a:t>ObjectProperty</a:t>
            </a:r>
            <a:r>
              <a:rPr lang="en-US" dirty="0"/>
              <a:t>&lt;Node&gt; // The target node of this transition.</a:t>
            </a:r>
          </a:p>
          <a:p>
            <a:r>
              <a:rPr lang="en-US" dirty="0" err="1">
                <a:solidFill>
                  <a:srgbClr val="FF0000"/>
                </a:solidFill>
              </a:rPr>
              <a:t>fromValue</a:t>
            </a:r>
            <a:r>
              <a:rPr lang="en-US" dirty="0"/>
              <a:t>: </a:t>
            </a:r>
            <a:r>
              <a:rPr lang="en-US" dirty="0" err="1"/>
              <a:t>DoubleProperty</a:t>
            </a:r>
            <a:r>
              <a:rPr lang="en-US" dirty="0"/>
              <a:t> // The start opacity for this animation.</a:t>
            </a:r>
          </a:p>
          <a:p>
            <a:r>
              <a:rPr lang="en-US" dirty="0" err="1">
                <a:solidFill>
                  <a:srgbClr val="FF0000"/>
                </a:solidFill>
              </a:rPr>
              <a:t>toValue</a:t>
            </a:r>
            <a:r>
              <a:rPr lang="en-US" dirty="0"/>
              <a:t>: </a:t>
            </a:r>
            <a:r>
              <a:rPr lang="en-US" dirty="0" err="1"/>
              <a:t>DoubleProperty</a:t>
            </a:r>
            <a:r>
              <a:rPr lang="en-US" dirty="0"/>
              <a:t> // The stop opacity for this animation.</a:t>
            </a:r>
          </a:p>
          <a:p>
            <a:r>
              <a:rPr lang="en-US" dirty="0" err="1">
                <a:solidFill>
                  <a:srgbClr val="FF0000"/>
                </a:solidFill>
              </a:rPr>
              <a:t>byValue</a:t>
            </a:r>
            <a:r>
              <a:rPr lang="en-US" dirty="0"/>
              <a:t>: </a:t>
            </a:r>
            <a:r>
              <a:rPr lang="en-US" dirty="0" err="1"/>
              <a:t>DoubleProperty</a:t>
            </a:r>
            <a:r>
              <a:rPr lang="en-US" dirty="0"/>
              <a:t> // The incremental value on the opacity  for this animation.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161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01F5-3D99-1059-60A9-B47A99A9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Animation: </a:t>
            </a:r>
            <a:r>
              <a:rPr lang="en-IN" dirty="0" err="1"/>
              <a:t>FadeTransition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0062-63B3-E261-9C19-004CFABB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555492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FadeTransition</a:t>
            </a:r>
            <a:r>
              <a:rPr lang="en-US" b="1" dirty="0">
                <a:solidFill>
                  <a:schemeClr val="tx1"/>
                </a:solidFill>
              </a:rPr>
              <a:t> Class: Methods</a:t>
            </a:r>
          </a:p>
          <a:p>
            <a:r>
              <a:rPr lang="en-US" dirty="0" err="1">
                <a:solidFill>
                  <a:srgbClr val="FF0000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() // Creates an empty </a:t>
            </a:r>
            <a:r>
              <a:rPr lang="en-US" dirty="0" err="1">
                <a:solidFill>
                  <a:schemeClr val="tx1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(duration: Duration) // Creates a </a:t>
            </a:r>
            <a:r>
              <a:rPr lang="en-US" dirty="0" err="1">
                <a:solidFill>
                  <a:schemeClr val="tx1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  with the specified duration.</a:t>
            </a:r>
          </a:p>
          <a:p>
            <a:r>
              <a:rPr lang="en-US" dirty="0" err="1">
                <a:solidFill>
                  <a:srgbClr val="FF0000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(duration: </a:t>
            </a:r>
            <a:r>
              <a:rPr lang="en-US" dirty="0" err="1">
                <a:solidFill>
                  <a:schemeClr val="tx1"/>
                </a:solidFill>
              </a:rPr>
              <a:t>Duration,node</a:t>
            </a:r>
            <a:r>
              <a:rPr lang="en-US" dirty="0">
                <a:solidFill>
                  <a:schemeClr val="tx1"/>
                </a:solidFill>
              </a:rPr>
              <a:t>: Node) // Creates a  </a:t>
            </a:r>
            <a:r>
              <a:rPr lang="en-US" dirty="0" err="1">
                <a:solidFill>
                  <a:schemeClr val="tx1"/>
                </a:solidFill>
              </a:rPr>
              <a:t>FadeTransition</a:t>
            </a:r>
            <a:r>
              <a:rPr lang="en-US" dirty="0">
                <a:solidFill>
                  <a:schemeClr val="tx1"/>
                </a:solidFill>
              </a:rPr>
              <a:t> with the specified duration and node.</a:t>
            </a:r>
          </a:p>
          <a:p>
            <a:r>
              <a:rPr lang="en-US" dirty="0">
                <a:solidFill>
                  <a:schemeClr val="tx1"/>
                </a:solidFill>
              </a:rPr>
              <a:t>+getter and setter methods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F6617-4C01-AED8-020F-71B5F06B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12" y="3884612"/>
            <a:ext cx="5611965" cy="1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3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22300"/>
            <a:ext cx="7315200" cy="55245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structure of JAVAFX program, </a:t>
            </a:r>
          </a:p>
          <a:p>
            <a:r>
              <a:rPr lang="en-US" dirty="0">
                <a:solidFill>
                  <a:schemeClr val="tx1"/>
                </a:solidFill>
              </a:rPr>
              <a:t>Panes, </a:t>
            </a:r>
          </a:p>
          <a:p>
            <a:r>
              <a:rPr lang="en-US" dirty="0">
                <a:solidFill>
                  <a:schemeClr val="tx1"/>
                </a:solidFill>
              </a:rPr>
              <a:t>UI control and shapes, </a:t>
            </a:r>
          </a:p>
          <a:p>
            <a:r>
              <a:rPr lang="en-US" dirty="0">
                <a:solidFill>
                  <a:schemeClr val="tx1"/>
                </a:solidFill>
              </a:rPr>
              <a:t>Property binding, </a:t>
            </a:r>
          </a:p>
          <a:p>
            <a:r>
              <a:rPr lang="en-US" dirty="0">
                <a:solidFill>
                  <a:schemeClr val="tx1"/>
                </a:solidFill>
              </a:rPr>
              <a:t>the Color and the Font class, </a:t>
            </a:r>
          </a:p>
          <a:p>
            <a:r>
              <a:rPr lang="en-US" dirty="0">
                <a:solidFill>
                  <a:schemeClr val="tx1"/>
                </a:solidFill>
              </a:rPr>
              <a:t>the Image and Image-View class, </a:t>
            </a:r>
          </a:p>
          <a:p>
            <a:r>
              <a:rPr lang="en-US" dirty="0">
                <a:solidFill>
                  <a:schemeClr val="tx1"/>
                </a:solidFill>
              </a:rPr>
              <a:t>layout panes and shapes, </a:t>
            </a:r>
          </a:p>
          <a:p>
            <a:r>
              <a:rPr lang="en-US" dirty="0">
                <a:solidFill>
                  <a:schemeClr val="tx1"/>
                </a:solidFill>
              </a:rPr>
              <a:t>Events and Events sources, </a:t>
            </a:r>
          </a:p>
          <a:p>
            <a:r>
              <a:rPr lang="en-US" dirty="0">
                <a:solidFill>
                  <a:schemeClr val="tx1"/>
                </a:solidFill>
              </a:rPr>
              <a:t>Registering Handlers and Handling Events, </a:t>
            </a:r>
          </a:p>
          <a:p>
            <a:r>
              <a:rPr lang="en-US" dirty="0">
                <a:solidFill>
                  <a:schemeClr val="tx1"/>
                </a:solidFill>
              </a:rPr>
              <a:t>Inner classes, </a:t>
            </a:r>
          </a:p>
          <a:p>
            <a:r>
              <a:rPr lang="en-US" dirty="0">
                <a:solidFill>
                  <a:schemeClr val="tx1"/>
                </a:solidFill>
              </a:rPr>
              <a:t>anonymous inner class handlers, </a:t>
            </a:r>
          </a:p>
          <a:p>
            <a:r>
              <a:rPr lang="en-US" dirty="0">
                <a:solidFill>
                  <a:schemeClr val="tx1"/>
                </a:solidFill>
              </a:rPr>
              <a:t>mouse and key events, </a:t>
            </a:r>
          </a:p>
          <a:p>
            <a:r>
              <a:rPr lang="en-US" dirty="0">
                <a:solidFill>
                  <a:schemeClr val="tx1"/>
                </a:solidFill>
              </a:rPr>
              <a:t>listeners for observable objects, </a:t>
            </a:r>
          </a:p>
          <a:p>
            <a:r>
              <a:rPr lang="en-US" dirty="0">
                <a:solidFill>
                  <a:schemeClr val="tx1"/>
                </a:solidFill>
              </a:rPr>
              <a:t>animation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2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1FF-9C89-020F-E316-272E1261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program – CLI (Windows)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3D37-63EE-2396-7DC9-8D2301B5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marL="249554" indent="0">
              <a:lnSpc>
                <a:spcPct val="100000"/>
              </a:lnSpc>
              <a:spcBef>
                <a:spcPts val="197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97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70" dirty="0">
                <a:solidFill>
                  <a:srgbClr val="252525"/>
                </a:solidFill>
                <a:latin typeface="Trebuchet MS"/>
                <a:cs typeface="Trebuchet MS"/>
              </a:rPr>
              <a:t>Export</a:t>
            </a:r>
            <a:r>
              <a:rPr lang="en-IN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0" dirty="0">
                <a:solidFill>
                  <a:srgbClr val="252525"/>
                </a:solidFill>
                <a:latin typeface="Trebuchet MS"/>
                <a:cs typeface="Trebuchet MS"/>
              </a:rPr>
              <a:t>Path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0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JAR</a:t>
            </a:r>
            <a:r>
              <a:rPr lang="en-IN" sz="24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35" dirty="0">
                <a:solidFill>
                  <a:srgbClr val="252525"/>
                </a:solidFill>
                <a:latin typeface="Trebuchet MS"/>
                <a:cs typeface="Trebuchet MS"/>
              </a:rPr>
              <a:t>files</a:t>
            </a:r>
            <a:endParaRPr lang="en-IN" sz="2400" dirty="0">
              <a:latin typeface="Trebuchet MS"/>
              <a:cs typeface="Trebuchet MS"/>
            </a:endParaRPr>
          </a:p>
          <a:p>
            <a:pPr marL="350520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set</a:t>
            </a:r>
            <a:r>
              <a:rPr lang="en-IN" sz="2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PATH_TO_FX="path\to\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javafx-sdk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\lib"</a:t>
            </a:r>
            <a:endParaRPr lang="en-IN" sz="24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71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75" dirty="0">
                <a:solidFill>
                  <a:srgbClr val="252525"/>
                </a:solidFill>
                <a:latin typeface="Trebuchet MS"/>
                <a:cs typeface="Trebuchet MS"/>
              </a:rPr>
              <a:t>Compile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your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program</a:t>
            </a:r>
            <a:endParaRPr lang="en-IN" sz="2400" dirty="0">
              <a:latin typeface="Trebuchet MS"/>
              <a:cs typeface="Trebuchet MS"/>
            </a:endParaRPr>
          </a:p>
          <a:p>
            <a:pPr marL="350520" marR="1602105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javac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 --module-path %PATH_TO_FX% --add-modules </a:t>
            </a:r>
            <a:r>
              <a:rPr lang="en-IN" sz="2400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MyJavaFX.java</a:t>
            </a:r>
            <a:endParaRPr lang="en-IN" sz="2400" dirty="0">
              <a:latin typeface="Courier New"/>
              <a:cs typeface="Courier New"/>
            </a:endParaRPr>
          </a:p>
          <a:p>
            <a:pPr marL="249554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100" dirty="0">
                <a:solidFill>
                  <a:srgbClr val="252525"/>
                </a:solidFill>
                <a:latin typeface="Trebuchet MS"/>
                <a:cs typeface="Trebuchet MS"/>
              </a:rPr>
              <a:t>Run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your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program</a:t>
            </a:r>
            <a:endParaRPr lang="en-IN" sz="2400" dirty="0">
              <a:latin typeface="Trebuchet MS"/>
              <a:cs typeface="Trebuchet MS"/>
            </a:endParaRPr>
          </a:p>
          <a:p>
            <a:pPr marL="350520" marR="1702435" indent="0">
              <a:lnSpc>
                <a:spcPct val="100000"/>
              </a:lnSpc>
              <a:spcBef>
                <a:spcPts val="810"/>
              </a:spcBef>
              <a:buNone/>
            </a:pP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java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--module-path</a:t>
            </a:r>
            <a:r>
              <a:rPr lang="en-IN" sz="24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%PATH_TO_FX%</a:t>
            </a:r>
            <a:r>
              <a:rPr lang="en-IN" sz="24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--add-modules </a:t>
            </a:r>
            <a:r>
              <a:rPr lang="en-IN" sz="2400" spc="-79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MyJavaFX</a:t>
            </a:r>
            <a:endParaRPr lang="en-IN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2710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89868-057E-3F97-8FE4-F51BDE88D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Programs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611F82-D52F-3CFA-FD24-5C4A2FC1A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12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116-B8AE-7050-B08E-18165EA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 #Program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92C3-AB9F-0B21-84E8-C755C037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900"/>
            <a:ext cx="7315200" cy="6502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javafx.application.Application</a:t>
            </a:r>
            <a:r>
              <a:rPr lang="en-IN" sz="1100" dirty="0"/>
              <a:t>; import </a:t>
            </a:r>
            <a:r>
              <a:rPr lang="en-IN" sz="1100" dirty="0" err="1"/>
              <a:t>javafx.scene.Scene</a:t>
            </a:r>
            <a:r>
              <a:rPr lang="en-IN" sz="1100" dirty="0"/>
              <a:t>; import </a:t>
            </a:r>
            <a:r>
              <a:rPr lang="en-IN" sz="1100" dirty="0" err="1"/>
              <a:t>javafx.scene.layout.Pane</a:t>
            </a:r>
            <a:r>
              <a:rPr lang="en-IN" sz="1100" dirty="0"/>
              <a:t>; import </a:t>
            </a:r>
            <a:r>
              <a:rPr lang="en-IN" sz="1100" dirty="0" err="1"/>
              <a:t>javafx.scene.paint.Color</a:t>
            </a:r>
            <a:r>
              <a:rPr lang="en-IN" sz="11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javafx.scene.shape.Circle</a:t>
            </a:r>
            <a:r>
              <a:rPr lang="en-IN" sz="1100" dirty="0"/>
              <a:t>; import </a:t>
            </a:r>
            <a:r>
              <a:rPr lang="en-IN" sz="1100" dirty="0" err="1"/>
              <a:t>javafx.stage.Stage</a:t>
            </a:r>
            <a:r>
              <a:rPr lang="en-IN" sz="11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public class </a:t>
            </a:r>
            <a:r>
              <a:rPr lang="en-IN" sz="1100" dirty="0" err="1"/>
              <a:t>BindingCircle</a:t>
            </a:r>
            <a:r>
              <a:rPr lang="en-IN" sz="1100" dirty="0"/>
              <a:t> extends Application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public void start(Stage </a:t>
            </a:r>
            <a:r>
              <a:rPr lang="en-IN" sz="1100" dirty="0" err="1"/>
              <a:t>primaryStage</a:t>
            </a:r>
            <a:r>
              <a:rPr lang="en-IN" sz="1100" dirty="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Pane </a:t>
            </a:r>
            <a:r>
              <a:rPr lang="en-IN" sz="1100" dirty="0" err="1"/>
              <a:t>pane</a:t>
            </a:r>
            <a:r>
              <a:rPr lang="en-IN" sz="1100" dirty="0"/>
              <a:t> = new Pane();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Circle </a:t>
            </a:r>
            <a:r>
              <a:rPr lang="en-IN" sz="1100" dirty="0" err="1"/>
              <a:t>circle</a:t>
            </a:r>
            <a:r>
              <a:rPr lang="en-IN" sz="1100" dirty="0"/>
              <a:t> = new Circle();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b="1" dirty="0" err="1"/>
              <a:t>circle.centerXProperty</a:t>
            </a:r>
            <a:r>
              <a:rPr lang="en-IN" sz="1100" b="1" dirty="0"/>
              <a:t>().bind(</a:t>
            </a:r>
            <a:r>
              <a:rPr lang="en-IN" sz="1100" b="1" dirty="0" err="1"/>
              <a:t>pane.widthProperty</a:t>
            </a:r>
            <a:r>
              <a:rPr lang="en-IN" sz="1100" b="1" dirty="0"/>
              <a:t>().divide(2));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b="1" dirty="0" err="1"/>
              <a:t>circle.centerYProperty</a:t>
            </a:r>
            <a:r>
              <a:rPr lang="en-IN" sz="1100" b="1" dirty="0"/>
              <a:t>().bind(</a:t>
            </a:r>
            <a:r>
              <a:rPr lang="en-IN" sz="1100" b="1" dirty="0" err="1"/>
              <a:t>pane.heightProperty</a:t>
            </a:r>
            <a:r>
              <a:rPr lang="en-IN" sz="1100" b="1" dirty="0"/>
              <a:t>().divide(2));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circle.setRadius</a:t>
            </a:r>
            <a:r>
              <a:rPr lang="en-IN" sz="1100" dirty="0"/>
              <a:t>(50);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circle.setStroke</a:t>
            </a:r>
            <a:r>
              <a:rPr lang="en-IN" sz="1100" dirty="0"/>
              <a:t>(</a:t>
            </a:r>
            <a:r>
              <a:rPr lang="en-IN" sz="1100" dirty="0" err="1"/>
              <a:t>Color.BLACK</a:t>
            </a:r>
            <a:r>
              <a:rPr lang="en-IN" sz="11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circle.setFill</a:t>
            </a:r>
            <a:r>
              <a:rPr lang="en-IN" sz="1100" dirty="0"/>
              <a:t>(</a:t>
            </a:r>
            <a:r>
              <a:rPr lang="en-IN" sz="1100" dirty="0" err="1"/>
              <a:t>Color.WHITE</a:t>
            </a:r>
            <a:r>
              <a:rPr lang="en-IN" sz="11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pane.getChildren</a:t>
            </a:r>
            <a:r>
              <a:rPr lang="en-IN" sz="1100" dirty="0"/>
              <a:t>().add(circle); // Add circle to the pane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Scene </a:t>
            </a:r>
            <a:r>
              <a:rPr lang="en-IN" sz="1100" dirty="0" err="1"/>
              <a:t>scene</a:t>
            </a:r>
            <a:r>
              <a:rPr lang="en-IN" sz="1100" dirty="0"/>
              <a:t> = new Scene(pane, 200, 200);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primaryStage.setTitle</a:t>
            </a:r>
            <a:r>
              <a:rPr lang="en-IN" sz="1100" dirty="0"/>
              <a:t>("</a:t>
            </a:r>
            <a:r>
              <a:rPr lang="en-IN" sz="1100" dirty="0" err="1"/>
              <a:t>ShowCircleCentered</a:t>
            </a:r>
            <a:r>
              <a:rPr lang="en-IN" sz="1100" dirty="0"/>
              <a:t>"); // Set the stage title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primaryStage.setScene</a:t>
            </a:r>
            <a:r>
              <a:rPr lang="en-IN" sz="1100" dirty="0"/>
              <a:t>(scene); // Place the scene in the stage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 err="1"/>
              <a:t>primaryStage.show</a:t>
            </a:r>
            <a:r>
              <a:rPr lang="en-IN" sz="1100" dirty="0"/>
              <a:t>(); // Display the stage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 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        </a:t>
            </a:r>
            <a:r>
              <a:rPr lang="en-IN" sz="1100" dirty="0" err="1"/>
              <a:t>Application.launch</a:t>
            </a:r>
            <a:r>
              <a:rPr lang="en-IN" sz="1100" dirty="0"/>
              <a:t>(</a:t>
            </a:r>
            <a:r>
              <a:rPr lang="en-IN" sz="1100" dirty="0" err="1"/>
              <a:t>args</a:t>
            </a:r>
            <a:r>
              <a:rPr lang="en-IN" sz="1100" dirty="0"/>
              <a:t>);    }     }</a:t>
            </a:r>
          </a:p>
        </p:txBody>
      </p:sp>
    </p:spTree>
    <p:extLst>
      <p:ext uri="{BB962C8B-B14F-4D97-AF65-F5344CB8AC3E}">
        <p14:creationId xmlns:p14="http://schemas.microsoft.com/office/powerpoint/2010/main" val="3471041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3C5B18-4068-1A0D-29C7-151EA30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4C2930-E5A2-08A1-BC28-2497DBA3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END OF UNIT - 7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9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083-EE15-1FC4-69C5-3EB8FBA6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a program - IDE (Eclipse)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33DB-4ED5-0054-4229-09AFE7EF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marL="249554" indent="0">
              <a:lnSpc>
                <a:spcPct val="100000"/>
              </a:lnSpc>
              <a:spcBef>
                <a:spcPts val="168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Create</a:t>
            </a:r>
            <a:r>
              <a:rPr lang="en-IN" sz="24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11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lang="en-IN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new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User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0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endParaRPr lang="en-IN" sz="2400" dirty="0">
              <a:latin typeface="Trebuchet MS"/>
              <a:cs typeface="Trebuchet MS"/>
            </a:endParaRPr>
          </a:p>
          <a:p>
            <a:pPr marL="249554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89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Include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IN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35" dirty="0">
                <a:solidFill>
                  <a:srgbClr val="252525"/>
                </a:solidFill>
                <a:latin typeface="Trebuchet MS"/>
                <a:cs typeface="Trebuchet MS"/>
              </a:rPr>
              <a:t>jars</a:t>
            </a:r>
            <a:r>
              <a:rPr lang="en-IN" sz="2400" spc="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0" dirty="0">
                <a:solidFill>
                  <a:srgbClr val="252525"/>
                </a:solidFill>
                <a:latin typeface="Trebuchet MS"/>
                <a:cs typeface="Trebuchet MS"/>
              </a:rPr>
              <a:t>under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lang="en-IN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lib</a:t>
            </a:r>
            <a:r>
              <a:rPr lang="en-IN" sz="2400" spc="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35" dirty="0">
                <a:solidFill>
                  <a:srgbClr val="252525"/>
                </a:solidFill>
                <a:latin typeface="Trebuchet MS"/>
                <a:cs typeface="Trebuchet MS"/>
              </a:rPr>
              <a:t>folder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60" dirty="0">
                <a:solidFill>
                  <a:srgbClr val="252525"/>
                </a:solidFill>
                <a:latin typeface="Trebuchet MS"/>
                <a:cs typeface="Trebuchet MS"/>
              </a:rPr>
              <a:t>from</a:t>
            </a:r>
            <a:r>
              <a:rPr lang="en-IN" sz="2400" spc="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55" dirty="0">
                <a:solidFill>
                  <a:srgbClr val="252525"/>
                </a:solidFill>
                <a:latin typeface="Trebuchet MS"/>
                <a:cs typeface="Trebuchet MS"/>
              </a:rPr>
              <a:t>JavaFX</a:t>
            </a:r>
            <a:endParaRPr lang="en-IN" sz="2400" dirty="0">
              <a:latin typeface="Trebuchet MS"/>
              <a:cs typeface="Trebuchet MS"/>
            </a:endParaRPr>
          </a:p>
          <a:p>
            <a:pPr marL="249554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89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Add</a:t>
            </a:r>
            <a:r>
              <a:rPr lang="en-IN" sz="2400" spc="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user</a:t>
            </a:r>
            <a:r>
              <a:rPr lang="en-IN" sz="2400" spc="-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45" dirty="0">
                <a:solidFill>
                  <a:srgbClr val="252525"/>
                </a:solidFill>
                <a:latin typeface="Trebuchet MS"/>
                <a:cs typeface="Trebuchet MS"/>
              </a:rPr>
              <a:t>library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lang="en-IN" sz="2400" spc="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your</a:t>
            </a:r>
            <a:r>
              <a:rPr lang="en-IN" sz="24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25" dirty="0">
                <a:solidFill>
                  <a:srgbClr val="252525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  <a:p>
            <a:pPr marL="249554" indent="0">
              <a:lnSpc>
                <a:spcPct val="100000"/>
              </a:lnSpc>
              <a:spcBef>
                <a:spcPts val="710"/>
              </a:spcBef>
              <a:buNone/>
            </a:pPr>
            <a:r>
              <a:rPr lang="en-IN" sz="2400" spc="-7" baseline="2057" dirty="0">
                <a:solidFill>
                  <a:srgbClr val="0F2F41"/>
                </a:solidFill>
                <a:latin typeface="Arial MT"/>
                <a:cs typeface="Arial MT"/>
              </a:rPr>
              <a:t>›</a:t>
            </a:r>
            <a:r>
              <a:rPr lang="en-IN" sz="2400" spc="-104" baseline="2057" dirty="0">
                <a:solidFill>
                  <a:srgbClr val="0F2F41"/>
                </a:solidFill>
                <a:latin typeface="Arial MT"/>
                <a:cs typeface="Arial MT"/>
              </a:rPr>
              <a:t> </a:t>
            </a:r>
            <a:r>
              <a:rPr lang="en-IN" sz="2400" spc="95" dirty="0">
                <a:solidFill>
                  <a:srgbClr val="252525"/>
                </a:solidFill>
                <a:latin typeface="Trebuchet MS"/>
                <a:cs typeface="Trebuchet MS"/>
              </a:rPr>
              <a:t>Add</a:t>
            </a:r>
            <a:r>
              <a:rPr lang="en-IN" sz="24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165" dirty="0">
                <a:solidFill>
                  <a:srgbClr val="252525"/>
                </a:solidFill>
                <a:latin typeface="Trebuchet MS"/>
                <a:cs typeface="Trebuchet MS"/>
              </a:rPr>
              <a:t>VM</a:t>
            </a:r>
            <a:r>
              <a:rPr lang="en-IN" sz="2400" spc="-1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N" sz="2400" spc="85" dirty="0">
                <a:solidFill>
                  <a:srgbClr val="252525"/>
                </a:solidFill>
                <a:latin typeface="Trebuchet MS"/>
                <a:cs typeface="Trebuchet MS"/>
              </a:rPr>
              <a:t>arguments:</a:t>
            </a:r>
            <a:endParaRPr lang="en-IN" sz="2400" dirty="0">
              <a:latin typeface="Trebuchet MS"/>
              <a:cs typeface="Trebuchet MS"/>
            </a:endParaRPr>
          </a:p>
          <a:p>
            <a:pPr marL="347980" marR="521970" indent="0">
              <a:lnSpc>
                <a:spcPct val="100000"/>
              </a:lnSpc>
              <a:spcBef>
                <a:spcPts val="730"/>
              </a:spcBef>
              <a:buNone/>
            </a:pPr>
            <a:r>
              <a:rPr lang="en-IN" sz="2400" spc="55" dirty="0">
                <a:solidFill>
                  <a:srgbClr val="252525"/>
                </a:solidFill>
                <a:latin typeface="Trebuchet MS"/>
                <a:cs typeface="Trebuchet MS"/>
              </a:rPr>
              <a:t>Linux: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--module-path /path/to/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javafx-sdk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/lib --add-modules </a:t>
            </a:r>
            <a:r>
              <a:rPr lang="en-IN" sz="2400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endParaRPr lang="en-IN" sz="2400" dirty="0">
              <a:latin typeface="Courier New"/>
              <a:cs typeface="Courier New"/>
            </a:endParaRPr>
          </a:p>
          <a:p>
            <a:pPr marL="347980" marR="727075" indent="0">
              <a:lnSpc>
                <a:spcPct val="100600"/>
              </a:lnSpc>
              <a:spcBef>
                <a:spcPts val="710"/>
              </a:spcBef>
              <a:buNone/>
            </a:pPr>
            <a:r>
              <a:rPr lang="en-IN" sz="2400" spc="75" dirty="0">
                <a:solidFill>
                  <a:srgbClr val="252525"/>
                </a:solidFill>
                <a:latin typeface="Trebuchet MS"/>
                <a:cs typeface="Trebuchet MS"/>
              </a:rPr>
              <a:t>Windows: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--module-path "\path\to\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javafx-sdk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\lib" --add- </a:t>
            </a:r>
            <a:r>
              <a:rPr lang="en-IN" sz="2400" spc="-80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>
                <a:solidFill>
                  <a:srgbClr val="252525"/>
                </a:solidFill>
                <a:latin typeface="Courier New"/>
                <a:cs typeface="Courier New"/>
              </a:rPr>
              <a:t>modules</a:t>
            </a:r>
            <a:r>
              <a:rPr lang="en-IN" sz="2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IN" sz="2400" spc="-10" dirty="0" err="1">
                <a:solidFill>
                  <a:srgbClr val="252525"/>
                </a:solidFill>
                <a:latin typeface="Courier New"/>
                <a:cs typeface="Courier New"/>
              </a:rPr>
              <a:t>javafx.controls</a:t>
            </a:r>
            <a:endParaRPr lang="en-IN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7789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470</TotalTime>
  <Words>5805</Words>
  <Application>Microsoft Office PowerPoint</Application>
  <PresentationFormat>Widescreen</PresentationFormat>
  <Paragraphs>576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Arial MT</vt:lpstr>
      <vt:lpstr>Corbel</vt:lpstr>
      <vt:lpstr>Courier New</vt:lpstr>
      <vt:lpstr>Times New Roman</vt:lpstr>
      <vt:lpstr>TimesLTStd-Roman</vt:lpstr>
      <vt:lpstr>Trebuchet MS</vt:lpstr>
      <vt:lpstr>Wingdings 2</vt:lpstr>
      <vt:lpstr>Frame</vt:lpstr>
      <vt:lpstr>  Unit 7 JAVAFX basics, Event-driven programming and  Animations</vt:lpstr>
      <vt:lpstr>Contents</vt:lpstr>
      <vt:lpstr>Introduction</vt:lpstr>
      <vt:lpstr>Introduction</vt:lpstr>
      <vt:lpstr>Introduction to JAVAFX</vt:lpstr>
      <vt:lpstr>Basic structure of JAVAFX program</vt:lpstr>
      <vt:lpstr>Run a program – CLI (linux) </vt:lpstr>
      <vt:lpstr>Run a program – CLI (Windows) </vt:lpstr>
      <vt:lpstr>Run a program - IDE (Eclipse) </vt:lpstr>
      <vt:lpstr>JavaFX Application </vt:lpstr>
      <vt:lpstr>JavaFX Application </vt:lpstr>
      <vt:lpstr>JavaFX Application </vt:lpstr>
      <vt:lpstr>Panes, UI Control and Shapes </vt:lpstr>
      <vt:lpstr>Panes, UI Control and Shapes</vt:lpstr>
      <vt:lpstr>StackPane and Button </vt:lpstr>
      <vt:lpstr>Pane and Circle </vt:lpstr>
      <vt:lpstr>Pane and Circle (Cont.) </vt:lpstr>
      <vt:lpstr>Simple JavaFX Program to Display Button</vt:lpstr>
      <vt:lpstr>Property binding </vt:lpstr>
      <vt:lpstr>Property binding </vt:lpstr>
      <vt:lpstr>Common Properties and Methods for Nodes </vt:lpstr>
      <vt:lpstr>Common Properties and Methods for Nodes </vt:lpstr>
      <vt:lpstr>The Color Class </vt:lpstr>
      <vt:lpstr>The Color Class methods </vt:lpstr>
      <vt:lpstr>The Color Class </vt:lpstr>
      <vt:lpstr>The Font Class</vt:lpstr>
      <vt:lpstr>The Font Class </vt:lpstr>
      <vt:lpstr>The Font Class Methods </vt:lpstr>
      <vt:lpstr>The Image and ImageView Classes </vt:lpstr>
      <vt:lpstr>The Image and ImageView Classes </vt:lpstr>
      <vt:lpstr>Layout Panes </vt:lpstr>
      <vt:lpstr>Layout Panes </vt:lpstr>
      <vt:lpstr>Layout Panes </vt:lpstr>
      <vt:lpstr>Layout Panes</vt:lpstr>
      <vt:lpstr>Shapes</vt:lpstr>
      <vt:lpstr>Upcoming Classes</vt:lpstr>
      <vt:lpstr>Text Class </vt:lpstr>
      <vt:lpstr>Text Class Properties </vt:lpstr>
      <vt:lpstr>Text Class Methods </vt:lpstr>
      <vt:lpstr>Line Class: Properties, Methods </vt:lpstr>
      <vt:lpstr>Rectangle Class </vt:lpstr>
      <vt:lpstr>Rectangle Class Properties </vt:lpstr>
      <vt:lpstr>Rectangle Class Methods </vt:lpstr>
      <vt:lpstr>Circle Class: Properties, Methods </vt:lpstr>
      <vt:lpstr>Ellipses Class: Properties </vt:lpstr>
      <vt:lpstr>Ellipses Class: Methods </vt:lpstr>
      <vt:lpstr>Arc Class </vt:lpstr>
      <vt:lpstr>Arc Class Properties </vt:lpstr>
      <vt:lpstr>Arc Class Methods </vt:lpstr>
      <vt:lpstr>Polygon/Polyline Class </vt:lpstr>
      <vt:lpstr>Polygon/Polyline Class Methods </vt:lpstr>
      <vt:lpstr>Event Driven Programming</vt:lpstr>
      <vt:lpstr>Event-driven programming </vt:lpstr>
      <vt:lpstr>Events and Events sources </vt:lpstr>
      <vt:lpstr>Events and Events sources </vt:lpstr>
      <vt:lpstr>Registering Handlers and Handling Events </vt:lpstr>
      <vt:lpstr>Registering Handlers and Handling Events </vt:lpstr>
      <vt:lpstr>Registering Handlers and Handling Events </vt:lpstr>
      <vt:lpstr>Inner Classes </vt:lpstr>
      <vt:lpstr>Inner Class</vt:lpstr>
      <vt:lpstr>Inner Class</vt:lpstr>
      <vt:lpstr>Anonymous Inner Class Handlers </vt:lpstr>
      <vt:lpstr>Anonymous Inner Class Handlers </vt:lpstr>
      <vt:lpstr>Anonymous Inner Class Handlers </vt:lpstr>
      <vt:lpstr>Mouse Events </vt:lpstr>
      <vt:lpstr>Mouse Events</vt:lpstr>
      <vt:lpstr>Mouse Events</vt:lpstr>
      <vt:lpstr>Key Events</vt:lpstr>
      <vt:lpstr>Key Events</vt:lpstr>
      <vt:lpstr>Key Events</vt:lpstr>
      <vt:lpstr>Listeners for Observable Objects </vt:lpstr>
      <vt:lpstr>The Animation Class</vt:lpstr>
      <vt:lpstr>The Animation Class</vt:lpstr>
      <vt:lpstr>The Duration class</vt:lpstr>
      <vt:lpstr>Animation: PathTransition </vt:lpstr>
      <vt:lpstr>Animation: PathTransition </vt:lpstr>
      <vt:lpstr>Animation: FadeTransition </vt:lpstr>
      <vt:lpstr>Animation: FadeTransition </vt:lpstr>
      <vt:lpstr>Summary</vt:lpstr>
      <vt:lpstr>Reference Programs</vt:lpstr>
      <vt:lpstr>Property Binding #Program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Unit 7 JAVAFX basics, Event-driven programming and  Animations</dc:title>
  <dc:creator>Ravikumar R N</dc:creator>
  <cp:lastModifiedBy>Ravikumar R N</cp:lastModifiedBy>
  <cp:revision>30</cp:revision>
  <dcterms:created xsi:type="dcterms:W3CDTF">2022-05-11T06:17:55Z</dcterms:created>
  <dcterms:modified xsi:type="dcterms:W3CDTF">2022-05-13T04:02:22Z</dcterms:modified>
</cp:coreProperties>
</file>