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9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7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6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0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9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9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2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241330-7798-4F53-A640-047FC8C34369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3FEF406-4E02-49E8-B6E2-B09625F95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89B8-E7BC-AD04-90FA-FA70DD239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Unit: 8</a:t>
            </a:r>
            <a:br>
              <a:rPr lang="en-US" dirty="0"/>
            </a:br>
            <a:r>
              <a:rPr lang="en-US" dirty="0"/>
              <a:t>JAVAFX UI Controls and Multimedia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BA513-FB30-CDD5-18BF-079476C99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Ravikumar R Natarajan</a:t>
            </a:r>
          </a:p>
          <a:p>
            <a:r>
              <a:rPr lang="en-US" dirty="0"/>
              <a:t>Dept. of 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A8D8-2CDA-D23B-91D3-D85475D5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40" dirty="0" err="1"/>
              <a:t>ButtonBase</a:t>
            </a:r>
            <a:r>
              <a:rPr lang="en-IN" spc="-135" dirty="0"/>
              <a:t> </a:t>
            </a:r>
            <a:r>
              <a:rPr lang="en-IN" spc="170" dirty="0"/>
              <a:t>and</a:t>
            </a:r>
            <a:r>
              <a:rPr lang="en-IN" spc="-110" dirty="0"/>
              <a:t> </a:t>
            </a:r>
            <a:r>
              <a:rPr lang="en-IN" spc="100" dirty="0"/>
              <a:t>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1B71-F2A0-487C-AF8F-A19C4503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73206"/>
            <a:ext cx="7895102" cy="5411542"/>
          </a:xfrm>
        </p:spPr>
        <p:txBody>
          <a:bodyPr>
            <a:normAutofit/>
          </a:bodyPr>
          <a:lstStyle/>
          <a:p>
            <a:pPr marL="12701">
              <a:lnSpc>
                <a:spcPct val="100000"/>
              </a:lnSpc>
              <a:spcBef>
                <a:spcPts val="570"/>
              </a:spcBef>
            </a:pPr>
            <a:r>
              <a:rPr lang="en-US" sz="2400" spc="-82" baseline="2057" dirty="0">
                <a:solidFill>
                  <a:srgbClr val="0F2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4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en-US"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4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4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4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clicked.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61" marR="5081" indent="-97795">
              <a:lnSpc>
                <a:spcPct val="100000"/>
              </a:lnSpc>
              <a:spcBef>
                <a:spcPts val="535"/>
              </a:spcBef>
            </a:pPr>
            <a:r>
              <a:rPr lang="en-US" sz="2400" spc="-82" baseline="2057" dirty="0">
                <a:solidFill>
                  <a:srgbClr val="0F2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buttons,</a:t>
            </a:r>
            <a:r>
              <a:rPr lang="en-US" sz="2400" spc="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en-US" sz="2400" spc="3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buttons,</a:t>
            </a:r>
            <a:r>
              <a:rPr lang="en-US" sz="2400" spc="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buttons, </a:t>
            </a:r>
            <a:r>
              <a:rPr lang="en-US" sz="2400" spc="-3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61" marR="215276" indent="-97795">
              <a:lnSpc>
                <a:spcPct val="100000"/>
              </a:lnSpc>
              <a:spcBef>
                <a:spcPts val="415"/>
              </a:spcBef>
            </a:pPr>
            <a:r>
              <a:rPr lang="en-US" sz="2400" spc="-82" baseline="4115" dirty="0">
                <a:solidFill>
                  <a:srgbClr val="0F2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3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0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ButtonBase</a:t>
            </a:r>
            <a:r>
              <a:rPr lang="en-US" sz="2400" spc="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61" marR="339107" indent="-97795">
              <a:lnSpc>
                <a:spcPct val="100000"/>
              </a:lnSpc>
              <a:spcBef>
                <a:spcPts val="550"/>
              </a:spcBef>
            </a:pPr>
            <a:r>
              <a:rPr lang="en-US" sz="2400" spc="-82" baseline="4115" dirty="0">
                <a:solidFill>
                  <a:srgbClr val="0F2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400" spc="4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4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400" spc="3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3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61" marR="81919" indent="-97795">
              <a:lnSpc>
                <a:spcPct val="100000"/>
              </a:lnSpc>
              <a:spcBef>
                <a:spcPts val="420"/>
              </a:spcBef>
            </a:pPr>
            <a:r>
              <a:rPr lang="en-US" sz="2400" spc="-89" baseline="2057" dirty="0">
                <a:solidFill>
                  <a:srgbClr val="0F2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400" spc="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400" spc="2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onAction</a:t>
            </a:r>
            <a:r>
              <a:rPr lang="en-US" sz="2400" spc="6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defined </a:t>
            </a:r>
            <a:r>
              <a:rPr lang="en-US" sz="2400" spc="4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90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ButtonBase</a:t>
            </a:r>
            <a:r>
              <a:rPr lang="en-US" sz="2400" spc="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sz="2400" spc="7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spc="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sz="2400" spc="1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7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  <a:r>
              <a:rPr lang="en-US" sz="2400" spc="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39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2400" spc="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button’s</a:t>
            </a:r>
            <a:r>
              <a:rPr lang="en-US" sz="2400" spc="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61D3-E030-9258-A1D0-9C03FEBB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1C21-5C13-5EC6-D3FB-69CA28AB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0F98B-BAE5-E7EE-5280-148E4052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38" y="1596840"/>
            <a:ext cx="7758625" cy="3431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A6EA1-630A-5452-529E-6C3B70B46B18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2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4561-6B01-3633-20EF-DCE57450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E4CC-B3F7-64A2-EBD6-C9BDB067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72272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CheckBox</a:t>
            </a:r>
            <a:r>
              <a:rPr lang="en-US" sz="2400" dirty="0">
                <a:solidFill>
                  <a:srgbClr val="FF0000"/>
                </a:solidFill>
              </a:rPr>
              <a:t> is used for the user to make a selection.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Like Button, </a:t>
            </a:r>
            <a:r>
              <a:rPr lang="en-US" sz="2400" dirty="0" err="1">
                <a:solidFill>
                  <a:schemeClr val="tx1"/>
                </a:solidFill>
              </a:rPr>
              <a:t>CheckBox</a:t>
            </a:r>
            <a:r>
              <a:rPr lang="en-US" sz="2400" dirty="0">
                <a:solidFill>
                  <a:schemeClr val="tx1"/>
                </a:solidFill>
              </a:rPr>
              <a:t> inherits all the properties such as </a:t>
            </a:r>
            <a:r>
              <a:rPr lang="en-US" sz="2400" dirty="0" err="1">
                <a:solidFill>
                  <a:schemeClr val="tx1"/>
                </a:solidFill>
              </a:rPr>
              <a:t>onAction</a:t>
            </a:r>
            <a:r>
              <a:rPr lang="en-US" sz="2400" dirty="0">
                <a:solidFill>
                  <a:schemeClr val="tx1"/>
                </a:solidFill>
              </a:rPr>
              <a:t>,  text, graphic, alignment, </a:t>
            </a:r>
            <a:r>
              <a:rPr lang="en-US" sz="2400" dirty="0" err="1">
                <a:solidFill>
                  <a:schemeClr val="tx1"/>
                </a:solidFill>
              </a:rPr>
              <a:t>graphicTextGap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textFill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contentDisplay</a:t>
            </a:r>
            <a:r>
              <a:rPr lang="en-US" sz="2400" dirty="0">
                <a:solidFill>
                  <a:schemeClr val="tx1"/>
                </a:solidFill>
              </a:rPr>
              <a:t>  from </a:t>
            </a:r>
            <a:r>
              <a:rPr lang="en-US" sz="2400" dirty="0" err="1">
                <a:solidFill>
                  <a:schemeClr val="tx1"/>
                </a:solidFill>
              </a:rPr>
              <a:t>ButtonBase</a:t>
            </a:r>
            <a:r>
              <a:rPr lang="en-US" sz="2400" dirty="0">
                <a:solidFill>
                  <a:schemeClr val="tx1"/>
                </a:solidFill>
              </a:rPr>
              <a:t> and Labeled.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Additionally, it provides the selection property to indicate whether  a check box is selected.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 check box is clicked (checked or unchecked), it fires an  </a:t>
            </a:r>
            <a:r>
              <a:rPr lang="en-US" sz="2400" dirty="0" err="1">
                <a:solidFill>
                  <a:schemeClr val="tx1"/>
                </a:solidFill>
              </a:rPr>
              <a:t>ActionEvent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see if a check box is selected, use the </a:t>
            </a:r>
            <a:r>
              <a:rPr lang="en-US" sz="2400" dirty="0" err="1">
                <a:solidFill>
                  <a:schemeClr val="tx1"/>
                </a:solidFill>
              </a:rPr>
              <a:t>isSelected</a:t>
            </a:r>
            <a:r>
              <a:rPr lang="en-US" sz="2400" dirty="0">
                <a:solidFill>
                  <a:schemeClr val="tx1"/>
                </a:solidFill>
              </a:rPr>
              <a:t>() method.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4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4561-6B01-3633-20EF-DCE57450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D833B-E972-E3BF-FC57-1F72ED37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CCA39-D5AC-E60C-A366-440C647A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29" y="1528549"/>
            <a:ext cx="7806078" cy="3564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BB083-CD46-2639-B04E-9523F9D48DDE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3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276A-E3F6-2A1F-4831-C1B0B3C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8395-3B52-D32A-9AD9-177A2854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63341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Radio buttons, also known as option buttons, enable the user to  choose a single item from a group of choices.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appearance radio buttons resemble check boxes, but check  boxes display a square that is either checked or blank, whereas  radio buttons display a circle that is either filled (if selected) or  blank (if not selected).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RadioButton</a:t>
            </a:r>
            <a:r>
              <a:rPr lang="en-US" sz="2400" dirty="0">
                <a:solidFill>
                  <a:schemeClr val="tx1"/>
                </a:solidFill>
              </a:rPr>
              <a:t> is a subclass of </a:t>
            </a:r>
            <a:r>
              <a:rPr lang="en-US" sz="2400" dirty="0" err="1">
                <a:solidFill>
                  <a:schemeClr val="tx1"/>
                </a:solidFill>
              </a:rPr>
              <a:t>ToggleButton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difference between a radio button and a toggle button is that a  radio button displays a circle, but a toggle button is rendered  similar to a button.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2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276A-E3F6-2A1F-4831-C1B0B3C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8395-3B52-D32A-9AD9-177A2854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63341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group radio buttons, you need to create an instance of  </a:t>
            </a:r>
            <a:r>
              <a:rPr lang="en-US" sz="2400" dirty="0" err="1">
                <a:solidFill>
                  <a:schemeClr val="tx1"/>
                </a:solidFill>
              </a:rPr>
              <a:t>ToggleGroup</a:t>
            </a:r>
            <a:r>
              <a:rPr lang="en-US" sz="2400" dirty="0">
                <a:solidFill>
                  <a:schemeClr val="tx1"/>
                </a:solidFill>
              </a:rPr>
              <a:t> and set a radio button’s </a:t>
            </a:r>
            <a:r>
              <a:rPr lang="en-US" sz="2400" dirty="0" err="1">
                <a:solidFill>
                  <a:schemeClr val="tx1"/>
                </a:solidFill>
              </a:rPr>
              <a:t>toggleGroup</a:t>
            </a:r>
            <a:r>
              <a:rPr lang="en-US" sz="2400" dirty="0">
                <a:solidFill>
                  <a:schemeClr val="tx1"/>
                </a:solidFill>
              </a:rPr>
              <a:t> property to join  the group.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 radio button is changed (selected or deselected), it fires an  </a:t>
            </a:r>
            <a:r>
              <a:rPr lang="en-US" sz="2400" dirty="0" err="1">
                <a:solidFill>
                  <a:schemeClr val="tx1"/>
                </a:solidFill>
              </a:rPr>
              <a:t>ActionEvent</a:t>
            </a:r>
            <a:r>
              <a:rPr lang="en-US" sz="2400" dirty="0">
                <a:solidFill>
                  <a:schemeClr val="tx1"/>
                </a:solidFill>
              </a:rPr>
              <a:t> . To see if a radio button is selected, use the  </a:t>
            </a:r>
            <a:r>
              <a:rPr lang="en-US" sz="2400" dirty="0" err="1">
                <a:solidFill>
                  <a:schemeClr val="tx1"/>
                </a:solidFill>
              </a:rPr>
              <a:t>isSelected</a:t>
            </a:r>
            <a:r>
              <a:rPr lang="en-US" sz="2400" dirty="0">
                <a:solidFill>
                  <a:schemeClr val="tx1"/>
                </a:solidFill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0319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ACBA-F013-85E7-DACD-EC388CFC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9146-F79E-E1ED-445D-8F98F7DA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4B08-28C2-82D8-4D3A-B9381BCA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72" y="1492987"/>
            <a:ext cx="8160191" cy="3862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672-4CF1-1C44-F0FE-71D6F908D8A2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40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A33-582C-1081-4A5A-E48946F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CheckBox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Button,</a:t>
            </a:r>
            <a:br>
              <a:rPr lang="en-US" dirty="0"/>
            </a:br>
            <a:r>
              <a:rPr lang="en-US" dirty="0" err="1"/>
              <a:t>Vbox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Hbox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C1B0-94AB-A304-0417-A316E0EE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DFE7F-E4BD-4238-C677-1D1A0142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78" y="1801603"/>
            <a:ext cx="6905579" cy="28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2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B5B-0CC2-7350-94BC-CF1BEDB3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TextField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FD25-558D-85D8-6BB5-AE59A34E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 text field can be used to enter or display a string.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TextField</a:t>
            </a:r>
            <a:r>
              <a:rPr lang="en-US" sz="2400" dirty="0">
                <a:solidFill>
                  <a:schemeClr val="tx1"/>
                </a:solidFill>
              </a:rPr>
              <a:t> is a subclass of </a:t>
            </a:r>
            <a:r>
              <a:rPr lang="en-US" sz="2400" dirty="0" err="1">
                <a:solidFill>
                  <a:schemeClr val="tx1"/>
                </a:solidFill>
              </a:rPr>
              <a:t>TextInputControl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you move the cursor in the text field and press the Enter key,  it fires an </a:t>
            </a:r>
            <a:r>
              <a:rPr lang="en-US" sz="2400" dirty="0" err="1">
                <a:solidFill>
                  <a:schemeClr val="tx1"/>
                </a:solidFill>
              </a:rPr>
              <a:t>ActionEvent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12D9-3A7C-DC58-9C1C-34DD3D7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C857-B5E0-B82E-A9F9-1142F8A7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37110-8C3B-D90E-619E-49025AB6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13" y="1620791"/>
            <a:ext cx="7860295" cy="3607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F050B-80F4-A818-8788-418522A28494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2A9A-320F-0935-9707-D440D8BA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2580-F984-534C-5088-ADA7DC75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 err="1">
                <a:solidFill>
                  <a:schemeClr val="tx1"/>
                </a:solidFill>
              </a:rPr>
              <a:t>Labeled</a:t>
            </a:r>
            <a:r>
              <a:rPr lang="en-IN" sz="2800" dirty="0">
                <a:solidFill>
                  <a:schemeClr val="tx1"/>
                </a:solidFill>
              </a:rPr>
              <a:t> and Label</a:t>
            </a:r>
          </a:p>
          <a:p>
            <a:r>
              <a:rPr lang="en-IN" sz="2800" dirty="0">
                <a:solidFill>
                  <a:schemeClr val="tx1"/>
                </a:solidFill>
              </a:rPr>
              <a:t>Button</a:t>
            </a:r>
          </a:p>
          <a:p>
            <a:r>
              <a:rPr lang="en-IN" sz="2800" dirty="0">
                <a:solidFill>
                  <a:schemeClr val="tx1"/>
                </a:solidFill>
              </a:rPr>
              <a:t>Checkbox</a:t>
            </a:r>
          </a:p>
          <a:p>
            <a:r>
              <a:rPr lang="en-IN" sz="2800" dirty="0" err="1">
                <a:solidFill>
                  <a:schemeClr val="tx1"/>
                </a:solidFill>
              </a:rPr>
              <a:t>RadioButton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 err="1">
                <a:solidFill>
                  <a:schemeClr val="tx1"/>
                </a:solidFill>
              </a:rPr>
              <a:t>Textfield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</a:p>
          <a:p>
            <a:r>
              <a:rPr lang="en-IN" sz="2800" dirty="0" err="1">
                <a:solidFill>
                  <a:schemeClr val="tx1"/>
                </a:solidFill>
              </a:rPr>
              <a:t>TextArea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Combo Box</a:t>
            </a:r>
          </a:p>
          <a:p>
            <a:r>
              <a:rPr lang="en-IN" sz="2800" dirty="0" err="1">
                <a:solidFill>
                  <a:schemeClr val="tx1"/>
                </a:solidFill>
              </a:rPr>
              <a:t>ListView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Scrollbar</a:t>
            </a:r>
          </a:p>
          <a:p>
            <a:r>
              <a:rPr lang="en-IN" sz="2800" dirty="0">
                <a:solidFill>
                  <a:schemeClr val="tx1"/>
                </a:solidFill>
              </a:rPr>
              <a:t>Slider </a:t>
            </a:r>
          </a:p>
          <a:p>
            <a:r>
              <a:rPr lang="en-IN" sz="2800" dirty="0">
                <a:solidFill>
                  <a:schemeClr val="tx1"/>
                </a:solidFill>
              </a:rPr>
              <a:t>Video and Audio</a:t>
            </a:r>
          </a:p>
        </p:txBody>
      </p:sp>
    </p:spTree>
    <p:extLst>
      <p:ext uri="{BB962C8B-B14F-4D97-AF65-F5344CB8AC3E}">
        <p14:creationId xmlns:p14="http://schemas.microsoft.com/office/powerpoint/2010/main" val="93372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ED-C551-1DFD-1FDD-63700AB9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 err="1"/>
              <a:t>TextField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DC02-FF60-D839-8A3A-6FADB075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8128A-5052-392A-4417-6CB15B6A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6" y="1978925"/>
            <a:ext cx="5882204" cy="2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01C-AB6B-A28F-4D88-5310A68A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438F-BA95-477F-9F88-0F0A122F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90386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TextArea</a:t>
            </a:r>
            <a:r>
              <a:rPr lang="en-US" sz="2400" dirty="0">
                <a:solidFill>
                  <a:srgbClr val="FF0000"/>
                </a:solidFill>
              </a:rPr>
              <a:t> enables the user to enter multiple lines of text.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want to let the user enter multiple lines of text, you may  create several instances of </a:t>
            </a:r>
            <a:r>
              <a:rPr lang="en-US" sz="2400" dirty="0" err="1">
                <a:solidFill>
                  <a:schemeClr val="tx1"/>
                </a:solidFill>
              </a:rPr>
              <a:t>TextField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better alternative, however, is to use </a:t>
            </a:r>
            <a:r>
              <a:rPr lang="en-US" sz="2400" dirty="0" err="1">
                <a:solidFill>
                  <a:schemeClr val="tx1"/>
                </a:solidFill>
              </a:rPr>
              <a:t>TextArea</a:t>
            </a:r>
            <a:r>
              <a:rPr lang="en-US" sz="2400" dirty="0">
                <a:solidFill>
                  <a:schemeClr val="tx1"/>
                </a:solidFill>
              </a:rPr>
              <a:t>, which enables the  user to enter multiple lines of text.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TextArea</a:t>
            </a:r>
            <a:r>
              <a:rPr lang="en-US" sz="2400" dirty="0">
                <a:solidFill>
                  <a:schemeClr val="tx1"/>
                </a:solidFill>
              </a:rPr>
              <a:t> also provides scrolling, but often it is useful to create a  </a:t>
            </a:r>
            <a:r>
              <a:rPr lang="en-US" sz="2400" dirty="0" err="1">
                <a:solidFill>
                  <a:schemeClr val="tx1"/>
                </a:solidFill>
              </a:rPr>
              <a:t>ScrollPane</a:t>
            </a:r>
            <a:r>
              <a:rPr lang="en-US" sz="2400" dirty="0">
                <a:solidFill>
                  <a:schemeClr val="tx1"/>
                </a:solidFill>
              </a:rPr>
              <a:t> object to hold an instance of </a:t>
            </a:r>
            <a:r>
              <a:rPr lang="en-US" sz="2400" dirty="0" err="1">
                <a:solidFill>
                  <a:schemeClr val="tx1"/>
                </a:solidFill>
              </a:rPr>
              <a:t>TextArea</a:t>
            </a:r>
            <a:r>
              <a:rPr lang="en-US" sz="2400" dirty="0">
                <a:solidFill>
                  <a:schemeClr val="tx1"/>
                </a:solidFill>
              </a:rPr>
              <a:t> and let </a:t>
            </a:r>
            <a:r>
              <a:rPr lang="en-US" sz="2400" dirty="0" err="1">
                <a:solidFill>
                  <a:schemeClr val="tx1"/>
                </a:solidFill>
              </a:rPr>
              <a:t>ScrollPane</a:t>
            </a:r>
            <a:r>
              <a:rPr lang="en-US" sz="2400" dirty="0">
                <a:solidFill>
                  <a:schemeClr val="tx1"/>
                </a:solidFill>
              </a:rPr>
              <a:t>  handle scrolling for </a:t>
            </a:r>
            <a:r>
              <a:rPr lang="en-US" sz="2400" dirty="0" err="1">
                <a:solidFill>
                  <a:schemeClr val="tx1"/>
                </a:solidFill>
              </a:rPr>
              <a:t>TextArea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2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9694-38F4-9A4B-668D-048EB00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384A-2B7B-A41B-446F-61F7C50C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618B-8C22-C0B3-D2A1-0C1EB6CB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74" y="1601905"/>
            <a:ext cx="7824788" cy="3943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28567-4DB7-78EA-B5E3-79C7CA004255}"/>
              </a:ext>
            </a:extLst>
          </p:cNvPr>
          <p:cNvSpPr txBox="1"/>
          <p:nvPr/>
        </p:nvSpPr>
        <p:spPr>
          <a:xfrm>
            <a:off x="6414448" y="555400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3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E120-AAED-55B4-C03F-8F878679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ComboBox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D5ED-26D2-A5D8-D0D1-5BD75633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50204"/>
            <a:ext cx="7895102" cy="34895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combo box, also known as a choice list or drop-down list,  contains a list of items from which the user can choose.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combo box is useful for limiting a user’s range of choices and  avoids the cumbersome validation of data input.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ComboBox</a:t>
            </a:r>
            <a:r>
              <a:rPr lang="en-US" sz="2400" dirty="0">
                <a:solidFill>
                  <a:schemeClr val="tx1"/>
                </a:solidFill>
              </a:rPr>
              <a:t> inherits from </a:t>
            </a:r>
            <a:r>
              <a:rPr lang="en-US" sz="2400" dirty="0" err="1">
                <a:solidFill>
                  <a:schemeClr val="tx1"/>
                </a:solidFill>
              </a:rPr>
              <a:t>ComboBoxBase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ComboBox</a:t>
            </a:r>
            <a:r>
              <a:rPr lang="en-US" sz="2400" dirty="0">
                <a:solidFill>
                  <a:schemeClr val="tx1"/>
                </a:solidFill>
              </a:rPr>
              <a:t> is defined as a generic class.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generic type T specifies the element type for the elements  stored in a combo box.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89050-F296-B681-F47E-A92F1D457547}"/>
              </a:ext>
            </a:extLst>
          </p:cNvPr>
          <p:cNvSpPr txBox="1"/>
          <p:nvPr/>
        </p:nvSpPr>
        <p:spPr>
          <a:xfrm>
            <a:off x="3869268" y="3984302"/>
            <a:ext cx="7895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ComboBox</a:t>
            </a:r>
            <a:r>
              <a:rPr lang="en-IN" sz="2400" dirty="0"/>
              <a:t>&lt;String&gt; </a:t>
            </a:r>
            <a:r>
              <a:rPr lang="en-IN" sz="2400" dirty="0" err="1"/>
              <a:t>cbo</a:t>
            </a:r>
            <a:r>
              <a:rPr lang="en-IN" sz="2400" dirty="0"/>
              <a:t> = new </a:t>
            </a:r>
            <a:r>
              <a:rPr lang="en-IN" sz="2400" dirty="0" err="1"/>
              <a:t>ComboBox</a:t>
            </a:r>
            <a:r>
              <a:rPr lang="en-IN" sz="2400" dirty="0"/>
              <a:t>&lt;&gt;();</a:t>
            </a:r>
          </a:p>
          <a:p>
            <a:r>
              <a:rPr lang="en-IN" sz="2400" dirty="0" err="1"/>
              <a:t>cbo.getItems</a:t>
            </a:r>
            <a:r>
              <a:rPr lang="en-IN" sz="2400" dirty="0"/>
              <a:t>().</a:t>
            </a:r>
            <a:r>
              <a:rPr lang="en-IN" sz="2400" dirty="0" err="1"/>
              <a:t>addAll</a:t>
            </a:r>
            <a:r>
              <a:rPr lang="en-IN" sz="2400" dirty="0"/>
              <a:t>("Item 1", "Item 2", "Item 3", "Item 4");</a:t>
            </a:r>
          </a:p>
          <a:p>
            <a:r>
              <a:rPr lang="en-IN" sz="2400" dirty="0" err="1"/>
              <a:t>cbo.setStyle</a:t>
            </a:r>
            <a:r>
              <a:rPr lang="en-IN" sz="2400" dirty="0"/>
              <a:t>("-</a:t>
            </a:r>
            <a:r>
              <a:rPr lang="en-IN" sz="2400" dirty="0" err="1"/>
              <a:t>fx-color</a:t>
            </a:r>
            <a:r>
              <a:rPr lang="en-IN" sz="2400" dirty="0"/>
              <a:t>: red");</a:t>
            </a:r>
          </a:p>
          <a:p>
            <a:r>
              <a:rPr lang="en-IN" sz="2400" dirty="0" err="1"/>
              <a:t>cbo.setValue</a:t>
            </a:r>
            <a:r>
              <a:rPr lang="en-IN" sz="2400" dirty="0"/>
              <a:t>("Item 1");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7E3AA-DEE9-1DCF-526F-C13EE25E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28" y="4780789"/>
            <a:ext cx="1228299" cy="18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0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3A93-1D9B-7DC2-0CFE-2FF958EC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ComboBox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E5EA-BADE-B164-5FDE-FEE0814F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08750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ComboBox</a:t>
            </a:r>
            <a:r>
              <a:rPr lang="en-US" sz="2400" dirty="0">
                <a:solidFill>
                  <a:schemeClr val="tx1"/>
                </a:solidFill>
              </a:rPr>
              <a:t> can fire an </a:t>
            </a:r>
            <a:r>
              <a:rPr lang="en-US" sz="2400" dirty="0" err="1">
                <a:solidFill>
                  <a:schemeClr val="tx1"/>
                </a:solidFill>
              </a:rPr>
              <a:t>ActionEvent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an item is selected, an </a:t>
            </a:r>
            <a:r>
              <a:rPr lang="en-US" sz="2400" dirty="0" err="1">
                <a:solidFill>
                  <a:schemeClr val="tx1"/>
                </a:solidFill>
              </a:rPr>
              <a:t>ActionEvent</a:t>
            </a:r>
            <a:r>
              <a:rPr lang="en-US" sz="2400" dirty="0">
                <a:solidFill>
                  <a:schemeClr val="tx1"/>
                </a:solidFill>
              </a:rPr>
              <a:t> is fired.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ObservableList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dirty="0" err="1">
                <a:solidFill>
                  <a:schemeClr val="tx1"/>
                </a:solidFill>
              </a:rPr>
              <a:t>subinterface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dirty="0" err="1">
                <a:solidFill>
                  <a:schemeClr val="tx1"/>
                </a:solidFill>
              </a:rPr>
              <a:t>java.util.List</a:t>
            </a:r>
            <a:r>
              <a:rPr lang="en-US" sz="2400" dirty="0">
                <a:solidFill>
                  <a:schemeClr val="tx1"/>
                </a:solidFill>
              </a:rPr>
              <a:t>. So you can apply  all the methods defined in List for an </a:t>
            </a:r>
            <a:r>
              <a:rPr lang="en-US" sz="2400" dirty="0" err="1">
                <a:solidFill>
                  <a:schemeClr val="tx1"/>
                </a:solidFill>
              </a:rPr>
              <a:t>ObservableList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convenience, JavaFX provides the static method  </a:t>
            </a:r>
            <a:r>
              <a:rPr lang="en-US" sz="24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arrayOfElements</a:t>
            </a:r>
            <a:r>
              <a:rPr lang="en-US" sz="2400" dirty="0">
                <a:solidFill>
                  <a:schemeClr val="tx1"/>
                </a:solidFill>
              </a:rPr>
              <a:t>) for creating an  </a:t>
            </a:r>
            <a:r>
              <a:rPr lang="en-US" sz="2400" dirty="0" err="1">
                <a:solidFill>
                  <a:schemeClr val="tx1"/>
                </a:solidFill>
              </a:rPr>
              <a:t>ObservableList</a:t>
            </a:r>
            <a:r>
              <a:rPr lang="en-US" sz="2400" dirty="0">
                <a:solidFill>
                  <a:schemeClr val="tx1"/>
                </a:solidFill>
              </a:rPr>
              <a:t> from an array of elements.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7DCF-623A-02CA-6C27-13DAD4F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ComboBox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877C-F890-D71B-9F35-8598E133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1D73A-C3A1-A853-16A2-E8BE7EB5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60" y="1512200"/>
            <a:ext cx="7971633" cy="38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89289-C86F-A1E0-E69D-2FF1633D303F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369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2EE4-79CA-F44D-55EF-04D007A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ListView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3AA4-32F7-ED57-937B-EC1CAE1A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354841"/>
            <a:ext cx="7949693" cy="612784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list view is a control that basically performs the same function as  a combo box, but it enables the user to choose a single value or  multiple values.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is defined as a generic class.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generic type T specifies the element type for the elements  stored in a list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getSelectionModel</a:t>
            </a:r>
            <a:r>
              <a:rPr lang="en-US" sz="2400" dirty="0">
                <a:solidFill>
                  <a:schemeClr val="tx1"/>
                </a:solidFill>
              </a:rPr>
              <a:t>() method returns an instance of  </a:t>
            </a:r>
            <a:r>
              <a:rPr lang="en-US" sz="2400" dirty="0" err="1">
                <a:solidFill>
                  <a:schemeClr val="tx1"/>
                </a:solidFill>
              </a:rPr>
              <a:t>SelectionModel</a:t>
            </a:r>
            <a:r>
              <a:rPr lang="en-US" sz="2400" dirty="0">
                <a:solidFill>
                  <a:schemeClr val="tx1"/>
                </a:solidFill>
              </a:rPr>
              <a:t>, which contains the methods for setting a selection  mode and obtaining selected indices and items.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selection mode is defined in one of the two constants  </a:t>
            </a:r>
            <a:r>
              <a:rPr lang="en-US" sz="2400" dirty="0" err="1">
                <a:solidFill>
                  <a:schemeClr val="tx1"/>
                </a:solidFill>
              </a:rPr>
              <a:t>SelectionMode.MULTIPLE</a:t>
            </a:r>
            <a:r>
              <a:rPr lang="en-US" sz="2400" dirty="0">
                <a:solidFill>
                  <a:schemeClr val="tx1"/>
                </a:solidFill>
              </a:rPr>
              <a:t> and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SelectionMode.SINGLE</a:t>
            </a:r>
            <a:r>
              <a:rPr lang="en-US" sz="2400" dirty="0">
                <a:solidFill>
                  <a:schemeClr val="tx1"/>
                </a:solidFill>
              </a:rPr>
              <a:t>, which indicates whether a single item or  multiple items can be selected.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default value is </a:t>
            </a:r>
            <a:r>
              <a:rPr lang="en-US" sz="2400" dirty="0" err="1">
                <a:solidFill>
                  <a:schemeClr val="tx1"/>
                </a:solidFill>
              </a:rPr>
              <a:t>SelectionMode.SINGLE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32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F6AC-42F2-E834-DE2E-B32141C1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5946-5AD0-9B17-DC5B-B415EA9E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18160-2EBD-127D-C4E9-DD5E9DC0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07" y="360004"/>
            <a:ext cx="8449808" cy="281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36087-A9D0-B881-1513-F2E6CA25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81" y="3424428"/>
            <a:ext cx="1675998" cy="3073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03EDB-34E8-88B7-0D63-5879611DFBFE}"/>
              </a:ext>
            </a:extLst>
          </p:cNvPr>
          <p:cNvSpPr txBox="1"/>
          <p:nvPr/>
        </p:nvSpPr>
        <p:spPr>
          <a:xfrm>
            <a:off x="7256033" y="6497996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13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FEDE-9628-85B9-DDD2-A3C52CB1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ScrollBar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5391-6499-9153-F9BB-049A5C1F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443" y="354842"/>
            <a:ext cx="7949693" cy="3835020"/>
          </a:xfrm>
        </p:spPr>
        <p:txBody>
          <a:bodyPr>
            <a:normAutofit fontScale="92500"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ScrollBar</a:t>
            </a:r>
            <a:r>
              <a:rPr lang="en-US" sz="2400" dirty="0">
                <a:solidFill>
                  <a:srgbClr val="FF0000"/>
                </a:solidFill>
              </a:rPr>
              <a:t> is a control that enables the user to select from a range of  values.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Normally, the user changes the value of a scroll bar by making a  gesture with the mouse.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example, the user can drag the scroll bar’s thumb, click on the  scroll bar track, or the scroll bar’s left or right buttons.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the user changes the value of the scroll bar, it notifies the  listener of the change.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register a listener on the scroll bar’s </a:t>
            </a:r>
            <a:r>
              <a:rPr lang="en-US" sz="2400" dirty="0" err="1">
                <a:solidFill>
                  <a:schemeClr val="tx1"/>
                </a:solidFill>
              </a:rPr>
              <a:t>valueProperty</a:t>
            </a:r>
            <a:r>
              <a:rPr lang="en-US" sz="2400" dirty="0">
                <a:solidFill>
                  <a:schemeClr val="tx1"/>
                </a:solidFill>
              </a:rPr>
              <a:t> for  responding to this change.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B7BA6-F532-ECE0-6959-8A926F5F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45" y="4094329"/>
            <a:ext cx="4941026" cy="25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80EE-3B54-0927-5FC7-86C86A78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ScrollBar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556B-69A5-7B31-AFB0-58D7F6E3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8A438-E0CD-EB68-A5D6-C70AA0E0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8" y="475766"/>
            <a:ext cx="8126268" cy="3509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9B0B0-B187-F2BA-E905-140477C8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83" y="4107976"/>
            <a:ext cx="6298746" cy="1999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47F9F2-AFDE-B89C-3454-B314C24FC839}"/>
              </a:ext>
            </a:extLst>
          </p:cNvPr>
          <p:cNvSpPr txBox="1"/>
          <p:nvPr/>
        </p:nvSpPr>
        <p:spPr>
          <a:xfrm>
            <a:off x="6766569" y="6230408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41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550-393F-DE03-5334-AAFBF770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8BFF-2679-9FEA-E4F9-595295F5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51671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JavaFX provides many UI controls for developing a comprehensive user interface.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graphical user interface (GUI) makes a system user-friendly and easy to use. Creating a GUI requires creativity and knowledge of how UI controls work.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Since the UI controls in JavaFX are very flexible and versatile, you can create a wide assortment of useful user interfaces for rich Internet applications.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4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5E32-A34F-E293-7D89-56162D1B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22F2-7679-0667-F0D5-660A22AB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50459"/>
            <a:ext cx="7936045" cy="51682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Slider is similar to </a:t>
            </a:r>
            <a:r>
              <a:rPr lang="en-US" sz="2400" dirty="0" err="1">
                <a:solidFill>
                  <a:srgbClr val="FF0000"/>
                </a:solidFill>
              </a:rPr>
              <a:t>ScrollBar</a:t>
            </a:r>
            <a:r>
              <a:rPr lang="en-US" sz="2400" dirty="0">
                <a:solidFill>
                  <a:srgbClr val="FF0000"/>
                </a:solidFill>
              </a:rPr>
              <a:t>, but Slider has more properties and can  appear in many forms.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Slider lets the user graphically select a value by sliding a knob within a bounded interval.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slider can show both major tick marks and minor tick marks  between them.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number of pixels between the tick marks is specified by the  </a:t>
            </a:r>
            <a:r>
              <a:rPr lang="en-US" sz="2400" dirty="0" err="1">
                <a:solidFill>
                  <a:schemeClr val="tx1"/>
                </a:solidFill>
              </a:rPr>
              <a:t>majorTickUnit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minorTickUnit</a:t>
            </a:r>
            <a:r>
              <a:rPr lang="en-US" sz="2400" dirty="0">
                <a:solidFill>
                  <a:schemeClr val="tx1"/>
                </a:solidFill>
              </a:rPr>
              <a:t> properties.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Sliders can be displayed horizontally or vertically, with or without ticks, and with or without labels.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add a listener to listen for the value property change in a  slider in the same way as in a scroll bar.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35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5E32-A34F-E293-7D89-56162D1B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1AF31-1E4A-8718-FB86-4A7727E8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156-0EAD-A3A3-E3CB-CDD9CBAB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71" y="706556"/>
            <a:ext cx="8256042" cy="3328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1E1A9-0323-8DDF-D228-00864F7D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87" y="4339988"/>
            <a:ext cx="5429748" cy="1950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2743DF-66CC-2F30-55C2-9B14A6BF1242}"/>
              </a:ext>
            </a:extLst>
          </p:cNvPr>
          <p:cNvSpPr txBox="1"/>
          <p:nvPr/>
        </p:nvSpPr>
        <p:spPr>
          <a:xfrm>
            <a:off x="6869346" y="6289828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164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651F-5F5F-EC0E-1EAF-A5B4EB64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Audio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6BD3-C640-F495-FFC6-92BD5C90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0511" cy="361235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You can use the </a:t>
            </a:r>
            <a:r>
              <a:rPr lang="en-US" sz="2400" dirty="0">
                <a:solidFill>
                  <a:srgbClr val="FF0000"/>
                </a:solidFill>
              </a:rPr>
              <a:t>Media</a:t>
            </a:r>
            <a:r>
              <a:rPr lang="en-US" sz="2400" dirty="0">
                <a:solidFill>
                  <a:schemeClr val="tx1"/>
                </a:solidFill>
              </a:rPr>
              <a:t> class to obtain the source of the media, the  </a:t>
            </a:r>
            <a:r>
              <a:rPr lang="en-US" sz="2400" dirty="0" err="1">
                <a:solidFill>
                  <a:srgbClr val="FF0000"/>
                </a:solidFill>
              </a:rPr>
              <a:t>MediaPlayer</a:t>
            </a:r>
            <a:r>
              <a:rPr lang="en-US" sz="2400" dirty="0">
                <a:solidFill>
                  <a:schemeClr val="tx1"/>
                </a:solidFill>
              </a:rPr>
              <a:t> class to play and control the media, and the  </a:t>
            </a:r>
            <a:r>
              <a:rPr lang="en-US" sz="2400" dirty="0">
                <a:solidFill>
                  <a:srgbClr val="FF0000"/>
                </a:solidFill>
              </a:rPr>
              <a:t>MediaView</a:t>
            </a:r>
            <a:r>
              <a:rPr lang="en-US" sz="2400" dirty="0">
                <a:solidFill>
                  <a:schemeClr val="tx1"/>
                </a:solidFill>
              </a:rPr>
              <a:t> class to display the video.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Media (video and audio) is essential in developing rich Internet 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Currently, JavaFX supports MP3, AIFF, WAV, and MPEG-4 audio  formats and FLV and MPEG-4 video formats.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D0DC0-70B4-CBF6-E537-1452C6BA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56" y="4312692"/>
            <a:ext cx="7955149" cy="9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94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978-EF02-CC03-041B-3B52CA3E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Audio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1A91-72F9-1A54-89C0-5D00931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Media class represents a media source with properties  duration, width, and height.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construct a Media object from an Internet URL string.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Media object supports live streaming.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Media object can be shared by multiple media players and  different views can use the same </a:t>
            </a:r>
            <a:r>
              <a:rPr lang="en-US" sz="2400" dirty="0" err="1">
                <a:solidFill>
                  <a:schemeClr val="tx1"/>
                </a:solidFill>
              </a:rPr>
              <a:t>MediaPlayer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6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51D6-EBBC-4302-6F3F-31BC3C40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F2C4-BF75-7F37-9977-93F23E37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50450-AB7A-4999-AA2E-484E55A5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12" y="2266394"/>
            <a:ext cx="8406469" cy="2316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94532-0D45-AA2D-6B85-84E425146EEB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57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CB4A-EC92-EF95-63EA-85C8EF23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F6B2-DB81-9768-9B42-66A90A27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22147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 err="1">
                <a:solidFill>
                  <a:schemeClr val="tx1"/>
                </a:solidFill>
              </a:rPr>
              <a:t>MediaPlayer</a:t>
            </a:r>
            <a:r>
              <a:rPr lang="en-US" sz="2400" dirty="0">
                <a:solidFill>
                  <a:schemeClr val="tx1"/>
                </a:solidFill>
              </a:rPr>
              <a:t> class plays and controls the media with properties  such as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currentCount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cycleCount</a:t>
            </a:r>
            <a:r>
              <a:rPr lang="en-US" sz="2400" dirty="0">
                <a:solidFill>
                  <a:schemeClr val="tx1"/>
                </a:solidFill>
              </a:rPr>
              <a:t>, mute, volume, and  </a:t>
            </a:r>
            <a:r>
              <a:rPr lang="en-US" sz="2400" dirty="0" err="1">
                <a:solidFill>
                  <a:schemeClr val="tx1"/>
                </a:solidFill>
              </a:rPr>
              <a:t>totalDuration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construct a </a:t>
            </a:r>
            <a:r>
              <a:rPr lang="en-US" sz="2400" dirty="0" err="1">
                <a:solidFill>
                  <a:schemeClr val="tx1"/>
                </a:solidFill>
              </a:rPr>
              <a:t>MediaPlayer</a:t>
            </a:r>
            <a:r>
              <a:rPr lang="en-US" sz="2400" dirty="0">
                <a:solidFill>
                  <a:schemeClr val="tx1"/>
                </a:solidFill>
              </a:rPr>
              <a:t> object from a media and use the  pause() and play() method to pause and resume playing.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24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D9DE-1EAE-60AE-9640-004A0430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562A-1ABE-CB33-ABBC-B8C39FCB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7DC3-54EF-7094-D4DF-26C70E1D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60" y="1685712"/>
            <a:ext cx="7991214" cy="3748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AD62E-9F73-AEFC-DADA-07274212957F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35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E8C5-B61B-DC75-3E24-8DA0F3CC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MediaView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CACC-CB33-1C0E-793E-8D154B2E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67807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MediaView class is a subclass of Node that provides a view of  the Media being played by a </a:t>
            </a:r>
            <a:r>
              <a:rPr lang="en-US" sz="2400" dirty="0" err="1">
                <a:solidFill>
                  <a:schemeClr val="tx1"/>
                </a:solidFill>
              </a:rPr>
              <a:t>MediaPlayer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MediaView class provides the properties for viewing the media.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02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5888-A78E-818E-088A-D9C3B414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MediaView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FE3E-B23C-D824-388F-88DB8BCC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D1870-CBC9-611C-9BF4-B58379A5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84" y="1900663"/>
            <a:ext cx="8739116" cy="3277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EC026-EB55-DD70-DBDA-4A0DC7F838EB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420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6C80-938D-0F3A-7190-51457C3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3014-BFE3-C64E-7B20-8AC2FCC3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err="1">
                <a:solidFill>
                  <a:schemeClr val="tx1"/>
                </a:solidFill>
              </a:rPr>
              <a:t>Labeled</a:t>
            </a:r>
            <a:r>
              <a:rPr lang="en-IN" sz="2400" dirty="0">
                <a:solidFill>
                  <a:schemeClr val="tx1"/>
                </a:solidFill>
              </a:rPr>
              <a:t> and Label</a:t>
            </a:r>
          </a:p>
          <a:p>
            <a:r>
              <a:rPr lang="en-IN" sz="2400" dirty="0">
                <a:solidFill>
                  <a:schemeClr val="tx1"/>
                </a:solidFill>
              </a:rPr>
              <a:t>Button</a:t>
            </a:r>
          </a:p>
          <a:p>
            <a:r>
              <a:rPr lang="en-IN" sz="2400" dirty="0">
                <a:solidFill>
                  <a:schemeClr val="tx1"/>
                </a:solidFill>
              </a:rPr>
              <a:t>Checkbox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RadioButton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err="1">
                <a:solidFill>
                  <a:schemeClr val="tx1"/>
                </a:solidFill>
              </a:rPr>
              <a:t>Textfield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TextArea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Combo Box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ListView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Scrollbar</a:t>
            </a:r>
          </a:p>
          <a:p>
            <a:r>
              <a:rPr lang="en-IN" sz="2400" dirty="0">
                <a:solidFill>
                  <a:schemeClr val="tx1"/>
                </a:solidFill>
              </a:rPr>
              <a:t>Slider </a:t>
            </a:r>
          </a:p>
          <a:p>
            <a:r>
              <a:rPr lang="en-IN" sz="2400" dirty="0">
                <a:solidFill>
                  <a:schemeClr val="tx1"/>
                </a:solidFill>
              </a:rPr>
              <a:t>Video and Audio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C8FD-F629-27C2-7CF4-B05D024A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5A29-6D16-F833-6805-AFD1C4C5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952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These UI controls are frequently used to create user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2CE2-310F-33FF-71F9-4FD53E46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17" y="1859355"/>
            <a:ext cx="8246241" cy="42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6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B141-DB64-9DEE-D1E5-39526205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408C-0051-0E75-5F6A-D15D2988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FF0000"/>
                </a:solidFill>
              </a:rPr>
              <a:t>Thank You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9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C898-326C-E938-26B2-1FC9030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UI 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4FDA-972A-E52D-A145-F1CD6B74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53CC1115-25DB-8647-2032-52F4DCCE0B53}"/>
              </a:ext>
            </a:extLst>
          </p:cNvPr>
          <p:cNvGrpSpPr/>
          <p:nvPr/>
        </p:nvGrpSpPr>
        <p:grpSpPr>
          <a:xfrm>
            <a:off x="3869268" y="864108"/>
            <a:ext cx="7315200" cy="5129784"/>
            <a:chOff x="2053589" y="6713219"/>
            <a:chExt cx="3453129" cy="278765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A8BD509D-C35A-6F1E-7A76-216CC528A3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8840" y="6775292"/>
              <a:ext cx="3363348" cy="2655337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045234B4-6DEF-1CF8-7226-BAF7CDCA65D0}"/>
                </a:ext>
              </a:extLst>
            </p:cNvPr>
            <p:cNvSpPr/>
            <p:nvPr/>
          </p:nvSpPr>
          <p:spPr>
            <a:xfrm>
              <a:off x="2053589" y="6713219"/>
              <a:ext cx="3453129" cy="2787650"/>
            </a:xfrm>
            <a:custGeom>
              <a:avLst/>
              <a:gdLst/>
              <a:ahLst/>
              <a:cxnLst/>
              <a:rect l="l" t="t" r="r" b="b"/>
              <a:pathLst>
                <a:path w="3453129" h="2787650">
                  <a:moveTo>
                    <a:pt x="0" y="0"/>
                  </a:moveTo>
                  <a:lnTo>
                    <a:pt x="3453130" y="0"/>
                  </a:lnTo>
                  <a:lnTo>
                    <a:pt x="3453130" y="2787649"/>
                  </a:lnTo>
                  <a:lnTo>
                    <a:pt x="0" y="278764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335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21F2-0AEF-7A36-5E9C-9B26077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Labeled</a:t>
            </a:r>
            <a:r>
              <a:rPr lang="en-IN" dirty="0"/>
              <a:t> and Label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2955-122E-5BD0-503B-2361AA3B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38419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 label is a display area for a short text, a node, or both.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often used to label other controls (usually text fields).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Labels and buttons share many common properties.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These common properties are defined in the Labeled class.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Labeled nodes can have the graphic property also, which can be  any node such as a shape, an image, or a control.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DD5E-7FF2-BF94-770A-56F0B26B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Labeled</a:t>
            </a:r>
            <a:r>
              <a:rPr lang="en-IN" dirty="0"/>
              <a:t> and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907B-253B-BB83-7672-FCA5840B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984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Label is created to display a text or a node, or both.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FECCD-69F7-AF34-44BE-DE780C55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93" y="2019776"/>
            <a:ext cx="8022949" cy="2971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70CA1-9049-5903-415A-188C2548DE46}"/>
              </a:ext>
            </a:extLst>
          </p:cNvPr>
          <p:cNvSpPr txBox="1"/>
          <p:nvPr/>
        </p:nvSpPr>
        <p:spPr>
          <a:xfrm>
            <a:off x="6414448" y="554035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Example Refer Unit 8 Demo Programs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06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DD5E-7FF2-BF94-770A-56F0B26B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Labeled</a:t>
            </a:r>
            <a:r>
              <a:rPr lang="en-IN" dirty="0"/>
              <a:t> and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907B-253B-BB83-7672-FCA5840B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984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Labeled defines common properties for Label, Button, </a:t>
            </a:r>
            <a:r>
              <a:rPr lang="en-US" sz="2400" dirty="0" err="1">
                <a:solidFill>
                  <a:schemeClr val="tx1"/>
                </a:solidFill>
              </a:rPr>
              <a:t>CheckBox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RadioButton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5F70C-05F0-346D-987A-FD1FAA56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61" y="2501446"/>
            <a:ext cx="7967613" cy="23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50EF-FE01-F33B-C485-B1F95D1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Labeled</a:t>
            </a:r>
            <a:r>
              <a:rPr lang="en-IN" dirty="0"/>
              <a:t> and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A6B9-76A2-305E-3A10-67B0DB1F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64024"/>
            <a:ext cx="806981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import </a:t>
            </a:r>
            <a:r>
              <a:rPr lang="en-IN" sz="1800" dirty="0" err="1">
                <a:solidFill>
                  <a:schemeClr val="tx1"/>
                </a:solidFill>
              </a:rPr>
              <a:t>javafx.application.Application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import </a:t>
            </a:r>
            <a:r>
              <a:rPr lang="en-IN" sz="1800" dirty="0" err="1">
                <a:solidFill>
                  <a:schemeClr val="tx1"/>
                </a:solidFill>
              </a:rPr>
              <a:t>javafx.scene.Scene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import </a:t>
            </a:r>
            <a:r>
              <a:rPr lang="en-IN" sz="1800" dirty="0" err="1">
                <a:solidFill>
                  <a:schemeClr val="tx1"/>
                </a:solidFill>
              </a:rPr>
              <a:t>javafx.scene.control</a:t>
            </a:r>
            <a:r>
              <a:rPr lang="en-IN" sz="1800" dirty="0">
                <a:solidFill>
                  <a:schemeClr val="tx1"/>
                </a:solidFill>
              </a:rPr>
              <a:t>.*; import </a:t>
            </a:r>
            <a:r>
              <a:rPr lang="en-IN" sz="1800" dirty="0" err="1">
                <a:solidFill>
                  <a:schemeClr val="tx1"/>
                </a:solidFill>
              </a:rPr>
              <a:t>javafx.scene.layout</a:t>
            </a:r>
            <a:r>
              <a:rPr lang="en-IN" sz="18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import </a:t>
            </a:r>
            <a:r>
              <a:rPr lang="en-IN" sz="1800" dirty="0" err="1">
                <a:solidFill>
                  <a:schemeClr val="tx1"/>
                </a:solidFill>
              </a:rPr>
              <a:t>javafx.event.ActionEvent</a:t>
            </a:r>
            <a:r>
              <a:rPr lang="en-IN" sz="1800" dirty="0">
                <a:solidFill>
                  <a:schemeClr val="tx1"/>
                </a:solidFill>
              </a:rPr>
              <a:t>; import </a:t>
            </a:r>
            <a:r>
              <a:rPr lang="en-IN" sz="1800" dirty="0" err="1">
                <a:solidFill>
                  <a:schemeClr val="tx1"/>
                </a:solidFill>
              </a:rPr>
              <a:t>javafx.event.EventHandler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import </a:t>
            </a:r>
            <a:r>
              <a:rPr lang="en-IN" sz="1800" dirty="0" err="1">
                <a:solidFill>
                  <a:schemeClr val="tx1"/>
                </a:solidFill>
              </a:rPr>
              <a:t>javafx.scene.control.Label</a:t>
            </a:r>
            <a:r>
              <a:rPr lang="en-IN" sz="1800" dirty="0">
                <a:solidFill>
                  <a:schemeClr val="tx1"/>
                </a:solidFill>
              </a:rPr>
              <a:t>; import </a:t>
            </a:r>
            <a:r>
              <a:rPr lang="en-IN" sz="1800" dirty="0" err="1">
                <a:solidFill>
                  <a:schemeClr val="tx1"/>
                </a:solidFill>
              </a:rPr>
              <a:t>javafx.stage.Stage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public class </a:t>
            </a:r>
            <a:r>
              <a:rPr lang="en-IN" sz="1800" dirty="0" err="1">
                <a:solidFill>
                  <a:schemeClr val="tx1"/>
                </a:solidFill>
              </a:rPr>
              <a:t>labelDemo</a:t>
            </a:r>
            <a:r>
              <a:rPr lang="en-IN" sz="1800" dirty="0">
                <a:solidFill>
                  <a:schemeClr val="tx1"/>
                </a:solidFill>
              </a:rPr>
              <a:t> extends Application 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public void start(Stage s) 	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</a:t>
            </a:r>
            <a:r>
              <a:rPr lang="en-IN" sz="1800" dirty="0" err="1">
                <a:solidFill>
                  <a:schemeClr val="tx1"/>
                </a:solidFill>
              </a:rPr>
              <a:t>s.setTitle</a:t>
            </a:r>
            <a:r>
              <a:rPr lang="en-IN" sz="1800" dirty="0">
                <a:solidFill>
                  <a:schemeClr val="tx1"/>
                </a:solidFill>
              </a:rPr>
              <a:t>("Calculator");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		Label b = new Label("This is a Label");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Pane r = new Pane();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</a:t>
            </a:r>
            <a:r>
              <a:rPr lang="en-IN" sz="1800" dirty="0" err="1">
                <a:solidFill>
                  <a:schemeClr val="tx1"/>
                </a:solidFill>
              </a:rPr>
              <a:t>r.getChildren</a:t>
            </a:r>
            <a:r>
              <a:rPr lang="en-IN" sz="1800" dirty="0">
                <a:solidFill>
                  <a:schemeClr val="tx1"/>
                </a:solidFill>
              </a:rPr>
              <a:t>().</a:t>
            </a:r>
            <a:r>
              <a:rPr lang="en-IN" sz="1800" dirty="0" err="1">
                <a:solidFill>
                  <a:schemeClr val="tx1"/>
                </a:solidFill>
              </a:rPr>
              <a:t>addAll</a:t>
            </a:r>
            <a:r>
              <a:rPr lang="en-IN" sz="1800" dirty="0">
                <a:solidFill>
                  <a:schemeClr val="tx1"/>
                </a:solidFill>
              </a:rPr>
              <a:t>(b);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Scene </a:t>
            </a:r>
            <a:r>
              <a:rPr lang="en-IN" sz="1800" dirty="0" err="1">
                <a:solidFill>
                  <a:schemeClr val="tx1"/>
                </a:solidFill>
              </a:rPr>
              <a:t>sc</a:t>
            </a:r>
            <a:r>
              <a:rPr lang="en-IN" sz="1800" dirty="0">
                <a:solidFill>
                  <a:schemeClr val="tx1"/>
                </a:solidFill>
              </a:rPr>
              <a:t> = new Scene(r, 600, 600);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</a:t>
            </a:r>
            <a:r>
              <a:rPr lang="en-IN" sz="1800" dirty="0" err="1">
                <a:solidFill>
                  <a:schemeClr val="tx1"/>
                </a:solidFill>
              </a:rPr>
              <a:t>s.setScene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sc</a:t>
            </a:r>
            <a:r>
              <a:rPr lang="en-IN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</a:t>
            </a:r>
            <a:r>
              <a:rPr lang="en-IN" sz="1800" dirty="0" err="1">
                <a:solidFill>
                  <a:schemeClr val="tx1"/>
                </a:solidFill>
              </a:rPr>
              <a:t>s.show</a:t>
            </a:r>
            <a:r>
              <a:rPr lang="en-IN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public static void main(String </a:t>
            </a:r>
            <a:r>
              <a:rPr lang="en-IN" sz="1800" dirty="0" err="1">
                <a:solidFill>
                  <a:schemeClr val="tx1"/>
                </a:solidFill>
              </a:rPr>
              <a:t>args</a:t>
            </a:r>
            <a:r>
              <a:rPr lang="en-IN" sz="1800" dirty="0">
                <a:solidFill>
                  <a:schemeClr val="tx1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		launch(</a:t>
            </a:r>
            <a:r>
              <a:rPr lang="en-IN" sz="1800" dirty="0" err="1">
                <a:solidFill>
                  <a:schemeClr val="tx1"/>
                </a:solidFill>
              </a:rPr>
              <a:t>args</a:t>
            </a:r>
            <a:r>
              <a:rPr lang="en-IN" sz="1800" dirty="0">
                <a:solidFill>
                  <a:schemeClr val="tx1"/>
                </a:solidFill>
              </a:rPr>
              <a:t>); 	} }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576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153</TotalTime>
  <Words>1775</Words>
  <Application>Microsoft Office PowerPoint</Application>
  <PresentationFormat>Widescreen</PresentationFormat>
  <Paragraphs>183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Corbel</vt:lpstr>
      <vt:lpstr>Times New Roman</vt:lpstr>
      <vt:lpstr>Wingdings 2</vt:lpstr>
      <vt:lpstr>Frame</vt:lpstr>
      <vt:lpstr>Unit: 8 JAVAFX UI Controls and Multimedia</vt:lpstr>
      <vt:lpstr>Contents</vt:lpstr>
      <vt:lpstr>Introduction</vt:lpstr>
      <vt:lpstr>UI Controls</vt:lpstr>
      <vt:lpstr>A Sample UI Form </vt:lpstr>
      <vt:lpstr>Labeled and Label </vt:lpstr>
      <vt:lpstr>Labeled and Label</vt:lpstr>
      <vt:lpstr>Labeled and Label</vt:lpstr>
      <vt:lpstr>Labeled and Label</vt:lpstr>
      <vt:lpstr>ButtonBase and Button</vt:lpstr>
      <vt:lpstr>Button</vt:lpstr>
      <vt:lpstr>CheckBox</vt:lpstr>
      <vt:lpstr>CheckBox</vt:lpstr>
      <vt:lpstr>Radio Button</vt:lpstr>
      <vt:lpstr>Radio Button</vt:lpstr>
      <vt:lpstr>RadioButton</vt:lpstr>
      <vt:lpstr>RadioButton, CheckBox, Button, Vbox, Hbox</vt:lpstr>
      <vt:lpstr>TextField</vt:lpstr>
      <vt:lpstr>TextField</vt:lpstr>
      <vt:lpstr>Identify TextField</vt:lpstr>
      <vt:lpstr>TextArea</vt:lpstr>
      <vt:lpstr>TextArea</vt:lpstr>
      <vt:lpstr>ComboBox</vt:lpstr>
      <vt:lpstr>ComboBox</vt:lpstr>
      <vt:lpstr>ComboBox</vt:lpstr>
      <vt:lpstr>ListView</vt:lpstr>
      <vt:lpstr>ListView</vt:lpstr>
      <vt:lpstr>ScrollBar</vt:lpstr>
      <vt:lpstr>ScrollBar</vt:lpstr>
      <vt:lpstr>Slider</vt:lpstr>
      <vt:lpstr>Slider</vt:lpstr>
      <vt:lpstr>Video and Audio </vt:lpstr>
      <vt:lpstr>Video and Audio</vt:lpstr>
      <vt:lpstr>Media Class</vt:lpstr>
      <vt:lpstr>MediaPlayer class</vt:lpstr>
      <vt:lpstr>MediaPlayer Class</vt:lpstr>
      <vt:lpstr>MediaView class</vt:lpstr>
      <vt:lpstr>MediaView class</vt:lpstr>
      <vt:lpstr>Summary</vt:lpstr>
      <vt:lpstr>Queries??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Unit: 8 JAVAFX UI Controls and Multimedia</dc:title>
  <dc:creator>Ravikumar R N</dc:creator>
  <cp:lastModifiedBy>Ravikumar R N</cp:lastModifiedBy>
  <cp:revision>19</cp:revision>
  <dcterms:created xsi:type="dcterms:W3CDTF">2022-05-13T14:45:22Z</dcterms:created>
  <dcterms:modified xsi:type="dcterms:W3CDTF">2022-05-13T17:19:10Z</dcterms:modified>
</cp:coreProperties>
</file>