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84" r:id="rId3"/>
    <p:sldMasterId id="2147483702" r:id="rId4"/>
    <p:sldMasterId id="2147483733" r:id="rId5"/>
    <p:sldMasterId id="2147483752" r:id="rId6"/>
  </p:sldMasterIdLst>
  <p:notesMasterIdLst>
    <p:notesMasterId r:id="rId68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315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3" r:id="rId43"/>
    <p:sldId id="294" r:id="rId44"/>
    <p:sldId id="295" r:id="rId45"/>
    <p:sldId id="296" r:id="rId46"/>
    <p:sldId id="317" r:id="rId47"/>
    <p:sldId id="297" r:id="rId48"/>
    <p:sldId id="298" r:id="rId49"/>
    <p:sldId id="316" r:id="rId50"/>
    <p:sldId id="299" r:id="rId51"/>
    <p:sldId id="300" r:id="rId52"/>
    <p:sldId id="318" r:id="rId53"/>
    <p:sldId id="301" r:id="rId54"/>
    <p:sldId id="302" r:id="rId55"/>
    <p:sldId id="303" r:id="rId56"/>
    <p:sldId id="304" r:id="rId57"/>
    <p:sldId id="319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91" autoAdjust="0"/>
  </p:normalViewPr>
  <p:slideViewPr>
    <p:cSldViewPr>
      <p:cViewPr varScale="1">
        <p:scale>
          <a:sx n="68" d="100"/>
          <a:sy n="68" d="100"/>
        </p:scale>
        <p:origin x="182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E20EE-1734-4DA1-B963-CA77809B8CF2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0E7F4-4C63-48E9-8DC4-9FA26D296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0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file that can be processed (read, created, or modified) using a text editor such as Notepad on Windows or vi on UNIX is called a text file. All the other files are called binary files.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E7F4-4C63-48E9-8DC4-9FA26D2963A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7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Serializable object means to convert its state to a byte stream.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0E7F4-4C63-48E9-8DC4-9FA26D2963A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20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3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043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7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4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5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9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4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894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32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5F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398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007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54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98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40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469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86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618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9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5F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630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35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35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6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165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819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131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60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462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0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45F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28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052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44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747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5630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357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38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580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674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0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290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4758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65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734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3269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715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323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8285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6933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684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39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79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920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302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749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392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254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121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4737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417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23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524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888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362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3589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39FF-66A9-4671-9472-275F2C52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CE319-A583-48FF-B202-6E2A0180E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5BE53-5340-46E8-AB95-A77A9DD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6DD3-4305-44F3-907F-4D91912C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C44D-A92F-4E6A-8FB3-749138CC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6595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3839-8009-4EA6-859E-25EFC479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2E05-C33F-4D55-9AA0-0C1E192D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3E05-8B73-468A-B680-93268730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499D-CF1E-47C9-B221-4ED1B8CD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FDA40-21D0-48EF-AB11-7FDD216E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683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68D0-E589-40A0-9ACA-48201BE1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7FB8-DF3C-451B-BEE4-43BA6F82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BCBEA-0FA0-436A-B28B-A552BCEC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6BA6D-DDE5-4F80-9AF0-7B6A0A5B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675E-0757-486C-B651-D95BEA97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3339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8087-0E60-4B10-A593-F4C05D1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CD40-EA33-4C97-94EB-DEBFAA03F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D9205-6A0E-4DF3-8B5A-1A852D26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3D31D-E4AA-4B94-B459-088962BF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AA6D3-50AE-4147-AAB5-6CCBF4A7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B660B-63E9-48D8-899D-72DF9787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264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70CD-07A0-433E-90AA-97C1ADC3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24AD1-A215-4DF2-8616-EF4322FA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90AF7-A7C3-45DF-BF70-EA691705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3458F-0CE3-4A79-821C-AF163AF9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98289-0816-47EA-B050-90E688B13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74A86-A8D9-4ABA-A936-8358A21C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52815-5FE4-45F1-9102-4A4A6BC1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71823-4DA9-4B4F-ACFF-242089A2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729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7EC8-11E2-43B3-BC47-1990F14F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9F394-46EB-4BD5-AF5D-6674A4D8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42FEC-FBAA-4DA2-B631-42A84757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B8B6D-C2D5-46AE-94AA-5731B4AF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9058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643F1-9808-49D1-BABF-AFA67847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B026F-0EEF-4550-B775-58A4A826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CF858-2DBC-4442-9544-3CF333F8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54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1A14-8A38-45F5-A3C5-8EABD011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B3A0-E7AA-45C9-A8EE-C9F54828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854D-3A9C-4ACB-9989-C85596A05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D4763-610D-4E54-9752-79AF20D9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30788-9A09-43E0-8244-196D7765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EAF30-EF62-4946-BED4-728710FE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287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949B-8C82-4EDF-8903-68BC6F82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2698A-3A0C-4D4B-B8C3-18CF833AB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A6B8D-7473-491F-85C1-AC45EFF7C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D312A-4EC4-4292-A1F3-B7774A1C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DD312-278E-4022-ACF2-6FF8A6C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BD0BE-306F-4D76-A59A-57088CC6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443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7584-CFAB-4B74-8490-2D8C1CB7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910BD-ABB9-4571-AD7C-34BC0A851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D402-C659-4D77-BE26-7AEC9317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5DFC-EBB1-463C-9161-1275010D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BDF0-A767-428A-B9AE-A06D93BD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8278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E2463-45BF-4400-B01F-B1ACD3540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77914-1CA5-48ED-B4E2-45F4F52D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BB7E-CAF9-4014-964B-9F9012EB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C142D-C1CA-4975-80CD-E7CD02C4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F275-D729-4C66-9B6A-4480E228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6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94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102717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98264" y="0"/>
            <a:ext cx="4745735" cy="600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9136" cy="1021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51815"/>
            <a:ext cx="9144000" cy="9022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91744"/>
            <a:ext cx="8255000" cy="140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45F7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26412"/>
            <a:ext cx="8250555" cy="208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5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1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71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1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C9430-A103-4C79-9E19-F78C112C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86D4F-DB69-4949-BF8B-656A9258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A8C5-CBA9-40EF-8B74-D36F72F7C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0360-5580-4465-BD7B-F8BB06CF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2936-E58D-4EC9-9163-C3A63590E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44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69469" y="3844973"/>
            <a:ext cx="3088132" cy="12127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215" indent="725170">
              <a:lnSpc>
                <a:spcPct val="120000"/>
              </a:lnSpc>
              <a:spcBef>
                <a:spcPts val="95"/>
              </a:spcBef>
            </a:pPr>
            <a:r>
              <a:rPr lang="en-US" sz="1600" dirty="0">
                <a:latin typeface="Constantia"/>
                <a:cs typeface="Constantia"/>
              </a:rPr>
              <a:t>Ravikumar R N</a:t>
            </a:r>
          </a:p>
          <a:p>
            <a:pPr marL="12700" marR="69215" indent="725170">
              <a:lnSpc>
                <a:spcPct val="120000"/>
              </a:lnSpc>
              <a:spcBef>
                <a:spcPts val="95"/>
              </a:spcBef>
            </a:pPr>
            <a:r>
              <a:rPr lang="en-US" sz="1600" dirty="0">
                <a:latin typeface="Constantia"/>
                <a:cs typeface="Constantia"/>
              </a:rPr>
              <a:t>Assistant Professor</a:t>
            </a:r>
          </a:p>
          <a:p>
            <a:pPr marL="12700" marR="69215" indent="725170">
              <a:lnSpc>
                <a:spcPct val="120000"/>
              </a:lnSpc>
              <a:spcBef>
                <a:spcPts val="95"/>
              </a:spcBef>
            </a:pPr>
            <a:r>
              <a:rPr lang="en-US" sz="1600" dirty="0">
                <a:latin typeface="Constantia"/>
                <a:cs typeface="Constantia"/>
              </a:rPr>
              <a:t>Computer Engineering</a:t>
            </a:r>
          </a:p>
          <a:p>
            <a:pPr marL="12700" marR="69215" indent="725170">
              <a:lnSpc>
                <a:spcPct val="120000"/>
              </a:lnSpc>
              <a:spcBef>
                <a:spcPts val="95"/>
              </a:spcBef>
            </a:pPr>
            <a:r>
              <a:rPr lang="en-US" sz="1600" dirty="0" err="1">
                <a:latin typeface="Constantia"/>
                <a:cs typeface="Constantia"/>
              </a:rPr>
              <a:t>Marwadi</a:t>
            </a:r>
            <a:r>
              <a:rPr lang="en-US" sz="1600" dirty="0">
                <a:latin typeface="Constantia"/>
                <a:cs typeface="Constantia"/>
              </a:rPr>
              <a:t> University</a:t>
            </a:r>
            <a:endParaRPr sz="1600" dirty="0">
              <a:latin typeface="Constantia"/>
              <a:cs typeface="Constantia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B7CED20-6254-4322-B75B-40EC14EB1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133600"/>
            <a:ext cx="6400800" cy="997196"/>
          </a:xfrm>
        </p:spPr>
        <p:txBody>
          <a:bodyPr/>
          <a:lstStyle/>
          <a:p>
            <a:pPr algn="ctr"/>
            <a:r>
              <a:rPr lang="en-US" dirty="0"/>
              <a:t>Unit 9: Binary I/O, Recursion and Generics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506158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OutputStream</a:t>
            </a:r>
            <a:r>
              <a:rPr sz="5000" spc="-185" dirty="0"/>
              <a:t> </a:t>
            </a:r>
            <a:r>
              <a:rPr sz="5000" spc="-5" dirty="0"/>
              <a:t>class</a:t>
            </a:r>
            <a:endParaRPr sz="50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09800"/>
            <a:ext cx="8229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5595" y="831037"/>
            <a:ext cx="855789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spc="-5" dirty="0">
                <a:latin typeface="Calibri"/>
                <a:cs typeface="Calibri"/>
              </a:rPr>
              <a:t>FileInputStream</a:t>
            </a:r>
            <a:r>
              <a:rPr b="1" spc="-15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/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FileOutputStream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26412"/>
            <a:ext cx="7880350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3721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All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methods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classes</a:t>
            </a:r>
            <a:r>
              <a:rPr sz="2600" spc="-29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are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inherited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from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InputStream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OutputStream.</a:t>
            </a:r>
            <a:endParaRPr sz="26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A </a:t>
            </a:r>
            <a:r>
              <a:rPr sz="2600" spc="-50" dirty="0">
                <a:solidFill>
                  <a:srgbClr val="FF0000"/>
                </a:solidFill>
                <a:latin typeface="Constantia"/>
                <a:cs typeface="Constantia"/>
              </a:rPr>
              <a:t>java.io.FileNotFoundException </a:t>
            </a:r>
            <a:r>
              <a:rPr sz="2600" spc="-5" dirty="0">
                <a:latin typeface="Constantia"/>
                <a:cs typeface="Constantia"/>
              </a:rPr>
              <a:t>will </a:t>
            </a:r>
            <a:r>
              <a:rPr sz="2600" spc="-40" dirty="0">
                <a:latin typeface="Constantia"/>
                <a:cs typeface="Constantia"/>
              </a:rPr>
              <a:t>occur </a:t>
            </a:r>
            <a:r>
              <a:rPr sz="2600" dirty="0">
                <a:latin typeface="Constantia"/>
                <a:cs typeface="Constantia"/>
              </a:rPr>
              <a:t>if </a:t>
            </a:r>
            <a:r>
              <a:rPr sz="2600" spc="-50" dirty="0">
                <a:latin typeface="Constantia"/>
                <a:cs typeface="Constantia"/>
              </a:rPr>
              <a:t>you 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attempt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to</a:t>
            </a:r>
            <a:r>
              <a:rPr sz="2600" spc="-27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create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FileInputStream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with</a:t>
            </a:r>
            <a:r>
              <a:rPr sz="2600" spc="-2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nonexistent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file.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148327"/>
            <a:ext cx="6400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5595" y="907796"/>
            <a:ext cx="8553450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5" dirty="0">
                <a:latin typeface="Calibri"/>
                <a:cs typeface="Calibri"/>
              </a:rPr>
              <a:t>FileInputStream</a:t>
            </a:r>
            <a:r>
              <a:rPr b="1" spc="-185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/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FileOutputStream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819732"/>
            <a:ext cx="7633970" cy="247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file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does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exist,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new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file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will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created. </a:t>
            </a:r>
            <a:r>
              <a:rPr sz="2600" spc="-25" dirty="0">
                <a:latin typeface="Constantia"/>
                <a:cs typeface="Constantia"/>
              </a:rPr>
              <a:t>If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5" dirty="0">
                <a:latin typeface="Constantia"/>
                <a:cs typeface="Constantia"/>
              </a:rPr>
              <a:t>file </a:t>
            </a:r>
            <a:r>
              <a:rPr sz="2600" spc="-30" dirty="0">
                <a:latin typeface="Constantia"/>
                <a:cs typeface="Constantia"/>
              </a:rPr>
              <a:t>already </a:t>
            </a:r>
            <a:r>
              <a:rPr sz="2600" spc="-10" dirty="0">
                <a:latin typeface="Constantia"/>
                <a:cs typeface="Constantia"/>
              </a:rPr>
              <a:t>exists, the </a:t>
            </a:r>
            <a:r>
              <a:rPr sz="2600" spc="5" dirty="0">
                <a:latin typeface="Constantia"/>
                <a:cs typeface="Constantia"/>
              </a:rPr>
              <a:t>first </a:t>
            </a:r>
            <a:r>
              <a:rPr sz="2600" spc="-50" dirty="0">
                <a:latin typeface="Constantia"/>
                <a:cs typeface="Constantia"/>
              </a:rPr>
              <a:t>two </a:t>
            </a:r>
            <a:r>
              <a:rPr sz="2600" spc="-35" dirty="0">
                <a:latin typeface="Constantia"/>
                <a:cs typeface="Constantia"/>
              </a:rPr>
              <a:t>constructors </a:t>
            </a:r>
            <a:r>
              <a:rPr sz="2600" spc="-5" dirty="0">
                <a:latin typeface="Constantia"/>
                <a:cs typeface="Constantia"/>
              </a:rPr>
              <a:t>will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5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l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6385" marR="125095" indent="-274320" algn="just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Constantia"/>
                <a:cs typeface="Constantia"/>
              </a:rPr>
              <a:t>To </a:t>
            </a:r>
            <a:r>
              <a:rPr sz="2600" spc="-25" dirty="0">
                <a:latin typeface="Constantia"/>
                <a:cs typeface="Constantia"/>
              </a:rPr>
              <a:t>retain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30" dirty="0">
                <a:latin typeface="Constantia"/>
                <a:cs typeface="Constantia"/>
              </a:rPr>
              <a:t>current </a:t>
            </a:r>
            <a:r>
              <a:rPr sz="2600" spc="-40" dirty="0">
                <a:latin typeface="Constantia"/>
                <a:cs typeface="Constantia"/>
              </a:rPr>
              <a:t>content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append new </a:t>
            </a:r>
            <a:r>
              <a:rPr sz="2600" spc="-15" dirty="0">
                <a:latin typeface="Constantia"/>
                <a:cs typeface="Constantia"/>
              </a:rPr>
              <a:t>data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into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10" dirty="0">
                <a:latin typeface="Constantia"/>
                <a:cs typeface="Constantia"/>
              </a:rPr>
              <a:t>file, </a:t>
            </a:r>
            <a:r>
              <a:rPr sz="2600" spc="-15" dirty="0">
                <a:latin typeface="Constantia"/>
                <a:cs typeface="Constantia"/>
              </a:rPr>
              <a:t>use </a:t>
            </a:r>
            <a:r>
              <a:rPr sz="2600" spc="-5" dirty="0">
                <a:latin typeface="Constantia"/>
                <a:cs typeface="Constantia"/>
              </a:rPr>
              <a:t>the last </a:t>
            </a:r>
            <a:r>
              <a:rPr sz="2600" spc="-65" dirty="0">
                <a:latin typeface="Constantia"/>
                <a:cs typeface="Constantia"/>
              </a:rPr>
              <a:t>two </a:t>
            </a:r>
            <a:r>
              <a:rPr sz="2600" spc="-35" dirty="0">
                <a:latin typeface="Constantia"/>
                <a:cs typeface="Constantia"/>
              </a:rPr>
              <a:t>constructors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pass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pp</a:t>
            </a:r>
            <a:r>
              <a:rPr sz="2600" spc="-5" dirty="0">
                <a:latin typeface="Constantia"/>
                <a:cs typeface="Constantia"/>
              </a:rPr>
              <a:t>end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m</a:t>
            </a:r>
            <a:r>
              <a:rPr sz="2600" spc="-50" dirty="0">
                <a:latin typeface="Constantia"/>
                <a:cs typeface="Constantia"/>
              </a:rPr>
              <a:t>e</a:t>
            </a:r>
            <a:r>
              <a:rPr sz="2600" spc="-10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1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572000"/>
            <a:ext cx="8153400" cy="21427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13309" y="831037"/>
            <a:ext cx="9007475" cy="713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spc="10" dirty="0">
                <a:latin typeface="Calibri"/>
                <a:cs typeface="Calibri"/>
              </a:rPr>
              <a:t>D</a:t>
            </a:r>
            <a:r>
              <a:rPr b="1" spc="5" dirty="0">
                <a:latin typeface="Calibri"/>
                <a:cs typeface="Calibri"/>
              </a:rPr>
              <a:t>ataIn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b="1" spc="5" dirty="0">
                <a:latin typeface="Calibri"/>
                <a:cs typeface="Calibri"/>
              </a:rPr>
              <a:t>ut</a:t>
            </a:r>
            <a:r>
              <a:rPr b="1" spc="-20" dirty="0">
                <a:latin typeface="Calibri"/>
                <a:cs typeface="Calibri"/>
              </a:rPr>
              <a:t>S</a:t>
            </a:r>
            <a:r>
              <a:rPr b="1" spc="5" dirty="0">
                <a:latin typeface="Calibri"/>
                <a:cs typeface="Calibri"/>
              </a:rPr>
              <a:t>t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ea</a:t>
            </a:r>
            <a:r>
              <a:rPr b="1" spc="-20" dirty="0">
                <a:latin typeface="Calibri"/>
                <a:cs typeface="Calibri"/>
              </a:rPr>
              <a:t>m</a:t>
            </a:r>
            <a:r>
              <a:rPr b="1" spc="5" dirty="0">
                <a:latin typeface="Calibri"/>
                <a:cs typeface="Calibri"/>
              </a:rPr>
              <a:t>/</a:t>
            </a:r>
            <a:r>
              <a:rPr b="1" spc="-200" dirty="0">
                <a:latin typeface="Calibri"/>
                <a:cs typeface="Calibri"/>
              </a:rPr>
              <a:t> </a:t>
            </a:r>
            <a:r>
              <a:rPr b="1" spc="10" dirty="0">
                <a:latin typeface="Calibri"/>
                <a:cs typeface="Calibri"/>
              </a:rPr>
              <a:t>D</a:t>
            </a:r>
            <a:r>
              <a:rPr b="1" spc="5" dirty="0">
                <a:latin typeface="Calibri"/>
                <a:cs typeface="Calibri"/>
              </a:rPr>
              <a:t>ata</a:t>
            </a:r>
            <a:r>
              <a:rPr b="1" spc="-20" dirty="0">
                <a:latin typeface="Calibri"/>
                <a:cs typeface="Calibri"/>
              </a:rPr>
              <a:t>Ou</a:t>
            </a:r>
            <a:r>
              <a:rPr b="1" spc="5" dirty="0">
                <a:latin typeface="Calibri"/>
                <a:cs typeface="Calibri"/>
              </a:rPr>
              <a:t>t</a:t>
            </a:r>
            <a:r>
              <a:rPr b="1" spc="-25" dirty="0">
                <a:latin typeface="Calibri"/>
                <a:cs typeface="Calibri"/>
              </a:rPr>
              <a:t>p</a:t>
            </a:r>
            <a:r>
              <a:rPr b="1" spc="-20" dirty="0">
                <a:latin typeface="Calibri"/>
                <a:cs typeface="Calibri"/>
              </a:rPr>
              <a:t>u</a:t>
            </a:r>
            <a:r>
              <a:rPr b="1" spc="5" dirty="0">
                <a:latin typeface="Calibri"/>
                <a:cs typeface="Calibri"/>
              </a:rPr>
              <a:t>t</a:t>
            </a:r>
            <a:r>
              <a:rPr b="1" spc="-25" dirty="0">
                <a:latin typeface="Calibri"/>
                <a:cs typeface="Calibri"/>
              </a:rPr>
              <a:t>S</a:t>
            </a:r>
            <a:r>
              <a:rPr b="1" spc="5" dirty="0">
                <a:latin typeface="Calibri"/>
                <a:cs typeface="Calibri"/>
              </a:rPr>
              <a:t>t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30" dirty="0">
                <a:latin typeface="Calibri"/>
                <a:cs typeface="Calibri"/>
              </a:rPr>
              <a:t>a</a:t>
            </a:r>
            <a:r>
              <a:rPr b="1" spc="10" dirty="0">
                <a:latin typeface="Calibri"/>
                <a:cs typeface="Calibri"/>
              </a:rPr>
              <a:t>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33143"/>
            <a:ext cx="7884795" cy="156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5" dirty="0">
                <a:latin typeface="Constantia"/>
                <a:cs typeface="Constantia"/>
              </a:rPr>
              <a:t>DataInputStream</a:t>
            </a:r>
            <a:r>
              <a:rPr sz="2400" spc="-2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reads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bytes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stream</a:t>
            </a:r>
            <a:r>
              <a:rPr sz="2400" spc="-229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converts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nstantia"/>
                <a:cs typeface="Constantia"/>
              </a:rPr>
              <a:t>them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into</a:t>
            </a:r>
            <a:r>
              <a:rPr sz="2400" spc="-1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appropriate</a:t>
            </a:r>
            <a:r>
              <a:rPr sz="2400" spc="-25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primitive-type</a:t>
            </a:r>
            <a:r>
              <a:rPr sz="2400" spc="-3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values</a:t>
            </a:r>
            <a:r>
              <a:rPr sz="2400" spc="-2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strings.</a:t>
            </a:r>
            <a:endParaRPr sz="2400">
              <a:latin typeface="Constantia"/>
              <a:cs typeface="Constantia"/>
            </a:endParaRPr>
          </a:p>
          <a:p>
            <a:pPr marL="286385" marR="69088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5" dirty="0">
                <a:latin typeface="Constantia"/>
                <a:cs typeface="Constantia"/>
              </a:rPr>
              <a:t>DataOutputStream </a:t>
            </a:r>
            <a:r>
              <a:rPr sz="2400" spc="-50" dirty="0">
                <a:latin typeface="Constantia"/>
                <a:cs typeface="Constantia"/>
              </a:rPr>
              <a:t>converts </a:t>
            </a:r>
            <a:r>
              <a:rPr sz="2400" spc="-15" dirty="0">
                <a:latin typeface="Constantia"/>
                <a:cs typeface="Constantia"/>
              </a:rPr>
              <a:t>primitive-type </a:t>
            </a:r>
            <a:r>
              <a:rPr sz="2400" spc="-10" dirty="0">
                <a:latin typeface="Constantia"/>
                <a:cs typeface="Constantia"/>
              </a:rPr>
              <a:t>values </a:t>
            </a: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strings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into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bytes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outputs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bytes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to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stream.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657599"/>
            <a:ext cx="7543800" cy="32003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95" y="1060196"/>
            <a:ext cx="8884920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-10" dirty="0">
                <a:latin typeface="Calibri"/>
                <a:cs typeface="Calibri"/>
              </a:rPr>
              <a:t>DataInputStream/DataOutputStream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6412"/>
            <a:ext cx="7954645" cy="2403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Constantia"/>
                <a:cs typeface="Constantia"/>
              </a:rPr>
              <a:t>DataInputStream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b="1" spc="-15" dirty="0">
                <a:latin typeface="Constantia"/>
                <a:cs typeface="Constantia"/>
              </a:rPr>
              <a:t>DataOutputStream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read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and </a:t>
            </a:r>
            <a:r>
              <a:rPr sz="2600" spc="-6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95" dirty="0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8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imi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11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e-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yp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5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lu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1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6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stri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gs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  machine-independent fashion, </a:t>
            </a:r>
            <a:r>
              <a:rPr sz="2600" spc="-35" dirty="0">
                <a:latin typeface="Constantia"/>
                <a:cs typeface="Constantia"/>
              </a:rPr>
              <a:t>thereby </a:t>
            </a:r>
            <a:r>
              <a:rPr sz="2600" spc="-5" dirty="0">
                <a:latin typeface="Constantia"/>
                <a:cs typeface="Constantia"/>
              </a:rPr>
              <a:t>enabling </a:t>
            </a:r>
            <a:r>
              <a:rPr sz="2600" spc="-50" dirty="0">
                <a:latin typeface="Constantia"/>
                <a:cs typeface="Constantia"/>
              </a:rPr>
              <a:t>you 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da</a:t>
            </a:r>
            <a:r>
              <a:rPr sz="2600" spc="-1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chi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  another machine that has a </a:t>
            </a:r>
            <a:r>
              <a:rPr sz="2600" spc="-35" dirty="0">
                <a:latin typeface="Constantia"/>
                <a:cs typeface="Constantia"/>
              </a:rPr>
              <a:t>different operating </a:t>
            </a:r>
            <a:r>
              <a:rPr sz="2600" spc="-40" dirty="0">
                <a:latin typeface="Constantia"/>
                <a:cs typeface="Constantia"/>
              </a:rPr>
              <a:t>system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30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65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4419600"/>
            <a:ext cx="5638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91744"/>
            <a:ext cx="5490210" cy="14001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b="1" spc="-10" dirty="0">
                <a:latin typeface="Calibri"/>
                <a:cs typeface="Calibri"/>
              </a:rPr>
              <a:t>BufferedInputStream/ 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</a:t>
            </a:r>
            <a:r>
              <a:rPr b="1" spc="5" dirty="0">
                <a:latin typeface="Calibri"/>
                <a:cs typeface="Calibri"/>
              </a:rPr>
              <a:t>u</a:t>
            </a:r>
            <a:r>
              <a:rPr b="1" spc="-40" dirty="0">
                <a:latin typeface="Calibri"/>
                <a:cs typeface="Calibri"/>
              </a:rPr>
              <a:t>f</a:t>
            </a:r>
            <a:r>
              <a:rPr b="1" spc="-110" dirty="0">
                <a:latin typeface="Calibri"/>
                <a:cs typeface="Calibri"/>
              </a:rPr>
              <a:t>f</a:t>
            </a:r>
            <a:r>
              <a:rPr b="1" spc="10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edOut</a:t>
            </a:r>
            <a:r>
              <a:rPr b="1" spc="20" dirty="0">
                <a:latin typeface="Calibri"/>
                <a:cs typeface="Calibri"/>
              </a:rPr>
              <a:t>p</a:t>
            </a:r>
            <a:r>
              <a:rPr b="1" spc="-20" dirty="0">
                <a:latin typeface="Calibri"/>
                <a:cs typeface="Calibri"/>
              </a:rPr>
              <a:t>u</a:t>
            </a:r>
            <a:r>
              <a:rPr b="1" spc="5" dirty="0">
                <a:latin typeface="Calibri"/>
                <a:cs typeface="Calibri"/>
              </a:rPr>
              <a:t>tS</a:t>
            </a:r>
            <a:r>
              <a:rPr b="1" spc="-5" dirty="0">
                <a:latin typeface="Calibri"/>
                <a:cs typeface="Calibri"/>
              </a:rPr>
              <a:t>t</a:t>
            </a:r>
            <a:r>
              <a:rPr b="1" spc="-9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eam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26412"/>
            <a:ext cx="764222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BufferedInputStream/BufferedOutputStream</a:t>
            </a:r>
            <a:r>
              <a:rPr sz="2600" spc="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speed</a:t>
            </a:r>
            <a:r>
              <a:rPr sz="26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1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6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ou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60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600" spc="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the  n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be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3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di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sk</a:t>
            </a:r>
            <a:r>
              <a:rPr sz="2600" spc="-1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1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600" spc="-1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191000"/>
            <a:ext cx="8534400" cy="16184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268033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Object</a:t>
            </a:r>
            <a:r>
              <a:rPr sz="5000" spc="-165" dirty="0"/>
              <a:t> </a:t>
            </a:r>
            <a:r>
              <a:rPr sz="5000" spc="-10" dirty="0"/>
              <a:t>I/O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26412"/>
            <a:ext cx="7849234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5" dirty="0">
                <a:latin typeface="Constantia"/>
                <a:cs typeface="Constantia"/>
              </a:rPr>
              <a:t>ObjectInputStream/ </a:t>
            </a:r>
            <a:r>
              <a:rPr sz="2600" spc="-30" dirty="0">
                <a:latin typeface="Constantia"/>
                <a:cs typeface="Constantia"/>
              </a:rPr>
              <a:t>ObjectOutputStream </a:t>
            </a:r>
            <a:r>
              <a:rPr sz="2600" spc="-10" dirty="0">
                <a:latin typeface="Constantia"/>
                <a:cs typeface="Constantia"/>
              </a:rPr>
              <a:t>classes can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used</a:t>
            </a:r>
            <a:r>
              <a:rPr sz="26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600" spc="-229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read/write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u="sng" spc="-5" dirty="0">
                <a:solidFill>
                  <a:srgbClr val="FF0000"/>
                </a:solidFill>
                <a:latin typeface="Constantia"/>
                <a:cs typeface="Constantia"/>
              </a:rPr>
              <a:t>serializable</a:t>
            </a:r>
            <a:r>
              <a:rPr sz="2600" spc="-229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objects.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895600"/>
            <a:ext cx="6934200" cy="2362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4800" y="5562600"/>
            <a:ext cx="3438144" cy="9723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609600"/>
            <a:ext cx="647001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The</a:t>
            </a:r>
            <a:r>
              <a:rPr sz="5000" spc="-70" dirty="0"/>
              <a:t> </a:t>
            </a:r>
            <a:r>
              <a:rPr sz="5000" spc="-10" dirty="0"/>
              <a:t>Serializable</a:t>
            </a:r>
            <a:r>
              <a:rPr sz="5000" spc="-100" dirty="0"/>
              <a:t> </a:t>
            </a:r>
            <a:r>
              <a:rPr sz="5000" spc="-25" dirty="0"/>
              <a:t>Interface</a:t>
            </a:r>
            <a:endParaRPr sz="500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600200"/>
            <a:ext cx="8455660" cy="498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8257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aliz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bj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ta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e 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java.io.Serializable</a:t>
            </a:r>
            <a:r>
              <a:rPr sz="2600" spc="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interface</a:t>
            </a:r>
            <a:r>
              <a:rPr sz="2600" spc="-40" dirty="0">
                <a:latin typeface="Constantia"/>
                <a:cs typeface="Constantia"/>
              </a:rPr>
              <a:t>,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so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25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object’s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must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im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1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ent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Seriali</a:t>
            </a:r>
            <a:r>
              <a:rPr sz="2600" dirty="0">
                <a:latin typeface="Constantia"/>
                <a:cs typeface="Constantia"/>
              </a:rPr>
              <a:t>z</a:t>
            </a:r>
            <a:r>
              <a:rPr sz="2600" spc="-5" dirty="0">
                <a:latin typeface="Constantia"/>
                <a:cs typeface="Constantia"/>
              </a:rPr>
              <a:t>ab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e.</a:t>
            </a:r>
            <a:endParaRPr lang="en-US" sz="2600" spc="-5" dirty="0">
              <a:latin typeface="Constantia"/>
              <a:cs typeface="Constantia"/>
            </a:endParaRPr>
          </a:p>
          <a:p>
            <a:pPr marL="286385" marR="28257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dirty="0">
                <a:solidFill>
                  <a:srgbClr val="FF0000"/>
                </a:solidFill>
                <a:latin typeface="Constantia"/>
                <a:cs typeface="Constantia"/>
              </a:rPr>
              <a:t>Serialization in Java is a mechanism of writing the state of an object into a byte-stream.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Serializable </a:t>
            </a:r>
            <a:r>
              <a:rPr sz="2600" spc="-35" dirty="0">
                <a:latin typeface="Constantia"/>
                <a:cs typeface="Constantia"/>
              </a:rPr>
              <a:t>interface </a:t>
            </a:r>
            <a:r>
              <a:rPr sz="2600" dirty="0">
                <a:latin typeface="Constantia"/>
                <a:cs typeface="Constantia"/>
              </a:rPr>
              <a:t>is </a:t>
            </a:r>
            <a:r>
              <a:rPr sz="2600" spc="-5" dirty="0">
                <a:latin typeface="Constantia"/>
                <a:cs typeface="Constantia"/>
              </a:rPr>
              <a:t>a </a:t>
            </a:r>
            <a:r>
              <a:rPr sz="2600" b="1" spc="-30" dirty="0">
                <a:solidFill>
                  <a:srgbClr val="00B0F0"/>
                </a:solidFill>
                <a:latin typeface="Constantia"/>
                <a:cs typeface="Constantia"/>
              </a:rPr>
              <a:t>marker interface</a:t>
            </a:r>
            <a:r>
              <a:rPr sz="2600" spc="-30" dirty="0">
                <a:latin typeface="Constantia"/>
                <a:cs typeface="Constantia"/>
              </a:rPr>
              <a:t>. </a:t>
            </a:r>
            <a:r>
              <a:rPr sz="2600" spc="-25" dirty="0">
                <a:latin typeface="Constantia"/>
                <a:cs typeface="Constantia"/>
              </a:rPr>
              <a:t>Since </a:t>
            </a:r>
            <a:r>
              <a:rPr sz="2600" dirty="0">
                <a:latin typeface="Constantia"/>
                <a:cs typeface="Constantia"/>
              </a:rPr>
              <a:t>it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has no </a:t>
            </a:r>
            <a:r>
              <a:rPr sz="2600" b="1" spc="-20" dirty="0">
                <a:latin typeface="Constantia"/>
                <a:cs typeface="Constantia"/>
              </a:rPr>
              <a:t>methods</a:t>
            </a:r>
            <a:r>
              <a:rPr sz="2600" spc="-20" dirty="0">
                <a:latin typeface="Constantia"/>
                <a:cs typeface="Constantia"/>
              </a:rPr>
              <a:t>, </a:t>
            </a:r>
            <a:r>
              <a:rPr sz="2600" spc="-50" dirty="0">
                <a:latin typeface="Constantia"/>
                <a:cs typeface="Constantia"/>
              </a:rPr>
              <a:t>you </a:t>
            </a:r>
            <a:r>
              <a:rPr sz="2600" spc="-80" dirty="0">
                <a:latin typeface="Constantia"/>
                <a:cs typeface="Constantia"/>
              </a:rPr>
              <a:t>don’t </a:t>
            </a:r>
            <a:r>
              <a:rPr sz="2600" spc="-5" dirty="0">
                <a:latin typeface="Constantia"/>
                <a:cs typeface="Constantia"/>
              </a:rPr>
              <a:t>need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dirty="0">
                <a:latin typeface="Constantia"/>
                <a:cs typeface="Constantia"/>
              </a:rPr>
              <a:t>add </a:t>
            </a:r>
            <a:r>
              <a:rPr sz="2600" spc="-5" dirty="0">
                <a:latin typeface="Constantia"/>
                <a:cs typeface="Constantia"/>
              </a:rPr>
              <a:t>additional </a:t>
            </a:r>
            <a:r>
              <a:rPr sz="2600" spc="-40" dirty="0">
                <a:latin typeface="Constantia"/>
                <a:cs typeface="Constantia"/>
              </a:rPr>
              <a:t>code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-105" dirty="0">
                <a:latin typeface="Constantia"/>
                <a:cs typeface="Constantia"/>
              </a:rPr>
              <a:t>y</a:t>
            </a:r>
            <a:r>
              <a:rPr sz="2600" spc="-45" dirty="0">
                <a:latin typeface="Constantia"/>
                <a:cs typeface="Constantia"/>
              </a:rPr>
              <a:t>ou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tha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im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ents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Seriali</a:t>
            </a:r>
            <a:r>
              <a:rPr sz="2600" dirty="0">
                <a:latin typeface="Constantia"/>
                <a:cs typeface="Constantia"/>
              </a:rPr>
              <a:t>z</a:t>
            </a:r>
            <a:r>
              <a:rPr sz="2600" spc="-5" dirty="0">
                <a:latin typeface="Constantia"/>
                <a:cs typeface="Constantia"/>
              </a:rPr>
              <a:t>ab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286385" marR="52705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Constantia"/>
                <a:cs typeface="Constantia"/>
              </a:rPr>
              <a:t>Java </a:t>
            </a:r>
            <a:r>
              <a:rPr sz="2600" spc="-45" dirty="0">
                <a:latin typeface="Constantia"/>
                <a:cs typeface="Constantia"/>
              </a:rPr>
              <a:t>provides </a:t>
            </a:r>
            <a:r>
              <a:rPr sz="2600" spc="-5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built-in </a:t>
            </a:r>
            <a:r>
              <a:rPr sz="2600" spc="-5" dirty="0">
                <a:latin typeface="Constantia"/>
                <a:cs typeface="Constantia"/>
              </a:rPr>
              <a:t>mechanism </a:t>
            </a:r>
            <a:r>
              <a:rPr sz="2600" spc="-45" dirty="0">
                <a:latin typeface="Constantia"/>
                <a:cs typeface="Constantia"/>
              </a:rPr>
              <a:t>to automate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process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writing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objects.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process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referred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</a:t>
            </a:r>
            <a:r>
              <a:rPr sz="2600" b="1" spc="-5" dirty="0">
                <a:latin typeface="Constantia"/>
                <a:cs typeface="Constantia"/>
              </a:rPr>
              <a:t>bject</a:t>
            </a:r>
            <a:r>
              <a:rPr sz="2600" b="1" spc="-25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s</a:t>
            </a:r>
            <a:r>
              <a:rPr sz="2600" b="1" spc="-15" dirty="0">
                <a:latin typeface="Constantia"/>
                <a:cs typeface="Constantia"/>
              </a:rPr>
              <a:t>e</a:t>
            </a:r>
            <a:r>
              <a:rPr sz="2600" b="1" spc="-10" dirty="0">
                <a:latin typeface="Constantia"/>
                <a:cs typeface="Constantia"/>
              </a:rPr>
              <a:t>r</a:t>
            </a:r>
            <a:r>
              <a:rPr sz="2600" b="1" dirty="0">
                <a:latin typeface="Constantia"/>
                <a:cs typeface="Constantia"/>
              </a:rPr>
              <a:t>i</a:t>
            </a:r>
            <a:r>
              <a:rPr sz="2600" b="1" spc="-5" dirty="0">
                <a:latin typeface="Constantia"/>
                <a:cs typeface="Constantia"/>
              </a:rPr>
              <a:t>a</a:t>
            </a:r>
            <a:r>
              <a:rPr sz="2600" b="1" spc="5" dirty="0">
                <a:latin typeface="Constantia"/>
                <a:cs typeface="Constantia"/>
              </a:rPr>
              <a:t>l</a:t>
            </a:r>
            <a:r>
              <a:rPr sz="2600" b="1" spc="-5" dirty="0">
                <a:latin typeface="Constantia"/>
                <a:cs typeface="Constantia"/>
              </a:rPr>
              <a:t>i</a:t>
            </a:r>
            <a:r>
              <a:rPr sz="2600" b="1" dirty="0">
                <a:latin typeface="Constantia"/>
                <a:cs typeface="Constantia"/>
              </a:rPr>
              <a:t>z</a:t>
            </a:r>
            <a:r>
              <a:rPr sz="2600" b="1" spc="-5" dirty="0">
                <a:latin typeface="Constantia"/>
                <a:cs typeface="Constantia"/>
              </a:rPr>
              <a:t>ati</a:t>
            </a:r>
            <a:r>
              <a:rPr sz="2600" b="1" spc="5" dirty="0">
                <a:latin typeface="Constantia"/>
                <a:cs typeface="Constantia"/>
              </a:rPr>
              <a:t>o</a:t>
            </a:r>
            <a:r>
              <a:rPr sz="2600" b="1" spc="-25" dirty="0">
                <a:latin typeface="Constantia"/>
                <a:cs typeface="Constantia"/>
              </a:rPr>
              <a:t>n</a:t>
            </a:r>
            <a:r>
              <a:rPr sz="2600" i="1" spc="-5" dirty="0">
                <a:latin typeface="Constantia"/>
                <a:cs typeface="Constantia"/>
              </a:rPr>
              <a:t>,</a:t>
            </a:r>
            <a:r>
              <a:rPr sz="2600" i="1" spc="-55" dirty="0">
                <a:latin typeface="Constantia"/>
                <a:cs typeface="Constantia"/>
              </a:rPr>
              <a:t> </a:t>
            </a:r>
            <a:r>
              <a:rPr sz="2600" i="1" spc="-85" dirty="0">
                <a:latin typeface="Constantia"/>
                <a:cs typeface="Constantia"/>
              </a:rPr>
              <a:t>w</a:t>
            </a:r>
            <a:r>
              <a:rPr sz="2600" i="1" spc="-40" dirty="0">
                <a:latin typeface="Constantia"/>
                <a:cs typeface="Constantia"/>
              </a:rPr>
              <a:t>hi</a:t>
            </a:r>
            <a:r>
              <a:rPr sz="2600" i="1" spc="-65" dirty="0">
                <a:latin typeface="Constantia"/>
                <a:cs typeface="Constantia"/>
              </a:rPr>
              <a:t>c</a:t>
            </a:r>
            <a:r>
              <a:rPr sz="2600" i="1" spc="-5" dirty="0">
                <a:latin typeface="Constantia"/>
                <a:cs typeface="Constantia"/>
              </a:rPr>
              <a:t>h</a:t>
            </a:r>
            <a:r>
              <a:rPr sz="2600" i="1" spc="20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i</a:t>
            </a:r>
            <a:r>
              <a:rPr sz="2600" i="1" spc="-5" dirty="0">
                <a:latin typeface="Constantia"/>
                <a:cs typeface="Constantia"/>
              </a:rPr>
              <a:t>s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i="1" spc="-40" dirty="0">
                <a:latin typeface="Constantia"/>
                <a:cs typeface="Constantia"/>
              </a:rPr>
              <a:t>i</a:t>
            </a:r>
            <a:r>
              <a:rPr sz="2600" i="1" spc="-35" dirty="0">
                <a:latin typeface="Constantia"/>
                <a:cs typeface="Constantia"/>
              </a:rPr>
              <a:t>m</a:t>
            </a:r>
            <a:r>
              <a:rPr sz="2600" i="1" spc="-40" dirty="0">
                <a:latin typeface="Constantia"/>
                <a:cs typeface="Constantia"/>
              </a:rPr>
              <a:t>p</a:t>
            </a:r>
            <a:r>
              <a:rPr sz="2600" i="1" spc="-35" dirty="0">
                <a:latin typeface="Constantia"/>
                <a:cs typeface="Constantia"/>
              </a:rPr>
              <a:t>l</a:t>
            </a:r>
            <a:r>
              <a:rPr sz="2600" i="1" spc="-40" dirty="0">
                <a:latin typeface="Constantia"/>
                <a:cs typeface="Constantia"/>
              </a:rPr>
              <a:t>e</a:t>
            </a:r>
            <a:r>
              <a:rPr sz="2600" i="1" spc="-10" dirty="0">
                <a:latin typeface="Constantia"/>
                <a:cs typeface="Constantia"/>
              </a:rPr>
              <a:t>m</a:t>
            </a:r>
            <a:r>
              <a:rPr sz="2600" i="1" spc="-15" dirty="0">
                <a:latin typeface="Constantia"/>
                <a:cs typeface="Constantia"/>
              </a:rPr>
              <a:t>e</a:t>
            </a:r>
            <a:r>
              <a:rPr sz="2600" i="1" spc="-40" dirty="0">
                <a:latin typeface="Constantia"/>
                <a:cs typeface="Constantia"/>
              </a:rPr>
              <a:t>n</a:t>
            </a:r>
            <a:r>
              <a:rPr sz="2600" i="1" spc="-55" dirty="0">
                <a:latin typeface="Constantia"/>
                <a:cs typeface="Constantia"/>
              </a:rPr>
              <a:t>t</a:t>
            </a:r>
            <a:r>
              <a:rPr sz="2600" i="1" spc="-10" dirty="0">
                <a:latin typeface="Constantia"/>
                <a:cs typeface="Constantia"/>
              </a:rPr>
              <a:t>e</a:t>
            </a:r>
            <a:r>
              <a:rPr sz="2600" i="1" spc="-5" dirty="0">
                <a:latin typeface="Constantia"/>
                <a:cs typeface="Constantia"/>
              </a:rPr>
              <a:t>d</a:t>
            </a:r>
            <a:r>
              <a:rPr sz="2600" i="1" spc="165" dirty="0">
                <a:latin typeface="Constantia"/>
                <a:cs typeface="Constantia"/>
              </a:rPr>
              <a:t> </a:t>
            </a:r>
            <a:r>
              <a:rPr sz="2600" i="1" spc="-20" dirty="0">
                <a:latin typeface="Constantia"/>
                <a:cs typeface="Constantia"/>
              </a:rPr>
              <a:t>i</a:t>
            </a:r>
            <a:r>
              <a:rPr sz="2600" i="1" spc="-5" dirty="0">
                <a:latin typeface="Constantia"/>
                <a:cs typeface="Constantia"/>
              </a:rPr>
              <a:t>n  </a:t>
            </a:r>
            <a:r>
              <a:rPr sz="2600" spc="-30" dirty="0">
                <a:latin typeface="Constantia"/>
                <a:cs typeface="Constantia"/>
              </a:rPr>
              <a:t>ObjectOutputStream.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536892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Random-Access</a:t>
            </a:r>
            <a:r>
              <a:rPr sz="5000" spc="-175" dirty="0"/>
              <a:t> </a:t>
            </a:r>
            <a:r>
              <a:rPr sz="5000" spc="-5" dirty="0"/>
              <a:t>Files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42973"/>
            <a:ext cx="8265159" cy="48775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ts val="2520"/>
              </a:lnSpc>
              <a:spcBef>
                <a:spcPts val="110"/>
              </a:spcBef>
              <a:buClr>
                <a:srgbClr val="09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20" dirty="0">
                <a:latin typeface="Constantia"/>
                <a:cs typeface="Constantia"/>
              </a:rPr>
              <a:t>Java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provides</a:t>
            </a:r>
            <a:r>
              <a:rPr sz="2400" spc="-1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RandomAccessFile</a:t>
            </a:r>
            <a:r>
              <a:rPr sz="2400" spc="-25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allow</a:t>
            </a:r>
            <a:r>
              <a:rPr sz="2400" spc="-1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read</a:t>
            </a:r>
            <a:r>
              <a:rPr lang="en-US" sz="24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ro</a:t>
            </a:r>
            <a:r>
              <a:rPr sz="2400" spc="5" dirty="0">
                <a:latin typeface="Constantia"/>
                <a:cs typeface="Constantia"/>
              </a:rPr>
              <a:t>m</a:t>
            </a:r>
            <a:r>
              <a:rPr sz="2400" spc="-1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wr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spc="-40" dirty="0">
                <a:latin typeface="Constantia"/>
                <a:cs typeface="Constantia"/>
              </a:rPr>
              <a:t>tt</a:t>
            </a:r>
            <a:r>
              <a:rPr sz="2400" spc="-30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any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5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20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io</a:t>
            </a:r>
            <a:r>
              <a:rPr sz="2400" spc="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ile.</a:t>
            </a:r>
            <a:endParaRPr sz="2400" dirty="0">
              <a:latin typeface="Constantia"/>
              <a:cs typeface="Constantia"/>
            </a:endParaRPr>
          </a:p>
          <a:p>
            <a:pPr marL="286385" marR="194310" indent="-274320">
              <a:lnSpc>
                <a:spcPts val="2110"/>
              </a:lnSpc>
              <a:spcBef>
                <a:spcPts val="535"/>
              </a:spcBef>
              <a:buClr>
                <a:srgbClr val="09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All</a:t>
            </a:r>
            <a:r>
              <a:rPr sz="24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 the</a:t>
            </a:r>
            <a:r>
              <a:rPr sz="24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streams</a:t>
            </a:r>
            <a:r>
              <a:rPr sz="2400" spc="-2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you</a:t>
            </a:r>
            <a:r>
              <a:rPr sz="24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have</a:t>
            </a:r>
            <a:r>
              <a:rPr sz="24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used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so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far</a:t>
            </a:r>
            <a:r>
              <a:rPr sz="2400" spc="-1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are</a:t>
            </a:r>
            <a:r>
              <a:rPr sz="24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known</a:t>
            </a:r>
            <a:r>
              <a:rPr sz="2400" spc="-1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as</a:t>
            </a:r>
            <a:r>
              <a:rPr sz="24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u="sng" dirty="0">
                <a:solidFill>
                  <a:srgbClr val="FF0000"/>
                </a:solidFill>
                <a:latin typeface="Constantia"/>
                <a:cs typeface="Constantia"/>
              </a:rPr>
              <a:t>read-only</a:t>
            </a:r>
            <a:r>
              <a:rPr sz="2400" b="1" spc="-1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or </a:t>
            </a:r>
            <a:r>
              <a:rPr sz="2400" spc="-5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u="sng" spc="-5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400" b="1" u="sng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b="1" u="sng" spc="1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b="1" u="sng" spc="-2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b="1" u="sng" spc="-1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b="1" u="sng" spc="-5" dirty="0">
                <a:solidFill>
                  <a:srgbClr val="FF0000"/>
                </a:solidFill>
                <a:latin typeface="Constantia"/>
                <a:cs typeface="Constantia"/>
              </a:rPr>
              <a:t>-o</a:t>
            </a:r>
            <a:r>
              <a:rPr sz="2400" b="1" u="sng" spc="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b="1" u="sng" spc="-35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400" b="1" u="sng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b="1" spc="-1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b="1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b="1" spc="-2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b="1" spc="-3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b="1" spc="-1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onstantia"/>
                <a:cs typeface="Constantia"/>
              </a:rPr>
              <a:t>ms</a:t>
            </a:r>
            <a:r>
              <a:rPr sz="2400" i="1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r>
              <a:rPr sz="2400" i="1" spc="-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h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es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4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eams</a:t>
            </a:r>
            <a:r>
              <a:rPr sz="2400" spc="-1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al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ed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b="1" spc="-3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b="1" spc="5" dirty="0">
                <a:solidFill>
                  <a:srgbClr val="FF0000"/>
                </a:solidFill>
                <a:latin typeface="Constantia"/>
                <a:cs typeface="Constantia"/>
              </a:rPr>
              <a:t>qu</a:t>
            </a:r>
            <a:r>
              <a:rPr sz="2400" b="1" spc="-3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onstantia"/>
                <a:cs typeface="Constantia"/>
              </a:rPr>
              <a:t>nt</a:t>
            </a:r>
            <a:r>
              <a:rPr sz="2400" b="1" spc="3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onstantia"/>
                <a:cs typeface="Constantia"/>
              </a:rPr>
              <a:t>l  streams</a:t>
            </a:r>
            <a:r>
              <a:rPr sz="2400" i="1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endParaRPr lang="en-US" sz="2400" i="1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6385" marR="194310" indent="-274320">
              <a:lnSpc>
                <a:spcPts val="2110"/>
              </a:lnSpc>
              <a:spcBef>
                <a:spcPts val="535"/>
              </a:spcBef>
              <a:buClr>
                <a:srgbClr val="09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sz="24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6385" marR="5080" indent="-274320">
              <a:lnSpc>
                <a:spcPct val="80000"/>
              </a:lnSpc>
              <a:spcBef>
                <a:spcPts val="530"/>
              </a:spcBef>
              <a:buClr>
                <a:srgbClr val="09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20" dirty="0">
                <a:latin typeface="Constantia"/>
                <a:cs typeface="Constantia"/>
              </a:rPr>
              <a:t>Java</a:t>
            </a:r>
            <a:r>
              <a:rPr sz="2400" spc="-1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provides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RandomAccessFile</a:t>
            </a:r>
            <a:r>
              <a:rPr sz="2400" b="1" spc="-1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class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B0F0"/>
                </a:solidFill>
                <a:latin typeface="Constantia"/>
                <a:cs typeface="Constantia"/>
              </a:rPr>
              <a:t>allow</a:t>
            </a:r>
            <a:r>
              <a:rPr sz="2400" b="1" spc="-19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Constantia"/>
                <a:cs typeface="Constantia"/>
              </a:rPr>
              <a:t>data</a:t>
            </a:r>
            <a:r>
              <a:rPr sz="2400" b="1" spc="-12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b="1" spc="-20" dirty="0">
                <a:solidFill>
                  <a:srgbClr val="00B0F0"/>
                </a:solidFill>
                <a:latin typeface="Constantia"/>
                <a:cs typeface="Constantia"/>
              </a:rPr>
              <a:t>to</a:t>
            </a:r>
            <a:r>
              <a:rPr sz="2400" b="1" spc="-7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Constantia"/>
                <a:cs typeface="Constantia"/>
              </a:rPr>
              <a:t>be</a:t>
            </a:r>
            <a:r>
              <a:rPr sz="2400" b="1" spc="-10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B0F0"/>
                </a:solidFill>
                <a:latin typeface="Constantia"/>
                <a:cs typeface="Constantia"/>
              </a:rPr>
              <a:t>read </a:t>
            </a:r>
            <a:r>
              <a:rPr sz="2400" b="1" spc="-53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Constantia"/>
                <a:cs typeface="Constantia"/>
              </a:rPr>
              <a:t>from </a:t>
            </a:r>
            <a:r>
              <a:rPr sz="2400" b="1" dirty="0">
                <a:solidFill>
                  <a:srgbClr val="00B0F0"/>
                </a:solidFill>
                <a:latin typeface="Constantia"/>
                <a:cs typeface="Constantia"/>
              </a:rPr>
              <a:t>and </a:t>
            </a:r>
            <a:r>
              <a:rPr sz="2400" b="1" spc="-25" dirty="0">
                <a:solidFill>
                  <a:srgbClr val="00B0F0"/>
                </a:solidFill>
                <a:latin typeface="Constantia"/>
                <a:cs typeface="Constantia"/>
              </a:rPr>
              <a:t>written </a:t>
            </a:r>
            <a:r>
              <a:rPr sz="2400" b="1" spc="-20" dirty="0">
                <a:solidFill>
                  <a:srgbClr val="00B0F0"/>
                </a:solidFill>
                <a:latin typeface="Constantia"/>
                <a:cs typeface="Constantia"/>
              </a:rPr>
              <a:t>to </a:t>
            </a:r>
            <a:r>
              <a:rPr sz="2400" b="1" dirty="0">
                <a:solidFill>
                  <a:srgbClr val="00B0F0"/>
                </a:solidFill>
                <a:latin typeface="Constantia"/>
                <a:cs typeface="Constantia"/>
              </a:rPr>
              <a:t>at any locations in a </a:t>
            </a:r>
            <a:r>
              <a:rPr sz="2400" b="1" spc="-5" dirty="0">
                <a:solidFill>
                  <a:srgbClr val="00B0F0"/>
                </a:solidFill>
                <a:latin typeface="Constantia"/>
                <a:cs typeface="Constantia"/>
              </a:rPr>
              <a:t>file</a:t>
            </a:r>
            <a:r>
              <a:rPr sz="2400" spc="-5" dirty="0">
                <a:latin typeface="Constantia"/>
                <a:cs typeface="Constantia"/>
              </a:rPr>
              <a:t>. </a:t>
            </a:r>
            <a:r>
              <a:rPr sz="2400" spc="5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file that </a:t>
            </a:r>
            <a:r>
              <a:rPr sz="2400" dirty="0">
                <a:latin typeface="Constantia"/>
                <a:cs typeface="Constantia"/>
              </a:rPr>
              <a:t>is opened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using </a:t>
            </a:r>
            <a:r>
              <a:rPr sz="2400" spc="-2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RandomAccessFile </a:t>
            </a:r>
            <a:r>
              <a:rPr sz="2400" spc="-10" dirty="0">
                <a:latin typeface="Constantia"/>
                <a:cs typeface="Constantia"/>
              </a:rPr>
              <a:t>class </a:t>
            </a:r>
            <a:r>
              <a:rPr sz="2400" dirty="0">
                <a:latin typeface="Constantia"/>
                <a:cs typeface="Constantia"/>
              </a:rPr>
              <a:t>is </a:t>
            </a:r>
            <a:r>
              <a:rPr sz="2400" spc="-5" dirty="0">
                <a:latin typeface="Constantia"/>
                <a:cs typeface="Constantia"/>
              </a:rPr>
              <a:t>known </a:t>
            </a:r>
            <a:r>
              <a:rPr sz="2400" dirty="0">
                <a:latin typeface="Constantia"/>
                <a:cs typeface="Constantia"/>
              </a:rPr>
              <a:t>as </a:t>
            </a:r>
            <a:r>
              <a:rPr sz="2400" spc="5" dirty="0">
                <a:latin typeface="Constantia"/>
                <a:cs typeface="Constantia"/>
              </a:rPr>
              <a:t>a </a:t>
            </a:r>
            <a:r>
              <a:rPr sz="2400" b="1" spc="-10" dirty="0">
                <a:latin typeface="Constantia"/>
                <a:cs typeface="Constantia"/>
              </a:rPr>
              <a:t>random-access </a:t>
            </a:r>
            <a:r>
              <a:rPr sz="2400" b="1" spc="-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file</a:t>
            </a:r>
            <a:r>
              <a:rPr sz="2400" i="1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lnSpc>
                <a:spcPts val="2210"/>
              </a:lnSpc>
              <a:buClr>
                <a:srgbClr val="09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RandomAccessFile</a:t>
            </a:r>
            <a:r>
              <a:rPr sz="2400" spc="-2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class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implements</a:t>
            </a:r>
            <a:r>
              <a:rPr sz="2400" spc="-2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DataInput</a:t>
            </a:r>
            <a:r>
              <a:rPr sz="2400" b="1" spc="-13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and</a:t>
            </a:r>
            <a:endParaRPr sz="2400" dirty="0">
              <a:latin typeface="Constantia"/>
              <a:cs typeface="Constantia"/>
            </a:endParaRPr>
          </a:p>
          <a:p>
            <a:pPr marL="286385">
              <a:lnSpc>
                <a:spcPts val="2520"/>
              </a:lnSpc>
            </a:pPr>
            <a:r>
              <a:rPr sz="2400" b="1" spc="10" dirty="0">
                <a:latin typeface="Constantia"/>
                <a:cs typeface="Constantia"/>
              </a:rPr>
              <a:t>D</a:t>
            </a:r>
            <a:r>
              <a:rPr sz="2400" b="1" spc="-10" dirty="0">
                <a:latin typeface="Constantia"/>
                <a:cs typeface="Constantia"/>
              </a:rPr>
              <a:t>a</a:t>
            </a:r>
            <a:r>
              <a:rPr sz="2400" b="1" dirty="0">
                <a:latin typeface="Constantia"/>
                <a:cs typeface="Constantia"/>
              </a:rPr>
              <a:t>ta</a:t>
            </a:r>
            <a:r>
              <a:rPr sz="2400" b="1" spc="-10" dirty="0">
                <a:latin typeface="Constantia"/>
                <a:cs typeface="Constantia"/>
              </a:rPr>
              <a:t>O</a:t>
            </a:r>
            <a:r>
              <a:rPr sz="2400" b="1" dirty="0">
                <a:latin typeface="Constantia"/>
                <a:cs typeface="Constantia"/>
              </a:rPr>
              <a:t>utput</a:t>
            </a:r>
            <a:r>
              <a:rPr sz="2400" b="1" spc="-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n</a:t>
            </a:r>
            <a:r>
              <a:rPr sz="2400" spc="-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spc="-30" dirty="0"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c</a:t>
            </a:r>
            <a:r>
              <a:rPr sz="2400" spc="-3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s</a:t>
            </a:r>
            <a:r>
              <a:rPr sz="2400" b="1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286385" marR="457834" indent="-274320">
              <a:lnSpc>
                <a:spcPts val="2110"/>
              </a:lnSpc>
              <a:spcBef>
                <a:spcPts val="560"/>
              </a:spcBef>
              <a:buClr>
                <a:srgbClr val="09D0D9"/>
              </a:buClr>
              <a:buSzPct val="9545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When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creating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a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RandomAccessFile,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you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can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specify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15" dirty="0">
                <a:latin typeface="Constantia"/>
                <a:cs typeface="Constantia"/>
              </a:rPr>
              <a:t>one</a:t>
            </a:r>
            <a:r>
              <a:rPr sz="2400" spc="-21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two </a:t>
            </a:r>
            <a:r>
              <a:rPr sz="2400" spc="-54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modes: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r</a:t>
            </a:r>
            <a:r>
              <a:rPr sz="2400" b="1" spc="-130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 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or</a:t>
            </a:r>
            <a:r>
              <a:rPr sz="2400" b="1" spc="-150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 </a:t>
            </a:r>
            <a:r>
              <a:rPr sz="2400" b="1" spc="-50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rw</a:t>
            </a:r>
            <a:r>
              <a:rPr sz="2400" spc="-50" dirty="0">
                <a:latin typeface="Constantia"/>
                <a:cs typeface="Constantia"/>
              </a:rPr>
              <a:t>.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Mode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means</a:t>
            </a:r>
            <a:r>
              <a:rPr sz="2400" spc="-1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stream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read-only</a:t>
            </a:r>
            <a:r>
              <a:rPr sz="2400" spc="-25" dirty="0">
                <a:latin typeface="Constantia"/>
                <a:cs typeface="Constantia"/>
              </a:rPr>
              <a:t>,</a:t>
            </a:r>
            <a:r>
              <a:rPr sz="2400" spc="-229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5" dirty="0">
                <a:latin typeface="Constantia"/>
                <a:cs typeface="Constantia"/>
              </a:rPr>
              <a:t> mode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rw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indicates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that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stream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allows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both</a:t>
            </a:r>
            <a:r>
              <a:rPr sz="2400" b="1" spc="-105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read</a:t>
            </a:r>
            <a:r>
              <a:rPr sz="2400" b="1" spc="-100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and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write</a:t>
            </a:r>
            <a:r>
              <a:rPr sz="2400" spc="-15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86106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46201"/>
            <a:ext cx="30607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C</a:t>
            </a:r>
            <a:r>
              <a:rPr sz="5000" dirty="0"/>
              <a:t>o</a:t>
            </a:r>
            <a:r>
              <a:rPr sz="5000" spc="-65" dirty="0"/>
              <a:t>n</a:t>
            </a:r>
            <a:r>
              <a:rPr sz="5000" spc="-50" dirty="0"/>
              <a:t>t</a:t>
            </a:r>
            <a:r>
              <a:rPr sz="5000" spc="5" dirty="0"/>
              <a:t>e</a:t>
            </a:r>
            <a:r>
              <a:rPr sz="5000" spc="-65" dirty="0"/>
              <a:t>n</a:t>
            </a:r>
            <a:r>
              <a:rPr sz="5000" spc="-5" dirty="0"/>
              <a:t>t</a:t>
            </a:r>
            <a:endParaRPr sz="500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49419"/>
            <a:ext cx="3641090" cy="19157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25" dirty="0">
                <a:latin typeface="Constantia"/>
                <a:cs typeface="Constantia"/>
              </a:rPr>
              <a:t>T</a:t>
            </a:r>
            <a:r>
              <a:rPr sz="2600" spc="-70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x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10" dirty="0">
                <a:latin typeface="Constantia"/>
                <a:cs typeface="Constantia"/>
              </a:rPr>
              <a:t>/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a</a:t>
            </a:r>
            <a:r>
              <a:rPr sz="2600" spc="3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/</a:t>
            </a:r>
            <a:r>
              <a:rPr sz="2600" spc="-10" dirty="0">
                <a:latin typeface="Constantia"/>
                <a:cs typeface="Constantia"/>
              </a:rPr>
              <a:t>O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Bi</a:t>
            </a:r>
            <a:r>
              <a:rPr sz="2600" spc="-10" dirty="0">
                <a:latin typeface="Constantia"/>
                <a:cs typeface="Constantia"/>
              </a:rPr>
              <a:t>na</a:t>
            </a:r>
            <a:r>
              <a:rPr sz="2600" spc="3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/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</a:t>
            </a:r>
            <a:r>
              <a:rPr sz="2600" spc="-5" dirty="0">
                <a:latin typeface="Constantia"/>
                <a:cs typeface="Constantia"/>
              </a:rPr>
              <a:t>ses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Ob</a:t>
            </a:r>
            <a:r>
              <a:rPr sz="2600" spc="-5" dirty="0">
                <a:latin typeface="Constantia"/>
                <a:cs typeface="Constantia"/>
              </a:rPr>
              <a:t>je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/</a:t>
            </a:r>
            <a:r>
              <a:rPr sz="2600" spc="-5" dirty="0">
                <a:latin typeface="Constantia"/>
                <a:cs typeface="Constantia"/>
              </a:rPr>
              <a:t>O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an</a:t>
            </a:r>
            <a:r>
              <a:rPr sz="2600" spc="-35" dirty="0">
                <a:latin typeface="Constantia"/>
                <a:cs typeface="Constantia"/>
              </a:rPr>
              <a:t>d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cc</a:t>
            </a:r>
            <a:r>
              <a:rPr sz="2600" spc="-25" dirty="0">
                <a:latin typeface="Constantia"/>
                <a:cs typeface="Constantia"/>
              </a:rPr>
              <a:t>es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536892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Random-Access</a:t>
            </a:r>
            <a:r>
              <a:rPr sz="5000" spc="-175" dirty="0"/>
              <a:t> </a:t>
            </a:r>
            <a:r>
              <a:rPr sz="5000" spc="-5" dirty="0"/>
              <a:t>Files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896617"/>
            <a:ext cx="7755255" cy="1784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35" dirty="0">
                <a:latin typeface="Constantia"/>
                <a:cs typeface="Constantia"/>
              </a:rPr>
              <a:t>random-access </a:t>
            </a:r>
            <a:r>
              <a:rPr sz="2400" spc="5" dirty="0">
                <a:latin typeface="Constantia"/>
                <a:cs typeface="Constantia"/>
              </a:rPr>
              <a:t>file </a:t>
            </a:r>
            <a:r>
              <a:rPr sz="2400" spc="-30" dirty="0">
                <a:latin typeface="Constantia"/>
                <a:cs typeface="Constantia"/>
              </a:rPr>
              <a:t>consists </a:t>
            </a:r>
            <a:r>
              <a:rPr sz="2400" dirty="0">
                <a:latin typeface="Constantia"/>
                <a:cs typeface="Constantia"/>
              </a:rPr>
              <a:t>of a </a:t>
            </a:r>
            <a:r>
              <a:rPr sz="2400" spc="-35" dirty="0">
                <a:latin typeface="Constantia"/>
                <a:cs typeface="Constantia"/>
              </a:rPr>
              <a:t>sequence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40" dirty="0">
                <a:latin typeface="Constantia"/>
                <a:cs typeface="Constantia"/>
              </a:rPr>
              <a:t>bytes.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special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marker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called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onstantia"/>
                <a:cs typeface="Constantia"/>
              </a:rPr>
              <a:t>file</a:t>
            </a:r>
            <a:r>
              <a:rPr sz="2400" b="1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onstantia"/>
                <a:cs typeface="Constantia"/>
              </a:rPr>
              <a:t>pointer</a:t>
            </a:r>
            <a:r>
              <a:rPr sz="2400" b="1" spc="-2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positioned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229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2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these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bytes.</a:t>
            </a:r>
            <a:endParaRPr sz="2400" dirty="0">
              <a:latin typeface="Constantia"/>
              <a:cs typeface="Constantia"/>
            </a:endParaRPr>
          </a:p>
          <a:p>
            <a:pPr marL="286385" marR="233679" indent="-274320">
              <a:lnSpc>
                <a:spcPts val="2590"/>
              </a:lnSpc>
              <a:spcBef>
                <a:spcPts val="61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4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2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0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ple,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0" dirty="0">
                <a:latin typeface="Constantia"/>
                <a:cs typeface="Constantia"/>
              </a:rPr>
              <a:t>y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u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ead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25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alue</a:t>
            </a:r>
            <a:r>
              <a:rPr sz="2400" spc="-1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u</a:t>
            </a:r>
            <a:r>
              <a:rPr sz="2400" spc="-40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3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ea</a:t>
            </a:r>
            <a:r>
              <a:rPr sz="2400" spc="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(),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he  </a:t>
            </a:r>
            <a:r>
              <a:rPr sz="2400" spc="-5" dirty="0">
                <a:latin typeface="Constantia"/>
                <a:cs typeface="Constantia"/>
              </a:rPr>
              <a:t>JVM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reads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4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bytes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file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pointer.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114800"/>
            <a:ext cx="8077200" cy="227685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87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46201"/>
            <a:ext cx="29083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C</a:t>
            </a:r>
            <a:r>
              <a:rPr sz="5000" dirty="0"/>
              <a:t>o</a:t>
            </a:r>
            <a:r>
              <a:rPr sz="5000" spc="-65" dirty="0"/>
              <a:t>n</a:t>
            </a:r>
            <a:r>
              <a:rPr sz="5000" spc="-50" dirty="0"/>
              <a:t>t</a:t>
            </a:r>
            <a:r>
              <a:rPr sz="5000" spc="5" dirty="0"/>
              <a:t>e</a:t>
            </a:r>
            <a:r>
              <a:rPr sz="5000" spc="-65" dirty="0"/>
              <a:t>n</a:t>
            </a:r>
            <a:r>
              <a:rPr sz="5000" spc="-5" dirty="0"/>
              <a:t>t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49419"/>
            <a:ext cx="4937125" cy="2388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Recursion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Problem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Solving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Recursion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45" dirty="0">
                <a:latin typeface="Constantia"/>
                <a:cs typeface="Constantia"/>
              </a:rPr>
              <a:t>Recursive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Helper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Methods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85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ec</a:t>
            </a:r>
            <a:r>
              <a:rPr sz="2600" spc="-40" dirty="0">
                <a:latin typeface="Constantia"/>
                <a:cs typeface="Constantia"/>
              </a:rPr>
              <a:t>ur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v</a:t>
            </a:r>
            <a:r>
              <a:rPr sz="2600" spc="-7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.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95" dirty="0">
                <a:latin typeface="Constantia"/>
                <a:cs typeface="Constantia"/>
              </a:rPr>
              <a:t>I</a:t>
            </a:r>
            <a:r>
              <a:rPr sz="2600" spc="-80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85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29" dirty="0">
                <a:latin typeface="Constantia"/>
                <a:cs typeface="Constantia"/>
              </a:rPr>
              <a:t>T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ec</a:t>
            </a:r>
            <a:r>
              <a:rPr sz="2600" spc="-40" dirty="0">
                <a:latin typeface="Constantia"/>
                <a:cs typeface="Constantia"/>
              </a:rPr>
              <a:t>ur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254698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30" dirty="0"/>
              <a:t>R</a:t>
            </a:r>
            <a:r>
              <a:rPr sz="5000" spc="-20" dirty="0"/>
              <a:t>e</a:t>
            </a:r>
            <a:r>
              <a:rPr sz="5000" spc="-30" dirty="0"/>
              <a:t>c</a:t>
            </a:r>
            <a:r>
              <a:rPr sz="5000" spc="-40" dirty="0"/>
              <a:t>u</a:t>
            </a:r>
            <a:r>
              <a:rPr sz="5000" spc="-20" dirty="0"/>
              <a:t>r</a:t>
            </a:r>
            <a:r>
              <a:rPr sz="5000" spc="-45" dirty="0"/>
              <a:t>s</a:t>
            </a:r>
            <a:r>
              <a:rPr sz="5000" spc="-25" dirty="0"/>
              <a:t>io</a:t>
            </a:r>
            <a:r>
              <a:rPr sz="5000" spc="-5" dirty="0"/>
              <a:t>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6412"/>
            <a:ext cx="792607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Recursion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technique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that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leads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to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elegant</a:t>
            </a:r>
            <a:r>
              <a:rPr sz="2600" spc="-2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solutions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problems </a:t>
            </a: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spc="-4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difficult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50" dirty="0">
                <a:latin typeface="Constantia"/>
                <a:cs typeface="Constantia"/>
              </a:rPr>
              <a:t>program </a:t>
            </a:r>
            <a:r>
              <a:rPr sz="2600" spc="-10" dirty="0">
                <a:latin typeface="Constantia"/>
                <a:cs typeface="Constantia"/>
              </a:rPr>
              <a:t>using </a:t>
            </a:r>
            <a:r>
              <a:rPr sz="2600" spc="-5" dirty="0">
                <a:latin typeface="Constantia"/>
                <a:cs typeface="Constantia"/>
              </a:rPr>
              <a:t>simple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loops.</a:t>
            </a:r>
            <a:endParaRPr sz="2600">
              <a:latin typeface="Constantia"/>
              <a:cs typeface="Constantia"/>
            </a:endParaRPr>
          </a:p>
          <a:p>
            <a:pPr marL="286385" marR="819150" indent="-274320" algn="just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some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-5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na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155" dirty="0">
                <a:latin typeface="Constantia"/>
                <a:cs typeface="Constantia"/>
              </a:rPr>
              <a:t>y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8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p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14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al,  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g</a:t>
            </a: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65" dirty="0">
                <a:latin typeface="Constantia"/>
                <a:cs typeface="Constantia"/>
              </a:rPr>
              <a:t>f</a:t>
            </a:r>
            <a:r>
              <a:rPr sz="2600" spc="-40" dirty="0">
                <a:latin typeface="Constantia"/>
                <a:cs typeface="Constantia"/>
              </a:rPr>
              <a:t>or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pl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so</a:t>
            </a:r>
            <a:r>
              <a:rPr sz="2600" spc="-20" dirty="0">
                <a:latin typeface="Constantia"/>
                <a:cs typeface="Constantia"/>
              </a:rPr>
              <a:t>lu</a:t>
            </a:r>
            <a:r>
              <a:rPr sz="2600" spc="-10" dirty="0">
                <a:latin typeface="Constantia"/>
                <a:cs typeface="Constantia"/>
              </a:rPr>
              <a:t>tio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8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he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se  </a:t>
            </a:r>
            <a:r>
              <a:rPr sz="2600" spc="-10" dirty="0">
                <a:latin typeface="Constantia"/>
                <a:cs typeface="Constantia"/>
              </a:rPr>
              <a:t>di</a:t>
            </a:r>
            <a:r>
              <a:rPr sz="2600" spc="-20" dirty="0">
                <a:latin typeface="Constantia"/>
                <a:cs typeface="Constantia"/>
              </a:rPr>
              <a:t>f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15" dirty="0">
                <a:latin typeface="Constantia"/>
                <a:cs typeface="Constantia"/>
              </a:rPr>
              <a:t>ul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em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7020" indent="-274320" algn="just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c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8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75" dirty="0">
                <a:latin typeface="Constantia"/>
                <a:cs typeface="Constantia"/>
              </a:rPr>
              <a:t>k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s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9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456247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0" dirty="0"/>
              <a:t>Factorial</a:t>
            </a:r>
            <a:r>
              <a:rPr sz="5000" spc="-175" dirty="0"/>
              <a:t> </a:t>
            </a:r>
            <a:r>
              <a:rPr sz="5000" spc="-25" dirty="0"/>
              <a:t>Program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6781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400"/>
            <a:ext cx="5257800" cy="3886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4294631"/>
            <a:ext cx="6992111" cy="256336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411924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Fibonacci</a:t>
            </a:r>
            <a:r>
              <a:rPr sz="5000" spc="-165" dirty="0"/>
              <a:t> </a:t>
            </a:r>
            <a:r>
              <a:rPr sz="5000" dirty="0"/>
              <a:t>Series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6412"/>
            <a:ext cx="702564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some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cases,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recursion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enables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you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to</a:t>
            </a:r>
            <a:r>
              <a:rPr sz="2600" spc="-27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create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18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13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90" dirty="0">
                <a:latin typeface="Constantia"/>
                <a:cs typeface="Constantia"/>
              </a:rPr>
              <a:t>f</a:t>
            </a:r>
            <a:r>
              <a:rPr sz="2600" spc="-40" dirty="0">
                <a:latin typeface="Constantia"/>
                <a:cs typeface="Constantia"/>
              </a:rPr>
              <a:t>or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dirty="0">
                <a:latin typeface="Constantia"/>
                <a:cs typeface="Constantia"/>
              </a:rPr>
              <a:t> sim</a:t>
            </a:r>
            <a:r>
              <a:rPr sz="2600" spc="-40" dirty="0">
                <a:latin typeface="Constantia"/>
                <a:cs typeface="Constantia"/>
              </a:rPr>
              <a:t>pl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10" dirty="0">
                <a:latin typeface="Constantia"/>
                <a:cs typeface="Constantia"/>
              </a:rPr>
              <a:t>ti</a:t>
            </a:r>
            <a:r>
              <a:rPr sz="2600" spc="-5" dirty="0">
                <a:latin typeface="Constantia"/>
                <a:cs typeface="Constantia"/>
              </a:rPr>
              <a:t>on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  </a:t>
            </a:r>
            <a:r>
              <a:rPr sz="2600" spc="-40" dirty="0">
                <a:latin typeface="Constantia"/>
                <a:cs typeface="Constantia"/>
              </a:rPr>
              <a:t>problem.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895600"/>
            <a:ext cx="5562600" cy="685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3809999"/>
            <a:ext cx="7772400" cy="30479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8484"/>
            <a:ext cx="7582534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Problem</a:t>
            </a:r>
            <a:r>
              <a:rPr spc="-170" dirty="0"/>
              <a:t> </a:t>
            </a:r>
            <a:r>
              <a:rPr dirty="0"/>
              <a:t>Solving</a:t>
            </a:r>
            <a:r>
              <a:rPr spc="-85" dirty="0"/>
              <a:t> </a:t>
            </a:r>
            <a:r>
              <a:rPr spc="5" dirty="0"/>
              <a:t>Using</a:t>
            </a:r>
            <a:r>
              <a:rPr spc="-114" dirty="0"/>
              <a:t> </a:t>
            </a:r>
            <a:r>
              <a:rPr spc="-15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33143"/>
            <a:ext cx="7864475" cy="413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If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you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think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recursively,</a:t>
            </a:r>
            <a:r>
              <a:rPr sz="2400" spc="-21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you</a:t>
            </a:r>
            <a:r>
              <a:rPr sz="2400" spc="-2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solve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many</a:t>
            </a:r>
            <a:r>
              <a:rPr sz="2400" spc="-2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problems</a:t>
            </a:r>
            <a:r>
              <a:rPr sz="2400" spc="-25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using</a:t>
            </a:r>
            <a:endParaRPr sz="24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nstantia"/>
                <a:cs typeface="Constantia"/>
              </a:rPr>
              <a:t>recursion.</a:t>
            </a:r>
            <a:endParaRPr sz="2400">
              <a:latin typeface="Constantia"/>
              <a:cs typeface="Constantia"/>
            </a:endParaRPr>
          </a:p>
          <a:p>
            <a:pPr marL="286385" marR="583565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20" dirty="0">
                <a:latin typeface="Constantia"/>
                <a:cs typeface="Constantia"/>
              </a:rPr>
              <a:t>F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spc="-60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o</a:t>
            </a:r>
            <a:r>
              <a:rPr sz="2400" spc="-35" dirty="0">
                <a:latin typeface="Constantia"/>
                <a:cs typeface="Constantia"/>
              </a:rPr>
              <a:t>ri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F</a:t>
            </a:r>
            <a:r>
              <a:rPr sz="2400" spc="-35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b</a:t>
            </a:r>
            <a:r>
              <a:rPr sz="2400" spc="-30" dirty="0">
                <a:latin typeface="Constantia"/>
                <a:cs typeface="Constantia"/>
              </a:rPr>
              <a:t>on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80" dirty="0">
                <a:latin typeface="Constantia"/>
                <a:cs typeface="Constantia"/>
              </a:rPr>
              <a:t>c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204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8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2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cla</a:t>
            </a:r>
            <a:r>
              <a:rPr sz="2400" spc="-20" dirty="0">
                <a:latin typeface="Constantia"/>
                <a:cs typeface="Constantia"/>
              </a:rPr>
              <a:t>s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ecur</a:t>
            </a:r>
            <a:r>
              <a:rPr sz="2400" spc="-2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n  e</a:t>
            </a:r>
            <a:r>
              <a:rPr sz="2400" spc="-25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pl</a:t>
            </a:r>
            <a:r>
              <a:rPr sz="2400" spc="-30" dirty="0">
                <a:latin typeface="Constantia"/>
                <a:cs typeface="Constantia"/>
              </a:rPr>
              <a:t>e</a:t>
            </a:r>
            <a:r>
              <a:rPr sz="2400" spc="-4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ll</a:t>
            </a:r>
            <a:r>
              <a:rPr sz="2400" spc="-60" dirty="0">
                <a:latin typeface="Constantia"/>
                <a:cs typeface="Constantia"/>
              </a:rPr>
              <a:t> r</a:t>
            </a:r>
            <a:r>
              <a:rPr sz="2400" spc="-2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spc="-25" dirty="0">
                <a:latin typeface="Constantia"/>
                <a:cs typeface="Constantia"/>
              </a:rPr>
              <a:t>u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40" dirty="0">
                <a:latin typeface="Constantia"/>
                <a:cs typeface="Constantia"/>
              </a:rPr>
              <a:t>s</a:t>
            </a:r>
            <a:r>
              <a:rPr sz="2400" spc="-60" dirty="0">
                <a:latin typeface="Constantia"/>
                <a:cs typeface="Constantia"/>
              </a:rPr>
              <a:t>i</a:t>
            </a:r>
            <a:r>
              <a:rPr sz="2400" spc="-8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ods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</a:t>
            </a:r>
            <a:r>
              <a:rPr sz="2400" spc="-75" dirty="0">
                <a:latin typeface="Constantia"/>
                <a:cs typeface="Constantia"/>
              </a:rPr>
              <a:t>a</a:t>
            </a:r>
            <a:r>
              <a:rPr sz="2400" spc="-8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f</a:t>
            </a:r>
            <a:r>
              <a:rPr sz="2400" spc="-30" dirty="0">
                <a:latin typeface="Constantia"/>
                <a:cs typeface="Constantia"/>
              </a:rPr>
              <a:t>oll</a:t>
            </a:r>
            <a:r>
              <a:rPr sz="2400" spc="-75" dirty="0">
                <a:latin typeface="Constantia"/>
                <a:cs typeface="Constantia"/>
              </a:rPr>
              <a:t>o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spc="-35" dirty="0">
                <a:latin typeface="Constantia"/>
                <a:cs typeface="Constantia"/>
              </a:rPr>
              <a:t>i</a:t>
            </a:r>
            <a:r>
              <a:rPr sz="2400" spc="-3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  </a:t>
            </a:r>
            <a:r>
              <a:rPr sz="2400" spc="-30" dirty="0">
                <a:latin typeface="Constantia"/>
                <a:cs typeface="Constantia"/>
              </a:rPr>
              <a:t>characteristics: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15"/>
              </a:spcBef>
              <a:buClr>
                <a:srgbClr val="0D6D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The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method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implemented</a:t>
            </a:r>
            <a:r>
              <a:rPr sz="2200" spc="-2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using</a:t>
            </a:r>
            <a:r>
              <a:rPr sz="2200" spc="-1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if-else</a:t>
            </a:r>
            <a:r>
              <a:rPr sz="2200" b="1" spc="-135" dirty="0">
                <a:latin typeface="Constantia"/>
                <a:cs typeface="Constantia"/>
              </a:rPr>
              <a:t> </a:t>
            </a:r>
            <a:r>
              <a:rPr sz="2200" spc="90" dirty="0">
                <a:latin typeface="Constantia"/>
                <a:cs typeface="Constantia"/>
              </a:rPr>
              <a:t>ora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switch</a:t>
            </a:r>
            <a:endParaRPr sz="22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nstantia"/>
                <a:cs typeface="Constantia"/>
              </a:rPr>
              <a:t>s</a:t>
            </a:r>
            <a:r>
              <a:rPr sz="2200" spc="-20" dirty="0">
                <a:latin typeface="Constantia"/>
                <a:cs typeface="Constantia"/>
              </a:rPr>
              <a:t>t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dirty="0">
                <a:latin typeface="Constantia"/>
                <a:cs typeface="Constantia"/>
              </a:rPr>
              <a:t>eme</a:t>
            </a:r>
            <a:r>
              <a:rPr sz="2200" spc="-10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30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h</a:t>
            </a:r>
            <a:r>
              <a:rPr sz="2200" dirty="0">
                <a:latin typeface="Constantia"/>
                <a:cs typeface="Constantia"/>
              </a:rPr>
              <a:t>at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leads</a:t>
            </a:r>
            <a:r>
              <a:rPr sz="2200" spc="-21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t</a:t>
            </a:r>
            <a:r>
              <a:rPr sz="2200" dirty="0">
                <a:latin typeface="Constantia"/>
                <a:cs typeface="Constantia"/>
              </a:rPr>
              <a:t>o</a:t>
            </a:r>
            <a:r>
              <a:rPr sz="2200" spc="-1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di</a:t>
            </a:r>
            <a:r>
              <a:rPr sz="2200" spc="-20" dirty="0">
                <a:latin typeface="Constantia"/>
                <a:cs typeface="Constantia"/>
              </a:rPr>
              <a:t>f</a:t>
            </a:r>
            <a:r>
              <a:rPr sz="2200" spc="-40" dirty="0">
                <a:latin typeface="Constantia"/>
                <a:cs typeface="Constantia"/>
              </a:rPr>
              <a:t>f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spc="-30" dirty="0">
                <a:latin typeface="Constantia"/>
                <a:cs typeface="Constantia"/>
              </a:rPr>
              <a:t>e</a:t>
            </a:r>
            <a:r>
              <a:rPr sz="2200" spc="-15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3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15" dirty="0">
                <a:latin typeface="Constantia"/>
                <a:cs typeface="Constantia"/>
              </a:rPr>
              <a:t>s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35" dirty="0">
                <a:latin typeface="Constantia"/>
                <a:cs typeface="Constantia"/>
              </a:rPr>
              <a:t>s</a:t>
            </a:r>
            <a:r>
              <a:rPr sz="2200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722630" lvl="1" indent="-317500">
              <a:lnSpc>
                <a:spcPct val="100000"/>
              </a:lnSpc>
              <a:spcBef>
                <a:spcPts val="480"/>
              </a:spcBef>
              <a:buClr>
                <a:srgbClr val="0D6DC5"/>
              </a:buClr>
              <a:buSzPct val="84090"/>
              <a:buFont typeface="Segoe UI Symbol"/>
              <a:buChar char="⚫"/>
              <a:tabLst>
                <a:tab pos="723265" algn="l"/>
              </a:tabLst>
            </a:pPr>
            <a:r>
              <a:rPr sz="2200" spc="5" dirty="0">
                <a:latin typeface="Constantia"/>
                <a:cs typeface="Constantia"/>
              </a:rPr>
              <a:t>One</a:t>
            </a:r>
            <a:r>
              <a:rPr sz="2200" spc="-27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or</a:t>
            </a:r>
            <a:r>
              <a:rPr sz="2200" spc="-2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more</a:t>
            </a:r>
            <a:r>
              <a:rPr sz="2200" spc="-1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base</a:t>
            </a:r>
            <a:r>
              <a:rPr sz="2200" spc="-2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cases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(the</a:t>
            </a:r>
            <a:r>
              <a:rPr sz="2200" spc="-1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simplest</a:t>
            </a:r>
            <a:r>
              <a:rPr sz="2200" spc="-3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case)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are</a:t>
            </a:r>
            <a:r>
              <a:rPr sz="2200" spc="-2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used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to</a:t>
            </a:r>
            <a:r>
              <a:rPr sz="2200" spc="-2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stop</a:t>
            </a:r>
            <a:endParaRPr sz="22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200" spc="-10" dirty="0">
                <a:latin typeface="Constantia"/>
                <a:cs typeface="Constantia"/>
              </a:rPr>
              <a:t>recursion.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05"/>
              </a:spcBef>
              <a:buClr>
                <a:srgbClr val="0D6DC5"/>
              </a:buClr>
              <a:buSzPct val="84090"/>
              <a:buFont typeface="Segoe UI Symbol"/>
              <a:buChar char="⚫"/>
              <a:tabLst>
                <a:tab pos="653415" algn="l"/>
              </a:tabLst>
            </a:pPr>
            <a:r>
              <a:rPr sz="2200" spc="-80" dirty="0">
                <a:latin typeface="Constantia"/>
                <a:cs typeface="Constantia"/>
              </a:rPr>
              <a:t>Ev</a:t>
            </a:r>
            <a:r>
              <a:rPr sz="2200" spc="-25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5" dirty="0">
                <a:latin typeface="Constantia"/>
                <a:cs typeface="Constantia"/>
              </a:rPr>
              <a:t>y</a:t>
            </a:r>
            <a:r>
              <a:rPr sz="2200" spc="-185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r</a:t>
            </a:r>
            <a:r>
              <a:rPr sz="2200" spc="-20" dirty="0">
                <a:latin typeface="Constantia"/>
                <a:cs typeface="Constantia"/>
              </a:rPr>
              <a:t>e</a:t>
            </a:r>
            <a:r>
              <a:rPr sz="2200" spc="-30" dirty="0">
                <a:latin typeface="Constantia"/>
                <a:cs typeface="Constantia"/>
              </a:rPr>
              <a:t>curs</a:t>
            </a:r>
            <a:r>
              <a:rPr sz="2200" spc="-50" dirty="0">
                <a:latin typeface="Constantia"/>
                <a:cs typeface="Constantia"/>
              </a:rPr>
              <a:t>i</a:t>
            </a:r>
            <a:r>
              <a:rPr sz="2200" spc="-80" dirty="0">
                <a:latin typeface="Constantia"/>
                <a:cs typeface="Constantia"/>
              </a:rPr>
              <a:t>v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18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</a:t>
            </a:r>
            <a:r>
              <a:rPr sz="2200" dirty="0">
                <a:latin typeface="Constantia"/>
                <a:cs typeface="Constantia"/>
              </a:rPr>
              <a:t>all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r</a:t>
            </a:r>
            <a:r>
              <a:rPr sz="2200" spc="-25" dirty="0">
                <a:latin typeface="Constantia"/>
                <a:cs typeface="Constantia"/>
              </a:rPr>
              <a:t>ed</a:t>
            </a:r>
            <a:r>
              <a:rPr sz="2200" spc="-30" dirty="0">
                <a:latin typeface="Constantia"/>
                <a:cs typeface="Constantia"/>
              </a:rPr>
              <a:t>u</a:t>
            </a:r>
            <a:r>
              <a:rPr sz="2200" spc="-85" dirty="0">
                <a:latin typeface="Constantia"/>
                <a:cs typeface="Constantia"/>
              </a:rPr>
              <a:t>c</a:t>
            </a:r>
            <a:r>
              <a:rPr sz="2200" spc="-2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</a:t>
            </a:r>
            <a:r>
              <a:rPr sz="2200" spc="5" dirty="0">
                <a:latin typeface="Constantia"/>
                <a:cs typeface="Constantia"/>
              </a:rPr>
              <a:t>e</a:t>
            </a:r>
            <a:r>
              <a:rPr sz="2200" spc="-2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origi</a:t>
            </a:r>
            <a:r>
              <a:rPr sz="2200" spc="10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al</a:t>
            </a:r>
            <a:r>
              <a:rPr sz="2200" spc="-2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</a:t>
            </a:r>
            <a:r>
              <a:rPr sz="2200" spc="-35" dirty="0">
                <a:latin typeface="Constantia"/>
                <a:cs typeface="Constantia"/>
              </a:rPr>
              <a:t>r</a:t>
            </a:r>
            <a:r>
              <a:rPr sz="2200" dirty="0">
                <a:latin typeface="Constantia"/>
                <a:cs typeface="Constantia"/>
              </a:rPr>
              <a:t>oble</a:t>
            </a:r>
            <a:r>
              <a:rPr sz="2200" spc="-20" dirty="0">
                <a:latin typeface="Constantia"/>
                <a:cs typeface="Constantia"/>
              </a:rPr>
              <a:t>m</a:t>
            </a:r>
            <a:r>
              <a:rPr sz="2200" dirty="0">
                <a:latin typeface="Constantia"/>
                <a:cs typeface="Constantia"/>
              </a:rPr>
              <a:t>,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br</a:t>
            </a:r>
            <a:r>
              <a:rPr sz="2200" spc="-10" dirty="0">
                <a:latin typeface="Constantia"/>
                <a:cs typeface="Constantia"/>
              </a:rPr>
              <a:t>i</a:t>
            </a:r>
            <a:r>
              <a:rPr sz="2200" spc="10" dirty="0">
                <a:latin typeface="Constantia"/>
                <a:cs typeface="Constantia"/>
              </a:rPr>
              <a:t>n</a:t>
            </a:r>
            <a:r>
              <a:rPr sz="2200" spc="-1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i</a:t>
            </a:r>
            <a:r>
              <a:rPr sz="2200" spc="-15" dirty="0">
                <a:latin typeface="Constantia"/>
                <a:cs typeface="Constantia"/>
              </a:rPr>
              <a:t>n</a:t>
            </a:r>
            <a:r>
              <a:rPr sz="2200" spc="5" dirty="0">
                <a:latin typeface="Constantia"/>
                <a:cs typeface="Constantia"/>
              </a:rPr>
              <a:t>g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it</a:t>
            </a:r>
            <a:endParaRPr sz="22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200" dirty="0">
                <a:latin typeface="Constantia"/>
                <a:cs typeface="Constantia"/>
              </a:rPr>
              <a:t>increasinglycloser</a:t>
            </a:r>
            <a:r>
              <a:rPr sz="2200" spc="-27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to</a:t>
            </a:r>
            <a:r>
              <a:rPr sz="2200" spc="-2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base</a:t>
            </a:r>
            <a:r>
              <a:rPr sz="2200" spc="-2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case</a:t>
            </a:r>
            <a:r>
              <a:rPr sz="2200" spc="-2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until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it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becomes</a:t>
            </a:r>
            <a:r>
              <a:rPr sz="2200" spc="-2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that</a:t>
            </a:r>
            <a:r>
              <a:rPr sz="2200" spc="-2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case.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8484"/>
            <a:ext cx="7582534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Problem</a:t>
            </a:r>
            <a:r>
              <a:rPr spc="-170" dirty="0"/>
              <a:t> </a:t>
            </a:r>
            <a:r>
              <a:rPr dirty="0"/>
              <a:t>Solving</a:t>
            </a:r>
            <a:r>
              <a:rPr spc="-85" dirty="0"/>
              <a:t> </a:t>
            </a:r>
            <a:r>
              <a:rPr spc="5" dirty="0"/>
              <a:t>Using</a:t>
            </a:r>
            <a:r>
              <a:rPr spc="-114" dirty="0"/>
              <a:t> </a:t>
            </a:r>
            <a:r>
              <a:rPr spc="-15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49419"/>
            <a:ext cx="7791450" cy="37801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6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si</a:t>
            </a:r>
            <a:r>
              <a:rPr sz="2600" spc="-10" dirty="0">
                <a:latin typeface="Constantia"/>
                <a:cs typeface="Constantia"/>
              </a:rPr>
              <a:t>de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2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spc="-25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d</a:t>
            </a:r>
            <a:r>
              <a:rPr sz="2600" spc="-85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me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6385" marR="89535" indent="-274320" algn="just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70" dirty="0">
                <a:latin typeface="Constantia"/>
                <a:cs typeface="Constantia"/>
              </a:rPr>
              <a:t>For </a:t>
            </a:r>
            <a:r>
              <a:rPr sz="2600" spc="-10" dirty="0">
                <a:latin typeface="Constantia"/>
                <a:cs typeface="Constantia"/>
              </a:rPr>
              <a:t>example, </a:t>
            </a:r>
            <a:r>
              <a:rPr sz="2600" spc="-55" dirty="0">
                <a:latin typeface="Constantia"/>
                <a:cs typeface="Constantia"/>
              </a:rPr>
              <a:t>“mom”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50" dirty="0">
                <a:latin typeface="Constantia"/>
                <a:cs typeface="Constantia"/>
              </a:rPr>
              <a:t>“dad” </a:t>
            </a:r>
            <a:r>
              <a:rPr sz="2600" spc="-30" dirty="0">
                <a:latin typeface="Constantia"/>
                <a:cs typeface="Constantia"/>
              </a:rPr>
              <a:t>are palindromes, </a:t>
            </a:r>
            <a:r>
              <a:rPr sz="2600" spc="-15" dirty="0">
                <a:latin typeface="Constantia"/>
                <a:cs typeface="Constantia"/>
              </a:rPr>
              <a:t>but 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“uncle”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15" dirty="0">
                <a:latin typeface="Constantia"/>
                <a:cs typeface="Constantia"/>
              </a:rPr>
              <a:t>“aunt” </a:t>
            </a:r>
            <a:r>
              <a:rPr sz="2600" spc="-40" dirty="0">
                <a:latin typeface="Constantia"/>
                <a:cs typeface="Constantia"/>
              </a:rPr>
              <a:t>are </a:t>
            </a:r>
            <a:r>
              <a:rPr sz="2600" spc="-15" dirty="0">
                <a:latin typeface="Constantia"/>
                <a:cs typeface="Constantia"/>
              </a:rPr>
              <a:t>not.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35" dirty="0">
                <a:latin typeface="Constantia"/>
                <a:cs typeface="Constantia"/>
              </a:rPr>
              <a:t>problem </a:t>
            </a:r>
            <a:r>
              <a:rPr sz="2600" spc="-20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checking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whether </a:t>
            </a:r>
            <a:r>
              <a:rPr sz="2600" spc="-5" dirty="0">
                <a:latin typeface="Constantia"/>
                <a:cs typeface="Constantia"/>
              </a:rPr>
              <a:t>a string </a:t>
            </a:r>
            <a:r>
              <a:rPr sz="2600" spc="-15" dirty="0">
                <a:latin typeface="Constantia"/>
                <a:cs typeface="Constantia"/>
              </a:rPr>
              <a:t>is </a:t>
            </a:r>
            <a:r>
              <a:rPr sz="2600" spc="-5" dirty="0">
                <a:latin typeface="Constantia"/>
                <a:cs typeface="Constantia"/>
              </a:rPr>
              <a:t>a </a:t>
            </a:r>
            <a:r>
              <a:rPr sz="2600" spc="-25" dirty="0">
                <a:latin typeface="Constantia"/>
                <a:cs typeface="Constantia"/>
              </a:rPr>
              <a:t>palindrome </a:t>
            </a:r>
            <a:r>
              <a:rPr sz="2600" spc="-10" dirty="0">
                <a:latin typeface="Constantia"/>
                <a:cs typeface="Constantia"/>
              </a:rPr>
              <a:t>can be </a:t>
            </a:r>
            <a:r>
              <a:rPr sz="2600" spc="-15" dirty="0">
                <a:latin typeface="Constantia"/>
                <a:cs typeface="Constantia"/>
              </a:rPr>
              <a:t>divided </a:t>
            </a:r>
            <a:r>
              <a:rPr sz="2600" spc="-30" dirty="0">
                <a:latin typeface="Constantia"/>
                <a:cs typeface="Constantia"/>
              </a:rPr>
              <a:t>into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105" dirty="0">
                <a:latin typeface="Constantia"/>
                <a:cs typeface="Constantia"/>
              </a:rPr>
              <a:t>w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sub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ems</a:t>
            </a:r>
            <a:r>
              <a:rPr sz="2600" spc="-5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650" algn="just">
              <a:lnSpc>
                <a:spcPct val="100000"/>
              </a:lnSpc>
              <a:spcBef>
                <a:spcPts val="640"/>
              </a:spcBef>
              <a:buClr>
                <a:srgbClr val="0D6D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Chec</a:t>
            </a:r>
            <a:r>
              <a:rPr sz="2400" dirty="0">
                <a:latin typeface="Constantia"/>
                <a:cs typeface="Constantia"/>
              </a:rPr>
              <a:t>k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hether</a:t>
            </a:r>
            <a:r>
              <a:rPr sz="2400" spc="-229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45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rs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spc="-25" dirty="0">
                <a:latin typeface="Constantia"/>
                <a:cs typeface="Constantia"/>
              </a:rPr>
              <a:t>ha</a:t>
            </a:r>
            <a:r>
              <a:rPr sz="2400" spc="-80" dirty="0">
                <a:latin typeface="Constantia"/>
                <a:cs typeface="Constantia"/>
              </a:rPr>
              <a:t>r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spc="-60" dirty="0">
                <a:latin typeface="Constantia"/>
                <a:cs typeface="Constantia"/>
              </a:rPr>
              <a:t>t</a:t>
            </a:r>
            <a:r>
              <a:rPr sz="2400" spc="-2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la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229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cha</a:t>
            </a:r>
            <a:r>
              <a:rPr sz="2400" spc="-80" dirty="0">
                <a:latin typeface="Constantia"/>
                <a:cs typeface="Constantia"/>
              </a:rPr>
              <a:t>r</a:t>
            </a:r>
            <a:r>
              <a:rPr sz="2400" spc="-25" dirty="0">
                <a:latin typeface="Constantia"/>
                <a:cs typeface="Constantia"/>
              </a:rPr>
              <a:t>ac</a:t>
            </a:r>
            <a:r>
              <a:rPr sz="2400" spc="-55" dirty="0">
                <a:latin typeface="Constantia"/>
                <a:cs typeface="Constantia"/>
              </a:rPr>
              <a:t>t</a:t>
            </a:r>
            <a:r>
              <a:rPr sz="2400" spc="-20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r 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he</a:t>
            </a:r>
            <a:r>
              <a:rPr sz="2400" spc="-2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tri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q</a:t>
            </a:r>
            <a:r>
              <a:rPr sz="2400" spc="-5" dirty="0">
                <a:latin typeface="Constantia"/>
                <a:cs typeface="Constantia"/>
              </a:rPr>
              <a:t>ual.</a:t>
            </a:r>
            <a:endParaRPr sz="2400">
              <a:latin typeface="Constantia"/>
              <a:cs typeface="Constant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605"/>
              </a:spcBef>
              <a:buClr>
                <a:srgbClr val="0D6DC5"/>
              </a:buClr>
              <a:buSzPct val="85416"/>
              <a:buFont typeface="Segoe UI Symbol"/>
              <a:buChar char="⚫"/>
              <a:tabLst>
                <a:tab pos="653415" algn="l"/>
              </a:tabLst>
            </a:pPr>
            <a:r>
              <a:rPr sz="2400" spc="-5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spc="-125" dirty="0">
                <a:latin typeface="Constantia"/>
                <a:cs typeface="Constantia"/>
              </a:rPr>
              <a:t>w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2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</a:t>
            </a:r>
            <a:r>
              <a:rPr sz="2400" spc="-10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ac</a:t>
            </a:r>
            <a:r>
              <a:rPr sz="2400" spc="-5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ers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k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w</a:t>
            </a:r>
            <a:r>
              <a:rPr sz="2400" spc="-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her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he</a:t>
            </a:r>
            <a:endParaRPr sz="2400">
              <a:latin typeface="Constantia"/>
              <a:cs typeface="Constantia"/>
            </a:endParaRPr>
          </a:p>
          <a:p>
            <a:pPr marL="652780" algn="just">
              <a:lnSpc>
                <a:spcPct val="100000"/>
              </a:lnSpc>
            </a:pP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2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spc="5" dirty="0">
                <a:latin typeface="Constantia"/>
                <a:cs typeface="Constantia"/>
              </a:rPr>
              <a:t>b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2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2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pal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nd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914400"/>
            <a:ext cx="8610600" cy="5782310"/>
            <a:chOff x="381000" y="914400"/>
            <a:chExt cx="8610600" cy="57823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914400"/>
              <a:ext cx="6248400" cy="266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3505200"/>
              <a:ext cx="6705600" cy="2133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600" y="5638800"/>
              <a:ext cx="2667000" cy="10576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589089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14" dirty="0"/>
              <a:t>Text</a:t>
            </a:r>
            <a:r>
              <a:rPr sz="5000" spc="-160" dirty="0"/>
              <a:t> </a:t>
            </a:r>
            <a:r>
              <a:rPr sz="5000" spc="-10" dirty="0"/>
              <a:t>I/O</a:t>
            </a:r>
            <a:r>
              <a:rPr sz="5000" spc="-20" dirty="0"/>
              <a:t> </a:t>
            </a:r>
            <a:r>
              <a:rPr sz="5000" spc="-5" dirty="0"/>
              <a:t>and</a:t>
            </a:r>
            <a:r>
              <a:rPr sz="5000" spc="-45" dirty="0"/>
              <a:t> </a:t>
            </a:r>
            <a:r>
              <a:rPr sz="5000" spc="-5" dirty="0"/>
              <a:t>Binary</a:t>
            </a:r>
            <a:r>
              <a:rPr sz="5000" spc="15" dirty="0"/>
              <a:t> </a:t>
            </a:r>
            <a:r>
              <a:rPr sz="5000" spc="-10" dirty="0"/>
              <a:t>I/O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49419"/>
            <a:ext cx="7894955" cy="397382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Files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classified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either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b="1" spc="-35" dirty="0">
                <a:latin typeface="Constantia"/>
                <a:cs typeface="Constantia"/>
              </a:rPr>
              <a:t>text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binary</a:t>
            </a:r>
            <a:r>
              <a:rPr sz="2600" dirty="0">
                <a:latin typeface="Constantia"/>
                <a:cs typeface="Constantia"/>
              </a:rPr>
              <a:t>.</a:t>
            </a: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tha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25" dirty="0">
                <a:latin typeface="Constantia"/>
                <a:cs typeface="Constantia"/>
              </a:rPr>
              <a:t>esse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(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 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di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ed)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x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such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8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ed  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b="1" spc="-35" dirty="0">
                <a:latin typeface="Constantia"/>
                <a:cs typeface="Constantia"/>
              </a:rPr>
              <a:t>text</a:t>
            </a:r>
            <a:r>
              <a:rPr sz="2600" b="1" spc="-150" dirty="0">
                <a:latin typeface="Constantia"/>
                <a:cs typeface="Constantia"/>
              </a:rPr>
              <a:t> </a:t>
            </a:r>
            <a:r>
              <a:rPr sz="2600" b="1" spc="10" dirty="0">
                <a:latin typeface="Constantia"/>
                <a:cs typeface="Constantia"/>
              </a:rPr>
              <a:t>file</a:t>
            </a:r>
            <a:r>
              <a:rPr sz="2600" i="1" spc="10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286385" marR="434975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You</a:t>
            </a:r>
            <a:r>
              <a:rPr sz="2600" spc="-2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cannot</a:t>
            </a:r>
            <a:r>
              <a:rPr sz="2600" spc="-2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read</a:t>
            </a:r>
            <a:r>
              <a:rPr sz="2600" spc="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binary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files</a:t>
            </a:r>
            <a:r>
              <a:rPr sz="2600" spc="-1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using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1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text</a:t>
            </a:r>
            <a:r>
              <a:rPr sz="2600" spc="-2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editor,</a:t>
            </a:r>
            <a:r>
              <a:rPr sz="26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they </a:t>
            </a:r>
            <a:r>
              <a:rPr sz="2600" spc="-6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2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des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gn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1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2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spc="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60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600" spc="-2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am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x</a:t>
            </a:r>
            <a:r>
              <a:rPr sz="2600" spc="-5" dirty="0">
                <a:latin typeface="Constantia"/>
                <a:cs typeface="Constantia"/>
              </a:rPr>
              <a:t>.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95" dirty="0">
                <a:latin typeface="Constantia"/>
                <a:cs typeface="Constantia"/>
              </a:rPr>
              <a:t>J</a:t>
            </a:r>
            <a:r>
              <a:rPr sz="2600" spc="-125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endParaRPr sz="2600" dirty="0">
              <a:latin typeface="Constantia"/>
              <a:cs typeface="Constantia"/>
            </a:endParaRPr>
          </a:p>
          <a:p>
            <a:pPr marL="286385" marR="3175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Constantia"/>
                <a:cs typeface="Constantia"/>
              </a:rPr>
              <a:t>J</a:t>
            </a:r>
            <a:r>
              <a:rPr sz="2600" spc="-125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ro</a:t>
            </a:r>
            <a:r>
              <a:rPr sz="2600" spc="-35" dirty="0">
                <a:latin typeface="Constantia"/>
                <a:cs typeface="Constantia"/>
              </a:rPr>
              <a:t>v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25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es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65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x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5" dirty="0">
                <a:latin typeface="Constantia"/>
                <a:cs typeface="Constantia"/>
              </a:rPr>
              <a:t>/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  </a:t>
            </a:r>
            <a:r>
              <a:rPr sz="2600" dirty="0">
                <a:latin typeface="Constantia"/>
                <a:cs typeface="Constantia"/>
              </a:rPr>
              <a:t>binary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I/O.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67945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30" dirty="0"/>
              <a:t>Recursive</a:t>
            </a:r>
            <a:r>
              <a:rPr sz="5000" spc="-155" dirty="0"/>
              <a:t> </a:t>
            </a:r>
            <a:r>
              <a:rPr sz="5000" spc="-5" dirty="0"/>
              <a:t>Helper</a:t>
            </a:r>
            <a:r>
              <a:rPr sz="5000" spc="-50" dirty="0"/>
              <a:t> </a:t>
            </a:r>
            <a:r>
              <a:rPr sz="5000" spc="-5" dirty="0"/>
              <a:t>Methods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6412"/>
            <a:ext cx="7936865" cy="406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Sometimes </a:t>
            </a:r>
            <a:r>
              <a:rPr sz="2600" spc="-50" dirty="0">
                <a:latin typeface="Constantia"/>
                <a:cs typeface="Constantia"/>
              </a:rPr>
              <a:t>you </a:t>
            </a:r>
            <a:r>
              <a:rPr sz="2600" spc="-10" dirty="0">
                <a:latin typeface="Constantia"/>
                <a:cs typeface="Constantia"/>
              </a:rPr>
              <a:t>can </a:t>
            </a:r>
            <a:r>
              <a:rPr sz="2600" spc="10" dirty="0">
                <a:latin typeface="Constantia"/>
                <a:cs typeface="Constantia"/>
              </a:rPr>
              <a:t>find </a:t>
            </a:r>
            <a:r>
              <a:rPr sz="2600" spc="-5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solution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the original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m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b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ec</a:t>
            </a:r>
            <a:r>
              <a:rPr sz="2600" spc="-40" dirty="0">
                <a:latin typeface="Constantia"/>
                <a:cs typeface="Constantia"/>
              </a:rPr>
              <a:t>ur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fu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c</a:t>
            </a:r>
            <a:r>
              <a:rPr sz="2600" spc="-10" dirty="0">
                <a:latin typeface="Constantia"/>
                <a:cs typeface="Constantia"/>
              </a:rPr>
              <a:t>tio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spc="-85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ob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m  similar </a:t>
            </a:r>
            <a:r>
              <a:rPr sz="2600" spc="-40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original </a:t>
            </a:r>
            <a:r>
              <a:rPr sz="2600" spc="-40" dirty="0">
                <a:latin typeface="Constantia"/>
                <a:cs typeface="Constantia"/>
              </a:rPr>
              <a:t>problem.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spc="-10" dirty="0">
                <a:latin typeface="Constantia"/>
                <a:cs typeface="Constantia"/>
              </a:rPr>
              <a:t>new </a:t>
            </a:r>
            <a:r>
              <a:rPr sz="2600" spc="-5" dirty="0">
                <a:latin typeface="Constantia"/>
                <a:cs typeface="Constantia"/>
              </a:rPr>
              <a:t>method </a:t>
            </a:r>
            <a:r>
              <a:rPr sz="2600" dirty="0">
                <a:latin typeface="Constantia"/>
                <a:cs typeface="Constantia"/>
              </a:rPr>
              <a:t>is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ed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c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er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.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2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na</a:t>
            </a:r>
            <a:r>
              <a:rPr sz="2600" spc="-5" dirty="0">
                <a:latin typeface="Constantia"/>
                <a:cs typeface="Constantia"/>
              </a:rPr>
              <a:t>l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m  </a:t>
            </a:r>
            <a:r>
              <a:rPr sz="2600" spc="-10" dirty="0">
                <a:latin typeface="Constantia"/>
                <a:cs typeface="Constantia"/>
              </a:rPr>
              <a:t>can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solved</a:t>
            </a:r>
            <a:r>
              <a:rPr sz="2600" spc="12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by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invoking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recursive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helper </a:t>
            </a:r>
            <a:r>
              <a:rPr sz="2600" spc="-5" dirty="0">
                <a:latin typeface="Constantia"/>
                <a:cs typeface="Constantia"/>
              </a:rPr>
              <a:t> method.</a:t>
            </a:r>
            <a:endParaRPr sz="2600" dirty="0">
              <a:latin typeface="Constantia"/>
              <a:cs typeface="Constantia"/>
            </a:endParaRPr>
          </a:p>
          <a:p>
            <a:pPr marL="286385" marR="160655" indent="-274320">
              <a:lnSpc>
                <a:spcPct val="100000"/>
              </a:lnSpc>
              <a:spcBef>
                <a:spcPts val="61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45" dirty="0">
                <a:latin typeface="Constantia"/>
                <a:cs typeface="Constantia"/>
              </a:rPr>
              <a:t>recursive </a:t>
            </a:r>
            <a:r>
              <a:rPr sz="2600" spc="-15" dirty="0">
                <a:latin typeface="Constantia"/>
                <a:cs typeface="Constantia"/>
              </a:rPr>
              <a:t>isPalindrome </a:t>
            </a:r>
            <a:r>
              <a:rPr sz="2600" spc="-5" dirty="0">
                <a:latin typeface="Constantia"/>
                <a:cs typeface="Constantia"/>
              </a:rPr>
              <a:t>method is </a:t>
            </a:r>
            <a:r>
              <a:rPr sz="2600" spc="-10" dirty="0">
                <a:latin typeface="Constantia"/>
                <a:cs typeface="Constantia"/>
              </a:rPr>
              <a:t>not </a:t>
            </a:r>
            <a:r>
              <a:rPr sz="2600" dirty="0">
                <a:latin typeface="Constantia"/>
                <a:cs typeface="Constantia"/>
              </a:rPr>
              <a:t>efficient,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bec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se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c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stri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f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ec</a:t>
            </a:r>
            <a:r>
              <a:rPr sz="2600" spc="-40" dirty="0">
                <a:latin typeface="Constantia"/>
                <a:cs typeface="Constantia"/>
              </a:rPr>
              <a:t>ur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ll</a:t>
            </a:r>
            <a:r>
              <a:rPr sz="2600" spc="-5" dirty="0">
                <a:latin typeface="Constantia"/>
                <a:cs typeface="Constantia"/>
              </a:rPr>
              <a:t>.  </a:t>
            </a:r>
            <a:r>
              <a:rPr sz="2600" spc="-190" dirty="0">
                <a:latin typeface="Constantia"/>
                <a:cs typeface="Constantia"/>
              </a:rPr>
              <a:t>To</a:t>
            </a:r>
            <a:r>
              <a:rPr sz="2600" spc="-350" dirty="0">
                <a:latin typeface="Constantia"/>
                <a:cs typeface="Constantia"/>
              </a:rPr>
              <a:t> </a:t>
            </a:r>
            <a:r>
              <a:rPr lang="en-US" sz="2600" spc="-35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avoid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creating</a:t>
            </a:r>
            <a:r>
              <a:rPr sz="2600" spc="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new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strings,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you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can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use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low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hi</a:t>
            </a:r>
            <a:r>
              <a:rPr sz="2600" spc="-30" dirty="0">
                <a:latin typeface="Constantia"/>
                <a:cs typeface="Constantia"/>
              </a:rPr>
              <a:t>g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c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an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f</a:t>
            </a:r>
            <a:r>
              <a:rPr sz="2600" spc="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29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0" dirty="0">
                <a:latin typeface="Constantia"/>
                <a:cs typeface="Constantia"/>
              </a:rPr>
              <a:t>u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533400"/>
            <a:ext cx="6858000" cy="5791200"/>
            <a:chOff x="381000" y="533400"/>
            <a:chExt cx="6858000" cy="5791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533400"/>
              <a:ext cx="6400800" cy="32004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3733800"/>
              <a:ext cx="6858000" cy="2590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573151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5" dirty="0"/>
              <a:t>Recursion</a:t>
            </a:r>
            <a:r>
              <a:rPr sz="5000" spc="-114" dirty="0"/>
              <a:t> </a:t>
            </a:r>
            <a:r>
              <a:rPr sz="5000" spc="-25" dirty="0"/>
              <a:t>vs.</a:t>
            </a:r>
            <a:r>
              <a:rPr sz="5000" spc="-50" dirty="0"/>
              <a:t> </a:t>
            </a:r>
            <a:r>
              <a:rPr sz="5000" spc="-20" dirty="0"/>
              <a:t>Iteration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872183"/>
            <a:ext cx="7900670" cy="424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ts val="2795"/>
              </a:lnSpc>
              <a:spcBef>
                <a:spcPts val="10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Recursion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229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alternative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form</a:t>
            </a:r>
            <a:r>
              <a:rPr sz="2400" spc="-2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program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control.</a:t>
            </a:r>
            <a:r>
              <a:rPr sz="2400" spc="13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It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is</a:t>
            </a:r>
            <a:endParaRPr sz="2400" dirty="0">
              <a:latin typeface="Constantia"/>
              <a:cs typeface="Constantia"/>
            </a:endParaRPr>
          </a:p>
          <a:p>
            <a:pPr marL="286385">
              <a:lnSpc>
                <a:spcPts val="2795"/>
              </a:lnSpc>
            </a:pP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" dirty="0">
                <a:latin typeface="Constantia"/>
                <a:cs typeface="Constantia"/>
              </a:rPr>
              <a:t>s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en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22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epet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thou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2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loo</a:t>
            </a:r>
            <a:r>
              <a:rPr sz="2400" spc="-9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287020" indent="-274320">
              <a:lnSpc>
                <a:spcPts val="2785"/>
              </a:lnSpc>
              <a:spcBef>
                <a:spcPts val="12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repetition</a:t>
            </a:r>
            <a:r>
              <a:rPr sz="2400" spc="-25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loop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body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23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controlled</a:t>
            </a:r>
            <a:r>
              <a:rPr sz="2400" spc="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by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loop</a:t>
            </a:r>
            <a:endParaRPr sz="2400" dirty="0">
              <a:latin typeface="Constantia"/>
              <a:cs typeface="Constantia"/>
            </a:endParaRPr>
          </a:p>
          <a:p>
            <a:pPr marL="286385">
              <a:lnSpc>
                <a:spcPts val="2785"/>
              </a:lnSpc>
            </a:pPr>
            <a:r>
              <a:rPr sz="2400" spc="-40" dirty="0">
                <a:latin typeface="Constantia"/>
                <a:cs typeface="Constantia"/>
              </a:rPr>
              <a:t>control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structure.</a:t>
            </a:r>
            <a:endParaRPr sz="24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90000"/>
              </a:lnSpc>
              <a:spcBef>
                <a:spcPts val="60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In </a:t>
            </a:r>
            <a:r>
              <a:rPr sz="2400" spc="-10" dirty="0">
                <a:solidFill>
                  <a:srgbClr val="00B0F0"/>
                </a:solidFill>
                <a:latin typeface="Constantia"/>
                <a:cs typeface="Constantia"/>
              </a:rPr>
              <a:t>recursion, </a:t>
            </a:r>
            <a:r>
              <a:rPr sz="2400" spc="-5" dirty="0">
                <a:solidFill>
                  <a:srgbClr val="00B0F0"/>
                </a:solidFill>
                <a:latin typeface="Constantia"/>
                <a:cs typeface="Constantia"/>
              </a:rPr>
              <a:t>the method itself is called </a:t>
            </a:r>
            <a:r>
              <a:rPr sz="2400" spc="-60" dirty="0">
                <a:solidFill>
                  <a:srgbClr val="00B0F0"/>
                </a:solidFill>
                <a:latin typeface="Constantia"/>
                <a:cs typeface="Constantia"/>
              </a:rPr>
              <a:t>repeatedly. 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A </a:t>
            </a:r>
            <a:r>
              <a:rPr sz="2400" spc="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elec</a:t>
            </a:r>
            <a:r>
              <a:rPr sz="2400" spc="-10" dirty="0">
                <a:solidFill>
                  <a:srgbClr val="00B0F0"/>
                </a:solidFill>
                <a:latin typeface="Constantia"/>
                <a:cs typeface="Constantia"/>
              </a:rPr>
              <a:t>t</a:t>
            </a:r>
            <a:r>
              <a:rPr sz="2400" spc="-5" dirty="0">
                <a:solidFill>
                  <a:srgbClr val="00B0F0"/>
                </a:solidFill>
                <a:latin typeface="Constantia"/>
                <a:cs typeface="Constantia"/>
              </a:rPr>
              <a:t>i</a:t>
            </a:r>
            <a:r>
              <a:rPr sz="2400" spc="-15" dirty="0">
                <a:solidFill>
                  <a:srgbClr val="00B0F0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n</a:t>
            </a:r>
            <a:r>
              <a:rPr sz="2400" spc="-12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00B0F0"/>
                </a:solidFill>
                <a:latin typeface="Constantia"/>
                <a:cs typeface="Constantia"/>
              </a:rPr>
              <a:t>s</a:t>
            </a:r>
            <a:r>
              <a:rPr sz="2400" spc="-5" dirty="0">
                <a:solidFill>
                  <a:srgbClr val="00B0F0"/>
                </a:solidFill>
                <a:latin typeface="Constantia"/>
                <a:cs typeface="Constantia"/>
              </a:rPr>
              <a:t>ta</a:t>
            </a:r>
            <a:r>
              <a:rPr sz="2400" spc="-40" dirty="0">
                <a:solidFill>
                  <a:srgbClr val="00B0F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e</a:t>
            </a:r>
            <a:r>
              <a:rPr sz="2400" spc="5" dirty="0">
                <a:solidFill>
                  <a:srgbClr val="00B0F0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ent</a:t>
            </a:r>
            <a:r>
              <a:rPr sz="2400" spc="-18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5" dirty="0">
                <a:solidFill>
                  <a:srgbClr val="00B0F0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solidFill>
                  <a:srgbClr val="00B0F0"/>
                </a:solidFill>
                <a:latin typeface="Constantia"/>
                <a:cs typeface="Constantia"/>
              </a:rPr>
              <a:t>u</a:t>
            </a:r>
            <a:r>
              <a:rPr sz="2400" spc="-15" dirty="0">
                <a:solidFill>
                  <a:srgbClr val="00B0F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t</a:t>
            </a:r>
            <a:r>
              <a:rPr sz="2400" spc="-15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5" dirty="0">
                <a:solidFill>
                  <a:srgbClr val="00B0F0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e</a:t>
            </a:r>
            <a:r>
              <a:rPr sz="2400" spc="-19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Constantia"/>
                <a:cs typeface="Constantia"/>
              </a:rPr>
              <a:t>use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d</a:t>
            </a:r>
            <a:r>
              <a:rPr sz="2400" spc="-7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-60" dirty="0">
                <a:solidFill>
                  <a:srgbClr val="00B0F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o</a:t>
            </a:r>
            <a:r>
              <a:rPr sz="2400" spc="-24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-80" dirty="0">
                <a:solidFill>
                  <a:srgbClr val="00B0F0"/>
                </a:solidFill>
                <a:latin typeface="Constantia"/>
                <a:cs typeface="Constantia"/>
              </a:rPr>
              <a:t>c</a:t>
            </a:r>
            <a:r>
              <a:rPr sz="2400" spc="-30" dirty="0">
                <a:solidFill>
                  <a:srgbClr val="00B0F0"/>
                </a:solidFill>
                <a:latin typeface="Constantia"/>
                <a:cs typeface="Constantia"/>
              </a:rPr>
              <a:t>on</a:t>
            </a:r>
            <a:r>
              <a:rPr sz="2400" spc="-35" dirty="0">
                <a:solidFill>
                  <a:srgbClr val="00B0F0"/>
                </a:solidFill>
                <a:latin typeface="Constantia"/>
                <a:cs typeface="Constantia"/>
              </a:rPr>
              <a:t>t</a:t>
            </a:r>
            <a:r>
              <a:rPr sz="2400" spc="-60" dirty="0">
                <a:solidFill>
                  <a:srgbClr val="00B0F0"/>
                </a:solidFill>
                <a:latin typeface="Constantia"/>
                <a:cs typeface="Constantia"/>
              </a:rPr>
              <a:t>r</a:t>
            </a:r>
            <a:r>
              <a:rPr sz="2400" spc="-30" dirty="0">
                <a:solidFill>
                  <a:srgbClr val="00B0F0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l</a:t>
            </a:r>
            <a:r>
              <a:rPr sz="2400" spc="-30" dirty="0">
                <a:solidFill>
                  <a:srgbClr val="00B0F0"/>
                </a:solidFill>
                <a:latin typeface="Constantia"/>
                <a:cs typeface="Constantia"/>
              </a:rPr>
              <a:t> w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hether</a:t>
            </a:r>
            <a:r>
              <a:rPr sz="2400" spc="-254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-60" dirty="0">
                <a:solidFill>
                  <a:srgbClr val="00B0F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o</a:t>
            </a:r>
            <a:r>
              <a:rPr sz="2400" spc="-24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Constantia"/>
                <a:cs typeface="Constantia"/>
              </a:rPr>
              <a:t>call  </a:t>
            </a:r>
            <a:r>
              <a:rPr sz="2400" spc="-10" dirty="0">
                <a:solidFill>
                  <a:srgbClr val="00B0F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he</a:t>
            </a:r>
            <a:r>
              <a:rPr sz="2400" spc="-12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met</a:t>
            </a:r>
            <a:r>
              <a:rPr sz="2400" spc="-10" dirty="0">
                <a:solidFill>
                  <a:srgbClr val="00B0F0"/>
                </a:solidFill>
                <a:latin typeface="Constantia"/>
                <a:cs typeface="Constantia"/>
              </a:rPr>
              <a:t>h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od</a:t>
            </a:r>
            <a:r>
              <a:rPr sz="2400" spc="-12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-60" dirty="0">
                <a:solidFill>
                  <a:srgbClr val="00B0F0"/>
                </a:solidFill>
                <a:latin typeface="Constantia"/>
                <a:cs typeface="Constantia"/>
              </a:rPr>
              <a:t>r</a:t>
            </a:r>
            <a:r>
              <a:rPr sz="2400" spc="-25" dirty="0">
                <a:solidFill>
                  <a:srgbClr val="00B0F0"/>
                </a:solidFill>
                <a:latin typeface="Constantia"/>
                <a:cs typeface="Constantia"/>
              </a:rPr>
              <a:t>e</a:t>
            </a:r>
            <a:r>
              <a:rPr sz="2400" spc="-30" dirty="0">
                <a:solidFill>
                  <a:srgbClr val="00B0F0"/>
                </a:solidFill>
                <a:latin typeface="Constantia"/>
                <a:cs typeface="Constantia"/>
              </a:rPr>
              <a:t>c</a:t>
            </a:r>
            <a:r>
              <a:rPr sz="2400" spc="-25" dirty="0">
                <a:solidFill>
                  <a:srgbClr val="00B0F0"/>
                </a:solidFill>
                <a:latin typeface="Constantia"/>
                <a:cs typeface="Constantia"/>
              </a:rPr>
              <a:t>u</a:t>
            </a:r>
            <a:r>
              <a:rPr sz="2400" spc="-35" dirty="0">
                <a:solidFill>
                  <a:srgbClr val="00B0F0"/>
                </a:solidFill>
                <a:latin typeface="Constantia"/>
                <a:cs typeface="Constantia"/>
              </a:rPr>
              <a:t>r</a:t>
            </a:r>
            <a:r>
              <a:rPr sz="2400" spc="-40" dirty="0">
                <a:solidFill>
                  <a:srgbClr val="00B0F0"/>
                </a:solidFill>
                <a:latin typeface="Constantia"/>
                <a:cs typeface="Constantia"/>
              </a:rPr>
              <a:t>s</a:t>
            </a:r>
            <a:r>
              <a:rPr sz="2400" spc="-60" dirty="0">
                <a:solidFill>
                  <a:srgbClr val="00B0F0"/>
                </a:solidFill>
                <a:latin typeface="Constantia"/>
                <a:cs typeface="Constantia"/>
              </a:rPr>
              <a:t>i</a:t>
            </a:r>
            <a:r>
              <a:rPr sz="2400" spc="-80" dirty="0">
                <a:solidFill>
                  <a:srgbClr val="00B0F0"/>
                </a:solidFill>
                <a:latin typeface="Constantia"/>
                <a:cs typeface="Constantia"/>
              </a:rPr>
              <a:t>v</a:t>
            </a:r>
            <a:r>
              <a:rPr sz="2400" spc="-25" dirty="0">
                <a:solidFill>
                  <a:srgbClr val="00B0F0"/>
                </a:solidFill>
                <a:latin typeface="Constantia"/>
                <a:cs typeface="Constantia"/>
              </a:rPr>
              <a:t>e</a:t>
            </a:r>
            <a:r>
              <a:rPr sz="2400" spc="-50" dirty="0">
                <a:solidFill>
                  <a:srgbClr val="00B0F0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y</a:t>
            </a:r>
            <a:r>
              <a:rPr sz="2400" spc="-18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Constantia"/>
                <a:cs typeface="Constantia"/>
              </a:rPr>
              <a:t>o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r</a:t>
            </a:r>
            <a:r>
              <a:rPr sz="2400" spc="-16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Constantia"/>
                <a:cs typeface="Constantia"/>
              </a:rPr>
              <a:t>n</a:t>
            </a:r>
            <a:r>
              <a:rPr sz="2400" spc="-10" dirty="0">
                <a:solidFill>
                  <a:srgbClr val="00B0F0"/>
                </a:solidFill>
                <a:latin typeface="Constantia"/>
                <a:cs typeface="Constantia"/>
              </a:rPr>
              <a:t>ot</a:t>
            </a:r>
            <a:r>
              <a:rPr sz="2400" dirty="0">
                <a:solidFill>
                  <a:srgbClr val="00B0F0"/>
                </a:solidFill>
                <a:latin typeface="Constantia"/>
                <a:cs typeface="Constantia"/>
              </a:rPr>
              <a:t>.</a:t>
            </a:r>
          </a:p>
          <a:p>
            <a:pPr marL="286385" marR="26034" indent="-274320">
              <a:lnSpc>
                <a:spcPct val="90000"/>
              </a:lnSpc>
              <a:spcBef>
                <a:spcPts val="605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10" dirty="0">
                <a:latin typeface="Constantia"/>
                <a:cs typeface="Constantia"/>
              </a:rPr>
              <a:t>Recursion </a:t>
            </a:r>
            <a:r>
              <a:rPr sz="2400" spc="-5" dirty="0">
                <a:latin typeface="Constantia"/>
                <a:cs typeface="Constantia"/>
              </a:rPr>
              <a:t>bears </a:t>
            </a:r>
            <a:r>
              <a:rPr sz="2400" spc="-10" dirty="0">
                <a:latin typeface="Constantia"/>
                <a:cs typeface="Constantia"/>
              </a:rPr>
              <a:t>substantial </a:t>
            </a:r>
            <a:r>
              <a:rPr sz="2400" spc="-35" dirty="0">
                <a:latin typeface="Constantia"/>
                <a:cs typeface="Constantia"/>
              </a:rPr>
              <a:t>overhead.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Each time the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g</a:t>
            </a:r>
            <a:r>
              <a:rPr sz="2400" spc="-8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cal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ethod,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h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5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alloca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1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1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y  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or</a:t>
            </a:r>
            <a:r>
              <a:rPr sz="2400" spc="-1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all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h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h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400" spc="-114" dirty="0">
                <a:solidFill>
                  <a:srgbClr val="FF0000"/>
                </a:solidFill>
                <a:latin typeface="Constantia"/>
                <a:cs typeface="Constantia"/>
              </a:rPr>
              <a:t>’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local</a:t>
            </a:r>
            <a:r>
              <a:rPr sz="24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ar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les</a:t>
            </a:r>
            <a:r>
              <a:rPr sz="2400" spc="-1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pa</a:t>
            </a:r>
            <a:r>
              <a:rPr sz="2400" spc="-8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5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 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consume</a:t>
            </a:r>
            <a:r>
              <a:rPr sz="2400" spc="-16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considerable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memory</a:t>
            </a:r>
            <a:r>
              <a:rPr sz="2400" spc="-2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requires</a:t>
            </a:r>
            <a:r>
              <a:rPr sz="2400" spc="-3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extra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n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7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</a:t>
            </a:r>
            <a:r>
              <a:rPr sz="2400" spc="-20" dirty="0">
                <a:latin typeface="Constantia"/>
                <a:cs typeface="Constantia"/>
              </a:rPr>
              <a:t>e</a:t>
            </a:r>
            <a:r>
              <a:rPr sz="2400" spc="-15" dirty="0">
                <a:latin typeface="Constantia"/>
                <a:cs typeface="Constantia"/>
              </a:rPr>
              <a:t>m</a:t>
            </a:r>
            <a:r>
              <a:rPr sz="2400" spc="-25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-27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573151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5" dirty="0"/>
              <a:t>Recursion</a:t>
            </a:r>
            <a:r>
              <a:rPr sz="5000" spc="-114" dirty="0"/>
              <a:t> </a:t>
            </a:r>
            <a:r>
              <a:rPr sz="5000" spc="-25" dirty="0"/>
              <a:t>vs.</a:t>
            </a:r>
            <a:r>
              <a:rPr sz="5000" spc="-50" dirty="0"/>
              <a:t> </a:t>
            </a:r>
            <a:r>
              <a:rPr sz="5000" spc="-20" dirty="0"/>
              <a:t>Iteration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6412"/>
            <a:ext cx="7756525" cy="414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0637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65" dirty="0">
                <a:latin typeface="Constantia"/>
                <a:cs typeface="Constantia"/>
              </a:rPr>
              <a:t>l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c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  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65" dirty="0">
                <a:latin typeface="Constantia"/>
                <a:cs typeface="Constantia"/>
              </a:rPr>
              <a:t>l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o</a:t>
            </a:r>
            <a:r>
              <a:rPr sz="2600" spc="-25" dirty="0">
                <a:latin typeface="Constantia"/>
                <a:cs typeface="Constantia"/>
              </a:rPr>
              <a:t>n</a:t>
            </a:r>
            <a:r>
              <a:rPr sz="2600" spc="-85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ec</a:t>
            </a:r>
            <a:r>
              <a:rPr sz="2600" spc="-40" dirty="0">
                <a:latin typeface="Constantia"/>
                <a:cs typeface="Constantia"/>
              </a:rPr>
              <a:t>ur</a:t>
            </a:r>
            <a:r>
              <a:rPr sz="2600" spc="-20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105" dirty="0">
                <a:latin typeface="Constantia"/>
                <a:cs typeface="Constantia"/>
              </a:rPr>
              <a:t>v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7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.</a:t>
            </a:r>
            <a:r>
              <a:rPr sz="2600" spc="75" dirty="0">
                <a:latin typeface="Constantia"/>
                <a:cs typeface="Constantia"/>
              </a:rPr>
              <a:t> </a:t>
            </a:r>
            <a:r>
              <a:rPr sz="2600" b="1" spc="-85" dirty="0">
                <a:solidFill>
                  <a:srgbClr val="00B0F0"/>
                </a:solidFill>
                <a:latin typeface="Constantia"/>
                <a:cs typeface="Constantia"/>
              </a:rPr>
              <a:t>R</a:t>
            </a:r>
            <a:r>
              <a:rPr sz="2600" b="1" spc="-25" dirty="0">
                <a:solidFill>
                  <a:srgbClr val="00B0F0"/>
                </a:solidFill>
                <a:latin typeface="Constantia"/>
                <a:cs typeface="Constantia"/>
              </a:rPr>
              <a:t>ec</a:t>
            </a:r>
            <a:r>
              <a:rPr sz="2600" b="1" spc="-40" dirty="0">
                <a:solidFill>
                  <a:srgbClr val="00B0F0"/>
                </a:solidFill>
                <a:latin typeface="Constantia"/>
                <a:cs typeface="Constantia"/>
              </a:rPr>
              <a:t>ur</a:t>
            </a:r>
            <a:r>
              <a:rPr sz="2600" b="1" spc="-25" dirty="0">
                <a:solidFill>
                  <a:srgbClr val="00B0F0"/>
                </a:solidFill>
                <a:latin typeface="Constantia"/>
                <a:cs typeface="Constantia"/>
              </a:rPr>
              <a:t>s</a:t>
            </a:r>
            <a:r>
              <a:rPr sz="2600" b="1" spc="-20" dirty="0">
                <a:solidFill>
                  <a:srgbClr val="00B0F0"/>
                </a:solidFill>
                <a:latin typeface="Constantia"/>
                <a:cs typeface="Constantia"/>
              </a:rPr>
              <a:t>i</a:t>
            </a:r>
            <a:r>
              <a:rPr sz="2600" b="1" spc="-15" dirty="0">
                <a:solidFill>
                  <a:srgbClr val="00B0F0"/>
                </a:solidFill>
                <a:latin typeface="Constantia"/>
                <a:cs typeface="Constantia"/>
              </a:rPr>
              <a:t>o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n</a:t>
            </a:r>
            <a:r>
              <a:rPr sz="2600" b="1" spc="4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rgbClr val="00B0F0"/>
                </a:solidFill>
                <a:latin typeface="Constantia"/>
                <a:cs typeface="Constantia"/>
              </a:rPr>
              <a:t>h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as  some</a:t>
            </a:r>
            <a:r>
              <a:rPr sz="2600" b="1" spc="-14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40" dirty="0">
                <a:solidFill>
                  <a:srgbClr val="00B0F0"/>
                </a:solidFill>
                <a:latin typeface="Constantia"/>
                <a:cs typeface="Constantia"/>
              </a:rPr>
              <a:t>negative</a:t>
            </a:r>
            <a:r>
              <a:rPr sz="2600" b="1" spc="-21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aspects:</a:t>
            </a:r>
            <a:r>
              <a:rPr sz="2600" b="1" spc="-1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rgbClr val="00B0F0"/>
                </a:solidFill>
                <a:latin typeface="Constantia"/>
                <a:cs typeface="Constantia"/>
              </a:rPr>
              <a:t>it</a:t>
            </a:r>
            <a:r>
              <a:rPr sz="2600" b="1" spc="-27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10" dirty="0">
                <a:solidFill>
                  <a:srgbClr val="00B0F0"/>
                </a:solidFill>
                <a:latin typeface="Constantia"/>
                <a:cs typeface="Constantia"/>
              </a:rPr>
              <a:t>uses</a:t>
            </a:r>
            <a:r>
              <a:rPr sz="2600" b="1" spc="-16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25" dirty="0">
                <a:solidFill>
                  <a:srgbClr val="00B0F0"/>
                </a:solidFill>
                <a:latin typeface="Constantia"/>
                <a:cs typeface="Constantia"/>
              </a:rPr>
              <a:t>up</a:t>
            </a:r>
            <a:r>
              <a:rPr sz="2600" b="1" spc="-18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45" dirty="0">
                <a:solidFill>
                  <a:srgbClr val="00B0F0"/>
                </a:solidFill>
                <a:latin typeface="Constantia"/>
                <a:cs typeface="Constantia"/>
              </a:rPr>
              <a:t>too</a:t>
            </a:r>
            <a:r>
              <a:rPr sz="2600" b="1" spc="-16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10" dirty="0">
                <a:solidFill>
                  <a:srgbClr val="00B0F0"/>
                </a:solidFill>
                <a:latin typeface="Constantia"/>
                <a:cs typeface="Constantia"/>
              </a:rPr>
              <a:t>much</a:t>
            </a:r>
            <a:r>
              <a:rPr sz="2600" b="1" spc="-13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time</a:t>
            </a:r>
            <a:r>
              <a:rPr sz="2600" b="1" spc="-28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and </a:t>
            </a:r>
            <a:r>
              <a:rPr sz="2600" b="1" spc="-64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85" dirty="0">
                <a:solidFill>
                  <a:srgbClr val="00B0F0"/>
                </a:solidFill>
                <a:latin typeface="Constantia"/>
                <a:cs typeface="Constantia"/>
              </a:rPr>
              <a:t>t</a:t>
            </a:r>
            <a:r>
              <a:rPr sz="2600" b="1" spc="-45" dirty="0">
                <a:solidFill>
                  <a:srgbClr val="00B0F0"/>
                </a:solidFill>
                <a:latin typeface="Constantia"/>
                <a:cs typeface="Constantia"/>
              </a:rPr>
              <a:t>o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o</a:t>
            </a:r>
            <a:r>
              <a:rPr sz="2600" b="1" spc="-13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rgbClr val="00B0F0"/>
                </a:solidFill>
                <a:latin typeface="Constantia"/>
                <a:cs typeface="Constantia"/>
              </a:rPr>
              <a:t>m</a:t>
            </a:r>
            <a:r>
              <a:rPr sz="2600" b="1" spc="-20" dirty="0">
                <a:solidFill>
                  <a:srgbClr val="00B0F0"/>
                </a:solidFill>
                <a:latin typeface="Constantia"/>
                <a:cs typeface="Constantia"/>
              </a:rPr>
              <a:t>u</a:t>
            </a:r>
            <a:r>
              <a:rPr sz="2600" b="1" spc="-10" dirty="0">
                <a:solidFill>
                  <a:srgbClr val="00B0F0"/>
                </a:solidFill>
                <a:latin typeface="Constantia"/>
                <a:cs typeface="Constantia"/>
              </a:rPr>
              <a:t>c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h</a:t>
            </a:r>
            <a:r>
              <a:rPr sz="2600" b="1" spc="-8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45" dirty="0">
                <a:solidFill>
                  <a:srgbClr val="00B0F0"/>
                </a:solidFill>
                <a:latin typeface="Constantia"/>
                <a:cs typeface="Constantia"/>
              </a:rPr>
              <a:t>m</a:t>
            </a:r>
            <a:r>
              <a:rPr sz="2600" b="1" spc="-50" dirty="0">
                <a:solidFill>
                  <a:srgbClr val="00B0F0"/>
                </a:solidFill>
                <a:latin typeface="Constantia"/>
                <a:cs typeface="Constantia"/>
              </a:rPr>
              <a:t>e</a:t>
            </a:r>
            <a:r>
              <a:rPr sz="2600" b="1" spc="-45" dirty="0">
                <a:solidFill>
                  <a:srgbClr val="00B0F0"/>
                </a:solidFill>
                <a:latin typeface="Constantia"/>
                <a:cs typeface="Constantia"/>
              </a:rPr>
              <a:t>m</a:t>
            </a:r>
            <a:r>
              <a:rPr sz="2600" b="1" spc="-65" dirty="0">
                <a:solidFill>
                  <a:srgbClr val="00B0F0"/>
                </a:solidFill>
                <a:latin typeface="Constantia"/>
                <a:cs typeface="Constantia"/>
              </a:rPr>
              <a:t>o</a:t>
            </a:r>
            <a:r>
              <a:rPr sz="2600" b="1" spc="-20" dirty="0">
                <a:solidFill>
                  <a:srgbClr val="00B0F0"/>
                </a:solidFill>
                <a:latin typeface="Constantia"/>
                <a:cs typeface="Constantia"/>
              </a:rPr>
              <a:t>r</a:t>
            </a:r>
            <a:r>
              <a:rPr sz="2600" b="1" spc="-320" dirty="0">
                <a:solidFill>
                  <a:srgbClr val="00B0F0"/>
                </a:solidFill>
                <a:latin typeface="Constantia"/>
                <a:cs typeface="Constantia"/>
              </a:rPr>
              <a:t>y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.</a:t>
            </a:r>
            <a:endParaRPr sz="2600" b="1" dirty="0">
              <a:solidFill>
                <a:srgbClr val="00B0F0"/>
              </a:solidFill>
              <a:latin typeface="Constantia"/>
              <a:cs typeface="Constantia"/>
            </a:endParaRPr>
          </a:p>
          <a:p>
            <a:pPr marL="286385" marR="32384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Examples</a:t>
            </a:r>
            <a:r>
              <a:rPr sz="2600" spc="-2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are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600" spc="-2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directory-size</a:t>
            </a:r>
            <a:r>
              <a:rPr sz="2600" spc="-2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problem,</a:t>
            </a:r>
            <a:r>
              <a:rPr sz="2600" spc="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600" spc="-2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40" dirty="0">
                <a:solidFill>
                  <a:srgbClr val="FF0000"/>
                </a:solidFill>
                <a:latin typeface="Constantia"/>
                <a:cs typeface="Constantia"/>
              </a:rPr>
              <a:t>Tower</a:t>
            </a:r>
            <a:r>
              <a:rPr sz="2600" spc="-3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of </a:t>
            </a:r>
            <a:r>
              <a:rPr sz="2600" spc="-6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Hanoi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problem,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and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the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fractal problem,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which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are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 rather</a:t>
            </a:r>
            <a:r>
              <a:rPr sz="2600" spc="-229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difficult</a:t>
            </a:r>
            <a:r>
              <a:rPr sz="2600" spc="-1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600" spc="-25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0" dirty="0">
                <a:solidFill>
                  <a:srgbClr val="FF0000"/>
                </a:solidFill>
                <a:latin typeface="Constantia"/>
                <a:cs typeface="Constantia"/>
              </a:rPr>
              <a:t>solve</a:t>
            </a:r>
            <a:r>
              <a:rPr sz="2600" spc="-2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without</a:t>
            </a:r>
            <a:r>
              <a:rPr sz="2600" spc="-2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using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recursion.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decision </a:t>
            </a:r>
            <a:r>
              <a:rPr sz="2600" spc="-10" dirty="0">
                <a:latin typeface="Constantia"/>
                <a:cs typeface="Constantia"/>
              </a:rPr>
              <a:t>whether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use </a:t>
            </a:r>
            <a:r>
              <a:rPr sz="2600" spc="-35" dirty="0">
                <a:latin typeface="Constantia"/>
                <a:cs typeface="Constantia"/>
              </a:rPr>
              <a:t>recursion </a:t>
            </a:r>
            <a:r>
              <a:rPr sz="2600" spc="-25" dirty="0">
                <a:latin typeface="Constantia"/>
                <a:cs typeface="Constantia"/>
              </a:rPr>
              <a:t>or </a:t>
            </a:r>
            <a:r>
              <a:rPr sz="2600" spc="-40" dirty="0">
                <a:latin typeface="Constantia"/>
                <a:cs typeface="Constantia"/>
              </a:rPr>
              <a:t>iteration 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should be </a:t>
            </a:r>
            <a:r>
              <a:rPr sz="2600" spc="-5" dirty="0">
                <a:latin typeface="Constantia"/>
                <a:cs typeface="Constantia"/>
              </a:rPr>
              <a:t>based </a:t>
            </a:r>
            <a:r>
              <a:rPr sz="2600" spc="-10" dirty="0">
                <a:latin typeface="Constantia"/>
                <a:cs typeface="Constantia"/>
              </a:rPr>
              <a:t>on the </a:t>
            </a:r>
            <a:r>
              <a:rPr sz="2600" spc="-40" dirty="0">
                <a:latin typeface="Constantia"/>
                <a:cs typeface="Constantia"/>
              </a:rPr>
              <a:t>nature </a:t>
            </a:r>
            <a:r>
              <a:rPr sz="2600" spc="-45" dirty="0">
                <a:latin typeface="Constantia"/>
                <a:cs typeface="Constantia"/>
              </a:rPr>
              <a:t>of,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45" dirty="0">
                <a:latin typeface="Constantia"/>
                <a:cs typeface="Constantia"/>
              </a:rPr>
              <a:t>your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10" dirty="0">
                <a:latin typeface="Constantia"/>
                <a:cs typeface="Constantia"/>
              </a:rPr>
              <a:t>nderstand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90" dirty="0">
                <a:latin typeface="Constantia"/>
                <a:cs typeface="Constantia"/>
              </a:rPr>
              <a:t>f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m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5" dirty="0">
                <a:latin typeface="Constantia"/>
                <a:cs typeface="Constantia"/>
              </a:rPr>
              <a:t>y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3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y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8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65" dirty="0">
                <a:latin typeface="Constantia"/>
                <a:cs typeface="Constantia"/>
              </a:rPr>
              <a:t>l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10271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264" y="0"/>
              <a:ext cx="4745735" cy="6004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9136" cy="1021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1815"/>
              <a:ext cx="9144000" cy="9022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46201"/>
            <a:ext cx="353504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14" dirty="0"/>
              <a:t>T</a:t>
            </a:r>
            <a:r>
              <a:rPr sz="5000" spc="-95" dirty="0"/>
              <a:t>a</a:t>
            </a:r>
            <a:r>
              <a:rPr sz="5000" spc="-100" dirty="0"/>
              <a:t>i</a:t>
            </a:r>
            <a:r>
              <a:rPr sz="5000" spc="-5" dirty="0"/>
              <a:t>l</a:t>
            </a:r>
            <a:r>
              <a:rPr sz="5000" spc="-185" dirty="0"/>
              <a:t> </a:t>
            </a:r>
            <a:r>
              <a:rPr sz="5000" spc="-30" dirty="0"/>
              <a:t>R</a:t>
            </a:r>
            <a:r>
              <a:rPr sz="5000" spc="-20" dirty="0"/>
              <a:t>e</a:t>
            </a:r>
            <a:r>
              <a:rPr sz="5000" spc="-30" dirty="0"/>
              <a:t>c</a:t>
            </a:r>
            <a:r>
              <a:rPr sz="5000" spc="-40" dirty="0"/>
              <a:t>u</a:t>
            </a:r>
            <a:r>
              <a:rPr sz="5000" spc="-20" dirty="0"/>
              <a:t>r</a:t>
            </a:r>
            <a:r>
              <a:rPr sz="5000" spc="-45" dirty="0"/>
              <a:t>s</a:t>
            </a:r>
            <a:r>
              <a:rPr sz="5000" spc="-25" dirty="0"/>
              <a:t>io</a:t>
            </a:r>
            <a:r>
              <a:rPr sz="5000" spc="-5" dirty="0"/>
              <a:t>n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597339"/>
            <a:ext cx="7729855" cy="28162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705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1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tail</a:t>
            </a:r>
            <a:r>
              <a:rPr sz="2400" spc="-1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onstantia"/>
                <a:cs typeface="Constantia"/>
              </a:rPr>
              <a:t>recursive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method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spc="-20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efficient</a:t>
            </a:r>
            <a:r>
              <a:rPr sz="2400" spc="-1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for</a:t>
            </a:r>
            <a:r>
              <a:rPr sz="2400" spc="-2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reducing</a:t>
            </a:r>
            <a:r>
              <a:rPr sz="2400" spc="-1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stack</a:t>
            </a:r>
            <a:r>
              <a:rPr sz="24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size.</a:t>
            </a:r>
            <a:endParaRPr sz="24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6385" marR="21590" indent="-274320" algn="just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35" dirty="0">
                <a:latin typeface="Constantia"/>
                <a:cs typeface="Constantia"/>
              </a:rPr>
              <a:t>recursive </a:t>
            </a:r>
            <a:r>
              <a:rPr sz="2400" dirty="0">
                <a:latin typeface="Constantia"/>
                <a:cs typeface="Constantia"/>
              </a:rPr>
              <a:t>method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10" dirty="0">
                <a:latin typeface="Constantia"/>
                <a:cs typeface="Constantia"/>
              </a:rPr>
              <a:t>said </a:t>
            </a:r>
            <a:r>
              <a:rPr sz="2400" spc="-3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be </a:t>
            </a:r>
            <a:r>
              <a:rPr sz="2400" spc="-15" dirty="0">
                <a:latin typeface="Constantia"/>
                <a:cs typeface="Constantia"/>
              </a:rPr>
              <a:t>tail </a:t>
            </a:r>
            <a:r>
              <a:rPr sz="2400" spc="-40" dirty="0">
                <a:latin typeface="Constantia"/>
                <a:cs typeface="Constantia"/>
              </a:rPr>
              <a:t>recursive </a:t>
            </a:r>
            <a:r>
              <a:rPr sz="2400" spc="-5" dirty="0">
                <a:latin typeface="Constantia"/>
                <a:cs typeface="Constantia"/>
              </a:rPr>
              <a:t>if </a:t>
            </a:r>
            <a:r>
              <a:rPr sz="2400" spc="-20" dirty="0">
                <a:latin typeface="Constantia"/>
                <a:cs typeface="Constantia"/>
              </a:rPr>
              <a:t>there </a:t>
            </a:r>
            <a:r>
              <a:rPr sz="2400" spc="-30" dirty="0">
                <a:latin typeface="Constantia"/>
                <a:cs typeface="Constantia"/>
              </a:rPr>
              <a:t>are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 pending </a:t>
            </a:r>
            <a:r>
              <a:rPr sz="2400" spc="-15" dirty="0">
                <a:latin typeface="Constantia"/>
                <a:cs typeface="Constantia"/>
              </a:rPr>
              <a:t>operations </a:t>
            </a:r>
            <a:r>
              <a:rPr sz="2400" spc="-30" dirty="0">
                <a:latin typeface="Constantia"/>
                <a:cs typeface="Constantia"/>
              </a:rPr>
              <a:t>to </a:t>
            </a:r>
            <a:r>
              <a:rPr sz="2400" spc="-10" dirty="0">
                <a:latin typeface="Constantia"/>
                <a:cs typeface="Constantia"/>
              </a:rPr>
              <a:t>be </a:t>
            </a:r>
            <a:r>
              <a:rPr sz="2400" spc="-15" dirty="0">
                <a:latin typeface="Constantia"/>
                <a:cs typeface="Constantia"/>
              </a:rPr>
              <a:t>performed </a:t>
            </a:r>
            <a:r>
              <a:rPr sz="2400" spc="-5" dirty="0">
                <a:latin typeface="Constantia"/>
                <a:cs typeface="Constantia"/>
              </a:rPr>
              <a:t>on </a:t>
            </a:r>
            <a:r>
              <a:rPr sz="2400" spc="-10" dirty="0">
                <a:latin typeface="Constantia"/>
                <a:cs typeface="Constantia"/>
              </a:rPr>
              <a:t>return </a:t>
            </a:r>
            <a:r>
              <a:rPr sz="2400" spc="-25" dirty="0">
                <a:latin typeface="Constantia"/>
                <a:cs typeface="Constantia"/>
              </a:rPr>
              <a:t>from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recursive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call.</a:t>
            </a:r>
            <a:endParaRPr sz="2400" dirty="0">
              <a:latin typeface="Constantia"/>
              <a:cs typeface="Constantia"/>
            </a:endParaRPr>
          </a:p>
          <a:p>
            <a:pPr marL="286385" marR="1981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95" dirty="0">
                <a:latin typeface="Constantia"/>
                <a:cs typeface="Constantia"/>
              </a:rPr>
              <a:t>F</a:t>
            </a:r>
            <a:r>
              <a:rPr sz="2400" spc="-3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20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ple,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r</a:t>
            </a:r>
            <a:r>
              <a:rPr sz="2400" spc="-25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c</a:t>
            </a:r>
            <a:r>
              <a:rPr sz="2400" spc="-25" dirty="0">
                <a:latin typeface="Constantia"/>
                <a:cs typeface="Constantia"/>
              </a:rPr>
              <a:t>u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40" dirty="0">
                <a:latin typeface="Constantia"/>
                <a:cs typeface="Constantia"/>
              </a:rPr>
              <a:t>s</a:t>
            </a:r>
            <a:r>
              <a:rPr sz="2400" spc="-60" dirty="0">
                <a:latin typeface="Constantia"/>
                <a:cs typeface="Constantia"/>
              </a:rPr>
              <a:t>i</a:t>
            </a:r>
            <a:r>
              <a:rPr sz="2400" spc="-8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20" dirty="0">
                <a:latin typeface="Constantia"/>
                <a:cs typeface="Constantia"/>
              </a:rPr>
              <a:t>s</a:t>
            </a:r>
            <a:r>
              <a:rPr sz="2400" spc="-30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al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nd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7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ethod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is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t</a:t>
            </a:r>
            <a:r>
              <a:rPr sz="2400" b="1" spc="10" dirty="0">
                <a:latin typeface="Constantia"/>
                <a:cs typeface="Constantia"/>
              </a:rPr>
              <a:t>a</a:t>
            </a:r>
            <a:r>
              <a:rPr sz="2400" b="1" dirty="0">
                <a:latin typeface="Constantia"/>
                <a:cs typeface="Constantia"/>
              </a:rPr>
              <a:t>il  </a:t>
            </a:r>
            <a:r>
              <a:rPr sz="2400" b="1" spc="-40" dirty="0">
                <a:latin typeface="Constantia"/>
                <a:cs typeface="Constantia"/>
              </a:rPr>
              <a:t>recursive</a:t>
            </a:r>
            <a:r>
              <a:rPr sz="2400" b="1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because</a:t>
            </a:r>
            <a:r>
              <a:rPr sz="2400" spc="-2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no</a:t>
            </a:r>
            <a:r>
              <a:rPr sz="2400" spc="-1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pending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operations</a:t>
            </a:r>
            <a:r>
              <a:rPr sz="2400" spc="-25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after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recursively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invoking</a:t>
            </a:r>
            <a:r>
              <a:rPr sz="2400" spc="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isPalindrome.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0200" y="4648200"/>
            <a:ext cx="6400800" cy="20086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353822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14" dirty="0"/>
              <a:t>T</a:t>
            </a:r>
            <a:r>
              <a:rPr sz="5000" spc="-95" dirty="0"/>
              <a:t>a</a:t>
            </a:r>
            <a:r>
              <a:rPr sz="5000" spc="-100" dirty="0"/>
              <a:t>i</a:t>
            </a:r>
            <a:r>
              <a:rPr sz="5000" spc="-5" dirty="0"/>
              <a:t>l</a:t>
            </a:r>
            <a:r>
              <a:rPr sz="5000" spc="-160" dirty="0"/>
              <a:t> </a:t>
            </a:r>
            <a:r>
              <a:rPr sz="5000" spc="-30" dirty="0"/>
              <a:t>R</a:t>
            </a:r>
            <a:r>
              <a:rPr sz="5000" spc="-20" dirty="0"/>
              <a:t>e</a:t>
            </a:r>
            <a:r>
              <a:rPr sz="5000" spc="-30" dirty="0"/>
              <a:t>c</a:t>
            </a:r>
            <a:r>
              <a:rPr sz="5000" spc="-40" dirty="0"/>
              <a:t>u</a:t>
            </a:r>
            <a:r>
              <a:rPr sz="5000" spc="-20" dirty="0"/>
              <a:t>r</a:t>
            </a:r>
            <a:r>
              <a:rPr sz="5000" spc="-45" dirty="0"/>
              <a:t>s</a:t>
            </a:r>
            <a:r>
              <a:rPr sz="5000" spc="-25" dirty="0"/>
              <a:t>io</a:t>
            </a:r>
            <a:r>
              <a:rPr sz="5000" spc="-5" dirty="0"/>
              <a:t>n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6412"/>
            <a:ext cx="7922259" cy="3272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6416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recursive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factorial</a:t>
            </a:r>
            <a:r>
              <a:rPr sz="2600" spc="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method </a:t>
            </a:r>
            <a:r>
              <a:rPr sz="2600" b="1" spc="-5" dirty="0">
                <a:latin typeface="Constantia"/>
                <a:cs typeface="Constantia"/>
              </a:rPr>
              <a:t>is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not</a:t>
            </a:r>
            <a:r>
              <a:rPr sz="2600" b="1" spc="-16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tail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spc="-45" dirty="0">
                <a:latin typeface="Constantia"/>
                <a:cs typeface="Constantia"/>
              </a:rPr>
              <a:t>recursive</a:t>
            </a:r>
            <a:r>
              <a:rPr sz="2600" spc="-45" dirty="0">
                <a:latin typeface="Constantia"/>
                <a:cs typeface="Constantia"/>
              </a:rPr>
              <a:t>,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because </a:t>
            </a:r>
            <a:r>
              <a:rPr sz="2600" spc="-35" dirty="0">
                <a:latin typeface="Constantia"/>
                <a:cs typeface="Constantia"/>
              </a:rPr>
              <a:t>there </a:t>
            </a:r>
            <a:r>
              <a:rPr sz="2600" spc="-5" dirty="0">
                <a:latin typeface="Constantia"/>
                <a:cs typeface="Constantia"/>
              </a:rPr>
              <a:t>is a </a:t>
            </a:r>
            <a:r>
              <a:rPr sz="2600" spc="-10" dirty="0">
                <a:latin typeface="Constantia"/>
                <a:cs typeface="Constantia"/>
              </a:rPr>
              <a:t>pending </a:t>
            </a:r>
            <a:r>
              <a:rPr sz="2600" spc="-35" dirty="0">
                <a:latin typeface="Constantia"/>
                <a:cs typeface="Constantia"/>
              </a:rPr>
              <a:t>operation, </a:t>
            </a:r>
            <a:r>
              <a:rPr sz="2600" spc="-10" dirty="0">
                <a:latin typeface="Constantia"/>
                <a:cs typeface="Constantia"/>
              </a:rPr>
              <a:t>namely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multiplication,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be </a:t>
            </a:r>
            <a:r>
              <a:rPr sz="2600" spc="-35" dirty="0">
                <a:latin typeface="Constantia"/>
                <a:cs typeface="Constantia"/>
              </a:rPr>
              <a:t>performed </a:t>
            </a:r>
            <a:r>
              <a:rPr sz="2600" spc="-25" dirty="0">
                <a:latin typeface="Constantia"/>
                <a:cs typeface="Constantia"/>
              </a:rPr>
              <a:t>on </a:t>
            </a:r>
            <a:r>
              <a:rPr sz="2600" spc="-40" dirty="0">
                <a:latin typeface="Constantia"/>
                <a:cs typeface="Constantia"/>
              </a:rPr>
              <a:t>return </a:t>
            </a:r>
            <a:r>
              <a:rPr sz="2600" spc="-45" dirty="0">
                <a:latin typeface="Constantia"/>
                <a:cs typeface="Constantia"/>
              </a:rPr>
              <a:t>from </a:t>
            </a:r>
            <a:r>
              <a:rPr sz="2600" spc="-5" dirty="0">
                <a:latin typeface="Constantia"/>
                <a:cs typeface="Constantia"/>
              </a:rPr>
              <a:t>each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c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85" dirty="0">
                <a:latin typeface="Constantia"/>
                <a:cs typeface="Constantia"/>
              </a:rPr>
              <a:t>Tail </a:t>
            </a:r>
            <a:r>
              <a:rPr sz="2600" spc="-35" dirty="0">
                <a:latin typeface="Constantia"/>
                <a:cs typeface="Constantia"/>
              </a:rPr>
              <a:t>recursion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35" dirty="0">
                <a:latin typeface="Constantia"/>
                <a:cs typeface="Constantia"/>
              </a:rPr>
              <a:t>desirable, </a:t>
            </a:r>
            <a:r>
              <a:rPr sz="2600" spc="-5" dirty="0">
                <a:latin typeface="Constantia"/>
                <a:cs typeface="Constantia"/>
              </a:rPr>
              <a:t>because the method </a:t>
            </a:r>
            <a:r>
              <a:rPr sz="2600" spc="-10" dirty="0">
                <a:latin typeface="Constantia"/>
                <a:cs typeface="Constantia"/>
              </a:rPr>
              <a:t>ends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when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last </a:t>
            </a:r>
            <a:r>
              <a:rPr sz="2600" spc="-45" dirty="0">
                <a:latin typeface="Constantia"/>
                <a:cs typeface="Constantia"/>
              </a:rPr>
              <a:t>recursive </a:t>
            </a:r>
            <a:r>
              <a:rPr sz="2600" spc="-10" dirty="0">
                <a:latin typeface="Constantia"/>
                <a:cs typeface="Constantia"/>
              </a:rPr>
              <a:t>call ends, </a:t>
            </a:r>
            <a:r>
              <a:rPr sz="2600" spc="-35" dirty="0">
                <a:latin typeface="Constantia"/>
                <a:cs typeface="Constantia"/>
              </a:rPr>
              <a:t>there </a:t>
            </a:r>
            <a:r>
              <a:rPr sz="2600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no </a:t>
            </a:r>
            <a:r>
              <a:rPr sz="2600" spc="-5" dirty="0">
                <a:latin typeface="Constantia"/>
                <a:cs typeface="Constantia"/>
              </a:rPr>
              <a:t>need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store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intermediate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calls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stack.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Compilers</a:t>
            </a:r>
            <a:r>
              <a:rPr sz="2600" spc="-25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can </a:t>
            </a:r>
            <a:r>
              <a:rPr sz="2600" spc="-6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op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ti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z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2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ta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600" spc="-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ec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ur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si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25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1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ta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k</a:t>
            </a:r>
            <a:r>
              <a:rPr sz="2600" spc="-1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si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z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Factorial</a:t>
            </a:r>
            <a:r>
              <a:rPr spc="-110" dirty="0"/>
              <a:t> </a:t>
            </a:r>
            <a:r>
              <a:rPr spc="-10" dirty="0"/>
              <a:t>Program</a:t>
            </a:r>
            <a:r>
              <a:rPr spc="-195" dirty="0"/>
              <a:t> </a:t>
            </a:r>
            <a:r>
              <a:rPr spc="5" dirty="0"/>
              <a:t>using</a:t>
            </a:r>
            <a:r>
              <a:rPr spc="-114" dirty="0"/>
              <a:t> </a:t>
            </a:r>
            <a:r>
              <a:rPr spc="-70" dirty="0"/>
              <a:t>Tail </a:t>
            </a:r>
            <a:r>
              <a:rPr spc="-1000" dirty="0"/>
              <a:t> </a:t>
            </a:r>
            <a:r>
              <a:rPr spc="-15" dirty="0"/>
              <a:t>Recursion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286000"/>
            <a:ext cx="6629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46201"/>
            <a:ext cx="344170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C</a:t>
            </a:r>
            <a:r>
              <a:rPr sz="5000" dirty="0"/>
              <a:t>o</a:t>
            </a:r>
            <a:r>
              <a:rPr sz="5000" spc="-65" dirty="0"/>
              <a:t>n</a:t>
            </a:r>
            <a:r>
              <a:rPr sz="5000" spc="-50" dirty="0"/>
              <a:t>t</a:t>
            </a:r>
            <a:r>
              <a:rPr sz="5000" spc="5" dirty="0"/>
              <a:t>e</a:t>
            </a:r>
            <a:r>
              <a:rPr sz="5000" spc="-65" dirty="0"/>
              <a:t>n</a:t>
            </a:r>
            <a:r>
              <a:rPr sz="5000" spc="-5" dirty="0"/>
              <a:t>t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849419"/>
            <a:ext cx="5873115" cy="28606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Generics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De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neri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Cl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f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neri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80" dirty="0">
                <a:latin typeface="Constantia"/>
                <a:cs typeface="Constantia"/>
              </a:rPr>
              <a:t>M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7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spc="-250" dirty="0">
                <a:latin typeface="Constantia"/>
                <a:cs typeface="Constantia"/>
              </a:rPr>
              <a:t> T</a:t>
            </a:r>
            <a:r>
              <a:rPr sz="2600" spc="-55" dirty="0">
                <a:latin typeface="Constantia"/>
                <a:cs typeface="Constantia"/>
              </a:rPr>
              <a:t>y</a:t>
            </a:r>
            <a:r>
              <a:rPr sz="2600" spc="-65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B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ck</a:t>
            </a:r>
            <a:r>
              <a:rPr sz="2600" spc="-60" dirty="0">
                <a:latin typeface="Constantia"/>
                <a:cs typeface="Constantia"/>
              </a:rPr>
              <a:t>w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6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C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ty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W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35" dirty="0">
                <a:latin typeface="Constantia"/>
                <a:cs typeface="Constantia"/>
              </a:rPr>
              <a:t>d</a:t>
            </a:r>
            <a:r>
              <a:rPr sz="2600" spc="-25" dirty="0">
                <a:latin typeface="Constantia"/>
                <a:cs typeface="Constantia"/>
              </a:rPr>
              <a:t>c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250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y</a:t>
            </a:r>
            <a:r>
              <a:rPr sz="2600" spc="-65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ct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3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neri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s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227520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Generics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33143"/>
            <a:ext cx="7828915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Generics</a:t>
            </a:r>
            <a:r>
              <a:rPr sz="2400" spc="-1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enable</a:t>
            </a:r>
            <a:r>
              <a:rPr sz="2400" spc="-3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onstantia"/>
                <a:cs typeface="Constantia"/>
              </a:rPr>
              <a:t>you</a:t>
            </a:r>
            <a:r>
              <a:rPr sz="24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to</a:t>
            </a:r>
            <a:r>
              <a:rPr sz="2400" spc="-2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detect</a:t>
            </a:r>
            <a:r>
              <a:rPr sz="2400" spc="-2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errors</a:t>
            </a:r>
            <a:r>
              <a:rPr sz="2400" spc="-1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25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compile</a:t>
            </a:r>
            <a:r>
              <a:rPr sz="2400" spc="-2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time</a:t>
            </a:r>
            <a:r>
              <a:rPr sz="2400" spc="-2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rather</a:t>
            </a:r>
            <a:endParaRPr sz="24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6385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h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an</a:t>
            </a:r>
            <a:r>
              <a:rPr sz="2400" spc="-2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229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run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</a:p>
          <a:p>
            <a:pPr marL="286385" marR="16510" indent="-274320" algn="just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Constantia"/>
                <a:cs typeface="Constantia"/>
              </a:rPr>
              <a:t>Generics </a:t>
            </a:r>
            <a:r>
              <a:rPr sz="2400" dirty="0">
                <a:latin typeface="Constantia"/>
                <a:cs typeface="Constantia"/>
              </a:rPr>
              <a:t>let </a:t>
            </a:r>
            <a:r>
              <a:rPr sz="2400" spc="-40" dirty="0">
                <a:latin typeface="Constantia"/>
                <a:cs typeface="Constantia"/>
              </a:rPr>
              <a:t>you </a:t>
            </a:r>
            <a:r>
              <a:rPr sz="2400" spc="-20" dirty="0">
                <a:latin typeface="Constantia"/>
                <a:cs typeface="Constantia"/>
              </a:rPr>
              <a:t>parameterize </a:t>
            </a:r>
            <a:r>
              <a:rPr sz="2400" spc="-25" dirty="0">
                <a:latin typeface="Constantia"/>
                <a:cs typeface="Constantia"/>
              </a:rPr>
              <a:t>types. </a:t>
            </a:r>
            <a:r>
              <a:rPr sz="2400" spc="-15" dirty="0">
                <a:latin typeface="Constantia"/>
                <a:cs typeface="Constantia"/>
              </a:rPr>
              <a:t>With </a:t>
            </a:r>
            <a:r>
              <a:rPr sz="2400" spc="-10" dirty="0">
                <a:latin typeface="Constantia"/>
                <a:cs typeface="Constantia"/>
              </a:rPr>
              <a:t>this </a:t>
            </a:r>
            <a:r>
              <a:rPr sz="2400" spc="-50" dirty="0">
                <a:latin typeface="Constantia"/>
                <a:cs typeface="Constantia"/>
              </a:rPr>
              <a:t>capability, 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you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define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class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or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 </a:t>
            </a:r>
            <a:r>
              <a:rPr sz="2400" spc="-20" dirty="0">
                <a:latin typeface="Constantia"/>
                <a:cs typeface="Constantia"/>
              </a:rPr>
              <a:t>with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generic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that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65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om</a:t>
            </a:r>
            <a:r>
              <a:rPr sz="2400" spc="5" dirty="0">
                <a:latin typeface="Constantia"/>
                <a:cs typeface="Constantia"/>
              </a:rPr>
              <a:t>p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40" dirty="0">
                <a:latin typeface="Constantia"/>
                <a:cs typeface="Constantia"/>
              </a:rPr>
              <a:t> </a:t>
            </a:r>
            <a:r>
              <a:rPr lang="en-US" sz="2400" spc="-3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r</a:t>
            </a:r>
            <a:r>
              <a:rPr sz="2400" spc="-25" dirty="0">
                <a:latin typeface="Constantia"/>
                <a:cs typeface="Constantia"/>
              </a:rPr>
              <a:t>ep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8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spc="-80" dirty="0">
                <a:latin typeface="Constantia"/>
                <a:cs typeface="Constantia"/>
              </a:rPr>
              <a:t>c</a:t>
            </a:r>
            <a:r>
              <a:rPr sz="2400" spc="-30" dirty="0">
                <a:latin typeface="Constantia"/>
                <a:cs typeface="Constantia"/>
              </a:rPr>
              <a:t>onc</a:t>
            </a:r>
            <a:r>
              <a:rPr sz="2400" spc="-60" dirty="0">
                <a:latin typeface="Constantia"/>
                <a:cs typeface="Constantia"/>
              </a:rPr>
              <a:t>r</a:t>
            </a:r>
            <a:r>
              <a:rPr sz="2400" spc="-25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pe</a:t>
            </a:r>
            <a:r>
              <a:rPr sz="2400" spc="-35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45" dirty="0">
                <a:latin typeface="Constantia"/>
                <a:cs typeface="Constantia"/>
              </a:rPr>
              <a:t>For </a:t>
            </a:r>
            <a:r>
              <a:rPr sz="2400" spc="-5" dirty="0">
                <a:latin typeface="Constantia"/>
                <a:cs typeface="Constantia"/>
              </a:rPr>
              <a:t>example, </a:t>
            </a:r>
            <a:r>
              <a:rPr sz="2400" spc="-50" dirty="0">
                <a:latin typeface="Constantia"/>
                <a:cs typeface="Constantia"/>
              </a:rPr>
              <a:t>Java </a:t>
            </a:r>
            <a:r>
              <a:rPr sz="2400" dirty="0">
                <a:latin typeface="Constantia"/>
                <a:cs typeface="Constantia"/>
              </a:rPr>
              <a:t>defines a </a:t>
            </a:r>
            <a:r>
              <a:rPr sz="2400" spc="-10" dirty="0">
                <a:latin typeface="Constantia"/>
                <a:cs typeface="Constantia"/>
              </a:rPr>
              <a:t>generic </a:t>
            </a:r>
            <a:r>
              <a:rPr sz="2400" spc="-40" dirty="0">
                <a:latin typeface="Constantia"/>
                <a:cs typeface="Constantia"/>
              </a:rPr>
              <a:t>ArrayList </a:t>
            </a:r>
            <a:r>
              <a:rPr sz="2400" spc="-10" dirty="0">
                <a:latin typeface="Constantia"/>
                <a:cs typeface="Constantia"/>
              </a:rPr>
              <a:t>class for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s</a:t>
            </a:r>
            <a:r>
              <a:rPr sz="2400" spc="-60" dirty="0">
                <a:latin typeface="Constantia"/>
                <a:cs typeface="Constantia"/>
              </a:rPr>
              <a:t>t</a:t>
            </a:r>
            <a:r>
              <a:rPr sz="2400" spc="-30" dirty="0">
                <a:latin typeface="Constantia"/>
                <a:cs typeface="Constantia"/>
              </a:rPr>
              <a:t>o</a:t>
            </a:r>
            <a:r>
              <a:rPr sz="2400" spc="-35" dirty="0">
                <a:latin typeface="Constantia"/>
                <a:cs typeface="Constantia"/>
              </a:rPr>
              <a:t>ri</a:t>
            </a:r>
            <a:r>
              <a:rPr sz="2400" spc="-3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</a:t>
            </a:r>
            <a:r>
              <a:rPr sz="2400" spc="5" dirty="0">
                <a:latin typeface="Constantia"/>
                <a:cs typeface="Constantia"/>
              </a:rPr>
              <a:t>em</a:t>
            </a:r>
            <a:r>
              <a:rPr sz="2400" dirty="0">
                <a:latin typeface="Constantia"/>
                <a:cs typeface="Constantia"/>
              </a:rPr>
              <a:t>ents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ene</a:t>
            </a:r>
            <a:r>
              <a:rPr sz="2400" spc="-1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pe.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70" dirty="0">
                <a:latin typeface="Constantia"/>
                <a:cs typeface="Constantia"/>
              </a:rPr>
              <a:t>F</a:t>
            </a:r>
            <a:r>
              <a:rPr sz="2400" spc="-60" dirty="0">
                <a:latin typeface="Constantia"/>
                <a:cs typeface="Constantia"/>
              </a:rPr>
              <a:t>r</a:t>
            </a:r>
            <a:r>
              <a:rPr sz="2400" spc="-3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m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ene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  </a:t>
            </a:r>
            <a:r>
              <a:rPr sz="2400" spc="-30" dirty="0">
                <a:latin typeface="Constantia"/>
                <a:cs typeface="Constantia"/>
              </a:rPr>
              <a:t>class,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you</a:t>
            </a:r>
            <a:r>
              <a:rPr sz="2400" spc="-2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create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ArrayList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object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holding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strings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ArrayList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object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</a:t>
            </a:r>
            <a:r>
              <a:rPr sz="2400" spc="-1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holding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numbers.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Here,</a:t>
            </a:r>
            <a:r>
              <a:rPr sz="2400" spc="-1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strings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nu</a:t>
            </a:r>
            <a:r>
              <a:rPr sz="2400" dirty="0">
                <a:latin typeface="Constantia"/>
                <a:cs typeface="Constantia"/>
              </a:rPr>
              <a:t>mbers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80" dirty="0">
                <a:latin typeface="Constantia"/>
                <a:cs typeface="Constantia"/>
              </a:rPr>
              <a:t>c</a:t>
            </a:r>
            <a:r>
              <a:rPr sz="2400" spc="-30" dirty="0">
                <a:latin typeface="Constantia"/>
                <a:cs typeface="Constantia"/>
              </a:rPr>
              <a:t>onc</a:t>
            </a:r>
            <a:r>
              <a:rPr sz="2400" spc="-60" dirty="0">
                <a:latin typeface="Constantia"/>
                <a:cs typeface="Constantia"/>
              </a:rPr>
              <a:t>r</a:t>
            </a:r>
            <a:r>
              <a:rPr sz="2400" spc="-25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pes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r</a:t>
            </a:r>
            <a:r>
              <a:rPr sz="2400" spc="-25" dirty="0">
                <a:latin typeface="Constantia"/>
                <a:cs typeface="Constantia"/>
              </a:rPr>
              <a:t>ep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8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ene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  </a:t>
            </a:r>
            <a:r>
              <a:rPr sz="2400" spc="-5" dirty="0">
                <a:latin typeface="Constantia"/>
                <a:cs typeface="Constantia"/>
              </a:rPr>
              <a:t>type.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227520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Generics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6412"/>
            <a:ext cx="7919084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&lt;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&gt;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&lt;</a:t>
            </a:r>
            <a:r>
              <a:rPr sz="2600" spc="-5" dirty="0">
                <a:latin typeface="Constantia"/>
                <a:cs typeface="Constantia"/>
              </a:rPr>
              <a:t>E&gt;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ese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ty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hi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  </a:t>
            </a:r>
            <a:r>
              <a:rPr sz="2600" spc="-45" dirty="0">
                <a:latin typeface="Constantia"/>
                <a:cs typeface="Constantia"/>
              </a:rPr>
              <a:t>replaced</a:t>
            </a:r>
            <a:r>
              <a:rPr sz="2600" spc="10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later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with</a:t>
            </a:r>
            <a:r>
              <a:rPr sz="2600" spc="-229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actual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b="1" spc="-50" dirty="0">
                <a:latin typeface="Constantia"/>
                <a:cs typeface="Constantia"/>
              </a:rPr>
              <a:t>concrete</a:t>
            </a:r>
            <a:r>
              <a:rPr sz="2600" b="1" spc="-6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type</a:t>
            </a:r>
            <a:r>
              <a:rPr sz="2600" i="1" spc="-10" dirty="0">
                <a:latin typeface="Constantia"/>
                <a:cs typeface="Constantia"/>
              </a:rPr>
              <a:t>.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Replacing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generic</a:t>
            </a:r>
            <a:r>
              <a:rPr sz="2600" spc="-30" dirty="0">
                <a:latin typeface="Constantia"/>
                <a:cs typeface="Constantia"/>
              </a:rPr>
              <a:t> type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called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b="1" spc="-40" dirty="0">
                <a:latin typeface="Constantia"/>
                <a:cs typeface="Constantia"/>
              </a:rPr>
              <a:t>generic</a:t>
            </a:r>
            <a:r>
              <a:rPr sz="2600" b="1" spc="-5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instantiation.</a:t>
            </a:r>
            <a:r>
              <a:rPr sz="2600" b="1" spc="-2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Here,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or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used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to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denote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formal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generic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type.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3810000"/>
            <a:ext cx="3581400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5257800"/>
            <a:ext cx="4724400" cy="381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5791200"/>
            <a:ext cx="4648200" cy="381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1200" y="6324600"/>
            <a:ext cx="4648200" cy="3139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589089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14" dirty="0"/>
              <a:t>Text</a:t>
            </a:r>
            <a:r>
              <a:rPr sz="5000" spc="-160" dirty="0"/>
              <a:t> </a:t>
            </a:r>
            <a:r>
              <a:rPr sz="5000" spc="-10" dirty="0"/>
              <a:t>I/O</a:t>
            </a:r>
            <a:r>
              <a:rPr sz="5000" spc="-20" dirty="0"/>
              <a:t> </a:t>
            </a:r>
            <a:r>
              <a:rPr sz="5000" spc="-5" dirty="0"/>
              <a:t>and</a:t>
            </a:r>
            <a:r>
              <a:rPr sz="5000" spc="-45" dirty="0"/>
              <a:t> </a:t>
            </a:r>
            <a:r>
              <a:rPr sz="5000" spc="-5" dirty="0"/>
              <a:t>Binary</a:t>
            </a:r>
            <a:r>
              <a:rPr sz="5000" spc="15" dirty="0"/>
              <a:t> </a:t>
            </a:r>
            <a:r>
              <a:rPr sz="5000" spc="-10" dirty="0"/>
              <a:t>I/O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849419"/>
            <a:ext cx="8180070" cy="47669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2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1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50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-</a:t>
            </a:r>
            <a:r>
              <a:rPr sz="26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seq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u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1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h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solidFill>
                  <a:srgbClr val="00B0F0"/>
                </a:solidFill>
                <a:latin typeface="Constantia"/>
                <a:cs typeface="Constantia"/>
              </a:rPr>
              <a:t>bin</a:t>
            </a:r>
            <a:r>
              <a:rPr sz="2600" b="1" dirty="0">
                <a:solidFill>
                  <a:srgbClr val="00B0F0"/>
                </a:solidFill>
                <a:latin typeface="Constantia"/>
                <a:cs typeface="Constantia"/>
              </a:rPr>
              <a:t>a</a:t>
            </a:r>
            <a:r>
              <a:rPr sz="2600" b="1" spc="30" dirty="0">
                <a:solidFill>
                  <a:srgbClr val="00B0F0"/>
                </a:solidFill>
                <a:latin typeface="Constantia"/>
                <a:cs typeface="Constantia"/>
              </a:rPr>
              <a:t>r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y</a:t>
            </a:r>
            <a:r>
              <a:rPr sz="2600" b="1" spc="-12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55" dirty="0">
                <a:solidFill>
                  <a:srgbClr val="00B0F0"/>
                </a:solidFill>
                <a:latin typeface="Constantia"/>
                <a:cs typeface="Constantia"/>
              </a:rPr>
              <a:t>f</a:t>
            </a:r>
            <a:r>
              <a:rPr sz="2600" b="1" dirty="0">
                <a:solidFill>
                  <a:srgbClr val="00B0F0"/>
                </a:solidFill>
                <a:latin typeface="Constantia"/>
                <a:cs typeface="Constantia"/>
              </a:rPr>
              <a:t>i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le</a:t>
            </a:r>
            <a:r>
              <a:rPr sz="2600" b="1" spc="-10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-</a:t>
            </a:r>
            <a:r>
              <a:rPr sz="2600" b="1" spc="-10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25" dirty="0">
                <a:solidFill>
                  <a:srgbClr val="00B0F0"/>
                </a:solidFill>
                <a:latin typeface="Constantia"/>
                <a:cs typeface="Constantia"/>
              </a:rPr>
              <a:t>seq</a:t>
            </a:r>
            <a:r>
              <a:rPr sz="2600" b="1" spc="-45" dirty="0">
                <a:solidFill>
                  <a:srgbClr val="00B0F0"/>
                </a:solidFill>
                <a:latin typeface="Constantia"/>
                <a:cs typeface="Constantia"/>
              </a:rPr>
              <a:t>u</a:t>
            </a:r>
            <a:r>
              <a:rPr sz="2600" b="1" spc="-25" dirty="0">
                <a:solidFill>
                  <a:srgbClr val="00B0F0"/>
                </a:solidFill>
                <a:latin typeface="Constantia"/>
                <a:cs typeface="Constantia"/>
              </a:rPr>
              <a:t>e</a:t>
            </a:r>
            <a:r>
              <a:rPr sz="2600" b="1" spc="-30" dirty="0">
                <a:solidFill>
                  <a:srgbClr val="00B0F0"/>
                </a:solidFill>
                <a:latin typeface="Constantia"/>
                <a:cs typeface="Constantia"/>
              </a:rPr>
              <a:t>n</a:t>
            </a:r>
            <a:r>
              <a:rPr sz="2600" b="1" spc="-75" dirty="0">
                <a:solidFill>
                  <a:srgbClr val="00B0F0"/>
                </a:solidFill>
                <a:latin typeface="Constantia"/>
                <a:cs typeface="Constantia"/>
              </a:rPr>
              <a:t>c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e</a:t>
            </a:r>
            <a:r>
              <a:rPr sz="2600" b="1" spc="-215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20" dirty="0">
                <a:solidFill>
                  <a:srgbClr val="00B0F0"/>
                </a:solidFill>
                <a:latin typeface="Constantia"/>
                <a:cs typeface="Constantia"/>
              </a:rPr>
              <a:t>o</a:t>
            </a:r>
            <a:r>
              <a:rPr sz="2600" b="1" spc="-5" dirty="0">
                <a:solidFill>
                  <a:srgbClr val="00B0F0"/>
                </a:solidFill>
                <a:latin typeface="Constantia"/>
                <a:cs typeface="Constantia"/>
              </a:rPr>
              <a:t>f</a:t>
            </a:r>
            <a:r>
              <a:rPr sz="2600" b="1" spc="100" dirty="0">
                <a:solidFill>
                  <a:srgbClr val="00B0F0"/>
                </a:solidFill>
                <a:latin typeface="Constantia"/>
                <a:cs typeface="Constantia"/>
              </a:rPr>
              <a:t> </a:t>
            </a:r>
            <a:r>
              <a:rPr sz="2600" b="1" spc="-10" dirty="0">
                <a:solidFill>
                  <a:srgbClr val="00B0F0"/>
                </a:solidFill>
                <a:latin typeface="Constantia"/>
                <a:cs typeface="Constantia"/>
              </a:rPr>
              <a:t>bits</a:t>
            </a:r>
            <a:endParaRPr sz="2600" b="1" dirty="0">
              <a:solidFill>
                <a:srgbClr val="00B0F0"/>
              </a:solidFill>
              <a:latin typeface="Constantia"/>
              <a:cs typeface="Constantia"/>
            </a:endParaRPr>
          </a:p>
          <a:p>
            <a:pPr marL="286385" marR="34798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Ex.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dec</a:t>
            </a:r>
            <a:r>
              <a:rPr sz="2600" dirty="0">
                <a:latin typeface="Constantia"/>
                <a:cs typeface="Constantia"/>
              </a:rPr>
              <a:t>im</a:t>
            </a:r>
            <a:r>
              <a:rPr sz="2600" spc="-5" dirty="0">
                <a:latin typeface="Constantia"/>
                <a:cs typeface="Constantia"/>
              </a:rPr>
              <a:t>al 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0" dirty="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9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9</a:t>
            </a:r>
            <a:r>
              <a:rPr sz="2600" spc="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seq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h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e  </a:t>
            </a:r>
            <a:r>
              <a:rPr sz="2600" spc="-35" dirty="0">
                <a:latin typeface="Constantia"/>
                <a:cs typeface="Constantia"/>
              </a:rPr>
              <a:t>characters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1,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9,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9 in a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text 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file</a:t>
            </a:r>
            <a:r>
              <a:rPr sz="2600" spc="5" dirty="0">
                <a:latin typeface="Constantia"/>
                <a:cs typeface="Constantia"/>
              </a:rPr>
              <a:t>, </a:t>
            </a:r>
            <a:r>
              <a:rPr sz="2600" spc="-5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same </a:t>
            </a:r>
            <a:r>
              <a:rPr sz="2600" spc="-40" dirty="0">
                <a:latin typeface="Constantia"/>
                <a:cs typeface="Constantia"/>
              </a:rPr>
              <a:t>integer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stored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byte-type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value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C7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binary</a:t>
            </a:r>
            <a:r>
              <a:rPr sz="26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file</a:t>
            </a:r>
            <a:r>
              <a:rPr sz="2600" spc="5" dirty="0">
                <a:latin typeface="Constantia"/>
                <a:cs typeface="Constantia"/>
              </a:rPr>
              <a:t>,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because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decimal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199</a:t>
            </a:r>
            <a:r>
              <a:rPr sz="26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equals</a:t>
            </a:r>
            <a:r>
              <a:rPr sz="26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hex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C7</a:t>
            </a:r>
            <a:r>
              <a:rPr sz="2600" spc="-1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286385" marR="95504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b="1" u="sng" spc="-10" dirty="0">
                <a:latin typeface="Constantia"/>
                <a:cs typeface="Constantia"/>
              </a:rPr>
              <a:t>Th</a:t>
            </a:r>
            <a:r>
              <a:rPr sz="2600" b="1" u="sng" spc="-5" dirty="0">
                <a:latin typeface="Constantia"/>
                <a:cs typeface="Constantia"/>
              </a:rPr>
              <a:t>e</a:t>
            </a:r>
            <a:r>
              <a:rPr sz="2600" b="1" u="sng" spc="-235" dirty="0">
                <a:latin typeface="Constantia"/>
                <a:cs typeface="Constantia"/>
              </a:rPr>
              <a:t> </a:t>
            </a:r>
            <a:r>
              <a:rPr sz="2600" b="1" u="sng" spc="-30" dirty="0">
                <a:latin typeface="Constantia"/>
                <a:cs typeface="Constantia"/>
              </a:rPr>
              <a:t>a</a:t>
            </a:r>
            <a:r>
              <a:rPr sz="2600" b="1" u="sng" spc="-65" dirty="0">
                <a:latin typeface="Constantia"/>
                <a:cs typeface="Constantia"/>
              </a:rPr>
              <a:t>d</a:t>
            </a:r>
            <a:r>
              <a:rPr sz="2600" b="1" u="sng" spc="-60" dirty="0">
                <a:latin typeface="Constantia"/>
                <a:cs typeface="Constantia"/>
              </a:rPr>
              <a:t>v</a:t>
            </a:r>
            <a:r>
              <a:rPr sz="2600" b="1" u="sng" spc="-30" dirty="0">
                <a:latin typeface="Constantia"/>
                <a:cs typeface="Constantia"/>
              </a:rPr>
              <a:t>an</a:t>
            </a:r>
            <a:r>
              <a:rPr sz="2600" b="1" u="sng" spc="-35" dirty="0">
                <a:latin typeface="Constantia"/>
                <a:cs typeface="Constantia"/>
              </a:rPr>
              <a:t>t</a:t>
            </a:r>
            <a:r>
              <a:rPr sz="2600" b="1" u="sng" spc="-30" dirty="0">
                <a:latin typeface="Constantia"/>
                <a:cs typeface="Constantia"/>
              </a:rPr>
              <a:t>a</a:t>
            </a:r>
            <a:r>
              <a:rPr sz="2600" b="1" u="sng" spc="-100" dirty="0">
                <a:latin typeface="Constantia"/>
                <a:cs typeface="Constantia"/>
              </a:rPr>
              <a:t>g</a:t>
            </a:r>
            <a:r>
              <a:rPr sz="2600" b="1" u="sng" spc="-5" dirty="0">
                <a:latin typeface="Constantia"/>
                <a:cs typeface="Constantia"/>
              </a:rPr>
              <a:t>e</a:t>
            </a:r>
            <a:r>
              <a:rPr sz="2600" b="1" u="sng" spc="-160" dirty="0">
                <a:latin typeface="Constantia"/>
                <a:cs typeface="Constantia"/>
              </a:rPr>
              <a:t> </a:t>
            </a:r>
            <a:r>
              <a:rPr sz="2600" b="1" u="sng" spc="-15" dirty="0">
                <a:latin typeface="Constantia"/>
                <a:cs typeface="Constantia"/>
              </a:rPr>
              <a:t>o</a:t>
            </a:r>
            <a:r>
              <a:rPr sz="2600" b="1" u="sng" spc="-5" dirty="0">
                <a:latin typeface="Constantia"/>
                <a:cs typeface="Constantia"/>
              </a:rPr>
              <a:t>f</a:t>
            </a:r>
            <a:r>
              <a:rPr sz="2600" b="1" u="sng" spc="105" dirty="0">
                <a:latin typeface="Constantia"/>
                <a:cs typeface="Constantia"/>
              </a:rPr>
              <a:t> </a:t>
            </a:r>
            <a:r>
              <a:rPr sz="2600" b="1" u="sng" spc="-10" dirty="0">
                <a:latin typeface="Constantia"/>
                <a:cs typeface="Constantia"/>
              </a:rPr>
              <a:t>bi</a:t>
            </a:r>
            <a:r>
              <a:rPr sz="2600" b="1" u="sng" dirty="0">
                <a:latin typeface="Constantia"/>
                <a:cs typeface="Constantia"/>
              </a:rPr>
              <a:t>n</a:t>
            </a:r>
            <a:r>
              <a:rPr sz="2600" b="1" u="sng" spc="-5" dirty="0">
                <a:latin typeface="Constantia"/>
                <a:cs typeface="Constantia"/>
              </a:rPr>
              <a:t>a</a:t>
            </a:r>
            <a:r>
              <a:rPr sz="2600" b="1" u="sng" spc="35" dirty="0">
                <a:latin typeface="Constantia"/>
                <a:cs typeface="Constantia"/>
              </a:rPr>
              <a:t>r</a:t>
            </a:r>
            <a:r>
              <a:rPr sz="2600" b="1" u="sng" spc="-5" dirty="0">
                <a:latin typeface="Constantia"/>
                <a:cs typeface="Constantia"/>
              </a:rPr>
              <a:t>y</a:t>
            </a:r>
            <a:r>
              <a:rPr sz="2600" b="1" u="sng" spc="-120" dirty="0">
                <a:latin typeface="Constantia"/>
                <a:cs typeface="Constantia"/>
              </a:rPr>
              <a:t> </a:t>
            </a:r>
            <a:r>
              <a:rPr sz="2600" b="1" u="sng" spc="50" dirty="0">
                <a:latin typeface="Constantia"/>
                <a:cs typeface="Constantia"/>
              </a:rPr>
              <a:t>f</a:t>
            </a:r>
            <a:r>
              <a:rPr sz="2600" b="1" u="sng" dirty="0">
                <a:latin typeface="Constantia"/>
                <a:cs typeface="Constantia"/>
              </a:rPr>
              <a:t>i</a:t>
            </a:r>
            <a:r>
              <a:rPr sz="2600" b="1" u="sng" spc="-15" dirty="0">
                <a:latin typeface="Constantia"/>
                <a:cs typeface="Constantia"/>
              </a:rPr>
              <a:t>l</a:t>
            </a:r>
            <a:r>
              <a:rPr sz="2600" b="1" u="sng" spc="-5" dirty="0">
                <a:latin typeface="Constantia"/>
                <a:cs typeface="Constantia"/>
              </a:rPr>
              <a:t>es</a:t>
            </a:r>
            <a:r>
              <a:rPr sz="2600" b="1" u="sng" spc="-80" dirty="0">
                <a:latin typeface="Constantia"/>
                <a:cs typeface="Constantia"/>
              </a:rPr>
              <a:t> </a:t>
            </a:r>
            <a:r>
              <a:rPr sz="2600" b="1" u="sng" spc="5" dirty="0">
                <a:latin typeface="Constantia"/>
                <a:cs typeface="Constantia"/>
              </a:rPr>
              <a:t>i</a:t>
            </a:r>
            <a:r>
              <a:rPr sz="2600" b="1" u="sng" spc="-5" dirty="0">
                <a:latin typeface="Constantia"/>
                <a:cs typeface="Constantia"/>
              </a:rPr>
              <a:t>s</a:t>
            </a:r>
            <a:r>
              <a:rPr sz="2600" b="1" u="sng" spc="-170" dirty="0">
                <a:latin typeface="Constantia"/>
                <a:cs typeface="Constantia"/>
              </a:rPr>
              <a:t> </a:t>
            </a:r>
            <a:r>
              <a:rPr sz="2600" b="1" u="sng" spc="-10" dirty="0">
                <a:latin typeface="Constantia"/>
                <a:cs typeface="Constantia"/>
              </a:rPr>
              <a:t>th</a:t>
            </a:r>
            <a:r>
              <a:rPr sz="2600" b="1" u="sng" dirty="0">
                <a:latin typeface="Constantia"/>
                <a:cs typeface="Constantia"/>
              </a:rPr>
              <a:t>a</a:t>
            </a:r>
            <a:r>
              <a:rPr sz="2600" b="1" u="sng" spc="-5" dirty="0">
                <a:latin typeface="Constantia"/>
                <a:cs typeface="Constantia"/>
              </a:rPr>
              <a:t>t</a:t>
            </a:r>
            <a:r>
              <a:rPr sz="2600" b="1" u="sng" spc="-220" dirty="0">
                <a:latin typeface="Constantia"/>
                <a:cs typeface="Constantia"/>
              </a:rPr>
              <a:t> </a:t>
            </a:r>
            <a:r>
              <a:rPr sz="2600" b="1" u="sng" spc="-10" dirty="0">
                <a:latin typeface="Constantia"/>
                <a:cs typeface="Constantia"/>
              </a:rPr>
              <a:t>th</a:t>
            </a:r>
            <a:r>
              <a:rPr sz="2600" b="1" u="sng" spc="5" dirty="0">
                <a:latin typeface="Constantia"/>
                <a:cs typeface="Constantia"/>
              </a:rPr>
              <a:t>e</a:t>
            </a:r>
            <a:r>
              <a:rPr sz="2600" b="1" u="sng" spc="-5" dirty="0">
                <a:latin typeface="Constantia"/>
                <a:cs typeface="Constantia"/>
              </a:rPr>
              <a:t>y</a:t>
            </a:r>
            <a:r>
              <a:rPr sz="2600" b="1" u="sng" spc="-265" dirty="0">
                <a:latin typeface="Constantia"/>
                <a:cs typeface="Constantia"/>
              </a:rPr>
              <a:t> </a:t>
            </a:r>
            <a:r>
              <a:rPr sz="2600" b="1" u="sng" spc="-30" dirty="0">
                <a:latin typeface="Constantia"/>
                <a:cs typeface="Constantia"/>
              </a:rPr>
              <a:t>a</a:t>
            </a:r>
            <a:r>
              <a:rPr sz="2600" b="1" u="sng" spc="-90" dirty="0">
                <a:latin typeface="Constantia"/>
                <a:cs typeface="Constantia"/>
              </a:rPr>
              <a:t>r</a:t>
            </a:r>
            <a:r>
              <a:rPr sz="2600" b="1" u="sng" spc="-5" dirty="0">
                <a:latin typeface="Constantia"/>
                <a:cs typeface="Constantia"/>
              </a:rPr>
              <a:t>e</a:t>
            </a:r>
            <a:r>
              <a:rPr sz="2600" b="1" u="sng" spc="-95" dirty="0">
                <a:latin typeface="Constantia"/>
                <a:cs typeface="Constantia"/>
              </a:rPr>
              <a:t> </a:t>
            </a:r>
            <a:r>
              <a:rPr sz="2600" b="1" u="sng" spc="-25" dirty="0">
                <a:latin typeface="Constantia"/>
                <a:cs typeface="Constantia"/>
              </a:rPr>
              <a:t>m</a:t>
            </a:r>
            <a:r>
              <a:rPr sz="2600" b="1" u="sng" spc="-40" dirty="0">
                <a:latin typeface="Constantia"/>
                <a:cs typeface="Constantia"/>
              </a:rPr>
              <a:t>o</a:t>
            </a:r>
            <a:r>
              <a:rPr sz="2600" b="1" u="sng" spc="-90" dirty="0">
                <a:latin typeface="Constantia"/>
                <a:cs typeface="Constantia"/>
              </a:rPr>
              <a:t>r</a:t>
            </a:r>
            <a:r>
              <a:rPr sz="2600" b="1" u="sng" spc="-5" dirty="0">
                <a:latin typeface="Constantia"/>
                <a:cs typeface="Constantia"/>
              </a:rPr>
              <a:t>e  </a:t>
            </a:r>
            <a:r>
              <a:rPr sz="2600" b="1" u="sng" spc="-5" dirty="0">
                <a:solidFill>
                  <a:srgbClr val="FF0000"/>
                </a:solidFill>
                <a:latin typeface="Constantia"/>
                <a:cs typeface="Constantia"/>
              </a:rPr>
              <a:t>ef</a:t>
            </a:r>
            <a:r>
              <a:rPr sz="2600" b="1" u="sng" spc="40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600" b="1" u="sng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b="1" u="sng" spc="-10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600" b="1" u="sng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b="1" u="sng" spc="-5" dirty="0">
                <a:solidFill>
                  <a:srgbClr val="FF0000"/>
                </a:solidFill>
                <a:latin typeface="Constantia"/>
                <a:cs typeface="Constantia"/>
              </a:rPr>
              <a:t>ent</a:t>
            </a:r>
            <a:r>
              <a:rPr sz="2600" b="1" u="sng" spc="-180" dirty="0">
                <a:latin typeface="Constantia"/>
                <a:cs typeface="Constantia"/>
              </a:rPr>
              <a:t> </a:t>
            </a:r>
            <a:r>
              <a:rPr sz="2600" b="1" u="sng" spc="-85" dirty="0">
                <a:latin typeface="Constantia"/>
                <a:cs typeface="Constantia"/>
              </a:rPr>
              <a:t>t</a:t>
            </a:r>
            <a:r>
              <a:rPr sz="2600" b="1" u="sng" spc="-5" dirty="0">
                <a:latin typeface="Constantia"/>
                <a:cs typeface="Constantia"/>
              </a:rPr>
              <a:t>o</a:t>
            </a:r>
            <a:r>
              <a:rPr sz="2600" b="1" u="sng" spc="-210" dirty="0">
                <a:latin typeface="Constantia"/>
                <a:cs typeface="Constantia"/>
              </a:rPr>
              <a:t> </a:t>
            </a:r>
            <a:r>
              <a:rPr sz="2600" b="1" u="sng" spc="-45" dirty="0">
                <a:latin typeface="Constantia"/>
                <a:cs typeface="Constantia"/>
              </a:rPr>
              <a:t>p</a:t>
            </a:r>
            <a:r>
              <a:rPr sz="2600" b="1" u="sng" spc="-90" dirty="0">
                <a:latin typeface="Constantia"/>
                <a:cs typeface="Constantia"/>
              </a:rPr>
              <a:t>r</a:t>
            </a:r>
            <a:r>
              <a:rPr sz="2600" b="1" u="sng" spc="-45" dirty="0">
                <a:latin typeface="Constantia"/>
                <a:cs typeface="Constantia"/>
              </a:rPr>
              <a:t>o</a:t>
            </a:r>
            <a:r>
              <a:rPr sz="2600" b="1" u="sng" spc="-75" dirty="0">
                <a:latin typeface="Constantia"/>
                <a:cs typeface="Constantia"/>
              </a:rPr>
              <a:t>c</a:t>
            </a:r>
            <a:r>
              <a:rPr sz="2600" b="1" u="sng" spc="-25" dirty="0">
                <a:latin typeface="Constantia"/>
                <a:cs typeface="Constantia"/>
              </a:rPr>
              <a:t>es</a:t>
            </a:r>
            <a:r>
              <a:rPr sz="2600" b="1" u="sng" spc="-5" dirty="0">
                <a:latin typeface="Constantia"/>
                <a:cs typeface="Constantia"/>
              </a:rPr>
              <a:t>s</a:t>
            </a:r>
            <a:r>
              <a:rPr sz="2600" b="1" u="sng" spc="-120" dirty="0">
                <a:latin typeface="Constantia"/>
                <a:cs typeface="Constantia"/>
              </a:rPr>
              <a:t> </a:t>
            </a:r>
            <a:r>
              <a:rPr sz="2600" b="1" u="sng" spc="-10" dirty="0">
                <a:latin typeface="Constantia"/>
                <a:cs typeface="Constantia"/>
              </a:rPr>
              <a:t>th</a:t>
            </a:r>
            <a:r>
              <a:rPr sz="2600" b="1" u="sng" dirty="0">
                <a:latin typeface="Constantia"/>
                <a:cs typeface="Constantia"/>
              </a:rPr>
              <a:t>a</a:t>
            </a:r>
            <a:r>
              <a:rPr sz="2600" b="1" u="sng" spc="-5" dirty="0">
                <a:latin typeface="Constantia"/>
                <a:cs typeface="Constantia"/>
              </a:rPr>
              <a:t>n</a:t>
            </a:r>
            <a:r>
              <a:rPr sz="2600" b="1" u="sng" spc="-145" dirty="0">
                <a:latin typeface="Constantia"/>
                <a:cs typeface="Constantia"/>
              </a:rPr>
              <a:t> </a:t>
            </a:r>
            <a:r>
              <a:rPr sz="2600" b="1" u="sng" spc="-85" dirty="0">
                <a:latin typeface="Constantia"/>
                <a:cs typeface="Constantia"/>
              </a:rPr>
              <a:t>t</a:t>
            </a:r>
            <a:r>
              <a:rPr sz="2600" b="1" u="sng" spc="-25" dirty="0">
                <a:latin typeface="Constantia"/>
                <a:cs typeface="Constantia"/>
              </a:rPr>
              <a:t>e</a:t>
            </a:r>
            <a:r>
              <a:rPr sz="2600" b="1" u="sng" spc="-30" dirty="0">
                <a:latin typeface="Constantia"/>
                <a:cs typeface="Constantia"/>
              </a:rPr>
              <a:t>x</a:t>
            </a:r>
            <a:r>
              <a:rPr sz="2600" b="1" u="sng" spc="-5" dirty="0">
                <a:latin typeface="Constantia"/>
                <a:cs typeface="Constantia"/>
              </a:rPr>
              <a:t>t</a:t>
            </a:r>
            <a:r>
              <a:rPr sz="2600" b="1" u="sng" spc="-130" dirty="0">
                <a:latin typeface="Constantia"/>
                <a:cs typeface="Constantia"/>
              </a:rPr>
              <a:t> </a:t>
            </a:r>
            <a:r>
              <a:rPr sz="2600" b="1" u="sng" spc="50" dirty="0">
                <a:latin typeface="Constantia"/>
                <a:cs typeface="Constantia"/>
              </a:rPr>
              <a:t>f</a:t>
            </a:r>
            <a:r>
              <a:rPr sz="2600" b="1" u="sng" dirty="0">
                <a:latin typeface="Constantia"/>
                <a:cs typeface="Constantia"/>
              </a:rPr>
              <a:t>i</a:t>
            </a:r>
            <a:r>
              <a:rPr sz="2600" b="1" u="sng" spc="-15" dirty="0">
                <a:latin typeface="Constantia"/>
                <a:cs typeface="Constantia"/>
              </a:rPr>
              <a:t>l</a:t>
            </a:r>
            <a:r>
              <a:rPr sz="2600" b="1" u="sng" spc="-5" dirty="0">
                <a:latin typeface="Constantia"/>
                <a:cs typeface="Constantia"/>
              </a:rPr>
              <a:t>e</a:t>
            </a:r>
            <a:r>
              <a:rPr sz="2600" b="1" u="sng" spc="-45" dirty="0">
                <a:latin typeface="Constantia"/>
                <a:cs typeface="Constantia"/>
              </a:rPr>
              <a:t>s</a:t>
            </a:r>
            <a:r>
              <a:rPr sz="2600" b="1" u="sng" spc="-5" dirty="0">
                <a:latin typeface="Constantia"/>
                <a:cs typeface="Constantia"/>
              </a:rPr>
              <a:t>.</a:t>
            </a:r>
            <a:endParaRPr sz="2600" b="1" u="sng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95" dirty="0">
                <a:latin typeface="Constantia"/>
                <a:cs typeface="Constantia"/>
              </a:rPr>
              <a:t>J</a:t>
            </a:r>
            <a:r>
              <a:rPr sz="2600" spc="-125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f</a:t>
            </a:r>
            <a:r>
              <a:rPr sz="2600" spc="-65" dirty="0">
                <a:latin typeface="Constantia"/>
                <a:cs typeface="Constantia"/>
              </a:rPr>
              <a:t>f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m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es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f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65" dirty="0">
                <a:latin typeface="Constantia"/>
                <a:cs typeface="Constantia"/>
              </a:rPr>
              <a:t>f</a:t>
            </a:r>
            <a:r>
              <a:rPr sz="2600" spc="-40" dirty="0">
                <a:latin typeface="Constantia"/>
                <a:cs typeface="Constantia"/>
              </a:rPr>
              <a:t>or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75" dirty="0">
                <a:latin typeface="Constantia"/>
                <a:cs typeface="Constantia"/>
              </a:rPr>
              <a:t> </a:t>
            </a:r>
            <a:r>
              <a:rPr sz="2600" spc="5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le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  </a:t>
            </a:r>
            <a:r>
              <a:rPr sz="2600" spc="-35" dirty="0">
                <a:latin typeface="Constantia"/>
                <a:cs typeface="Constantia"/>
              </a:rPr>
              <a:t>output.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These</a:t>
            </a:r>
            <a:r>
              <a:rPr sz="2600" spc="-2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categorized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b="1" i="1" spc="-35" dirty="0">
                <a:latin typeface="Constantia"/>
                <a:cs typeface="Constantia"/>
              </a:rPr>
              <a:t>text</a:t>
            </a:r>
            <a:r>
              <a:rPr sz="2600" b="1" i="1" spc="-40" dirty="0">
                <a:latin typeface="Constantia"/>
                <a:cs typeface="Constantia"/>
              </a:rPr>
              <a:t> </a:t>
            </a:r>
            <a:r>
              <a:rPr sz="2600" b="1" i="1" spc="-5" dirty="0">
                <a:latin typeface="Constantia"/>
                <a:cs typeface="Constantia"/>
              </a:rPr>
              <a:t>I/O</a:t>
            </a:r>
            <a:r>
              <a:rPr sz="2600" b="1" i="1" spc="15" dirty="0">
                <a:latin typeface="Constantia"/>
                <a:cs typeface="Constantia"/>
              </a:rPr>
              <a:t> </a:t>
            </a:r>
            <a:r>
              <a:rPr sz="2600" i="1" spc="-35" dirty="0">
                <a:latin typeface="Constantia"/>
                <a:cs typeface="Constantia"/>
              </a:rPr>
              <a:t>classes</a:t>
            </a:r>
            <a:r>
              <a:rPr sz="2600" i="1" spc="110" dirty="0">
                <a:latin typeface="Constantia"/>
                <a:cs typeface="Constantia"/>
              </a:rPr>
              <a:t> </a:t>
            </a:r>
            <a:r>
              <a:rPr sz="2600" i="1" spc="-10" dirty="0">
                <a:latin typeface="Constantia"/>
                <a:cs typeface="Constantia"/>
              </a:rPr>
              <a:t>and </a:t>
            </a:r>
            <a:r>
              <a:rPr sz="2600" i="1" spc="-600" dirty="0">
                <a:latin typeface="Constantia"/>
                <a:cs typeface="Constantia"/>
              </a:rPr>
              <a:t> </a:t>
            </a:r>
            <a:r>
              <a:rPr sz="2600" b="1" i="1" dirty="0">
                <a:latin typeface="Constantia"/>
                <a:cs typeface="Constantia"/>
              </a:rPr>
              <a:t>binary</a:t>
            </a:r>
            <a:r>
              <a:rPr sz="2600" b="1" i="1" spc="45" dirty="0">
                <a:latin typeface="Constantia"/>
                <a:cs typeface="Constantia"/>
              </a:rPr>
              <a:t> </a:t>
            </a:r>
            <a:r>
              <a:rPr sz="2600" b="1" i="1" spc="-5" dirty="0">
                <a:latin typeface="Constantia"/>
                <a:cs typeface="Constantia"/>
              </a:rPr>
              <a:t>I/O</a:t>
            </a:r>
            <a:r>
              <a:rPr sz="2600" b="1" i="1" spc="35" dirty="0">
                <a:latin typeface="Constantia"/>
                <a:cs typeface="Constantia"/>
              </a:rPr>
              <a:t> </a:t>
            </a:r>
            <a:r>
              <a:rPr sz="2600" i="1" spc="-40" dirty="0">
                <a:latin typeface="Constantia"/>
                <a:cs typeface="Constantia"/>
              </a:rPr>
              <a:t>classes.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227520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Generics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3497402"/>
            <a:ext cx="8068945" cy="287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8191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Fig </a:t>
            </a:r>
            <a:r>
              <a:rPr sz="2600" spc="-5" dirty="0">
                <a:latin typeface="Constantia"/>
                <a:cs typeface="Constantia"/>
              </a:rPr>
              <a:t>(a) : c is a </a:t>
            </a:r>
            <a:r>
              <a:rPr sz="2600" spc="-50" dirty="0">
                <a:latin typeface="Constantia"/>
                <a:cs typeface="Constantia"/>
              </a:rPr>
              <a:t>reference </a:t>
            </a:r>
            <a:r>
              <a:rPr sz="2600" spc="-10" dirty="0">
                <a:latin typeface="Constantia"/>
                <a:cs typeface="Constantia"/>
              </a:rPr>
              <a:t>variable </a:t>
            </a:r>
            <a:r>
              <a:rPr sz="2600" spc="-30" dirty="0">
                <a:latin typeface="Constantia"/>
                <a:cs typeface="Constantia"/>
              </a:rPr>
              <a:t>whose type </a:t>
            </a:r>
            <a:r>
              <a:rPr sz="2600" dirty="0">
                <a:latin typeface="Constantia"/>
                <a:cs typeface="Constantia"/>
              </a:rPr>
              <a:t>is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C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20" dirty="0">
                <a:latin typeface="Constantia"/>
                <a:cs typeface="Constantia"/>
              </a:rPr>
              <a:t>m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8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75" dirty="0">
                <a:latin typeface="Constantia"/>
                <a:cs typeface="Constantia"/>
              </a:rPr>
              <a:t>k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c</a:t>
            </a:r>
            <a:r>
              <a:rPr sz="2600" spc="-65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m</a:t>
            </a:r>
            <a:r>
              <a:rPr sz="2600" spc="-65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e</a:t>
            </a:r>
            <a:r>
              <a:rPr sz="2600" spc="-30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 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25" dirty="0">
                <a:latin typeface="Constantia"/>
                <a:cs typeface="Constantia"/>
              </a:rPr>
              <a:t>m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D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bj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5" dirty="0">
                <a:latin typeface="Constantia"/>
                <a:cs typeface="Constantia"/>
              </a:rPr>
              <a:t>.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l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g</a:t>
            </a:r>
            <a:r>
              <a:rPr sz="2600" spc="-45" dirty="0">
                <a:latin typeface="Constantia"/>
                <a:cs typeface="Constantia"/>
              </a:rPr>
              <a:t>i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ru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ti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  </a:t>
            </a:r>
            <a:r>
              <a:rPr sz="2600" spc="-100" dirty="0">
                <a:latin typeface="Constantia"/>
                <a:cs typeface="Constantia"/>
              </a:rPr>
              <a:t>error.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60" dirty="0">
                <a:latin typeface="Constantia"/>
                <a:cs typeface="Constantia"/>
              </a:rPr>
              <a:t>F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g (b) :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od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25" dirty="0">
                <a:latin typeface="Constantia"/>
                <a:cs typeface="Constantia"/>
              </a:rPr>
              <a:t>m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r</a:t>
            </a:r>
            <a:r>
              <a:rPr sz="2600" spc="-110" dirty="0">
                <a:latin typeface="Constantia"/>
                <a:cs typeface="Constantia"/>
              </a:rPr>
              <a:t>r</a:t>
            </a:r>
            <a:r>
              <a:rPr sz="2600" spc="-65" dirty="0">
                <a:latin typeface="Constantia"/>
                <a:cs typeface="Constantia"/>
              </a:rPr>
              <a:t>o</a:t>
            </a:r>
            <a:r>
              <a:rPr sz="2600" spc="-254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</a:t>
            </a:r>
            <a:r>
              <a:rPr sz="2600" spc="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ause 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g</a:t>
            </a:r>
            <a:r>
              <a:rPr sz="2600" spc="-40" dirty="0">
                <a:latin typeface="Constantia"/>
                <a:cs typeface="Constantia"/>
              </a:rPr>
              <a:t>u</a:t>
            </a:r>
            <a:r>
              <a:rPr sz="2600" spc="-25" dirty="0">
                <a:latin typeface="Constantia"/>
                <a:cs typeface="Constantia"/>
              </a:rPr>
              <a:t>me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se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229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c</a:t>
            </a:r>
            <a:r>
              <a:rPr sz="2600" spc="-65" dirty="0">
                <a:latin typeface="Constantia"/>
                <a:cs typeface="Constantia"/>
              </a:rPr>
              <a:t>o</a:t>
            </a:r>
            <a:r>
              <a:rPr sz="2600" spc="-50" dirty="0">
                <a:latin typeface="Constantia"/>
                <a:cs typeface="Constantia"/>
              </a:rPr>
              <a:t>m</a:t>
            </a:r>
            <a:r>
              <a:rPr sz="2600" spc="-65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110" dirty="0">
                <a:latin typeface="Constantia"/>
                <a:cs typeface="Constantia"/>
              </a:rPr>
              <a:t>r</a:t>
            </a:r>
            <a:r>
              <a:rPr sz="2600" spc="-50" dirty="0">
                <a:latin typeface="Constantia"/>
                <a:cs typeface="Constantia"/>
              </a:rPr>
              <a:t>e</a:t>
            </a:r>
            <a:r>
              <a:rPr sz="2600" spc="-30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st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  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b="1" spc="-60" dirty="0">
                <a:latin typeface="Constantia"/>
                <a:cs typeface="Constantia"/>
              </a:rPr>
              <a:t>D</a:t>
            </a:r>
            <a:r>
              <a:rPr sz="2600" b="1" spc="-30" dirty="0">
                <a:latin typeface="Constantia"/>
                <a:cs typeface="Constantia"/>
              </a:rPr>
              <a:t>a</a:t>
            </a:r>
            <a:r>
              <a:rPr sz="2600" b="1" spc="-80" dirty="0">
                <a:latin typeface="Constantia"/>
                <a:cs typeface="Constantia"/>
              </a:rPr>
              <a:t>t</a:t>
            </a:r>
            <a:r>
              <a:rPr sz="2600" b="1" spc="-5" dirty="0">
                <a:latin typeface="Constantia"/>
                <a:cs typeface="Constantia"/>
              </a:rPr>
              <a:t>e</a:t>
            </a:r>
            <a:r>
              <a:rPr sz="2600" b="1" spc="-17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t</a:t>
            </a:r>
            <a:r>
              <a:rPr sz="2600" b="1" spc="-20" dirty="0">
                <a:latin typeface="Constantia"/>
                <a:cs typeface="Constantia"/>
              </a:rPr>
              <a:t>y</a:t>
            </a:r>
            <a:r>
              <a:rPr sz="2600" b="1" spc="-10" dirty="0">
                <a:latin typeface="Constantia"/>
                <a:cs typeface="Constantia"/>
              </a:rPr>
              <a:t>pe.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057400"/>
            <a:ext cx="7696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227520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Generics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7527" y="2057400"/>
            <a:ext cx="8068945" cy="32900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8191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spc="-30" dirty="0">
                <a:solidFill>
                  <a:srgbClr val="FF0000"/>
                </a:solidFill>
                <a:latin typeface="Constantia"/>
                <a:cs typeface="Constantia"/>
              </a:rPr>
              <a:t>Type Parameters</a:t>
            </a:r>
          </a:p>
          <a:p>
            <a:pPr marL="286385" marR="8191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spc="-30" dirty="0">
                <a:latin typeface="Constantia"/>
                <a:cs typeface="Constantia"/>
              </a:rPr>
              <a:t>Naming conventions are important to learn in generics. Commonly used parameters are,</a:t>
            </a:r>
          </a:p>
          <a:p>
            <a:pPr marL="286385" marR="8191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spc="-30" dirty="0">
                <a:latin typeface="Constantia"/>
                <a:cs typeface="Constantia"/>
              </a:rPr>
              <a:t> T – Type</a:t>
            </a:r>
          </a:p>
          <a:p>
            <a:pPr marL="286385" marR="8191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spc="-30" dirty="0">
                <a:latin typeface="Constantia"/>
                <a:cs typeface="Constantia"/>
              </a:rPr>
              <a:t> E – Element</a:t>
            </a:r>
          </a:p>
          <a:p>
            <a:pPr marL="286385" marR="8191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spc="-30" dirty="0">
                <a:latin typeface="Constantia"/>
                <a:cs typeface="Constantia"/>
              </a:rPr>
              <a:t> K – Key</a:t>
            </a:r>
          </a:p>
          <a:p>
            <a:pPr marL="286385" marR="8191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spc="-30" dirty="0">
                <a:latin typeface="Constantia"/>
                <a:cs typeface="Constantia"/>
              </a:rPr>
              <a:t> N – Number</a:t>
            </a:r>
          </a:p>
          <a:p>
            <a:pPr marL="286385" marR="8191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600" spc="-30" dirty="0">
                <a:latin typeface="Constantia"/>
                <a:cs typeface="Constantia"/>
              </a:rPr>
              <a:t> V – Value</a:t>
            </a:r>
            <a:endParaRPr sz="2600" dirty="0"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702516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10271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264" y="0"/>
              <a:ext cx="4745735" cy="6004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9136" cy="1021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1815"/>
              <a:ext cx="9144000" cy="9022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Defining</a:t>
            </a:r>
            <a:r>
              <a:rPr spc="-125" dirty="0"/>
              <a:t> </a:t>
            </a:r>
            <a:r>
              <a:rPr spc="5" dirty="0"/>
              <a:t>Generic</a:t>
            </a:r>
            <a:r>
              <a:rPr spc="-130" dirty="0"/>
              <a:t> </a:t>
            </a:r>
            <a:r>
              <a:rPr dirty="0"/>
              <a:t>Classes</a:t>
            </a:r>
            <a:r>
              <a:rPr spc="-160" dirty="0"/>
              <a:t> </a:t>
            </a:r>
            <a:r>
              <a:rPr spc="5" dirty="0"/>
              <a:t>and </a:t>
            </a:r>
            <a:r>
              <a:rPr spc="-1000" dirty="0"/>
              <a:t> </a:t>
            </a:r>
            <a:r>
              <a:rPr spc="-20" dirty="0"/>
              <a:t>Interfaces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26412"/>
            <a:ext cx="7815580" cy="161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generic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type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defined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for</a:t>
            </a:r>
            <a:r>
              <a:rPr sz="2600" spc="-2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or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interface.</a:t>
            </a:r>
            <a:r>
              <a:rPr sz="2600" spc="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concrete </a:t>
            </a:r>
            <a:r>
              <a:rPr sz="2600" spc="-30" dirty="0">
                <a:latin typeface="Constantia"/>
                <a:cs typeface="Constantia"/>
              </a:rPr>
              <a:t>type </a:t>
            </a:r>
            <a:r>
              <a:rPr sz="2600" spc="-5" dirty="0">
                <a:latin typeface="Constantia"/>
                <a:cs typeface="Constantia"/>
              </a:rPr>
              <a:t>must </a:t>
            </a:r>
            <a:r>
              <a:rPr sz="2600" spc="-10" dirty="0">
                <a:latin typeface="Constantia"/>
                <a:cs typeface="Constantia"/>
              </a:rPr>
              <a:t>be </a:t>
            </a:r>
            <a:r>
              <a:rPr sz="2600" dirty="0">
                <a:latin typeface="Constantia"/>
                <a:cs typeface="Constantia"/>
              </a:rPr>
              <a:t>specified </a:t>
            </a:r>
            <a:r>
              <a:rPr sz="2600" spc="-10" dirty="0">
                <a:latin typeface="Constantia"/>
                <a:cs typeface="Constantia"/>
              </a:rPr>
              <a:t>when </a:t>
            </a:r>
            <a:r>
              <a:rPr sz="2600" spc="-5" dirty="0">
                <a:latin typeface="Constantia"/>
                <a:cs typeface="Constantia"/>
              </a:rPr>
              <a:t>using </a:t>
            </a:r>
            <a:r>
              <a:rPr sz="2600" spc="-10" dirty="0">
                <a:latin typeface="Constantia"/>
                <a:cs typeface="Constantia"/>
              </a:rPr>
              <a:t>the class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to create </a:t>
            </a:r>
            <a:r>
              <a:rPr sz="2600" spc="-5" dirty="0">
                <a:latin typeface="Constantia"/>
                <a:cs typeface="Constantia"/>
              </a:rPr>
              <a:t>an </a:t>
            </a:r>
            <a:r>
              <a:rPr sz="2600" spc="-10" dirty="0">
                <a:latin typeface="Constantia"/>
                <a:cs typeface="Constantia"/>
              </a:rPr>
              <a:t>object or </a:t>
            </a:r>
            <a:r>
              <a:rPr sz="2600" spc="-5" dirty="0">
                <a:latin typeface="Constantia"/>
                <a:cs typeface="Constantia"/>
              </a:rPr>
              <a:t>using </a:t>
            </a:r>
            <a:r>
              <a:rPr sz="2600" spc="-10" dirty="0">
                <a:latin typeface="Constantia"/>
                <a:cs typeface="Constantia"/>
              </a:rPr>
              <a:t>the class or </a:t>
            </a:r>
            <a:r>
              <a:rPr sz="2600" spc="-40" dirty="0">
                <a:latin typeface="Constantia"/>
                <a:cs typeface="Constantia"/>
              </a:rPr>
              <a:t>interface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d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f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ariab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5400" y="3886200"/>
            <a:ext cx="67056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685800"/>
            <a:ext cx="8610600" cy="6019800"/>
            <a:chOff x="533400" y="685800"/>
            <a:chExt cx="8610600" cy="6019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685800"/>
              <a:ext cx="6324600" cy="6019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1905000"/>
              <a:ext cx="4419600" cy="1143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200" y="3810000"/>
              <a:ext cx="4495799" cy="990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740555"/>
            <a:ext cx="8255000" cy="7072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Generic</a:t>
            </a:r>
            <a:r>
              <a:rPr spc="-130" dirty="0"/>
              <a:t> </a:t>
            </a:r>
            <a:r>
              <a:rPr dirty="0"/>
              <a:t>Classes</a:t>
            </a:r>
            <a:r>
              <a:rPr spc="-160" dirty="0"/>
              <a:t> </a:t>
            </a:r>
            <a:r>
              <a:rPr lang="en-US" spc="5" dirty="0"/>
              <a:t>Example</a:t>
            </a:r>
            <a:endParaRPr spc="-2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D271A-4E48-0C6E-09CC-F672D2C00710}"/>
              </a:ext>
            </a:extLst>
          </p:cNvPr>
          <p:cNvSpPr txBox="1"/>
          <p:nvPr/>
        </p:nvSpPr>
        <p:spPr>
          <a:xfrm>
            <a:off x="444500" y="1371600"/>
            <a:ext cx="84709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class gen&lt;T&gt; </a:t>
            </a:r>
            <a:r>
              <a:rPr lang="en-IN" dirty="0"/>
              <a:t>//brackets indicates the class is of generic type // class Test&lt;T, U&gt;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T </a:t>
            </a:r>
            <a:r>
              <a:rPr lang="en-IN" dirty="0" err="1"/>
              <a:t>obj</a:t>
            </a:r>
            <a:r>
              <a:rPr lang="en-IN" dirty="0"/>
              <a:t>; //an object of type T is created</a:t>
            </a:r>
          </a:p>
          <a:p>
            <a:r>
              <a:rPr lang="en-IN" dirty="0"/>
              <a:t>gen(T </a:t>
            </a:r>
            <a:r>
              <a:rPr lang="en-IN" dirty="0" err="1"/>
              <a:t>obj</a:t>
            </a:r>
            <a:r>
              <a:rPr lang="en-IN" dirty="0"/>
              <a:t>) {</a:t>
            </a:r>
          </a:p>
          <a:p>
            <a:r>
              <a:rPr lang="en-IN" dirty="0"/>
              <a:t>this.obj =</a:t>
            </a:r>
            <a:r>
              <a:rPr lang="en-IN" dirty="0" err="1"/>
              <a:t>obj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void print() {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r>
              <a:rPr lang="en-IN" dirty="0"/>
              <a:t>} }</a:t>
            </a:r>
          </a:p>
          <a:p>
            <a:r>
              <a:rPr lang="en-IN" dirty="0"/>
              <a:t>class </a:t>
            </a:r>
            <a:r>
              <a:rPr lang="en-IN" dirty="0" err="1"/>
              <a:t>Demogen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r>
              <a:rPr lang="en-IN" dirty="0">
                <a:solidFill>
                  <a:srgbClr val="FF0000"/>
                </a:solidFill>
              </a:rPr>
              <a:t>gen</a:t>
            </a:r>
            <a:r>
              <a:rPr lang="en-IN" dirty="0"/>
              <a:t>&lt;Integer&gt; </a:t>
            </a:r>
            <a:r>
              <a:rPr lang="en-IN" dirty="0" err="1"/>
              <a:t>iob</a:t>
            </a:r>
            <a:r>
              <a:rPr lang="en-IN" dirty="0"/>
              <a:t>=new gen&lt;Integer&gt;(100);</a:t>
            </a:r>
          </a:p>
          <a:p>
            <a:r>
              <a:rPr lang="en-IN" dirty="0" err="1"/>
              <a:t>iob.print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gen</a:t>
            </a:r>
            <a:r>
              <a:rPr lang="en-IN" dirty="0"/>
              <a:t>&lt;String&gt; sob=new gen&lt;String&gt;("Hello");</a:t>
            </a:r>
          </a:p>
          <a:p>
            <a:r>
              <a:rPr lang="en-IN" dirty="0" err="1"/>
              <a:t>sob.print</a:t>
            </a:r>
            <a:r>
              <a:rPr lang="en-IN" dirty="0"/>
              <a:t>();</a:t>
            </a:r>
          </a:p>
          <a:p>
            <a:r>
              <a:rPr lang="en-IN" dirty="0"/>
              <a:t>}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2BB4A-3166-2D17-B702-166C7152ECE3}"/>
              </a:ext>
            </a:extLst>
          </p:cNvPr>
          <p:cNvSpPr txBox="1"/>
          <p:nvPr/>
        </p:nvSpPr>
        <p:spPr>
          <a:xfrm>
            <a:off x="5791200" y="4114800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Output: 100</a:t>
            </a:r>
          </a:p>
          <a:p>
            <a:r>
              <a:rPr lang="en-IN" dirty="0"/>
              <a:t> Hello</a:t>
            </a:r>
          </a:p>
        </p:txBody>
      </p:sp>
    </p:spTree>
    <p:extLst>
      <p:ext uri="{BB962C8B-B14F-4D97-AF65-F5344CB8AC3E}">
        <p14:creationId xmlns:p14="http://schemas.microsoft.com/office/powerpoint/2010/main" val="30244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447548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Generic</a:t>
            </a:r>
            <a:r>
              <a:rPr sz="5000" spc="-180" dirty="0"/>
              <a:t> </a:t>
            </a:r>
            <a:r>
              <a:rPr sz="5000" spc="-5" dirty="0"/>
              <a:t>Methods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866087"/>
            <a:ext cx="7785734" cy="172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204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ene</a:t>
            </a:r>
            <a:r>
              <a:rPr sz="2400" spc="-15" dirty="0">
                <a:latin typeface="Constantia"/>
                <a:cs typeface="Constantia"/>
              </a:rPr>
              <a:t>r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yp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5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29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od.</a:t>
            </a:r>
            <a:endParaRPr sz="2400">
              <a:latin typeface="Constantia"/>
              <a:cs typeface="Constantia"/>
            </a:endParaRPr>
          </a:p>
          <a:p>
            <a:pPr marL="286385" marR="5080" indent="-274320">
              <a:lnSpc>
                <a:spcPts val="2300"/>
              </a:lnSpc>
              <a:spcBef>
                <a:spcPts val="635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75" dirty="0">
                <a:latin typeface="Constantia"/>
                <a:cs typeface="Constantia"/>
              </a:rPr>
              <a:t>H</a:t>
            </a:r>
            <a:r>
              <a:rPr sz="2400" spc="-25" dirty="0">
                <a:latin typeface="Constantia"/>
                <a:cs typeface="Constantia"/>
              </a:rPr>
              <a:t>e</a:t>
            </a:r>
            <a:r>
              <a:rPr sz="2400" spc="-60" dirty="0">
                <a:latin typeface="Constantia"/>
                <a:cs typeface="Constantia"/>
              </a:rPr>
              <a:t>r</a:t>
            </a:r>
            <a:r>
              <a:rPr sz="2400" spc="-2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25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50" dirty="0">
                <a:latin typeface="Constantia"/>
                <a:cs typeface="Constantia"/>
              </a:rPr>
              <a:t>f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24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ene</a:t>
            </a:r>
            <a:r>
              <a:rPr sz="2400" spc="-1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ethod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p</a:t>
            </a:r>
            <a:r>
              <a:rPr sz="2400" b="1" spc="-15" dirty="0">
                <a:latin typeface="Constantia"/>
                <a:cs typeface="Constantia"/>
              </a:rPr>
              <a:t>r</a:t>
            </a:r>
            <a:r>
              <a:rPr sz="2400" b="1" dirty="0">
                <a:latin typeface="Constantia"/>
                <a:cs typeface="Constantia"/>
              </a:rPr>
              <a:t>int</a:t>
            </a:r>
            <a:r>
              <a:rPr sz="2400" b="1" spc="-7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pri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80" dirty="0">
                <a:latin typeface="Constantia"/>
                <a:cs typeface="Constantia"/>
              </a:rPr>
              <a:t>r</a:t>
            </a:r>
            <a:r>
              <a:rPr sz="2400" spc="-7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 </a:t>
            </a:r>
            <a:r>
              <a:rPr sz="2400" spc="-5" dirty="0">
                <a:latin typeface="Constantia"/>
                <a:cs typeface="Constantia"/>
              </a:rPr>
              <a:t>objects.</a:t>
            </a:r>
            <a:endParaRPr sz="2400">
              <a:latin typeface="Constantia"/>
              <a:cs typeface="Constantia"/>
            </a:endParaRPr>
          </a:p>
          <a:p>
            <a:pPr marL="286385" marR="342265" indent="-274320">
              <a:lnSpc>
                <a:spcPts val="2300"/>
              </a:lnSpc>
              <a:spcBef>
                <a:spcPts val="61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7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2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</a:t>
            </a:r>
            <a:r>
              <a:rPr sz="2400" spc="-15" dirty="0">
                <a:latin typeface="Constantia"/>
                <a:cs typeface="Constantia"/>
              </a:rPr>
              <a:t>ss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20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80" dirty="0">
                <a:latin typeface="Constantia"/>
                <a:cs typeface="Constantia"/>
              </a:rPr>
              <a:t>r</a:t>
            </a:r>
            <a:r>
              <a:rPr sz="2400" spc="-75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2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9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i</a:t>
            </a:r>
            <a:r>
              <a:rPr sz="2400" spc="-3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Constantia"/>
                <a:cs typeface="Constantia"/>
              </a:rPr>
              <a:t>t</a:t>
            </a:r>
            <a:r>
              <a:rPr sz="2400" spc="-25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g</a:t>
            </a:r>
            <a:r>
              <a:rPr sz="2400" spc="-2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ob</a:t>
            </a:r>
            <a:r>
              <a:rPr sz="2400" spc="15" dirty="0">
                <a:latin typeface="Constantia"/>
                <a:cs typeface="Constantia"/>
              </a:rPr>
              <a:t>j</a:t>
            </a:r>
            <a:r>
              <a:rPr sz="2400" dirty="0">
                <a:latin typeface="Constantia"/>
                <a:cs typeface="Constantia"/>
              </a:rPr>
              <a:t>ec</a:t>
            </a:r>
            <a:r>
              <a:rPr sz="2400" spc="-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i</a:t>
            </a:r>
            <a:r>
              <a:rPr sz="2400" spc="-80" dirty="0">
                <a:latin typeface="Constantia"/>
                <a:cs typeface="Constantia"/>
              </a:rPr>
              <a:t>nv</a:t>
            </a:r>
            <a:r>
              <a:rPr sz="2400" spc="-30" dirty="0">
                <a:latin typeface="Constantia"/>
                <a:cs typeface="Constantia"/>
              </a:rPr>
              <a:t>o</a:t>
            </a:r>
            <a:r>
              <a:rPr sz="2400" spc="-8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-10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6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ene</a:t>
            </a:r>
            <a:r>
              <a:rPr sz="2400" spc="-10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ic  print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invokes</a:t>
            </a:r>
            <a:r>
              <a:rPr sz="2400" spc="-1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print</a:t>
            </a:r>
            <a:r>
              <a:rPr sz="2400" spc="-229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with</a:t>
            </a:r>
            <a:r>
              <a:rPr sz="2400" spc="-1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array</a:t>
            </a:r>
            <a:r>
              <a:rPr sz="2400" spc="-2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strings.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675886"/>
            <a:ext cx="5867400" cy="310591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447548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Generic</a:t>
            </a:r>
            <a:r>
              <a:rPr sz="5000" spc="-180" dirty="0"/>
              <a:t> </a:t>
            </a:r>
            <a:r>
              <a:rPr sz="5000" spc="-5" dirty="0"/>
              <a:t>Methods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6412"/>
            <a:ext cx="7778750" cy="3348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8542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7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37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5" dirty="0">
                <a:latin typeface="Constantia"/>
                <a:cs typeface="Constantia"/>
              </a:rPr>
              <a:t>y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u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  </a:t>
            </a:r>
            <a:r>
              <a:rPr sz="2600" spc="-30" dirty="0">
                <a:latin typeface="Constantia"/>
                <a:cs typeface="Constantia"/>
              </a:rPr>
              <a:t>type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&lt;E&gt;</a:t>
            </a:r>
            <a:r>
              <a:rPr sz="2600" b="1" spc="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immediately</a:t>
            </a:r>
            <a:r>
              <a:rPr sz="2600" spc="-30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after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keyword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static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method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80" dirty="0">
                <a:latin typeface="Constantia"/>
                <a:cs typeface="Constantia"/>
              </a:rPr>
              <a:t>header.</a:t>
            </a:r>
            <a:endParaRPr sz="260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90" dirty="0">
                <a:latin typeface="Constantia"/>
                <a:cs typeface="Constantia"/>
              </a:rPr>
              <a:t>For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example,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public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static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&lt;E&gt;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void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print(E[]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list)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1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0" dirty="0">
                <a:latin typeface="Constantia"/>
                <a:cs typeface="Constantia"/>
              </a:rPr>
              <a:t>n</a:t>
            </a:r>
            <a:r>
              <a:rPr sz="2600" spc="-180" dirty="0">
                <a:latin typeface="Constantia"/>
                <a:cs typeface="Constantia"/>
              </a:rPr>
              <a:t>v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95" dirty="0">
                <a:latin typeface="Constantia"/>
                <a:cs typeface="Constantia"/>
              </a:rPr>
              <a:t>k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-15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ene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spc="-1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10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x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na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  w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act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al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25" dirty="0">
                <a:latin typeface="Constantia"/>
                <a:cs typeface="Constantia"/>
              </a:rPr>
              <a:t>g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ac</a:t>
            </a:r>
            <a:r>
              <a:rPr sz="2600" spc="-75" dirty="0">
                <a:latin typeface="Constantia"/>
                <a:cs typeface="Constantia"/>
              </a:rPr>
              <a:t>k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75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.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act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al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  </a:t>
            </a:r>
            <a:r>
              <a:rPr sz="2600" spc="-10" dirty="0">
                <a:latin typeface="Constantia"/>
                <a:cs typeface="Constantia"/>
              </a:rPr>
              <a:t>not </a:t>
            </a:r>
            <a:r>
              <a:rPr sz="2600" spc="-35" dirty="0">
                <a:latin typeface="Constantia"/>
                <a:cs typeface="Constantia"/>
              </a:rPr>
              <a:t>explicitly </a:t>
            </a:r>
            <a:r>
              <a:rPr sz="2600" spc="5" dirty="0">
                <a:latin typeface="Constantia"/>
                <a:cs typeface="Constantia"/>
              </a:rPr>
              <a:t>specified, </a:t>
            </a:r>
            <a:r>
              <a:rPr sz="2600" spc="-5" dirty="0">
                <a:latin typeface="Constantia"/>
                <a:cs typeface="Constantia"/>
              </a:rPr>
              <a:t>then </a:t>
            </a:r>
            <a:r>
              <a:rPr sz="2600" spc="-35" dirty="0">
                <a:latin typeface="Constantia"/>
                <a:cs typeface="Constantia"/>
              </a:rPr>
              <a:t>compiler automatically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90" dirty="0">
                <a:latin typeface="Constantia"/>
                <a:cs typeface="Constantia"/>
              </a:rPr>
              <a:t>o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5" dirty="0">
                <a:latin typeface="Constantia"/>
                <a:cs typeface="Constantia"/>
              </a:rPr>
              <a:t>c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al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ty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447548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Generic</a:t>
            </a:r>
            <a:r>
              <a:rPr sz="5000" spc="-180" dirty="0"/>
              <a:t> </a:t>
            </a:r>
            <a:r>
              <a:rPr sz="5000" spc="-5" dirty="0"/>
              <a:t>Methods</a:t>
            </a:r>
            <a:endParaRPr sz="5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71E74-CEB5-8B13-A7E9-C02E028B09B6}"/>
              </a:ext>
            </a:extLst>
          </p:cNvPr>
          <p:cNvSpPr txBox="1"/>
          <p:nvPr/>
        </p:nvSpPr>
        <p:spPr>
          <a:xfrm>
            <a:off x="451534" y="1772820"/>
            <a:ext cx="824796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// A Generic method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static void </a:t>
            </a:r>
            <a:r>
              <a:rPr lang="en-US" sz="2400" dirty="0" err="1">
                <a:solidFill>
                  <a:srgbClr val="FF0000"/>
                </a:solidFill>
              </a:rPr>
              <a:t>genericDisplay</a:t>
            </a:r>
            <a:r>
              <a:rPr lang="en-US" sz="2400" dirty="0">
                <a:solidFill>
                  <a:srgbClr val="FF0000"/>
                </a:solidFill>
              </a:rPr>
              <a:t> (T element) { 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element.getClass</a:t>
            </a:r>
            <a:r>
              <a:rPr lang="en-IN" dirty="0"/>
              <a:t>().</a:t>
            </a:r>
            <a:r>
              <a:rPr lang="en-IN" dirty="0" err="1"/>
              <a:t>getName</a:t>
            </a:r>
            <a:r>
              <a:rPr lang="en-IN" dirty="0"/>
              <a:t>() +  " = " + element);</a:t>
            </a:r>
          </a:p>
          <a:p>
            <a:r>
              <a:rPr lang="en-IN" dirty="0"/>
              <a:t> }</a:t>
            </a:r>
          </a:p>
          <a:p>
            <a:endParaRPr lang="en-IN" dirty="0"/>
          </a:p>
          <a:p>
            <a:r>
              <a:rPr lang="en-IN" dirty="0"/>
              <a:t> public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{</a:t>
            </a:r>
          </a:p>
          <a:p>
            <a:r>
              <a:rPr lang="en-IN" dirty="0" err="1"/>
              <a:t>genericDisplay</a:t>
            </a:r>
            <a:r>
              <a:rPr lang="en-IN" dirty="0"/>
              <a:t>(11);</a:t>
            </a:r>
          </a:p>
          <a:p>
            <a:endParaRPr lang="en-IN" dirty="0"/>
          </a:p>
          <a:p>
            <a:r>
              <a:rPr lang="en-IN" dirty="0" err="1"/>
              <a:t>genericDisplay</a:t>
            </a:r>
            <a:r>
              <a:rPr lang="en-IN" dirty="0"/>
              <a:t>("Hello");</a:t>
            </a:r>
          </a:p>
          <a:p>
            <a:endParaRPr lang="en-IN" dirty="0"/>
          </a:p>
          <a:p>
            <a:r>
              <a:rPr lang="en-IN" dirty="0" err="1"/>
              <a:t>genericDisplay</a:t>
            </a:r>
            <a:r>
              <a:rPr lang="en-IN" dirty="0"/>
              <a:t>(1.0);</a:t>
            </a:r>
          </a:p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4EB9C-3625-9A88-37F1-3122E4AB6430}"/>
              </a:ext>
            </a:extLst>
          </p:cNvPr>
          <p:cNvSpPr txBox="1"/>
          <p:nvPr/>
        </p:nvSpPr>
        <p:spPr>
          <a:xfrm>
            <a:off x="4560277" y="4631757"/>
            <a:ext cx="2526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 :</a:t>
            </a:r>
          </a:p>
          <a:p>
            <a:r>
              <a:rPr lang="en-IN" dirty="0" err="1"/>
              <a:t>java.lang.Integer</a:t>
            </a:r>
            <a:r>
              <a:rPr lang="en-IN" dirty="0"/>
              <a:t> = 11</a:t>
            </a:r>
          </a:p>
          <a:p>
            <a:r>
              <a:rPr lang="en-IN" dirty="0" err="1"/>
              <a:t>java.lang.String</a:t>
            </a:r>
            <a:r>
              <a:rPr lang="en-IN" dirty="0"/>
              <a:t> = Hello</a:t>
            </a:r>
          </a:p>
          <a:p>
            <a:r>
              <a:rPr lang="en-IN" dirty="0" err="1"/>
              <a:t>java.lang.Double</a:t>
            </a:r>
            <a:r>
              <a:rPr lang="en-IN" dirty="0"/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33894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95" y="391744"/>
            <a:ext cx="5842635" cy="14001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Raw</a:t>
            </a:r>
            <a:r>
              <a:rPr spc="-140" dirty="0"/>
              <a:t> </a:t>
            </a:r>
            <a:r>
              <a:rPr spc="-15" dirty="0"/>
              <a:t>Types</a:t>
            </a:r>
            <a:r>
              <a:rPr spc="-204" dirty="0"/>
              <a:t> </a:t>
            </a:r>
            <a:r>
              <a:rPr spc="5" dirty="0"/>
              <a:t>and</a:t>
            </a:r>
            <a:r>
              <a:rPr spc="-100" dirty="0"/>
              <a:t> </a:t>
            </a:r>
            <a:r>
              <a:rPr spc="-5" dirty="0"/>
              <a:t>Backward </a:t>
            </a:r>
            <a:r>
              <a:rPr spc="-1000" dirty="0"/>
              <a:t> </a:t>
            </a:r>
            <a:r>
              <a:rPr spc="-5" dirty="0"/>
              <a:t>Compatibility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035" y="1926412"/>
            <a:ext cx="8660765" cy="437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05473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generic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</a:t>
            </a:r>
            <a:r>
              <a:rPr sz="2600" spc="-2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interface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used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without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specifying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concrete </a:t>
            </a:r>
            <a:r>
              <a:rPr sz="2600" spc="-10" dirty="0">
                <a:latin typeface="Constantia"/>
                <a:cs typeface="Constantia"/>
              </a:rPr>
              <a:t>type, called </a:t>
            </a:r>
            <a:r>
              <a:rPr sz="2600" spc="-5" dirty="0">
                <a:latin typeface="Constantia"/>
                <a:cs typeface="Constantia"/>
              </a:rPr>
              <a:t>a </a:t>
            </a:r>
            <a:r>
              <a:rPr sz="2600" spc="-75" dirty="0">
                <a:latin typeface="Constantia"/>
                <a:cs typeface="Constantia"/>
              </a:rPr>
              <a:t>raw </a:t>
            </a:r>
            <a:r>
              <a:rPr sz="2600" spc="-10" dirty="0">
                <a:latin typeface="Constantia"/>
                <a:cs typeface="Constantia"/>
              </a:rPr>
              <a:t>type, </a:t>
            </a:r>
            <a:r>
              <a:rPr sz="2600" spc="-5" dirty="0">
                <a:latin typeface="Constantia"/>
                <a:cs typeface="Constantia"/>
              </a:rPr>
              <a:t>enables </a:t>
            </a:r>
            <a:r>
              <a:rPr sz="2600" spc="-35" dirty="0">
                <a:latin typeface="Constantia"/>
                <a:cs typeface="Constantia"/>
              </a:rPr>
              <a:t>backward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bi</a:t>
            </a:r>
            <a:r>
              <a:rPr sz="2600" spc="-3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3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with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er</a:t>
            </a:r>
            <a:r>
              <a:rPr sz="2600" spc="-340" dirty="0">
                <a:latin typeface="Constantia"/>
                <a:cs typeface="Constantia"/>
              </a:rPr>
              <a:t> </a:t>
            </a:r>
            <a:r>
              <a:rPr lang="en-US" sz="2600" spc="-340" dirty="0">
                <a:latin typeface="Constantia"/>
                <a:cs typeface="Constantia"/>
              </a:rPr>
              <a:t> 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f</a:t>
            </a:r>
            <a:r>
              <a:rPr sz="2600" spc="10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J</a:t>
            </a:r>
            <a:r>
              <a:rPr sz="2600" spc="-1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Constantia"/>
                <a:cs typeface="Constantia"/>
              </a:rPr>
              <a:t>For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Ex.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GenericStack</a:t>
            </a:r>
            <a:r>
              <a:rPr sz="2600" spc="-1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stack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=</a:t>
            </a:r>
            <a:r>
              <a:rPr sz="2600" spc="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new</a:t>
            </a:r>
            <a:r>
              <a:rPr sz="26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GenericStack();</a:t>
            </a:r>
            <a:r>
              <a:rPr sz="26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//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200" b="1" spc="-50" dirty="0">
                <a:latin typeface="Constantia"/>
                <a:cs typeface="Constantia"/>
              </a:rPr>
              <a:t>raw</a:t>
            </a:r>
            <a:r>
              <a:rPr sz="2200" b="1" spc="-200" dirty="0">
                <a:latin typeface="Constantia"/>
                <a:cs typeface="Constantia"/>
              </a:rPr>
              <a:t> </a:t>
            </a:r>
            <a:r>
              <a:rPr sz="2200" b="1" spc="-10" dirty="0">
                <a:latin typeface="Constantia"/>
                <a:cs typeface="Constantia"/>
              </a:rPr>
              <a:t>type</a:t>
            </a:r>
            <a:endParaRPr sz="2200" b="1" dirty="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Wh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e</a:t>
            </a:r>
            <a:r>
              <a:rPr sz="2600" b="1" spc="-15" dirty="0">
                <a:latin typeface="Constantia"/>
                <a:cs typeface="Constantia"/>
              </a:rPr>
              <a:t>q</a:t>
            </a:r>
            <a:r>
              <a:rPr sz="2600" b="1" spc="-5" dirty="0">
                <a:latin typeface="Constantia"/>
                <a:cs typeface="Constantia"/>
              </a:rPr>
              <a:t>u</a:t>
            </a:r>
            <a:r>
              <a:rPr sz="2600" b="1" spc="-20" dirty="0">
                <a:latin typeface="Constantia"/>
                <a:cs typeface="Constantia"/>
              </a:rPr>
              <a:t>i</a:t>
            </a:r>
            <a:r>
              <a:rPr sz="2600" b="1" spc="-30" dirty="0">
                <a:latin typeface="Constantia"/>
                <a:cs typeface="Constantia"/>
              </a:rPr>
              <a:t>v</a:t>
            </a:r>
            <a:r>
              <a:rPr sz="2600" b="1" spc="-5" dirty="0">
                <a:latin typeface="Constantia"/>
                <a:cs typeface="Constantia"/>
              </a:rPr>
              <a:t>a</a:t>
            </a:r>
            <a:r>
              <a:rPr sz="2600" b="1" spc="5" dirty="0">
                <a:latin typeface="Constantia"/>
                <a:cs typeface="Constantia"/>
              </a:rPr>
              <a:t>l</a:t>
            </a:r>
            <a:r>
              <a:rPr sz="2600" b="1" spc="-5" dirty="0">
                <a:latin typeface="Constantia"/>
                <a:cs typeface="Constantia"/>
              </a:rPr>
              <a:t>ent</a:t>
            </a:r>
            <a:r>
              <a:rPr sz="2600" b="1" spc="-265" dirty="0">
                <a:latin typeface="Constantia"/>
                <a:cs typeface="Constantia"/>
              </a:rPr>
              <a:t> </a:t>
            </a:r>
            <a:r>
              <a:rPr sz="2600" b="1" spc="-80" dirty="0">
                <a:latin typeface="Constantia"/>
                <a:cs typeface="Constantia"/>
              </a:rPr>
              <a:t>to</a:t>
            </a:r>
            <a:endParaRPr sz="2600" dirty="0">
              <a:latin typeface="Constantia"/>
              <a:cs typeface="Constantia"/>
            </a:endParaRPr>
          </a:p>
          <a:p>
            <a:pPr marL="94615">
              <a:lnSpc>
                <a:spcPct val="100000"/>
              </a:lnSpc>
              <a:spcBef>
                <a:spcPts val="605"/>
              </a:spcBef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GenericStack&lt;Object&gt;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stack</a:t>
            </a:r>
            <a:r>
              <a:rPr sz="26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=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new</a:t>
            </a:r>
            <a:r>
              <a:rPr sz="26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GenericStack&lt;Object&gt;();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7020" marR="633095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generic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such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GenericStack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ArrayList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used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tho</a:t>
            </a:r>
            <a:r>
              <a:rPr sz="2600" spc="-2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spc="-25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ame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b="1" spc="-75" dirty="0">
                <a:latin typeface="Constantia"/>
                <a:cs typeface="Constantia"/>
              </a:rPr>
              <a:t>ra</a:t>
            </a:r>
            <a:r>
              <a:rPr sz="2600" b="1" spc="-10" dirty="0">
                <a:latin typeface="Constantia"/>
                <a:cs typeface="Constantia"/>
              </a:rPr>
              <a:t>w</a:t>
            </a:r>
            <a:r>
              <a:rPr sz="2600" b="1" spc="-20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typ</a:t>
            </a:r>
            <a:r>
              <a:rPr sz="2600" b="1" spc="-20" dirty="0">
                <a:latin typeface="Constantia"/>
                <a:cs typeface="Constantia"/>
              </a:rPr>
              <a:t>e</a:t>
            </a:r>
            <a:r>
              <a:rPr sz="2600" i="1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287020" marR="132715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Generic </a:t>
            </a:r>
            <a:r>
              <a:rPr sz="2600" spc="-30" dirty="0">
                <a:latin typeface="Constantia"/>
                <a:cs typeface="Constantia"/>
              </a:rPr>
              <a:t>type </a:t>
            </a:r>
            <a:r>
              <a:rPr sz="2600" spc="-5" dirty="0">
                <a:latin typeface="Constantia"/>
                <a:cs typeface="Constantia"/>
              </a:rPr>
              <a:t>has </a:t>
            </a:r>
            <a:r>
              <a:rPr sz="2600" spc="-10" dirty="0">
                <a:latin typeface="Constantia"/>
                <a:cs typeface="Constantia"/>
              </a:rPr>
              <a:t>been used </a:t>
            </a:r>
            <a:r>
              <a:rPr sz="2600" spc="-5" dirty="0">
                <a:latin typeface="Constantia"/>
                <a:cs typeface="Constantia"/>
              </a:rPr>
              <a:t>in </a:t>
            </a:r>
            <a:r>
              <a:rPr sz="2600" spc="-45" dirty="0">
                <a:latin typeface="Constantia"/>
                <a:cs typeface="Constantia"/>
              </a:rPr>
              <a:t>java.lang.Comparable </a:t>
            </a:r>
            <a:r>
              <a:rPr sz="2600" spc="-30" dirty="0">
                <a:latin typeface="Constantia"/>
                <a:cs typeface="Constantia"/>
              </a:rPr>
              <a:t>since 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JDK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1.5,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but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lot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code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still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uses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raw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type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Comparable.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10271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264" y="0"/>
              <a:ext cx="4745735" cy="6004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9136" cy="1021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1815"/>
              <a:ext cx="9144000" cy="9022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Raw</a:t>
            </a:r>
            <a:r>
              <a:rPr spc="-135" dirty="0"/>
              <a:t> </a:t>
            </a:r>
            <a:r>
              <a:rPr spc="-35" dirty="0"/>
              <a:t>Types</a:t>
            </a:r>
            <a:r>
              <a:rPr spc="-130" dirty="0"/>
              <a:t> </a:t>
            </a:r>
            <a:r>
              <a:rPr spc="5" dirty="0"/>
              <a:t>and</a:t>
            </a:r>
            <a:r>
              <a:rPr spc="-95" dirty="0"/>
              <a:t> </a:t>
            </a:r>
            <a:r>
              <a:rPr spc="-20" dirty="0"/>
              <a:t>Backward </a:t>
            </a:r>
            <a:r>
              <a:rPr spc="-1000" dirty="0"/>
              <a:t> </a:t>
            </a:r>
            <a:r>
              <a:rPr spc="-5" dirty="0"/>
              <a:t>Compatibility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3748" y="4031995"/>
            <a:ext cx="7771765" cy="2653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903605" indent="-274320">
              <a:lnSpc>
                <a:spcPct val="100000"/>
              </a:lnSpc>
              <a:spcBef>
                <a:spcPts val="9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40" dirty="0">
                <a:latin typeface="Constantia"/>
                <a:cs typeface="Constantia"/>
              </a:rPr>
              <a:t>Comparable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o1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Comparable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o2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are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raw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type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declarations.</a:t>
            </a:r>
            <a:r>
              <a:rPr sz="2600" spc="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29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careful:</a:t>
            </a:r>
            <a:r>
              <a:rPr sz="2600" spc="175" dirty="0">
                <a:latin typeface="Constantia"/>
                <a:cs typeface="Constantia"/>
              </a:rPr>
              <a:t> </a:t>
            </a:r>
            <a:r>
              <a:rPr sz="2600" i="1" spc="-35" dirty="0">
                <a:latin typeface="Constantia"/>
                <a:cs typeface="Constantia"/>
              </a:rPr>
              <a:t>raw</a:t>
            </a:r>
            <a:r>
              <a:rPr sz="2600" i="1" spc="10" dirty="0">
                <a:latin typeface="Constantia"/>
                <a:cs typeface="Constantia"/>
              </a:rPr>
              <a:t> </a:t>
            </a:r>
            <a:r>
              <a:rPr sz="2600" i="1" spc="-35" dirty="0">
                <a:latin typeface="Constantia"/>
                <a:cs typeface="Constantia"/>
              </a:rPr>
              <a:t>types</a:t>
            </a:r>
            <a:r>
              <a:rPr sz="2600" i="1" spc="90" dirty="0">
                <a:latin typeface="Constantia"/>
                <a:cs typeface="Constantia"/>
              </a:rPr>
              <a:t> </a:t>
            </a:r>
            <a:r>
              <a:rPr sz="2600" i="1" spc="-35" dirty="0">
                <a:latin typeface="Constantia"/>
                <a:cs typeface="Constantia"/>
              </a:rPr>
              <a:t>are</a:t>
            </a:r>
            <a:r>
              <a:rPr sz="2600" i="1" spc="5" dirty="0">
                <a:latin typeface="Constantia"/>
                <a:cs typeface="Constantia"/>
              </a:rPr>
              <a:t> </a:t>
            </a:r>
            <a:r>
              <a:rPr sz="2600" i="1" spc="-35" dirty="0">
                <a:latin typeface="Constantia"/>
                <a:cs typeface="Constantia"/>
              </a:rPr>
              <a:t>unsafe.</a:t>
            </a:r>
            <a:endParaRPr sz="2600">
              <a:latin typeface="Constantia"/>
              <a:cs typeface="Constantia"/>
            </a:endParaRPr>
          </a:p>
          <a:p>
            <a:pPr marL="299085" marR="5080" indent="-287020">
              <a:lnSpc>
                <a:spcPts val="3790"/>
              </a:lnSpc>
              <a:spcBef>
                <a:spcPts val="1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80" dirty="0">
                <a:latin typeface="Constantia"/>
                <a:cs typeface="Constantia"/>
              </a:rPr>
              <a:t>For</a:t>
            </a:r>
            <a:r>
              <a:rPr sz="2600" spc="-3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example,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you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might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invoke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max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method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using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Max.max(</a:t>
            </a:r>
            <a:r>
              <a:rPr sz="2600" b="1" spc="-45" dirty="0">
                <a:latin typeface="Constantia"/>
                <a:cs typeface="Constantia"/>
              </a:rPr>
              <a:t>"Welcome",</a:t>
            </a:r>
            <a:r>
              <a:rPr sz="2600" b="1" spc="170" dirty="0">
                <a:latin typeface="Constantia"/>
                <a:cs typeface="Constantia"/>
              </a:rPr>
              <a:t> </a:t>
            </a:r>
            <a:r>
              <a:rPr sz="2600" b="1" spc="-40" dirty="0">
                <a:latin typeface="Constantia"/>
                <a:cs typeface="Constantia"/>
              </a:rPr>
              <a:t>23);</a:t>
            </a:r>
            <a:endParaRPr sz="2600">
              <a:latin typeface="Constantia"/>
              <a:cs typeface="Constantia"/>
            </a:endParaRPr>
          </a:p>
          <a:p>
            <a:pPr marL="299085" marR="59055" indent="-274320">
              <a:lnSpc>
                <a:spcPct val="100000"/>
              </a:lnSpc>
              <a:spcBef>
                <a:spcPts val="439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99720" algn="l"/>
              </a:tabLst>
            </a:pP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would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cause</a:t>
            </a:r>
            <a:r>
              <a:rPr sz="2600" spc="-2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runtime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90" dirty="0">
                <a:latin typeface="Constantia"/>
                <a:cs typeface="Constantia"/>
              </a:rPr>
              <a:t>error,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because</a:t>
            </a:r>
            <a:r>
              <a:rPr sz="2600" spc="-31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you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cannot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25" dirty="0">
                <a:latin typeface="Constantia"/>
                <a:cs typeface="Constantia"/>
              </a:rPr>
              <a:t>m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stri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je</a:t>
            </a:r>
            <a:r>
              <a:rPr sz="2600" spc="-10" dirty="0">
                <a:latin typeface="Constantia"/>
                <a:cs typeface="Constantia"/>
              </a:rPr>
              <a:t>ct.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0200" y="2057400"/>
            <a:ext cx="55626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2025014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60" dirty="0"/>
              <a:t>T</a:t>
            </a:r>
            <a:r>
              <a:rPr sz="5000" spc="-140" dirty="0"/>
              <a:t>e</a:t>
            </a:r>
            <a:r>
              <a:rPr sz="5000" spc="-155" dirty="0"/>
              <a:t>x</a:t>
            </a:r>
            <a:r>
              <a:rPr sz="5000" spc="-5" dirty="0"/>
              <a:t>t</a:t>
            </a:r>
            <a:r>
              <a:rPr sz="5000" spc="-190" dirty="0"/>
              <a:t> </a:t>
            </a:r>
            <a:r>
              <a:rPr sz="5000" spc="-5" dirty="0"/>
              <a:t>I</a:t>
            </a:r>
            <a:r>
              <a:rPr sz="5000" spc="-25" dirty="0"/>
              <a:t>/</a:t>
            </a:r>
            <a:r>
              <a:rPr sz="5000" spc="-5" dirty="0"/>
              <a:t>O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26412"/>
            <a:ext cx="7941945" cy="168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35255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Constantia"/>
                <a:cs typeface="Constantia"/>
              </a:rPr>
              <a:t>Text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data</a:t>
            </a:r>
            <a:r>
              <a:rPr sz="2600" spc="-24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are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read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using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Scanner</a:t>
            </a:r>
            <a:r>
              <a:rPr sz="2600" b="1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class</a:t>
            </a:r>
            <a:r>
              <a:rPr sz="2600" spc="-2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written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600" b="1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b="1" spc="-2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b="1" spc="-30" dirty="0">
                <a:solidFill>
                  <a:srgbClr val="FF0000"/>
                </a:solidFill>
                <a:latin typeface="Constantia"/>
                <a:cs typeface="Constantia"/>
              </a:rPr>
              <a:t>nt</a:t>
            </a:r>
            <a:r>
              <a:rPr sz="2600" b="1" spc="-13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600" b="1" spc="-3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b="1" spc="-2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b="1" spc="-80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b="1" spc="-3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b="1" spc="-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7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input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5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b="1" spc="-80" dirty="0">
                <a:latin typeface="Constantia"/>
                <a:cs typeface="Constantia"/>
              </a:rPr>
              <a:t>r</a:t>
            </a:r>
            <a:r>
              <a:rPr sz="2600" b="1" spc="-30" dirty="0">
                <a:latin typeface="Constantia"/>
                <a:cs typeface="Constantia"/>
              </a:rPr>
              <a:t>e</a:t>
            </a:r>
            <a:r>
              <a:rPr sz="2600" b="1" spc="-25" dirty="0">
                <a:latin typeface="Constantia"/>
                <a:cs typeface="Constantia"/>
              </a:rPr>
              <a:t>a</a:t>
            </a:r>
            <a:r>
              <a:rPr sz="2600" b="1" spc="-5" dirty="0">
                <a:latin typeface="Constantia"/>
                <a:cs typeface="Constantia"/>
              </a:rPr>
              <a:t>d</a:t>
            </a:r>
            <a:r>
              <a:rPr sz="2600" b="1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dat</a:t>
            </a:r>
            <a:r>
              <a:rPr sz="2600" spc="-5" dirty="0">
                <a:latin typeface="Constantia"/>
                <a:cs typeface="Constantia"/>
              </a:rPr>
              <a:t>a,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5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d  an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output</a:t>
            </a:r>
            <a:r>
              <a:rPr sz="2600" b="1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contains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methods</a:t>
            </a:r>
            <a:r>
              <a:rPr sz="2600" spc="-19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to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b="1" spc="-35" dirty="0">
                <a:latin typeface="Constantia"/>
                <a:cs typeface="Constantia"/>
              </a:rPr>
              <a:t>write</a:t>
            </a:r>
            <a:r>
              <a:rPr sz="2600" b="1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data.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962400"/>
            <a:ext cx="56388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5" dirty="0"/>
              <a:t>Raw</a:t>
            </a:r>
            <a:r>
              <a:rPr spc="-135" dirty="0"/>
              <a:t> </a:t>
            </a:r>
            <a:r>
              <a:rPr spc="-35" dirty="0"/>
              <a:t>Types</a:t>
            </a:r>
            <a:r>
              <a:rPr spc="-130" dirty="0"/>
              <a:t> </a:t>
            </a:r>
            <a:r>
              <a:rPr spc="5" dirty="0"/>
              <a:t>and</a:t>
            </a:r>
            <a:r>
              <a:rPr spc="-95" dirty="0"/>
              <a:t> </a:t>
            </a:r>
            <a:r>
              <a:rPr spc="-20" dirty="0"/>
              <a:t>Backward </a:t>
            </a:r>
            <a:r>
              <a:rPr spc="-1000" dirty="0"/>
              <a:t> </a:t>
            </a:r>
            <a:r>
              <a:rPr spc="-5" dirty="0"/>
              <a:t>Compatibility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4788"/>
            <a:ext cx="7915909" cy="176148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90"/>
              </a:spcBef>
              <a:buClr>
                <a:srgbClr val="09D0D9"/>
              </a:buClr>
              <a:buSzPct val="95454"/>
              <a:buFont typeface="Segoe UI Symbol"/>
              <a:buChar char="⚫"/>
              <a:tabLst>
                <a:tab pos="287020" algn="l"/>
              </a:tabLst>
            </a:pP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better</a:t>
            </a:r>
            <a:r>
              <a:rPr sz="2200" spc="-320" dirty="0">
                <a:latin typeface="Constantia"/>
                <a:cs typeface="Constantia"/>
              </a:rPr>
              <a:t> </a:t>
            </a:r>
            <a:r>
              <a:rPr sz="2200" spc="-50" dirty="0">
                <a:latin typeface="Constantia"/>
                <a:cs typeface="Constantia"/>
              </a:rPr>
              <a:t>way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to</a:t>
            </a:r>
            <a:r>
              <a:rPr sz="2200" spc="-23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write</a:t>
            </a:r>
            <a:r>
              <a:rPr sz="2200" spc="-190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the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max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method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to</a:t>
            </a:r>
            <a:r>
              <a:rPr sz="2200" spc="-2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use</a:t>
            </a:r>
            <a:r>
              <a:rPr sz="2200" spc="-21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2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generic</a:t>
            </a:r>
            <a:r>
              <a:rPr sz="2200" spc="-2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type.</a:t>
            </a:r>
            <a:endParaRPr sz="2200">
              <a:latin typeface="Constantia"/>
              <a:cs typeface="Constantia"/>
            </a:endParaRPr>
          </a:p>
          <a:p>
            <a:pPr marL="920750">
              <a:lnSpc>
                <a:spcPct val="100000"/>
              </a:lnSpc>
              <a:spcBef>
                <a:spcPts val="290"/>
              </a:spcBef>
            </a:pPr>
            <a:r>
              <a:rPr sz="2200" spc="-35" dirty="0">
                <a:latin typeface="Constantia"/>
                <a:cs typeface="Constantia"/>
              </a:rPr>
              <a:t>MaxUsingGenericType.max(</a:t>
            </a:r>
            <a:r>
              <a:rPr sz="2200" b="1" spc="-35" dirty="0">
                <a:latin typeface="Constantia"/>
                <a:cs typeface="Constantia"/>
              </a:rPr>
              <a:t>"Welcome",</a:t>
            </a:r>
            <a:r>
              <a:rPr sz="2200" b="1" spc="-25" dirty="0">
                <a:latin typeface="Constantia"/>
                <a:cs typeface="Constantia"/>
              </a:rPr>
              <a:t> </a:t>
            </a:r>
            <a:r>
              <a:rPr sz="2200" b="1" spc="-10" dirty="0">
                <a:latin typeface="Constantia"/>
                <a:cs typeface="Constantia"/>
              </a:rPr>
              <a:t>23);</a:t>
            </a:r>
            <a:endParaRPr sz="2200">
              <a:latin typeface="Constantia"/>
              <a:cs typeface="Constantia"/>
            </a:endParaRPr>
          </a:p>
          <a:p>
            <a:pPr marL="286385" marR="5080" indent="-274320">
              <a:lnSpc>
                <a:spcPct val="90900"/>
              </a:lnSpc>
              <a:spcBef>
                <a:spcPts val="605"/>
              </a:spcBef>
              <a:buClr>
                <a:srgbClr val="09D0D9"/>
              </a:buClr>
              <a:buSzPct val="93181"/>
              <a:buFont typeface="Segoe UI Symbol"/>
              <a:buChar char="⚫"/>
              <a:tabLst>
                <a:tab pos="287020" algn="l"/>
              </a:tabLst>
            </a:pPr>
            <a:r>
              <a:rPr sz="2200" spc="-35" dirty="0">
                <a:latin typeface="Constantia"/>
                <a:cs typeface="Constantia"/>
              </a:rPr>
              <a:t>Here,</a:t>
            </a:r>
            <a:r>
              <a:rPr sz="2200" spc="-1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compile</a:t>
            </a:r>
            <a:r>
              <a:rPr sz="2200" spc="-335" dirty="0">
                <a:latin typeface="Constantia"/>
                <a:cs typeface="Constantia"/>
              </a:rPr>
              <a:t> </a:t>
            </a:r>
            <a:r>
              <a:rPr sz="2200" spc="15" dirty="0">
                <a:latin typeface="Constantia"/>
                <a:cs typeface="Constantia"/>
              </a:rPr>
              <a:t>errorwill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be</a:t>
            </a:r>
            <a:r>
              <a:rPr sz="2200" spc="-22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displayed,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because</a:t>
            </a:r>
            <a:r>
              <a:rPr sz="2200" spc="-22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the</a:t>
            </a:r>
            <a:r>
              <a:rPr sz="2200" spc="-180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two</a:t>
            </a:r>
            <a:r>
              <a:rPr sz="2200" spc="-21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arguments </a:t>
            </a:r>
            <a:r>
              <a:rPr sz="2200" spc="-5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dirty="0">
                <a:latin typeface="Constantia"/>
                <a:cs typeface="Constantia"/>
              </a:rPr>
              <a:t>max method in </a:t>
            </a:r>
            <a:r>
              <a:rPr sz="2200" spc="-40" dirty="0">
                <a:latin typeface="Constantia"/>
                <a:cs typeface="Constantia"/>
              </a:rPr>
              <a:t>MaxUsingGenericType </a:t>
            </a:r>
            <a:r>
              <a:rPr sz="2200" dirty="0">
                <a:latin typeface="Constantia"/>
                <a:cs typeface="Constantia"/>
              </a:rPr>
              <a:t>must </a:t>
            </a:r>
            <a:r>
              <a:rPr sz="2200" spc="-45" dirty="0">
                <a:latin typeface="Constantia"/>
                <a:cs typeface="Constantia"/>
              </a:rPr>
              <a:t>have </a:t>
            </a: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same</a:t>
            </a:r>
            <a:r>
              <a:rPr sz="2200" spc="-2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type.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962400"/>
            <a:ext cx="6324600" cy="1905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5943600"/>
            <a:ext cx="20574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473900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Bounded</a:t>
            </a:r>
            <a:r>
              <a:rPr sz="5000" spc="-90" dirty="0"/>
              <a:t> </a:t>
            </a:r>
            <a:r>
              <a:rPr sz="5000" spc="-5" dirty="0"/>
              <a:t>Generics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5557215"/>
            <a:ext cx="784415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generic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type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specified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subtype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another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ty</a:t>
            </a:r>
            <a:r>
              <a:rPr sz="2600" spc="-2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e.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70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ed </a:t>
            </a:r>
            <a:r>
              <a:rPr sz="2600" b="1" spc="-5" dirty="0">
                <a:latin typeface="Constantia"/>
                <a:cs typeface="Constantia"/>
              </a:rPr>
              <a:t>b</a:t>
            </a:r>
            <a:r>
              <a:rPr sz="2600" b="1" dirty="0">
                <a:latin typeface="Constantia"/>
                <a:cs typeface="Constantia"/>
              </a:rPr>
              <a:t>o</a:t>
            </a:r>
            <a:r>
              <a:rPr sz="2600" b="1" spc="-5" dirty="0">
                <a:latin typeface="Constantia"/>
                <a:cs typeface="Constantia"/>
              </a:rPr>
              <a:t>unded</a:t>
            </a:r>
            <a:r>
              <a:rPr sz="2600" i="1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578205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189" y="698774"/>
            <a:ext cx="473900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Bounded</a:t>
            </a:r>
            <a:r>
              <a:rPr sz="5000" spc="-90" dirty="0"/>
              <a:t> </a:t>
            </a:r>
            <a:r>
              <a:rPr sz="5000" spc="-5" dirty="0"/>
              <a:t>Generics</a:t>
            </a:r>
            <a:endParaRPr sz="5000" dirty="0"/>
          </a:p>
        </p:txBody>
      </p:sp>
      <p:sp>
        <p:nvSpPr>
          <p:cNvPr id="3" name="object 3"/>
          <p:cNvSpPr txBox="1"/>
          <p:nvPr/>
        </p:nvSpPr>
        <p:spPr>
          <a:xfrm>
            <a:off x="416364" y="1485539"/>
            <a:ext cx="784415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lang="en-US" sz="2000" spc="-10" dirty="0">
                <a:latin typeface="Constantia"/>
                <a:cs typeface="Constantia"/>
              </a:rPr>
              <a:t>Bounded type is used to limit or restrict the type of object passed to the parameterized type.</a:t>
            </a:r>
            <a:endParaRPr sz="2000" dirty="0">
              <a:latin typeface="Constantia"/>
              <a:cs typeface="Constant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CDFD7-FD3B-FFAE-F1E5-B9CC48B56E71}"/>
              </a:ext>
            </a:extLst>
          </p:cNvPr>
          <p:cNvSpPr txBox="1"/>
          <p:nvPr/>
        </p:nvSpPr>
        <p:spPr>
          <a:xfrm>
            <a:off x="418709" y="2112634"/>
            <a:ext cx="822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Ex: if we want a generic class to work only with numbers</a:t>
            </a:r>
          </a:p>
          <a:p>
            <a:r>
              <a:rPr lang="en-US" sz="2000" dirty="0"/>
              <a:t>Syntax: &lt;T extends </a:t>
            </a:r>
            <a:r>
              <a:rPr lang="en-US" sz="2000" dirty="0" err="1"/>
              <a:t>SuperClass</a:t>
            </a:r>
            <a:r>
              <a:rPr lang="en-US" sz="2000" dirty="0"/>
              <a:t>&gt; i.e. &lt;T extends Number&gt;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8DA28-3E28-599F-F07A-952A601E2546}"/>
              </a:ext>
            </a:extLst>
          </p:cNvPr>
          <p:cNvSpPr txBox="1"/>
          <p:nvPr/>
        </p:nvSpPr>
        <p:spPr>
          <a:xfrm>
            <a:off x="449189" y="2821692"/>
            <a:ext cx="47390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class gen&lt;T extends Number&gt; </a:t>
            </a:r>
            <a:r>
              <a:rPr lang="en-IN" dirty="0"/>
              <a:t>{</a:t>
            </a:r>
          </a:p>
          <a:p>
            <a:r>
              <a:rPr lang="en-IN" dirty="0"/>
              <a:t>T </a:t>
            </a:r>
            <a:r>
              <a:rPr lang="en-IN" dirty="0" err="1"/>
              <a:t>obj</a:t>
            </a:r>
            <a:r>
              <a:rPr lang="en-IN" dirty="0"/>
              <a:t>; </a:t>
            </a:r>
          </a:p>
          <a:p>
            <a:r>
              <a:rPr lang="en-IN" dirty="0"/>
              <a:t>gen(T </a:t>
            </a:r>
            <a:r>
              <a:rPr lang="en-IN" dirty="0" err="1"/>
              <a:t>obj</a:t>
            </a:r>
            <a:r>
              <a:rPr lang="en-IN" dirty="0"/>
              <a:t>) {</a:t>
            </a:r>
          </a:p>
          <a:p>
            <a:r>
              <a:rPr lang="en-IN" dirty="0"/>
              <a:t>this.obj =</a:t>
            </a:r>
            <a:r>
              <a:rPr lang="en-IN" dirty="0" err="1"/>
              <a:t>obj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public void print() {</a:t>
            </a:r>
          </a:p>
          <a:p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obj</a:t>
            </a:r>
            <a:r>
              <a:rPr lang="en-IN" dirty="0"/>
              <a:t>);</a:t>
            </a:r>
          </a:p>
          <a:p>
            <a:r>
              <a:rPr lang="en-IN" dirty="0"/>
              <a:t>} }</a:t>
            </a:r>
          </a:p>
          <a:p>
            <a:r>
              <a:rPr lang="en-IN" dirty="0"/>
              <a:t>class </a:t>
            </a:r>
            <a:r>
              <a:rPr lang="en-IN" dirty="0" err="1"/>
              <a:t>Demogen</a:t>
            </a:r>
            <a:r>
              <a:rPr lang="en-IN" dirty="0"/>
              <a:t> {</a:t>
            </a:r>
          </a:p>
          <a:p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r>
              <a:rPr lang="en-IN" dirty="0"/>
              <a:t>gen&lt;Integer&gt; </a:t>
            </a:r>
            <a:r>
              <a:rPr lang="en-IN" dirty="0" err="1"/>
              <a:t>iob</a:t>
            </a:r>
            <a:r>
              <a:rPr lang="en-IN" dirty="0"/>
              <a:t>=new gen&lt;Integer&gt;(100);</a:t>
            </a:r>
          </a:p>
          <a:p>
            <a:r>
              <a:rPr lang="en-IN" dirty="0" err="1"/>
              <a:t>iob.print</a:t>
            </a:r>
            <a:r>
              <a:rPr lang="en-IN" dirty="0"/>
              <a:t>();</a:t>
            </a:r>
          </a:p>
          <a:p>
            <a:r>
              <a:rPr lang="en-IN" dirty="0"/>
              <a:t>//gen&lt;String&gt; sob=new gen&lt;String&gt;("Hello");</a:t>
            </a:r>
          </a:p>
          <a:p>
            <a:r>
              <a:rPr lang="en-IN" dirty="0"/>
              <a:t>//</a:t>
            </a:r>
            <a:r>
              <a:rPr lang="en-IN" dirty="0" err="1"/>
              <a:t>sob.print</a:t>
            </a:r>
            <a:r>
              <a:rPr lang="en-IN" dirty="0"/>
              <a:t>();  } }</a:t>
            </a:r>
          </a:p>
        </p:txBody>
      </p:sp>
    </p:spTree>
    <p:extLst>
      <p:ext uri="{BB962C8B-B14F-4D97-AF65-F5344CB8AC3E}">
        <p14:creationId xmlns:p14="http://schemas.microsoft.com/office/powerpoint/2010/main" val="4212830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606615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5" dirty="0"/>
              <a:t>Wildcard </a:t>
            </a:r>
            <a:r>
              <a:rPr sz="5000" spc="-5" dirty="0"/>
              <a:t>Generic</a:t>
            </a:r>
            <a:r>
              <a:rPr sz="5000" spc="-95" dirty="0"/>
              <a:t> </a:t>
            </a:r>
            <a:r>
              <a:rPr sz="5000" spc="-50" dirty="0"/>
              <a:t>Types</a:t>
            </a:r>
            <a:endParaRPr sz="5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pc="-60" dirty="0"/>
              <a:t>You</a:t>
            </a:r>
            <a:r>
              <a:rPr spc="-160" dirty="0"/>
              <a:t> </a:t>
            </a:r>
            <a:r>
              <a:rPr spc="-10" dirty="0"/>
              <a:t>can</a:t>
            </a:r>
            <a:r>
              <a:rPr spc="-25" dirty="0"/>
              <a:t> </a:t>
            </a:r>
            <a:r>
              <a:rPr spc="-10" dirty="0"/>
              <a:t>use </a:t>
            </a:r>
            <a:r>
              <a:rPr spc="-30" dirty="0">
                <a:solidFill>
                  <a:srgbClr val="FF0000"/>
                </a:solidFill>
              </a:rPr>
              <a:t>unbounded</a:t>
            </a:r>
            <a:r>
              <a:rPr spc="60" dirty="0">
                <a:solidFill>
                  <a:srgbClr val="FF0000"/>
                </a:solidFill>
              </a:rPr>
              <a:t> </a:t>
            </a:r>
            <a:r>
              <a:rPr spc="-30" dirty="0">
                <a:solidFill>
                  <a:srgbClr val="FF0000"/>
                </a:solidFill>
              </a:rPr>
              <a:t>wildcards</a:t>
            </a:r>
            <a:r>
              <a:rPr spc="-30" dirty="0"/>
              <a:t>,</a:t>
            </a:r>
            <a:r>
              <a:rPr spc="95" dirty="0"/>
              <a:t> </a:t>
            </a:r>
            <a:r>
              <a:rPr spc="-35" dirty="0">
                <a:solidFill>
                  <a:srgbClr val="0070C0"/>
                </a:solidFill>
              </a:rPr>
              <a:t>bounded</a:t>
            </a:r>
            <a:r>
              <a:rPr spc="55" dirty="0"/>
              <a:t> </a:t>
            </a:r>
            <a:r>
              <a:rPr spc="-30" dirty="0">
                <a:solidFill>
                  <a:srgbClr val="0070C0"/>
                </a:solidFill>
              </a:rPr>
              <a:t>wildcards</a:t>
            </a:r>
            <a:r>
              <a:rPr spc="-30" dirty="0"/>
              <a:t>, </a:t>
            </a:r>
            <a:r>
              <a:rPr spc="-25" dirty="0"/>
              <a:t> </a:t>
            </a:r>
            <a:r>
              <a:rPr spc="-10" dirty="0"/>
              <a:t>or</a:t>
            </a:r>
            <a:r>
              <a:rPr spc="-110" dirty="0"/>
              <a:t> </a:t>
            </a:r>
            <a:r>
              <a:rPr spc="-35" dirty="0">
                <a:solidFill>
                  <a:schemeClr val="accent6">
                    <a:lumMod val="75000"/>
                  </a:schemeClr>
                </a:solidFill>
              </a:rPr>
              <a:t>lower-bound</a:t>
            </a:r>
            <a:r>
              <a:rPr spc="6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-30" dirty="0">
                <a:solidFill>
                  <a:schemeClr val="accent6">
                    <a:lumMod val="75000"/>
                  </a:schemeClr>
                </a:solidFill>
              </a:rPr>
              <a:t>wildcards</a:t>
            </a:r>
            <a:r>
              <a:rPr spc="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-20" dirty="0"/>
              <a:t>to</a:t>
            </a:r>
            <a:r>
              <a:rPr spc="-155" dirty="0"/>
              <a:t> </a:t>
            </a:r>
            <a:r>
              <a:rPr spc="-5" dirty="0"/>
              <a:t>specify</a:t>
            </a:r>
            <a:r>
              <a:rPr spc="-30" dirty="0"/>
              <a:t> </a:t>
            </a:r>
            <a:r>
              <a:rPr spc="-5" dirty="0"/>
              <a:t>a</a:t>
            </a:r>
            <a:r>
              <a:rPr spc="-100" dirty="0"/>
              <a:t> </a:t>
            </a:r>
            <a:r>
              <a:rPr spc="-25" dirty="0"/>
              <a:t>range</a:t>
            </a:r>
            <a:r>
              <a:rPr spc="-75" dirty="0"/>
              <a:t> </a:t>
            </a:r>
            <a:r>
              <a:rPr spc="-30" dirty="0"/>
              <a:t>for</a:t>
            </a:r>
            <a:r>
              <a:rPr spc="-114" dirty="0"/>
              <a:t> </a:t>
            </a:r>
            <a:r>
              <a:rPr spc="-5" dirty="0"/>
              <a:t>a</a:t>
            </a:r>
            <a:r>
              <a:rPr spc="-120" dirty="0"/>
              <a:t> </a:t>
            </a:r>
            <a:r>
              <a:rPr spc="-5" dirty="0"/>
              <a:t>generic </a:t>
            </a:r>
            <a:r>
              <a:rPr spc="-640" dirty="0"/>
              <a:t> </a:t>
            </a:r>
            <a:r>
              <a:rPr spc="-10" dirty="0"/>
              <a:t>type.</a:t>
            </a:r>
          </a:p>
          <a:p>
            <a:pPr marL="286385" marR="120014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pc="-145" dirty="0"/>
              <a:t>To</a:t>
            </a:r>
            <a:r>
              <a:rPr spc="-85" dirty="0"/>
              <a:t> </a:t>
            </a:r>
            <a:r>
              <a:rPr spc="-30" dirty="0"/>
              <a:t>circumvent</a:t>
            </a:r>
            <a:r>
              <a:rPr spc="-45" dirty="0"/>
              <a:t> </a:t>
            </a:r>
            <a:r>
              <a:rPr spc="-5" dirty="0"/>
              <a:t>this</a:t>
            </a:r>
            <a:r>
              <a:rPr spc="-114" dirty="0"/>
              <a:t> </a:t>
            </a:r>
            <a:r>
              <a:rPr spc="-30" dirty="0"/>
              <a:t>problem,</a:t>
            </a:r>
            <a:r>
              <a:rPr spc="55" dirty="0"/>
              <a:t> </a:t>
            </a:r>
            <a:r>
              <a:rPr spc="-15" dirty="0"/>
              <a:t>use</a:t>
            </a:r>
            <a:r>
              <a:rPr spc="-114" dirty="0"/>
              <a:t> </a:t>
            </a:r>
            <a:r>
              <a:rPr spc="-15" dirty="0"/>
              <a:t>wildcard</a:t>
            </a:r>
            <a:r>
              <a:rPr spc="-40" dirty="0"/>
              <a:t> </a:t>
            </a:r>
            <a:r>
              <a:rPr spc="-20" dirty="0"/>
              <a:t>generic</a:t>
            </a:r>
            <a:r>
              <a:rPr spc="-45" dirty="0"/>
              <a:t> </a:t>
            </a:r>
            <a:r>
              <a:rPr spc="-20" dirty="0"/>
              <a:t>types. </a:t>
            </a:r>
            <a:r>
              <a:rPr spc="-635" dirty="0"/>
              <a:t> </a:t>
            </a:r>
            <a:r>
              <a:rPr spc="-10" dirty="0"/>
              <a:t>A</a:t>
            </a:r>
            <a:r>
              <a:rPr spc="-125" dirty="0"/>
              <a:t> </a:t>
            </a:r>
            <a:r>
              <a:rPr spc="-30" dirty="0"/>
              <a:t>wildcard</a:t>
            </a:r>
            <a:r>
              <a:rPr spc="60" dirty="0"/>
              <a:t> </a:t>
            </a:r>
            <a:r>
              <a:rPr spc="-25" dirty="0"/>
              <a:t>generic</a:t>
            </a:r>
            <a:r>
              <a:rPr dirty="0"/>
              <a:t> </a:t>
            </a:r>
            <a:r>
              <a:rPr spc="-10" dirty="0"/>
              <a:t>type</a:t>
            </a:r>
            <a:r>
              <a:rPr spc="-75" dirty="0"/>
              <a:t> </a:t>
            </a:r>
            <a:r>
              <a:rPr spc="-5" dirty="0"/>
              <a:t>has</a:t>
            </a:r>
            <a:r>
              <a:rPr spc="-40" dirty="0"/>
              <a:t> </a:t>
            </a:r>
            <a:r>
              <a:rPr b="1" spc="-5" dirty="0">
                <a:latin typeface="Constantia"/>
                <a:cs typeface="Constantia"/>
              </a:rPr>
              <a:t>3</a:t>
            </a:r>
            <a:r>
              <a:rPr b="1" spc="10" dirty="0">
                <a:latin typeface="Constantia"/>
                <a:cs typeface="Constantia"/>
              </a:rPr>
              <a:t> </a:t>
            </a:r>
            <a:r>
              <a:rPr spc="-30" dirty="0"/>
              <a:t>forms: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8594" y="3957116"/>
            <a:ext cx="3127375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20000"/>
              </a:lnSpc>
              <a:spcBef>
                <a:spcPts val="100"/>
              </a:spcBef>
            </a:pPr>
            <a:r>
              <a:rPr sz="2600" spc="-30" dirty="0">
                <a:latin typeface="Constantia"/>
                <a:cs typeface="Constantia"/>
              </a:rPr>
              <a:t>unbounded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wildcard </a:t>
            </a:r>
            <a:r>
              <a:rPr sz="2600" spc="-30" dirty="0">
                <a:latin typeface="Constantia"/>
                <a:cs typeface="Constantia"/>
              </a:rPr>
              <a:t> bounded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wildcard 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lower-bound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wildcard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90705"/>
            <a:ext cx="1875155" cy="1916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50" spc="40" dirty="0">
                <a:solidFill>
                  <a:srgbClr val="09D0D9"/>
                </a:solidFill>
                <a:latin typeface="Segoe UI Symbol"/>
                <a:cs typeface="Segoe UI Symbol"/>
              </a:rPr>
              <a:t>⚫</a:t>
            </a:r>
            <a:r>
              <a:rPr sz="2600" spc="40" dirty="0">
                <a:solidFill>
                  <a:srgbClr val="FF0000"/>
                </a:solidFill>
                <a:latin typeface="Constantia"/>
                <a:cs typeface="Constantia"/>
              </a:rPr>
              <a:t>?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solidFill>
                  <a:srgbClr val="0070C0"/>
                </a:solidFill>
                <a:latin typeface="Constantia"/>
                <a:cs typeface="Constantia"/>
              </a:rPr>
              <a:t>?</a:t>
            </a:r>
            <a:r>
              <a:rPr sz="2600" spc="-195" dirty="0">
                <a:solidFill>
                  <a:srgbClr val="0070C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0070C0"/>
                </a:solidFill>
                <a:latin typeface="Constantia"/>
                <a:cs typeface="Constantia"/>
              </a:rPr>
              <a:t>e</a:t>
            </a:r>
            <a:r>
              <a:rPr sz="2600" dirty="0">
                <a:solidFill>
                  <a:srgbClr val="0070C0"/>
                </a:solidFill>
                <a:latin typeface="Constantia"/>
                <a:cs typeface="Constantia"/>
              </a:rPr>
              <a:t>x</a:t>
            </a:r>
            <a:r>
              <a:rPr sz="2600" spc="-60" dirty="0">
                <a:solidFill>
                  <a:srgbClr val="0070C0"/>
                </a:solidFill>
                <a:latin typeface="Constantia"/>
                <a:cs typeface="Constantia"/>
              </a:rPr>
              <a:t>t</a:t>
            </a:r>
            <a:r>
              <a:rPr sz="2600" spc="-5" dirty="0">
                <a:solidFill>
                  <a:srgbClr val="0070C0"/>
                </a:solidFill>
                <a:latin typeface="Constantia"/>
                <a:cs typeface="Constantia"/>
              </a:rPr>
              <a:t>ends</a:t>
            </a:r>
            <a:r>
              <a:rPr sz="2600" spc="-260" dirty="0">
                <a:solidFill>
                  <a:srgbClr val="0070C0"/>
                </a:solidFill>
                <a:latin typeface="Constantia"/>
                <a:cs typeface="Constantia"/>
              </a:rPr>
              <a:t> </a:t>
            </a:r>
            <a:r>
              <a:rPr sz="2600" spc="-375" dirty="0">
                <a:solidFill>
                  <a:srgbClr val="0070C0"/>
                </a:solidFill>
                <a:latin typeface="Constantia"/>
                <a:cs typeface="Constantia"/>
              </a:rPr>
              <a:t>T,</a:t>
            </a:r>
            <a:endParaRPr sz="2600" dirty="0">
              <a:solidFill>
                <a:srgbClr val="0070C0"/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?</a:t>
            </a:r>
            <a:r>
              <a:rPr sz="2600" spc="-145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su</a:t>
            </a:r>
            <a:r>
              <a:rPr sz="2600" spc="-20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p</a:t>
            </a:r>
            <a:r>
              <a:rPr sz="2600" spc="-5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er</a:t>
            </a:r>
            <a:r>
              <a:rPr sz="2600" spc="-325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 </a:t>
            </a:r>
            <a:r>
              <a:rPr sz="2600" spc="-370" dirty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T,</a:t>
            </a:r>
            <a:endParaRPr sz="2600" dirty="0">
              <a:solidFill>
                <a:schemeClr val="accent6">
                  <a:lumMod val="75000"/>
                </a:schemeClr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Solution: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965647"/>
            <a:ext cx="79108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Constantia"/>
                <a:cs typeface="Constantia"/>
              </a:rPr>
              <a:t>pu</a:t>
            </a:r>
            <a:r>
              <a:rPr sz="2000" b="1" dirty="0">
                <a:latin typeface="Constantia"/>
                <a:cs typeface="Constantia"/>
              </a:rPr>
              <a:t>b</a:t>
            </a:r>
            <a:r>
              <a:rPr sz="2000" b="1" spc="-15" dirty="0">
                <a:latin typeface="Constantia"/>
                <a:cs typeface="Constantia"/>
              </a:rPr>
              <a:t>l</a:t>
            </a:r>
            <a:r>
              <a:rPr sz="2000" b="1" dirty="0">
                <a:latin typeface="Constantia"/>
                <a:cs typeface="Constantia"/>
              </a:rPr>
              <a:t>i</a:t>
            </a:r>
            <a:r>
              <a:rPr sz="2000" b="1" spc="-5" dirty="0">
                <a:latin typeface="Constantia"/>
                <a:cs typeface="Constantia"/>
              </a:rPr>
              <a:t>c</a:t>
            </a:r>
            <a:r>
              <a:rPr sz="2000" b="1" spc="-19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s</a:t>
            </a:r>
            <a:r>
              <a:rPr sz="2000" b="1" spc="-15" dirty="0">
                <a:latin typeface="Constantia"/>
                <a:cs typeface="Constantia"/>
              </a:rPr>
              <a:t>t</a:t>
            </a:r>
            <a:r>
              <a:rPr sz="2000" b="1" spc="-20" dirty="0">
                <a:latin typeface="Constantia"/>
                <a:cs typeface="Constantia"/>
              </a:rPr>
              <a:t>a</a:t>
            </a:r>
            <a:r>
              <a:rPr sz="2000" b="1" spc="-15" dirty="0">
                <a:latin typeface="Constantia"/>
                <a:cs typeface="Constantia"/>
              </a:rPr>
              <a:t>t</a:t>
            </a:r>
            <a:r>
              <a:rPr sz="2000" b="1" dirty="0">
                <a:latin typeface="Constantia"/>
                <a:cs typeface="Constantia"/>
              </a:rPr>
              <a:t>i</a:t>
            </a:r>
            <a:r>
              <a:rPr sz="2000" b="1" spc="-5" dirty="0">
                <a:latin typeface="Constantia"/>
                <a:cs typeface="Constantia"/>
              </a:rPr>
              <a:t>c</a:t>
            </a:r>
            <a:r>
              <a:rPr sz="2000" b="1" spc="-190" dirty="0">
                <a:latin typeface="Constantia"/>
                <a:cs typeface="Constantia"/>
              </a:rPr>
              <a:t> </a:t>
            </a:r>
            <a:r>
              <a:rPr sz="2000" b="1" spc="-20" dirty="0">
                <a:latin typeface="Constantia"/>
                <a:cs typeface="Constantia"/>
              </a:rPr>
              <a:t>d</a:t>
            </a:r>
            <a:r>
              <a:rPr sz="2000" b="1" spc="-5" dirty="0">
                <a:latin typeface="Constantia"/>
                <a:cs typeface="Constantia"/>
              </a:rPr>
              <a:t>ou</a:t>
            </a:r>
            <a:r>
              <a:rPr sz="2000" b="1" spc="5" dirty="0">
                <a:latin typeface="Constantia"/>
                <a:cs typeface="Constantia"/>
              </a:rPr>
              <a:t>b</a:t>
            </a:r>
            <a:r>
              <a:rPr sz="2000" b="1" spc="-15" dirty="0">
                <a:latin typeface="Constantia"/>
                <a:cs typeface="Constantia"/>
              </a:rPr>
              <a:t>l</a:t>
            </a:r>
            <a:r>
              <a:rPr sz="2000" b="1" spc="-5" dirty="0">
                <a:latin typeface="Constantia"/>
                <a:cs typeface="Constantia"/>
              </a:rPr>
              <a:t>e</a:t>
            </a:r>
            <a:r>
              <a:rPr sz="2000" b="1" spc="-110" dirty="0">
                <a:latin typeface="Constantia"/>
                <a:cs typeface="Constantia"/>
              </a:rPr>
              <a:t> </a:t>
            </a:r>
            <a:r>
              <a:rPr sz="2000" b="1" spc="-15" dirty="0">
                <a:latin typeface="Constantia"/>
                <a:cs typeface="Constantia"/>
              </a:rPr>
              <a:t>max</a:t>
            </a:r>
            <a:r>
              <a:rPr sz="2000" b="1" spc="-5" dirty="0">
                <a:latin typeface="Constantia"/>
                <a:cs typeface="Constantia"/>
              </a:rPr>
              <a:t>(</a:t>
            </a:r>
            <a:r>
              <a:rPr sz="2000" b="1" spc="-20" dirty="0">
                <a:latin typeface="Constantia"/>
                <a:cs typeface="Constantia"/>
              </a:rPr>
              <a:t>G</a:t>
            </a:r>
            <a:r>
              <a:rPr sz="2000" b="1" dirty="0">
                <a:latin typeface="Constantia"/>
                <a:cs typeface="Constantia"/>
              </a:rPr>
              <a:t>e</a:t>
            </a:r>
            <a:r>
              <a:rPr sz="2000" b="1" spc="-5" dirty="0">
                <a:latin typeface="Constantia"/>
                <a:cs typeface="Constantia"/>
              </a:rPr>
              <a:t>ner</a:t>
            </a:r>
            <a:r>
              <a:rPr sz="2000" b="1" dirty="0">
                <a:latin typeface="Constantia"/>
                <a:cs typeface="Constantia"/>
              </a:rPr>
              <a:t>i</a:t>
            </a:r>
            <a:r>
              <a:rPr sz="2000" b="1" spc="-10" dirty="0">
                <a:latin typeface="Constantia"/>
                <a:cs typeface="Constantia"/>
              </a:rPr>
              <a:t>c</a:t>
            </a:r>
            <a:r>
              <a:rPr sz="2000" b="1" spc="-30" dirty="0">
                <a:latin typeface="Constantia"/>
                <a:cs typeface="Constantia"/>
              </a:rPr>
              <a:t>S</a:t>
            </a:r>
            <a:r>
              <a:rPr sz="2000" b="1" spc="-15" dirty="0">
                <a:latin typeface="Constantia"/>
                <a:cs typeface="Constantia"/>
              </a:rPr>
              <a:t>t</a:t>
            </a:r>
            <a:r>
              <a:rPr sz="2000" b="1" spc="-20" dirty="0">
                <a:latin typeface="Constantia"/>
                <a:cs typeface="Constantia"/>
              </a:rPr>
              <a:t>a</a:t>
            </a:r>
            <a:r>
              <a:rPr sz="2000" b="1" spc="-10" dirty="0">
                <a:latin typeface="Constantia"/>
                <a:cs typeface="Constantia"/>
              </a:rPr>
              <a:t>ck</a:t>
            </a:r>
            <a:r>
              <a:rPr sz="2000" b="1" dirty="0">
                <a:latin typeface="Constantia"/>
                <a:cs typeface="Constantia"/>
              </a:rPr>
              <a:t>&lt;</a:t>
            </a:r>
            <a:r>
              <a:rPr sz="2000" b="1" spc="-5" dirty="0">
                <a:latin typeface="Constantia"/>
                <a:cs typeface="Constantia"/>
              </a:rPr>
              <a:t>?</a:t>
            </a:r>
            <a:r>
              <a:rPr sz="2000" b="1" spc="-80" dirty="0">
                <a:latin typeface="Constantia"/>
                <a:cs typeface="Constantia"/>
              </a:rPr>
              <a:t> </a:t>
            </a:r>
            <a:r>
              <a:rPr sz="2000" b="1" spc="-20" dirty="0">
                <a:latin typeface="Constantia"/>
                <a:cs typeface="Constantia"/>
              </a:rPr>
              <a:t>e</a:t>
            </a:r>
            <a:r>
              <a:rPr sz="2000" b="1" spc="-35" dirty="0">
                <a:latin typeface="Constantia"/>
                <a:cs typeface="Constantia"/>
              </a:rPr>
              <a:t>x</a:t>
            </a:r>
            <a:r>
              <a:rPr sz="2000" b="1" spc="-65" dirty="0">
                <a:latin typeface="Constantia"/>
                <a:cs typeface="Constantia"/>
              </a:rPr>
              <a:t>t</a:t>
            </a:r>
            <a:r>
              <a:rPr sz="2000" b="1" spc="-20" dirty="0">
                <a:latin typeface="Constantia"/>
                <a:cs typeface="Constantia"/>
              </a:rPr>
              <a:t>e</a:t>
            </a:r>
            <a:r>
              <a:rPr sz="2000" b="1" spc="-35" dirty="0">
                <a:latin typeface="Constantia"/>
                <a:cs typeface="Constantia"/>
              </a:rPr>
              <a:t>n</a:t>
            </a:r>
            <a:r>
              <a:rPr sz="2000" b="1" spc="-40" dirty="0">
                <a:latin typeface="Constantia"/>
                <a:cs typeface="Constantia"/>
              </a:rPr>
              <a:t>d</a:t>
            </a:r>
            <a:r>
              <a:rPr sz="2000" b="1" spc="-5" dirty="0">
                <a:latin typeface="Constantia"/>
                <a:cs typeface="Constantia"/>
              </a:rPr>
              <a:t>s</a:t>
            </a:r>
            <a:r>
              <a:rPr sz="2000" b="1" spc="-35" dirty="0">
                <a:latin typeface="Constantia"/>
                <a:cs typeface="Constantia"/>
              </a:rPr>
              <a:t> </a:t>
            </a:r>
            <a:r>
              <a:rPr sz="2000" b="1" spc="-25" dirty="0">
                <a:latin typeface="Constantia"/>
                <a:cs typeface="Constantia"/>
              </a:rPr>
              <a:t>N</a:t>
            </a:r>
            <a:r>
              <a:rPr sz="2000" b="1" spc="-5" dirty="0">
                <a:latin typeface="Constantia"/>
                <a:cs typeface="Constantia"/>
              </a:rPr>
              <a:t>um</a:t>
            </a:r>
            <a:r>
              <a:rPr sz="2000" b="1" spc="5" dirty="0">
                <a:latin typeface="Constantia"/>
                <a:cs typeface="Constantia"/>
              </a:rPr>
              <a:t>b</a:t>
            </a:r>
            <a:r>
              <a:rPr sz="2000" b="1" dirty="0">
                <a:latin typeface="Constantia"/>
                <a:cs typeface="Constantia"/>
              </a:rPr>
              <a:t>e</a:t>
            </a:r>
            <a:r>
              <a:rPr sz="2000" b="1" spc="-10" dirty="0">
                <a:latin typeface="Constantia"/>
                <a:cs typeface="Constantia"/>
              </a:rPr>
              <a:t>r</a:t>
            </a:r>
            <a:r>
              <a:rPr sz="2000" b="1" spc="-5" dirty="0">
                <a:latin typeface="Constantia"/>
                <a:cs typeface="Constantia"/>
              </a:rPr>
              <a:t>&gt;</a:t>
            </a:r>
            <a:r>
              <a:rPr sz="2000" b="1" spc="-14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s</a:t>
            </a:r>
            <a:r>
              <a:rPr sz="2000" b="1" spc="-15" dirty="0">
                <a:latin typeface="Constantia"/>
                <a:cs typeface="Constantia"/>
              </a:rPr>
              <a:t>t</a:t>
            </a:r>
            <a:r>
              <a:rPr sz="2000" b="1" spc="-20" dirty="0">
                <a:latin typeface="Constantia"/>
                <a:cs typeface="Constantia"/>
              </a:rPr>
              <a:t>a</a:t>
            </a:r>
            <a:r>
              <a:rPr sz="2000" b="1" spc="-10" dirty="0">
                <a:latin typeface="Constantia"/>
                <a:cs typeface="Constantia"/>
              </a:rPr>
              <a:t>ck</a:t>
            </a:r>
            <a:r>
              <a:rPr sz="2000" b="1" spc="-5" dirty="0">
                <a:latin typeface="Constantia"/>
                <a:cs typeface="Constantia"/>
              </a:rPr>
              <a:t>)</a:t>
            </a:r>
            <a:r>
              <a:rPr sz="2000" b="1" spc="3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{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5867400" cy="2514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00400"/>
            <a:ext cx="6858000" cy="3200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74966" y="1908759"/>
            <a:ext cx="598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1800" b="1" spc="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b="1" spc="-1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1800" b="1" dirty="0">
                <a:solidFill>
                  <a:srgbClr val="FF0000"/>
                </a:solidFill>
                <a:latin typeface="Constantia"/>
                <a:cs typeface="Constantia"/>
              </a:rPr>
              <a:t>or</a:t>
            </a:r>
            <a:endParaRPr sz="180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77000" y="2087879"/>
            <a:ext cx="920750" cy="508634"/>
            <a:chOff x="6477000" y="2087879"/>
            <a:chExt cx="920750" cy="508634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0" y="2504947"/>
              <a:ext cx="106045" cy="9156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8176" y="2087879"/>
              <a:ext cx="909319" cy="494030"/>
            </a:xfrm>
            <a:custGeom>
              <a:avLst/>
              <a:gdLst/>
              <a:ahLst/>
              <a:cxnLst/>
              <a:rect l="l" t="t" r="r" b="b"/>
              <a:pathLst>
                <a:path w="909320" h="494030">
                  <a:moveTo>
                    <a:pt x="11176" y="493395"/>
                  </a:moveTo>
                  <a:lnTo>
                    <a:pt x="0" y="493395"/>
                  </a:lnTo>
                  <a:lnTo>
                    <a:pt x="11049" y="493776"/>
                  </a:lnTo>
                  <a:lnTo>
                    <a:pt x="11176" y="493395"/>
                  </a:lnTo>
                  <a:close/>
                </a:path>
                <a:path w="909320" h="494030">
                  <a:moveTo>
                    <a:pt x="909193" y="11176"/>
                  </a:moveTo>
                  <a:lnTo>
                    <a:pt x="903097" y="0"/>
                  </a:lnTo>
                  <a:lnTo>
                    <a:pt x="17526" y="483108"/>
                  </a:lnTo>
                  <a:lnTo>
                    <a:pt x="11049" y="493776"/>
                  </a:lnTo>
                  <a:lnTo>
                    <a:pt x="23622" y="494030"/>
                  </a:lnTo>
                  <a:lnTo>
                    <a:pt x="909193" y="11176"/>
                  </a:lnTo>
                  <a:close/>
                </a:path>
              </a:pathLst>
            </a:custGeom>
            <a:solidFill>
              <a:srgbClr val="0450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747585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Solution</a:t>
            </a:r>
            <a:r>
              <a:rPr sz="5000" spc="-90" dirty="0"/>
              <a:t> </a:t>
            </a:r>
            <a:r>
              <a:rPr sz="5000" dirty="0"/>
              <a:t>of</a:t>
            </a:r>
            <a:r>
              <a:rPr sz="5000" spc="-50" dirty="0"/>
              <a:t> </a:t>
            </a:r>
            <a:r>
              <a:rPr sz="5000" spc="-25" dirty="0"/>
              <a:t>Previous</a:t>
            </a:r>
            <a:r>
              <a:rPr sz="5000" spc="10" dirty="0"/>
              <a:t> </a:t>
            </a:r>
            <a:r>
              <a:rPr sz="5000" spc="-25" dirty="0"/>
              <a:t>Example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209800"/>
            <a:ext cx="6858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10271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264" y="0"/>
              <a:ext cx="4745735" cy="6004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9136" cy="1021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1815"/>
              <a:ext cx="9144000" cy="9022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-15" dirty="0"/>
              <a:t>Erasure</a:t>
            </a:r>
            <a:r>
              <a:rPr spc="-160" dirty="0"/>
              <a:t> </a:t>
            </a:r>
            <a:r>
              <a:rPr spc="5" dirty="0"/>
              <a:t>and</a:t>
            </a:r>
            <a:r>
              <a:rPr spc="-90" dirty="0"/>
              <a:t> </a:t>
            </a:r>
            <a:r>
              <a:rPr dirty="0"/>
              <a:t>Restrictions</a:t>
            </a:r>
            <a:r>
              <a:rPr spc="-175" dirty="0"/>
              <a:t> </a:t>
            </a:r>
            <a:r>
              <a:rPr dirty="0"/>
              <a:t>on </a:t>
            </a:r>
            <a:r>
              <a:rPr spc="-1005" dirty="0"/>
              <a:t> </a:t>
            </a:r>
            <a:r>
              <a:rPr spc="5" dirty="0"/>
              <a:t>Generics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926412"/>
            <a:ext cx="7529195" cy="4065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270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6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information</a:t>
            </a:r>
            <a:r>
              <a:rPr sz="2600" spc="-25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on</a:t>
            </a:r>
            <a:r>
              <a:rPr sz="2600" spc="-1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generics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600" spc="-2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used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by</a:t>
            </a:r>
            <a:r>
              <a:rPr sz="2600" spc="-1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600" spc="-2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compiler </a:t>
            </a:r>
            <a:r>
              <a:rPr sz="2600" spc="-6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but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is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not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available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at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runtime.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This is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called 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type 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erasure.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neri</a:t>
            </a:r>
            <a:r>
              <a:rPr sz="260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im</a:t>
            </a:r>
            <a:r>
              <a:rPr sz="2600" spc="-15" dirty="0">
                <a:latin typeface="Constantia"/>
                <a:cs typeface="Constantia"/>
              </a:rPr>
              <a:t>pl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1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ed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g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pp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ac</a:t>
            </a:r>
            <a:r>
              <a:rPr sz="2600" spc="-5" dirty="0">
                <a:latin typeface="Constantia"/>
                <a:cs typeface="Constantia"/>
              </a:rPr>
              <a:t>h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cal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ed  </a:t>
            </a:r>
            <a:r>
              <a:rPr sz="2600" spc="-10" dirty="0">
                <a:latin typeface="Constantia"/>
                <a:cs typeface="Constantia"/>
              </a:rPr>
              <a:t>ty</a:t>
            </a:r>
            <a:r>
              <a:rPr sz="2600" spc="-2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s</a:t>
            </a:r>
            <a:r>
              <a:rPr sz="2600" spc="-40" dirty="0">
                <a:latin typeface="Constantia"/>
                <a:cs typeface="Constantia"/>
              </a:rPr>
              <a:t>u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: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25" dirty="0">
                <a:latin typeface="Constantia"/>
                <a:cs typeface="Constantia"/>
              </a:rPr>
              <a:t>m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 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90" dirty="0">
                <a:latin typeface="Constantia"/>
                <a:cs typeface="Constantia"/>
              </a:rPr>
              <a:t>f</a:t>
            </a:r>
            <a:r>
              <a:rPr sz="2600" spc="-40" dirty="0">
                <a:latin typeface="Constantia"/>
                <a:cs typeface="Constantia"/>
              </a:rPr>
              <a:t>or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280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</a:t>
            </a:r>
            <a:r>
              <a:rPr sz="2600" spc="-45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ase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  </a:t>
            </a:r>
            <a:r>
              <a:rPr sz="2600" spc="-45" dirty="0">
                <a:latin typeface="Constantia"/>
                <a:cs typeface="Constantia"/>
              </a:rPr>
              <a:t>afterward. </a:t>
            </a:r>
            <a:r>
              <a:rPr sz="2600" spc="-30" dirty="0">
                <a:latin typeface="Constantia"/>
                <a:cs typeface="Constantia"/>
              </a:rPr>
              <a:t>Thus,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35" dirty="0">
                <a:latin typeface="Constantia"/>
                <a:cs typeface="Constantia"/>
              </a:rPr>
              <a:t>generic </a:t>
            </a:r>
            <a:r>
              <a:rPr sz="2600" spc="-10" dirty="0">
                <a:latin typeface="Constantia"/>
                <a:cs typeface="Constantia"/>
              </a:rPr>
              <a:t>information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0" dirty="0">
                <a:latin typeface="Constantia"/>
                <a:cs typeface="Constantia"/>
              </a:rPr>
              <a:t>not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available </a:t>
            </a:r>
            <a:r>
              <a:rPr sz="2600" spc="-5" dirty="0">
                <a:latin typeface="Constantia"/>
                <a:cs typeface="Constantia"/>
              </a:rPr>
              <a:t>at </a:t>
            </a:r>
            <a:r>
              <a:rPr sz="2600" spc="-10" dirty="0">
                <a:latin typeface="Constantia"/>
                <a:cs typeface="Constantia"/>
              </a:rPr>
              <a:t>runtime. </a:t>
            </a:r>
            <a:r>
              <a:rPr sz="2600" spc="-5" dirty="0">
                <a:latin typeface="Constantia"/>
                <a:cs typeface="Constantia"/>
              </a:rPr>
              <a:t>This </a:t>
            </a:r>
            <a:r>
              <a:rPr sz="2600" spc="-35" dirty="0">
                <a:latin typeface="Constantia"/>
                <a:cs typeface="Constantia"/>
              </a:rPr>
              <a:t>approach </a:t>
            </a:r>
            <a:r>
              <a:rPr sz="2600" spc="-5" dirty="0">
                <a:latin typeface="Constantia"/>
                <a:cs typeface="Constantia"/>
              </a:rPr>
              <a:t>enables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generic </a:t>
            </a:r>
            <a:r>
              <a:rPr sz="2600" spc="-40" dirty="0">
                <a:latin typeface="Constantia"/>
                <a:cs typeface="Constantia"/>
              </a:rPr>
              <a:t>code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be </a:t>
            </a:r>
            <a:r>
              <a:rPr sz="2600" spc="-40" dirty="0">
                <a:latin typeface="Constantia"/>
                <a:cs typeface="Constantia"/>
              </a:rPr>
              <a:t>backward </a:t>
            </a:r>
            <a:r>
              <a:rPr sz="2600" spc="-35" dirty="0">
                <a:latin typeface="Constantia"/>
                <a:cs typeface="Constantia"/>
              </a:rPr>
              <a:t>compatible </a:t>
            </a:r>
            <a:r>
              <a:rPr sz="2600" spc="-5" dirty="0">
                <a:latin typeface="Constantia"/>
                <a:cs typeface="Constantia"/>
              </a:rPr>
              <a:t>with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2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od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110" dirty="0">
                <a:latin typeface="Constantia"/>
                <a:cs typeface="Constantia"/>
              </a:rPr>
              <a:t>r</a:t>
            </a:r>
            <a:r>
              <a:rPr sz="2600" spc="-1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7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-15" dirty="0"/>
              <a:t>Erasure</a:t>
            </a:r>
            <a:r>
              <a:rPr spc="-160" dirty="0"/>
              <a:t> </a:t>
            </a:r>
            <a:r>
              <a:rPr spc="5" dirty="0"/>
              <a:t>and</a:t>
            </a:r>
            <a:r>
              <a:rPr spc="-90" dirty="0"/>
              <a:t> </a:t>
            </a:r>
            <a:r>
              <a:rPr dirty="0"/>
              <a:t>Restrictions</a:t>
            </a:r>
            <a:r>
              <a:rPr spc="-175" dirty="0"/>
              <a:t> </a:t>
            </a:r>
            <a:r>
              <a:rPr dirty="0"/>
              <a:t>on </a:t>
            </a:r>
            <a:r>
              <a:rPr spc="-1005" dirty="0"/>
              <a:t> </a:t>
            </a:r>
            <a:r>
              <a:rPr spc="5" dirty="0"/>
              <a:t>Generics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26941"/>
            <a:ext cx="7654290" cy="2479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2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ese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25" dirty="0">
                <a:latin typeface="Constantia"/>
                <a:cs typeface="Constantia"/>
              </a:rPr>
              <a:t>m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ti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e.</a:t>
            </a:r>
            <a:r>
              <a:rPr sz="2600" spc="-35" dirty="0">
                <a:latin typeface="Constantia"/>
                <a:cs typeface="Constantia"/>
              </a:rPr>
              <a:t> On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 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25" dirty="0">
                <a:latin typeface="Constantia"/>
                <a:cs typeface="Constantia"/>
              </a:rPr>
              <a:t>m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229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55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ms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4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ty</a:t>
            </a:r>
            <a:r>
              <a:rPr sz="2600" spc="-40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sa</a:t>
            </a:r>
            <a:r>
              <a:rPr sz="2600" spc="-9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e</a:t>
            </a:r>
            <a:r>
              <a:rPr sz="2600" spc="-85" dirty="0">
                <a:latin typeface="Constantia"/>
                <a:cs typeface="Constantia"/>
              </a:rPr>
              <a:t>l</a:t>
            </a:r>
            <a:r>
              <a:rPr sz="2600" spc="-295" dirty="0">
                <a:latin typeface="Constantia"/>
                <a:cs typeface="Constantia"/>
              </a:rPr>
              <a:t>y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 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8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v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8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5" dirty="0">
                <a:latin typeface="Constantia"/>
                <a:cs typeface="Constantia"/>
              </a:rPr>
              <a:t>o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114" dirty="0">
                <a:latin typeface="Constantia"/>
                <a:cs typeface="Constantia"/>
              </a:rPr>
              <a:t>r</a:t>
            </a:r>
            <a:r>
              <a:rPr sz="2600" spc="-100" dirty="0">
                <a:latin typeface="Constantia"/>
                <a:cs typeface="Constantia"/>
              </a:rPr>
              <a:t>a</a:t>
            </a:r>
            <a:r>
              <a:rPr sz="2600" spc="-5" dirty="0">
                <a:latin typeface="Constantia"/>
                <a:cs typeface="Constantia"/>
              </a:rPr>
              <a:t>w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ty</a:t>
            </a:r>
            <a:r>
              <a:rPr sz="2600" spc="-2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286385" marR="65405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0" dirty="0">
                <a:latin typeface="Constantia"/>
                <a:cs typeface="Constantia"/>
              </a:rPr>
              <a:t>Here,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compiler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checks</a:t>
            </a:r>
            <a:r>
              <a:rPr sz="2600" spc="-2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whether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following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code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in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(a)uses </a:t>
            </a:r>
            <a:r>
              <a:rPr sz="2600" spc="-35" dirty="0">
                <a:latin typeface="Constantia"/>
                <a:cs typeface="Constantia"/>
              </a:rPr>
              <a:t>generics </a:t>
            </a:r>
            <a:r>
              <a:rPr sz="2600" spc="-45" dirty="0">
                <a:latin typeface="Constantia"/>
                <a:cs typeface="Constantia"/>
              </a:rPr>
              <a:t>correctly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then </a:t>
            </a:r>
            <a:r>
              <a:rPr sz="2600" spc="-40" dirty="0">
                <a:latin typeface="Constantia"/>
                <a:cs typeface="Constantia"/>
              </a:rPr>
              <a:t>translates </a:t>
            </a:r>
            <a:r>
              <a:rPr sz="2600" dirty="0">
                <a:latin typeface="Constantia"/>
                <a:cs typeface="Constantia"/>
              </a:rPr>
              <a:t>it </a:t>
            </a:r>
            <a:r>
              <a:rPr sz="2600" spc="-35" dirty="0">
                <a:latin typeface="Constantia"/>
                <a:cs typeface="Constantia"/>
              </a:rPr>
              <a:t>into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q</a:t>
            </a:r>
            <a:r>
              <a:rPr sz="2600" spc="-20" dirty="0">
                <a:latin typeface="Constantia"/>
                <a:cs typeface="Constantia"/>
              </a:rPr>
              <a:t>ui</a:t>
            </a:r>
            <a:r>
              <a:rPr sz="2600" spc="-35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alent</a:t>
            </a:r>
            <a:r>
              <a:rPr sz="2600" spc="-340" dirty="0">
                <a:latin typeface="Constantia"/>
                <a:cs typeface="Constantia"/>
              </a:rPr>
              <a:t> </a:t>
            </a:r>
            <a:r>
              <a:rPr sz="2600" spc="-75" dirty="0">
                <a:latin typeface="Constantia"/>
                <a:cs typeface="Constantia"/>
              </a:rPr>
              <a:t>c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(b)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f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ru</a:t>
            </a:r>
            <a:r>
              <a:rPr sz="2600" spc="-10" dirty="0">
                <a:latin typeface="Constantia"/>
                <a:cs typeface="Constantia"/>
              </a:rPr>
              <a:t>nt</a:t>
            </a:r>
            <a:r>
              <a:rPr sz="2600" dirty="0">
                <a:latin typeface="Constantia"/>
                <a:cs typeface="Constantia"/>
              </a:rPr>
              <a:t>im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057400"/>
            <a:ext cx="79248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-15" dirty="0"/>
              <a:t>Erasure</a:t>
            </a:r>
            <a:r>
              <a:rPr spc="-160" dirty="0"/>
              <a:t> </a:t>
            </a:r>
            <a:r>
              <a:rPr spc="5" dirty="0"/>
              <a:t>and</a:t>
            </a:r>
            <a:r>
              <a:rPr spc="-90" dirty="0"/>
              <a:t> </a:t>
            </a:r>
            <a:r>
              <a:rPr dirty="0"/>
              <a:t>Restrictions</a:t>
            </a:r>
            <a:r>
              <a:rPr spc="-175" dirty="0"/>
              <a:t> </a:t>
            </a:r>
            <a:r>
              <a:rPr dirty="0"/>
              <a:t>on </a:t>
            </a:r>
            <a:r>
              <a:rPr spc="-1005" dirty="0"/>
              <a:t> </a:t>
            </a:r>
            <a:r>
              <a:rPr spc="5" dirty="0"/>
              <a:t>Generics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34413"/>
            <a:ext cx="785939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09D0D9"/>
              </a:buClr>
              <a:buSzPct val="95454"/>
              <a:buFont typeface="Segoe UI Symbol"/>
              <a:buChar char="⚫"/>
              <a:tabLst>
                <a:tab pos="287020" algn="l"/>
              </a:tabLst>
            </a:pPr>
            <a:r>
              <a:rPr sz="2200" dirty="0">
                <a:latin typeface="Constantia"/>
                <a:cs typeface="Constantia"/>
              </a:rPr>
              <a:t>When</a:t>
            </a:r>
            <a:r>
              <a:rPr sz="2200" spc="-23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genericclasses,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interfaces,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and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methods</a:t>
            </a:r>
            <a:r>
              <a:rPr sz="2200" spc="-26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are</a:t>
            </a:r>
            <a:r>
              <a:rPr sz="2200" spc="-27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compiled,</a:t>
            </a:r>
            <a:r>
              <a:rPr sz="2200" spc="-1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200" spc="-135" dirty="0">
                <a:latin typeface="Constantia"/>
                <a:cs typeface="Constantia"/>
              </a:rPr>
              <a:t>c</a:t>
            </a:r>
            <a:r>
              <a:rPr sz="2200" spc="5" dirty="0">
                <a:latin typeface="Constantia"/>
                <a:cs typeface="Constantia"/>
              </a:rPr>
              <a:t>o</a:t>
            </a:r>
            <a:r>
              <a:rPr sz="2200" spc="35" dirty="0">
                <a:latin typeface="Constantia"/>
                <a:cs typeface="Constantia"/>
              </a:rPr>
              <a:t>m</a:t>
            </a:r>
            <a:r>
              <a:rPr sz="2200" spc="-40" dirty="0">
                <a:latin typeface="Constantia"/>
                <a:cs typeface="Constantia"/>
              </a:rPr>
              <a:t>p</a:t>
            </a:r>
            <a:r>
              <a:rPr sz="2200" spc="-5" dirty="0">
                <a:latin typeface="Constantia"/>
                <a:cs typeface="Constantia"/>
              </a:rPr>
              <a:t>il</a:t>
            </a:r>
            <a:r>
              <a:rPr sz="2200" dirty="0">
                <a:latin typeface="Constantia"/>
                <a:cs typeface="Constantia"/>
              </a:rPr>
              <a:t>er</a:t>
            </a:r>
            <a:r>
              <a:rPr sz="2200" spc="-32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0" dirty="0">
                <a:latin typeface="Constantia"/>
                <a:cs typeface="Constantia"/>
              </a:rPr>
              <a:t>p</a:t>
            </a:r>
            <a:r>
              <a:rPr sz="220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3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s</a:t>
            </a:r>
            <a:r>
              <a:rPr sz="2200" spc="-200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h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220" dirty="0">
                <a:latin typeface="Constantia"/>
                <a:cs typeface="Constantia"/>
              </a:rPr>
              <a:t> </a:t>
            </a:r>
            <a:r>
              <a:rPr sz="2200" spc="-90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1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i</a:t>
            </a:r>
            <a:r>
              <a:rPr sz="2200" dirty="0">
                <a:latin typeface="Constantia"/>
                <a:cs typeface="Constantia"/>
              </a:rPr>
              <a:t>c</a:t>
            </a:r>
            <a:r>
              <a:rPr sz="2200" spc="-275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y</a:t>
            </a:r>
            <a:r>
              <a:rPr sz="2200" spc="-35" dirty="0">
                <a:latin typeface="Constantia"/>
                <a:cs typeface="Constantia"/>
              </a:rPr>
              <a:t>p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1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dirty="0">
                <a:latin typeface="Constantia"/>
                <a:cs typeface="Constantia"/>
              </a:rPr>
              <a:t>h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10" dirty="0">
                <a:latin typeface="Constantia"/>
                <a:cs typeface="Constantia"/>
              </a:rPr>
              <a:t>h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Ob</a:t>
            </a:r>
            <a:r>
              <a:rPr sz="2200" b="1" dirty="0">
                <a:latin typeface="Constantia"/>
                <a:cs typeface="Constantia"/>
              </a:rPr>
              <a:t>j</a:t>
            </a:r>
            <a:r>
              <a:rPr sz="2200" b="1" spc="-15" dirty="0">
                <a:latin typeface="Constantia"/>
                <a:cs typeface="Constantia"/>
              </a:rPr>
              <a:t>e</a:t>
            </a:r>
            <a:r>
              <a:rPr sz="2200" b="1" spc="10" dirty="0">
                <a:latin typeface="Constantia"/>
                <a:cs typeface="Constantia"/>
              </a:rPr>
              <a:t>c</a:t>
            </a:r>
            <a:r>
              <a:rPr sz="2200" b="1" dirty="0">
                <a:latin typeface="Constantia"/>
                <a:cs typeface="Constantia"/>
              </a:rPr>
              <a:t>t</a:t>
            </a:r>
            <a:r>
              <a:rPr sz="2200" b="1" spc="-215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ty</a:t>
            </a:r>
            <a:r>
              <a:rPr sz="2200" b="1" spc="-5" dirty="0">
                <a:latin typeface="Constantia"/>
                <a:cs typeface="Constantia"/>
              </a:rPr>
              <a:t>p</a:t>
            </a:r>
            <a:r>
              <a:rPr sz="2200" b="1" spc="-35" dirty="0">
                <a:latin typeface="Constantia"/>
                <a:cs typeface="Constantia"/>
              </a:rPr>
              <a:t>e</a:t>
            </a:r>
            <a:r>
              <a:rPr sz="2200" b="1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743200"/>
            <a:ext cx="7162800" cy="144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4344365"/>
            <a:ext cx="741362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09D0D9"/>
              </a:buClr>
              <a:buSzPct val="93181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If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</a:t>
            </a:r>
            <a:r>
              <a:rPr sz="2200" spc="-22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generictype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bounded,</a:t>
            </a:r>
            <a:r>
              <a:rPr sz="2200" spc="-15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</a:t>
            </a:r>
            <a:r>
              <a:rPr sz="2200" spc="-19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compiler</a:t>
            </a:r>
            <a:r>
              <a:rPr sz="2200" spc="-31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replaces</a:t>
            </a:r>
            <a:r>
              <a:rPr sz="2200" spc="-1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it</a:t>
            </a:r>
            <a:r>
              <a:rPr sz="2200" spc="-2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with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the</a:t>
            </a:r>
            <a:endParaRPr sz="2200">
              <a:latin typeface="Constantia"/>
              <a:cs typeface="Constantia"/>
            </a:endParaRPr>
          </a:p>
          <a:p>
            <a:pPr marL="286385">
              <a:lnSpc>
                <a:spcPct val="100000"/>
              </a:lnSpc>
            </a:pPr>
            <a:r>
              <a:rPr sz="2200" spc="-5" dirty="0">
                <a:latin typeface="Constantia"/>
                <a:cs typeface="Constantia"/>
              </a:rPr>
              <a:t>bo</a:t>
            </a:r>
            <a:r>
              <a:rPr sz="2200" spc="-10" dirty="0">
                <a:latin typeface="Constantia"/>
                <a:cs typeface="Constantia"/>
              </a:rPr>
              <a:t>u</a:t>
            </a:r>
            <a:r>
              <a:rPr sz="2200" spc="5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de</a:t>
            </a:r>
            <a:r>
              <a:rPr sz="2200" dirty="0">
                <a:latin typeface="Constantia"/>
                <a:cs typeface="Constantia"/>
              </a:rPr>
              <a:t>d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y</a:t>
            </a:r>
            <a:r>
              <a:rPr sz="2200" spc="-20" dirty="0">
                <a:latin typeface="Constantia"/>
                <a:cs typeface="Constantia"/>
              </a:rPr>
              <a:t>p</a:t>
            </a:r>
            <a:r>
              <a:rPr sz="2200" dirty="0">
                <a:latin typeface="Constantia"/>
                <a:cs typeface="Constantia"/>
              </a:rPr>
              <a:t>e.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5105399"/>
            <a:ext cx="68580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pc="-15" dirty="0"/>
              <a:t>Erasure</a:t>
            </a:r>
            <a:r>
              <a:rPr spc="-160" dirty="0"/>
              <a:t> </a:t>
            </a:r>
            <a:r>
              <a:rPr spc="5" dirty="0"/>
              <a:t>and</a:t>
            </a:r>
            <a:r>
              <a:rPr spc="-90" dirty="0"/>
              <a:t> </a:t>
            </a:r>
            <a:r>
              <a:rPr dirty="0"/>
              <a:t>Restrictions</a:t>
            </a:r>
            <a:r>
              <a:rPr spc="-175" dirty="0"/>
              <a:t> </a:t>
            </a:r>
            <a:r>
              <a:rPr dirty="0"/>
              <a:t>on </a:t>
            </a:r>
            <a:r>
              <a:rPr spc="-1005" dirty="0"/>
              <a:t> </a:t>
            </a:r>
            <a:r>
              <a:rPr spc="5" dirty="0"/>
              <a:t>Generics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6412"/>
            <a:ext cx="7876540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2860" indent="-274320" algn="just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7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ex, </a:t>
            </a:r>
            <a:r>
              <a:rPr sz="2600" spc="-25" dirty="0">
                <a:latin typeface="Constantia"/>
                <a:cs typeface="Constantia"/>
              </a:rPr>
              <a:t>ArrayList&lt;String&gt;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35" dirty="0">
                <a:latin typeface="Constantia"/>
                <a:cs typeface="Constantia"/>
              </a:rPr>
              <a:t>ArrayList&lt;Integer&gt; </a:t>
            </a:r>
            <a:r>
              <a:rPr sz="2600" spc="-25" dirty="0">
                <a:latin typeface="Constantia"/>
                <a:cs typeface="Constantia"/>
              </a:rPr>
              <a:t>are 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two </a:t>
            </a:r>
            <a:r>
              <a:rPr sz="2600" spc="-15" dirty="0">
                <a:latin typeface="Constantia"/>
                <a:cs typeface="Constantia"/>
              </a:rPr>
              <a:t>types </a:t>
            </a:r>
            <a:r>
              <a:rPr sz="2600" spc="-5" dirty="0">
                <a:latin typeface="Constantia"/>
                <a:cs typeface="Constantia"/>
              </a:rPr>
              <a:t>at </a:t>
            </a:r>
            <a:r>
              <a:rPr sz="2600" spc="-30" dirty="0">
                <a:latin typeface="Constantia"/>
                <a:cs typeface="Constantia"/>
              </a:rPr>
              <a:t>compile </a:t>
            </a:r>
            <a:r>
              <a:rPr sz="2600" spc="-10" dirty="0">
                <a:latin typeface="Constantia"/>
                <a:cs typeface="Constantia"/>
              </a:rPr>
              <a:t>time, </a:t>
            </a:r>
            <a:r>
              <a:rPr sz="2600" spc="-35" dirty="0">
                <a:latin typeface="Constantia"/>
                <a:cs typeface="Constantia"/>
              </a:rPr>
              <a:t>only </a:t>
            </a:r>
            <a:r>
              <a:rPr sz="2600" spc="-10" dirty="0">
                <a:latin typeface="Constantia"/>
                <a:cs typeface="Constantia"/>
              </a:rPr>
              <a:t>one </a:t>
            </a:r>
            <a:r>
              <a:rPr sz="2600" b="1" spc="-35" dirty="0">
                <a:latin typeface="Constantia"/>
                <a:cs typeface="Constantia"/>
              </a:rPr>
              <a:t>ArrayList </a:t>
            </a:r>
            <a:r>
              <a:rPr sz="2600" spc="-10" dirty="0">
                <a:latin typeface="Constantia"/>
                <a:cs typeface="Constantia"/>
              </a:rPr>
              <a:t>class </a:t>
            </a:r>
            <a:r>
              <a:rPr sz="2600" spc="5" dirty="0">
                <a:latin typeface="Constantia"/>
                <a:cs typeface="Constantia"/>
              </a:rPr>
              <a:t>is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loaded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into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JVM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2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runtime.</a:t>
            </a:r>
            <a:endParaRPr sz="2600">
              <a:latin typeface="Constantia"/>
              <a:cs typeface="Constant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Because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generic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types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are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erased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runtime,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there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are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certain </a:t>
            </a:r>
            <a:r>
              <a:rPr sz="2600" spc="-25" dirty="0">
                <a:latin typeface="Constantia"/>
                <a:cs typeface="Constantia"/>
              </a:rPr>
              <a:t>restrictions </a:t>
            </a:r>
            <a:r>
              <a:rPr sz="2600" spc="-10" dirty="0">
                <a:latin typeface="Constantia"/>
                <a:cs typeface="Constantia"/>
              </a:rPr>
              <a:t>on </a:t>
            </a:r>
            <a:r>
              <a:rPr sz="2600" spc="-40" dirty="0">
                <a:latin typeface="Constantia"/>
                <a:cs typeface="Constantia"/>
              </a:rPr>
              <a:t>how </a:t>
            </a:r>
            <a:r>
              <a:rPr sz="2600" spc="-30" dirty="0">
                <a:latin typeface="Constantia"/>
                <a:cs typeface="Constantia"/>
              </a:rPr>
              <a:t>generic </a:t>
            </a:r>
            <a:r>
              <a:rPr sz="2600" spc="-10" dirty="0">
                <a:latin typeface="Constantia"/>
                <a:cs typeface="Constantia"/>
              </a:rPr>
              <a:t>types </a:t>
            </a:r>
            <a:r>
              <a:rPr sz="2600" spc="-15" dirty="0">
                <a:latin typeface="Constantia"/>
                <a:cs typeface="Constantia"/>
              </a:rPr>
              <a:t>can </a:t>
            </a:r>
            <a:r>
              <a:rPr sz="2600" spc="-10" dirty="0">
                <a:latin typeface="Constantia"/>
                <a:cs typeface="Constantia"/>
              </a:rPr>
              <a:t>be </a:t>
            </a:r>
            <a:r>
              <a:rPr sz="2600" spc="-15" dirty="0">
                <a:latin typeface="Constantia"/>
                <a:cs typeface="Constantia"/>
              </a:rPr>
              <a:t>used.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Restrictions:</a:t>
            </a:r>
            <a:endParaRPr sz="260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2450" b="1" spc="-10" dirty="0">
                <a:solidFill>
                  <a:srgbClr val="09D0D9"/>
                </a:solidFill>
                <a:latin typeface="Constantia"/>
                <a:cs typeface="Constantia"/>
              </a:rPr>
              <a:t>1</a:t>
            </a:r>
            <a:r>
              <a:rPr sz="2450" b="1" dirty="0">
                <a:solidFill>
                  <a:srgbClr val="09D0D9"/>
                </a:solidFill>
                <a:latin typeface="Constantia"/>
                <a:cs typeface="Constantia"/>
              </a:rPr>
              <a:t>.  </a:t>
            </a:r>
            <a:r>
              <a:rPr sz="2450" b="1" spc="80" dirty="0">
                <a:solidFill>
                  <a:srgbClr val="09D0D9"/>
                </a:solidFill>
                <a:latin typeface="Constantia"/>
                <a:cs typeface="Constantia"/>
              </a:rPr>
              <a:t> </a:t>
            </a:r>
            <a:r>
              <a:rPr sz="2600" b="1" spc="-60" dirty="0">
                <a:latin typeface="Constantia"/>
                <a:cs typeface="Constantia"/>
              </a:rPr>
              <a:t>R</a:t>
            </a:r>
            <a:r>
              <a:rPr sz="2600" b="1" spc="-5" dirty="0">
                <a:latin typeface="Constantia"/>
                <a:cs typeface="Constantia"/>
              </a:rPr>
              <a:t>e</a:t>
            </a:r>
            <a:r>
              <a:rPr sz="2600" b="1" spc="-15" dirty="0">
                <a:latin typeface="Constantia"/>
                <a:cs typeface="Constantia"/>
              </a:rPr>
              <a:t>s</a:t>
            </a:r>
            <a:r>
              <a:rPr sz="2600" b="1" spc="-5" dirty="0">
                <a:latin typeface="Constantia"/>
                <a:cs typeface="Constantia"/>
              </a:rPr>
              <a:t>tr</a:t>
            </a:r>
            <a:r>
              <a:rPr sz="2600" b="1" dirty="0">
                <a:latin typeface="Constantia"/>
                <a:cs typeface="Constantia"/>
              </a:rPr>
              <a:t>i</a:t>
            </a:r>
            <a:r>
              <a:rPr sz="2600" b="1" spc="-10" dirty="0">
                <a:latin typeface="Constantia"/>
                <a:cs typeface="Constantia"/>
              </a:rPr>
              <a:t>ctio</a:t>
            </a:r>
            <a:r>
              <a:rPr sz="2600" b="1" spc="-5" dirty="0">
                <a:latin typeface="Constantia"/>
                <a:cs typeface="Constantia"/>
              </a:rPr>
              <a:t>n</a:t>
            </a:r>
            <a:r>
              <a:rPr sz="2600" b="1" spc="-80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1</a:t>
            </a:r>
            <a:r>
              <a:rPr sz="2600" b="1" spc="-5" dirty="0">
                <a:latin typeface="Constantia"/>
                <a:cs typeface="Constantia"/>
              </a:rPr>
              <a:t>:</a:t>
            </a:r>
            <a:r>
              <a:rPr sz="2600" b="1" spc="25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C</a:t>
            </a:r>
            <a:r>
              <a:rPr sz="2600" b="1" spc="-5" dirty="0">
                <a:latin typeface="Constantia"/>
                <a:cs typeface="Constantia"/>
              </a:rPr>
              <a:t>annot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spc="-75" dirty="0">
                <a:latin typeface="Constantia"/>
                <a:cs typeface="Constantia"/>
              </a:rPr>
              <a:t>U</a:t>
            </a:r>
            <a:r>
              <a:rPr sz="2600" b="1" spc="-40" dirty="0">
                <a:latin typeface="Constantia"/>
                <a:cs typeface="Constantia"/>
              </a:rPr>
              <a:t>s</a:t>
            </a:r>
            <a:r>
              <a:rPr sz="2600" b="1" spc="-5" dirty="0">
                <a:latin typeface="Constantia"/>
                <a:cs typeface="Constantia"/>
              </a:rPr>
              <a:t>e</a:t>
            </a:r>
            <a:r>
              <a:rPr sz="2600" b="1" spc="-17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ne</a:t>
            </a:r>
            <a:r>
              <a:rPr sz="2600" b="1" spc="-5" dirty="0">
                <a:latin typeface="Constantia"/>
                <a:cs typeface="Constantia"/>
              </a:rPr>
              <a:t>w</a:t>
            </a:r>
            <a:r>
              <a:rPr sz="2600" b="1" spc="-8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E()</a:t>
            </a:r>
            <a:endParaRPr sz="2600">
              <a:latin typeface="Constantia"/>
              <a:cs typeface="Constantia"/>
            </a:endParaRPr>
          </a:p>
          <a:p>
            <a:pPr marL="1003300" algn="just">
              <a:lnSpc>
                <a:spcPct val="100000"/>
              </a:lnSpc>
              <a:spcBef>
                <a:spcPts val="600"/>
              </a:spcBef>
            </a:pP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je</a:t>
            </a:r>
            <a:r>
              <a:rPr sz="2600" spc="-10" dirty="0">
                <a:latin typeface="Constantia"/>
                <a:cs typeface="Constantia"/>
              </a:rPr>
              <a:t>c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=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" dirty="0">
                <a:latin typeface="Constantia"/>
                <a:cs typeface="Constantia"/>
              </a:rPr>
              <a:t>w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()</a:t>
            </a:r>
            <a:r>
              <a:rPr sz="2600" spc="-5" dirty="0">
                <a:latin typeface="Constantia"/>
                <a:cs typeface="Constantia"/>
              </a:rPr>
              <a:t>;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/</a:t>
            </a:r>
            <a:r>
              <a:rPr sz="2600" spc="-5" dirty="0">
                <a:latin typeface="Constantia"/>
                <a:cs typeface="Constantia"/>
              </a:rPr>
              <a:t>/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8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ll</a:t>
            </a:r>
            <a:r>
              <a:rPr sz="2600" spc="-85" dirty="0">
                <a:latin typeface="Constantia"/>
                <a:cs typeface="Constantia"/>
              </a:rPr>
              <a:t>o</a:t>
            </a:r>
            <a:r>
              <a:rPr sz="2600" spc="-110" dirty="0">
                <a:latin typeface="Constantia"/>
                <a:cs typeface="Constantia"/>
              </a:rPr>
              <a:t>w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endParaRPr sz="2600">
              <a:latin typeface="Constantia"/>
              <a:cs typeface="Constantia"/>
            </a:endParaRPr>
          </a:p>
          <a:p>
            <a:pPr marL="286385" marR="828675" indent="-274320" algn="just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Constantia"/>
                <a:cs typeface="Constantia"/>
              </a:rPr>
              <a:t>Because new E() </a:t>
            </a:r>
            <a:r>
              <a:rPr sz="2600" spc="-15" dirty="0">
                <a:latin typeface="Constantia"/>
                <a:cs typeface="Constantia"/>
              </a:rPr>
              <a:t>is </a:t>
            </a:r>
            <a:r>
              <a:rPr sz="2600" spc="-45" dirty="0">
                <a:latin typeface="Constantia"/>
                <a:cs typeface="Constantia"/>
              </a:rPr>
              <a:t>executed </a:t>
            </a:r>
            <a:r>
              <a:rPr sz="2600" spc="-5" dirty="0">
                <a:latin typeface="Constantia"/>
                <a:cs typeface="Constantia"/>
              </a:rPr>
              <a:t>at </a:t>
            </a:r>
            <a:r>
              <a:rPr sz="2600" spc="-10" dirty="0">
                <a:latin typeface="Constantia"/>
                <a:cs typeface="Constantia"/>
              </a:rPr>
              <a:t>runtime, </a:t>
            </a:r>
            <a:r>
              <a:rPr sz="2600" spc="-20" dirty="0">
                <a:latin typeface="Constantia"/>
                <a:cs typeface="Constantia"/>
              </a:rPr>
              <a:t>but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generic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type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 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not</a:t>
            </a:r>
            <a:r>
              <a:rPr sz="2600" spc="-29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available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at</a:t>
            </a:r>
            <a:r>
              <a:rPr sz="2600" spc="-2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runtime.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560451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14" dirty="0"/>
              <a:t>Text</a:t>
            </a:r>
            <a:r>
              <a:rPr sz="5000" spc="-135" dirty="0"/>
              <a:t> </a:t>
            </a:r>
            <a:r>
              <a:rPr sz="5000" spc="-10" dirty="0"/>
              <a:t>I/O</a:t>
            </a:r>
            <a:r>
              <a:rPr sz="5000" spc="-15" dirty="0"/>
              <a:t> </a:t>
            </a:r>
            <a:r>
              <a:rPr sz="5000" spc="-25" dirty="0"/>
              <a:t>vs.</a:t>
            </a:r>
            <a:r>
              <a:rPr sz="5000" spc="-35" dirty="0"/>
              <a:t> </a:t>
            </a:r>
            <a:r>
              <a:rPr sz="5000" dirty="0"/>
              <a:t>Binary</a:t>
            </a:r>
            <a:r>
              <a:rPr sz="5000" spc="-25" dirty="0"/>
              <a:t> </a:t>
            </a:r>
            <a:r>
              <a:rPr sz="5000" spc="-30" dirty="0"/>
              <a:t>I/O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1926412"/>
            <a:ext cx="845566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Binary</a:t>
            </a:r>
            <a:r>
              <a:rPr sz="2600" spc="-1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I/O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does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not</a:t>
            </a: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involve</a:t>
            </a:r>
            <a:r>
              <a:rPr sz="2600" spc="-1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onstantia"/>
                <a:cs typeface="Constantia"/>
              </a:rPr>
              <a:t>encoding</a:t>
            </a: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or</a:t>
            </a:r>
            <a:r>
              <a:rPr sz="2600" spc="-2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decoding</a:t>
            </a: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and </a:t>
            </a:r>
            <a:r>
              <a:rPr sz="2600" spc="-6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thu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m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2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ef</a:t>
            </a:r>
            <a:r>
              <a:rPr sz="2600" spc="45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1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t</a:t>
            </a:r>
            <a:r>
              <a:rPr sz="2600" spc="-10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/</a:t>
            </a:r>
            <a:r>
              <a:rPr sz="2600" spc="-2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solidFill>
                  <a:schemeClr val="accent3"/>
                </a:solidFill>
                <a:latin typeface="Constantia"/>
                <a:cs typeface="Constantia"/>
              </a:rPr>
              <a:t>All</a:t>
            </a:r>
            <a:r>
              <a:rPr sz="2600" b="1" spc="-110" dirty="0">
                <a:solidFill>
                  <a:schemeClr val="accent3"/>
                </a:solidFill>
                <a:latin typeface="Constantia"/>
                <a:cs typeface="Constantia"/>
              </a:rPr>
              <a:t> </a:t>
            </a:r>
            <a:r>
              <a:rPr sz="2600" b="1" spc="-10" dirty="0">
                <a:solidFill>
                  <a:schemeClr val="accent3"/>
                </a:solidFill>
                <a:latin typeface="Constantia"/>
                <a:cs typeface="Constantia"/>
              </a:rPr>
              <a:t>the</a:t>
            </a:r>
            <a:r>
              <a:rPr sz="2600" b="1" spc="-160" dirty="0">
                <a:solidFill>
                  <a:schemeClr val="accent3"/>
                </a:solidFill>
                <a:latin typeface="Constantia"/>
                <a:cs typeface="Constantia"/>
              </a:rPr>
              <a:t> </a:t>
            </a:r>
            <a:r>
              <a:rPr sz="2600" b="1" spc="10" dirty="0">
                <a:solidFill>
                  <a:schemeClr val="accent3"/>
                </a:solidFill>
                <a:latin typeface="Constantia"/>
                <a:cs typeface="Constantia"/>
              </a:rPr>
              <a:t>files</a:t>
            </a:r>
            <a:r>
              <a:rPr sz="2600" b="1" spc="-45" dirty="0">
                <a:solidFill>
                  <a:schemeClr val="accent3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chemeClr val="accent3"/>
                </a:solidFill>
                <a:latin typeface="Constantia"/>
                <a:cs typeface="Constantia"/>
              </a:rPr>
              <a:t>in</a:t>
            </a:r>
            <a:r>
              <a:rPr sz="2600" b="1" spc="-220" dirty="0">
                <a:solidFill>
                  <a:schemeClr val="accent3"/>
                </a:solidFill>
                <a:latin typeface="Constantia"/>
                <a:cs typeface="Constantia"/>
              </a:rPr>
              <a:t> </a:t>
            </a:r>
            <a:r>
              <a:rPr sz="2600" b="1" spc="-5" dirty="0">
                <a:solidFill>
                  <a:schemeClr val="accent3"/>
                </a:solidFill>
                <a:latin typeface="Constantia"/>
                <a:cs typeface="Constantia"/>
              </a:rPr>
              <a:t>a</a:t>
            </a:r>
            <a:r>
              <a:rPr sz="2600" b="1" spc="-260" dirty="0">
                <a:solidFill>
                  <a:schemeClr val="accent3"/>
                </a:solidFill>
                <a:latin typeface="Constantia"/>
                <a:cs typeface="Constantia"/>
              </a:rPr>
              <a:t> </a:t>
            </a:r>
            <a:r>
              <a:rPr sz="2600" b="1" spc="-45" dirty="0">
                <a:solidFill>
                  <a:schemeClr val="accent3"/>
                </a:solidFill>
                <a:latin typeface="Constantia"/>
                <a:cs typeface="Constantia"/>
              </a:rPr>
              <a:t>computer</a:t>
            </a:r>
            <a:r>
              <a:rPr sz="2600" b="1" spc="-275" dirty="0">
                <a:solidFill>
                  <a:schemeClr val="accent3"/>
                </a:solidFill>
                <a:latin typeface="Constantia"/>
                <a:cs typeface="Constantia"/>
              </a:rPr>
              <a:t> </a:t>
            </a:r>
            <a:r>
              <a:rPr sz="2600" b="1" spc="-40" dirty="0">
                <a:solidFill>
                  <a:schemeClr val="accent3"/>
                </a:solidFill>
                <a:latin typeface="Constantia"/>
                <a:cs typeface="Constantia"/>
              </a:rPr>
              <a:t>are</a:t>
            </a:r>
            <a:r>
              <a:rPr sz="2600" b="1" spc="-170" dirty="0">
                <a:solidFill>
                  <a:schemeClr val="accent3"/>
                </a:solidFill>
                <a:latin typeface="Constantia"/>
                <a:cs typeface="Constantia"/>
              </a:rPr>
              <a:t> </a:t>
            </a:r>
            <a:r>
              <a:rPr sz="2600" b="1" spc="-45" dirty="0">
                <a:solidFill>
                  <a:schemeClr val="accent3"/>
                </a:solidFill>
                <a:latin typeface="Constantia"/>
                <a:cs typeface="Constantia"/>
              </a:rPr>
              <a:t>stored</a:t>
            </a:r>
            <a:r>
              <a:rPr sz="2600" b="1" spc="35" dirty="0">
                <a:solidFill>
                  <a:schemeClr val="accent3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chemeClr val="accent3"/>
                </a:solidFill>
                <a:latin typeface="Constantia"/>
                <a:cs typeface="Constantia"/>
              </a:rPr>
              <a:t>in</a:t>
            </a:r>
            <a:r>
              <a:rPr sz="2600" b="1" spc="-95" dirty="0">
                <a:solidFill>
                  <a:schemeClr val="accent3"/>
                </a:solidFill>
                <a:latin typeface="Constantia"/>
                <a:cs typeface="Constantia"/>
              </a:rPr>
              <a:t> </a:t>
            </a:r>
            <a:r>
              <a:rPr sz="2600" b="1" dirty="0">
                <a:solidFill>
                  <a:schemeClr val="accent3"/>
                </a:solidFill>
                <a:latin typeface="Constantia"/>
                <a:cs typeface="Constantia"/>
              </a:rPr>
              <a:t>binary</a:t>
            </a:r>
            <a:r>
              <a:rPr sz="2600" b="1" spc="-100" dirty="0">
                <a:solidFill>
                  <a:schemeClr val="accent3"/>
                </a:solidFill>
                <a:latin typeface="Constantia"/>
                <a:cs typeface="Constantia"/>
              </a:rPr>
              <a:t> </a:t>
            </a:r>
            <a:r>
              <a:rPr sz="2600" b="1" spc="-35" dirty="0">
                <a:solidFill>
                  <a:schemeClr val="accent3"/>
                </a:solidFill>
                <a:latin typeface="Constantia"/>
                <a:cs typeface="Constantia"/>
              </a:rPr>
              <a:t>format.</a:t>
            </a:r>
            <a:endParaRPr sz="2600" b="1" dirty="0">
              <a:solidFill>
                <a:schemeClr val="accent3"/>
              </a:solidFill>
              <a:latin typeface="Constantia"/>
              <a:cs typeface="Constantia"/>
            </a:endParaRPr>
          </a:p>
          <a:p>
            <a:pPr marL="286385" marR="18415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Constantia"/>
                <a:cs typeface="Constantia"/>
              </a:rPr>
              <a:t>Encoding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decoding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are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automatically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performed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for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text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I/O.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3809999"/>
            <a:ext cx="5867400" cy="304799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622554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25" dirty="0"/>
              <a:t>Restrictions</a:t>
            </a:r>
            <a:r>
              <a:rPr sz="5000" spc="-40" dirty="0"/>
              <a:t> </a:t>
            </a:r>
            <a:r>
              <a:rPr sz="5000" spc="-5" dirty="0"/>
              <a:t>on</a:t>
            </a:r>
            <a:r>
              <a:rPr sz="5000" spc="-90" dirty="0"/>
              <a:t> </a:t>
            </a:r>
            <a:r>
              <a:rPr sz="5000" dirty="0"/>
              <a:t>Generics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849419"/>
            <a:ext cx="7748270" cy="43707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95"/>
              </a:spcBef>
              <a:buClr>
                <a:srgbClr val="09D0D9"/>
              </a:buClr>
              <a:buSzPct val="94230"/>
              <a:buAutoNum type="arabicPeriod" startAt="2"/>
              <a:tabLst>
                <a:tab pos="527685" algn="l"/>
                <a:tab pos="528320" algn="l"/>
              </a:tabLst>
            </a:pPr>
            <a:r>
              <a:rPr sz="2600" b="1" spc="-65" dirty="0">
                <a:latin typeface="Constantia"/>
                <a:cs typeface="Constantia"/>
              </a:rPr>
              <a:t>R</a:t>
            </a:r>
            <a:r>
              <a:rPr sz="2600" b="1" spc="-5" dirty="0">
                <a:latin typeface="Constantia"/>
                <a:cs typeface="Constantia"/>
              </a:rPr>
              <a:t>e</a:t>
            </a:r>
            <a:r>
              <a:rPr sz="2600" b="1" spc="-15" dirty="0">
                <a:latin typeface="Constantia"/>
                <a:cs typeface="Constantia"/>
              </a:rPr>
              <a:t>s</a:t>
            </a:r>
            <a:r>
              <a:rPr sz="2600" b="1" spc="-5" dirty="0">
                <a:latin typeface="Constantia"/>
                <a:cs typeface="Constantia"/>
              </a:rPr>
              <a:t>triction</a:t>
            </a:r>
            <a:r>
              <a:rPr sz="2600" b="1" spc="-65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2</a:t>
            </a:r>
            <a:r>
              <a:rPr sz="2600" b="1" spc="-5" dirty="0">
                <a:latin typeface="Constantia"/>
                <a:cs typeface="Constantia"/>
              </a:rPr>
              <a:t>:</a:t>
            </a:r>
            <a:r>
              <a:rPr sz="2600" b="1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Can</a:t>
            </a:r>
            <a:r>
              <a:rPr sz="2600" b="1" spc="-20" dirty="0">
                <a:latin typeface="Constantia"/>
                <a:cs typeface="Constantia"/>
              </a:rPr>
              <a:t>n</a:t>
            </a:r>
            <a:r>
              <a:rPr sz="2600" b="1" spc="-5" dirty="0">
                <a:latin typeface="Constantia"/>
                <a:cs typeface="Constantia"/>
              </a:rPr>
              <a:t>ot</a:t>
            </a:r>
            <a:r>
              <a:rPr sz="2600" b="1" spc="-85" dirty="0">
                <a:latin typeface="Constantia"/>
                <a:cs typeface="Constantia"/>
              </a:rPr>
              <a:t> </a:t>
            </a:r>
            <a:r>
              <a:rPr sz="2600" b="1" spc="-75" dirty="0">
                <a:latin typeface="Constantia"/>
                <a:cs typeface="Constantia"/>
              </a:rPr>
              <a:t>U</a:t>
            </a:r>
            <a:r>
              <a:rPr sz="2600" b="1" spc="-35" dirty="0">
                <a:latin typeface="Constantia"/>
                <a:cs typeface="Constantia"/>
              </a:rPr>
              <a:t>s</a:t>
            </a:r>
            <a:r>
              <a:rPr sz="2600" b="1" spc="-5" dirty="0">
                <a:latin typeface="Constantia"/>
                <a:cs typeface="Constantia"/>
              </a:rPr>
              <a:t>e</a:t>
            </a:r>
            <a:r>
              <a:rPr sz="2600" b="1" spc="-15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new</a:t>
            </a:r>
            <a:r>
              <a:rPr sz="2600" b="1" spc="-10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E</a:t>
            </a:r>
            <a:r>
              <a:rPr sz="2600" b="1" spc="-15" dirty="0">
                <a:latin typeface="Constantia"/>
                <a:cs typeface="Constantia"/>
              </a:rPr>
              <a:t>[</a:t>
            </a:r>
            <a:r>
              <a:rPr sz="2600" b="1" spc="-5" dirty="0">
                <a:latin typeface="Constantia"/>
                <a:cs typeface="Constantia"/>
              </a:rPr>
              <a:t>]</a:t>
            </a:r>
            <a:endParaRPr sz="2600">
              <a:latin typeface="Constantia"/>
              <a:cs typeface="Constantia"/>
            </a:endParaRPr>
          </a:p>
          <a:p>
            <a:pPr marL="674370">
              <a:lnSpc>
                <a:spcPct val="100000"/>
              </a:lnSpc>
              <a:spcBef>
                <a:spcPts val="600"/>
              </a:spcBef>
              <a:tabLst>
                <a:tab pos="5329555" algn="l"/>
              </a:tabLst>
            </a:pPr>
            <a:r>
              <a:rPr sz="2600" spc="-5" dirty="0">
                <a:latin typeface="Constantia"/>
                <a:cs typeface="Constantia"/>
              </a:rPr>
              <a:t>E[]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ele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ents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=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ne</a:t>
            </a:r>
            <a:r>
              <a:rPr sz="2600" spc="-5" dirty="0">
                <a:latin typeface="Constantia"/>
                <a:cs typeface="Constantia"/>
              </a:rPr>
              <a:t>w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E[ca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spc="-5" dirty="0">
                <a:latin typeface="Constantia"/>
                <a:cs typeface="Constantia"/>
              </a:rPr>
              <a:t>ac</a:t>
            </a:r>
            <a:r>
              <a:rPr sz="2600" spc="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ty</a:t>
            </a:r>
            <a:r>
              <a:rPr sz="2600" spc="-20" dirty="0">
                <a:latin typeface="Constantia"/>
                <a:cs typeface="Constantia"/>
              </a:rPr>
              <a:t>]</a:t>
            </a:r>
            <a:r>
              <a:rPr sz="2600" spc="-5" dirty="0">
                <a:latin typeface="Constantia"/>
                <a:cs typeface="Constantia"/>
              </a:rPr>
              <a:t>;</a:t>
            </a:r>
            <a:r>
              <a:rPr sz="2600" dirty="0">
                <a:latin typeface="Constantia"/>
                <a:cs typeface="Constantia"/>
              </a:rPr>
              <a:t>	</a:t>
            </a:r>
            <a:r>
              <a:rPr sz="2600" spc="5" dirty="0">
                <a:latin typeface="Constantia"/>
                <a:cs typeface="Constantia"/>
              </a:rPr>
              <a:t>/</a:t>
            </a:r>
            <a:r>
              <a:rPr sz="2600" spc="-5" dirty="0">
                <a:latin typeface="Constantia"/>
                <a:cs typeface="Constantia"/>
              </a:rPr>
              <a:t>/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80" dirty="0">
                <a:latin typeface="Constantia"/>
                <a:cs typeface="Constantia"/>
              </a:rPr>
              <a:t>N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ll</a:t>
            </a:r>
            <a:r>
              <a:rPr sz="2600" spc="-90" dirty="0">
                <a:latin typeface="Constantia"/>
                <a:cs typeface="Constantia"/>
              </a:rPr>
              <a:t>o</a:t>
            </a:r>
            <a:r>
              <a:rPr sz="2600" spc="-105" dirty="0">
                <a:latin typeface="Constantia"/>
                <a:cs typeface="Constantia"/>
              </a:rPr>
              <a:t>w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endParaRPr sz="2600">
              <a:latin typeface="Constantia"/>
              <a:cs typeface="Constantia"/>
            </a:endParaRPr>
          </a:p>
          <a:p>
            <a:pPr marL="527685" marR="547370" indent="-5156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AutoNum type="arabicPeriod" startAt="3"/>
              <a:tabLst>
                <a:tab pos="527685" algn="l"/>
                <a:tab pos="528320" algn="l"/>
              </a:tabLst>
            </a:pPr>
            <a:r>
              <a:rPr sz="2600" b="1" spc="-60" dirty="0">
                <a:latin typeface="Constantia"/>
                <a:cs typeface="Constantia"/>
              </a:rPr>
              <a:t>R</a:t>
            </a:r>
            <a:r>
              <a:rPr sz="2600" b="1" spc="-5" dirty="0">
                <a:latin typeface="Constantia"/>
                <a:cs typeface="Constantia"/>
              </a:rPr>
              <a:t>e</a:t>
            </a:r>
            <a:r>
              <a:rPr sz="2600" b="1" spc="-20" dirty="0">
                <a:latin typeface="Constantia"/>
                <a:cs typeface="Constantia"/>
              </a:rPr>
              <a:t>s</a:t>
            </a:r>
            <a:r>
              <a:rPr sz="2600" b="1" spc="-5" dirty="0">
                <a:latin typeface="Constantia"/>
                <a:cs typeface="Constantia"/>
              </a:rPr>
              <a:t>tric</a:t>
            </a:r>
            <a:r>
              <a:rPr sz="2600" b="1" spc="-15" dirty="0">
                <a:latin typeface="Constantia"/>
                <a:cs typeface="Constantia"/>
              </a:rPr>
              <a:t>t</a:t>
            </a:r>
            <a:r>
              <a:rPr sz="2600" b="1" spc="-5" dirty="0">
                <a:latin typeface="Constantia"/>
                <a:cs typeface="Constantia"/>
              </a:rPr>
              <a:t>i</a:t>
            </a:r>
            <a:r>
              <a:rPr sz="2600" b="1" dirty="0">
                <a:latin typeface="Constantia"/>
                <a:cs typeface="Constantia"/>
              </a:rPr>
              <a:t>o</a:t>
            </a:r>
            <a:r>
              <a:rPr sz="2600" b="1" spc="-5" dirty="0">
                <a:latin typeface="Constantia"/>
                <a:cs typeface="Constantia"/>
              </a:rPr>
              <a:t>n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3</a:t>
            </a:r>
            <a:r>
              <a:rPr sz="2600" b="1" spc="-5" dirty="0">
                <a:latin typeface="Constantia"/>
                <a:cs typeface="Constantia"/>
              </a:rPr>
              <a:t>:</a:t>
            </a:r>
            <a:r>
              <a:rPr sz="2600" b="1" spc="-7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A</a:t>
            </a:r>
            <a:r>
              <a:rPr sz="2600" b="1" spc="-8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Generi</a:t>
            </a:r>
            <a:r>
              <a:rPr sz="2600" b="1" spc="-5" dirty="0">
                <a:latin typeface="Constantia"/>
                <a:cs typeface="Constantia"/>
              </a:rPr>
              <a:t>c</a:t>
            </a:r>
            <a:r>
              <a:rPr sz="2600" b="1" spc="-245" dirty="0">
                <a:latin typeface="Constantia"/>
                <a:cs typeface="Constantia"/>
              </a:rPr>
              <a:t> </a:t>
            </a:r>
            <a:r>
              <a:rPr sz="2600" b="1" spc="-250" dirty="0">
                <a:latin typeface="Constantia"/>
                <a:cs typeface="Constantia"/>
              </a:rPr>
              <a:t>T</a:t>
            </a:r>
            <a:r>
              <a:rPr sz="2600" b="1" spc="-65" dirty="0">
                <a:latin typeface="Constantia"/>
                <a:cs typeface="Constantia"/>
              </a:rPr>
              <a:t>y</a:t>
            </a:r>
            <a:r>
              <a:rPr sz="2600" b="1" spc="-60" dirty="0">
                <a:latin typeface="Constantia"/>
                <a:cs typeface="Constantia"/>
              </a:rPr>
              <a:t>p</a:t>
            </a:r>
            <a:r>
              <a:rPr sz="2600" b="1" spc="-5" dirty="0">
                <a:latin typeface="Constantia"/>
                <a:cs typeface="Constantia"/>
              </a:rPr>
              <a:t>e</a:t>
            </a:r>
            <a:r>
              <a:rPr sz="2600" b="1" spc="-190" dirty="0">
                <a:latin typeface="Constantia"/>
                <a:cs typeface="Constantia"/>
              </a:rPr>
              <a:t> </a:t>
            </a:r>
            <a:r>
              <a:rPr sz="2600" b="1" spc="-65" dirty="0">
                <a:latin typeface="Constantia"/>
                <a:cs typeface="Constantia"/>
              </a:rPr>
              <a:t>P</a:t>
            </a:r>
            <a:r>
              <a:rPr sz="2600" b="1" spc="-30" dirty="0">
                <a:latin typeface="Constantia"/>
                <a:cs typeface="Constantia"/>
              </a:rPr>
              <a:t>a</a:t>
            </a:r>
            <a:r>
              <a:rPr sz="2600" b="1" spc="-80" dirty="0">
                <a:latin typeface="Constantia"/>
                <a:cs typeface="Constantia"/>
              </a:rPr>
              <a:t>r</a:t>
            </a:r>
            <a:r>
              <a:rPr sz="2600" b="1" spc="-30" dirty="0">
                <a:latin typeface="Constantia"/>
                <a:cs typeface="Constantia"/>
              </a:rPr>
              <a:t>a</a:t>
            </a:r>
            <a:r>
              <a:rPr sz="2600" b="1" spc="-35" dirty="0">
                <a:latin typeface="Constantia"/>
                <a:cs typeface="Constantia"/>
              </a:rPr>
              <a:t>me</a:t>
            </a:r>
            <a:r>
              <a:rPr sz="2600" b="1" spc="-80" dirty="0">
                <a:latin typeface="Constantia"/>
                <a:cs typeface="Constantia"/>
              </a:rPr>
              <a:t>t</a:t>
            </a:r>
            <a:r>
              <a:rPr sz="2600" b="1" spc="-35" dirty="0">
                <a:latin typeface="Constantia"/>
                <a:cs typeface="Constantia"/>
              </a:rPr>
              <a:t>e</a:t>
            </a:r>
            <a:r>
              <a:rPr sz="2600" b="1" spc="-5" dirty="0">
                <a:latin typeface="Constantia"/>
                <a:cs typeface="Constantia"/>
              </a:rPr>
              <a:t>r</a:t>
            </a:r>
            <a:r>
              <a:rPr sz="2600" b="1" spc="-23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</a:t>
            </a:r>
            <a:r>
              <a:rPr sz="2600" b="1" spc="-5" dirty="0">
                <a:latin typeface="Constantia"/>
                <a:cs typeface="Constantia"/>
              </a:rPr>
              <a:t>f</a:t>
            </a:r>
            <a:r>
              <a:rPr sz="2600" b="1" spc="1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a  Class</a:t>
            </a:r>
            <a:r>
              <a:rPr sz="2600" b="1" spc="-125" dirty="0">
                <a:latin typeface="Constantia"/>
                <a:cs typeface="Constantia"/>
              </a:rPr>
              <a:t> </a:t>
            </a:r>
            <a:r>
              <a:rPr sz="2600" b="1" spc="-60" dirty="0">
                <a:latin typeface="Constantia"/>
                <a:cs typeface="Constantia"/>
              </a:rPr>
              <a:t>I</a:t>
            </a:r>
            <a:r>
              <a:rPr sz="2600" b="1" spc="-5" dirty="0">
                <a:latin typeface="Constantia"/>
                <a:cs typeface="Constantia"/>
              </a:rPr>
              <a:t>s</a:t>
            </a:r>
            <a:r>
              <a:rPr sz="2600" b="1" spc="-105" dirty="0">
                <a:latin typeface="Constantia"/>
                <a:cs typeface="Constantia"/>
              </a:rPr>
              <a:t> </a:t>
            </a:r>
            <a:r>
              <a:rPr sz="2600" b="1" spc="-75" dirty="0">
                <a:latin typeface="Constantia"/>
                <a:cs typeface="Constantia"/>
              </a:rPr>
              <a:t>N</a:t>
            </a:r>
            <a:r>
              <a:rPr sz="2600" b="1" spc="-20" dirty="0">
                <a:latin typeface="Constantia"/>
                <a:cs typeface="Constantia"/>
              </a:rPr>
              <a:t>o</a:t>
            </a:r>
            <a:r>
              <a:rPr sz="2600" b="1" spc="-5" dirty="0">
                <a:latin typeface="Constantia"/>
                <a:cs typeface="Constantia"/>
              </a:rPr>
              <a:t>t</a:t>
            </a:r>
            <a:r>
              <a:rPr sz="2600" b="1" spc="-190" dirty="0">
                <a:latin typeface="Constantia"/>
                <a:cs typeface="Constantia"/>
              </a:rPr>
              <a:t> </a:t>
            </a:r>
            <a:r>
              <a:rPr sz="2600" b="1" spc="-45" dirty="0">
                <a:latin typeface="Constantia"/>
                <a:cs typeface="Constantia"/>
              </a:rPr>
              <a:t>A</a:t>
            </a:r>
            <a:r>
              <a:rPr sz="2600" b="1" spc="-20" dirty="0">
                <a:latin typeface="Constantia"/>
                <a:cs typeface="Constantia"/>
              </a:rPr>
              <a:t>ll</a:t>
            </a:r>
            <a:r>
              <a:rPr sz="2600" b="1" spc="-70" dirty="0">
                <a:latin typeface="Constantia"/>
                <a:cs typeface="Constantia"/>
              </a:rPr>
              <a:t>o</a:t>
            </a:r>
            <a:r>
              <a:rPr sz="2600" b="1" spc="-120" dirty="0">
                <a:latin typeface="Constantia"/>
                <a:cs typeface="Constantia"/>
              </a:rPr>
              <a:t>w</a:t>
            </a:r>
            <a:r>
              <a:rPr sz="2600" b="1" spc="-30" dirty="0">
                <a:latin typeface="Constantia"/>
                <a:cs typeface="Constantia"/>
              </a:rPr>
              <a:t>e</a:t>
            </a:r>
            <a:r>
              <a:rPr sz="2600" b="1" spc="-5" dirty="0">
                <a:latin typeface="Constantia"/>
                <a:cs typeface="Constantia"/>
              </a:rPr>
              <a:t>d</a:t>
            </a:r>
            <a:r>
              <a:rPr sz="2600" b="1" spc="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in</a:t>
            </a:r>
            <a:r>
              <a:rPr sz="2600" b="1" spc="-19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a</a:t>
            </a:r>
            <a:r>
              <a:rPr sz="2600" b="1" spc="-14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Stati</a:t>
            </a:r>
            <a:r>
              <a:rPr sz="2600" b="1" spc="-5" dirty="0">
                <a:latin typeface="Constantia"/>
                <a:cs typeface="Constantia"/>
              </a:rPr>
              <a:t>c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spc="-65" dirty="0">
                <a:latin typeface="Constantia"/>
                <a:cs typeface="Constantia"/>
              </a:rPr>
              <a:t>C</a:t>
            </a:r>
            <a:r>
              <a:rPr sz="2600" b="1" spc="-20" dirty="0">
                <a:latin typeface="Constantia"/>
                <a:cs typeface="Constantia"/>
              </a:rPr>
              <a:t>o</a:t>
            </a:r>
            <a:r>
              <a:rPr sz="2600" b="1" spc="-35" dirty="0">
                <a:latin typeface="Constantia"/>
                <a:cs typeface="Constantia"/>
              </a:rPr>
              <a:t>n</a:t>
            </a:r>
            <a:r>
              <a:rPr sz="2600" b="1" spc="-80" dirty="0">
                <a:latin typeface="Constantia"/>
                <a:cs typeface="Constantia"/>
              </a:rPr>
              <a:t>t</a:t>
            </a:r>
            <a:r>
              <a:rPr sz="2600" b="1" spc="-30" dirty="0">
                <a:latin typeface="Constantia"/>
                <a:cs typeface="Constantia"/>
              </a:rPr>
              <a:t>e</a:t>
            </a:r>
            <a:r>
              <a:rPr sz="2600" b="1" spc="-20" dirty="0">
                <a:latin typeface="Constantia"/>
                <a:cs typeface="Constantia"/>
              </a:rPr>
              <a:t>x</a:t>
            </a:r>
            <a:r>
              <a:rPr sz="2600" b="1" spc="-5" dirty="0">
                <a:latin typeface="Constantia"/>
                <a:cs typeface="Constantia"/>
              </a:rPr>
              <a:t>t</a:t>
            </a:r>
            <a:endParaRPr sz="260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2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310" dirty="0">
                <a:latin typeface="Constantia"/>
                <a:cs typeface="Constantia"/>
              </a:rPr>
              <a:t>c</a:t>
            </a:r>
            <a:r>
              <a:rPr sz="2600" spc="-35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ariab</a:t>
            </a:r>
            <a:r>
              <a:rPr sz="2600" spc="-15" dirty="0">
                <a:latin typeface="Constantia"/>
                <a:cs typeface="Constantia"/>
              </a:rPr>
              <a:t>l</a:t>
            </a:r>
            <a:r>
              <a:rPr sz="2600" spc="-5" dirty="0">
                <a:latin typeface="Constantia"/>
                <a:cs typeface="Constantia"/>
              </a:rPr>
              <a:t>es</a:t>
            </a:r>
            <a:r>
              <a:rPr sz="2600" spc="-2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et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f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245" dirty="0">
                <a:latin typeface="Constantia"/>
                <a:cs typeface="Constantia"/>
              </a:rPr>
              <a:t> </a:t>
            </a:r>
            <a:r>
              <a:rPr sz="2600" spc="-100" dirty="0">
                <a:latin typeface="Constantia"/>
                <a:cs typeface="Constantia"/>
              </a:rPr>
              <a:t>g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c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6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  </a:t>
            </a:r>
            <a:r>
              <a:rPr sz="2600" spc="-35" dirty="0">
                <a:latin typeface="Constantia"/>
                <a:cs typeface="Constantia"/>
              </a:rPr>
              <a:t>shared by </a:t>
            </a:r>
            <a:r>
              <a:rPr sz="2600" spc="-5" dirty="0">
                <a:latin typeface="Constantia"/>
                <a:cs typeface="Constantia"/>
              </a:rPr>
              <a:t>all </a:t>
            </a:r>
            <a:r>
              <a:rPr sz="2600" spc="-10" dirty="0">
                <a:latin typeface="Constantia"/>
                <a:cs typeface="Constantia"/>
              </a:rPr>
              <a:t>its </a:t>
            </a:r>
            <a:r>
              <a:rPr sz="2600" spc="-35" dirty="0">
                <a:latin typeface="Constantia"/>
                <a:cs typeface="Constantia"/>
              </a:rPr>
              <a:t>instances. </a:t>
            </a:r>
            <a:r>
              <a:rPr sz="2600" spc="-45" dirty="0">
                <a:latin typeface="Constantia"/>
                <a:cs typeface="Constantia"/>
              </a:rPr>
              <a:t>Therefore, </a:t>
            </a:r>
            <a:r>
              <a:rPr sz="2600" dirty="0">
                <a:latin typeface="Constantia"/>
                <a:cs typeface="Constantia"/>
              </a:rPr>
              <a:t>it is </a:t>
            </a:r>
            <a:r>
              <a:rPr sz="2600" spc="-5" dirty="0">
                <a:latin typeface="Constantia"/>
                <a:cs typeface="Constantia"/>
              </a:rPr>
              <a:t>illegal </a:t>
            </a:r>
            <a:r>
              <a:rPr sz="2600" spc="-45" dirty="0">
                <a:latin typeface="Constantia"/>
                <a:cs typeface="Constantia"/>
              </a:rPr>
              <a:t>to 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refer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to</a:t>
            </a:r>
            <a:r>
              <a:rPr sz="2600" spc="-2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generic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type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parameter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for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static </a:t>
            </a:r>
            <a:r>
              <a:rPr sz="2600" dirty="0">
                <a:latin typeface="Constantia"/>
                <a:cs typeface="Constantia"/>
              </a:rPr>
              <a:t> m</a:t>
            </a:r>
            <a:r>
              <a:rPr sz="2600" spc="-5" dirty="0">
                <a:latin typeface="Constantia"/>
                <a:cs typeface="Constantia"/>
              </a:rPr>
              <a:t>et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5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el</a:t>
            </a:r>
            <a:r>
              <a:rPr sz="2600" spc="-20" dirty="0">
                <a:latin typeface="Constantia"/>
                <a:cs typeface="Constantia"/>
              </a:rPr>
              <a:t>d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n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0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z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28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527685" marR="671830" indent="-515620">
              <a:lnSpc>
                <a:spcPct val="100000"/>
              </a:lnSpc>
              <a:spcBef>
                <a:spcPts val="610"/>
              </a:spcBef>
              <a:tabLst>
                <a:tab pos="527685" algn="l"/>
              </a:tabLst>
            </a:pPr>
            <a:r>
              <a:rPr sz="2450" b="1" spc="-10" dirty="0">
                <a:solidFill>
                  <a:srgbClr val="09D0D9"/>
                </a:solidFill>
                <a:latin typeface="Constantia"/>
                <a:cs typeface="Constantia"/>
              </a:rPr>
              <a:t>4.	</a:t>
            </a:r>
            <a:r>
              <a:rPr sz="2600" b="1" spc="-10" dirty="0">
                <a:latin typeface="Constantia"/>
                <a:cs typeface="Constantia"/>
              </a:rPr>
              <a:t>Restriction</a:t>
            </a:r>
            <a:r>
              <a:rPr sz="2600" b="1" spc="-7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4:</a:t>
            </a:r>
            <a:r>
              <a:rPr sz="2600" b="1" spc="5" dirty="0">
                <a:latin typeface="Constantia"/>
                <a:cs typeface="Constantia"/>
              </a:rPr>
              <a:t> </a:t>
            </a:r>
            <a:r>
              <a:rPr sz="2600" b="1" spc="-40" dirty="0">
                <a:latin typeface="Constantia"/>
                <a:cs typeface="Constantia"/>
              </a:rPr>
              <a:t>Exception</a:t>
            </a:r>
            <a:r>
              <a:rPr sz="2600" b="1" spc="-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Classes</a:t>
            </a:r>
            <a:r>
              <a:rPr sz="2600" b="1" spc="-10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Cannot</a:t>
            </a:r>
            <a:r>
              <a:rPr sz="2600" b="1" spc="-140" dirty="0">
                <a:latin typeface="Constantia"/>
                <a:cs typeface="Constantia"/>
              </a:rPr>
              <a:t> </a:t>
            </a:r>
            <a:r>
              <a:rPr sz="2600" b="1" spc="-25" dirty="0">
                <a:latin typeface="Constantia"/>
                <a:cs typeface="Constantia"/>
              </a:rPr>
              <a:t>Be </a:t>
            </a:r>
            <a:r>
              <a:rPr sz="2600" b="1" spc="-60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Generic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657" y="2465984"/>
            <a:ext cx="4702810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5400" dirty="0">
                <a:solidFill>
                  <a:srgbClr val="FF0000"/>
                </a:solidFill>
              </a:rPr>
              <a:t>End of chapter 9</a:t>
            </a:r>
            <a:endParaRPr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560451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14" dirty="0"/>
              <a:t>Text</a:t>
            </a:r>
            <a:r>
              <a:rPr sz="5000" spc="-135" dirty="0"/>
              <a:t> </a:t>
            </a:r>
            <a:r>
              <a:rPr sz="5000" spc="-10" dirty="0"/>
              <a:t>I/O</a:t>
            </a:r>
            <a:r>
              <a:rPr sz="5000" spc="-15" dirty="0"/>
              <a:t> </a:t>
            </a:r>
            <a:r>
              <a:rPr sz="5000" spc="-25" dirty="0"/>
              <a:t>vs.</a:t>
            </a:r>
            <a:r>
              <a:rPr sz="5000" spc="-35" dirty="0"/>
              <a:t> </a:t>
            </a:r>
            <a:r>
              <a:rPr sz="5000" dirty="0"/>
              <a:t>Binary</a:t>
            </a:r>
            <a:r>
              <a:rPr sz="5000" spc="-25" dirty="0"/>
              <a:t> </a:t>
            </a:r>
            <a:r>
              <a:rPr sz="5000" spc="-30" dirty="0"/>
              <a:t>I/O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2047098"/>
            <a:ext cx="7886065" cy="30295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Binary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I/O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does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not</a:t>
            </a:r>
            <a:r>
              <a:rPr sz="2600" spc="-24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require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conversions.</a:t>
            </a:r>
            <a:endParaRPr sz="2600" dirty="0">
              <a:latin typeface="Constantia"/>
              <a:cs typeface="Constantia"/>
            </a:endParaRPr>
          </a:p>
          <a:p>
            <a:pPr marL="286385" marR="243204" indent="-274320">
              <a:lnSpc>
                <a:spcPct val="100000"/>
              </a:lnSpc>
              <a:spcBef>
                <a:spcPts val="600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Binary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files</a:t>
            </a:r>
            <a:r>
              <a:rPr sz="2600" spc="-22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are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independent</a:t>
            </a:r>
            <a:r>
              <a:rPr sz="2600" spc="-2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of</a:t>
            </a:r>
            <a:r>
              <a:rPr sz="2600" spc="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254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encoding</a:t>
            </a:r>
            <a:r>
              <a:rPr sz="2600" dirty="0">
                <a:latin typeface="Constantia"/>
                <a:cs typeface="Constantia"/>
              </a:rPr>
              <a:t> scheme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</a:t>
            </a:r>
            <a:r>
              <a:rPr sz="2600" dirty="0">
                <a:latin typeface="Constantia"/>
                <a:cs typeface="Constantia"/>
              </a:rPr>
              <a:t>chi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3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thu</a:t>
            </a:r>
            <a:r>
              <a:rPr sz="2600" spc="-5" dirty="0">
                <a:latin typeface="Constantia"/>
                <a:cs typeface="Constantia"/>
              </a:rPr>
              <a:t>s</a:t>
            </a:r>
            <a:r>
              <a:rPr sz="2600" spc="-2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40" dirty="0">
                <a:latin typeface="Constantia"/>
                <a:cs typeface="Constantia"/>
              </a:rPr>
              <a:t>or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l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09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Constantia"/>
                <a:cs typeface="Constantia"/>
              </a:rPr>
              <a:t>Java </a:t>
            </a:r>
            <a:r>
              <a:rPr sz="2600" spc="-45" dirty="0">
                <a:latin typeface="Constantia"/>
                <a:cs typeface="Constantia"/>
              </a:rPr>
              <a:t>programs </a:t>
            </a:r>
            <a:r>
              <a:rPr sz="2600" spc="-10" dirty="0">
                <a:latin typeface="Constantia"/>
                <a:cs typeface="Constantia"/>
              </a:rPr>
              <a:t>on </a:t>
            </a:r>
            <a:r>
              <a:rPr sz="2600" spc="-40" dirty="0">
                <a:latin typeface="Constantia"/>
                <a:cs typeface="Constantia"/>
              </a:rPr>
              <a:t>any </a:t>
            </a:r>
            <a:r>
              <a:rPr sz="2600" spc="-5" dirty="0">
                <a:latin typeface="Constantia"/>
                <a:cs typeface="Constantia"/>
              </a:rPr>
              <a:t>machine </a:t>
            </a:r>
            <a:r>
              <a:rPr sz="2600" spc="-10" dirty="0">
                <a:latin typeface="Constantia"/>
                <a:cs typeface="Constantia"/>
              </a:rPr>
              <a:t>can </a:t>
            </a:r>
            <a:r>
              <a:rPr sz="2600" spc="-40" dirty="0">
                <a:latin typeface="Constantia"/>
                <a:cs typeface="Constantia"/>
              </a:rPr>
              <a:t>read </a:t>
            </a:r>
            <a:r>
              <a:rPr sz="2600" spc="-5" dirty="0">
                <a:latin typeface="Constantia"/>
                <a:cs typeface="Constantia"/>
              </a:rPr>
              <a:t>a </a:t>
            </a:r>
            <a:r>
              <a:rPr sz="2600" dirty="0">
                <a:latin typeface="Constantia"/>
                <a:cs typeface="Constantia"/>
              </a:rPr>
              <a:t>binary </a:t>
            </a:r>
            <a:r>
              <a:rPr sz="2600" spc="5" dirty="0">
                <a:latin typeface="Constantia"/>
                <a:cs typeface="Constantia"/>
              </a:rPr>
              <a:t>file 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c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t</a:t>
            </a:r>
            <a:r>
              <a:rPr sz="2600" spc="-25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b</a:t>
            </a:r>
            <a:r>
              <a:rPr sz="2600" spc="-5" dirty="0">
                <a:latin typeface="Constantia"/>
                <a:cs typeface="Constantia"/>
              </a:rPr>
              <a:t>y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95" dirty="0">
                <a:latin typeface="Constantia"/>
                <a:cs typeface="Constantia"/>
              </a:rPr>
              <a:t>J</a:t>
            </a:r>
            <a:r>
              <a:rPr sz="2600" spc="-125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v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p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g</a:t>
            </a:r>
            <a:r>
              <a:rPr sz="2600" spc="-90" dirty="0">
                <a:latin typeface="Constantia"/>
                <a:cs typeface="Constantia"/>
              </a:rPr>
              <a:t>r</a:t>
            </a:r>
            <a:r>
              <a:rPr sz="2600" spc="-30" dirty="0">
                <a:latin typeface="Constantia"/>
                <a:cs typeface="Constantia"/>
              </a:rPr>
              <a:t>a</a:t>
            </a:r>
            <a:r>
              <a:rPr sz="2600" spc="-2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.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Th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6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h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95" dirty="0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r>
              <a:rPr sz="2600" spc="-12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8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1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clas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50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es  </a:t>
            </a:r>
            <a:r>
              <a:rPr sz="2600" spc="-3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90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bi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50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4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.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95" dirty="0">
                <a:solidFill>
                  <a:srgbClr val="FF0000"/>
                </a:solidFill>
                <a:latin typeface="Constantia"/>
                <a:cs typeface="Constantia"/>
              </a:rPr>
              <a:t>J</a:t>
            </a: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80" dirty="0">
                <a:solidFill>
                  <a:srgbClr val="FF0000"/>
                </a:solidFill>
                <a:latin typeface="Constantia"/>
                <a:cs typeface="Constantia"/>
              </a:rPr>
              <a:t>v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2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cla</a:t>
            </a:r>
            <a:r>
              <a:rPr sz="2600" spc="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1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50" dirty="0">
                <a:solidFill>
                  <a:srgbClr val="FF0000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e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600" spc="-20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c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an</a:t>
            </a:r>
            <a:r>
              <a:rPr sz="2600" spc="-1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Constantia"/>
                <a:cs typeface="Constantia"/>
              </a:rPr>
              <a:t>ru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1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2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JVM</a:t>
            </a:r>
            <a:r>
              <a:rPr sz="26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2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600" spc="-75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y  machine.</a:t>
            </a:r>
            <a:endParaRPr sz="2600" dirty="0">
              <a:solidFill>
                <a:srgbClr val="FF0000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461327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Binary</a:t>
            </a:r>
            <a:r>
              <a:rPr sz="5000" spc="-45" dirty="0"/>
              <a:t> </a:t>
            </a:r>
            <a:r>
              <a:rPr sz="5000" spc="-30" dirty="0"/>
              <a:t>I/O</a:t>
            </a:r>
            <a:r>
              <a:rPr sz="5000" dirty="0"/>
              <a:t> </a:t>
            </a:r>
            <a:r>
              <a:rPr sz="5000" spc="-10" dirty="0"/>
              <a:t>Classes</a:t>
            </a:r>
            <a:endParaRPr sz="5000"/>
          </a:p>
        </p:txBody>
      </p:sp>
      <p:sp>
        <p:nvSpPr>
          <p:cNvPr id="9" name="object 9"/>
          <p:cNvSpPr txBox="1"/>
          <p:nvPr/>
        </p:nvSpPr>
        <p:spPr>
          <a:xfrm>
            <a:off x="535940" y="5586780"/>
            <a:ext cx="7780655" cy="8991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6385" marR="5080" indent="-274320">
              <a:lnSpc>
                <a:spcPct val="80000"/>
              </a:lnSpc>
              <a:spcBef>
                <a:spcPts val="635"/>
              </a:spcBef>
              <a:buClr>
                <a:srgbClr val="09D0D9"/>
              </a:buClr>
              <a:buSzPct val="93181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Constantia"/>
                <a:cs typeface="Constantia"/>
              </a:rPr>
              <a:t>The </a:t>
            </a:r>
            <a:r>
              <a:rPr sz="2200" spc="-25" dirty="0">
                <a:latin typeface="Constantia"/>
                <a:cs typeface="Constantia"/>
              </a:rPr>
              <a:t>abstract </a:t>
            </a:r>
            <a:r>
              <a:rPr sz="2200" spc="-15" dirty="0">
                <a:latin typeface="Constantia"/>
                <a:cs typeface="Constantia"/>
              </a:rPr>
              <a:t>InputStream </a:t>
            </a:r>
            <a:r>
              <a:rPr sz="2200" dirty="0">
                <a:latin typeface="Constantia"/>
                <a:cs typeface="Constantia"/>
              </a:rPr>
              <a:t>is </a:t>
            </a:r>
            <a:r>
              <a:rPr sz="2200" spc="-15" dirty="0">
                <a:latin typeface="Constantia"/>
                <a:cs typeface="Constantia"/>
              </a:rPr>
              <a:t>the </a:t>
            </a:r>
            <a:r>
              <a:rPr sz="2200" spc="-10" dirty="0">
                <a:latin typeface="Constantia"/>
                <a:cs typeface="Constantia"/>
              </a:rPr>
              <a:t>root </a:t>
            </a:r>
            <a:r>
              <a:rPr sz="2200" dirty="0">
                <a:latin typeface="Constantia"/>
                <a:cs typeface="Constantia"/>
              </a:rPr>
              <a:t>class </a:t>
            </a:r>
            <a:r>
              <a:rPr sz="2200" spc="-25" dirty="0">
                <a:latin typeface="Constantia"/>
                <a:cs typeface="Constantia"/>
              </a:rPr>
              <a:t>for </a:t>
            </a:r>
            <a:r>
              <a:rPr sz="2200" spc="-5" dirty="0">
                <a:latin typeface="Constantia"/>
                <a:cs typeface="Constantia"/>
              </a:rPr>
              <a:t>reading </a:t>
            </a:r>
            <a:r>
              <a:rPr sz="2200" spc="5" dirty="0">
                <a:latin typeface="Constantia"/>
                <a:cs typeface="Constantia"/>
              </a:rPr>
              <a:t>binary 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data,</a:t>
            </a:r>
            <a:r>
              <a:rPr sz="2200" spc="-160" dirty="0">
                <a:latin typeface="Constantia"/>
                <a:cs typeface="Constantia"/>
              </a:rPr>
              <a:t> </a:t>
            </a:r>
            <a:r>
              <a:rPr sz="2200" spc="5" dirty="0">
                <a:latin typeface="Constantia"/>
                <a:cs typeface="Constantia"/>
              </a:rPr>
              <a:t>and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220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abstract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OutputStream</a:t>
            </a:r>
            <a:r>
              <a:rPr sz="2200" spc="-15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is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95" dirty="0">
                <a:latin typeface="Constantia"/>
                <a:cs typeface="Constantia"/>
              </a:rPr>
              <a:t> </a:t>
            </a:r>
            <a:r>
              <a:rPr sz="2200" spc="25" dirty="0">
                <a:latin typeface="Constantia"/>
                <a:cs typeface="Constantia"/>
              </a:rPr>
              <a:t>rootclass</a:t>
            </a:r>
            <a:r>
              <a:rPr sz="2200" spc="-175" dirty="0">
                <a:latin typeface="Constantia"/>
                <a:cs typeface="Constantia"/>
              </a:rPr>
              <a:t> </a:t>
            </a:r>
            <a:r>
              <a:rPr sz="2200" spc="15" dirty="0">
                <a:latin typeface="Constantia"/>
                <a:cs typeface="Constantia"/>
              </a:rPr>
              <a:t>forwriting </a:t>
            </a:r>
            <a:r>
              <a:rPr sz="2200" spc="-5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binary</a:t>
            </a:r>
            <a:r>
              <a:rPr sz="2200" spc="-2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data.</a:t>
            </a:r>
            <a:endParaRPr sz="22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057400"/>
            <a:ext cx="67818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993089"/>
            <a:ext cx="4587875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10" dirty="0"/>
              <a:t>InputStream</a:t>
            </a:r>
            <a:r>
              <a:rPr sz="5000" spc="-170" dirty="0"/>
              <a:t> </a:t>
            </a:r>
            <a:r>
              <a:rPr sz="5000" spc="-5" dirty="0"/>
              <a:t>class</a:t>
            </a:r>
            <a:endParaRPr sz="50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84582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3164</Words>
  <Application>Microsoft Office PowerPoint</Application>
  <PresentationFormat>On-screen Show (4:3)</PresentationFormat>
  <Paragraphs>271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Arial</vt:lpstr>
      <vt:lpstr>Calibri</vt:lpstr>
      <vt:lpstr>Calibri Light</vt:lpstr>
      <vt:lpstr>Century Gothic</vt:lpstr>
      <vt:lpstr>Constantia</vt:lpstr>
      <vt:lpstr>Segoe UI Symbol</vt:lpstr>
      <vt:lpstr>Trebuchet MS</vt:lpstr>
      <vt:lpstr>Wingdings 3</vt:lpstr>
      <vt:lpstr>Office Theme</vt:lpstr>
      <vt:lpstr>Ion</vt:lpstr>
      <vt:lpstr>1_Ion</vt:lpstr>
      <vt:lpstr>2_Ion</vt:lpstr>
      <vt:lpstr>Berlin</vt:lpstr>
      <vt:lpstr>1_Office Theme</vt:lpstr>
      <vt:lpstr>Unit 9: Binary I/O, Recursion and Generics</vt:lpstr>
      <vt:lpstr>Content</vt:lpstr>
      <vt:lpstr>Text I/O and Binary I/O</vt:lpstr>
      <vt:lpstr>Text I/O and Binary I/O</vt:lpstr>
      <vt:lpstr>Text I/O</vt:lpstr>
      <vt:lpstr>Text I/O vs. Binary I/O</vt:lpstr>
      <vt:lpstr>Text I/O vs. Binary I/O</vt:lpstr>
      <vt:lpstr>Binary I/O Classes</vt:lpstr>
      <vt:lpstr>InputStream class</vt:lpstr>
      <vt:lpstr>OutputStream class</vt:lpstr>
      <vt:lpstr>FileInputStream / FileOutputStream</vt:lpstr>
      <vt:lpstr>FileInputStream / FileOutputStream</vt:lpstr>
      <vt:lpstr>DataInputStream/ DataOutputStream</vt:lpstr>
      <vt:lpstr>DataInputStream/DataOutputStream</vt:lpstr>
      <vt:lpstr>BufferedInputStream/  BufferedOutputStream</vt:lpstr>
      <vt:lpstr>Object I/O</vt:lpstr>
      <vt:lpstr>The Serializable Interface</vt:lpstr>
      <vt:lpstr>Random-Access Files</vt:lpstr>
      <vt:lpstr>PowerPoint Presentation</vt:lpstr>
      <vt:lpstr>Random-Access Files</vt:lpstr>
      <vt:lpstr>PowerPoint Presentation</vt:lpstr>
      <vt:lpstr>Content</vt:lpstr>
      <vt:lpstr>Recursion</vt:lpstr>
      <vt:lpstr>Factorial Program</vt:lpstr>
      <vt:lpstr>PowerPoint Presentation</vt:lpstr>
      <vt:lpstr>Fibonacci Series</vt:lpstr>
      <vt:lpstr>Problem Solving Using Recursion</vt:lpstr>
      <vt:lpstr>Problem Solving Using Recursion</vt:lpstr>
      <vt:lpstr>PowerPoint Presentation</vt:lpstr>
      <vt:lpstr>Recursive Helper Methods</vt:lpstr>
      <vt:lpstr>PowerPoint Presentation</vt:lpstr>
      <vt:lpstr>Recursion vs. Iteration</vt:lpstr>
      <vt:lpstr>Recursion vs. Iteration</vt:lpstr>
      <vt:lpstr>Tail Recursion</vt:lpstr>
      <vt:lpstr>Tail Recursion</vt:lpstr>
      <vt:lpstr>Factorial Program using Tail  Recursion</vt:lpstr>
      <vt:lpstr>Content</vt:lpstr>
      <vt:lpstr>Generics</vt:lpstr>
      <vt:lpstr>Generics</vt:lpstr>
      <vt:lpstr>Generics</vt:lpstr>
      <vt:lpstr>Generics</vt:lpstr>
      <vt:lpstr>Defining Generic Classes and  Interfaces</vt:lpstr>
      <vt:lpstr>PowerPoint Presentation</vt:lpstr>
      <vt:lpstr>Generic Classes Example</vt:lpstr>
      <vt:lpstr>Generic Methods</vt:lpstr>
      <vt:lpstr>Generic Methods</vt:lpstr>
      <vt:lpstr>Generic Methods</vt:lpstr>
      <vt:lpstr>Raw Types and Backward  Compatibility</vt:lpstr>
      <vt:lpstr>Raw Types and Backward  Compatibility</vt:lpstr>
      <vt:lpstr>Raw Types and Backward  Compatibility</vt:lpstr>
      <vt:lpstr>Bounded Generics</vt:lpstr>
      <vt:lpstr>Bounded Generics</vt:lpstr>
      <vt:lpstr>Wildcard Generic Types</vt:lpstr>
      <vt:lpstr>PowerPoint Presentation</vt:lpstr>
      <vt:lpstr>Solution of Previous Example</vt:lpstr>
      <vt:lpstr>Erasure and Restrictions on  Generics</vt:lpstr>
      <vt:lpstr>Erasure and Restrictions on  Generics</vt:lpstr>
      <vt:lpstr>Erasure and Restrictions on  Generics</vt:lpstr>
      <vt:lpstr>Erasure and Restrictions on  Generics</vt:lpstr>
      <vt:lpstr>Restrictions on Generics</vt:lpstr>
      <vt:lpstr>End of chapter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9: Binary I/O, Recursion and Generics</dc:title>
  <dc:creator>Ravikumar R Natarajan</dc:creator>
  <cp:lastModifiedBy>Ravikumar R N</cp:lastModifiedBy>
  <cp:revision>26</cp:revision>
  <dcterms:created xsi:type="dcterms:W3CDTF">2022-04-25T16:02:39Z</dcterms:created>
  <dcterms:modified xsi:type="dcterms:W3CDTF">2022-05-01T14:31:13Z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2022-04-25T00:00:00Z</vt:filetime>
  </property>
</Properties>
</file>