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319" r:id="rId3"/>
    <p:sldId id="257" r:id="rId4"/>
    <p:sldId id="323" r:id="rId5"/>
    <p:sldId id="318" r:id="rId6"/>
    <p:sldId id="258" r:id="rId7"/>
    <p:sldId id="311" r:id="rId8"/>
    <p:sldId id="312" r:id="rId9"/>
    <p:sldId id="260" r:id="rId10"/>
    <p:sldId id="261" r:id="rId11"/>
    <p:sldId id="262" r:id="rId12"/>
    <p:sldId id="263" r:id="rId13"/>
    <p:sldId id="264" r:id="rId14"/>
    <p:sldId id="310" r:id="rId15"/>
    <p:sldId id="265" r:id="rId16"/>
    <p:sldId id="266" r:id="rId17"/>
    <p:sldId id="314" r:id="rId18"/>
    <p:sldId id="267" r:id="rId19"/>
    <p:sldId id="313" r:id="rId20"/>
    <p:sldId id="315" r:id="rId21"/>
    <p:sldId id="317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0" r:id="rId34"/>
    <p:sldId id="284" r:id="rId35"/>
    <p:sldId id="268" r:id="rId36"/>
    <p:sldId id="269" r:id="rId37"/>
    <p:sldId id="304" r:id="rId38"/>
    <p:sldId id="270" r:id="rId39"/>
    <p:sldId id="305" r:id="rId40"/>
    <p:sldId id="271" r:id="rId41"/>
    <p:sldId id="272" r:id="rId42"/>
    <p:sldId id="306" r:id="rId43"/>
    <p:sldId id="285" r:id="rId44"/>
    <p:sldId id="307" r:id="rId45"/>
    <p:sldId id="308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4" r:id="rId54"/>
    <p:sldId id="296" r:id="rId55"/>
    <p:sldId id="297" r:id="rId56"/>
    <p:sldId id="298" r:id="rId57"/>
    <p:sldId id="309" r:id="rId58"/>
    <p:sldId id="300" r:id="rId59"/>
    <p:sldId id="301" r:id="rId60"/>
    <p:sldId id="302" r:id="rId61"/>
    <p:sldId id="321" r:id="rId62"/>
    <p:sldId id="322" r:id="rId63"/>
    <p:sldId id="325" r:id="rId64"/>
    <p:sldId id="324" r:id="rId65"/>
    <p:sldId id="303" r:id="rId6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CEC81-DA03-4326-B6E1-E3B26DBD7A1C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81DC-5D90-486C-8039-AA3E866F1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81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81DC-5D90-486C-8039-AA3E866F1B08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7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&amp;&amp; operates Boolean,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&amp; is a bitwise operator and compares each operand bitwise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81DC-5D90-486C-8039-AA3E866F1B08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276" y="666699"/>
            <a:ext cx="8321446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A1B810B-1D21-AFF8-52B7-8C7221140251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10A65BB-F97D-D2CC-5CB8-685B96F69FCC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34784BCB-9C7A-CBFD-65CF-5D32C9500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F026ADF-5114-64F7-1213-8609E508D0D7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219301A-B857-EA73-B0F6-E5C80AB70372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1E8216F-4BF9-2E02-E816-B67C64D4F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3722F6E-E29D-05DF-3DBB-AE349943969E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53F9B80E-4276-B115-F037-FF59250C05F4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B31FD806-CE86-71A0-81F7-9F1372C60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4FD78B3-D92C-C4D0-BBF2-F5B2CA1B4AFA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BA4D0E7-E97F-75AE-C29A-610017446C2E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D55C228F-DD60-AF32-96A3-E82EF75F28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3969DD1-7D14-466C-C5C2-AD13E1D0F949}"/>
              </a:ext>
            </a:extLst>
          </p:cNvPr>
          <p:cNvGrpSpPr/>
          <p:nvPr userDrawn="1"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6F991AB-F710-4B05-C797-D10AD985B3EC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2A7DE1FF-4BC2-44F4-BDE8-5459DB501A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37904" cy="68519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9526" y="2898469"/>
            <a:ext cx="3504946" cy="63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216" y="1532635"/>
            <a:ext cx="8134984" cy="1434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-jdk8-doc-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2" y="23449"/>
            <a:ext cx="9144000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2692" y="4546596"/>
            <a:ext cx="3470275" cy="109347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15"/>
              </a:spcBef>
            </a:pPr>
            <a:r>
              <a:rPr sz="2000" b="1" spc="-15" dirty="0">
                <a:latin typeface="Cambria"/>
                <a:cs typeface="Cambria"/>
              </a:rPr>
              <a:t>Prepared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700" algn="r">
              <a:lnSpc>
                <a:spcPct val="100000"/>
              </a:lnSpc>
              <a:spcBef>
                <a:spcPts val="409"/>
              </a:spcBef>
            </a:pPr>
            <a:r>
              <a:rPr sz="2000" spc="-15" dirty="0">
                <a:latin typeface="Cambria"/>
                <a:cs typeface="Cambria"/>
              </a:rPr>
              <a:t>Prof.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lang="en-US" sz="2000" spc="-35" dirty="0">
                <a:latin typeface="Cambria"/>
                <a:cs typeface="Cambria"/>
              </a:rPr>
              <a:t>Ravikumar R Natarajan</a:t>
            </a:r>
            <a:endParaRPr sz="2000" dirty="0">
              <a:latin typeface="Cambria"/>
              <a:cs typeface="Cambria"/>
            </a:endParaRPr>
          </a:p>
          <a:p>
            <a:pPr marL="12700" algn="r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ambria"/>
                <a:cs typeface="Cambria"/>
              </a:rPr>
              <a:t>Assistant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Professor,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CE</a:t>
            </a:r>
            <a:r>
              <a:rPr lang="en-US" sz="2000" spc="-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Dept.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5C41BEB-478B-F29A-CF50-362F77BB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79534"/>
            <a:ext cx="6858000" cy="233910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Object Oriented Programming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400" dirty="0"/>
              <a:t>01CE0307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4 Credits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MU - CE – 3</a:t>
            </a:r>
            <a:r>
              <a:rPr lang="en-US" sz="2400" baseline="30000" dirty="0">
                <a:solidFill>
                  <a:srgbClr val="7030A0"/>
                </a:solidFill>
              </a:rPr>
              <a:t>rd</a:t>
            </a:r>
            <a:r>
              <a:rPr lang="en-US" sz="2400" dirty="0">
                <a:solidFill>
                  <a:srgbClr val="7030A0"/>
                </a:solidFill>
              </a:rPr>
              <a:t> Sem</a:t>
            </a:r>
            <a:endParaRPr lang="en-IN" dirty="0">
              <a:solidFill>
                <a:srgbClr val="7030A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98F118-54C2-531A-27A5-8BC4816287BC}"/>
              </a:ext>
            </a:extLst>
          </p:cNvPr>
          <p:cNvGrpSpPr/>
          <p:nvPr/>
        </p:nvGrpSpPr>
        <p:grpSpPr>
          <a:xfrm>
            <a:off x="0" y="533400"/>
            <a:ext cx="3962400" cy="1766486"/>
            <a:chOff x="0" y="533400"/>
            <a:chExt cx="3962400" cy="1766486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22CAC0E-275C-1E7F-C2BC-9B0C373DAE35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26" name="Picture 2" descr="MU| Top University in Rajkot |Best College in Rajkot|No-1 Rank in Gujarat">
              <a:extLst>
                <a:ext uri="{FF2B5EF4-FFF2-40B4-BE49-F238E27FC236}">
                  <a16:creationId xmlns="" xmlns:a16="http://schemas.microsoft.com/office/drawing/2014/main" id="{A4EB416A-FFF8-3C13-3450-790760410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73"/>
            <a:ext cx="9137904" cy="68214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8216" y="2099817"/>
            <a:ext cx="8147684" cy="3268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indent="-268605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281305" algn="l"/>
              </a:tabLst>
            </a:pPr>
            <a:r>
              <a:rPr sz="2400" spc="-5" dirty="0">
                <a:latin typeface="Cambria"/>
                <a:cs typeface="Cambria"/>
              </a:rPr>
              <a:t>What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Java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language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specification?</a:t>
            </a: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What</a:t>
            </a:r>
            <a:r>
              <a:rPr sz="2400" spc="-3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2060"/>
                </a:solidFill>
                <a:latin typeface="Cambria"/>
                <a:cs typeface="Cambria"/>
              </a:rPr>
              <a:t>does</a:t>
            </a:r>
            <a:r>
              <a:rPr sz="2400" spc="-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2060"/>
                </a:solidFill>
                <a:latin typeface="Cambria"/>
                <a:cs typeface="Cambria"/>
              </a:rPr>
              <a:t>JDK</a:t>
            </a:r>
            <a:r>
              <a:rPr sz="2400" spc="-2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stand</a:t>
            </a:r>
            <a:r>
              <a:rPr sz="2400" spc="-1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for? What</a:t>
            </a:r>
            <a:r>
              <a:rPr sz="2400" dirty="0">
                <a:solidFill>
                  <a:srgbClr val="002060"/>
                </a:solidFill>
                <a:latin typeface="Cambria"/>
                <a:cs typeface="Cambria"/>
              </a:rPr>
              <a:t> does</a:t>
            </a:r>
            <a:r>
              <a:rPr sz="2400" spc="-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2060"/>
                </a:solidFill>
                <a:latin typeface="Cambria"/>
                <a:cs typeface="Cambria"/>
              </a:rPr>
              <a:t>JRE</a:t>
            </a:r>
            <a:r>
              <a:rPr sz="2400" spc="-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stand</a:t>
            </a:r>
            <a:r>
              <a:rPr sz="2400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for?</a:t>
            </a:r>
            <a:endParaRPr sz="2400" dirty="0">
              <a:latin typeface="Cambria"/>
              <a:cs typeface="Cambria"/>
            </a:endParaRP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What</a:t>
            </a:r>
            <a:r>
              <a:rPr sz="2400" spc="-3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2060"/>
                </a:solidFill>
                <a:latin typeface="Cambria"/>
                <a:cs typeface="Cambria"/>
              </a:rPr>
              <a:t>does</a:t>
            </a:r>
            <a:r>
              <a:rPr sz="2400" spc="-3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IDE</a:t>
            </a:r>
            <a:r>
              <a:rPr sz="2400" spc="-1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2060"/>
                </a:solidFill>
                <a:latin typeface="Cambria"/>
                <a:cs typeface="Cambria"/>
              </a:rPr>
              <a:t>stand</a:t>
            </a:r>
            <a:r>
              <a:rPr sz="2400" spc="-25" dirty="0">
                <a:solidFill>
                  <a:srgbClr val="00206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Cambria"/>
                <a:cs typeface="Cambria"/>
              </a:rPr>
              <a:t>for?</a:t>
            </a:r>
            <a:endParaRPr sz="2400" dirty="0">
              <a:solidFill>
                <a:srgbClr val="002060"/>
              </a:solidFill>
              <a:latin typeface="Cambria"/>
              <a:cs typeface="Cambria"/>
            </a:endParaRP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sz="2400" spc="-10" dirty="0">
                <a:latin typeface="Cambria"/>
                <a:cs typeface="Cambria"/>
              </a:rPr>
              <a:t>Are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tools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like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NetBeans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Eclipse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lang="en-US" sz="2400" spc="265" dirty="0">
                <a:latin typeface="Cambria"/>
                <a:cs typeface="Cambria"/>
              </a:rPr>
              <a:t>are </a:t>
            </a:r>
            <a:r>
              <a:rPr sz="2400" spc="-10" dirty="0">
                <a:latin typeface="Cambria"/>
                <a:cs typeface="Cambria"/>
              </a:rPr>
              <a:t>different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languages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from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Java,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are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they</a:t>
            </a:r>
            <a:r>
              <a:rPr lang="en-US"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dialects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extensions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Java?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15" y="696925"/>
            <a:ext cx="1720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Q</a:t>
            </a:r>
            <a:r>
              <a:rPr sz="3200" spc="-20" dirty="0">
                <a:solidFill>
                  <a:srgbClr val="FFFFFF"/>
                </a:solidFill>
              </a:rPr>
              <a:t>u</a:t>
            </a:r>
            <a:r>
              <a:rPr sz="3200" spc="-10" dirty="0">
                <a:solidFill>
                  <a:srgbClr val="FFFFFF"/>
                </a:solidFill>
              </a:rPr>
              <a:t>e</a:t>
            </a:r>
            <a:r>
              <a:rPr sz="3200" spc="-55" dirty="0">
                <a:solidFill>
                  <a:srgbClr val="FFFFFF"/>
                </a:solidFill>
              </a:rPr>
              <a:t>s</a:t>
            </a:r>
            <a:r>
              <a:rPr sz="3200" spc="-5" dirty="0">
                <a:solidFill>
                  <a:srgbClr val="FFFFFF"/>
                </a:solidFill>
              </a:rPr>
              <a:t>ti</a:t>
            </a:r>
            <a:r>
              <a:rPr sz="3200" spc="10" dirty="0">
                <a:solidFill>
                  <a:srgbClr val="FFFFFF"/>
                </a:solidFill>
              </a:rPr>
              <a:t>o</a:t>
            </a:r>
            <a:r>
              <a:rPr sz="3200" spc="-5" dirty="0">
                <a:solidFill>
                  <a:srgbClr val="FFFFFF"/>
                </a:solidFill>
              </a:rPr>
              <a:t>ns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818843"/>
            <a:ext cx="6751955" cy="43229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30" dirty="0">
                <a:latin typeface="Calibri"/>
                <a:cs typeface="Calibri"/>
              </a:rPr>
              <a:t> Your</a:t>
            </a:r>
            <a:r>
              <a:rPr sz="2000" spc="-15" dirty="0">
                <a:latin typeface="Calibri"/>
                <a:cs typeface="Calibri"/>
              </a:rPr>
              <a:t> First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Program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HelloWorld.java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70C0"/>
                </a:solidFill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HelloWorld</a:t>
            </a:r>
            <a:r>
              <a:rPr sz="2400" dirty="0">
                <a:latin typeface="Calibri"/>
                <a:cs typeface="Calibri"/>
              </a:rPr>
              <a:t> {</a:t>
            </a:r>
          </a:p>
          <a:p>
            <a:pPr marL="195580">
              <a:lnSpc>
                <a:spcPct val="100000"/>
              </a:lnSpc>
            </a:pPr>
            <a:r>
              <a:rPr sz="24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static</a:t>
            </a:r>
            <a:r>
              <a:rPr sz="2400" b="1" spc="3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void</a:t>
            </a:r>
            <a:r>
              <a:rPr sz="2400" b="1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main(String[]</a:t>
            </a:r>
            <a:r>
              <a:rPr sz="2400" b="1" spc="-3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args)</a:t>
            </a:r>
            <a:r>
              <a:rPr sz="2400" b="1" spc="-4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</a:p>
          <a:p>
            <a:pPr marL="381635">
              <a:lnSpc>
                <a:spcPct val="100000"/>
              </a:lnSpc>
            </a:pPr>
            <a:r>
              <a:rPr sz="2400" b="1" spc="-10" dirty="0">
                <a:solidFill>
                  <a:srgbClr val="00B050"/>
                </a:solidFill>
                <a:latin typeface="Calibri"/>
                <a:cs typeface="Calibri"/>
              </a:rPr>
              <a:t>System.out.println</a:t>
            </a:r>
            <a:r>
              <a:rPr sz="2400" spc="-10" dirty="0">
                <a:latin typeface="Calibri"/>
                <a:cs typeface="Calibri"/>
              </a:rPr>
              <a:t>("Hello,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World!");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1955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Output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Hello,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World!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Note: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give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784" y="696925"/>
            <a:ext cx="30822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FFFFFF"/>
                </a:solidFill>
              </a:rPr>
              <a:t>First</a:t>
            </a:r>
            <a:r>
              <a:rPr sz="3200" spc="1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Java</a:t>
            </a:r>
            <a:r>
              <a:rPr sz="3200" spc="-25" dirty="0">
                <a:solidFill>
                  <a:srgbClr val="FFFFFF"/>
                </a:solidFill>
              </a:rPr>
              <a:t> Program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818843"/>
            <a:ext cx="8149590" cy="4349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// </a:t>
            </a:r>
            <a:r>
              <a:rPr sz="2000" b="1" spc="-45" dirty="0">
                <a:latin typeface="Calibri"/>
                <a:cs typeface="Calibri"/>
              </a:rPr>
              <a:t>Your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First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12700" marR="7620" algn="just">
              <a:lnSpc>
                <a:spcPct val="100600"/>
              </a:lnSpc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Java,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spc="-10" dirty="0">
                <a:latin typeface="Calibri"/>
                <a:cs typeface="Calibri"/>
              </a:rPr>
              <a:t>starting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//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comment</a:t>
            </a:r>
            <a:r>
              <a:rPr sz="2000" spc="-10" dirty="0">
                <a:latin typeface="Calibri"/>
                <a:cs typeface="Calibri"/>
              </a:rPr>
              <a:t>. </a:t>
            </a:r>
            <a:r>
              <a:rPr sz="2000" spc="-5" dirty="0">
                <a:latin typeface="Calibri"/>
                <a:cs typeface="Calibri"/>
              </a:rPr>
              <a:t>Comments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intended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users </a:t>
            </a:r>
            <a:r>
              <a:rPr sz="2000" spc="-5" dirty="0">
                <a:latin typeface="Calibri"/>
                <a:cs typeface="Calibri"/>
              </a:rPr>
              <a:t>reading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understand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ignored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Java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compiler.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class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HelloWorld </a:t>
            </a:r>
            <a:r>
              <a:rPr sz="2000" b="1" dirty="0">
                <a:latin typeface="Calibri"/>
                <a:cs typeface="Calibri"/>
              </a:rPr>
              <a:t>{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...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1099"/>
              </a:lnSpc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Java, every application </a:t>
            </a:r>
            <a:r>
              <a:rPr sz="2000" dirty="0">
                <a:latin typeface="Calibri"/>
                <a:cs typeface="Calibri"/>
              </a:rPr>
              <a:t>begins with a </a:t>
            </a:r>
            <a:r>
              <a:rPr sz="2000" spc="-5" dirty="0">
                <a:latin typeface="Calibri"/>
                <a:cs typeface="Calibri"/>
              </a:rPr>
              <a:t>class definition.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program, HelloWorld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spc="-10" dirty="0">
                <a:latin typeface="Calibri"/>
                <a:cs typeface="Calibri"/>
              </a:rPr>
              <a:t> definition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HelloWorld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...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584" y="699973"/>
            <a:ext cx="3230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How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Java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"Hello,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World!"</a:t>
            </a:r>
            <a:endParaRPr sz="2400"/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FFFFFF"/>
                </a:solidFill>
              </a:rPr>
              <a:t>Program</a:t>
            </a:r>
            <a:r>
              <a:rPr sz="2400" spc="-7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Works?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84" y="547573"/>
            <a:ext cx="3230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How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Java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"Hello,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World!"</a:t>
            </a:r>
            <a:endParaRPr sz="2400"/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FFFFFF"/>
                </a:solidFill>
              </a:rPr>
              <a:t>Program</a:t>
            </a:r>
            <a:r>
              <a:rPr sz="2400" spc="-70" dirty="0">
                <a:solidFill>
                  <a:srgbClr val="FFFFFF"/>
                </a:solidFill>
              </a:rPr>
              <a:t> </a:t>
            </a:r>
            <a:r>
              <a:rPr sz="2400" spc="-20" dirty="0">
                <a:solidFill>
                  <a:srgbClr val="FFFFFF"/>
                </a:solidFill>
              </a:rPr>
              <a:t>Works?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57932" y="1752600"/>
            <a:ext cx="7976468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lang="en-US" sz="2000" b="1" spc="-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public</a:t>
            </a:r>
            <a:r>
              <a:rPr sz="2000" b="1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static</a:t>
            </a:r>
            <a:r>
              <a:rPr sz="2000" b="1" spc="1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void</a:t>
            </a:r>
            <a:r>
              <a:rPr sz="2000" b="1" spc="1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main(String[]</a:t>
            </a:r>
            <a:r>
              <a:rPr sz="2000" b="1" spc="20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args)</a:t>
            </a:r>
            <a:r>
              <a:rPr sz="2000" b="1" spc="-3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{</a:t>
            </a:r>
            <a:r>
              <a:rPr sz="2000" b="1" spc="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... </a:t>
            </a:r>
            <a:r>
              <a:rPr sz="2000" b="1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}</a:t>
            </a:r>
            <a:endParaRPr sz="2000" dirty="0">
              <a:solidFill>
                <a:srgbClr val="FF0000"/>
              </a:solidFill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3"/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 panose="02040503050406030204" pitchFamily="18" charset="0"/>
                <a:cs typeface="Calibri"/>
              </a:rPr>
              <a:t>This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14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6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spc="13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method.</a:t>
            </a:r>
            <a:r>
              <a:rPr sz="2000" spc="15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Every</a:t>
            </a:r>
            <a:r>
              <a:rPr sz="2000" spc="17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application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in</a:t>
            </a:r>
            <a:r>
              <a:rPr sz="2000" spc="13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Java</a:t>
            </a:r>
            <a:r>
              <a:rPr sz="2000" spc="15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must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contain</a:t>
            </a:r>
            <a:r>
              <a:rPr sz="2000" spc="16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4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spc="1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method.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b="1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5" dirty="0">
                <a:latin typeface="Cambria" panose="02040503050406030204" pitchFamily="18" charset="0"/>
                <a:cs typeface="Calibri"/>
              </a:rPr>
              <a:t>Java</a:t>
            </a:r>
            <a:r>
              <a:rPr sz="2000" b="1" spc="-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0" dirty="0">
                <a:latin typeface="Cambria" panose="02040503050406030204" pitchFamily="18" charset="0"/>
                <a:cs typeface="Calibri"/>
              </a:rPr>
              <a:t>compiler</a:t>
            </a:r>
            <a:r>
              <a:rPr sz="2000" b="1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5" dirty="0">
                <a:latin typeface="Cambria" panose="02040503050406030204" pitchFamily="18" charset="0"/>
                <a:cs typeface="Calibri"/>
              </a:rPr>
              <a:t>starts</a:t>
            </a:r>
            <a:r>
              <a:rPr sz="2000" b="1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5" dirty="0">
                <a:latin typeface="Cambria" panose="02040503050406030204" pitchFamily="18" charset="0"/>
                <a:cs typeface="Calibri"/>
              </a:rPr>
              <a:t>executing</a:t>
            </a:r>
            <a:r>
              <a:rPr sz="2000" b="1" spc="7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b="1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0" dirty="0">
                <a:latin typeface="Cambria" panose="02040503050406030204" pitchFamily="18" charset="0"/>
                <a:cs typeface="Calibri"/>
              </a:rPr>
              <a:t>code</a:t>
            </a:r>
            <a:r>
              <a:rPr sz="2000" b="1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0" dirty="0">
                <a:latin typeface="Cambria" panose="02040503050406030204" pitchFamily="18" charset="0"/>
                <a:cs typeface="Calibri"/>
              </a:rPr>
              <a:t>from</a:t>
            </a:r>
            <a:r>
              <a:rPr sz="2000" b="1" spc="-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b="1" spc="2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b="1" spc="1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5" dirty="0">
                <a:latin typeface="Cambria" panose="02040503050406030204" pitchFamily="18" charset="0"/>
                <a:cs typeface="Calibri"/>
              </a:rPr>
              <a:t>method.</a:t>
            </a:r>
            <a:endParaRPr sz="2000" b="1" dirty="0"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138461"/>
              <a:tabLst>
                <a:tab pos="241300" algn="l"/>
              </a:tabLst>
            </a:pPr>
            <a:r>
              <a:rPr lang="en-US" sz="2000" b="1" spc="-10" dirty="0">
                <a:latin typeface="Cambria" panose="02040503050406030204" pitchFamily="18" charset="0"/>
                <a:cs typeface="Arial"/>
              </a:rPr>
              <a:t>4. </a:t>
            </a:r>
            <a:r>
              <a:rPr sz="2000" b="1" spc="-10" dirty="0" err="1">
                <a:solidFill>
                  <a:srgbClr val="FF0000"/>
                </a:solidFill>
                <a:latin typeface="Cambria" panose="02040503050406030204" pitchFamily="18" charset="0"/>
                <a:cs typeface="Arial"/>
              </a:rPr>
              <a:t>Sys</a:t>
            </a:r>
            <a:r>
              <a:rPr sz="2000" b="1" spc="-10" dirty="0" err="1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tem.out.println</a:t>
            </a:r>
            <a:r>
              <a:rPr sz="2000" b="1" spc="-10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("Hello,</a:t>
            </a:r>
            <a:r>
              <a:rPr sz="2000" b="1" spc="-20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World!");</a:t>
            </a:r>
            <a:endParaRPr sz="2000" dirty="0">
              <a:solidFill>
                <a:srgbClr val="FF0000"/>
              </a:solidFill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code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above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a</a:t>
            </a:r>
            <a:r>
              <a:rPr sz="2000" spc="29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print</a:t>
            </a:r>
            <a:r>
              <a:rPr sz="2000" spc="29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statement.</a:t>
            </a:r>
            <a:r>
              <a:rPr sz="2000" spc="29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It</a:t>
            </a:r>
            <a:r>
              <a:rPr sz="2000" spc="29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prints</a:t>
            </a:r>
            <a:r>
              <a:rPr sz="2000" spc="2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text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Hello,</a:t>
            </a:r>
            <a:r>
              <a:rPr sz="2000" spc="30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World!</a:t>
            </a:r>
            <a:r>
              <a:rPr sz="2000" spc="2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to</a:t>
            </a:r>
            <a:r>
              <a:rPr sz="2000" spc="30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standard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mbria" panose="02040503050406030204" pitchFamily="18" charset="0"/>
                <a:cs typeface="Calibri"/>
              </a:rPr>
              <a:t>output</a:t>
            </a:r>
            <a:r>
              <a:rPr sz="2000" spc="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(your</a:t>
            </a:r>
            <a:r>
              <a:rPr sz="200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screen).</a:t>
            </a:r>
            <a:r>
              <a:rPr sz="2000" spc="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20" dirty="0">
                <a:latin typeface="Cambria" panose="02040503050406030204" pitchFamily="18" charset="0"/>
                <a:cs typeface="Calibri"/>
              </a:rPr>
              <a:t>text</a:t>
            </a:r>
            <a:r>
              <a:rPr sz="2000" spc="2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inside</a:t>
            </a:r>
            <a:r>
              <a:rPr sz="2000" spc="3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quotation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marks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 called</a:t>
            </a:r>
            <a:r>
              <a:rPr sz="2000" spc="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String</a:t>
            </a:r>
            <a:r>
              <a:rPr sz="2000" spc="4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in</a:t>
            </a:r>
            <a:r>
              <a:rPr sz="2000" spc="1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Java.</a:t>
            </a:r>
            <a:endParaRPr sz="2000" dirty="0">
              <a:latin typeface="Cambria" panose="02040503050406030204" pitchFamily="18" charset="0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Notice</a:t>
            </a:r>
            <a:r>
              <a:rPr sz="2000" spc="36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37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print</a:t>
            </a:r>
            <a:r>
              <a:rPr sz="2000" spc="37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5" dirty="0">
                <a:latin typeface="Cambria" panose="02040503050406030204" pitchFamily="18" charset="0"/>
                <a:cs typeface="Calibri"/>
              </a:rPr>
              <a:t>statement</a:t>
            </a:r>
            <a:r>
              <a:rPr sz="2000" spc="37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3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inside</a:t>
            </a:r>
            <a:r>
              <a:rPr sz="2000" spc="35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38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main</a:t>
            </a:r>
            <a:r>
              <a:rPr sz="2000" spc="37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functio</a:t>
            </a:r>
            <a:r>
              <a:rPr sz="2000" spc="-5" dirty="0">
                <a:latin typeface="Cambria" panose="02040503050406030204" pitchFamily="18" charset="0"/>
                <a:cs typeface="Arial MT"/>
              </a:rPr>
              <a:t>n,</a:t>
            </a:r>
            <a:r>
              <a:rPr sz="2000" spc="190" dirty="0">
                <a:latin typeface="Cambria" panose="02040503050406030204" pitchFamily="18" charset="0"/>
                <a:cs typeface="Arial MT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which</a:t>
            </a:r>
            <a:r>
              <a:rPr sz="2000" spc="40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is</a:t>
            </a:r>
            <a:r>
              <a:rPr sz="2000" spc="36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inside</a:t>
            </a:r>
            <a:r>
              <a:rPr sz="2000" spc="36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dirty="0">
                <a:latin typeface="Cambria" panose="02040503050406030204" pitchFamily="18" charset="0"/>
                <a:cs typeface="Calibri"/>
              </a:rPr>
              <a:t>the</a:t>
            </a:r>
            <a:r>
              <a:rPr sz="2000" spc="380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5" dirty="0">
                <a:latin typeface="Cambria" panose="02040503050406030204" pitchFamily="18" charset="0"/>
                <a:cs typeface="Calibri"/>
              </a:rPr>
              <a:t>class</a:t>
            </a:r>
            <a:r>
              <a:rPr lang="en-US" sz="2000" spc="-5" dirty="0">
                <a:latin typeface="Cambria" panose="02040503050406030204" pitchFamily="18" charset="0"/>
                <a:cs typeface="Calibri"/>
              </a:rPr>
              <a:t> </a:t>
            </a:r>
            <a:r>
              <a:rPr sz="2000" spc="-10" dirty="0">
                <a:latin typeface="Cambria" panose="02040503050406030204" pitchFamily="18" charset="0"/>
                <a:cs typeface="Calibri"/>
              </a:rPr>
              <a:t>definition.</a:t>
            </a:r>
            <a:endParaRPr sz="2000" dirty="0">
              <a:latin typeface="Cambria" panose="02040503050406030204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E8DCE-7760-4391-8810-A0DD22FA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C78C9A-69E7-4E45-8B28-D6E035C11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995C6A-45F5-4B68-8195-FD5D2992A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8" y="1676400"/>
            <a:ext cx="8642921" cy="414424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A976B94E-CDF9-4F53-A2C5-013593497B58}"/>
              </a:ext>
            </a:extLst>
          </p:cNvPr>
          <p:cNvSpPr txBox="1">
            <a:spLocks/>
          </p:cNvSpPr>
          <p:nvPr/>
        </p:nvSpPr>
        <p:spPr>
          <a:xfrm>
            <a:off x="223824" y="480517"/>
            <a:ext cx="3965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14069" marR="5080" indent="-802005">
              <a:spcBef>
                <a:spcPts val="100"/>
              </a:spcBef>
            </a:pPr>
            <a:r>
              <a:rPr lang="en-US" sz="3000" kern="0" spc="-10">
                <a:solidFill>
                  <a:srgbClr val="FFFFFF"/>
                </a:solidFill>
                <a:latin typeface="Cambria"/>
                <a:cs typeface="Cambria"/>
              </a:rPr>
              <a:t>Compiling</a:t>
            </a:r>
            <a:r>
              <a:rPr lang="en-US" sz="3000" kern="0" spc="-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lang="en-US" sz="3000" kern="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 spc="-10">
                <a:solidFill>
                  <a:srgbClr val="FFFFFF"/>
                </a:solidFill>
                <a:latin typeface="Cambria"/>
                <a:cs typeface="Cambria"/>
              </a:rPr>
              <a:t>Executing </a:t>
            </a:r>
            <a:r>
              <a:rPr lang="en-US" sz="3000" kern="0" spc="-6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 spc="-45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lang="en-US" sz="3000" kern="0" spc="-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000" kern="0" spc="-20">
                <a:solidFill>
                  <a:srgbClr val="FFFFFF"/>
                </a:solidFill>
                <a:latin typeface="Cambria"/>
                <a:cs typeface="Cambria"/>
              </a:rPr>
              <a:t>Program</a:t>
            </a:r>
            <a:endParaRPr lang="en-US" sz="3000" kern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643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24" y="480517"/>
            <a:ext cx="3965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4069" marR="5080" indent="-80200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Compiling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Executing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Program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824" y="1691081"/>
            <a:ext cx="52561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875" algn="l"/>
                <a:tab pos="1960880" algn="l"/>
                <a:tab pos="2634615" algn="l"/>
                <a:tab pos="3192145" algn="l"/>
              </a:tabLst>
            </a:pPr>
            <a:r>
              <a:rPr sz="2400" dirty="0">
                <a:latin typeface="Cambria" panose="02040503050406030204" pitchFamily="18" charset="0"/>
                <a:cs typeface="Calibri"/>
              </a:rPr>
              <a:t>J</a:t>
            </a:r>
            <a:r>
              <a:rPr sz="2400" spc="-50" dirty="0">
                <a:latin typeface="Cambria" panose="02040503050406030204" pitchFamily="18" charset="0"/>
                <a:cs typeface="Calibri"/>
              </a:rPr>
              <a:t>a</a:t>
            </a:r>
            <a:r>
              <a:rPr sz="2400" spc="-30" dirty="0">
                <a:latin typeface="Cambria" panose="02040503050406030204" pitchFamily="18" charset="0"/>
                <a:cs typeface="Calibri"/>
              </a:rPr>
              <a:t>v</a:t>
            </a:r>
            <a:r>
              <a:rPr sz="2400" dirty="0">
                <a:latin typeface="Cambria" panose="02040503050406030204" pitchFamily="18" charset="0"/>
                <a:cs typeface="Calibri"/>
              </a:rPr>
              <a:t>a	</a:t>
            </a:r>
            <a:r>
              <a:rPr sz="2000" spc="-5" dirty="0">
                <a:latin typeface="Cambria" panose="02040503050406030204" pitchFamily="18" charset="0"/>
                <a:cs typeface="Cambria"/>
              </a:rPr>
              <a:t>P</a:t>
            </a:r>
            <a:r>
              <a:rPr sz="2000" spc="-45" dirty="0">
                <a:latin typeface="Cambria" panose="02040503050406030204" pitchFamily="18" charset="0"/>
                <a:cs typeface="Cambria"/>
              </a:rPr>
              <a:t>r</a:t>
            </a:r>
            <a:r>
              <a:rPr sz="2000" spc="-5" dirty="0">
                <a:latin typeface="Cambria" panose="02040503050406030204" pitchFamily="18" charset="0"/>
                <a:cs typeface="Cambria"/>
              </a:rPr>
              <a:t>og</a:t>
            </a:r>
            <a:r>
              <a:rPr sz="2000" spc="-40" dirty="0">
                <a:latin typeface="Cambria" panose="02040503050406030204" pitchFamily="18" charset="0"/>
                <a:cs typeface="Cambria"/>
              </a:rPr>
              <a:t>r</a:t>
            </a:r>
            <a:r>
              <a:rPr sz="2000" dirty="0">
                <a:latin typeface="Cambria" panose="02040503050406030204" pitchFamily="18" charset="0"/>
                <a:cs typeface="Cambria"/>
              </a:rPr>
              <a:t>a</a:t>
            </a:r>
            <a:r>
              <a:rPr sz="2000" spc="-10" dirty="0">
                <a:latin typeface="Cambria" panose="02040503050406030204" pitchFamily="18" charset="0"/>
                <a:cs typeface="Cambria"/>
              </a:rPr>
              <a:t>m</a:t>
            </a:r>
            <a:r>
              <a:rPr sz="2000" dirty="0">
                <a:latin typeface="Cambria" panose="02040503050406030204" pitchFamily="18" charset="0"/>
                <a:cs typeface="Cambria"/>
              </a:rPr>
              <a:t>	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c</a:t>
            </a:r>
            <a:r>
              <a:rPr sz="2400" dirty="0">
                <a:latin typeface="Cambria" panose="02040503050406030204" pitchFamily="18" charset="0"/>
                <a:cs typeface="Calibri"/>
              </a:rPr>
              <a:t>an	</a:t>
            </a:r>
            <a:r>
              <a:rPr sz="2400" spc="5" dirty="0">
                <a:latin typeface="Cambria" panose="02040503050406030204" pitchFamily="18" charset="0"/>
                <a:cs typeface="Calibri"/>
              </a:rPr>
              <a:t>b</a:t>
            </a:r>
            <a:r>
              <a:rPr sz="2400" dirty="0">
                <a:latin typeface="Cambria" panose="02040503050406030204" pitchFamily="18" charset="0"/>
                <a:cs typeface="Calibri"/>
              </a:rPr>
              <a:t>e	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c</a:t>
            </a:r>
            <a:r>
              <a:rPr sz="2400" spc="-20" dirty="0">
                <a:latin typeface="Cambria" panose="02040503050406030204" pitchFamily="18" charset="0"/>
                <a:cs typeface="Calibri"/>
              </a:rPr>
              <a:t>o</a:t>
            </a:r>
            <a:r>
              <a:rPr sz="2400" dirty="0">
                <a:latin typeface="Cambria" panose="02040503050406030204" pitchFamily="18" charset="0"/>
                <a:cs typeface="Calibri"/>
              </a:rPr>
              <a:t>m</a:t>
            </a:r>
            <a:r>
              <a:rPr sz="2400" spc="10" dirty="0">
                <a:latin typeface="Cambria" panose="02040503050406030204" pitchFamily="18" charset="0"/>
                <a:cs typeface="Calibri"/>
              </a:rPr>
              <a:t>p</a:t>
            </a:r>
            <a:r>
              <a:rPr sz="2400" dirty="0">
                <a:latin typeface="Cambria" panose="02040503050406030204" pitchFamily="18" charset="0"/>
                <a:cs typeface="Calibri"/>
              </a:rPr>
              <a:t>il</a:t>
            </a:r>
            <a:r>
              <a:rPr sz="2400" spc="-25" dirty="0">
                <a:latin typeface="Cambria" panose="02040503050406030204" pitchFamily="18" charset="0"/>
                <a:cs typeface="Calibri"/>
              </a:rPr>
              <a:t>e</a:t>
            </a:r>
            <a:r>
              <a:rPr sz="2400" dirty="0">
                <a:latin typeface="Cambria" panose="02040503050406030204" pitchFamily="18" charset="0"/>
                <a:cs typeface="Calibri"/>
              </a:rPr>
              <a:t>d</a:t>
            </a:r>
            <a:r>
              <a:rPr lang="en-US" sz="2400" dirty="0">
                <a:latin typeface="Cambria" panose="02040503050406030204" pitchFamily="18" charset="0"/>
                <a:cs typeface="Calibri"/>
              </a:rPr>
              <a:t> using below </a:t>
            </a:r>
            <a:r>
              <a:rPr sz="2400" spc="-5" dirty="0">
                <a:latin typeface="Cambria" panose="02040503050406030204" pitchFamily="18" charset="0"/>
                <a:cs typeface="Calibri"/>
              </a:rPr>
              <a:t>command:</a:t>
            </a:r>
            <a:endParaRPr sz="2400" dirty="0">
              <a:latin typeface="Cambria" panose="02040503050406030204" pitchFamily="18" charset="0"/>
              <a:cs typeface="Calibri"/>
            </a:endParaRPr>
          </a:p>
          <a:p>
            <a:pPr marL="1842135">
              <a:lnSpc>
                <a:spcPct val="100000"/>
              </a:lnSpc>
            </a:pPr>
            <a:r>
              <a:rPr sz="2400" b="1" spc="-20" dirty="0" err="1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javac</a:t>
            </a:r>
            <a:r>
              <a:rPr sz="2400" b="1" spc="-50" dirty="0">
                <a:latin typeface="Cambria" panose="02040503050406030204" pitchFamily="18" charset="0"/>
                <a:cs typeface="Calibri"/>
              </a:rPr>
              <a:t> </a:t>
            </a:r>
            <a:r>
              <a:rPr sz="2400" b="1" spc="-5" dirty="0">
                <a:latin typeface="Cambria" panose="02040503050406030204" pitchFamily="18" charset="0"/>
                <a:cs typeface="Times New Roman"/>
              </a:rPr>
              <a:t>filename.java</a:t>
            </a:r>
            <a:endParaRPr sz="2400" b="1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72" y="3429000"/>
            <a:ext cx="69145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 panose="02040503050406030204" pitchFamily="18" charset="0"/>
                <a:cs typeface="Calibri"/>
              </a:rPr>
              <a:t>And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 </a:t>
            </a:r>
            <a:r>
              <a:rPr sz="2400" spc="-15" dirty="0">
                <a:latin typeface="Cambria" panose="02040503050406030204" pitchFamily="18" charset="0"/>
                <a:cs typeface="Calibri"/>
              </a:rPr>
              <a:t>can</a:t>
            </a:r>
            <a:r>
              <a:rPr sz="2400" dirty="0">
                <a:latin typeface="Cambria" panose="02040503050406030204" pitchFamily="18" charset="0"/>
                <a:cs typeface="Calibri"/>
              </a:rPr>
              <a:t> be </a:t>
            </a:r>
            <a:r>
              <a:rPr sz="2400" spc="-5" dirty="0">
                <a:latin typeface="Cambria" panose="02040503050406030204" pitchFamily="18" charset="0"/>
                <a:cs typeface="Times New Roman"/>
              </a:rPr>
              <a:t>executed</a:t>
            </a:r>
            <a:r>
              <a:rPr sz="2400" spc="-70" dirty="0">
                <a:latin typeface="Cambria" panose="02040503050406030204" pitchFamily="18" charset="0"/>
                <a:cs typeface="Times New Roman"/>
              </a:rPr>
              <a:t> </a:t>
            </a:r>
            <a:r>
              <a:rPr sz="2400" spc="-5" dirty="0">
                <a:latin typeface="Cambria" panose="02040503050406030204" pitchFamily="18" charset="0"/>
                <a:cs typeface="Calibri"/>
              </a:rPr>
              <a:t>using</a:t>
            </a:r>
            <a:r>
              <a:rPr sz="2400" spc="-35" dirty="0">
                <a:latin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cs typeface="Calibri"/>
              </a:rPr>
              <a:t>below</a:t>
            </a:r>
            <a:r>
              <a:rPr sz="2400" spc="-50" dirty="0">
                <a:latin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cs typeface="Calibri"/>
              </a:rPr>
              <a:t>mentioned</a:t>
            </a:r>
            <a:r>
              <a:rPr sz="2400" spc="-50" dirty="0">
                <a:latin typeface="Cambria" panose="02040503050406030204" pitchFamily="18" charset="0"/>
                <a:cs typeface="Calibri"/>
              </a:rPr>
              <a:t> </a:t>
            </a:r>
            <a:r>
              <a:rPr sz="2400" spc="-5" dirty="0">
                <a:latin typeface="Cambria" panose="02040503050406030204" pitchFamily="18" charset="0"/>
                <a:cs typeface="Calibri"/>
              </a:rPr>
              <a:t>command:</a:t>
            </a:r>
            <a:endParaRPr sz="2400" dirty="0">
              <a:latin typeface="Cambria" panose="02040503050406030204" pitchFamily="18" charset="0"/>
              <a:cs typeface="Calibri"/>
            </a:endParaRPr>
          </a:p>
          <a:p>
            <a:pPr marL="92075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solidFill>
                  <a:srgbClr val="FF0000"/>
                </a:solidFill>
                <a:latin typeface="Cambria" panose="02040503050406030204" pitchFamily="18" charset="0"/>
                <a:cs typeface="Calibri"/>
              </a:rPr>
              <a:t>java</a:t>
            </a:r>
            <a:r>
              <a:rPr sz="2400" b="1" spc="-45" dirty="0">
                <a:latin typeface="Cambria" panose="02040503050406030204" pitchFamily="18" charset="0"/>
                <a:cs typeface="Calibri"/>
              </a:rPr>
              <a:t> </a:t>
            </a:r>
            <a:r>
              <a:rPr sz="2400" b="1" dirty="0">
                <a:latin typeface="Cambria" panose="02040503050406030204" pitchFamily="18" charset="0"/>
                <a:cs typeface="Calibri"/>
              </a:rPr>
              <a:t>file-name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332" y="1767332"/>
            <a:ext cx="7993380" cy="489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class-name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String[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] </a:t>
            </a:r>
            <a:r>
              <a:rPr sz="1800" spc="-10" dirty="0">
                <a:latin typeface="Calibri"/>
                <a:cs typeface="Calibri"/>
              </a:rPr>
              <a:t>agrs)</a:t>
            </a:r>
            <a:endParaRPr sz="180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5424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---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Your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code---</a:t>
            </a:r>
            <a:endParaRPr sz="180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Every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5" dirty="0">
                <a:latin typeface="Calibri"/>
                <a:cs typeface="Calibri"/>
              </a:rPr>
              <a:t> 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meaning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algn="just">
              <a:lnSpc>
                <a:spcPct val="100400"/>
              </a:lnSpc>
            </a:pPr>
            <a:r>
              <a:rPr sz="1800" b="1" spc="-5" dirty="0">
                <a:latin typeface="Calibri"/>
                <a:cs typeface="Calibri"/>
              </a:rPr>
              <a:t>1. </a:t>
            </a:r>
            <a:r>
              <a:rPr sz="1800" b="1" spc="-10" dirty="0">
                <a:latin typeface="Calibri"/>
                <a:cs typeface="Calibri"/>
              </a:rPr>
              <a:t>Public: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spc="-25" dirty="0">
                <a:latin typeface="Calibri"/>
                <a:cs typeface="Calibri"/>
              </a:rPr>
              <a:t>modifier, </a:t>
            </a:r>
            <a:r>
              <a:rPr sz="1800" spc="-5" dirty="0">
                <a:latin typeface="Calibri"/>
                <a:cs typeface="Calibri"/>
              </a:rPr>
              <a:t>which specifies </a:t>
            </a:r>
            <a:r>
              <a:rPr sz="1800" spc="-10" dirty="0">
                <a:latin typeface="Calibri"/>
                <a:cs typeface="Calibri"/>
              </a:rPr>
              <a:t>from where </a:t>
            </a:r>
            <a:r>
              <a:rPr sz="1800" spc="-5" dirty="0">
                <a:latin typeface="Calibri"/>
                <a:cs typeface="Calibri"/>
              </a:rPr>
              <a:t>and who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access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 Making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r>
              <a:rPr sz="1800" dirty="0">
                <a:latin typeface="Calibri"/>
                <a:cs typeface="Calibri"/>
              </a:rPr>
              <a:t> 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5" dirty="0">
                <a:latin typeface="Calibri"/>
                <a:cs typeface="Calibri"/>
              </a:rPr>
              <a:t>made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JVM can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outside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current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algn="just">
              <a:lnSpc>
                <a:spcPct val="100299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2. </a:t>
            </a:r>
            <a:r>
              <a:rPr sz="1800" b="1" spc="-15" dirty="0">
                <a:latin typeface="Calibri"/>
                <a:cs typeface="Calibri"/>
              </a:rPr>
              <a:t>Static: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keyword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10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5" dirty="0">
                <a:latin typeface="Calibri"/>
                <a:cs typeface="Calibri"/>
              </a:rPr>
              <a:t>associated 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method, </a:t>
            </a:r>
            <a:r>
              <a:rPr sz="1800" spc="-15" dirty="0">
                <a:latin typeface="Calibri"/>
                <a:cs typeface="Calibri"/>
              </a:rPr>
              <a:t>makes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instantiating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class. This also </a:t>
            </a:r>
            <a:r>
              <a:rPr sz="1800" spc="-15" dirty="0">
                <a:latin typeface="Calibri"/>
                <a:cs typeface="Calibri"/>
              </a:rPr>
              <a:t>saves </a:t>
            </a:r>
            <a:r>
              <a:rPr sz="1800" spc="-5" dirty="0">
                <a:latin typeface="Calibri"/>
                <a:cs typeface="Calibri"/>
              </a:rPr>
              <a:t>the unnecessary </a:t>
            </a:r>
            <a:r>
              <a:rPr sz="1800" spc="-15" dirty="0">
                <a:latin typeface="Calibri"/>
                <a:cs typeface="Calibri"/>
              </a:rPr>
              <a:t>wastage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memory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 used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object declared only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calling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main() method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7904" cy="68519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896" y="480517"/>
            <a:ext cx="3571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Main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C70524-9B03-C0DC-BEE5-1C076E0A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6" y="2590800"/>
            <a:ext cx="8414496" cy="21336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1C87E7E-BB64-3266-A5DC-6439D974FFCA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3F45F84-7DBA-B6CF-8872-5DF0F5759FD4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AFFB28A1-FE4F-962F-9382-CF214BC4A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332" y="1767332"/>
            <a:ext cx="7993380" cy="489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class-name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String[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] </a:t>
            </a:r>
            <a:r>
              <a:rPr sz="1800" spc="-10" dirty="0">
                <a:latin typeface="Calibri"/>
                <a:cs typeface="Calibri"/>
              </a:rPr>
              <a:t>agrs)</a:t>
            </a:r>
            <a:endParaRPr sz="180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5424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---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Your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code---</a:t>
            </a:r>
            <a:endParaRPr sz="1800">
              <a:latin typeface="Calibri"/>
              <a:cs typeface="Calibri"/>
            </a:endParaRPr>
          </a:p>
          <a:p>
            <a:pPr marL="731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Every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5" dirty="0">
                <a:latin typeface="Calibri"/>
                <a:cs typeface="Calibri"/>
              </a:rPr>
              <a:t> 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statement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meaning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algn="just">
              <a:lnSpc>
                <a:spcPct val="100400"/>
              </a:lnSpc>
            </a:pPr>
            <a:r>
              <a:rPr sz="1800" b="1" spc="-5" dirty="0">
                <a:latin typeface="Calibri"/>
                <a:cs typeface="Calibri"/>
              </a:rPr>
              <a:t>1. </a:t>
            </a:r>
            <a:r>
              <a:rPr sz="1800" b="1" spc="-10" dirty="0">
                <a:latin typeface="Calibri"/>
                <a:cs typeface="Calibri"/>
              </a:rPr>
              <a:t>Public: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spc="-25" dirty="0">
                <a:latin typeface="Calibri"/>
                <a:cs typeface="Calibri"/>
              </a:rPr>
              <a:t>modifier, </a:t>
            </a:r>
            <a:r>
              <a:rPr sz="1800" spc="-5" dirty="0">
                <a:latin typeface="Calibri"/>
                <a:cs typeface="Calibri"/>
              </a:rPr>
              <a:t>which specifies </a:t>
            </a:r>
            <a:r>
              <a:rPr sz="1800" spc="-10" dirty="0">
                <a:latin typeface="Calibri"/>
                <a:cs typeface="Calibri"/>
              </a:rPr>
              <a:t>from where </a:t>
            </a:r>
            <a:r>
              <a:rPr sz="1800" spc="-5" dirty="0">
                <a:latin typeface="Calibri"/>
                <a:cs typeface="Calibri"/>
              </a:rPr>
              <a:t>and who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access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 Making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r>
              <a:rPr sz="1800" dirty="0">
                <a:latin typeface="Calibri"/>
                <a:cs typeface="Calibri"/>
              </a:rPr>
              <a:t> method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5" dirty="0">
                <a:latin typeface="Calibri"/>
                <a:cs typeface="Calibri"/>
              </a:rPr>
              <a:t>made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JVM can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outside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</a:t>
            </a:r>
            <a:r>
              <a:rPr sz="1800" spc="-5" dirty="0">
                <a:latin typeface="Calibri"/>
                <a:cs typeface="Calibri"/>
              </a:rPr>
              <a:t> in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current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algn="just">
              <a:lnSpc>
                <a:spcPct val="100299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2. </a:t>
            </a:r>
            <a:r>
              <a:rPr sz="1800" b="1" spc="-15" dirty="0">
                <a:latin typeface="Calibri"/>
                <a:cs typeface="Calibri"/>
              </a:rPr>
              <a:t>Static: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keyword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10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when </a:t>
            </a:r>
            <a:r>
              <a:rPr sz="1800" spc="-5" dirty="0">
                <a:latin typeface="Calibri"/>
                <a:cs typeface="Calibri"/>
              </a:rPr>
              <a:t>associated 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method, </a:t>
            </a:r>
            <a:r>
              <a:rPr sz="1800" spc="-15" dirty="0">
                <a:latin typeface="Calibri"/>
                <a:cs typeface="Calibri"/>
              </a:rPr>
              <a:t>makes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invoke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instantiating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class. This also </a:t>
            </a:r>
            <a:r>
              <a:rPr sz="1800" spc="-15" dirty="0">
                <a:latin typeface="Calibri"/>
                <a:cs typeface="Calibri"/>
              </a:rPr>
              <a:t>saves </a:t>
            </a:r>
            <a:r>
              <a:rPr sz="1800" spc="-5" dirty="0">
                <a:latin typeface="Calibri"/>
                <a:cs typeface="Calibri"/>
              </a:rPr>
              <a:t>the unnecessary </a:t>
            </a:r>
            <a:r>
              <a:rPr sz="1800" spc="-15" dirty="0">
                <a:latin typeface="Calibri"/>
                <a:cs typeface="Calibri"/>
              </a:rPr>
              <a:t>wastage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memory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would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 used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object declared only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calling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main() method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7904" cy="68519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896" y="480517"/>
            <a:ext cx="3571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Main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17" y="1467714"/>
            <a:ext cx="8713470" cy="4626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300" spc="-25" dirty="0">
                <a:latin typeface="Cambria"/>
                <a:cs typeface="Cambria"/>
              </a:rPr>
              <a:t>Every</a:t>
            </a:r>
            <a:r>
              <a:rPr sz="2300" spc="26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word</a:t>
            </a:r>
            <a:r>
              <a:rPr sz="2300" spc="254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in</a:t>
            </a:r>
            <a:r>
              <a:rPr sz="2300" spc="25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25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public</a:t>
            </a:r>
            <a:r>
              <a:rPr sz="2300" spc="27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static</a:t>
            </a:r>
            <a:r>
              <a:rPr sz="2300" spc="270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void</a:t>
            </a:r>
            <a:r>
              <a:rPr sz="2300" spc="254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main</a:t>
            </a:r>
            <a:r>
              <a:rPr sz="2300" spc="250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statement</a:t>
            </a:r>
            <a:r>
              <a:rPr sz="2300" spc="265" dirty="0">
                <a:latin typeface="Cambria"/>
                <a:cs typeface="Cambria"/>
              </a:rPr>
              <a:t> </a:t>
            </a:r>
            <a:r>
              <a:rPr sz="2300" spc="5" dirty="0">
                <a:latin typeface="Cambria"/>
                <a:cs typeface="Cambria"/>
              </a:rPr>
              <a:t>has</a:t>
            </a:r>
            <a:r>
              <a:rPr sz="2300" spc="26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got</a:t>
            </a:r>
            <a:r>
              <a:rPr sz="2300" spc="254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</a:t>
            </a:r>
            <a:r>
              <a:rPr sz="2300" spc="27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meaning</a:t>
            </a:r>
            <a:r>
              <a:rPr sz="2300" spc="260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to</a:t>
            </a:r>
            <a:r>
              <a:rPr sz="2300" spc="254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lang="en-US" sz="230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JVM.</a:t>
            </a: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Cambria"/>
              <a:cs typeface="Cambria"/>
            </a:endParaRPr>
          </a:p>
          <a:p>
            <a:pPr marL="12700" marR="8255" algn="just">
              <a:lnSpc>
                <a:spcPct val="100000"/>
              </a:lnSpc>
              <a:buAutoNum type="arabicPeriod"/>
              <a:tabLst>
                <a:tab pos="321310" algn="l"/>
              </a:tabLst>
            </a:pPr>
            <a:r>
              <a:rPr lang="en-US" sz="2300" b="1" spc="-5" dirty="0">
                <a:latin typeface="Cambria"/>
                <a:cs typeface="Cambr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Cambria"/>
                <a:cs typeface="Cambria"/>
              </a:rPr>
              <a:t>Public</a:t>
            </a:r>
            <a:r>
              <a:rPr sz="2300" b="1" spc="-5" dirty="0">
                <a:latin typeface="Cambria"/>
                <a:cs typeface="Cambria"/>
              </a:rPr>
              <a:t>: </a:t>
            </a:r>
            <a:r>
              <a:rPr sz="2300" spc="-5" dirty="0">
                <a:latin typeface="Cambria"/>
                <a:cs typeface="Cambria"/>
              </a:rPr>
              <a:t>It </a:t>
            </a:r>
            <a:r>
              <a:rPr sz="2300" spc="-10" dirty="0">
                <a:latin typeface="Cambria"/>
                <a:cs typeface="Cambria"/>
              </a:rPr>
              <a:t>is </a:t>
            </a:r>
            <a:r>
              <a:rPr sz="2300" dirty="0">
                <a:latin typeface="Cambria"/>
                <a:cs typeface="Cambria"/>
              </a:rPr>
              <a:t>an </a:t>
            </a:r>
            <a:r>
              <a:rPr sz="2300" spc="-5" dirty="0">
                <a:solidFill>
                  <a:srgbClr val="FF0000"/>
                </a:solidFill>
                <a:latin typeface="Cambria"/>
                <a:cs typeface="Cambria"/>
              </a:rPr>
              <a:t>Access </a:t>
            </a:r>
            <a:r>
              <a:rPr sz="2300" spc="-35" dirty="0">
                <a:solidFill>
                  <a:srgbClr val="FF0000"/>
                </a:solidFill>
                <a:latin typeface="Cambria"/>
                <a:cs typeface="Cambria"/>
              </a:rPr>
              <a:t>modifier</a:t>
            </a:r>
            <a:r>
              <a:rPr sz="2300" spc="-35" dirty="0">
                <a:latin typeface="Cambria"/>
                <a:cs typeface="Cambria"/>
              </a:rPr>
              <a:t>,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which specifies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from </a:t>
            </a:r>
            <a:r>
              <a:rPr sz="2300" spc="-20" dirty="0">
                <a:latin typeface="Cambria"/>
                <a:cs typeface="Cambria"/>
              </a:rPr>
              <a:t>where </a:t>
            </a:r>
            <a:r>
              <a:rPr sz="2300" spc="-5" dirty="0">
                <a:latin typeface="Cambria"/>
                <a:cs typeface="Cambria"/>
              </a:rPr>
              <a:t>and </a:t>
            </a:r>
            <a:r>
              <a:rPr sz="2300" spc="-20" dirty="0">
                <a:latin typeface="Cambria"/>
                <a:cs typeface="Cambria"/>
              </a:rPr>
              <a:t>who </a:t>
            </a:r>
            <a:r>
              <a:rPr sz="2300" spc="-5" dirty="0">
                <a:latin typeface="Cambria"/>
                <a:cs typeface="Cambria"/>
              </a:rPr>
              <a:t>can 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access </a:t>
            </a:r>
            <a:r>
              <a:rPr sz="2300" spc="-10" dirty="0">
                <a:latin typeface="Cambria"/>
                <a:cs typeface="Cambria"/>
              </a:rPr>
              <a:t>the method. </a:t>
            </a:r>
            <a:r>
              <a:rPr sz="2300" spc="-5" dirty="0">
                <a:latin typeface="Cambria"/>
                <a:cs typeface="Cambria"/>
              </a:rPr>
              <a:t>Making </a:t>
            </a:r>
            <a:r>
              <a:rPr sz="2300" spc="-10" dirty="0">
                <a:latin typeface="Cambria"/>
                <a:cs typeface="Cambria"/>
              </a:rPr>
              <a:t>the </a:t>
            </a:r>
            <a:r>
              <a:rPr sz="2300" spc="-5" dirty="0">
                <a:latin typeface="Cambria"/>
                <a:cs typeface="Cambria"/>
              </a:rPr>
              <a:t>main() </a:t>
            </a:r>
            <a:r>
              <a:rPr sz="2300" spc="-10" dirty="0">
                <a:latin typeface="Cambria"/>
                <a:cs typeface="Cambria"/>
              </a:rPr>
              <a:t>method </a:t>
            </a:r>
            <a:r>
              <a:rPr sz="2300" spc="-5" dirty="0">
                <a:latin typeface="Cambria"/>
                <a:cs typeface="Cambria"/>
              </a:rPr>
              <a:t>public </a:t>
            </a:r>
            <a:r>
              <a:rPr sz="2300" spc="-15" dirty="0">
                <a:latin typeface="Cambria"/>
                <a:cs typeface="Cambria"/>
              </a:rPr>
              <a:t>makes </a:t>
            </a:r>
            <a:r>
              <a:rPr sz="2300" spc="-5" dirty="0">
                <a:latin typeface="Cambria"/>
                <a:cs typeface="Cambria"/>
              </a:rPr>
              <a:t>it </a:t>
            </a:r>
            <a:r>
              <a:rPr sz="2300" spc="-15" dirty="0">
                <a:latin typeface="Cambria"/>
                <a:cs typeface="Cambria"/>
              </a:rPr>
              <a:t>globally available. 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It is made public so that JVM </a:t>
            </a:r>
            <a:r>
              <a:rPr sz="2300" dirty="0">
                <a:latin typeface="Cambria"/>
                <a:cs typeface="Cambria"/>
              </a:rPr>
              <a:t>can </a:t>
            </a:r>
            <a:r>
              <a:rPr sz="2300" spc="-25" dirty="0">
                <a:latin typeface="Cambria"/>
                <a:cs typeface="Cambria"/>
              </a:rPr>
              <a:t>invoke </a:t>
            </a:r>
            <a:r>
              <a:rPr sz="2300" spc="-5" dirty="0">
                <a:latin typeface="Cambria"/>
                <a:cs typeface="Cambria"/>
              </a:rPr>
              <a:t>it </a:t>
            </a:r>
            <a:r>
              <a:rPr sz="2300" spc="-10" dirty="0">
                <a:latin typeface="Cambria"/>
                <a:cs typeface="Cambria"/>
              </a:rPr>
              <a:t>from </a:t>
            </a:r>
            <a:r>
              <a:rPr sz="2300" dirty="0">
                <a:latin typeface="Cambria"/>
                <a:cs typeface="Cambria"/>
              </a:rPr>
              <a:t>outside the class as </a:t>
            </a:r>
            <a:r>
              <a:rPr sz="2300" spc="-5" dirty="0">
                <a:latin typeface="Cambria"/>
                <a:cs typeface="Cambria"/>
              </a:rPr>
              <a:t>it is </a:t>
            </a:r>
            <a:r>
              <a:rPr sz="2300" spc="-10" dirty="0">
                <a:latin typeface="Cambria"/>
                <a:cs typeface="Cambria"/>
              </a:rPr>
              <a:t>not 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present</a:t>
            </a:r>
            <a:r>
              <a:rPr sz="2300" spc="3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in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current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class.</a:t>
            </a:r>
          </a:p>
          <a:p>
            <a:pPr>
              <a:lnSpc>
                <a:spcPct val="100000"/>
              </a:lnSpc>
              <a:buFont typeface="Cambria"/>
              <a:buAutoNum type="arabicPeriod"/>
            </a:pPr>
            <a:endParaRPr sz="23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221615" algn="l"/>
              </a:tabLst>
            </a:pPr>
            <a:r>
              <a:rPr lang="en-US" sz="2300" b="1" spc="-5" dirty="0">
                <a:latin typeface="Cambria"/>
                <a:cs typeface="Cambria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Cambria"/>
                <a:cs typeface="Cambria"/>
              </a:rPr>
              <a:t>Static</a:t>
            </a:r>
            <a:r>
              <a:rPr sz="2300" b="1" spc="-5" dirty="0">
                <a:latin typeface="Cambria"/>
                <a:cs typeface="Cambria"/>
              </a:rPr>
              <a:t>: </a:t>
            </a:r>
            <a:r>
              <a:rPr sz="2300" spc="-5" dirty="0">
                <a:latin typeface="Cambria"/>
                <a:cs typeface="Cambria"/>
              </a:rPr>
              <a:t>It </a:t>
            </a:r>
            <a:r>
              <a:rPr sz="2300" spc="-10" dirty="0">
                <a:latin typeface="Cambria"/>
                <a:cs typeface="Cambria"/>
              </a:rPr>
              <a:t>is </a:t>
            </a:r>
            <a:r>
              <a:rPr sz="2300" spc="-5" dirty="0">
                <a:latin typeface="Cambria"/>
                <a:cs typeface="Cambria"/>
              </a:rPr>
              <a:t>a </a:t>
            </a:r>
            <a:r>
              <a:rPr sz="2300" spc="-15" dirty="0">
                <a:latin typeface="Cambria"/>
                <a:cs typeface="Cambria"/>
              </a:rPr>
              <a:t>keyword</a:t>
            </a:r>
            <a:r>
              <a:rPr sz="2300" spc="-10" dirty="0">
                <a:latin typeface="Cambria"/>
                <a:cs typeface="Cambria"/>
              </a:rPr>
              <a:t> which is </a:t>
            </a:r>
            <a:r>
              <a:rPr sz="2300" spc="-20" dirty="0">
                <a:latin typeface="Cambria"/>
                <a:cs typeface="Cambria"/>
              </a:rPr>
              <a:t>when </a:t>
            </a:r>
            <a:r>
              <a:rPr sz="2300" spc="-5" dirty="0">
                <a:latin typeface="Cambria"/>
                <a:cs typeface="Cambria"/>
              </a:rPr>
              <a:t>associated with a </a:t>
            </a:r>
            <a:r>
              <a:rPr sz="2300" spc="-10" dirty="0">
                <a:latin typeface="Cambria"/>
                <a:cs typeface="Cambria"/>
              </a:rPr>
              <a:t>method,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makes</a:t>
            </a:r>
            <a:r>
              <a:rPr sz="2300" spc="409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it a </a:t>
            </a:r>
            <a:r>
              <a:rPr sz="2300" dirty="0">
                <a:latin typeface="Cambria"/>
                <a:cs typeface="Cambria"/>
              </a:rPr>
              <a:t> class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related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method.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main()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method</a:t>
            </a:r>
            <a:r>
              <a:rPr sz="2300" spc="-5" dirty="0">
                <a:latin typeface="Cambria"/>
                <a:cs typeface="Cambria"/>
              </a:rPr>
              <a:t> is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static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so that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JVM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can </a:t>
            </a:r>
            <a:r>
              <a:rPr sz="2300" spc="-25" dirty="0">
                <a:latin typeface="Cambria"/>
                <a:cs typeface="Cambria"/>
              </a:rPr>
              <a:t>invoke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it 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without</a:t>
            </a:r>
            <a:r>
              <a:rPr sz="23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instantiating</a:t>
            </a:r>
            <a:r>
              <a:rPr sz="23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class.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This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also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FF0000"/>
                </a:solidFill>
                <a:latin typeface="Cambria"/>
                <a:cs typeface="Cambria"/>
              </a:rPr>
              <a:t>saves</a:t>
            </a:r>
            <a:r>
              <a:rPr sz="23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3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unnecessary</a:t>
            </a:r>
            <a:r>
              <a:rPr sz="23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5" dirty="0">
                <a:solidFill>
                  <a:srgbClr val="FF0000"/>
                </a:solidFill>
                <a:latin typeface="Cambria"/>
                <a:cs typeface="Cambria"/>
              </a:rPr>
              <a:t>wastage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 of </a:t>
            </a:r>
            <a:r>
              <a:rPr sz="23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memory</a:t>
            </a:r>
            <a:r>
              <a:rPr sz="2300" spc="-10" dirty="0">
                <a:latin typeface="Cambria"/>
                <a:cs typeface="Cambria"/>
              </a:rPr>
              <a:t> which would </a:t>
            </a:r>
            <a:r>
              <a:rPr sz="2300" spc="-25" dirty="0">
                <a:latin typeface="Cambria"/>
                <a:cs typeface="Cambria"/>
              </a:rPr>
              <a:t>have </a:t>
            </a:r>
            <a:r>
              <a:rPr sz="2300" spc="-10" dirty="0">
                <a:latin typeface="Cambria"/>
                <a:cs typeface="Cambria"/>
              </a:rPr>
              <a:t>been </a:t>
            </a:r>
            <a:r>
              <a:rPr sz="2300" spc="-5" dirty="0">
                <a:latin typeface="Cambria"/>
                <a:cs typeface="Cambria"/>
              </a:rPr>
              <a:t>used </a:t>
            </a:r>
            <a:r>
              <a:rPr sz="2300" spc="-25" dirty="0">
                <a:latin typeface="Cambria"/>
                <a:cs typeface="Cambria"/>
              </a:rPr>
              <a:t>by </a:t>
            </a:r>
            <a:r>
              <a:rPr sz="2300" dirty="0">
                <a:latin typeface="Cambria"/>
                <a:cs typeface="Cambria"/>
              </a:rPr>
              <a:t>the </a:t>
            </a:r>
            <a:r>
              <a:rPr sz="2300" spc="-5" dirty="0">
                <a:latin typeface="Cambria"/>
                <a:cs typeface="Cambria"/>
              </a:rPr>
              <a:t>object </a:t>
            </a:r>
            <a:r>
              <a:rPr sz="2300" spc="-10" dirty="0">
                <a:latin typeface="Cambria"/>
                <a:cs typeface="Cambria"/>
              </a:rPr>
              <a:t>declared </a:t>
            </a:r>
            <a:r>
              <a:rPr sz="2300" spc="-20" dirty="0">
                <a:latin typeface="Cambria"/>
                <a:cs typeface="Cambria"/>
              </a:rPr>
              <a:t>only </a:t>
            </a:r>
            <a:r>
              <a:rPr sz="2300" spc="-5" dirty="0">
                <a:latin typeface="Cambria"/>
                <a:cs typeface="Cambria"/>
              </a:rPr>
              <a:t>for calling </a:t>
            </a:r>
            <a:r>
              <a:rPr sz="2300" spc="-10" dirty="0">
                <a:latin typeface="Cambria"/>
                <a:cs typeface="Cambria"/>
              </a:rPr>
              <a:t>the </a:t>
            </a:r>
            <a:r>
              <a:rPr sz="2300" spc="-5" dirty="0">
                <a:latin typeface="Cambria"/>
                <a:cs typeface="Cambria"/>
              </a:rPr>
              <a:t> main() </a:t>
            </a:r>
            <a:r>
              <a:rPr sz="2300" spc="-15" dirty="0">
                <a:latin typeface="Cambria"/>
                <a:cs typeface="Cambria"/>
              </a:rPr>
              <a:t>method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by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JVM.</a:t>
            </a:r>
            <a:endParaRPr sz="2300" dirty="0">
              <a:latin typeface="Cambria"/>
              <a:cs typeface="Cambri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C59D44B-4BB4-0D09-741E-724CCACBF39A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8CAF4260-046B-8D4A-CCD3-A9E31BDEDC87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9892290-FA4E-87CE-CAA1-0CD7B2F4D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809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896" y="480517"/>
            <a:ext cx="3571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Main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465" y="1600200"/>
            <a:ext cx="8915400" cy="46134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300" b="1" spc="-10" dirty="0">
                <a:latin typeface="Cambria"/>
                <a:cs typeface="Cambria"/>
              </a:rPr>
              <a:t>3. </a:t>
            </a:r>
            <a:r>
              <a:rPr sz="2300" b="1" spc="-35" dirty="0">
                <a:solidFill>
                  <a:srgbClr val="FF0000"/>
                </a:solidFill>
                <a:latin typeface="Cambria"/>
                <a:cs typeface="Cambria"/>
              </a:rPr>
              <a:t>Void</a:t>
            </a:r>
            <a:r>
              <a:rPr sz="2300" b="1" spc="-35" dirty="0">
                <a:latin typeface="Cambria"/>
                <a:cs typeface="Cambria"/>
              </a:rPr>
              <a:t>: </a:t>
            </a:r>
            <a:r>
              <a:rPr sz="2300" spc="-5" dirty="0">
                <a:latin typeface="Cambria"/>
                <a:cs typeface="Cambria"/>
              </a:rPr>
              <a:t>It is a </a:t>
            </a:r>
            <a:r>
              <a:rPr sz="2300" spc="-25" dirty="0">
                <a:latin typeface="Cambria"/>
                <a:cs typeface="Cambria"/>
              </a:rPr>
              <a:t>keyword </a:t>
            </a:r>
            <a:r>
              <a:rPr sz="2300" spc="-5" dirty="0">
                <a:latin typeface="Cambria"/>
                <a:cs typeface="Cambria"/>
              </a:rPr>
              <a:t>and used </a:t>
            </a:r>
            <a:r>
              <a:rPr sz="2300" spc="-20" dirty="0">
                <a:latin typeface="Cambria"/>
                <a:cs typeface="Cambria"/>
              </a:rPr>
              <a:t>to </a:t>
            </a:r>
            <a:r>
              <a:rPr sz="2300" spc="-5" dirty="0">
                <a:latin typeface="Cambria"/>
                <a:cs typeface="Cambria"/>
              </a:rPr>
              <a:t>specify that a </a:t>
            </a:r>
            <a:r>
              <a:rPr sz="2300" spc="-10" dirty="0">
                <a:latin typeface="Cambria"/>
                <a:cs typeface="Cambria"/>
              </a:rPr>
              <a:t>method </a:t>
            </a:r>
            <a:r>
              <a:rPr sz="2300" spc="-15" dirty="0">
                <a:solidFill>
                  <a:srgbClr val="FF0000"/>
                </a:solidFill>
                <a:latin typeface="Cambria"/>
                <a:cs typeface="Cambria"/>
              </a:rPr>
              <a:t>doesn’t return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 anything</a:t>
            </a:r>
            <a:r>
              <a:rPr sz="2300" spc="-10" dirty="0">
                <a:latin typeface="Cambria"/>
                <a:cs typeface="Cambria"/>
              </a:rPr>
              <a:t>. </a:t>
            </a:r>
            <a:r>
              <a:rPr sz="2300" spc="-5" dirty="0">
                <a:latin typeface="Cambria"/>
                <a:cs typeface="Cambria"/>
              </a:rPr>
              <a:t>As main() method </a:t>
            </a:r>
            <a:r>
              <a:rPr sz="2300" spc="-15" dirty="0">
                <a:latin typeface="Cambria"/>
                <a:cs typeface="Cambria"/>
              </a:rPr>
              <a:t>doesn’t return </a:t>
            </a:r>
            <a:r>
              <a:rPr sz="2300" spc="-10" dirty="0">
                <a:latin typeface="Cambria"/>
                <a:cs typeface="Cambria"/>
              </a:rPr>
              <a:t>anything, </a:t>
            </a:r>
            <a:r>
              <a:rPr sz="2300" dirty="0">
                <a:latin typeface="Cambria"/>
                <a:cs typeface="Cambria"/>
              </a:rPr>
              <a:t>its </a:t>
            </a:r>
            <a:r>
              <a:rPr sz="2300" spc="-15" dirty="0">
                <a:latin typeface="Cambria"/>
                <a:cs typeface="Cambria"/>
              </a:rPr>
              <a:t>return </a:t>
            </a:r>
            <a:r>
              <a:rPr sz="2300" spc="-5" dirty="0">
                <a:latin typeface="Cambria"/>
                <a:cs typeface="Cambria"/>
              </a:rPr>
              <a:t>type </a:t>
            </a:r>
            <a:r>
              <a:rPr sz="2300" spc="-10" dirty="0">
                <a:latin typeface="Cambria"/>
                <a:cs typeface="Cambria"/>
              </a:rPr>
              <a:t>is 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void.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As</a:t>
            </a:r>
            <a:r>
              <a:rPr sz="2300" dirty="0">
                <a:latin typeface="Cambria"/>
                <a:cs typeface="Cambria"/>
              </a:rPr>
              <a:t> soon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main()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method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terminates,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java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program 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terminates </a:t>
            </a:r>
            <a:r>
              <a:rPr sz="2300" spc="-10" dirty="0">
                <a:latin typeface="Cambria"/>
                <a:cs typeface="Cambria"/>
              </a:rPr>
              <a:t>too. Hence, </a:t>
            </a:r>
            <a:r>
              <a:rPr sz="2300" spc="-5" dirty="0">
                <a:latin typeface="Cambria"/>
                <a:cs typeface="Cambria"/>
              </a:rPr>
              <a:t>it </a:t>
            </a:r>
            <a:r>
              <a:rPr sz="2300" spc="-15" dirty="0">
                <a:latin typeface="Cambria"/>
                <a:cs typeface="Cambria"/>
              </a:rPr>
              <a:t>doesn’t </a:t>
            </a:r>
            <a:r>
              <a:rPr sz="2300" spc="-10" dirty="0">
                <a:latin typeface="Cambria"/>
                <a:cs typeface="Cambria"/>
              </a:rPr>
              <a:t>make </a:t>
            </a:r>
            <a:r>
              <a:rPr sz="2300" spc="-25" dirty="0">
                <a:latin typeface="Cambria"/>
                <a:cs typeface="Cambria"/>
              </a:rPr>
              <a:t>any </a:t>
            </a:r>
            <a:r>
              <a:rPr sz="2300" spc="-5" dirty="0">
                <a:latin typeface="Cambria"/>
                <a:cs typeface="Cambria"/>
              </a:rPr>
              <a:t>sense </a:t>
            </a:r>
            <a:r>
              <a:rPr sz="2300" spc="-20" dirty="0">
                <a:latin typeface="Cambria"/>
                <a:cs typeface="Cambria"/>
              </a:rPr>
              <a:t>to </a:t>
            </a:r>
            <a:r>
              <a:rPr sz="2300" spc="-10" dirty="0">
                <a:latin typeface="Cambria"/>
                <a:cs typeface="Cambria"/>
              </a:rPr>
              <a:t>return </a:t>
            </a:r>
            <a:r>
              <a:rPr sz="2300" spc="-15" dirty="0">
                <a:latin typeface="Cambria"/>
                <a:cs typeface="Cambria"/>
              </a:rPr>
              <a:t>from </a:t>
            </a:r>
            <a:r>
              <a:rPr sz="2300" spc="-5" dirty="0">
                <a:latin typeface="Cambria"/>
                <a:cs typeface="Cambria"/>
              </a:rPr>
              <a:t>main() 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method</a:t>
            </a:r>
            <a:r>
              <a:rPr sz="2300" spc="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as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JVM</a:t>
            </a:r>
            <a:r>
              <a:rPr sz="2300" spc="15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can’t </a:t>
            </a:r>
            <a:r>
              <a:rPr sz="2300" spc="-5" dirty="0">
                <a:latin typeface="Cambria"/>
                <a:cs typeface="Cambria"/>
              </a:rPr>
              <a:t>do</a:t>
            </a:r>
            <a:r>
              <a:rPr sz="2300" spc="-15" dirty="0">
                <a:latin typeface="Cambria"/>
                <a:cs typeface="Cambria"/>
              </a:rPr>
              <a:t> anything</a:t>
            </a:r>
            <a:r>
              <a:rPr sz="2300" spc="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with</a:t>
            </a:r>
            <a:r>
              <a:rPr sz="2300" spc="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return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spc="-15" dirty="0">
                <a:latin typeface="Cambria"/>
                <a:cs typeface="Cambria"/>
              </a:rPr>
              <a:t>value </a:t>
            </a:r>
            <a:r>
              <a:rPr sz="2300" spc="-5" dirty="0">
                <a:latin typeface="Cambria"/>
                <a:cs typeface="Cambria"/>
              </a:rPr>
              <a:t>of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it.</a:t>
            </a:r>
          </a:p>
          <a:p>
            <a:pPr>
              <a:lnSpc>
                <a:spcPct val="100000"/>
              </a:lnSpc>
            </a:pPr>
            <a:endParaRPr sz="2300" dirty="0">
              <a:latin typeface="Cambria"/>
              <a:cs typeface="Cambria"/>
            </a:endParaRPr>
          </a:p>
          <a:p>
            <a:pPr marL="12700" marR="6985" algn="just">
              <a:lnSpc>
                <a:spcPct val="100000"/>
              </a:lnSpc>
              <a:buAutoNum type="arabicPlain" startAt="4"/>
              <a:tabLst>
                <a:tab pos="247650" algn="l"/>
              </a:tabLst>
            </a:pPr>
            <a:r>
              <a:rPr lang="en-US" sz="2300" b="1" spc="-5" dirty="0">
                <a:latin typeface="Cambria"/>
                <a:cs typeface="Cambria"/>
              </a:rPr>
              <a:t>. </a:t>
            </a:r>
            <a:r>
              <a:rPr sz="2300" b="1" spc="-5" dirty="0">
                <a:solidFill>
                  <a:srgbClr val="FF0000"/>
                </a:solidFill>
                <a:latin typeface="Cambria"/>
                <a:cs typeface="Cambria"/>
              </a:rPr>
              <a:t>main</a:t>
            </a:r>
            <a:r>
              <a:rPr sz="2300" b="1" spc="-5" dirty="0">
                <a:latin typeface="Cambria"/>
                <a:cs typeface="Cambria"/>
              </a:rPr>
              <a:t>: </a:t>
            </a:r>
            <a:r>
              <a:rPr sz="2300" spc="-5" dirty="0">
                <a:latin typeface="Cambria"/>
                <a:cs typeface="Cambria"/>
              </a:rPr>
              <a:t>It </a:t>
            </a:r>
            <a:r>
              <a:rPr sz="2300" spc="-10" dirty="0">
                <a:latin typeface="Cambria"/>
                <a:cs typeface="Cambria"/>
              </a:rPr>
              <a:t>is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name of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Java</a:t>
            </a:r>
            <a:r>
              <a:rPr sz="2300" spc="39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main </a:t>
            </a:r>
            <a:r>
              <a:rPr sz="2300" spc="-10" dirty="0">
                <a:latin typeface="Cambria"/>
                <a:cs typeface="Cambria"/>
              </a:rPr>
              <a:t>method. </a:t>
            </a:r>
            <a:r>
              <a:rPr sz="2300" spc="5" dirty="0">
                <a:latin typeface="Cambria"/>
                <a:cs typeface="Cambria"/>
              </a:rPr>
              <a:t>It </a:t>
            </a:r>
            <a:r>
              <a:rPr sz="2300" spc="-10" dirty="0">
                <a:latin typeface="Cambria"/>
                <a:cs typeface="Cambria"/>
              </a:rPr>
              <a:t>is the identifier </a:t>
            </a:r>
            <a:r>
              <a:rPr sz="2300" spc="-5" dirty="0">
                <a:latin typeface="Cambria"/>
                <a:cs typeface="Cambria"/>
              </a:rPr>
              <a:t>that </a:t>
            </a:r>
            <a:r>
              <a:rPr sz="2300" spc="-10" dirty="0">
                <a:latin typeface="Cambria"/>
                <a:cs typeface="Cambria"/>
              </a:rPr>
              <a:t>the 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JVM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looks </a:t>
            </a:r>
            <a:r>
              <a:rPr sz="2300" spc="-15" dirty="0">
                <a:latin typeface="Cambria"/>
                <a:cs typeface="Cambria"/>
              </a:rPr>
              <a:t>for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as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the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starting</a:t>
            </a:r>
            <a:r>
              <a:rPr sz="23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point</a:t>
            </a:r>
            <a:r>
              <a:rPr sz="23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3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3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30" dirty="0">
                <a:solidFill>
                  <a:srgbClr val="FF0000"/>
                </a:solidFill>
                <a:latin typeface="Cambria"/>
                <a:cs typeface="Cambria"/>
              </a:rPr>
              <a:t>java</a:t>
            </a:r>
            <a:r>
              <a:rPr sz="23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300" spc="-15" dirty="0">
                <a:solidFill>
                  <a:srgbClr val="FF0000"/>
                </a:solidFill>
                <a:latin typeface="Cambria"/>
                <a:cs typeface="Cambria"/>
              </a:rPr>
              <a:t>program</a:t>
            </a:r>
            <a:r>
              <a:rPr sz="2300" spc="-15" dirty="0">
                <a:latin typeface="Cambria"/>
                <a:cs typeface="Cambria"/>
              </a:rPr>
              <a:t>.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Cambria"/>
                <a:cs typeface="Cambria"/>
              </a:rPr>
              <a:t>It’s</a:t>
            </a:r>
            <a:r>
              <a:rPr sz="2300" spc="-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0070C0"/>
                </a:solidFill>
                <a:latin typeface="Cambria"/>
                <a:cs typeface="Cambria"/>
              </a:rPr>
              <a:t>not</a:t>
            </a:r>
            <a:r>
              <a:rPr sz="2300" spc="2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300" spc="-5" dirty="0">
                <a:solidFill>
                  <a:srgbClr val="0070C0"/>
                </a:solidFill>
                <a:latin typeface="Cambria"/>
                <a:cs typeface="Cambria"/>
              </a:rPr>
              <a:t>a</a:t>
            </a:r>
            <a:r>
              <a:rPr sz="230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0070C0"/>
                </a:solidFill>
                <a:latin typeface="Cambria"/>
                <a:cs typeface="Cambria"/>
              </a:rPr>
              <a:t>keyword</a:t>
            </a:r>
            <a:r>
              <a:rPr sz="2300" spc="-20" dirty="0">
                <a:latin typeface="Cambria"/>
                <a:cs typeface="Cambria"/>
              </a:rPr>
              <a:t>.</a:t>
            </a: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Cambria"/>
              <a:buAutoNum type="arabicPlain" startAt="4"/>
            </a:pPr>
            <a:endParaRPr sz="23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buAutoNum type="arabicPlain" startAt="4"/>
              <a:tabLst>
                <a:tab pos="223520" algn="l"/>
              </a:tabLst>
            </a:pPr>
            <a:r>
              <a:rPr lang="en-US" sz="2300" b="1" spc="-5" dirty="0">
                <a:latin typeface="Cambria"/>
                <a:cs typeface="Cambria"/>
              </a:rPr>
              <a:t>. </a:t>
            </a:r>
            <a:r>
              <a:rPr sz="2300" b="1" spc="-5" dirty="0">
                <a:solidFill>
                  <a:srgbClr val="FF0000"/>
                </a:solidFill>
                <a:latin typeface="Cambria"/>
                <a:cs typeface="Cambria"/>
              </a:rPr>
              <a:t>String[] </a:t>
            </a:r>
            <a:r>
              <a:rPr sz="2300" b="1" spc="-10" dirty="0">
                <a:solidFill>
                  <a:srgbClr val="FF0000"/>
                </a:solidFill>
                <a:latin typeface="Cambria"/>
                <a:cs typeface="Cambria"/>
              </a:rPr>
              <a:t>args</a:t>
            </a:r>
            <a:r>
              <a:rPr sz="2300" spc="-10" dirty="0">
                <a:latin typeface="Cambria"/>
                <a:cs typeface="Cambria"/>
              </a:rPr>
              <a:t>: </a:t>
            </a:r>
            <a:r>
              <a:rPr sz="2300" spc="-5" dirty="0">
                <a:latin typeface="Cambria"/>
                <a:cs typeface="Cambria"/>
              </a:rPr>
              <a:t>It </a:t>
            </a:r>
            <a:r>
              <a:rPr sz="2300" spc="-15" dirty="0">
                <a:latin typeface="Cambria"/>
                <a:cs typeface="Cambria"/>
              </a:rPr>
              <a:t>stores </a:t>
            </a:r>
            <a:r>
              <a:rPr sz="2300" spc="-25" dirty="0">
                <a:latin typeface="Cambria"/>
                <a:cs typeface="Cambria"/>
              </a:rPr>
              <a:t>Java </a:t>
            </a:r>
            <a:r>
              <a:rPr sz="2300" spc="-10" dirty="0">
                <a:solidFill>
                  <a:srgbClr val="0070C0"/>
                </a:solidFill>
                <a:latin typeface="Cambria"/>
                <a:cs typeface="Cambria"/>
              </a:rPr>
              <a:t>command </a:t>
            </a:r>
            <a:r>
              <a:rPr sz="2300" spc="-5" dirty="0">
                <a:solidFill>
                  <a:srgbClr val="0070C0"/>
                </a:solidFill>
                <a:latin typeface="Cambria"/>
                <a:cs typeface="Cambria"/>
              </a:rPr>
              <a:t>line </a:t>
            </a:r>
            <a:r>
              <a:rPr sz="2300" spc="-10" dirty="0">
                <a:solidFill>
                  <a:srgbClr val="0070C0"/>
                </a:solidFill>
                <a:latin typeface="Cambria"/>
                <a:cs typeface="Cambria"/>
              </a:rPr>
              <a:t>arguments </a:t>
            </a:r>
            <a:r>
              <a:rPr sz="2300" spc="-5" dirty="0">
                <a:latin typeface="Cambria"/>
                <a:cs typeface="Cambria"/>
              </a:rPr>
              <a:t>and is </a:t>
            </a:r>
            <a:r>
              <a:rPr sz="2300" dirty="0">
                <a:latin typeface="Cambria"/>
                <a:cs typeface="Cambria"/>
              </a:rPr>
              <a:t>an </a:t>
            </a:r>
            <a:r>
              <a:rPr sz="2300" spc="-20" dirty="0">
                <a:latin typeface="Cambria"/>
                <a:cs typeface="Cambria"/>
              </a:rPr>
              <a:t>array </a:t>
            </a:r>
            <a:r>
              <a:rPr sz="2300" spc="15" dirty="0">
                <a:latin typeface="Cambria"/>
                <a:cs typeface="Cambria"/>
              </a:rPr>
              <a:t>of 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type java.lang.String </a:t>
            </a:r>
            <a:r>
              <a:rPr sz="2300" dirty="0">
                <a:latin typeface="Cambria"/>
                <a:cs typeface="Cambria"/>
              </a:rPr>
              <a:t>class. </a:t>
            </a:r>
            <a:r>
              <a:rPr sz="2300" spc="-20" dirty="0">
                <a:latin typeface="Cambria"/>
                <a:cs typeface="Cambria"/>
              </a:rPr>
              <a:t>Here, </a:t>
            </a:r>
            <a:r>
              <a:rPr sz="2300" dirty="0">
                <a:latin typeface="Cambria"/>
                <a:cs typeface="Cambria"/>
              </a:rPr>
              <a:t>the name </a:t>
            </a:r>
            <a:r>
              <a:rPr sz="2300" spc="-10" dirty="0">
                <a:latin typeface="Cambria"/>
                <a:cs typeface="Cambria"/>
              </a:rPr>
              <a:t>of </a:t>
            </a:r>
            <a:r>
              <a:rPr sz="2300" spc="-5" dirty="0">
                <a:latin typeface="Cambria"/>
                <a:cs typeface="Cambria"/>
              </a:rPr>
              <a:t>the </a:t>
            </a:r>
            <a:r>
              <a:rPr sz="2300" spc="-10" dirty="0">
                <a:latin typeface="Cambria"/>
                <a:cs typeface="Cambria"/>
              </a:rPr>
              <a:t>String </a:t>
            </a:r>
            <a:r>
              <a:rPr sz="2300" spc="-15" dirty="0">
                <a:latin typeface="Cambria"/>
                <a:cs typeface="Cambria"/>
              </a:rPr>
              <a:t>array </a:t>
            </a:r>
            <a:r>
              <a:rPr sz="2300" spc="-10" dirty="0">
                <a:latin typeface="Cambria"/>
                <a:cs typeface="Cambria"/>
              </a:rPr>
              <a:t>is </a:t>
            </a:r>
            <a:r>
              <a:rPr sz="2300" spc="-15" dirty="0">
                <a:latin typeface="Cambria"/>
                <a:cs typeface="Cambria"/>
              </a:rPr>
              <a:t>args but </a:t>
            </a:r>
            <a:r>
              <a:rPr sz="2300" spc="-10" dirty="0">
                <a:latin typeface="Cambria"/>
                <a:cs typeface="Cambria"/>
              </a:rPr>
              <a:t>it </a:t>
            </a:r>
            <a:r>
              <a:rPr sz="2300" spc="-5" dirty="0">
                <a:latin typeface="Cambria"/>
                <a:cs typeface="Cambria"/>
              </a:rPr>
              <a:t> is </a:t>
            </a:r>
            <a:r>
              <a:rPr sz="2300" spc="-10" dirty="0">
                <a:latin typeface="Cambria"/>
                <a:cs typeface="Cambria"/>
              </a:rPr>
              <a:t>not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fixed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and</a:t>
            </a:r>
            <a:r>
              <a:rPr sz="2300" spc="-10" dirty="0">
                <a:latin typeface="Cambria"/>
                <a:cs typeface="Cambria"/>
              </a:rPr>
              <a:t> user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can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use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any</a:t>
            </a:r>
            <a:r>
              <a:rPr sz="2300" spc="-10" dirty="0">
                <a:latin typeface="Cambria"/>
                <a:cs typeface="Cambria"/>
              </a:rPr>
              <a:t> name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in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place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5" dirty="0">
                <a:latin typeface="Cambria"/>
                <a:cs typeface="Cambria"/>
              </a:rPr>
              <a:t>of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73"/>
            <a:ext cx="9137904" cy="68214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8216" y="2099817"/>
            <a:ext cx="8533384" cy="3281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indent="-268605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281305" algn="l"/>
              </a:tabLst>
            </a:pPr>
            <a:r>
              <a:rPr lang="en-US" sz="2400" spc="-5" dirty="0">
                <a:latin typeface="Cambria"/>
                <a:cs typeface="Cambria"/>
              </a:rPr>
              <a:t>Which file consists of Byte codes?</a:t>
            </a:r>
          </a:p>
          <a:p>
            <a:pPr marL="280670" indent="-268605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281305" algn="l"/>
              </a:tabLst>
            </a:pPr>
            <a:r>
              <a:rPr sz="2400" spc="-5" dirty="0">
                <a:latin typeface="Cambria"/>
                <a:cs typeface="Cambria"/>
              </a:rPr>
              <a:t>What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JVM?</a:t>
            </a:r>
            <a:endParaRPr sz="2400" dirty="0">
              <a:latin typeface="Cambria"/>
              <a:cs typeface="Cambria"/>
            </a:endParaRP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lang="en-US" sz="2400" spc="-5" dirty="0">
                <a:solidFill>
                  <a:srgbClr val="002060"/>
                </a:solidFill>
                <a:latin typeface="Cambria"/>
                <a:cs typeface="Cambria"/>
              </a:rPr>
              <a:t>What is JIT?</a:t>
            </a:r>
            <a:endParaRPr sz="2400" dirty="0">
              <a:latin typeface="Cambria"/>
              <a:cs typeface="Cambria"/>
            </a:endParaRP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lang="en-US" sz="2400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Is java a compiled or interpreted language?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mbria"/>
              <a:cs typeface="Cambria"/>
            </a:endParaRPr>
          </a:p>
          <a:p>
            <a:pPr marL="280670" indent="-268605">
              <a:lnSpc>
                <a:spcPct val="150000"/>
              </a:lnSpc>
              <a:buFont typeface="Wingdings"/>
              <a:buChar char=""/>
              <a:tabLst>
                <a:tab pos="281305" algn="l"/>
              </a:tabLst>
            </a:pPr>
            <a:r>
              <a:rPr sz="2400" spc="-10" dirty="0">
                <a:latin typeface="Cambria"/>
                <a:cs typeface="Cambria"/>
              </a:rPr>
              <a:t>Are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tools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like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NetBeans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Eclipse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lang="en-US" sz="2400" spc="265" dirty="0">
                <a:latin typeface="Cambria"/>
                <a:cs typeface="Cambria"/>
              </a:rPr>
              <a:t>are </a:t>
            </a:r>
            <a:r>
              <a:rPr sz="2400" spc="-10" dirty="0">
                <a:latin typeface="Cambria"/>
                <a:cs typeface="Cambria"/>
              </a:rPr>
              <a:t>different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languages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from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Java,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are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they</a:t>
            </a:r>
            <a:r>
              <a:rPr lang="en-US"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dialects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extensions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Java?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15" y="696925"/>
            <a:ext cx="17208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FFFFFF"/>
                </a:solidFill>
              </a:rPr>
              <a:t>Q</a:t>
            </a:r>
            <a:r>
              <a:rPr sz="3200" spc="-20" dirty="0">
                <a:solidFill>
                  <a:srgbClr val="FFFFFF"/>
                </a:solidFill>
              </a:rPr>
              <a:t>u</a:t>
            </a:r>
            <a:r>
              <a:rPr sz="3200" spc="-10" dirty="0">
                <a:solidFill>
                  <a:srgbClr val="FFFFFF"/>
                </a:solidFill>
              </a:rPr>
              <a:t>e</a:t>
            </a:r>
            <a:r>
              <a:rPr sz="3200" spc="-55" dirty="0">
                <a:solidFill>
                  <a:srgbClr val="FFFFFF"/>
                </a:solidFill>
              </a:rPr>
              <a:t>s</a:t>
            </a:r>
            <a:r>
              <a:rPr sz="3200" spc="-5" dirty="0">
                <a:solidFill>
                  <a:srgbClr val="FFFFFF"/>
                </a:solidFill>
              </a:rPr>
              <a:t>ti</a:t>
            </a:r>
            <a:r>
              <a:rPr sz="3200" spc="10" dirty="0">
                <a:solidFill>
                  <a:srgbClr val="FFFFFF"/>
                </a:solidFill>
              </a:rPr>
              <a:t>o</a:t>
            </a:r>
            <a:r>
              <a:rPr sz="3200" spc="-5" dirty="0">
                <a:solidFill>
                  <a:srgbClr val="FFFFFF"/>
                </a:solidFill>
              </a:rPr>
              <a:t>ns</a:t>
            </a:r>
            <a:endParaRPr sz="320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1A13C6-1EFC-527E-A5B9-F96C5C5E7B7F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F0C5AE4-EBE7-65B0-C747-A0CFAD82A9EC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646F6FF4-B4C3-645C-379B-C29ADDAE50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0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2" y="3"/>
            <a:ext cx="9144000" cy="68579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C5C41BEB-478B-F29A-CF50-362F77BB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16" y="2560709"/>
            <a:ext cx="5638674" cy="123110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Unit – 1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Introduction to Java</a:t>
            </a:r>
            <a:endParaRPr lang="en-IN" dirty="0">
              <a:solidFill>
                <a:srgbClr val="0070C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6DE2583-D368-A0CD-4D06-BD44C6BE0F7B}"/>
              </a:ext>
            </a:extLst>
          </p:cNvPr>
          <p:cNvGrpSpPr/>
          <p:nvPr/>
        </p:nvGrpSpPr>
        <p:grpSpPr>
          <a:xfrm>
            <a:off x="0" y="454933"/>
            <a:ext cx="3962400" cy="1766486"/>
            <a:chOff x="0" y="533400"/>
            <a:chExt cx="3962400" cy="1766486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984AF70D-BACB-4455-C348-CAEF15DFE520}"/>
                </a:ext>
              </a:extLst>
            </p:cNvPr>
            <p:cNvSpPr/>
            <p:nvPr/>
          </p:nvSpPr>
          <p:spPr>
            <a:xfrm>
              <a:off x="0" y="533400"/>
              <a:ext cx="3657600" cy="1137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2" descr="MU| Top University in Rajkot |Best College in Rajkot|No-1 Rank in Gujarat">
              <a:extLst>
                <a:ext uri="{FF2B5EF4-FFF2-40B4-BE49-F238E27FC236}">
                  <a16:creationId xmlns="" xmlns:a16="http://schemas.microsoft.com/office/drawing/2014/main" id="{15AFB129-9555-24BF-5B41-7DE7059CB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42586"/>
              <a:ext cx="3810000" cy="1257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918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73"/>
            <a:ext cx="9137904" cy="68214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" y="1669891"/>
            <a:ext cx="8533384" cy="4349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1.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Object</a:t>
            </a:r>
            <a:r>
              <a:rPr lang="en-US" sz="2300" spc="-5" dirty="0">
                <a:latin typeface="Cambria"/>
                <a:cs typeface="Cambria"/>
              </a:rPr>
              <a:t> – Instance of class | - Run time entities which occupies memory</a:t>
            </a:r>
          </a:p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2.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Classes</a:t>
            </a:r>
            <a:r>
              <a:rPr lang="en-US" sz="2300" spc="-5" dirty="0">
                <a:latin typeface="Cambria"/>
                <a:cs typeface="Cambria"/>
              </a:rPr>
              <a:t> – Collection of attributes, methods.</a:t>
            </a:r>
          </a:p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3.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Instance</a:t>
            </a:r>
            <a:r>
              <a:rPr lang="en-US" sz="2300" spc="-5" dirty="0">
                <a:latin typeface="Cambria"/>
                <a:cs typeface="Cambria"/>
              </a:rPr>
              <a:t> – Obj. created at run time</a:t>
            </a:r>
          </a:p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4.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Inheritance</a:t>
            </a:r>
            <a:r>
              <a:rPr lang="en-US" sz="2300" spc="-5" dirty="0">
                <a:latin typeface="Cambria"/>
                <a:cs typeface="Cambria"/>
              </a:rPr>
              <a:t> – Provides reusability | </a:t>
            </a:r>
          </a:p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5.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lang="en-US" sz="2300" spc="-5" dirty="0">
                <a:latin typeface="Cambria"/>
                <a:cs typeface="Cambria"/>
              </a:rPr>
              <a:t> 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abstraction</a:t>
            </a:r>
            <a:r>
              <a:rPr lang="en-US" sz="2300" spc="-5" dirty="0">
                <a:latin typeface="Cambria"/>
                <a:cs typeface="Cambria"/>
              </a:rPr>
              <a:t> – Information hiding | refers to particular feature and hiding its background details | used in s/w design phase.</a:t>
            </a:r>
          </a:p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6.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Encapsulation</a:t>
            </a:r>
            <a:r>
              <a:rPr lang="en-US" sz="2300" spc="-5" dirty="0">
                <a:latin typeface="Cambria"/>
                <a:cs typeface="Cambria"/>
              </a:rPr>
              <a:t> – Binding data and method together | used in s/w implementation | Inherited</a:t>
            </a:r>
          </a:p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7.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Polymorphism</a:t>
            </a:r>
            <a:r>
              <a:rPr lang="en-US" sz="2300" spc="-5" dirty="0">
                <a:latin typeface="Cambria"/>
                <a:cs typeface="Cambria"/>
              </a:rPr>
              <a:t> –Ability to take more than one form | Types: compile time &amp; run time</a:t>
            </a:r>
          </a:p>
          <a:p>
            <a:pPr marL="12065">
              <a:spcBef>
                <a:spcPts val="100"/>
              </a:spcBef>
              <a:tabLst>
                <a:tab pos="281305" algn="l"/>
              </a:tabLst>
            </a:pPr>
            <a:r>
              <a:rPr lang="en-US" sz="2300" spc="-5" dirty="0">
                <a:latin typeface="Cambria"/>
                <a:cs typeface="Cambria"/>
              </a:rPr>
              <a:t>8.	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Message</a:t>
            </a:r>
            <a:r>
              <a:rPr lang="en-US" sz="2300" spc="-5" dirty="0">
                <a:latin typeface="Cambria"/>
                <a:cs typeface="Cambria"/>
              </a:rPr>
              <a:t> </a:t>
            </a:r>
            <a:r>
              <a:rPr lang="en-US" sz="2300" b="1" spc="-5" dirty="0">
                <a:solidFill>
                  <a:srgbClr val="FF0000"/>
                </a:solidFill>
                <a:latin typeface="Cambria"/>
                <a:cs typeface="Cambria"/>
              </a:rPr>
              <a:t>passing</a:t>
            </a:r>
            <a:r>
              <a:rPr lang="en-US" sz="2300" spc="-5" dirty="0">
                <a:latin typeface="Cambria"/>
                <a:cs typeface="Cambria"/>
              </a:rPr>
              <a:t> – An object sends data to another obj.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214" y="457200"/>
            <a:ext cx="4875786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spc="-10" dirty="0">
                <a:solidFill>
                  <a:srgbClr val="FFFFFF"/>
                </a:solidFill>
              </a:rPr>
              <a:t>Objected Oriented </a:t>
            </a:r>
            <a:br>
              <a:rPr lang="en-IN" sz="3200" spc="-10" dirty="0">
                <a:solidFill>
                  <a:srgbClr val="FFFFFF"/>
                </a:solidFill>
              </a:rPr>
            </a:br>
            <a:r>
              <a:rPr lang="en-IN" sz="3200" spc="-10" dirty="0">
                <a:solidFill>
                  <a:srgbClr val="FFFFFF"/>
                </a:solidFill>
              </a:rPr>
              <a:t>Principles</a:t>
            </a:r>
            <a:endParaRPr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95BB508-21E4-06BF-1F96-53DFC5E2B0D9}"/>
              </a:ext>
            </a:extLst>
          </p:cNvPr>
          <p:cNvGrpSpPr/>
          <p:nvPr/>
        </p:nvGrpSpPr>
        <p:grpSpPr>
          <a:xfrm>
            <a:off x="5992091" y="255270"/>
            <a:ext cx="3151909" cy="1040130"/>
            <a:chOff x="5992091" y="200952"/>
            <a:chExt cx="3151909" cy="104013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54D3F18-B5F6-1B19-45AC-0D5013138B2C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1B070D2A-BA60-F585-776D-A46A335A3F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9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73"/>
            <a:ext cx="9137904" cy="68214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" y="1669891"/>
            <a:ext cx="8533384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Simple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Secure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Portable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Object-oriented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Robust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Multithreaded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Architecture-neutral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Interpreted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High performance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Distributed</a:t>
            </a:r>
          </a:p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1305" algn="l"/>
              </a:tabLst>
            </a:pPr>
            <a:r>
              <a:rPr lang="en-US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  <a:cs typeface="Cambria"/>
              </a:rPr>
              <a:t>Dynamic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57" y="539364"/>
            <a:ext cx="487578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solidFill>
                  <a:schemeClr val="bg1"/>
                </a:solidFill>
              </a:rPr>
              <a:t>Java Buzz Words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A242C8D-A631-EBA9-FBF7-27ECF244EB6E}"/>
              </a:ext>
            </a:extLst>
          </p:cNvPr>
          <p:cNvGrpSpPr/>
          <p:nvPr/>
        </p:nvGrpSpPr>
        <p:grpSpPr>
          <a:xfrm>
            <a:off x="5992091" y="255270"/>
            <a:ext cx="3151909" cy="1040130"/>
            <a:chOff x="5992091" y="200952"/>
            <a:chExt cx="3151909" cy="104013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B7800D0D-89B4-2C6A-DFB0-EE0D6F435280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92648366-E1FD-7A06-B3DA-1B852C2417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1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709117"/>
            <a:ext cx="2850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1BE79BA-505B-7B0C-ED32-538681BB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6" y="1591170"/>
            <a:ext cx="8329247" cy="45577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709117"/>
            <a:ext cx="2850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7851648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08" y="709117"/>
            <a:ext cx="2850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524000"/>
            <a:ext cx="708528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latin typeface="Cambria"/>
                <a:cs typeface="Cambria"/>
              </a:rPr>
              <a:t>C</a:t>
            </a:r>
            <a:r>
              <a:rPr sz="2400" b="1" dirty="0">
                <a:latin typeface="Cambria"/>
                <a:cs typeface="Cambria"/>
              </a:rPr>
              <a:t>ha</a:t>
            </a:r>
            <a:r>
              <a:rPr sz="2400" b="1" spc="-20" dirty="0">
                <a:latin typeface="Cambria"/>
                <a:cs typeface="Cambria"/>
              </a:rPr>
              <a:t>r</a:t>
            </a:r>
            <a:r>
              <a:rPr sz="2400" b="1" spc="-5" dirty="0">
                <a:latin typeface="Cambria"/>
                <a:cs typeface="Cambria"/>
              </a:rPr>
              <a:t>a</a:t>
            </a:r>
            <a:r>
              <a:rPr sz="2400" b="1" spc="-10" dirty="0">
                <a:latin typeface="Cambria"/>
                <a:cs typeface="Cambria"/>
              </a:rPr>
              <a:t>c</a:t>
            </a:r>
            <a:r>
              <a:rPr sz="2400" b="1" spc="-40" dirty="0">
                <a:latin typeface="Cambria"/>
                <a:cs typeface="Cambria"/>
              </a:rPr>
              <a:t>t</a:t>
            </a:r>
            <a:r>
              <a:rPr sz="2400" b="1" spc="5" dirty="0">
                <a:latin typeface="Cambria"/>
                <a:cs typeface="Cambria"/>
              </a:rPr>
              <a:t>e</a:t>
            </a:r>
            <a:r>
              <a:rPr sz="2400" b="1" dirty="0">
                <a:latin typeface="Cambria"/>
                <a:cs typeface="Cambria"/>
              </a:rPr>
              <a:t>r</a:t>
            </a:r>
            <a:r>
              <a:rPr sz="2400" b="1" spc="-8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Da</a:t>
            </a:r>
            <a:r>
              <a:rPr sz="2400" b="1" spc="-10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spc="-65" dirty="0">
                <a:latin typeface="Cambria"/>
                <a:cs typeface="Cambria"/>
              </a:rPr>
              <a:t>T</a:t>
            </a:r>
            <a:r>
              <a:rPr sz="2400" b="1" spc="-15" dirty="0">
                <a:latin typeface="Cambria"/>
                <a:cs typeface="Cambria"/>
              </a:rPr>
              <a:t>y</a:t>
            </a:r>
            <a:r>
              <a:rPr sz="2400" b="1" spc="-25" dirty="0">
                <a:latin typeface="Cambria"/>
                <a:cs typeface="Cambria"/>
              </a:rPr>
              <a:t>p</a:t>
            </a:r>
            <a:r>
              <a:rPr sz="2400" b="1" spc="-15" dirty="0">
                <a:latin typeface="Cambria"/>
                <a:cs typeface="Cambria"/>
              </a:rPr>
              <a:t>e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character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data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type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represents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single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character.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72" y="2362200"/>
            <a:ext cx="838068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" dirty="0">
                <a:latin typeface="Cambria"/>
                <a:cs typeface="Cambria"/>
              </a:rPr>
              <a:t>Unicode</a:t>
            </a:r>
            <a:r>
              <a:rPr sz="2400" b="1" spc="3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and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ASCII</a:t>
            </a:r>
            <a:r>
              <a:rPr sz="2400" b="1" spc="110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code</a:t>
            </a:r>
            <a:endParaRPr sz="2400" dirty="0">
              <a:latin typeface="Cambria"/>
              <a:cs typeface="Cambria"/>
            </a:endParaRPr>
          </a:p>
          <a:p>
            <a:pPr marL="12700"/>
            <a:r>
              <a:rPr sz="2400" spc="-25" dirty="0">
                <a:latin typeface="Cambria"/>
                <a:cs typeface="Cambria"/>
              </a:rPr>
              <a:t>Java</a:t>
            </a:r>
            <a:r>
              <a:rPr sz="2400" spc="2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supports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Unicode,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an</a:t>
            </a:r>
            <a:r>
              <a:rPr sz="2400" spc="2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encoding</a:t>
            </a:r>
            <a:r>
              <a:rPr sz="2400" spc="3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scheme</a:t>
            </a:r>
            <a:r>
              <a:rPr sz="2400" spc="3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support</a:t>
            </a:r>
            <a:r>
              <a:rPr sz="2400" spc="3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lang="en-IN" sz="2400" spc="-15" dirty="0">
                <a:latin typeface="Cambria"/>
                <a:cs typeface="Cambria"/>
              </a:rPr>
              <a:t>interchange,</a:t>
            </a:r>
            <a:r>
              <a:rPr lang="en-IN" sz="2400" spc="350" dirty="0">
                <a:latin typeface="Cambria"/>
                <a:cs typeface="Cambria"/>
              </a:rPr>
              <a:t> </a:t>
            </a:r>
            <a:r>
              <a:rPr lang="en-IN" sz="2400" spc="-10" dirty="0">
                <a:latin typeface="Cambria"/>
                <a:cs typeface="Cambria"/>
              </a:rPr>
              <a:t>processing,</a:t>
            </a:r>
            <a:r>
              <a:rPr lang="en-IN" sz="2400" spc="310" dirty="0">
                <a:latin typeface="Cambria"/>
                <a:cs typeface="Cambria"/>
              </a:rPr>
              <a:t> </a:t>
            </a:r>
            <a:r>
              <a:rPr lang="en-IN" sz="2400" spc="-10" dirty="0">
                <a:latin typeface="Cambria"/>
                <a:cs typeface="Cambria"/>
              </a:rPr>
              <a:t>and </a:t>
            </a:r>
            <a:r>
              <a:rPr sz="2400" spc="-5" dirty="0">
                <a:latin typeface="Cambria"/>
                <a:cs typeface="Cambria"/>
              </a:rPr>
              <a:t>display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of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written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texts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in the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world’s</a:t>
            </a:r>
            <a:r>
              <a:rPr sz="2400" spc="2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diverse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languages.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720" y="3865902"/>
            <a:ext cx="8080375" cy="22300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65,536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characters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possible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16-bit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encoding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not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sufficient</a:t>
            </a:r>
            <a:r>
              <a:rPr lang="en-US" sz="2400" spc="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to</a:t>
            </a:r>
            <a:r>
              <a:rPr lang="en-US"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p</a:t>
            </a:r>
            <a:r>
              <a:rPr sz="2400" spc="-20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l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he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c</a:t>
            </a:r>
            <a:r>
              <a:rPr sz="2400" dirty="0">
                <a:latin typeface="Cambria"/>
                <a:cs typeface="Cambria"/>
              </a:rPr>
              <a:t>h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20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ac</a:t>
            </a:r>
            <a:r>
              <a:rPr sz="2400" spc="-20" dirty="0">
                <a:latin typeface="Cambria"/>
                <a:cs typeface="Cambria"/>
              </a:rPr>
              <a:t>te</a:t>
            </a:r>
            <a:r>
              <a:rPr sz="2400" spc="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he</a:t>
            </a:r>
            <a:r>
              <a:rPr sz="2400" spc="-15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w</a:t>
            </a:r>
            <a:r>
              <a:rPr sz="2400" spc="5" dirty="0">
                <a:latin typeface="Cambria"/>
                <a:cs typeface="Cambria"/>
              </a:rPr>
              <a:t>or</a:t>
            </a:r>
            <a:r>
              <a:rPr sz="2400" spc="-5" dirty="0">
                <a:latin typeface="Cambria"/>
                <a:cs typeface="Cambria"/>
              </a:rPr>
              <a:t>ld</a:t>
            </a:r>
            <a:r>
              <a:rPr sz="2400" dirty="0">
                <a:latin typeface="Cambria"/>
                <a:cs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Unicode </a:t>
            </a:r>
            <a:r>
              <a:rPr sz="2400" spc="-10" dirty="0">
                <a:latin typeface="Cambria"/>
                <a:cs typeface="Cambria"/>
              </a:rPr>
              <a:t>standard therefore</a:t>
            </a:r>
            <a:r>
              <a:rPr sz="2400" spc="-5" dirty="0">
                <a:latin typeface="Cambria"/>
                <a:cs typeface="Cambria"/>
              </a:rPr>
              <a:t> has been </a:t>
            </a:r>
            <a:r>
              <a:rPr sz="2400" spc="-10" dirty="0">
                <a:latin typeface="Cambria"/>
                <a:cs typeface="Cambria"/>
              </a:rPr>
              <a:t>extended </a:t>
            </a:r>
            <a:r>
              <a:rPr sz="2400" spc="-20" dirty="0">
                <a:latin typeface="Cambria"/>
                <a:cs typeface="Cambria"/>
              </a:rPr>
              <a:t>to </a:t>
            </a:r>
            <a:r>
              <a:rPr sz="2400" spc="-10" dirty="0">
                <a:latin typeface="Cambria"/>
                <a:cs typeface="Cambria"/>
              </a:rPr>
              <a:t>allow up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640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1,112,064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characters</a:t>
            </a:r>
            <a:r>
              <a:rPr sz="2400" spc="-10" dirty="0">
                <a:latin typeface="Cambria"/>
                <a:cs typeface="Cambria"/>
              </a:rPr>
              <a:t>. 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Those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characters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that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go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beyond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original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16-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bit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limit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are</a:t>
            </a:r>
            <a:r>
              <a:rPr sz="2400" spc="-5" dirty="0">
                <a:latin typeface="Cambria"/>
                <a:cs typeface="Cambria"/>
              </a:rPr>
              <a:t> called</a:t>
            </a:r>
            <a:r>
              <a:rPr sz="2400" spc="3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supplementary </a:t>
            </a:r>
            <a:r>
              <a:rPr sz="2400" spc="-5" dirty="0">
                <a:latin typeface="Cambria"/>
                <a:cs typeface="Cambria"/>
              </a:rPr>
              <a:t> characters.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7" y="709117"/>
            <a:ext cx="358076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cape</a:t>
            </a:r>
            <a:r>
              <a:rPr sz="2200" spc="-5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2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eque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30" dirty="0">
                <a:solidFill>
                  <a:srgbClr val="EBEBEB"/>
                </a:solidFill>
                <a:latin typeface="Cambria"/>
                <a:cs typeface="Cambria"/>
              </a:rPr>
              <a:t>c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3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f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o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2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special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characters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8304480" cy="2016578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25" dirty="0">
                <a:latin typeface="Cambria"/>
                <a:cs typeface="Cambria"/>
              </a:rPr>
              <a:t>System.out.println("He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said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\"Java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fun\"");</a:t>
            </a:r>
            <a:r>
              <a:rPr sz="2400" spc="100" dirty="0">
                <a:latin typeface="Cambria"/>
                <a:cs typeface="Cambria"/>
              </a:rPr>
              <a:t> </a:t>
            </a:r>
            <a:endParaRPr lang="en-US" sz="2400" spc="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Cambria"/>
                <a:cs typeface="Cambria"/>
              </a:rPr>
              <a:t>output: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lang="en-US" sz="2400" b="1" dirty="0">
                <a:latin typeface="Cambria"/>
                <a:cs typeface="Cambria"/>
              </a:rPr>
              <a:t>He said </a:t>
            </a:r>
            <a:r>
              <a:rPr sz="2400" b="1" spc="-20" dirty="0">
                <a:latin typeface="Cambria"/>
                <a:cs typeface="Cambria"/>
              </a:rPr>
              <a:t>"Java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is</a:t>
            </a:r>
            <a:r>
              <a:rPr sz="2400" b="1" spc="18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fun</a:t>
            </a:r>
            <a:r>
              <a:rPr lang="en-US" sz="2400" b="1" spc="-35" dirty="0">
                <a:latin typeface="Cambria"/>
                <a:cs typeface="Cambria"/>
              </a:rPr>
              <a:t>"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20" dirty="0" err="1">
                <a:latin typeface="Cambria"/>
                <a:cs typeface="Cambria"/>
              </a:rPr>
              <a:t>System.out.println</a:t>
            </a:r>
            <a:r>
              <a:rPr sz="2400" spc="-20" dirty="0">
                <a:latin typeface="Cambria"/>
                <a:cs typeface="Cambria"/>
              </a:rPr>
              <a:t>("\\t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tab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character");</a:t>
            </a:r>
            <a:r>
              <a:rPr sz="2400" spc="-15" dirty="0">
                <a:latin typeface="Cambria"/>
                <a:cs typeface="Cambria"/>
              </a:rPr>
              <a:t> </a:t>
            </a:r>
            <a:endParaRPr lang="en-US" sz="2400" spc="-1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10" dirty="0">
                <a:latin typeface="Cambria"/>
                <a:cs typeface="Cambria"/>
              </a:rPr>
              <a:t>output: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\t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is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tab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character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785" y="3464378"/>
            <a:ext cx="7857744" cy="28102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845" cy="68521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347" y="480517"/>
            <a:ext cx="28486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Identifiers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195" y="1530850"/>
            <a:ext cx="8271509" cy="442492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Identifiers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variables,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methods, </a:t>
            </a:r>
            <a:r>
              <a:rPr sz="2000" dirty="0">
                <a:latin typeface="Cambria"/>
                <a:cs typeface="Cambria"/>
              </a:rPr>
              <a:t>classes,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packages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interfaces.</a:t>
            </a:r>
            <a:endParaRPr sz="2000" dirty="0">
              <a:latin typeface="Cambria"/>
              <a:cs typeface="Cambria"/>
            </a:endParaRPr>
          </a:p>
          <a:p>
            <a:pPr marL="12700">
              <a:spcBef>
                <a:spcPts val="405"/>
              </a:spcBef>
            </a:pPr>
            <a:r>
              <a:rPr sz="2000" spc="-10" dirty="0">
                <a:latin typeface="Cambria"/>
                <a:cs typeface="Cambria"/>
              </a:rPr>
              <a:t>Unlike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literals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they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things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themselves,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just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ways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referring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them.</a:t>
            </a:r>
            <a:endParaRPr lang="en-US" sz="2000" spc="-5" dirty="0">
              <a:latin typeface="Cambria"/>
              <a:cs typeface="Cambria"/>
            </a:endParaRPr>
          </a:p>
          <a:p>
            <a:pPr marL="12700">
              <a:spcBef>
                <a:spcPts val="405"/>
              </a:spcBef>
            </a:pPr>
            <a:r>
              <a:rPr lang="en-US" sz="2000" spc="-5" dirty="0">
                <a:solidFill>
                  <a:srgbClr val="FF0000"/>
                </a:solidFill>
                <a:latin typeface="Cambria"/>
                <a:cs typeface="Cambria"/>
              </a:rPr>
              <a:t>Literals are the values that are assigned to Identifiers</a:t>
            </a:r>
            <a:r>
              <a:rPr lang="en-US" sz="2000" spc="-5" dirty="0">
                <a:latin typeface="Cambria"/>
                <a:cs typeface="Cambria"/>
              </a:rPr>
              <a:t>. </a:t>
            </a:r>
            <a:r>
              <a:rPr lang="en-US" sz="2000" spc="-5" dirty="0">
                <a:solidFill>
                  <a:srgbClr val="FF0000"/>
                </a:solidFill>
                <a:latin typeface="Cambria"/>
                <a:cs typeface="Cambria"/>
              </a:rPr>
              <a:t>Ex: int count = 0;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 marR="5080"/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HelloWorld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program,</a:t>
            </a:r>
            <a:r>
              <a:rPr sz="2000" spc="-15" dirty="0">
                <a:latin typeface="Cambria"/>
                <a:cs typeface="Cambria"/>
              </a:rPr>
              <a:t> HelloWorld,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String,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args, main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println </a:t>
            </a: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identifiers. </a:t>
            </a:r>
            <a:r>
              <a:rPr sz="2000" spc="-3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general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rules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constructing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(naming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conventions)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variables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are:</a:t>
            </a:r>
            <a:endParaRPr sz="2000" dirty="0">
              <a:latin typeface="Cambria"/>
              <a:cs typeface="Cambria"/>
            </a:endParaRPr>
          </a:p>
          <a:p>
            <a:pPr marL="12700">
              <a:spcBef>
                <a:spcPts val="409"/>
              </a:spcBef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contain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letters,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digits,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underscores,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dollar signs</a:t>
            </a:r>
            <a:endParaRPr sz="2000" dirty="0">
              <a:latin typeface="Cambria"/>
              <a:cs typeface="Cambria"/>
            </a:endParaRPr>
          </a:p>
          <a:p>
            <a:pPr marL="12700">
              <a:spcBef>
                <a:spcPts val="409"/>
              </a:spcBef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must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begin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with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letter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 cannot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contain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whitespace</a:t>
            </a:r>
            <a:endParaRPr sz="2000" dirty="0">
              <a:latin typeface="Cambria"/>
              <a:cs typeface="Cambria"/>
            </a:endParaRPr>
          </a:p>
          <a:p>
            <a:pPr marL="12700">
              <a:spcBef>
                <a:spcPts val="385"/>
              </a:spcBef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also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begin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with </a:t>
            </a:r>
            <a:r>
              <a:rPr sz="2000" dirty="0">
                <a:latin typeface="Cambria"/>
                <a:cs typeface="Cambria"/>
              </a:rPr>
              <a:t>$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_</a:t>
            </a:r>
          </a:p>
          <a:p>
            <a:pPr marL="12700">
              <a:spcBef>
                <a:spcPts val="409"/>
              </a:spcBef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sensitive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("myVar"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"myvar"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different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variables)</a:t>
            </a:r>
            <a:endParaRPr sz="2000" dirty="0">
              <a:latin typeface="Cambria"/>
              <a:cs typeface="Cambria"/>
            </a:endParaRPr>
          </a:p>
          <a:p>
            <a:pPr marL="12700">
              <a:spcBef>
                <a:spcPts val="409"/>
              </a:spcBef>
            </a:pPr>
            <a:r>
              <a:rPr sz="2000" dirty="0">
                <a:latin typeface="Cambria"/>
                <a:cs typeface="Cambria"/>
              </a:rPr>
              <a:t>›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Reserved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words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cannot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46C1E2E-4772-1FE6-CEE2-3A6813666C86}"/>
              </a:ext>
            </a:extLst>
          </p:cNvPr>
          <p:cNvGrpSpPr/>
          <p:nvPr/>
        </p:nvGrpSpPr>
        <p:grpSpPr>
          <a:xfrm>
            <a:off x="5992091" y="200952"/>
            <a:ext cx="3151909" cy="1040130"/>
            <a:chOff x="5992091" y="200952"/>
            <a:chExt cx="3151909" cy="104013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D072D871-9ABD-638A-0742-3F3E4ABB1CC9}"/>
                </a:ext>
              </a:extLst>
            </p:cNvPr>
            <p:cNvSpPr/>
            <p:nvPr userDrawn="1"/>
          </p:nvSpPr>
          <p:spPr>
            <a:xfrm>
              <a:off x="5992091" y="300938"/>
              <a:ext cx="3151909" cy="7658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610CA425-022D-869A-2101-09BD12807F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92091" y="200952"/>
              <a:ext cx="3151909" cy="10401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896" y="709117"/>
            <a:ext cx="2899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Variables</a:t>
            </a:r>
            <a:r>
              <a:rPr sz="3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00200"/>
            <a:ext cx="8229600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›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Variables</a:t>
            </a:r>
            <a:r>
              <a:rPr sz="24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containers</a:t>
            </a:r>
            <a:r>
              <a:rPr sz="2400" spc="-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storing</a:t>
            </a:r>
            <a:r>
              <a:rPr sz="24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values.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Cambria"/>
                <a:cs typeface="Cambria"/>
              </a:rPr>
              <a:t>int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stores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integers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(whole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numbers),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without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decimals,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such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123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or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-123 </a:t>
            </a:r>
            <a:endParaRPr lang="en-US" sz="2400" spc="-5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400" spc="-33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float</a:t>
            </a:r>
            <a:r>
              <a:rPr sz="2400" dirty="0">
                <a:latin typeface="Cambria"/>
                <a:cs typeface="Cambria"/>
              </a:rPr>
              <a:t> - </a:t>
            </a:r>
            <a:r>
              <a:rPr sz="2400" spc="-5" dirty="0">
                <a:latin typeface="Cambria"/>
                <a:cs typeface="Cambria"/>
              </a:rPr>
              <a:t>stores </a:t>
            </a:r>
            <a:r>
              <a:rPr sz="2400" dirty="0">
                <a:latin typeface="Cambria"/>
                <a:cs typeface="Cambria"/>
              </a:rPr>
              <a:t>floating point numbers, </a:t>
            </a:r>
            <a:r>
              <a:rPr sz="2400" spc="5" dirty="0">
                <a:latin typeface="Cambria"/>
                <a:cs typeface="Cambria"/>
              </a:rPr>
              <a:t>with </a:t>
            </a:r>
            <a:r>
              <a:rPr sz="2400" dirty="0">
                <a:latin typeface="Cambria"/>
                <a:cs typeface="Cambria"/>
              </a:rPr>
              <a:t>decimals, </a:t>
            </a:r>
            <a:r>
              <a:rPr sz="2400" spc="5" dirty="0">
                <a:latin typeface="Cambria"/>
                <a:cs typeface="Cambria"/>
              </a:rPr>
              <a:t>such as </a:t>
            </a:r>
            <a:r>
              <a:rPr sz="2400" dirty="0">
                <a:latin typeface="Cambria"/>
                <a:cs typeface="Cambria"/>
              </a:rPr>
              <a:t>12.34 </a:t>
            </a:r>
            <a:r>
              <a:rPr sz="2400" spc="5" dirty="0">
                <a:latin typeface="Cambria"/>
                <a:cs typeface="Cambria"/>
              </a:rPr>
              <a:t>or </a:t>
            </a:r>
            <a:r>
              <a:rPr sz="2400" spc="-5" dirty="0">
                <a:latin typeface="Cambria"/>
                <a:cs typeface="Cambria"/>
              </a:rPr>
              <a:t>-12.34 </a:t>
            </a:r>
            <a:r>
              <a:rPr sz="2400" dirty="0">
                <a:latin typeface="Cambria"/>
                <a:cs typeface="Cambria"/>
              </a:rPr>
              <a:t> </a:t>
            </a:r>
            <a:endParaRPr lang="en-US"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5" dirty="0">
                <a:latin typeface="Cambria"/>
                <a:cs typeface="Cambria"/>
              </a:rPr>
              <a:t>char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-5" dirty="0">
                <a:latin typeface="Cambria"/>
                <a:cs typeface="Cambria"/>
              </a:rPr>
              <a:t>stores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single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characters,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such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as</a:t>
            </a:r>
            <a:r>
              <a:rPr sz="2400" spc="-15" dirty="0">
                <a:latin typeface="Cambria"/>
                <a:cs typeface="Cambria"/>
              </a:rPr>
              <a:t> 'a'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‘A'.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latin typeface="Cambria"/>
                <a:cs typeface="Cambria"/>
              </a:rPr>
              <a:t>boolean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stores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values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with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two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states: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true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false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mbria"/>
                <a:cs typeface="Cambria"/>
              </a:rPr>
              <a:t>String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 </a:t>
            </a:r>
            <a:r>
              <a:rPr sz="2400" spc="-5" dirty="0">
                <a:latin typeface="Cambria"/>
                <a:cs typeface="Cambria"/>
              </a:rPr>
              <a:t>stores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text,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such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"Hello".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›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Syntax: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Data-type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variable-name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=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variable-value;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›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Example: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String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name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=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"John";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336" y="709117"/>
            <a:ext cx="26339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Final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Variables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329" y="1658188"/>
            <a:ext cx="7929271" cy="3707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45" dirty="0">
                <a:solidFill>
                  <a:srgbClr val="FF0000"/>
                </a:solidFill>
                <a:latin typeface="Cambria"/>
                <a:cs typeface="Cambria"/>
              </a:rPr>
              <a:t>You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24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add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 the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final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keyword</a:t>
            </a:r>
            <a:r>
              <a:rPr sz="2400" spc="-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you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don't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want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others</a:t>
            </a:r>
            <a:r>
              <a:rPr sz="2400" spc="-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(or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yourself)</a:t>
            </a:r>
            <a:r>
              <a:rPr sz="2400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400" spc="1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2400" spc="-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lue</a:t>
            </a:r>
            <a:r>
              <a:rPr sz="2400" spc="1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›</a:t>
            </a:r>
            <a:r>
              <a:rPr sz="2400" spc="5" dirty="0">
                <a:latin typeface="Cambria"/>
                <a:cs typeface="Cambria"/>
              </a:rPr>
              <a:t> This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declare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the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variable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"final"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or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"constant",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which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means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unchangeable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read-only.</a:t>
            </a:r>
            <a:endParaRPr lang="en-US" sz="2400" spc="-2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›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Example: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final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float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interest_rate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=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7.85;</a:t>
            </a: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2400" spc="-5" dirty="0">
                <a:latin typeface="Cambria"/>
                <a:cs typeface="Cambria"/>
              </a:rPr>
              <a:t>interst_rate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=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8.23;	/*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generate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error: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cannot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assign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value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to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final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variable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*/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7875"/>
            <a:ext cx="8153400" cy="4051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dirty="0">
                <a:latin typeface="Cambria"/>
                <a:cs typeface="Cambria"/>
              </a:rPr>
              <a:t>naming </a:t>
            </a:r>
            <a:r>
              <a:rPr sz="2200" spc="-10" dirty="0">
                <a:latin typeface="Cambria"/>
                <a:cs typeface="Cambria"/>
              </a:rPr>
              <a:t>convention </a:t>
            </a:r>
            <a:r>
              <a:rPr sz="2200" spc="-5" dirty="0">
                <a:latin typeface="Cambria"/>
                <a:cs typeface="Cambria"/>
              </a:rPr>
              <a:t>is </a:t>
            </a:r>
            <a:r>
              <a:rPr sz="2200" dirty="0">
                <a:latin typeface="Cambria"/>
                <a:cs typeface="Cambria"/>
              </a:rPr>
              <a:t>a rule </a:t>
            </a:r>
            <a:r>
              <a:rPr sz="2200" spc="-15" dirty="0">
                <a:latin typeface="Cambria"/>
                <a:cs typeface="Cambria"/>
              </a:rPr>
              <a:t>to </a:t>
            </a:r>
            <a:r>
              <a:rPr sz="2200" spc="-5" dirty="0">
                <a:latin typeface="Cambria"/>
                <a:cs typeface="Cambria"/>
              </a:rPr>
              <a:t>follow </a:t>
            </a:r>
            <a:r>
              <a:rPr sz="2200" spc="-10" dirty="0">
                <a:latin typeface="Cambria"/>
                <a:cs typeface="Cambria"/>
              </a:rPr>
              <a:t>as </a:t>
            </a:r>
            <a:r>
              <a:rPr sz="2200" spc="-20" dirty="0">
                <a:latin typeface="Cambria"/>
                <a:cs typeface="Cambria"/>
              </a:rPr>
              <a:t>you </a:t>
            </a:r>
            <a:r>
              <a:rPr sz="2200" spc="5" dirty="0">
                <a:latin typeface="Cambria"/>
                <a:cs typeface="Cambria"/>
              </a:rPr>
              <a:t>decide </a:t>
            </a:r>
            <a:r>
              <a:rPr sz="2200" spc="-5" dirty="0">
                <a:latin typeface="Cambria"/>
                <a:cs typeface="Cambria"/>
              </a:rPr>
              <a:t>what </a:t>
            </a:r>
            <a:r>
              <a:rPr sz="2200" spc="-30" dirty="0">
                <a:latin typeface="Cambria"/>
                <a:cs typeface="Cambria"/>
              </a:rPr>
              <a:t>to 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name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your</a:t>
            </a:r>
            <a:r>
              <a:rPr sz="2200" spc="-5" dirty="0">
                <a:latin typeface="Cambria"/>
                <a:cs typeface="Cambria"/>
              </a:rPr>
              <a:t> identifiers</a:t>
            </a:r>
            <a:r>
              <a:rPr sz="2200" dirty="0">
                <a:latin typeface="Cambria"/>
                <a:cs typeface="Cambria"/>
              </a:rPr>
              <a:t> such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class,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package,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variable,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constant, </a:t>
            </a:r>
            <a:r>
              <a:rPr sz="2200" spc="5" dirty="0">
                <a:latin typeface="Cambria"/>
                <a:cs typeface="Cambria"/>
              </a:rPr>
              <a:t> method,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etc.</a:t>
            </a:r>
            <a:endParaRPr sz="2200" dirty="0">
              <a:latin typeface="Cambria"/>
              <a:cs typeface="Cambria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marR="635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5" dirty="0">
                <a:latin typeface="Cambria"/>
                <a:cs typeface="Cambria"/>
              </a:rPr>
              <a:t>But, it is </a:t>
            </a:r>
            <a:r>
              <a:rPr sz="2200" dirty="0">
                <a:latin typeface="Cambria"/>
                <a:cs typeface="Cambria"/>
              </a:rPr>
              <a:t>not </a:t>
            </a:r>
            <a:r>
              <a:rPr sz="2200" spc="-10" dirty="0">
                <a:latin typeface="Cambria"/>
                <a:cs typeface="Cambria"/>
              </a:rPr>
              <a:t>forced </a:t>
            </a:r>
            <a:r>
              <a:rPr sz="2200" spc="-15" dirty="0">
                <a:latin typeface="Cambria"/>
                <a:cs typeface="Cambria"/>
              </a:rPr>
              <a:t>to </a:t>
            </a:r>
            <a:r>
              <a:rPr sz="2200" spc="-35" dirty="0">
                <a:latin typeface="Cambria"/>
                <a:cs typeface="Cambria"/>
              </a:rPr>
              <a:t>follow. </a:t>
            </a:r>
            <a:r>
              <a:rPr sz="2200" spc="-5" dirty="0">
                <a:latin typeface="Cambria"/>
                <a:cs typeface="Cambria"/>
              </a:rPr>
              <a:t>So, </a:t>
            </a:r>
            <a:r>
              <a:rPr sz="2200" spc="5" dirty="0">
                <a:latin typeface="Cambria"/>
                <a:cs typeface="Cambria"/>
              </a:rPr>
              <a:t>it </a:t>
            </a:r>
            <a:r>
              <a:rPr sz="2200" spc="-5" dirty="0">
                <a:latin typeface="Cambria"/>
                <a:cs typeface="Cambria"/>
              </a:rPr>
              <a:t>is </a:t>
            </a:r>
            <a:r>
              <a:rPr sz="2200" spc="-10" dirty="0">
                <a:latin typeface="Cambria"/>
                <a:cs typeface="Cambria"/>
              </a:rPr>
              <a:t>known </a:t>
            </a:r>
            <a:r>
              <a:rPr sz="2200" dirty="0">
                <a:latin typeface="Cambria"/>
                <a:cs typeface="Cambria"/>
              </a:rPr>
              <a:t>as </a:t>
            </a:r>
            <a:r>
              <a:rPr sz="2200" spc="-10" dirty="0">
                <a:latin typeface="Cambria"/>
                <a:cs typeface="Cambria"/>
              </a:rPr>
              <a:t>convention </a:t>
            </a:r>
            <a:r>
              <a:rPr sz="2200" dirty="0">
                <a:latin typeface="Cambria"/>
                <a:cs typeface="Cambria"/>
              </a:rPr>
              <a:t>not rule. </a:t>
            </a:r>
            <a:r>
              <a:rPr sz="2200" spc="5" dirty="0">
                <a:latin typeface="Cambria"/>
                <a:cs typeface="Cambria"/>
              </a:rPr>
              <a:t> These </a:t>
            </a:r>
            <a:r>
              <a:rPr sz="2200" spc="-10" dirty="0">
                <a:latin typeface="Cambria"/>
                <a:cs typeface="Cambria"/>
              </a:rPr>
              <a:t>conventions are </a:t>
            </a:r>
            <a:r>
              <a:rPr sz="2200" spc="-5" dirty="0">
                <a:latin typeface="Cambria"/>
                <a:cs typeface="Cambria"/>
              </a:rPr>
              <a:t>suggested </a:t>
            </a:r>
            <a:r>
              <a:rPr sz="2200" spc="-15" dirty="0">
                <a:latin typeface="Cambria"/>
                <a:cs typeface="Cambria"/>
              </a:rPr>
              <a:t>by several </a:t>
            </a: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spc="-5" dirty="0">
                <a:latin typeface="Cambria"/>
                <a:cs typeface="Cambria"/>
              </a:rPr>
              <a:t>communities such </a:t>
            </a:r>
            <a:r>
              <a:rPr sz="2200" dirty="0">
                <a:latin typeface="Cambria"/>
                <a:cs typeface="Cambria"/>
              </a:rPr>
              <a:t> as Sun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Microsystems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Netscape.</a:t>
            </a:r>
            <a:endParaRPr sz="2200" dirty="0">
              <a:latin typeface="Cambria"/>
              <a:cs typeface="Cambria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25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spc="-5" dirty="0">
                <a:latin typeface="Cambria"/>
                <a:cs typeface="Cambria"/>
              </a:rPr>
              <a:t>All</a:t>
            </a:r>
            <a:r>
              <a:rPr sz="2200" dirty="0">
                <a:latin typeface="Cambria"/>
                <a:cs typeface="Cambria"/>
              </a:rPr>
              <a:t> 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classes,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interfaces,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packages,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methods</a:t>
            </a:r>
            <a:r>
              <a:rPr sz="2200" dirty="0">
                <a:latin typeface="Cambria"/>
                <a:cs typeface="Cambria"/>
              </a:rPr>
              <a:t> 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fields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programming</a:t>
            </a:r>
            <a:r>
              <a:rPr sz="2200" spc="-5" dirty="0">
                <a:latin typeface="Cambria"/>
                <a:cs typeface="Cambria"/>
              </a:rPr>
              <a:t> language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given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according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Java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naming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convention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. If 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you 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fail 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follow these 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conventions,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it 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may generate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confusion</a:t>
            </a:r>
            <a:r>
              <a:rPr sz="2200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sz="22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erroneous</a:t>
            </a:r>
            <a:r>
              <a:rPr sz="22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code.</a:t>
            </a:r>
            <a:endParaRPr sz="22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</a:rPr>
              <a:t>Contents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42462" y="1676400"/>
            <a:ext cx="8533080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History &amp; Features of Java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Java Virtual Machine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Java Runtime Environment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Bytecode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Objected Oriented principles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Datatypes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Variables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Final keyword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Operators &amp; precedence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Scanner class for input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Type conversion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7875"/>
            <a:ext cx="8380984" cy="47609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200" spc="-15" dirty="0">
                <a:latin typeface="Cambria"/>
                <a:cs typeface="Cambria"/>
              </a:rPr>
              <a:t>By </a:t>
            </a:r>
            <a:r>
              <a:rPr sz="2200" dirty="0">
                <a:latin typeface="Cambria"/>
                <a:cs typeface="Cambria"/>
              </a:rPr>
              <a:t>using </a:t>
            </a:r>
            <a:r>
              <a:rPr sz="2200" spc="-5" dirty="0">
                <a:latin typeface="Cambria"/>
                <a:cs typeface="Cambria"/>
              </a:rPr>
              <a:t>standard </a:t>
            </a:r>
            <a:r>
              <a:rPr sz="2200" spc="-25" dirty="0">
                <a:latin typeface="Cambria"/>
                <a:cs typeface="Cambria"/>
              </a:rPr>
              <a:t>Java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naming conventions, </a:t>
            </a:r>
            <a:r>
              <a:rPr sz="2200" spc="-20" dirty="0">
                <a:latin typeface="Cambria"/>
                <a:cs typeface="Cambria"/>
              </a:rPr>
              <a:t>you </a:t>
            </a:r>
            <a:r>
              <a:rPr sz="2200" spc="-10" dirty="0">
                <a:latin typeface="Cambria"/>
                <a:cs typeface="Cambria"/>
              </a:rPr>
              <a:t>make </a:t>
            </a:r>
            <a:r>
              <a:rPr sz="2200" spc="-20" dirty="0">
                <a:latin typeface="Cambria"/>
                <a:cs typeface="Cambria"/>
              </a:rPr>
              <a:t>your </a:t>
            </a:r>
            <a:r>
              <a:rPr sz="2200" dirty="0">
                <a:latin typeface="Cambria"/>
                <a:cs typeface="Cambria"/>
              </a:rPr>
              <a:t>code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easier </a:t>
            </a:r>
            <a:r>
              <a:rPr sz="2200" spc="-10" dirty="0">
                <a:latin typeface="Cambria"/>
                <a:cs typeface="Cambria"/>
              </a:rPr>
              <a:t>to </a:t>
            </a:r>
            <a:r>
              <a:rPr sz="2200" spc="-5" dirty="0">
                <a:latin typeface="Cambria"/>
                <a:cs typeface="Cambria"/>
              </a:rPr>
              <a:t>read for </a:t>
            </a:r>
            <a:r>
              <a:rPr sz="2200" spc="-15" dirty="0">
                <a:latin typeface="Cambria"/>
                <a:cs typeface="Cambria"/>
              </a:rPr>
              <a:t>yourself </a:t>
            </a:r>
            <a:r>
              <a:rPr sz="2200" dirty="0">
                <a:latin typeface="Cambria"/>
                <a:cs typeface="Cambria"/>
              </a:rPr>
              <a:t>and </a:t>
            </a:r>
            <a:r>
              <a:rPr sz="2200" spc="-5" dirty="0">
                <a:latin typeface="Cambria"/>
                <a:cs typeface="Cambria"/>
              </a:rPr>
              <a:t>other </a:t>
            </a:r>
            <a:r>
              <a:rPr sz="2200" spc="-10" dirty="0">
                <a:latin typeface="Cambria"/>
                <a:cs typeface="Cambria"/>
              </a:rPr>
              <a:t>programmers. Readability </a:t>
            </a:r>
            <a:r>
              <a:rPr sz="2200" spc="5" dirty="0">
                <a:latin typeface="Cambria"/>
                <a:cs typeface="Cambria"/>
              </a:rPr>
              <a:t>of 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Java </a:t>
            </a:r>
            <a:r>
              <a:rPr sz="2200" spc="-10" dirty="0">
                <a:latin typeface="Cambria"/>
                <a:cs typeface="Cambria"/>
              </a:rPr>
              <a:t>program </a:t>
            </a:r>
            <a:r>
              <a:rPr sz="2200" spc="-5" dirty="0">
                <a:latin typeface="Cambria"/>
                <a:cs typeface="Cambria"/>
              </a:rPr>
              <a:t>is </a:t>
            </a:r>
            <a:r>
              <a:rPr sz="2200" spc="-15" dirty="0">
                <a:latin typeface="Cambria"/>
                <a:cs typeface="Cambria"/>
              </a:rPr>
              <a:t>very </a:t>
            </a:r>
            <a:r>
              <a:rPr sz="2200" dirty="0">
                <a:latin typeface="Cambria"/>
                <a:cs typeface="Cambria"/>
              </a:rPr>
              <a:t>important. It </a:t>
            </a:r>
            <a:r>
              <a:rPr sz="2200" spc="-5" dirty="0">
                <a:latin typeface="Cambria"/>
                <a:cs typeface="Cambria"/>
              </a:rPr>
              <a:t>indicates that less </a:t>
            </a:r>
            <a:r>
              <a:rPr sz="2200" dirty="0">
                <a:latin typeface="Cambria"/>
                <a:cs typeface="Cambria"/>
              </a:rPr>
              <a:t>time </a:t>
            </a:r>
            <a:r>
              <a:rPr sz="2200" spc="-5" dirty="0">
                <a:latin typeface="Cambria"/>
                <a:cs typeface="Cambria"/>
              </a:rPr>
              <a:t>is spent </a:t>
            </a:r>
            <a:r>
              <a:rPr sz="2200" spc="-30" dirty="0">
                <a:latin typeface="Cambria"/>
                <a:cs typeface="Cambria"/>
              </a:rPr>
              <a:t>to 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figure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out</a:t>
            </a:r>
            <a:r>
              <a:rPr sz="2200" spc="-5" dirty="0">
                <a:latin typeface="Cambria"/>
                <a:cs typeface="Cambria"/>
              </a:rPr>
              <a:t> what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5" dirty="0">
                <a:latin typeface="Cambria"/>
                <a:cs typeface="Cambria"/>
              </a:rPr>
              <a:t>code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does.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mbria"/>
                <a:cs typeface="Cambria"/>
              </a:rPr>
              <a:t>Class</a:t>
            </a:r>
            <a:endParaRPr dirty="0">
              <a:latin typeface="Cambria"/>
              <a:cs typeface="Cambria"/>
            </a:endParaRPr>
          </a:p>
          <a:p>
            <a:pPr marL="4749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start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uppercase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letter.</a:t>
            </a:r>
            <a:endParaRPr dirty="0">
              <a:latin typeface="Cambria"/>
              <a:cs typeface="Cambria"/>
            </a:endParaRPr>
          </a:p>
          <a:p>
            <a:pPr marL="474980" marR="26466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noun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Color,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Button,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System,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Thread,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etc. </a:t>
            </a:r>
            <a:r>
              <a:rPr spc="-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</a:t>
            </a:r>
            <a:r>
              <a:rPr spc="-5" dirty="0">
                <a:latin typeface="Cambria"/>
                <a:cs typeface="Cambria"/>
              </a:rPr>
              <a:t> appropriate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words,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instead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acronyms.</a:t>
            </a:r>
            <a:endParaRPr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Cambria"/>
                <a:cs typeface="Cambria"/>
              </a:rPr>
              <a:t>Interface</a:t>
            </a:r>
            <a:endParaRPr dirty="0">
              <a:latin typeface="Cambria"/>
              <a:cs typeface="Cambria"/>
            </a:endParaRPr>
          </a:p>
          <a:p>
            <a:pPr marL="4749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start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uppercase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letter.</a:t>
            </a:r>
            <a:endParaRPr dirty="0">
              <a:latin typeface="Cambria"/>
              <a:cs typeface="Cambria"/>
            </a:endParaRPr>
          </a:p>
          <a:p>
            <a:pPr marL="474980" marR="217424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5" dirty="0">
                <a:latin typeface="Cambria"/>
                <a:cs typeface="Cambria"/>
              </a:rPr>
              <a:t>It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be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an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adjective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such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as</a:t>
            </a:r>
            <a:r>
              <a:rPr spc="-5" dirty="0">
                <a:latin typeface="Cambria"/>
                <a:cs typeface="Cambria"/>
              </a:rPr>
              <a:t> Runnable,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Remote,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5" dirty="0">
                <a:latin typeface="Cambria"/>
                <a:cs typeface="Cambria"/>
              </a:rPr>
              <a:t>ActionListener. </a:t>
            </a:r>
            <a:r>
              <a:rPr spc="-3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</a:t>
            </a:r>
            <a:r>
              <a:rPr spc="-5" dirty="0">
                <a:latin typeface="Cambria"/>
                <a:cs typeface="Cambria"/>
              </a:rPr>
              <a:t> appropriate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words,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instead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of</a:t>
            </a:r>
            <a:r>
              <a:rPr lang="en-US" spc="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acronyms.</a:t>
            </a:r>
            <a:endParaRPr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08F176-2CA4-A215-97B3-B0F5913017F5}"/>
              </a:ext>
            </a:extLst>
          </p:cNvPr>
          <p:cNvSpPr txBox="1"/>
          <p:nvPr/>
        </p:nvSpPr>
        <p:spPr>
          <a:xfrm>
            <a:off x="6096000" y="3200400"/>
            <a:ext cx="236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public class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Employee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//code snippet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046B2C-91B1-D11A-BC5B-E8A1208350D6}"/>
              </a:ext>
            </a:extLst>
          </p:cNvPr>
          <p:cNvSpPr txBox="1"/>
          <p:nvPr/>
        </p:nvSpPr>
        <p:spPr>
          <a:xfrm>
            <a:off x="6168683" y="4771967"/>
            <a:ext cx="2289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interface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Printable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//code snippet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701062"/>
            <a:ext cx="8154034" cy="43428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Cambria"/>
                <a:cs typeface="Cambria"/>
              </a:rPr>
              <a:t>Method</a:t>
            </a:r>
            <a:endParaRPr lang="en-US" sz="2000" b="1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should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start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lowercase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letter.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should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verb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main(),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print(),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 err="1">
                <a:latin typeface="Cambria"/>
                <a:cs typeface="Cambria"/>
              </a:rPr>
              <a:t>println</a:t>
            </a:r>
            <a:r>
              <a:rPr sz="2000" dirty="0">
                <a:latin typeface="Cambria"/>
                <a:cs typeface="Cambria"/>
              </a:rPr>
              <a:t>().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If 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the 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contains</a:t>
            </a:r>
            <a:r>
              <a:rPr sz="2000" spc="5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multiple</a:t>
            </a:r>
            <a:r>
              <a:rPr sz="2000" spc="4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words,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start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it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endParaRPr lang="en-US"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mbria"/>
                <a:cs typeface="Cambria"/>
              </a:rPr>
              <a:t>a 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lowercase</a:t>
            </a:r>
            <a:r>
              <a:rPr sz="2000" spc="5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letter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followed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by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an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upp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10" dirty="0">
                <a:latin typeface="Cambria"/>
                <a:cs typeface="Cambria"/>
              </a:rPr>
              <a:t>c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</a:t>
            </a:r>
            <a:r>
              <a:rPr sz="2000" spc="5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</a:t>
            </a:r>
            <a:r>
              <a:rPr sz="2000" spc="5" dirty="0">
                <a:latin typeface="Cambria"/>
                <a:cs typeface="Cambria"/>
              </a:rPr>
              <a:t>c</a:t>
            </a:r>
            <a:r>
              <a:rPr sz="2000" dirty="0">
                <a:latin typeface="Cambria"/>
                <a:cs typeface="Cambria"/>
              </a:rPr>
              <a:t>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actio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spc="-3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5" dirty="0">
                <a:latin typeface="Cambria"/>
                <a:cs typeface="Cambria"/>
              </a:rPr>
              <a:t>r</a:t>
            </a:r>
            <a:r>
              <a:rPr sz="2000" spc="-35" dirty="0">
                <a:latin typeface="Cambria"/>
                <a:cs typeface="Cambria"/>
              </a:rPr>
              <a:t>f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5" dirty="0">
                <a:latin typeface="Cambria"/>
                <a:cs typeface="Cambria"/>
              </a:rPr>
              <a:t>m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mbria"/>
                <a:cs typeface="Cambria"/>
              </a:rPr>
              <a:t>Variable</a:t>
            </a:r>
            <a:endParaRPr lang="en-US" sz="2000" b="1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900" spc="5" dirty="0">
                <a:latin typeface="Cambria"/>
                <a:cs typeface="Cambria"/>
              </a:rPr>
              <a:t>It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should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start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with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a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lowercase</a:t>
            </a:r>
            <a:r>
              <a:rPr sz="1900" spc="-7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letter</a:t>
            </a:r>
            <a:r>
              <a:rPr sz="1900" spc="-5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such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as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id,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name.</a:t>
            </a:r>
            <a:endParaRPr lang="en-US" sz="19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900" spc="5" dirty="0">
                <a:latin typeface="Cambria"/>
                <a:cs typeface="Cambria"/>
              </a:rPr>
              <a:t>It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should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not </a:t>
            </a:r>
            <a:r>
              <a:rPr sz="1900" spc="5" dirty="0">
                <a:latin typeface="Cambria"/>
                <a:cs typeface="Cambria"/>
              </a:rPr>
              <a:t>start</a:t>
            </a:r>
            <a:r>
              <a:rPr sz="1900" spc="-50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with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the</a:t>
            </a:r>
            <a:r>
              <a:rPr sz="1900" spc="-30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special</a:t>
            </a:r>
            <a:r>
              <a:rPr sz="1900" spc="-6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characters</a:t>
            </a:r>
            <a:r>
              <a:rPr sz="1900" spc="-70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like</a:t>
            </a:r>
            <a:r>
              <a:rPr sz="1900" spc="-25" dirty="0">
                <a:latin typeface="Cambria"/>
                <a:cs typeface="Cambria"/>
              </a:rPr>
              <a:t> </a:t>
            </a:r>
            <a:endParaRPr lang="en-US" sz="1900" spc="-25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FF0000"/>
                </a:solidFill>
                <a:latin typeface="Cambria"/>
                <a:cs typeface="Cambria"/>
              </a:rPr>
              <a:t>&amp;</a:t>
            </a:r>
            <a:r>
              <a:rPr sz="19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"/>
                <a:cs typeface="Cambria"/>
              </a:rPr>
              <a:t>(ampersand),</a:t>
            </a:r>
            <a:r>
              <a:rPr sz="1900" spc="-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"/>
                <a:cs typeface="Cambria"/>
              </a:rPr>
              <a:t>$</a:t>
            </a:r>
            <a:r>
              <a:rPr sz="19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"/>
                <a:cs typeface="Cambria"/>
              </a:rPr>
              <a:t>(dollar),</a:t>
            </a:r>
            <a:r>
              <a:rPr sz="19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z="19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mbria"/>
                <a:cs typeface="Cambria"/>
              </a:rPr>
              <a:t>(underscore)</a:t>
            </a:r>
            <a:r>
              <a:rPr sz="1900" spc="-5" dirty="0">
                <a:latin typeface="Cambria"/>
                <a:cs typeface="Cambria"/>
              </a:rPr>
              <a:t>. 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If</a:t>
            </a:r>
            <a:r>
              <a:rPr sz="1900" spc="1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the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name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contains</a:t>
            </a:r>
            <a:r>
              <a:rPr sz="1900" dirty="0">
                <a:latin typeface="Cambria"/>
                <a:cs typeface="Cambria"/>
              </a:rPr>
              <a:t> </a:t>
            </a:r>
            <a:endParaRPr lang="en-US"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mbria"/>
                <a:cs typeface="Cambria"/>
              </a:rPr>
              <a:t>multiple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words,</a:t>
            </a:r>
            <a:r>
              <a:rPr sz="1900" spc="-1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start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it</a:t>
            </a:r>
            <a:r>
              <a:rPr sz="1900" dirty="0">
                <a:latin typeface="Cambria"/>
                <a:cs typeface="Cambria"/>
              </a:rPr>
              <a:t> with</a:t>
            </a:r>
            <a:r>
              <a:rPr sz="1900" spc="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the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5" dirty="0">
                <a:latin typeface="Cambria"/>
                <a:cs typeface="Cambria"/>
              </a:rPr>
              <a:t>lowercase</a:t>
            </a:r>
            <a:r>
              <a:rPr sz="1900" spc="-10" dirty="0">
                <a:latin typeface="Cambria"/>
                <a:cs typeface="Cambria"/>
              </a:rPr>
              <a:t> letter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followed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by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an </a:t>
            </a:r>
            <a:r>
              <a:rPr sz="1900" spc="10" dirty="0">
                <a:latin typeface="Cambria"/>
                <a:cs typeface="Cambria"/>
              </a:rPr>
              <a:t> </a:t>
            </a:r>
            <a:endParaRPr lang="en-US" sz="1900" spc="1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latin typeface="Cambria"/>
                <a:cs typeface="Cambria"/>
              </a:rPr>
              <a:t>uppercase</a:t>
            </a:r>
            <a:r>
              <a:rPr sz="1900" spc="-9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letter</a:t>
            </a:r>
            <a:r>
              <a:rPr sz="1900" spc="-60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such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as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firstName,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spc="5" dirty="0" err="1">
                <a:latin typeface="Cambria"/>
                <a:cs typeface="Cambria"/>
              </a:rPr>
              <a:t>lastName</a:t>
            </a:r>
            <a:r>
              <a:rPr sz="1900" spc="5" dirty="0">
                <a:latin typeface="Cambria"/>
                <a:cs typeface="Cambria"/>
              </a:rPr>
              <a:t>.</a:t>
            </a:r>
            <a:endParaRPr lang="en-US" sz="19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900" spc="-15" dirty="0">
                <a:latin typeface="Cambria"/>
                <a:cs typeface="Cambria"/>
              </a:rPr>
              <a:t>Avoid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using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one-character</a:t>
            </a:r>
            <a:r>
              <a:rPr sz="1900" spc="-8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variables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such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5" dirty="0">
                <a:latin typeface="Cambria"/>
                <a:cs typeface="Cambria"/>
              </a:rPr>
              <a:t>as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x,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spc="-70" dirty="0">
                <a:latin typeface="Cambria"/>
                <a:cs typeface="Cambria"/>
              </a:rPr>
              <a:t>y,</a:t>
            </a:r>
            <a:r>
              <a:rPr sz="1900" spc="15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z.</a:t>
            </a:r>
            <a:endParaRPr sz="19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480652-78C9-7A3F-8A90-E56C8A68BAD6}"/>
              </a:ext>
            </a:extLst>
          </p:cNvPr>
          <p:cNvSpPr txBox="1"/>
          <p:nvPr/>
        </p:nvSpPr>
        <p:spPr>
          <a:xfrm>
            <a:off x="6854483" y="1371600"/>
            <a:ext cx="16805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class Employee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// method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void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draw()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//code snippet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C78A15-8DB5-9A3F-971C-A79368A89405}"/>
              </a:ext>
            </a:extLst>
          </p:cNvPr>
          <p:cNvSpPr txBox="1"/>
          <p:nvPr/>
        </p:nvSpPr>
        <p:spPr>
          <a:xfrm>
            <a:off x="6937717" y="4075345"/>
            <a:ext cx="18252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class Employee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// variable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//code snippet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424105"/>
            <a:ext cx="7618984" cy="468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mbria"/>
                <a:cs typeface="Cambria"/>
              </a:rPr>
              <a:t>Package</a:t>
            </a:r>
            <a:endParaRPr lang="en-US" sz="2000" b="1" dirty="0">
              <a:latin typeface="Cambria"/>
              <a:cs typeface="Cambria"/>
            </a:endParaRPr>
          </a:p>
          <a:p>
            <a:pPr marL="29845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should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lowercase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letter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java,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contains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multiple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words,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should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be</a:t>
            </a:r>
            <a:r>
              <a:rPr sz="2000" spc="-35" dirty="0">
                <a:latin typeface="Cambria"/>
                <a:cs typeface="Cambria"/>
              </a:rPr>
              <a:t> </a:t>
            </a:r>
            <a:endParaRPr lang="en-US" sz="2000" spc="-35" dirty="0">
              <a:latin typeface="Cambria"/>
              <a:cs typeface="Cambria"/>
            </a:endParaRPr>
          </a:p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separated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dots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(.)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</a:t>
            </a:r>
            <a:r>
              <a:rPr sz="2000" spc="10" dirty="0">
                <a:latin typeface="Cambria"/>
                <a:cs typeface="Cambria"/>
              </a:rPr>
              <a:t>c</a:t>
            </a:r>
            <a:r>
              <a:rPr sz="2000" spc="5" dirty="0">
                <a:latin typeface="Cambria"/>
                <a:cs typeface="Cambria"/>
              </a:rPr>
              <a:t>h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j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a.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ut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" dirty="0" err="1">
                <a:latin typeface="Cambria"/>
                <a:cs typeface="Cambria"/>
              </a:rPr>
              <a:t>j</a:t>
            </a:r>
            <a:r>
              <a:rPr sz="2000" spc="-10" dirty="0" err="1">
                <a:latin typeface="Cambria"/>
                <a:cs typeface="Cambria"/>
              </a:rPr>
              <a:t>a</a:t>
            </a:r>
            <a:r>
              <a:rPr sz="2000" spc="-15" dirty="0" err="1">
                <a:latin typeface="Cambria"/>
                <a:cs typeface="Cambria"/>
              </a:rPr>
              <a:t>v</a:t>
            </a:r>
            <a:r>
              <a:rPr sz="2000" spc="5" dirty="0" err="1">
                <a:latin typeface="Cambria"/>
                <a:cs typeface="Cambria"/>
              </a:rPr>
              <a:t>a.</a:t>
            </a:r>
            <a:r>
              <a:rPr sz="2000" spc="-5" dirty="0" err="1">
                <a:latin typeface="Cambria"/>
                <a:cs typeface="Cambria"/>
              </a:rPr>
              <a:t>la</a:t>
            </a:r>
            <a:r>
              <a:rPr sz="2000" spc="-10" dirty="0" err="1">
                <a:latin typeface="Cambria"/>
                <a:cs typeface="Cambria"/>
              </a:rPr>
              <a:t>n</a:t>
            </a:r>
            <a:r>
              <a:rPr sz="2000" dirty="0" err="1">
                <a:latin typeface="Cambria"/>
                <a:cs typeface="Cambria"/>
              </a:rPr>
              <a:t>g</a:t>
            </a:r>
            <a:r>
              <a:rPr sz="2000" dirty="0">
                <a:latin typeface="Cambria"/>
                <a:cs typeface="Cambria"/>
              </a:rPr>
              <a:t>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IN" sz="2000" dirty="0">
              <a:latin typeface="Cambria"/>
              <a:cs typeface="Cambria"/>
            </a:endParaRPr>
          </a:p>
          <a:p>
            <a:pPr marL="12700">
              <a:lnSpc>
                <a:spcPct val="150000"/>
              </a:lnSpc>
            </a:pPr>
            <a:r>
              <a:rPr sz="2000" b="1" spc="-5" dirty="0">
                <a:latin typeface="Cambria"/>
                <a:cs typeface="Cambria"/>
              </a:rPr>
              <a:t>Constant</a:t>
            </a:r>
            <a:endParaRPr lang="en-US" sz="2000" b="1" dirty="0">
              <a:latin typeface="Cambria"/>
              <a:cs typeface="Cambria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should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uppercase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letters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such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RED,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YELLOW.</a:t>
            </a:r>
            <a:endParaRPr lang="en-US" sz="2000" dirty="0">
              <a:latin typeface="Cambria"/>
              <a:cs typeface="Cambria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If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name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contains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multiple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words,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it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should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</a:t>
            </a:r>
            <a:r>
              <a:rPr sz="2000" spc="254" dirty="0">
                <a:latin typeface="Cambria"/>
                <a:cs typeface="Cambria"/>
              </a:rPr>
              <a:t> </a:t>
            </a:r>
            <a:endParaRPr lang="en-US" sz="2000" spc="254" dirty="0">
              <a:latin typeface="Cambria"/>
              <a:cs typeface="Cambria"/>
            </a:endParaRPr>
          </a:p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separated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by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an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underscore(_)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such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as</a:t>
            </a:r>
            <a:r>
              <a:rPr lang="en-US" sz="2000" spc="-20" dirty="0"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MAX_PRIORITY.</a:t>
            </a:r>
            <a:endParaRPr lang="en-US"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298450" indent="-28575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It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contain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digits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letter.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815FED8-345B-CDEC-051E-27113E6186E3}"/>
              </a:ext>
            </a:extLst>
          </p:cNvPr>
          <p:cNvSpPr txBox="1"/>
          <p:nvPr/>
        </p:nvSpPr>
        <p:spPr>
          <a:xfrm>
            <a:off x="6553200" y="1659434"/>
            <a:ext cx="259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//package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package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IN" b="1" dirty="0">
                <a:solidFill>
                  <a:srgbClr val="333333"/>
                </a:solidFill>
                <a:latin typeface="inter-bold"/>
              </a:rPr>
              <a:t>javaAppln01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class Employee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//code snippet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6EA089F-8613-AC50-C536-8DD8813B2B09}"/>
              </a:ext>
            </a:extLst>
          </p:cNvPr>
          <p:cNvSpPr txBox="1"/>
          <p:nvPr/>
        </p:nvSpPr>
        <p:spPr>
          <a:xfrm>
            <a:off x="7006883" y="3706790"/>
            <a:ext cx="21371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class Employee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//constant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static final int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MIN_AGE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= 18;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//code snippet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633221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Naming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conventions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2A15A6F-45AE-27B3-1468-36CABEE94EA6}"/>
              </a:ext>
            </a:extLst>
          </p:cNvPr>
          <p:cNvSpPr txBox="1"/>
          <p:nvPr/>
        </p:nvSpPr>
        <p:spPr>
          <a:xfrm>
            <a:off x="227736" y="1524000"/>
            <a:ext cx="86885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the right letter case is the key to following a naming convention: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Lowercase</a:t>
            </a:r>
            <a:r>
              <a:rPr lang="en-US" sz="2400" dirty="0"/>
              <a:t> is where all the letters in a word are written without any capitalization (e.g., while, if, </a:t>
            </a:r>
            <a:r>
              <a:rPr lang="en-US" sz="2400" dirty="0" err="1"/>
              <a:t>mypackage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Uppercase</a:t>
            </a:r>
            <a:r>
              <a:rPr lang="en-US" sz="2400" dirty="0"/>
              <a:t> is where all the letters in a word are written in capitals. When there are more than two words in the name use underscores to separate them (e.g., MAX_HOURS)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CamelCase</a:t>
            </a:r>
            <a:r>
              <a:rPr lang="en-US" sz="2400" dirty="0"/>
              <a:t> (also known as Upper CamelCase) is where each new word begins with a capital letter (e.g., ActionListener)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Mixed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case</a:t>
            </a:r>
            <a:r>
              <a:rPr lang="en-US" sz="2400" dirty="0"/>
              <a:t> (also known as Lower CamelCase) is the same as CamelCase except the first letter of the name is in lowercase (e.g., </a:t>
            </a:r>
            <a:r>
              <a:rPr lang="en-US" sz="2400" dirty="0" err="1"/>
              <a:t>hasChildren</a:t>
            </a:r>
            <a:r>
              <a:rPr lang="en-US" sz="2400" dirty="0"/>
              <a:t>, </a:t>
            </a:r>
            <a:r>
              <a:rPr lang="en-US" sz="2400" dirty="0" err="1"/>
              <a:t>customerFirstName</a:t>
            </a:r>
            <a:r>
              <a:rPr lang="en-US" sz="2400" dirty="0"/>
              <a:t>, </a:t>
            </a:r>
            <a:r>
              <a:rPr lang="en-US" sz="2400" dirty="0" err="1"/>
              <a:t>customerLastName</a:t>
            </a:r>
            <a:r>
              <a:rPr lang="en-US" sz="2400" dirty="0"/>
              <a:t>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6817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75" y="542036"/>
            <a:ext cx="2091689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30" dirty="0">
                <a:solidFill>
                  <a:srgbClr val="FFFFFF"/>
                </a:solidFill>
              </a:rPr>
              <a:t>Java</a:t>
            </a:r>
            <a:r>
              <a:rPr sz="3400" spc="-75" dirty="0">
                <a:solidFill>
                  <a:srgbClr val="FFFFFF"/>
                </a:solidFill>
              </a:rPr>
              <a:t> </a:t>
            </a:r>
            <a:r>
              <a:rPr sz="3400" spc="-20" dirty="0">
                <a:solidFill>
                  <a:srgbClr val="FFFFFF"/>
                </a:solidFill>
              </a:rPr>
              <a:t>literals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7922895" cy="4950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71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Java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Literals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syntactic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representations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of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boolean,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character,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numeric,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or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string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data. </a:t>
            </a:r>
            <a:r>
              <a:rPr sz="2000" spc="-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Literals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provide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means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expressing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specific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values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your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program.</a:t>
            </a:r>
            <a:endParaRPr sz="2000" dirty="0">
              <a:latin typeface="Cambria"/>
              <a:cs typeface="Cambria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example,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in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following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statement,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an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integer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variable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count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is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declared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5" dirty="0">
                <a:latin typeface="Cambria"/>
                <a:cs typeface="Cambria"/>
              </a:rPr>
              <a:t>assi</a:t>
            </a:r>
            <a:r>
              <a:rPr sz="2000" dirty="0">
                <a:latin typeface="Cambria"/>
                <a:cs typeface="Cambria"/>
              </a:rPr>
              <a:t>g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spc="10" dirty="0">
                <a:latin typeface="Cambria"/>
                <a:cs typeface="Cambria"/>
              </a:rPr>
              <a:t>e</a:t>
            </a:r>
            <a:r>
              <a:rPr sz="2000" spc="5" dirty="0">
                <a:latin typeface="Cambria"/>
                <a:cs typeface="Cambria"/>
              </a:rPr>
              <a:t>d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t</a:t>
            </a:r>
            <a:r>
              <a:rPr sz="2000" spc="1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ger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lu</a:t>
            </a:r>
            <a:r>
              <a:rPr sz="2000" dirty="0">
                <a:latin typeface="Cambria"/>
                <a:cs typeface="Cambria"/>
              </a:rPr>
              <a:t>e.</a:t>
            </a: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000" dirty="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719455" algn="l"/>
                <a:tab pos="911860" algn="l"/>
                <a:tab pos="1387475" algn="l"/>
                <a:tab pos="2272030" algn="l"/>
                <a:tab pos="2875915" algn="l"/>
                <a:tab pos="3536950" algn="l"/>
                <a:tab pos="3979545" algn="l"/>
                <a:tab pos="4326890" algn="l"/>
                <a:tab pos="5220335" algn="l"/>
                <a:tab pos="5531485" algn="l"/>
                <a:tab pos="5946140" algn="l"/>
                <a:tab pos="6790690" algn="l"/>
                <a:tab pos="7070725" algn="l"/>
                <a:tab pos="7720330" algn="l"/>
              </a:tabLst>
            </a:pPr>
            <a:r>
              <a:rPr sz="2000" dirty="0">
                <a:latin typeface="Cambria"/>
                <a:cs typeface="Cambria"/>
              </a:rPr>
              <a:t>L</a:t>
            </a:r>
            <a:r>
              <a:rPr sz="2000" spc="10" dirty="0">
                <a:latin typeface="Cambria"/>
                <a:cs typeface="Cambria"/>
              </a:rPr>
              <a:t>i</a:t>
            </a:r>
            <a:r>
              <a:rPr sz="2000" spc="-15" dirty="0">
                <a:latin typeface="Cambria"/>
                <a:cs typeface="Cambria"/>
              </a:rPr>
              <a:t>te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l:	</a:t>
            </a:r>
            <a:r>
              <a:rPr sz="2000" spc="-15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y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s</a:t>
            </a:r>
            <a:r>
              <a:rPr sz="2000" spc="5" dirty="0">
                <a:latin typeface="Cambria"/>
                <a:cs typeface="Cambria"/>
              </a:rPr>
              <a:t>ta</a:t>
            </a:r>
            <a:r>
              <a:rPr sz="2000" spc="-3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t	</a:t>
            </a:r>
            <a:r>
              <a:rPr sz="2000" spc="-45" dirty="0">
                <a:latin typeface="Cambria"/>
                <a:cs typeface="Cambria"/>
              </a:rPr>
              <a:t>v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lu</a:t>
            </a:r>
            <a:r>
              <a:rPr sz="2000" dirty="0">
                <a:latin typeface="Cambria"/>
                <a:cs typeface="Cambria"/>
              </a:rPr>
              <a:t>e	</a:t>
            </a:r>
            <a:r>
              <a:rPr sz="2000" spc="-45" dirty="0">
                <a:latin typeface="Cambria"/>
                <a:cs typeface="Cambria"/>
              </a:rPr>
              <a:t>w</a:t>
            </a:r>
            <a:r>
              <a:rPr sz="2000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ic</a:t>
            </a:r>
            <a:r>
              <a:rPr sz="2000" dirty="0">
                <a:latin typeface="Cambria"/>
                <a:cs typeface="Cambria"/>
              </a:rPr>
              <a:t>h	</a:t>
            </a:r>
            <a:r>
              <a:rPr sz="2000" spc="10" dirty="0">
                <a:latin typeface="Cambria"/>
                <a:cs typeface="Cambria"/>
              </a:rPr>
              <a:t>c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n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5" dirty="0">
                <a:latin typeface="Cambria"/>
                <a:cs typeface="Cambria"/>
              </a:rPr>
              <a:t>s</a:t>
            </a:r>
            <a:r>
              <a:rPr sz="2000" spc="-15" dirty="0">
                <a:latin typeface="Cambria"/>
                <a:cs typeface="Cambria"/>
              </a:rPr>
              <a:t>i</a:t>
            </a:r>
            <a:r>
              <a:rPr sz="2000" spc="-5" dirty="0">
                <a:latin typeface="Cambria"/>
                <a:cs typeface="Cambria"/>
              </a:rPr>
              <a:t>g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o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</a:t>
            </a:r>
            <a:r>
              <a:rPr sz="2000" spc="-25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e	</a:t>
            </a:r>
            <a:r>
              <a:rPr sz="2000" spc="-20" dirty="0">
                <a:latin typeface="Cambria"/>
                <a:cs typeface="Cambria"/>
              </a:rPr>
              <a:t>va</a:t>
            </a:r>
            <a:r>
              <a:rPr sz="2000" spc="5" dirty="0">
                <a:latin typeface="Cambria"/>
                <a:cs typeface="Cambria"/>
              </a:rPr>
              <a:t>ri</a:t>
            </a:r>
            <a:r>
              <a:rPr sz="2000" spc="-20" dirty="0">
                <a:latin typeface="Cambria"/>
                <a:cs typeface="Cambria"/>
              </a:rPr>
              <a:t>a</a:t>
            </a:r>
            <a:r>
              <a:rPr sz="2000" spc="5" dirty="0">
                <a:latin typeface="Cambria"/>
                <a:cs typeface="Cambria"/>
              </a:rPr>
              <a:t>b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e	</a:t>
            </a:r>
            <a:r>
              <a:rPr sz="2000" spc="-1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spc="-30" dirty="0">
                <a:latin typeface="Cambria"/>
                <a:cs typeface="Cambria"/>
              </a:rPr>
              <a:t>l</a:t>
            </a:r>
            <a:r>
              <a:rPr sz="2000" spc="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d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</a:t>
            </a:r>
            <a:r>
              <a:rPr lang="en-US"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literal/constant.</a:t>
            </a: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Cambria"/>
                <a:cs typeface="Cambria"/>
              </a:rPr>
              <a:t>//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Here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100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constant/literal.</a:t>
            </a:r>
            <a:endParaRPr sz="2000" dirty="0">
              <a:latin typeface="Cambria"/>
              <a:cs typeface="Cambria"/>
            </a:endParaRPr>
          </a:p>
          <a:p>
            <a:pPr marL="12700" marR="6378575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int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x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=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100;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"Hello"; </a:t>
            </a:r>
            <a:r>
              <a:rPr sz="2000" spc="-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float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=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101.230; </a:t>
            </a:r>
            <a:r>
              <a:rPr sz="2000" spc="-3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char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ch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'a';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0" y="480517"/>
            <a:ext cx="38284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315" marR="5080" indent="-123825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Taking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input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from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000" spc="-6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console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920" y="1703577"/>
            <a:ext cx="5177155" cy="22275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5" dirty="0">
                <a:latin typeface="Cambria"/>
                <a:cs typeface="Cambria"/>
              </a:rPr>
              <a:t>There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3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ways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get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input </a:t>
            </a:r>
            <a:r>
              <a:rPr sz="2400" spc="-15" dirty="0">
                <a:latin typeface="Cambria"/>
                <a:cs typeface="Cambria"/>
              </a:rPr>
              <a:t>from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console:-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 dirty="0">
              <a:latin typeface="Cambria"/>
              <a:cs typeface="Cambria"/>
            </a:endParaRPr>
          </a:p>
          <a:p>
            <a:pPr marL="205104" indent="-193040">
              <a:lnSpc>
                <a:spcPct val="100000"/>
              </a:lnSpc>
              <a:buSzPct val="95000"/>
              <a:buAutoNum type="arabicPeriod"/>
              <a:tabLst>
                <a:tab pos="205740" algn="l"/>
              </a:tabLst>
            </a:pPr>
            <a:r>
              <a:rPr sz="2400" spc="-10" dirty="0">
                <a:latin typeface="Cambria"/>
                <a:cs typeface="Cambria"/>
              </a:rPr>
              <a:t>Using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Buffered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Reader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Class</a:t>
            </a:r>
          </a:p>
          <a:p>
            <a:pPr marL="262255" indent="-250190">
              <a:lnSpc>
                <a:spcPct val="100000"/>
              </a:lnSpc>
              <a:buSzPct val="95000"/>
              <a:buAutoNum type="arabicPeriod"/>
              <a:tabLst>
                <a:tab pos="262890" algn="l"/>
              </a:tabLst>
            </a:pPr>
            <a:r>
              <a:rPr sz="2400" spc="-5" dirty="0">
                <a:latin typeface="Cambria"/>
                <a:cs typeface="Cambria"/>
              </a:rPr>
              <a:t>Using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Scanner </a:t>
            </a:r>
            <a:r>
              <a:rPr sz="2400" dirty="0">
                <a:latin typeface="Cambria"/>
                <a:cs typeface="Cambria"/>
              </a:rPr>
              <a:t>Class</a:t>
            </a:r>
          </a:p>
          <a:p>
            <a:pPr marL="262255" indent="-250190">
              <a:lnSpc>
                <a:spcPct val="100000"/>
              </a:lnSpc>
              <a:buSzPct val="95000"/>
              <a:buAutoNum type="arabicPeriod"/>
              <a:tabLst>
                <a:tab pos="262890" algn="l"/>
              </a:tabLst>
            </a:pPr>
            <a:r>
              <a:rPr sz="2400" spc="-5" dirty="0">
                <a:latin typeface="Cambria"/>
                <a:cs typeface="Cambria"/>
              </a:rPr>
              <a:t>Using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Console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Class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312" y="480517"/>
            <a:ext cx="30105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Buffered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Reader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120" y="1703577"/>
            <a:ext cx="8531860" cy="39579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classical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method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take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Introduced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5" dirty="0">
                <a:latin typeface="Cambria"/>
                <a:cs typeface="Cambria"/>
              </a:rPr>
              <a:t> JDK1.0.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This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</a:t>
            </a:r>
            <a:r>
              <a:rPr sz="2000" spc="-5" dirty="0">
                <a:latin typeface="Cambria"/>
                <a:cs typeface="Cambria"/>
              </a:rPr>
              <a:t> 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wrapping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System.in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(standard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input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stream)</a:t>
            </a:r>
            <a:r>
              <a:rPr sz="2000" spc="-5" dirty="0">
                <a:latin typeface="Cambria"/>
                <a:cs typeface="Cambria"/>
              </a:rPr>
              <a:t> 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an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InputStreamReader </a:t>
            </a:r>
            <a:r>
              <a:rPr sz="2000" spc="-10" dirty="0">
                <a:latin typeface="Cambria"/>
                <a:cs typeface="Cambria"/>
              </a:rPr>
              <a:t>which is </a:t>
            </a:r>
            <a:r>
              <a:rPr sz="2000" spc="-15" dirty="0">
                <a:latin typeface="Cambria"/>
                <a:cs typeface="Cambria"/>
              </a:rPr>
              <a:t>wrapped </a:t>
            </a:r>
            <a:r>
              <a:rPr sz="2000" spc="5" dirty="0">
                <a:latin typeface="Cambria"/>
                <a:cs typeface="Cambria"/>
              </a:rPr>
              <a:t>in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25" dirty="0">
                <a:latin typeface="Cambria"/>
                <a:cs typeface="Cambria"/>
              </a:rPr>
              <a:t>BufferedReader, we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10" dirty="0">
                <a:latin typeface="Cambria"/>
                <a:cs typeface="Cambria"/>
              </a:rPr>
              <a:t>read </a:t>
            </a:r>
            <a:r>
              <a:rPr sz="2000" spc="-5" dirty="0">
                <a:latin typeface="Cambria"/>
                <a:cs typeface="Cambria"/>
              </a:rPr>
              <a:t>input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from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command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line.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 marL="299085">
              <a:lnSpc>
                <a:spcPts val="2390"/>
              </a:lnSpc>
              <a:spcBef>
                <a:spcPts val="1870"/>
              </a:spcBef>
            </a:pPr>
            <a:r>
              <a:rPr sz="2000" b="1" spc="-25" dirty="0">
                <a:latin typeface="Cambria"/>
                <a:cs typeface="Cambria"/>
              </a:rPr>
              <a:t>Advantages</a:t>
            </a:r>
            <a:endParaRPr sz="2000">
              <a:latin typeface="Cambria"/>
              <a:cs typeface="Cambria"/>
            </a:endParaRPr>
          </a:p>
          <a:p>
            <a:pPr marL="509270">
              <a:lnSpc>
                <a:spcPts val="239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mbria"/>
                <a:cs typeface="Cambria"/>
              </a:rPr>
              <a:t>buffered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mbria"/>
                <a:cs typeface="Cambria"/>
              </a:rPr>
              <a:t>efficient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libri"/>
                <a:cs typeface="Calibri"/>
              </a:rPr>
              <a:t>reading.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latin typeface="Cambria"/>
                <a:cs typeface="Cambria"/>
              </a:rPr>
              <a:t>Drawback</a:t>
            </a:r>
            <a:r>
              <a:rPr sz="1800" b="1" spc="-3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12775">
              <a:lnSpc>
                <a:spcPct val="100000"/>
              </a:lnSpc>
              <a:spcBef>
                <a:spcPts val="1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pping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10" dirty="0">
                <a:latin typeface="Times New Roman"/>
                <a:cs typeface="Times New Roman"/>
              </a:rPr>
              <a:t>od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175"/>
              </a:spcBef>
            </a:pPr>
            <a:r>
              <a:rPr sz="2000" b="1" spc="-5" dirty="0">
                <a:latin typeface="Cambria"/>
                <a:cs typeface="Cambria"/>
              </a:rPr>
              <a:t>Check </a:t>
            </a:r>
            <a:r>
              <a:rPr sz="2000" b="1" spc="-15" dirty="0">
                <a:latin typeface="Cambria"/>
                <a:cs typeface="Cambria"/>
              </a:rPr>
              <a:t>program:</a:t>
            </a:r>
            <a:r>
              <a:rPr sz="2000" b="1" spc="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BufferReaderDemo.java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3FBAF6-D78C-42BB-BB27-228A0F19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508" y="1524000"/>
            <a:ext cx="8134984" cy="50229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java.io.BufferedReader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java.io.IOException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java.io.InputStreamReader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BufferedReaderDemo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reader = new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(System.in);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(reader);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("What is your name?");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br.readLine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 "+name);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4DFE1AD7-24D7-677F-4AEC-240D4E8A1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312" y="480517"/>
            <a:ext cx="30105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Buffered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Reader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33349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96" y="480517"/>
            <a:ext cx="38779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2.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Scanner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75282"/>
            <a:ext cx="7995284" cy="372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spc="-5" dirty="0">
                <a:latin typeface="Cambria"/>
                <a:cs typeface="Cambria"/>
              </a:rPr>
              <a:t> 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probably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most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preferred</a:t>
            </a:r>
            <a:r>
              <a:rPr sz="2000" spc="-10" dirty="0">
                <a:latin typeface="Cambria"/>
                <a:cs typeface="Cambria"/>
              </a:rPr>
              <a:t> method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take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input.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main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purpose of the </a:t>
            </a:r>
            <a:r>
              <a:rPr sz="2000" spc="-5" dirty="0">
                <a:latin typeface="Cambria"/>
                <a:cs typeface="Cambria"/>
              </a:rPr>
              <a:t>Scanner </a:t>
            </a:r>
            <a:r>
              <a:rPr sz="2000" dirty="0">
                <a:latin typeface="Cambria"/>
                <a:cs typeface="Cambria"/>
              </a:rPr>
              <a:t>class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parse </a:t>
            </a:r>
            <a:r>
              <a:rPr sz="2000" spc="-20" dirty="0">
                <a:latin typeface="Cambria"/>
                <a:cs typeface="Cambria"/>
              </a:rPr>
              <a:t>primitive </a:t>
            </a:r>
            <a:r>
              <a:rPr sz="2000" spc="-10" dirty="0">
                <a:latin typeface="Cambria"/>
                <a:cs typeface="Cambria"/>
              </a:rPr>
              <a:t>types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10" dirty="0">
                <a:latin typeface="Cambria"/>
                <a:cs typeface="Cambria"/>
              </a:rPr>
              <a:t>strings using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regular </a:t>
            </a:r>
            <a:r>
              <a:rPr sz="2000" spc="-15" dirty="0">
                <a:latin typeface="Cambria"/>
                <a:cs typeface="Cambria"/>
              </a:rPr>
              <a:t>expressions, however </a:t>
            </a:r>
            <a:r>
              <a:rPr sz="2000" spc="-5" dirty="0">
                <a:latin typeface="Cambria"/>
                <a:cs typeface="Cambria"/>
              </a:rPr>
              <a:t>it is also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15" dirty="0">
                <a:latin typeface="Cambria"/>
                <a:cs typeface="Cambria"/>
              </a:rPr>
              <a:t>be </a:t>
            </a:r>
            <a:r>
              <a:rPr sz="2000" spc="-10" dirty="0">
                <a:latin typeface="Cambria"/>
                <a:cs typeface="Cambria"/>
              </a:rPr>
              <a:t>used </a:t>
            </a:r>
            <a:r>
              <a:rPr sz="2000" spc="-2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read input </a:t>
            </a:r>
            <a:r>
              <a:rPr sz="2000" spc="-15" dirty="0">
                <a:latin typeface="Cambria"/>
                <a:cs typeface="Cambria"/>
              </a:rPr>
              <a:t>from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command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line.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67310">
              <a:lnSpc>
                <a:spcPct val="100000"/>
              </a:lnSpc>
            </a:pPr>
            <a:r>
              <a:rPr sz="2000" b="1" spc="-20" dirty="0">
                <a:latin typeface="Cambria"/>
                <a:cs typeface="Cambria"/>
              </a:rPr>
              <a:t>Advantages:</a:t>
            </a:r>
            <a:endParaRPr sz="2000" dirty="0">
              <a:latin typeface="Cambria"/>
              <a:cs typeface="Cambria"/>
            </a:endParaRPr>
          </a:p>
          <a:p>
            <a:pPr marL="12700" marR="5080" indent="27432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-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Convenient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parsing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primitives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(nextInt(),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nextFloat(),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…)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from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tokenized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input.</a:t>
            </a:r>
            <a:endParaRPr sz="2000" dirty="0">
              <a:latin typeface="Cambria"/>
              <a:cs typeface="Cambria"/>
            </a:endParaRPr>
          </a:p>
          <a:p>
            <a:pPr marL="3448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-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Regular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expressions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-15" dirty="0">
                <a:latin typeface="Cambria"/>
                <a:cs typeface="Cambria"/>
              </a:rPr>
              <a:t> be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tokens.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mbria"/>
                <a:cs typeface="Cambria"/>
              </a:rPr>
              <a:t>Disadvantages</a:t>
            </a:r>
            <a:r>
              <a:rPr sz="2000" b="1" spc="5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:</a:t>
            </a:r>
            <a:endParaRPr sz="2000" dirty="0">
              <a:latin typeface="Cambria"/>
              <a:cs typeface="Cambria"/>
            </a:endParaRPr>
          </a:p>
          <a:p>
            <a:pPr marL="14605">
              <a:lnSpc>
                <a:spcPct val="100000"/>
              </a:lnSpc>
              <a:tabLst>
                <a:tab pos="284480" algn="l"/>
              </a:tabLst>
            </a:pPr>
            <a:r>
              <a:rPr sz="2000" spc="-5" dirty="0">
                <a:latin typeface="Cambria"/>
                <a:cs typeface="Cambria"/>
              </a:rPr>
              <a:t>- The </a:t>
            </a:r>
            <a:r>
              <a:rPr sz="2000" spc="-15" dirty="0">
                <a:latin typeface="Cambria"/>
                <a:cs typeface="Cambria"/>
              </a:rPr>
              <a:t>reading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methods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are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synchronized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F5E980-0320-4722-BB84-0DD81650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839200" cy="4919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/*package whatever //do not write package name here */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ScannerDemo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 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Scanner(System.in);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number");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t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sc.nextInt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 you entered is: " + t);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679A38DF-A542-C3CC-6259-4028FD616C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496" y="480517"/>
            <a:ext cx="38779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2.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Scanner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7875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3808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</a:rPr>
              <a:t>History of Java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77985" y="1371600"/>
            <a:ext cx="8533080" cy="5323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spc="-30" dirty="0">
                <a:latin typeface="Cambria"/>
                <a:cs typeface="Cambria"/>
              </a:rPr>
              <a:t>Java is a </a:t>
            </a:r>
            <a:r>
              <a:rPr lang="en-US" sz="2100" spc="-30" dirty="0">
                <a:solidFill>
                  <a:srgbClr val="FF0000"/>
                </a:solidFill>
                <a:latin typeface="Cambria"/>
                <a:cs typeface="Cambria"/>
              </a:rPr>
              <a:t>high-level</a:t>
            </a:r>
            <a:r>
              <a:rPr lang="en-US" sz="2100" spc="-30" dirty="0">
                <a:latin typeface="Cambria"/>
                <a:cs typeface="Cambria"/>
              </a:rPr>
              <a:t>, </a:t>
            </a:r>
            <a:r>
              <a:rPr lang="en-US" sz="2100" spc="-30" dirty="0">
                <a:solidFill>
                  <a:srgbClr val="7030A0"/>
                </a:solidFill>
                <a:latin typeface="Cambria"/>
                <a:cs typeface="Cambria"/>
              </a:rPr>
              <a:t>class-based</a:t>
            </a:r>
            <a:r>
              <a:rPr lang="en-US" sz="2100" spc="-30" dirty="0">
                <a:solidFill>
                  <a:srgbClr val="00B050"/>
                </a:solidFill>
                <a:latin typeface="Cambria"/>
                <a:cs typeface="Cambria"/>
              </a:rPr>
              <a:t>, object-oriented programming language</a:t>
            </a:r>
            <a:r>
              <a:rPr lang="en-US" sz="2100" spc="-30" dirty="0">
                <a:latin typeface="Cambria"/>
                <a:cs typeface="Cambria"/>
              </a:rPr>
              <a:t> that is designed to have as few implementation dependencies as possible. It is a general-purpose programming language intended to let programmers </a:t>
            </a:r>
            <a:r>
              <a:rPr lang="en-US" sz="2100" spc="-30" dirty="0">
                <a:solidFill>
                  <a:srgbClr val="FF0000"/>
                </a:solidFill>
                <a:latin typeface="Cambria"/>
                <a:cs typeface="Cambria"/>
              </a:rPr>
              <a:t>write once, run anywhere (WORA), </a:t>
            </a:r>
            <a:r>
              <a:rPr lang="en-US" sz="2100" spc="-30" dirty="0">
                <a:latin typeface="Cambria"/>
                <a:cs typeface="Cambria"/>
              </a:rPr>
              <a:t>meaning that compiled Java code can run on all platforms that support Java without the need to recompile.</a:t>
            </a:r>
          </a:p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b="1" spc="-30" dirty="0">
                <a:latin typeface="Cambria"/>
                <a:cs typeface="Cambria"/>
              </a:rPr>
              <a:t>B led to C, C evolved into C++, and C++ set the stage for Java.</a:t>
            </a:r>
          </a:p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b="1" spc="-30" dirty="0">
                <a:latin typeface="Cambria"/>
                <a:cs typeface="Cambria"/>
              </a:rPr>
              <a:t>James Gosling</a:t>
            </a:r>
            <a:r>
              <a:rPr lang="en-US" sz="2100" spc="-30" dirty="0">
                <a:latin typeface="Cambria"/>
                <a:cs typeface="Cambria"/>
              </a:rPr>
              <a:t>, Mike Sheridan, and Patrick Naughton initiated the Java language project in June 1991. The language was initially called </a:t>
            </a:r>
            <a:r>
              <a:rPr lang="en-US" sz="2100" b="1" spc="-30" dirty="0">
                <a:solidFill>
                  <a:srgbClr val="FF0000"/>
                </a:solidFill>
                <a:latin typeface="Cambria"/>
                <a:cs typeface="Cambria"/>
              </a:rPr>
              <a:t>Oak</a:t>
            </a:r>
            <a:r>
              <a:rPr lang="en-US" sz="2100" spc="-30" dirty="0">
                <a:latin typeface="Cambria"/>
                <a:cs typeface="Cambria"/>
              </a:rPr>
              <a:t> after an oak tree that stood outside Gosling's office.</a:t>
            </a:r>
          </a:p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1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74598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96" y="480517"/>
            <a:ext cx="38779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2.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Scanner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1800098"/>
            <a:ext cx="7199375" cy="32578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8646" y="5057902"/>
            <a:ext cx="4469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mbria"/>
                <a:cs typeface="Cambria"/>
              </a:rPr>
              <a:t>Check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program: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ScannerClassDemo.java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32" y="480517"/>
            <a:ext cx="38354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3.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 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Console</a:t>
            </a:r>
            <a:r>
              <a:rPr sz="30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20" y="1703578"/>
            <a:ext cx="7998459" cy="432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It has been becoming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15" dirty="0">
                <a:latin typeface="Cambria"/>
                <a:cs typeface="Cambria"/>
              </a:rPr>
              <a:t>preferred </a:t>
            </a:r>
            <a:r>
              <a:rPr sz="1800" spc="-25" dirty="0">
                <a:latin typeface="Cambria"/>
                <a:cs typeface="Cambria"/>
              </a:rPr>
              <a:t>way </a:t>
            </a:r>
            <a:r>
              <a:rPr sz="1800" spc="-15" dirty="0">
                <a:latin typeface="Cambria"/>
                <a:cs typeface="Cambria"/>
              </a:rPr>
              <a:t>for </a:t>
            </a:r>
            <a:r>
              <a:rPr sz="1800" spc="-10" dirty="0">
                <a:latin typeface="Cambria"/>
                <a:cs typeface="Cambria"/>
              </a:rPr>
              <a:t>reading </a:t>
            </a:r>
            <a:r>
              <a:rPr sz="1800" spc="-5" dirty="0">
                <a:latin typeface="Cambria"/>
                <a:cs typeface="Cambria"/>
              </a:rPr>
              <a:t>user’s input from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command </a:t>
            </a:r>
            <a:r>
              <a:rPr sz="1800" dirty="0">
                <a:latin typeface="Cambria"/>
                <a:cs typeface="Cambria"/>
              </a:rPr>
              <a:t> line. </a:t>
            </a:r>
            <a:r>
              <a:rPr sz="1800" spc="-5" dirty="0">
                <a:latin typeface="Cambria"/>
                <a:cs typeface="Cambria"/>
              </a:rPr>
              <a:t>In addition, </a:t>
            </a:r>
            <a:r>
              <a:rPr sz="1800" dirty="0">
                <a:latin typeface="Cambria"/>
                <a:cs typeface="Cambria"/>
              </a:rPr>
              <a:t>it </a:t>
            </a:r>
            <a:r>
              <a:rPr sz="1800" spc="-10" dirty="0">
                <a:latin typeface="Cambria"/>
                <a:cs typeface="Cambria"/>
              </a:rPr>
              <a:t>can </a:t>
            </a:r>
            <a:r>
              <a:rPr sz="1800" spc="-15" dirty="0">
                <a:latin typeface="Cambria"/>
                <a:cs typeface="Cambria"/>
              </a:rPr>
              <a:t>be </a:t>
            </a:r>
            <a:r>
              <a:rPr sz="1800" spc="-5" dirty="0">
                <a:latin typeface="Cambria"/>
                <a:cs typeface="Cambria"/>
              </a:rPr>
              <a:t>used </a:t>
            </a:r>
            <a:r>
              <a:rPr sz="1800" spc="-10" dirty="0">
                <a:latin typeface="Cambria"/>
                <a:cs typeface="Cambria"/>
              </a:rPr>
              <a:t>for reading password-like input </a:t>
            </a:r>
            <a:r>
              <a:rPr sz="1800" spc="-5" dirty="0">
                <a:latin typeface="Cambria"/>
                <a:cs typeface="Cambria"/>
              </a:rPr>
              <a:t>without echoing 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 characters entered </a:t>
            </a:r>
            <a:r>
              <a:rPr sz="1800" spc="-15" dirty="0">
                <a:latin typeface="Cambria"/>
                <a:cs typeface="Cambria"/>
              </a:rPr>
              <a:t>by </a:t>
            </a:r>
            <a:r>
              <a:rPr sz="1800" spc="-10" dirty="0">
                <a:latin typeface="Cambria"/>
                <a:cs typeface="Cambria"/>
              </a:rPr>
              <a:t>the user; the </a:t>
            </a:r>
            <a:r>
              <a:rPr sz="1800" spc="-5" dirty="0">
                <a:latin typeface="Cambria"/>
                <a:cs typeface="Cambria"/>
              </a:rPr>
              <a:t>format string syntax </a:t>
            </a:r>
            <a:r>
              <a:rPr sz="1800" spc="-15" dirty="0">
                <a:latin typeface="Cambria"/>
                <a:cs typeface="Cambria"/>
              </a:rPr>
              <a:t>can </a:t>
            </a:r>
            <a:r>
              <a:rPr sz="1800" spc="-5" dirty="0">
                <a:latin typeface="Cambria"/>
                <a:cs typeface="Cambria"/>
              </a:rPr>
              <a:t>also </a:t>
            </a:r>
            <a:r>
              <a:rPr sz="1800" spc="-15" dirty="0">
                <a:latin typeface="Cambria"/>
                <a:cs typeface="Cambria"/>
              </a:rPr>
              <a:t>be </a:t>
            </a:r>
            <a:r>
              <a:rPr sz="1800" spc="-5" dirty="0">
                <a:latin typeface="Cambria"/>
                <a:cs typeface="Cambria"/>
              </a:rPr>
              <a:t>used </a:t>
            </a:r>
            <a:r>
              <a:rPr sz="1800" spc="-10" dirty="0">
                <a:latin typeface="Cambria"/>
                <a:cs typeface="Cambria"/>
              </a:rPr>
              <a:t>(like </a:t>
            </a:r>
            <a:r>
              <a:rPr sz="1800" spc="-5" dirty="0">
                <a:latin typeface="Cambria"/>
                <a:cs typeface="Cambria"/>
              </a:rPr>
              <a:t> System.out.printf()).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Cambria"/>
                <a:cs typeface="Cambria"/>
              </a:rPr>
              <a:t>Advantages: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Reading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password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without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echoing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entered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characters.</a:t>
            </a:r>
            <a:endParaRPr sz="2000" dirty="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Reading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methods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are </a:t>
            </a:r>
            <a:r>
              <a:rPr sz="2000" spc="-5" dirty="0">
                <a:latin typeface="Cambria"/>
                <a:cs typeface="Cambria"/>
              </a:rPr>
              <a:t>synchronized.</a:t>
            </a:r>
            <a:endParaRPr sz="2000" dirty="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mbria"/>
                <a:cs typeface="Cambria"/>
              </a:rPr>
              <a:t>Format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string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syntax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mbria"/>
                <a:cs typeface="Cambria"/>
              </a:rPr>
              <a:t>Drawback:</a:t>
            </a:r>
            <a:endParaRPr sz="1800" dirty="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Does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non-interactive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environment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(such</a:t>
            </a:r>
            <a:r>
              <a:rPr sz="1800" dirty="0">
                <a:latin typeface="Cambria"/>
                <a:cs typeface="Cambria"/>
              </a:rPr>
              <a:t> as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IDE).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Check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program:</a:t>
            </a:r>
            <a:r>
              <a:rPr sz="2000" b="1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ConsoleClassDemo.java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DC9C0F6-0B3E-44FE-86E7-9DFEBBEC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216" y="1532635"/>
            <a:ext cx="8134984" cy="43656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Using Console to input data from user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data");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System.console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 entered: "+name);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4CAAA88A-004E-D243-43F5-4A0CF6EE4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832" y="480517"/>
            <a:ext cx="38354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3.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 Using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Console</a:t>
            </a:r>
            <a:r>
              <a:rPr sz="30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endParaRPr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48399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50924"/>
            <a:ext cx="7821295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Operator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in </a:t>
            </a:r>
            <a:r>
              <a:rPr sz="2000" spc="-10" dirty="0">
                <a:latin typeface="Cambria"/>
                <a:cs typeface="Cambria"/>
              </a:rPr>
              <a:t>Java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symbol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-10" dirty="0">
                <a:latin typeface="Cambria"/>
                <a:cs typeface="Cambria"/>
              </a:rPr>
              <a:t> 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perform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operations.</a:t>
            </a:r>
            <a:r>
              <a:rPr sz="2000" spc="-80" dirty="0">
                <a:latin typeface="Cambria"/>
                <a:cs typeface="Cambria"/>
              </a:rPr>
              <a:t> </a:t>
            </a:r>
            <a:endParaRPr lang="en-US" sz="2000" spc="-8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-5" dirty="0">
                <a:latin typeface="Cambria"/>
                <a:cs typeface="Cambria"/>
              </a:rPr>
              <a:t> example: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+,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-,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*,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etc.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There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many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operators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Java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given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below: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752" y="706069"/>
            <a:ext cx="28340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r>
              <a:rPr sz="28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800" spc="-35" dirty="0">
                <a:solidFill>
                  <a:srgbClr val="FFFFFF"/>
                </a:solidFill>
                <a:latin typeface="Cambria"/>
                <a:cs typeface="Cambria"/>
              </a:rPr>
              <a:t> Java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CB1F3AE-C9D6-4651-8045-4812D39CE154}"/>
              </a:ext>
            </a:extLst>
          </p:cNvPr>
          <p:cNvSpPr/>
          <p:nvPr/>
        </p:nvSpPr>
        <p:spPr>
          <a:xfrm>
            <a:off x="427736" y="3116096"/>
            <a:ext cx="85333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Arithmetic operators (+,-,*,/,%,++,--)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Assignment operators (=,+=,=,*=,/=,%=,&amp;=,|=,^=,&gt;&gt;=,&lt;&lt;=)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Comparison operators (==,!=,&gt;,&lt;,&gt;=,&lt;=)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Short Circuit </a:t>
            </a:r>
            <a:r>
              <a:rPr lang="en-US" sz="2400" dirty="0"/>
              <a:t>Logical operators (&amp;&amp;,||,!)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Bitwise operators (&amp;,|,^,~,&lt;&lt;,&gt;&gt;,&gt;&gt;&gt;)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Ternary Operator (?:) 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F43991-783C-4EA1-B2D3-47216FE43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53097F-9734-4852-B562-5AA981DE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0" y="1905000"/>
            <a:ext cx="7803117" cy="3577273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="" xmlns:a16="http://schemas.microsoft.com/office/drawing/2014/main" id="{21F49C69-39D4-411B-BB57-075B15603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08" y="445160"/>
            <a:ext cx="4343400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 Precedence &amp; Associativity</a:t>
            </a:r>
            <a:endParaRPr sz="28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95227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F43991-783C-4EA1-B2D3-47216FE43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21F49C69-39D4-411B-BB57-075B15603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08" y="445160"/>
            <a:ext cx="4343400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r>
              <a:rPr lang="en-US" sz="2800" spc="-10" dirty="0">
                <a:solidFill>
                  <a:srgbClr val="FFFFFF"/>
                </a:solidFill>
                <a:latin typeface="Cambria"/>
                <a:cs typeface="Cambria"/>
              </a:rPr>
              <a:t> Precedence &amp; Associativity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1158D58-5AB8-400E-83BD-2C088622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26" y="1752600"/>
            <a:ext cx="7981009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65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50924"/>
            <a:ext cx="772287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Java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unary</a:t>
            </a:r>
            <a:r>
              <a:rPr sz="20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operators</a:t>
            </a:r>
            <a:r>
              <a:rPr sz="2000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require</a:t>
            </a:r>
            <a:r>
              <a:rPr sz="2000" spc="-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only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one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operand</a:t>
            </a:r>
            <a:r>
              <a:rPr sz="2000" dirty="0">
                <a:latin typeface="Cambria"/>
                <a:cs typeface="Cambria"/>
              </a:rPr>
              <a:t>.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Unary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operators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used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to </a:t>
            </a:r>
            <a:r>
              <a:rPr sz="2000" dirty="0">
                <a:latin typeface="Cambria"/>
                <a:cs typeface="Cambria"/>
              </a:rPr>
              <a:t>perform</a:t>
            </a: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mbria"/>
                <a:cs typeface="Cambria"/>
              </a:rPr>
              <a:t>v</a:t>
            </a:r>
            <a:r>
              <a:rPr sz="2000" spc="5" dirty="0">
                <a:latin typeface="Cambria"/>
                <a:cs typeface="Cambria"/>
              </a:rPr>
              <a:t>ari</a:t>
            </a:r>
            <a:r>
              <a:rPr sz="2000" spc="1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p</a:t>
            </a:r>
            <a:r>
              <a:rPr sz="2000" spc="10" dirty="0">
                <a:latin typeface="Cambria"/>
                <a:cs typeface="Cambria"/>
              </a:rPr>
              <a:t>e</a:t>
            </a:r>
            <a:r>
              <a:rPr sz="2000" spc="-20" dirty="0">
                <a:latin typeface="Cambria"/>
                <a:cs typeface="Cambria"/>
              </a:rPr>
              <a:t>r</a:t>
            </a:r>
            <a:r>
              <a:rPr sz="2000" spc="5" dirty="0">
                <a:latin typeface="Cambria"/>
                <a:cs typeface="Cambria"/>
              </a:rPr>
              <a:t>ati</a:t>
            </a:r>
            <a:r>
              <a:rPr sz="2000" spc="-10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i.e.</a:t>
            </a:r>
            <a:r>
              <a:rPr sz="2000" dirty="0">
                <a:latin typeface="Cambria"/>
                <a:cs typeface="Cambria"/>
              </a:rPr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incrementing/decrementing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value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</a:p>
          <a:p>
            <a:pPr marL="18923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negating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expression</a:t>
            </a:r>
          </a:p>
          <a:p>
            <a:pPr marL="189230">
              <a:lnSpc>
                <a:spcPct val="100000"/>
              </a:lnSpc>
            </a:pPr>
            <a:r>
              <a:rPr sz="2000" spc="5" dirty="0">
                <a:latin typeface="Cambria"/>
                <a:cs typeface="Cambria"/>
              </a:rPr>
              <a:t>i</a:t>
            </a:r>
            <a:r>
              <a:rPr sz="2000" spc="-35" dirty="0">
                <a:latin typeface="Cambria"/>
                <a:cs typeface="Cambria"/>
              </a:rPr>
              <a:t>n</a:t>
            </a:r>
            <a:r>
              <a:rPr sz="2000" spc="-20" dirty="0">
                <a:latin typeface="Cambria"/>
                <a:cs typeface="Cambria"/>
              </a:rPr>
              <a:t>v</a:t>
            </a:r>
            <a:r>
              <a:rPr sz="2000" spc="5" dirty="0">
                <a:latin typeface="Cambria"/>
                <a:cs typeface="Cambria"/>
              </a:rPr>
              <a:t>erti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g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lu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boo</a:t>
            </a:r>
            <a:r>
              <a:rPr sz="2000" spc="-5" dirty="0">
                <a:latin typeface="Cambria"/>
                <a:cs typeface="Cambria"/>
              </a:rPr>
              <a:t>le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4038600"/>
            <a:ext cx="8016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"/>
                <a:cs typeface="Cambria"/>
              </a:rPr>
              <a:t>p</a:t>
            </a:r>
            <a:r>
              <a:rPr sz="2000" spc="5" dirty="0">
                <a:latin typeface="Cambria"/>
                <a:cs typeface="Cambria"/>
              </a:rPr>
              <a:t>ost</a:t>
            </a:r>
            <a:r>
              <a:rPr sz="2000" dirty="0">
                <a:latin typeface="Cambria"/>
                <a:cs typeface="Cambria"/>
              </a:rPr>
              <a:t>f</a:t>
            </a:r>
            <a:r>
              <a:rPr sz="2000" spc="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x  prefix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4038600"/>
            <a:ext cx="3276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"/>
                <a:cs typeface="Cambria"/>
              </a:rPr>
              <a:t>expr++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expr--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++expr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--expr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+expr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-expr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~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!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9688" y="709117"/>
            <a:ext cx="30981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Unary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59688" y="709117"/>
            <a:ext cx="30981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Unary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0" y="2746512"/>
            <a:ext cx="1981200" cy="259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Courier New"/>
                <a:cs typeface="Courier New"/>
              </a:rPr>
              <a:t>Output: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urier New"/>
                <a:cs typeface="Courier New"/>
              </a:rPr>
              <a:t>10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12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12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10</a:t>
            </a:r>
            <a:endParaRPr sz="2800" dirty="0">
              <a:latin typeface="Courier New"/>
              <a:cs typeface="Courier New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876B7B1E-9E97-4218-C114-87C7D924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71268"/>
            <a:ext cx="6012109" cy="356273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709117"/>
            <a:ext cx="30981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6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Unary </a:t>
            </a:r>
            <a:r>
              <a:rPr sz="26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8746" y="3213353"/>
            <a:ext cx="145745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Output: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22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21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6104F32F-CF95-FA5F-94D0-F9BBF240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5674418" cy="318397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544525"/>
            <a:ext cx="212915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4810" marR="5080" indent="-372745">
              <a:lnSpc>
                <a:spcPct val="100800"/>
              </a:lnSpc>
              <a:spcBef>
                <a:spcPts val="70"/>
              </a:spcBef>
            </a:pPr>
            <a:r>
              <a:rPr sz="2600" spc="-35" dirty="0">
                <a:solidFill>
                  <a:srgbClr val="FFFFFF"/>
                </a:solidFill>
              </a:rPr>
              <a:t>Java </a:t>
            </a:r>
            <a:r>
              <a:rPr sz="2600" spc="-10" dirty="0">
                <a:solidFill>
                  <a:srgbClr val="FFFFFF"/>
                </a:solidFill>
              </a:rPr>
              <a:t>Arithmetic </a:t>
            </a:r>
            <a:r>
              <a:rPr sz="2600" spc="-575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8216" y="1855977"/>
            <a:ext cx="7715884" cy="14273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30" dirty="0">
                <a:latin typeface="Cambria"/>
                <a:cs typeface="Cambria"/>
              </a:rPr>
              <a:t>Java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arithmatic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operators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used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perform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addition,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subtraction,</a:t>
            </a:r>
            <a:r>
              <a:rPr lang="en-US"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multiplication,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division.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They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act </a:t>
            </a:r>
            <a:r>
              <a:rPr sz="2400" spc="-5" dirty="0">
                <a:latin typeface="Cambria"/>
                <a:cs typeface="Cambria"/>
              </a:rPr>
              <a:t>as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basic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mathematical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operations.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23455"/>
              </p:ext>
            </p:extLst>
          </p:nvPr>
        </p:nvGraphicFramePr>
        <p:xfrm>
          <a:off x="458216" y="3124200"/>
          <a:ext cx="8227568" cy="269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1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98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6905">
                <a:tc>
                  <a:txBody>
                    <a:bodyPr/>
                    <a:lstStyle/>
                    <a:p>
                      <a:pPr marL="62230">
                        <a:lnSpc>
                          <a:spcPts val="19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OperatorExample{</a:t>
                      </a:r>
                    </a:p>
                    <a:p>
                      <a:pPr marL="62230">
                        <a:lnSpc>
                          <a:spcPts val="1914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en-US"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main(String</a:t>
                      </a:r>
                      <a:r>
                        <a:rPr lang="en-US"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000" spc="-5" dirty="0" err="1">
                          <a:latin typeface="Courier New"/>
                          <a:cs typeface="Courier New"/>
                        </a:rPr>
                        <a:t>args</a:t>
                      </a:r>
                      <a:r>
                        <a:rPr lang="en-US" sz="2000" spc="-5" dirty="0">
                          <a:latin typeface="Courier New"/>
                          <a:cs typeface="Courier New"/>
                        </a:rPr>
                        <a:t>[])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66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Output: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984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a=10;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9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b=5;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9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7737">
                <a:tc>
                  <a:txBody>
                    <a:bodyPr/>
                    <a:lstStyle/>
                    <a:p>
                      <a:pPr marL="31750">
                        <a:lnSpc>
                          <a:spcPts val="17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System.out.println(a+b);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59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50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marL="62230">
                        <a:lnSpc>
                          <a:spcPts val="176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System.out.println(a-b);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639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1333">
                <a:tc>
                  <a:txBody>
                    <a:bodyPr/>
                    <a:lstStyle/>
                    <a:p>
                      <a:pPr marL="62230">
                        <a:lnSpc>
                          <a:spcPts val="177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System.out.println(a*b);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ts val="165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139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System.out.println(a/b);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System.out.println(a%b);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7614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}}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I</a:t>
            </a:r>
            <a:r>
              <a:rPr sz="3600" spc="-20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-60" dirty="0">
                <a:solidFill>
                  <a:srgbClr val="FFFFFF"/>
                </a:solidFill>
              </a:rPr>
              <a:t>r</a:t>
            </a:r>
            <a:r>
              <a:rPr sz="3600" dirty="0">
                <a:solidFill>
                  <a:srgbClr val="FFFFFF"/>
                </a:solidFill>
              </a:rPr>
              <a:t>o</a:t>
            </a:r>
            <a:r>
              <a:rPr sz="3600" spc="10" dirty="0">
                <a:solidFill>
                  <a:srgbClr val="FFFFFF"/>
                </a:solidFill>
              </a:rPr>
              <a:t>d</a:t>
            </a:r>
            <a:r>
              <a:rPr sz="3600" dirty="0">
                <a:solidFill>
                  <a:srgbClr val="FFFFFF"/>
                </a:solidFill>
              </a:rPr>
              <a:t>u</a:t>
            </a:r>
            <a:r>
              <a:rPr sz="3600" spc="10" dirty="0">
                <a:solidFill>
                  <a:srgbClr val="FFFFFF"/>
                </a:solidFill>
              </a:rPr>
              <a:t>c</a:t>
            </a:r>
            <a:r>
              <a:rPr sz="3600" dirty="0">
                <a:solidFill>
                  <a:srgbClr val="FFFFFF"/>
                </a:solidFill>
              </a:rPr>
              <a:t>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77985" y="1600200"/>
            <a:ext cx="8533080" cy="452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200" spc="-30" dirty="0">
                <a:latin typeface="Cambria"/>
                <a:cs typeface="Cambria"/>
              </a:rPr>
              <a:t>Java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syntax is defined in the </a:t>
            </a:r>
            <a:r>
              <a:rPr sz="2200" b="1" spc="-30" dirty="0">
                <a:latin typeface="Cambria"/>
                <a:cs typeface="Cambria"/>
              </a:rPr>
              <a:t>Java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language specification</a:t>
            </a:r>
            <a:r>
              <a:rPr sz="2200" spc="-5" dirty="0">
                <a:latin typeface="Cambria"/>
                <a:cs typeface="Cambria"/>
              </a:rPr>
              <a:t>, </a:t>
            </a:r>
            <a:r>
              <a:rPr sz="2200" spc="-10" dirty="0">
                <a:latin typeface="Cambria"/>
                <a:cs typeface="Cambria"/>
              </a:rPr>
              <a:t>and the </a:t>
            </a:r>
            <a:r>
              <a:rPr sz="2200" spc="-30" dirty="0">
                <a:latin typeface="Cambria"/>
                <a:cs typeface="Cambria"/>
              </a:rPr>
              <a:t>Java</a:t>
            </a:r>
            <a:r>
              <a:rPr sz="2200" spc="3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library </a:t>
            </a:r>
            <a:r>
              <a:rPr sz="2200" spc="-4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is </a:t>
            </a:r>
            <a:r>
              <a:rPr sz="2200" spc="-5" dirty="0">
                <a:latin typeface="Cambria"/>
                <a:cs typeface="Cambria"/>
              </a:rPr>
              <a:t>defined in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30" dirty="0">
                <a:latin typeface="Cambria"/>
                <a:cs typeface="Cambria"/>
              </a:rPr>
              <a:t>Java </a:t>
            </a:r>
            <a:r>
              <a:rPr sz="2200" b="1" spc="-5" dirty="0">
                <a:solidFill>
                  <a:srgbClr val="FF0000"/>
                </a:solidFill>
                <a:latin typeface="Cambria"/>
                <a:cs typeface="Cambria"/>
              </a:rPr>
              <a:t>application </a:t>
            </a:r>
            <a:r>
              <a:rPr sz="2200" b="1" spc="-15" dirty="0">
                <a:solidFill>
                  <a:srgbClr val="FF0000"/>
                </a:solidFill>
                <a:latin typeface="Cambria"/>
                <a:cs typeface="Cambria"/>
              </a:rPr>
              <a:t>program </a:t>
            </a:r>
            <a:r>
              <a:rPr sz="2200" b="1" spc="-10" dirty="0">
                <a:solidFill>
                  <a:srgbClr val="FF0000"/>
                </a:solidFill>
                <a:latin typeface="Cambria"/>
                <a:cs typeface="Cambria"/>
              </a:rPr>
              <a:t>interface </a:t>
            </a:r>
            <a:r>
              <a:rPr sz="2200" b="1" spc="-5" dirty="0">
                <a:solidFill>
                  <a:srgbClr val="FF0000"/>
                </a:solidFill>
                <a:latin typeface="Cambria"/>
                <a:cs typeface="Cambria"/>
              </a:rPr>
              <a:t>(API).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b="1" spc="-10" dirty="0">
                <a:solidFill>
                  <a:srgbClr val="FF0000"/>
                </a:solidFill>
                <a:latin typeface="Cambria"/>
                <a:cs typeface="Cambria"/>
              </a:rPr>
              <a:t>JDK</a:t>
            </a:r>
            <a:r>
              <a:rPr lang="en-US" sz="2200" b="1" spc="-10" dirty="0">
                <a:solidFill>
                  <a:srgbClr val="FF0000"/>
                </a:solidFill>
                <a:latin typeface="Cambria"/>
                <a:cs typeface="Cambria"/>
              </a:rPr>
              <a:t> (Java Development Kit)</a:t>
            </a:r>
            <a:r>
              <a:rPr sz="22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is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software </a:t>
            </a:r>
            <a:r>
              <a:rPr sz="2200" spc="-10" dirty="0">
                <a:latin typeface="Cambria"/>
                <a:cs typeface="Cambria"/>
              </a:rPr>
              <a:t>for </a:t>
            </a:r>
            <a:r>
              <a:rPr sz="2200" spc="-5" dirty="0">
                <a:latin typeface="Cambria"/>
                <a:cs typeface="Cambria"/>
              </a:rPr>
              <a:t>compiling and </a:t>
            </a:r>
            <a:r>
              <a:rPr sz="2200" spc="-10" dirty="0">
                <a:latin typeface="Cambria"/>
                <a:cs typeface="Cambria"/>
              </a:rPr>
              <a:t>running </a:t>
            </a:r>
            <a:r>
              <a:rPr sz="2200" spc="-30" dirty="0">
                <a:latin typeface="Cambria"/>
                <a:cs typeface="Cambria"/>
              </a:rPr>
              <a:t>Java </a:t>
            </a:r>
            <a:r>
              <a:rPr sz="2200" spc="-15" dirty="0">
                <a:latin typeface="Cambria"/>
                <a:cs typeface="Cambria"/>
              </a:rPr>
              <a:t>programs. </a:t>
            </a:r>
            <a:r>
              <a:rPr sz="2200" b="1" spc="-5" dirty="0">
                <a:latin typeface="Cambria"/>
                <a:cs typeface="Cambria"/>
              </a:rPr>
              <a:t>An </a:t>
            </a:r>
            <a:r>
              <a:rPr sz="2200" b="1" dirty="0">
                <a:latin typeface="Cambria"/>
                <a:cs typeface="Cambria"/>
              </a:rPr>
              <a:t>IDE</a:t>
            </a:r>
            <a:r>
              <a:rPr lang="en-US" sz="2200" b="1" dirty="0">
                <a:latin typeface="Cambria"/>
                <a:cs typeface="Cambria"/>
              </a:rPr>
              <a:t> (I</a:t>
            </a:r>
            <a:r>
              <a:rPr sz="2200" b="1" spc="-15" dirty="0">
                <a:latin typeface="Cambria"/>
                <a:cs typeface="Cambria"/>
              </a:rPr>
              <a:t>ntegrated 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lang="en-US" sz="2200" b="1" spc="-20" dirty="0">
                <a:latin typeface="Cambria"/>
                <a:cs typeface="Cambria"/>
              </a:rPr>
              <a:t>D</a:t>
            </a:r>
            <a:r>
              <a:rPr sz="2200" b="1" spc="-20" dirty="0">
                <a:latin typeface="Cambria"/>
                <a:cs typeface="Cambria"/>
              </a:rPr>
              <a:t>evelopment</a:t>
            </a:r>
            <a:r>
              <a:rPr sz="2200" b="1" spc="65" dirty="0">
                <a:latin typeface="Cambria"/>
                <a:cs typeface="Cambria"/>
              </a:rPr>
              <a:t> </a:t>
            </a:r>
            <a:r>
              <a:rPr lang="en-US" sz="2200" b="1" spc="-20" dirty="0">
                <a:latin typeface="Cambria"/>
                <a:cs typeface="Cambria"/>
              </a:rPr>
              <a:t>E</a:t>
            </a:r>
            <a:r>
              <a:rPr sz="2200" b="1" spc="-20" dirty="0">
                <a:latin typeface="Cambria"/>
                <a:cs typeface="Cambria"/>
              </a:rPr>
              <a:t>nvironment</a:t>
            </a:r>
            <a:r>
              <a:rPr lang="en-US" sz="2200" b="1" spc="-20" dirty="0">
                <a:latin typeface="Cambria"/>
                <a:cs typeface="Cambria"/>
              </a:rPr>
              <a:t>) </a:t>
            </a:r>
            <a:r>
              <a:rPr lang="en-US" sz="2200" spc="-20" dirty="0">
                <a:latin typeface="Cambria"/>
                <a:cs typeface="Cambria"/>
              </a:rPr>
              <a:t>is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rapidly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developing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programs.</a:t>
            </a:r>
            <a:endParaRPr sz="2200" dirty="0">
              <a:latin typeface="Cambria"/>
              <a:cs typeface="Cambria"/>
            </a:endParaRPr>
          </a:p>
          <a:p>
            <a:pPr marL="355600" marR="5080" indent="-342900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sz="2200" spc="-10" dirty="0">
                <a:latin typeface="Cambria"/>
                <a:cs typeface="Cambria"/>
              </a:rPr>
              <a:t>Computer </a:t>
            </a:r>
            <a:r>
              <a:rPr sz="2200" spc="-5" dirty="0">
                <a:latin typeface="Cambria"/>
                <a:cs typeface="Cambria"/>
              </a:rPr>
              <a:t>languages </a:t>
            </a:r>
            <a:r>
              <a:rPr sz="2200" spc="-25" dirty="0">
                <a:latin typeface="Cambria"/>
                <a:cs typeface="Cambria"/>
              </a:rPr>
              <a:t>have </a:t>
            </a:r>
            <a:r>
              <a:rPr sz="2200" dirty="0">
                <a:latin typeface="Cambria"/>
                <a:cs typeface="Cambria"/>
              </a:rPr>
              <a:t>strict </a:t>
            </a:r>
            <a:r>
              <a:rPr sz="2200" spc="-10" dirty="0">
                <a:latin typeface="Cambria"/>
                <a:cs typeface="Cambria"/>
              </a:rPr>
              <a:t>rules </a:t>
            </a:r>
            <a:r>
              <a:rPr sz="2200" spc="-5" dirty="0">
                <a:latin typeface="Cambria"/>
                <a:cs typeface="Cambria"/>
              </a:rPr>
              <a:t>of usage. If </a:t>
            </a:r>
            <a:r>
              <a:rPr sz="2200" spc="-15" dirty="0">
                <a:latin typeface="Cambria"/>
                <a:cs typeface="Cambria"/>
              </a:rPr>
              <a:t>you </a:t>
            </a:r>
            <a:r>
              <a:rPr sz="2200" spc="-10" dirty="0">
                <a:latin typeface="Cambria"/>
                <a:cs typeface="Cambria"/>
              </a:rPr>
              <a:t>do not follow the rules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when </a:t>
            </a:r>
            <a:r>
              <a:rPr sz="2200" spc="-10" dirty="0">
                <a:latin typeface="Cambria"/>
                <a:cs typeface="Cambria"/>
              </a:rPr>
              <a:t>writing </a:t>
            </a:r>
            <a:r>
              <a:rPr sz="2200" spc="-5" dirty="0">
                <a:latin typeface="Cambria"/>
                <a:cs typeface="Cambria"/>
              </a:rPr>
              <a:t>a </a:t>
            </a:r>
            <a:r>
              <a:rPr sz="2200" spc="-15" dirty="0">
                <a:latin typeface="Cambria"/>
                <a:cs typeface="Cambria"/>
              </a:rPr>
              <a:t>program, </a:t>
            </a:r>
            <a:r>
              <a:rPr sz="2200" spc="-10" dirty="0">
                <a:latin typeface="Cambria"/>
                <a:cs typeface="Cambria"/>
              </a:rPr>
              <a:t>the computer </a:t>
            </a:r>
            <a:r>
              <a:rPr sz="2200" spc="-5" dirty="0">
                <a:latin typeface="Cambria"/>
                <a:cs typeface="Cambria"/>
              </a:rPr>
              <a:t>will </a:t>
            </a:r>
            <a:r>
              <a:rPr sz="2200" spc="-10" dirty="0">
                <a:latin typeface="Cambria"/>
                <a:cs typeface="Cambria"/>
              </a:rPr>
              <a:t>not </a:t>
            </a:r>
            <a:r>
              <a:rPr sz="2200" dirty="0">
                <a:latin typeface="Cambria"/>
                <a:cs typeface="Cambria"/>
              </a:rPr>
              <a:t>be </a:t>
            </a:r>
            <a:r>
              <a:rPr sz="2200" spc="-5" dirty="0">
                <a:latin typeface="Cambria"/>
                <a:cs typeface="Cambria"/>
              </a:rPr>
              <a:t>able </a:t>
            </a:r>
            <a:r>
              <a:rPr sz="2200" spc="-20" dirty="0">
                <a:latin typeface="Cambria"/>
                <a:cs typeface="Cambria"/>
              </a:rPr>
              <a:t>to </a:t>
            </a:r>
            <a:r>
              <a:rPr sz="2200" spc="-10" dirty="0">
                <a:latin typeface="Cambria"/>
                <a:cs typeface="Cambria"/>
              </a:rPr>
              <a:t>understand </a:t>
            </a:r>
            <a:r>
              <a:rPr sz="2200" spc="10" dirty="0">
                <a:latin typeface="Cambria"/>
                <a:cs typeface="Cambria"/>
              </a:rPr>
              <a:t>it.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Java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language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specification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r>
              <a:rPr sz="2200" spc="-10" dirty="0">
                <a:latin typeface="Cambria"/>
                <a:cs typeface="Cambria"/>
              </a:rPr>
              <a:t> 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Java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API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define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Java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standards.</a:t>
            </a:r>
            <a:endParaRPr sz="2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92114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587" y="544525"/>
            <a:ext cx="212915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4810" marR="5080" indent="-372745">
              <a:lnSpc>
                <a:spcPct val="100800"/>
              </a:lnSpc>
              <a:spcBef>
                <a:spcPts val="70"/>
              </a:spcBef>
            </a:pPr>
            <a:r>
              <a:rPr sz="2600" spc="-35" dirty="0">
                <a:solidFill>
                  <a:srgbClr val="FFFFFF"/>
                </a:solidFill>
              </a:rPr>
              <a:t>Java </a:t>
            </a:r>
            <a:r>
              <a:rPr sz="2600" spc="-10" dirty="0">
                <a:solidFill>
                  <a:srgbClr val="FFFFFF"/>
                </a:solidFill>
              </a:rPr>
              <a:t>Arithmetic </a:t>
            </a:r>
            <a:r>
              <a:rPr sz="2600" spc="-575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Operators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57200" y="1858076"/>
            <a:ext cx="79082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class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OperatorExample{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public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static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void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main(String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args[]){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System.out.println(10*10/5+3-1*4/2);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}}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4038600"/>
            <a:ext cx="152057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Output: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526661"/>
            <a:ext cx="87883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21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315" y="544525"/>
            <a:ext cx="191198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39090" marR="5080" indent="-327025">
              <a:lnSpc>
                <a:spcPct val="100800"/>
              </a:lnSpc>
              <a:spcBef>
                <a:spcPts val="70"/>
              </a:spcBef>
            </a:pPr>
            <a:r>
              <a:rPr sz="2600" spc="-30" dirty="0">
                <a:solidFill>
                  <a:srgbClr val="FFFFFF"/>
                </a:solidFill>
              </a:rPr>
              <a:t>Java</a:t>
            </a:r>
            <a:r>
              <a:rPr sz="2600" spc="-10" dirty="0">
                <a:solidFill>
                  <a:srgbClr val="FFFFFF"/>
                </a:solidFill>
              </a:rPr>
              <a:t> </a:t>
            </a:r>
            <a:r>
              <a:rPr sz="2600" spc="-15" dirty="0">
                <a:solidFill>
                  <a:srgbClr val="FFFFFF"/>
                </a:solidFill>
              </a:rPr>
              <a:t>Left</a:t>
            </a:r>
            <a:r>
              <a:rPr sz="2600" spc="-20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Shift </a:t>
            </a:r>
            <a:r>
              <a:rPr sz="2600" spc="-570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95808" y="1581809"/>
            <a:ext cx="8152384" cy="140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ct val="101099"/>
              </a:lnSpc>
            </a:pPr>
            <a:r>
              <a:rPr sz="2400" spc="-5" dirty="0">
                <a:latin typeface="Courier New"/>
                <a:cs typeface="Courier New"/>
              </a:rPr>
              <a:t>The </a:t>
            </a:r>
            <a:r>
              <a:rPr sz="2400" spc="-10" dirty="0">
                <a:latin typeface="Courier New"/>
                <a:cs typeface="Courier New"/>
              </a:rPr>
              <a:t>Java left shift </a:t>
            </a:r>
            <a:r>
              <a:rPr sz="2400" spc="-5" dirty="0">
                <a:latin typeface="Courier New"/>
                <a:cs typeface="Courier New"/>
              </a:rPr>
              <a:t>operator &lt;&lt; is </a:t>
            </a:r>
            <a:r>
              <a:rPr sz="2400" spc="-10" dirty="0">
                <a:latin typeface="Courier New"/>
                <a:cs typeface="Courier New"/>
              </a:rPr>
              <a:t>used </a:t>
            </a:r>
            <a:r>
              <a:rPr sz="2400" spc="-5" dirty="0">
                <a:latin typeface="Courier New"/>
                <a:cs typeface="Courier New"/>
              </a:rPr>
              <a:t>to </a:t>
            </a:r>
            <a:r>
              <a:rPr sz="2400" spc="-10" dirty="0">
                <a:latin typeface="Courier New"/>
                <a:cs typeface="Courier New"/>
              </a:rPr>
              <a:t>shift all </a:t>
            </a:r>
            <a:r>
              <a:rPr sz="2400" spc="-15" dirty="0">
                <a:latin typeface="Courier New"/>
                <a:cs typeface="Courier New"/>
              </a:rPr>
              <a:t>of </a:t>
            </a:r>
            <a:r>
              <a:rPr sz="2400" spc="-10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 </a:t>
            </a:r>
            <a:r>
              <a:rPr sz="2400" spc="-10" dirty="0">
                <a:latin typeface="Courier New"/>
                <a:cs typeface="Courier New"/>
              </a:rPr>
              <a:t>bits </a:t>
            </a:r>
            <a:r>
              <a:rPr sz="2400" spc="-15" dirty="0">
                <a:latin typeface="Courier New"/>
                <a:cs typeface="Courier New"/>
              </a:rPr>
              <a:t>in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10" dirty="0">
                <a:latin typeface="Courier New"/>
                <a:cs typeface="Courier New"/>
              </a:rPr>
              <a:t>value </a:t>
            </a:r>
            <a:r>
              <a:rPr sz="2400" dirty="0">
                <a:latin typeface="Courier New"/>
                <a:cs typeface="Courier New"/>
              </a:rPr>
              <a:t>to the </a:t>
            </a:r>
            <a:r>
              <a:rPr sz="2400" spc="-10" dirty="0">
                <a:latin typeface="Courier New"/>
                <a:cs typeface="Courier New"/>
              </a:rPr>
              <a:t>left </a:t>
            </a:r>
            <a:r>
              <a:rPr sz="2400" spc="-5" dirty="0">
                <a:latin typeface="Courier New"/>
                <a:cs typeface="Courier New"/>
              </a:rPr>
              <a:t>side of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10" dirty="0">
                <a:latin typeface="Courier New"/>
                <a:cs typeface="Courier New"/>
              </a:rPr>
              <a:t>specified </a:t>
            </a:r>
            <a:r>
              <a:rPr sz="2400" spc="-5" dirty="0">
                <a:latin typeface="Courier New"/>
                <a:cs typeface="Courier New"/>
              </a:rPr>
              <a:t> number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times.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807" y="3207649"/>
            <a:ext cx="7330257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class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OperatorExample{</a:t>
            </a:r>
            <a:endParaRPr sz="24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public static </a:t>
            </a:r>
            <a:r>
              <a:rPr sz="2400" spc="-5" dirty="0">
                <a:latin typeface="Courier New"/>
                <a:cs typeface="Courier New"/>
              </a:rPr>
              <a:t>void </a:t>
            </a:r>
            <a:r>
              <a:rPr sz="2400" spc="-10" dirty="0">
                <a:latin typeface="Courier New"/>
                <a:cs typeface="Courier New"/>
              </a:rPr>
              <a:t>main(String args[]){ </a:t>
            </a:r>
            <a:r>
              <a:rPr sz="2400" spc="-1070" dirty="0">
                <a:latin typeface="Courier New"/>
                <a:cs typeface="Courier New"/>
              </a:rPr>
              <a:t> </a:t>
            </a:r>
            <a:endParaRPr lang="en-US" sz="2400" spc="-107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 err="1">
                <a:latin typeface="Courier New"/>
                <a:cs typeface="Courier New"/>
              </a:rPr>
              <a:t>System.out.println</a:t>
            </a:r>
            <a:r>
              <a:rPr sz="2400" spc="-10" dirty="0">
                <a:latin typeface="Courier New"/>
                <a:cs typeface="Courier New"/>
              </a:rPr>
              <a:t>(10&lt;&lt;2);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 err="1">
                <a:latin typeface="Courier New"/>
                <a:cs typeface="Courier New"/>
              </a:rPr>
              <a:t>System.out.println</a:t>
            </a:r>
            <a:r>
              <a:rPr sz="2400" spc="-10" dirty="0">
                <a:latin typeface="Courier New"/>
                <a:cs typeface="Courier New"/>
              </a:rPr>
              <a:t>(10&lt;&lt;3);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System.out.println(20&lt;&lt;2);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System.out.println(15&lt;&lt;4);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}}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1304" y="3847288"/>
            <a:ext cx="148196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Output: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2448" y="4402427"/>
            <a:ext cx="659837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Courier New"/>
                <a:cs typeface="Courier New"/>
              </a:rPr>
              <a:t>40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80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80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240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27" y="544525"/>
            <a:ext cx="210185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33070" marR="5080" indent="-421005">
              <a:lnSpc>
                <a:spcPct val="100800"/>
              </a:lnSpc>
              <a:spcBef>
                <a:spcPts val="70"/>
              </a:spcBef>
            </a:pPr>
            <a:r>
              <a:rPr sz="2600" spc="-35" dirty="0">
                <a:solidFill>
                  <a:srgbClr val="FFFFFF"/>
                </a:solidFill>
              </a:rPr>
              <a:t>Java</a:t>
            </a:r>
            <a:r>
              <a:rPr sz="2600" spc="-10" dirty="0">
                <a:solidFill>
                  <a:srgbClr val="FFFFFF"/>
                </a:solidFill>
              </a:rPr>
              <a:t> Right </a:t>
            </a:r>
            <a:r>
              <a:rPr sz="2600" spc="-5" dirty="0">
                <a:solidFill>
                  <a:srgbClr val="FFFFFF"/>
                </a:solidFill>
              </a:rPr>
              <a:t>Shift </a:t>
            </a:r>
            <a:r>
              <a:rPr sz="2600" spc="-570" dirty="0">
                <a:solidFill>
                  <a:srgbClr val="FFFFFF"/>
                </a:solidFill>
              </a:rPr>
              <a:t> </a:t>
            </a:r>
            <a:r>
              <a:rPr sz="2600" spc="-25" dirty="0">
                <a:solidFill>
                  <a:srgbClr val="FFFFFF"/>
                </a:solidFill>
              </a:rPr>
              <a:t>Operator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58216" y="1840737"/>
            <a:ext cx="8761984" cy="324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The Java right shift </a:t>
            </a:r>
            <a:r>
              <a:rPr sz="2400" spc="5" dirty="0">
                <a:latin typeface="Courier New"/>
                <a:cs typeface="Courier New"/>
              </a:rPr>
              <a:t>operator </a:t>
            </a:r>
            <a:r>
              <a:rPr sz="2400" dirty="0">
                <a:latin typeface="Courier New"/>
                <a:cs typeface="Courier New"/>
              </a:rPr>
              <a:t>&gt;&gt; is used to move </a:t>
            </a:r>
            <a:r>
              <a:rPr sz="2400" spc="5" dirty="0">
                <a:latin typeface="Courier New"/>
                <a:cs typeface="Courier New"/>
              </a:rPr>
              <a:t>left </a:t>
            </a:r>
            <a:r>
              <a:rPr sz="2400" dirty="0">
                <a:latin typeface="Courier New"/>
                <a:cs typeface="Courier New"/>
              </a:rPr>
              <a:t>operands </a:t>
            </a:r>
            <a:r>
              <a:rPr sz="2400" spc="-9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value to right by the </a:t>
            </a:r>
            <a:r>
              <a:rPr sz="2400" spc="5" dirty="0">
                <a:latin typeface="Courier New"/>
                <a:cs typeface="Courier New"/>
              </a:rPr>
              <a:t>number </a:t>
            </a:r>
            <a:r>
              <a:rPr sz="2400" dirty="0">
                <a:latin typeface="Courier New"/>
                <a:cs typeface="Courier New"/>
              </a:rPr>
              <a:t>of bits specified </a:t>
            </a:r>
            <a:r>
              <a:rPr sz="2400" spc="10" dirty="0">
                <a:latin typeface="Courier New"/>
                <a:cs typeface="Courier New"/>
              </a:rPr>
              <a:t>by </a:t>
            </a:r>
            <a:r>
              <a:rPr sz="2400" dirty="0">
                <a:latin typeface="Courier New"/>
                <a:cs typeface="Courier New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right </a:t>
            </a:r>
            <a:r>
              <a:rPr sz="2400" dirty="0">
                <a:latin typeface="Courier New"/>
                <a:cs typeface="Courier New"/>
              </a:rPr>
              <a:t> operand.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class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OperatorExample{</a:t>
            </a:r>
          </a:p>
          <a:p>
            <a:pPr marL="500380" marR="234569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public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static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void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main(String</a:t>
            </a:r>
            <a:r>
              <a:rPr sz="2000" spc="-10" dirty="0">
                <a:latin typeface="Courier New"/>
                <a:cs typeface="Courier New"/>
              </a:rPr>
              <a:t> args[]){ </a:t>
            </a:r>
            <a:r>
              <a:rPr sz="2000" spc="-944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System.out.println(10&gt;&gt;2); 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System.out.println(20&gt;&gt;2); </a:t>
            </a:r>
            <a:r>
              <a:rPr sz="2000" dirty="0">
                <a:latin typeface="Courier New"/>
                <a:cs typeface="Courier New"/>
              </a:rPr>
              <a:t> System.out.println(20&gt;&gt;3);</a:t>
            </a:r>
            <a:endParaRPr lang="en-US" sz="2000" dirty="0">
              <a:latin typeface="Courier New"/>
              <a:cs typeface="Courier New"/>
            </a:endParaRPr>
          </a:p>
          <a:p>
            <a:pPr marL="500380" marR="2345690">
              <a:lnSpc>
                <a:spcPct val="100000"/>
              </a:lnSpc>
            </a:pPr>
            <a:r>
              <a:rPr lang="en-IN" sz="2000" dirty="0">
                <a:latin typeface="Courier New"/>
                <a:cs typeface="Courier New"/>
              </a:rPr>
              <a:t>}}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1092" y="4003125"/>
            <a:ext cx="982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Output: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0" y="4541377"/>
            <a:ext cx="16319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50924"/>
            <a:ext cx="8685784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Example:</a:t>
            </a:r>
            <a:r>
              <a:rPr sz="20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Logical</a:t>
            </a:r>
            <a:r>
              <a:rPr sz="2000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&amp;&amp;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Bitwise</a:t>
            </a:r>
            <a:r>
              <a:rPr sz="2000" spc="-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&amp;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303530">
              <a:lnSpc>
                <a:spcPct val="100000"/>
              </a:lnSpc>
              <a:spcBef>
                <a:spcPts val="5"/>
              </a:spcBef>
            </a:pPr>
            <a:r>
              <a:rPr sz="2000" b="1" spc="5" dirty="0">
                <a:latin typeface="Cambria"/>
                <a:cs typeface="Cambria"/>
              </a:rPr>
              <a:t>The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logical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&amp;&amp;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operator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doesn't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check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second</a:t>
            </a:r>
            <a:r>
              <a:rPr sz="2000" b="1" spc="-8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condition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if</a:t>
            </a:r>
            <a:r>
              <a:rPr sz="2000" b="1" spc="5" dirty="0">
                <a:latin typeface="Cambria"/>
                <a:cs typeface="Cambria"/>
              </a:rPr>
              <a:t> first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condition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is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false.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It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checks </a:t>
            </a:r>
            <a:r>
              <a:rPr sz="2000" b="1" spc="-34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second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condition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only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if </a:t>
            </a:r>
            <a:r>
              <a:rPr sz="2000" b="1" spc="5" dirty="0">
                <a:latin typeface="Cambria"/>
                <a:cs typeface="Cambria"/>
              </a:rPr>
              <a:t>first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one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is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true.</a:t>
            </a:r>
            <a:endParaRPr sz="2000" b="1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latin typeface="Cambria"/>
                <a:cs typeface="Cambria"/>
              </a:rPr>
              <a:t>The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bitwise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&amp;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operator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always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checks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both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conditions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whether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first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condition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is</a:t>
            </a:r>
            <a:r>
              <a:rPr sz="2000" b="1" dirty="0">
                <a:latin typeface="Cambria"/>
                <a:cs typeface="Cambria"/>
              </a:rPr>
              <a:t> true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or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false.</a:t>
            </a:r>
            <a:endParaRPr sz="2000" b="1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952" y="3990711"/>
            <a:ext cx="6147053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class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OperatorExample{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p</a:t>
            </a:r>
            <a:r>
              <a:rPr sz="2000" spc="-5" dirty="0">
                <a:latin typeface="Cambria"/>
                <a:cs typeface="Cambria"/>
              </a:rPr>
              <a:t>u</a:t>
            </a:r>
            <a:r>
              <a:rPr sz="2000" spc="5" dirty="0">
                <a:latin typeface="Cambria"/>
                <a:cs typeface="Cambria"/>
              </a:rPr>
              <a:t>b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ic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10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ati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</a:t>
            </a:r>
            <a:r>
              <a:rPr sz="2000" spc="5" dirty="0">
                <a:latin typeface="Cambria"/>
                <a:cs typeface="Cambria"/>
              </a:rPr>
              <a:t>oi</a:t>
            </a:r>
            <a:r>
              <a:rPr sz="2000" dirty="0">
                <a:latin typeface="Cambria"/>
                <a:cs typeface="Cambria"/>
              </a:rPr>
              <a:t>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mai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spc="5" dirty="0">
                <a:latin typeface="Cambria"/>
                <a:cs typeface="Cambria"/>
              </a:rPr>
              <a:t>(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spc="5" dirty="0">
                <a:latin typeface="Cambria"/>
                <a:cs typeface="Cambria"/>
              </a:rPr>
              <a:t>tri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dirty="0">
                <a:latin typeface="Cambria"/>
                <a:cs typeface="Cambria"/>
              </a:rPr>
              <a:t>g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ar</a:t>
            </a:r>
            <a:r>
              <a:rPr sz="2000" spc="-5" dirty="0">
                <a:latin typeface="Cambria"/>
                <a:cs typeface="Cambria"/>
              </a:rPr>
              <a:t>gs</a:t>
            </a:r>
            <a:r>
              <a:rPr sz="2000" spc="-10" dirty="0">
                <a:latin typeface="Cambria"/>
                <a:cs typeface="Cambria"/>
              </a:rPr>
              <a:t>[</a:t>
            </a:r>
            <a:r>
              <a:rPr sz="2000" spc="-15" dirty="0">
                <a:latin typeface="Cambria"/>
                <a:cs typeface="Cambria"/>
              </a:rPr>
              <a:t>]</a:t>
            </a:r>
            <a:r>
              <a:rPr sz="2000" spc="5" dirty="0">
                <a:latin typeface="Cambria"/>
                <a:cs typeface="Cambria"/>
              </a:rPr>
              <a:t>)</a:t>
            </a:r>
            <a:r>
              <a:rPr sz="2000" dirty="0">
                <a:latin typeface="Cambria"/>
                <a:cs typeface="Cambria"/>
              </a:rPr>
              <a:t>{</a:t>
            </a:r>
          </a:p>
          <a:p>
            <a:pPr marL="12700" marR="249809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int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a=10; </a:t>
            </a:r>
            <a:r>
              <a:rPr sz="2000" spc="-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 b=5;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c=20;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System.out.println(a&lt;b&amp;&amp;a&lt;c);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System.out.println(a&lt;b&amp;a&lt;c);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}}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952" y="709117"/>
            <a:ext cx="34429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028" y="3833571"/>
            <a:ext cx="1825371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latin typeface="Courier New"/>
                <a:cs typeface="Courier New"/>
              </a:rPr>
              <a:t>Output: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029" y="4510785"/>
            <a:ext cx="96682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ourier New"/>
                <a:cs typeface="Courier New"/>
              </a:rPr>
              <a:t>false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false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41780"/>
            <a:ext cx="8457184" cy="18894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Logical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|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899"/>
              </a:lnSpc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b="1" spc="-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114" y="3512692"/>
            <a:ext cx="6692088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class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OperatorExample{</a:t>
            </a:r>
            <a:endParaRPr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public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static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void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main(String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args[]){ </a:t>
            </a:r>
            <a:endParaRPr lang="en-US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pc="-8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int </a:t>
            </a:r>
            <a:r>
              <a:rPr spc="-10" dirty="0">
                <a:latin typeface="Courier New"/>
                <a:cs typeface="Courier New"/>
              </a:rPr>
              <a:t>a=10;</a:t>
            </a:r>
            <a:r>
              <a:rPr lang="en-US"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int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b=5;</a:t>
            </a:r>
            <a:r>
              <a:rPr lang="en-US"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int </a:t>
            </a:r>
            <a:r>
              <a:rPr spc="-10" dirty="0">
                <a:latin typeface="Courier New"/>
                <a:cs typeface="Courier New"/>
              </a:rPr>
              <a:t>c=20;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System.out.println(a&gt;b||a&lt;c);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System.out.println(a&gt;b|a&lt;c);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System.out.println(a&gt;b||a++&lt;c); </a:t>
            </a:r>
            <a:r>
              <a:rPr spc="-8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System.out.println(a);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System.out.println(a&gt;b|a++&lt;c);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System.out.println(a);</a:t>
            </a:r>
            <a:endParaRPr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}}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112" y="709117"/>
            <a:ext cx="31680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7494" y="3236876"/>
            <a:ext cx="181217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Ou</a:t>
            </a:r>
            <a:r>
              <a:rPr sz="2000" spc="5" dirty="0">
                <a:latin typeface="Courier New"/>
                <a:cs typeface="Courier New"/>
              </a:rPr>
              <a:t>t</a:t>
            </a:r>
            <a:r>
              <a:rPr sz="2000" spc="-5" dirty="0">
                <a:latin typeface="Courier New"/>
                <a:cs typeface="Courier New"/>
              </a:rPr>
              <a:t>pu</a:t>
            </a:r>
            <a:r>
              <a:rPr sz="2000" spc="-20" dirty="0">
                <a:latin typeface="Courier New"/>
                <a:cs typeface="Courier New"/>
              </a:rPr>
              <a:t>t</a:t>
            </a:r>
            <a:r>
              <a:rPr sz="2000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66228" y="3768089"/>
            <a:ext cx="834771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600" dirty="0">
                <a:latin typeface="Courier New"/>
                <a:cs typeface="Courier New"/>
              </a:rPr>
              <a:t>true  true  true  10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true  11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72" y="709117"/>
            <a:ext cx="41097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Ternary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mbria"/>
                <a:cs typeface="Cambria"/>
              </a:rPr>
              <a:t>operator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8216" y="1532635"/>
            <a:ext cx="8535112" cy="321280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Ternary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if-then-else </a:t>
            </a:r>
            <a:r>
              <a:rPr sz="2400" spc="-8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400"/>
              </a:lnSpc>
              <a:spcBef>
                <a:spcPts val="85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= (condition) ? expression1 : expression2  </a:t>
            </a:r>
          </a:p>
          <a:p>
            <a:pPr marL="12700" marR="5080">
              <a:lnSpc>
                <a:spcPct val="101400"/>
              </a:lnSpc>
              <a:spcBef>
                <a:spcPts val="8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statement states that if the condition returns true, expression1 gets executed, else the expression2 gets executed and the final result stored in a variable.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4405">
              <a:lnSpc>
                <a:spcPct val="100000"/>
              </a:lnSpc>
              <a:spcBef>
                <a:spcPts val="11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3810000"/>
            <a:ext cx="8535112" cy="2805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latin typeface="Courier New"/>
                <a:cs typeface="Courier New"/>
              </a:rPr>
              <a:t>class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OperatorExample{</a:t>
            </a:r>
            <a:endParaRPr sz="2400" dirty="0">
              <a:latin typeface="Courier New"/>
              <a:cs typeface="Courier New"/>
            </a:endParaRPr>
          </a:p>
          <a:p>
            <a:pPr marL="71247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public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static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void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main(String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args[]){</a:t>
            </a:r>
            <a:endParaRPr sz="2400" dirty="0">
              <a:latin typeface="Courier New"/>
              <a:cs typeface="Courier New"/>
            </a:endParaRPr>
          </a:p>
          <a:p>
            <a:pPr marL="712470" marR="35413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int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a=2; </a:t>
            </a:r>
            <a:r>
              <a:rPr sz="2400" spc="-8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int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b=5;</a:t>
            </a:r>
          </a:p>
          <a:p>
            <a:pPr marL="71247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4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min=(a&lt;b)?a:b;</a:t>
            </a:r>
            <a:endParaRPr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71247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System.out.println(min);</a:t>
            </a:r>
            <a:endParaRPr sz="2400" dirty="0">
              <a:latin typeface="Courier New"/>
              <a:cs typeface="Courier New"/>
            </a:endParaRPr>
          </a:p>
          <a:p>
            <a:pPr marL="712470">
              <a:lnSpc>
                <a:spcPts val="1710"/>
              </a:lnSpc>
            </a:pPr>
            <a:r>
              <a:rPr sz="2400" spc="5" dirty="0">
                <a:latin typeface="Courier New"/>
                <a:cs typeface="Courier New"/>
              </a:rPr>
              <a:t>}}</a:t>
            </a:r>
            <a:endParaRPr lang="en-US" sz="2400" spc="5" dirty="0">
              <a:latin typeface="Courier New"/>
              <a:cs typeface="Courier New"/>
            </a:endParaRPr>
          </a:p>
          <a:p>
            <a:pPr marL="712470">
              <a:lnSpc>
                <a:spcPts val="1710"/>
              </a:lnSpc>
            </a:pPr>
            <a:endParaRPr lang="en-IN" sz="2400" spc="5" dirty="0">
              <a:latin typeface="Courier New"/>
              <a:cs typeface="Courier New"/>
            </a:endParaRPr>
          </a:p>
          <a:p>
            <a:pPr marL="712470">
              <a:lnSpc>
                <a:spcPts val="1710"/>
              </a:lnSpc>
            </a:pPr>
            <a:r>
              <a:rPr lang="en-IN" sz="2400" spc="5" dirty="0">
                <a:latin typeface="Courier New"/>
                <a:cs typeface="Courier New"/>
              </a:rPr>
              <a:t>Output: 2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1535683"/>
            <a:ext cx="7914640" cy="48286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420" algn="just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OperatorExample{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420" algn="just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main(String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args[]){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420" marR="651002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a=10; </a:t>
            </a:r>
            <a:r>
              <a:rPr sz="2400" spc="-8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b=20; </a:t>
            </a:r>
            <a:r>
              <a:rPr sz="2400" spc="-8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a+=4;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420">
              <a:lnSpc>
                <a:spcPct val="1000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b-=4;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420">
              <a:lnSpc>
                <a:spcPct val="100000"/>
              </a:lnSpc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System.out.println(a);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420">
              <a:lnSpc>
                <a:spcPct val="100000"/>
              </a:lnSpc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System.out.println(b);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94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456" y="709117"/>
            <a:ext cx="3758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Java</a:t>
            </a:r>
            <a:r>
              <a:rPr sz="24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Assignment</a:t>
            </a:r>
            <a:r>
              <a:rPr sz="2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operators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3200" y="3200400"/>
            <a:ext cx="82804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2FDCB-31C1-4D81-982A-6BB70F9B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32635"/>
            <a:ext cx="8915400" cy="3077766"/>
          </a:xfrm>
        </p:spPr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There are two types of type casting: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Widening Type Casting</a:t>
            </a:r>
          </a:p>
          <a:p>
            <a:r>
              <a:rPr lang="en-US" sz="2000" dirty="0">
                <a:latin typeface="Cambria" panose="02040503050406030204" pitchFamily="18" charset="0"/>
              </a:rPr>
              <a:t>Converting a lower data type into a higher one is called </a:t>
            </a:r>
            <a:r>
              <a:rPr lang="en-US" sz="2000" b="1" dirty="0">
                <a:latin typeface="Cambria" panose="02040503050406030204" pitchFamily="18" charset="0"/>
              </a:rPr>
              <a:t>widening</a:t>
            </a:r>
            <a:r>
              <a:rPr lang="en-US" sz="2000" dirty="0">
                <a:latin typeface="Cambria" panose="02040503050406030204" pitchFamily="18" charset="0"/>
              </a:rPr>
              <a:t> type casting. It is also known as 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implicit</a:t>
            </a:r>
            <a:r>
              <a:rPr lang="en-US" sz="2000" b="1" dirty="0">
                <a:latin typeface="Cambria" panose="02040503050406030204" pitchFamily="18" charset="0"/>
              </a:rPr>
              <a:t> conversion</a:t>
            </a:r>
            <a:r>
              <a:rPr lang="en-US" sz="2000" dirty="0">
                <a:latin typeface="Cambria" panose="02040503050406030204" pitchFamily="18" charset="0"/>
              </a:rPr>
              <a:t> or </a:t>
            </a:r>
            <a:r>
              <a:rPr lang="en-US" sz="2000" b="1" dirty="0">
                <a:latin typeface="Cambria" panose="02040503050406030204" pitchFamily="18" charset="0"/>
              </a:rPr>
              <a:t>casting down</a:t>
            </a:r>
            <a:r>
              <a:rPr lang="en-US" sz="2000" dirty="0">
                <a:latin typeface="Cambria" panose="02040503050406030204" pitchFamily="18" charset="0"/>
              </a:rPr>
              <a:t>. It is done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automatically</a:t>
            </a:r>
            <a:r>
              <a:rPr lang="en-US" sz="2000" dirty="0">
                <a:latin typeface="Cambria" panose="02040503050406030204" pitchFamily="18" charset="0"/>
              </a:rPr>
              <a:t>. It is safe because there is </a:t>
            </a:r>
            <a:r>
              <a:rPr lang="en-US" sz="2000" b="1" dirty="0">
                <a:latin typeface="Cambria" panose="02040503050406030204" pitchFamily="18" charset="0"/>
              </a:rPr>
              <a:t>no chance to lose data</a:t>
            </a:r>
            <a:r>
              <a:rPr lang="en-US" sz="2000" dirty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Narrowing Type Casting</a:t>
            </a:r>
          </a:p>
          <a:p>
            <a:r>
              <a:rPr lang="en-US" sz="2000" dirty="0">
                <a:latin typeface="Cambria" panose="02040503050406030204" pitchFamily="18" charset="0"/>
              </a:rPr>
              <a:t>Converting a higher data type into a lower one is called </a:t>
            </a:r>
            <a:r>
              <a:rPr lang="en-US" sz="2000" b="1" dirty="0">
                <a:latin typeface="Cambria" panose="02040503050406030204" pitchFamily="18" charset="0"/>
              </a:rPr>
              <a:t>narrowing</a:t>
            </a:r>
            <a:r>
              <a:rPr lang="en-US" sz="2000" dirty="0">
                <a:latin typeface="Cambria" panose="02040503050406030204" pitchFamily="18" charset="0"/>
              </a:rPr>
              <a:t> type casting. It is also known as 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explicit</a:t>
            </a:r>
            <a:r>
              <a:rPr lang="en-US" sz="2000" b="1" dirty="0">
                <a:latin typeface="Cambria" panose="02040503050406030204" pitchFamily="18" charset="0"/>
              </a:rPr>
              <a:t> conversion</a:t>
            </a:r>
            <a:r>
              <a:rPr lang="en-US" sz="2000" dirty="0">
                <a:latin typeface="Cambria" panose="02040503050406030204" pitchFamily="18" charset="0"/>
              </a:rPr>
              <a:t> or </a:t>
            </a:r>
            <a:r>
              <a:rPr lang="en-US" sz="2000" b="1" dirty="0">
                <a:latin typeface="Cambria" panose="02040503050406030204" pitchFamily="18" charset="0"/>
              </a:rPr>
              <a:t>casting up</a:t>
            </a:r>
            <a:r>
              <a:rPr lang="en-US" sz="2000" dirty="0">
                <a:latin typeface="Cambria" panose="02040503050406030204" pitchFamily="18" charset="0"/>
              </a:rPr>
              <a:t>. It is done </a:t>
            </a:r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manually</a:t>
            </a:r>
            <a:r>
              <a:rPr lang="en-US" sz="2000" dirty="0">
                <a:latin typeface="Cambria" panose="02040503050406030204" pitchFamily="18" charset="0"/>
              </a:rPr>
              <a:t> by the programmer. </a:t>
            </a:r>
          </a:p>
          <a:p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AutoShape 2" descr="Type Casting in Java">
            <a:extLst>
              <a:ext uri="{FF2B5EF4-FFF2-40B4-BE49-F238E27FC236}">
                <a16:creationId xmlns="" xmlns:a16="http://schemas.microsoft.com/office/drawing/2014/main" id="{2EFED251-2E0B-4B63-A93E-D389158F05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A08156-11E8-4A3F-912D-32258040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1" y="4208371"/>
            <a:ext cx="7845898" cy="19890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09FA4B1-3326-4B60-B657-694DFE7757F5}"/>
              </a:ext>
            </a:extLst>
          </p:cNvPr>
          <p:cNvSpPr/>
          <p:nvPr/>
        </p:nvSpPr>
        <p:spPr>
          <a:xfrm>
            <a:off x="434770" y="660540"/>
            <a:ext cx="2403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lang="en-US" sz="28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lang="en-US" sz="28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lang="en-US" sz="28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g in Java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7675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634060"/>
            <a:ext cx="32905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sz="22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g</a:t>
            </a:r>
            <a:r>
              <a:rPr sz="2200" spc="-4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b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et</a:t>
            </a:r>
            <a:r>
              <a:rPr sz="2200" spc="-60" dirty="0">
                <a:solidFill>
                  <a:srgbClr val="EBEBEB"/>
                </a:solidFill>
                <a:latin typeface="Cambria"/>
                <a:cs typeface="Cambria"/>
              </a:rPr>
              <a:t>w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8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ch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114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numeric</a:t>
            </a:r>
            <a:r>
              <a:rPr sz="2200" spc="-8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types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5" y="1855977"/>
            <a:ext cx="8714740" cy="429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90"/>
              </a:spcBef>
              <a:buSzPct val="45000"/>
              <a:buFont typeface="Wingdings"/>
              <a:buChar char=""/>
              <a:tabLst>
                <a:tab pos="229235" algn="l"/>
                <a:tab pos="229870" algn="l"/>
              </a:tabLst>
            </a:pPr>
            <a:r>
              <a:rPr sz="2000" spc="-15" dirty="0">
                <a:latin typeface="Cambria"/>
                <a:cs typeface="Cambria"/>
              </a:rPr>
              <a:t>When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floating-point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char</a:t>
            </a:r>
            <a:r>
              <a:rPr sz="2000" spc="-10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0" dirty="0">
                <a:latin typeface="Cambria"/>
                <a:cs typeface="Cambria"/>
              </a:rPr>
              <a:t> floating-point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first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cast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int,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-10" dirty="0">
                <a:latin typeface="Cambria"/>
                <a:cs typeface="Cambria"/>
              </a:rPr>
              <a:t> then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char.</a:t>
            </a:r>
            <a:endParaRPr sz="200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- 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(c</a:t>
            </a:r>
            <a:r>
              <a:rPr sz="2000" spc="-5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r</a:t>
            </a:r>
            <a:r>
              <a:rPr sz="2000" spc="-20" dirty="0">
                <a:latin typeface="Cambria"/>
                <a:cs typeface="Cambria"/>
              </a:rPr>
              <a:t>)</a:t>
            </a:r>
            <a:r>
              <a:rPr sz="2000" spc="-5" dirty="0">
                <a:latin typeface="Cambria"/>
                <a:cs typeface="Cambria"/>
              </a:rPr>
              <a:t>65</a:t>
            </a:r>
            <a:r>
              <a:rPr sz="2000" spc="-30" dirty="0">
                <a:latin typeface="Cambria"/>
                <a:cs typeface="Cambria"/>
              </a:rPr>
              <a:t>.</a:t>
            </a:r>
            <a:r>
              <a:rPr sz="2000" spc="-5" dirty="0">
                <a:latin typeface="Cambria"/>
                <a:cs typeface="Cambria"/>
              </a:rPr>
              <a:t>25;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</a:t>
            </a:r>
            <a:r>
              <a:rPr sz="2000" spc="-5" dirty="0">
                <a:latin typeface="Cambria"/>
                <a:cs typeface="Cambria"/>
              </a:rPr>
              <a:t>/ </a:t>
            </a:r>
            <a:r>
              <a:rPr sz="2000" spc="-10" dirty="0">
                <a:latin typeface="Cambria"/>
                <a:cs typeface="Cambria"/>
              </a:rPr>
              <a:t>D</a:t>
            </a:r>
            <a:r>
              <a:rPr sz="2000" spc="-1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5" dirty="0">
                <a:latin typeface="Cambria"/>
                <a:cs typeface="Cambria"/>
              </a:rPr>
              <a:t>im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65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ss</a:t>
            </a:r>
            <a:r>
              <a:rPr sz="2000" spc="-5" dirty="0">
                <a:latin typeface="Cambria"/>
                <a:cs typeface="Cambria"/>
              </a:rPr>
              <a:t>ign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ch</a:t>
            </a:r>
            <a:endParaRPr sz="2000">
              <a:latin typeface="Cambria"/>
              <a:cs typeface="Cambria"/>
            </a:endParaRPr>
          </a:p>
          <a:p>
            <a:pPr marL="1113155" lvl="1" indent="-198755">
              <a:lnSpc>
                <a:spcPct val="100000"/>
              </a:lnSpc>
              <a:buChar char="-"/>
              <a:tabLst>
                <a:tab pos="1113790" algn="l"/>
              </a:tabLst>
            </a:pPr>
            <a:r>
              <a:rPr sz="2000" spc="-15" dirty="0">
                <a:latin typeface="Cambria"/>
                <a:cs typeface="Cambria"/>
              </a:rPr>
              <a:t>System.out.println(ch);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character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mbria"/>
              <a:buChar char="-"/>
            </a:pPr>
            <a:endParaRPr sz="2000">
              <a:latin typeface="Cambria"/>
              <a:cs typeface="Cambria"/>
            </a:endParaRPr>
          </a:p>
          <a:p>
            <a:pPr marL="229235" indent="-217170">
              <a:lnSpc>
                <a:spcPct val="100000"/>
              </a:lnSpc>
              <a:buSzPct val="45000"/>
              <a:buFont typeface="Wingdings"/>
              <a:buChar char=""/>
              <a:tabLst>
                <a:tab pos="229235" algn="l"/>
                <a:tab pos="229870" algn="l"/>
              </a:tabLst>
            </a:pPr>
            <a:r>
              <a:rPr sz="2000" spc="-10" dirty="0">
                <a:latin typeface="Cambria"/>
                <a:cs typeface="Cambria"/>
              </a:rPr>
              <a:t>When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char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numeric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character’s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Unicode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cast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specified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numeric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type.</a:t>
            </a:r>
            <a:endParaRPr sz="2000">
              <a:latin typeface="Cambria"/>
              <a:cs typeface="Cambria"/>
            </a:endParaRPr>
          </a:p>
          <a:p>
            <a:pPr marL="1043305" lvl="1" indent="-140970">
              <a:lnSpc>
                <a:spcPct val="100000"/>
              </a:lnSpc>
              <a:buChar char="-"/>
              <a:tabLst>
                <a:tab pos="1043940" algn="l"/>
              </a:tabLst>
            </a:pPr>
            <a:r>
              <a:rPr sz="2000" spc="-10" dirty="0">
                <a:latin typeface="Cambria"/>
                <a:cs typeface="Cambria"/>
              </a:rPr>
              <a:t>int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(int)'A';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Unicode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character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assigned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</a:t>
            </a:r>
            <a:endParaRPr sz="2000">
              <a:latin typeface="Cambria"/>
              <a:cs typeface="Cambria"/>
            </a:endParaRPr>
          </a:p>
          <a:p>
            <a:pPr marL="1070610" lvl="1" indent="-193040">
              <a:lnSpc>
                <a:spcPct val="100000"/>
              </a:lnSpc>
              <a:buChar char="-"/>
              <a:tabLst>
                <a:tab pos="1071245" algn="l"/>
              </a:tabLst>
            </a:pPr>
            <a:r>
              <a:rPr sz="2000" spc="-20" dirty="0">
                <a:latin typeface="Cambria"/>
                <a:cs typeface="Cambria"/>
              </a:rPr>
              <a:t>System.out.println(i);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//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65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mbria"/>
              <a:buChar char="-"/>
            </a:pPr>
            <a:endParaRPr sz="2000">
              <a:latin typeface="Cambria"/>
              <a:cs typeface="Cambria"/>
            </a:endParaRPr>
          </a:p>
          <a:p>
            <a:pPr marL="229235" indent="-217170">
              <a:lnSpc>
                <a:spcPct val="100000"/>
              </a:lnSpc>
              <a:buSzPct val="45000"/>
              <a:buFont typeface="Wingdings"/>
              <a:buChar char=""/>
              <a:tabLst>
                <a:tab pos="229235" algn="l"/>
                <a:tab pos="229870" algn="l"/>
              </a:tabLst>
            </a:pPr>
            <a:r>
              <a:rPr sz="2000" spc="-5" dirty="0">
                <a:latin typeface="Cambria"/>
                <a:cs typeface="Cambria"/>
              </a:rPr>
              <a:t>Implicit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casting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result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casting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fits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target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variable.</a:t>
            </a:r>
            <a:endParaRPr sz="2000">
              <a:latin typeface="Cambria"/>
              <a:cs typeface="Cambria"/>
            </a:endParaRPr>
          </a:p>
          <a:p>
            <a:pPr marL="22923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Otherwise,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explicit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casting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must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used.</a:t>
            </a:r>
            <a:endParaRPr sz="2000">
              <a:latin typeface="Cambria"/>
              <a:cs typeface="Cambria"/>
            </a:endParaRPr>
          </a:p>
          <a:p>
            <a:pPr marL="1177290" lvl="1" indent="-192405">
              <a:lnSpc>
                <a:spcPct val="100000"/>
              </a:lnSpc>
              <a:buChar char="-"/>
              <a:tabLst>
                <a:tab pos="1177925" algn="l"/>
              </a:tabLst>
            </a:pPr>
            <a:r>
              <a:rPr sz="2000" spc="-20" dirty="0">
                <a:latin typeface="Cambria"/>
                <a:cs typeface="Cambria"/>
              </a:rPr>
              <a:t>byte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 </a:t>
            </a:r>
            <a:r>
              <a:rPr sz="2000" spc="-10" dirty="0">
                <a:latin typeface="Cambria"/>
                <a:cs typeface="Cambria"/>
              </a:rPr>
              <a:t>'a';</a:t>
            </a:r>
            <a:endParaRPr sz="2000">
              <a:latin typeface="Cambria"/>
              <a:cs typeface="Cambria"/>
            </a:endParaRPr>
          </a:p>
          <a:p>
            <a:pPr marL="1155700" lvl="1" indent="-140335">
              <a:lnSpc>
                <a:spcPct val="100000"/>
              </a:lnSpc>
              <a:buChar char="-"/>
              <a:tabLst>
                <a:tab pos="1156335" algn="l"/>
              </a:tabLst>
            </a:pPr>
            <a:r>
              <a:rPr sz="2000" spc="-10" dirty="0">
                <a:latin typeface="Cambria"/>
                <a:cs typeface="Cambria"/>
              </a:rPr>
              <a:t>int 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=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'a';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634060"/>
            <a:ext cx="32905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sz="22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g</a:t>
            </a:r>
            <a:r>
              <a:rPr sz="2200" spc="-4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b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et</a:t>
            </a:r>
            <a:r>
              <a:rPr sz="2200" spc="-60" dirty="0">
                <a:solidFill>
                  <a:srgbClr val="EBEBEB"/>
                </a:solidFill>
                <a:latin typeface="Cambria"/>
                <a:cs typeface="Cambria"/>
              </a:rPr>
              <a:t>w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8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ch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114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numeric</a:t>
            </a:r>
            <a:r>
              <a:rPr sz="2200" spc="-8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types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1950796"/>
            <a:ext cx="2852420" cy="15106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latin typeface="Cambria"/>
                <a:cs typeface="Cambria"/>
              </a:rPr>
              <a:t>int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'2'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'3';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5" dirty="0">
                <a:latin typeface="Cambria"/>
                <a:cs typeface="Cambria"/>
              </a:rPr>
              <a:t>System.out.println("i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i);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dirty="0">
                <a:latin typeface="Cambria"/>
                <a:cs typeface="Cambria"/>
              </a:rPr>
              <a:t>int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j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30" dirty="0">
                <a:latin typeface="Cambria"/>
                <a:cs typeface="Cambria"/>
              </a:rPr>
              <a:t> 'a';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5" dirty="0">
                <a:latin typeface="Cambria"/>
                <a:cs typeface="Cambria"/>
              </a:rPr>
              <a:t>System.out.println("j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j);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1615" y="1950796"/>
            <a:ext cx="2950210" cy="15106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105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(int)'2'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50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and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(int)'3'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51</a:t>
            </a:r>
            <a:endParaRPr sz="1600">
              <a:latin typeface="Cambria"/>
              <a:cs typeface="Cambria"/>
            </a:endParaRPr>
          </a:p>
          <a:p>
            <a:pPr marL="14986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101</a:t>
            </a:r>
            <a:endParaRPr sz="1600">
              <a:latin typeface="Cambria"/>
              <a:cs typeface="Cambria"/>
            </a:endParaRPr>
          </a:p>
          <a:p>
            <a:pPr marL="70485">
              <a:lnSpc>
                <a:spcPct val="100000"/>
              </a:lnSpc>
              <a:spcBef>
                <a:spcPts val="985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(int)'a'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97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j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99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72" y="3676472"/>
            <a:ext cx="7601584" cy="262382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6870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5" dirty="0">
                <a:latin typeface="Cambria"/>
                <a:cs typeface="Cambria"/>
              </a:rPr>
              <a:t>System.out.println(j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Unicode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for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character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“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(char)j);</a:t>
            </a:r>
            <a:endParaRPr sz="1600">
              <a:latin typeface="Cambria"/>
              <a:cs typeface="Cambria"/>
            </a:endParaRPr>
          </a:p>
          <a:p>
            <a:pPr marL="4582795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Cambria"/>
                <a:cs typeface="Cambria"/>
              </a:rPr>
              <a:t>//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99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Unicode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for</a:t>
            </a:r>
            <a:r>
              <a:rPr sz="1600" spc="-5" dirty="0">
                <a:latin typeface="Cambria"/>
                <a:cs typeface="Cambria"/>
              </a:rPr>
              <a:t> character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</a:t>
            </a:r>
            <a:endParaRPr sz="1600">
              <a:latin typeface="Cambria"/>
              <a:cs typeface="Cambria"/>
            </a:endParaRPr>
          </a:p>
          <a:p>
            <a:pPr marL="24765">
              <a:lnSpc>
                <a:spcPct val="100000"/>
              </a:lnSpc>
              <a:spcBef>
                <a:spcPts val="985"/>
              </a:spcBef>
              <a:tabLst>
                <a:tab pos="368935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spc="-20" dirty="0">
                <a:latin typeface="Cambria"/>
                <a:cs typeface="Cambria"/>
              </a:rPr>
              <a:t>System.out.println("Chapter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+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'2');</a:t>
            </a:r>
            <a:endParaRPr sz="1600">
              <a:latin typeface="Cambria"/>
              <a:cs typeface="Cambria"/>
            </a:endParaRPr>
          </a:p>
          <a:p>
            <a:pPr marL="24765">
              <a:lnSpc>
                <a:spcPct val="100000"/>
              </a:lnSpc>
              <a:spcBef>
                <a:spcPts val="1010"/>
              </a:spcBef>
              <a:tabLst>
                <a:tab pos="368935" algn="l"/>
              </a:tabLst>
            </a:pPr>
            <a:r>
              <a:rPr sz="1250" spc="-105" dirty="0">
                <a:solidFill>
                  <a:srgbClr val="88D0D4"/>
                </a:solidFill>
                <a:latin typeface="Lucida Sans Unicode"/>
                <a:cs typeface="Lucida Sans Unicode"/>
              </a:rPr>
              <a:t>▶	</a:t>
            </a:r>
            <a:r>
              <a:rPr sz="1600" b="1" dirty="0">
                <a:latin typeface="Cambria"/>
                <a:cs typeface="Cambria"/>
              </a:rPr>
              <a:t>OUTPUT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: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101</a:t>
            </a:r>
            <a:endParaRPr sz="1600">
              <a:latin typeface="Cambria"/>
              <a:cs typeface="Cambria"/>
            </a:endParaRPr>
          </a:p>
          <a:p>
            <a:pPr marL="13970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Cambria"/>
                <a:cs typeface="Cambria"/>
              </a:rPr>
              <a:t>j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99</a:t>
            </a:r>
            <a:endParaRPr sz="1600">
              <a:latin typeface="Cambria"/>
              <a:cs typeface="Cambria"/>
            </a:endParaRPr>
          </a:p>
          <a:p>
            <a:pPr marL="139700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Cambria"/>
                <a:cs typeface="Cambria"/>
              </a:rPr>
              <a:t>99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the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Unicode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for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characterc</a:t>
            </a:r>
            <a:endParaRPr sz="1600">
              <a:latin typeface="Cambria"/>
              <a:cs typeface="Cambria"/>
            </a:endParaRPr>
          </a:p>
          <a:p>
            <a:pPr marL="1397000">
              <a:lnSpc>
                <a:spcPct val="100000"/>
              </a:lnSpc>
              <a:spcBef>
                <a:spcPts val="1010"/>
              </a:spcBef>
            </a:pPr>
            <a:r>
              <a:rPr sz="1600" spc="5" dirty="0">
                <a:latin typeface="Cambria"/>
                <a:cs typeface="Cambria"/>
              </a:rPr>
              <a:t>Cha</a:t>
            </a:r>
            <a:r>
              <a:rPr sz="1600" spc="-5" dirty="0">
                <a:latin typeface="Cambria"/>
                <a:cs typeface="Cambria"/>
              </a:rPr>
              <a:t>p</a:t>
            </a:r>
            <a:r>
              <a:rPr sz="1600" spc="-20" dirty="0">
                <a:latin typeface="Cambria"/>
                <a:cs typeface="Cambria"/>
              </a:rPr>
              <a:t>t</a:t>
            </a:r>
            <a:r>
              <a:rPr sz="1600" spc="10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r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2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3295" y="1551432"/>
            <a:ext cx="100582" cy="22616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24292" y="561593"/>
            <a:ext cx="223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276" y="666699"/>
            <a:ext cx="38627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Specification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320" y="1855978"/>
            <a:ext cx="7844155" cy="227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Java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specification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 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technical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definition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-15" dirty="0">
                <a:latin typeface="Cambria"/>
                <a:cs typeface="Cambria"/>
              </a:rPr>
              <a:t> Java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programming </a:t>
            </a:r>
            <a:r>
              <a:rPr sz="2000" spc="-3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language’s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syntax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5" dirty="0">
                <a:latin typeface="Cambria"/>
                <a:cs typeface="Cambria"/>
              </a:rPr>
              <a:t>semantics.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You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complete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Java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language </a:t>
            </a:r>
            <a:r>
              <a:rPr sz="2000" dirty="0">
                <a:latin typeface="Cambria"/>
                <a:cs typeface="Cambria"/>
              </a:rPr>
              <a:t> specification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  <a:hlinkClick r:id="rId2"/>
              </a:rPr>
              <a:t>https://docs.oracle.com/javase/specs/</a:t>
            </a:r>
            <a:r>
              <a:rPr lang="en-US" sz="2000" dirty="0">
                <a:latin typeface="Cambria"/>
                <a:cs typeface="Cambria"/>
              </a:rPr>
              <a:t> (Accessed on 21-Jan-22)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440" y="634060"/>
            <a:ext cx="32905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sz="22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sz="22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g</a:t>
            </a:r>
            <a:r>
              <a:rPr sz="2200" spc="-4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b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et</a:t>
            </a:r>
            <a:r>
              <a:rPr sz="2200" spc="-60" dirty="0">
                <a:solidFill>
                  <a:srgbClr val="EBEBEB"/>
                </a:solidFill>
                <a:latin typeface="Cambria"/>
                <a:cs typeface="Cambria"/>
              </a:rPr>
              <a:t>w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EBEBEB"/>
                </a:solidFill>
                <a:latin typeface="Cambria"/>
                <a:cs typeface="Cambria"/>
              </a:rPr>
              <a:t>e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sz="2200" spc="-85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ch</a:t>
            </a:r>
            <a:r>
              <a:rPr sz="2200" spc="-10" dirty="0">
                <a:solidFill>
                  <a:srgbClr val="EBEBEB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r</a:t>
            </a:r>
            <a:r>
              <a:rPr sz="2200" spc="-114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635" algn="ctr">
              <a:lnSpc>
                <a:spcPct val="100000"/>
              </a:lnSpc>
            </a:pPr>
            <a:r>
              <a:rPr sz="2200" dirty="0">
                <a:solidFill>
                  <a:srgbClr val="EBEBEB"/>
                </a:solidFill>
                <a:latin typeface="Cambria"/>
                <a:cs typeface="Cambria"/>
              </a:rPr>
              <a:t>numeric</a:t>
            </a:r>
            <a:r>
              <a:rPr sz="2200" spc="-80" dirty="0">
                <a:solidFill>
                  <a:srgbClr val="EBEBEB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EBEBEB"/>
                </a:solidFill>
                <a:latin typeface="Cambria"/>
                <a:cs typeface="Cambria"/>
              </a:rPr>
              <a:t>types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912" y="1805851"/>
            <a:ext cx="6737984" cy="109537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82550" indent="-70485">
              <a:lnSpc>
                <a:spcPct val="100000"/>
              </a:lnSpc>
              <a:spcBef>
                <a:spcPts val="980"/>
              </a:spcBef>
              <a:buSzPct val="37500"/>
              <a:buFont typeface="Wingdings"/>
              <a:buChar char=""/>
              <a:tabLst>
                <a:tab pos="83185" algn="l"/>
              </a:tabLst>
            </a:pPr>
            <a:r>
              <a:rPr sz="1600" spc="-20" dirty="0">
                <a:latin typeface="Cambria"/>
                <a:cs typeface="Cambria"/>
              </a:rPr>
              <a:t>System.out.println("isDigit('a')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+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Character.isDigit('a'));</a:t>
            </a:r>
            <a:r>
              <a:rPr sz="1600" spc="28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//false</a:t>
            </a:r>
            <a:endParaRPr sz="1600">
              <a:latin typeface="Cambria"/>
              <a:cs typeface="Cambria"/>
            </a:endParaRPr>
          </a:p>
          <a:p>
            <a:pPr marL="82550" indent="-70485">
              <a:lnSpc>
                <a:spcPct val="100000"/>
              </a:lnSpc>
              <a:spcBef>
                <a:spcPts val="890"/>
              </a:spcBef>
              <a:buSzPct val="37500"/>
              <a:buFont typeface="Wingdings"/>
              <a:buChar char=""/>
              <a:tabLst>
                <a:tab pos="83185" algn="l"/>
              </a:tabLst>
            </a:pPr>
            <a:r>
              <a:rPr sz="1600" spc="-25" dirty="0">
                <a:latin typeface="Cambria"/>
                <a:cs typeface="Cambria"/>
              </a:rPr>
              <a:t>System.out.println("isLetter('a')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"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+ </a:t>
            </a:r>
            <a:r>
              <a:rPr sz="1600" spc="-20" dirty="0">
                <a:latin typeface="Cambria"/>
                <a:cs typeface="Cambria"/>
              </a:rPr>
              <a:t>Character.isLetter('a'));</a:t>
            </a:r>
            <a:r>
              <a:rPr sz="1600" spc="-7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//true</a:t>
            </a:r>
            <a:endParaRPr sz="1600">
              <a:latin typeface="Cambria"/>
              <a:cs typeface="Cambria"/>
            </a:endParaRPr>
          </a:p>
          <a:p>
            <a:pPr marL="82550" indent="-70485">
              <a:lnSpc>
                <a:spcPct val="100000"/>
              </a:lnSpc>
              <a:spcBef>
                <a:spcPts val="890"/>
              </a:spcBef>
              <a:buSzPct val="37500"/>
              <a:buFont typeface="Wingdings"/>
              <a:buChar char=""/>
              <a:tabLst>
                <a:tab pos="83185" algn="l"/>
              </a:tabLst>
            </a:pPr>
            <a:r>
              <a:rPr sz="1600" spc="-25" dirty="0">
                <a:latin typeface="Cambria"/>
                <a:cs typeface="Cambria"/>
              </a:rPr>
              <a:t>System.out.println("isLowerCase('a')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is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"+</a:t>
            </a:r>
            <a:r>
              <a:rPr sz="1600" spc="325" dirty="0">
                <a:latin typeface="Cambria"/>
                <a:cs typeface="Cambria"/>
              </a:rPr>
              <a:t> </a:t>
            </a:r>
            <a:r>
              <a:rPr sz="1600" spc="-30" dirty="0">
                <a:latin typeface="Cambria"/>
                <a:cs typeface="Cambria"/>
              </a:rPr>
              <a:t>Character.isLowerCase('a'));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15" dirty="0">
                <a:latin typeface="Cambria"/>
                <a:cs typeface="Cambria"/>
              </a:rPr>
              <a:t>//true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200400"/>
            <a:ext cx="5766815" cy="273710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2FDCB-31C1-4D81-982A-6BB70F9B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32635"/>
            <a:ext cx="8915400" cy="4062651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class Main {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public static void main(String[] </a:t>
            </a:r>
            <a:r>
              <a:rPr lang="en-US" sz="2400" dirty="0" err="1">
                <a:latin typeface="Cambria" panose="02040503050406030204" pitchFamily="18" charset="0"/>
              </a:rPr>
              <a:t>args</a:t>
            </a:r>
            <a:r>
              <a:rPr lang="en-US" sz="2400" dirty="0">
                <a:latin typeface="Cambria" panose="02040503050406030204" pitchFamily="18" charset="0"/>
              </a:rPr>
              <a:t>) {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// create int type variable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int</a:t>
            </a:r>
            <a:r>
              <a:rPr lang="en-US" sz="2400" dirty="0">
                <a:latin typeface="Cambria" panose="02040503050406030204" pitchFamily="18" charset="0"/>
              </a:rPr>
              <a:t> num = 10;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 err="1">
                <a:latin typeface="Cambria" panose="02040503050406030204" pitchFamily="18" charset="0"/>
              </a:rPr>
              <a:t>System.out.println</a:t>
            </a:r>
            <a:r>
              <a:rPr lang="en-US" sz="2400" dirty="0">
                <a:latin typeface="Cambria" panose="02040503050406030204" pitchFamily="18" charset="0"/>
              </a:rPr>
              <a:t>("The integer value: " + num);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    // convert into double type - </a:t>
            </a:r>
            <a:r>
              <a:rPr lang="en-US" sz="2400" b="1" dirty="0">
                <a:latin typeface="Cambria" panose="02040503050406030204" pitchFamily="18" charset="0"/>
              </a:rPr>
              <a:t>I</a:t>
            </a:r>
            <a:r>
              <a:rPr lang="en-US" sz="2400" b="1" i="1" dirty="0">
                <a:latin typeface="Cambria" panose="02040503050406030204" pitchFamily="18" charset="0"/>
              </a:rPr>
              <a:t>mplicit</a:t>
            </a:r>
            <a:endParaRPr lang="en-US" sz="2400" b="1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double</a:t>
            </a:r>
            <a:r>
              <a:rPr lang="en-US" sz="2400" dirty="0">
                <a:latin typeface="Cambria" panose="02040503050406030204" pitchFamily="18" charset="0"/>
              </a:rPr>
              <a:t> data = num;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 err="1">
                <a:latin typeface="Cambria" panose="02040503050406030204" pitchFamily="18" charset="0"/>
              </a:rPr>
              <a:t>System.out.println</a:t>
            </a:r>
            <a:r>
              <a:rPr lang="en-US" sz="2400" dirty="0">
                <a:latin typeface="Cambria" panose="02040503050406030204" pitchFamily="18" charset="0"/>
              </a:rPr>
              <a:t>("The double value: " + data);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}</a:t>
            </a:r>
          </a:p>
          <a:p>
            <a:r>
              <a:rPr lang="en-US" sz="2400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4" name="AutoShape 2" descr="Type Casting in Java">
            <a:extLst>
              <a:ext uri="{FF2B5EF4-FFF2-40B4-BE49-F238E27FC236}">
                <a16:creationId xmlns="" xmlns:a16="http://schemas.microsoft.com/office/drawing/2014/main" id="{2EFED251-2E0B-4B63-A93E-D389158F05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09FA4B1-3326-4B60-B657-694DFE7757F5}"/>
              </a:ext>
            </a:extLst>
          </p:cNvPr>
          <p:cNvSpPr/>
          <p:nvPr/>
        </p:nvSpPr>
        <p:spPr>
          <a:xfrm>
            <a:off x="434770" y="660540"/>
            <a:ext cx="2403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lang="en-US" sz="28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lang="en-US" sz="28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lang="en-US" sz="28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g in Java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9597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2FDCB-31C1-4D81-982A-6BB70F9B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32635"/>
            <a:ext cx="8915400" cy="4062651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class Main {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public static void main(String[] </a:t>
            </a:r>
            <a:r>
              <a:rPr lang="en-US" sz="2400" dirty="0" err="1">
                <a:latin typeface="Cambria" panose="02040503050406030204" pitchFamily="18" charset="0"/>
              </a:rPr>
              <a:t>args</a:t>
            </a:r>
            <a:r>
              <a:rPr lang="en-US" sz="2400" dirty="0">
                <a:latin typeface="Cambria" panose="02040503050406030204" pitchFamily="18" charset="0"/>
              </a:rPr>
              <a:t>) {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// create double type variable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b="1" dirty="0">
                <a:latin typeface="Cambria" panose="02040503050406030204" pitchFamily="18" charset="0"/>
              </a:rPr>
              <a:t>double num = 10.99;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 err="1">
                <a:latin typeface="Cambria" panose="02040503050406030204" pitchFamily="18" charset="0"/>
              </a:rPr>
              <a:t>System.out.println</a:t>
            </a:r>
            <a:r>
              <a:rPr lang="en-US" sz="2400" dirty="0">
                <a:latin typeface="Cambria" panose="02040503050406030204" pitchFamily="18" charset="0"/>
              </a:rPr>
              <a:t>("The double value: " + num);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    // convert into int type -</a:t>
            </a:r>
            <a:r>
              <a:rPr lang="en-US" sz="2400" b="1" dirty="0">
                <a:latin typeface="Cambria" panose="02040503050406030204" pitchFamily="18" charset="0"/>
              </a:rPr>
              <a:t> Explicit</a:t>
            </a:r>
          </a:p>
          <a:p>
            <a:r>
              <a:rPr lang="en-US" sz="2400" b="1" dirty="0">
                <a:latin typeface="Cambria" panose="02040503050406030204" pitchFamily="18" charset="0"/>
              </a:rPr>
              <a:t>    int data =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(int)num;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 </a:t>
            </a:r>
            <a:r>
              <a:rPr lang="en-US" sz="2400" dirty="0" err="1">
                <a:latin typeface="Cambria" panose="02040503050406030204" pitchFamily="18" charset="0"/>
              </a:rPr>
              <a:t>System.out.println</a:t>
            </a:r>
            <a:r>
              <a:rPr lang="en-US" sz="2400" dirty="0">
                <a:latin typeface="Cambria" panose="02040503050406030204" pitchFamily="18" charset="0"/>
              </a:rPr>
              <a:t>("The integer value: " + data);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}</a:t>
            </a:r>
          </a:p>
          <a:p>
            <a:r>
              <a:rPr lang="en-US" sz="2400" dirty="0"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4" name="AutoShape 2" descr="Type Casting in Java">
            <a:extLst>
              <a:ext uri="{FF2B5EF4-FFF2-40B4-BE49-F238E27FC236}">
                <a16:creationId xmlns="" xmlns:a16="http://schemas.microsoft.com/office/drawing/2014/main" id="{2EFED251-2E0B-4B63-A93E-D389158F05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09FA4B1-3326-4B60-B657-694DFE7757F5}"/>
              </a:ext>
            </a:extLst>
          </p:cNvPr>
          <p:cNvSpPr/>
          <p:nvPr/>
        </p:nvSpPr>
        <p:spPr>
          <a:xfrm>
            <a:off x="434770" y="660540"/>
            <a:ext cx="2403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EBEBEB"/>
                </a:solidFill>
                <a:latin typeface="Cambria"/>
                <a:cs typeface="Cambria"/>
              </a:rPr>
              <a:t>Ca</a:t>
            </a:r>
            <a:r>
              <a:rPr lang="en-US" sz="2800" spc="-10" dirty="0">
                <a:solidFill>
                  <a:srgbClr val="EBEBEB"/>
                </a:solidFill>
                <a:latin typeface="Cambria"/>
                <a:cs typeface="Cambria"/>
              </a:rPr>
              <a:t>s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t</a:t>
            </a:r>
            <a:r>
              <a:rPr lang="en-US" sz="2800" spc="-5" dirty="0">
                <a:solidFill>
                  <a:srgbClr val="EBEBEB"/>
                </a:solidFill>
                <a:latin typeface="Cambria"/>
                <a:cs typeface="Cambria"/>
              </a:rPr>
              <a:t>i</a:t>
            </a:r>
            <a:r>
              <a:rPr lang="en-US" sz="2800" spc="10" dirty="0">
                <a:solidFill>
                  <a:srgbClr val="EBEBEB"/>
                </a:solidFill>
                <a:latin typeface="Cambria"/>
                <a:cs typeface="Cambria"/>
              </a:rPr>
              <a:t>n</a:t>
            </a:r>
            <a:r>
              <a:rPr lang="en-US" sz="2800" spc="5" dirty="0">
                <a:solidFill>
                  <a:srgbClr val="EBEBEB"/>
                </a:solidFill>
                <a:latin typeface="Cambria"/>
                <a:cs typeface="Cambria"/>
              </a:rPr>
              <a:t>g in Java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4276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2FDCB-31C1-4D81-982A-6BB70F9B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37936"/>
            <a:ext cx="3276600" cy="1477328"/>
          </a:xfrm>
        </p:spPr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  <a:hlinkClick r:id="rId2"/>
              </a:rPr>
              <a:t>www.menti.com</a:t>
            </a:r>
            <a:endParaRPr lang="en-US" sz="3200" dirty="0" smtClean="0">
              <a:latin typeface="Cambria" panose="02040503050406030204" pitchFamily="18" charset="0"/>
            </a:endParaRPr>
          </a:p>
          <a:p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 smtClean="0">
                <a:latin typeface="Cambria" panose="02040503050406030204" pitchFamily="18" charset="0"/>
              </a:rPr>
              <a:t>7700 9039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AutoShape 2" descr="Type Casting in Java">
            <a:extLst>
              <a:ext uri="{FF2B5EF4-FFF2-40B4-BE49-F238E27FC236}">
                <a16:creationId xmlns="" xmlns:a16="http://schemas.microsoft.com/office/drawing/2014/main" id="{2EFED251-2E0B-4B63-A93E-D389158F05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09FA4B1-3326-4B60-B657-694DFE7757F5}"/>
              </a:ext>
            </a:extLst>
          </p:cNvPr>
          <p:cNvSpPr/>
          <p:nvPr/>
        </p:nvSpPr>
        <p:spPr>
          <a:xfrm>
            <a:off x="434770" y="660540"/>
            <a:ext cx="1803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Cambria"/>
                <a:cs typeface="Cambria"/>
              </a:rPr>
              <a:t>Activity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00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120" y="617677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</a:rPr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42462" y="1676400"/>
            <a:ext cx="8533080" cy="420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History &amp; Features of Java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Java Virtual Machine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Java Runtime Environment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Bytecode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Objected Oriented principles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Datatypes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Variables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Final keyword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Operators &amp; precedence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Scanner class for input</a:t>
            </a:r>
          </a:p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-30" dirty="0">
                <a:latin typeface="Cambria"/>
                <a:cs typeface="Cambria"/>
              </a:rPr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237167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526" y="2898469"/>
            <a:ext cx="34270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END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5" dirty="0"/>
              <a:t>UNIT</a:t>
            </a:r>
            <a:r>
              <a:rPr spc="-5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5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545083"/>
            <a:ext cx="5956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FFFFFF"/>
                </a:solidFill>
              </a:rPr>
              <a:t>A</a:t>
            </a:r>
            <a:r>
              <a:rPr sz="3200" spc="-10" dirty="0">
                <a:solidFill>
                  <a:srgbClr val="FFFFFF"/>
                </a:solidFill>
              </a:rPr>
              <a:t>PI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320" y="1600200"/>
            <a:ext cx="8533384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application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program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interface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 (API),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also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known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library,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contains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predefined classes </a:t>
            </a:r>
            <a:r>
              <a:rPr sz="2400" spc="-10" dirty="0">
                <a:latin typeface="Cambria"/>
                <a:cs typeface="Cambria"/>
              </a:rPr>
              <a:t>and interfaces for developing </a:t>
            </a:r>
            <a:r>
              <a:rPr sz="2400" spc="-25" dirty="0">
                <a:latin typeface="Cambria"/>
                <a:cs typeface="Cambria"/>
              </a:rPr>
              <a:t>Java </a:t>
            </a:r>
            <a:r>
              <a:rPr sz="2400" spc="-15" dirty="0">
                <a:latin typeface="Cambria"/>
                <a:cs typeface="Cambria"/>
              </a:rPr>
              <a:t>programs. </a:t>
            </a:r>
            <a:endParaRPr lang="en-US" sz="2400" spc="-15" dirty="0">
              <a:latin typeface="Cambria"/>
              <a:cs typeface="Cambria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API is </a:t>
            </a:r>
            <a:r>
              <a:rPr sz="2400" spc="-5" dirty="0">
                <a:latin typeface="Cambria"/>
                <a:cs typeface="Cambria"/>
              </a:rPr>
              <a:t>still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expanding.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You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can</a:t>
            </a:r>
            <a:r>
              <a:rPr sz="2400" spc="-5" dirty="0">
                <a:latin typeface="Cambria"/>
                <a:cs typeface="Cambria"/>
              </a:rPr>
              <a:t> view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download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latest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version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Java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API</a:t>
            </a:r>
            <a:r>
              <a:rPr sz="2400" spc="5" dirty="0">
                <a:latin typeface="Cambria"/>
                <a:cs typeface="Cambria"/>
              </a:rPr>
              <a:t> at </a:t>
            </a:r>
            <a:r>
              <a:rPr lang="en-US" sz="2400" spc="10" dirty="0">
                <a:latin typeface="Cambria"/>
                <a:cs typeface="Cambria"/>
                <a:hlinkClick r:id="rId2"/>
              </a:rPr>
              <a:t>https://www.oracle.com/in/java/technologies/javase-jdk8-doc-downloads.html</a:t>
            </a:r>
            <a:r>
              <a:rPr lang="en-US" sz="2400" spc="10" dirty="0">
                <a:latin typeface="Cambria"/>
                <a:cs typeface="Cambria"/>
              </a:rPr>
              <a:t> (Accessed on 21-Jan-22)</a:t>
            </a:r>
          </a:p>
        </p:txBody>
      </p:sp>
    </p:spTree>
    <p:extLst>
      <p:ext uri="{BB962C8B-B14F-4D97-AF65-F5344CB8AC3E}">
        <p14:creationId xmlns:p14="http://schemas.microsoft.com/office/powerpoint/2010/main" val="354018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20" y="545083"/>
            <a:ext cx="297048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200" dirty="0">
                <a:solidFill>
                  <a:srgbClr val="FFFFFF"/>
                </a:solidFill>
              </a:rPr>
              <a:t>Java Editions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82320" y="1600200"/>
            <a:ext cx="8533384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Cambria"/>
                <a:cs typeface="Cambria"/>
              </a:rPr>
              <a:t>Java</a:t>
            </a:r>
            <a:r>
              <a:rPr lang="en-US" sz="2400" spc="229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is</a:t>
            </a:r>
            <a:r>
              <a:rPr lang="en-US" sz="2400" spc="225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a</a:t>
            </a:r>
            <a:r>
              <a:rPr lang="en-US" sz="2400" spc="23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full-fledged</a:t>
            </a:r>
            <a:r>
              <a:rPr lang="en-US" sz="2400" spc="245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and</a:t>
            </a:r>
            <a:r>
              <a:rPr lang="en-US" sz="2400" spc="235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powerful</a:t>
            </a:r>
            <a:r>
              <a:rPr lang="en-US" sz="2400" spc="24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language</a:t>
            </a:r>
            <a:r>
              <a:rPr lang="en-US" sz="2400" spc="254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that</a:t>
            </a:r>
            <a:r>
              <a:rPr lang="en-US" sz="2400" spc="220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can</a:t>
            </a:r>
            <a:r>
              <a:rPr lang="en-US" sz="2400" spc="254" dirty="0">
                <a:latin typeface="Cambria"/>
                <a:cs typeface="Cambria"/>
              </a:rPr>
              <a:t> </a:t>
            </a:r>
            <a:r>
              <a:rPr lang="en-US" sz="2400" spc="-15" dirty="0">
                <a:latin typeface="Cambria"/>
                <a:cs typeface="Cambria"/>
              </a:rPr>
              <a:t>be</a:t>
            </a:r>
            <a:r>
              <a:rPr lang="en-US" sz="2400" spc="26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used</a:t>
            </a:r>
            <a:r>
              <a:rPr lang="en-US" sz="2400" spc="240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in</a:t>
            </a:r>
            <a:r>
              <a:rPr lang="en-US" sz="2400" spc="229" dirty="0">
                <a:latin typeface="Cambria"/>
                <a:cs typeface="Cambria"/>
              </a:rPr>
              <a:t> </a:t>
            </a:r>
            <a:r>
              <a:rPr lang="en-US" sz="2400" spc="-15" dirty="0">
                <a:latin typeface="Cambria"/>
                <a:cs typeface="Cambria"/>
              </a:rPr>
              <a:t>many</a:t>
            </a:r>
            <a:r>
              <a:rPr lang="en-US" sz="2400" spc="254" dirty="0">
                <a:latin typeface="Cambria"/>
                <a:cs typeface="Cambria"/>
              </a:rPr>
              <a:t> </a:t>
            </a:r>
            <a:r>
              <a:rPr lang="en-US" sz="2400" spc="-20" dirty="0">
                <a:latin typeface="Cambria"/>
                <a:cs typeface="Cambria"/>
              </a:rPr>
              <a:t>ways.</a:t>
            </a:r>
            <a:r>
              <a:rPr lang="en-US" sz="2400" spc="245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It </a:t>
            </a:r>
            <a:r>
              <a:rPr lang="en-US" sz="2400" dirty="0">
                <a:latin typeface="Cambria"/>
                <a:cs typeface="Cambria"/>
              </a:rPr>
              <a:t>comes</a:t>
            </a:r>
            <a:r>
              <a:rPr lang="en-US" sz="2400" spc="-40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in</a:t>
            </a:r>
            <a:r>
              <a:rPr lang="en-US" sz="2400" spc="-30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three</a:t>
            </a:r>
            <a:r>
              <a:rPr lang="en-US" sz="2400" spc="-25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editions:</a:t>
            </a:r>
          </a:p>
          <a:p>
            <a:pPr marL="35750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32740" algn="l"/>
                <a:tab pos="333375" algn="l"/>
                <a:tab pos="3851275" algn="l"/>
              </a:tabLst>
            </a:pPr>
            <a:r>
              <a:rPr lang="en-US" sz="2400" spc="-25" dirty="0">
                <a:latin typeface="Cambria"/>
                <a:cs typeface="Cambria"/>
              </a:rPr>
              <a:t>Java</a:t>
            </a:r>
            <a:r>
              <a:rPr lang="en-US" sz="2400" spc="550" dirty="0">
                <a:latin typeface="Cambria"/>
                <a:cs typeface="Cambria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Cambria"/>
                <a:cs typeface="Cambria"/>
              </a:rPr>
              <a:t>Standard</a:t>
            </a:r>
            <a:r>
              <a:rPr lang="en-US" sz="2400" b="1" spc="5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Cambria"/>
                <a:cs typeface="Cambria"/>
              </a:rPr>
              <a:t>Edition</a:t>
            </a:r>
            <a:r>
              <a:rPr lang="en-US" sz="2400" b="1" spc="5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15" dirty="0">
                <a:solidFill>
                  <a:srgbClr val="FF0000"/>
                </a:solidFill>
                <a:latin typeface="Cambria"/>
                <a:cs typeface="Cambria"/>
              </a:rPr>
              <a:t>(Java</a:t>
            </a:r>
            <a:r>
              <a:rPr lang="en-US" sz="2400" b="1" spc="5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Cambria"/>
                <a:cs typeface="Cambria"/>
              </a:rPr>
              <a:t>SE) </a:t>
            </a:r>
            <a:r>
              <a:rPr lang="en-US" sz="2400" spc="-20" dirty="0">
                <a:latin typeface="Cambria"/>
                <a:cs typeface="Cambria"/>
              </a:rPr>
              <a:t>to</a:t>
            </a:r>
            <a:r>
              <a:rPr lang="en-US" sz="2400" spc="535" dirty="0">
                <a:latin typeface="Cambria"/>
                <a:cs typeface="Cambria"/>
              </a:rPr>
              <a:t> </a:t>
            </a:r>
            <a:r>
              <a:rPr lang="en-US" sz="2400" spc="-15" dirty="0">
                <a:latin typeface="Cambria"/>
                <a:cs typeface="Cambria"/>
              </a:rPr>
              <a:t>develop</a:t>
            </a:r>
            <a:r>
              <a:rPr lang="en-US" sz="2400" spc="52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client-side</a:t>
            </a:r>
            <a:r>
              <a:rPr lang="en-US" sz="2400" spc="52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applications.</a:t>
            </a:r>
            <a:r>
              <a:rPr lang="en-US" sz="2400" spc="520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the </a:t>
            </a:r>
            <a:r>
              <a:rPr lang="en-US" sz="2400" dirty="0">
                <a:latin typeface="Cambria"/>
                <a:cs typeface="Cambria"/>
              </a:rPr>
              <a:t>applications</a:t>
            </a:r>
            <a:r>
              <a:rPr lang="en-US" sz="2400" spc="-65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can</a:t>
            </a:r>
            <a:r>
              <a:rPr lang="en-US" sz="2400" spc="-2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run </a:t>
            </a:r>
            <a:r>
              <a:rPr lang="en-US" sz="2400" dirty="0">
                <a:latin typeface="Cambria"/>
                <a:cs typeface="Cambria"/>
              </a:rPr>
              <a:t>on</a:t>
            </a:r>
            <a:r>
              <a:rPr lang="en-US" sz="2400" spc="-2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desktop.</a:t>
            </a:r>
            <a:endParaRPr lang="en-US" sz="2400" dirty="0">
              <a:latin typeface="Cambria"/>
              <a:cs typeface="Cambria"/>
            </a:endParaRPr>
          </a:p>
          <a:p>
            <a:pPr marL="358140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9870" algn="l"/>
                <a:tab pos="3616325" algn="l"/>
              </a:tabLst>
            </a:pPr>
            <a:r>
              <a:rPr lang="en-US" sz="2400" spc="-15" dirty="0">
                <a:latin typeface="Cambria"/>
                <a:cs typeface="Cambria"/>
              </a:rPr>
              <a:t>Java</a:t>
            </a:r>
            <a:r>
              <a:rPr lang="en-US" sz="2400" spc="145" dirty="0">
                <a:latin typeface="Cambria"/>
                <a:cs typeface="Cambria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Cambria"/>
                <a:cs typeface="Cambria"/>
              </a:rPr>
              <a:t>Enterprise</a:t>
            </a:r>
            <a:r>
              <a:rPr lang="en-US" sz="2400" b="1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Cambria"/>
                <a:cs typeface="Cambria"/>
              </a:rPr>
              <a:t>Edition</a:t>
            </a:r>
            <a:r>
              <a:rPr lang="en-US" sz="2400" b="1" spc="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25" dirty="0">
                <a:solidFill>
                  <a:srgbClr val="FF0000"/>
                </a:solidFill>
                <a:latin typeface="Cambria"/>
                <a:cs typeface="Cambria"/>
              </a:rPr>
              <a:t>(Java</a:t>
            </a:r>
            <a:r>
              <a:rPr lang="en-US" sz="2400" b="1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Cambria"/>
                <a:cs typeface="Cambria"/>
              </a:rPr>
              <a:t>EE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) </a:t>
            </a:r>
            <a:r>
              <a:rPr lang="en-US" sz="2400" spc="-20" dirty="0">
                <a:latin typeface="Cambria"/>
                <a:cs typeface="Cambria"/>
              </a:rPr>
              <a:t>to</a:t>
            </a:r>
            <a:r>
              <a:rPr lang="en-US" sz="2400" spc="125" dirty="0">
                <a:latin typeface="Cambria"/>
                <a:cs typeface="Cambria"/>
              </a:rPr>
              <a:t> </a:t>
            </a:r>
            <a:r>
              <a:rPr lang="en-US" sz="2400" spc="-15" dirty="0">
                <a:latin typeface="Cambria"/>
                <a:cs typeface="Cambria"/>
              </a:rPr>
              <a:t>develop</a:t>
            </a:r>
            <a:r>
              <a:rPr lang="en-US" sz="2400" spc="13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server-side</a:t>
            </a:r>
            <a:r>
              <a:rPr lang="en-US" sz="2400" spc="13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applications,</a:t>
            </a:r>
            <a:r>
              <a:rPr lang="en-US" sz="2400" spc="14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such</a:t>
            </a:r>
            <a:r>
              <a:rPr lang="en-US" sz="2400" spc="110" dirty="0">
                <a:latin typeface="Cambria"/>
                <a:cs typeface="Cambria"/>
              </a:rPr>
              <a:t> </a:t>
            </a:r>
            <a:r>
              <a:rPr lang="en-US" sz="2400" spc="5" dirty="0">
                <a:latin typeface="Cambria"/>
                <a:cs typeface="Cambria"/>
              </a:rPr>
              <a:t>as </a:t>
            </a:r>
            <a:r>
              <a:rPr lang="en-US" sz="2400" spc="-385" dirty="0">
                <a:latin typeface="Cambria"/>
                <a:cs typeface="Cambria"/>
              </a:rPr>
              <a:t> </a:t>
            </a:r>
            <a:r>
              <a:rPr lang="en-US" sz="2400" spc="-15" dirty="0">
                <a:latin typeface="Cambria"/>
                <a:cs typeface="Cambria"/>
              </a:rPr>
              <a:t>Java</a:t>
            </a:r>
            <a:r>
              <a:rPr lang="en-US" sz="2400" spc="-3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servlets,</a:t>
            </a:r>
            <a:r>
              <a:rPr lang="en-US" sz="2400" spc="30" dirty="0">
                <a:latin typeface="Cambria"/>
                <a:cs typeface="Cambria"/>
              </a:rPr>
              <a:t> </a:t>
            </a:r>
            <a:r>
              <a:rPr lang="en-US" sz="2400" b="1" spc="-10" dirty="0" err="1">
                <a:latin typeface="Cambria"/>
                <a:cs typeface="Cambria"/>
              </a:rPr>
              <a:t>JavaServer</a:t>
            </a:r>
            <a:r>
              <a:rPr lang="en-US" sz="2400" b="1" spc="-55" dirty="0">
                <a:latin typeface="Cambria"/>
                <a:cs typeface="Cambria"/>
              </a:rPr>
              <a:t> </a:t>
            </a:r>
            <a:r>
              <a:rPr lang="en-US" sz="2400" b="1" dirty="0">
                <a:latin typeface="Cambria"/>
                <a:cs typeface="Cambria"/>
              </a:rPr>
              <a:t>Pages</a:t>
            </a:r>
            <a:r>
              <a:rPr lang="en-US" sz="2400" b="1" spc="-45" dirty="0">
                <a:latin typeface="Cambria"/>
                <a:cs typeface="Cambria"/>
              </a:rPr>
              <a:t> </a:t>
            </a:r>
            <a:r>
              <a:rPr lang="en-US" sz="2400" b="1" dirty="0">
                <a:latin typeface="Cambria"/>
                <a:cs typeface="Cambria"/>
              </a:rPr>
              <a:t>(JSP),</a:t>
            </a:r>
            <a:r>
              <a:rPr lang="en-US" sz="2400" b="1" spc="-20" dirty="0">
                <a:latin typeface="Cambria"/>
                <a:cs typeface="Cambria"/>
              </a:rPr>
              <a:t> </a:t>
            </a:r>
            <a:r>
              <a:rPr lang="en-US" sz="2400" b="1" dirty="0">
                <a:latin typeface="Cambria"/>
                <a:cs typeface="Cambria"/>
              </a:rPr>
              <a:t>and</a:t>
            </a:r>
            <a:r>
              <a:rPr lang="en-US" sz="2400" b="1" spc="-25" dirty="0">
                <a:latin typeface="Cambria"/>
                <a:cs typeface="Cambria"/>
              </a:rPr>
              <a:t> </a:t>
            </a:r>
            <a:r>
              <a:rPr lang="en-US" sz="2400" b="1" spc="-10" dirty="0" err="1">
                <a:latin typeface="Cambria"/>
                <a:cs typeface="Cambria"/>
              </a:rPr>
              <a:t>JavaServer</a:t>
            </a:r>
            <a:r>
              <a:rPr lang="en-US" sz="2400" b="1" spc="-60" dirty="0">
                <a:latin typeface="Cambria"/>
                <a:cs typeface="Cambria"/>
              </a:rPr>
              <a:t> </a:t>
            </a:r>
            <a:r>
              <a:rPr lang="en-US" sz="2400" b="1" spc="-15" dirty="0">
                <a:latin typeface="Cambria"/>
                <a:cs typeface="Cambria"/>
              </a:rPr>
              <a:t>Faces</a:t>
            </a:r>
            <a:r>
              <a:rPr lang="en-US" sz="2400" b="1" spc="-25" dirty="0">
                <a:latin typeface="Cambria"/>
                <a:cs typeface="Cambria"/>
              </a:rPr>
              <a:t> </a:t>
            </a:r>
            <a:r>
              <a:rPr lang="en-US" sz="2400" b="1" dirty="0">
                <a:latin typeface="Cambria"/>
                <a:cs typeface="Cambria"/>
              </a:rPr>
              <a:t>(JSF).</a:t>
            </a:r>
          </a:p>
          <a:p>
            <a:pPr marL="357506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29870" algn="l"/>
                <a:tab pos="3186430" algn="l"/>
              </a:tabLst>
            </a:pPr>
            <a:r>
              <a:rPr lang="en-US" sz="2400" spc="-15" dirty="0">
                <a:latin typeface="Cambria"/>
                <a:cs typeface="Cambria"/>
              </a:rPr>
              <a:t>Java</a:t>
            </a:r>
            <a:r>
              <a:rPr lang="en-US" sz="2400" spc="120" dirty="0">
                <a:latin typeface="Cambria"/>
                <a:cs typeface="Cambria"/>
              </a:rPr>
              <a:t> </a:t>
            </a:r>
            <a:r>
              <a:rPr lang="en-US" sz="2400" b="1" spc="-15" dirty="0">
                <a:solidFill>
                  <a:srgbClr val="FF0000"/>
                </a:solidFill>
                <a:latin typeface="Cambria"/>
                <a:cs typeface="Cambria"/>
              </a:rPr>
              <a:t>Micro</a:t>
            </a:r>
            <a:r>
              <a:rPr lang="en-US" sz="2400" b="1" spc="1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Cambria"/>
                <a:cs typeface="Cambria"/>
              </a:rPr>
              <a:t>Edition</a:t>
            </a:r>
            <a:r>
              <a:rPr lang="en-US" sz="2400" b="1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25" dirty="0">
                <a:solidFill>
                  <a:srgbClr val="FF0000"/>
                </a:solidFill>
                <a:latin typeface="Cambria"/>
                <a:cs typeface="Cambria"/>
              </a:rPr>
              <a:t>(Java</a:t>
            </a:r>
            <a:r>
              <a:rPr lang="en-US" sz="2400" b="1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Cambria"/>
                <a:cs typeface="Cambria"/>
              </a:rPr>
              <a:t>ME)</a:t>
            </a:r>
            <a:r>
              <a:rPr lang="en-US" sz="2400" spc="-5" dirty="0">
                <a:latin typeface="Cambria"/>
                <a:cs typeface="Cambria"/>
              </a:rPr>
              <a:t>	</a:t>
            </a:r>
            <a:r>
              <a:rPr lang="en-US" sz="2400" spc="-20" dirty="0">
                <a:latin typeface="Cambria"/>
                <a:cs typeface="Cambria"/>
              </a:rPr>
              <a:t>to</a:t>
            </a:r>
            <a:r>
              <a:rPr lang="en-US" sz="2400" spc="130" dirty="0">
                <a:latin typeface="Cambria"/>
                <a:cs typeface="Cambria"/>
              </a:rPr>
              <a:t> </a:t>
            </a:r>
            <a:r>
              <a:rPr lang="en-US" sz="2400" spc="-15" dirty="0">
                <a:latin typeface="Cambria"/>
                <a:cs typeface="Cambria"/>
              </a:rPr>
              <a:t>develop</a:t>
            </a:r>
            <a:r>
              <a:rPr lang="en-US" sz="2400" spc="114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applications</a:t>
            </a:r>
            <a:r>
              <a:rPr lang="en-US" sz="2400" spc="135" dirty="0">
                <a:latin typeface="Cambria"/>
                <a:cs typeface="Cambria"/>
              </a:rPr>
              <a:t> </a:t>
            </a:r>
            <a:r>
              <a:rPr lang="en-US" sz="2400" spc="-15" dirty="0">
                <a:latin typeface="Cambria"/>
                <a:cs typeface="Cambria"/>
              </a:rPr>
              <a:t>for</a:t>
            </a:r>
            <a:r>
              <a:rPr lang="en-US" sz="2400" spc="13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mobile</a:t>
            </a:r>
            <a:r>
              <a:rPr lang="en-US" sz="2400" spc="130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devices,</a:t>
            </a:r>
            <a:r>
              <a:rPr lang="en-US" sz="2400" spc="12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such </a:t>
            </a:r>
            <a:r>
              <a:rPr lang="en-US" sz="2400" dirty="0">
                <a:latin typeface="Cambria"/>
                <a:cs typeface="Cambria"/>
              </a:rPr>
              <a:t>as</a:t>
            </a:r>
            <a:r>
              <a:rPr lang="en-US" sz="2400" spc="-3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cell</a:t>
            </a:r>
            <a:r>
              <a:rPr lang="en-US" sz="2400" spc="-1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phones.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4928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675" y="709117"/>
            <a:ext cx="17386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JDK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JRE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27377"/>
            <a:ext cx="8610600" cy="45711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JDK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consists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set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separate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programs,</a:t>
            </a:r>
            <a:r>
              <a:rPr sz="2000" spc="-10" dirty="0">
                <a:latin typeface="Cambria"/>
                <a:cs typeface="Cambria"/>
              </a:rPr>
              <a:t> each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invoked</a:t>
            </a:r>
            <a:r>
              <a:rPr sz="2000" spc="-15" dirty="0">
                <a:latin typeface="Cambria"/>
                <a:cs typeface="Cambria"/>
              </a:rPr>
              <a:t> from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command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line,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compiling,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running,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testing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programs.</a:t>
            </a:r>
            <a:endParaRPr sz="2050" dirty="0">
              <a:latin typeface="Cambria"/>
              <a:cs typeface="Cambria"/>
            </a:endParaRPr>
          </a:p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spc="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program</a:t>
            </a:r>
            <a:r>
              <a:rPr sz="2000" spc="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2000" spc="2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running</a:t>
            </a:r>
            <a:r>
              <a:rPr sz="2000" spc="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Java</a:t>
            </a:r>
            <a:r>
              <a:rPr sz="2000" spc="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programs</a:t>
            </a:r>
            <a:r>
              <a:rPr sz="2000" spc="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000" spc="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known</a:t>
            </a:r>
            <a:r>
              <a:rPr sz="2000" spc="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sz="2000" spc="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JRE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205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55600" marR="571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15" dirty="0">
                <a:latin typeface="Cambria"/>
                <a:cs typeface="Cambria"/>
              </a:rPr>
              <a:t>Instead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dirty="0">
                <a:latin typeface="Cambria"/>
                <a:cs typeface="Cambria"/>
              </a:rPr>
              <a:t> 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JDK,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you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Java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development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tool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e.g.,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NetBeans,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Eclipse, and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mbria"/>
                <a:cs typeface="Cambria"/>
              </a:rPr>
              <a:t>TextPad)—software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spc="-10" dirty="0">
                <a:latin typeface="Cambria"/>
                <a:cs typeface="Cambria"/>
              </a:rPr>
              <a:t>provides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15" dirty="0">
                <a:latin typeface="Cambria"/>
                <a:cs typeface="Cambria"/>
              </a:rPr>
              <a:t>integrated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development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environment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(IDE)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developing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Java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quickly.</a:t>
            </a:r>
            <a:endParaRPr sz="205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Cambria"/>
                <a:cs typeface="Cambria"/>
              </a:rPr>
              <a:t>Editing, </a:t>
            </a:r>
            <a:r>
              <a:rPr sz="2000" spc="-5" dirty="0">
                <a:latin typeface="Cambria"/>
                <a:cs typeface="Cambria"/>
              </a:rPr>
              <a:t>compiling, </a:t>
            </a:r>
            <a:r>
              <a:rPr sz="2000" spc="-10" dirty="0">
                <a:latin typeface="Cambria"/>
                <a:cs typeface="Cambria"/>
              </a:rPr>
              <a:t>building, debugging, and </a:t>
            </a:r>
            <a:r>
              <a:rPr sz="2000" spc="-5" dirty="0">
                <a:latin typeface="Cambria"/>
                <a:cs typeface="Cambria"/>
              </a:rPr>
              <a:t>online help </a:t>
            </a:r>
            <a:r>
              <a:rPr sz="2000" spc="-15" dirty="0">
                <a:latin typeface="Cambria"/>
                <a:cs typeface="Cambria"/>
              </a:rPr>
              <a:t>are integrated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one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graphical user interface</a:t>
            </a:r>
            <a:r>
              <a:rPr lang="en-US" sz="2000" spc="-10" dirty="0">
                <a:solidFill>
                  <a:srgbClr val="FF0000"/>
                </a:solidFill>
                <a:latin typeface="Cambria"/>
                <a:cs typeface="Cambria"/>
              </a:rPr>
              <a:t> (GUI)</a:t>
            </a:r>
            <a:r>
              <a:rPr sz="2000" spc="-10" dirty="0">
                <a:latin typeface="Cambria"/>
                <a:cs typeface="Cambria"/>
              </a:rPr>
              <a:t>. </a:t>
            </a:r>
            <a:r>
              <a:rPr sz="2000" spc="-65" dirty="0">
                <a:latin typeface="Cambria"/>
                <a:cs typeface="Cambria"/>
              </a:rPr>
              <a:t>You </a:t>
            </a:r>
            <a:r>
              <a:rPr sz="2000" spc="-10" dirty="0">
                <a:latin typeface="Cambria"/>
                <a:cs typeface="Cambria"/>
              </a:rPr>
              <a:t>simply </a:t>
            </a:r>
            <a:r>
              <a:rPr sz="2000" spc="-15" dirty="0">
                <a:latin typeface="Cambria"/>
                <a:cs typeface="Cambria"/>
              </a:rPr>
              <a:t>enter </a:t>
            </a:r>
            <a:r>
              <a:rPr sz="2000" spc="-10" dirty="0">
                <a:latin typeface="Cambria"/>
                <a:cs typeface="Cambria"/>
              </a:rPr>
              <a:t>source </a:t>
            </a:r>
            <a:r>
              <a:rPr sz="2000" spc="5" dirty="0">
                <a:latin typeface="Cambria"/>
                <a:cs typeface="Cambria"/>
              </a:rPr>
              <a:t>code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one </a:t>
            </a:r>
            <a:r>
              <a:rPr sz="2000" spc="-10" dirty="0">
                <a:latin typeface="Cambria"/>
                <a:cs typeface="Cambria"/>
              </a:rPr>
              <a:t>window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 </a:t>
            </a:r>
            <a:r>
              <a:rPr sz="2000" spc="-5" dirty="0">
                <a:latin typeface="Cambria"/>
                <a:cs typeface="Cambria"/>
              </a:rPr>
              <a:t>open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15" dirty="0">
                <a:latin typeface="Cambria"/>
                <a:cs typeface="Cambria"/>
              </a:rPr>
              <a:t>existing </a:t>
            </a:r>
            <a:r>
              <a:rPr sz="2000" spc="-5" dirty="0">
                <a:latin typeface="Cambria"/>
                <a:cs typeface="Cambria"/>
              </a:rPr>
              <a:t>file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30" dirty="0">
                <a:latin typeface="Cambria"/>
                <a:cs typeface="Cambria"/>
              </a:rPr>
              <a:t>window, </a:t>
            </a:r>
            <a:r>
              <a:rPr sz="2000" dirty="0">
                <a:latin typeface="Cambria"/>
                <a:cs typeface="Cambria"/>
              </a:rPr>
              <a:t>and </a:t>
            </a:r>
            <a:r>
              <a:rPr sz="2000" spc="-15" dirty="0">
                <a:latin typeface="Cambria"/>
                <a:cs typeface="Cambria"/>
              </a:rPr>
              <a:t>then </a:t>
            </a:r>
            <a:r>
              <a:rPr sz="2000" spc="-5" dirty="0">
                <a:latin typeface="Cambria"/>
                <a:cs typeface="Cambria"/>
              </a:rPr>
              <a:t>click a </a:t>
            </a:r>
            <a:r>
              <a:rPr sz="2000" spc="-15" dirty="0">
                <a:latin typeface="Cambria"/>
                <a:cs typeface="Cambria"/>
              </a:rPr>
              <a:t>button </a:t>
            </a:r>
            <a:r>
              <a:rPr sz="2000" spc="-10" dirty="0">
                <a:latin typeface="Cambria"/>
                <a:cs typeface="Cambria"/>
              </a:rPr>
              <a:t>or menu </a:t>
            </a:r>
            <a:r>
              <a:rPr sz="2000" spc="-5" dirty="0">
                <a:latin typeface="Cambria"/>
                <a:cs typeface="Cambria"/>
              </a:rPr>
              <a:t>item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press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key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compile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-10" dirty="0">
                <a:latin typeface="Cambria"/>
                <a:cs typeface="Cambria"/>
              </a:rPr>
              <a:t> run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program.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4093</Words>
  <Application>Microsoft Office PowerPoint</Application>
  <PresentationFormat>On-screen Show (4:3)</PresentationFormat>
  <Paragraphs>536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Arial</vt:lpstr>
      <vt:lpstr>Arial</vt:lpstr>
      <vt:lpstr>Arial MT</vt:lpstr>
      <vt:lpstr>Calibri</vt:lpstr>
      <vt:lpstr>Cambria</vt:lpstr>
      <vt:lpstr>Courier New</vt:lpstr>
      <vt:lpstr>inter-bold</vt:lpstr>
      <vt:lpstr>inter-regular</vt:lpstr>
      <vt:lpstr>Lucida Sans Unicode</vt:lpstr>
      <vt:lpstr>Tahoma</vt:lpstr>
      <vt:lpstr>Times New Roman</vt:lpstr>
      <vt:lpstr>Wingdings</vt:lpstr>
      <vt:lpstr>Office Theme</vt:lpstr>
      <vt:lpstr>Object Oriented Programming 01CE0307 4 Credits MU - CE – 3rd Sem</vt:lpstr>
      <vt:lpstr>Unit – 1 Introduction to Java</vt:lpstr>
      <vt:lpstr>Contents</vt:lpstr>
      <vt:lpstr>History of Java</vt:lpstr>
      <vt:lpstr>Introduction</vt:lpstr>
      <vt:lpstr>PowerPoint Presentation</vt:lpstr>
      <vt:lpstr>API</vt:lpstr>
      <vt:lpstr>Java Editions</vt:lpstr>
      <vt:lpstr>JDK &amp; JRE</vt:lpstr>
      <vt:lpstr>Questions</vt:lpstr>
      <vt:lpstr>First Java Program</vt:lpstr>
      <vt:lpstr>How Java "Hello, World!" Program Works?</vt:lpstr>
      <vt:lpstr>How Java "Hello, World!" Program Works?</vt:lpstr>
      <vt:lpstr>PowerPoint Presentation</vt:lpstr>
      <vt:lpstr>Compiling &amp; Executing  Java Program</vt:lpstr>
      <vt:lpstr>Main method in Java</vt:lpstr>
      <vt:lpstr>Main method in Java</vt:lpstr>
      <vt:lpstr>Main method in Java</vt:lpstr>
      <vt:lpstr>Questions</vt:lpstr>
      <vt:lpstr>Objected Oriented  Principles</vt:lpstr>
      <vt:lpstr>Java Buzz Words</vt:lpstr>
      <vt:lpstr>Java Data types</vt:lpstr>
      <vt:lpstr>Java Data types</vt:lpstr>
      <vt:lpstr>Java Data types</vt:lpstr>
      <vt:lpstr>Escape Sequence for special characters</vt:lpstr>
      <vt:lpstr>Java Identifiers</vt:lpstr>
      <vt:lpstr>Variables in Java</vt:lpstr>
      <vt:lpstr>Final Variables</vt:lpstr>
      <vt:lpstr>Java Naming conventions</vt:lpstr>
      <vt:lpstr>Java Naming conventions</vt:lpstr>
      <vt:lpstr>Java Naming conventions</vt:lpstr>
      <vt:lpstr>Java Naming conventions</vt:lpstr>
      <vt:lpstr>Java Naming conventions</vt:lpstr>
      <vt:lpstr>Java literals</vt:lpstr>
      <vt:lpstr>Taking input from the  console</vt:lpstr>
      <vt:lpstr>1. Using Buffered  Reader Class</vt:lpstr>
      <vt:lpstr>1. Using Buffered  Reader Class</vt:lpstr>
      <vt:lpstr>2. Using Scanner Class</vt:lpstr>
      <vt:lpstr>2. Using Scanner Class</vt:lpstr>
      <vt:lpstr>2. Using Scanner Class</vt:lpstr>
      <vt:lpstr>3. Using Console Class</vt:lpstr>
      <vt:lpstr>3. Using Console Class</vt:lpstr>
      <vt:lpstr>Operators in Java</vt:lpstr>
      <vt:lpstr>Operators Precedence &amp; Associativity</vt:lpstr>
      <vt:lpstr>Operators Precedence &amp; Associativity</vt:lpstr>
      <vt:lpstr>Java Unary Operator</vt:lpstr>
      <vt:lpstr>Java Unary Operator</vt:lpstr>
      <vt:lpstr>Java Unary Operator</vt:lpstr>
      <vt:lpstr>Java Arithmetic  Operators</vt:lpstr>
      <vt:lpstr>Java Arithmetic  Operators</vt:lpstr>
      <vt:lpstr>Java Left Shift  Operator</vt:lpstr>
      <vt:lpstr>Java Right Shift  Operator</vt:lpstr>
      <vt:lpstr>Java AND operator</vt:lpstr>
      <vt:lpstr>Java OR operator</vt:lpstr>
      <vt:lpstr>Java Ternary operator</vt:lpstr>
      <vt:lpstr>Java Assignment operators</vt:lpstr>
      <vt:lpstr>PowerPoint Presentation</vt:lpstr>
      <vt:lpstr>Casting between char and numeric types</vt:lpstr>
      <vt:lpstr>Casting between char and numeric types</vt:lpstr>
      <vt:lpstr>Casting between char and numeric types</vt:lpstr>
      <vt:lpstr>PowerPoint Presentation</vt:lpstr>
      <vt:lpstr>PowerPoint Presentation</vt:lpstr>
      <vt:lpstr>PowerPoint Presentation</vt:lpstr>
      <vt:lpstr>Summary</vt:lpstr>
      <vt:lpstr>END OF UNIT - 1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1  Introduction to java and  elementary programming</dc:title>
  <dc:creator>Ravi</dc:creator>
  <cp:lastModifiedBy>DELL</cp:lastModifiedBy>
  <cp:revision>51</cp:revision>
  <dcterms:created xsi:type="dcterms:W3CDTF">2022-01-21T04:00:40Z</dcterms:created>
  <dcterms:modified xsi:type="dcterms:W3CDTF">2022-10-01T05:31:33Z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2022-01-21T00:00:00Z</vt:filetime>
  </property>
</Properties>
</file>