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40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81" r:id="rId13"/>
    <p:sldId id="265" r:id="rId14"/>
    <p:sldId id="266" r:id="rId15"/>
    <p:sldId id="282" r:id="rId16"/>
    <p:sldId id="267" r:id="rId17"/>
    <p:sldId id="283" r:id="rId18"/>
    <p:sldId id="271" r:id="rId19"/>
    <p:sldId id="284" r:id="rId20"/>
    <p:sldId id="285" r:id="rId21"/>
    <p:sldId id="269" r:id="rId22"/>
    <p:sldId id="286" r:id="rId23"/>
    <p:sldId id="270" r:id="rId24"/>
    <p:sldId id="287" r:id="rId25"/>
    <p:sldId id="278" r:id="rId26"/>
    <p:sldId id="272" r:id="rId27"/>
    <p:sldId id="279" r:id="rId28"/>
    <p:sldId id="339" r:id="rId29"/>
    <p:sldId id="273" r:id="rId30"/>
    <p:sldId id="274" r:id="rId31"/>
    <p:sldId id="276" r:id="rId32"/>
    <p:sldId id="288" r:id="rId33"/>
    <p:sldId id="289" r:id="rId34"/>
    <p:sldId id="290" r:id="rId35"/>
    <p:sldId id="291" r:id="rId36"/>
    <p:sldId id="338" r:id="rId37"/>
    <p:sldId id="337" r:id="rId38"/>
    <p:sldId id="292" r:id="rId39"/>
    <p:sldId id="293" r:id="rId40"/>
    <p:sldId id="294" r:id="rId41"/>
    <p:sldId id="295" r:id="rId42"/>
    <p:sldId id="296" r:id="rId43"/>
    <p:sldId id="312" r:id="rId44"/>
    <p:sldId id="313" r:id="rId45"/>
    <p:sldId id="321" r:id="rId46"/>
    <p:sldId id="322" r:id="rId47"/>
    <p:sldId id="306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07" r:id="rId57"/>
    <p:sldId id="308" r:id="rId58"/>
    <p:sldId id="331" r:id="rId59"/>
    <p:sldId id="332" r:id="rId60"/>
    <p:sldId id="314" r:id="rId61"/>
    <p:sldId id="315" r:id="rId62"/>
    <p:sldId id="316" r:id="rId63"/>
    <p:sldId id="317" r:id="rId64"/>
    <p:sldId id="319" r:id="rId65"/>
    <p:sldId id="318" r:id="rId66"/>
    <p:sldId id="320" r:id="rId67"/>
    <p:sldId id="333" r:id="rId68"/>
    <p:sldId id="334" r:id="rId69"/>
    <p:sldId id="335" r:id="rId70"/>
    <p:sldId id="341" r:id="rId71"/>
    <p:sldId id="277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8892" y="2898469"/>
            <a:ext cx="3506215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333" y="1550923"/>
            <a:ext cx="8371332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216" y="4470396"/>
            <a:ext cx="3470275" cy="10934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spc="-15" dirty="0">
                <a:latin typeface="Cambria"/>
                <a:cs typeface="Cambria"/>
              </a:rPr>
              <a:t>Prepared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Cambria"/>
                <a:cs typeface="Cambria"/>
              </a:rPr>
              <a:t>Prof.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lang="en-US" sz="2000" spc="-35" dirty="0">
                <a:latin typeface="Cambria"/>
                <a:cs typeface="Cambria"/>
              </a:rPr>
              <a:t>Ravikumar R N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ambria"/>
                <a:cs typeface="Cambria"/>
              </a:rPr>
              <a:t>Assistant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Professor,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Dept.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120D0A-4533-EA3A-0693-0C6019B477D4}"/>
              </a:ext>
            </a:extLst>
          </p:cNvPr>
          <p:cNvSpPr txBox="1"/>
          <p:nvPr/>
        </p:nvSpPr>
        <p:spPr>
          <a:xfrm>
            <a:off x="421874" y="2743200"/>
            <a:ext cx="624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-5" dirty="0">
                <a:solidFill>
                  <a:srgbClr val="006FC0"/>
                </a:solidFill>
                <a:latin typeface="Cambria"/>
                <a:cs typeface="Cambria"/>
              </a:rPr>
              <a:t>Unit </a:t>
            </a:r>
            <a:r>
              <a:rPr lang="en-US" sz="3600" b="1" dirty="0">
                <a:solidFill>
                  <a:srgbClr val="006FC0"/>
                </a:solidFill>
                <a:latin typeface="Cambria"/>
                <a:cs typeface="Cambria"/>
              </a:rPr>
              <a:t>– 2 </a:t>
            </a:r>
            <a:r>
              <a:rPr lang="en-US" sz="3600" b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3600" b="1" dirty="0">
                <a:solidFill>
                  <a:srgbClr val="006FC0"/>
                </a:solidFill>
                <a:latin typeface="Cambria"/>
                <a:cs typeface="Cambria"/>
              </a:rPr>
              <a:t>Selection, Iteration and Array</a:t>
            </a:r>
            <a:endParaRPr lang="en-IN" sz="36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6DE2583-D368-A0CD-4D06-BD44C6BE0F7B}"/>
              </a:ext>
            </a:extLst>
          </p:cNvPr>
          <p:cNvGrpSpPr/>
          <p:nvPr/>
        </p:nvGrpSpPr>
        <p:grpSpPr>
          <a:xfrm>
            <a:off x="17060" y="565826"/>
            <a:ext cx="3962400" cy="1766486"/>
            <a:chOff x="0" y="533400"/>
            <a:chExt cx="3962400" cy="1766486"/>
          </a:xfrm>
        </p:grpSpPr>
        <p:sp>
          <p:nvSpPr>
            <p:cNvPr id="6" name="Rectangle 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84AF70D-BACB-4455-C348-CAEF15DFE520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pic>
          <p:nvPicPr>
            <p:cNvPr id="7" name="Picture 6" descr="MU| Top University in Rajkot |Best College in Rajkot|No-1 Rank in Gujarat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AFB129-9555-24BF-5B41-7DE7059CB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1276" y="1600200"/>
            <a:ext cx="8504124" cy="491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5450">
              <a:lnSpc>
                <a:spcPct val="1501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executes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one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multiple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conditions.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if-else-if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ladder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statement.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works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byte,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enum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some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wrapper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Byte,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 Int,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Since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-5" dirty="0">
                <a:latin typeface="Cambria"/>
                <a:cs typeface="Cambria"/>
              </a:rPr>
              <a:t> 7,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you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-10" dirty="0">
                <a:latin typeface="Cambria"/>
                <a:cs typeface="Cambria"/>
              </a:rPr>
              <a:t> 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mbria"/>
                <a:cs typeface="Cambria"/>
              </a:rPr>
              <a:t>In other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words,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tests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equality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variable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against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multiple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values.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buAutoNum type="arabicParenR"/>
              <a:tabLst>
                <a:tab pos="269240" algn="l"/>
              </a:tabLst>
            </a:pPr>
            <a:r>
              <a:rPr sz="1400" spc="-15" dirty="0">
                <a:latin typeface="Cambria"/>
                <a:cs typeface="Cambria"/>
              </a:rPr>
              <a:t>There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 </a:t>
            </a:r>
            <a:r>
              <a:rPr sz="1400" spc="-10" dirty="0">
                <a:latin typeface="Cambria"/>
                <a:cs typeface="Cambria"/>
              </a:rPr>
              <a:t>one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</a:t>
            </a:r>
            <a:r>
              <a:rPr sz="1400" spc="-10" dirty="0">
                <a:latin typeface="Cambria"/>
                <a:cs typeface="Cambria"/>
              </a:rPr>
              <a:t> number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expression.</a:t>
            </a:r>
            <a:endParaRPr sz="1400" dirty="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type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only.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literal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constant.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doesn't</a:t>
            </a:r>
            <a:endParaRPr sz="1400" dirty="0">
              <a:latin typeface="Cambria"/>
              <a:cs typeface="Cambria"/>
            </a:endParaRPr>
          </a:p>
          <a:p>
            <a:pPr marL="228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mbria"/>
                <a:cs typeface="Cambria"/>
              </a:rPr>
              <a:t>allow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variables.</a:t>
            </a:r>
            <a:endParaRPr sz="1400" dirty="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4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unique.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duplicate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renders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compile-time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error.</a:t>
            </a:r>
            <a:endParaRPr sz="1400" dirty="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0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byte,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int,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 (with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Wrapper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type),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enums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string.</a:t>
            </a:r>
            <a:endParaRPr sz="1400" dirty="0">
              <a:latin typeface="Cambria"/>
              <a:cs typeface="Cambria"/>
            </a:endParaRPr>
          </a:p>
          <a:p>
            <a:pPr marL="228600" marR="244475" indent="-216535">
              <a:lnSpc>
                <a:spcPct val="150100"/>
              </a:lnSpc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Each </a:t>
            </a:r>
            <a:r>
              <a:rPr sz="1400" spc="-5" dirty="0">
                <a:latin typeface="Cambria"/>
                <a:cs typeface="Cambria"/>
              </a:rPr>
              <a:t>case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 </a:t>
            </a:r>
            <a:r>
              <a:rPr sz="1400" spc="-20" dirty="0">
                <a:latin typeface="Cambria"/>
                <a:cs typeface="Cambria"/>
              </a:rPr>
              <a:t>have </a:t>
            </a:r>
            <a:r>
              <a:rPr sz="1400" spc="-5" dirty="0">
                <a:latin typeface="Cambria"/>
                <a:cs typeface="Cambria"/>
              </a:rPr>
              <a:t>a </a:t>
            </a:r>
            <a:r>
              <a:rPr sz="1400" spc="-15" dirty="0">
                <a:latin typeface="Cambria"/>
                <a:cs typeface="Cambria"/>
              </a:rPr>
              <a:t>break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 </a:t>
            </a:r>
            <a:r>
              <a:rPr sz="1400" spc="-5" dirty="0">
                <a:latin typeface="Cambria"/>
                <a:cs typeface="Cambria"/>
              </a:rPr>
              <a:t>is </a:t>
            </a:r>
            <a:r>
              <a:rPr sz="1400" spc="-10" dirty="0">
                <a:latin typeface="Cambria"/>
                <a:cs typeface="Cambria"/>
              </a:rPr>
              <a:t>optional. When control reaches </a:t>
            </a:r>
            <a:r>
              <a:rPr sz="1400" spc="-15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15" dirty="0">
                <a:latin typeface="Cambria"/>
                <a:cs typeface="Cambria"/>
              </a:rPr>
              <a:t>break </a:t>
            </a:r>
            <a:r>
              <a:rPr sz="1400" spc="-10" dirty="0">
                <a:latin typeface="Cambria"/>
                <a:cs typeface="Cambria"/>
              </a:rPr>
              <a:t> statement,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jumps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control</a:t>
            </a:r>
            <a:r>
              <a:rPr sz="1400" spc="-10" dirty="0">
                <a:latin typeface="Cambria"/>
                <a:cs typeface="Cambria"/>
              </a:rPr>
              <a:t> after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expression.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break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found,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executes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next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case.</a:t>
            </a:r>
            <a:endParaRPr sz="1400" dirty="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0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have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default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label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optional.</a:t>
            </a:r>
            <a:endParaRPr sz="1400" dirty="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  <a:spcBef>
                <a:spcPts val="102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  </a:t>
            </a:r>
            <a:r>
              <a:rPr sz="1800" spc="-15" dirty="0">
                <a:latin typeface="Cambria"/>
                <a:cs typeface="Cambria"/>
              </a:rPr>
              <a:t>SwitchDemo.java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3917441"/>
            <a:ext cx="3502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Check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Program: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Unit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– 2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→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SwitchDemo.java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914400"/>
            <a:ext cx="4343399" cy="5751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3190E7-2483-44C6-9340-8D0E32B26EBE}"/>
              </a:ext>
            </a:extLst>
          </p:cNvPr>
          <p:cNvSpPr/>
          <p:nvPr/>
        </p:nvSpPr>
        <p:spPr>
          <a:xfrm>
            <a:off x="408484" y="1524000"/>
            <a:ext cx="4925516" cy="504753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SwitchDemo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int day = 5;</a:t>
            </a:r>
          </a:p>
          <a:p>
            <a:r>
              <a:rPr lang="en-US" sz="1400" dirty="0"/>
              <a:t>		String </a:t>
            </a:r>
            <a:r>
              <a:rPr lang="en-US" sz="1400" dirty="0" err="1"/>
              <a:t>dayString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		// switch statement with int data type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switch</a:t>
            </a:r>
            <a:r>
              <a:rPr lang="en-US" sz="1400" dirty="0"/>
              <a:t> (day) {</a:t>
            </a:r>
          </a:p>
          <a:p>
            <a:r>
              <a:rPr lang="en-US" sz="1400" dirty="0"/>
              <a:t>		case 1: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"Monday";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case 2: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"Tuesday";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case 3: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"Wednesday";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default: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"Invalid day";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dayString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3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435" y="695401"/>
            <a:ext cx="250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Loops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in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Java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6333" y="1550923"/>
            <a:ext cx="8371332" cy="396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</a:rPr>
              <a:t>Loops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can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spc="-20" dirty="0">
                <a:solidFill>
                  <a:srgbClr val="FF0000"/>
                </a:solidFill>
              </a:rPr>
              <a:t>execute</a:t>
            </a:r>
            <a:r>
              <a:rPr sz="2400" spc="2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a </a:t>
            </a:r>
            <a:r>
              <a:rPr sz="2400" spc="-5" dirty="0">
                <a:solidFill>
                  <a:srgbClr val="FF0000"/>
                </a:solidFill>
              </a:rPr>
              <a:t>block</a:t>
            </a:r>
            <a:r>
              <a:rPr sz="2400" spc="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of code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as</a:t>
            </a:r>
            <a:r>
              <a:rPr sz="2400" spc="-1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long</a:t>
            </a:r>
            <a:r>
              <a:rPr sz="2400" spc="-2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as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a</a:t>
            </a:r>
            <a:r>
              <a:rPr sz="2400" spc="-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specified</a:t>
            </a:r>
            <a:r>
              <a:rPr sz="2400" spc="-5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condition</a:t>
            </a:r>
            <a:r>
              <a:rPr sz="2400" spc="-5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is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reached.</a:t>
            </a:r>
          </a:p>
          <a:p>
            <a:pPr marL="71755">
              <a:lnSpc>
                <a:spcPct val="100000"/>
              </a:lnSpc>
              <a:spcBef>
                <a:spcPts val="50"/>
              </a:spcBef>
            </a:pPr>
            <a:endParaRPr sz="2400" spc="-5" dirty="0"/>
          </a:p>
          <a:p>
            <a:pPr marL="84455">
              <a:lnSpc>
                <a:spcPct val="100000"/>
              </a:lnSpc>
            </a:pPr>
            <a:r>
              <a:rPr sz="2400" dirty="0"/>
              <a:t>Loops</a:t>
            </a:r>
            <a:r>
              <a:rPr sz="2400" spc="190" dirty="0"/>
              <a:t> </a:t>
            </a:r>
            <a:r>
              <a:rPr sz="2400" spc="-10" dirty="0"/>
              <a:t>are</a:t>
            </a:r>
            <a:r>
              <a:rPr sz="2400" spc="215" dirty="0"/>
              <a:t> </a:t>
            </a:r>
            <a:r>
              <a:rPr sz="2400" spc="-10" dirty="0"/>
              <a:t>handy</a:t>
            </a:r>
            <a:r>
              <a:rPr sz="2400" spc="215" dirty="0"/>
              <a:t> </a:t>
            </a:r>
            <a:r>
              <a:rPr sz="2400" spc="-5" dirty="0"/>
              <a:t>because</a:t>
            </a:r>
            <a:r>
              <a:rPr sz="2400" spc="220" dirty="0"/>
              <a:t> </a:t>
            </a:r>
            <a:r>
              <a:rPr sz="2400" spc="-10" dirty="0"/>
              <a:t>they</a:t>
            </a:r>
            <a:r>
              <a:rPr sz="2400" spc="204" dirty="0"/>
              <a:t> </a:t>
            </a:r>
            <a:r>
              <a:rPr sz="2400" spc="-20" dirty="0"/>
              <a:t>save</a:t>
            </a:r>
            <a:r>
              <a:rPr sz="2400" spc="240" dirty="0"/>
              <a:t> </a:t>
            </a:r>
            <a:r>
              <a:rPr sz="2400" spc="-5" dirty="0"/>
              <a:t>time,</a:t>
            </a:r>
            <a:r>
              <a:rPr sz="2400" spc="215" dirty="0"/>
              <a:t> </a:t>
            </a:r>
            <a:r>
              <a:rPr sz="2400" spc="-10" dirty="0"/>
              <a:t>reduce</a:t>
            </a:r>
            <a:r>
              <a:rPr sz="2400" spc="215" dirty="0"/>
              <a:t> </a:t>
            </a:r>
            <a:r>
              <a:rPr sz="2400" spc="-5" dirty="0"/>
              <a:t>errors,</a:t>
            </a:r>
            <a:r>
              <a:rPr sz="2400" spc="220" dirty="0"/>
              <a:t> </a:t>
            </a:r>
            <a:r>
              <a:rPr sz="2400" dirty="0"/>
              <a:t>and</a:t>
            </a:r>
            <a:r>
              <a:rPr sz="2400" spc="240" dirty="0"/>
              <a:t> </a:t>
            </a:r>
            <a:r>
              <a:rPr sz="2400" spc="-15" dirty="0"/>
              <a:t>they</a:t>
            </a:r>
            <a:r>
              <a:rPr sz="2400" spc="235" dirty="0"/>
              <a:t> </a:t>
            </a:r>
            <a:r>
              <a:rPr sz="2400" spc="-10" dirty="0"/>
              <a:t>make</a:t>
            </a:r>
            <a:r>
              <a:rPr sz="2400" spc="240" dirty="0"/>
              <a:t> </a:t>
            </a:r>
            <a:r>
              <a:rPr sz="2400" spc="-15" dirty="0"/>
              <a:t>code</a:t>
            </a:r>
            <a:r>
              <a:rPr sz="2400" spc="240" dirty="0"/>
              <a:t> </a:t>
            </a:r>
            <a:r>
              <a:rPr sz="2400" spc="-15" dirty="0"/>
              <a:t>more</a:t>
            </a:r>
          </a:p>
          <a:p>
            <a:pPr marL="84455">
              <a:lnSpc>
                <a:spcPct val="100000"/>
              </a:lnSpc>
            </a:pPr>
            <a:r>
              <a:rPr sz="2400" spc="-5" dirty="0"/>
              <a:t>readable.</a:t>
            </a:r>
          </a:p>
          <a:p>
            <a:pPr marL="84455">
              <a:lnSpc>
                <a:spcPct val="100000"/>
              </a:lnSpc>
              <a:spcBef>
                <a:spcPts val="1860"/>
              </a:spcBef>
            </a:pPr>
            <a:r>
              <a:rPr sz="2400" spc="-15" dirty="0"/>
              <a:t>Java</a:t>
            </a:r>
            <a:r>
              <a:rPr sz="2400" spc="-60" dirty="0"/>
              <a:t> </a:t>
            </a:r>
            <a:r>
              <a:rPr sz="2400" spc="-5" dirty="0"/>
              <a:t>Supports</a:t>
            </a:r>
            <a:r>
              <a:rPr sz="2400" spc="-10" dirty="0"/>
              <a:t> </a:t>
            </a:r>
            <a:r>
              <a:rPr sz="2400" dirty="0"/>
              <a:t>:-</a:t>
            </a:r>
          </a:p>
          <a:p>
            <a:pPr marL="260985" indent="-177165">
              <a:lnSpc>
                <a:spcPct val="100000"/>
              </a:lnSpc>
              <a:spcBef>
                <a:spcPts val="5"/>
              </a:spcBef>
              <a:buChar char="-"/>
              <a:tabLst>
                <a:tab pos="261620" algn="l"/>
              </a:tabLst>
            </a:pPr>
            <a:r>
              <a:rPr sz="2400" spc="-10" dirty="0"/>
              <a:t>While</a:t>
            </a:r>
            <a:r>
              <a:rPr sz="2400" spc="-15" dirty="0"/>
              <a:t> </a:t>
            </a:r>
            <a:r>
              <a:rPr sz="2400" spc="-5" dirty="0"/>
              <a:t>loop</a:t>
            </a:r>
          </a:p>
          <a:p>
            <a:pPr marL="260985" indent="-177165">
              <a:lnSpc>
                <a:spcPct val="100000"/>
              </a:lnSpc>
              <a:buChar char="-"/>
              <a:tabLst>
                <a:tab pos="261620" algn="l"/>
              </a:tabLst>
            </a:pPr>
            <a:r>
              <a:rPr sz="2400" spc="-5" dirty="0"/>
              <a:t>Do-while</a:t>
            </a:r>
            <a:r>
              <a:rPr sz="2400" spc="-45" dirty="0"/>
              <a:t> </a:t>
            </a:r>
            <a:r>
              <a:rPr sz="2400" spc="-5" dirty="0"/>
              <a:t>loop</a:t>
            </a:r>
          </a:p>
          <a:p>
            <a:pPr marL="260985" indent="-177165">
              <a:lnSpc>
                <a:spcPct val="100000"/>
              </a:lnSpc>
              <a:buChar char="-"/>
              <a:tabLst>
                <a:tab pos="261620" algn="l"/>
              </a:tabLst>
            </a:pPr>
            <a:r>
              <a:rPr sz="2400" spc="-10" dirty="0"/>
              <a:t>for</a:t>
            </a:r>
            <a:r>
              <a:rPr sz="2400" spc="-20" dirty="0"/>
              <a:t> </a:t>
            </a:r>
            <a:r>
              <a:rPr sz="2400" spc="-5" dirty="0"/>
              <a:t>loop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201" y="709117"/>
            <a:ext cx="28155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1475" cy="265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through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code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specified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true: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Syntax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while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(condition)</a:t>
            </a:r>
            <a:r>
              <a:rPr sz="1800" spc="-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</a:p>
          <a:p>
            <a:pPr marL="1130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code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block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executed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9439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WhileDemo.java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462783"/>
            <a:ext cx="4334256" cy="4395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201" y="709117"/>
            <a:ext cx="28155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B9F2401-751B-40EA-A3A8-4EE2D03D6525}"/>
              </a:ext>
            </a:extLst>
          </p:cNvPr>
          <p:cNvSpPr/>
          <p:nvPr/>
        </p:nvSpPr>
        <p:spPr>
          <a:xfrm>
            <a:off x="533400" y="182609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WhileExample</a:t>
            </a:r>
            <a:r>
              <a:rPr lang="en-US" dirty="0"/>
              <a:t>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 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&lt;=10){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AFAB88E-29A0-45CC-A027-66C44657AD31}"/>
              </a:ext>
            </a:extLst>
          </p:cNvPr>
          <p:cNvSpPr/>
          <p:nvPr/>
        </p:nvSpPr>
        <p:spPr>
          <a:xfrm>
            <a:off x="4572000" y="184047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whileLoopDemo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initialization expression</a:t>
            </a:r>
          </a:p>
          <a:p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test expression</a:t>
            </a:r>
          </a:p>
          <a:p>
            <a:r>
              <a:rPr lang="en-US" dirty="0"/>
              <a:t>        while (</a:t>
            </a:r>
            <a:r>
              <a:rPr lang="en-US" dirty="0" err="1"/>
              <a:t>i</a:t>
            </a:r>
            <a:r>
              <a:rPr lang="en-US" dirty="0"/>
              <a:t> &lt; 6)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// update expression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2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709117"/>
            <a:ext cx="3514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do..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650" cy="31046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do/while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variant </a:t>
            </a:r>
            <a:r>
              <a:rPr sz="2000" spc="-10" dirty="0">
                <a:latin typeface="Cambria"/>
                <a:cs typeface="Cambria"/>
              </a:rPr>
              <a:t>of the while </a:t>
            </a:r>
            <a:r>
              <a:rPr sz="2000" spc="-5" dirty="0">
                <a:latin typeface="Cambria"/>
                <a:cs typeface="Cambria"/>
              </a:rPr>
              <a:t>loop. This loop </a:t>
            </a:r>
            <a:r>
              <a:rPr sz="2000" spc="-10" dirty="0">
                <a:latin typeface="Cambria"/>
                <a:cs typeface="Cambria"/>
              </a:rPr>
              <a:t>will 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execute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code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once,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before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checking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condition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true</a:t>
            </a:r>
            <a:r>
              <a:rPr sz="2000" spc="-10" dirty="0">
                <a:latin typeface="Cambria"/>
                <a:cs typeface="Cambria"/>
              </a:rPr>
              <a:t>,</a:t>
            </a:r>
            <a:r>
              <a:rPr sz="2000" spc="-5" dirty="0">
                <a:latin typeface="Cambria"/>
                <a:cs typeface="Cambria"/>
              </a:rPr>
              <a:t> then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will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repeat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long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true.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Syntax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20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executed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while</a:t>
            </a:r>
            <a:r>
              <a:rPr sz="20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(condition);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4090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5" dirty="0">
                <a:latin typeface="Cambria"/>
                <a:cs typeface="Cambria"/>
              </a:rPr>
              <a:t> 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DoWhileDemo.jav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3960" y="6453033"/>
            <a:ext cx="10033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911" y="2514598"/>
            <a:ext cx="4895087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709117"/>
            <a:ext cx="3514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do..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4090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5" dirty="0">
                <a:latin typeface="Cambria"/>
                <a:cs typeface="Cambria"/>
              </a:rPr>
              <a:t> 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DoWhileDemo.jav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3960" y="6453033"/>
            <a:ext cx="10033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92EBEF-5908-4A61-A122-D8E47F4B63F0}"/>
              </a:ext>
            </a:extLst>
          </p:cNvPr>
          <p:cNvSpPr/>
          <p:nvPr/>
        </p:nvSpPr>
        <p:spPr>
          <a:xfrm>
            <a:off x="304800" y="17182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DoWhileExample</a:t>
            </a:r>
            <a:r>
              <a:rPr lang="en-US" dirty="0"/>
              <a:t> {  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  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   </a:t>
            </a:r>
          </a:p>
          <a:p>
            <a:r>
              <a:rPr lang="en-US" dirty="0"/>
              <a:t>    do{  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 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    </a:t>
            </a:r>
          </a:p>
          <a:p>
            <a:r>
              <a:rPr lang="en-US" dirty="0"/>
              <a:t>    }while(</a:t>
            </a:r>
            <a:r>
              <a:rPr lang="en-US" dirty="0" err="1"/>
              <a:t>i</a:t>
            </a:r>
            <a:r>
              <a:rPr lang="en-US" dirty="0"/>
              <a:t>&lt;=10);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F130CB8-7EE1-4920-A401-9F7D0AC8AB3D}"/>
              </a:ext>
            </a:extLst>
          </p:cNvPr>
          <p:cNvSpPr/>
          <p:nvPr/>
        </p:nvSpPr>
        <p:spPr>
          <a:xfrm>
            <a:off x="4325920" y="2895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DoWhileExample2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do{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("infinitive do while loop");  </a:t>
            </a:r>
          </a:p>
          <a:p>
            <a:r>
              <a:rPr lang="en-US" dirty="0"/>
              <a:t>    }while(true);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4627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709117"/>
            <a:ext cx="2298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650" cy="414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mbria"/>
                <a:cs typeface="Cambria"/>
              </a:rPr>
              <a:t>When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you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know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exactly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how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many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times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you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through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code,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instead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Syntax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(statement</a:t>
            </a:r>
            <a:r>
              <a:rPr sz="15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r>
              <a:rPr sz="15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 2;</a:t>
            </a:r>
            <a:r>
              <a:rPr sz="15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3)</a:t>
            </a:r>
            <a:r>
              <a:rPr sz="15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  <a:endParaRPr sz="15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Cambria"/>
                <a:cs typeface="Cambria"/>
              </a:rPr>
              <a:t>//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mbria"/>
                <a:cs typeface="Cambria"/>
              </a:rPr>
              <a:t>Statement </a:t>
            </a:r>
            <a:r>
              <a:rPr sz="1500" spc="5" dirty="0">
                <a:latin typeface="Cambria"/>
                <a:cs typeface="Cambria"/>
              </a:rPr>
              <a:t>1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is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(one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time)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before </a:t>
            </a:r>
            <a:r>
              <a:rPr sz="1500" dirty="0">
                <a:latin typeface="Cambria"/>
                <a:cs typeface="Cambria"/>
              </a:rPr>
              <a:t>the</a:t>
            </a:r>
          </a:p>
          <a:p>
            <a:pPr marL="55244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execution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of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block.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Statement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defines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condition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for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executing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block.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Statement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is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(every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time)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after</a:t>
            </a:r>
            <a:endParaRPr sz="1500" dirty="0">
              <a:latin typeface="Cambria"/>
              <a:cs typeface="Cambria"/>
            </a:endParaRPr>
          </a:p>
          <a:p>
            <a:pPr marL="55244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the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has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been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executed.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655" y="2285998"/>
            <a:ext cx="3819144" cy="44561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709117"/>
            <a:ext cx="2298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2BF3F0-21C8-437E-9589-49AAF98157C5}"/>
              </a:ext>
            </a:extLst>
          </p:cNvPr>
          <p:cNvSpPr/>
          <p:nvPr/>
        </p:nvSpPr>
        <p:spPr>
          <a:xfrm>
            <a:off x="1052224" y="1752600"/>
            <a:ext cx="7558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Test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for loop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    // if the value of </a:t>
            </a:r>
            <a:r>
              <a:rPr lang="en-US" dirty="0" err="1"/>
              <a:t>i</a:t>
            </a:r>
            <a:r>
              <a:rPr lang="en-US" dirty="0"/>
              <a:t> is 5 the loop terminates  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== 5) {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      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}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195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Contents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2320" y="1540766"/>
            <a:ext cx="7466330" cy="459420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If statements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Switch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While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For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Do-while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Break and continue keywords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One dimensional and multidimensional arrays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Jagged array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Methods to copy array</a:t>
            </a:r>
            <a:endParaRPr lang="en-US"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69" y="457200"/>
            <a:ext cx="35154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spc="-5" dirty="0">
                <a:solidFill>
                  <a:srgbClr val="FFFFFF"/>
                </a:solidFill>
                <a:latin typeface="Cambria"/>
                <a:cs typeface="Cambria"/>
              </a:rPr>
              <a:t>Scanner, If, While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2BF3F0-21C8-437E-9589-49AAF98157C5}"/>
              </a:ext>
            </a:extLst>
          </p:cNvPr>
          <p:cNvSpPr/>
          <p:nvPr/>
        </p:nvSpPr>
        <p:spPr>
          <a:xfrm>
            <a:off x="166855" y="1752600"/>
            <a:ext cx="85647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UserInputSum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Double number, sum = 0.0;</a:t>
            </a:r>
          </a:p>
          <a:p>
            <a:endParaRPr lang="en-US" dirty="0"/>
          </a:p>
          <a:p>
            <a:r>
              <a:rPr lang="en-US" dirty="0"/>
              <a:t>        // create an object of Scanner</a:t>
            </a:r>
          </a:p>
          <a:p>
            <a:r>
              <a:rPr lang="en-US" dirty="0"/>
              <a:t>        Scanner input = new Scanner(System.in);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while (true)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("Enter a number: ");</a:t>
            </a:r>
          </a:p>
          <a:p>
            <a:endParaRPr lang="en-US" dirty="0"/>
          </a:p>
          <a:p>
            <a:r>
              <a:rPr lang="en-US" dirty="0"/>
              <a:t>            // takes double input from user</a:t>
            </a:r>
          </a:p>
          <a:p>
            <a:r>
              <a:rPr lang="en-US" dirty="0"/>
              <a:t>            number = </a:t>
            </a:r>
            <a:r>
              <a:rPr lang="en-US" dirty="0" err="1"/>
              <a:t>input.nextDouble</a:t>
            </a:r>
            <a:r>
              <a:rPr lang="en-US" dirty="0"/>
              <a:t>();</a:t>
            </a:r>
          </a:p>
          <a:p>
            <a:r>
              <a:rPr lang="en-US" dirty="0"/>
              <a:t>        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2F7B39C-5DF6-494C-89C9-197F0D163DEB}"/>
              </a:ext>
            </a:extLst>
          </p:cNvPr>
          <p:cNvSpPr/>
          <p:nvPr/>
        </p:nvSpPr>
        <p:spPr>
          <a:xfrm>
            <a:off x="4876800" y="27220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// if number is negative the loop terminates</a:t>
            </a:r>
          </a:p>
          <a:p>
            <a:r>
              <a:rPr lang="en-US" dirty="0"/>
              <a:t>            if (number &lt; 0.0) {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sum += number;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("Sum = " + sum);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9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09117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Break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3380" cy="39818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mbria"/>
                <a:cs typeface="Cambria"/>
              </a:rPr>
              <a:t>hen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encountered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immediately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terminated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-10" dirty="0">
                <a:latin typeface="Cambria"/>
                <a:cs typeface="Cambria"/>
              </a:rPr>
              <a:t> control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resumes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next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statement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following 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15" dirty="0">
                <a:latin typeface="Cambria"/>
                <a:cs typeface="Cambria"/>
              </a:rPr>
              <a:t>break </a:t>
            </a:r>
            <a:r>
              <a:rPr sz="2000" spc="-10" dirty="0">
                <a:latin typeface="Cambria"/>
                <a:cs typeface="Cambria"/>
              </a:rPr>
              <a:t>statement </a:t>
            </a:r>
            <a:r>
              <a:rPr sz="2000" spc="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break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switch statement. It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breaks </a:t>
            </a:r>
            <a:r>
              <a:rPr sz="2000" spc="-10" dirty="0">
                <a:latin typeface="Cambria"/>
                <a:cs typeface="Cambria"/>
              </a:rPr>
              <a:t>the current </a:t>
            </a:r>
            <a:r>
              <a:rPr sz="2000" spc="-5" dirty="0">
                <a:latin typeface="Cambria"/>
                <a:cs typeface="Cambria"/>
              </a:rPr>
              <a:t>flow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-10" dirty="0">
                <a:latin typeface="Cambria"/>
                <a:cs typeface="Cambria"/>
              </a:rPr>
              <a:t>specified </a:t>
            </a:r>
            <a:r>
              <a:rPr sz="2000" spc="-5" dirty="0">
                <a:latin typeface="Cambria"/>
                <a:cs typeface="Cambria"/>
              </a:rPr>
              <a:t>condition. In </a:t>
            </a:r>
            <a:r>
              <a:rPr sz="2000" dirty="0">
                <a:latin typeface="Cambria"/>
                <a:cs typeface="Cambria"/>
              </a:rPr>
              <a:t>case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only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75" dirty="0">
                <a:latin typeface="Cambria"/>
                <a:cs typeface="Cambria"/>
              </a:rPr>
              <a:t>We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use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break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loop,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do-while</a:t>
            </a:r>
            <a:r>
              <a:rPr sz="2000" spc="-5" dirty="0">
                <a:latin typeface="Cambria"/>
                <a:cs typeface="Cambria"/>
              </a:rPr>
              <a:t> 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BreakDemo.java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09117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Break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0E7B38-6582-49A9-8D20-545A039762A7}"/>
              </a:ext>
            </a:extLst>
          </p:cNvPr>
          <p:cNvSpPr/>
          <p:nvPr/>
        </p:nvSpPr>
        <p:spPr>
          <a:xfrm>
            <a:off x="609600" y="1600200"/>
            <a:ext cx="5867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BreakExample</a:t>
            </a:r>
            <a:r>
              <a:rPr lang="en-US" sz="2400" dirty="0"/>
              <a:t> {  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 </a:t>
            </a:r>
          </a:p>
          <a:p>
            <a:r>
              <a:rPr lang="en-US" sz="2400" dirty="0"/>
              <a:t>    //using for loop  </a:t>
            </a:r>
          </a:p>
          <a:p>
            <a:r>
              <a:rPr lang="en-US" sz="2400" dirty="0"/>
              <a:t>    for(int </a:t>
            </a:r>
            <a:r>
              <a:rPr lang="en-US" sz="2400" dirty="0" err="1"/>
              <a:t>i</a:t>
            </a:r>
            <a:r>
              <a:rPr lang="en-US" sz="2400" dirty="0"/>
              <a:t>=1;i&lt;=10;i++){  </a:t>
            </a:r>
          </a:p>
          <a:p>
            <a:r>
              <a:rPr lang="en-US" sz="2400" dirty="0"/>
              <a:t>        if(</a:t>
            </a:r>
            <a:r>
              <a:rPr lang="en-US" sz="2400" dirty="0" err="1"/>
              <a:t>i</a:t>
            </a:r>
            <a:r>
              <a:rPr lang="en-US" sz="2400" dirty="0"/>
              <a:t>==5){  </a:t>
            </a:r>
          </a:p>
          <a:p>
            <a:r>
              <a:rPr lang="en-US" sz="2400" dirty="0"/>
              <a:t>            //breaking the loop  </a:t>
            </a:r>
          </a:p>
          <a:p>
            <a:r>
              <a:rPr lang="en-US" sz="2400" dirty="0"/>
              <a:t>            break;  </a:t>
            </a:r>
          </a:p>
          <a:p>
            <a:r>
              <a:rPr lang="en-US" sz="2400" dirty="0"/>
              <a:t>        }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  </a:t>
            </a:r>
          </a:p>
          <a:p>
            <a:r>
              <a:rPr lang="en-US" sz="2400" dirty="0"/>
              <a:t>    }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9BD621-E0A0-4896-8FA8-08AD34D22A37}"/>
              </a:ext>
            </a:extLst>
          </p:cNvPr>
          <p:cNvSpPr/>
          <p:nvPr/>
        </p:nvSpPr>
        <p:spPr>
          <a:xfrm>
            <a:off x="5867400" y="3200400"/>
            <a:ext cx="129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54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" y="709117"/>
            <a:ext cx="42176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continue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015" cy="42434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continue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control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structure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when</a:t>
            </a:r>
            <a:r>
              <a:rPr sz="20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0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need </a:t>
            </a:r>
            <a:r>
              <a:rPr sz="2000" spc="-4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jump</a:t>
            </a:r>
            <a:r>
              <a:rPr lang="en-US" sz="2000" spc="-10" dirty="0">
                <a:solidFill>
                  <a:srgbClr val="FF0000"/>
                </a:solidFill>
                <a:latin typeface="Cambria"/>
                <a:cs typeface="Cambria"/>
              </a:rPr>
              <a:t>/skip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next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iteration </a:t>
            </a:r>
            <a:r>
              <a:rPr sz="2000" spc="-10" dirty="0">
                <a:latin typeface="Cambria"/>
                <a:cs typeface="Cambria"/>
              </a:rPr>
              <a:t>of the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25" dirty="0">
                <a:latin typeface="Cambria"/>
                <a:cs typeface="Cambria"/>
              </a:rPr>
              <a:t>immediately. </a:t>
            </a:r>
            <a:r>
              <a:rPr sz="2000" spc="-5" dirty="0">
                <a:latin typeface="Cambria"/>
                <a:cs typeface="Cambria"/>
              </a:rPr>
              <a:t>It can </a:t>
            </a:r>
            <a:r>
              <a:rPr sz="2000" spc="-15" dirty="0">
                <a:latin typeface="Cambria"/>
                <a:cs typeface="Cambria"/>
              </a:rPr>
              <a:t>be </a:t>
            </a: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spc="-10" dirty="0">
                <a:latin typeface="Cambria"/>
                <a:cs typeface="Cambria"/>
              </a:rPr>
              <a:t>with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10" dirty="0">
                <a:latin typeface="Cambria"/>
                <a:cs typeface="Cambria"/>
              </a:rPr>
              <a:t> 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5" dirty="0">
                <a:latin typeface="Cambria"/>
                <a:cs typeface="Cambria"/>
              </a:rPr>
              <a:t>continue </a:t>
            </a:r>
            <a:r>
              <a:rPr sz="2000" spc="-10" dirty="0">
                <a:latin typeface="Cambria"/>
                <a:cs typeface="Cambria"/>
              </a:rPr>
              <a:t>statement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continue the </a:t>
            </a:r>
            <a:r>
              <a:rPr sz="2000" spc="-5" dirty="0">
                <a:latin typeface="Cambria"/>
                <a:cs typeface="Cambria"/>
              </a:rPr>
              <a:t>loop. It </a:t>
            </a:r>
            <a:r>
              <a:rPr sz="2000" spc="-10" dirty="0">
                <a:latin typeface="Cambria"/>
                <a:cs typeface="Cambria"/>
              </a:rPr>
              <a:t>continues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current </a:t>
            </a:r>
            <a:r>
              <a:rPr sz="2000" spc="-5" dirty="0">
                <a:latin typeface="Cambria"/>
                <a:cs typeface="Cambria"/>
              </a:rPr>
              <a:t>flow </a:t>
            </a:r>
            <a:r>
              <a:rPr sz="2000" spc="-10" dirty="0">
                <a:latin typeface="Cambria"/>
                <a:cs typeface="Cambria"/>
              </a:rPr>
              <a:t>of the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spc="-5" dirty="0">
                <a:latin typeface="Cambria"/>
                <a:cs typeface="Cambria"/>
              </a:rPr>
              <a:t>and skips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remaining </a:t>
            </a:r>
            <a:r>
              <a:rPr sz="2000" dirty="0">
                <a:latin typeface="Cambria"/>
                <a:cs typeface="Cambria"/>
              </a:rPr>
              <a:t>code at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specified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condition.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15" dirty="0">
                <a:latin typeface="Cambria"/>
                <a:cs typeface="Cambria"/>
              </a:rPr>
              <a:t> inner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continues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only.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75" dirty="0">
                <a:latin typeface="Cambria"/>
                <a:cs typeface="Cambria"/>
              </a:rPr>
              <a:t>We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continue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do-while</a:t>
            </a:r>
            <a:r>
              <a:rPr sz="2000" spc="-5" dirty="0">
                <a:latin typeface="Cambria"/>
                <a:cs typeface="Cambria"/>
              </a:rPr>
              <a:t> loop.</a:t>
            </a:r>
            <a:r>
              <a:rPr lang="en-US" sz="2000" spc="-5" dirty="0">
                <a:latin typeface="Cambria"/>
                <a:cs typeface="Cambria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Cannot be used with Switch Statement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mbria"/>
              <a:cs typeface="Cambria"/>
            </a:endParaRPr>
          </a:p>
          <a:p>
            <a:pPr marL="57150" algn="just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ContinueDemo.java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" y="709117"/>
            <a:ext cx="42176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continue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8954E5-8345-4F84-A674-F6813BE2EE03}"/>
              </a:ext>
            </a:extLst>
          </p:cNvPr>
          <p:cNvSpPr/>
          <p:nvPr/>
        </p:nvSpPr>
        <p:spPr>
          <a:xfrm>
            <a:off x="762000" y="1981200"/>
            <a:ext cx="586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ContinueExample</a:t>
            </a:r>
            <a:r>
              <a:rPr lang="en-US" dirty="0"/>
              <a:t>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//for loop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=1;i&lt;=10;i++){  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==5){  </a:t>
            </a:r>
          </a:p>
          <a:p>
            <a:r>
              <a:rPr lang="en-US" dirty="0"/>
              <a:t>            //using continue statement  </a:t>
            </a:r>
          </a:p>
          <a:p>
            <a:r>
              <a:rPr lang="en-US" dirty="0"/>
              <a:t>            continue;//it will skip the particular statement  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E0E3A3-1152-4B0A-A22D-C0C043F5870A}"/>
              </a:ext>
            </a:extLst>
          </p:cNvPr>
          <p:cNvSpPr/>
          <p:nvPr/>
        </p:nvSpPr>
        <p:spPr>
          <a:xfrm>
            <a:off x="7162800" y="2667000"/>
            <a:ext cx="106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88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D018C9E-BEB7-4B99-A99D-825FE7C0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70683"/>
              </p:ext>
            </p:extLst>
          </p:nvPr>
        </p:nvGraphicFramePr>
        <p:xfrm>
          <a:off x="421253" y="1524000"/>
          <a:ext cx="8301494" cy="43609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50747">
                  <a:extLst>
                    <a:ext uri="{9D8B030D-6E8A-4147-A177-3AD203B41FA5}">
                      <a16:colId xmlns="" xmlns:a16="http://schemas.microsoft.com/office/drawing/2014/main" val="1494479642"/>
                    </a:ext>
                  </a:extLst>
                </a:gridCol>
                <a:gridCol w="4150747">
                  <a:extLst>
                    <a:ext uri="{9D8B030D-6E8A-4147-A177-3AD203B41FA5}">
                      <a16:colId xmlns="" xmlns:a16="http://schemas.microsoft.com/office/drawing/2014/main" val="3920132518"/>
                    </a:ext>
                  </a:extLst>
                </a:gridCol>
              </a:tblGrid>
              <a:tr h="50246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Break</a:t>
                      </a:r>
                    </a:p>
                  </a:txBody>
                  <a:tcPr marL="94442" marR="94442" marT="94442" marB="9444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Continue</a:t>
                      </a:r>
                    </a:p>
                  </a:txBody>
                  <a:tcPr marL="94442" marR="94442" marT="94442" marB="94442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0674940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The break statement is used to terminate the loop immediately.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The continue statement is used to skip the current iteration of the loop.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="" xmlns:a16="http://schemas.microsoft.com/office/drawing/2014/main" val="422702964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1" dirty="0">
                          <a:effectLst/>
                        </a:rPr>
                        <a:t>break</a:t>
                      </a:r>
                      <a:r>
                        <a:rPr lang="en-US" sz="1800" dirty="0">
                          <a:effectLst/>
                        </a:rPr>
                        <a:t> keyword is used to indicate break statements in java programming.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1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keyword is used to indicate continue statement in java programming.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="" xmlns:a16="http://schemas.microsoft.com/office/drawing/2014/main" val="203041487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We can use a break with the switch statement.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We can not use a continue with the switch statement.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="" xmlns:a16="http://schemas.microsoft.com/office/drawing/2014/main" val="2658770342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The break statement terminates the whole loop early.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The continue statement brings the next iteration early.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="" xmlns:a16="http://schemas.microsoft.com/office/drawing/2014/main" val="1065070763"/>
                  </a:ext>
                </a:extLst>
              </a:tr>
              <a:tr h="5483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It stops the execution of the loop.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It does not stop the execution of the loop.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="" xmlns:a16="http://schemas.microsoft.com/office/drawing/2014/main" val="373455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29" y="709117"/>
            <a:ext cx="35858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" y="1627377"/>
            <a:ext cx="8405495" cy="5073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4815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exists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body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another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it's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called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nested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loop.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Here's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example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nested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ambria"/>
              <a:cs typeface="Cambria"/>
            </a:endParaRPr>
          </a:p>
          <a:p>
            <a:pPr marL="424815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int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row,column;</a:t>
            </a:r>
            <a:endParaRPr sz="1500" dirty="0">
              <a:latin typeface="Cambria"/>
              <a:cs typeface="Cambria"/>
            </a:endParaRPr>
          </a:p>
          <a:p>
            <a:pPr marL="424815" marR="6541134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//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outer</a:t>
            </a:r>
            <a:r>
              <a:rPr sz="1500" spc="3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loop 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row </a:t>
            </a:r>
            <a:r>
              <a:rPr sz="1500" spc="5" dirty="0">
                <a:latin typeface="Cambria"/>
                <a:cs typeface="Cambria"/>
              </a:rPr>
              <a:t>= 1; 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while</a:t>
            </a:r>
            <a:r>
              <a:rPr sz="1500" spc="-5" dirty="0">
                <a:latin typeface="Cambria"/>
                <a:cs typeface="Cambria"/>
              </a:rPr>
              <a:t>(row</a:t>
            </a:r>
            <a:r>
              <a:rPr sz="1500" spc="-7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&lt;=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3)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{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column=1;</a:t>
            </a:r>
          </a:p>
          <a:p>
            <a:pPr marL="467995" marR="6037580" indent="3937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Cambria"/>
                <a:cs typeface="Cambria"/>
              </a:rPr>
              <a:t>// </a:t>
            </a:r>
            <a:r>
              <a:rPr sz="1500" dirty="0">
                <a:latin typeface="Cambria"/>
                <a:cs typeface="Cambria"/>
              </a:rPr>
              <a:t>inner </a:t>
            </a:r>
            <a:r>
              <a:rPr sz="1500" spc="-5" dirty="0">
                <a:latin typeface="Cambria"/>
                <a:cs typeface="Cambria"/>
              </a:rPr>
              <a:t>loop 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1500" spc="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le</a:t>
            </a:r>
            <a:r>
              <a:rPr sz="1500" spc="-5" dirty="0">
                <a:latin typeface="Cambria"/>
                <a:cs typeface="Cambria"/>
              </a:rPr>
              <a:t>(</a:t>
            </a:r>
            <a:r>
              <a:rPr sz="1500" spc="10" dirty="0">
                <a:latin typeface="Cambria"/>
                <a:cs typeface="Cambria"/>
              </a:rPr>
              <a:t>c</a:t>
            </a:r>
            <a:r>
              <a:rPr sz="1500" spc="-10" dirty="0">
                <a:latin typeface="Cambria"/>
                <a:cs typeface="Cambria"/>
              </a:rPr>
              <a:t>o</a:t>
            </a:r>
            <a:r>
              <a:rPr sz="1500" spc="-5" dirty="0">
                <a:latin typeface="Cambria"/>
                <a:cs typeface="Cambria"/>
              </a:rPr>
              <a:t>lu</a:t>
            </a:r>
            <a:r>
              <a:rPr sz="1500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n</a:t>
            </a:r>
            <a:r>
              <a:rPr sz="1500" spc="-8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&lt;=</a:t>
            </a:r>
            <a:r>
              <a:rPr sz="1500" spc="-25" dirty="0">
                <a:latin typeface="Cambria"/>
                <a:cs typeface="Cambria"/>
              </a:rPr>
              <a:t>r</a:t>
            </a:r>
            <a:r>
              <a:rPr sz="1500" spc="-10" dirty="0">
                <a:latin typeface="Cambria"/>
                <a:cs typeface="Cambria"/>
              </a:rPr>
              <a:t>o</a:t>
            </a:r>
            <a:r>
              <a:rPr sz="1500" spc="5" dirty="0">
                <a:latin typeface="Cambria"/>
                <a:cs typeface="Cambria"/>
              </a:rPr>
              <a:t>w)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{</a:t>
            </a:r>
          </a:p>
          <a:p>
            <a:pPr marL="133985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System.out.println(row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+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“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“);</a:t>
            </a:r>
          </a:p>
          <a:p>
            <a:pPr marL="918844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Column++;</a:t>
            </a:r>
          </a:p>
          <a:p>
            <a:pPr marL="50736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}</a:t>
            </a:r>
          </a:p>
          <a:p>
            <a:pPr marL="54991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System.out.println(“\n”);</a:t>
            </a:r>
            <a:endParaRPr sz="1500" dirty="0">
              <a:latin typeface="Cambria"/>
              <a:cs typeface="Cambria"/>
            </a:endParaRPr>
          </a:p>
          <a:p>
            <a:pPr marL="54991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mbria"/>
                <a:cs typeface="Cambria"/>
              </a:rPr>
              <a:t>row++;</a:t>
            </a:r>
            <a:endParaRPr sz="1500" dirty="0">
              <a:latin typeface="Cambria"/>
              <a:cs typeface="Cambria"/>
            </a:endParaRPr>
          </a:p>
          <a:p>
            <a:pPr marL="424815" marR="715200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} </a:t>
            </a:r>
            <a:r>
              <a:rPr sz="1500" spc="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</a:t>
            </a:r>
            <a:r>
              <a:rPr sz="1500" spc="5" dirty="0">
                <a:latin typeface="Cambria"/>
                <a:cs typeface="Cambria"/>
              </a:rPr>
              <a:t>U</a:t>
            </a:r>
            <a:r>
              <a:rPr sz="1500" spc="-5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PU</a:t>
            </a:r>
            <a:r>
              <a:rPr sz="1500" spc="-5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:</a:t>
            </a:r>
            <a:r>
              <a:rPr sz="1500" dirty="0">
                <a:latin typeface="Cambria"/>
                <a:cs typeface="Cambria"/>
              </a:rPr>
              <a:t>-  </a:t>
            </a:r>
            <a:r>
              <a:rPr sz="1500" spc="5" dirty="0">
                <a:latin typeface="Cambria"/>
                <a:cs typeface="Cambria"/>
              </a:rPr>
              <a:t>1</a:t>
            </a:r>
            <a:endParaRPr sz="1500" dirty="0">
              <a:latin typeface="Cambria"/>
              <a:cs typeface="Cambria"/>
            </a:endParaRPr>
          </a:p>
          <a:p>
            <a:pPr marL="424815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endParaRPr sz="1500" dirty="0">
              <a:latin typeface="Cambria"/>
              <a:cs typeface="Cambria"/>
            </a:endParaRPr>
          </a:p>
          <a:p>
            <a:pPr marL="424815">
              <a:lnSpc>
                <a:spcPts val="1800"/>
              </a:lnSpc>
            </a:pP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NestedForDemo.java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514600"/>
            <a:ext cx="3867911" cy="325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0321A-3973-48EE-B627-E5192F51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371332" cy="4001095"/>
          </a:xfrm>
        </p:spPr>
        <p:txBody>
          <a:bodyPr/>
          <a:lstStyle/>
          <a:p>
            <a:r>
              <a:rPr lang="en-US" sz="2000" dirty="0"/>
              <a:t>class Main {</a:t>
            </a:r>
          </a:p>
          <a:p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int rows = 5;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(int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rows;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(int j = 1; j &lt;= </a:t>
            </a:r>
            <a:r>
              <a:rPr lang="en-US" sz="2000" dirty="0" err="1"/>
              <a:t>i</a:t>
            </a:r>
            <a:r>
              <a:rPr lang="en-US" sz="2000" dirty="0"/>
              <a:t>; ++j) {</a:t>
            </a:r>
          </a:p>
          <a:p>
            <a:r>
              <a:rPr lang="en-US" sz="2000" dirty="0"/>
              <a:t>        		</a:t>
            </a:r>
            <a:r>
              <a:rPr lang="en-US" sz="2000" dirty="0" err="1"/>
              <a:t>System.out.print</a:t>
            </a:r>
            <a:r>
              <a:rPr lang="en-US" sz="2000" dirty="0"/>
              <a:t>(j + " ");</a:t>
            </a:r>
          </a:p>
          <a:p>
            <a:r>
              <a:rPr lang="en-US" sz="2000" dirty="0"/>
              <a:t>      	}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("");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5E1DDDD4-909E-47C7-B583-3111AAB4A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7529" y="709117"/>
            <a:ext cx="34334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0321A-3973-48EE-B627-E5192F51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371332" cy="491743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Will the Switch statement work without using Break?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Do while vs while?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For vs for each?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Is it a good idea to use Continue statement in Switch case?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“If” and multiple “else if” works without “else” part or not?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Break statement is used to jump/skip statements?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Inner “if” block condition executes only when outer if block condition is true?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5E1DDDD4-909E-47C7-B583-3111AAB4A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7529" y="709117"/>
            <a:ext cx="34334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5" dirty="0">
                <a:solidFill>
                  <a:srgbClr val="FFFFFF"/>
                </a:solidFill>
                <a:latin typeface="Cambria"/>
                <a:cs typeface="Cambria"/>
              </a:rPr>
              <a:t>Questions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538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407622"/>
            <a:ext cx="8533080" cy="4773102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400" dirty="0"/>
              <a:t>The </a:t>
            </a:r>
            <a:r>
              <a:rPr lang="en-US" sz="2400" b="1" dirty="0" err="1">
                <a:solidFill>
                  <a:srgbClr val="FF0000"/>
                </a:solidFill>
              </a:rPr>
              <a:t>java.lang.Math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class contains various methods for performing basic numeric operations such as the logarithm, cube root, and trigonometric functions etc. 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en-IN" sz="2400" spc="-5" dirty="0">
                <a:latin typeface="Cambria"/>
                <a:cs typeface="Cambria"/>
              </a:rPr>
              <a:t>Mi</a:t>
            </a:r>
            <a:r>
              <a:rPr lang="en-IN" sz="2400" spc="-15" dirty="0">
                <a:latin typeface="Cambria"/>
                <a:cs typeface="Cambria"/>
              </a:rPr>
              <a:t>n</a:t>
            </a:r>
            <a:r>
              <a:rPr lang="en-IN" sz="2400" spc="-5" dirty="0">
                <a:latin typeface="Cambria"/>
                <a:cs typeface="Cambria"/>
              </a:rPr>
              <a:t>,</a:t>
            </a:r>
            <a:r>
              <a:rPr lang="en-IN" sz="2400" spc="-10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Ma</a:t>
            </a:r>
            <a:r>
              <a:rPr lang="en-IN" sz="2400" spc="-10" dirty="0">
                <a:latin typeface="Cambria"/>
                <a:cs typeface="Cambria"/>
              </a:rPr>
              <a:t>x</a:t>
            </a:r>
            <a:r>
              <a:rPr lang="en-IN" sz="2400" spc="-5" dirty="0">
                <a:latin typeface="Cambria"/>
                <a:cs typeface="Cambria"/>
              </a:rPr>
              <a:t>, </a:t>
            </a:r>
            <a:r>
              <a:rPr lang="en-IN" sz="2400" spc="5" dirty="0">
                <a:latin typeface="Cambria"/>
                <a:cs typeface="Cambria"/>
              </a:rPr>
              <a:t>a</a:t>
            </a:r>
            <a:r>
              <a:rPr lang="en-IN" sz="2400" spc="-15" dirty="0">
                <a:latin typeface="Cambria"/>
                <a:cs typeface="Cambria"/>
              </a:rPr>
              <a:t>b</a:t>
            </a:r>
            <a:r>
              <a:rPr lang="en-IN" sz="2400" spc="-5" dirty="0">
                <a:latin typeface="Cambria"/>
                <a:cs typeface="Cambria"/>
              </a:rPr>
              <a:t>s</a:t>
            </a:r>
            <a:r>
              <a:rPr lang="en-IN" sz="2400" dirty="0">
                <a:latin typeface="Cambria"/>
                <a:cs typeface="Cambria"/>
              </a:rPr>
              <a:t> </a:t>
            </a:r>
            <a:r>
              <a:rPr lang="en-IN" sz="2400" spc="-85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,</a:t>
            </a:r>
            <a:r>
              <a:rPr lang="en-IN" sz="2400" spc="-130" dirty="0">
                <a:latin typeface="Cambria"/>
                <a:cs typeface="Cambria"/>
              </a:rPr>
              <a:t> </a:t>
            </a:r>
            <a:r>
              <a:rPr lang="en-IN" sz="2400" spc="-70" dirty="0">
                <a:latin typeface="Cambria"/>
                <a:cs typeface="Cambria"/>
              </a:rPr>
              <a:t>l</a:t>
            </a:r>
            <a:r>
              <a:rPr lang="en-IN" sz="2400" spc="-80" dirty="0">
                <a:latin typeface="Cambria"/>
                <a:cs typeface="Cambria"/>
              </a:rPr>
              <a:t>og</a:t>
            </a:r>
            <a:r>
              <a:rPr lang="en-IN" sz="2400" spc="-5" dirty="0">
                <a:latin typeface="Cambria"/>
                <a:cs typeface="Cambria"/>
              </a:rPr>
              <a:t>,</a:t>
            </a:r>
            <a:r>
              <a:rPr lang="en-IN" sz="2400" spc="-130" dirty="0">
                <a:latin typeface="Cambria"/>
                <a:cs typeface="Cambria"/>
              </a:rPr>
              <a:t> </a:t>
            </a:r>
            <a:r>
              <a:rPr lang="en-IN" sz="2400" spc="-70" dirty="0">
                <a:latin typeface="Cambria"/>
                <a:cs typeface="Cambria"/>
              </a:rPr>
              <a:t>s</a:t>
            </a:r>
            <a:r>
              <a:rPr lang="en-IN" sz="2400" spc="-90" dirty="0">
                <a:latin typeface="Cambria"/>
                <a:cs typeface="Cambria"/>
              </a:rPr>
              <a:t>qr</a:t>
            </a:r>
            <a:r>
              <a:rPr lang="en-IN" sz="2400" spc="-5" dirty="0">
                <a:latin typeface="Cambria"/>
                <a:cs typeface="Cambria"/>
              </a:rPr>
              <a:t>t</a:t>
            </a:r>
            <a:r>
              <a:rPr lang="en-IN" sz="2400" spc="-85" dirty="0">
                <a:latin typeface="Cambria"/>
                <a:cs typeface="Cambria"/>
              </a:rPr>
              <a:t> </a:t>
            </a:r>
            <a:r>
              <a:rPr lang="en-IN" sz="2400" spc="-15" dirty="0">
                <a:latin typeface="Cambria"/>
                <a:cs typeface="Cambria"/>
              </a:rPr>
              <a:t>m</a:t>
            </a:r>
            <a:r>
              <a:rPr lang="en-IN" sz="2400" spc="-20" dirty="0">
                <a:latin typeface="Cambria"/>
                <a:cs typeface="Cambria"/>
              </a:rPr>
              <a:t>e</a:t>
            </a:r>
            <a:r>
              <a:rPr lang="en-IN" sz="2400" spc="-10" dirty="0">
                <a:latin typeface="Cambria"/>
                <a:cs typeface="Cambria"/>
              </a:rPr>
              <a:t>thod</a:t>
            </a:r>
            <a:endParaRPr lang="en-IN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IN" sz="2400" spc="-5" dirty="0">
                <a:latin typeface="Cambria"/>
                <a:cs typeface="Cambria"/>
              </a:rPr>
              <a:t>Ex. </a:t>
            </a:r>
            <a:r>
              <a:rPr lang="en-IN" sz="2400" spc="-20" dirty="0" err="1">
                <a:latin typeface="Cambria"/>
                <a:cs typeface="Cambria"/>
              </a:rPr>
              <a:t>Math.</a:t>
            </a:r>
            <a:r>
              <a:rPr lang="en-IN" sz="2400" spc="-20" dirty="0" err="1">
                <a:solidFill>
                  <a:srgbClr val="FF0000"/>
                </a:solidFill>
                <a:latin typeface="Cambria"/>
                <a:cs typeface="Cambria"/>
              </a:rPr>
              <a:t>max</a:t>
            </a:r>
            <a:r>
              <a:rPr lang="en-IN" sz="2400" spc="-20" dirty="0">
                <a:latin typeface="Cambria"/>
                <a:cs typeface="Cambria"/>
              </a:rPr>
              <a:t>(2.5,</a:t>
            </a:r>
            <a:r>
              <a:rPr lang="en-IN" sz="2400" spc="65" dirty="0">
                <a:latin typeface="Cambria"/>
                <a:cs typeface="Cambria"/>
              </a:rPr>
              <a:t> </a:t>
            </a:r>
            <a:r>
              <a:rPr lang="en-IN" sz="2400" spc="5" dirty="0">
                <a:latin typeface="Cambria"/>
                <a:cs typeface="Cambria"/>
              </a:rPr>
              <a:t>3)</a:t>
            </a:r>
            <a:r>
              <a:rPr lang="en-IN" sz="2400" spc="-2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returns</a:t>
            </a:r>
            <a:r>
              <a:rPr lang="en-IN" sz="2400" spc="80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3.0</a:t>
            </a:r>
            <a:endParaRPr lang="en-IN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en-IN" sz="2400" spc="-25" dirty="0" err="1">
                <a:latin typeface="Cambria"/>
                <a:cs typeface="Cambria"/>
              </a:rPr>
              <a:t>Math.</a:t>
            </a:r>
            <a:r>
              <a:rPr lang="en-IN" sz="2400" spc="-25" dirty="0" err="1">
                <a:solidFill>
                  <a:srgbClr val="FF0000"/>
                </a:solidFill>
                <a:latin typeface="Cambria"/>
                <a:cs typeface="Cambria"/>
              </a:rPr>
              <a:t>min</a:t>
            </a:r>
            <a:r>
              <a:rPr lang="en-IN" sz="2400" spc="-25" dirty="0">
                <a:latin typeface="Cambria"/>
                <a:cs typeface="Cambria"/>
              </a:rPr>
              <a:t>(2.5,</a:t>
            </a:r>
            <a:r>
              <a:rPr lang="en-IN" sz="2400" spc="95" dirty="0">
                <a:latin typeface="Cambria"/>
                <a:cs typeface="Cambria"/>
              </a:rPr>
              <a:t> </a:t>
            </a:r>
            <a:r>
              <a:rPr lang="en-IN" sz="2400" dirty="0">
                <a:latin typeface="Cambria"/>
                <a:cs typeface="Cambria"/>
              </a:rPr>
              <a:t>4.6)</a:t>
            </a:r>
            <a:r>
              <a:rPr lang="en-IN" sz="2400" spc="-5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returns</a:t>
            </a:r>
            <a:r>
              <a:rPr lang="en-IN" sz="2400" spc="80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2.5</a:t>
            </a:r>
            <a:endParaRPr lang="en-IN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2400" spc="-25" dirty="0" err="1">
                <a:latin typeface="Cambria"/>
                <a:cs typeface="Cambria"/>
              </a:rPr>
              <a:t>Math.</a:t>
            </a:r>
            <a:r>
              <a:rPr lang="en-IN" sz="2400" spc="-25" dirty="0" err="1">
                <a:solidFill>
                  <a:srgbClr val="FF0000"/>
                </a:solidFill>
                <a:latin typeface="Cambria"/>
                <a:cs typeface="Cambria"/>
              </a:rPr>
              <a:t>abs</a:t>
            </a:r>
            <a:r>
              <a:rPr lang="en-IN" sz="2400" spc="-25" dirty="0">
                <a:latin typeface="Cambria"/>
                <a:cs typeface="Cambria"/>
              </a:rPr>
              <a:t>(-2)</a:t>
            </a:r>
            <a:r>
              <a:rPr lang="en-IN" sz="2400" spc="8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returns</a:t>
            </a:r>
            <a:r>
              <a:rPr lang="en-IN" sz="2400" spc="45" dirty="0">
                <a:latin typeface="Cambria"/>
                <a:cs typeface="Cambria"/>
              </a:rPr>
              <a:t> </a:t>
            </a:r>
            <a:r>
              <a:rPr lang="en-IN" sz="2400" dirty="0">
                <a:latin typeface="Cambria"/>
                <a:cs typeface="Cambria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2400" spc="-25" dirty="0" err="1">
                <a:latin typeface="Cambria"/>
                <a:cs typeface="Cambria"/>
              </a:rPr>
              <a:t>Math.</a:t>
            </a:r>
            <a:r>
              <a:rPr lang="en-IN" sz="2400" spc="-25" dirty="0" err="1">
                <a:solidFill>
                  <a:srgbClr val="FF0000"/>
                </a:solidFill>
                <a:latin typeface="Cambria"/>
                <a:cs typeface="Cambria"/>
              </a:rPr>
              <a:t>abs</a:t>
            </a:r>
            <a:r>
              <a:rPr lang="en-IN" sz="2400" spc="-25" dirty="0">
                <a:latin typeface="Cambria"/>
                <a:cs typeface="Cambria"/>
              </a:rPr>
              <a:t>(-2.1)</a:t>
            </a:r>
            <a:r>
              <a:rPr lang="en-IN" sz="2400" spc="9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returns</a:t>
            </a:r>
            <a:r>
              <a:rPr lang="en-IN" sz="2400" spc="80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2.1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924820"/>
            <a:ext cx="44348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mbria"/>
                <a:cs typeface="Cambria"/>
              </a:rPr>
              <a:t>C</a:t>
            </a:r>
            <a:r>
              <a:rPr sz="1500" b="1" spc="10" dirty="0">
                <a:latin typeface="Cambria"/>
                <a:cs typeface="Cambria"/>
              </a:rPr>
              <a:t>h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10" dirty="0">
                <a:latin typeface="Cambria"/>
                <a:cs typeface="Cambria"/>
              </a:rPr>
              <a:t>c</a:t>
            </a:r>
            <a:r>
              <a:rPr sz="1500" b="1" spc="5" dirty="0">
                <a:latin typeface="Cambria"/>
                <a:cs typeface="Cambria"/>
              </a:rPr>
              <a:t>k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spc="10" dirty="0">
                <a:latin typeface="Cambria"/>
                <a:cs typeface="Cambria"/>
              </a:rPr>
              <a:t>P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o</a:t>
            </a:r>
            <a:r>
              <a:rPr sz="1500" b="1" spc="10" dirty="0">
                <a:latin typeface="Cambria"/>
                <a:cs typeface="Cambria"/>
              </a:rPr>
              <a:t>g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spc="10" dirty="0">
                <a:latin typeface="Cambria"/>
                <a:cs typeface="Cambria"/>
              </a:rPr>
              <a:t>am</a:t>
            </a:r>
            <a:r>
              <a:rPr sz="1500" b="1" spc="-9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:</a:t>
            </a:r>
            <a:r>
              <a:rPr sz="1500" b="1" spc="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Un</a:t>
            </a:r>
            <a:r>
              <a:rPr sz="1500" spc="10" dirty="0">
                <a:latin typeface="Cambria"/>
                <a:cs typeface="Cambria"/>
              </a:rPr>
              <a:t>i</a:t>
            </a:r>
            <a:r>
              <a:rPr sz="1500" dirty="0">
                <a:latin typeface="Cambria"/>
                <a:cs typeface="Cambria"/>
              </a:rPr>
              <a:t>t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–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→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1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h</a:t>
            </a:r>
            <a:r>
              <a:rPr sz="1500" dirty="0">
                <a:latin typeface="Cambria"/>
                <a:cs typeface="Cambria"/>
              </a:rPr>
              <a:t>Rand</a:t>
            </a:r>
            <a:r>
              <a:rPr sz="1500" spc="-10" dirty="0">
                <a:latin typeface="Cambria"/>
                <a:cs typeface="Cambria"/>
              </a:rPr>
              <a:t>om</a:t>
            </a:r>
            <a:r>
              <a:rPr sz="1500" spc="10" dirty="0">
                <a:latin typeface="Cambria"/>
                <a:cs typeface="Cambria"/>
              </a:rPr>
              <a:t>D</a:t>
            </a:r>
            <a:r>
              <a:rPr sz="1500" spc="5" dirty="0">
                <a:latin typeface="Cambria"/>
                <a:cs typeface="Cambria"/>
              </a:rPr>
              <a:t>e</a:t>
            </a:r>
            <a:r>
              <a:rPr sz="1500" spc="-10" dirty="0">
                <a:latin typeface="Cambria"/>
                <a:cs typeface="Cambria"/>
              </a:rPr>
              <a:t>mo</a:t>
            </a:r>
            <a:r>
              <a:rPr sz="1500" dirty="0">
                <a:latin typeface="Cambria"/>
                <a:cs typeface="Cambria"/>
              </a:rPr>
              <a:t>1.</a:t>
            </a:r>
            <a:r>
              <a:rPr sz="1500" spc="5" dirty="0">
                <a:latin typeface="Cambria"/>
                <a:cs typeface="Cambria"/>
              </a:rPr>
              <a:t>j</a:t>
            </a:r>
            <a:r>
              <a:rPr sz="1500" spc="-15" dirty="0">
                <a:latin typeface="Cambria"/>
                <a:cs typeface="Cambria"/>
              </a:rPr>
              <a:t>av</a:t>
            </a:r>
            <a:r>
              <a:rPr sz="1500" spc="5" dirty="0">
                <a:latin typeface="Cambria"/>
                <a:cs typeface="Cambria"/>
              </a:rPr>
              <a:t>a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195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l</a:t>
            </a:r>
            <a:r>
              <a:rPr sz="3600" spc="10" dirty="0">
                <a:solidFill>
                  <a:srgbClr val="FFFFFF"/>
                </a:solidFill>
              </a:rPr>
              <a:t>e</a:t>
            </a:r>
            <a:r>
              <a:rPr sz="3600" spc="-5" dirty="0">
                <a:solidFill>
                  <a:srgbClr val="FFFFFF"/>
                </a:solidFill>
              </a:rPr>
              <a:t>cti</a:t>
            </a: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2320" y="1540766"/>
            <a:ext cx="7466330" cy="219354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62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Statement</a:t>
            </a:r>
            <a:endParaRPr sz="2000" dirty="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60350" algn="l"/>
              </a:tabLst>
            </a:pPr>
            <a:r>
              <a:rPr sz="2000" spc="-35" dirty="0">
                <a:latin typeface="Cambria"/>
                <a:cs typeface="Cambria"/>
              </a:rPr>
              <a:t>Two </a:t>
            </a:r>
            <a:r>
              <a:rPr sz="2000" spc="-40" dirty="0">
                <a:latin typeface="Cambria"/>
                <a:cs typeface="Cambria"/>
              </a:rPr>
              <a:t>way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if-else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endParaRPr sz="2000" dirty="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60350" algn="l"/>
              </a:tabLst>
            </a:pPr>
            <a:r>
              <a:rPr sz="2000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mu</a:t>
            </a:r>
            <a:r>
              <a:rPr sz="2000" spc="5" dirty="0">
                <a:latin typeface="Cambria"/>
                <a:cs typeface="Cambria"/>
              </a:rPr>
              <a:t>l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-</a:t>
            </a:r>
            <a:r>
              <a:rPr sz="2000" spc="-65" dirty="0">
                <a:latin typeface="Cambria"/>
                <a:cs typeface="Cambria"/>
              </a:rPr>
              <a:t>w</a:t>
            </a:r>
            <a:r>
              <a:rPr sz="2000" spc="-4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y 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ls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t</a:t>
            </a:r>
            <a:endParaRPr sz="2000" dirty="0">
              <a:latin typeface="Cambria"/>
              <a:cs typeface="Cambria"/>
            </a:endParaRPr>
          </a:p>
          <a:p>
            <a:pPr marL="262255" indent="-25019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62890" algn="l"/>
              </a:tabLst>
            </a:pPr>
            <a:r>
              <a:rPr sz="2000" spc="-20" dirty="0">
                <a:latin typeface="Cambria"/>
                <a:cs typeface="Cambria"/>
              </a:rPr>
              <a:t>Switch</a:t>
            </a:r>
            <a:r>
              <a:rPr sz="2000" spc="-15" dirty="0">
                <a:latin typeface="Cambria"/>
                <a:cs typeface="Cambria"/>
              </a:rPr>
              <a:t> statement</a:t>
            </a:r>
            <a:r>
              <a:rPr sz="2000" spc="-60" dirty="0">
                <a:latin typeface="Cambria"/>
                <a:cs typeface="Cambria"/>
              </a:rPr>
              <a:t> </a:t>
            </a:r>
            <a:endParaRPr lang="en-US" sz="2000" spc="-5" dirty="0">
              <a:latin typeface="Cambria"/>
              <a:cs typeface="Cambria"/>
            </a:endParaRPr>
          </a:p>
          <a:p>
            <a:pPr marL="262255" indent="-25019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62890" algn="l"/>
              </a:tabLst>
            </a:pPr>
            <a:r>
              <a:rPr sz="2000" spc="-5" dirty="0">
                <a:latin typeface="Cambria"/>
                <a:cs typeface="Cambria"/>
              </a:rPr>
              <a:t>Conditional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Expression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(Ternary)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0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622" y="3665674"/>
            <a:ext cx="3774378" cy="22685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b="1" spc="-15" dirty="0">
                <a:latin typeface="Cambria"/>
                <a:cs typeface="Cambria"/>
              </a:rPr>
              <a:t>Rounding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methods</a:t>
            </a:r>
            <a:endParaRPr sz="2400" b="1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000" spc="-10" dirty="0">
                <a:latin typeface="Cambria"/>
                <a:cs typeface="Cambria"/>
              </a:rPr>
              <a:t>Ex.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Math.ceil(2.1)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returns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3.0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latin typeface="Cambria"/>
                <a:cs typeface="Cambria"/>
              </a:rPr>
              <a:t>Math.floor(2.8)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returns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2.0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25" dirty="0">
                <a:latin typeface="Cambria"/>
                <a:cs typeface="Cambria"/>
              </a:rPr>
              <a:t>Math.rint(2.5)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returns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2.0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latin typeface="Cambria"/>
                <a:cs typeface="Cambria"/>
              </a:rPr>
              <a:t>Math.round(2.6f)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returns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" y="1605343"/>
            <a:ext cx="8766048" cy="2057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36340" y="5613603"/>
            <a:ext cx="44348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mbria"/>
                <a:cs typeface="Cambria"/>
              </a:rPr>
              <a:t>C</a:t>
            </a:r>
            <a:r>
              <a:rPr sz="1500" b="1" spc="10" dirty="0">
                <a:latin typeface="Cambria"/>
                <a:cs typeface="Cambria"/>
              </a:rPr>
              <a:t>h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10" dirty="0">
                <a:latin typeface="Cambria"/>
                <a:cs typeface="Cambria"/>
              </a:rPr>
              <a:t>c</a:t>
            </a:r>
            <a:r>
              <a:rPr sz="1500" b="1" spc="5" dirty="0">
                <a:latin typeface="Cambria"/>
                <a:cs typeface="Cambria"/>
              </a:rPr>
              <a:t>k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spc="10" dirty="0">
                <a:latin typeface="Cambria"/>
                <a:cs typeface="Cambria"/>
              </a:rPr>
              <a:t>P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o</a:t>
            </a:r>
            <a:r>
              <a:rPr sz="1500" b="1" spc="10" dirty="0">
                <a:latin typeface="Cambria"/>
                <a:cs typeface="Cambria"/>
              </a:rPr>
              <a:t>g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spc="10" dirty="0">
                <a:latin typeface="Cambria"/>
                <a:cs typeface="Cambria"/>
              </a:rPr>
              <a:t>am</a:t>
            </a:r>
            <a:r>
              <a:rPr sz="1500" b="1" spc="-9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:</a:t>
            </a:r>
            <a:r>
              <a:rPr sz="1500" b="1" spc="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Un</a:t>
            </a:r>
            <a:r>
              <a:rPr sz="1500" spc="10" dirty="0">
                <a:latin typeface="Cambria"/>
                <a:cs typeface="Cambria"/>
              </a:rPr>
              <a:t>i</a:t>
            </a:r>
            <a:r>
              <a:rPr sz="1500" dirty="0">
                <a:latin typeface="Cambria"/>
                <a:cs typeface="Cambria"/>
              </a:rPr>
              <a:t>t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–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→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1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h</a:t>
            </a:r>
            <a:r>
              <a:rPr sz="1500" dirty="0">
                <a:latin typeface="Cambria"/>
                <a:cs typeface="Cambria"/>
              </a:rPr>
              <a:t>Rand</a:t>
            </a:r>
            <a:r>
              <a:rPr sz="1500" spc="-10" dirty="0">
                <a:latin typeface="Cambria"/>
                <a:cs typeface="Cambria"/>
              </a:rPr>
              <a:t>om</a:t>
            </a:r>
            <a:r>
              <a:rPr sz="1500" spc="10" dirty="0">
                <a:latin typeface="Cambria"/>
                <a:cs typeface="Cambria"/>
              </a:rPr>
              <a:t>D</a:t>
            </a:r>
            <a:r>
              <a:rPr sz="1500" spc="5" dirty="0">
                <a:latin typeface="Cambria"/>
                <a:cs typeface="Cambria"/>
              </a:rPr>
              <a:t>e</a:t>
            </a:r>
            <a:r>
              <a:rPr sz="1500" spc="-10" dirty="0">
                <a:latin typeface="Cambria"/>
                <a:cs typeface="Cambria"/>
              </a:rPr>
              <a:t>mo</a:t>
            </a:r>
            <a:r>
              <a:rPr sz="1500" dirty="0">
                <a:latin typeface="Cambria"/>
                <a:cs typeface="Cambria"/>
              </a:rPr>
              <a:t>3.</a:t>
            </a:r>
            <a:r>
              <a:rPr sz="1500" spc="5" dirty="0">
                <a:latin typeface="Cambria"/>
                <a:cs typeface="Cambria"/>
              </a:rPr>
              <a:t>j</a:t>
            </a:r>
            <a:r>
              <a:rPr sz="1500" spc="-15" dirty="0">
                <a:latin typeface="Cambria"/>
                <a:cs typeface="Cambria"/>
              </a:rPr>
              <a:t>av</a:t>
            </a:r>
            <a:r>
              <a:rPr sz="1500" spc="5" dirty="0">
                <a:latin typeface="Cambria"/>
                <a:cs typeface="Cambria"/>
              </a:rPr>
              <a:t>a</a:t>
            </a:r>
            <a:endParaRPr sz="1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407622"/>
            <a:ext cx="4930775" cy="16783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spc="-15" dirty="0">
                <a:latin typeface="Cambria"/>
                <a:cs typeface="Cambria"/>
              </a:rPr>
              <a:t>Trigonometric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Math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46200"/>
              </a:lnSpc>
              <a:spcBef>
                <a:spcPts val="20"/>
              </a:spcBef>
            </a:pPr>
            <a:r>
              <a:rPr sz="1800" spc="-5" dirty="0">
                <a:latin typeface="Cambria"/>
                <a:cs typeface="Cambria"/>
              </a:rPr>
              <a:t>Ex. </a:t>
            </a:r>
            <a:r>
              <a:rPr sz="1800" spc="-25" dirty="0">
                <a:latin typeface="Cambria"/>
                <a:cs typeface="Cambria"/>
              </a:rPr>
              <a:t>Math.toDegrees(Math.PI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/ </a:t>
            </a:r>
            <a:r>
              <a:rPr sz="1800" spc="5" dirty="0">
                <a:latin typeface="Cambria"/>
                <a:cs typeface="Cambria"/>
              </a:rPr>
              <a:t>2)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90.0 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Math.toRadians(30)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0.5236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(same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π/6)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Math.atan(</a:t>
            </a:r>
            <a:r>
              <a:rPr sz="1800" b="1" spc="-25" dirty="0">
                <a:latin typeface="Cambria"/>
                <a:cs typeface="Cambria"/>
              </a:rPr>
              <a:t>1.0</a:t>
            </a:r>
            <a:r>
              <a:rPr sz="1800" spc="-25" dirty="0">
                <a:latin typeface="Cambria"/>
                <a:cs typeface="Cambria"/>
              </a:rPr>
              <a:t>)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0.785398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(same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π/4)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200400"/>
            <a:ext cx="5486400" cy="30266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215" y="6430162"/>
            <a:ext cx="47307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MathRandomDemo2.java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</a:t>
            </a:r>
            <a:r>
              <a:rPr lang="en-US" sz="1600" spc="-5" dirty="0">
                <a:latin typeface="Cambria"/>
                <a:cs typeface="Cambria"/>
              </a:rPr>
              <a:t>1</a:t>
            </a:r>
            <a:r>
              <a:rPr sz="1600" spc="-5" dirty="0">
                <a:latin typeface="Cambria"/>
                <a:cs typeface="Cambria"/>
              </a:rPr>
              <a:t>.java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4A422-8A4D-41A3-BF7A-CD8FA1E43322}"/>
              </a:ext>
            </a:extLst>
          </p:cNvPr>
          <p:cNvSpPr/>
          <p:nvPr/>
        </p:nvSpPr>
        <p:spPr>
          <a:xfrm>
            <a:off x="76200" y="1483530"/>
            <a:ext cx="5750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MathRandomDemo1</a:t>
            </a:r>
          </a:p>
          <a:p>
            <a:r>
              <a:rPr lang="en-US" sz="1400" dirty="0"/>
              <a:t>{ 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    </a:t>
            </a:r>
          </a:p>
          <a:p>
            <a:r>
              <a:rPr lang="en-US" sz="1400" dirty="0"/>
              <a:t>    {    </a:t>
            </a:r>
          </a:p>
          <a:p>
            <a:r>
              <a:rPr lang="en-US" sz="1400" dirty="0"/>
              <a:t>        double x = 28;    </a:t>
            </a:r>
          </a:p>
          <a:p>
            <a:r>
              <a:rPr lang="en-US" sz="1400" dirty="0"/>
              <a:t>        double y = 4;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maximum of two numbers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("Maximum number of x </a:t>
            </a:r>
          </a:p>
          <a:p>
            <a:r>
              <a:rPr lang="en-US" sz="1400" dirty="0"/>
              <a:t>	and y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max</a:t>
            </a:r>
            <a:r>
              <a:rPr lang="en-US" sz="1400" dirty="0"/>
              <a:t>(x, y));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square root of y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("Square root of y is: " +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sqrt</a:t>
            </a:r>
            <a:r>
              <a:rPr lang="en-US" sz="1400" dirty="0"/>
              <a:t>(y));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//returns 28 power of 4 i.e. 28*28*28*28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("Power of x and y is: " +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pow</a:t>
            </a:r>
            <a:r>
              <a:rPr lang="en-US" sz="1400" dirty="0"/>
              <a:t>(x, y));    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the logarithm of given value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("Logarithm of x is: " + Math.</a:t>
            </a:r>
            <a:r>
              <a:rPr lang="en-US" sz="1400" dirty="0">
                <a:solidFill>
                  <a:srgbClr val="FF0000"/>
                </a:solidFill>
              </a:rPr>
              <a:t>log</a:t>
            </a:r>
            <a:r>
              <a:rPr lang="en-US" sz="1400" dirty="0"/>
              <a:t>(x));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("Logarithm of y is: " + Math.log(y));  </a:t>
            </a:r>
          </a:p>
          <a:p>
            <a:r>
              <a:rPr lang="en-US" sz="1400" dirty="0"/>
              <a:t>          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8C85A6-74E4-44C3-A9A7-8024C9AD09B8}"/>
              </a:ext>
            </a:extLst>
          </p:cNvPr>
          <p:cNvSpPr/>
          <p:nvPr/>
        </p:nvSpPr>
        <p:spPr>
          <a:xfrm>
            <a:off x="4807965" y="226592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// return the logarithm of given value when base is 10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("log10 of x is: " + Math.</a:t>
            </a:r>
            <a:r>
              <a:rPr lang="en-US" sz="1400" dirty="0">
                <a:solidFill>
                  <a:srgbClr val="FF0000"/>
                </a:solidFill>
              </a:rPr>
              <a:t>log10</a:t>
            </a:r>
            <a:r>
              <a:rPr lang="en-US" sz="1400" dirty="0"/>
              <a:t>(x));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("log10 of y is: " + Math.log10(y));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log of x + 1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("log1p of x is: " +Math.</a:t>
            </a:r>
            <a:r>
              <a:rPr lang="en-US" sz="1400" dirty="0">
                <a:solidFill>
                  <a:srgbClr val="FF0000"/>
                </a:solidFill>
              </a:rPr>
              <a:t>log1p</a:t>
            </a:r>
            <a:r>
              <a:rPr lang="en-US" sz="1400" dirty="0"/>
              <a:t>(x));  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a power of 2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("exp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exp</a:t>
            </a:r>
            <a:r>
              <a:rPr lang="en-US" sz="1400" dirty="0"/>
              <a:t>(x));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(a power of 2)-1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("expm1 of a is: " +Math.</a:t>
            </a:r>
            <a:r>
              <a:rPr lang="en-US" sz="1400" dirty="0">
                <a:solidFill>
                  <a:srgbClr val="FF0000"/>
                </a:solidFill>
              </a:rPr>
              <a:t>expm1</a:t>
            </a:r>
            <a:r>
              <a:rPr lang="en-US" sz="1400" dirty="0"/>
              <a:t>(x));  </a:t>
            </a:r>
          </a:p>
          <a:p>
            <a:r>
              <a:rPr lang="en-US" sz="1400" dirty="0"/>
              <a:t>    }    </a:t>
            </a:r>
          </a:p>
          <a:p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36221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MathRandomDemo2.java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7443664-0E58-4D48-AF20-933E25A276FA}"/>
              </a:ext>
            </a:extLst>
          </p:cNvPr>
          <p:cNvSpPr/>
          <p:nvPr/>
        </p:nvSpPr>
        <p:spPr>
          <a:xfrm>
            <a:off x="77215" y="1572191"/>
            <a:ext cx="47307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JavaMathExample2    </a:t>
            </a:r>
          </a:p>
          <a:p>
            <a:r>
              <a:rPr lang="en-US" sz="1400" dirty="0"/>
              <a:t>{ 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    </a:t>
            </a:r>
          </a:p>
          <a:p>
            <a:r>
              <a:rPr lang="en-US" sz="1400" dirty="0"/>
              <a:t>    {    </a:t>
            </a:r>
          </a:p>
          <a:p>
            <a:r>
              <a:rPr lang="en-US" sz="1400" dirty="0"/>
              <a:t>        double a = 30;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converting values to radian    </a:t>
            </a:r>
          </a:p>
          <a:p>
            <a:r>
              <a:rPr lang="en-US" sz="1400" dirty="0"/>
              <a:t>        double b =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toRadians</a:t>
            </a:r>
            <a:r>
              <a:rPr lang="en-US" sz="1400" dirty="0"/>
              <a:t>(a);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sin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cos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tan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arc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asin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4E85E3-5F16-4805-B52D-24431620A61A}"/>
              </a:ext>
            </a:extLst>
          </p:cNvPr>
          <p:cNvSpPr/>
          <p:nvPr/>
        </p:nvSpPr>
        <p:spPr>
          <a:xfrm>
            <a:off x="4806527" y="1787634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// return the trigonometric arc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acos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arc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atan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the hyperbolic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sinh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hyperbolic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cosh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hyperbolic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tanh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}    </a:t>
            </a:r>
          </a:p>
          <a:p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396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</a:t>
            </a:r>
            <a:r>
              <a:rPr lang="en-US" sz="1600" spc="-5" dirty="0">
                <a:latin typeface="Cambria"/>
                <a:cs typeface="Cambria"/>
              </a:rPr>
              <a:t>3</a:t>
            </a:r>
            <a:r>
              <a:rPr sz="1600" spc="-5" dirty="0">
                <a:latin typeface="Cambria"/>
                <a:cs typeface="Cambria"/>
              </a:rPr>
              <a:t>.java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3905CB5-99B4-466B-8535-3B924CB4CB9A}"/>
              </a:ext>
            </a:extLst>
          </p:cNvPr>
          <p:cNvSpPr/>
          <p:nvPr/>
        </p:nvSpPr>
        <p:spPr>
          <a:xfrm>
            <a:off x="94468" y="1600200"/>
            <a:ext cx="90052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MathRandomDemo3 {</a:t>
            </a:r>
          </a:p>
          <a:p>
            <a:r>
              <a:rPr lang="en-US" sz="1400" dirty="0"/>
              <a:t>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r>
              <a:rPr lang="en-US" sz="1400" dirty="0"/>
              <a:t>int i1 = 27;</a:t>
            </a:r>
          </a:p>
          <a:p>
            <a:r>
              <a:rPr lang="en-US" sz="1400" dirty="0"/>
              <a:t>  int i2 = -45;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("Absolute value of i1: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abs</a:t>
            </a:r>
            <a:r>
              <a:rPr lang="en-US" sz="1400" dirty="0"/>
              <a:t>(i1));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("Absolute value of i2: " + </a:t>
            </a:r>
            <a:r>
              <a:rPr lang="en-US" sz="1400" dirty="0" err="1"/>
              <a:t>Math.abs</a:t>
            </a:r>
            <a:r>
              <a:rPr lang="en-US" sz="1400" dirty="0"/>
              <a:t>(i2));</a:t>
            </a:r>
          </a:p>
          <a:p>
            <a:endParaRPr lang="en-US" sz="1400" dirty="0"/>
          </a:p>
          <a:p>
            <a:r>
              <a:rPr lang="en-US" sz="1400" dirty="0"/>
              <a:t>double d1 = 84.6;</a:t>
            </a:r>
          </a:p>
          <a:p>
            <a:r>
              <a:rPr lang="en-US" sz="1400" dirty="0"/>
              <a:t>  double d2 = 0.45;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("Round off for d1: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round</a:t>
            </a:r>
            <a:r>
              <a:rPr lang="en-US" sz="1400" dirty="0"/>
              <a:t>(d1));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("Round off for d2: " + </a:t>
            </a:r>
            <a:r>
              <a:rPr lang="en-US" sz="1400" dirty="0" err="1"/>
              <a:t>Math.round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("Ceiling of '" + d1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ceil</a:t>
            </a:r>
            <a:r>
              <a:rPr lang="en-US" sz="1400" dirty="0"/>
              <a:t>(d1));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("Ceiling of '" + d2 + "' = " + </a:t>
            </a:r>
            <a:r>
              <a:rPr lang="en-US" sz="1400" dirty="0" err="1"/>
              <a:t>Math.ceil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("Minimum out of '" + i1 + "' and '" + i2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min</a:t>
            </a:r>
            <a:r>
              <a:rPr lang="en-US" sz="1400" dirty="0"/>
              <a:t>(i1, i2));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("Maximum out of '" + i1 + "' and '" + i2 + "' = " + </a:t>
            </a:r>
            <a:r>
              <a:rPr lang="en-US" sz="1400" dirty="0" err="1"/>
              <a:t>Math.max</a:t>
            </a:r>
            <a:r>
              <a:rPr lang="en-US" sz="1400" dirty="0"/>
              <a:t>(i1, i2));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1D7BD0-5751-4719-9DA5-E56536D99A72}"/>
              </a:ext>
            </a:extLst>
          </p:cNvPr>
          <p:cNvSpPr/>
          <p:nvPr/>
        </p:nvSpPr>
        <p:spPr>
          <a:xfrm>
            <a:off x="4807965" y="192363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("Floor of '" + d1 + "' = " + </a:t>
            </a:r>
            <a:r>
              <a:rPr lang="en-US" sz="1400" dirty="0" err="1"/>
              <a:t>Math.floor</a:t>
            </a:r>
            <a:r>
              <a:rPr lang="en-US" sz="1400" dirty="0"/>
              <a:t>(d1));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("Floor of '" + d1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floor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("exp(" + d2 + ")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exp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dirty="0"/>
              <a:t>d2));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("log(" + d2 + ") = " + Math.</a:t>
            </a:r>
            <a:r>
              <a:rPr lang="en-US" sz="1400" b="1" dirty="0">
                <a:solidFill>
                  <a:srgbClr val="FF0000"/>
                </a:solidFill>
              </a:rPr>
              <a:t>log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("pow(5, 3)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pow</a:t>
            </a:r>
            <a:r>
              <a:rPr lang="en-US" sz="1400" dirty="0"/>
              <a:t>(5.0, 3.0));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("sqrt(16)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sqrt</a:t>
            </a:r>
            <a:r>
              <a:rPr lang="en-US" sz="1400" dirty="0"/>
              <a:t>(16));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415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838200"/>
            <a:ext cx="3410510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2294" spc="-4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294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39" y="1756774"/>
            <a:ext cx="8686800" cy="43514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53546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b="1" dirty="0">
                <a:latin typeface="Cambria"/>
                <a:cs typeface="Cambria"/>
              </a:rPr>
              <a:t>An array is a container object that holds a fixed number of values of a single type. The length of an array is established when the array is created. After creation, its length is fixed.</a:t>
            </a:r>
          </a:p>
          <a:p>
            <a:pPr marL="353546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b="1" dirty="0">
                <a:solidFill>
                  <a:srgbClr val="FF0000"/>
                </a:solidFill>
                <a:latin typeface="Cambria"/>
                <a:cs typeface="Cambria"/>
              </a:rPr>
              <a:t>Java array is an object which contains elements of a similar data type.</a:t>
            </a:r>
          </a:p>
          <a:p>
            <a:pPr marL="353546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b="1" dirty="0">
                <a:latin typeface="Cambria"/>
                <a:cs typeface="Cambria"/>
              </a:rPr>
              <a:t>Benefits</a:t>
            </a:r>
          </a:p>
          <a:p>
            <a:pPr marL="810746" lvl="1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dirty="0">
                <a:latin typeface="Cambria"/>
                <a:cs typeface="Cambria"/>
              </a:rPr>
              <a:t>Code Optimization. Easier access to any element using the index.</a:t>
            </a:r>
          </a:p>
          <a:p>
            <a:pPr marL="810746" lvl="1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dirty="0">
                <a:latin typeface="Cambria"/>
                <a:cs typeface="Cambria"/>
              </a:rPr>
              <a:t>Random access.</a:t>
            </a:r>
          </a:p>
          <a:p>
            <a:pPr marL="353546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b="1" dirty="0">
                <a:latin typeface="Cambria"/>
                <a:cs typeface="Cambria"/>
              </a:rPr>
              <a:t>Disadvantages</a:t>
            </a:r>
          </a:p>
          <a:p>
            <a:pPr marL="810746" lvl="1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dirty="0">
                <a:latin typeface="Cambria"/>
                <a:cs typeface="Cambria"/>
              </a:rPr>
              <a:t>Fixed size. Can not be increased or decrease once declared.</a:t>
            </a:r>
          </a:p>
          <a:p>
            <a:pPr marL="810746" lvl="1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dirty="0">
                <a:latin typeface="Cambria"/>
                <a:cs typeface="Cambria"/>
              </a:rPr>
              <a:t>Can store a single type of primitives only.</a:t>
            </a:r>
          </a:p>
          <a:p>
            <a:pPr marL="810746" lvl="1" indent="-342900">
              <a:spcBef>
                <a:spcPts val="93"/>
              </a:spcBef>
              <a:buSzPct val="80000"/>
              <a:buFont typeface="Wingdings" panose="05000000000000000000" pitchFamily="2" charset="2"/>
              <a:buChar char="§"/>
              <a:tabLst>
                <a:tab pos="314876" algn="l"/>
                <a:tab pos="315436" algn="l"/>
              </a:tabLst>
            </a:pPr>
            <a:r>
              <a:rPr lang="en-US" sz="2118" dirty="0">
                <a:latin typeface="Cambria"/>
                <a:cs typeface="Cambria"/>
              </a:rPr>
              <a:t>To delete an element in an array we need to traverse through out the array so this will reduce performance.</a:t>
            </a:r>
            <a:endParaRPr lang="en-IN" sz="21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838200"/>
            <a:ext cx="3410510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2294" spc="-4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294" dirty="0">
              <a:latin typeface="Cambria"/>
              <a:cs typeface="Cambria"/>
            </a:endParaRPr>
          </a:p>
        </p:txBody>
      </p:sp>
      <p:pic>
        <p:nvPicPr>
          <p:cNvPr id="1026" name="Picture 2" descr="Java array">
            <a:extLst>
              <a:ext uri="{FF2B5EF4-FFF2-40B4-BE49-F238E27FC236}">
                <a16:creationId xmlns="" xmlns:a16="http://schemas.microsoft.com/office/drawing/2014/main" id="{5C8BF87C-1E17-CFAD-E890-31D24F77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494071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5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838200"/>
            <a:ext cx="3410510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94" spc="-4" dirty="0">
                <a:solidFill>
                  <a:srgbClr val="FFFFFF"/>
                </a:solidFill>
                <a:latin typeface="Cambria"/>
                <a:cs typeface="Cambria"/>
              </a:rPr>
              <a:t>Single</a:t>
            </a:r>
            <a:r>
              <a:rPr sz="2294" spc="-6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94" dirty="0">
                <a:solidFill>
                  <a:srgbClr val="FFFFFF"/>
                </a:solidFill>
                <a:latin typeface="Cambria"/>
                <a:cs typeface="Cambria"/>
              </a:rPr>
              <a:t>Dimensional</a:t>
            </a:r>
            <a:r>
              <a:rPr sz="2294" spc="-9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94" spc="-22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294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712" y="1769158"/>
            <a:ext cx="7713683" cy="363017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4876" indent="-304230">
              <a:spcBef>
                <a:spcPts val="93"/>
              </a:spcBef>
              <a:buSzPct val="80000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dirty="0">
                <a:latin typeface="Cambria"/>
                <a:cs typeface="Cambria"/>
              </a:rPr>
              <a:t>A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single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variable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can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reference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large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collection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of</a:t>
            </a:r>
            <a:r>
              <a:rPr sz="2118" spc="31" dirty="0">
                <a:latin typeface="Cambria"/>
                <a:cs typeface="Cambria"/>
              </a:rPr>
              <a:t> </a:t>
            </a:r>
            <a:r>
              <a:rPr sz="2118" spc="13" dirty="0">
                <a:latin typeface="Cambria"/>
                <a:cs typeface="Cambria"/>
              </a:rPr>
              <a:t>data.</a:t>
            </a:r>
            <a:endParaRPr sz="2118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Georgia"/>
              <a:buChar char="►"/>
            </a:pPr>
            <a:endParaRPr sz="2118" dirty="0">
              <a:latin typeface="Cambria"/>
              <a:cs typeface="Cambria"/>
            </a:endParaRPr>
          </a:p>
          <a:p>
            <a:pPr marL="314876" marR="552994" indent="-304230">
              <a:spcBef>
                <a:spcPts val="1377"/>
              </a:spcBef>
              <a:buSzPct val="80000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13" dirty="0">
                <a:latin typeface="Cambria"/>
                <a:cs typeface="Cambria"/>
              </a:rPr>
              <a:t>Once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an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created,</a:t>
            </a:r>
            <a:r>
              <a:rPr sz="2118" spc="-57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its</a:t>
            </a:r>
            <a:r>
              <a:rPr sz="2118" spc="-13" dirty="0">
                <a:latin typeface="Cambria"/>
                <a:cs typeface="Cambria"/>
              </a:rPr>
              <a:t> size </a:t>
            </a:r>
            <a:r>
              <a:rPr sz="2118" spc="-9" dirty="0">
                <a:latin typeface="Cambria"/>
                <a:cs typeface="Cambria"/>
              </a:rPr>
              <a:t>is</a:t>
            </a:r>
            <a:r>
              <a:rPr sz="2118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fixed.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An</a:t>
            </a:r>
            <a:r>
              <a:rPr sz="2118" spc="-66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reference</a:t>
            </a:r>
            <a:r>
              <a:rPr sz="2118" spc="6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variable </a:t>
            </a:r>
            <a:r>
              <a:rPr sz="2118" spc="-375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used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to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access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4" dirty="0">
                <a:latin typeface="Cambria"/>
                <a:cs typeface="Cambria"/>
              </a:rPr>
              <a:t>the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elements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in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an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using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an </a:t>
            </a:r>
            <a:r>
              <a:rPr sz="2118" spc="-9" dirty="0">
                <a:latin typeface="Cambria"/>
                <a:cs typeface="Cambria"/>
              </a:rPr>
              <a:t>index.</a:t>
            </a:r>
            <a:endParaRPr sz="2118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Georgia"/>
              <a:buChar char="►"/>
            </a:pPr>
            <a:endParaRPr sz="2118" dirty="0">
              <a:latin typeface="Cambria"/>
              <a:cs typeface="Cambria"/>
            </a:endParaRPr>
          </a:p>
          <a:p>
            <a:pPr marL="314876" marR="4482" indent="-304230" algn="just">
              <a:spcBef>
                <a:spcPts val="1381"/>
              </a:spcBef>
              <a:buSzPct val="80000"/>
              <a:buFont typeface="Georgia"/>
              <a:buChar char="►"/>
              <a:tabLst>
                <a:tab pos="315436" algn="l"/>
              </a:tabLst>
            </a:pPr>
            <a:r>
              <a:rPr sz="2118" spc="-4" dirty="0">
                <a:latin typeface="Cambria"/>
                <a:cs typeface="Cambria"/>
              </a:rPr>
              <a:t>Instead </a:t>
            </a:r>
            <a:r>
              <a:rPr sz="2118" spc="-13" dirty="0">
                <a:latin typeface="Cambria"/>
                <a:cs typeface="Cambria"/>
              </a:rPr>
              <a:t>of </a:t>
            </a:r>
            <a:r>
              <a:rPr sz="2118" spc="-9" dirty="0">
                <a:latin typeface="Cambria"/>
                <a:cs typeface="Cambria"/>
              </a:rPr>
              <a:t>declaring </a:t>
            </a:r>
            <a:r>
              <a:rPr sz="2118" spc="-13" dirty="0">
                <a:latin typeface="Cambria"/>
                <a:cs typeface="Cambria"/>
              </a:rPr>
              <a:t>individual variables, </a:t>
            </a:r>
            <a:r>
              <a:rPr sz="2118" spc="-9" dirty="0">
                <a:latin typeface="Cambria"/>
                <a:cs typeface="Cambria"/>
              </a:rPr>
              <a:t>such </a:t>
            </a:r>
            <a:r>
              <a:rPr sz="2118" dirty="0">
                <a:latin typeface="Cambria"/>
                <a:cs typeface="Cambria"/>
              </a:rPr>
              <a:t>as </a:t>
            </a:r>
            <a:r>
              <a:rPr sz="2118" spc="-9" dirty="0">
                <a:latin typeface="Cambria"/>
                <a:cs typeface="Cambria"/>
              </a:rPr>
              <a:t>number0,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number1, </a:t>
            </a:r>
            <a:r>
              <a:rPr sz="2118" dirty="0">
                <a:latin typeface="Cambria"/>
                <a:cs typeface="Cambria"/>
              </a:rPr>
              <a:t>. . . , </a:t>
            </a:r>
            <a:r>
              <a:rPr sz="2118" spc="-37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and </a:t>
            </a:r>
            <a:r>
              <a:rPr sz="2118" spc="-9" dirty="0">
                <a:latin typeface="Cambria"/>
                <a:cs typeface="Cambria"/>
              </a:rPr>
              <a:t>number99, </a:t>
            </a:r>
            <a:r>
              <a:rPr sz="2118" spc="-22" dirty="0">
                <a:latin typeface="Cambria"/>
                <a:cs typeface="Cambria"/>
              </a:rPr>
              <a:t>you </a:t>
            </a:r>
            <a:r>
              <a:rPr sz="2118" spc="-9" dirty="0">
                <a:latin typeface="Cambria"/>
                <a:cs typeface="Cambria"/>
              </a:rPr>
              <a:t>declare one </a:t>
            </a:r>
            <a:r>
              <a:rPr sz="2118" spc="-18" dirty="0">
                <a:latin typeface="Cambria"/>
                <a:cs typeface="Cambria"/>
              </a:rPr>
              <a:t>array </a:t>
            </a:r>
            <a:r>
              <a:rPr sz="2118" spc="-13" dirty="0">
                <a:latin typeface="Cambria"/>
                <a:cs typeface="Cambria"/>
              </a:rPr>
              <a:t>variable </a:t>
            </a:r>
            <a:r>
              <a:rPr sz="2118" spc="-9" dirty="0">
                <a:latin typeface="Cambria"/>
                <a:cs typeface="Cambria"/>
              </a:rPr>
              <a:t>such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as </a:t>
            </a:r>
            <a:r>
              <a:rPr sz="2118" spc="-9" dirty="0">
                <a:latin typeface="Cambria"/>
                <a:cs typeface="Cambria"/>
              </a:rPr>
              <a:t>numbers </a:t>
            </a:r>
            <a:r>
              <a:rPr sz="2118" spc="-4" dirty="0">
                <a:latin typeface="Cambria"/>
                <a:cs typeface="Cambria"/>
              </a:rPr>
              <a:t>and </a:t>
            </a:r>
            <a:r>
              <a:rPr sz="2118" spc="-9" dirty="0">
                <a:latin typeface="Cambria"/>
                <a:cs typeface="Cambria"/>
              </a:rPr>
              <a:t>use 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numbers[0], numbers[1], </a:t>
            </a:r>
            <a:r>
              <a:rPr sz="2118" dirty="0">
                <a:latin typeface="Cambria"/>
                <a:cs typeface="Cambria"/>
              </a:rPr>
              <a:t>. . . , </a:t>
            </a:r>
            <a:r>
              <a:rPr sz="2118" spc="-4" dirty="0">
                <a:latin typeface="Cambria"/>
                <a:cs typeface="Cambria"/>
              </a:rPr>
              <a:t>and </a:t>
            </a:r>
            <a:r>
              <a:rPr sz="2118" spc="-13" dirty="0">
                <a:latin typeface="Cambria"/>
                <a:cs typeface="Cambria"/>
              </a:rPr>
              <a:t>numbers[99]</a:t>
            </a:r>
            <a:r>
              <a:rPr sz="2118" spc="-9" dirty="0">
                <a:latin typeface="Cambria"/>
                <a:cs typeface="Cambria"/>
              </a:rPr>
              <a:t> to </a:t>
            </a:r>
            <a:r>
              <a:rPr sz="2118" spc="-18" dirty="0">
                <a:latin typeface="Cambria"/>
                <a:cs typeface="Cambria"/>
              </a:rPr>
              <a:t>represent </a:t>
            </a:r>
            <a:r>
              <a:rPr sz="2118" spc="-13" dirty="0">
                <a:latin typeface="Cambria"/>
                <a:cs typeface="Cambria"/>
              </a:rPr>
              <a:t>individual </a:t>
            </a:r>
            <a:r>
              <a:rPr sz="2118" spc="-9" dirty="0">
                <a:latin typeface="Cambria"/>
                <a:cs typeface="Cambria"/>
              </a:rPr>
              <a:t> variables.</a:t>
            </a:r>
            <a:endParaRPr sz="2118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04124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526" y="533773"/>
            <a:ext cx="2675404" cy="7174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08751" marR="4482" indent="-698105">
              <a:spcBef>
                <a:spcPts val="88"/>
              </a:spcBef>
            </a:pPr>
            <a:r>
              <a:rPr sz="2294" dirty="0">
                <a:solidFill>
                  <a:srgbClr val="FFFFFF"/>
                </a:solidFill>
                <a:latin typeface="Cambria"/>
                <a:cs typeface="Cambria"/>
              </a:rPr>
              <a:t>Declaring</a:t>
            </a:r>
            <a:r>
              <a:rPr sz="2294" spc="-8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94" spc="9" dirty="0">
                <a:solidFill>
                  <a:srgbClr val="FFFFFF"/>
                </a:solidFill>
                <a:latin typeface="Cambria"/>
                <a:cs typeface="Cambria"/>
              </a:rPr>
              <a:t>1-D</a:t>
            </a:r>
            <a:r>
              <a:rPr sz="2294" spc="-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94" spc="-22" dirty="0">
                <a:solidFill>
                  <a:srgbClr val="FFFFFF"/>
                </a:solidFill>
                <a:latin typeface="Cambria"/>
                <a:cs typeface="Cambria"/>
              </a:rPr>
              <a:t>Array </a:t>
            </a:r>
            <a:r>
              <a:rPr sz="2294" spc="-4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94" spc="-22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endParaRPr sz="2294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732" y="1658938"/>
            <a:ext cx="7922091" cy="4306586"/>
          </a:xfrm>
          <a:prstGeom prst="rect">
            <a:avLst/>
          </a:prstGeom>
        </p:spPr>
        <p:txBody>
          <a:bodyPr vert="horz" wrap="square" lIns="0" tIns="122704" rIns="0" bIns="0" rtlCol="0">
            <a:spAutoFit/>
          </a:bodyPr>
          <a:lstStyle/>
          <a:p>
            <a:pPr marL="314876" indent="-304230">
              <a:spcBef>
                <a:spcPts val="966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9" dirty="0">
                <a:latin typeface="Cambria"/>
                <a:cs typeface="Cambria"/>
              </a:rPr>
              <a:t>Syntax:</a:t>
            </a:r>
            <a:endParaRPr sz="1765" dirty="0">
              <a:latin typeface="Cambria"/>
              <a:cs typeface="Cambria"/>
            </a:endParaRPr>
          </a:p>
          <a:p>
            <a:pPr marL="543469">
              <a:spcBef>
                <a:spcPts val="877"/>
              </a:spcBef>
            </a:pP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datatype[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r>
              <a:rPr sz="1765" spc="4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arr_ref_var;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142965">
              <a:spcBef>
                <a:spcPts val="891"/>
              </a:spcBef>
            </a:pPr>
            <a:r>
              <a:rPr sz="1765" b="1" spc="-4" dirty="0">
                <a:latin typeface="Cambria"/>
                <a:cs typeface="Cambria"/>
              </a:rPr>
              <a:t>OR</a:t>
            </a:r>
            <a:endParaRPr sz="1765" dirty="0">
              <a:latin typeface="Cambria"/>
              <a:cs typeface="Cambria"/>
            </a:endParaRPr>
          </a:p>
          <a:p>
            <a:pPr marL="456066">
              <a:spcBef>
                <a:spcPts val="877"/>
              </a:spcBef>
            </a:pPr>
            <a:r>
              <a:rPr sz="1765" spc="-13" dirty="0">
                <a:solidFill>
                  <a:schemeClr val="accent1"/>
                </a:solidFill>
                <a:latin typeface="Cambria"/>
                <a:cs typeface="Cambria"/>
              </a:rPr>
              <a:t>datatype</a:t>
            </a:r>
            <a:r>
              <a:rPr sz="1765" spc="-9" dirty="0">
                <a:solidFill>
                  <a:schemeClr val="accent1"/>
                </a:solidFill>
                <a:latin typeface="Cambria"/>
                <a:cs typeface="Cambria"/>
              </a:rPr>
              <a:t> arr_ref_var[</a:t>
            </a:r>
            <a:r>
              <a:rPr sz="1765" spc="-57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chemeClr val="accent1"/>
                </a:solidFill>
                <a:latin typeface="Cambria"/>
                <a:cs typeface="Cambria"/>
              </a:rPr>
              <a:t>];</a:t>
            </a:r>
            <a:r>
              <a:rPr lang="en-US" sz="1765" spc="-4" dirty="0">
                <a:solidFill>
                  <a:schemeClr val="accent1"/>
                </a:solidFill>
                <a:latin typeface="Cambria"/>
                <a:cs typeface="Cambria"/>
              </a:rPr>
              <a:t>     </a:t>
            </a:r>
            <a:r>
              <a:rPr lang="en-US" sz="1765" b="1" spc="-4" dirty="0">
                <a:latin typeface="Cambria"/>
                <a:cs typeface="Cambria"/>
              </a:rPr>
              <a:t>OR        </a:t>
            </a:r>
            <a:r>
              <a:rPr lang="en-IN" sz="1765" spc="-13" dirty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datatype</a:t>
            </a:r>
            <a:r>
              <a:rPr lang="en-IN" sz="1765" spc="-9" dirty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[ ]</a:t>
            </a:r>
            <a:r>
              <a:rPr lang="en-IN" sz="1765" spc="-9" dirty="0" err="1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arr_ref_var</a:t>
            </a:r>
            <a:r>
              <a:rPr lang="en-IN" sz="1765" spc="-4" dirty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; </a:t>
            </a:r>
            <a:endParaRPr sz="1765" b="1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  <a:p>
            <a:pPr marL="314876" indent="-304230">
              <a:spcBef>
                <a:spcPts val="877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dirty="0">
                <a:latin typeface="Cambria"/>
                <a:cs typeface="Cambria"/>
              </a:rPr>
              <a:t>Ex.</a:t>
            </a:r>
            <a:r>
              <a:rPr sz="1765" spc="-40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double</a:t>
            </a:r>
            <a:r>
              <a:rPr sz="1765" spc="-3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myList[</a:t>
            </a:r>
            <a:r>
              <a:rPr sz="1765" spc="-3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];</a:t>
            </a:r>
            <a:endParaRPr sz="1765" dirty="0">
              <a:latin typeface="Cambria"/>
              <a:cs typeface="Cambria"/>
            </a:endParaRPr>
          </a:p>
          <a:p>
            <a:pPr marL="314876" marR="4482" indent="-304230">
              <a:spcBef>
                <a:spcPts val="891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Unlike declarations 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primitive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data type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variables,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declaration of an 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array </a:t>
            </a:r>
            <a:r>
              <a:rPr sz="1765" spc="-3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variable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does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not allocate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any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space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in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memory 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765" spc="-44" dirty="0">
                <a:solidFill>
                  <a:srgbClr val="FF0000"/>
                </a:solidFill>
                <a:latin typeface="Cambria"/>
                <a:cs typeface="Cambria"/>
              </a:rPr>
              <a:t>array. </a:t>
            </a:r>
            <a:r>
              <a:rPr sz="1765" spc="4" dirty="0">
                <a:solidFill>
                  <a:srgbClr val="FF0000"/>
                </a:solidFill>
                <a:latin typeface="Cambria"/>
                <a:cs typeface="Cambria"/>
              </a:rPr>
              <a:t>It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creates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only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1765" spc="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storage</a:t>
            </a:r>
            <a:r>
              <a:rPr sz="1765" spc="-5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location</a:t>
            </a:r>
            <a:r>
              <a:rPr sz="1765" spc="-4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22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1765" spc="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reference</a:t>
            </a:r>
            <a:r>
              <a:rPr sz="1765" spc="-4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an </a:t>
            </a:r>
            <a:r>
              <a:rPr sz="1765" spc="-35" dirty="0">
                <a:solidFill>
                  <a:srgbClr val="FF0000"/>
                </a:solidFill>
                <a:latin typeface="Cambria"/>
                <a:cs typeface="Cambria"/>
              </a:rPr>
              <a:t>array.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4876" marR="234755" indent="-304230">
              <a:spcBef>
                <a:spcPts val="877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18" dirty="0">
                <a:latin typeface="Cambria"/>
                <a:cs typeface="Cambria"/>
              </a:rPr>
              <a:t>you</a:t>
            </a:r>
            <a:r>
              <a:rPr sz="1765" spc="-53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can</a:t>
            </a:r>
            <a:r>
              <a:rPr sz="1765" spc="-26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create an </a:t>
            </a:r>
            <a:r>
              <a:rPr sz="1765" spc="-18" dirty="0">
                <a:latin typeface="Cambria"/>
                <a:cs typeface="Cambria"/>
              </a:rPr>
              <a:t>array</a:t>
            </a:r>
            <a:r>
              <a:rPr sz="1765" spc="13" dirty="0">
                <a:latin typeface="Cambria"/>
                <a:cs typeface="Cambria"/>
              </a:rPr>
              <a:t> </a:t>
            </a:r>
            <a:r>
              <a:rPr sz="1765" spc="-18" dirty="0">
                <a:latin typeface="Cambria"/>
                <a:cs typeface="Cambria"/>
              </a:rPr>
              <a:t>by</a:t>
            </a:r>
            <a:r>
              <a:rPr sz="1765" spc="-9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using</a:t>
            </a:r>
            <a:r>
              <a:rPr sz="1765" spc="-4" dirty="0">
                <a:latin typeface="Cambria"/>
                <a:cs typeface="Cambria"/>
              </a:rPr>
              <a:t> the</a:t>
            </a:r>
            <a:r>
              <a:rPr sz="1765" spc="22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new </a:t>
            </a:r>
            <a:r>
              <a:rPr sz="1765" spc="-9" dirty="0">
                <a:latin typeface="Cambria"/>
                <a:cs typeface="Cambria"/>
              </a:rPr>
              <a:t>operator</a:t>
            </a:r>
            <a:r>
              <a:rPr sz="1765" spc="-3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and</a:t>
            </a:r>
            <a:r>
              <a:rPr sz="1765" spc="-22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assign</a:t>
            </a:r>
            <a:r>
              <a:rPr sz="1765" spc="-31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its</a:t>
            </a:r>
            <a:r>
              <a:rPr sz="1765" spc="4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reference</a:t>
            </a:r>
            <a:r>
              <a:rPr sz="1765" spc="71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to </a:t>
            </a:r>
            <a:r>
              <a:rPr sz="1765" spc="-33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the</a:t>
            </a:r>
            <a:r>
              <a:rPr sz="1765" spc="-53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variable.</a:t>
            </a:r>
            <a:endParaRPr sz="1765" dirty="0">
              <a:latin typeface="Cambria"/>
              <a:cs typeface="Cambria"/>
            </a:endParaRPr>
          </a:p>
          <a:p>
            <a:pPr marL="318797">
              <a:spcBef>
                <a:spcPts val="877"/>
              </a:spcBef>
            </a:pPr>
            <a:r>
              <a:rPr sz="1765" b="1" spc="-9" dirty="0">
                <a:latin typeface="Cambria"/>
                <a:cs typeface="Cambria"/>
              </a:rPr>
              <a:t>Syntax:</a:t>
            </a:r>
            <a:endParaRPr sz="1765" dirty="0">
              <a:latin typeface="Cambria"/>
              <a:cs typeface="Cambria"/>
            </a:endParaRPr>
          </a:p>
          <a:p>
            <a:pPr marL="414044">
              <a:spcBef>
                <a:spcPts val="891"/>
              </a:spcBef>
            </a:pP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Arr_ref_var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 =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new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datatype</a:t>
            </a:r>
            <a:r>
              <a:rPr sz="1765" spc="1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765" spc="-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size</a:t>
            </a:r>
            <a:r>
              <a:rPr sz="1765" spc="4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4" dirty="0">
                <a:solidFill>
                  <a:srgbClr val="FF0000"/>
                </a:solidFill>
                <a:latin typeface="Cambria"/>
                <a:cs typeface="Cambria"/>
              </a:rPr>
              <a:t>];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082178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16322" marR="4482" indent="-805679">
              <a:spcBef>
                <a:spcPts val="88"/>
              </a:spcBef>
            </a:pP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Declaring</a:t>
            </a:r>
            <a:r>
              <a:rPr sz="2647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1-D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 Array </a:t>
            </a:r>
            <a:r>
              <a:rPr sz="2647" spc="-5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22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endParaRPr sz="2647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150" y="1906349"/>
            <a:ext cx="7317026" cy="24761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4876" marR="4482" indent="-304230">
              <a:spcBef>
                <a:spcPts val="88"/>
              </a:spcBef>
              <a:buClr>
                <a:srgbClr val="89CFD4"/>
              </a:buClr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4" dirty="0">
                <a:latin typeface="Cambria"/>
                <a:cs typeface="Cambria"/>
              </a:rPr>
              <a:t>Declaring </a:t>
            </a:r>
            <a:r>
              <a:rPr sz="1765" dirty="0">
                <a:latin typeface="Cambria"/>
                <a:cs typeface="Cambria"/>
              </a:rPr>
              <a:t>an </a:t>
            </a:r>
            <a:r>
              <a:rPr sz="1765" spc="-18" dirty="0">
                <a:latin typeface="Cambria"/>
                <a:cs typeface="Cambria"/>
              </a:rPr>
              <a:t>array </a:t>
            </a:r>
            <a:r>
              <a:rPr sz="1765" spc="-9" dirty="0">
                <a:latin typeface="Cambria"/>
                <a:cs typeface="Cambria"/>
              </a:rPr>
              <a:t>variable, creating an </a:t>
            </a:r>
            <a:r>
              <a:rPr sz="1765" spc="-35" dirty="0">
                <a:latin typeface="Cambria"/>
                <a:cs typeface="Cambria"/>
              </a:rPr>
              <a:t>array, </a:t>
            </a:r>
            <a:r>
              <a:rPr sz="1765" spc="-4" dirty="0">
                <a:latin typeface="Cambria"/>
                <a:cs typeface="Cambria"/>
              </a:rPr>
              <a:t>and assigning </a:t>
            </a:r>
            <a:r>
              <a:rPr sz="1765" dirty="0">
                <a:latin typeface="Cambria"/>
                <a:cs typeface="Cambria"/>
              </a:rPr>
              <a:t>the</a:t>
            </a:r>
            <a:r>
              <a:rPr sz="1765" spc="4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reference </a:t>
            </a:r>
            <a:r>
              <a:rPr sz="1765" spc="-4" dirty="0">
                <a:latin typeface="Cambria"/>
                <a:cs typeface="Cambria"/>
              </a:rPr>
              <a:t>of </a:t>
            </a:r>
            <a:r>
              <a:rPr sz="1765" spc="-340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the</a:t>
            </a:r>
            <a:r>
              <a:rPr sz="1765" spc="-18" dirty="0">
                <a:latin typeface="Cambria"/>
                <a:cs typeface="Cambria"/>
              </a:rPr>
              <a:t> array</a:t>
            </a:r>
            <a:r>
              <a:rPr sz="1765" spc="-9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to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the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variable</a:t>
            </a:r>
            <a:r>
              <a:rPr sz="1765" spc="-49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can</a:t>
            </a:r>
            <a:r>
              <a:rPr sz="1765" spc="-35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be </a:t>
            </a:r>
            <a:r>
              <a:rPr sz="1765" spc="-4" dirty="0">
                <a:latin typeface="Cambria"/>
                <a:cs typeface="Cambria"/>
              </a:rPr>
              <a:t>combined</a:t>
            </a:r>
            <a:r>
              <a:rPr sz="1765" spc="-40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in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one</a:t>
            </a:r>
            <a:r>
              <a:rPr sz="1765" spc="318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statement</a:t>
            </a:r>
            <a:r>
              <a:rPr sz="1765" spc="-79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as:</a:t>
            </a:r>
          </a:p>
          <a:p>
            <a:pPr marL="667290" lvl="1" indent="-253245">
              <a:spcBef>
                <a:spcPts val="877"/>
              </a:spcBef>
              <a:buClr>
                <a:srgbClr val="89CFD4"/>
              </a:buClr>
              <a:buSzPct val="80555"/>
              <a:buFont typeface="Georgia"/>
              <a:buChar char="►"/>
              <a:tabLst>
                <a:tab pos="667851" algn="l"/>
              </a:tabLst>
            </a:pPr>
            <a:r>
              <a:rPr sz="1765" spc="-13" dirty="0">
                <a:solidFill>
                  <a:srgbClr val="0070C0"/>
                </a:solidFill>
                <a:latin typeface="Cambria"/>
                <a:cs typeface="Cambria"/>
              </a:rPr>
              <a:t>datatype[</a:t>
            </a:r>
            <a:r>
              <a:rPr sz="1765" spc="-9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0070C0"/>
                </a:solidFill>
                <a:latin typeface="Cambria"/>
                <a:cs typeface="Cambria"/>
              </a:rPr>
              <a:t>]</a:t>
            </a:r>
            <a:r>
              <a:rPr sz="1765" spc="-22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0070C0"/>
                </a:solidFill>
                <a:latin typeface="Cambria"/>
                <a:cs typeface="Cambria"/>
              </a:rPr>
              <a:t>arr_ref_var</a:t>
            </a:r>
            <a:r>
              <a:rPr sz="1765" spc="-4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0070C0"/>
                </a:solidFill>
                <a:latin typeface="Cambria"/>
                <a:cs typeface="Cambria"/>
              </a:rPr>
              <a:t>=</a:t>
            </a:r>
            <a:r>
              <a:rPr sz="1765" spc="4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0070C0"/>
                </a:solidFill>
                <a:latin typeface="Cambria"/>
                <a:cs typeface="Cambria"/>
              </a:rPr>
              <a:t>new</a:t>
            </a:r>
            <a:r>
              <a:rPr sz="1765" spc="-9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0070C0"/>
                </a:solidFill>
                <a:latin typeface="Cambria"/>
                <a:cs typeface="Cambria"/>
              </a:rPr>
              <a:t>datatype</a:t>
            </a:r>
            <a:r>
              <a:rPr sz="1765" spc="-4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0070C0"/>
                </a:solidFill>
                <a:latin typeface="Cambria"/>
                <a:cs typeface="Cambria"/>
              </a:rPr>
              <a:t>[</a:t>
            </a:r>
            <a:r>
              <a:rPr sz="1765" spc="-4" dirty="0">
                <a:solidFill>
                  <a:srgbClr val="0070C0"/>
                </a:solidFill>
                <a:latin typeface="Cambria"/>
                <a:cs typeface="Cambria"/>
              </a:rPr>
              <a:t> Size</a:t>
            </a:r>
            <a:r>
              <a:rPr sz="1765" spc="13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765" spc="4" dirty="0">
                <a:solidFill>
                  <a:srgbClr val="0070C0"/>
                </a:solidFill>
                <a:latin typeface="Cambria"/>
                <a:cs typeface="Cambria"/>
              </a:rPr>
              <a:t>];</a:t>
            </a:r>
            <a:endParaRPr sz="1765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R="1701001" algn="ctr">
              <a:spcBef>
                <a:spcPts val="891"/>
              </a:spcBef>
            </a:pPr>
            <a:r>
              <a:rPr sz="1765" b="1" spc="-4" dirty="0">
                <a:latin typeface="Cambria"/>
                <a:cs typeface="Cambria"/>
              </a:rPr>
              <a:t>OR</a:t>
            </a:r>
            <a:endParaRPr sz="1765" dirty="0">
              <a:latin typeface="Cambria"/>
              <a:cs typeface="Cambria"/>
            </a:endParaRPr>
          </a:p>
          <a:p>
            <a:pPr marL="667290" lvl="1" indent="-253245">
              <a:spcBef>
                <a:spcPts val="877"/>
              </a:spcBef>
              <a:buClr>
                <a:srgbClr val="89CFD4"/>
              </a:buClr>
              <a:buSzPct val="80555"/>
              <a:buFont typeface="Georgia"/>
              <a:buChar char="►"/>
              <a:tabLst>
                <a:tab pos="667851" algn="l"/>
              </a:tabLst>
            </a:pP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datatype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arr_ref_var[</a:t>
            </a:r>
            <a:r>
              <a:rPr sz="1765" spc="-4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1765" spc="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new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datatype</a:t>
            </a:r>
            <a:r>
              <a:rPr sz="1765" spc="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 Size</a:t>
            </a:r>
            <a:r>
              <a:rPr sz="1765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];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lvl="1">
              <a:spcBef>
                <a:spcPts val="22"/>
              </a:spcBef>
              <a:buClr>
                <a:srgbClr val="89CFD4"/>
              </a:buClr>
              <a:buFont typeface="Georgia"/>
              <a:buChar char="►"/>
            </a:pPr>
            <a:endParaRPr sz="2824" dirty="0">
              <a:latin typeface="Cambria"/>
              <a:cs typeface="Cambria"/>
            </a:endParaRPr>
          </a:p>
          <a:p>
            <a:pPr marL="314876" indent="-304230">
              <a:buClr>
                <a:srgbClr val="89CFD4"/>
              </a:buClr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dirty="0">
                <a:latin typeface="Cambria"/>
                <a:cs typeface="Cambria"/>
              </a:rPr>
              <a:t>Ex.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b="1" spc="-4" dirty="0">
                <a:solidFill>
                  <a:srgbClr val="00B050"/>
                </a:solidFill>
                <a:latin typeface="Cambria"/>
                <a:cs typeface="Cambria"/>
              </a:rPr>
              <a:t>double</a:t>
            </a:r>
            <a:r>
              <a:rPr sz="2118" spc="-4" dirty="0">
                <a:solidFill>
                  <a:srgbClr val="00B050"/>
                </a:solidFill>
                <a:latin typeface="Cambria"/>
                <a:cs typeface="Cambria"/>
              </a:rPr>
              <a:t>[]</a:t>
            </a:r>
            <a:r>
              <a:rPr sz="2118" spc="-71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118" spc="-18" dirty="0">
                <a:solidFill>
                  <a:srgbClr val="00B050"/>
                </a:solidFill>
                <a:latin typeface="Cambria"/>
                <a:cs typeface="Cambria"/>
              </a:rPr>
              <a:t>myList</a:t>
            </a:r>
            <a:r>
              <a:rPr sz="2118" spc="-4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B050"/>
                </a:solidFill>
                <a:latin typeface="Cambria"/>
                <a:cs typeface="Cambria"/>
              </a:rPr>
              <a:t>=</a:t>
            </a:r>
            <a:r>
              <a:rPr sz="2118" spc="-18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118" b="1" spc="-9" dirty="0">
                <a:solidFill>
                  <a:srgbClr val="00B050"/>
                </a:solidFill>
                <a:latin typeface="Cambria"/>
                <a:cs typeface="Cambria"/>
              </a:rPr>
              <a:t>new</a:t>
            </a:r>
            <a:r>
              <a:rPr sz="2118" b="1" spc="44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118" b="1" spc="-4" dirty="0">
                <a:solidFill>
                  <a:srgbClr val="00B050"/>
                </a:solidFill>
                <a:latin typeface="Cambria"/>
                <a:cs typeface="Cambria"/>
              </a:rPr>
              <a:t>double</a:t>
            </a:r>
            <a:r>
              <a:rPr sz="2118" spc="-4" dirty="0">
                <a:solidFill>
                  <a:srgbClr val="00B050"/>
                </a:solidFill>
                <a:latin typeface="Cambria"/>
                <a:cs typeface="Cambria"/>
              </a:rPr>
              <a:t>[</a:t>
            </a:r>
            <a:r>
              <a:rPr sz="2118" b="1" spc="-4" dirty="0">
                <a:solidFill>
                  <a:srgbClr val="00B050"/>
                </a:solidFill>
                <a:latin typeface="Cambria"/>
                <a:cs typeface="Cambria"/>
              </a:rPr>
              <a:t>10</a:t>
            </a:r>
            <a:r>
              <a:rPr sz="2118" spc="-4" dirty="0">
                <a:solidFill>
                  <a:srgbClr val="00B050"/>
                </a:solidFill>
                <a:latin typeface="Cambria"/>
                <a:cs typeface="Cambria"/>
              </a:rPr>
              <a:t>];</a:t>
            </a:r>
            <a:endParaRPr sz="2118" dirty="0">
              <a:solidFill>
                <a:srgbClr val="00B05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21069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If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320" y="1855978"/>
            <a:ext cx="804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Java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tests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true.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65831"/>
            <a:ext cx="3425952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1373" y="6430162"/>
            <a:ext cx="3996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IfDemo.java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794" y="2855798"/>
            <a:ext cx="2358390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864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5" dirty="0">
                <a:latin typeface="Cambria"/>
                <a:cs typeface="Cambria"/>
              </a:rPr>
              <a:t> 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724798"/>
            <a:ext cx="3418354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dirty="0">
                <a:solidFill>
                  <a:srgbClr val="FFFFFF"/>
                </a:solidFill>
                <a:latin typeface="Cambria"/>
                <a:cs typeface="Cambria"/>
              </a:rPr>
              <a:t>Assign</a:t>
            </a:r>
            <a:r>
              <a:rPr sz="2647" spc="-6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values</a:t>
            </a:r>
            <a:r>
              <a:rPr sz="2647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22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647" spc="-1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706" y="1816261"/>
            <a:ext cx="2414307" cy="3687499"/>
          </a:xfrm>
          <a:prstGeom prst="rect">
            <a:avLst/>
          </a:prstGeom>
        </p:spPr>
        <p:txBody>
          <a:bodyPr vert="horz" wrap="square" lIns="0" tIns="100853" rIns="0" bIns="0" rtlCol="0">
            <a:spAutoFit/>
          </a:bodyPr>
          <a:lstStyle/>
          <a:p>
            <a:pPr marL="314876" indent="-304230">
              <a:spcBef>
                <a:spcPts val="794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588" spc="-9" dirty="0">
                <a:latin typeface="Cambria"/>
                <a:cs typeface="Cambria"/>
              </a:rPr>
              <a:t>Ex.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10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0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12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5</a:t>
            </a:r>
            <a:r>
              <a:rPr sz="1588" b="1" spc="9" dirty="0">
                <a:latin typeface="Cambria"/>
                <a:cs typeface="Cambria"/>
              </a:rPr>
              <a:t>.</a:t>
            </a:r>
            <a:r>
              <a:rPr sz="1588" b="1" spc="-4" dirty="0">
                <a:latin typeface="Cambria"/>
                <a:cs typeface="Cambria"/>
              </a:rPr>
              <a:t>6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2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1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12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4</a:t>
            </a:r>
            <a:r>
              <a:rPr sz="1588" b="1" spc="9" dirty="0">
                <a:latin typeface="Cambria"/>
                <a:cs typeface="Cambria"/>
              </a:rPr>
              <a:t>.</a:t>
            </a:r>
            <a:r>
              <a:rPr sz="1588" b="1" spc="-4" dirty="0">
                <a:latin typeface="Cambria"/>
                <a:cs typeface="Cambria"/>
              </a:rPr>
              <a:t>5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6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2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12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3</a:t>
            </a:r>
            <a:r>
              <a:rPr sz="1588" b="1" spc="9" dirty="0">
                <a:latin typeface="Cambria"/>
                <a:cs typeface="Cambria"/>
              </a:rPr>
              <a:t>.</a:t>
            </a:r>
            <a:r>
              <a:rPr sz="1588" b="1" spc="-4" dirty="0">
                <a:latin typeface="Cambria"/>
                <a:cs typeface="Cambria"/>
              </a:rPr>
              <a:t>3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10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</a:t>
            </a:r>
            <a:r>
              <a:rPr sz="1588" spc="-4" dirty="0">
                <a:latin typeface="Cambria"/>
                <a:cs typeface="Cambria"/>
              </a:rPr>
              <a:t>t</a:t>
            </a:r>
            <a:r>
              <a:rPr sz="1588" spc="4" dirty="0">
                <a:latin typeface="Cambria"/>
                <a:cs typeface="Cambria"/>
              </a:rPr>
              <a:t>[</a:t>
            </a:r>
            <a:r>
              <a:rPr sz="1588" b="1" dirty="0">
                <a:latin typeface="Cambria"/>
                <a:cs typeface="Cambria"/>
              </a:rPr>
              <a:t>3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8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1</a:t>
            </a:r>
            <a:r>
              <a:rPr sz="1588" b="1" spc="9" dirty="0">
                <a:latin typeface="Cambria"/>
                <a:cs typeface="Cambria"/>
              </a:rPr>
              <a:t>3</a:t>
            </a:r>
            <a:r>
              <a:rPr sz="1588" b="1" spc="-4" dirty="0">
                <a:latin typeface="Cambria"/>
                <a:cs typeface="Cambria"/>
              </a:rPr>
              <a:t>.</a:t>
            </a:r>
            <a:r>
              <a:rPr sz="1588" b="1" dirty="0">
                <a:latin typeface="Cambria"/>
                <a:cs typeface="Cambria"/>
              </a:rPr>
              <a:t>2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2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4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8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4</a:t>
            </a:r>
            <a:r>
              <a:rPr sz="1588" b="1" spc="9" dirty="0">
                <a:latin typeface="Cambria"/>
                <a:cs typeface="Cambria"/>
              </a:rPr>
              <a:t>.</a:t>
            </a:r>
            <a:r>
              <a:rPr sz="1588" b="1" spc="-4" dirty="0">
                <a:latin typeface="Cambria"/>
                <a:cs typeface="Cambria"/>
              </a:rPr>
              <a:t>0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6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5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97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3</a:t>
            </a:r>
            <a:r>
              <a:rPr sz="1588" b="1" spc="9" dirty="0">
                <a:latin typeface="Cambria"/>
                <a:cs typeface="Cambria"/>
              </a:rPr>
              <a:t>4</a:t>
            </a:r>
            <a:r>
              <a:rPr sz="1588" b="1" spc="-4" dirty="0">
                <a:latin typeface="Cambria"/>
                <a:cs typeface="Cambria"/>
              </a:rPr>
              <a:t>.3</a:t>
            </a:r>
            <a:r>
              <a:rPr sz="1588" b="1" spc="4" dirty="0">
                <a:latin typeface="Cambria"/>
                <a:cs typeface="Cambria"/>
              </a:rPr>
              <a:t>3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10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6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88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3</a:t>
            </a:r>
            <a:r>
              <a:rPr sz="1588" b="1" spc="9" dirty="0">
                <a:latin typeface="Cambria"/>
                <a:cs typeface="Cambria"/>
              </a:rPr>
              <a:t>4</a:t>
            </a:r>
            <a:r>
              <a:rPr sz="1588" b="1" spc="-4" dirty="0">
                <a:latin typeface="Cambria"/>
                <a:cs typeface="Cambria"/>
              </a:rPr>
              <a:t>.</a:t>
            </a:r>
            <a:r>
              <a:rPr sz="1588" b="1" dirty="0">
                <a:latin typeface="Cambria"/>
                <a:cs typeface="Cambria"/>
              </a:rPr>
              <a:t>0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2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7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97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4</a:t>
            </a:r>
            <a:r>
              <a:rPr sz="1588" b="1" spc="9" dirty="0">
                <a:latin typeface="Cambria"/>
                <a:cs typeface="Cambria"/>
              </a:rPr>
              <a:t>5</a:t>
            </a:r>
            <a:r>
              <a:rPr sz="1588" b="1" spc="-4" dirty="0">
                <a:latin typeface="Cambria"/>
                <a:cs typeface="Cambria"/>
              </a:rPr>
              <a:t>.4</a:t>
            </a:r>
            <a:r>
              <a:rPr sz="1588" b="1" spc="4" dirty="0">
                <a:latin typeface="Cambria"/>
                <a:cs typeface="Cambria"/>
              </a:rPr>
              <a:t>5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06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8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110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9</a:t>
            </a:r>
            <a:r>
              <a:rPr sz="1588" b="1" spc="9" dirty="0">
                <a:latin typeface="Cambria"/>
                <a:cs typeface="Cambria"/>
              </a:rPr>
              <a:t>9</a:t>
            </a:r>
            <a:r>
              <a:rPr sz="1588" b="1" spc="-4" dirty="0">
                <a:latin typeface="Cambria"/>
                <a:cs typeface="Cambria"/>
              </a:rPr>
              <a:t>.9</a:t>
            </a:r>
            <a:r>
              <a:rPr sz="1588" b="1" spc="9" dirty="0">
                <a:latin typeface="Cambria"/>
                <a:cs typeface="Cambria"/>
              </a:rPr>
              <a:t>9</a:t>
            </a:r>
            <a:r>
              <a:rPr sz="1588" b="1" spc="-4" dirty="0">
                <a:latin typeface="Cambria"/>
                <a:cs typeface="Cambria"/>
              </a:rPr>
              <a:t>3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  <a:p>
            <a:pPr marL="667290" lvl="1" indent="-254926">
              <a:spcBef>
                <a:spcPts val="710"/>
              </a:spcBef>
              <a:buClr>
                <a:srgbClr val="89CFD4"/>
              </a:buClr>
              <a:buSzPct val="77777"/>
              <a:buFont typeface="Georgia"/>
              <a:buChar char="►"/>
              <a:tabLst>
                <a:tab pos="667290" algn="l"/>
                <a:tab pos="667851" algn="l"/>
              </a:tabLst>
            </a:pPr>
            <a:r>
              <a:rPr sz="1588" spc="-35" dirty="0">
                <a:latin typeface="Cambria"/>
                <a:cs typeface="Cambria"/>
              </a:rPr>
              <a:t>m</a:t>
            </a:r>
            <a:r>
              <a:rPr sz="1588" spc="9" dirty="0">
                <a:latin typeface="Cambria"/>
                <a:cs typeface="Cambria"/>
              </a:rPr>
              <a:t>y</a:t>
            </a:r>
            <a:r>
              <a:rPr sz="1588" spc="4" dirty="0">
                <a:latin typeface="Cambria"/>
                <a:cs typeface="Cambria"/>
              </a:rPr>
              <a:t>L</a:t>
            </a:r>
            <a:r>
              <a:rPr sz="1588" dirty="0">
                <a:latin typeface="Cambria"/>
                <a:cs typeface="Cambria"/>
              </a:rPr>
              <a:t>ist[</a:t>
            </a:r>
            <a:r>
              <a:rPr sz="1588" b="1" dirty="0">
                <a:latin typeface="Cambria"/>
                <a:cs typeface="Cambria"/>
              </a:rPr>
              <a:t>9</a:t>
            </a:r>
            <a:r>
              <a:rPr sz="1588" dirty="0">
                <a:latin typeface="Cambria"/>
                <a:cs typeface="Cambria"/>
              </a:rPr>
              <a:t>]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=</a:t>
            </a:r>
            <a:r>
              <a:rPr sz="1588" spc="-110" dirty="0">
                <a:latin typeface="Cambria"/>
                <a:cs typeface="Cambria"/>
              </a:rPr>
              <a:t> </a:t>
            </a:r>
            <a:r>
              <a:rPr sz="1588" b="1" spc="-4" dirty="0">
                <a:latin typeface="Cambria"/>
                <a:cs typeface="Cambria"/>
              </a:rPr>
              <a:t>1</a:t>
            </a:r>
            <a:r>
              <a:rPr sz="1588" b="1" spc="9" dirty="0">
                <a:latin typeface="Cambria"/>
                <a:cs typeface="Cambria"/>
              </a:rPr>
              <a:t>1</a:t>
            </a:r>
            <a:r>
              <a:rPr sz="1588" b="1" spc="-4" dirty="0">
                <a:latin typeface="Cambria"/>
                <a:cs typeface="Cambria"/>
              </a:rPr>
              <a:t>12</a:t>
            </a:r>
            <a:r>
              <a:rPr sz="1588" b="1" spc="4" dirty="0">
                <a:latin typeface="Cambria"/>
                <a:cs typeface="Cambria"/>
              </a:rPr>
              <a:t>3</a:t>
            </a:r>
            <a:r>
              <a:rPr sz="1588" dirty="0">
                <a:latin typeface="Cambria"/>
                <a:cs typeface="Cambria"/>
              </a:rPr>
              <a:t>;</a:t>
            </a:r>
            <a:endParaRPr sz="1588">
              <a:latin typeface="Cambria"/>
              <a:cs typeface="Cambr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06A447-DFC2-1F24-9872-E91B224F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65" y="1816261"/>
            <a:ext cx="5538963" cy="36874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00" y="520226"/>
            <a:ext cx="3389779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99553" marR="4482" indent="-1188908">
              <a:spcBef>
                <a:spcPts val="88"/>
              </a:spcBef>
            </a:pP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sz="2647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dirty="0">
                <a:solidFill>
                  <a:srgbClr val="FFFFFF"/>
                </a:solidFill>
                <a:latin typeface="Cambria"/>
                <a:cs typeface="Cambria"/>
              </a:rPr>
              <a:t>size</a:t>
            </a:r>
            <a:r>
              <a:rPr sz="2647" spc="-4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default </a:t>
            </a:r>
            <a:r>
              <a:rPr sz="2647" spc="-5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values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444" y="1782643"/>
            <a:ext cx="7922145" cy="3952919"/>
          </a:xfrm>
          <a:prstGeom prst="rect">
            <a:avLst/>
          </a:prstGeom>
        </p:spPr>
        <p:txBody>
          <a:bodyPr vert="horz" wrap="square" lIns="0" tIns="134471" rIns="0" bIns="0" rtlCol="0">
            <a:spAutoFit/>
          </a:bodyPr>
          <a:lstStyle/>
          <a:p>
            <a:pPr marL="314876" indent="-304230">
              <a:spcBef>
                <a:spcPts val="1059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9" dirty="0">
                <a:latin typeface="Cambria"/>
                <a:cs typeface="Cambria"/>
              </a:rPr>
              <a:t>The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size </a:t>
            </a:r>
            <a:r>
              <a:rPr sz="2118" spc="-4" dirty="0">
                <a:latin typeface="Cambria"/>
                <a:cs typeface="Cambria"/>
              </a:rPr>
              <a:t>of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an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array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cannot</a:t>
            </a:r>
            <a:r>
              <a:rPr sz="2118" spc="-49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be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changed</a:t>
            </a:r>
            <a:r>
              <a:rPr sz="2118" spc="-57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after</a:t>
            </a:r>
            <a:r>
              <a:rPr sz="2118" spc="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array</a:t>
            </a:r>
            <a:r>
              <a:rPr sz="2118" spc="9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31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created.</a:t>
            </a:r>
            <a:endParaRPr sz="2118" dirty="0">
              <a:latin typeface="Cambria"/>
              <a:cs typeface="Cambria"/>
            </a:endParaRPr>
          </a:p>
          <a:p>
            <a:pPr marL="314876" indent="-304230">
              <a:spcBef>
                <a:spcPts val="975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9" dirty="0">
                <a:latin typeface="Cambria"/>
                <a:cs typeface="Cambria"/>
              </a:rPr>
              <a:t>Size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can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be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obtained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using</a:t>
            </a:r>
            <a:r>
              <a:rPr sz="2118" spc="35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arr_ref_var</a:t>
            </a:r>
            <a:r>
              <a:rPr sz="2118" b="1" spc="-9" dirty="0">
                <a:latin typeface="Cambria"/>
                <a:cs typeface="Cambria"/>
              </a:rPr>
              <a:t>.length</a:t>
            </a:r>
            <a:r>
              <a:rPr sz="2118" spc="-9" dirty="0">
                <a:latin typeface="Cambria"/>
                <a:cs typeface="Cambria"/>
              </a:rPr>
              <a:t>.</a:t>
            </a:r>
            <a:endParaRPr sz="2118" dirty="0">
              <a:latin typeface="Cambria"/>
              <a:cs typeface="Cambria"/>
            </a:endParaRPr>
          </a:p>
          <a:p>
            <a:pPr marL="314876" indent="-304230">
              <a:spcBef>
                <a:spcPts val="966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26" dirty="0">
                <a:latin typeface="Cambria"/>
                <a:cs typeface="Cambria"/>
              </a:rPr>
              <a:t>For</a:t>
            </a:r>
            <a:r>
              <a:rPr sz="2118" spc="-49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example,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myList.length</a:t>
            </a:r>
            <a:r>
              <a:rPr sz="2118" spc="-7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22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10.</a:t>
            </a:r>
            <a:endParaRPr sz="2118" dirty="0">
              <a:latin typeface="Cambria"/>
              <a:cs typeface="Cambria"/>
            </a:endParaRPr>
          </a:p>
          <a:p>
            <a:pPr marL="314876" indent="-304230">
              <a:spcBef>
                <a:spcPts val="971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18" dirty="0">
                <a:latin typeface="Cambria"/>
                <a:cs typeface="Cambria"/>
              </a:rPr>
              <a:t>myList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holds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10</a:t>
            </a:r>
            <a:r>
              <a:rPr sz="2118" spc="-9" dirty="0">
                <a:latin typeface="Cambria"/>
                <a:cs typeface="Cambria"/>
              </a:rPr>
              <a:t> double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values,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and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indices</a:t>
            </a:r>
            <a:r>
              <a:rPr sz="2118" spc="-49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are </a:t>
            </a:r>
            <a:r>
              <a:rPr sz="2118" spc="-9" dirty="0">
                <a:latin typeface="Cambria"/>
                <a:cs typeface="Cambria"/>
              </a:rPr>
              <a:t>from </a:t>
            </a:r>
            <a:r>
              <a:rPr sz="2118" b="1" dirty="0">
                <a:latin typeface="Cambria"/>
                <a:cs typeface="Cambria"/>
              </a:rPr>
              <a:t>0</a:t>
            </a:r>
            <a:r>
              <a:rPr sz="2118" b="1" spc="-4" dirty="0">
                <a:latin typeface="Cambria"/>
                <a:cs typeface="Cambria"/>
              </a:rPr>
              <a:t> </a:t>
            </a:r>
            <a:r>
              <a:rPr sz="2118" b="1" spc="-13" dirty="0">
                <a:latin typeface="Cambria"/>
                <a:cs typeface="Cambria"/>
              </a:rPr>
              <a:t>to</a:t>
            </a:r>
            <a:r>
              <a:rPr sz="2118" b="1" spc="190" dirty="0">
                <a:latin typeface="Cambria"/>
                <a:cs typeface="Cambria"/>
              </a:rPr>
              <a:t> </a:t>
            </a:r>
            <a:r>
              <a:rPr sz="2118" b="1" spc="-4" dirty="0">
                <a:latin typeface="Cambria"/>
                <a:cs typeface="Cambria"/>
              </a:rPr>
              <a:t>9</a:t>
            </a:r>
            <a:r>
              <a:rPr sz="2118" spc="-4" dirty="0">
                <a:latin typeface="Cambria"/>
                <a:cs typeface="Cambria"/>
              </a:rPr>
              <a:t>.</a:t>
            </a:r>
            <a:endParaRPr sz="2118" dirty="0">
              <a:latin typeface="Cambria"/>
              <a:cs typeface="Cambria"/>
            </a:endParaRPr>
          </a:p>
          <a:p>
            <a:pPr marL="314876" indent="-304230">
              <a:spcBef>
                <a:spcPts val="975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26" dirty="0">
                <a:latin typeface="Cambria"/>
                <a:cs typeface="Cambria"/>
              </a:rPr>
              <a:t>For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example,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myList[9]</a:t>
            </a:r>
            <a:r>
              <a:rPr sz="2118" spc="-9" dirty="0">
                <a:latin typeface="Cambria"/>
                <a:cs typeface="Cambria"/>
              </a:rPr>
              <a:t> represents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the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b="1" spc="-4" dirty="0">
                <a:latin typeface="Cambria"/>
                <a:cs typeface="Cambria"/>
              </a:rPr>
              <a:t>last</a:t>
            </a:r>
            <a:r>
              <a:rPr sz="2118" b="1" spc="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element</a:t>
            </a:r>
            <a:r>
              <a:rPr sz="2118" spc="-57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in </a:t>
            </a:r>
            <a:r>
              <a:rPr sz="2118" spc="-4" dirty="0">
                <a:latin typeface="Cambria"/>
                <a:cs typeface="Cambria"/>
              </a:rPr>
              <a:t>the </a:t>
            </a:r>
            <a:r>
              <a:rPr sz="2118" spc="-18" dirty="0">
                <a:latin typeface="Cambria"/>
                <a:cs typeface="Cambria"/>
              </a:rPr>
              <a:t>array</a:t>
            </a:r>
            <a:r>
              <a:rPr sz="2118" spc="5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myList.</a:t>
            </a:r>
            <a:endParaRPr sz="2118" dirty="0">
              <a:latin typeface="Cambria"/>
              <a:cs typeface="Cambria"/>
            </a:endParaRPr>
          </a:p>
          <a:p>
            <a:pPr marL="314876" indent="-304230">
              <a:spcBef>
                <a:spcPts val="966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35" dirty="0">
                <a:latin typeface="Cambria"/>
                <a:cs typeface="Cambria"/>
              </a:rPr>
              <a:t>Array</a:t>
            </a:r>
            <a:r>
              <a:rPr sz="2118" spc="35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Initializer:</a:t>
            </a:r>
            <a:endParaRPr sz="2118" dirty="0">
              <a:latin typeface="Cambria"/>
              <a:cs typeface="Cambria"/>
            </a:endParaRPr>
          </a:p>
          <a:p>
            <a:pPr marL="414605" marR="516015">
              <a:lnSpc>
                <a:spcPct val="146100"/>
              </a:lnSpc>
              <a:spcBef>
                <a:spcPts val="9"/>
              </a:spcBef>
            </a:pPr>
            <a:r>
              <a:rPr sz="2118" spc="-18" dirty="0">
                <a:latin typeface="Cambria"/>
                <a:cs typeface="Cambria"/>
              </a:rPr>
              <a:t>Syntax: elementType[] </a:t>
            </a:r>
            <a:r>
              <a:rPr sz="2118" spc="-22" dirty="0">
                <a:latin typeface="Cambria"/>
                <a:cs typeface="Cambria"/>
              </a:rPr>
              <a:t>arrayRefVar </a:t>
            </a:r>
            <a:r>
              <a:rPr sz="2118" dirty="0">
                <a:latin typeface="Cambria"/>
                <a:cs typeface="Cambria"/>
              </a:rPr>
              <a:t>= </a:t>
            </a:r>
            <a:r>
              <a:rPr sz="2118" spc="-18" dirty="0">
                <a:latin typeface="Cambria"/>
                <a:cs typeface="Cambria"/>
              </a:rPr>
              <a:t>{value0, </a:t>
            </a:r>
            <a:r>
              <a:rPr sz="2118" spc="-9" dirty="0">
                <a:latin typeface="Cambria"/>
                <a:cs typeface="Cambria"/>
              </a:rPr>
              <a:t>value1, ...,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spc="-26" dirty="0">
                <a:latin typeface="Cambria"/>
                <a:cs typeface="Cambria"/>
              </a:rPr>
              <a:t>value</a:t>
            </a:r>
            <a:r>
              <a:rPr sz="2118" i="1" spc="-26" dirty="0">
                <a:latin typeface="Cambria"/>
                <a:cs typeface="Cambria"/>
              </a:rPr>
              <a:t>k</a:t>
            </a:r>
            <a:r>
              <a:rPr sz="2118" spc="-26" dirty="0">
                <a:latin typeface="Cambria"/>
                <a:cs typeface="Cambria"/>
              </a:rPr>
              <a:t>}; </a:t>
            </a:r>
            <a:r>
              <a:rPr sz="2118" spc="-340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Example: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double[]</a:t>
            </a:r>
            <a:r>
              <a:rPr sz="2118" spc="-4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myList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=</a:t>
            </a:r>
            <a:r>
              <a:rPr sz="2118" spc="-9" dirty="0">
                <a:latin typeface="Cambria"/>
                <a:cs typeface="Cambria"/>
              </a:rPr>
              <a:t> {1.9,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2.9,</a:t>
            </a:r>
            <a:r>
              <a:rPr sz="2118" spc="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3.4,</a:t>
            </a:r>
            <a:r>
              <a:rPr sz="2118" spc="84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3.5};</a:t>
            </a:r>
            <a:endParaRPr sz="21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09202" y="1574754"/>
            <a:ext cx="7125596" cy="4615031"/>
            <a:chOff x="1100327" y="2084832"/>
            <a:chExt cx="8075675" cy="523036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468" y="2084832"/>
              <a:ext cx="7733395" cy="1801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27" y="3886200"/>
              <a:ext cx="8075675" cy="342900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805393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824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2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24" spc="-26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24" spc="-4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24" dirty="0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sz="2824" spc="13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24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24" spc="-1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9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24" spc="-4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24" spc="-62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24" spc="-7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24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2824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362583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2824" spc="-13" dirty="0">
                <a:solidFill>
                  <a:srgbClr val="FFFFFF"/>
                </a:solidFill>
                <a:latin typeface="Cambria"/>
                <a:cs typeface="Cambria"/>
              </a:rPr>
              <a:t>1D – Array Example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8D85799-8CF2-4EFB-A89F-57A50A43D406}"/>
              </a:ext>
            </a:extLst>
          </p:cNvPr>
          <p:cNvSpPr/>
          <p:nvPr/>
        </p:nvSpPr>
        <p:spPr>
          <a:xfrm>
            <a:off x="874059" y="1748118"/>
            <a:ext cx="7732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Array1D{</a:t>
            </a:r>
          </a:p>
          <a:p>
            <a:r>
              <a:rPr lang="en-US" dirty="0"/>
              <a:t>  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double[ ] </a:t>
            </a:r>
            <a:r>
              <a:rPr lang="en-US" dirty="0" err="1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 = new double[10]; </a:t>
            </a:r>
            <a:r>
              <a:rPr lang="en-US" dirty="0"/>
              <a:t>// Array declaration</a:t>
            </a:r>
          </a:p>
          <a:p>
            <a:r>
              <a:rPr lang="en-US" dirty="0"/>
              <a:t> 	 </a:t>
            </a:r>
            <a:r>
              <a:rPr lang="en-US" dirty="0" err="1"/>
              <a:t>java.util.Scanner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new </a:t>
            </a:r>
            <a:r>
              <a:rPr lang="en-US" dirty="0" err="1"/>
              <a:t>java.util.Scanner</a:t>
            </a:r>
            <a:r>
              <a:rPr lang="en-US" dirty="0"/>
              <a:t>(System.in);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("Enter  " + </a:t>
            </a:r>
            <a:r>
              <a:rPr lang="en-US" dirty="0" err="1"/>
              <a:t>mylist.length</a:t>
            </a:r>
            <a:r>
              <a:rPr lang="en-US" dirty="0"/>
              <a:t> + " values ");</a:t>
            </a:r>
          </a:p>
          <a:p>
            <a:r>
              <a:rPr lang="en-US" dirty="0"/>
              <a:t>	//</a:t>
            </a:r>
            <a:r>
              <a:rPr lang="en-US" dirty="0" err="1"/>
              <a:t>intialization</a:t>
            </a:r>
            <a:r>
              <a:rPr lang="en-US" dirty="0"/>
              <a:t> array with input values</a:t>
            </a:r>
          </a:p>
          <a:p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mylist.length;i</a:t>
            </a:r>
            <a:r>
              <a:rPr lang="en-US" dirty="0"/>
              <a:t>++)</a:t>
            </a:r>
          </a:p>
          <a:p>
            <a:r>
              <a:rPr lang="en-US" dirty="0"/>
              <a:t>	       </a:t>
            </a: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//Display Array</a:t>
            </a:r>
          </a:p>
          <a:p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mylist.length;i</a:t>
            </a:r>
            <a:r>
              <a:rPr lang="en-US" dirty="0"/>
              <a:t>++)</a:t>
            </a:r>
          </a:p>
          <a:p>
            <a:r>
              <a:rPr lang="en-US" dirty="0"/>
              <a:t>	       </a:t>
            </a:r>
            <a:r>
              <a:rPr lang="en-US" dirty="0" err="1"/>
              <a:t>System.out.print</a:t>
            </a:r>
            <a:r>
              <a:rPr lang="en-US" dirty="0"/>
              <a:t>((int)</a:t>
            </a: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/>
        </p:nvGrpSpPr>
        <p:grpSpPr>
          <a:xfrm>
            <a:off x="5992091" y="179070"/>
            <a:ext cx="3151909" cy="1040130"/>
            <a:chOff x="5992091" y="200952"/>
            <a:chExt cx="3151909" cy="104013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329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2456890" cy="4724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000" spc="-57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000" spc="-4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3000" spc="-2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160" y="1544792"/>
            <a:ext cx="8054790" cy="4447621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314876" marR="35857" indent="-304230">
              <a:lnSpc>
                <a:spcPct val="101699"/>
              </a:lnSpc>
              <a:spcBef>
                <a:spcPts val="53"/>
              </a:spcBef>
              <a:buSzPct val="77777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588" b="1" spc="-31" dirty="0">
                <a:latin typeface="Cambria"/>
                <a:cs typeface="Cambria"/>
              </a:rPr>
              <a:t>For </a:t>
            </a:r>
            <a:r>
              <a:rPr sz="1588" spc="-18" dirty="0">
                <a:latin typeface="Cambria"/>
                <a:cs typeface="Cambria"/>
              </a:rPr>
              <a:t>Java </a:t>
            </a:r>
            <a:r>
              <a:rPr sz="1588" spc="-13" dirty="0">
                <a:latin typeface="Cambria"/>
                <a:cs typeface="Cambria"/>
              </a:rPr>
              <a:t>supports </a:t>
            </a:r>
            <a:r>
              <a:rPr sz="1588" dirty="0">
                <a:latin typeface="Cambria"/>
                <a:cs typeface="Cambria"/>
              </a:rPr>
              <a:t>a </a:t>
            </a:r>
            <a:r>
              <a:rPr sz="1588" spc="-18" dirty="0">
                <a:latin typeface="Cambria"/>
                <a:cs typeface="Cambria"/>
              </a:rPr>
              <a:t>convenient </a:t>
            </a:r>
            <a:r>
              <a:rPr sz="1588" spc="-9" dirty="0">
                <a:latin typeface="Cambria"/>
                <a:cs typeface="Cambria"/>
              </a:rPr>
              <a:t>for </a:t>
            </a:r>
            <a:r>
              <a:rPr sz="1588" dirty="0">
                <a:latin typeface="Cambria"/>
                <a:cs typeface="Cambria"/>
              </a:rPr>
              <a:t>loop, </a:t>
            </a:r>
            <a:r>
              <a:rPr sz="1588" spc="-13" dirty="0">
                <a:latin typeface="Cambria"/>
                <a:cs typeface="Cambria"/>
              </a:rPr>
              <a:t>known </a:t>
            </a:r>
            <a:r>
              <a:rPr sz="1588" dirty="0">
                <a:latin typeface="Cambria"/>
                <a:cs typeface="Cambria"/>
              </a:rPr>
              <a:t>as a </a:t>
            </a:r>
            <a:r>
              <a:rPr sz="1588" spc="-13" dirty="0">
                <a:latin typeface="Cambria"/>
                <a:cs typeface="Cambria"/>
              </a:rPr>
              <a:t>foreach </a:t>
            </a:r>
            <a:r>
              <a:rPr sz="1588" dirty="0">
                <a:latin typeface="Cambria"/>
                <a:cs typeface="Cambria"/>
              </a:rPr>
              <a:t>loop, </a:t>
            </a:r>
            <a:r>
              <a:rPr sz="1588" spc="-13" dirty="0">
                <a:latin typeface="Cambria"/>
                <a:cs typeface="Cambria"/>
              </a:rPr>
              <a:t>which </a:t>
            </a:r>
            <a:r>
              <a:rPr sz="1588" spc="-9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enables</a:t>
            </a:r>
            <a:r>
              <a:rPr sz="1588" spc="-35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you</a:t>
            </a:r>
            <a:r>
              <a:rPr sz="1588" spc="-4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to</a:t>
            </a:r>
            <a:r>
              <a:rPr sz="1588" spc="-49" dirty="0">
                <a:latin typeface="Cambria"/>
                <a:cs typeface="Cambria"/>
              </a:rPr>
              <a:t> </a:t>
            </a:r>
            <a:r>
              <a:rPr sz="1588" spc="-26" dirty="0">
                <a:latin typeface="Cambria"/>
                <a:cs typeface="Cambria"/>
              </a:rPr>
              <a:t>traverse</a:t>
            </a:r>
            <a:r>
              <a:rPr sz="1588" spc="22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the</a:t>
            </a:r>
            <a:r>
              <a:rPr sz="1588" spc="-44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array</a:t>
            </a:r>
            <a:r>
              <a:rPr sz="1588" spc="-4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sequentially</a:t>
            </a:r>
            <a:r>
              <a:rPr sz="1588" spc="13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without</a:t>
            </a:r>
            <a:r>
              <a:rPr sz="1588" spc="-26" dirty="0">
                <a:latin typeface="Cambria"/>
                <a:cs typeface="Cambria"/>
              </a:rPr>
              <a:t> </a:t>
            </a:r>
            <a:r>
              <a:rPr sz="1588" spc="-4" dirty="0">
                <a:latin typeface="Cambria"/>
                <a:cs typeface="Cambria"/>
              </a:rPr>
              <a:t>using</a:t>
            </a:r>
            <a:r>
              <a:rPr sz="1588" spc="-35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an </a:t>
            </a:r>
            <a:r>
              <a:rPr sz="1588" spc="-13" dirty="0">
                <a:latin typeface="Cambria"/>
                <a:cs typeface="Cambria"/>
              </a:rPr>
              <a:t>index</a:t>
            </a:r>
            <a:r>
              <a:rPr sz="1588" spc="287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variable.</a:t>
            </a:r>
            <a:endParaRPr sz="1588" dirty="0">
              <a:latin typeface="Cambria"/>
              <a:cs typeface="Cambria"/>
            </a:endParaRPr>
          </a:p>
          <a:p>
            <a:pPr marL="314876" indent="-304230">
              <a:spcBef>
                <a:spcPts val="829"/>
              </a:spcBef>
              <a:buSzPct val="77777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588" u="sng" spc="-18" dirty="0">
                <a:solidFill>
                  <a:srgbClr val="FF0000"/>
                </a:solidFill>
                <a:latin typeface="Cambria"/>
                <a:cs typeface="Cambria"/>
              </a:rPr>
              <a:t>Syntax:</a:t>
            </a:r>
            <a:endParaRPr sz="1588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17444">
              <a:spcBef>
                <a:spcPts val="706"/>
              </a:spcBef>
            </a:pPr>
            <a:r>
              <a:rPr sz="1588" b="1" spc="-4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sz="1588" spc="-18" dirty="0">
                <a:solidFill>
                  <a:srgbClr val="FF0000"/>
                </a:solidFill>
                <a:latin typeface="Cambria"/>
                <a:cs typeface="Cambria"/>
              </a:rPr>
              <a:t>(elementType</a:t>
            </a:r>
            <a:r>
              <a:rPr sz="1588" spc="-6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13" dirty="0">
                <a:solidFill>
                  <a:srgbClr val="FF0000"/>
                </a:solidFill>
                <a:latin typeface="Cambria"/>
                <a:cs typeface="Cambria"/>
              </a:rPr>
              <a:t>element:</a:t>
            </a:r>
            <a:r>
              <a:rPr sz="1588" spc="1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22" dirty="0">
                <a:solidFill>
                  <a:srgbClr val="FF0000"/>
                </a:solidFill>
                <a:latin typeface="Cambria"/>
                <a:cs typeface="Cambria"/>
              </a:rPr>
              <a:t>arrayRefVar)</a:t>
            </a:r>
            <a:endParaRPr sz="1588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17444">
              <a:spcBef>
                <a:spcPts val="710"/>
              </a:spcBef>
            </a:pP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</a:p>
          <a:p>
            <a:pPr marL="1220844">
              <a:spcBef>
                <a:spcPts val="702"/>
              </a:spcBef>
            </a:pPr>
            <a:r>
              <a:rPr sz="1588" spc="-4" dirty="0">
                <a:solidFill>
                  <a:srgbClr val="FF0000"/>
                </a:solidFill>
                <a:latin typeface="Cambria"/>
                <a:cs typeface="Cambria"/>
              </a:rPr>
              <a:t>//</a:t>
            </a:r>
            <a:r>
              <a:rPr sz="1588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Process</a:t>
            </a:r>
            <a:r>
              <a:rPr sz="1588" spc="-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13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588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13" dirty="0">
                <a:solidFill>
                  <a:srgbClr val="FF0000"/>
                </a:solidFill>
                <a:latin typeface="Cambria"/>
                <a:cs typeface="Cambria"/>
              </a:rPr>
              <a:t>element</a:t>
            </a:r>
            <a:endParaRPr sz="1588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17444">
              <a:spcBef>
                <a:spcPts val="706"/>
              </a:spcBef>
            </a:pP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</a:p>
          <a:p>
            <a:pPr marL="314876" marR="4482" indent="-304230">
              <a:lnSpc>
                <a:spcPct val="102200"/>
              </a:lnSpc>
              <a:spcBef>
                <a:spcPts val="574"/>
              </a:spcBef>
              <a:buSzPct val="77777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588" spc="-44" dirty="0">
                <a:latin typeface="Cambria"/>
                <a:cs typeface="Cambria"/>
              </a:rPr>
              <a:t>You</a:t>
            </a:r>
            <a:r>
              <a:rPr sz="1588" spc="-22" dirty="0">
                <a:latin typeface="Cambria"/>
                <a:cs typeface="Cambria"/>
              </a:rPr>
              <a:t> </a:t>
            </a:r>
            <a:r>
              <a:rPr sz="1588" spc="-4" dirty="0">
                <a:latin typeface="Cambria"/>
                <a:cs typeface="Cambria"/>
              </a:rPr>
              <a:t>can</a:t>
            </a:r>
            <a:r>
              <a:rPr sz="1588" spc="-31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read</a:t>
            </a:r>
            <a:r>
              <a:rPr sz="1588" spc="-26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the</a:t>
            </a:r>
            <a:r>
              <a:rPr sz="1588" spc="-31" dirty="0">
                <a:latin typeface="Cambria"/>
                <a:cs typeface="Cambria"/>
              </a:rPr>
              <a:t> </a:t>
            </a:r>
            <a:r>
              <a:rPr sz="1588" spc="-4" dirty="0">
                <a:latin typeface="Cambria"/>
                <a:cs typeface="Cambria"/>
              </a:rPr>
              <a:t>code</a:t>
            </a:r>
            <a:r>
              <a:rPr sz="1588" spc="-31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as</a:t>
            </a:r>
            <a:r>
              <a:rPr sz="1588" spc="-18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“for</a:t>
            </a:r>
            <a:r>
              <a:rPr sz="1588" spc="9" dirty="0">
                <a:latin typeface="Cambria"/>
                <a:cs typeface="Cambria"/>
              </a:rPr>
              <a:t> </a:t>
            </a:r>
            <a:r>
              <a:rPr sz="1588" spc="-4" dirty="0">
                <a:latin typeface="Cambria"/>
                <a:cs typeface="Cambria"/>
              </a:rPr>
              <a:t>each</a:t>
            </a:r>
            <a:r>
              <a:rPr sz="1588" spc="-22" dirty="0">
                <a:latin typeface="Cambria"/>
                <a:cs typeface="Cambria"/>
              </a:rPr>
              <a:t> </a:t>
            </a:r>
            <a:r>
              <a:rPr sz="1588" spc="-4" dirty="0">
                <a:latin typeface="Cambria"/>
                <a:cs typeface="Cambria"/>
              </a:rPr>
              <a:t>element</a:t>
            </a:r>
            <a:r>
              <a:rPr sz="1588" spc="-26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e</a:t>
            </a:r>
            <a:r>
              <a:rPr sz="1588" spc="-13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in </a:t>
            </a:r>
            <a:r>
              <a:rPr sz="1588" spc="-13" dirty="0">
                <a:latin typeface="Cambria"/>
                <a:cs typeface="Cambria"/>
              </a:rPr>
              <a:t>myList,</a:t>
            </a:r>
            <a:r>
              <a:rPr sz="1588" spc="-9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do</a:t>
            </a:r>
            <a:r>
              <a:rPr sz="1588" spc="313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the</a:t>
            </a:r>
            <a:r>
              <a:rPr sz="1588" spc="35" dirty="0">
                <a:latin typeface="Cambria"/>
                <a:cs typeface="Cambria"/>
              </a:rPr>
              <a:t> </a:t>
            </a:r>
            <a:r>
              <a:rPr sz="1588" spc="-26" dirty="0">
                <a:latin typeface="Cambria"/>
                <a:cs typeface="Cambria"/>
              </a:rPr>
              <a:t>following.”</a:t>
            </a:r>
            <a:r>
              <a:rPr sz="1588" spc="-57" dirty="0">
                <a:latin typeface="Cambria"/>
                <a:cs typeface="Cambria"/>
              </a:rPr>
              <a:t> </a:t>
            </a:r>
            <a:r>
              <a:rPr sz="1588" spc="4" dirty="0">
                <a:latin typeface="Cambria"/>
                <a:cs typeface="Cambria"/>
              </a:rPr>
              <a:t>If</a:t>
            </a:r>
            <a:r>
              <a:rPr sz="1588" spc="-22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you </a:t>
            </a:r>
            <a:r>
              <a:rPr sz="1588" spc="-340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wish</a:t>
            </a:r>
            <a:r>
              <a:rPr sz="1588" spc="-35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to</a:t>
            </a:r>
            <a:r>
              <a:rPr sz="1588" spc="-53" dirty="0">
                <a:latin typeface="Cambria"/>
                <a:cs typeface="Cambria"/>
              </a:rPr>
              <a:t> </a:t>
            </a:r>
            <a:r>
              <a:rPr sz="1588" spc="-26" dirty="0">
                <a:latin typeface="Cambria"/>
                <a:cs typeface="Cambria"/>
              </a:rPr>
              <a:t>traverse</a:t>
            </a:r>
            <a:r>
              <a:rPr sz="1588" spc="18" dirty="0">
                <a:latin typeface="Cambria"/>
                <a:cs typeface="Cambria"/>
              </a:rPr>
              <a:t> </a:t>
            </a:r>
            <a:r>
              <a:rPr sz="1588" dirty="0">
                <a:latin typeface="Cambria"/>
                <a:cs typeface="Cambria"/>
              </a:rPr>
              <a:t>in</a:t>
            </a:r>
            <a:r>
              <a:rPr sz="1588" spc="-13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different</a:t>
            </a:r>
            <a:r>
              <a:rPr sz="1588" spc="-18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order</a:t>
            </a:r>
            <a:r>
              <a:rPr sz="1588" spc="-22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then</a:t>
            </a:r>
            <a:r>
              <a:rPr sz="1588" spc="-26" dirty="0">
                <a:latin typeface="Cambria"/>
                <a:cs typeface="Cambria"/>
              </a:rPr>
              <a:t> </a:t>
            </a:r>
            <a:r>
              <a:rPr sz="1588" spc="-22" dirty="0">
                <a:latin typeface="Cambria"/>
                <a:cs typeface="Cambria"/>
              </a:rPr>
              <a:t>you</a:t>
            </a:r>
            <a:r>
              <a:rPr sz="1588" spc="-4" dirty="0">
                <a:latin typeface="Cambria"/>
                <a:cs typeface="Cambria"/>
              </a:rPr>
              <a:t> </a:t>
            </a:r>
            <a:r>
              <a:rPr sz="1588" spc="-13" dirty="0">
                <a:latin typeface="Cambria"/>
                <a:cs typeface="Cambria"/>
              </a:rPr>
              <a:t>need</a:t>
            </a:r>
            <a:r>
              <a:rPr sz="1588" spc="-9" dirty="0">
                <a:latin typeface="Cambria"/>
                <a:cs typeface="Cambria"/>
              </a:rPr>
              <a:t> </a:t>
            </a:r>
            <a:r>
              <a:rPr sz="1588" spc="-18" dirty="0">
                <a:latin typeface="Cambria"/>
                <a:cs typeface="Cambria"/>
              </a:rPr>
              <a:t>index</a:t>
            </a:r>
            <a:r>
              <a:rPr sz="1588" spc="31" dirty="0">
                <a:latin typeface="Cambria"/>
                <a:cs typeface="Cambria"/>
              </a:rPr>
              <a:t> </a:t>
            </a:r>
            <a:r>
              <a:rPr sz="1588" spc="-9" dirty="0">
                <a:latin typeface="Cambria"/>
                <a:cs typeface="Cambria"/>
              </a:rPr>
              <a:t>variable.</a:t>
            </a:r>
            <a:endParaRPr sz="1588" dirty="0">
              <a:latin typeface="Cambria"/>
              <a:cs typeface="Cambria"/>
            </a:endParaRPr>
          </a:p>
          <a:p>
            <a:pPr marL="98048">
              <a:spcBef>
                <a:spcPts val="825"/>
              </a:spcBef>
            </a:pPr>
            <a:r>
              <a:rPr sz="1588" dirty="0">
                <a:latin typeface="Cambria"/>
                <a:cs typeface="Cambria"/>
              </a:rPr>
              <a:t>Ex.</a:t>
            </a:r>
          </a:p>
          <a:p>
            <a:pPr marL="788309">
              <a:spcBef>
                <a:spcPts val="710"/>
              </a:spcBef>
            </a:pPr>
            <a:r>
              <a:rPr sz="1588" b="1" spc="-4" dirty="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sz="1588" spc="-4" dirty="0">
                <a:solidFill>
                  <a:srgbClr val="0070C0"/>
                </a:solidFill>
                <a:latin typeface="Cambria"/>
                <a:cs typeface="Cambria"/>
              </a:rPr>
              <a:t>(double</a:t>
            </a:r>
            <a:r>
              <a:rPr sz="1588" spc="-66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588" dirty="0">
                <a:solidFill>
                  <a:srgbClr val="0070C0"/>
                </a:solidFill>
                <a:latin typeface="Cambria"/>
                <a:cs typeface="Cambria"/>
              </a:rPr>
              <a:t>e</a:t>
            </a:r>
            <a:r>
              <a:rPr sz="1588" spc="-18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588" b="1" dirty="0">
                <a:solidFill>
                  <a:srgbClr val="0070C0"/>
                </a:solidFill>
                <a:latin typeface="Cambria"/>
                <a:cs typeface="Cambria"/>
              </a:rPr>
              <a:t>:</a:t>
            </a:r>
            <a:r>
              <a:rPr sz="1588" b="1" spc="-4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588" spc="-4" dirty="0">
                <a:solidFill>
                  <a:srgbClr val="0070C0"/>
                </a:solidFill>
                <a:latin typeface="Cambria"/>
                <a:cs typeface="Cambria"/>
              </a:rPr>
              <a:t>myList)</a:t>
            </a:r>
            <a:endParaRPr sz="1588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788309">
              <a:spcBef>
                <a:spcPts val="702"/>
              </a:spcBef>
            </a:pPr>
            <a:r>
              <a:rPr sz="1588" dirty="0">
                <a:solidFill>
                  <a:srgbClr val="0070C0"/>
                </a:solidFill>
                <a:latin typeface="Cambria"/>
                <a:cs typeface="Cambria"/>
              </a:rPr>
              <a:t>{</a:t>
            </a:r>
          </a:p>
          <a:p>
            <a:pPr marL="1160334">
              <a:spcBef>
                <a:spcPts val="706"/>
              </a:spcBef>
            </a:pPr>
            <a:r>
              <a:rPr sz="1588" spc="-9" dirty="0">
                <a:solidFill>
                  <a:srgbClr val="0070C0"/>
                </a:solidFill>
                <a:latin typeface="Cambria"/>
                <a:cs typeface="Cambria"/>
              </a:rPr>
              <a:t>System.out.println(e);</a:t>
            </a:r>
            <a:endParaRPr sz="1588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788309">
              <a:spcBef>
                <a:spcPts val="710"/>
              </a:spcBef>
            </a:pPr>
            <a:r>
              <a:rPr sz="1588" dirty="0">
                <a:solidFill>
                  <a:srgbClr val="0070C0"/>
                </a:solidFill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720292"/>
            <a:ext cx="3694018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Two-Dimensional</a:t>
            </a:r>
            <a:r>
              <a:rPr sz="2647" spc="-8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83" y="1765381"/>
            <a:ext cx="8293278" cy="40378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4876" marR="981045" indent="-304230">
              <a:spcBef>
                <a:spcPts val="88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4" dirty="0">
                <a:latin typeface="Cambria"/>
                <a:cs typeface="Cambria"/>
              </a:rPr>
              <a:t>Data</a:t>
            </a:r>
            <a:r>
              <a:rPr sz="1765" spc="-22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in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 </a:t>
            </a:r>
            <a:r>
              <a:rPr sz="1765" spc="-4" dirty="0">
                <a:latin typeface="Cambria"/>
                <a:cs typeface="Cambria"/>
              </a:rPr>
              <a:t>table</a:t>
            </a:r>
            <a:r>
              <a:rPr sz="176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or</a:t>
            </a:r>
            <a:r>
              <a:rPr sz="1765" spc="-26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matrix</a:t>
            </a:r>
            <a:r>
              <a:rPr sz="1765" spc="-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can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be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represented</a:t>
            </a:r>
            <a:r>
              <a:rPr sz="1765" spc="-40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using</a:t>
            </a:r>
            <a:r>
              <a:rPr sz="1765" spc="-9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</a:t>
            </a:r>
            <a:r>
              <a:rPr sz="1765" spc="-62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two- </a:t>
            </a:r>
            <a:r>
              <a:rPr sz="1765" spc="-340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dimensional</a:t>
            </a:r>
            <a:r>
              <a:rPr sz="1765" spc="-57" dirty="0">
                <a:latin typeface="Cambria"/>
                <a:cs typeface="Cambria"/>
              </a:rPr>
              <a:t> </a:t>
            </a:r>
            <a:r>
              <a:rPr sz="1765" spc="-35" dirty="0">
                <a:latin typeface="Cambria"/>
                <a:cs typeface="Cambria"/>
              </a:rPr>
              <a:t>array.</a:t>
            </a:r>
            <a:endParaRPr sz="1765" dirty="0">
              <a:latin typeface="Cambria"/>
              <a:cs typeface="Cambria"/>
            </a:endParaRPr>
          </a:p>
          <a:p>
            <a:pPr marL="314876" marR="4482" indent="-304230">
              <a:spcBef>
                <a:spcPts val="877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22" dirty="0">
                <a:latin typeface="Cambria"/>
                <a:cs typeface="Cambria"/>
              </a:rPr>
              <a:t>An</a:t>
            </a:r>
            <a:r>
              <a:rPr sz="1765" spc="-7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element</a:t>
            </a:r>
            <a:r>
              <a:rPr sz="1765" spc="-31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in</a:t>
            </a:r>
            <a:r>
              <a:rPr sz="1765" spc="-31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two-dimensional</a:t>
            </a:r>
            <a:r>
              <a:rPr sz="1765" spc="-22" dirty="0">
                <a:latin typeface="Cambria"/>
                <a:cs typeface="Cambria"/>
              </a:rPr>
              <a:t> </a:t>
            </a:r>
            <a:r>
              <a:rPr sz="1765" spc="-18" dirty="0">
                <a:latin typeface="Cambria"/>
                <a:cs typeface="Cambria"/>
              </a:rPr>
              <a:t>array</a:t>
            </a:r>
            <a:r>
              <a:rPr sz="1765" spc="-9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is </a:t>
            </a:r>
            <a:r>
              <a:rPr sz="1765" spc="-18" dirty="0">
                <a:latin typeface="Cambria"/>
                <a:cs typeface="Cambria"/>
              </a:rPr>
              <a:t>accessed</a:t>
            </a:r>
            <a:r>
              <a:rPr sz="1765" spc="4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through</a:t>
            </a:r>
            <a:r>
              <a:rPr sz="1765" spc="-22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</a:t>
            </a:r>
            <a:r>
              <a:rPr sz="1765" spc="-31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row</a:t>
            </a:r>
            <a:r>
              <a:rPr sz="1765" spc="322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and </a:t>
            </a:r>
            <a:r>
              <a:rPr sz="1765" spc="-335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column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index.</a:t>
            </a:r>
            <a:endParaRPr sz="1765" dirty="0">
              <a:latin typeface="Cambria"/>
              <a:cs typeface="Cambria"/>
            </a:endParaRPr>
          </a:p>
          <a:p>
            <a:pPr marL="314876" indent="-304230">
              <a:spcBef>
                <a:spcPts val="887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spc="-9" dirty="0">
                <a:latin typeface="Cambria"/>
                <a:cs typeface="Cambria"/>
              </a:rPr>
              <a:t>Syntax:</a:t>
            </a:r>
            <a:endParaRPr sz="1765" dirty="0">
              <a:latin typeface="Cambria"/>
              <a:cs typeface="Cambria"/>
            </a:endParaRPr>
          </a:p>
          <a:p>
            <a:pPr marL="414044">
              <a:spcBef>
                <a:spcPts val="882"/>
              </a:spcBef>
            </a:pP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elementType[</a:t>
            </a:r>
            <a:r>
              <a:rPr sz="1765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][</a:t>
            </a:r>
            <a:r>
              <a:rPr sz="1765" spc="-1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r>
              <a:rPr sz="1765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22" dirty="0">
                <a:solidFill>
                  <a:srgbClr val="FF0000"/>
                </a:solidFill>
                <a:latin typeface="Cambria"/>
                <a:cs typeface="Cambria"/>
              </a:rPr>
              <a:t>arrayRefVar;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624243">
              <a:spcBef>
                <a:spcPts val="877"/>
              </a:spcBef>
            </a:pPr>
            <a:r>
              <a:rPr sz="1765" b="1" spc="-4" dirty="0">
                <a:latin typeface="Cambria"/>
                <a:cs typeface="Cambria"/>
              </a:rPr>
              <a:t>OR</a:t>
            </a:r>
            <a:endParaRPr sz="1765" dirty="0">
              <a:latin typeface="Cambria"/>
              <a:cs typeface="Cambria"/>
            </a:endParaRPr>
          </a:p>
          <a:p>
            <a:pPr marL="414044">
              <a:spcBef>
                <a:spcPts val="887"/>
              </a:spcBef>
            </a:pPr>
            <a:r>
              <a:rPr sz="1765" spc="-18" dirty="0">
                <a:latin typeface="Cambria"/>
                <a:cs typeface="Cambria"/>
              </a:rPr>
              <a:t>elementType</a:t>
            </a:r>
            <a:r>
              <a:rPr sz="1765" spc="-31" dirty="0">
                <a:latin typeface="Cambria"/>
                <a:cs typeface="Cambria"/>
              </a:rPr>
              <a:t> </a:t>
            </a:r>
            <a:r>
              <a:rPr sz="1765" spc="-22" dirty="0">
                <a:latin typeface="Cambria"/>
                <a:cs typeface="Cambria"/>
              </a:rPr>
              <a:t>arrayRefVar[</a:t>
            </a:r>
            <a:r>
              <a:rPr sz="1765" spc="-35" dirty="0">
                <a:latin typeface="Cambria"/>
                <a:cs typeface="Cambria"/>
              </a:rPr>
              <a:t> </a:t>
            </a:r>
            <a:r>
              <a:rPr sz="1765" spc="4" dirty="0">
                <a:latin typeface="Cambria"/>
                <a:cs typeface="Cambria"/>
              </a:rPr>
              <a:t>][</a:t>
            </a:r>
            <a:r>
              <a:rPr sz="1765" spc="13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];</a:t>
            </a:r>
            <a:r>
              <a:rPr lang="en-US" sz="1765" spc="-4" dirty="0">
                <a:latin typeface="Cambria"/>
                <a:cs typeface="Cambria"/>
              </a:rPr>
              <a:t>   </a:t>
            </a:r>
            <a:r>
              <a:rPr lang="en-US" sz="1765" b="1" spc="-4" dirty="0">
                <a:latin typeface="Cambria"/>
                <a:cs typeface="Cambria"/>
              </a:rPr>
              <a:t>OR    </a:t>
            </a:r>
            <a:r>
              <a:rPr lang="en-IN" sz="1765" spc="-18" dirty="0" err="1">
                <a:latin typeface="Cambria"/>
                <a:cs typeface="Cambria"/>
              </a:rPr>
              <a:t>elementType</a:t>
            </a:r>
            <a:r>
              <a:rPr lang="en-IN" sz="1765" spc="-31" dirty="0">
                <a:latin typeface="Cambria"/>
                <a:cs typeface="Cambria"/>
              </a:rPr>
              <a:t>   [ ][ ]</a:t>
            </a:r>
            <a:r>
              <a:rPr lang="en-IN" sz="1765" spc="-22" dirty="0" err="1">
                <a:latin typeface="Cambria"/>
                <a:cs typeface="Cambria"/>
              </a:rPr>
              <a:t>arrayRefVar</a:t>
            </a:r>
            <a:r>
              <a:rPr lang="en-IN" sz="1765" spc="-4" dirty="0">
                <a:latin typeface="Cambria"/>
                <a:cs typeface="Cambria"/>
              </a:rPr>
              <a:t>;</a:t>
            </a:r>
            <a:endParaRPr lang="en-IN" sz="1765" dirty="0">
              <a:latin typeface="Cambria"/>
              <a:cs typeface="Cambria"/>
            </a:endParaRPr>
          </a:p>
          <a:p>
            <a:pPr marL="314876" indent="-304230">
              <a:spcBef>
                <a:spcPts val="882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1765" dirty="0">
                <a:latin typeface="Cambria"/>
                <a:cs typeface="Cambria"/>
              </a:rPr>
              <a:t>Ex:</a:t>
            </a:r>
          </a:p>
          <a:p>
            <a:pPr marL="457186">
              <a:spcBef>
                <a:spcPts val="877"/>
              </a:spcBef>
            </a:pP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int[</a:t>
            </a:r>
            <a:r>
              <a:rPr sz="1765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][</a:t>
            </a:r>
            <a:r>
              <a:rPr sz="1765" spc="-4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]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matrix;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20844">
              <a:spcBef>
                <a:spcPts val="887"/>
              </a:spcBef>
            </a:pPr>
            <a:r>
              <a:rPr sz="1765" b="1" spc="-4" dirty="0">
                <a:latin typeface="Cambria"/>
                <a:cs typeface="Cambria"/>
              </a:rPr>
              <a:t>OR</a:t>
            </a:r>
            <a:endParaRPr sz="1765" dirty="0">
              <a:latin typeface="Cambria"/>
              <a:cs typeface="Cambria"/>
            </a:endParaRPr>
          </a:p>
          <a:p>
            <a:pPr marL="414044">
              <a:spcBef>
                <a:spcPts val="882"/>
              </a:spcBef>
            </a:pPr>
            <a:r>
              <a:rPr sz="1765" dirty="0">
                <a:latin typeface="Cambria"/>
                <a:cs typeface="Cambria"/>
              </a:rPr>
              <a:t>int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matrix[</a:t>
            </a:r>
            <a:r>
              <a:rPr sz="1765" spc="-4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][</a:t>
            </a:r>
            <a:r>
              <a:rPr sz="1765" spc="-44" dirty="0">
                <a:latin typeface="Cambria"/>
                <a:cs typeface="Cambria"/>
              </a:rPr>
              <a:t> </a:t>
            </a:r>
            <a:r>
              <a:rPr sz="1765" spc="4" dirty="0">
                <a:latin typeface="Cambria"/>
                <a:cs typeface="Cambria"/>
              </a:rPr>
              <a:t>];</a:t>
            </a:r>
            <a:endParaRPr sz="1765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92362"/>
            <a:ext cx="3435163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spc="-79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71" b="1" spc="-7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71" b="1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471" b="1" spc="9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71" b="1" spc="-18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471" b="1" spc="-9" dirty="0">
                <a:solidFill>
                  <a:srgbClr val="FFFFFF"/>
                </a:solidFill>
                <a:latin typeface="Cambria"/>
                <a:cs typeface="Cambria"/>
              </a:rPr>
              <a:t>me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471" b="1" spc="9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71" b="1" spc="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71" b="1" spc="-12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471" b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471" b="1" spc="-93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2471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466" y="1904951"/>
            <a:ext cx="2215403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-4" dirty="0">
                <a:latin typeface="Cambria"/>
                <a:cs typeface="Cambria"/>
              </a:rPr>
              <a:t>matrix</a:t>
            </a:r>
            <a:r>
              <a:rPr sz="1765" spc="-62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=</a:t>
            </a:r>
            <a:r>
              <a:rPr sz="1765" spc="-26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new</a:t>
            </a:r>
            <a:r>
              <a:rPr sz="1765" spc="-26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int[5][5];</a:t>
            </a:r>
            <a:endParaRPr sz="1765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1" y="2362201"/>
            <a:ext cx="8839200" cy="4495800"/>
            <a:chOff x="457200" y="3029711"/>
            <a:chExt cx="9144000" cy="4277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029711"/>
              <a:ext cx="9144000" cy="42778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9144000" cy="2715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772349"/>
            <a:ext cx="3435163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spc="-79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71" b="1" spc="-7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71" b="1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471" b="1" spc="9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71" b="1" spc="-18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471" b="1" spc="-9" dirty="0">
                <a:solidFill>
                  <a:srgbClr val="FFFFFF"/>
                </a:solidFill>
                <a:latin typeface="Cambria"/>
                <a:cs typeface="Cambria"/>
              </a:rPr>
              <a:t>me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471" b="1" spc="9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71" b="1" spc="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71" b="1" spc="-12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71" b="1" spc="-13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471" b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471" b="1" spc="-93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71" b="1" spc="-4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2471" dirty="0">
              <a:latin typeface="Cambria"/>
              <a:cs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4EEDA3D-CD6F-4813-8047-B5BEAD3E268D}"/>
              </a:ext>
            </a:extLst>
          </p:cNvPr>
          <p:cNvSpPr/>
          <p:nvPr/>
        </p:nvSpPr>
        <p:spPr>
          <a:xfrm>
            <a:off x="941294" y="1748118"/>
            <a:ext cx="7530353" cy="4329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18" dirty="0"/>
          </a:p>
          <a:p>
            <a:r>
              <a:rPr lang="en-US" sz="2118" dirty="0"/>
              <a:t>class Main</a:t>
            </a:r>
          </a:p>
          <a:p>
            <a:r>
              <a:rPr lang="en-US" sz="2118" dirty="0"/>
              <a:t>{</a:t>
            </a:r>
          </a:p>
          <a:p>
            <a:r>
              <a:rPr lang="en-US" sz="2118" dirty="0"/>
              <a:t>	public static void main(String </a:t>
            </a:r>
            <a:r>
              <a:rPr lang="en-US" sz="2118" dirty="0" err="1"/>
              <a:t>args</a:t>
            </a:r>
            <a:r>
              <a:rPr lang="en-US" sz="2118" dirty="0"/>
              <a:t>[])</a:t>
            </a:r>
          </a:p>
          <a:p>
            <a:r>
              <a:rPr lang="en-US" sz="2118" dirty="0"/>
              <a:t>	{    </a:t>
            </a:r>
          </a:p>
          <a:p>
            <a:r>
              <a:rPr lang="en-US" sz="2118" dirty="0"/>
              <a:t>	</a:t>
            </a:r>
            <a:r>
              <a:rPr lang="en-US" sz="2118" dirty="0">
                <a:solidFill>
                  <a:srgbClr val="FF0000"/>
                </a:solidFill>
              </a:rPr>
              <a:t>int[][] a={{10,20},{30,40}};</a:t>
            </a:r>
            <a:r>
              <a:rPr lang="en-US" sz="2118" dirty="0"/>
              <a:t>//declaration and initialization   </a:t>
            </a:r>
          </a:p>
          <a:p>
            <a:r>
              <a:rPr lang="en-US" sz="2118" dirty="0"/>
              <a:t>	</a:t>
            </a:r>
            <a:r>
              <a:rPr lang="en-US" sz="2118" dirty="0" err="1"/>
              <a:t>System.out.println</a:t>
            </a:r>
            <a:r>
              <a:rPr lang="en-US" sz="2118" dirty="0"/>
              <a:t>("Two dimensional array elements are");    </a:t>
            </a:r>
          </a:p>
          <a:p>
            <a:r>
              <a:rPr lang="en-US" sz="2118" dirty="0"/>
              <a:t>	</a:t>
            </a:r>
            <a:r>
              <a:rPr lang="en-US" sz="2118" dirty="0" err="1"/>
              <a:t>System.out.println</a:t>
            </a:r>
            <a:r>
              <a:rPr lang="en-US" sz="2118" dirty="0"/>
              <a:t>(a[0][0]);    </a:t>
            </a:r>
          </a:p>
          <a:p>
            <a:r>
              <a:rPr lang="en-US" sz="2118" dirty="0"/>
              <a:t>	</a:t>
            </a:r>
            <a:r>
              <a:rPr lang="en-US" sz="2118" dirty="0" err="1"/>
              <a:t>System.out.println</a:t>
            </a:r>
            <a:r>
              <a:rPr lang="en-US" sz="2118" dirty="0"/>
              <a:t>(a[0][1]);    </a:t>
            </a:r>
          </a:p>
          <a:p>
            <a:r>
              <a:rPr lang="en-US" sz="2118" dirty="0"/>
              <a:t>	</a:t>
            </a:r>
            <a:r>
              <a:rPr lang="en-US" sz="2118" dirty="0" err="1"/>
              <a:t>System.out.println</a:t>
            </a:r>
            <a:r>
              <a:rPr lang="en-US" sz="2118" dirty="0"/>
              <a:t>(a[1][0]);    </a:t>
            </a:r>
          </a:p>
          <a:p>
            <a:r>
              <a:rPr lang="en-US" sz="2118" dirty="0"/>
              <a:t>	</a:t>
            </a:r>
            <a:r>
              <a:rPr lang="en-US" sz="2118" dirty="0" err="1"/>
              <a:t>System.out.println</a:t>
            </a:r>
            <a:r>
              <a:rPr lang="en-US" sz="2118" dirty="0"/>
              <a:t>(a[1][1]);    	</a:t>
            </a:r>
          </a:p>
          <a:p>
            <a:r>
              <a:rPr lang="en-US" sz="2118" dirty="0"/>
              <a:t>	}</a:t>
            </a:r>
          </a:p>
          <a:p>
            <a:r>
              <a:rPr lang="en-US" sz="2118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429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742094"/>
            <a:ext cx="3694018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Two-Dimensional</a:t>
            </a:r>
            <a:r>
              <a:rPr sz="2647" spc="-8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600" y="2057400"/>
            <a:ext cx="8755000" cy="3453776"/>
            <a:chOff x="639725" y="2649080"/>
            <a:chExt cx="8868410" cy="2439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725" y="2649080"/>
              <a:ext cx="8868233" cy="1237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725" y="3886200"/>
              <a:ext cx="8868233" cy="12024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933" y="534644"/>
            <a:ext cx="2979643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44049" marR="4482" indent="-733402">
              <a:spcBef>
                <a:spcPts val="88"/>
              </a:spcBef>
            </a:pP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Obtaining </a:t>
            </a:r>
            <a:r>
              <a:rPr sz="2647" spc="-9" dirty="0">
                <a:solidFill>
                  <a:srgbClr val="FFFFFF"/>
                </a:solidFill>
                <a:latin typeface="Cambria"/>
                <a:cs typeface="Cambria"/>
              </a:rPr>
              <a:t>length </a:t>
            </a:r>
            <a:r>
              <a:rPr sz="2647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647" spc="-57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spc="-2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933" y="2040811"/>
            <a:ext cx="7320243" cy="10977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spc="-9" dirty="0">
                <a:latin typeface="Cambria"/>
                <a:cs typeface="Cambria"/>
              </a:rPr>
              <a:t>Example:</a:t>
            </a:r>
            <a:endParaRPr sz="1765" dirty="0">
              <a:latin typeface="Cambria"/>
              <a:cs typeface="Cambria"/>
            </a:endParaRPr>
          </a:p>
          <a:p>
            <a:pPr marL="11206" marR="4482"/>
            <a:r>
              <a:rPr sz="1765" dirty="0">
                <a:latin typeface="Cambria"/>
                <a:cs typeface="Cambria"/>
              </a:rPr>
              <a:t>x</a:t>
            </a:r>
            <a:r>
              <a:rPr sz="1765" spc="88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=</a:t>
            </a:r>
            <a:r>
              <a:rPr sz="1765" spc="88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new</a:t>
            </a:r>
            <a:r>
              <a:rPr sz="1765" spc="84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int[3][4],</a:t>
            </a:r>
            <a:r>
              <a:rPr sz="1765" spc="84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x[0],</a:t>
            </a:r>
            <a:r>
              <a:rPr sz="1765" spc="84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x[1],</a:t>
            </a:r>
            <a:r>
              <a:rPr sz="1765" spc="84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and</a:t>
            </a:r>
            <a:r>
              <a:rPr sz="1765" spc="84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x[2]</a:t>
            </a:r>
            <a:r>
              <a:rPr sz="1765" spc="93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are</a:t>
            </a:r>
            <a:r>
              <a:rPr sz="1765" spc="66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one-dimensional</a:t>
            </a:r>
            <a:r>
              <a:rPr sz="1765" spc="75" dirty="0">
                <a:latin typeface="Cambria"/>
                <a:cs typeface="Cambria"/>
              </a:rPr>
              <a:t> </a:t>
            </a:r>
            <a:r>
              <a:rPr sz="1765" spc="-18" dirty="0">
                <a:latin typeface="Cambria"/>
                <a:cs typeface="Cambria"/>
              </a:rPr>
              <a:t>arrays</a:t>
            </a:r>
            <a:r>
              <a:rPr sz="1765" spc="7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and</a:t>
            </a:r>
            <a:r>
              <a:rPr sz="1765" spc="172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each</a:t>
            </a:r>
            <a:r>
              <a:rPr sz="1765" spc="75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contains </a:t>
            </a:r>
            <a:r>
              <a:rPr sz="1765" spc="-340" dirty="0">
                <a:latin typeface="Cambria"/>
                <a:cs typeface="Cambria"/>
              </a:rPr>
              <a:t> </a:t>
            </a:r>
            <a:r>
              <a:rPr sz="1765" spc="-9" dirty="0">
                <a:latin typeface="Cambria"/>
                <a:cs typeface="Cambria"/>
              </a:rPr>
              <a:t>four</a:t>
            </a:r>
            <a:r>
              <a:rPr sz="1765" spc="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elements. </a:t>
            </a:r>
            <a:r>
              <a:rPr sz="1765" dirty="0">
                <a:latin typeface="Cambria"/>
                <a:cs typeface="Cambria"/>
              </a:rPr>
              <a:t>So,</a:t>
            </a:r>
            <a:r>
              <a:rPr sz="1765" spc="-4" dirty="0">
                <a:latin typeface="Cambria"/>
                <a:cs typeface="Cambria"/>
              </a:rPr>
              <a:t> x.length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is</a:t>
            </a:r>
            <a:r>
              <a:rPr sz="1765" spc="18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3,</a:t>
            </a:r>
            <a:r>
              <a:rPr sz="1765" spc="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and</a:t>
            </a:r>
            <a:r>
              <a:rPr sz="1765" spc="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x[0].length,</a:t>
            </a:r>
            <a:r>
              <a:rPr sz="1765" spc="309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x[1].length,</a:t>
            </a:r>
            <a:r>
              <a:rPr sz="1765" spc="-40" dirty="0">
                <a:latin typeface="Cambria"/>
                <a:cs typeface="Cambria"/>
              </a:rPr>
              <a:t> </a:t>
            </a:r>
            <a:r>
              <a:rPr sz="1765" dirty="0">
                <a:latin typeface="Cambria"/>
                <a:cs typeface="Cambria"/>
              </a:rPr>
              <a:t>and</a:t>
            </a:r>
            <a:r>
              <a:rPr sz="1765" spc="-4" dirty="0">
                <a:latin typeface="Cambria"/>
                <a:cs typeface="Cambria"/>
              </a:rPr>
              <a:t> x[2].length</a:t>
            </a:r>
            <a:r>
              <a:rPr sz="1765" spc="-18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are</a:t>
            </a:r>
            <a:r>
              <a:rPr sz="1765" spc="4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4.</a:t>
            </a:r>
            <a:endParaRPr sz="1765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1750" y="3367144"/>
            <a:ext cx="6613712" cy="2068606"/>
            <a:chOff x="1243583" y="3816096"/>
            <a:chExt cx="7495540" cy="2344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3816096"/>
              <a:ext cx="7495031" cy="70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5281" y="3886199"/>
              <a:ext cx="7279265" cy="2274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389636"/>
            <a:ext cx="3329304" cy="10026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3200" spc="-50" dirty="0">
                <a:solidFill>
                  <a:srgbClr val="FFFFFF"/>
                </a:solidFill>
              </a:rPr>
              <a:t>Two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If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(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45" dirty="0">
                <a:solidFill>
                  <a:srgbClr val="FFFFFF"/>
                </a:solidFill>
              </a:rPr>
              <a:t>if..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else </a:t>
            </a:r>
            <a:r>
              <a:rPr sz="3200" spc="-705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Statement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1373" y="6449669"/>
            <a:ext cx="439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IfElseDemo.java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20" y="1855978"/>
            <a:ext cx="824103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Java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if-else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0" dirty="0">
                <a:latin typeface="Cambria"/>
                <a:cs typeface="Cambria"/>
              </a:rPr>
              <a:t> tests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true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otherwise else block</a:t>
            </a:r>
            <a:r>
              <a:rPr sz="1800" dirty="0">
                <a:latin typeface="Cambria"/>
                <a:cs typeface="Cambria"/>
              </a:rPr>
              <a:t> 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condition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true</a:t>
            </a:r>
            <a:endParaRPr sz="1800" dirty="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}else{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condition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false</a:t>
            </a:r>
            <a:endParaRPr sz="1800" dirty="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343911"/>
            <a:ext cx="3998976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16" y="826606"/>
            <a:ext cx="3411070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9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r>
              <a:rPr sz="2647" spc="-5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Arrays</a:t>
            </a:r>
            <a:endParaRPr sz="2647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90" y="1664747"/>
            <a:ext cx="7272170" cy="4606962"/>
            <a:chOff x="886968" y="1886712"/>
            <a:chExt cx="8241792" cy="522122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8" y="1886712"/>
              <a:ext cx="8241792" cy="19994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968" y="3886200"/>
              <a:ext cx="8241792" cy="32217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774940"/>
            <a:ext cx="3411070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9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r>
              <a:rPr sz="2647" spc="-5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Arrays</a:t>
            </a:r>
            <a:endParaRPr sz="2647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90" y="1727946"/>
            <a:ext cx="7357221" cy="2178424"/>
            <a:chOff x="886968" y="1958339"/>
            <a:chExt cx="8338184" cy="2468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8" y="1958339"/>
              <a:ext cx="8337803" cy="1927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307" y="3886200"/>
              <a:ext cx="2626079" cy="54097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090" y="3957471"/>
            <a:ext cx="7382436" cy="229944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85516"/>
            <a:ext cx="3138768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95883" marR="4482" indent="-885238">
              <a:spcBef>
                <a:spcPts val="88"/>
              </a:spcBef>
            </a:pPr>
            <a:r>
              <a:rPr sz="2647" b="1" spc="-13" dirty="0">
                <a:solidFill>
                  <a:srgbClr val="FFFFFF"/>
                </a:solidFill>
                <a:latin typeface="Cambria"/>
                <a:cs typeface="Cambria"/>
              </a:rPr>
              <a:t>Passing</a:t>
            </a:r>
            <a:r>
              <a:rPr sz="2647" b="1" spc="-5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b="1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b="1" spc="-31" dirty="0">
                <a:solidFill>
                  <a:srgbClr val="FFFFFF"/>
                </a:solidFill>
                <a:latin typeface="Cambria"/>
                <a:cs typeface="Cambria"/>
              </a:rPr>
              <a:t> Array</a:t>
            </a:r>
            <a:r>
              <a:rPr sz="2647" b="1" spc="-22" dirty="0">
                <a:solidFill>
                  <a:srgbClr val="FFFFFF"/>
                </a:solidFill>
                <a:latin typeface="Cambria"/>
                <a:cs typeface="Cambria"/>
              </a:rPr>
              <a:t> to </a:t>
            </a:r>
            <a:r>
              <a:rPr sz="2647" b="1" spc="-5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b="1" spc="-4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467" y="1904951"/>
            <a:ext cx="6280897" cy="55510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2">
              <a:spcBef>
                <a:spcPts val="93"/>
              </a:spcBef>
            </a:pP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When</a:t>
            </a:r>
            <a:r>
              <a:rPr sz="1765" spc="-3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3F3F3F"/>
                </a:solidFill>
                <a:latin typeface="Cambria"/>
                <a:cs typeface="Cambria"/>
              </a:rPr>
              <a:t>passing</a:t>
            </a:r>
            <a:r>
              <a:rPr sz="1765" spc="-26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sz="1765" spc="-18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3F3F3F"/>
                </a:solidFill>
                <a:latin typeface="Cambria"/>
                <a:cs typeface="Cambria"/>
              </a:rPr>
              <a:t>two-dimensional</a:t>
            </a:r>
            <a:r>
              <a:rPr sz="1765" spc="-3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3F3F3F"/>
                </a:solidFill>
                <a:latin typeface="Cambria"/>
                <a:cs typeface="Cambria"/>
              </a:rPr>
              <a:t>array</a:t>
            </a:r>
            <a:r>
              <a:rPr sz="1765" spc="-44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to</a:t>
            </a:r>
            <a:r>
              <a:rPr sz="1765" spc="-22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sz="1765" spc="-13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method,</a:t>
            </a:r>
            <a:r>
              <a:rPr sz="1765" spc="-26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the</a:t>
            </a:r>
            <a:r>
              <a:rPr sz="1765" spc="-18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3F3F3F"/>
                </a:solidFill>
                <a:latin typeface="Cambria"/>
                <a:cs typeface="Cambria"/>
              </a:rPr>
              <a:t>reference </a:t>
            </a:r>
            <a:r>
              <a:rPr sz="1765" spc="-37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3F3F3F"/>
                </a:solidFill>
                <a:latin typeface="Cambria"/>
                <a:cs typeface="Cambria"/>
              </a:rPr>
              <a:t>of</a:t>
            </a:r>
            <a:r>
              <a:rPr sz="1765" spc="-31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the</a:t>
            </a:r>
            <a:r>
              <a:rPr sz="1765" spc="-18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13" dirty="0">
                <a:solidFill>
                  <a:srgbClr val="3F3F3F"/>
                </a:solidFill>
                <a:latin typeface="Cambria"/>
                <a:cs typeface="Cambria"/>
              </a:rPr>
              <a:t>array</a:t>
            </a:r>
            <a:r>
              <a:rPr sz="1765" spc="-26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9" dirty="0">
                <a:solidFill>
                  <a:srgbClr val="3F3F3F"/>
                </a:solidFill>
                <a:latin typeface="Cambria"/>
                <a:cs typeface="Cambria"/>
              </a:rPr>
              <a:t>is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3F3F3F"/>
                </a:solidFill>
                <a:latin typeface="Cambria"/>
                <a:cs typeface="Cambria"/>
              </a:rPr>
              <a:t>passed</a:t>
            </a:r>
            <a:r>
              <a:rPr sz="1765" spc="-9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to</a:t>
            </a:r>
            <a:r>
              <a:rPr sz="1765" spc="-4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spc="4" dirty="0">
                <a:solidFill>
                  <a:srgbClr val="3F3F3F"/>
                </a:solidFill>
                <a:latin typeface="Cambria"/>
                <a:cs typeface="Cambria"/>
              </a:rPr>
              <a:t>the</a:t>
            </a:r>
            <a:r>
              <a:rPr sz="1765" spc="-18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3F3F3F"/>
                </a:solidFill>
                <a:latin typeface="Cambria"/>
                <a:cs typeface="Cambria"/>
              </a:rPr>
              <a:t>method.</a:t>
            </a:r>
            <a:endParaRPr sz="1765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883" y="2420471"/>
            <a:ext cx="7894768" cy="3593054"/>
            <a:chOff x="457200" y="2743200"/>
            <a:chExt cx="8947403" cy="407212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743200"/>
              <a:ext cx="5073396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5073396" cy="29291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467" y="3957828"/>
              <a:ext cx="3755136" cy="2247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967" y="826606"/>
            <a:ext cx="3138768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95883" marR="4482" indent="-885238">
              <a:spcBef>
                <a:spcPts val="88"/>
              </a:spcBef>
            </a:pPr>
            <a:r>
              <a:rPr sz="2647" b="1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b="1" spc="-31" dirty="0">
                <a:solidFill>
                  <a:srgbClr val="FFFFFF"/>
                </a:solidFill>
                <a:latin typeface="Cambria"/>
                <a:cs typeface="Cambria"/>
              </a:rPr>
              <a:t> Array</a:t>
            </a:r>
            <a:r>
              <a:rPr sz="2647" b="1" spc="-2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647" b="1" spc="-22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B006FC5-DC32-4451-9B2E-2E42BF99D5DB}"/>
              </a:ext>
            </a:extLst>
          </p:cNvPr>
          <p:cNvSpPr/>
          <p:nvPr/>
        </p:nvSpPr>
        <p:spPr>
          <a:xfrm>
            <a:off x="930775" y="1949823"/>
            <a:ext cx="7675342" cy="375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class Main</a:t>
            </a:r>
          </a:p>
          <a:p>
            <a:r>
              <a:rPr lang="en-US" sz="1588" dirty="0"/>
              <a:t>{</a:t>
            </a:r>
          </a:p>
          <a:p>
            <a:r>
              <a:rPr lang="en-US" sz="1588" dirty="0"/>
              <a:t>	public static void main(String </a:t>
            </a:r>
            <a:r>
              <a:rPr lang="en-US" sz="1588" dirty="0" err="1"/>
              <a:t>args</a:t>
            </a:r>
            <a:r>
              <a:rPr lang="en-US" sz="1588" dirty="0"/>
              <a:t>[])</a:t>
            </a:r>
          </a:p>
          <a:p>
            <a:r>
              <a:rPr lang="en-US" sz="1588" dirty="0"/>
              <a:t>	{    </a:t>
            </a:r>
          </a:p>
          <a:p>
            <a:r>
              <a:rPr lang="en-US" sz="1588" dirty="0"/>
              <a:t>	int[][] a={{10,20},{30,40},{50,60}};//declaration and initialization   </a:t>
            </a:r>
          </a:p>
          <a:p>
            <a:r>
              <a:rPr lang="en-US" sz="1588" dirty="0"/>
              <a:t>	</a:t>
            </a:r>
            <a:r>
              <a:rPr lang="en-US" sz="1588" dirty="0" err="1"/>
              <a:t>System.out.println</a:t>
            </a:r>
            <a:r>
              <a:rPr lang="en-US" sz="1588" dirty="0"/>
              <a:t>("Two dimensional array elements are");    </a:t>
            </a:r>
          </a:p>
          <a:p>
            <a:r>
              <a:rPr lang="en-US" sz="1588" dirty="0"/>
              <a:t>	for (int </a:t>
            </a:r>
            <a:r>
              <a:rPr lang="en-US" sz="1588" dirty="0" err="1"/>
              <a:t>i</a:t>
            </a:r>
            <a:r>
              <a:rPr lang="en-US" sz="1588" dirty="0"/>
              <a:t> = 0; </a:t>
            </a:r>
            <a:r>
              <a:rPr lang="en-US" sz="1588" dirty="0" err="1"/>
              <a:t>i</a:t>
            </a:r>
            <a:r>
              <a:rPr lang="en-US" sz="1588" dirty="0"/>
              <a:t> &lt; 3; </a:t>
            </a:r>
            <a:r>
              <a:rPr lang="en-US" sz="1588" dirty="0" err="1"/>
              <a:t>i</a:t>
            </a:r>
            <a:r>
              <a:rPr lang="en-US" sz="1588" dirty="0"/>
              <a:t>++) </a:t>
            </a:r>
          </a:p>
          <a:p>
            <a:r>
              <a:rPr lang="en-US" sz="1588" dirty="0"/>
              <a:t>	{</a:t>
            </a:r>
          </a:p>
          <a:p>
            <a:r>
              <a:rPr lang="en-US" sz="1588" dirty="0"/>
              <a:t>            for (int j = 0; j &lt; 2; </a:t>
            </a:r>
            <a:r>
              <a:rPr lang="en-US" sz="1588" dirty="0" err="1"/>
              <a:t>j++</a:t>
            </a:r>
            <a:r>
              <a:rPr lang="en-US" sz="1588" dirty="0"/>
              <a:t>) </a:t>
            </a:r>
          </a:p>
          <a:p>
            <a:r>
              <a:rPr lang="en-US" sz="1588" dirty="0"/>
              <a:t>	    {</a:t>
            </a:r>
          </a:p>
          <a:p>
            <a:r>
              <a:rPr lang="en-US" sz="1588" dirty="0"/>
              <a:t>                </a:t>
            </a:r>
            <a:r>
              <a:rPr lang="en-US" sz="1588" dirty="0" err="1"/>
              <a:t>System.out.println</a:t>
            </a:r>
            <a:r>
              <a:rPr lang="en-US" sz="1588" dirty="0"/>
              <a:t>(a[</a:t>
            </a:r>
            <a:r>
              <a:rPr lang="en-US" sz="1588" dirty="0" err="1"/>
              <a:t>i</a:t>
            </a:r>
            <a:r>
              <a:rPr lang="en-US" sz="1588" dirty="0"/>
              <a:t>][j]);</a:t>
            </a:r>
          </a:p>
          <a:p>
            <a:r>
              <a:rPr lang="en-US" sz="1588" dirty="0"/>
              <a:t>           	 }</a:t>
            </a:r>
          </a:p>
          <a:p>
            <a:r>
              <a:rPr lang="en-US" sz="1588" dirty="0"/>
              <a:t>	}</a:t>
            </a:r>
          </a:p>
          <a:p>
            <a:r>
              <a:rPr lang="en-US" sz="1588" dirty="0"/>
              <a:t>	}</a:t>
            </a:r>
          </a:p>
          <a:p>
            <a:r>
              <a:rPr lang="en-US" sz="1588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930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533400"/>
            <a:ext cx="3138768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95883" marR="4482" indent="-885238">
              <a:spcBef>
                <a:spcPts val="88"/>
              </a:spcBef>
            </a:pPr>
            <a:r>
              <a:rPr sz="2647" b="1" spc="-4" dirty="0">
                <a:solidFill>
                  <a:srgbClr val="FFFFFF"/>
                </a:solidFill>
                <a:latin typeface="Cambria"/>
                <a:cs typeface="Cambria"/>
              </a:rPr>
              <a:t>2-D</a:t>
            </a:r>
            <a:r>
              <a:rPr sz="2647" b="1" spc="-31" dirty="0">
                <a:solidFill>
                  <a:srgbClr val="FFFFFF"/>
                </a:solidFill>
                <a:latin typeface="Cambria"/>
                <a:cs typeface="Cambria"/>
              </a:rPr>
              <a:t> Array</a:t>
            </a:r>
            <a:r>
              <a:rPr sz="2647" b="1" spc="-2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647" b="1" spc="-22" dirty="0">
                <a:solidFill>
                  <a:srgbClr val="FFFFFF"/>
                </a:solidFill>
                <a:latin typeface="Cambria"/>
                <a:cs typeface="Cambria"/>
              </a:rPr>
              <a:t>to Method Example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B006FC5-DC32-4451-9B2E-2E42BF99D5DB}"/>
              </a:ext>
            </a:extLst>
          </p:cNvPr>
          <p:cNvSpPr/>
          <p:nvPr/>
        </p:nvSpPr>
        <p:spPr>
          <a:xfrm>
            <a:off x="609600" y="1549077"/>
            <a:ext cx="76753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int[][] a = { { 1, 2, 3 }, { 4, 5, 6 }, { 7, 8, 9 } };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arr2method(a); </a:t>
            </a:r>
            <a:r>
              <a:rPr lang="en-US" dirty="0"/>
              <a:t>// pass it to the method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public static void </a:t>
            </a:r>
            <a:r>
              <a:rPr lang="en-US" dirty="0">
                <a:solidFill>
                  <a:srgbClr val="FF0000"/>
                </a:solidFill>
              </a:rPr>
              <a:t>arr2method</a:t>
            </a:r>
            <a:r>
              <a:rPr lang="en-US" dirty="0"/>
              <a:t>(int[][] a)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("Elements are :");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        for (int j = 0; j &lt; a[</a:t>
            </a:r>
            <a:r>
              <a:rPr lang="en-US" dirty="0" err="1"/>
              <a:t>i</a:t>
            </a:r>
            <a:r>
              <a:rPr lang="en-US" dirty="0"/>
              <a:t>].length;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System.out.print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][j] + "\t");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System.out.println</a:t>
            </a:r>
            <a:r>
              <a:rPr lang="en-US" dirty="0"/>
              <a:t>("");</a:t>
            </a:r>
          </a:p>
          <a:p>
            <a:r>
              <a:rPr lang="en-US" dirty="0"/>
              <a:t>                }</a:t>
            </a:r>
          </a:p>
          <a:p>
            <a:r>
              <a:rPr lang="en-US"/>
              <a:t>        </a:t>
            </a:r>
            <a:r>
              <a:rPr lang="en-US" smtClean="0"/>
              <a:t>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3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34039"/>
            <a:ext cx="3053603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spc="-4" dirty="0">
                <a:solidFill>
                  <a:srgbClr val="FFFFFF"/>
                </a:solidFill>
                <a:latin typeface="Cambria"/>
                <a:cs typeface="Cambria"/>
              </a:rPr>
              <a:t>Multi</a:t>
            </a:r>
            <a:r>
              <a:rPr sz="2118" b="1" spc="-3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18" b="1" spc="-4" dirty="0">
                <a:solidFill>
                  <a:srgbClr val="FFFFFF"/>
                </a:solidFill>
                <a:latin typeface="Cambria"/>
                <a:cs typeface="Cambria"/>
              </a:rPr>
              <a:t>Dimensional</a:t>
            </a:r>
            <a:r>
              <a:rPr sz="2118" b="1" spc="-5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18" b="1" spc="-26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118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468" y="1904951"/>
            <a:ext cx="7051861" cy="82671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2" algn="just">
              <a:spcBef>
                <a:spcPts val="93"/>
              </a:spcBef>
            </a:pPr>
            <a:r>
              <a:rPr sz="1765" dirty="0">
                <a:latin typeface="Cambria"/>
                <a:cs typeface="Cambria"/>
              </a:rPr>
              <a:t>A </a:t>
            </a:r>
            <a:r>
              <a:rPr sz="1765" spc="-4" dirty="0">
                <a:latin typeface="Cambria"/>
                <a:cs typeface="Cambria"/>
              </a:rPr>
              <a:t>two-dimensional </a:t>
            </a:r>
            <a:r>
              <a:rPr sz="1765" spc="-18" dirty="0">
                <a:latin typeface="Cambria"/>
                <a:cs typeface="Cambria"/>
              </a:rPr>
              <a:t>array </a:t>
            </a:r>
            <a:r>
              <a:rPr sz="1765" spc="-4" dirty="0">
                <a:latin typeface="Cambria"/>
                <a:cs typeface="Cambria"/>
              </a:rPr>
              <a:t>consists </a:t>
            </a:r>
            <a:r>
              <a:rPr sz="1765" spc="-13" dirty="0">
                <a:latin typeface="Cambria"/>
                <a:cs typeface="Cambria"/>
              </a:rPr>
              <a:t>of </a:t>
            </a:r>
            <a:r>
              <a:rPr sz="1765" spc="-9" dirty="0">
                <a:latin typeface="Cambria"/>
                <a:cs typeface="Cambria"/>
              </a:rPr>
              <a:t>an </a:t>
            </a:r>
            <a:r>
              <a:rPr sz="1765" spc="-18" dirty="0">
                <a:latin typeface="Cambria"/>
                <a:cs typeface="Cambria"/>
              </a:rPr>
              <a:t>array </a:t>
            </a:r>
            <a:r>
              <a:rPr sz="1765" spc="-4" dirty="0">
                <a:latin typeface="Cambria"/>
                <a:cs typeface="Cambria"/>
              </a:rPr>
              <a:t>of </a:t>
            </a:r>
            <a:r>
              <a:rPr sz="1765" spc="-9" dirty="0">
                <a:latin typeface="Cambria"/>
                <a:cs typeface="Cambria"/>
              </a:rPr>
              <a:t>one-dimensional</a:t>
            </a:r>
            <a:r>
              <a:rPr sz="1765" spc="-4" dirty="0">
                <a:latin typeface="Cambria"/>
                <a:cs typeface="Cambria"/>
              </a:rPr>
              <a:t> </a:t>
            </a:r>
            <a:r>
              <a:rPr sz="1765" spc="-18" dirty="0">
                <a:latin typeface="Cambria"/>
                <a:cs typeface="Cambria"/>
              </a:rPr>
              <a:t>arrays </a:t>
            </a:r>
            <a:r>
              <a:rPr sz="1765" spc="-13" dirty="0">
                <a:latin typeface="Cambria"/>
                <a:cs typeface="Cambria"/>
              </a:rPr>
              <a:t> </a:t>
            </a:r>
            <a:r>
              <a:rPr sz="1765" spc="-4" dirty="0">
                <a:latin typeface="Cambria"/>
                <a:cs typeface="Cambria"/>
              </a:rPr>
              <a:t>and </a:t>
            </a:r>
            <a:r>
              <a:rPr sz="1765" dirty="0">
                <a:latin typeface="Cambria"/>
                <a:cs typeface="Cambria"/>
              </a:rPr>
              <a:t>a </a:t>
            </a:r>
            <a:r>
              <a:rPr sz="1765" spc="-9" dirty="0">
                <a:latin typeface="Cambria"/>
                <a:cs typeface="Cambria"/>
              </a:rPr>
              <a:t>three dimensional </a:t>
            </a:r>
            <a:r>
              <a:rPr sz="1765" spc="-18" dirty="0">
                <a:latin typeface="Cambria"/>
                <a:cs typeface="Cambria"/>
              </a:rPr>
              <a:t>array </a:t>
            </a:r>
            <a:r>
              <a:rPr sz="1765" spc="-4" dirty="0">
                <a:latin typeface="Cambria"/>
                <a:cs typeface="Cambria"/>
              </a:rPr>
              <a:t>consists of </a:t>
            </a:r>
            <a:r>
              <a:rPr sz="1765" dirty="0">
                <a:latin typeface="Cambria"/>
                <a:cs typeface="Cambria"/>
              </a:rPr>
              <a:t>an </a:t>
            </a:r>
            <a:r>
              <a:rPr sz="1765" spc="-18" dirty="0">
                <a:latin typeface="Cambria"/>
                <a:cs typeface="Cambria"/>
              </a:rPr>
              <a:t>array </a:t>
            </a:r>
            <a:r>
              <a:rPr sz="1765" spc="-13" dirty="0">
                <a:latin typeface="Cambria"/>
                <a:cs typeface="Cambria"/>
              </a:rPr>
              <a:t>of two-</a:t>
            </a:r>
            <a:r>
              <a:rPr sz="1765" spc="-9" dirty="0">
                <a:latin typeface="Cambria"/>
                <a:cs typeface="Cambria"/>
              </a:rPr>
              <a:t> dimensional </a:t>
            </a:r>
            <a:r>
              <a:rPr sz="1765" spc="-4" dirty="0">
                <a:latin typeface="Cambria"/>
                <a:cs typeface="Cambria"/>
              </a:rPr>
              <a:t> </a:t>
            </a:r>
            <a:r>
              <a:rPr sz="1765" spc="-13" dirty="0">
                <a:latin typeface="Cambria"/>
                <a:cs typeface="Cambria"/>
              </a:rPr>
              <a:t>arrays.</a:t>
            </a:r>
            <a:endParaRPr sz="176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054" y="2987938"/>
            <a:ext cx="4389119" cy="3946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084" y="3429002"/>
            <a:ext cx="7110804" cy="220470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823" y="737354"/>
            <a:ext cx="3053603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spc="-4" dirty="0">
                <a:solidFill>
                  <a:srgbClr val="FFFFFF"/>
                </a:solidFill>
                <a:latin typeface="Cambria"/>
                <a:cs typeface="Cambria"/>
              </a:rPr>
              <a:t>Multi</a:t>
            </a:r>
            <a:r>
              <a:rPr sz="2118" b="1" spc="-3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18" b="1" spc="-4" dirty="0">
                <a:solidFill>
                  <a:srgbClr val="FFFFFF"/>
                </a:solidFill>
                <a:latin typeface="Cambria"/>
                <a:cs typeface="Cambria"/>
              </a:rPr>
              <a:t>Dimensional</a:t>
            </a:r>
            <a:r>
              <a:rPr sz="2118" b="1" spc="-5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18" b="1" spc="-26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118" dirty="0">
              <a:latin typeface="Cambria"/>
              <a:cs typeface="Cambr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E4E3939-92E7-4991-99B0-A67C9A0F3E48}"/>
              </a:ext>
            </a:extLst>
          </p:cNvPr>
          <p:cNvSpPr/>
          <p:nvPr/>
        </p:nvSpPr>
        <p:spPr>
          <a:xfrm>
            <a:off x="806823" y="1939849"/>
            <a:ext cx="7642389" cy="107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8" dirty="0" err="1">
                <a:solidFill>
                  <a:srgbClr val="FF0000"/>
                </a:solidFill>
              </a:rPr>
              <a:t>Data_Type</a:t>
            </a:r>
            <a:r>
              <a:rPr lang="en-US" sz="2118" dirty="0">
                <a:solidFill>
                  <a:srgbClr val="FF0000"/>
                </a:solidFill>
              </a:rPr>
              <a:t>[][][] Name = new int[Tables][</a:t>
            </a:r>
            <a:r>
              <a:rPr lang="en-US" sz="2118" dirty="0" err="1">
                <a:solidFill>
                  <a:srgbClr val="FF0000"/>
                </a:solidFill>
              </a:rPr>
              <a:t>Row_Size</a:t>
            </a:r>
            <a:r>
              <a:rPr lang="en-US" sz="2118" dirty="0">
                <a:solidFill>
                  <a:srgbClr val="FF0000"/>
                </a:solidFill>
              </a:rPr>
              <a:t>][</a:t>
            </a:r>
            <a:r>
              <a:rPr lang="en-US" sz="2118" dirty="0" err="1">
                <a:solidFill>
                  <a:srgbClr val="FF0000"/>
                </a:solidFill>
              </a:rPr>
              <a:t>Column_Size</a:t>
            </a:r>
            <a:r>
              <a:rPr lang="en-US" sz="2118" dirty="0">
                <a:solidFill>
                  <a:srgbClr val="FF0000"/>
                </a:solidFill>
              </a:rPr>
              <a:t>];</a:t>
            </a:r>
          </a:p>
          <a:p>
            <a:endParaRPr lang="en-US" sz="2118" dirty="0">
              <a:solidFill>
                <a:srgbClr val="FF0000"/>
              </a:solidFill>
            </a:endParaRPr>
          </a:p>
          <a:p>
            <a:r>
              <a:rPr lang="en-US" sz="2118" dirty="0">
                <a:solidFill>
                  <a:srgbClr val="FF0000"/>
                </a:solidFill>
              </a:rPr>
              <a:t>Int [] [] [] sum = new int [2] [3] [4]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78E10A4-438A-4EE4-A889-253DC7817103}"/>
              </a:ext>
            </a:extLst>
          </p:cNvPr>
          <p:cNvSpPr/>
          <p:nvPr/>
        </p:nvSpPr>
        <p:spPr>
          <a:xfrm>
            <a:off x="806824" y="2926391"/>
            <a:ext cx="7523630" cy="3025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8" b="1" dirty="0"/>
              <a:t>Tables</a:t>
            </a:r>
            <a:r>
              <a:rPr lang="en-US" sz="2118" dirty="0"/>
              <a:t>: Total number of tables it can accept. 2D Array is always a single table with rows and columns. In contrast, Multi Dimensional array in Java is more than one table with rows and columns.</a:t>
            </a:r>
          </a:p>
          <a:p>
            <a:endParaRPr lang="en-US" sz="2118" dirty="0"/>
          </a:p>
          <a:p>
            <a:r>
              <a:rPr lang="en-US" sz="2118" b="1" dirty="0" err="1"/>
              <a:t>Row_Size</a:t>
            </a:r>
            <a:r>
              <a:rPr lang="en-US" sz="2118" b="1" dirty="0"/>
              <a:t>: </a:t>
            </a:r>
            <a:r>
              <a:rPr lang="en-US" sz="2118" dirty="0"/>
              <a:t>Number of Row elements. For example, </a:t>
            </a:r>
            <a:r>
              <a:rPr lang="en-US" sz="2118" dirty="0" err="1"/>
              <a:t>Row_Size</a:t>
            </a:r>
            <a:r>
              <a:rPr lang="en-US" sz="2118" dirty="0"/>
              <a:t> = 3, then the 3D array holds 3 rows.</a:t>
            </a:r>
          </a:p>
          <a:p>
            <a:endParaRPr lang="en-US" sz="2118" dirty="0"/>
          </a:p>
          <a:p>
            <a:r>
              <a:rPr lang="en-US" sz="2118" b="1" dirty="0" err="1"/>
              <a:t>Column_Size</a:t>
            </a:r>
            <a:r>
              <a:rPr lang="en-US" sz="2118" b="1" dirty="0"/>
              <a:t>: </a:t>
            </a:r>
            <a:r>
              <a:rPr lang="en-US" sz="2118" dirty="0"/>
              <a:t>Column elements it can store. </a:t>
            </a:r>
            <a:r>
              <a:rPr lang="en-US" sz="2118" dirty="0" err="1"/>
              <a:t>Column_Size</a:t>
            </a:r>
            <a:r>
              <a:rPr lang="en-US" sz="2118" dirty="0"/>
              <a:t> = 4, then the 3D array holds 4 Columns.</a:t>
            </a:r>
          </a:p>
        </p:txBody>
      </p:sp>
    </p:spTree>
    <p:extLst>
      <p:ext uri="{BB962C8B-B14F-4D97-AF65-F5344CB8AC3E}">
        <p14:creationId xmlns:p14="http://schemas.microsoft.com/office/powerpoint/2010/main" val="464494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40" y="808887"/>
            <a:ext cx="3519755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00" b="1" spc="-4" dirty="0">
                <a:solidFill>
                  <a:srgbClr val="FFFFFF"/>
                </a:solidFill>
                <a:latin typeface="Cambria"/>
                <a:cs typeface="Cambria"/>
              </a:rPr>
              <a:t>Multi</a:t>
            </a:r>
            <a:r>
              <a:rPr sz="2400" b="1" spc="-3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4" dirty="0">
                <a:solidFill>
                  <a:srgbClr val="FFFFFF"/>
                </a:solidFill>
                <a:latin typeface="Cambria"/>
                <a:cs typeface="Cambria"/>
              </a:rPr>
              <a:t>Dimensional</a:t>
            </a:r>
            <a:r>
              <a:rPr sz="2400" b="1" spc="-5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26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8614002-0E08-458C-A639-9AD33541F489}"/>
              </a:ext>
            </a:extLst>
          </p:cNvPr>
          <p:cNvSpPr/>
          <p:nvPr/>
        </p:nvSpPr>
        <p:spPr>
          <a:xfrm>
            <a:off x="537883" y="1554218"/>
            <a:ext cx="82620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//initialize 3-d array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int[][][] </a:t>
            </a:r>
            <a:r>
              <a:rPr lang="en-US" sz="2400" dirty="0" err="1">
                <a:solidFill>
                  <a:srgbClr val="FF0000"/>
                </a:solidFill>
              </a:rPr>
              <a:t>intArray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= { { { 1, 2, 3}, { 4, 5, 6 } ,  { 7, 8, 9 } } };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 ("3-d array is given below :");</a:t>
            </a:r>
          </a:p>
          <a:p>
            <a:r>
              <a:rPr lang="en-US" sz="2400" dirty="0"/>
              <a:t>        //print the elements of array</a:t>
            </a:r>
          </a:p>
          <a:p>
            <a:r>
              <a:rPr lang="en-US" sz="2400" dirty="0"/>
              <a:t>        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1;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r>
              <a:rPr lang="en-US" sz="2400" dirty="0"/>
              <a:t>            for (int j = 0; j &lt; 3; </a:t>
            </a:r>
            <a:r>
              <a:rPr lang="en-US" sz="2400" dirty="0" err="1"/>
              <a:t>j++</a:t>
            </a:r>
            <a:r>
              <a:rPr lang="en-US" sz="2400" dirty="0"/>
              <a:t>) </a:t>
            </a:r>
          </a:p>
          <a:p>
            <a:r>
              <a:rPr lang="en-US" sz="2400" dirty="0"/>
              <a:t>            for (int z = 0; z &lt; 3; z++) 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System.out.println</a:t>
            </a:r>
            <a:r>
              <a:rPr lang="en-US" sz="2400" dirty="0"/>
              <a:t> (</a:t>
            </a:r>
            <a:r>
              <a:rPr lang="en-US" sz="2400" b="1" dirty="0" err="1"/>
              <a:t>intArray</a:t>
            </a:r>
            <a:r>
              <a:rPr lang="en-US" sz="2400" b="1" dirty="0"/>
              <a:t> [</a:t>
            </a:r>
            <a:r>
              <a:rPr lang="en-US" sz="2400" b="1" dirty="0" err="1"/>
              <a:t>i</a:t>
            </a:r>
            <a:r>
              <a:rPr lang="en-US" sz="2400" b="1" dirty="0"/>
              <a:t>][j][z]); 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15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951" y="694018"/>
            <a:ext cx="3519755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00" b="1" spc="-4" dirty="0">
                <a:solidFill>
                  <a:srgbClr val="FFFFFF"/>
                </a:solidFill>
                <a:latin typeface="Cambria"/>
                <a:cs typeface="Cambria"/>
              </a:rPr>
              <a:t>Multi</a:t>
            </a:r>
            <a:r>
              <a:rPr sz="2400" b="1" spc="-3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4" dirty="0">
                <a:solidFill>
                  <a:srgbClr val="FFFFFF"/>
                </a:solidFill>
                <a:latin typeface="Cambria"/>
                <a:cs typeface="Cambria"/>
              </a:rPr>
              <a:t>Dimensional</a:t>
            </a:r>
            <a:r>
              <a:rPr sz="2400" b="1" spc="-5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26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8614002-0E08-458C-A639-9AD33541F489}"/>
              </a:ext>
            </a:extLst>
          </p:cNvPr>
          <p:cNvSpPr/>
          <p:nvPr/>
        </p:nvSpPr>
        <p:spPr>
          <a:xfrm>
            <a:off x="747445" y="1748118"/>
            <a:ext cx="8262085" cy="44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/>
              <a:t>public class Main {</a:t>
            </a:r>
          </a:p>
          <a:p>
            <a:r>
              <a:rPr lang="en-US" sz="1765" dirty="0"/>
              <a:t>    public static void main(String[] </a:t>
            </a:r>
            <a:r>
              <a:rPr lang="en-US" sz="1765" dirty="0" err="1"/>
              <a:t>args</a:t>
            </a:r>
            <a:r>
              <a:rPr lang="en-US" sz="1765" dirty="0"/>
              <a:t>) {</a:t>
            </a:r>
          </a:p>
          <a:p>
            <a:r>
              <a:rPr lang="en-US" sz="1765" dirty="0"/>
              <a:t>        //initialize 3-d array</a:t>
            </a:r>
          </a:p>
          <a:p>
            <a:r>
              <a:rPr lang="en-US" sz="1765" dirty="0"/>
              <a:t>        int[][][] </a:t>
            </a:r>
            <a:r>
              <a:rPr lang="en-US" sz="1765" dirty="0" err="1"/>
              <a:t>myArray</a:t>
            </a:r>
            <a:r>
              <a:rPr lang="en-US" sz="1765" dirty="0"/>
              <a:t> = { </a:t>
            </a:r>
            <a:r>
              <a:rPr lang="en-US" sz="1765" dirty="0">
                <a:solidFill>
                  <a:srgbClr val="FF0000"/>
                </a:solidFill>
              </a:rPr>
              <a:t>{ { 1, 2, 3 }, { 4, 5, 6 } }, </a:t>
            </a:r>
            <a:r>
              <a:rPr lang="en-US" sz="1765" dirty="0">
                <a:solidFill>
                  <a:srgbClr val="00B050"/>
                </a:solidFill>
              </a:rPr>
              <a:t> { { 1, 4, 9 }, { 16, 25, 36 } },</a:t>
            </a:r>
          </a:p>
          <a:p>
            <a:r>
              <a:rPr lang="en-US" sz="1765" dirty="0"/>
              <a:t>                </a:t>
            </a:r>
            <a:r>
              <a:rPr lang="en-US" sz="1765" dirty="0">
                <a:solidFill>
                  <a:schemeClr val="accent6">
                    <a:lumMod val="75000"/>
                  </a:schemeClr>
                </a:solidFill>
              </a:rPr>
              <a:t>{ { 1, 8, 27 }, { 64, 125, 216 } } </a:t>
            </a:r>
            <a:r>
              <a:rPr lang="en-US" sz="1765" dirty="0"/>
              <a:t>}; </a:t>
            </a:r>
          </a:p>
          <a:p>
            <a:r>
              <a:rPr lang="en-US" sz="1765" dirty="0"/>
              <a:t>        </a:t>
            </a:r>
            <a:r>
              <a:rPr lang="en-US" sz="1765" dirty="0" err="1"/>
              <a:t>System.out.println</a:t>
            </a:r>
            <a:r>
              <a:rPr lang="en-US" sz="1765" dirty="0"/>
              <a:t>("3x2x3 array is given below:");</a:t>
            </a:r>
          </a:p>
          <a:p>
            <a:r>
              <a:rPr lang="en-US" sz="1765" dirty="0"/>
              <a:t>        //print the 3-d array</a:t>
            </a:r>
          </a:p>
          <a:p>
            <a:r>
              <a:rPr lang="en-US" sz="1765" dirty="0"/>
              <a:t>        for (int </a:t>
            </a:r>
            <a:r>
              <a:rPr lang="en-US" sz="1765" dirty="0" err="1"/>
              <a:t>i</a:t>
            </a:r>
            <a:r>
              <a:rPr lang="en-US" sz="1765" dirty="0"/>
              <a:t> = 0; </a:t>
            </a:r>
            <a:r>
              <a:rPr lang="en-US" sz="1765" dirty="0" err="1"/>
              <a:t>i</a:t>
            </a:r>
            <a:r>
              <a:rPr lang="en-US" sz="1765" dirty="0"/>
              <a:t> &lt; 3; </a:t>
            </a:r>
            <a:r>
              <a:rPr lang="en-US" sz="1765" dirty="0" err="1"/>
              <a:t>i</a:t>
            </a:r>
            <a:r>
              <a:rPr lang="en-US" sz="1765" dirty="0"/>
              <a:t>++) { </a:t>
            </a:r>
          </a:p>
          <a:p>
            <a:r>
              <a:rPr lang="en-US" sz="1765" dirty="0"/>
              <a:t>        for (int j = 0; j &lt; 2; </a:t>
            </a:r>
            <a:r>
              <a:rPr lang="en-US" sz="1765" dirty="0" err="1"/>
              <a:t>j++</a:t>
            </a:r>
            <a:r>
              <a:rPr lang="en-US" sz="1765" dirty="0"/>
              <a:t>) { </a:t>
            </a:r>
          </a:p>
          <a:p>
            <a:r>
              <a:rPr lang="en-US" sz="1765" dirty="0"/>
              <a:t>        for (int k = 0; k &lt; 3; k++) { </a:t>
            </a:r>
          </a:p>
          <a:p>
            <a:r>
              <a:rPr lang="en-US" sz="1765" dirty="0"/>
              <a:t>        </a:t>
            </a:r>
            <a:r>
              <a:rPr lang="en-US" sz="1765" dirty="0" err="1"/>
              <a:t>System.out.print</a:t>
            </a:r>
            <a:r>
              <a:rPr lang="en-US" sz="1765" dirty="0"/>
              <a:t>(</a:t>
            </a:r>
            <a:r>
              <a:rPr lang="en-US" sz="1765" dirty="0" err="1"/>
              <a:t>myArray</a:t>
            </a:r>
            <a:r>
              <a:rPr lang="en-US" sz="1765" dirty="0"/>
              <a:t>[</a:t>
            </a:r>
            <a:r>
              <a:rPr lang="en-US" sz="1765" dirty="0" err="1"/>
              <a:t>i</a:t>
            </a:r>
            <a:r>
              <a:rPr lang="en-US" sz="1765" dirty="0"/>
              <a:t>][j][k] + "\t"); </a:t>
            </a:r>
          </a:p>
          <a:p>
            <a:r>
              <a:rPr lang="en-US" sz="1765" dirty="0"/>
              <a:t>        }   </a:t>
            </a:r>
          </a:p>
          <a:p>
            <a:r>
              <a:rPr lang="en-US" sz="1765" dirty="0"/>
              <a:t>        </a:t>
            </a:r>
            <a:r>
              <a:rPr lang="en-US" sz="1765" dirty="0" err="1"/>
              <a:t>System.out.println</a:t>
            </a:r>
            <a:r>
              <a:rPr lang="en-US" sz="1765" dirty="0"/>
              <a:t>(); </a:t>
            </a:r>
          </a:p>
          <a:p>
            <a:r>
              <a:rPr lang="en-US" sz="1765" dirty="0"/>
              <a:t>                    } </a:t>
            </a:r>
          </a:p>
          <a:p>
            <a:r>
              <a:rPr lang="en-US" sz="1765" dirty="0"/>
              <a:t>        </a:t>
            </a:r>
            <a:r>
              <a:rPr lang="en-US" sz="1765" dirty="0" err="1"/>
              <a:t>System.out.println</a:t>
            </a:r>
            <a:r>
              <a:rPr lang="en-US" sz="1765" dirty="0"/>
              <a:t>(); </a:t>
            </a:r>
          </a:p>
          <a:p>
            <a:r>
              <a:rPr lang="en-US" sz="1765" dirty="0"/>
              <a:t>        }     }   }</a:t>
            </a:r>
          </a:p>
        </p:txBody>
      </p:sp>
    </p:spTree>
    <p:extLst>
      <p:ext uri="{BB962C8B-B14F-4D97-AF65-F5344CB8AC3E}">
        <p14:creationId xmlns:p14="http://schemas.microsoft.com/office/powerpoint/2010/main" val="206795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488" y="780316"/>
            <a:ext cx="1989604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Jagged</a:t>
            </a:r>
            <a:r>
              <a:rPr sz="2647" spc="-7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445" y="1839140"/>
            <a:ext cx="7780951" cy="17563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4876" marR="4482" indent="-304230">
              <a:spcBef>
                <a:spcPts val="88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Each </a:t>
            </a:r>
            <a:r>
              <a:rPr sz="2118" spc="-13" dirty="0">
                <a:solidFill>
                  <a:srgbClr val="FF0000"/>
                </a:solidFill>
                <a:latin typeface="Cambria"/>
                <a:cs typeface="Cambria"/>
              </a:rPr>
              <a:t>row </a:t>
            </a:r>
            <a:r>
              <a:rPr sz="2118" dirty="0">
                <a:solidFill>
                  <a:srgbClr val="FF0000"/>
                </a:solidFill>
                <a:latin typeface="Cambria"/>
                <a:cs typeface="Cambria"/>
              </a:rPr>
              <a:t>in a 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two-dimensional </a:t>
            </a:r>
            <a:r>
              <a:rPr sz="2118" spc="-18" dirty="0">
                <a:solidFill>
                  <a:srgbClr val="FF0000"/>
                </a:solidFill>
                <a:latin typeface="Cambria"/>
                <a:cs typeface="Cambria"/>
              </a:rPr>
              <a:t>array </a:t>
            </a:r>
            <a:r>
              <a:rPr sz="2118" dirty="0">
                <a:solidFill>
                  <a:srgbClr val="FF0000"/>
                </a:solidFill>
                <a:latin typeface="Cambria"/>
                <a:cs typeface="Cambria"/>
              </a:rPr>
              <a:t>is 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itself </a:t>
            </a:r>
            <a:r>
              <a:rPr sz="2118" spc="-9" dirty="0">
                <a:solidFill>
                  <a:srgbClr val="FF0000"/>
                </a:solidFill>
                <a:latin typeface="Cambria"/>
                <a:cs typeface="Cambria"/>
              </a:rPr>
              <a:t>an </a:t>
            </a:r>
            <a:r>
              <a:rPr sz="2118" spc="-35" dirty="0">
                <a:solidFill>
                  <a:srgbClr val="FF0000"/>
                </a:solidFill>
                <a:latin typeface="Cambria"/>
                <a:cs typeface="Cambria"/>
              </a:rPr>
              <a:t>array. </a:t>
            </a:r>
            <a:r>
              <a:rPr sz="2118" spc="-13" dirty="0">
                <a:solidFill>
                  <a:srgbClr val="FF0000"/>
                </a:solidFill>
                <a:latin typeface="Cambria"/>
                <a:cs typeface="Cambria"/>
              </a:rPr>
              <a:t>Thus, </a:t>
            </a:r>
            <a:r>
              <a:rPr sz="2118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118" spc="-13" dirty="0">
                <a:solidFill>
                  <a:srgbClr val="FF0000"/>
                </a:solidFill>
                <a:latin typeface="Cambria"/>
                <a:cs typeface="Cambria"/>
              </a:rPr>
              <a:t>rows</a:t>
            </a:r>
            <a:r>
              <a:rPr sz="2118" spc="-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can </a:t>
            </a:r>
            <a:r>
              <a:rPr sz="2118" spc="-26" dirty="0">
                <a:solidFill>
                  <a:srgbClr val="FF0000"/>
                </a:solidFill>
                <a:latin typeface="Cambria"/>
                <a:cs typeface="Cambria"/>
              </a:rPr>
              <a:t>have </a:t>
            </a:r>
            <a:r>
              <a:rPr sz="2118" spc="-3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9" dirty="0">
                <a:solidFill>
                  <a:srgbClr val="FF0000"/>
                </a:solidFill>
                <a:latin typeface="Cambria"/>
                <a:cs typeface="Cambria"/>
              </a:rPr>
              <a:t>different</a:t>
            </a:r>
            <a:r>
              <a:rPr sz="2118" spc="-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lengths.</a:t>
            </a:r>
            <a:r>
              <a:rPr sz="2118" spc="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22" dirty="0">
                <a:latin typeface="Cambria"/>
                <a:cs typeface="Cambria"/>
              </a:rPr>
              <a:t>An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array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of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this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kind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known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as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</a:t>
            </a:r>
            <a:r>
              <a:rPr sz="2118" spc="340" dirty="0">
                <a:latin typeface="Cambria"/>
                <a:cs typeface="Cambria"/>
              </a:rPr>
              <a:t> </a:t>
            </a:r>
            <a:r>
              <a:rPr sz="2118" b="1" spc="-13" dirty="0">
                <a:latin typeface="Cambria"/>
                <a:cs typeface="Cambria"/>
              </a:rPr>
              <a:t>jagged</a:t>
            </a:r>
            <a:r>
              <a:rPr sz="2118" b="1" spc="18" dirty="0">
                <a:latin typeface="Cambria"/>
                <a:cs typeface="Cambria"/>
              </a:rPr>
              <a:t> </a:t>
            </a:r>
            <a:r>
              <a:rPr sz="2118" b="1" spc="-18" dirty="0">
                <a:latin typeface="Cambria"/>
                <a:cs typeface="Cambria"/>
              </a:rPr>
              <a:t>array</a:t>
            </a:r>
            <a:r>
              <a:rPr sz="2118" spc="-18" dirty="0">
                <a:latin typeface="Cambria"/>
                <a:cs typeface="Cambria"/>
              </a:rPr>
              <a:t>.</a:t>
            </a:r>
            <a:endParaRPr sz="2118" dirty="0">
              <a:latin typeface="Cambria"/>
              <a:cs typeface="Cambria"/>
            </a:endParaRPr>
          </a:p>
          <a:p>
            <a:pPr marL="314876" marR="1272389" indent="-304230">
              <a:spcBef>
                <a:spcPts val="877"/>
              </a:spcBef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4" dirty="0">
                <a:latin typeface="Cambria"/>
                <a:cs typeface="Cambria"/>
              </a:rPr>
              <a:t>If </a:t>
            </a:r>
            <a:r>
              <a:rPr sz="2118" spc="-22" dirty="0">
                <a:latin typeface="Cambria"/>
                <a:cs typeface="Cambria"/>
              </a:rPr>
              <a:t>you don’t </a:t>
            </a:r>
            <a:r>
              <a:rPr sz="2118" spc="-4" dirty="0">
                <a:latin typeface="Cambria"/>
                <a:cs typeface="Cambria"/>
              </a:rPr>
              <a:t>know the </a:t>
            </a:r>
            <a:r>
              <a:rPr sz="2118" spc="-13" dirty="0">
                <a:latin typeface="Cambria"/>
                <a:cs typeface="Cambria"/>
              </a:rPr>
              <a:t>values </a:t>
            </a:r>
            <a:r>
              <a:rPr sz="2118" dirty="0">
                <a:latin typeface="Cambria"/>
                <a:cs typeface="Cambria"/>
              </a:rPr>
              <a:t>in a </a:t>
            </a:r>
            <a:r>
              <a:rPr sz="2118" spc="-4" dirty="0">
                <a:latin typeface="Cambria"/>
                <a:cs typeface="Cambria"/>
              </a:rPr>
              <a:t>jagged </a:t>
            </a:r>
            <a:r>
              <a:rPr sz="2118" spc="-18" dirty="0">
                <a:latin typeface="Cambria"/>
                <a:cs typeface="Cambria"/>
              </a:rPr>
              <a:t>array </a:t>
            </a:r>
            <a:r>
              <a:rPr sz="2118" dirty="0">
                <a:latin typeface="Cambria"/>
                <a:cs typeface="Cambria"/>
              </a:rPr>
              <a:t>in </a:t>
            </a:r>
            <a:r>
              <a:rPr sz="2118" spc="-13" dirty="0">
                <a:latin typeface="Cambria"/>
                <a:cs typeface="Cambria"/>
              </a:rPr>
              <a:t>advance, but do </a:t>
            </a:r>
            <a:r>
              <a:rPr sz="2118" spc="-340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know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sizes.</a:t>
            </a:r>
            <a:endParaRPr sz="2118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8303" y="3881983"/>
            <a:ext cx="4175872" cy="1669676"/>
            <a:chOff x="4840472" y="3805210"/>
            <a:chExt cx="4732655" cy="189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0362" y="3805210"/>
              <a:ext cx="915891" cy="809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472" y="3886200"/>
              <a:ext cx="4732105" cy="181114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888" y="5321000"/>
            <a:ext cx="2538804" cy="504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888" y="3953443"/>
            <a:ext cx="3194884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574293"/>
            <a:ext cx="24942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22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22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02" y="1576048"/>
            <a:ext cx="7786370" cy="41979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nested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statement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represents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within </a:t>
            </a:r>
            <a:r>
              <a:rPr sz="1800" dirty="0">
                <a:latin typeface="Cambria"/>
                <a:cs typeface="Cambria"/>
              </a:rPr>
              <a:t>another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block. Here,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inner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18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executes</a:t>
            </a:r>
            <a:r>
              <a:rPr sz="18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when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outer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18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18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true.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72263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  <a:endParaRPr sz="1800" b="1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7503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41783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15" y="6430162"/>
            <a:ext cx="467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Check </a:t>
            </a:r>
            <a:r>
              <a:rPr sz="1800" b="1" spc="-5" dirty="0">
                <a:latin typeface="Cambria"/>
                <a:cs typeface="Cambria"/>
              </a:rPr>
              <a:t>Program:</a:t>
            </a:r>
            <a:r>
              <a:rPr sz="1800" b="1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4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NestedIfDemo.java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2971800"/>
            <a:ext cx="541947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2204757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647" spc="-6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646" y="1520897"/>
            <a:ext cx="8202707" cy="25309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4876" marR="4482" indent="-304230">
              <a:spcBef>
                <a:spcPts val="93"/>
              </a:spcBef>
              <a:buSzPct val="80000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75" dirty="0">
                <a:latin typeface="Cambria"/>
                <a:cs typeface="Cambria"/>
              </a:rPr>
              <a:t>To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copy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contents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of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one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into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26" dirty="0">
                <a:latin typeface="Cambria"/>
                <a:cs typeface="Cambria"/>
              </a:rPr>
              <a:t>another,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22" dirty="0">
                <a:latin typeface="Cambria"/>
                <a:cs typeface="Cambria"/>
              </a:rPr>
              <a:t>you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have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to </a:t>
            </a:r>
            <a:r>
              <a:rPr sz="2118" spc="-4" dirty="0">
                <a:latin typeface="Cambria"/>
                <a:cs typeface="Cambria"/>
              </a:rPr>
              <a:t>copy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array’s </a:t>
            </a:r>
            <a:r>
              <a:rPr sz="2118" spc="-379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individual</a:t>
            </a:r>
            <a:r>
              <a:rPr sz="2118" spc="-7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elements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into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other</a:t>
            </a:r>
            <a:r>
              <a:rPr sz="2118" spc="-79" dirty="0">
                <a:latin typeface="Cambria"/>
                <a:cs typeface="Cambria"/>
              </a:rPr>
              <a:t> </a:t>
            </a:r>
            <a:r>
              <a:rPr sz="2118" spc="-35" dirty="0">
                <a:latin typeface="Cambria"/>
                <a:cs typeface="Cambria"/>
              </a:rPr>
              <a:t>array.</a:t>
            </a:r>
            <a:endParaRPr sz="2118" dirty="0">
              <a:latin typeface="Cambria"/>
              <a:cs typeface="Cambria"/>
            </a:endParaRPr>
          </a:p>
          <a:p>
            <a:pPr marL="414605">
              <a:spcBef>
                <a:spcPts val="882"/>
              </a:spcBef>
            </a:pPr>
            <a:r>
              <a:rPr sz="1765" b="1" u="heavy" spc="-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Method</a:t>
            </a:r>
            <a:r>
              <a:rPr sz="1765" b="1" u="heavy" spc="-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765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:</a:t>
            </a:r>
            <a:r>
              <a:rPr sz="1765" b="1" u="heavy" spc="-1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765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765" dirty="0">
              <a:latin typeface="Cambria"/>
              <a:cs typeface="Cambria"/>
            </a:endParaRPr>
          </a:p>
          <a:p>
            <a:pPr marL="457186">
              <a:spcBef>
                <a:spcPts val="891"/>
              </a:spcBef>
            </a:pP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list2</a:t>
            </a:r>
            <a:r>
              <a:rPr sz="1765" spc="-4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1765" spc="-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65" spc="-4" dirty="0">
                <a:solidFill>
                  <a:srgbClr val="FF0000"/>
                </a:solidFill>
                <a:latin typeface="Cambria"/>
                <a:cs typeface="Cambria"/>
              </a:rPr>
              <a:t>list1;</a:t>
            </a:r>
            <a:endParaRPr sz="176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4876" marR="103090" indent="-304230">
              <a:spcBef>
                <a:spcPts val="869"/>
              </a:spcBef>
              <a:buSzPct val="80000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z="2118" spc="-4" dirty="0">
                <a:latin typeface="Cambria"/>
                <a:cs typeface="Cambria"/>
              </a:rPr>
              <a:t>This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statement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does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not</a:t>
            </a:r>
            <a:r>
              <a:rPr sz="2118" spc="-31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copy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contents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of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array referenced</a:t>
            </a:r>
            <a:r>
              <a:rPr sz="2118" spc="-62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by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list1 </a:t>
            </a:r>
            <a:r>
              <a:rPr sz="2118" spc="-375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to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list2,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but </a:t>
            </a:r>
            <a:r>
              <a:rPr sz="2118" spc="-4" dirty="0">
                <a:latin typeface="Cambria"/>
                <a:cs typeface="Cambria"/>
              </a:rPr>
              <a:t>instead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it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copies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spc="4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reference</a:t>
            </a:r>
            <a:r>
              <a:rPr sz="2118" spc="-71" dirty="0">
                <a:latin typeface="Cambria"/>
                <a:cs typeface="Cambria"/>
              </a:rPr>
              <a:t> </a:t>
            </a:r>
            <a:r>
              <a:rPr sz="2118" spc="-18" dirty="0">
                <a:latin typeface="Cambria"/>
                <a:cs typeface="Cambria"/>
              </a:rPr>
              <a:t>value </a:t>
            </a:r>
            <a:r>
              <a:rPr sz="2118" spc="-13" dirty="0">
                <a:latin typeface="Cambria"/>
                <a:cs typeface="Cambria"/>
              </a:rPr>
              <a:t>from</a:t>
            </a:r>
            <a:r>
              <a:rPr sz="2118" spc="-44" dirty="0">
                <a:latin typeface="Cambria"/>
                <a:cs typeface="Cambria"/>
              </a:rPr>
              <a:t> </a:t>
            </a:r>
            <a:r>
              <a:rPr sz="2118" b="1" dirty="0">
                <a:latin typeface="Cambria"/>
                <a:cs typeface="Cambria"/>
              </a:rPr>
              <a:t>list1</a:t>
            </a:r>
            <a:r>
              <a:rPr sz="2118" b="1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to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b="1" spc="-4" dirty="0">
                <a:latin typeface="Cambria"/>
                <a:cs typeface="Cambria"/>
              </a:rPr>
              <a:t>list2</a:t>
            </a:r>
            <a:r>
              <a:rPr sz="2118" spc="-4" dirty="0">
                <a:latin typeface="Cambria"/>
                <a:cs typeface="Cambria"/>
              </a:rPr>
              <a:t>.</a:t>
            </a:r>
            <a:endParaRPr sz="2118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733800"/>
            <a:ext cx="6051176" cy="264638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431" y="667615"/>
            <a:ext cx="235323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431" y="1701939"/>
            <a:ext cx="7540216" cy="4754401"/>
          </a:xfrm>
          <a:prstGeom prst="rect">
            <a:avLst/>
          </a:prstGeom>
        </p:spPr>
        <p:txBody>
          <a:bodyPr vert="horz" wrap="square" lIns="0" tIns="122704" rIns="0" bIns="0" rtlCol="0">
            <a:spAutoFit/>
          </a:bodyPr>
          <a:lstStyle/>
          <a:p>
            <a:pPr marL="314876" indent="-304230">
              <a:spcBef>
                <a:spcPts val="966"/>
              </a:spcBef>
              <a:buClr>
                <a:srgbClr val="89CFD4"/>
              </a:buClr>
              <a:buSzPct val="80555"/>
              <a:buFont typeface="Georgia"/>
              <a:buChar char="►"/>
              <a:tabLst>
                <a:tab pos="314876" algn="l"/>
                <a:tab pos="315436" algn="l"/>
              </a:tabLst>
            </a:pPr>
            <a:r>
              <a:rPr spc="-9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other</a:t>
            </a:r>
            <a:r>
              <a:rPr spc="3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</a:t>
            </a:r>
            <a:r>
              <a:rPr spc="-13" dirty="0">
                <a:latin typeface="Cambria"/>
                <a:cs typeface="Cambria"/>
              </a:rPr>
              <a:t> </a:t>
            </a:r>
            <a:r>
              <a:rPr spc="-26" dirty="0">
                <a:latin typeface="Cambria"/>
                <a:cs typeface="Cambria"/>
              </a:rPr>
              <a:t>ways</a:t>
            </a:r>
            <a:r>
              <a:rPr spc="-9" dirty="0">
                <a:latin typeface="Cambria"/>
                <a:cs typeface="Cambria"/>
              </a:rPr>
              <a:t> to copy</a:t>
            </a:r>
            <a:r>
              <a:rPr spc="-18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Array:</a:t>
            </a:r>
            <a:endParaRPr dirty="0">
              <a:latin typeface="Cambria"/>
              <a:cs typeface="Cambria"/>
            </a:endParaRPr>
          </a:p>
          <a:p>
            <a:pPr marL="414605">
              <a:spcBef>
                <a:spcPts val="877"/>
              </a:spcBef>
            </a:pPr>
            <a:r>
              <a:rPr b="1" spc="-4" dirty="0">
                <a:latin typeface="Cambria"/>
                <a:cs typeface="Cambria"/>
              </a:rPr>
              <a:t>Method</a:t>
            </a:r>
            <a:r>
              <a:rPr b="1" spc="13" dirty="0">
                <a:latin typeface="Cambria"/>
                <a:cs typeface="Cambria"/>
              </a:rPr>
              <a:t> </a:t>
            </a:r>
            <a:r>
              <a:rPr b="1" spc="-4" dirty="0">
                <a:latin typeface="Cambria"/>
                <a:cs typeface="Cambria"/>
              </a:rPr>
              <a:t>2:</a:t>
            </a:r>
            <a:r>
              <a:rPr b="1" spc="31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Use</a:t>
            </a:r>
            <a:r>
              <a:rPr spc="-1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 loop</a:t>
            </a:r>
            <a:r>
              <a:rPr spc="-4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8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copy </a:t>
            </a:r>
            <a:r>
              <a:rPr spc="-4" dirty="0">
                <a:latin typeface="Cambria"/>
                <a:cs typeface="Cambria"/>
              </a:rPr>
              <a:t>individual </a:t>
            </a:r>
            <a:r>
              <a:rPr spc="-13" dirty="0">
                <a:latin typeface="Cambria"/>
                <a:cs typeface="Cambria"/>
              </a:rPr>
              <a:t>elements</a:t>
            </a:r>
            <a:r>
              <a:rPr spc="-18" dirty="0">
                <a:latin typeface="Cambria"/>
                <a:cs typeface="Cambria"/>
              </a:rPr>
              <a:t> </a:t>
            </a:r>
            <a:r>
              <a:rPr spc="-4" dirty="0">
                <a:latin typeface="Cambria"/>
                <a:cs typeface="Cambria"/>
              </a:rPr>
              <a:t>one</a:t>
            </a:r>
            <a:r>
              <a:rPr spc="-13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by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4" dirty="0">
                <a:latin typeface="Cambria"/>
                <a:cs typeface="Cambria"/>
              </a:rPr>
              <a:t>one.</a:t>
            </a:r>
            <a:endParaRPr dirty="0">
              <a:latin typeface="Cambria"/>
              <a:cs typeface="Cambria"/>
            </a:endParaRPr>
          </a:p>
          <a:p>
            <a:pPr marL="414605">
              <a:spcBef>
                <a:spcPts val="891"/>
              </a:spcBef>
            </a:pPr>
            <a:r>
              <a:rPr b="1" spc="-4" dirty="0">
                <a:latin typeface="Cambria"/>
                <a:cs typeface="Cambria"/>
              </a:rPr>
              <a:t>Method</a:t>
            </a:r>
            <a:r>
              <a:rPr b="1" spc="-13" dirty="0">
                <a:latin typeface="Cambria"/>
                <a:cs typeface="Cambria"/>
              </a:rPr>
              <a:t> </a:t>
            </a:r>
            <a:r>
              <a:rPr b="1" spc="-4" dirty="0">
                <a:latin typeface="Cambria"/>
                <a:cs typeface="Cambria"/>
              </a:rPr>
              <a:t>3:</a:t>
            </a:r>
            <a:r>
              <a:rPr b="1" spc="353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Use</a:t>
            </a:r>
            <a:r>
              <a:rPr spc="22" dirty="0">
                <a:latin typeface="Cambria"/>
                <a:cs typeface="Cambria"/>
              </a:rPr>
              <a:t> </a:t>
            </a:r>
            <a:r>
              <a:rPr spc="-4"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static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8" dirty="0">
                <a:latin typeface="Cambria"/>
                <a:cs typeface="Cambria"/>
              </a:rPr>
              <a:t>arraycopy</a:t>
            </a:r>
            <a:r>
              <a:rPr spc="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method</a:t>
            </a:r>
            <a:r>
              <a:rPr spc="-57" dirty="0">
                <a:latin typeface="Cambria"/>
                <a:cs typeface="Cambria"/>
              </a:rPr>
              <a:t> </a:t>
            </a:r>
            <a:r>
              <a:rPr spc="9" dirty="0">
                <a:latin typeface="Cambria"/>
                <a:cs typeface="Cambria"/>
              </a:rPr>
              <a:t>in</a:t>
            </a:r>
            <a:r>
              <a:rPr spc="18" dirty="0">
                <a:latin typeface="Cambria"/>
                <a:cs typeface="Cambria"/>
              </a:rPr>
              <a:t> </a:t>
            </a:r>
            <a:r>
              <a:rPr spc="-4" dirty="0">
                <a:latin typeface="Cambria"/>
                <a:cs typeface="Cambria"/>
              </a:rPr>
              <a:t>the</a:t>
            </a:r>
            <a:r>
              <a:rPr spc="-26" dirty="0">
                <a:latin typeface="Cambria"/>
                <a:cs typeface="Cambria"/>
              </a:rPr>
              <a:t> </a:t>
            </a:r>
            <a:r>
              <a:rPr spc="-13" dirty="0">
                <a:latin typeface="Cambria"/>
                <a:cs typeface="Cambria"/>
              </a:rPr>
              <a:t>System</a:t>
            </a:r>
            <a:r>
              <a:rPr spc="9" dirty="0">
                <a:latin typeface="Cambria"/>
                <a:cs typeface="Cambria"/>
              </a:rPr>
              <a:t> </a:t>
            </a:r>
            <a:r>
              <a:rPr spc="-13" dirty="0">
                <a:latin typeface="Cambria"/>
                <a:cs typeface="Cambria"/>
              </a:rPr>
              <a:t>class.</a:t>
            </a:r>
            <a:endParaRPr dirty="0">
              <a:latin typeface="Cambria"/>
              <a:cs typeface="Cambria"/>
            </a:endParaRPr>
          </a:p>
          <a:p>
            <a:pPr marL="414605">
              <a:spcBef>
                <a:spcPts val="877"/>
              </a:spcBef>
            </a:pPr>
            <a:r>
              <a:rPr b="1" spc="-4" dirty="0">
                <a:latin typeface="Cambria"/>
                <a:cs typeface="Cambria"/>
              </a:rPr>
              <a:t>Method</a:t>
            </a:r>
            <a:r>
              <a:rPr b="1" spc="13" dirty="0">
                <a:latin typeface="Cambria"/>
                <a:cs typeface="Cambria"/>
              </a:rPr>
              <a:t> </a:t>
            </a:r>
            <a:r>
              <a:rPr b="1" spc="-4" dirty="0">
                <a:latin typeface="Cambria"/>
                <a:cs typeface="Cambria"/>
              </a:rPr>
              <a:t>4:</a:t>
            </a:r>
            <a:r>
              <a:rPr b="1" spc="26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Use</a:t>
            </a:r>
            <a:r>
              <a:rPr spc="18" dirty="0">
                <a:latin typeface="Cambria"/>
                <a:cs typeface="Cambria"/>
              </a:rPr>
              <a:t> </a:t>
            </a:r>
            <a:r>
              <a:rPr spc="-4" dirty="0">
                <a:latin typeface="Cambria"/>
                <a:cs typeface="Cambria"/>
              </a:rPr>
              <a:t>the</a:t>
            </a:r>
            <a:r>
              <a:rPr spc="-1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clone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3" dirty="0">
                <a:latin typeface="Cambria"/>
                <a:cs typeface="Cambria"/>
              </a:rPr>
              <a:t>method</a:t>
            </a:r>
            <a:r>
              <a:rPr spc="-26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to</a:t>
            </a:r>
            <a:r>
              <a:rPr spc="-18" dirty="0">
                <a:latin typeface="Cambria"/>
                <a:cs typeface="Cambria"/>
              </a:rPr>
              <a:t> </a:t>
            </a:r>
            <a:r>
              <a:rPr spc="-9" dirty="0">
                <a:latin typeface="Cambria"/>
                <a:cs typeface="Cambria"/>
              </a:rPr>
              <a:t>copy</a:t>
            </a:r>
            <a:r>
              <a:rPr spc="22" dirty="0">
                <a:latin typeface="Cambria"/>
                <a:cs typeface="Cambria"/>
              </a:rPr>
              <a:t> </a:t>
            </a:r>
            <a:r>
              <a:rPr spc="-18" dirty="0">
                <a:latin typeface="Cambria"/>
                <a:cs typeface="Cambria"/>
              </a:rPr>
              <a:t>arrays</a:t>
            </a:r>
            <a:endParaRPr dirty="0">
              <a:latin typeface="Cambria"/>
              <a:cs typeface="Cambria"/>
            </a:endParaRPr>
          </a:p>
          <a:p>
            <a:pPr marL="11206"/>
            <a:endParaRPr lang="en-US" b="1" spc="-4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1206"/>
            <a:r>
              <a:rPr sz="2000" b="1" spc="-4" dirty="0">
                <a:solidFill>
                  <a:srgbClr val="FF0000"/>
                </a:solidFill>
                <a:latin typeface="Cambria"/>
                <a:cs typeface="Cambria"/>
              </a:rPr>
              <a:t>Method</a:t>
            </a:r>
            <a:r>
              <a:rPr sz="2000" b="1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4" dirty="0">
                <a:solidFill>
                  <a:srgbClr val="FF0000"/>
                </a:solidFill>
                <a:latin typeface="Cambria"/>
                <a:cs typeface="Cambria"/>
              </a:rPr>
              <a:t>2: </a:t>
            </a:r>
            <a:r>
              <a:rPr sz="2000" b="1" spc="-13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r>
              <a:rPr sz="2000" b="1" spc="-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3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000" b="1" spc="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8" dirty="0">
                <a:solidFill>
                  <a:srgbClr val="FF0000"/>
                </a:solidFill>
                <a:latin typeface="Cambria"/>
                <a:cs typeface="Cambria"/>
              </a:rPr>
              <a:t>copy</a:t>
            </a:r>
            <a:r>
              <a:rPr sz="2000" b="1" spc="-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9" dirty="0">
                <a:solidFill>
                  <a:srgbClr val="FF0000"/>
                </a:solidFill>
                <a:latin typeface="Cambria"/>
                <a:cs typeface="Cambria"/>
              </a:rPr>
              <a:t>individual</a:t>
            </a:r>
            <a:r>
              <a:rPr sz="2000" b="1" spc="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4" dirty="0">
                <a:solidFill>
                  <a:srgbClr val="FF0000"/>
                </a:solidFill>
                <a:latin typeface="Cambria"/>
                <a:cs typeface="Cambria"/>
              </a:rPr>
              <a:t>element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414605">
              <a:spcBef>
                <a:spcPts val="877"/>
              </a:spcBef>
            </a:pPr>
            <a:r>
              <a:rPr sz="2000" spc="-4" dirty="0">
                <a:latin typeface="Cambria"/>
                <a:cs typeface="Cambria"/>
              </a:rPr>
              <a:t>int[]</a:t>
            </a:r>
            <a:r>
              <a:rPr sz="2000" spc="-53" dirty="0">
                <a:latin typeface="Cambria"/>
                <a:cs typeface="Cambria"/>
              </a:rPr>
              <a:t> </a:t>
            </a:r>
            <a:r>
              <a:rPr sz="2000" spc="-22" dirty="0">
                <a:latin typeface="Cambria"/>
                <a:cs typeface="Cambria"/>
              </a:rPr>
              <a:t>sourceArray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3" dirty="0">
                <a:latin typeface="Cambria"/>
                <a:cs typeface="Cambria"/>
              </a:rPr>
              <a:t> </a:t>
            </a:r>
            <a:r>
              <a:rPr sz="2000" spc="-9" dirty="0">
                <a:latin typeface="Cambria"/>
                <a:cs typeface="Cambria"/>
              </a:rPr>
              <a:t>{2,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4" dirty="0">
                <a:latin typeface="Cambria"/>
                <a:cs typeface="Cambria"/>
              </a:rPr>
              <a:t>3,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4" dirty="0">
                <a:latin typeface="Cambria"/>
                <a:cs typeface="Cambria"/>
              </a:rPr>
              <a:t>1,</a:t>
            </a:r>
            <a:r>
              <a:rPr sz="2000" spc="18" dirty="0">
                <a:latin typeface="Cambria"/>
                <a:cs typeface="Cambria"/>
              </a:rPr>
              <a:t> </a:t>
            </a:r>
            <a:r>
              <a:rPr sz="2000" spc="-4" dirty="0">
                <a:latin typeface="Cambria"/>
                <a:cs typeface="Cambria"/>
              </a:rPr>
              <a:t>5,</a:t>
            </a:r>
            <a:r>
              <a:rPr sz="2000" spc="62" dirty="0">
                <a:latin typeface="Cambria"/>
                <a:cs typeface="Cambria"/>
              </a:rPr>
              <a:t> </a:t>
            </a:r>
            <a:r>
              <a:rPr sz="2000" spc="-22" dirty="0">
                <a:latin typeface="Cambria"/>
                <a:cs typeface="Cambria"/>
              </a:rPr>
              <a:t>10};</a:t>
            </a:r>
            <a:endParaRPr sz="2000" dirty="0">
              <a:latin typeface="Cambria"/>
              <a:cs typeface="Cambria"/>
            </a:endParaRPr>
          </a:p>
          <a:p>
            <a:pPr marL="414605" marR="1281914">
              <a:lnSpc>
                <a:spcPct val="146100"/>
              </a:lnSpc>
              <a:spcBef>
                <a:spcPts val="13"/>
              </a:spcBef>
            </a:pPr>
            <a:r>
              <a:rPr sz="2000" spc="-4" dirty="0">
                <a:latin typeface="Cambria"/>
                <a:cs typeface="Cambria"/>
              </a:rPr>
              <a:t>int[]</a:t>
            </a:r>
            <a:r>
              <a:rPr sz="2000" spc="-18" dirty="0">
                <a:latin typeface="Cambria"/>
                <a:cs typeface="Cambria"/>
              </a:rPr>
              <a:t> </a:t>
            </a:r>
            <a:r>
              <a:rPr sz="2000" spc="-22" dirty="0">
                <a:latin typeface="Cambria"/>
                <a:cs typeface="Cambria"/>
              </a:rPr>
              <a:t>targetArray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new</a:t>
            </a:r>
            <a:r>
              <a:rPr sz="2000" spc="-9" dirty="0">
                <a:latin typeface="Cambria"/>
                <a:cs typeface="Cambria"/>
              </a:rPr>
              <a:t> </a:t>
            </a:r>
            <a:r>
              <a:rPr sz="2000" spc="-18" dirty="0">
                <a:latin typeface="Cambria"/>
                <a:cs typeface="Cambria"/>
              </a:rPr>
              <a:t>int[sourceArray</a:t>
            </a:r>
            <a:r>
              <a:rPr sz="2000" spc="18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.</a:t>
            </a:r>
            <a:r>
              <a:rPr sz="2000" b="1" spc="159" dirty="0">
                <a:latin typeface="Cambria"/>
                <a:cs typeface="Cambria"/>
              </a:rPr>
              <a:t> </a:t>
            </a:r>
            <a:r>
              <a:rPr sz="2000" spc="-13" dirty="0">
                <a:latin typeface="Cambria"/>
                <a:cs typeface="Cambria"/>
              </a:rPr>
              <a:t>length]; </a:t>
            </a:r>
            <a:r>
              <a:rPr sz="2000" spc="-340" dirty="0">
                <a:latin typeface="Cambria"/>
                <a:cs typeface="Cambria"/>
              </a:rPr>
              <a:t> </a:t>
            </a:r>
            <a:endParaRPr lang="en-US" sz="2000" spc="-340" dirty="0">
              <a:latin typeface="Cambria"/>
              <a:cs typeface="Cambria"/>
            </a:endParaRPr>
          </a:p>
          <a:p>
            <a:pPr marL="414605" marR="1281914">
              <a:lnSpc>
                <a:spcPct val="146100"/>
              </a:lnSpc>
              <a:spcBef>
                <a:spcPts val="13"/>
              </a:spcBef>
            </a:pPr>
            <a:r>
              <a:rPr sz="2000" spc="-9" dirty="0">
                <a:latin typeface="Cambria"/>
                <a:cs typeface="Cambria"/>
              </a:rPr>
              <a:t>for</a:t>
            </a:r>
            <a:r>
              <a:rPr sz="2000" spc="-13" dirty="0">
                <a:latin typeface="Cambria"/>
                <a:cs typeface="Cambria"/>
              </a:rPr>
              <a:t> </a:t>
            </a:r>
            <a:r>
              <a:rPr sz="2000" spc="-9" dirty="0">
                <a:latin typeface="Cambria"/>
                <a:cs typeface="Cambria"/>
              </a:rPr>
              <a:t>(int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 =</a:t>
            </a:r>
            <a:r>
              <a:rPr sz="2000" spc="9" dirty="0">
                <a:latin typeface="Cambria"/>
                <a:cs typeface="Cambria"/>
              </a:rPr>
              <a:t> </a:t>
            </a:r>
            <a:r>
              <a:rPr sz="2000" spc="-4" dirty="0">
                <a:latin typeface="Cambria"/>
                <a:cs typeface="Cambria"/>
              </a:rPr>
              <a:t>0;</a:t>
            </a:r>
            <a:r>
              <a:rPr sz="2000" spc="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&lt;</a:t>
            </a:r>
            <a:r>
              <a:rPr sz="2000" spc="9" dirty="0">
                <a:latin typeface="Cambria"/>
                <a:cs typeface="Cambria"/>
              </a:rPr>
              <a:t> </a:t>
            </a:r>
            <a:r>
              <a:rPr sz="2000" spc="-26" dirty="0">
                <a:latin typeface="Cambria"/>
                <a:cs typeface="Cambria"/>
              </a:rPr>
              <a:t>sourceArray.length;</a:t>
            </a:r>
            <a:r>
              <a:rPr sz="2000" spc="168" dirty="0">
                <a:latin typeface="Cambria"/>
                <a:cs typeface="Cambria"/>
              </a:rPr>
              <a:t> </a:t>
            </a:r>
            <a:r>
              <a:rPr sz="2000" spc="4" dirty="0">
                <a:latin typeface="Cambria"/>
                <a:cs typeface="Cambria"/>
              </a:rPr>
              <a:t>i++)</a:t>
            </a:r>
            <a:endParaRPr sz="2000" dirty="0">
              <a:latin typeface="Cambria"/>
              <a:cs typeface="Cambria"/>
            </a:endParaRPr>
          </a:p>
          <a:p>
            <a:pPr marL="414605">
              <a:spcBef>
                <a:spcPts val="877"/>
              </a:spcBef>
            </a:pPr>
            <a:r>
              <a:rPr sz="2000" dirty="0">
                <a:latin typeface="Cambria"/>
                <a:cs typeface="Cambria"/>
              </a:rPr>
              <a:t>{</a:t>
            </a:r>
          </a:p>
          <a:p>
            <a:pPr marL="818004">
              <a:spcBef>
                <a:spcPts val="887"/>
              </a:spcBef>
            </a:pPr>
            <a:r>
              <a:rPr sz="2000" spc="-18" dirty="0">
                <a:latin typeface="Cambria"/>
                <a:cs typeface="Cambria"/>
              </a:rPr>
              <a:t>targetArray[i]</a:t>
            </a:r>
            <a:r>
              <a:rPr sz="2000" spc="-26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62" dirty="0">
                <a:latin typeface="Cambria"/>
                <a:cs typeface="Cambria"/>
              </a:rPr>
              <a:t> </a:t>
            </a:r>
            <a:r>
              <a:rPr sz="2000" spc="-18" dirty="0">
                <a:latin typeface="Cambria"/>
                <a:cs typeface="Cambria"/>
              </a:rPr>
              <a:t>sourceArray[i];</a:t>
            </a:r>
            <a:endParaRPr sz="2000" dirty="0">
              <a:latin typeface="Cambria"/>
              <a:cs typeface="Cambria"/>
            </a:endParaRPr>
          </a:p>
          <a:p>
            <a:pPr marL="414605">
              <a:spcBef>
                <a:spcPts val="882"/>
              </a:spcBef>
            </a:pPr>
            <a:r>
              <a:rPr sz="20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533400"/>
            <a:ext cx="2988896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824" spc="-31" dirty="0">
                <a:solidFill>
                  <a:srgbClr val="FFFFFF"/>
                </a:solidFill>
                <a:latin typeface="Cambria"/>
                <a:cs typeface="Cambria"/>
              </a:rPr>
              <a:t> – Method 1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119F3E-5121-428E-A085-D7111B4C94F2}"/>
              </a:ext>
            </a:extLst>
          </p:cNvPr>
          <p:cNvSpPr/>
          <p:nvPr/>
        </p:nvSpPr>
        <p:spPr>
          <a:xfrm>
            <a:off x="703729" y="1646396"/>
            <a:ext cx="77365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Main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  int [] arr1 = {1, 2, 3, 4, 5, 6};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int [] arr2 = arr1;    </a:t>
            </a:r>
            <a:r>
              <a:rPr lang="en-US" sz="2000" dirty="0"/>
              <a:t>// copying arrays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  // change value of first array</a:t>
            </a:r>
          </a:p>
          <a:p>
            <a:r>
              <a:rPr lang="en-US" sz="2000" dirty="0"/>
              <a:t>        arr1[0] = -1;</a:t>
            </a:r>
          </a:p>
          <a:p>
            <a:endParaRPr lang="en-US" sz="2000" dirty="0"/>
          </a:p>
          <a:p>
            <a:r>
              <a:rPr lang="en-US" sz="2000" dirty="0"/>
              <a:t>        // printing the second array</a:t>
            </a:r>
          </a:p>
          <a:p>
            <a:r>
              <a:rPr lang="en-US" sz="2000" dirty="0"/>
              <a:t>        for (int x: arr2)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</a:t>
            </a:r>
            <a:r>
              <a:rPr lang="en-US" sz="2000" dirty="0"/>
              <a:t>(x + ", </a:t>
            </a:r>
            <a:r>
              <a:rPr lang="en-US" sz="2000" dirty="0" smtClean="0"/>
              <a:t>");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        // Check </a:t>
            </a:r>
            <a:r>
              <a:rPr lang="en-US" sz="2000" b="1" dirty="0" err="1" smtClean="0">
                <a:solidFill>
                  <a:schemeClr val="tx2"/>
                </a:solidFill>
              </a:rPr>
              <a:t>hashCode</a:t>
            </a:r>
            <a:r>
              <a:rPr lang="en-US" sz="2000" b="1" dirty="0" smtClean="0">
                <a:solidFill>
                  <a:schemeClr val="tx2"/>
                </a:solidFill>
              </a:rPr>
              <a:t> for arr1 and arr2 it must be same.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518024"/>
            <a:ext cx="2988896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824" spc="-31" dirty="0">
                <a:solidFill>
                  <a:srgbClr val="FFFFFF"/>
                </a:solidFill>
                <a:latin typeface="Cambria"/>
                <a:cs typeface="Cambria"/>
              </a:rPr>
              <a:t> – Method 2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119F3E-5121-428E-A085-D7111B4C94F2}"/>
              </a:ext>
            </a:extLst>
          </p:cNvPr>
          <p:cNvSpPr/>
          <p:nvPr/>
        </p:nvSpPr>
        <p:spPr>
          <a:xfrm>
            <a:off x="304800" y="1295400"/>
            <a:ext cx="79337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Main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[] source = {1, 2, 3, 4, 5, 6};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[] destination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[6];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source.length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destination[</a:t>
            </a:r>
            <a:r>
              <a:rPr lang="en-US" dirty="0" err="1"/>
              <a:t>i</a:t>
            </a:r>
            <a:r>
              <a:rPr lang="en-US" dirty="0"/>
              <a:t>] = source[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destination[0]= -1;</a:t>
            </a:r>
          </a:p>
          <a:p>
            <a:r>
              <a:rPr lang="en-US" dirty="0"/>
              <a:t>         for(</a:t>
            </a:r>
            <a:r>
              <a:rPr lang="en-US" dirty="0" err="1"/>
              <a:t>int</a:t>
            </a:r>
            <a:r>
              <a:rPr lang="en-US" dirty="0"/>
              <a:t> a: source) {</a:t>
            </a:r>
            <a:r>
              <a:rPr lang="en-US" dirty="0" err="1"/>
              <a:t>System.out.print</a:t>
            </a:r>
            <a:r>
              <a:rPr lang="en-US" dirty="0"/>
              <a:t>(a + " " ); }//Actual array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       for(</a:t>
            </a:r>
            <a:r>
              <a:rPr lang="en-US" dirty="0" err="1"/>
              <a:t>int</a:t>
            </a:r>
            <a:r>
              <a:rPr lang="en-US" dirty="0"/>
              <a:t> x: destination) {   </a:t>
            </a:r>
            <a:r>
              <a:rPr lang="en-US" dirty="0" err="1"/>
              <a:t>System.out.print</a:t>
            </a:r>
            <a:r>
              <a:rPr lang="en-US" dirty="0"/>
              <a:t>(x + " "); }//Copied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("\n" + </a:t>
            </a:r>
            <a:r>
              <a:rPr lang="en-US" dirty="0" err="1"/>
              <a:t>source.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/>
              <a:t>());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destination.hashCode</a:t>
            </a:r>
            <a:r>
              <a:rPr lang="en-US" dirty="0"/>
              <a:t>());</a:t>
            </a:r>
          </a:p>
          <a:p>
            <a:r>
              <a:rPr lang="en-US" dirty="0" smtClean="0"/>
              <a:t>    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48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014" y="825201"/>
            <a:ext cx="235323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endParaRPr sz="282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83" y="1704668"/>
            <a:ext cx="8061512" cy="27702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spc="-13" dirty="0">
                <a:latin typeface="Cambria"/>
                <a:cs typeface="Cambria"/>
              </a:rPr>
              <a:t>Method</a:t>
            </a:r>
            <a:r>
              <a:rPr sz="2118" b="1" spc="-44" dirty="0">
                <a:latin typeface="Cambria"/>
                <a:cs typeface="Cambria"/>
              </a:rPr>
              <a:t> </a:t>
            </a:r>
            <a:r>
              <a:rPr sz="2118" b="1" spc="-13" dirty="0">
                <a:latin typeface="Cambria"/>
                <a:cs typeface="Cambria"/>
              </a:rPr>
              <a:t>3:</a:t>
            </a:r>
            <a:r>
              <a:rPr sz="2118" b="1" spc="-40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Another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approach</a:t>
            </a:r>
            <a:r>
              <a:rPr sz="2118" spc="-5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</a:t>
            </a:r>
            <a:r>
              <a:rPr sz="2118" spc="18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to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use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the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b="1" spc="-35" dirty="0">
                <a:latin typeface="Cambria"/>
                <a:cs typeface="Cambria"/>
              </a:rPr>
              <a:t>arraycopy</a:t>
            </a:r>
            <a:r>
              <a:rPr sz="2118" b="1" spc="1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method</a:t>
            </a:r>
            <a:r>
              <a:rPr sz="2118" spc="-57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in</a:t>
            </a:r>
            <a:r>
              <a:rPr sz="2118" spc="10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</a:p>
          <a:p>
            <a:pPr marL="414044"/>
            <a:r>
              <a:rPr sz="2118" b="1" spc="-22" dirty="0">
                <a:latin typeface="Cambria"/>
                <a:cs typeface="Cambria"/>
              </a:rPr>
              <a:t>java.lang.System</a:t>
            </a:r>
            <a:r>
              <a:rPr sz="2118" b="1" spc="-26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class</a:t>
            </a:r>
            <a:r>
              <a:rPr sz="2118" spc="-35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to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copy</a:t>
            </a:r>
            <a:r>
              <a:rPr sz="2118" spc="-26" dirty="0">
                <a:latin typeface="Cambria"/>
                <a:cs typeface="Cambria"/>
              </a:rPr>
              <a:t> arrays</a:t>
            </a:r>
            <a:r>
              <a:rPr sz="2118" spc="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instead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of </a:t>
            </a:r>
            <a:r>
              <a:rPr sz="2118" spc="-13" dirty="0">
                <a:latin typeface="Cambria"/>
                <a:cs typeface="Cambria"/>
              </a:rPr>
              <a:t>using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</a:t>
            </a:r>
            <a:r>
              <a:rPr sz="2118" spc="12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loop.</a:t>
            </a:r>
            <a:endParaRPr sz="2118" dirty="0">
              <a:latin typeface="Cambria"/>
              <a:cs typeface="Cambria"/>
            </a:endParaRPr>
          </a:p>
          <a:p>
            <a:pPr marL="363059">
              <a:spcBef>
                <a:spcPts val="877"/>
              </a:spcBef>
            </a:pPr>
            <a:r>
              <a:rPr sz="2118" b="1" spc="-9" dirty="0">
                <a:solidFill>
                  <a:srgbClr val="FF0000"/>
                </a:solidFill>
                <a:latin typeface="Cambria"/>
                <a:cs typeface="Cambria"/>
              </a:rPr>
              <a:t>Syntax:</a:t>
            </a:r>
            <a:r>
              <a:rPr sz="2118" b="1" spc="-5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26" dirty="0">
                <a:solidFill>
                  <a:srgbClr val="FF0000"/>
                </a:solidFill>
                <a:latin typeface="Cambria"/>
                <a:cs typeface="Cambria"/>
              </a:rPr>
              <a:t>arraycopy(sourceArray,</a:t>
            </a:r>
            <a:r>
              <a:rPr sz="2118" spc="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13" dirty="0">
                <a:solidFill>
                  <a:srgbClr val="FF0000"/>
                </a:solidFill>
                <a:latin typeface="Cambria"/>
                <a:cs typeface="Cambria"/>
              </a:rPr>
              <a:t>srcPos,</a:t>
            </a:r>
            <a:r>
              <a:rPr sz="2118" spc="-26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31" dirty="0">
                <a:solidFill>
                  <a:srgbClr val="FF0000"/>
                </a:solidFill>
                <a:latin typeface="Cambria"/>
                <a:cs typeface="Cambria"/>
              </a:rPr>
              <a:t>targetArray,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9" dirty="0">
                <a:solidFill>
                  <a:srgbClr val="FF0000"/>
                </a:solidFill>
                <a:latin typeface="Cambria"/>
                <a:cs typeface="Cambria"/>
              </a:rPr>
              <a:t>tarPos,</a:t>
            </a:r>
            <a:r>
              <a:rPr sz="2118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Cambria"/>
                <a:cs typeface="Cambria"/>
              </a:rPr>
              <a:t>length);</a:t>
            </a:r>
            <a:endParaRPr sz="2118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63059">
              <a:spcBef>
                <a:spcPts val="891"/>
              </a:spcBef>
            </a:pPr>
            <a:r>
              <a:rPr sz="2118" b="1" dirty="0">
                <a:latin typeface="Cambria"/>
                <a:cs typeface="Cambria"/>
              </a:rPr>
              <a:t>Ex:</a:t>
            </a:r>
            <a:r>
              <a:rPr sz="2118" b="1" spc="-31" dirty="0">
                <a:latin typeface="Cambria"/>
                <a:cs typeface="Cambria"/>
              </a:rPr>
              <a:t> </a:t>
            </a:r>
            <a:r>
              <a:rPr sz="2118" spc="-26" dirty="0">
                <a:latin typeface="Cambria"/>
                <a:cs typeface="Cambria"/>
              </a:rPr>
              <a:t>System.arraycopy(sourceArray,</a:t>
            </a:r>
            <a:r>
              <a:rPr sz="2118" spc="44" dirty="0">
                <a:latin typeface="Cambria"/>
                <a:cs typeface="Cambria"/>
              </a:rPr>
              <a:t> </a:t>
            </a:r>
            <a:r>
              <a:rPr sz="2118" b="1" dirty="0">
                <a:latin typeface="Cambria"/>
                <a:cs typeface="Cambria"/>
              </a:rPr>
              <a:t>0</a:t>
            </a:r>
            <a:r>
              <a:rPr sz="2118" dirty="0">
                <a:latin typeface="Cambria"/>
                <a:cs typeface="Cambria"/>
              </a:rPr>
              <a:t>,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31" dirty="0">
                <a:latin typeface="Cambria"/>
                <a:cs typeface="Cambria"/>
              </a:rPr>
              <a:t>targetArray,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b="1" dirty="0">
                <a:latin typeface="Cambria"/>
                <a:cs typeface="Cambria"/>
              </a:rPr>
              <a:t>0</a:t>
            </a:r>
            <a:r>
              <a:rPr sz="2118" dirty="0">
                <a:latin typeface="Cambria"/>
                <a:cs typeface="Cambria"/>
              </a:rPr>
              <a:t>,</a:t>
            </a:r>
            <a:r>
              <a:rPr sz="2118" spc="247" dirty="0">
                <a:latin typeface="Cambria"/>
                <a:cs typeface="Cambria"/>
              </a:rPr>
              <a:t> </a:t>
            </a:r>
            <a:r>
              <a:rPr sz="2118" spc="-26" dirty="0">
                <a:latin typeface="Cambria"/>
                <a:cs typeface="Cambria"/>
              </a:rPr>
              <a:t>sourceArray.length);</a:t>
            </a:r>
            <a:endParaRPr sz="2118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71" dirty="0">
              <a:latin typeface="Cambria"/>
              <a:cs typeface="Cambria"/>
            </a:endParaRPr>
          </a:p>
          <a:p>
            <a:pPr marL="363059">
              <a:spcBef>
                <a:spcPts val="1487"/>
              </a:spcBef>
            </a:pPr>
            <a:r>
              <a:rPr sz="2118" b="1" spc="-13" dirty="0">
                <a:latin typeface="Cambria"/>
                <a:cs typeface="Cambria"/>
              </a:rPr>
              <a:t>Method</a:t>
            </a:r>
            <a:r>
              <a:rPr sz="2118" b="1" spc="-44" dirty="0">
                <a:latin typeface="Cambria"/>
                <a:cs typeface="Cambria"/>
              </a:rPr>
              <a:t> </a:t>
            </a:r>
            <a:r>
              <a:rPr sz="2118" b="1" spc="-13" dirty="0">
                <a:latin typeface="Cambria"/>
                <a:cs typeface="Cambria"/>
              </a:rPr>
              <a:t>4:</a:t>
            </a:r>
            <a:r>
              <a:rPr sz="2118" b="1" spc="-40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Another</a:t>
            </a:r>
            <a:r>
              <a:rPr sz="2118" spc="-40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approach</a:t>
            </a:r>
            <a:r>
              <a:rPr sz="2118" spc="-49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is to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use</a:t>
            </a:r>
            <a:r>
              <a:rPr sz="2118" spc="-4" dirty="0">
                <a:latin typeface="Cambria"/>
                <a:cs typeface="Cambria"/>
              </a:rPr>
              <a:t> the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b="1" spc="-13" dirty="0">
                <a:solidFill>
                  <a:srgbClr val="FF0000"/>
                </a:solidFill>
                <a:latin typeface="Cambria"/>
                <a:cs typeface="Cambria"/>
              </a:rPr>
              <a:t>clone</a:t>
            </a:r>
            <a:r>
              <a:rPr sz="2118" b="1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method</a:t>
            </a:r>
            <a:r>
              <a:rPr sz="2118" spc="-57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in</a:t>
            </a:r>
            <a:r>
              <a:rPr sz="2118" spc="101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the</a:t>
            </a:r>
            <a:endParaRPr sz="2118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3" y="533400"/>
            <a:ext cx="2988896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824" spc="-31" dirty="0">
                <a:solidFill>
                  <a:srgbClr val="FFFFFF"/>
                </a:solidFill>
                <a:latin typeface="Cambria"/>
                <a:cs typeface="Cambria"/>
              </a:rPr>
              <a:t> – Method 3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119F3E-5121-428E-A085-D7111B4C94F2}"/>
              </a:ext>
            </a:extLst>
          </p:cNvPr>
          <p:cNvSpPr/>
          <p:nvPr/>
        </p:nvSpPr>
        <p:spPr>
          <a:xfrm>
            <a:off x="779929" y="1524000"/>
            <a:ext cx="75841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 err="1"/>
              <a:t>arraycopy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java.util.Arrays</a:t>
            </a:r>
            <a:r>
              <a:rPr lang="en-US" sz="2000" dirty="0"/>
              <a:t>;</a:t>
            </a:r>
          </a:p>
          <a:p>
            <a:r>
              <a:rPr lang="en-US" sz="2000" dirty="0"/>
              <a:t>class Main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int[] n1 = {2, 3, 12, 4, 12, -2};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  // Creating n2 array of having length of n1 array</a:t>
            </a:r>
          </a:p>
          <a:p>
            <a:r>
              <a:rPr lang="en-US" sz="2000" b="1" dirty="0"/>
              <a:t>        int[] n2 = new int[n1.length];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  // copying entire n1 array to n2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b="1" dirty="0" err="1">
                <a:solidFill>
                  <a:srgbClr val="FF0000"/>
                </a:solidFill>
              </a:rPr>
              <a:t>arraycopy</a:t>
            </a:r>
            <a:r>
              <a:rPr lang="en-US" sz="2000" dirty="0"/>
              <a:t>(n1, 0, n2, 0, n1.length);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("n2 = " + </a:t>
            </a:r>
            <a:r>
              <a:rPr lang="en-US" sz="2000" dirty="0" err="1"/>
              <a:t>Arrays.</a:t>
            </a:r>
            <a:r>
              <a:rPr lang="en-US" sz="2000" b="1" dirty="0" err="1"/>
              <a:t>toString</a:t>
            </a:r>
            <a:r>
              <a:rPr lang="en-US" sz="2000" dirty="0"/>
              <a:t>(n2));    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5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2988896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spc="-13" dirty="0">
                <a:solidFill>
                  <a:srgbClr val="FFFFFF"/>
                </a:solidFill>
                <a:latin typeface="Cambria"/>
                <a:cs typeface="Cambria"/>
              </a:rPr>
              <a:t>Copying</a:t>
            </a:r>
            <a:r>
              <a:rPr sz="2824" spc="-4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824" spc="-31" dirty="0">
                <a:solidFill>
                  <a:srgbClr val="FFFFFF"/>
                </a:solidFill>
                <a:latin typeface="Cambria"/>
                <a:cs typeface="Cambria"/>
              </a:rPr>
              <a:t> – Method 4</a:t>
            </a:r>
            <a:endParaRPr sz="2824" dirty="0">
              <a:latin typeface="Cambria"/>
              <a:cs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119F3E-5121-428E-A085-D7111B4C94F2}"/>
              </a:ext>
            </a:extLst>
          </p:cNvPr>
          <p:cNvSpPr/>
          <p:nvPr/>
        </p:nvSpPr>
        <p:spPr>
          <a:xfrm>
            <a:off x="541244" y="1413928"/>
            <a:ext cx="80615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class Main {     </a:t>
            </a:r>
          </a:p>
          <a:p>
            <a:r>
              <a:rPr lang="en-US" sz="2300" dirty="0"/>
              <a:t>     public static void main(String </a:t>
            </a:r>
            <a:r>
              <a:rPr lang="en-US" sz="2300" dirty="0" err="1"/>
              <a:t>args</a:t>
            </a:r>
            <a:r>
              <a:rPr lang="en-US" sz="2300" dirty="0"/>
              <a:t>[])      { </a:t>
            </a:r>
          </a:p>
          <a:p>
            <a:r>
              <a:rPr lang="en-US" sz="2300" dirty="0"/>
              <a:t>     int </a:t>
            </a:r>
            <a:r>
              <a:rPr lang="en-US" sz="2300" dirty="0" err="1"/>
              <a:t>num_Array</a:t>
            </a:r>
            <a:r>
              <a:rPr lang="en-US" sz="2300" dirty="0"/>
              <a:t>[] = {5,10,15,20,25,30}; </a:t>
            </a:r>
          </a:p>
          <a:p>
            <a:r>
              <a:rPr lang="en-US" sz="2300" dirty="0"/>
              <a:t>      int </a:t>
            </a:r>
            <a:r>
              <a:rPr lang="en-US" sz="2300" dirty="0" err="1"/>
              <a:t>clone_Array</a:t>
            </a:r>
            <a:r>
              <a:rPr lang="en-US" sz="2300" dirty="0"/>
              <a:t>[] = </a:t>
            </a:r>
            <a:r>
              <a:rPr lang="en-US" sz="2300" dirty="0" err="1"/>
              <a:t>num_Array.</a:t>
            </a:r>
            <a:r>
              <a:rPr lang="en-US" sz="2300" b="1" dirty="0" err="1">
                <a:solidFill>
                  <a:srgbClr val="FF0000"/>
                </a:solidFill>
              </a:rPr>
              <a:t>clone</a:t>
            </a:r>
            <a:r>
              <a:rPr lang="en-US" sz="2300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sz="2300" dirty="0"/>
              <a:t> 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System.out.println</a:t>
            </a:r>
            <a:r>
              <a:rPr lang="en-US" sz="2300" dirty="0"/>
              <a:t>("Original </a:t>
            </a:r>
            <a:r>
              <a:rPr lang="en-US" sz="2300" dirty="0" err="1"/>
              <a:t>num_Array</a:t>
            </a:r>
            <a:r>
              <a:rPr lang="en-US" sz="2300" dirty="0"/>
              <a:t>:");</a:t>
            </a:r>
          </a:p>
          <a:p>
            <a:r>
              <a:rPr lang="en-US" sz="2300" dirty="0"/>
              <a:t>    for (int </a:t>
            </a:r>
            <a:r>
              <a:rPr lang="en-US" sz="2300" dirty="0" err="1"/>
              <a:t>i</a:t>
            </a:r>
            <a:r>
              <a:rPr lang="en-US" sz="2300" dirty="0"/>
              <a:t> = 0; </a:t>
            </a:r>
            <a:r>
              <a:rPr lang="en-US" sz="2300" dirty="0" err="1"/>
              <a:t>i</a:t>
            </a:r>
            <a:r>
              <a:rPr lang="en-US" sz="2300" dirty="0"/>
              <a:t> &lt;</a:t>
            </a:r>
            <a:r>
              <a:rPr lang="en-US" sz="2300" dirty="0" err="1"/>
              <a:t>num_Array.length</a:t>
            </a:r>
            <a:r>
              <a:rPr lang="en-US" sz="2300" dirty="0"/>
              <a:t>; </a:t>
            </a:r>
            <a:r>
              <a:rPr lang="en-US" sz="2300" dirty="0" err="1"/>
              <a:t>i</a:t>
            </a:r>
            <a:r>
              <a:rPr lang="en-US" sz="2300" dirty="0"/>
              <a:t>++) { 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System.out.print</a:t>
            </a:r>
            <a:r>
              <a:rPr lang="en-US" sz="2300" dirty="0"/>
              <a:t>(</a:t>
            </a:r>
            <a:r>
              <a:rPr lang="en-US" sz="2300" dirty="0" err="1"/>
              <a:t>num_Array</a:t>
            </a:r>
            <a:r>
              <a:rPr lang="en-US" sz="2300" dirty="0"/>
              <a:t>[</a:t>
            </a:r>
            <a:r>
              <a:rPr lang="en-US" sz="2300" dirty="0" err="1"/>
              <a:t>i</a:t>
            </a:r>
            <a:r>
              <a:rPr lang="en-US" sz="2300" dirty="0"/>
              <a:t>]+" "); </a:t>
            </a:r>
          </a:p>
          <a:p>
            <a:r>
              <a:rPr lang="en-US" sz="2300" dirty="0"/>
              <a:t>        } 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System.out.println</a:t>
            </a:r>
            <a:r>
              <a:rPr lang="en-US" sz="2300" dirty="0"/>
              <a:t>();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    </a:t>
            </a:r>
            <a:r>
              <a:rPr lang="en-US" sz="2300" dirty="0" err="1"/>
              <a:t>System.out.println</a:t>
            </a:r>
            <a:r>
              <a:rPr lang="en-US" sz="2300" dirty="0"/>
              <a:t>("Cloned </a:t>
            </a:r>
            <a:r>
              <a:rPr lang="en-US" sz="2300" dirty="0" err="1"/>
              <a:t>num_Array</a:t>
            </a:r>
            <a:r>
              <a:rPr lang="en-US" sz="2300" dirty="0"/>
              <a:t>:");</a:t>
            </a:r>
          </a:p>
          <a:p>
            <a:r>
              <a:rPr lang="en-US" sz="2300" dirty="0"/>
              <a:t>       for (int </a:t>
            </a:r>
            <a:r>
              <a:rPr lang="en-US" sz="2300" dirty="0" err="1"/>
              <a:t>i</a:t>
            </a:r>
            <a:r>
              <a:rPr lang="en-US" sz="2300" dirty="0"/>
              <a:t> = 0; </a:t>
            </a:r>
            <a:r>
              <a:rPr lang="en-US" sz="2300" dirty="0" err="1"/>
              <a:t>i</a:t>
            </a:r>
            <a:r>
              <a:rPr lang="en-US" sz="2300" dirty="0"/>
              <a:t> &lt;</a:t>
            </a:r>
            <a:r>
              <a:rPr lang="en-US" sz="2300" dirty="0" err="1"/>
              <a:t>clone_Array.length</a:t>
            </a:r>
            <a:r>
              <a:rPr lang="en-US" sz="2300" dirty="0"/>
              <a:t>; </a:t>
            </a:r>
            <a:r>
              <a:rPr lang="en-US" sz="2300" dirty="0" err="1"/>
              <a:t>i</a:t>
            </a:r>
            <a:r>
              <a:rPr lang="en-US" sz="2300" dirty="0"/>
              <a:t>++) { 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System.out.print</a:t>
            </a:r>
            <a:r>
              <a:rPr lang="en-US" sz="2300" dirty="0"/>
              <a:t>(</a:t>
            </a:r>
            <a:r>
              <a:rPr lang="en-US" sz="2300" dirty="0" err="1"/>
              <a:t>clone_Array</a:t>
            </a:r>
            <a:r>
              <a:rPr lang="en-US" sz="2300" dirty="0"/>
              <a:t>[</a:t>
            </a:r>
            <a:r>
              <a:rPr lang="en-US" sz="2300" dirty="0" err="1"/>
              <a:t>i</a:t>
            </a:r>
            <a:r>
              <a:rPr lang="en-US" sz="2300" dirty="0"/>
              <a:t>]+" "); </a:t>
            </a:r>
          </a:p>
          <a:p>
            <a:r>
              <a:rPr lang="en-US" sz="2300" dirty="0"/>
              <a:t>        }  } }</a:t>
            </a:r>
          </a:p>
        </p:txBody>
      </p:sp>
    </p:spTree>
    <p:extLst>
      <p:ext uri="{BB962C8B-B14F-4D97-AF65-F5344CB8AC3E}">
        <p14:creationId xmlns:p14="http://schemas.microsoft.com/office/powerpoint/2010/main" val="4063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4" y="826606"/>
            <a:ext cx="3899645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Jagged</a:t>
            </a:r>
            <a:r>
              <a:rPr sz="2647" spc="-7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647" spc="-31" dirty="0">
                <a:solidFill>
                  <a:srgbClr val="FFFFFF"/>
                </a:solidFill>
                <a:latin typeface="Cambria"/>
                <a:cs typeface="Cambria"/>
              </a:rPr>
              <a:t> Example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72B5557-90C8-4820-895E-9285BB1FCB2C}"/>
              </a:ext>
            </a:extLst>
          </p:cNvPr>
          <p:cNvSpPr/>
          <p:nvPr/>
        </p:nvSpPr>
        <p:spPr>
          <a:xfrm>
            <a:off x="522644" y="1524000"/>
            <a:ext cx="6925235" cy="509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12" dirty="0"/>
              <a:t>//Java Program to illustrate the jagged array  </a:t>
            </a:r>
          </a:p>
          <a:p>
            <a:r>
              <a:rPr lang="en-US" sz="1412" dirty="0"/>
              <a:t>class </a:t>
            </a:r>
            <a:r>
              <a:rPr lang="en-US" sz="1412" dirty="0" err="1"/>
              <a:t>JaggedArrayDemo</a:t>
            </a:r>
            <a:r>
              <a:rPr lang="en-US" sz="1412" dirty="0"/>
              <a:t>{  </a:t>
            </a:r>
          </a:p>
          <a:p>
            <a:r>
              <a:rPr lang="en-US" sz="1412" dirty="0"/>
              <a:t>    public static void main(String[] </a:t>
            </a:r>
            <a:r>
              <a:rPr lang="en-US" sz="1412" dirty="0" err="1"/>
              <a:t>args</a:t>
            </a:r>
            <a:r>
              <a:rPr lang="en-US" sz="1412" dirty="0"/>
              <a:t>){  </a:t>
            </a:r>
          </a:p>
          <a:p>
            <a:r>
              <a:rPr lang="en-US" sz="1412" dirty="0"/>
              <a:t>        //declaring a 2D array with odd columns  </a:t>
            </a:r>
          </a:p>
          <a:p>
            <a:r>
              <a:rPr lang="en-US" sz="1412" dirty="0">
                <a:solidFill>
                  <a:srgbClr val="0070C0"/>
                </a:solidFill>
              </a:rPr>
              <a:t>        int </a:t>
            </a:r>
            <a:r>
              <a:rPr lang="en-US" sz="1412" dirty="0" err="1">
                <a:solidFill>
                  <a:srgbClr val="0070C0"/>
                </a:solidFill>
              </a:rPr>
              <a:t>arr</a:t>
            </a:r>
            <a:r>
              <a:rPr lang="en-US" sz="1412" dirty="0">
                <a:solidFill>
                  <a:srgbClr val="0070C0"/>
                </a:solidFill>
              </a:rPr>
              <a:t>[][] = new int[3][];  </a:t>
            </a:r>
          </a:p>
          <a:p>
            <a:r>
              <a:rPr lang="en-US" sz="1412" dirty="0">
                <a:solidFill>
                  <a:srgbClr val="0070C0"/>
                </a:solidFill>
              </a:rPr>
              <a:t>        </a:t>
            </a:r>
            <a:r>
              <a:rPr lang="en-US" sz="1412" dirty="0" err="1">
                <a:solidFill>
                  <a:srgbClr val="0070C0"/>
                </a:solidFill>
              </a:rPr>
              <a:t>arr</a:t>
            </a:r>
            <a:r>
              <a:rPr lang="en-US" sz="1412" dirty="0">
                <a:solidFill>
                  <a:srgbClr val="0070C0"/>
                </a:solidFill>
              </a:rPr>
              <a:t>[0] = new int[3];  </a:t>
            </a:r>
          </a:p>
          <a:p>
            <a:r>
              <a:rPr lang="en-US" sz="1412" dirty="0">
                <a:solidFill>
                  <a:srgbClr val="0070C0"/>
                </a:solidFill>
              </a:rPr>
              <a:t>        </a:t>
            </a:r>
            <a:r>
              <a:rPr lang="en-US" sz="1412" dirty="0" err="1">
                <a:solidFill>
                  <a:srgbClr val="0070C0"/>
                </a:solidFill>
              </a:rPr>
              <a:t>arr</a:t>
            </a:r>
            <a:r>
              <a:rPr lang="en-US" sz="1412" dirty="0">
                <a:solidFill>
                  <a:srgbClr val="0070C0"/>
                </a:solidFill>
              </a:rPr>
              <a:t>[1] = new int[4];  </a:t>
            </a:r>
          </a:p>
          <a:p>
            <a:r>
              <a:rPr lang="en-US" sz="1412" dirty="0">
                <a:solidFill>
                  <a:srgbClr val="0070C0"/>
                </a:solidFill>
              </a:rPr>
              <a:t>        </a:t>
            </a:r>
            <a:r>
              <a:rPr lang="en-US" sz="1412" dirty="0" err="1">
                <a:solidFill>
                  <a:srgbClr val="0070C0"/>
                </a:solidFill>
              </a:rPr>
              <a:t>arr</a:t>
            </a:r>
            <a:r>
              <a:rPr lang="en-US" sz="1412" dirty="0">
                <a:solidFill>
                  <a:srgbClr val="0070C0"/>
                </a:solidFill>
              </a:rPr>
              <a:t>[2] = new int[2];  </a:t>
            </a:r>
          </a:p>
          <a:p>
            <a:r>
              <a:rPr lang="en-US" sz="1412" dirty="0"/>
              <a:t>        //initializing a jagged array  </a:t>
            </a:r>
          </a:p>
          <a:p>
            <a:r>
              <a:rPr lang="en-US" sz="1412" dirty="0"/>
              <a:t>        int count = 0;  </a:t>
            </a:r>
          </a:p>
          <a:p>
            <a:r>
              <a:rPr lang="en-US" sz="1412" dirty="0"/>
              <a:t>        for (int </a:t>
            </a:r>
            <a:r>
              <a:rPr lang="en-US" sz="1412" dirty="0" err="1"/>
              <a:t>i</a:t>
            </a:r>
            <a:r>
              <a:rPr lang="en-US" sz="1412" dirty="0"/>
              <a:t>=0; </a:t>
            </a:r>
            <a:r>
              <a:rPr lang="en-US" sz="1412" dirty="0" err="1"/>
              <a:t>i</a:t>
            </a:r>
            <a:r>
              <a:rPr lang="en-US" sz="1412" dirty="0"/>
              <a:t>&lt;</a:t>
            </a:r>
            <a:r>
              <a:rPr lang="en-US" sz="1412" dirty="0" err="1"/>
              <a:t>arr.length</a:t>
            </a:r>
            <a:r>
              <a:rPr lang="en-US" sz="1412" dirty="0"/>
              <a:t>; </a:t>
            </a:r>
            <a:r>
              <a:rPr lang="en-US" sz="1412" dirty="0" err="1"/>
              <a:t>i</a:t>
            </a:r>
            <a:r>
              <a:rPr lang="en-US" sz="1412" dirty="0"/>
              <a:t>++)  </a:t>
            </a:r>
          </a:p>
          <a:p>
            <a:r>
              <a:rPr lang="en-US" sz="1412" dirty="0"/>
              <a:t>            for(int j=0; j&lt;</a:t>
            </a:r>
            <a:r>
              <a:rPr lang="en-US" sz="1412" dirty="0" err="1"/>
              <a:t>arr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].length; </a:t>
            </a:r>
            <a:r>
              <a:rPr lang="en-US" sz="1412" dirty="0" err="1"/>
              <a:t>j++</a:t>
            </a:r>
            <a:r>
              <a:rPr lang="en-US" sz="1412" dirty="0"/>
              <a:t>)  </a:t>
            </a:r>
          </a:p>
          <a:p>
            <a:r>
              <a:rPr lang="en-US" sz="1412" dirty="0"/>
              <a:t>                </a:t>
            </a:r>
            <a:r>
              <a:rPr lang="en-US" sz="1412" dirty="0" err="1"/>
              <a:t>arr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][j] = count++;  </a:t>
            </a:r>
          </a:p>
          <a:p>
            <a:r>
              <a:rPr lang="en-US" sz="1412" dirty="0"/>
              <a:t>   </a:t>
            </a:r>
          </a:p>
          <a:p>
            <a:r>
              <a:rPr lang="en-US" sz="1412" dirty="0"/>
              <a:t>        //printing the data of a jagged array   </a:t>
            </a:r>
          </a:p>
          <a:p>
            <a:r>
              <a:rPr lang="en-US" sz="1412" dirty="0"/>
              <a:t>        for (int </a:t>
            </a:r>
            <a:r>
              <a:rPr lang="en-US" sz="1412" dirty="0" err="1"/>
              <a:t>i</a:t>
            </a:r>
            <a:r>
              <a:rPr lang="en-US" sz="1412" dirty="0"/>
              <a:t>=0; </a:t>
            </a:r>
            <a:r>
              <a:rPr lang="en-US" sz="1412" dirty="0" err="1"/>
              <a:t>i</a:t>
            </a:r>
            <a:r>
              <a:rPr lang="en-US" sz="1412" dirty="0"/>
              <a:t>&lt;</a:t>
            </a:r>
            <a:r>
              <a:rPr lang="en-US" sz="1412" dirty="0" err="1"/>
              <a:t>arr.length</a:t>
            </a:r>
            <a:r>
              <a:rPr lang="en-US" sz="1412" dirty="0"/>
              <a:t>; </a:t>
            </a:r>
            <a:r>
              <a:rPr lang="en-US" sz="1412" dirty="0" err="1"/>
              <a:t>i</a:t>
            </a:r>
            <a:r>
              <a:rPr lang="en-US" sz="1412" dirty="0"/>
              <a:t>++){  </a:t>
            </a:r>
          </a:p>
          <a:p>
            <a:r>
              <a:rPr lang="en-US" sz="1412" dirty="0"/>
              <a:t>            for (int j=0; j&lt;</a:t>
            </a:r>
            <a:r>
              <a:rPr lang="en-US" sz="1412" dirty="0" err="1"/>
              <a:t>arr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].length; </a:t>
            </a:r>
            <a:r>
              <a:rPr lang="en-US" sz="1412" dirty="0" err="1"/>
              <a:t>j++</a:t>
            </a:r>
            <a:r>
              <a:rPr lang="en-US" sz="1412" dirty="0"/>
              <a:t>){  </a:t>
            </a:r>
          </a:p>
          <a:p>
            <a:r>
              <a:rPr lang="en-US" sz="1412" dirty="0"/>
              <a:t>                </a:t>
            </a:r>
            <a:r>
              <a:rPr lang="en-US" sz="1412" dirty="0" err="1"/>
              <a:t>System.out.print</a:t>
            </a:r>
            <a:r>
              <a:rPr lang="en-US" sz="1412" dirty="0"/>
              <a:t>(</a:t>
            </a:r>
            <a:r>
              <a:rPr lang="en-US" sz="1412" dirty="0" err="1"/>
              <a:t>arr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][j]+" ");  </a:t>
            </a:r>
          </a:p>
          <a:p>
            <a:r>
              <a:rPr lang="en-US" sz="1412" dirty="0"/>
              <a:t>            }  </a:t>
            </a:r>
          </a:p>
          <a:p>
            <a:r>
              <a:rPr lang="en-US" sz="1412" dirty="0"/>
              <a:t>            </a:t>
            </a:r>
            <a:r>
              <a:rPr lang="en-US" sz="1412" dirty="0" err="1"/>
              <a:t>System.out.println</a:t>
            </a:r>
            <a:r>
              <a:rPr lang="en-US" sz="1412" dirty="0"/>
              <a:t>();//new line  </a:t>
            </a:r>
          </a:p>
          <a:p>
            <a:r>
              <a:rPr lang="en-US" sz="1412" dirty="0"/>
              <a:t>        }  </a:t>
            </a:r>
          </a:p>
          <a:p>
            <a:r>
              <a:rPr lang="en-US" sz="1412" dirty="0"/>
              <a:t>    }  </a:t>
            </a:r>
          </a:p>
          <a:p>
            <a:r>
              <a:rPr lang="en-US" sz="1412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646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4" y="826606"/>
            <a:ext cx="3899645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Jagged</a:t>
            </a:r>
            <a:r>
              <a:rPr sz="2647" spc="-7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47" spc="-31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lang="en-US" sz="2647" spc="-31" dirty="0">
                <a:solidFill>
                  <a:srgbClr val="FFFFFF"/>
                </a:solidFill>
                <a:latin typeface="Cambria"/>
                <a:cs typeface="Cambria"/>
              </a:rPr>
              <a:t> Example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72B5557-90C8-4820-895E-9285BB1FCB2C}"/>
              </a:ext>
            </a:extLst>
          </p:cNvPr>
          <p:cNvSpPr/>
          <p:nvPr/>
        </p:nvSpPr>
        <p:spPr>
          <a:xfrm>
            <a:off x="685800" y="1524000"/>
            <a:ext cx="6925235" cy="509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12" dirty="0"/>
              <a:t>class Main</a:t>
            </a:r>
          </a:p>
          <a:p>
            <a:r>
              <a:rPr lang="en-US" sz="1412" dirty="0"/>
              <a:t>{</a:t>
            </a:r>
          </a:p>
          <a:p>
            <a:r>
              <a:rPr lang="en-US" sz="1412" dirty="0"/>
              <a:t>    public static void main(String[] </a:t>
            </a:r>
            <a:r>
              <a:rPr lang="en-US" sz="1412" dirty="0" err="1"/>
              <a:t>args</a:t>
            </a:r>
            <a:r>
              <a:rPr lang="en-US" sz="1412" dirty="0"/>
              <a:t>)</a:t>
            </a:r>
          </a:p>
          <a:p>
            <a:r>
              <a:rPr lang="en-US" sz="1412" dirty="0"/>
              <a:t>    {</a:t>
            </a:r>
          </a:p>
          <a:p>
            <a:r>
              <a:rPr lang="en-US" sz="1412" dirty="0"/>
              <a:t>        // Declare a 2-D array with 3 rows</a:t>
            </a:r>
          </a:p>
          <a:p>
            <a:r>
              <a:rPr lang="en-US" sz="1412" dirty="0"/>
              <a:t>       int </a:t>
            </a:r>
            <a:r>
              <a:rPr lang="en-US" sz="1412" dirty="0" err="1"/>
              <a:t>myarray</a:t>
            </a:r>
            <a:r>
              <a:rPr lang="en-US" sz="1412" dirty="0"/>
              <a:t>[][] = new int[3][];</a:t>
            </a:r>
          </a:p>
          <a:p>
            <a:r>
              <a:rPr lang="en-US" sz="1412" dirty="0"/>
              <a:t> </a:t>
            </a:r>
          </a:p>
          <a:p>
            <a:r>
              <a:rPr lang="en-US" sz="1412" dirty="0"/>
              <a:t>       // define and initialize jagged array</a:t>
            </a:r>
          </a:p>
          <a:p>
            <a:r>
              <a:rPr lang="en-US" sz="1412" dirty="0"/>
              <a:t> </a:t>
            </a:r>
          </a:p>
          <a:p>
            <a:r>
              <a:rPr lang="en-US" sz="1412" dirty="0"/>
              <a:t>       </a:t>
            </a:r>
            <a:r>
              <a:rPr lang="en-US" sz="1412" dirty="0" err="1"/>
              <a:t>myarray</a:t>
            </a:r>
            <a:r>
              <a:rPr lang="en-US" sz="1412" dirty="0"/>
              <a:t>[0] = new int[]{1,2,3};</a:t>
            </a:r>
          </a:p>
          <a:p>
            <a:r>
              <a:rPr lang="en-US" sz="1412" dirty="0"/>
              <a:t>       </a:t>
            </a:r>
            <a:r>
              <a:rPr lang="en-US" sz="1412" dirty="0" err="1"/>
              <a:t>myarray</a:t>
            </a:r>
            <a:r>
              <a:rPr lang="en-US" sz="1412" dirty="0"/>
              <a:t>[1] = new int[]{4,5};</a:t>
            </a:r>
          </a:p>
          <a:p>
            <a:r>
              <a:rPr lang="en-US" sz="1412" dirty="0"/>
              <a:t>       </a:t>
            </a:r>
            <a:r>
              <a:rPr lang="en-US" sz="1412" dirty="0" err="1"/>
              <a:t>myarray</a:t>
            </a:r>
            <a:r>
              <a:rPr lang="en-US" sz="1412" dirty="0"/>
              <a:t>[2] = new int[]{6,7,8,9,10};</a:t>
            </a:r>
          </a:p>
          <a:p>
            <a:r>
              <a:rPr lang="en-US" sz="1412" dirty="0"/>
              <a:t> </a:t>
            </a:r>
          </a:p>
          <a:p>
            <a:r>
              <a:rPr lang="en-US" sz="1412" dirty="0"/>
              <a:t>       // display the jagged array</a:t>
            </a:r>
          </a:p>
          <a:p>
            <a:r>
              <a:rPr lang="en-US" sz="1412" dirty="0"/>
              <a:t>       </a:t>
            </a:r>
            <a:r>
              <a:rPr lang="en-US" sz="1412" dirty="0" err="1"/>
              <a:t>System.out.println</a:t>
            </a:r>
            <a:r>
              <a:rPr lang="en-US" sz="1412" dirty="0"/>
              <a:t>("Two dimensional Jagged Array:");</a:t>
            </a:r>
          </a:p>
          <a:p>
            <a:r>
              <a:rPr lang="en-US" sz="1412" dirty="0"/>
              <a:t>       for (int </a:t>
            </a:r>
            <a:r>
              <a:rPr lang="en-US" sz="1412" dirty="0" err="1"/>
              <a:t>i</a:t>
            </a:r>
            <a:r>
              <a:rPr lang="en-US" sz="1412" dirty="0"/>
              <a:t>=0; </a:t>
            </a:r>
            <a:r>
              <a:rPr lang="en-US" sz="1412" dirty="0" err="1"/>
              <a:t>i</a:t>
            </a:r>
            <a:r>
              <a:rPr lang="en-US" sz="1412" dirty="0"/>
              <a:t>&lt;</a:t>
            </a:r>
            <a:r>
              <a:rPr lang="en-US" sz="1412" dirty="0" err="1"/>
              <a:t>myarray.length</a:t>
            </a:r>
            <a:r>
              <a:rPr lang="en-US" sz="1412" dirty="0"/>
              <a:t>; </a:t>
            </a:r>
            <a:r>
              <a:rPr lang="en-US" sz="1412" dirty="0" err="1"/>
              <a:t>i</a:t>
            </a:r>
            <a:r>
              <a:rPr lang="en-US" sz="1412" dirty="0"/>
              <a:t>++)</a:t>
            </a:r>
          </a:p>
          <a:p>
            <a:r>
              <a:rPr lang="en-US" sz="1412" dirty="0"/>
              <a:t>       {</a:t>
            </a:r>
          </a:p>
          <a:p>
            <a:r>
              <a:rPr lang="en-US" sz="1412" dirty="0"/>
              <a:t>          for (int j=0; j&lt;</a:t>
            </a:r>
            <a:r>
              <a:rPr lang="en-US" sz="1412" dirty="0" err="1"/>
              <a:t>myarray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].length; </a:t>
            </a:r>
            <a:r>
              <a:rPr lang="en-US" sz="1412" dirty="0" err="1"/>
              <a:t>j++</a:t>
            </a:r>
            <a:r>
              <a:rPr lang="en-US" sz="1412" dirty="0"/>
              <a:t>)</a:t>
            </a:r>
          </a:p>
          <a:p>
            <a:r>
              <a:rPr lang="en-US" sz="1412" dirty="0"/>
              <a:t>              </a:t>
            </a:r>
            <a:r>
              <a:rPr lang="en-US" sz="1412" dirty="0" err="1"/>
              <a:t>System.out.print</a:t>
            </a:r>
            <a:r>
              <a:rPr lang="en-US" sz="1412" dirty="0"/>
              <a:t>(</a:t>
            </a:r>
            <a:r>
              <a:rPr lang="en-US" sz="1412" dirty="0" err="1"/>
              <a:t>myarray</a:t>
            </a:r>
            <a:r>
              <a:rPr lang="en-US" sz="1412" dirty="0"/>
              <a:t>[</a:t>
            </a:r>
            <a:r>
              <a:rPr lang="en-US" sz="1412" dirty="0" err="1"/>
              <a:t>i</a:t>
            </a:r>
            <a:r>
              <a:rPr lang="en-US" sz="1412" dirty="0"/>
              <a:t>][j] + " ");</a:t>
            </a:r>
          </a:p>
          <a:p>
            <a:r>
              <a:rPr lang="en-US" sz="1412" dirty="0"/>
              <a:t>          </a:t>
            </a:r>
            <a:r>
              <a:rPr lang="en-US" sz="1412" dirty="0" err="1"/>
              <a:t>System.out.println</a:t>
            </a:r>
            <a:r>
              <a:rPr lang="en-US" sz="1412" dirty="0"/>
              <a:t>();</a:t>
            </a:r>
          </a:p>
          <a:p>
            <a:r>
              <a:rPr lang="en-US" sz="1412" dirty="0"/>
              <a:t>        }</a:t>
            </a:r>
          </a:p>
          <a:p>
            <a:r>
              <a:rPr lang="en-US" sz="1412" dirty="0"/>
              <a:t>    }</a:t>
            </a:r>
          </a:p>
          <a:p>
            <a:r>
              <a:rPr lang="en-US" sz="1412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6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8355"/>
            <a:ext cx="2372846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10123" marR="4482" indent="-399477">
              <a:spcBef>
                <a:spcPts val="88"/>
              </a:spcBef>
            </a:pPr>
            <a:r>
              <a:rPr sz="2647" spc="-3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647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47" spc="22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47" spc="-18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647" spc="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647" spc="-22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647" spc="4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647" spc="13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647" spc="-13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647" dirty="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sz="2647" spc="-4" dirty="0">
                <a:solidFill>
                  <a:srgbClr val="FFFFFF"/>
                </a:solidFill>
                <a:latin typeface="Cambria"/>
                <a:cs typeface="Cambria"/>
              </a:rPr>
              <a:t>Argument</a:t>
            </a:r>
            <a:endParaRPr sz="2647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637" y="1839106"/>
            <a:ext cx="7126069" cy="19924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8287" indent="-247642">
              <a:spcBef>
                <a:spcPts val="88"/>
              </a:spcBef>
              <a:buFont typeface="Arial MT"/>
              <a:buChar char="•"/>
              <a:tabLst>
                <a:tab pos="258287" algn="l"/>
                <a:tab pos="258848" algn="l"/>
              </a:tabLst>
            </a:pPr>
            <a:r>
              <a:rPr lang="en-US" sz="2118" dirty="0">
                <a:solidFill>
                  <a:srgbClr val="FF0000"/>
                </a:solidFill>
                <a:latin typeface="Cambria"/>
                <a:cs typeface="Cambria"/>
              </a:rPr>
              <a:t>Can a main method receive arguments?</a:t>
            </a:r>
          </a:p>
          <a:p>
            <a:pPr marL="258287" indent="-247642">
              <a:spcBef>
                <a:spcPts val="88"/>
              </a:spcBef>
              <a:buFont typeface="Arial MT"/>
              <a:buChar char="•"/>
              <a:tabLst>
                <a:tab pos="258287" algn="l"/>
                <a:tab pos="258848" algn="l"/>
              </a:tabLst>
            </a:pPr>
            <a:r>
              <a:rPr lang="en-US" sz="2118" b="1" dirty="0">
                <a:latin typeface="Cambria"/>
                <a:cs typeface="Cambria"/>
              </a:rPr>
              <a:t>Yes</a:t>
            </a:r>
          </a:p>
          <a:p>
            <a:pPr marL="258287" indent="-247642">
              <a:spcBef>
                <a:spcPts val="88"/>
              </a:spcBef>
              <a:buFont typeface="Arial MT"/>
              <a:buChar char="•"/>
              <a:tabLst>
                <a:tab pos="258287" algn="l"/>
                <a:tab pos="258848" algn="l"/>
              </a:tabLst>
            </a:pPr>
            <a:r>
              <a:rPr sz="2118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main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method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can</a:t>
            </a:r>
            <a:r>
              <a:rPr sz="2118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receive </a:t>
            </a:r>
            <a:r>
              <a:rPr sz="2118" spc="-4" dirty="0">
                <a:latin typeface="Cambria"/>
                <a:cs typeface="Cambria"/>
              </a:rPr>
              <a:t>string</a:t>
            </a:r>
            <a:r>
              <a:rPr sz="2118" spc="-9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arguments</a:t>
            </a:r>
            <a:r>
              <a:rPr sz="2118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from</a:t>
            </a:r>
            <a:r>
              <a:rPr sz="2118" spc="-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the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command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line.</a:t>
            </a:r>
          </a:p>
          <a:p>
            <a:pPr marL="302549" indent="-291904">
              <a:buFont typeface="Arial MT"/>
              <a:buChar char="•"/>
              <a:tabLst>
                <a:tab pos="302549" algn="l"/>
                <a:tab pos="303110" algn="l"/>
              </a:tabLst>
            </a:pPr>
            <a:r>
              <a:rPr sz="2118" spc="-13" dirty="0">
                <a:latin typeface="Cambria"/>
                <a:cs typeface="Cambria"/>
              </a:rPr>
              <a:t>Write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a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13" dirty="0">
                <a:latin typeface="Cambria"/>
                <a:cs typeface="Cambria"/>
              </a:rPr>
              <a:t>program</a:t>
            </a:r>
            <a:r>
              <a:rPr sz="2118" dirty="0">
                <a:latin typeface="Cambria"/>
                <a:cs typeface="Cambria"/>
              </a:rPr>
              <a:t> to</a:t>
            </a:r>
            <a:r>
              <a:rPr sz="2118" spc="-13" dirty="0">
                <a:latin typeface="Cambria"/>
                <a:cs typeface="Cambria"/>
              </a:rPr>
              <a:t> </a:t>
            </a:r>
            <a:r>
              <a:rPr sz="2118" spc="-9" dirty="0">
                <a:latin typeface="Cambria"/>
                <a:cs typeface="Cambria"/>
              </a:rPr>
              <a:t>make</a:t>
            </a:r>
            <a:r>
              <a:rPr sz="2118" spc="4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calculator</a:t>
            </a:r>
            <a:r>
              <a:rPr sz="2118" spc="-18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using Command</a:t>
            </a:r>
            <a:r>
              <a:rPr sz="2118" spc="-22" dirty="0">
                <a:latin typeface="Cambria"/>
                <a:cs typeface="Cambria"/>
              </a:rPr>
              <a:t> </a:t>
            </a:r>
            <a:r>
              <a:rPr sz="2118" dirty="0">
                <a:latin typeface="Cambria"/>
                <a:cs typeface="Cambria"/>
              </a:rPr>
              <a:t>Line</a:t>
            </a:r>
            <a:r>
              <a:rPr sz="2118" spc="-26" dirty="0">
                <a:latin typeface="Cambria"/>
                <a:cs typeface="Cambria"/>
              </a:rPr>
              <a:t> </a:t>
            </a:r>
            <a:r>
              <a:rPr sz="2118" spc="-4" dirty="0">
                <a:latin typeface="Cambria"/>
                <a:cs typeface="Cambria"/>
              </a:rPr>
              <a:t>argument.</a:t>
            </a:r>
            <a:endParaRPr sz="2118" dirty="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83" y="5782318"/>
            <a:ext cx="8062856" cy="6655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DB4395F-1DC3-4175-A088-F24E8E69EDDB}"/>
              </a:ext>
            </a:extLst>
          </p:cNvPr>
          <p:cNvSpPr/>
          <p:nvPr/>
        </p:nvSpPr>
        <p:spPr>
          <a:xfrm>
            <a:off x="1076637" y="4071442"/>
            <a:ext cx="6555123" cy="172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8" dirty="0"/>
              <a:t>class Main{  </a:t>
            </a:r>
          </a:p>
          <a:p>
            <a:r>
              <a:rPr lang="en-US" sz="2118" dirty="0"/>
              <a:t>public static void main(String </a:t>
            </a:r>
            <a:r>
              <a:rPr lang="en-US" sz="2118" dirty="0" err="1"/>
              <a:t>args</a:t>
            </a:r>
            <a:r>
              <a:rPr lang="en-US" sz="2118" dirty="0"/>
              <a:t>[]){  </a:t>
            </a:r>
          </a:p>
          <a:p>
            <a:r>
              <a:rPr lang="en-US" sz="2118" dirty="0" err="1"/>
              <a:t>System.out.println</a:t>
            </a:r>
            <a:r>
              <a:rPr lang="en-US" sz="2118" dirty="0"/>
              <a:t>("Your first argument is: "+</a:t>
            </a:r>
            <a:r>
              <a:rPr lang="en-US" sz="2118" dirty="0" err="1"/>
              <a:t>args</a:t>
            </a:r>
            <a:r>
              <a:rPr lang="en-US" sz="2118" dirty="0"/>
              <a:t>[0]);  </a:t>
            </a:r>
          </a:p>
          <a:p>
            <a:r>
              <a:rPr lang="en-US" sz="2118" dirty="0"/>
              <a:t>}  </a:t>
            </a:r>
          </a:p>
          <a:p>
            <a:r>
              <a:rPr lang="en-US" sz="2118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1626819"/>
            <a:ext cx="7799070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if-else-if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ladder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multiple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statements.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 MT"/>
                <a:cs typeface="Arial MT"/>
              </a:rPr>
              <a:t>Syntax: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if(condition1){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53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condition1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}else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if(condition2){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condition2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else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if(condition3){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condition3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latin typeface="Arial MT"/>
                <a:cs typeface="Arial MT"/>
              </a:rPr>
              <a:t>...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else{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false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195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2320" y="1540766"/>
            <a:ext cx="7466330" cy="459420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If statements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Switch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While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For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Do-while statement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Break and continue keywords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One dimensional and multidimensional arrays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Jagged array</a:t>
            </a:r>
          </a:p>
          <a:p>
            <a:pPr marL="354965" indent="-342900">
              <a:lnSpc>
                <a:spcPct val="100000"/>
              </a:lnSpc>
              <a:spcBef>
                <a:spcPts val="1105"/>
              </a:spcBef>
              <a:buFont typeface="Wingdings" panose="05000000000000000000" pitchFamily="2" charset="2"/>
              <a:buChar char="§"/>
              <a:tabLst>
                <a:tab pos="262890" algn="l"/>
              </a:tabLst>
            </a:pPr>
            <a:r>
              <a:rPr lang="en-US" sz="2400" spc="-5" dirty="0" smtClean="0">
                <a:latin typeface="Cambria"/>
                <a:cs typeface="Cambria"/>
              </a:rPr>
              <a:t>Methods to copy array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744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892" y="2898469"/>
            <a:ext cx="3427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5" dirty="0"/>
              <a:t>UNIT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5" dirty="0"/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1626819"/>
            <a:ext cx="7799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if-else-if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ladder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multiple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15" y="5972657"/>
            <a:ext cx="469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Check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Program:</a:t>
            </a:r>
            <a:r>
              <a:rPr sz="1800" b="1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LadderIfDemo.java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2057400"/>
            <a:ext cx="5653785" cy="3697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93696B8-60A1-4522-AF08-59E5C0E78BA6}"/>
              </a:ext>
            </a:extLst>
          </p:cNvPr>
          <p:cNvSpPr/>
          <p:nvPr/>
        </p:nvSpPr>
        <p:spPr>
          <a:xfrm>
            <a:off x="-172527" y="666699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class </a:t>
            </a:r>
            <a:r>
              <a:rPr lang="en-US" dirty="0" err="1"/>
              <a:t>IfElseLadder</a:t>
            </a:r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initializing expression</a:t>
            </a:r>
          </a:p>
          <a:p>
            <a:r>
              <a:rPr lang="en-US" dirty="0"/>
              <a:t>		int </a:t>
            </a:r>
            <a:r>
              <a:rPr lang="en-US" dirty="0" err="1"/>
              <a:t>i</a:t>
            </a:r>
            <a:r>
              <a:rPr lang="en-US" dirty="0"/>
              <a:t> = 20;</a:t>
            </a:r>
          </a:p>
          <a:p>
            <a:endParaRPr lang="en-US" dirty="0"/>
          </a:p>
          <a:p>
            <a:r>
              <a:rPr lang="en-US" dirty="0"/>
              <a:t>		// condition 1</a:t>
            </a:r>
          </a:p>
          <a:p>
            <a:r>
              <a:rPr lang="en-US" dirty="0"/>
              <a:t>		if (</a:t>
            </a:r>
            <a:r>
              <a:rPr lang="en-US" dirty="0" err="1"/>
              <a:t>i</a:t>
            </a:r>
            <a:r>
              <a:rPr lang="en-US" dirty="0"/>
              <a:t> == 10)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10\n");</a:t>
            </a:r>
          </a:p>
          <a:p>
            <a:endParaRPr lang="en-US" dirty="0"/>
          </a:p>
          <a:p>
            <a:r>
              <a:rPr lang="en-US" dirty="0"/>
              <a:t>		// condition 2</a:t>
            </a:r>
          </a:p>
          <a:p>
            <a:r>
              <a:rPr lang="en-US" dirty="0"/>
              <a:t>		else if (</a:t>
            </a:r>
            <a:r>
              <a:rPr lang="en-US" dirty="0" err="1"/>
              <a:t>i</a:t>
            </a:r>
            <a:r>
              <a:rPr lang="en-US" dirty="0"/>
              <a:t> == 15)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15\n");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ABED32C-C6AE-4F27-A700-2E807B1AAE9A}"/>
              </a:ext>
            </a:extLst>
          </p:cNvPr>
          <p:cNvSpPr/>
          <p:nvPr/>
        </p:nvSpPr>
        <p:spPr>
          <a:xfrm>
            <a:off x="4724400" y="2362200"/>
            <a:ext cx="411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condition 3</a:t>
            </a:r>
          </a:p>
          <a:p>
            <a:r>
              <a:rPr lang="en-US" dirty="0"/>
              <a:t>else if (</a:t>
            </a:r>
            <a:r>
              <a:rPr lang="en-US" dirty="0" err="1"/>
              <a:t>i</a:t>
            </a:r>
            <a:r>
              <a:rPr lang="en-US" dirty="0"/>
              <a:t> == 20)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20\n");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not present\n");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("Outside if-else-if");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4983</Words>
  <Application>Microsoft Office PowerPoint</Application>
  <PresentationFormat>On-screen Show (4:3)</PresentationFormat>
  <Paragraphs>880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 MT</vt:lpstr>
      <vt:lpstr>Calibri</vt:lpstr>
      <vt:lpstr>Cambria</vt:lpstr>
      <vt:lpstr>Georgia</vt:lpstr>
      <vt:lpstr>Wingdings</vt:lpstr>
      <vt:lpstr>Office Theme</vt:lpstr>
      <vt:lpstr>PowerPoint Presentation</vt:lpstr>
      <vt:lpstr>Contents</vt:lpstr>
      <vt:lpstr>Selections</vt:lpstr>
      <vt:lpstr>If Statement</vt:lpstr>
      <vt:lpstr>Two way If ( if.. else  Statement )</vt:lpstr>
      <vt:lpstr>Nested if statement</vt:lpstr>
      <vt:lpstr>Multi way if… ladder if</vt:lpstr>
      <vt:lpstr>Multi way if… ladder if</vt:lpstr>
      <vt:lpstr>Multi way if… ladder if</vt:lpstr>
      <vt:lpstr>Java Switch Statement</vt:lpstr>
      <vt:lpstr>Java Switch Statement</vt:lpstr>
      <vt:lpstr>Java Switch Statement</vt:lpstr>
      <vt:lpstr>Loops in Java</vt:lpstr>
      <vt:lpstr>Java While Loop</vt:lpstr>
      <vt:lpstr>Java While Loop</vt:lpstr>
      <vt:lpstr>Java do.. While Loop</vt:lpstr>
      <vt:lpstr>Java do.. While Loop</vt:lpstr>
      <vt:lpstr>Java for Loop</vt:lpstr>
      <vt:lpstr>Java for Loop</vt:lpstr>
      <vt:lpstr>Java Scanner, If, While</vt:lpstr>
      <vt:lpstr>Java Break statement</vt:lpstr>
      <vt:lpstr>Java Break statement</vt:lpstr>
      <vt:lpstr>Java continue statement</vt:lpstr>
      <vt:lpstr>Java continue statement</vt:lpstr>
      <vt:lpstr>PowerPoint Presentation</vt:lpstr>
      <vt:lpstr>Java Nested Loop</vt:lpstr>
      <vt:lpstr>Java Nested Loop</vt:lpstr>
      <vt:lpstr>Questions</vt:lpstr>
      <vt:lpstr>Common mathematical  methods</vt:lpstr>
      <vt:lpstr>Common mathematical  methods</vt:lpstr>
      <vt:lpstr>Common mathematical  methods</vt:lpstr>
      <vt:lpstr>Common mathematical  methods</vt:lpstr>
      <vt:lpstr>Common mathematical  methods</vt:lpstr>
      <vt:lpstr>Common mathematical  methods</vt:lpstr>
      <vt:lpstr>Array</vt:lpstr>
      <vt:lpstr>Array</vt:lpstr>
      <vt:lpstr>Single Dimensional Array</vt:lpstr>
      <vt:lpstr>Declaring 1-D Array  Variables</vt:lpstr>
      <vt:lpstr>Declaring 1-D Array  Variables</vt:lpstr>
      <vt:lpstr>Assign values to Array</vt:lpstr>
      <vt:lpstr>Array size and default  values</vt:lpstr>
      <vt:lpstr>Processing Array</vt:lpstr>
      <vt:lpstr>1D – Array Example</vt:lpstr>
      <vt:lpstr>For each Loop</vt:lpstr>
      <vt:lpstr>Two-Dimensional Array</vt:lpstr>
      <vt:lpstr>PowerPoint Presentation</vt:lpstr>
      <vt:lpstr>PowerPoint Presentation</vt:lpstr>
      <vt:lpstr>Two-Dimensional Array</vt:lpstr>
      <vt:lpstr>Obtaining length of  2-D Array</vt:lpstr>
      <vt:lpstr>Processing 2-D Arrays</vt:lpstr>
      <vt:lpstr>Processing 2-D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Jagged Array</vt:lpstr>
      <vt:lpstr>Copying Array</vt:lpstr>
      <vt:lpstr>Copying Array</vt:lpstr>
      <vt:lpstr>Copying Array – Method 1</vt:lpstr>
      <vt:lpstr>Copying Array – Method 2</vt:lpstr>
      <vt:lpstr>Copying Array</vt:lpstr>
      <vt:lpstr>Copying Array – Method 3</vt:lpstr>
      <vt:lpstr>Copying Array – Method 4</vt:lpstr>
      <vt:lpstr>Jagged Array Example</vt:lpstr>
      <vt:lpstr>Jagged Array Example</vt:lpstr>
      <vt:lpstr>Command-Line  Argument</vt:lpstr>
      <vt:lpstr>Summary</vt:lpstr>
      <vt:lpstr>END OF UNIT - 2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2  Selections , Mathematical functions and loops</dc:title>
  <dc:creator>Ravi</dc:creator>
  <cp:lastModifiedBy>DELL</cp:lastModifiedBy>
  <cp:revision>39</cp:revision>
  <dcterms:created xsi:type="dcterms:W3CDTF">2022-01-28T05:33:09Z</dcterms:created>
  <dcterms:modified xsi:type="dcterms:W3CDTF">2022-08-25T11:05:35Z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2022-01-28T00:00:00Z</vt:filetime>
  </property>
</Properties>
</file>