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sldIdLst>
    <p:sldId id="256" r:id="rId2"/>
    <p:sldId id="257" r:id="rId3"/>
    <p:sldId id="323" r:id="rId4"/>
    <p:sldId id="324" r:id="rId5"/>
    <p:sldId id="325" r:id="rId6"/>
    <p:sldId id="326" r:id="rId7"/>
    <p:sldId id="322" r:id="rId8"/>
    <p:sldId id="258" r:id="rId9"/>
    <p:sldId id="259" r:id="rId10"/>
    <p:sldId id="260" r:id="rId11"/>
    <p:sldId id="261" r:id="rId12"/>
    <p:sldId id="262" r:id="rId13"/>
    <p:sldId id="309" r:id="rId14"/>
    <p:sldId id="310" r:id="rId15"/>
    <p:sldId id="263" r:id="rId16"/>
    <p:sldId id="298" r:id="rId17"/>
    <p:sldId id="299" r:id="rId18"/>
    <p:sldId id="300" r:id="rId19"/>
    <p:sldId id="264" r:id="rId20"/>
    <p:sldId id="265" r:id="rId21"/>
    <p:sldId id="301" r:id="rId22"/>
    <p:sldId id="302" r:id="rId23"/>
    <p:sldId id="266" r:id="rId24"/>
    <p:sldId id="303" r:id="rId25"/>
    <p:sldId id="304" r:id="rId26"/>
    <p:sldId id="327" r:id="rId27"/>
    <p:sldId id="328" r:id="rId28"/>
    <p:sldId id="329" r:id="rId29"/>
    <p:sldId id="330" r:id="rId30"/>
    <p:sldId id="268" r:id="rId31"/>
    <p:sldId id="269" r:id="rId32"/>
    <p:sldId id="270" r:id="rId33"/>
    <p:sldId id="311" r:id="rId34"/>
    <p:sldId id="271" r:id="rId35"/>
    <p:sldId id="272" r:id="rId36"/>
    <p:sldId id="357" r:id="rId37"/>
    <p:sldId id="358" r:id="rId38"/>
    <p:sldId id="359" r:id="rId39"/>
    <p:sldId id="273" r:id="rId40"/>
    <p:sldId id="332" r:id="rId41"/>
    <p:sldId id="331" r:id="rId42"/>
    <p:sldId id="333" r:id="rId43"/>
    <p:sldId id="334" r:id="rId44"/>
    <p:sldId id="336" r:id="rId45"/>
    <p:sldId id="335" r:id="rId46"/>
    <p:sldId id="338" r:id="rId47"/>
    <p:sldId id="339" r:id="rId48"/>
    <p:sldId id="340" r:id="rId49"/>
    <p:sldId id="341" r:id="rId50"/>
    <p:sldId id="342" r:id="rId51"/>
    <p:sldId id="343" r:id="rId52"/>
    <p:sldId id="344" r:id="rId53"/>
    <p:sldId id="345" r:id="rId54"/>
    <p:sldId id="346" r:id="rId55"/>
    <p:sldId id="347" r:id="rId56"/>
    <p:sldId id="350" r:id="rId57"/>
    <p:sldId id="348" r:id="rId58"/>
    <p:sldId id="351" r:id="rId59"/>
    <p:sldId id="352" r:id="rId60"/>
    <p:sldId id="353" r:id="rId61"/>
    <p:sldId id="354" r:id="rId62"/>
    <p:sldId id="355" r:id="rId63"/>
    <p:sldId id="361" r:id="rId64"/>
    <p:sldId id="356" r:id="rId65"/>
    <p:sldId id="297" r:id="rId66"/>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582"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C832C4BA-FB58-4494-A0FC-47B7BD7FB6B0}" type="datetimeFigureOut">
              <a:rPr lang="en-IN" smtClean="0"/>
              <a:t>08-10-2022</a:t>
            </a:fld>
            <a:endParaRPr lang="en-IN"/>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AC8308EB-B426-4960-A77F-192C81138F16}" type="slidenum">
              <a:rPr lang="en-IN" smtClean="0"/>
              <a:t>‹#›</a:t>
            </a:fld>
            <a:endParaRPr lang="en-IN"/>
          </a:p>
        </p:txBody>
      </p:sp>
    </p:spTree>
    <p:extLst>
      <p:ext uri="{BB962C8B-B14F-4D97-AF65-F5344CB8AC3E}">
        <p14:creationId xmlns:p14="http://schemas.microsoft.com/office/powerpoint/2010/main" val="1707671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Think of a Box. If we talk about a box class then it will have some class variables (say length, breadth, and height). But when it comes to creating its object(</a:t>
            </a:r>
            <a:r>
              <a:rPr lang="en-US" sz="1200" b="0" i="0" kern="1200" dirty="0" err="1"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Box will now exist in the computer’s memory), then can a box be there with no value defined for its dimensions. The answer is no. </a:t>
            </a:r>
            <a:r>
              <a:rPr lang="en-US" dirty="0" smtClean="0"/>
              <a:t/>
            </a:r>
            <a:br>
              <a:rPr lang="en-US" dirty="0" smtClean="0"/>
            </a:br>
            <a:r>
              <a:rPr lang="en-US" sz="1200" b="0" i="0" kern="1200" dirty="0" smtClean="0">
                <a:solidFill>
                  <a:schemeClr val="tx1"/>
                </a:solidFill>
                <a:effectLst/>
                <a:latin typeface="+mn-lt"/>
                <a:ea typeface="+mn-ea"/>
                <a:cs typeface="+mn-cs"/>
              </a:rPr>
              <a:t>So constructors are used to assign values to the class variables at the time of object creation, either explicitly done by the programmer or by Java itself (default constructor).</a:t>
            </a:r>
            <a:endParaRPr lang="en-IN" dirty="0"/>
          </a:p>
        </p:txBody>
      </p:sp>
      <p:sp>
        <p:nvSpPr>
          <p:cNvPr id="4" name="Slide Number Placeholder 3"/>
          <p:cNvSpPr>
            <a:spLocks noGrp="1"/>
          </p:cNvSpPr>
          <p:nvPr>
            <p:ph type="sldNum" sz="quarter" idx="10"/>
          </p:nvPr>
        </p:nvSpPr>
        <p:spPr/>
        <p:txBody>
          <a:bodyPr/>
          <a:lstStyle/>
          <a:p>
            <a:fld id="{AC8308EB-B426-4960-A77F-192C81138F16}" type="slidenum">
              <a:rPr lang="en-IN" smtClean="0"/>
              <a:t>44</a:t>
            </a:fld>
            <a:endParaRPr lang="en-IN"/>
          </a:p>
        </p:txBody>
      </p:sp>
    </p:spTree>
    <p:extLst>
      <p:ext uri="{BB962C8B-B14F-4D97-AF65-F5344CB8AC3E}">
        <p14:creationId xmlns:p14="http://schemas.microsoft.com/office/powerpoint/2010/main" val="252094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C8308EB-B426-4960-A77F-192C81138F16}" type="slidenum">
              <a:rPr lang="en-IN" smtClean="0"/>
              <a:t>60</a:t>
            </a:fld>
            <a:endParaRPr lang="en-IN"/>
          </a:p>
        </p:txBody>
      </p:sp>
    </p:spTree>
    <p:extLst>
      <p:ext uri="{BB962C8B-B14F-4D97-AF65-F5344CB8AC3E}">
        <p14:creationId xmlns:p14="http://schemas.microsoft.com/office/powerpoint/2010/main" val="1002945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C8308EB-B426-4960-A77F-192C81138F16}" type="slidenum">
              <a:rPr lang="en-IN" smtClean="0"/>
              <a:t>61</a:t>
            </a:fld>
            <a:endParaRPr lang="en-IN"/>
          </a:p>
        </p:txBody>
      </p:sp>
    </p:spTree>
    <p:extLst>
      <p:ext uri="{BB962C8B-B14F-4D97-AF65-F5344CB8AC3E}">
        <p14:creationId xmlns:p14="http://schemas.microsoft.com/office/powerpoint/2010/main" val="3295757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C8308EB-B426-4960-A77F-192C81138F16}" type="slidenum">
              <a:rPr lang="en-IN" smtClean="0"/>
              <a:t>62</a:t>
            </a:fld>
            <a:endParaRPr lang="en-IN"/>
          </a:p>
        </p:txBody>
      </p:sp>
    </p:spTree>
    <p:extLst>
      <p:ext uri="{BB962C8B-B14F-4D97-AF65-F5344CB8AC3E}">
        <p14:creationId xmlns:p14="http://schemas.microsoft.com/office/powerpoint/2010/main" val="2282652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C8308EB-B426-4960-A77F-192C81138F16}" type="slidenum">
              <a:rPr lang="en-IN" smtClean="0"/>
              <a:t>63</a:t>
            </a:fld>
            <a:endParaRPr lang="en-IN"/>
          </a:p>
        </p:txBody>
      </p:sp>
    </p:spTree>
    <p:extLst>
      <p:ext uri="{BB962C8B-B14F-4D97-AF65-F5344CB8AC3E}">
        <p14:creationId xmlns:p14="http://schemas.microsoft.com/office/powerpoint/2010/main" val="13712339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32208" y="1195783"/>
            <a:ext cx="8193985" cy="615553"/>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5"/>
            <a:ext cx="70408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grpSp>
        <p:nvGrpSpPr>
          <p:cNvPr id="7" name="Group 6">
            <a:extLst>
              <a:ext uri="{FF2B5EF4-FFF2-40B4-BE49-F238E27FC236}">
                <a16:creationId xmlns="" xmlns:a16="http://schemas.microsoft.com/office/drawing/2014/main" id="{BF026ADF-5114-64F7-1213-8609E508D0D7}"/>
              </a:ext>
            </a:extLst>
          </p:cNvPr>
          <p:cNvGrpSpPr/>
          <p:nvPr userDrawn="1"/>
        </p:nvGrpSpPr>
        <p:grpSpPr>
          <a:xfrm>
            <a:off x="6449291" y="609600"/>
            <a:ext cx="3151909" cy="1040130"/>
            <a:chOff x="5992091" y="200952"/>
            <a:chExt cx="3151909" cy="1040130"/>
          </a:xfrm>
        </p:grpSpPr>
        <p:sp>
          <p:nvSpPr>
            <p:cNvPr id="8" name="Rectangle 7">
              <a:extLst>
                <a:ext uri="{FF2B5EF4-FFF2-40B4-BE49-F238E27FC236}">
                  <a16:creationId xmlns="" xmlns:a16="http://schemas.microsoft.com/office/drawing/2014/main" id="{4219301A-B857-EA73-B0F6-E5C80AB70372}"/>
                </a:ext>
              </a:extLst>
            </p:cNvPr>
            <p:cNvSpPr/>
            <p:nvPr userDrawn="1"/>
          </p:nvSpPr>
          <p:spPr>
            <a:xfrm>
              <a:off x="5992091" y="300938"/>
              <a:ext cx="3151909" cy="7658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a:extLst>
                <a:ext uri="{FF2B5EF4-FFF2-40B4-BE49-F238E27FC236}">
                  <a16:creationId xmlns="" xmlns:a16="http://schemas.microsoft.com/office/drawing/2014/main" id="{91E8216F-4BF9-2E02-E816-B67C64D4F547}"/>
                </a:ext>
              </a:extLst>
            </p:cNvPr>
            <p:cNvPicPr>
              <a:picLocks noChangeAspect="1"/>
            </p:cNvPicPr>
            <p:nvPr userDrawn="1"/>
          </p:nvPicPr>
          <p:blipFill>
            <a:blip r:embed="rId2"/>
            <a:stretch>
              <a:fillRect/>
            </a:stretch>
          </p:blipFill>
          <p:spPr>
            <a:xfrm>
              <a:off x="5992091" y="200952"/>
              <a:ext cx="3151909" cy="1040130"/>
            </a:xfrm>
            <a:prstGeom prst="rect">
              <a:avLst/>
            </a:prstGeom>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274607" y="3356875"/>
            <a:ext cx="3509187" cy="615553"/>
          </a:xfrm>
        </p:spPr>
        <p:txBody>
          <a:bodyPr lIns="0" tIns="0" rIns="0" bIns="0"/>
          <a:lstStyle>
            <a:lvl1pPr>
              <a:defRPr sz="4000" b="1"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grpSp>
        <p:nvGrpSpPr>
          <p:cNvPr id="7" name="Group 6">
            <a:extLst>
              <a:ext uri="{FF2B5EF4-FFF2-40B4-BE49-F238E27FC236}">
                <a16:creationId xmlns="" xmlns:a16="http://schemas.microsoft.com/office/drawing/2014/main" id="{BF026ADF-5114-64F7-1213-8609E508D0D7}"/>
              </a:ext>
            </a:extLst>
          </p:cNvPr>
          <p:cNvGrpSpPr/>
          <p:nvPr userDrawn="1"/>
        </p:nvGrpSpPr>
        <p:grpSpPr>
          <a:xfrm>
            <a:off x="6449291" y="609600"/>
            <a:ext cx="3151909" cy="1040130"/>
            <a:chOff x="5992091" y="200952"/>
            <a:chExt cx="3151909" cy="1040130"/>
          </a:xfrm>
        </p:grpSpPr>
        <p:sp>
          <p:nvSpPr>
            <p:cNvPr id="8" name="Rectangle 7">
              <a:extLst>
                <a:ext uri="{FF2B5EF4-FFF2-40B4-BE49-F238E27FC236}">
                  <a16:creationId xmlns="" xmlns:a16="http://schemas.microsoft.com/office/drawing/2014/main" id="{4219301A-B857-EA73-B0F6-E5C80AB70372}"/>
                </a:ext>
              </a:extLst>
            </p:cNvPr>
            <p:cNvSpPr/>
            <p:nvPr userDrawn="1"/>
          </p:nvSpPr>
          <p:spPr>
            <a:xfrm>
              <a:off x="5992091" y="300938"/>
              <a:ext cx="3151909" cy="7658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a:extLst>
                <a:ext uri="{FF2B5EF4-FFF2-40B4-BE49-F238E27FC236}">
                  <a16:creationId xmlns="" xmlns:a16="http://schemas.microsoft.com/office/drawing/2014/main" id="{91E8216F-4BF9-2E02-E816-B67C64D4F547}"/>
                </a:ext>
              </a:extLst>
            </p:cNvPr>
            <p:cNvPicPr>
              <a:picLocks noChangeAspect="1"/>
            </p:cNvPicPr>
            <p:nvPr userDrawn="1"/>
          </p:nvPicPr>
          <p:blipFill>
            <a:blip r:embed="rId2"/>
            <a:stretch>
              <a:fillRect/>
            </a:stretch>
          </p:blipFill>
          <p:spPr>
            <a:xfrm>
              <a:off x="5992091" y="200952"/>
              <a:ext cx="3151909" cy="1040130"/>
            </a:xfrm>
            <a:prstGeom prst="rect">
              <a:avLst/>
            </a:prstGeom>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274607" y="3356875"/>
            <a:ext cx="3509187" cy="615553"/>
          </a:xfrm>
        </p:spPr>
        <p:txBody>
          <a:bodyPr lIns="0" tIns="0" rIns="0" bIns="0"/>
          <a:lstStyle>
            <a:lvl1pPr>
              <a:defRPr sz="4000" b="1" i="0">
                <a:solidFill>
                  <a:srgbClr val="FF0000"/>
                </a:solidFill>
                <a:latin typeface="Calibri"/>
                <a:cs typeface="Calibri"/>
              </a:defRPr>
            </a:lvl1pPr>
          </a:lstStyle>
          <a:p>
            <a:endParaRPr/>
          </a:p>
        </p:txBody>
      </p:sp>
      <p:sp>
        <p:nvSpPr>
          <p:cNvPr id="3" name="Holder 3"/>
          <p:cNvSpPr>
            <a:spLocks noGrp="1"/>
          </p:cNvSpPr>
          <p:nvPr>
            <p:ph sz="half" idx="2"/>
          </p:nvPr>
        </p:nvSpPr>
        <p:spPr>
          <a:xfrm>
            <a:off x="502920" y="1787653"/>
            <a:ext cx="4375404"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3"/>
            <a:ext cx="4375404"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274607" y="3356875"/>
            <a:ext cx="3509187" cy="615553"/>
          </a:xfrm>
        </p:spPr>
        <p:txBody>
          <a:bodyPr lIns="0" tIns="0" rIns="0" bIns="0"/>
          <a:lstStyle>
            <a:lvl1pPr>
              <a:defRPr sz="4000" b="1"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57201" y="457202"/>
            <a:ext cx="9136380" cy="1619479"/>
          </a:xfrm>
          <a:prstGeom prst="rect">
            <a:avLst/>
          </a:prstGeom>
        </p:spPr>
      </p:pic>
      <p:sp>
        <p:nvSpPr>
          <p:cNvPr id="2" name="Holder 2"/>
          <p:cNvSpPr>
            <a:spLocks noGrp="1"/>
          </p:cNvSpPr>
          <p:nvPr>
            <p:ph type="title"/>
          </p:nvPr>
        </p:nvSpPr>
        <p:spPr>
          <a:xfrm>
            <a:off x="3274607" y="3356875"/>
            <a:ext cx="3509187" cy="635000"/>
          </a:xfrm>
          <a:prstGeom prst="rect">
            <a:avLst/>
          </a:prstGeom>
        </p:spPr>
        <p:txBody>
          <a:bodyPr wrap="square" lIns="0" tIns="0" rIns="0" bIns="0">
            <a:spAutoFit/>
          </a:bodyPr>
          <a:lstStyle>
            <a:lvl1pPr>
              <a:defRPr sz="4000" b="1" i="0">
                <a:solidFill>
                  <a:srgbClr val="FF0000"/>
                </a:solidFill>
                <a:latin typeface="Calibri"/>
                <a:cs typeface="Calibri"/>
              </a:defRPr>
            </a:lvl1pPr>
          </a:lstStyle>
          <a:p>
            <a:endParaRPr/>
          </a:p>
        </p:txBody>
      </p:sp>
      <p:sp>
        <p:nvSpPr>
          <p:cNvPr id="3" name="Holder 3"/>
          <p:cNvSpPr>
            <a:spLocks noGrp="1"/>
          </p:cNvSpPr>
          <p:nvPr>
            <p:ph type="body" idx="1"/>
          </p:nvPr>
        </p:nvSpPr>
        <p:spPr>
          <a:xfrm>
            <a:off x="927601" y="2084359"/>
            <a:ext cx="8203199"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19856" y="7228333"/>
            <a:ext cx="3218688"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3"/>
            <a:ext cx="2313432"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10/8/2022</a:t>
            </a:fld>
            <a:endParaRPr lang="en-US"/>
          </a:p>
        </p:txBody>
      </p:sp>
      <p:sp>
        <p:nvSpPr>
          <p:cNvPr id="6" name="Holder 6"/>
          <p:cNvSpPr>
            <a:spLocks noGrp="1"/>
          </p:cNvSpPr>
          <p:nvPr>
            <p:ph type="sldNum" sz="quarter" idx="7"/>
          </p:nvPr>
        </p:nvSpPr>
        <p:spPr>
          <a:xfrm>
            <a:off x="7242048" y="7228333"/>
            <a:ext cx="2313432"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grpSp>
        <p:nvGrpSpPr>
          <p:cNvPr id="8" name="Group 7">
            <a:extLst>
              <a:ext uri="{FF2B5EF4-FFF2-40B4-BE49-F238E27FC236}">
                <a16:creationId xmlns="" xmlns:a16="http://schemas.microsoft.com/office/drawing/2014/main" id="{BF026ADF-5114-64F7-1213-8609E508D0D7}"/>
              </a:ext>
            </a:extLst>
          </p:cNvPr>
          <p:cNvGrpSpPr/>
          <p:nvPr userDrawn="1"/>
        </p:nvGrpSpPr>
        <p:grpSpPr>
          <a:xfrm>
            <a:off x="6605206" y="636270"/>
            <a:ext cx="3151909" cy="1040130"/>
            <a:chOff x="5992091" y="200952"/>
            <a:chExt cx="3151909" cy="1040130"/>
          </a:xfrm>
        </p:grpSpPr>
        <p:sp>
          <p:nvSpPr>
            <p:cNvPr id="9" name="Rectangle 8">
              <a:extLst>
                <a:ext uri="{FF2B5EF4-FFF2-40B4-BE49-F238E27FC236}">
                  <a16:creationId xmlns="" xmlns:a16="http://schemas.microsoft.com/office/drawing/2014/main" id="{4219301A-B857-EA73-B0F6-E5C80AB70372}"/>
                </a:ext>
              </a:extLst>
            </p:cNvPr>
            <p:cNvSpPr/>
            <p:nvPr userDrawn="1"/>
          </p:nvSpPr>
          <p:spPr>
            <a:xfrm>
              <a:off x="5992091" y="300938"/>
              <a:ext cx="3151909" cy="7658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a:extLst>
                <a:ext uri="{FF2B5EF4-FFF2-40B4-BE49-F238E27FC236}">
                  <a16:creationId xmlns="" xmlns:a16="http://schemas.microsoft.com/office/drawing/2014/main" id="{91E8216F-4BF9-2E02-E816-B67C64D4F547}"/>
                </a:ext>
              </a:extLst>
            </p:cNvPr>
            <p:cNvPicPr>
              <a:picLocks noChangeAspect="1"/>
            </p:cNvPicPr>
            <p:nvPr userDrawn="1"/>
          </p:nvPicPr>
          <p:blipFill>
            <a:blip r:embed="rId8"/>
            <a:stretch>
              <a:fillRect/>
            </a:stretch>
          </p:blipFill>
          <p:spPr>
            <a:xfrm>
              <a:off x="5992091" y="200952"/>
              <a:ext cx="3151909" cy="1040130"/>
            </a:xfrm>
            <a:prstGeom prst="rect">
              <a:avLst/>
            </a:prstGeom>
          </p:spPr>
        </p:pic>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162">
        <a:defRPr>
          <a:latin typeface="+mn-lt"/>
          <a:ea typeface="+mn-ea"/>
          <a:cs typeface="+mn-cs"/>
        </a:defRPr>
      </a:lvl2pPr>
      <a:lvl3pPr marL="914323">
        <a:defRPr>
          <a:latin typeface="+mn-lt"/>
          <a:ea typeface="+mn-ea"/>
          <a:cs typeface="+mn-cs"/>
        </a:defRPr>
      </a:lvl3pPr>
      <a:lvl4pPr marL="1371485">
        <a:defRPr>
          <a:latin typeface="+mn-lt"/>
          <a:ea typeface="+mn-ea"/>
          <a:cs typeface="+mn-cs"/>
        </a:defRPr>
      </a:lvl4pPr>
      <a:lvl5pPr marL="1828647">
        <a:defRPr>
          <a:latin typeface="+mn-lt"/>
          <a:ea typeface="+mn-ea"/>
          <a:cs typeface="+mn-cs"/>
        </a:defRPr>
      </a:lvl5pPr>
      <a:lvl6pPr marL="2285808">
        <a:defRPr>
          <a:latin typeface="+mn-lt"/>
          <a:ea typeface="+mn-ea"/>
          <a:cs typeface="+mn-cs"/>
        </a:defRPr>
      </a:lvl6pPr>
      <a:lvl7pPr marL="2742970">
        <a:defRPr>
          <a:latin typeface="+mn-lt"/>
          <a:ea typeface="+mn-ea"/>
          <a:cs typeface="+mn-cs"/>
        </a:defRPr>
      </a:lvl7pPr>
      <a:lvl8pPr marL="3200132">
        <a:defRPr>
          <a:latin typeface="+mn-lt"/>
          <a:ea typeface="+mn-ea"/>
          <a:cs typeface="+mn-cs"/>
        </a:defRPr>
      </a:lvl8pPr>
      <a:lvl9pPr marL="3657294">
        <a:defRPr>
          <a:latin typeface="+mn-lt"/>
          <a:ea typeface="+mn-ea"/>
          <a:cs typeface="+mn-cs"/>
        </a:defRPr>
      </a:lvl9pPr>
    </p:bodyStyle>
    <p:otherStyle>
      <a:lvl1pPr marL="0">
        <a:defRPr>
          <a:latin typeface="+mn-lt"/>
          <a:ea typeface="+mn-ea"/>
          <a:cs typeface="+mn-cs"/>
        </a:defRPr>
      </a:lvl1pPr>
      <a:lvl2pPr marL="457162">
        <a:defRPr>
          <a:latin typeface="+mn-lt"/>
          <a:ea typeface="+mn-ea"/>
          <a:cs typeface="+mn-cs"/>
        </a:defRPr>
      </a:lvl2pPr>
      <a:lvl3pPr marL="914323">
        <a:defRPr>
          <a:latin typeface="+mn-lt"/>
          <a:ea typeface="+mn-ea"/>
          <a:cs typeface="+mn-cs"/>
        </a:defRPr>
      </a:lvl3pPr>
      <a:lvl4pPr marL="1371485">
        <a:defRPr>
          <a:latin typeface="+mn-lt"/>
          <a:ea typeface="+mn-ea"/>
          <a:cs typeface="+mn-cs"/>
        </a:defRPr>
      </a:lvl4pPr>
      <a:lvl5pPr marL="1828647">
        <a:defRPr>
          <a:latin typeface="+mn-lt"/>
          <a:ea typeface="+mn-ea"/>
          <a:cs typeface="+mn-cs"/>
        </a:defRPr>
      </a:lvl5pPr>
      <a:lvl6pPr marL="2285808">
        <a:defRPr>
          <a:latin typeface="+mn-lt"/>
          <a:ea typeface="+mn-ea"/>
          <a:cs typeface="+mn-cs"/>
        </a:defRPr>
      </a:lvl6pPr>
      <a:lvl7pPr marL="2742970">
        <a:defRPr>
          <a:latin typeface="+mn-lt"/>
          <a:ea typeface="+mn-ea"/>
          <a:cs typeface="+mn-cs"/>
        </a:defRPr>
      </a:lvl7pPr>
      <a:lvl8pPr marL="3200132">
        <a:defRPr>
          <a:latin typeface="+mn-lt"/>
          <a:ea typeface="+mn-ea"/>
          <a:cs typeface="+mn-cs"/>
        </a:defRPr>
      </a:lvl8pPr>
      <a:lvl9pPr marL="3657294">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470916"/>
            <a:ext cx="8964167" cy="3415283"/>
          </a:xfrm>
          <a:prstGeom prst="rect">
            <a:avLst/>
          </a:prstGeom>
        </p:spPr>
      </p:pic>
      <p:sp>
        <p:nvSpPr>
          <p:cNvPr id="3" name="object 3"/>
          <p:cNvSpPr txBox="1">
            <a:spLocks noGrp="1"/>
          </p:cNvSpPr>
          <p:nvPr>
            <p:ph type="title"/>
          </p:nvPr>
        </p:nvSpPr>
        <p:spPr>
          <a:xfrm>
            <a:off x="1773457" y="2965119"/>
            <a:ext cx="4217670" cy="1120563"/>
          </a:xfrm>
          <a:prstGeom prst="rect">
            <a:avLst/>
          </a:prstGeom>
        </p:spPr>
        <p:txBody>
          <a:bodyPr vert="horz" wrap="square" lIns="0" tIns="12700" rIns="0" bIns="0" rtlCol="0">
            <a:spAutoFit/>
          </a:bodyPr>
          <a:lstStyle/>
          <a:p>
            <a:pPr marL="12699" marR="5079" indent="1297831">
              <a:spcBef>
                <a:spcPts val="100"/>
              </a:spcBef>
            </a:pPr>
            <a:r>
              <a:rPr sz="3599" spc="-10" dirty="0">
                <a:solidFill>
                  <a:srgbClr val="0070BF"/>
                </a:solidFill>
                <a:latin typeface="Cambria"/>
                <a:cs typeface="Cambria"/>
              </a:rPr>
              <a:t>Unit </a:t>
            </a:r>
            <a:r>
              <a:rPr sz="3599" dirty="0">
                <a:solidFill>
                  <a:srgbClr val="0070BF"/>
                </a:solidFill>
                <a:latin typeface="Cambria"/>
                <a:cs typeface="Cambria"/>
              </a:rPr>
              <a:t>– 3 </a:t>
            </a:r>
            <a:r>
              <a:rPr sz="3599" spc="5" dirty="0">
                <a:solidFill>
                  <a:srgbClr val="0070BF"/>
                </a:solidFill>
                <a:latin typeface="Cambria"/>
                <a:cs typeface="Cambria"/>
              </a:rPr>
              <a:t> </a:t>
            </a:r>
            <a:r>
              <a:rPr lang="en-IN" sz="3599" dirty="0">
                <a:solidFill>
                  <a:srgbClr val="0070BF"/>
                </a:solidFill>
                <a:latin typeface="Cambria"/>
                <a:cs typeface="Cambria"/>
              </a:rPr>
              <a:t>Objects and Classes</a:t>
            </a:r>
            <a:endParaRPr sz="3599" dirty="0">
              <a:latin typeface="Cambria"/>
              <a:cs typeface="Cambria"/>
            </a:endParaRPr>
          </a:p>
        </p:txBody>
      </p:sp>
      <p:grpSp>
        <p:nvGrpSpPr>
          <p:cNvPr id="4" name="object 4"/>
          <p:cNvGrpSpPr/>
          <p:nvPr/>
        </p:nvGrpSpPr>
        <p:grpSpPr>
          <a:xfrm>
            <a:off x="457201" y="4088434"/>
            <a:ext cx="9144000" cy="3226766"/>
            <a:chOff x="457200" y="3886200"/>
            <a:chExt cx="9144000" cy="3429000"/>
          </a:xfrm>
        </p:grpSpPr>
        <p:sp>
          <p:nvSpPr>
            <p:cNvPr id="5" name="object 5"/>
            <p:cNvSpPr/>
            <p:nvPr/>
          </p:nvSpPr>
          <p:spPr>
            <a:xfrm>
              <a:off x="457200" y="3886200"/>
              <a:ext cx="9144000" cy="3429000"/>
            </a:xfrm>
            <a:custGeom>
              <a:avLst/>
              <a:gdLst/>
              <a:ahLst/>
              <a:cxnLst/>
              <a:rect l="l" t="t" r="r" b="b"/>
              <a:pathLst>
                <a:path w="9144000" h="3429000">
                  <a:moveTo>
                    <a:pt x="9144000" y="3429000"/>
                  </a:moveTo>
                  <a:lnTo>
                    <a:pt x="0" y="3429000"/>
                  </a:lnTo>
                  <a:lnTo>
                    <a:pt x="0" y="0"/>
                  </a:lnTo>
                  <a:lnTo>
                    <a:pt x="9144000" y="0"/>
                  </a:lnTo>
                  <a:lnTo>
                    <a:pt x="9144000" y="3429000"/>
                  </a:lnTo>
                  <a:close/>
                </a:path>
              </a:pathLst>
            </a:custGeom>
            <a:solidFill>
              <a:srgbClr val="FFFFFF"/>
            </a:solidFill>
          </p:spPr>
          <p:txBody>
            <a:bodyPr wrap="square" lIns="0" tIns="0" rIns="0" bIns="0" rtlCol="0"/>
            <a:lstStyle/>
            <a:p>
              <a:endParaRPr/>
            </a:p>
          </p:txBody>
        </p:sp>
        <p:pic>
          <p:nvPicPr>
            <p:cNvPr id="6" name="object 6"/>
            <p:cNvPicPr/>
            <p:nvPr/>
          </p:nvPicPr>
          <p:blipFill>
            <a:blip r:embed="rId3" cstate="print"/>
            <a:stretch>
              <a:fillRect/>
            </a:stretch>
          </p:blipFill>
          <p:spPr>
            <a:xfrm>
              <a:off x="457200" y="3886200"/>
              <a:ext cx="8964167" cy="3429000"/>
            </a:xfrm>
            <a:prstGeom prst="rect">
              <a:avLst/>
            </a:prstGeom>
          </p:spPr>
        </p:pic>
      </p:grpSp>
      <p:sp>
        <p:nvSpPr>
          <p:cNvPr id="7" name="object 7"/>
          <p:cNvSpPr txBox="1"/>
          <p:nvPr/>
        </p:nvSpPr>
        <p:spPr>
          <a:xfrm>
            <a:off x="915359" y="4927291"/>
            <a:ext cx="3465195" cy="1089401"/>
          </a:xfrm>
          <a:prstGeom prst="rect">
            <a:avLst/>
          </a:prstGeom>
        </p:spPr>
        <p:txBody>
          <a:bodyPr vert="horz" wrap="square" lIns="0" tIns="62865" rIns="0" bIns="0" rtlCol="0">
            <a:spAutoFit/>
          </a:bodyPr>
          <a:lstStyle/>
          <a:p>
            <a:pPr marL="12699">
              <a:spcBef>
                <a:spcPts val="495"/>
              </a:spcBef>
            </a:pPr>
            <a:r>
              <a:rPr sz="2000" b="1" spc="-10" dirty="0">
                <a:latin typeface="Cambria"/>
                <a:cs typeface="Cambria"/>
              </a:rPr>
              <a:t>Prepared</a:t>
            </a:r>
            <a:r>
              <a:rPr sz="2000" b="1" spc="-55" dirty="0">
                <a:latin typeface="Cambria"/>
                <a:cs typeface="Cambria"/>
              </a:rPr>
              <a:t> </a:t>
            </a:r>
            <a:r>
              <a:rPr sz="2000" b="1" spc="-15" dirty="0">
                <a:latin typeface="Cambria"/>
                <a:cs typeface="Cambria"/>
              </a:rPr>
              <a:t>By</a:t>
            </a:r>
            <a:endParaRPr sz="2000" dirty="0">
              <a:latin typeface="Cambria"/>
              <a:cs typeface="Cambria"/>
            </a:endParaRPr>
          </a:p>
          <a:p>
            <a:pPr marL="12699">
              <a:spcBef>
                <a:spcPts val="395"/>
              </a:spcBef>
            </a:pPr>
            <a:r>
              <a:rPr sz="2000" spc="-5" dirty="0">
                <a:latin typeface="Cambria"/>
                <a:cs typeface="Cambria"/>
              </a:rPr>
              <a:t>Prof.</a:t>
            </a:r>
            <a:r>
              <a:rPr sz="2000" spc="-70" dirty="0">
                <a:latin typeface="Cambria"/>
                <a:cs typeface="Cambria"/>
              </a:rPr>
              <a:t> </a:t>
            </a:r>
            <a:r>
              <a:rPr lang="en-US" sz="2000" spc="-25" dirty="0">
                <a:latin typeface="Cambria"/>
                <a:cs typeface="Cambria"/>
              </a:rPr>
              <a:t>Ravikumar Natarajan</a:t>
            </a:r>
            <a:endParaRPr sz="2000" dirty="0">
              <a:latin typeface="Cambria"/>
              <a:cs typeface="Cambria"/>
            </a:endParaRPr>
          </a:p>
          <a:p>
            <a:pPr marL="12699">
              <a:spcBef>
                <a:spcPts val="405"/>
              </a:spcBef>
            </a:pPr>
            <a:r>
              <a:rPr sz="2000" dirty="0">
                <a:latin typeface="Cambria"/>
                <a:cs typeface="Cambria"/>
              </a:rPr>
              <a:t>Assistant</a:t>
            </a:r>
            <a:r>
              <a:rPr sz="2000" spc="-75" dirty="0">
                <a:latin typeface="Cambria"/>
                <a:cs typeface="Cambria"/>
              </a:rPr>
              <a:t> </a:t>
            </a:r>
            <a:r>
              <a:rPr sz="2000" spc="-25" dirty="0">
                <a:latin typeface="Cambria"/>
                <a:cs typeface="Cambria"/>
              </a:rPr>
              <a:t>Professor,</a:t>
            </a:r>
            <a:r>
              <a:rPr sz="2000" spc="-80" dirty="0">
                <a:latin typeface="Cambria"/>
                <a:cs typeface="Cambria"/>
              </a:rPr>
              <a:t> </a:t>
            </a:r>
            <a:r>
              <a:rPr sz="2000" dirty="0">
                <a:latin typeface="Cambria"/>
                <a:cs typeface="Cambria"/>
              </a:rPr>
              <a:t>CE</a:t>
            </a:r>
            <a:r>
              <a:rPr sz="2000" spc="-45" dirty="0">
                <a:latin typeface="Cambria"/>
                <a:cs typeface="Cambria"/>
              </a:rPr>
              <a:t> </a:t>
            </a:r>
            <a:r>
              <a:rPr sz="2000" dirty="0">
                <a:latin typeface="Cambria"/>
                <a:cs typeface="Cambria"/>
              </a:rPr>
              <a:t>Dept.</a:t>
            </a:r>
          </a:p>
        </p:txBody>
      </p:sp>
      <p:grpSp>
        <p:nvGrpSpPr>
          <p:cNvPr id="8" name="Group 7">
            <a:extLst>
              <a:ext uri="{FF2B5EF4-FFF2-40B4-BE49-F238E27FC236}">
                <a16:creationId xmlns="" xmlns:a16="http://schemas.microsoft.com/office/drawing/2014/main" id="{9898F118-54C2-531A-27A5-8BC4816287BC}"/>
              </a:ext>
            </a:extLst>
          </p:cNvPr>
          <p:cNvGrpSpPr/>
          <p:nvPr/>
        </p:nvGrpSpPr>
        <p:grpSpPr>
          <a:xfrm>
            <a:off x="228600" y="1019277"/>
            <a:ext cx="3962400" cy="1766486"/>
            <a:chOff x="0" y="533400"/>
            <a:chExt cx="3962400" cy="1766486"/>
          </a:xfrm>
        </p:grpSpPr>
        <p:sp>
          <p:nvSpPr>
            <p:cNvPr id="9" name="Rectangle 8">
              <a:extLst>
                <a:ext uri="{FF2B5EF4-FFF2-40B4-BE49-F238E27FC236}">
                  <a16:creationId xmlns="" xmlns:a16="http://schemas.microsoft.com/office/drawing/2014/main" id="{422CAC0E-275C-1E7F-C2BC-9B0C373DAE35}"/>
                </a:ext>
              </a:extLst>
            </p:cNvPr>
            <p:cNvSpPr/>
            <p:nvPr/>
          </p:nvSpPr>
          <p:spPr>
            <a:xfrm>
              <a:off x="0" y="533400"/>
              <a:ext cx="3657600" cy="11378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2" descr="MU| Top University in Rajkot |Best College in Rajkot|No-1 Rank in Gujarat">
              <a:extLst>
                <a:ext uri="{FF2B5EF4-FFF2-40B4-BE49-F238E27FC236}">
                  <a16:creationId xmlns="" xmlns:a16="http://schemas.microsoft.com/office/drawing/2014/main" id="{A4EB416A-FFF8-3C13-3450-790760410B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042586"/>
              <a:ext cx="3810000" cy="12573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1132081"/>
            <a:ext cx="2269781" cy="505267"/>
          </a:xfrm>
          <a:prstGeom prst="rect">
            <a:avLst/>
          </a:prstGeom>
        </p:spPr>
        <p:txBody>
          <a:bodyPr vert="horz" wrap="square" lIns="0" tIns="12700" rIns="0" bIns="0" rtlCol="0">
            <a:spAutoFit/>
          </a:bodyPr>
          <a:lstStyle/>
          <a:p>
            <a:pPr marL="12699">
              <a:spcBef>
                <a:spcPts val="100"/>
              </a:spcBef>
            </a:pPr>
            <a:r>
              <a:rPr sz="3200" spc="-10" dirty="0">
                <a:solidFill>
                  <a:srgbClr val="FFFFFF"/>
                </a:solidFill>
                <a:latin typeface="Cambria"/>
                <a:cs typeface="Cambria"/>
              </a:rPr>
              <a:t>Example</a:t>
            </a:r>
            <a:endParaRPr sz="2600" dirty="0">
              <a:latin typeface="Cambria"/>
              <a:cs typeface="Cambria"/>
            </a:endParaRPr>
          </a:p>
        </p:txBody>
      </p:sp>
      <p:sp>
        <p:nvSpPr>
          <p:cNvPr id="3" name="object 3"/>
          <p:cNvSpPr txBox="1"/>
          <p:nvPr/>
        </p:nvSpPr>
        <p:spPr>
          <a:xfrm>
            <a:off x="769092" y="2033934"/>
            <a:ext cx="8222508" cy="4298613"/>
          </a:xfrm>
          <a:prstGeom prst="rect">
            <a:avLst/>
          </a:prstGeom>
        </p:spPr>
        <p:txBody>
          <a:bodyPr vert="horz" wrap="square" lIns="0" tIns="12700" rIns="0" bIns="0" rtlCol="0">
            <a:spAutoFit/>
          </a:bodyPr>
          <a:lstStyle/>
          <a:p>
            <a:pPr marL="163181" marR="5079" indent="-151117">
              <a:lnSpc>
                <a:spcPct val="150000"/>
              </a:lnSpc>
              <a:spcBef>
                <a:spcPts val="100"/>
              </a:spcBef>
            </a:pPr>
            <a:r>
              <a:rPr sz="2400" spc="-5" dirty="0">
                <a:latin typeface="Cambria"/>
                <a:cs typeface="Cambria"/>
              </a:rPr>
              <a:t>public static </a:t>
            </a:r>
            <a:r>
              <a:rPr sz="2400" dirty="0">
                <a:latin typeface="Cambria"/>
                <a:cs typeface="Cambria"/>
              </a:rPr>
              <a:t>int </a:t>
            </a:r>
            <a:r>
              <a:rPr sz="2400" b="1" spc="-5" dirty="0">
                <a:latin typeface="Cambria"/>
                <a:cs typeface="Cambria"/>
              </a:rPr>
              <a:t>minFunction(int n1, </a:t>
            </a:r>
            <a:r>
              <a:rPr sz="2400" b="1" dirty="0">
                <a:latin typeface="Cambria"/>
                <a:cs typeface="Cambria"/>
              </a:rPr>
              <a:t>int </a:t>
            </a:r>
            <a:r>
              <a:rPr sz="2400" b="1" spc="-5" dirty="0">
                <a:latin typeface="Cambria"/>
                <a:cs typeface="Cambria"/>
              </a:rPr>
              <a:t>n2) </a:t>
            </a:r>
            <a:r>
              <a:rPr sz="2400" dirty="0">
                <a:latin typeface="Cambria"/>
                <a:cs typeface="Cambria"/>
              </a:rPr>
              <a:t>{ </a:t>
            </a:r>
            <a:endParaRPr lang="en-US" sz="2400" dirty="0">
              <a:latin typeface="Cambria"/>
              <a:cs typeface="Cambria"/>
            </a:endParaRPr>
          </a:p>
          <a:p>
            <a:pPr marL="163181" marR="5079" indent="-151117">
              <a:lnSpc>
                <a:spcPct val="150000"/>
              </a:lnSpc>
              <a:spcBef>
                <a:spcPts val="100"/>
              </a:spcBef>
            </a:pPr>
            <a:r>
              <a:rPr sz="2400" spc="-385" dirty="0">
                <a:latin typeface="Cambria"/>
                <a:cs typeface="Cambria"/>
              </a:rPr>
              <a:t> </a:t>
            </a:r>
            <a:r>
              <a:rPr sz="2400" dirty="0">
                <a:latin typeface="Cambria"/>
                <a:cs typeface="Cambria"/>
              </a:rPr>
              <a:t>int</a:t>
            </a:r>
            <a:r>
              <a:rPr sz="2400" spc="-25" dirty="0">
                <a:latin typeface="Cambria"/>
                <a:cs typeface="Cambria"/>
              </a:rPr>
              <a:t> </a:t>
            </a:r>
            <a:r>
              <a:rPr sz="2400" dirty="0">
                <a:latin typeface="Cambria"/>
                <a:cs typeface="Cambria"/>
              </a:rPr>
              <a:t>min;</a:t>
            </a:r>
          </a:p>
          <a:p>
            <a:pPr marL="163181">
              <a:spcBef>
                <a:spcPts val="1080"/>
              </a:spcBef>
            </a:pPr>
            <a:r>
              <a:rPr sz="2400" dirty="0">
                <a:latin typeface="Cambria"/>
                <a:cs typeface="Cambria"/>
              </a:rPr>
              <a:t>if</a:t>
            </a:r>
            <a:r>
              <a:rPr sz="2400" spc="-30" dirty="0">
                <a:latin typeface="Cambria"/>
                <a:cs typeface="Cambria"/>
              </a:rPr>
              <a:t> </a:t>
            </a:r>
            <a:r>
              <a:rPr sz="2400" spc="-5" dirty="0">
                <a:latin typeface="Cambria"/>
                <a:cs typeface="Cambria"/>
              </a:rPr>
              <a:t>(n1</a:t>
            </a:r>
            <a:r>
              <a:rPr sz="2400" spc="-25" dirty="0">
                <a:latin typeface="Cambria"/>
                <a:cs typeface="Cambria"/>
              </a:rPr>
              <a:t> </a:t>
            </a:r>
            <a:r>
              <a:rPr sz="2400" dirty="0">
                <a:latin typeface="Cambria"/>
                <a:cs typeface="Cambria"/>
              </a:rPr>
              <a:t>&gt;</a:t>
            </a:r>
            <a:r>
              <a:rPr sz="2400" spc="-10" dirty="0">
                <a:latin typeface="Cambria"/>
                <a:cs typeface="Cambria"/>
              </a:rPr>
              <a:t> </a:t>
            </a:r>
            <a:r>
              <a:rPr sz="2400" dirty="0">
                <a:latin typeface="Cambria"/>
                <a:cs typeface="Cambria"/>
              </a:rPr>
              <a:t>n2)</a:t>
            </a:r>
          </a:p>
          <a:p>
            <a:pPr marL="568912">
              <a:spcBef>
                <a:spcPts val="1080"/>
              </a:spcBef>
            </a:pPr>
            <a:r>
              <a:rPr sz="2400" spc="-5" dirty="0">
                <a:latin typeface="Cambria"/>
                <a:cs typeface="Cambria"/>
              </a:rPr>
              <a:t>min</a:t>
            </a:r>
            <a:r>
              <a:rPr sz="2400" spc="-25" dirty="0">
                <a:latin typeface="Cambria"/>
                <a:cs typeface="Cambria"/>
              </a:rPr>
              <a:t> </a:t>
            </a:r>
            <a:r>
              <a:rPr sz="2400" dirty="0">
                <a:latin typeface="Cambria"/>
                <a:cs typeface="Cambria"/>
              </a:rPr>
              <a:t>=</a:t>
            </a:r>
            <a:r>
              <a:rPr sz="2400" spc="-35" dirty="0">
                <a:latin typeface="Cambria"/>
                <a:cs typeface="Cambria"/>
              </a:rPr>
              <a:t> </a:t>
            </a:r>
            <a:r>
              <a:rPr sz="2400" spc="-5" dirty="0">
                <a:latin typeface="Cambria"/>
                <a:cs typeface="Cambria"/>
              </a:rPr>
              <a:t>n2;</a:t>
            </a:r>
            <a:endParaRPr sz="2400" dirty="0">
              <a:latin typeface="Cambria"/>
              <a:cs typeface="Cambria"/>
            </a:endParaRPr>
          </a:p>
          <a:p>
            <a:pPr marL="163181">
              <a:spcBef>
                <a:spcPts val="1080"/>
              </a:spcBef>
            </a:pPr>
            <a:r>
              <a:rPr sz="2400" spc="-5" dirty="0">
                <a:latin typeface="Cambria"/>
                <a:cs typeface="Cambria"/>
              </a:rPr>
              <a:t>else</a:t>
            </a:r>
            <a:endParaRPr sz="2400" dirty="0">
              <a:latin typeface="Cambria"/>
              <a:cs typeface="Cambria"/>
            </a:endParaRPr>
          </a:p>
          <a:p>
            <a:pPr marL="568912">
              <a:spcBef>
                <a:spcPts val="1080"/>
              </a:spcBef>
            </a:pPr>
            <a:r>
              <a:rPr sz="2400" spc="-5" dirty="0">
                <a:latin typeface="Cambria"/>
                <a:cs typeface="Cambria"/>
              </a:rPr>
              <a:t>min</a:t>
            </a:r>
            <a:r>
              <a:rPr sz="2400" spc="-25" dirty="0">
                <a:latin typeface="Cambria"/>
                <a:cs typeface="Cambria"/>
              </a:rPr>
              <a:t> </a:t>
            </a:r>
            <a:r>
              <a:rPr sz="2400" dirty="0">
                <a:latin typeface="Cambria"/>
                <a:cs typeface="Cambria"/>
              </a:rPr>
              <a:t>=</a:t>
            </a:r>
            <a:r>
              <a:rPr sz="2400" spc="-35" dirty="0">
                <a:latin typeface="Cambria"/>
                <a:cs typeface="Cambria"/>
              </a:rPr>
              <a:t> </a:t>
            </a:r>
            <a:r>
              <a:rPr sz="2400" spc="-5" dirty="0">
                <a:latin typeface="Cambria"/>
                <a:cs typeface="Cambria"/>
              </a:rPr>
              <a:t>n1;</a:t>
            </a:r>
            <a:endParaRPr sz="2400" dirty="0">
              <a:latin typeface="Cambria"/>
              <a:cs typeface="Cambria"/>
            </a:endParaRPr>
          </a:p>
          <a:p>
            <a:pPr marL="163181">
              <a:spcBef>
                <a:spcPts val="1855"/>
              </a:spcBef>
            </a:pPr>
            <a:r>
              <a:rPr sz="2400" spc="-10" dirty="0">
                <a:latin typeface="Cambria"/>
                <a:cs typeface="Cambria"/>
              </a:rPr>
              <a:t>return</a:t>
            </a:r>
            <a:r>
              <a:rPr sz="2400" spc="-30" dirty="0">
                <a:latin typeface="Cambria"/>
                <a:cs typeface="Cambria"/>
              </a:rPr>
              <a:t> </a:t>
            </a:r>
            <a:r>
              <a:rPr sz="2400" dirty="0">
                <a:latin typeface="Cambria"/>
                <a:cs typeface="Cambria"/>
              </a:rPr>
              <a:t>min;</a:t>
            </a:r>
          </a:p>
          <a:p>
            <a:pPr marL="12699">
              <a:spcBef>
                <a:spcPts val="1080"/>
              </a:spcBef>
            </a:pPr>
            <a:r>
              <a:rPr sz="2400" dirty="0">
                <a:latin typeface="Cambria"/>
                <a:cs typeface="Cambria"/>
              </a:rPr>
              <a:t>}</a:t>
            </a:r>
          </a:p>
        </p:txBody>
      </p:sp>
      <p:pic>
        <p:nvPicPr>
          <p:cNvPr id="4" name="object 4"/>
          <p:cNvPicPr/>
          <p:nvPr/>
        </p:nvPicPr>
        <p:blipFill>
          <a:blip r:embed="rId2" cstate="print"/>
          <a:stretch>
            <a:fillRect/>
          </a:stretch>
        </p:blipFill>
        <p:spPr>
          <a:xfrm>
            <a:off x="457201" y="6553293"/>
            <a:ext cx="9136380" cy="75428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1100884"/>
            <a:ext cx="2599055" cy="505267"/>
          </a:xfrm>
          <a:prstGeom prst="rect">
            <a:avLst/>
          </a:prstGeom>
        </p:spPr>
        <p:txBody>
          <a:bodyPr vert="horz" wrap="square" lIns="0" tIns="12700" rIns="0" bIns="0" rtlCol="0">
            <a:spAutoFit/>
          </a:bodyPr>
          <a:lstStyle/>
          <a:p>
            <a:pPr marL="12699">
              <a:spcBef>
                <a:spcPts val="100"/>
              </a:spcBef>
            </a:pPr>
            <a:r>
              <a:rPr sz="3200" spc="-5" dirty="0">
                <a:solidFill>
                  <a:srgbClr val="FFFFFF"/>
                </a:solidFill>
              </a:rPr>
              <a:t>Method</a:t>
            </a:r>
            <a:r>
              <a:rPr sz="3200" spc="-90" dirty="0">
                <a:solidFill>
                  <a:srgbClr val="FFFFFF"/>
                </a:solidFill>
              </a:rPr>
              <a:t> </a:t>
            </a:r>
            <a:r>
              <a:rPr sz="3200" dirty="0">
                <a:solidFill>
                  <a:srgbClr val="FFFFFF"/>
                </a:solidFill>
              </a:rPr>
              <a:t>Calling</a:t>
            </a:r>
            <a:endParaRPr sz="3200" dirty="0"/>
          </a:p>
        </p:txBody>
      </p:sp>
      <p:sp>
        <p:nvSpPr>
          <p:cNvPr id="3" name="object 3"/>
          <p:cNvSpPr txBox="1"/>
          <p:nvPr/>
        </p:nvSpPr>
        <p:spPr>
          <a:xfrm>
            <a:off x="481740" y="2124751"/>
            <a:ext cx="9348060" cy="5182829"/>
          </a:xfrm>
          <a:prstGeom prst="rect">
            <a:avLst/>
          </a:prstGeom>
        </p:spPr>
        <p:txBody>
          <a:bodyPr vert="horz" wrap="square" lIns="0" tIns="12065" rIns="0" bIns="0" rtlCol="0">
            <a:spAutoFit/>
          </a:bodyPr>
          <a:lstStyle/>
          <a:p>
            <a:pPr marL="12699" marR="120640">
              <a:spcBef>
                <a:spcPts val="95"/>
              </a:spcBef>
            </a:pPr>
            <a:r>
              <a:rPr sz="2400" spc="-25" dirty="0">
                <a:latin typeface="Cambria"/>
                <a:cs typeface="Cambria"/>
              </a:rPr>
              <a:t>For</a:t>
            </a:r>
            <a:r>
              <a:rPr sz="2400" spc="-10" dirty="0">
                <a:latin typeface="Cambria"/>
                <a:cs typeface="Cambria"/>
              </a:rPr>
              <a:t> using</a:t>
            </a:r>
            <a:r>
              <a:rPr sz="2400" spc="25" dirty="0">
                <a:latin typeface="Cambria"/>
                <a:cs typeface="Cambria"/>
              </a:rPr>
              <a:t> </a:t>
            </a:r>
            <a:r>
              <a:rPr sz="2400" spc="-5" dirty="0">
                <a:latin typeface="Cambria"/>
                <a:cs typeface="Cambria"/>
              </a:rPr>
              <a:t>a</a:t>
            </a:r>
            <a:r>
              <a:rPr sz="2400" spc="-10" dirty="0">
                <a:latin typeface="Cambria"/>
                <a:cs typeface="Cambria"/>
              </a:rPr>
              <a:t> </a:t>
            </a:r>
            <a:r>
              <a:rPr sz="2400" spc="-5" dirty="0">
                <a:latin typeface="Cambria"/>
                <a:cs typeface="Cambria"/>
              </a:rPr>
              <a:t>method, it</a:t>
            </a:r>
            <a:r>
              <a:rPr sz="2400" spc="20" dirty="0">
                <a:latin typeface="Cambria"/>
                <a:cs typeface="Cambria"/>
              </a:rPr>
              <a:t> </a:t>
            </a:r>
            <a:r>
              <a:rPr sz="2400" spc="-10" dirty="0">
                <a:latin typeface="Cambria"/>
                <a:cs typeface="Cambria"/>
              </a:rPr>
              <a:t>should</a:t>
            </a:r>
            <a:r>
              <a:rPr sz="2400" spc="25" dirty="0">
                <a:latin typeface="Cambria"/>
                <a:cs typeface="Cambria"/>
              </a:rPr>
              <a:t> </a:t>
            </a:r>
            <a:r>
              <a:rPr sz="2400" spc="-5" dirty="0">
                <a:latin typeface="Cambria"/>
                <a:cs typeface="Cambria"/>
              </a:rPr>
              <a:t>be</a:t>
            </a:r>
            <a:r>
              <a:rPr sz="2400" spc="-25" dirty="0">
                <a:latin typeface="Cambria"/>
                <a:cs typeface="Cambria"/>
              </a:rPr>
              <a:t> </a:t>
            </a:r>
            <a:r>
              <a:rPr sz="2400" spc="-5" dirty="0">
                <a:latin typeface="Cambria"/>
                <a:cs typeface="Cambria"/>
              </a:rPr>
              <a:t>called.</a:t>
            </a:r>
            <a:r>
              <a:rPr sz="2400" spc="-10" dirty="0">
                <a:latin typeface="Cambria"/>
                <a:cs typeface="Cambria"/>
              </a:rPr>
              <a:t> </a:t>
            </a:r>
            <a:r>
              <a:rPr sz="2400" spc="-10" dirty="0">
                <a:solidFill>
                  <a:srgbClr val="FF0000"/>
                </a:solidFill>
                <a:latin typeface="Cambria"/>
                <a:cs typeface="Cambria"/>
              </a:rPr>
              <a:t>There</a:t>
            </a:r>
            <a:r>
              <a:rPr sz="2400" spc="5" dirty="0">
                <a:solidFill>
                  <a:srgbClr val="FF0000"/>
                </a:solidFill>
                <a:latin typeface="Cambria"/>
                <a:cs typeface="Cambria"/>
              </a:rPr>
              <a:t> </a:t>
            </a:r>
            <a:r>
              <a:rPr sz="2400" spc="-15" dirty="0">
                <a:solidFill>
                  <a:srgbClr val="FF0000"/>
                </a:solidFill>
                <a:latin typeface="Cambria"/>
                <a:cs typeface="Cambria"/>
              </a:rPr>
              <a:t>are</a:t>
            </a:r>
            <a:r>
              <a:rPr sz="2400" spc="5" dirty="0">
                <a:solidFill>
                  <a:srgbClr val="FF0000"/>
                </a:solidFill>
                <a:latin typeface="Cambria"/>
                <a:cs typeface="Cambria"/>
              </a:rPr>
              <a:t> </a:t>
            </a:r>
            <a:r>
              <a:rPr sz="2400" spc="-15" dirty="0">
                <a:solidFill>
                  <a:srgbClr val="FF0000"/>
                </a:solidFill>
                <a:latin typeface="Cambria"/>
                <a:cs typeface="Cambria"/>
              </a:rPr>
              <a:t>two </a:t>
            </a:r>
            <a:r>
              <a:rPr sz="2400" spc="-20" dirty="0">
                <a:solidFill>
                  <a:srgbClr val="FF0000"/>
                </a:solidFill>
                <a:latin typeface="Cambria"/>
                <a:cs typeface="Cambria"/>
              </a:rPr>
              <a:t>ways</a:t>
            </a:r>
            <a:r>
              <a:rPr sz="2400" dirty="0">
                <a:solidFill>
                  <a:srgbClr val="FF0000"/>
                </a:solidFill>
                <a:latin typeface="Cambria"/>
                <a:cs typeface="Cambria"/>
              </a:rPr>
              <a:t> </a:t>
            </a:r>
            <a:r>
              <a:rPr sz="2400" spc="-5" dirty="0">
                <a:solidFill>
                  <a:srgbClr val="FF0000"/>
                </a:solidFill>
                <a:latin typeface="Cambria"/>
                <a:cs typeface="Cambria"/>
              </a:rPr>
              <a:t>in</a:t>
            </a:r>
            <a:r>
              <a:rPr sz="2400" spc="5" dirty="0">
                <a:solidFill>
                  <a:srgbClr val="FF0000"/>
                </a:solidFill>
                <a:latin typeface="Cambria"/>
                <a:cs typeface="Cambria"/>
              </a:rPr>
              <a:t> </a:t>
            </a:r>
            <a:r>
              <a:rPr sz="2400" spc="-10" dirty="0">
                <a:solidFill>
                  <a:srgbClr val="FF0000"/>
                </a:solidFill>
                <a:latin typeface="Cambria"/>
                <a:cs typeface="Cambria"/>
              </a:rPr>
              <a:t>which</a:t>
            </a:r>
            <a:r>
              <a:rPr sz="2400" dirty="0">
                <a:solidFill>
                  <a:srgbClr val="FF0000"/>
                </a:solidFill>
                <a:latin typeface="Cambria"/>
                <a:cs typeface="Cambria"/>
              </a:rPr>
              <a:t> </a:t>
            </a:r>
            <a:r>
              <a:rPr sz="2400" spc="-5" dirty="0">
                <a:solidFill>
                  <a:srgbClr val="FF0000"/>
                </a:solidFill>
                <a:latin typeface="Cambria"/>
                <a:cs typeface="Cambria"/>
              </a:rPr>
              <a:t>a</a:t>
            </a:r>
            <a:r>
              <a:rPr sz="2400" spc="20" dirty="0">
                <a:solidFill>
                  <a:srgbClr val="FF0000"/>
                </a:solidFill>
                <a:latin typeface="Cambria"/>
                <a:cs typeface="Cambria"/>
              </a:rPr>
              <a:t> </a:t>
            </a:r>
            <a:r>
              <a:rPr sz="2400" spc="-5" dirty="0">
                <a:solidFill>
                  <a:srgbClr val="FF0000"/>
                </a:solidFill>
                <a:latin typeface="Cambria"/>
                <a:cs typeface="Cambria"/>
              </a:rPr>
              <a:t>method</a:t>
            </a:r>
            <a:r>
              <a:rPr sz="2400" spc="5" dirty="0">
                <a:solidFill>
                  <a:srgbClr val="FF0000"/>
                </a:solidFill>
                <a:latin typeface="Cambria"/>
                <a:cs typeface="Cambria"/>
              </a:rPr>
              <a:t> </a:t>
            </a:r>
            <a:r>
              <a:rPr sz="2400" spc="-10" dirty="0">
                <a:solidFill>
                  <a:srgbClr val="FF0000"/>
                </a:solidFill>
                <a:latin typeface="Cambria"/>
                <a:cs typeface="Cambria"/>
              </a:rPr>
              <a:t>is</a:t>
            </a:r>
            <a:r>
              <a:rPr sz="2400" spc="20" dirty="0">
                <a:solidFill>
                  <a:srgbClr val="FF0000"/>
                </a:solidFill>
                <a:latin typeface="Cambria"/>
                <a:cs typeface="Cambria"/>
              </a:rPr>
              <a:t> </a:t>
            </a:r>
            <a:r>
              <a:rPr sz="2400" spc="-5" dirty="0">
                <a:solidFill>
                  <a:srgbClr val="FF0000"/>
                </a:solidFill>
                <a:latin typeface="Cambria"/>
                <a:cs typeface="Cambria"/>
              </a:rPr>
              <a:t>called i.e., </a:t>
            </a:r>
            <a:r>
              <a:rPr sz="2400" spc="-335" dirty="0">
                <a:solidFill>
                  <a:srgbClr val="FF0000"/>
                </a:solidFill>
                <a:latin typeface="Cambria"/>
                <a:cs typeface="Cambria"/>
              </a:rPr>
              <a:t> </a:t>
            </a:r>
            <a:r>
              <a:rPr sz="2400" spc="-5" dirty="0">
                <a:solidFill>
                  <a:srgbClr val="FF0000"/>
                </a:solidFill>
                <a:latin typeface="Cambria"/>
                <a:cs typeface="Cambria"/>
              </a:rPr>
              <a:t>method</a:t>
            </a:r>
            <a:r>
              <a:rPr sz="2400" spc="-10" dirty="0">
                <a:solidFill>
                  <a:srgbClr val="FF0000"/>
                </a:solidFill>
                <a:latin typeface="Cambria"/>
                <a:cs typeface="Cambria"/>
              </a:rPr>
              <a:t> returns</a:t>
            </a:r>
            <a:r>
              <a:rPr sz="2400" spc="-5" dirty="0">
                <a:solidFill>
                  <a:srgbClr val="FF0000"/>
                </a:solidFill>
                <a:latin typeface="Cambria"/>
                <a:cs typeface="Cambria"/>
              </a:rPr>
              <a:t> a</a:t>
            </a:r>
            <a:r>
              <a:rPr sz="2400" dirty="0">
                <a:solidFill>
                  <a:srgbClr val="FF0000"/>
                </a:solidFill>
                <a:latin typeface="Cambria"/>
                <a:cs typeface="Cambria"/>
              </a:rPr>
              <a:t> </a:t>
            </a:r>
            <a:r>
              <a:rPr sz="2400" spc="-15" dirty="0">
                <a:solidFill>
                  <a:srgbClr val="FF0000"/>
                </a:solidFill>
                <a:latin typeface="Cambria"/>
                <a:cs typeface="Cambria"/>
              </a:rPr>
              <a:t>value</a:t>
            </a:r>
            <a:r>
              <a:rPr sz="2400" spc="15" dirty="0">
                <a:solidFill>
                  <a:srgbClr val="FF0000"/>
                </a:solidFill>
                <a:latin typeface="Cambria"/>
                <a:cs typeface="Cambria"/>
              </a:rPr>
              <a:t> </a:t>
            </a:r>
            <a:r>
              <a:rPr sz="2400" spc="-5" dirty="0">
                <a:solidFill>
                  <a:srgbClr val="FF0000"/>
                </a:solidFill>
                <a:latin typeface="Cambria"/>
                <a:cs typeface="Cambria"/>
              </a:rPr>
              <a:t>or</a:t>
            </a:r>
            <a:r>
              <a:rPr sz="2400" spc="-10" dirty="0">
                <a:solidFill>
                  <a:srgbClr val="FF0000"/>
                </a:solidFill>
                <a:latin typeface="Cambria"/>
                <a:cs typeface="Cambria"/>
              </a:rPr>
              <a:t> returning</a:t>
            </a:r>
            <a:r>
              <a:rPr sz="2400" spc="5" dirty="0">
                <a:solidFill>
                  <a:srgbClr val="FF0000"/>
                </a:solidFill>
                <a:latin typeface="Cambria"/>
                <a:cs typeface="Cambria"/>
              </a:rPr>
              <a:t> </a:t>
            </a:r>
            <a:r>
              <a:rPr sz="2400" spc="-5" dirty="0">
                <a:solidFill>
                  <a:srgbClr val="FF0000"/>
                </a:solidFill>
                <a:latin typeface="Cambria"/>
                <a:cs typeface="Cambria"/>
              </a:rPr>
              <a:t>nothing</a:t>
            </a:r>
            <a:r>
              <a:rPr sz="2400" spc="-10" dirty="0">
                <a:solidFill>
                  <a:srgbClr val="FF0000"/>
                </a:solidFill>
                <a:latin typeface="Cambria"/>
                <a:cs typeface="Cambria"/>
              </a:rPr>
              <a:t> </a:t>
            </a:r>
            <a:r>
              <a:rPr sz="2400" spc="-5" dirty="0">
                <a:solidFill>
                  <a:srgbClr val="FF0000"/>
                </a:solidFill>
                <a:latin typeface="Cambria"/>
                <a:cs typeface="Cambria"/>
              </a:rPr>
              <a:t>(no</a:t>
            </a:r>
            <a:r>
              <a:rPr sz="2400" spc="-20" dirty="0">
                <a:solidFill>
                  <a:srgbClr val="FF0000"/>
                </a:solidFill>
                <a:latin typeface="Cambria"/>
                <a:cs typeface="Cambria"/>
              </a:rPr>
              <a:t> </a:t>
            </a:r>
            <a:r>
              <a:rPr sz="2400" spc="-10" dirty="0">
                <a:solidFill>
                  <a:srgbClr val="FF0000"/>
                </a:solidFill>
                <a:latin typeface="Cambria"/>
                <a:cs typeface="Cambria"/>
              </a:rPr>
              <a:t>return</a:t>
            </a:r>
            <a:r>
              <a:rPr sz="2400" dirty="0">
                <a:solidFill>
                  <a:srgbClr val="FF0000"/>
                </a:solidFill>
                <a:latin typeface="Cambria"/>
                <a:cs typeface="Cambria"/>
              </a:rPr>
              <a:t> </a:t>
            </a:r>
            <a:r>
              <a:rPr sz="2400" spc="-10" dirty="0">
                <a:solidFill>
                  <a:srgbClr val="FF0000"/>
                </a:solidFill>
                <a:latin typeface="Cambria"/>
                <a:cs typeface="Cambria"/>
              </a:rPr>
              <a:t>value).</a:t>
            </a:r>
            <a:endParaRPr sz="2400" dirty="0">
              <a:solidFill>
                <a:srgbClr val="FF0000"/>
              </a:solidFill>
              <a:latin typeface="Cambria"/>
              <a:cs typeface="Cambria"/>
            </a:endParaRPr>
          </a:p>
          <a:p>
            <a:pPr>
              <a:spcBef>
                <a:spcPts val="45"/>
              </a:spcBef>
            </a:pPr>
            <a:endParaRPr sz="2400" dirty="0">
              <a:latin typeface="Cambria"/>
              <a:cs typeface="Cambria"/>
            </a:endParaRPr>
          </a:p>
          <a:p>
            <a:pPr marL="12699" marR="5079"/>
            <a:r>
              <a:rPr sz="2400" spc="-10" dirty="0">
                <a:latin typeface="Cambria"/>
                <a:cs typeface="Cambria"/>
              </a:rPr>
              <a:t>The</a:t>
            </a:r>
            <a:r>
              <a:rPr sz="2400" dirty="0">
                <a:latin typeface="Cambria"/>
                <a:cs typeface="Cambria"/>
              </a:rPr>
              <a:t> </a:t>
            </a:r>
            <a:r>
              <a:rPr sz="2400" spc="-10" dirty="0">
                <a:latin typeface="Cambria"/>
                <a:cs typeface="Cambria"/>
              </a:rPr>
              <a:t>process</a:t>
            </a:r>
            <a:r>
              <a:rPr sz="2400" spc="-15" dirty="0">
                <a:latin typeface="Cambria"/>
                <a:cs typeface="Cambria"/>
              </a:rPr>
              <a:t> </a:t>
            </a:r>
            <a:r>
              <a:rPr sz="2400" spc="-5" dirty="0">
                <a:latin typeface="Cambria"/>
                <a:cs typeface="Cambria"/>
              </a:rPr>
              <a:t>of method calling</a:t>
            </a:r>
            <a:r>
              <a:rPr sz="2400" spc="10" dirty="0">
                <a:latin typeface="Cambria"/>
                <a:cs typeface="Cambria"/>
              </a:rPr>
              <a:t> </a:t>
            </a:r>
            <a:r>
              <a:rPr sz="2400" spc="-5" dirty="0">
                <a:latin typeface="Cambria"/>
                <a:cs typeface="Cambria"/>
              </a:rPr>
              <a:t>is</a:t>
            </a:r>
            <a:r>
              <a:rPr sz="2400" spc="-15" dirty="0">
                <a:latin typeface="Cambria"/>
                <a:cs typeface="Cambria"/>
              </a:rPr>
              <a:t> </a:t>
            </a:r>
            <a:r>
              <a:rPr sz="2400" spc="-5" dirty="0">
                <a:latin typeface="Cambria"/>
                <a:cs typeface="Cambria"/>
              </a:rPr>
              <a:t>simple.</a:t>
            </a:r>
            <a:r>
              <a:rPr sz="2400" spc="10" dirty="0">
                <a:latin typeface="Cambria"/>
                <a:cs typeface="Cambria"/>
              </a:rPr>
              <a:t> </a:t>
            </a:r>
            <a:r>
              <a:rPr sz="2400" spc="-5" dirty="0">
                <a:latin typeface="Cambria"/>
                <a:cs typeface="Cambria"/>
              </a:rPr>
              <a:t>When</a:t>
            </a:r>
            <a:r>
              <a:rPr sz="2400" spc="5" dirty="0">
                <a:latin typeface="Cambria"/>
                <a:cs typeface="Cambria"/>
              </a:rPr>
              <a:t> </a:t>
            </a:r>
            <a:r>
              <a:rPr sz="2400" spc="-5" dirty="0">
                <a:latin typeface="Cambria"/>
                <a:cs typeface="Cambria"/>
              </a:rPr>
              <a:t>a</a:t>
            </a:r>
            <a:r>
              <a:rPr sz="2400" spc="5" dirty="0">
                <a:latin typeface="Cambria"/>
                <a:cs typeface="Cambria"/>
              </a:rPr>
              <a:t> </a:t>
            </a:r>
            <a:r>
              <a:rPr sz="2400" spc="-15" dirty="0">
                <a:latin typeface="Cambria"/>
                <a:cs typeface="Cambria"/>
              </a:rPr>
              <a:t>program</a:t>
            </a:r>
            <a:r>
              <a:rPr sz="2400" spc="15" dirty="0">
                <a:latin typeface="Cambria"/>
                <a:cs typeface="Cambria"/>
              </a:rPr>
              <a:t> </a:t>
            </a:r>
            <a:r>
              <a:rPr sz="2400" spc="-20" dirty="0">
                <a:latin typeface="Cambria"/>
                <a:cs typeface="Cambria"/>
              </a:rPr>
              <a:t>invokes</a:t>
            </a:r>
            <a:r>
              <a:rPr sz="2400" spc="20" dirty="0">
                <a:latin typeface="Cambria"/>
                <a:cs typeface="Cambria"/>
              </a:rPr>
              <a:t> </a:t>
            </a:r>
            <a:r>
              <a:rPr sz="2400" spc="-5" dirty="0">
                <a:latin typeface="Cambria"/>
                <a:cs typeface="Cambria"/>
              </a:rPr>
              <a:t>a</a:t>
            </a:r>
            <a:r>
              <a:rPr sz="2400" spc="-10" dirty="0">
                <a:latin typeface="Cambria"/>
                <a:cs typeface="Cambria"/>
              </a:rPr>
              <a:t> </a:t>
            </a:r>
            <a:r>
              <a:rPr sz="2400" spc="-5" dirty="0">
                <a:latin typeface="Cambria"/>
                <a:cs typeface="Cambria"/>
              </a:rPr>
              <a:t>method, the</a:t>
            </a:r>
            <a:r>
              <a:rPr sz="2400" spc="5" dirty="0">
                <a:latin typeface="Cambria"/>
                <a:cs typeface="Cambria"/>
              </a:rPr>
              <a:t> </a:t>
            </a:r>
            <a:r>
              <a:rPr sz="2400" spc="-15" dirty="0">
                <a:latin typeface="Cambria"/>
                <a:cs typeface="Cambria"/>
              </a:rPr>
              <a:t>program </a:t>
            </a:r>
            <a:r>
              <a:rPr sz="2400" spc="-10" dirty="0">
                <a:latin typeface="Cambria"/>
                <a:cs typeface="Cambria"/>
              </a:rPr>
              <a:t> control</a:t>
            </a:r>
            <a:r>
              <a:rPr sz="2400" spc="-20" dirty="0">
                <a:latin typeface="Cambria"/>
                <a:cs typeface="Cambria"/>
              </a:rPr>
              <a:t> </a:t>
            </a:r>
            <a:r>
              <a:rPr sz="2400" spc="-5" dirty="0">
                <a:latin typeface="Cambria"/>
                <a:cs typeface="Cambria"/>
              </a:rPr>
              <a:t>gets</a:t>
            </a:r>
            <a:r>
              <a:rPr sz="2400" spc="-15" dirty="0">
                <a:latin typeface="Cambria"/>
                <a:cs typeface="Cambria"/>
              </a:rPr>
              <a:t> transferred</a:t>
            </a:r>
            <a:r>
              <a:rPr sz="2400" spc="-5" dirty="0">
                <a:latin typeface="Cambria"/>
                <a:cs typeface="Cambria"/>
              </a:rPr>
              <a:t> </a:t>
            </a:r>
            <a:r>
              <a:rPr sz="2400" spc="-10" dirty="0">
                <a:latin typeface="Cambria"/>
                <a:cs typeface="Cambria"/>
              </a:rPr>
              <a:t>to</a:t>
            </a:r>
            <a:r>
              <a:rPr sz="2400" dirty="0">
                <a:latin typeface="Cambria"/>
                <a:cs typeface="Cambria"/>
              </a:rPr>
              <a:t> </a:t>
            </a:r>
            <a:r>
              <a:rPr sz="2400" spc="-5" dirty="0">
                <a:latin typeface="Cambria"/>
                <a:cs typeface="Cambria"/>
              </a:rPr>
              <a:t>the</a:t>
            </a:r>
            <a:r>
              <a:rPr sz="2400" spc="5" dirty="0">
                <a:latin typeface="Cambria"/>
                <a:cs typeface="Cambria"/>
              </a:rPr>
              <a:t> </a:t>
            </a:r>
            <a:r>
              <a:rPr sz="2400" spc="-5" dirty="0">
                <a:latin typeface="Cambria"/>
                <a:cs typeface="Cambria"/>
              </a:rPr>
              <a:t>called</a:t>
            </a:r>
            <a:r>
              <a:rPr sz="2400" spc="-10" dirty="0">
                <a:latin typeface="Cambria"/>
                <a:cs typeface="Cambria"/>
              </a:rPr>
              <a:t> </a:t>
            </a:r>
            <a:r>
              <a:rPr sz="2400" spc="-5" dirty="0">
                <a:latin typeface="Cambria"/>
                <a:cs typeface="Cambria"/>
              </a:rPr>
              <a:t>method. This</a:t>
            </a:r>
            <a:r>
              <a:rPr sz="2400" spc="20" dirty="0">
                <a:latin typeface="Cambria"/>
                <a:cs typeface="Cambria"/>
              </a:rPr>
              <a:t> </a:t>
            </a:r>
            <a:r>
              <a:rPr sz="2400" spc="-5" dirty="0">
                <a:latin typeface="Cambria"/>
                <a:cs typeface="Cambria"/>
              </a:rPr>
              <a:t>called</a:t>
            </a:r>
            <a:r>
              <a:rPr sz="2400" spc="10" dirty="0">
                <a:latin typeface="Cambria"/>
                <a:cs typeface="Cambria"/>
              </a:rPr>
              <a:t> </a:t>
            </a:r>
            <a:r>
              <a:rPr sz="2400" spc="-5" dirty="0">
                <a:latin typeface="Cambria"/>
                <a:cs typeface="Cambria"/>
              </a:rPr>
              <a:t>method then</a:t>
            </a:r>
            <a:r>
              <a:rPr sz="2400" spc="-10" dirty="0">
                <a:latin typeface="Cambria"/>
                <a:cs typeface="Cambria"/>
              </a:rPr>
              <a:t> returns</a:t>
            </a:r>
            <a:r>
              <a:rPr sz="2400" spc="-5" dirty="0">
                <a:latin typeface="Cambria"/>
                <a:cs typeface="Cambria"/>
              </a:rPr>
              <a:t> </a:t>
            </a:r>
            <a:r>
              <a:rPr sz="2400" spc="-10" dirty="0">
                <a:latin typeface="Cambria"/>
                <a:cs typeface="Cambria"/>
              </a:rPr>
              <a:t>control</a:t>
            </a:r>
            <a:r>
              <a:rPr sz="2400" spc="-15" dirty="0">
                <a:latin typeface="Cambria"/>
                <a:cs typeface="Cambria"/>
              </a:rPr>
              <a:t> </a:t>
            </a:r>
            <a:r>
              <a:rPr sz="2400" spc="-10" dirty="0">
                <a:latin typeface="Cambria"/>
                <a:cs typeface="Cambria"/>
              </a:rPr>
              <a:t>to</a:t>
            </a:r>
            <a:r>
              <a:rPr sz="2400" dirty="0">
                <a:latin typeface="Cambria"/>
                <a:cs typeface="Cambria"/>
              </a:rPr>
              <a:t> </a:t>
            </a:r>
            <a:r>
              <a:rPr sz="2400" spc="-5" dirty="0">
                <a:latin typeface="Cambria"/>
                <a:cs typeface="Cambria"/>
              </a:rPr>
              <a:t>the </a:t>
            </a:r>
            <a:r>
              <a:rPr sz="2400" spc="-335" dirty="0">
                <a:latin typeface="Cambria"/>
                <a:cs typeface="Cambria"/>
              </a:rPr>
              <a:t> </a:t>
            </a:r>
            <a:r>
              <a:rPr sz="2400" spc="-5" dirty="0">
                <a:latin typeface="Cambria"/>
                <a:cs typeface="Cambria"/>
              </a:rPr>
              <a:t>caller</a:t>
            </a:r>
            <a:r>
              <a:rPr sz="2400" spc="-15" dirty="0">
                <a:latin typeface="Cambria"/>
                <a:cs typeface="Cambria"/>
              </a:rPr>
              <a:t> </a:t>
            </a:r>
            <a:r>
              <a:rPr sz="2400" spc="-10" dirty="0">
                <a:latin typeface="Cambria"/>
                <a:cs typeface="Cambria"/>
              </a:rPr>
              <a:t>in</a:t>
            </a:r>
            <a:r>
              <a:rPr sz="2400" spc="15" dirty="0">
                <a:latin typeface="Cambria"/>
                <a:cs typeface="Cambria"/>
              </a:rPr>
              <a:t> </a:t>
            </a:r>
            <a:r>
              <a:rPr sz="2400" spc="-20" dirty="0">
                <a:latin typeface="Cambria"/>
                <a:cs typeface="Cambria"/>
              </a:rPr>
              <a:t>two</a:t>
            </a:r>
            <a:r>
              <a:rPr sz="2400" spc="-5" dirty="0">
                <a:latin typeface="Cambria"/>
                <a:cs typeface="Cambria"/>
              </a:rPr>
              <a:t> conditions,</a:t>
            </a:r>
            <a:r>
              <a:rPr sz="2400" spc="-10" dirty="0">
                <a:latin typeface="Cambria"/>
                <a:cs typeface="Cambria"/>
              </a:rPr>
              <a:t> when</a:t>
            </a:r>
            <a:r>
              <a:rPr sz="2400" spc="-15" dirty="0">
                <a:latin typeface="Cambria"/>
                <a:cs typeface="Cambria"/>
              </a:rPr>
              <a:t> </a:t>
            </a:r>
            <a:endParaRPr sz="2400" dirty="0">
              <a:latin typeface="Cambria"/>
              <a:cs typeface="Cambria"/>
            </a:endParaRPr>
          </a:p>
          <a:p>
            <a:pPr marL="271757" indent="-258423">
              <a:spcBef>
                <a:spcPts val="5"/>
              </a:spcBef>
              <a:buFont typeface="Wingdings"/>
              <a:buChar char=""/>
              <a:tabLst>
                <a:tab pos="272392" algn="l"/>
              </a:tabLst>
            </a:pPr>
            <a:r>
              <a:rPr sz="2400" spc="-5" dirty="0" smtClean="0">
                <a:latin typeface="Cambria"/>
                <a:cs typeface="Cambria"/>
              </a:rPr>
              <a:t>the</a:t>
            </a:r>
            <a:r>
              <a:rPr sz="2400" spc="-25" dirty="0" smtClean="0">
                <a:latin typeface="Cambria"/>
                <a:cs typeface="Cambria"/>
              </a:rPr>
              <a:t> </a:t>
            </a:r>
            <a:r>
              <a:rPr sz="2400" spc="-10" dirty="0">
                <a:latin typeface="Cambria"/>
                <a:cs typeface="Cambria"/>
              </a:rPr>
              <a:t>return </a:t>
            </a:r>
            <a:r>
              <a:rPr sz="2400" spc="-5" dirty="0">
                <a:latin typeface="Cambria"/>
                <a:cs typeface="Cambria"/>
              </a:rPr>
              <a:t>statement</a:t>
            </a:r>
            <a:r>
              <a:rPr sz="2400" spc="-20" dirty="0">
                <a:latin typeface="Cambria"/>
                <a:cs typeface="Cambria"/>
              </a:rPr>
              <a:t> </a:t>
            </a:r>
            <a:r>
              <a:rPr sz="2400" spc="-5" dirty="0">
                <a:latin typeface="Cambria"/>
                <a:cs typeface="Cambria"/>
              </a:rPr>
              <a:t>is</a:t>
            </a:r>
            <a:r>
              <a:rPr sz="2400" spc="-30" dirty="0">
                <a:latin typeface="Cambria"/>
                <a:cs typeface="Cambria"/>
              </a:rPr>
              <a:t> </a:t>
            </a:r>
            <a:r>
              <a:rPr sz="2400" spc="-15" dirty="0">
                <a:latin typeface="Cambria"/>
                <a:cs typeface="Cambria"/>
              </a:rPr>
              <a:t>executed.</a:t>
            </a:r>
            <a:endParaRPr sz="2400" dirty="0">
              <a:latin typeface="Cambria"/>
              <a:cs typeface="Cambria"/>
            </a:endParaRPr>
          </a:p>
          <a:p>
            <a:pPr marL="271757" indent="-258423">
              <a:buFont typeface="Wingdings"/>
              <a:buChar char=""/>
              <a:tabLst>
                <a:tab pos="272392" algn="l"/>
              </a:tabLst>
            </a:pPr>
            <a:r>
              <a:rPr sz="2400" spc="-5" dirty="0">
                <a:latin typeface="Cambria"/>
                <a:cs typeface="Cambria"/>
              </a:rPr>
              <a:t>it</a:t>
            </a:r>
            <a:r>
              <a:rPr sz="2400" spc="-20" dirty="0">
                <a:latin typeface="Cambria"/>
                <a:cs typeface="Cambria"/>
              </a:rPr>
              <a:t> </a:t>
            </a:r>
            <a:r>
              <a:rPr sz="2400" spc="-10" dirty="0">
                <a:latin typeface="Cambria"/>
                <a:cs typeface="Cambria"/>
              </a:rPr>
              <a:t>reaches</a:t>
            </a:r>
            <a:r>
              <a:rPr sz="2400" spc="-5" dirty="0">
                <a:latin typeface="Cambria"/>
                <a:cs typeface="Cambria"/>
              </a:rPr>
              <a:t> the method</a:t>
            </a:r>
            <a:r>
              <a:rPr sz="2400" spc="5" dirty="0">
                <a:latin typeface="Cambria"/>
                <a:cs typeface="Cambria"/>
              </a:rPr>
              <a:t> </a:t>
            </a:r>
            <a:r>
              <a:rPr sz="2400" spc="-10" dirty="0">
                <a:latin typeface="Cambria"/>
                <a:cs typeface="Cambria"/>
              </a:rPr>
              <a:t>ending </a:t>
            </a:r>
            <a:r>
              <a:rPr sz="2400" spc="-5" dirty="0">
                <a:latin typeface="Cambria"/>
                <a:cs typeface="Cambria"/>
              </a:rPr>
              <a:t>closing</a:t>
            </a:r>
            <a:r>
              <a:rPr sz="2400" spc="-15" dirty="0">
                <a:latin typeface="Cambria"/>
                <a:cs typeface="Cambria"/>
              </a:rPr>
              <a:t> </a:t>
            </a:r>
            <a:r>
              <a:rPr sz="2400" spc="-10" dirty="0">
                <a:latin typeface="Cambria"/>
                <a:cs typeface="Cambria"/>
              </a:rPr>
              <a:t>brace</a:t>
            </a:r>
            <a:r>
              <a:rPr sz="2400" spc="-10" dirty="0" smtClean="0">
                <a:latin typeface="Cambria"/>
                <a:cs typeface="Cambria"/>
              </a:rPr>
              <a:t>.</a:t>
            </a:r>
            <a:endParaRPr lang="en-US" sz="2400" spc="-10" dirty="0" smtClean="0">
              <a:latin typeface="Cambria"/>
              <a:cs typeface="Cambria"/>
            </a:endParaRPr>
          </a:p>
          <a:p>
            <a:pPr marL="271757" indent="-258423">
              <a:buFont typeface="Wingdings"/>
              <a:buChar char=""/>
              <a:tabLst>
                <a:tab pos="272392" algn="l"/>
              </a:tabLst>
            </a:pPr>
            <a:endParaRPr sz="2400" dirty="0">
              <a:latin typeface="Cambria"/>
              <a:cs typeface="Cambria"/>
            </a:endParaRPr>
          </a:p>
          <a:p>
            <a:pPr marL="365730" marR="29842" indent="-353666"/>
            <a:r>
              <a:rPr sz="2400" spc="-10" dirty="0">
                <a:latin typeface="Cambria"/>
                <a:cs typeface="Cambria"/>
              </a:rPr>
              <a:t>The</a:t>
            </a:r>
            <a:r>
              <a:rPr sz="2400" spc="5" dirty="0">
                <a:latin typeface="Cambria"/>
                <a:cs typeface="Cambria"/>
              </a:rPr>
              <a:t> </a:t>
            </a:r>
            <a:r>
              <a:rPr sz="2400" spc="-5" dirty="0">
                <a:latin typeface="Cambria"/>
                <a:cs typeface="Cambria"/>
              </a:rPr>
              <a:t>methods</a:t>
            </a:r>
            <a:r>
              <a:rPr sz="2400" dirty="0">
                <a:latin typeface="Cambria"/>
                <a:cs typeface="Cambria"/>
              </a:rPr>
              <a:t> </a:t>
            </a:r>
            <a:r>
              <a:rPr sz="2400" spc="-10" dirty="0">
                <a:latin typeface="Cambria"/>
                <a:cs typeface="Cambria"/>
              </a:rPr>
              <a:t>returning</a:t>
            </a:r>
            <a:r>
              <a:rPr sz="2400" dirty="0">
                <a:latin typeface="Cambria"/>
                <a:cs typeface="Cambria"/>
              </a:rPr>
              <a:t> </a:t>
            </a:r>
            <a:r>
              <a:rPr sz="2400" spc="-15" dirty="0">
                <a:latin typeface="Cambria"/>
                <a:cs typeface="Cambria"/>
              </a:rPr>
              <a:t>void</a:t>
            </a:r>
            <a:r>
              <a:rPr sz="2400" spc="25" dirty="0">
                <a:latin typeface="Cambria"/>
                <a:cs typeface="Cambria"/>
              </a:rPr>
              <a:t> </a:t>
            </a:r>
            <a:r>
              <a:rPr sz="2400" spc="-10" dirty="0">
                <a:latin typeface="Cambria"/>
                <a:cs typeface="Cambria"/>
              </a:rPr>
              <a:t>is</a:t>
            </a:r>
            <a:r>
              <a:rPr sz="2400" spc="20" dirty="0">
                <a:latin typeface="Cambria"/>
                <a:cs typeface="Cambria"/>
              </a:rPr>
              <a:t> </a:t>
            </a:r>
            <a:r>
              <a:rPr sz="2400" spc="-10" dirty="0">
                <a:latin typeface="Cambria"/>
                <a:cs typeface="Cambria"/>
              </a:rPr>
              <a:t>considered</a:t>
            </a:r>
            <a:r>
              <a:rPr sz="2400" spc="-15" dirty="0">
                <a:latin typeface="Cambria"/>
                <a:cs typeface="Cambria"/>
              </a:rPr>
              <a:t> </a:t>
            </a:r>
            <a:r>
              <a:rPr sz="2400" spc="-5" dirty="0">
                <a:latin typeface="Cambria"/>
                <a:cs typeface="Cambria"/>
              </a:rPr>
              <a:t>as</a:t>
            </a:r>
            <a:r>
              <a:rPr sz="2400" dirty="0">
                <a:latin typeface="Cambria"/>
                <a:cs typeface="Cambria"/>
              </a:rPr>
              <a:t> </a:t>
            </a:r>
            <a:r>
              <a:rPr sz="2400" spc="-5" dirty="0">
                <a:latin typeface="Cambria"/>
                <a:cs typeface="Cambria"/>
              </a:rPr>
              <a:t>call</a:t>
            </a:r>
            <a:r>
              <a:rPr sz="2400" dirty="0">
                <a:latin typeface="Cambria"/>
                <a:cs typeface="Cambria"/>
              </a:rPr>
              <a:t> </a:t>
            </a:r>
            <a:r>
              <a:rPr sz="2400" spc="-10" dirty="0">
                <a:latin typeface="Cambria"/>
                <a:cs typeface="Cambria"/>
              </a:rPr>
              <a:t>to</a:t>
            </a:r>
            <a:r>
              <a:rPr sz="2400" spc="5" dirty="0">
                <a:latin typeface="Cambria"/>
                <a:cs typeface="Cambria"/>
              </a:rPr>
              <a:t> </a:t>
            </a:r>
            <a:r>
              <a:rPr sz="2400" spc="-5" dirty="0">
                <a:latin typeface="Cambria"/>
                <a:cs typeface="Cambria"/>
              </a:rPr>
              <a:t>a</a:t>
            </a:r>
            <a:r>
              <a:rPr sz="2400" spc="5" dirty="0">
                <a:latin typeface="Cambria"/>
                <a:cs typeface="Cambria"/>
              </a:rPr>
              <a:t> </a:t>
            </a:r>
            <a:r>
              <a:rPr sz="2400" spc="-5" dirty="0">
                <a:latin typeface="Cambria"/>
                <a:cs typeface="Cambria"/>
              </a:rPr>
              <a:t>statement.</a:t>
            </a:r>
            <a:r>
              <a:rPr sz="2400" spc="-25" dirty="0">
                <a:latin typeface="Cambria"/>
                <a:cs typeface="Cambria"/>
              </a:rPr>
              <a:t> </a:t>
            </a:r>
            <a:r>
              <a:rPr sz="2400" spc="-5" dirty="0">
                <a:latin typeface="Cambria"/>
                <a:cs typeface="Cambria"/>
              </a:rPr>
              <a:t>Lets</a:t>
            </a:r>
            <a:r>
              <a:rPr sz="2400" spc="5" dirty="0">
                <a:latin typeface="Cambria"/>
                <a:cs typeface="Cambria"/>
              </a:rPr>
              <a:t> </a:t>
            </a:r>
            <a:r>
              <a:rPr sz="2400" spc="-5" dirty="0">
                <a:latin typeface="Cambria"/>
                <a:cs typeface="Cambria"/>
              </a:rPr>
              <a:t>consider</a:t>
            </a:r>
            <a:r>
              <a:rPr sz="2400" spc="-20" dirty="0">
                <a:latin typeface="Cambria"/>
                <a:cs typeface="Cambria"/>
              </a:rPr>
              <a:t> </a:t>
            </a:r>
            <a:r>
              <a:rPr sz="2400" spc="-5" dirty="0">
                <a:latin typeface="Cambria"/>
                <a:cs typeface="Cambria"/>
              </a:rPr>
              <a:t>an</a:t>
            </a:r>
            <a:r>
              <a:rPr sz="2400" spc="10" dirty="0">
                <a:latin typeface="Cambria"/>
                <a:cs typeface="Cambria"/>
              </a:rPr>
              <a:t> </a:t>
            </a:r>
            <a:r>
              <a:rPr sz="2400" spc="-15" dirty="0">
                <a:latin typeface="Cambria"/>
                <a:cs typeface="Cambria"/>
              </a:rPr>
              <a:t>example</a:t>
            </a:r>
            <a:r>
              <a:rPr sz="2400" spc="20" dirty="0">
                <a:latin typeface="Cambria"/>
                <a:cs typeface="Cambria"/>
              </a:rPr>
              <a:t> </a:t>
            </a:r>
            <a:r>
              <a:rPr sz="2400" spc="-5" dirty="0">
                <a:latin typeface="Cambria"/>
                <a:cs typeface="Cambria"/>
              </a:rPr>
              <a:t>− </a:t>
            </a:r>
            <a:r>
              <a:rPr sz="2400" spc="-340" dirty="0">
                <a:latin typeface="Cambria"/>
                <a:cs typeface="Cambria"/>
              </a:rPr>
              <a:t> </a:t>
            </a:r>
            <a:r>
              <a:rPr sz="2400" spc="-10" dirty="0">
                <a:latin typeface="Cambria"/>
                <a:cs typeface="Cambria"/>
              </a:rPr>
              <a:t>System.out.println("This</a:t>
            </a:r>
            <a:r>
              <a:rPr sz="2400" spc="30" dirty="0">
                <a:latin typeface="Cambria"/>
                <a:cs typeface="Cambria"/>
              </a:rPr>
              <a:t> </a:t>
            </a:r>
            <a:r>
              <a:rPr sz="2400" spc="-5" dirty="0">
                <a:latin typeface="Cambria"/>
                <a:cs typeface="Cambria"/>
              </a:rPr>
              <a:t>is</a:t>
            </a:r>
            <a:r>
              <a:rPr lang="en-US" sz="2400" spc="-5" dirty="0">
                <a:latin typeface="Cambria"/>
                <a:cs typeface="Cambria"/>
              </a:rPr>
              <a:t> method</a:t>
            </a:r>
            <a:r>
              <a:rPr sz="2400" spc="-5" dirty="0">
                <a:latin typeface="Cambria"/>
                <a:cs typeface="Cambria"/>
              </a:rPr>
              <a:t>!");</a:t>
            </a:r>
            <a:endParaRPr sz="2400" dirty="0">
              <a:latin typeface="Cambria"/>
              <a:cs typeface="Cambria"/>
            </a:endParaRPr>
          </a:p>
          <a:p>
            <a:pPr marL="231755" marR="1491490" indent="-219692"/>
            <a:r>
              <a:rPr sz="2400" spc="-10" dirty="0">
                <a:latin typeface="Cambria"/>
                <a:cs typeface="Cambria"/>
              </a:rPr>
              <a:t>The</a:t>
            </a:r>
            <a:r>
              <a:rPr sz="2400" spc="5" dirty="0">
                <a:latin typeface="Cambria"/>
                <a:cs typeface="Cambria"/>
              </a:rPr>
              <a:t> </a:t>
            </a:r>
            <a:r>
              <a:rPr sz="2400" spc="-5" dirty="0">
                <a:latin typeface="Cambria"/>
                <a:cs typeface="Cambria"/>
              </a:rPr>
              <a:t>method</a:t>
            </a:r>
            <a:r>
              <a:rPr sz="2400" spc="10" dirty="0">
                <a:latin typeface="Cambria"/>
                <a:cs typeface="Cambria"/>
              </a:rPr>
              <a:t> </a:t>
            </a:r>
            <a:r>
              <a:rPr sz="2400" spc="-10" dirty="0">
                <a:latin typeface="Cambria"/>
                <a:cs typeface="Cambria"/>
              </a:rPr>
              <a:t>returning</a:t>
            </a:r>
            <a:r>
              <a:rPr sz="2400" spc="-5" dirty="0">
                <a:latin typeface="Cambria"/>
                <a:cs typeface="Cambria"/>
              </a:rPr>
              <a:t> </a:t>
            </a:r>
            <a:r>
              <a:rPr sz="2400" spc="-15" dirty="0">
                <a:latin typeface="Cambria"/>
                <a:cs typeface="Cambria"/>
              </a:rPr>
              <a:t>value</a:t>
            </a:r>
            <a:r>
              <a:rPr sz="2400" spc="20" dirty="0">
                <a:latin typeface="Cambria"/>
                <a:cs typeface="Cambria"/>
              </a:rPr>
              <a:t> </a:t>
            </a:r>
            <a:r>
              <a:rPr sz="2400" spc="-5" dirty="0">
                <a:latin typeface="Cambria"/>
                <a:cs typeface="Cambria"/>
              </a:rPr>
              <a:t>can</a:t>
            </a:r>
            <a:r>
              <a:rPr sz="2400" spc="5" dirty="0">
                <a:latin typeface="Cambria"/>
                <a:cs typeface="Cambria"/>
              </a:rPr>
              <a:t> </a:t>
            </a:r>
            <a:r>
              <a:rPr sz="2400" spc="-5" dirty="0">
                <a:latin typeface="Cambria"/>
                <a:cs typeface="Cambria"/>
              </a:rPr>
              <a:t>be </a:t>
            </a:r>
            <a:r>
              <a:rPr sz="2400" spc="-10" dirty="0">
                <a:latin typeface="Cambria"/>
                <a:cs typeface="Cambria"/>
              </a:rPr>
              <a:t>understood</a:t>
            </a:r>
            <a:r>
              <a:rPr sz="2400" spc="-5" dirty="0">
                <a:latin typeface="Cambria"/>
                <a:cs typeface="Cambria"/>
              </a:rPr>
              <a:t> </a:t>
            </a:r>
            <a:r>
              <a:rPr sz="2400" spc="-10" dirty="0">
                <a:latin typeface="Cambria"/>
                <a:cs typeface="Cambria"/>
              </a:rPr>
              <a:t>by</a:t>
            </a:r>
            <a:r>
              <a:rPr sz="2400" spc="-5" dirty="0">
                <a:latin typeface="Cambria"/>
                <a:cs typeface="Cambria"/>
              </a:rPr>
              <a:t> the</a:t>
            </a:r>
            <a:r>
              <a:rPr sz="2400" spc="-10" dirty="0">
                <a:latin typeface="Cambria"/>
                <a:cs typeface="Cambria"/>
              </a:rPr>
              <a:t> following</a:t>
            </a:r>
            <a:r>
              <a:rPr sz="2400" spc="25" dirty="0">
                <a:latin typeface="Cambria"/>
                <a:cs typeface="Cambria"/>
              </a:rPr>
              <a:t> </a:t>
            </a:r>
            <a:r>
              <a:rPr sz="2400" spc="-15" dirty="0">
                <a:latin typeface="Cambria"/>
                <a:cs typeface="Cambria"/>
              </a:rPr>
              <a:t>example</a:t>
            </a:r>
            <a:r>
              <a:rPr sz="2400" spc="5" dirty="0">
                <a:latin typeface="Cambria"/>
                <a:cs typeface="Cambria"/>
              </a:rPr>
              <a:t> </a:t>
            </a:r>
            <a:r>
              <a:rPr sz="2400" spc="-5" dirty="0">
                <a:latin typeface="Cambria"/>
                <a:cs typeface="Cambria"/>
              </a:rPr>
              <a:t>− </a:t>
            </a:r>
            <a:r>
              <a:rPr sz="2400" spc="-335" dirty="0">
                <a:latin typeface="Cambria"/>
                <a:cs typeface="Cambria"/>
              </a:rPr>
              <a:t> </a:t>
            </a:r>
            <a:r>
              <a:rPr sz="2400" spc="-10" dirty="0">
                <a:latin typeface="Cambria"/>
                <a:cs typeface="Cambria"/>
              </a:rPr>
              <a:t>int</a:t>
            </a:r>
            <a:r>
              <a:rPr sz="2400" spc="-5" dirty="0">
                <a:latin typeface="Cambria"/>
                <a:cs typeface="Cambria"/>
              </a:rPr>
              <a:t> </a:t>
            </a:r>
            <a:r>
              <a:rPr sz="2400" spc="-10" dirty="0">
                <a:latin typeface="Cambria"/>
                <a:cs typeface="Cambria"/>
              </a:rPr>
              <a:t>result</a:t>
            </a:r>
            <a:r>
              <a:rPr sz="2400" dirty="0">
                <a:latin typeface="Cambria"/>
                <a:cs typeface="Cambria"/>
              </a:rPr>
              <a:t> </a:t>
            </a:r>
            <a:r>
              <a:rPr sz="2400" spc="-5" dirty="0">
                <a:latin typeface="Cambria"/>
                <a:cs typeface="Cambria"/>
              </a:rPr>
              <a:t>=</a:t>
            </a:r>
            <a:r>
              <a:rPr sz="2400" spc="-10" dirty="0">
                <a:latin typeface="Cambria"/>
                <a:cs typeface="Cambria"/>
              </a:rPr>
              <a:t> </a:t>
            </a:r>
            <a:r>
              <a:rPr sz="2400" spc="-5" dirty="0">
                <a:latin typeface="Cambria"/>
                <a:cs typeface="Cambria"/>
              </a:rPr>
              <a:t>sum(6,</a:t>
            </a:r>
            <a:r>
              <a:rPr sz="2400" spc="5" dirty="0">
                <a:latin typeface="Cambria"/>
                <a:cs typeface="Cambria"/>
              </a:rPr>
              <a:t> </a:t>
            </a:r>
            <a:r>
              <a:rPr sz="2400" dirty="0">
                <a:latin typeface="Cambria"/>
                <a:cs typeface="Cambria"/>
              </a:rPr>
              <a:t>9);</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8072" y="1122588"/>
            <a:ext cx="1620520" cy="505267"/>
          </a:xfrm>
          <a:prstGeom prst="rect">
            <a:avLst/>
          </a:prstGeom>
        </p:spPr>
        <p:txBody>
          <a:bodyPr vert="horz" wrap="square" lIns="0" tIns="12700" rIns="0" bIns="0" rtlCol="0">
            <a:spAutoFit/>
          </a:bodyPr>
          <a:lstStyle/>
          <a:p>
            <a:pPr marL="12699">
              <a:spcBef>
                <a:spcPts val="100"/>
              </a:spcBef>
            </a:pPr>
            <a:r>
              <a:rPr sz="3200" spc="5" dirty="0">
                <a:solidFill>
                  <a:srgbClr val="FFFFFF"/>
                </a:solidFill>
              </a:rPr>
              <a:t>E</a:t>
            </a:r>
            <a:r>
              <a:rPr sz="3200" spc="-65" dirty="0">
                <a:solidFill>
                  <a:srgbClr val="FFFFFF"/>
                </a:solidFill>
              </a:rPr>
              <a:t>x</a:t>
            </a:r>
            <a:r>
              <a:rPr sz="3200" spc="20" dirty="0">
                <a:solidFill>
                  <a:srgbClr val="FFFFFF"/>
                </a:solidFill>
              </a:rPr>
              <a:t>a</a:t>
            </a:r>
            <a:r>
              <a:rPr sz="3200" spc="-15" dirty="0">
                <a:solidFill>
                  <a:srgbClr val="FFFFFF"/>
                </a:solidFill>
              </a:rPr>
              <a:t>m</a:t>
            </a:r>
            <a:r>
              <a:rPr sz="3200" spc="10" dirty="0">
                <a:solidFill>
                  <a:srgbClr val="FFFFFF"/>
                </a:solidFill>
              </a:rPr>
              <a:t>p</a:t>
            </a:r>
            <a:r>
              <a:rPr sz="3200" spc="-20" dirty="0">
                <a:solidFill>
                  <a:srgbClr val="FFFFFF"/>
                </a:solidFill>
              </a:rPr>
              <a:t>l</a:t>
            </a:r>
            <a:r>
              <a:rPr sz="3200" spc="-15" dirty="0">
                <a:solidFill>
                  <a:srgbClr val="FFFFFF"/>
                </a:solidFill>
              </a:rPr>
              <a:t>e</a:t>
            </a:r>
            <a:r>
              <a:rPr sz="3200" dirty="0">
                <a:solidFill>
                  <a:srgbClr val="FFFFFF"/>
                </a:solidFill>
              </a:rPr>
              <a:t>s</a:t>
            </a:r>
            <a:endParaRPr sz="3200"/>
          </a:p>
        </p:txBody>
      </p:sp>
      <p:sp>
        <p:nvSpPr>
          <p:cNvPr id="3" name="object 3"/>
          <p:cNvSpPr txBox="1"/>
          <p:nvPr/>
        </p:nvSpPr>
        <p:spPr>
          <a:xfrm>
            <a:off x="763064" y="2907301"/>
            <a:ext cx="9219136" cy="874598"/>
          </a:xfrm>
          <a:prstGeom prst="rect">
            <a:avLst/>
          </a:prstGeom>
        </p:spPr>
        <p:txBody>
          <a:bodyPr vert="horz" wrap="square" lIns="0" tIns="12700" rIns="0" bIns="0" rtlCol="0">
            <a:spAutoFit/>
          </a:bodyPr>
          <a:lstStyle/>
          <a:p>
            <a:pPr marL="12699">
              <a:spcBef>
                <a:spcPts val="100"/>
              </a:spcBef>
            </a:pPr>
            <a:r>
              <a:rPr sz="2800" b="1" spc="-5" dirty="0">
                <a:latin typeface="Cambria"/>
                <a:cs typeface="Cambria"/>
              </a:rPr>
              <a:t>Check</a:t>
            </a:r>
            <a:r>
              <a:rPr sz="2800" b="1" spc="-30" dirty="0">
                <a:latin typeface="Cambria"/>
                <a:cs typeface="Cambria"/>
              </a:rPr>
              <a:t> </a:t>
            </a:r>
            <a:r>
              <a:rPr sz="2800" b="1" spc="-10" dirty="0">
                <a:latin typeface="Cambria"/>
                <a:cs typeface="Cambria"/>
              </a:rPr>
              <a:t>Programs</a:t>
            </a:r>
            <a:r>
              <a:rPr sz="2800" b="1" spc="-25" dirty="0">
                <a:latin typeface="Cambria"/>
                <a:cs typeface="Cambria"/>
              </a:rPr>
              <a:t> </a:t>
            </a:r>
            <a:r>
              <a:rPr sz="2800" b="1" dirty="0">
                <a:latin typeface="Cambria"/>
                <a:cs typeface="Cambria"/>
              </a:rPr>
              <a:t>→</a:t>
            </a:r>
            <a:r>
              <a:rPr sz="2800" b="1" spc="-5" dirty="0">
                <a:latin typeface="Cambria"/>
                <a:cs typeface="Cambria"/>
              </a:rPr>
              <a:t> </a:t>
            </a:r>
            <a:r>
              <a:rPr sz="2800" spc="-10" dirty="0">
                <a:latin typeface="Cambria"/>
                <a:cs typeface="Cambria"/>
              </a:rPr>
              <a:t>FunctionWithReturn.java</a:t>
            </a:r>
            <a:r>
              <a:rPr sz="2800" spc="-40" dirty="0">
                <a:latin typeface="Cambria"/>
                <a:cs typeface="Cambria"/>
              </a:rPr>
              <a:t> </a:t>
            </a:r>
            <a:r>
              <a:rPr sz="2800" dirty="0">
                <a:latin typeface="Cambria"/>
                <a:cs typeface="Cambria"/>
              </a:rPr>
              <a:t>,</a:t>
            </a:r>
          </a:p>
          <a:p>
            <a:pPr marL="1885156"/>
            <a:r>
              <a:rPr sz="2800" spc="-10" dirty="0">
                <a:latin typeface="Cambria"/>
                <a:cs typeface="Cambria"/>
              </a:rPr>
              <a:t>FunctionWithoutReturn.java</a:t>
            </a:r>
            <a:endParaRPr sz="2800" dirty="0">
              <a:latin typeface="Cambria"/>
              <a:cs typeface="Cambria"/>
            </a:endParaRPr>
          </a:p>
        </p:txBody>
      </p:sp>
      <p:pic>
        <p:nvPicPr>
          <p:cNvPr id="4" name="object 4"/>
          <p:cNvPicPr/>
          <p:nvPr/>
        </p:nvPicPr>
        <p:blipFill>
          <a:blip r:embed="rId2" cstate="print"/>
          <a:stretch>
            <a:fillRect/>
          </a:stretch>
        </p:blipFill>
        <p:spPr>
          <a:xfrm>
            <a:off x="457201" y="6553293"/>
            <a:ext cx="9136380" cy="75428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8072" y="1122588"/>
            <a:ext cx="4008728" cy="505267"/>
          </a:xfrm>
          <a:prstGeom prst="rect">
            <a:avLst/>
          </a:prstGeom>
        </p:spPr>
        <p:txBody>
          <a:bodyPr vert="horz" wrap="square" lIns="0" tIns="12700" rIns="0" bIns="0" rtlCol="0">
            <a:spAutoFit/>
          </a:bodyPr>
          <a:lstStyle/>
          <a:p>
            <a:pPr marL="12699">
              <a:spcBef>
                <a:spcPts val="100"/>
              </a:spcBef>
            </a:pPr>
            <a:r>
              <a:rPr lang="en-US" sz="3200" spc="5" dirty="0" err="1">
                <a:solidFill>
                  <a:srgbClr val="FFFFFF"/>
                </a:solidFill>
              </a:rPr>
              <a:t>FunctionWithReturn</a:t>
            </a:r>
            <a:endParaRPr sz="3200" dirty="0"/>
          </a:p>
        </p:txBody>
      </p:sp>
      <p:sp>
        <p:nvSpPr>
          <p:cNvPr id="5" name="Rectangle 4">
            <a:extLst>
              <a:ext uri="{FF2B5EF4-FFF2-40B4-BE49-F238E27FC236}">
                <a16:creationId xmlns="" xmlns:a16="http://schemas.microsoft.com/office/drawing/2014/main" id="{82F56B6B-5EA0-4FE0-94B1-4F4B62942374}"/>
              </a:ext>
            </a:extLst>
          </p:cNvPr>
          <p:cNvSpPr/>
          <p:nvPr/>
        </p:nvSpPr>
        <p:spPr>
          <a:xfrm>
            <a:off x="502918" y="2133600"/>
            <a:ext cx="7955281" cy="6093976"/>
          </a:xfrm>
          <a:prstGeom prst="rect">
            <a:avLst/>
          </a:prstGeom>
        </p:spPr>
        <p:txBody>
          <a:bodyPr wrap="square">
            <a:spAutoFit/>
          </a:bodyPr>
          <a:lstStyle/>
          <a:p>
            <a:r>
              <a:rPr lang="en-US" sz="1600" dirty="0">
                <a:solidFill>
                  <a:srgbClr val="7030A0"/>
                </a:solidFill>
              </a:rPr>
              <a:t>//A method with a return value</a:t>
            </a:r>
          </a:p>
          <a:p>
            <a:r>
              <a:rPr lang="en-US" sz="1600" dirty="0">
                <a:solidFill>
                  <a:srgbClr val="7030A0"/>
                </a:solidFill>
              </a:rPr>
              <a:t>public class Main {</a:t>
            </a:r>
          </a:p>
          <a:p>
            <a:r>
              <a:rPr lang="en-US" sz="1600" dirty="0">
                <a:solidFill>
                  <a:srgbClr val="7030A0"/>
                </a:solidFill>
              </a:rPr>
              <a:t>  static int </a:t>
            </a:r>
            <a:r>
              <a:rPr lang="en-US" sz="1600" dirty="0" err="1">
                <a:solidFill>
                  <a:srgbClr val="7030A0"/>
                </a:solidFill>
              </a:rPr>
              <a:t>myMethod</a:t>
            </a:r>
            <a:r>
              <a:rPr lang="en-US" sz="1600" dirty="0">
                <a:solidFill>
                  <a:srgbClr val="7030A0"/>
                </a:solidFill>
              </a:rPr>
              <a:t>(int x) {</a:t>
            </a:r>
          </a:p>
          <a:p>
            <a:r>
              <a:rPr lang="en-US" sz="1600" dirty="0">
                <a:solidFill>
                  <a:srgbClr val="7030A0"/>
                </a:solidFill>
              </a:rPr>
              <a:t>    return 5 + x;</a:t>
            </a:r>
          </a:p>
          <a:p>
            <a:r>
              <a:rPr lang="en-US" sz="1600" dirty="0">
                <a:solidFill>
                  <a:srgbClr val="7030A0"/>
                </a:solidFill>
              </a:rPr>
              <a:t>  }</a:t>
            </a:r>
          </a:p>
          <a:p>
            <a:r>
              <a:rPr lang="en-US" sz="1600" dirty="0">
                <a:solidFill>
                  <a:srgbClr val="7030A0"/>
                </a:solidFill>
              </a:rPr>
              <a:t>  public static void main(String[] </a:t>
            </a:r>
            <a:r>
              <a:rPr lang="en-US" sz="1600" dirty="0" err="1">
                <a:solidFill>
                  <a:srgbClr val="7030A0"/>
                </a:solidFill>
              </a:rPr>
              <a:t>args</a:t>
            </a:r>
            <a:r>
              <a:rPr lang="en-US" sz="1600" dirty="0">
                <a:solidFill>
                  <a:srgbClr val="7030A0"/>
                </a:solidFill>
              </a:rPr>
              <a:t>) {</a:t>
            </a:r>
          </a:p>
          <a:p>
            <a:r>
              <a:rPr lang="en-US" sz="1600" dirty="0">
                <a:solidFill>
                  <a:srgbClr val="7030A0"/>
                </a:solidFill>
              </a:rPr>
              <a:t>    </a:t>
            </a:r>
            <a:r>
              <a:rPr lang="en-US" sz="1600" dirty="0" err="1">
                <a:solidFill>
                  <a:srgbClr val="7030A0"/>
                </a:solidFill>
              </a:rPr>
              <a:t>System.out.println</a:t>
            </a:r>
            <a:r>
              <a:rPr lang="en-US" sz="1600" dirty="0">
                <a:solidFill>
                  <a:srgbClr val="7030A0"/>
                </a:solidFill>
              </a:rPr>
              <a:t>(</a:t>
            </a:r>
            <a:r>
              <a:rPr lang="en-US" sz="1600" dirty="0" err="1">
                <a:solidFill>
                  <a:srgbClr val="7030A0"/>
                </a:solidFill>
              </a:rPr>
              <a:t>myMethod</a:t>
            </a:r>
            <a:r>
              <a:rPr lang="en-US" sz="1600" dirty="0">
                <a:solidFill>
                  <a:srgbClr val="7030A0"/>
                </a:solidFill>
              </a:rPr>
              <a:t>(3));</a:t>
            </a:r>
          </a:p>
          <a:p>
            <a:r>
              <a:rPr lang="en-US" sz="1600" dirty="0">
                <a:solidFill>
                  <a:srgbClr val="7030A0"/>
                </a:solidFill>
              </a:rPr>
              <a:t>  }</a:t>
            </a:r>
          </a:p>
          <a:p>
            <a:r>
              <a:rPr lang="en-US" sz="1600" dirty="0">
                <a:solidFill>
                  <a:srgbClr val="7030A0"/>
                </a:solidFill>
              </a:rPr>
              <a:t>}</a:t>
            </a:r>
          </a:p>
          <a:p>
            <a:endParaRPr lang="en-US" sz="1400" dirty="0"/>
          </a:p>
          <a:p>
            <a:endParaRPr lang="en-US" sz="1400" b="1" dirty="0"/>
          </a:p>
          <a:p>
            <a:r>
              <a:rPr lang="en-US" sz="1600" b="1" dirty="0">
                <a:solidFill>
                  <a:srgbClr val="0070C0"/>
                </a:solidFill>
              </a:rPr>
              <a:t>public class ReturnTypeTest1 {</a:t>
            </a:r>
          </a:p>
          <a:p>
            <a:r>
              <a:rPr lang="en-US" sz="1600" dirty="0">
                <a:solidFill>
                  <a:srgbClr val="0070C0"/>
                </a:solidFill>
              </a:rPr>
              <a:t>   public int add() { // without arguments</a:t>
            </a:r>
          </a:p>
          <a:p>
            <a:r>
              <a:rPr lang="en-US" sz="1600" dirty="0">
                <a:solidFill>
                  <a:srgbClr val="0070C0"/>
                </a:solidFill>
              </a:rPr>
              <a:t>      int x = 30;       int y = 70;       int z = </a:t>
            </a:r>
            <a:r>
              <a:rPr lang="en-US" sz="1600" dirty="0" err="1">
                <a:solidFill>
                  <a:srgbClr val="0070C0"/>
                </a:solidFill>
              </a:rPr>
              <a:t>x+y</a:t>
            </a:r>
            <a:r>
              <a:rPr lang="en-US" sz="1600" dirty="0">
                <a:solidFill>
                  <a:srgbClr val="0070C0"/>
                </a:solidFill>
              </a:rPr>
              <a:t>;</a:t>
            </a:r>
          </a:p>
          <a:p>
            <a:r>
              <a:rPr lang="en-US" sz="1600" dirty="0">
                <a:solidFill>
                  <a:srgbClr val="0070C0"/>
                </a:solidFill>
              </a:rPr>
              <a:t>      return z;</a:t>
            </a:r>
          </a:p>
          <a:p>
            <a:r>
              <a:rPr lang="en-US" sz="1600" dirty="0">
                <a:solidFill>
                  <a:srgbClr val="0070C0"/>
                </a:solidFill>
              </a:rPr>
              <a:t>   }</a:t>
            </a:r>
          </a:p>
          <a:p>
            <a:r>
              <a:rPr lang="en-US" sz="1600" dirty="0">
                <a:solidFill>
                  <a:srgbClr val="0070C0"/>
                </a:solidFill>
              </a:rPr>
              <a:t>   public static void main(String </a:t>
            </a:r>
            <a:r>
              <a:rPr lang="en-US" sz="1600" dirty="0" err="1">
                <a:solidFill>
                  <a:srgbClr val="0070C0"/>
                </a:solidFill>
              </a:rPr>
              <a:t>args</a:t>
            </a:r>
            <a:r>
              <a:rPr lang="en-US" sz="1600" dirty="0">
                <a:solidFill>
                  <a:srgbClr val="0070C0"/>
                </a:solidFill>
              </a:rPr>
              <a:t>[]) {</a:t>
            </a:r>
          </a:p>
          <a:p>
            <a:r>
              <a:rPr lang="en-US" sz="1600" dirty="0">
                <a:solidFill>
                  <a:srgbClr val="0070C0"/>
                </a:solidFill>
              </a:rPr>
              <a:t>      ReturnTypeTest1 test = new ReturnTypeTest1();</a:t>
            </a:r>
          </a:p>
          <a:p>
            <a:r>
              <a:rPr lang="en-US" sz="1600" dirty="0">
                <a:solidFill>
                  <a:srgbClr val="0070C0"/>
                </a:solidFill>
              </a:rPr>
              <a:t>      int add = </a:t>
            </a:r>
            <a:r>
              <a:rPr lang="en-US" sz="1600" dirty="0" err="1">
                <a:solidFill>
                  <a:srgbClr val="0070C0"/>
                </a:solidFill>
              </a:rPr>
              <a:t>test.add</a:t>
            </a:r>
            <a:r>
              <a:rPr lang="en-US" sz="1600" dirty="0">
                <a:solidFill>
                  <a:srgbClr val="0070C0"/>
                </a:solidFill>
              </a:rPr>
              <a:t>();</a:t>
            </a:r>
          </a:p>
          <a:p>
            <a:r>
              <a:rPr lang="en-US" sz="1600" dirty="0">
                <a:solidFill>
                  <a:srgbClr val="0070C0"/>
                </a:solidFill>
              </a:rPr>
              <a:t>      </a:t>
            </a:r>
            <a:r>
              <a:rPr lang="en-US" sz="1600" dirty="0" err="1">
                <a:solidFill>
                  <a:srgbClr val="0070C0"/>
                </a:solidFill>
              </a:rPr>
              <a:t>System.out.println</a:t>
            </a:r>
            <a:r>
              <a:rPr lang="en-US" sz="1600" dirty="0">
                <a:solidFill>
                  <a:srgbClr val="0070C0"/>
                </a:solidFill>
              </a:rPr>
              <a:t>("The sum of x and y is: " + add);</a:t>
            </a:r>
          </a:p>
          <a:p>
            <a:r>
              <a:rPr lang="en-US" sz="1600" dirty="0">
                <a:solidFill>
                  <a:srgbClr val="0070C0"/>
                </a:solidFill>
              </a:rPr>
              <a:t>   }</a:t>
            </a:r>
          </a:p>
          <a:p>
            <a:r>
              <a:rPr lang="en-US" sz="1600" dirty="0">
                <a:solidFill>
                  <a:srgbClr val="0070C0"/>
                </a:solidFill>
              </a:rPr>
              <a:t>}</a:t>
            </a:r>
          </a:p>
          <a:p>
            <a:endParaRPr lang="en-US" sz="1400" dirty="0"/>
          </a:p>
          <a:p>
            <a:endParaRPr lang="en-US" sz="1400" dirty="0"/>
          </a:p>
          <a:p>
            <a:endParaRPr lang="en-US" sz="1400" dirty="0"/>
          </a:p>
        </p:txBody>
      </p:sp>
      <p:sp>
        <p:nvSpPr>
          <p:cNvPr id="6" name="Rectangle 5">
            <a:extLst>
              <a:ext uri="{FF2B5EF4-FFF2-40B4-BE49-F238E27FC236}">
                <a16:creationId xmlns="" xmlns:a16="http://schemas.microsoft.com/office/drawing/2014/main" id="{57F5F040-C560-43E6-BE98-8AE4B48F5EEE}"/>
              </a:ext>
            </a:extLst>
          </p:cNvPr>
          <p:cNvSpPr/>
          <p:nvPr/>
        </p:nvSpPr>
        <p:spPr>
          <a:xfrm>
            <a:off x="4583430" y="2335322"/>
            <a:ext cx="5474969" cy="3139321"/>
          </a:xfrm>
          <a:prstGeom prst="rect">
            <a:avLst/>
          </a:prstGeom>
        </p:spPr>
        <p:txBody>
          <a:bodyPr wrap="square">
            <a:spAutoFit/>
          </a:bodyPr>
          <a:lstStyle/>
          <a:p>
            <a:r>
              <a:rPr lang="en-US" dirty="0">
                <a:solidFill>
                  <a:schemeClr val="accent2"/>
                </a:solidFill>
              </a:rPr>
              <a:t>public class ReturnTypeTest2 {</a:t>
            </a:r>
          </a:p>
          <a:p>
            <a:r>
              <a:rPr lang="en-US" dirty="0">
                <a:solidFill>
                  <a:schemeClr val="accent2"/>
                </a:solidFill>
              </a:rPr>
              <a:t>   public int add(int x, int y) { // with arguments</a:t>
            </a:r>
          </a:p>
          <a:p>
            <a:r>
              <a:rPr lang="en-US" dirty="0">
                <a:solidFill>
                  <a:schemeClr val="accent2"/>
                </a:solidFill>
              </a:rPr>
              <a:t>      int z = </a:t>
            </a:r>
            <a:r>
              <a:rPr lang="en-US" dirty="0" err="1">
                <a:solidFill>
                  <a:schemeClr val="accent2"/>
                </a:solidFill>
              </a:rPr>
              <a:t>x+y</a:t>
            </a:r>
            <a:r>
              <a:rPr lang="en-US" dirty="0">
                <a:solidFill>
                  <a:schemeClr val="accent2"/>
                </a:solidFill>
              </a:rPr>
              <a:t>;</a:t>
            </a:r>
          </a:p>
          <a:p>
            <a:r>
              <a:rPr lang="en-US" dirty="0">
                <a:solidFill>
                  <a:schemeClr val="accent2"/>
                </a:solidFill>
              </a:rPr>
              <a:t>      return z;</a:t>
            </a:r>
          </a:p>
          <a:p>
            <a:r>
              <a:rPr lang="en-US" dirty="0">
                <a:solidFill>
                  <a:schemeClr val="accent2"/>
                </a:solidFill>
              </a:rPr>
              <a:t>   }</a:t>
            </a:r>
          </a:p>
          <a:p>
            <a:r>
              <a:rPr lang="en-US" dirty="0">
                <a:solidFill>
                  <a:schemeClr val="accent2"/>
                </a:solidFill>
              </a:rPr>
              <a:t>   public static void main(String </a:t>
            </a:r>
            <a:r>
              <a:rPr lang="en-US" dirty="0" err="1">
                <a:solidFill>
                  <a:schemeClr val="accent2"/>
                </a:solidFill>
              </a:rPr>
              <a:t>args</a:t>
            </a:r>
            <a:r>
              <a:rPr lang="en-US" dirty="0">
                <a:solidFill>
                  <a:schemeClr val="accent2"/>
                </a:solidFill>
              </a:rPr>
              <a:t>[]) {</a:t>
            </a:r>
          </a:p>
          <a:p>
            <a:r>
              <a:rPr lang="en-US" dirty="0">
                <a:solidFill>
                  <a:schemeClr val="accent2"/>
                </a:solidFill>
              </a:rPr>
              <a:t>      ReturnTypeTest2 test = new ReturnTypeTest2();</a:t>
            </a:r>
          </a:p>
          <a:p>
            <a:r>
              <a:rPr lang="en-US" dirty="0">
                <a:solidFill>
                  <a:schemeClr val="accent2"/>
                </a:solidFill>
              </a:rPr>
              <a:t>      int add = </a:t>
            </a:r>
            <a:r>
              <a:rPr lang="en-US" dirty="0" err="1">
                <a:solidFill>
                  <a:schemeClr val="accent2"/>
                </a:solidFill>
              </a:rPr>
              <a:t>test.add</a:t>
            </a:r>
            <a:r>
              <a:rPr lang="en-US" dirty="0">
                <a:solidFill>
                  <a:schemeClr val="accent2"/>
                </a:solidFill>
              </a:rPr>
              <a:t>(10, 20);</a:t>
            </a:r>
          </a:p>
          <a:p>
            <a:r>
              <a:rPr lang="en-US" dirty="0">
                <a:solidFill>
                  <a:schemeClr val="accent2"/>
                </a:solidFill>
              </a:rPr>
              <a:t>      </a:t>
            </a:r>
            <a:r>
              <a:rPr lang="en-US" dirty="0" err="1">
                <a:solidFill>
                  <a:schemeClr val="accent2"/>
                </a:solidFill>
              </a:rPr>
              <a:t>System.out.println</a:t>
            </a:r>
            <a:r>
              <a:rPr lang="en-US" dirty="0">
                <a:solidFill>
                  <a:schemeClr val="accent2"/>
                </a:solidFill>
              </a:rPr>
              <a:t>("The sum of x and y is: " + add);</a:t>
            </a:r>
          </a:p>
          <a:p>
            <a:r>
              <a:rPr lang="en-US" dirty="0">
                <a:solidFill>
                  <a:schemeClr val="accent2"/>
                </a:solidFill>
              </a:rPr>
              <a:t>   }</a:t>
            </a:r>
          </a:p>
          <a:p>
            <a:r>
              <a:rPr lang="en-US" dirty="0">
                <a:solidFill>
                  <a:schemeClr val="accent2"/>
                </a:solidFill>
              </a:rPr>
              <a:t>}</a:t>
            </a:r>
          </a:p>
        </p:txBody>
      </p:sp>
    </p:spTree>
    <p:extLst>
      <p:ext uri="{BB962C8B-B14F-4D97-AF65-F5344CB8AC3E}">
        <p14:creationId xmlns:p14="http://schemas.microsoft.com/office/powerpoint/2010/main" val="1575875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8072" y="1122588"/>
            <a:ext cx="4161128" cy="505267"/>
          </a:xfrm>
          <a:prstGeom prst="rect">
            <a:avLst/>
          </a:prstGeom>
        </p:spPr>
        <p:txBody>
          <a:bodyPr vert="horz" wrap="square" lIns="0" tIns="12700" rIns="0" bIns="0" rtlCol="0">
            <a:spAutoFit/>
          </a:bodyPr>
          <a:lstStyle/>
          <a:p>
            <a:pPr marL="12699">
              <a:spcBef>
                <a:spcPts val="100"/>
              </a:spcBef>
            </a:pPr>
            <a:r>
              <a:rPr lang="en-US" sz="3200" spc="5" dirty="0" err="1">
                <a:solidFill>
                  <a:srgbClr val="FFFFFF"/>
                </a:solidFill>
              </a:rPr>
              <a:t>FunctionWithoutReturn</a:t>
            </a:r>
            <a:endParaRPr sz="3200" dirty="0"/>
          </a:p>
        </p:txBody>
      </p:sp>
      <p:pic>
        <p:nvPicPr>
          <p:cNvPr id="4" name="object 4"/>
          <p:cNvPicPr/>
          <p:nvPr/>
        </p:nvPicPr>
        <p:blipFill>
          <a:blip r:embed="rId2" cstate="print"/>
          <a:stretch>
            <a:fillRect/>
          </a:stretch>
        </p:blipFill>
        <p:spPr>
          <a:xfrm>
            <a:off x="457201" y="6553293"/>
            <a:ext cx="9136380" cy="754287"/>
          </a:xfrm>
          <a:prstGeom prst="rect">
            <a:avLst/>
          </a:prstGeom>
        </p:spPr>
      </p:pic>
      <p:sp>
        <p:nvSpPr>
          <p:cNvPr id="5" name="Rectangle 4">
            <a:extLst>
              <a:ext uri="{FF2B5EF4-FFF2-40B4-BE49-F238E27FC236}">
                <a16:creationId xmlns="" xmlns:a16="http://schemas.microsoft.com/office/drawing/2014/main" id="{9208D270-7CFD-4938-97A2-0EE0886507FD}"/>
              </a:ext>
            </a:extLst>
          </p:cNvPr>
          <p:cNvSpPr/>
          <p:nvPr/>
        </p:nvSpPr>
        <p:spPr>
          <a:xfrm>
            <a:off x="228600" y="3013863"/>
            <a:ext cx="3886200" cy="4247317"/>
          </a:xfrm>
          <a:prstGeom prst="rect">
            <a:avLst/>
          </a:prstGeom>
        </p:spPr>
        <p:txBody>
          <a:bodyPr wrap="square">
            <a:spAutoFit/>
          </a:bodyPr>
          <a:lstStyle/>
          <a:p>
            <a:r>
              <a:rPr lang="en-US" dirty="0">
                <a:solidFill>
                  <a:srgbClr val="0070C0"/>
                </a:solidFill>
              </a:rPr>
              <a:t>//A method without any return values:</a:t>
            </a:r>
          </a:p>
          <a:p>
            <a:r>
              <a:rPr lang="en-US" dirty="0">
                <a:solidFill>
                  <a:srgbClr val="0070C0"/>
                </a:solidFill>
              </a:rPr>
              <a:t>public class Main {</a:t>
            </a:r>
          </a:p>
          <a:p>
            <a:r>
              <a:rPr lang="en-US" dirty="0">
                <a:solidFill>
                  <a:srgbClr val="0070C0"/>
                </a:solidFill>
              </a:rPr>
              <a:t>  static void </a:t>
            </a:r>
            <a:r>
              <a:rPr lang="en-US" dirty="0" err="1">
                <a:solidFill>
                  <a:srgbClr val="0070C0"/>
                </a:solidFill>
              </a:rPr>
              <a:t>myMethod</a:t>
            </a:r>
            <a:r>
              <a:rPr lang="en-US" dirty="0">
                <a:solidFill>
                  <a:srgbClr val="0070C0"/>
                </a:solidFill>
              </a:rPr>
              <a:t>() {</a:t>
            </a:r>
          </a:p>
          <a:p>
            <a:r>
              <a:rPr lang="en-US" dirty="0">
                <a:solidFill>
                  <a:srgbClr val="0070C0"/>
                </a:solidFill>
              </a:rPr>
              <a:t>    </a:t>
            </a:r>
            <a:r>
              <a:rPr lang="en-US" dirty="0" err="1">
                <a:solidFill>
                  <a:srgbClr val="0070C0"/>
                </a:solidFill>
              </a:rPr>
              <a:t>System.out.println</a:t>
            </a:r>
            <a:r>
              <a:rPr lang="en-US" dirty="0">
                <a:solidFill>
                  <a:srgbClr val="0070C0"/>
                </a:solidFill>
              </a:rPr>
              <a:t>("I just got executed!");</a:t>
            </a:r>
          </a:p>
          <a:p>
            <a:r>
              <a:rPr lang="en-US" dirty="0">
                <a:solidFill>
                  <a:srgbClr val="0070C0"/>
                </a:solidFill>
              </a:rPr>
              <a:t>  }</a:t>
            </a:r>
          </a:p>
          <a:p>
            <a:endParaRPr lang="en-US" dirty="0">
              <a:solidFill>
                <a:srgbClr val="0070C0"/>
              </a:solidFill>
            </a:endParaRPr>
          </a:p>
          <a:p>
            <a:r>
              <a:rPr lang="en-US" dirty="0">
                <a:solidFill>
                  <a:srgbClr val="0070C0"/>
                </a:solidFill>
              </a:rPr>
              <a:t>  public static void main(String[] </a:t>
            </a:r>
            <a:r>
              <a:rPr lang="en-US" dirty="0" err="1">
                <a:solidFill>
                  <a:srgbClr val="0070C0"/>
                </a:solidFill>
              </a:rPr>
              <a:t>args</a:t>
            </a:r>
            <a:r>
              <a:rPr lang="en-US" dirty="0">
                <a:solidFill>
                  <a:srgbClr val="0070C0"/>
                </a:solidFill>
              </a:rPr>
              <a:t>) {</a:t>
            </a:r>
          </a:p>
          <a:p>
            <a:r>
              <a:rPr lang="en-US" dirty="0">
                <a:solidFill>
                  <a:srgbClr val="0070C0"/>
                </a:solidFill>
              </a:rPr>
              <a:t>    </a:t>
            </a:r>
            <a:r>
              <a:rPr lang="en-US" dirty="0" err="1">
                <a:solidFill>
                  <a:srgbClr val="0070C0"/>
                </a:solidFill>
              </a:rPr>
              <a:t>myMethod</a:t>
            </a:r>
            <a:r>
              <a:rPr lang="en-US" dirty="0">
                <a:solidFill>
                  <a:srgbClr val="0070C0"/>
                </a:solidFill>
              </a:rPr>
              <a:t>();</a:t>
            </a:r>
          </a:p>
          <a:p>
            <a:r>
              <a:rPr lang="en-US" dirty="0">
                <a:solidFill>
                  <a:srgbClr val="0070C0"/>
                </a:solidFill>
              </a:rPr>
              <a:t>  }</a:t>
            </a:r>
          </a:p>
          <a:p>
            <a:r>
              <a:rPr lang="en-US" dirty="0">
                <a:solidFill>
                  <a:srgbClr val="0070C0"/>
                </a:solidFill>
              </a:rPr>
              <a:t>}</a:t>
            </a:r>
          </a:p>
          <a:p>
            <a:endParaRPr lang="en-US" dirty="0">
              <a:solidFill>
                <a:srgbClr val="0070C0"/>
              </a:solidFill>
            </a:endParaRPr>
          </a:p>
          <a:p>
            <a:endParaRPr lang="en-US" dirty="0">
              <a:solidFill>
                <a:srgbClr val="0070C0"/>
              </a:solidFill>
            </a:endParaRPr>
          </a:p>
          <a:p>
            <a:endParaRPr lang="en-US" dirty="0">
              <a:solidFill>
                <a:srgbClr val="0070C0"/>
              </a:solidFill>
            </a:endParaRPr>
          </a:p>
          <a:p>
            <a:endParaRPr lang="en-US" dirty="0">
              <a:solidFill>
                <a:srgbClr val="0070C0"/>
              </a:solidFill>
            </a:endParaRPr>
          </a:p>
        </p:txBody>
      </p:sp>
      <p:sp>
        <p:nvSpPr>
          <p:cNvPr id="6" name="Rectangle 5">
            <a:extLst>
              <a:ext uri="{FF2B5EF4-FFF2-40B4-BE49-F238E27FC236}">
                <a16:creationId xmlns="" xmlns:a16="http://schemas.microsoft.com/office/drawing/2014/main" id="{0D9129C2-35D7-4190-9EAB-ED89229B74D7}"/>
              </a:ext>
            </a:extLst>
          </p:cNvPr>
          <p:cNvSpPr/>
          <p:nvPr/>
        </p:nvSpPr>
        <p:spPr>
          <a:xfrm>
            <a:off x="3505200" y="1627855"/>
            <a:ext cx="6324600" cy="5016758"/>
          </a:xfrm>
          <a:prstGeom prst="rect">
            <a:avLst/>
          </a:prstGeom>
        </p:spPr>
        <p:txBody>
          <a:bodyPr wrap="square">
            <a:spAutoFit/>
          </a:bodyPr>
          <a:lstStyle/>
          <a:p>
            <a:endParaRPr lang="en-US" sz="1600" dirty="0"/>
          </a:p>
          <a:p>
            <a:r>
              <a:rPr lang="en-US" sz="1600" dirty="0"/>
              <a:t>// Java Program to Illustrate a Method</a:t>
            </a:r>
          </a:p>
          <a:p>
            <a:r>
              <a:rPr lang="en-US" sz="1600" dirty="0"/>
              <a:t>// with 2 Parameters and without Return Type</a:t>
            </a:r>
          </a:p>
          <a:p>
            <a:r>
              <a:rPr lang="en-US" sz="1600" dirty="0"/>
              <a:t>import </a:t>
            </a:r>
            <a:r>
              <a:rPr lang="en-US" sz="1600" dirty="0" err="1"/>
              <a:t>java.util</a:t>
            </a:r>
            <a:r>
              <a:rPr lang="en-US" sz="1600" dirty="0"/>
              <a:t>.*;</a:t>
            </a:r>
          </a:p>
          <a:p>
            <a:r>
              <a:rPr lang="en-US" sz="1600" dirty="0"/>
              <a:t>public class Main {</a:t>
            </a:r>
          </a:p>
          <a:p>
            <a:r>
              <a:rPr lang="en-US" sz="1600" dirty="0"/>
              <a:t>	public static void main(String </a:t>
            </a:r>
            <a:r>
              <a:rPr lang="en-US" sz="1600" dirty="0" err="1"/>
              <a:t>args</a:t>
            </a:r>
            <a:r>
              <a:rPr lang="en-US" sz="1600" dirty="0"/>
              <a:t>[])</a:t>
            </a:r>
          </a:p>
          <a:p>
            <a:r>
              <a:rPr lang="en-US" sz="1600" dirty="0"/>
              <a:t>	{</a:t>
            </a:r>
          </a:p>
          <a:p>
            <a:r>
              <a:rPr lang="en-US" sz="1600" dirty="0"/>
              <a:t>		int a = 4;</a:t>
            </a:r>
          </a:p>
          <a:p>
            <a:r>
              <a:rPr lang="en-US" sz="1600" dirty="0"/>
              <a:t>		int b = 5;</a:t>
            </a:r>
          </a:p>
          <a:p>
            <a:endParaRPr lang="en-US" sz="1600" dirty="0"/>
          </a:p>
          <a:p>
            <a:r>
              <a:rPr lang="en-US" sz="1600" dirty="0"/>
              <a:t>		// Calling the function with 2 parameters</a:t>
            </a:r>
          </a:p>
          <a:p>
            <a:r>
              <a:rPr lang="en-US" sz="1600" dirty="0"/>
              <a:t>		calc(a, b);</a:t>
            </a:r>
          </a:p>
          <a:p>
            <a:r>
              <a:rPr lang="en-US" sz="1600" dirty="0"/>
              <a:t>	}</a:t>
            </a:r>
          </a:p>
          <a:p>
            <a:r>
              <a:rPr lang="en-US" sz="1600" dirty="0"/>
              <a:t>	public static void calc(int x, int y)</a:t>
            </a:r>
          </a:p>
          <a:p>
            <a:r>
              <a:rPr lang="en-US" sz="1600" dirty="0"/>
              <a:t>	{</a:t>
            </a:r>
          </a:p>
          <a:p>
            <a:r>
              <a:rPr lang="en-US" sz="1600" dirty="0"/>
              <a:t>		int sum = x + y;</a:t>
            </a:r>
          </a:p>
          <a:p>
            <a:r>
              <a:rPr lang="en-US" sz="1600" dirty="0"/>
              <a:t>		// Displaying the sum</a:t>
            </a:r>
          </a:p>
          <a:p>
            <a:r>
              <a:rPr lang="en-US" sz="1600" dirty="0"/>
              <a:t>		</a:t>
            </a:r>
            <a:r>
              <a:rPr lang="en-US" sz="1600" dirty="0" err="1"/>
              <a:t>System.out.print</a:t>
            </a:r>
            <a:r>
              <a:rPr lang="en-US" sz="1600" dirty="0"/>
              <a:t>("Sum of two numbers is :" + sum);</a:t>
            </a:r>
          </a:p>
          <a:p>
            <a:r>
              <a:rPr lang="en-US" sz="1600" dirty="0"/>
              <a:t>	}</a:t>
            </a:r>
          </a:p>
          <a:p>
            <a:r>
              <a:rPr lang="en-US" sz="1600" dirty="0"/>
              <a:t>}</a:t>
            </a:r>
          </a:p>
        </p:txBody>
      </p:sp>
    </p:spTree>
    <p:extLst>
      <p:ext uri="{BB962C8B-B14F-4D97-AF65-F5344CB8AC3E}">
        <p14:creationId xmlns:p14="http://schemas.microsoft.com/office/powerpoint/2010/main" val="3753257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1176" y="1136380"/>
            <a:ext cx="3919854" cy="412934"/>
          </a:xfrm>
          <a:prstGeom prst="rect">
            <a:avLst/>
          </a:prstGeom>
        </p:spPr>
        <p:txBody>
          <a:bodyPr vert="horz" wrap="square" lIns="0" tIns="12700" rIns="0" bIns="0" rtlCol="0">
            <a:spAutoFit/>
          </a:bodyPr>
          <a:lstStyle/>
          <a:p>
            <a:pPr marL="12699">
              <a:spcBef>
                <a:spcPts val="100"/>
              </a:spcBef>
            </a:pPr>
            <a:r>
              <a:rPr sz="2600" spc="-20" dirty="0">
                <a:solidFill>
                  <a:srgbClr val="FFFFFF"/>
                </a:solidFill>
                <a:latin typeface="Cambria"/>
                <a:cs typeface="Cambria"/>
              </a:rPr>
              <a:t>Parameter</a:t>
            </a:r>
            <a:r>
              <a:rPr sz="2600" spc="-50" dirty="0">
                <a:solidFill>
                  <a:srgbClr val="FFFFFF"/>
                </a:solidFill>
                <a:latin typeface="Cambria"/>
                <a:cs typeface="Cambria"/>
              </a:rPr>
              <a:t> </a:t>
            </a:r>
            <a:r>
              <a:rPr sz="2600" spc="-10" dirty="0">
                <a:solidFill>
                  <a:srgbClr val="FFFFFF"/>
                </a:solidFill>
                <a:latin typeface="Cambria"/>
                <a:cs typeface="Cambria"/>
              </a:rPr>
              <a:t>Passing</a:t>
            </a:r>
            <a:r>
              <a:rPr sz="2600" spc="-50" dirty="0">
                <a:solidFill>
                  <a:srgbClr val="FFFFFF"/>
                </a:solidFill>
                <a:latin typeface="Cambria"/>
                <a:cs typeface="Cambria"/>
              </a:rPr>
              <a:t> </a:t>
            </a:r>
            <a:r>
              <a:rPr sz="2600" spc="-10" dirty="0">
                <a:solidFill>
                  <a:srgbClr val="FFFFFF"/>
                </a:solidFill>
                <a:latin typeface="Cambria"/>
                <a:cs typeface="Cambria"/>
              </a:rPr>
              <a:t>in</a:t>
            </a:r>
            <a:r>
              <a:rPr sz="2600" spc="-25" dirty="0">
                <a:solidFill>
                  <a:srgbClr val="FFFFFF"/>
                </a:solidFill>
                <a:latin typeface="Cambria"/>
                <a:cs typeface="Cambria"/>
              </a:rPr>
              <a:t> </a:t>
            </a:r>
            <a:r>
              <a:rPr sz="2600" spc="-40" dirty="0">
                <a:solidFill>
                  <a:srgbClr val="FFFFFF"/>
                </a:solidFill>
                <a:latin typeface="Cambria"/>
                <a:cs typeface="Cambria"/>
              </a:rPr>
              <a:t>Java</a:t>
            </a:r>
            <a:endParaRPr sz="2600" dirty="0">
              <a:latin typeface="Cambria"/>
              <a:cs typeface="Cambria"/>
            </a:endParaRPr>
          </a:p>
        </p:txBody>
      </p:sp>
      <p:pic>
        <p:nvPicPr>
          <p:cNvPr id="3" name="object 3"/>
          <p:cNvPicPr/>
          <p:nvPr/>
        </p:nvPicPr>
        <p:blipFill>
          <a:blip r:embed="rId2" cstate="print"/>
          <a:stretch>
            <a:fillRect/>
          </a:stretch>
        </p:blipFill>
        <p:spPr>
          <a:xfrm>
            <a:off x="464819" y="6586069"/>
            <a:ext cx="9136380" cy="729131"/>
          </a:xfrm>
          <a:prstGeom prst="rect">
            <a:avLst/>
          </a:prstGeom>
        </p:spPr>
      </p:pic>
      <p:sp>
        <p:nvSpPr>
          <p:cNvPr id="4" name="object 4"/>
          <p:cNvSpPr txBox="1"/>
          <p:nvPr/>
        </p:nvSpPr>
        <p:spPr>
          <a:xfrm>
            <a:off x="457202" y="1981200"/>
            <a:ext cx="9296399" cy="4742324"/>
          </a:xfrm>
          <a:prstGeom prst="rect">
            <a:avLst/>
          </a:prstGeom>
        </p:spPr>
        <p:txBody>
          <a:bodyPr vert="horz" wrap="square" lIns="0" tIns="12700" rIns="0" bIns="0" rtlCol="0">
            <a:spAutoFit/>
          </a:bodyPr>
          <a:lstStyle/>
          <a:p>
            <a:pPr marL="12699" marR="5079">
              <a:lnSpc>
                <a:spcPct val="150000"/>
              </a:lnSpc>
              <a:spcBef>
                <a:spcPts val="100"/>
              </a:spcBef>
            </a:pPr>
            <a:r>
              <a:rPr sz="1600" spc="-5" dirty="0">
                <a:latin typeface="Cambria"/>
                <a:cs typeface="Cambria"/>
              </a:rPr>
              <a:t>There </a:t>
            </a:r>
            <a:r>
              <a:rPr sz="1600" spc="-10" dirty="0">
                <a:latin typeface="Cambria"/>
                <a:cs typeface="Cambria"/>
              </a:rPr>
              <a:t>are different </a:t>
            </a:r>
            <a:r>
              <a:rPr sz="1600" spc="-15" dirty="0">
                <a:latin typeface="Cambria"/>
                <a:cs typeface="Cambria"/>
              </a:rPr>
              <a:t>ways </a:t>
            </a:r>
            <a:r>
              <a:rPr sz="1600" dirty="0">
                <a:latin typeface="Cambria"/>
                <a:cs typeface="Cambria"/>
              </a:rPr>
              <a:t>in which </a:t>
            </a:r>
            <a:r>
              <a:rPr sz="1600" spc="-10" dirty="0">
                <a:latin typeface="Cambria"/>
                <a:cs typeface="Cambria"/>
              </a:rPr>
              <a:t>parameter </a:t>
            </a:r>
            <a:r>
              <a:rPr sz="1600" spc="-5" dirty="0">
                <a:latin typeface="Cambria"/>
                <a:cs typeface="Cambria"/>
              </a:rPr>
              <a:t>data </a:t>
            </a:r>
            <a:r>
              <a:rPr sz="1600" dirty="0">
                <a:latin typeface="Cambria"/>
                <a:cs typeface="Cambria"/>
              </a:rPr>
              <a:t>can be </a:t>
            </a:r>
            <a:r>
              <a:rPr sz="1600" spc="-5" dirty="0">
                <a:latin typeface="Cambria"/>
                <a:cs typeface="Cambria"/>
              </a:rPr>
              <a:t>passed into and out of </a:t>
            </a:r>
            <a:r>
              <a:rPr sz="1600" dirty="0">
                <a:latin typeface="Cambria"/>
                <a:cs typeface="Cambria"/>
              </a:rPr>
              <a:t>methods and functions. </a:t>
            </a:r>
            <a:r>
              <a:rPr sz="1600" spc="-5" dirty="0">
                <a:latin typeface="Cambria"/>
                <a:cs typeface="Cambria"/>
              </a:rPr>
              <a:t>Let </a:t>
            </a:r>
            <a:r>
              <a:rPr sz="1600" dirty="0">
                <a:latin typeface="Cambria"/>
                <a:cs typeface="Cambria"/>
              </a:rPr>
              <a:t> </a:t>
            </a:r>
            <a:r>
              <a:rPr sz="1600" spc="5" dirty="0">
                <a:latin typeface="Cambria"/>
                <a:cs typeface="Cambria"/>
              </a:rPr>
              <a:t>us </a:t>
            </a:r>
            <a:r>
              <a:rPr sz="1600" spc="-5" dirty="0">
                <a:latin typeface="Cambria"/>
                <a:cs typeface="Cambria"/>
              </a:rPr>
              <a:t>assume </a:t>
            </a:r>
            <a:r>
              <a:rPr sz="1600" dirty="0">
                <a:latin typeface="Cambria"/>
                <a:cs typeface="Cambria"/>
              </a:rPr>
              <a:t>that a function B() is </a:t>
            </a:r>
            <a:r>
              <a:rPr sz="1600" spc="-5" dirty="0">
                <a:latin typeface="Cambria"/>
                <a:cs typeface="Cambria"/>
              </a:rPr>
              <a:t>called </a:t>
            </a:r>
            <a:r>
              <a:rPr sz="1600" spc="-10" dirty="0">
                <a:latin typeface="Cambria"/>
                <a:cs typeface="Cambria"/>
              </a:rPr>
              <a:t>from </a:t>
            </a:r>
            <a:r>
              <a:rPr sz="1600" spc="-5" dirty="0">
                <a:latin typeface="Cambria"/>
                <a:cs typeface="Cambria"/>
              </a:rPr>
              <a:t>another </a:t>
            </a:r>
            <a:r>
              <a:rPr sz="1600" dirty="0">
                <a:latin typeface="Cambria"/>
                <a:cs typeface="Cambria"/>
              </a:rPr>
              <a:t>function A(). </a:t>
            </a:r>
            <a:r>
              <a:rPr sz="1600" spc="-5" dirty="0">
                <a:latin typeface="Cambria"/>
                <a:cs typeface="Cambria"/>
              </a:rPr>
              <a:t>In </a:t>
            </a:r>
            <a:r>
              <a:rPr sz="1600" dirty="0">
                <a:latin typeface="Cambria"/>
                <a:cs typeface="Cambria"/>
              </a:rPr>
              <a:t>this case A is called </a:t>
            </a:r>
            <a:r>
              <a:rPr sz="1600" spc="5" dirty="0">
                <a:latin typeface="Cambria"/>
                <a:cs typeface="Cambria"/>
              </a:rPr>
              <a:t>the </a:t>
            </a:r>
            <a:r>
              <a:rPr sz="1600" dirty="0">
                <a:latin typeface="Cambria"/>
                <a:cs typeface="Cambria"/>
              </a:rPr>
              <a:t>“caller </a:t>
            </a:r>
            <a:r>
              <a:rPr sz="1600" spc="-5" dirty="0">
                <a:latin typeface="Cambria"/>
                <a:cs typeface="Cambria"/>
              </a:rPr>
              <a:t>function” </a:t>
            </a:r>
            <a:r>
              <a:rPr sz="1600" spc="-295" dirty="0">
                <a:latin typeface="Cambria"/>
                <a:cs typeface="Cambria"/>
              </a:rPr>
              <a:t> </a:t>
            </a:r>
            <a:r>
              <a:rPr sz="1600" spc="-5" dirty="0">
                <a:latin typeface="Cambria"/>
                <a:cs typeface="Cambria"/>
              </a:rPr>
              <a:t>and </a:t>
            </a:r>
            <a:r>
              <a:rPr sz="1600" dirty="0">
                <a:latin typeface="Cambria"/>
                <a:cs typeface="Cambria"/>
              </a:rPr>
              <a:t>B is called </a:t>
            </a:r>
            <a:r>
              <a:rPr sz="1600" spc="5" dirty="0">
                <a:latin typeface="Cambria"/>
                <a:cs typeface="Cambria"/>
              </a:rPr>
              <a:t>the </a:t>
            </a:r>
            <a:r>
              <a:rPr sz="1600" dirty="0">
                <a:latin typeface="Cambria"/>
                <a:cs typeface="Cambria"/>
              </a:rPr>
              <a:t>“called function </a:t>
            </a:r>
            <a:r>
              <a:rPr sz="1600" spc="-5" dirty="0">
                <a:latin typeface="Cambria"/>
                <a:cs typeface="Cambria"/>
              </a:rPr>
              <a:t>or callee </a:t>
            </a:r>
            <a:r>
              <a:rPr sz="1600" spc="-20" dirty="0">
                <a:latin typeface="Cambria"/>
                <a:cs typeface="Cambria"/>
              </a:rPr>
              <a:t>function”. </a:t>
            </a:r>
            <a:r>
              <a:rPr sz="1600" spc="-5" dirty="0">
                <a:latin typeface="Cambria"/>
                <a:cs typeface="Cambria"/>
              </a:rPr>
              <a:t>Also, </a:t>
            </a:r>
            <a:r>
              <a:rPr sz="1600" spc="5" dirty="0">
                <a:latin typeface="Cambria"/>
                <a:cs typeface="Cambria"/>
              </a:rPr>
              <a:t>the </a:t>
            </a:r>
            <a:r>
              <a:rPr sz="1600" spc="-5" dirty="0">
                <a:latin typeface="Cambria"/>
                <a:cs typeface="Cambria"/>
              </a:rPr>
              <a:t>arguments </a:t>
            </a:r>
            <a:r>
              <a:rPr sz="1600" dirty="0">
                <a:latin typeface="Cambria"/>
                <a:cs typeface="Cambria"/>
              </a:rPr>
              <a:t>which A </a:t>
            </a:r>
            <a:r>
              <a:rPr sz="1600" spc="-5" dirty="0">
                <a:latin typeface="Cambria"/>
                <a:cs typeface="Cambria"/>
              </a:rPr>
              <a:t>sends </a:t>
            </a:r>
            <a:r>
              <a:rPr sz="1600" dirty="0">
                <a:latin typeface="Cambria"/>
                <a:cs typeface="Cambria"/>
              </a:rPr>
              <a:t>to B </a:t>
            </a:r>
            <a:r>
              <a:rPr sz="1600" spc="-10" dirty="0">
                <a:latin typeface="Cambria"/>
                <a:cs typeface="Cambria"/>
              </a:rPr>
              <a:t>are </a:t>
            </a:r>
            <a:r>
              <a:rPr sz="1600" dirty="0">
                <a:latin typeface="Cambria"/>
                <a:cs typeface="Cambria"/>
              </a:rPr>
              <a:t>called </a:t>
            </a:r>
            <a:r>
              <a:rPr sz="1600" spc="5" dirty="0">
                <a:latin typeface="Cambria"/>
                <a:cs typeface="Cambria"/>
              </a:rPr>
              <a:t> </a:t>
            </a:r>
            <a:r>
              <a:rPr sz="1600" dirty="0">
                <a:latin typeface="Cambria"/>
                <a:cs typeface="Cambria"/>
              </a:rPr>
              <a:t>actual</a:t>
            </a:r>
            <a:r>
              <a:rPr sz="1600" spc="-45" dirty="0">
                <a:latin typeface="Cambria"/>
                <a:cs typeface="Cambria"/>
              </a:rPr>
              <a:t> </a:t>
            </a:r>
            <a:r>
              <a:rPr sz="1600" spc="-5" dirty="0">
                <a:latin typeface="Cambria"/>
                <a:cs typeface="Cambria"/>
              </a:rPr>
              <a:t>arguments</a:t>
            </a:r>
            <a:r>
              <a:rPr sz="1600" spc="-15" dirty="0">
                <a:latin typeface="Cambria"/>
                <a:cs typeface="Cambria"/>
              </a:rPr>
              <a:t> </a:t>
            </a:r>
            <a:r>
              <a:rPr sz="1600" dirty="0">
                <a:latin typeface="Cambria"/>
                <a:cs typeface="Cambria"/>
              </a:rPr>
              <a:t>and</a:t>
            </a:r>
            <a:r>
              <a:rPr sz="1600" spc="5" dirty="0">
                <a:latin typeface="Cambria"/>
                <a:cs typeface="Cambria"/>
              </a:rPr>
              <a:t> the</a:t>
            </a:r>
            <a:r>
              <a:rPr sz="1600" spc="-15" dirty="0">
                <a:latin typeface="Cambria"/>
                <a:cs typeface="Cambria"/>
              </a:rPr>
              <a:t> </a:t>
            </a:r>
            <a:r>
              <a:rPr sz="1600" spc="-5" dirty="0">
                <a:latin typeface="Cambria"/>
                <a:cs typeface="Cambria"/>
              </a:rPr>
              <a:t>parameters</a:t>
            </a:r>
            <a:r>
              <a:rPr sz="1600" spc="-15" dirty="0">
                <a:latin typeface="Cambria"/>
                <a:cs typeface="Cambria"/>
              </a:rPr>
              <a:t> </a:t>
            </a:r>
            <a:r>
              <a:rPr sz="1600" spc="-5" dirty="0">
                <a:latin typeface="Cambria"/>
                <a:cs typeface="Cambria"/>
              </a:rPr>
              <a:t>of </a:t>
            </a:r>
            <a:r>
              <a:rPr sz="1600" dirty="0">
                <a:latin typeface="Cambria"/>
                <a:cs typeface="Cambria"/>
              </a:rPr>
              <a:t>B</a:t>
            </a:r>
            <a:r>
              <a:rPr sz="1600" spc="-20" dirty="0">
                <a:latin typeface="Cambria"/>
                <a:cs typeface="Cambria"/>
              </a:rPr>
              <a:t> </a:t>
            </a:r>
            <a:r>
              <a:rPr sz="1600" spc="-10" dirty="0">
                <a:latin typeface="Cambria"/>
                <a:cs typeface="Cambria"/>
              </a:rPr>
              <a:t>are</a:t>
            </a:r>
            <a:r>
              <a:rPr sz="1600" spc="15" dirty="0">
                <a:latin typeface="Cambria"/>
                <a:cs typeface="Cambria"/>
              </a:rPr>
              <a:t> </a:t>
            </a:r>
            <a:r>
              <a:rPr sz="1600" dirty="0">
                <a:latin typeface="Cambria"/>
                <a:cs typeface="Cambria"/>
              </a:rPr>
              <a:t>called</a:t>
            </a:r>
            <a:r>
              <a:rPr sz="1600" spc="-35" dirty="0">
                <a:latin typeface="Cambria"/>
                <a:cs typeface="Cambria"/>
              </a:rPr>
              <a:t> </a:t>
            </a:r>
            <a:r>
              <a:rPr sz="1600" spc="-5" dirty="0">
                <a:latin typeface="Cambria"/>
                <a:cs typeface="Cambria"/>
              </a:rPr>
              <a:t>formal</a:t>
            </a:r>
            <a:r>
              <a:rPr sz="1600" spc="-30" dirty="0">
                <a:latin typeface="Cambria"/>
                <a:cs typeface="Cambria"/>
              </a:rPr>
              <a:t> </a:t>
            </a:r>
            <a:r>
              <a:rPr sz="1600" spc="-5" dirty="0">
                <a:latin typeface="Cambria"/>
                <a:cs typeface="Cambria"/>
              </a:rPr>
              <a:t>arguments.</a:t>
            </a:r>
            <a:endParaRPr sz="1600" dirty="0">
              <a:latin typeface="Cambria"/>
              <a:cs typeface="Cambria"/>
            </a:endParaRPr>
          </a:p>
          <a:p>
            <a:pPr>
              <a:lnSpc>
                <a:spcPct val="100000"/>
              </a:lnSpc>
            </a:pPr>
            <a:endParaRPr dirty="0">
              <a:latin typeface="Cambria"/>
              <a:cs typeface="Cambria"/>
            </a:endParaRPr>
          </a:p>
          <a:p>
            <a:pPr marL="12699"/>
            <a:r>
              <a:rPr sz="1600" b="1" spc="-10" dirty="0">
                <a:latin typeface="Cambria"/>
                <a:cs typeface="Cambria"/>
              </a:rPr>
              <a:t>Types</a:t>
            </a:r>
            <a:r>
              <a:rPr sz="1600" b="1" spc="-55" dirty="0">
                <a:latin typeface="Cambria"/>
                <a:cs typeface="Cambria"/>
              </a:rPr>
              <a:t> </a:t>
            </a:r>
            <a:r>
              <a:rPr sz="1600" b="1" dirty="0">
                <a:latin typeface="Cambria"/>
                <a:cs typeface="Cambria"/>
              </a:rPr>
              <a:t>of</a:t>
            </a:r>
            <a:r>
              <a:rPr sz="1600" b="1" spc="-20" dirty="0">
                <a:latin typeface="Cambria"/>
                <a:cs typeface="Cambria"/>
              </a:rPr>
              <a:t> </a:t>
            </a:r>
            <a:r>
              <a:rPr sz="1600" b="1" spc="-5" dirty="0">
                <a:latin typeface="Cambria"/>
                <a:cs typeface="Cambria"/>
              </a:rPr>
              <a:t>parameters:</a:t>
            </a:r>
            <a:endParaRPr sz="1600" dirty="0">
              <a:latin typeface="Cambria"/>
              <a:cs typeface="Cambria"/>
            </a:endParaRPr>
          </a:p>
          <a:p>
            <a:pPr marL="169531">
              <a:spcBef>
                <a:spcPts val="840"/>
              </a:spcBef>
            </a:pPr>
            <a:r>
              <a:rPr sz="1600" b="1" spc="-15" dirty="0">
                <a:latin typeface="Cambria"/>
                <a:cs typeface="Cambria"/>
              </a:rPr>
              <a:t>Formal</a:t>
            </a:r>
            <a:r>
              <a:rPr sz="1600" b="1" dirty="0">
                <a:latin typeface="Cambria"/>
                <a:cs typeface="Cambria"/>
              </a:rPr>
              <a:t> </a:t>
            </a:r>
            <a:r>
              <a:rPr sz="1600" b="1" spc="-10" dirty="0">
                <a:latin typeface="Cambria"/>
                <a:cs typeface="Cambria"/>
              </a:rPr>
              <a:t>Parameter</a:t>
            </a:r>
            <a:r>
              <a:rPr sz="1600" b="1" spc="-30" dirty="0">
                <a:latin typeface="Cambria"/>
                <a:cs typeface="Cambria"/>
              </a:rPr>
              <a:t> </a:t>
            </a:r>
            <a:r>
              <a:rPr sz="1600" b="1" dirty="0">
                <a:latin typeface="Cambria"/>
                <a:cs typeface="Cambria"/>
              </a:rPr>
              <a:t>: </a:t>
            </a:r>
            <a:r>
              <a:rPr sz="1600" dirty="0">
                <a:latin typeface="Cambria"/>
                <a:cs typeface="Cambria"/>
              </a:rPr>
              <a:t>A</a:t>
            </a:r>
            <a:r>
              <a:rPr sz="1600" spc="15" dirty="0">
                <a:latin typeface="Cambria"/>
                <a:cs typeface="Cambria"/>
              </a:rPr>
              <a:t> </a:t>
            </a:r>
            <a:r>
              <a:rPr sz="1600" spc="-5" dirty="0">
                <a:latin typeface="Cambria"/>
                <a:cs typeface="Cambria"/>
              </a:rPr>
              <a:t>variable</a:t>
            </a:r>
            <a:r>
              <a:rPr sz="1600" spc="-40" dirty="0">
                <a:latin typeface="Cambria"/>
                <a:cs typeface="Cambria"/>
              </a:rPr>
              <a:t> </a:t>
            </a:r>
            <a:r>
              <a:rPr sz="1600" dirty="0">
                <a:latin typeface="Cambria"/>
                <a:cs typeface="Cambria"/>
              </a:rPr>
              <a:t>and</a:t>
            </a:r>
            <a:r>
              <a:rPr sz="1600" spc="5" dirty="0">
                <a:latin typeface="Cambria"/>
                <a:cs typeface="Cambria"/>
              </a:rPr>
              <a:t> </a:t>
            </a:r>
            <a:r>
              <a:rPr sz="1600" dirty="0">
                <a:latin typeface="Cambria"/>
                <a:cs typeface="Cambria"/>
              </a:rPr>
              <a:t>its</a:t>
            </a:r>
            <a:r>
              <a:rPr sz="1600" spc="-15" dirty="0">
                <a:latin typeface="Cambria"/>
                <a:cs typeface="Cambria"/>
              </a:rPr>
              <a:t> </a:t>
            </a:r>
            <a:r>
              <a:rPr sz="1600" dirty="0">
                <a:latin typeface="Cambria"/>
                <a:cs typeface="Cambria"/>
              </a:rPr>
              <a:t>type</a:t>
            </a:r>
            <a:r>
              <a:rPr sz="1600" spc="-25" dirty="0">
                <a:latin typeface="Cambria"/>
                <a:cs typeface="Cambria"/>
              </a:rPr>
              <a:t> </a:t>
            </a:r>
            <a:r>
              <a:rPr sz="1600" dirty="0">
                <a:latin typeface="Cambria"/>
                <a:cs typeface="Cambria"/>
              </a:rPr>
              <a:t>as</a:t>
            </a:r>
            <a:r>
              <a:rPr sz="1600" spc="5" dirty="0">
                <a:latin typeface="Cambria"/>
                <a:cs typeface="Cambria"/>
              </a:rPr>
              <a:t> </a:t>
            </a:r>
            <a:r>
              <a:rPr sz="1600" dirty="0">
                <a:latin typeface="Cambria"/>
                <a:cs typeface="Cambria"/>
              </a:rPr>
              <a:t>they</a:t>
            </a:r>
            <a:r>
              <a:rPr sz="1600" spc="-20" dirty="0">
                <a:latin typeface="Cambria"/>
                <a:cs typeface="Cambria"/>
              </a:rPr>
              <a:t> </a:t>
            </a:r>
            <a:r>
              <a:rPr sz="1600" spc="-5" dirty="0">
                <a:latin typeface="Cambria"/>
                <a:cs typeface="Cambria"/>
              </a:rPr>
              <a:t>appear </a:t>
            </a:r>
            <a:r>
              <a:rPr sz="1600" dirty="0">
                <a:latin typeface="Cambria"/>
                <a:cs typeface="Cambria"/>
              </a:rPr>
              <a:t>in </a:t>
            </a:r>
            <a:r>
              <a:rPr sz="1600" spc="5" dirty="0">
                <a:latin typeface="Cambria"/>
                <a:cs typeface="Cambria"/>
              </a:rPr>
              <a:t>the</a:t>
            </a:r>
            <a:r>
              <a:rPr sz="1600" spc="-10" dirty="0">
                <a:latin typeface="Cambria"/>
                <a:cs typeface="Cambria"/>
              </a:rPr>
              <a:t> </a:t>
            </a:r>
            <a:r>
              <a:rPr sz="1600" spc="-5" dirty="0">
                <a:latin typeface="Cambria"/>
                <a:cs typeface="Cambria"/>
              </a:rPr>
              <a:t>prototype</a:t>
            </a:r>
            <a:r>
              <a:rPr sz="1600" spc="-40" dirty="0">
                <a:latin typeface="Cambria"/>
                <a:cs typeface="Cambria"/>
              </a:rPr>
              <a:t> </a:t>
            </a:r>
            <a:r>
              <a:rPr sz="1600" spc="-5" dirty="0">
                <a:latin typeface="Cambria"/>
                <a:cs typeface="Cambria"/>
              </a:rPr>
              <a:t>of </a:t>
            </a:r>
            <a:r>
              <a:rPr sz="1600" spc="5" dirty="0">
                <a:latin typeface="Cambria"/>
                <a:cs typeface="Cambria"/>
              </a:rPr>
              <a:t>the</a:t>
            </a:r>
            <a:r>
              <a:rPr sz="1600" spc="-15" dirty="0">
                <a:latin typeface="Cambria"/>
                <a:cs typeface="Cambria"/>
              </a:rPr>
              <a:t> </a:t>
            </a:r>
            <a:r>
              <a:rPr sz="1600" dirty="0">
                <a:latin typeface="Cambria"/>
                <a:cs typeface="Cambria"/>
              </a:rPr>
              <a:t>function</a:t>
            </a:r>
            <a:r>
              <a:rPr sz="1600" spc="-20" dirty="0">
                <a:latin typeface="Cambria"/>
                <a:cs typeface="Cambria"/>
              </a:rPr>
              <a:t> </a:t>
            </a:r>
            <a:r>
              <a:rPr sz="1600" spc="-5" dirty="0">
                <a:latin typeface="Cambria"/>
                <a:cs typeface="Cambria"/>
              </a:rPr>
              <a:t>or</a:t>
            </a:r>
            <a:r>
              <a:rPr sz="1600" spc="-20" dirty="0">
                <a:latin typeface="Cambria"/>
                <a:cs typeface="Cambria"/>
              </a:rPr>
              <a:t> </a:t>
            </a:r>
            <a:r>
              <a:rPr sz="1600" dirty="0">
                <a:latin typeface="Cambria"/>
                <a:cs typeface="Cambria"/>
              </a:rPr>
              <a:t>method.</a:t>
            </a:r>
          </a:p>
          <a:p>
            <a:pPr marL="169531">
              <a:spcBef>
                <a:spcPts val="840"/>
              </a:spcBef>
            </a:pPr>
            <a:r>
              <a:rPr sz="1600" b="1" spc="-5" dirty="0">
                <a:latin typeface="Cambria"/>
                <a:cs typeface="Cambria"/>
              </a:rPr>
              <a:t>Syntax:</a:t>
            </a:r>
            <a:endParaRPr sz="1600" dirty="0">
              <a:latin typeface="Cambria"/>
              <a:cs typeface="Cambria"/>
            </a:endParaRPr>
          </a:p>
          <a:p>
            <a:pPr marL="169531">
              <a:spcBef>
                <a:spcPts val="840"/>
              </a:spcBef>
            </a:pPr>
            <a:r>
              <a:rPr sz="2400" spc="-5" dirty="0">
                <a:solidFill>
                  <a:srgbClr val="FF0000"/>
                </a:solidFill>
                <a:latin typeface="Cambria"/>
                <a:cs typeface="Cambria"/>
              </a:rPr>
              <a:t>function_name(datatype</a:t>
            </a:r>
            <a:r>
              <a:rPr sz="2400" spc="-30" dirty="0">
                <a:solidFill>
                  <a:srgbClr val="FF0000"/>
                </a:solidFill>
                <a:latin typeface="Cambria"/>
                <a:cs typeface="Cambria"/>
              </a:rPr>
              <a:t> </a:t>
            </a:r>
            <a:r>
              <a:rPr sz="2400" spc="-5" dirty="0">
                <a:solidFill>
                  <a:srgbClr val="FF0000"/>
                </a:solidFill>
                <a:latin typeface="Cambria"/>
                <a:cs typeface="Cambria"/>
              </a:rPr>
              <a:t>variable_name)</a:t>
            </a:r>
            <a:endParaRPr sz="2400" dirty="0">
              <a:solidFill>
                <a:srgbClr val="FF0000"/>
              </a:solidFill>
              <a:latin typeface="Cambria"/>
              <a:cs typeface="Cambria"/>
            </a:endParaRPr>
          </a:p>
          <a:p>
            <a:pPr marL="12699" marR="239375" indent="37462">
              <a:lnSpc>
                <a:spcPct val="150000"/>
              </a:lnSpc>
            </a:pPr>
            <a:r>
              <a:rPr sz="1600" b="1" dirty="0">
                <a:latin typeface="Cambria"/>
                <a:cs typeface="Cambria"/>
              </a:rPr>
              <a:t>Actual </a:t>
            </a:r>
            <a:r>
              <a:rPr sz="1600" b="1" spc="-10" dirty="0">
                <a:latin typeface="Cambria"/>
                <a:cs typeface="Cambria"/>
              </a:rPr>
              <a:t>Parameter </a:t>
            </a:r>
            <a:r>
              <a:rPr sz="1600" b="1" dirty="0">
                <a:latin typeface="Cambria"/>
                <a:cs typeface="Cambria"/>
              </a:rPr>
              <a:t>: </a:t>
            </a:r>
            <a:r>
              <a:rPr sz="1600" dirty="0">
                <a:latin typeface="Cambria"/>
                <a:cs typeface="Cambria"/>
              </a:rPr>
              <a:t>The </a:t>
            </a:r>
            <a:r>
              <a:rPr sz="1600" spc="-5" dirty="0">
                <a:latin typeface="Cambria"/>
                <a:cs typeface="Cambria"/>
              </a:rPr>
              <a:t>variable or expression corresponding </a:t>
            </a:r>
            <a:r>
              <a:rPr sz="1600" spc="-10" dirty="0">
                <a:latin typeface="Cambria"/>
                <a:cs typeface="Cambria"/>
              </a:rPr>
              <a:t>to </a:t>
            </a:r>
            <a:r>
              <a:rPr sz="1600" dirty="0">
                <a:latin typeface="Cambria"/>
                <a:cs typeface="Cambria"/>
              </a:rPr>
              <a:t>a </a:t>
            </a:r>
            <a:r>
              <a:rPr sz="1600" spc="-5" dirty="0">
                <a:latin typeface="Cambria"/>
                <a:cs typeface="Cambria"/>
              </a:rPr>
              <a:t>formal </a:t>
            </a:r>
            <a:r>
              <a:rPr sz="1600" spc="-10" dirty="0">
                <a:latin typeface="Cambria"/>
                <a:cs typeface="Cambria"/>
              </a:rPr>
              <a:t>parameter </a:t>
            </a:r>
            <a:r>
              <a:rPr sz="1600" dirty="0">
                <a:latin typeface="Cambria"/>
                <a:cs typeface="Cambria"/>
              </a:rPr>
              <a:t>that appears in the </a:t>
            </a:r>
            <a:r>
              <a:rPr sz="1600" spc="-295" dirty="0">
                <a:latin typeface="Cambria"/>
                <a:cs typeface="Cambria"/>
              </a:rPr>
              <a:t> </a:t>
            </a:r>
            <a:r>
              <a:rPr sz="1600" dirty="0">
                <a:latin typeface="Cambria"/>
                <a:cs typeface="Cambria"/>
              </a:rPr>
              <a:t>function</a:t>
            </a:r>
            <a:r>
              <a:rPr sz="1600" spc="-45" dirty="0">
                <a:latin typeface="Cambria"/>
                <a:cs typeface="Cambria"/>
              </a:rPr>
              <a:t> </a:t>
            </a:r>
            <a:r>
              <a:rPr sz="1600" spc="-5" dirty="0">
                <a:latin typeface="Cambria"/>
                <a:cs typeface="Cambria"/>
              </a:rPr>
              <a:t>or</a:t>
            </a:r>
            <a:r>
              <a:rPr sz="1600" spc="-20" dirty="0">
                <a:latin typeface="Cambria"/>
                <a:cs typeface="Cambria"/>
              </a:rPr>
              <a:t> </a:t>
            </a:r>
            <a:r>
              <a:rPr sz="1600" dirty="0">
                <a:latin typeface="Cambria"/>
                <a:cs typeface="Cambria"/>
              </a:rPr>
              <a:t>method</a:t>
            </a:r>
            <a:r>
              <a:rPr sz="1600" spc="-20" dirty="0">
                <a:latin typeface="Cambria"/>
                <a:cs typeface="Cambria"/>
              </a:rPr>
              <a:t> </a:t>
            </a:r>
            <a:r>
              <a:rPr sz="1600" spc="-5" dirty="0">
                <a:latin typeface="Cambria"/>
                <a:cs typeface="Cambria"/>
              </a:rPr>
              <a:t>call</a:t>
            </a:r>
            <a:r>
              <a:rPr sz="1600" spc="-30" dirty="0">
                <a:latin typeface="Cambria"/>
                <a:cs typeface="Cambria"/>
              </a:rPr>
              <a:t> </a:t>
            </a:r>
            <a:r>
              <a:rPr sz="1600" spc="5" dirty="0">
                <a:latin typeface="Cambria"/>
                <a:cs typeface="Cambria"/>
              </a:rPr>
              <a:t>in</a:t>
            </a:r>
            <a:r>
              <a:rPr sz="1600" spc="-15" dirty="0">
                <a:latin typeface="Cambria"/>
                <a:cs typeface="Cambria"/>
              </a:rPr>
              <a:t> </a:t>
            </a:r>
            <a:r>
              <a:rPr sz="1600" spc="5" dirty="0">
                <a:latin typeface="Cambria"/>
                <a:cs typeface="Cambria"/>
              </a:rPr>
              <a:t>the</a:t>
            </a:r>
            <a:r>
              <a:rPr sz="1600" spc="-15" dirty="0">
                <a:latin typeface="Cambria"/>
                <a:cs typeface="Cambria"/>
              </a:rPr>
              <a:t> </a:t>
            </a:r>
            <a:r>
              <a:rPr sz="1600" dirty="0">
                <a:latin typeface="Cambria"/>
                <a:cs typeface="Cambria"/>
              </a:rPr>
              <a:t>calling</a:t>
            </a:r>
            <a:r>
              <a:rPr sz="1600" spc="-35" dirty="0">
                <a:latin typeface="Cambria"/>
                <a:cs typeface="Cambria"/>
              </a:rPr>
              <a:t> </a:t>
            </a:r>
            <a:r>
              <a:rPr sz="1600" spc="-5" dirty="0">
                <a:latin typeface="Cambria"/>
                <a:cs typeface="Cambria"/>
              </a:rPr>
              <a:t>environment.</a:t>
            </a:r>
            <a:endParaRPr sz="1600" dirty="0">
              <a:latin typeface="Cambria"/>
              <a:cs typeface="Cambria"/>
            </a:endParaRPr>
          </a:p>
          <a:p>
            <a:pPr marL="169531">
              <a:spcBef>
                <a:spcPts val="840"/>
              </a:spcBef>
            </a:pPr>
            <a:r>
              <a:rPr sz="1600" b="1" spc="-5" dirty="0">
                <a:latin typeface="Cambria"/>
                <a:cs typeface="Cambria"/>
              </a:rPr>
              <a:t>Syntax:</a:t>
            </a:r>
            <a:endParaRPr sz="1600" dirty="0">
              <a:latin typeface="Cambria"/>
              <a:cs typeface="Cambria"/>
            </a:endParaRPr>
          </a:p>
          <a:p>
            <a:pPr marL="169531">
              <a:spcBef>
                <a:spcPts val="840"/>
              </a:spcBef>
            </a:pPr>
            <a:r>
              <a:rPr sz="2400" spc="-5" dirty="0">
                <a:solidFill>
                  <a:srgbClr val="FF0000"/>
                </a:solidFill>
                <a:latin typeface="Cambria"/>
                <a:cs typeface="Cambria"/>
              </a:rPr>
              <a:t>func_name(variable</a:t>
            </a:r>
            <a:r>
              <a:rPr sz="2400" spc="-45" dirty="0">
                <a:solidFill>
                  <a:srgbClr val="FF0000"/>
                </a:solidFill>
                <a:latin typeface="Cambria"/>
                <a:cs typeface="Cambria"/>
              </a:rPr>
              <a:t> </a:t>
            </a:r>
            <a:r>
              <a:rPr sz="2400" spc="-5" dirty="0">
                <a:solidFill>
                  <a:srgbClr val="FF0000"/>
                </a:solidFill>
                <a:latin typeface="Cambria"/>
                <a:cs typeface="Cambria"/>
              </a:rPr>
              <a:t>name(s));</a:t>
            </a:r>
            <a:endParaRPr sz="2400" dirty="0">
              <a:solidFill>
                <a:srgbClr val="FF0000"/>
              </a:solidFill>
              <a:latin typeface="Cambria"/>
              <a:cs typeface="Cambri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49F58E-5E3B-4451-88EA-D500BB009D37}"/>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F3BE97AA-5C42-4FCC-BCEE-11435A0DF58B}"/>
              </a:ext>
            </a:extLst>
          </p:cNvPr>
          <p:cNvSpPr>
            <a:spLocks noGrp="1"/>
          </p:cNvSpPr>
          <p:nvPr>
            <p:ph type="body" idx="1"/>
          </p:nvPr>
        </p:nvSpPr>
        <p:spPr/>
        <p:txBody>
          <a:bodyPr/>
          <a:lstStyle/>
          <a:p>
            <a:endParaRPr lang="en-US"/>
          </a:p>
        </p:txBody>
      </p:sp>
      <p:sp>
        <p:nvSpPr>
          <p:cNvPr id="4" name="AutoShape 2" descr="Pass by value vs. pass by reference">
            <a:extLst>
              <a:ext uri="{FF2B5EF4-FFF2-40B4-BE49-F238E27FC236}">
                <a16:creationId xmlns="" xmlns:a16="http://schemas.microsoft.com/office/drawing/2014/main" id="{A4FC2F90-442E-4F97-AAB8-4A6D0595A73F}"/>
              </a:ext>
            </a:extLst>
          </p:cNvPr>
          <p:cNvSpPr>
            <a:spLocks noChangeAspect="1" noChangeArrowheads="1"/>
          </p:cNvSpPr>
          <p:nvPr/>
        </p:nvSpPr>
        <p:spPr bwMode="auto">
          <a:xfrm>
            <a:off x="4876801" y="373380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 xmlns:a16="http://schemas.microsoft.com/office/drawing/2014/main" id="{7B67DED0-1EF7-4932-86AE-738946EBCF1C}"/>
              </a:ext>
            </a:extLst>
          </p:cNvPr>
          <p:cNvPicPr>
            <a:picLocks noChangeAspect="1"/>
          </p:cNvPicPr>
          <p:nvPr/>
        </p:nvPicPr>
        <p:blipFill>
          <a:blip r:embed="rId2"/>
          <a:stretch>
            <a:fillRect/>
          </a:stretch>
        </p:blipFill>
        <p:spPr>
          <a:xfrm>
            <a:off x="386631" y="2084358"/>
            <a:ext cx="9679791" cy="4160612"/>
          </a:xfrm>
          <a:prstGeom prst="rect">
            <a:avLst/>
          </a:prstGeom>
        </p:spPr>
      </p:pic>
    </p:spTree>
    <p:extLst>
      <p:ext uri="{BB962C8B-B14F-4D97-AF65-F5344CB8AC3E}">
        <p14:creationId xmlns:p14="http://schemas.microsoft.com/office/powerpoint/2010/main" val="1814491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D2F4CF-F98A-41DC-9208-B189278823B5}"/>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7B69B410-0918-4F67-B7D1-C868AA4ABE41}"/>
              </a:ext>
            </a:extLst>
          </p:cNvPr>
          <p:cNvSpPr>
            <a:spLocks noGrp="1"/>
          </p:cNvSpPr>
          <p:nvPr>
            <p:ph type="body" idx="1"/>
          </p:nvPr>
        </p:nvSpPr>
        <p:spPr/>
        <p:txBody>
          <a:bodyPr/>
          <a:lstStyle/>
          <a:p>
            <a:endParaRPr lang="en-US"/>
          </a:p>
        </p:txBody>
      </p:sp>
      <p:pic>
        <p:nvPicPr>
          <p:cNvPr id="4" name="Picture 3">
            <a:extLst>
              <a:ext uri="{FF2B5EF4-FFF2-40B4-BE49-F238E27FC236}">
                <a16:creationId xmlns="" xmlns:a16="http://schemas.microsoft.com/office/drawing/2014/main" id="{4070BA28-75BE-4D18-B005-515533670A0B}"/>
              </a:ext>
            </a:extLst>
          </p:cNvPr>
          <p:cNvPicPr>
            <a:picLocks noChangeAspect="1"/>
          </p:cNvPicPr>
          <p:nvPr/>
        </p:nvPicPr>
        <p:blipFill>
          <a:blip r:embed="rId2"/>
          <a:stretch>
            <a:fillRect/>
          </a:stretch>
        </p:blipFill>
        <p:spPr>
          <a:xfrm>
            <a:off x="457201" y="457200"/>
            <a:ext cx="9144000" cy="6858000"/>
          </a:xfrm>
          <a:prstGeom prst="rect">
            <a:avLst/>
          </a:prstGeom>
        </p:spPr>
      </p:pic>
    </p:spTree>
    <p:extLst>
      <p:ext uri="{BB962C8B-B14F-4D97-AF65-F5344CB8AC3E}">
        <p14:creationId xmlns:p14="http://schemas.microsoft.com/office/powerpoint/2010/main" val="1580251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B23A19-8D00-4873-A2E5-8EACEA700F1F}"/>
              </a:ext>
            </a:extLst>
          </p:cNvPr>
          <p:cNvSpPr>
            <a:spLocks noGrp="1"/>
          </p:cNvSpPr>
          <p:nvPr>
            <p:ph type="title"/>
          </p:nvPr>
        </p:nvSpPr>
        <p:spPr/>
        <p:txBody>
          <a:bodyPr/>
          <a:lstStyle/>
          <a:p>
            <a:endParaRPr lang="en-US"/>
          </a:p>
        </p:txBody>
      </p:sp>
      <p:pic>
        <p:nvPicPr>
          <p:cNvPr id="4" name="Picture 3">
            <a:extLst>
              <a:ext uri="{FF2B5EF4-FFF2-40B4-BE49-F238E27FC236}">
                <a16:creationId xmlns="" xmlns:a16="http://schemas.microsoft.com/office/drawing/2014/main" id="{27A20A83-9A73-48C3-BE96-F6EDCB1BF713}"/>
              </a:ext>
            </a:extLst>
          </p:cNvPr>
          <p:cNvPicPr>
            <a:picLocks noChangeAspect="1"/>
          </p:cNvPicPr>
          <p:nvPr/>
        </p:nvPicPr>
        <p:blipFill>
          <a:blip r:embed="rId2"/>
          <a:stretch>
            <a:fillRect/>
          </a:stretch>
        </p:blipFill>
        <p:spPr>
          <a:xfrm>
            <a:off x="152400" y="2131903"/>
            <a:ext cx="9525000" cy="4878497"/>
          </a:xfrm>
          <a:prstGeom prst="rect">
            <a:avLst/>
          </a:prstGeom>
        </p:spPr>
      </p:pic>
      <p:sp>
        <p:nvSpPr>
          <p:cNvPr id="5" name="object 2">
            <a:extLst>
              <a:ext uri="{FF2B5EF4-FFF2-40B4-BE49-F238E27FC236}">
                <a16:creationId xmlns="" xmlns:a16="http://schemas.microsoft.com/office/drawing/2014/main" id="{B0AA4C41-EBF8-4957-9CDC-9C9C9B36AC2A}"/>
              </a:ext>
            </a:extLst>
          </p:cNvPr>
          <p:cNvSpPr txBox="1">
            <a:spLocks/>
          </p:cNvSpPr>
          <p:nvPr/>
        </p:nvSpPr>
        <p:spPr>
          <a:xfrm>
            <a:off x="762000" y="929252"/>
            <a:ext cx="3919854" cy="813043"/>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2600" kern="0" spc="-20" dirty="0">
                <a:solidFill>
                  <a:srgbClr val="FFFFFF"/>
                </a:solidFill>
                <a:latin typeface="Cambria"/>
                <a:cs typeface="Cambria"/>
              </a:rPr>
              <a:t>Define and Invoke Method </a:t>
            </a:r>
            <a:r>
              <a:rPr lang="en-US" sz="2600" kern="0" spc="-10" dirty="0">
                <a:solidFill>
                  <a:srgbClr val="FFFFFF"/>
                </a:solidFill>
                <a:latin typeface="Cambria"/>
                <a:cs typeface="Cambria"/>
              </a:rPr>
              <a:t>in</a:t>
            </a:r>
            <a:r>
              <a:rPr lang="en-US" sz="2600" kern="0" spc="-25" dirty="0">
                <a:solidFill>
                  <a:srgbClr val="FFFFFF"/>
                </a:solidFill>
                <a:latin typeface="Cambria"/>
                <a:cs typeface="Cambria"/>
              </a:rPr>
              <a:t> </a:t>
            </a:r>
            <a:r>
              <a:rPr lang="en-US" sz="2600" kern="0" spc="-40" dirty="0">
                <a:solidFill>
                  <a:srgbClr val="FFFFFF"/>
                </a:solidFill>
                <a:latin typeface="Cambria"/>
                <a:cs typeface="Cambria"/>
              </a:rPr>
              <a:t>Java</a:t>
            </a:r>
            <a:endParaRPr lang="en-US" sz="2600" kern="0" dirty="0">
              <a:latin typeface="Cambria"/>
              <a:cs typeface="Cambria"/>
            </a:endParaRPr>
          </a:p>
        </p:txBody>
      </p:sp>
    </p:spTree>
    <p:extLst>
      <p:ext uri="{BB962C8B-B14F-4D97-AF65-F5344CB8AC3E}">
        <p14:creationId xmlns:p14="http://schemas.microsoft.com/office/powerpoint/2010/main" val="3283897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143000"/>
            <a:ext cx="3919854" cy="412934"/>
          </a:xfrm>
          <a:prstGeom prst="rect">
            <a:avLst/>
          </a:prstGeom>
        </p:spPr>
        <p:txBody>
          <a:bodyPr vert="horz" wrap="square" lIns="0" tIns="12700" rIns="0" bIns="0" rtlCol="0">
            <a:spAutoFit/>
          </a:bodyPr>
          <a:lstStyle/>
          <a:p>
            <a:pPr marL="12699">
              <a:spcBef>
                <a:spcPts val="100"/>
              </a:spcBef>
            </a:pPr>
            <a:r>
              <a:rPr sz="2600" spc="-20" dirty="0">
                <a:solidFill>
                  <a:srgbClr val="FFFFFF"/>
                </a:solidFill>
                <a:latin typeface="Cambria"/>
                <a:cs typeface="Cambria"/>
              </a:rPr>
              <a:t>Parameter</a:t>
            </a:r>
            <a:r>
              <a:rPr sz="2600" spc="-50" dirty="0">
                <a:solidFill>
                  <a:srgbClr val="FFFFFF"/>
                </a:solidFill>
                <a:latin typeface="Cambria"/>
                <a:cs typeface="Cambria"/>
              </a:rPr>
              <a:t> </a:t>
            </a:r>
            <a:r>
              <a:rPr sz="2600" spc="-10" dirty="0">
                <a:solidFill>
                  <a:srgbClr val="FFFFFF"/>
                </a:solidFill>
                <a:latin typeface="Cambria"/>
                <a:cs typeface="Cambria"/>
              </a:rPr>
              <a:t>Passing</a:t>
            </a:r>
            <a:r>
              <a:rPr sz="2600" spc="-50" dirty="0">
                <a:solidFill>
                  <a:srgbClr val="FFFFFF"/>
                </a:solidFill>
                <a:latin typeface="Cambria"/>
                <a:cs typeface="Cambria"/>
              </a:rPr>
              <a:t> </a:t>
            </a:r>
            <a:r>
              <a:rPr sz="2600" spc="-10" dirty="0">
                <a:solidFill>
                  <a:srgbClr val="FFFFFF"/>
                </a:solidFill>
                <a:latin typeface="Cambria"/>
                <a:cs typeface="Cambria"/>
              </a:rPr>
              <a:t>in</a:t>
            </a:r>
            <a:r>
              <a:rPr sz="2600" spc="-25" dirty="0">
                <a:solidFill>
                  <a:srgbClr val="FFFFFF"/>
                </a:solidFill>
                <a:latin typeface="Cambria"/>
                <a:cs typeface="Cambria"/>
              </a:rPr>
              <a:t> </a:t>
            </a:r>
            <a:r>
              <a:rPr sz="2600" spc="-40" dirty="0">
                <a:solidFill>
                  <a:srgbClr val="FFFFFF"/>
                </a:solidFill>
                <a:latin typeface="Cambria"/>
                <a:cs typeface="Cambria"/>
              </a:rPr>
              <a:t>Java</a:t>
            </a:r>
            <a:endParaRPr sz="2600" dirty="0">
              <a:latin typeface="Cambria"/>
              <a:cs typeface="Cambria"/>
            </a:endParaRPr>
          </a:p>
        </p:txBody>
      </p:sp>
      <p:sp>
        <p:nvSpPr>
          <p:cNvPr id="3" name="object 3"/>
          <p:cNvSpPr txBox="1"/>
          <p:nvPr/>
        </p:nvSpPr>
        <p:spPr>
          <a:xfrm>
            <a:off x="457201" y="2006632"/>
            <a:ext cx="9136379" cy="4283224"/>
          </a:xfrm>
          <a:prstGeom prst="rect">
            <a:avLst/>
          </a:prstGeom>
        </p:spPr>
        <p:txBody>
          <a:bodyPr vert="horz" wrap="square" lIns="0" tIns="12700" rIns="0" bIns="0" rtlCol="0">
            <a:spAutoFit/>
          </a:bodyPr>
          <a:lstStyle/>
          <a:p>
            <a:pPr marL="12699" marR="5079" algn="just">
              <a:spcBef>
                <a:spcPts val="100"/>
              </a:spcBef>
            </a:pPr>
            <a:r>
              <a:rPr sz="2000" spc="-10" dirty="0">
                <a:latin typeface="Cambria"/>
                <a:cs typeface="Cambria"/>
              </a:rPr>
              <a:t>parameter</a:t>
            </a:r>
            <a:r>
              <a:rPr sz="2000" spc="-5" dirty="0">
                <a:latin typeface="Cambria"/>
                <a:cs typeface="Cambria"/>
              </a:rPr>
              <a:t> </a:t>
            </a:r>
            <a:r>
              <a:rPr sz="2000" dirty="0">
                <a:latin typeface="Cambria"/>
                <a:cs typeface="Cambria"/>
              </a:rPr>
              <a:t>passing in </a:t>
            </a:r>
            <a:r>
              <a:rPr sz="2000" spc="-20" dirty="0">
                <a:latin typeface="Cambria"/>
                <a:cs typeface="Cambria"/>
              </a:rPr>
              <a:t>Java</a:t>
            </a:r>
            <a:r>
              <a:rPr sz="2000" spc="-15" dirty="0">
                <a:latin typeface="Cambria"/>
                <a:cs typeface="Cambria"/>
              </a:rPr>
              <a:t> </a:t>
            </a:r>
            <a:r>
              <a:rPr sz="2000" dirty="0">
                <a:latin typeface="Cambria"/>
                <a:cs typeface="Cambria"/>
              </a:rPr>
              <a:t>is </a:t>
            </a:r>
            <a:r>
              <a:rPr sz="2000" spc="-25" dirty="0">
                <a:latin typeface="Cambria"/>
                <a:cs typeface="Cambria"/>
              </a:rPr>
              <a:t>always</a:t>
            </a:r>
            <a:r>
              <a:rPr sz="2000" spc="-20" dirty="0">
                <a:latin typeface="Cambria"/>
                <a:cs typeface="Cambria"/>
              </a:rPr>
              <a:t> </a:t>
            </a:r>
            <a:r>
              <a:rPr sz="2000" spc="-15" dirty="0">
                <a:latin typeface="Cambria"/>
                <a:cs typeface="Cambria"/>
              </a:rPr>
              <a:t>Pass-by-Value.</a:t>
            </a:r>
            <a:r>
              <a:rPr sz="2000" spc="-10" dirty="0">
                <a:latin typeface="Cambria"/>
                <a:cs typeface="Cambria"/>
              </a:rPr>
              <a:t> </a:t>
            </a:r>
            <a:r>
              <a:rPr sz="2000" spc="-35" dirty="0">
                <a:latin typeface="Cambria"/>
                <a:cs typeface="Cambria"/>
              </a:rPr>
              <a:t>However,</a:t>
            </a:r>
            <a:r>
              <a:rPr sz="2000" spc="-30" dirty="0">
                <a:latin typeface="Cambria"/>
                <a:cs typeface="Cambria"/>
              </a:rPr>
              <a:t> </a:t>
            </a:r>
            <a:r>
              <a:rPr sz="2000" spc="-5" dirty="0">
                <a:latin typeface="Cambria"/>
                <a:cs typeface="Cambria"/>
              </a:rPr>
              <a:t>the</a:t>
            </a:r>
            <a:r>
              <a:rPr sz="2000" dirty="0">
                <a:latin typeface="Cambria"/>
                <a:cs typeface="Cambria"/>
              </a:rPr>
              <a:t> </a:t>
            </a:r>
            <a:r>
              <a:rPr sz="2000" spc="-10" dirty="0">
                <a:latin typeface="Cambria"/>
                <a:cs typeface="Cambria"/>
              </a:rPr>
              <a:t>context</a:t>
            </a:r>
            <a:r>
              <a:rPr sz="2000" spc="-5" dirty="0">
                <a:latin typeface="Cambria"/>
                <a:cs typeface="Cambria"/>
              </a:rPr>
              <a:t> changes </a:t>
            </a:r>
            <a:r>
              <a:rPr sz="2000" dirty="0">
                <a:latin typeface="Cambria"/>
                <a:cs typeface="Cambria"/>
              </a:rPr>
              <a:t> </a:t>
            </a:r>
            <a:r>
              <a:rPr sz="2000" spc="-5" dirty="0">
                <a:latin typeface="Cambria"/>
                <a:cs typeface="Cambria"/>
              </a:rPr>
              <a:t>depending</a:t>
            </a:r>
            <a:r>
              <a:rPr sz="2000" spc="-30" dirty="0">
                <a:latin typeface="Cambria"/>
                <a:cs typeface="Cambria"/>
              </a:rPr>
              <a:t> </a:t>
            </a:r>
            <a:r>
              <a:rPr sz="2000" spc="-5" dirty="0">
                <a:latin typeface="Cambria"/>
                <a:cs typeface="Cambria"/>
              </a:rPr>
              <a:t>upon</a:t>
            </a:r>
            <a:r>
              <a:rPr sz="2000" dirty="0">
                <a:latin typeface="Cambria"/>
                <a:cs typeface="Cambria"/>
              </a:rPr>
              <a:t> </a:t>
            </a:r>
            <a:r>
              <a:rPr sz="2000" spc="-10" dirty="0">
                <a:latin typeface="Cambria"/>
                <a:cs typeface="Cambria"/>
              </a:rPr>
              <a:t>whether </a:t>
            </a:r>
            <a:r>
              <a:rPr sz="2000" spc="-20" dirty="0">
                <a:latin typeface="Cambria"/>
                <a:cs typeface="Cambria"/>
              </a:rPr>
              <a:t>we're</a:t>
            </a:r>
            <a:r>
              <a:rPr sz="2000" spc="-15" dirty="0">
                <a:latin typeface="Cambria"/>
                <a:cs typeface="Cambria"/>
              </a:rPr>
              <a:t> </a:t>
            </a:r>
            <a:r>
              <a:rPr sz="2000" spc="-5" dirty="0">
                <a:latin typeface="Cambria"/>
                <a:cs typeface="Cambria"/>
              </a:rPr>
              <a:t>dealing</a:t>
            </a:r>
            <a:r>
              <a:rPr sz="2000" spc="-10" dirty="0">
                <a:latin typeface="Cambria"/>
                <a:cs typeface="Cambria"/>
              </a:rPr>
              <a:t> </a:t>
            </a:r>
            <a:r>
              <a:rPr sz="2000" spc="-5" dirty="0">
                <a:latin typeface="Cambria"/>
                <a:cs typeface="Cambria"/>
              </a:rPr>
              <a:t>with </a:t>
            </a:r>
            <a:r>
              <a:rPr sz="2000" spc="-10" dirty="0">
                <a:latin typeface="Cambria"/>
                <a:cs typeface="Cambria"/>
              </a:rPr>
              <a:t>Primitives</a:t>
            </a:r>
            <a:r>
              <a:rPr sz="2000" dirty="0">
                <a:latin typeface="Cambria"/>
                <a:cs typeface="Cambria"/>
              </a:rPr>
              <a:t> </a:t>
            </a:r>
            <a:r>
              <a:rPr sz="2000" spc="-5" dirty="0">
                <a:latin typeface="Cambria"/>
                <a:cs typeface="Cambria"/>
              </a:rPr>
              <a:t>or</a:t>
            </a:r>
            <a:r>
              <a:rPr sz="2000" spc="10" dirty="0">
                <a:latin typeface="Cambria"/>
                <a:cs typeface="Cambria"/>
              </a:rPr>
              <a:t> </a:t>
            </a:r>
            <a:r>
              <a:rPr sz="2000" spc="-5" dirty="0">
                <a:latin typeface="Cambria"/>
                <a:cs typeface="Cambria"/>
              </a:rPr>
              <a:t>Objects:</a:t>
            </a:r>
            <a:endParaRPr sz="2000" dirty="0">
              <a:latin typeface="Cambria"/>
              <a:cs typeface="Cambria"/>
            </a:endParaRPr>
          </a:p>
          <a:p>
            <a:pPr>
              <a:spcBef>
                <a:spcPts val="45"/>
              </a:spcBef>
            </a:pPr>
            <a:endParaRPr sz="2000" dirty="0">
              <a:latin typeface="Cambria"/>
              <a:cs typeface="Cambria"/>
            </a:endParaRPr>
          </a:p>
          <a:p>
            <a:pPr marL="429859" indent="-416524">
              <a:spcBef>
                <a:spcPts val="5"/>
              </a:spcBef>
              <a:buFont typeface="Wingdings"/>
              <a:buChar char=""/>
              <a:tabLst>
                <a:tab pos="429859" algn="l"/>
                <a:tab pos="430494" algn="l"/>
              </a:tabLst>
            </a:pPr>
            <a:r>
              <a:rPr sz="2000" spc="-25" dirty="0">
                <a:latin typeface="Cambria"/>
                <a:cs typeface="Cambria"/>
              </a:rPr>
              <a:t>For</a:t>
            </a:r>
            <a:r>
              <a:rPr sz="2000" spc="-15" dirty="0">
                <a:latin typeface="Cambria"/>
                <a:cs typeface="Cambria"/>
              </a:rPr>
              <a:t> </a:t>
            </a:r>
            <a:r>
              <a:rPr sz="2000" spc="-10" dirty="0">
                <a:latin typeface="Cambria"/>
                <a:cs typeface="Cambria"/>
              </a:rPr>
              <a:t>Primitive</a:t>
            </a:r>
            <a:r>
              <a:rPr sz="2000" spc="-20" dirty="0">
                <a:latin typeface="Cambria"/>
                <a:cs typeface="Cambria"/>
              </a:rPr>
              <a:t> </a:t>
            </a:r>
            <a:r>
              <a:rPr sz="2000" spc="-5" dirty="0">
                <a:latin typeface="Cambria"/>
                <a:cs typeface="Cambria"/>
              </a:rPr>
              <a:t>types,</a:t>
            </a:r>
            <a:r>
              <a:rPr sz="2000" spc="25" dirty="0">
                <a:latin typeface="Cambria"/>
                <a:cs typeface="Cambria"/>
              </a:rPr>
              <a:t> </a:t>
            </a:r>
            <a:r>
              <a:rPr sz="2000" spc="-10" dirty="0">
                <a:latin typeface="Cambria"/>
                <a:cs typeface="Cambria"/>
              </a:rPr>
              <a:t>parameters</a:t>
            </a:r>
            <a:r>
              <a:rPr sz="2000" spc="10" dirty="0">
                <a:latin typeface="Cambria"/>
                <a:cs typeface="Cambria"/>
              </a:rPr>
              <a:t> </a:t>
            </a:r>
            <a:r>
              <a:rPr sz="2000" spc="-10" dirty="0">
                <a:latin typeface="Cambria"/>
                <a:cs typeface="Cambria"/>
              </a:rPr>
              <a:t>are</a:t>
            </a:r>
            <a:r>
              <a:rPr sz="2000" spc="-20" dirty="0">
                <a:latin typeface="Cambria"/>
                <a:cs typeface="Cambria"/>
              </a:rPr>
              <a:t> </a:t>
            </a:r>
            <a:r>
              <a:rPr sz="2000" spc="-10" dirty="0">
                <a:latin typeface="Cambria"/>
                <a:cs typeface="Cambria"/>
              </a:rPr>
              <a:t>pass-by-value</a:t>
            </a:r>
            <a:endParaRPr sz="2000" dirty="0">
              <a:latin typeface="Cambria"/>
              <a:cs typeface="Cambria"/>
            </a:endParaRPr>
          </a:p>
          <a:p>
            <a:pPr marL="429859" indent="-416524">
              <a:buFont typeface="Wingdings"/>
              <a:buChar char=""/>
              <a:tabLst>
                <a:tab pos="429859" algn="l"/>
                <a:tab pos="430494" algn="l"/>
              </a:tabLst>
            </a:pPr>
            <a:r>
              <a:rPr sz="2000" spc="-25" dirty="0">
                <a:latin typeface="Cambria"/>
                <a:cs typeface="Cambria"/>
              </a:rPr>
              <a:t>For</a:t>
            </a:r>
            <a:r>
              <a:rPr sz="2000" spc="-10" dirty="0">
                <a:latin typeface="Cambria"/>
                <a:cs typeface="Cambria"/>
              </a:rPr>
              <a:t> </a:t>
            </a:r>
            <a:r>
              <a:rPr sz="2000" spc="-5" dirty="0">
                <a:latin typeface="Cambria"/>
                <a:cs typeface="Cambria"/>
              </a:rPr>
              <a:t>Object</a:t>
            </a:r>
            <a:r>
              <a:rPr sz="2000" dirty="0">
                <a:latin typeface="Cambria"/>
                <a:cs typeface="Cambria"/>
              </a:rPr>
              <a:t> </a:t>
            </a:r>
            <a:r>
              <a:rPr sz="2000" spc="-5" dirty="0">
                <a:latin typeface="Cambria"/>
                <a:cs typeface="Cambria"/>
              </a:rPr>
              <a:t>types,</a:t>
            </a:r>
            <a:r>
              <a:rPr sz="2000" spc="10" dirty="0">
                <a:latin typeface="Cambria"/>
                <a:cs typeface="Cambria"/>
              </a:rPr>
              <a:t> </a:t>
            </a:r>
            <a:r>
              <a:rPr sz="2000" dirty="0">
                <a:latin typeface="Cambria"/>
                <a:cs typeface="Cambria"/>
              </a:rPr>
              <a:t>the</a:t>
            </a:r>
            <a:r>
              <a:rPr sz="2000" spc="-15" dirty="0">
                <a:latin typeface="Cambria"/>
                <a:cs typeface="Cambria"/>
              </a:rPr>
              <a:t> </a:t>
            </a:r>
            <a:r>
              <a:rPr sz="2000" spc="-5" dirty="0">
                <a:latin typeface="Cambria"/>
                <a:cs typeface="Cambria"/>
              </a:rPr>
              <a:t>object</a:t>
            </a:r>
            <a:r>
              <a:rPr sz="2000" spc="-15" dirty="0">
                <a:latin typeface="Cambria"/>
                <a:cs typeface="Cambria"/>
              </a:rPr>
              <a:t> reference </a:t>
            </a:r>
            <a:r>
              <a:rPr sz="2000" dirty="0">
                <a:latin typeface="Cambria"/>
                <a:cs typeface="Cambria"/>
              </a:rPr>
              <a:t>is</a:t>
            </a:r>
            <a:r>
              <a:rPr sz="2000" spc="5" dirty="0">
                <a:latin typeface="Cambria"/>
                <a:cs typeface="Cambria"/>
              </a:rPr>
              <a:t> </a:t>
            </a:r>
            <a:r>
              <a:rPr sz="2000" spc="-10" dirty="0">
                <a:latin typeface="Cambria"/>
                <a:cs typeface="Cambria"/>
              </a:rPr>
              <a:t>pass-by-value</a:t>
            </a:r>
            <a:endParaRPr sz="2000" dirty="0">
              <a:latin typeface="Cambria"/>
              <a:cs typeface="Cambria"/>
            </a:endParaRPr>
          </a:p>
          <a:p>
            <a:pPr marL="12699" marR="7620" algn="just">
              <a:spcBef>
                <a:spcPts val="1855"/>
              </a:spcBef>
            </a:pPr>
            <a:r>
              <a:rPr sz="2000" spc="5" dirty="0">
                <a:latin typeface="Cambria"/>
                <a:cs typeface="Cambria"/>
              </a:rPr>
              <a:t>In </a:t>
            </a:r>
            <a:r>
              <a:rPr sz="2000" spc="-10" dirty="0">
                <a:latin typeface="Cambria"/>
                <a:cs typeface="Cambria"/>
              </a:rPr>
              <a:t>case </a:t>
            </a:r>
            <a:r>
              <a:rPr sz="2000" spc="-5" dirty="0">
                <a:latin typeface="Cambria"/>
                <a:cs typeface="Cambria"/>
              </a:rPr>
              <a:t>of </a:t>
            </a:r>
            <a:r>
              <a:rPr sz="2000" spc="-10" dirty="0">
                <a:latin typeface="Cambria"/>
                <a:cs typeface="Cambria"/>
              </a:rPr>
              <a:t>primitives, </a:t>
            </a:r>
            <a:r>
              <a:rPr sz="2000" dirty="0">
                <a:latin typeface="Cambria"/>
                <a:cs typeface="Cambria"/>
              </a:rPr>
              <a:t>the </a:t>
            </a:r>
            <a:r>
              <a:rPr sz="2000" spc="-10" dirty="0">
                <a:latin typeface="Cambria"/>
                <a:cs typeface="Cambria"/>
              </a:rPr>
              <a:t>value </a:t>
            </a:r>
            <a:r>
              <a:rPr sz="2000" dirty="0">
                <a:latin typeface="Cambria"/>
                <a:cs typeface="Cambria"/>
              </a:rPr>
              <a:t>is </a:t>
            </a:r>
            <a:r>
              <a:rPr sz="2000" spc="-10" dirty="0">
                <a:latin typeface="Cambria"/>
                <a:cs typeface="Cambria"/>
              </a:rPr>
              <a:t>simply copied </a:t>
            </a:r>
            <a:r>
              <a:rPr sz="2000" spc="-5" dirty="0">
                <a:latin typeface="Cambria"/>
                <a:cs typeface="Cambria"/>
              </a:rPr>
              <a:t>inside stack memory </a:t>
            </a:r>
            <a:r>
              <a:rPr sz="2000" spc="-10" dirty="0">
                <a:latin typeface="Cambria"/>
                <a:cs typeface="Cambria"/>
              </a:rPr>
              <a:t>which </a:t>
            </a:r>
            <a:r>
              <a:rPr sz="2000" dirty="0">
                <a:latin typeface="Cambria"/>
                <a:cs typeface="Cambria"/>
              </a:rPr>
              <a:t>is </a:t>
            </a:r>
            <a:r>
              <a:rPr sz="2000" spc="-5" dirty="0">
                <a:latin typeface="Cambria"/>
                <a:cs typeface="Cambria"/>
              </a:rPr>
              <a:t>then </a:t>
            </a:r>
            <a:r>
              <a:rPr sz="2000" dirty="0">
                <a:latin typeface="Cambria"/>
                <a:cs typeface="Cambria"/>
              </a:rPr>
              <a:t> </a:t>
            </a:r>
            <a:r>
              <a:rPr sz="2000" spc="-10" dirty="0">
                <a:latin typeface="Cambria"/>
                <a:cs typeface="Cambria"/>
              </a:rPr>
              <a:t>passed</a:t>
            </a:r>
            <a:r>
              <a:rPr sz="2000" spc="-15" dirty="0">
                <a:latin typeface="Cambria"/>
                <a:cs typeface="Cambria"/>
              </a:rPr>
              <a:t> </a:t>
            </a:r>
            <a:r>
              <a:rPr sz="2000" dirty="0">
                <a:latin typeface="Cambria"/>
                <a:cs typeface="Cambria"/>
              </a:rPr>
              <a:t>to</a:t>
            </a:r>
            <a:r>
              <a:rPr sz="2000" spc="-20" dirty="0">
                <a:latin typeface="Cambria"/>
                <a:cs typeface="Cambria"/>
              </a:rPr>
              <a:t> </a:t>
            </a:r>
            <a:r>
              <a:rPr sz="2000" dirty="0">
                <a:latin typeface="Cambria"/>
                <a:cs typeface="Cambria"/>
              </a:rPr>
              <a:t>the</a:t>
            </a:r>
            <a:r>
              <a:rPr sz="2000" spc="-15" dirty="0">
                <a:latin typeface="Cambria"/>
                <a:cs typeface="Cambria"/>
              </a:rPr>
              <a:t> </a:t>
            </a:r>
            <a:r>
              <a:rPr sz="2000" spc="-5" dirty="0">
                <a:latin typeface="Cambria"/>
                <a:cs typeface="Cambria"/>
              </a:rPr>
              <a:t>callee</a:t>
            </a:r>
            <a:r>
              <a:rPr sz="2000" spc="-15" dirty="0">
                <a:latin typeface="Cambria"/>
                <a:cs typeface="Cambria"/>
              </a:rPr>
              <a:t> </a:t>
            </a:r>
            <a:r>
              <a:rPr sz="2000" spc="-5" dirty="0">
                <a:latin typeface="Cambria"/>
                <a:cs typeface="Cambria"/>
              </a:rPr>
              <a:t>method.</a:t>
            </a:r>
            <a:endParaRPr sz="2000" dirty="0">
              <a:latin typeface="Cambria"/>
              <a:cs typeface="Cambria"/>
            </a:endParaRPr>
          </a:p>
          <a:p>
            <a:pPr>
              <a:spcBef>
                <a:spcPts val="50"/>
              </a:spcBef>
            </a:pPr>
            <a:endParaRPr sz="2000" dirty="0">
              <a:latin typeface="Cambria"/>
              <a:cs typeface="Cambria"/>
            </a:endParaRPr>
          </a:p>
          <a:p>
            <a:pPr marL="12699" marR="5079" algn="just"/>
            <a:r>
              <a:rPr sz="2000" spc="5" dirty="0">
                <a:latin typeface="Cambria"/>
                <a:cs typeface="Cambria"/>
              </a:rPr>
              <a:t>In </a:t>
            </a:r>
            <a:r>
              <a:rPr sz="2000" spc="-5" dirty="0">
                <a:latin typeface="Cambria"/>
                <a:cs typeface="Cambria"/>
              </a:rPr>
              <a:t>case </a:t>
            </a:r>
            <a:r>
              <a:rPr sz="2000" spc="5" dirty="0">
                <a:latin typeface="Cambria"/>
                <a:cs typeface="Cambria"/>
              </a:rPr>
              <a:t>of </a:t>
            </a:r>
            <a:r>
              <a:rPr sz="2000" spc="-10" dirty="0">
                <a:latin typeface="Cambria"/>
                <a:cs typeface="Cambria"/>
              </a:rPr>
              <a:t>non-primitives,</a:t>
            </a:r>
            <a:r>
              <a:rPr sz="2000" spc="-5" dirty="0">
                <a:latin typeface="Cambria"/>
                <a:cs typeface="Cambria"/>
              </a:rPr>
              <a:t> </a:t>
            </a:r>
            <a:r>
              <a:rPr sz="2000" dirty="0">
                <a:latin typeface="Cambria"/>
                <a:cs typeface="Cambria"/>
              </a:rPr>
              <a:t>a </a:t>
            </a:r>
            <a:r>
              <a:rPr sz="2000" spc="-15" dirty="0">
                <a:latin typeface="Cambria"/>
                <a:cs typeface="Cambria"/>
              </a:rPr>
              <a:t>reference</a:t>
            </a:r>
            <a:r>
              <a:rPr sz="2000" spc="-10" dirty="0">
                <a:latin typeface="Cambria"/>
                <a:cs typeface="Cambria"/>
              </a:rPr>
              <a:t> </a:t>
            </a:r>
            <a:r>
              <a:rPr sz="2000" dirty="0">
                <a:latin typeface="Cambria"/>
                <a:cs typeface="Cambria"/>
              </a:rPr>
              <a:t>in </a:t>
            </a:r>
            <a:r>
              <a:rPr sz="2000" spc="-5" dirty="0">
                <a:latin typeface="Cambria"/>
                <a:cs typeface="Cambria"/>
              </a:rPr>
              <a:t>stack</a:t>
            </a:r>
            <a:r>
              <a:rPr sz="2000" dirty="0">
                <a:latin typeface="Cambria"/>
                <a:cs typeface="Cambria"/>
              </a:rPr>
              <a:t> </a:t>
            </a:r>
            <a:r>
              <a:rPr sz="2000" spc="-5" dirty="0">
                <a:latin typeface="Cambria"/>
                <a:cs typeface="Cambria"/>
              </a:rPr>
              <a:t>memory</a:t>
            </a:r>
            <a:r>
              <a:rPr sz="2000" dirty="0">
                <a:latin typeface="Cambria"/>
                <a:cs typeface="Cambria"/>
              </a:rPr>
              <a:t> </a:t>
            </a:r>
            <a:r>
              <a:rPr sz="2000" spc="-5" dirty="0">
                <a:latin typeface="Cambria"/>
                <a:cs typeface="Cambria"/>
              </a:rPr>
              <a:t>points</a:t>
            </a:r>
            <a:r>
              <a:rPr sz="2000" dirty="0">
                <a:latin typeface="Cambria"/>
                <a:cs typeface="Cambria"/>
              </a:rPr>
              <a:t> </a:t>
            </a:r>
            <a:r>
              <a:rPr sz="2000" spc="-10" dirty="0">
                <a:latin typeface="Cambria"/>
                <a:cs typeface="Cambria"/>
              </a:rPr>
              <a:t>to</a:t>
            </a:r>
            <a:r>
              <a:rPr sz="2000" spc="-5" dirty="0">
                <a:latin typeface="Cambria"/>
                <a:cs typeface="Cambria"/>
              </a:rPr>
              <a:t> the</a:t>
            </a:r>
            <a:r>
              <a:rPr sz="2000" spc="385" dirty="0">
                <a:latin typeface="Cambria"/>
                <a:cs typeface="Cambria"/>
              </a:rPr>
              <a:t> </a:t>
            </a:r>
            <a:r>
              <a:rPr sz="2000" spc="-5" dirty="0">
                <a:latin typeface="Cambria"/>
                <a:cs typeface="Cambria"/>
              </a:rPr>
              <a:t>actual</a:t>
            </a:r>
            <a:r>
              <a:rPr sz="2000" spc="385" dirty="0">
                <a:latin typeface="Cambria"/>
                <a:cs typeface="Cambria"/>
              </a:rPr>
              <a:t> </a:t>
            </a:r>
            <a:r>
              <a:rPr sz="2000" spc="-5" dirty="0">
                <a:latin typeface="Cambria"/>
                <a:cs typeface="Cambria"/>
              </a:rPr>
              <a:t>data </a:t>
            </a:r>
            <a:r>
              <a:rPr sz="2000" dirty="0">
                <a:latin typeface="Cambria"/>
                <a:cs typeface="Cambria"/>
              </a:rPr>
              <a:t> </a:t>
            </a:r>
            <a:r>
              <a:rPr sz="2000" spc="-10" dirty="0">
                <a:latin typeface="Cambria"/>
                <a:cs typeface="Cambria"/>
              </a:rPr>
              <a:t>which </a:t>
            </a:r>
            <a:r>
              <a:rPr sz="2000" spc="-5" dirty="0">
                <a:latin typeface="Cambria"/>
                <a:cs typeface="Cambria"/>
              </a:rPr>
              <a:t>resides </a:t>
            </a:r>
            <a:r>
              <a:rPr sz="2000" dirty="0">
                <a:latin typeface="Cambria"/>
                <a:cs typeface="Cambria"/>
              </a:rPr>
              <a:t>in </a:t>
            </a:r>
            <a:r>
              <a:rPr sz="2000" spc="-5" dirty="0">
                <a:latin typeface="Cambria"/>
                <a:cs typeface="Cambria"/>
              </a:rPr>
              <a:t>the heap. When </a:t>
            </a:r>
            <a:r>
              <a:rPr sz="2000" spc="-15" dirty="0">
                <a:latin typeface="Cambria"/>
                <a:cs typeface="Cambria"/>
              </a:rPr>
              <a:t>we </a:t>
            </a:r>
            <a:r>
              <a:rPr sz="2000" spc="-5" dirty="0">
                <a:latin typeface="Cambria"/>
                <a:cs typeface="Cambria"/>
              </a:rPr>
              <a:t>pass </a:t>
            </a:r>
            <a:r>
              <a:rPr sz="2000" spc="-10" dirty="0">
                <a:latin typeface="Cambria"/>
                <a:cs typeface="Cambria"/>
              </a:rPr>
              <a:t>an </a:t>
            </a:r>
            <a:r>
              <a:rPr sz="2000" dirty="0">
                <a:latin typeface="Cambria"/>
                <a:cs typeface="Cambria"/>
              </a:rPr>
              <a:t>object, </a:t>
            </a:r>
            <a:r>
              <a:rPr sz="2000" spc="-5" dirty="0">
                <a:latin typeface="Cambria"/>
                <a:cs typeface="Cambria"/>
              </a:rPr>
              <a:t>the </a:t>
            </a:r>
            <a:r>
              <a:rPr sz="2000" spc="-15" dirty="0">
                <a:latin typeface="Cambria"/>
                <a:cs typeface="Cambria"/>
              </a:rPr>
              <a:t>reference </a:t>
            </a:r>
            <a:r>
              <a:rPr sz="2000" spc="-10" dirty="0">
                <a:latin typeface="Cambria"/>
                <a:cs typeface="Cambria"/>
              </a:rPr>
              <a:t>in </a:t>
            </a:r>
            <a:r>
              <a:rPr sz="2000" spc="-5" dirty="0">
                <a:latin typeface="Cambria"/>
                <a:cs typeface="Cambria"/>
              </a:rPr>
              <a:t>stack memory </a:t>
            </a:r>
            <a:r>
              <a:rPr sz="2000" dirty="0">
                <a:latin typeface="Cambria"/>
                <a:cs typeface="Cambria"/>
              </a:rPr>
              <a:t>is </a:t>
            </a:r>
            <a:r>
              <a:rPr sz="2000" spc="5" dirty="0">
                <a:latin typeface="Cambria"/>
                <a:cs typeface="Cambria"/>
              </a:rPr>
              <a:t> </a:t>
            </a:r>
            <a:r>
              <a:rPr sz="2000" spc="-5" dirty="0">
                <a:latin typeface="Cambria"/>
                <a:cs typeface="Cambria"/>
              </a:rPr>
              <a:t>copied</a:t>
            </a:r>
            <a:r>
              <a:rPr sz="2000" spc="-30" dirty="0">
                <a:latin typeface="Cambria"/>
                <a:cs typeface="Cambria"/>
              </a:rPr>
              <a:t> </a:t>
            </a:r>
            <a:r>
              <a:rPr sz="2000" dirty="0">
                <a:latin typeface="Cambria"/>
                <a:cs typeface="Cambria"/>
              </a:rPr>
              <a:t>and</a:t>
            </a:r>
            <a:r>
              <a:rPr sz="2000" spc="-10" dirty="0">
                <a:latin typeface="Cambria"/>
                <a:cs typeface="Cambria"/>
              </a:rPr>
              <a:t> </a:t>
            </a:r>
            <a:r>
              <a:rPr sz="2000" spc="-5" dirty="0">
                <a:latin typeface="Cambria"/>
                <a:cs typeface="Cambria"/>
              </a:rPr>
              <a:t>the</a:t>
            </a:r>
            <a:r>
              <a:rPr sz="2000" dirty="0">
                <a:latin typeface="Cambria"/>
                <a:cs typeface="Cambria"/>
              </a:rPr>
              <a:t> </a:t>
            </a:r>
            <a:r>
              <a:rPr sz="2000" spc="-5" dirty="0">
                <a:latin typeface="Cambria"/>
                <a:cs typeface="Cambria"/>
              </a:rPr>
              <a:t>new</a:t>
            </a:r>
            <a:r>
              <a:rPr sz="2000" spc="5" dirty="0">
                <a:latin typeface="Cambria"/>
                <a:cs typeface="Cambria"/>
              </a:rPr>
              <a:t> </a:t>
            </a:r>
            <a:r>
              <a:rPr sz="2000" spc="-15" dirty="0">
                <a:latin typeface="Cambria"/>
                <a:cs typeface="Cambria"/>
              </a:rPr>
              <a:t>reference </a:t>
            </a:r>
            <a:r>
              <a:rPr sz="2000" dirty="0">
                <a:latin typeface="Cambria"/>
                <a:cs typeface="Cambria"/>
              </a:rPr>
              <a:t>is</a:t>
            </a:r>
            <a:r>
              <a:rPr sz="2000" spc="15" dirty="0">
                <a:latin typeface="Cambria"/>
                <a:cs typeface="Cambria"/>
              </a:rPr>
              <a:t> </a:t>
            </a:r>
            <a:r>
              <a:rPr sz="2000" spc="-10" dirty="0">
                <a:latin typeface="Cambria"/>
                <a:cs typeface="Cambria"/>
              </a:rPr>
              <a:t>passed</a:t>
            </a:r>
            <a:r>
              <a:rPr sz="2000" spc="5" dirty="0">
                <a:latin typeface="Cambria"/>
                <a:cs typeface="Cambria"/>
              </a:rPr>
              <a:t> </a:t>
            </a:r>
            <a:r>
              <a:rPr sz="2000" spc="-10" dirty="0">
                <a:latin typeface="Cambria"/>
                <a:cs typeface="Cambria"/>
              </a:rPr>
              <a:t>to</a:t>
            </a:r>
            <a:r>
              <a:rPr sz="2000" spc="-5" dirty="0">
                <a:latin typeface="Cambria"/>
                <a:cs typeface="Cambria"/>
              </a:rPr>
              <a:t> the</a:t>
            </a:r>
            <a:r>
              <a:rPr sz="2000" spc="-15" dirty="0">
                <a:latin typeface="Cambria"/>
                <a:cs typeface="Cambria"/>
              </a:rPr>
              <a:t> </a:t>
            </a:r>
            <a:r>
              <a:rPr sz="2000" spc="-5" dirty="0">
                <a:latin typeface="Cambria"/>
                <a:cs typeface="Cambria"/>
              </a:rPr>
              <a:t>method.</a:t>
            </a:r>
            <a:endParaRPr sz="2000" dirty="0">
              <a:latin typeface="Cambria"/>
              <a:cs typeface="Cambria"/>
            </a:endParaRPr>
          </a:p>
          <a:p>
            <a:pPr>
              <a:spcBef>
                <a:spcPts val="50"/>
              </a:spcBef>
            </a:pPr>
            <a:endParaRPr sz="2000" dirty="0">
              <a:latin typeface="Cambria"/>
              <a:cs typeface="Cambria"/>
            </a:endParaRPr>
          </a:p>
          <a:p>
            <a:pPr marL="12699" algn="just"/>
            <a:r>
              <a:rPr sz="2000" spc="-5" dirty="0">
                <a:latin typeface="Cambria"/>
                <a:cs typeface="Cambria"/>
              </a:rPr>
              <a:t>Check</a:t>
            </a:r>
            <a:r>
              <a:rPr sz="2000" spc="-30" dirty="0">
                <a:latin typeface="Cambria"/>
                <a:cs typeface="Cambria"/>
              </a:rPr>
              <a:t> </a:t>
            </a:r>
            <a:r>
              <a:rPr sz="2000" spc="-5" dirty="0">
                <a:latin typeface="Cambria"/>
                <a:cs typeface="Cambria"/>
              </a:rPr>
              <a:t>Example</a:t>
            </a:r>
            <a:r>
              <a:rPr sz="2000" spc="-10" dirty="0">
                <a:latin typeface="Cambria"/>
                <a:cs typeface="Cambria"/>
              </a:rPr>
              <a:t> </a:t>
            </a:r>
            <a:r>
              <a:rPr sz="2000" dirty="0">
                <a:latin typeface="Cambria"/>
                <a:cs typeface="Cambria"/>
              </a:rPr>
              <a:t>:</a:t>
            </a:r>
            <a:r>
              <a:rPr sz="2000" spc="15" dirty="0">
                <a:latin typeface="Cambria"/>
                <a:cs typeface="Cambria"/>
              </a:rPr>
              <a:t> </a:t>
            </a:r>
            <a:r>
              <a:rPr sz="2000" dirty="0">
                <a:latin typeface="Cambria"/>
                <a:cs typeface="Cambria"/>
              </a:rPr>
              <a:t>Unit</a:t>
            </a:r>
            <a:r>
              <a:rPr sz="2000" spc="-15" dirty="0">
                <a:latin typeface="Cambria"/>
                <a:cs typeface="Cambria"/>
              </a:rPr>
              <a:t> </a:t>
            </a:r>
            <a:r>
              <a:rPr sz="2000" dirty="0">
                <a:latin typeface="Cambria"/>
                <a:cs typeface="Cambria"/>
              </a:rPr>
              <a:t>3</a:t>
            </a:r>
            <a:r>
              <a:rPr sz="2000" spc="-5" dirty="0">
                <a:latin typeface="Cambria"/>
                <a:cs typeface="Cambria"/>
              </a:rPr>
              <a:t> </a:t>
            </a:r>
            <a:r>
              <a:rPr sz="2000" dirty="0">
                <a:latin typeface="Cambria"/>
                <a:cs typeface="Cambria"/>
              </a:rPr>
              <a:t>→</a:t>
            </a:r>
            <a:r>
              <a:rPr sz="2000" spc="35" dirty="0">
                <a:latin typeface="Cambria"/>
                <a:cs typeface="Cambria"/>
              </a:rPr>
              <a:t> </a:t>
            </a:r>
            <a:r>
              <a:rPr sz="2000" spc="-15" dirty="0">
                <a:latin typeface="Cambria"/>
                <a:cs typeface="Cambria"/>
              </a:rPr>
              <a:t>CallByValue.java</a:t>
            </a:r>
            <a:r>
              <a:rPr sz="2000" spc="-50" dirty="0">
                <a:latin typeface="Cambria"/>
                <a:cs typeface="Cambria"/>
              </a:rPr>
              <a:t> </a:t>
            </a:r>
            <a:r>
              <a:rPr sz="2000" dirty="0">
                <a:latin typeface="Cambria"/>
                <a:cs typeface="Cambria"/>
              </a:rPr>
              <a:t>,</a:t>
            </a:r>
            <a:r>
              <a:rPr sz="2000" spc="5" dirty="0">
                <a:latin typeface="Cambria"/>
                <a:cs typeface="Cambria"/>
              </a:rPr>
              <a:t> </a:t>
            </a:r>
            <a:r>
              <a:rPr sz="2000" spc="-15" dirty="0">
                <a:latin typeface="Cambria"/>
                <a:cs typeface="Cambria"/>
              </a:rPr>
              <a:t>CallByReference.java</a:t>
            </a:r>
            <a:endParaRPr sz="2000" dirty="0">
              <a:latin typeface="Cambria"/>
              <a:cs typeface="Cambria"/>
            </a:endParaRPr>
          </a:p>
        </p:txBody>
      </p:sp>
      <p:pic>
        <p:nvPicPr>
          <p:cNvPr id="4" name="object 4"/>
          <p:cNvPicPr/>
          <p:nvPr/>
        </p:nvPicPr>
        <p:blipFill>
          <a:blip r:embed="rId2" cstate="print"/>
          <a:stretch>
            <a:fillRect/>
          </a:stretch>
        </p:blipFill>
        <p:spPr>
          <a:xfrm>
            <a:off x="457201" y="6553293"/>
            <a:ext cx="9136380" cy="75428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1067772"/>
            <a:ext cx="2117090" cy="566822"/>
          </a:xfrm>
          <a:prstGeom prst="rect">
            <a:avLst/>
          </a:prstGeom>
        </p:spPr>
        <p:txBody>
          <a:bodyPr vert="horz" wrap="square" lIns="0" tIns="12700" rIns="0" bIns="0" rtlCol="0">
            <a:spAutoFit/>
          </a:bodyPr>
          <a:lstStyle/>
          <a:p>
            <a:pPr marL="12699">
              <a:spcBef>
                <a:spcPts val="100"/>
              </a:spcBef>
            </a:pPr>
            <a:r>
              <a:rPr lang="en-US" sz="3600" spc="-5" dirty="0" smtClean="0">
                <a:solidFill>
                  <a:srgbClr val="FFFFFF"/>
                </a:solidFill>
              </a:rPr>
              <a:t>Contents</a:t>
            </a:r>
            <a:endParaRPr sz="3600" dirty="0"/>
          </a:p>
        </p:txBody>
      </p:sp>
      <p:sp>
        <p:nvSpPr>
          <p:cNvPr id="3" name="object 3"/>
          <p:cNvSpPr txBox="1"/>
          <p:nvPr/>
        </p:nvSpPr>
        <p:spPr>
          <a:xfrm>
            <a:off x="839181" y="2057400"/>
            <a:ext cx="8609619" cy="4586512"/>
          </a:xfrm>
          <a:prstGeom prst="rect">
            <a:avLst/>
          </a:prstGeom>
        </p:spPr>
        <p:txBody>
          <a:bodyPr vert="horz" wrap="square" lIns="0" tIns="13335" rIns="0" bIns="0" rtlCol="0">
            <a:spAutoFit/>
          </a:bodyPr>
          <a:lstStyle/>
          <a:p>
            <a:pPr marL="355599" marR="5079" indent="-342900" algn="just">
              <a:spcBef>
                <a:spcPts val="105"/>
              </a:spcBef>
              <a:buFont typeface="Wingdings" panose="05000000000000000000" pitchFamily="2" charset="2"/>
              <a:buChar char="§"/>
            </a:pPr>
            <a:r>
              <a:rPr lang="en-US" sz="2400" dirty="0" smtClean="0">
                <a:latin typeface="Cambria"/>
                <a:cs typeface="Cambria"/>
              </a:rPr>
              <a:t>Defining classes for objects</a:t>
            </a:r>
          </a:p>
          <a:p>
            <a:pPr marL="355599" marR="5079" indent="-342900" algn="just">
              <a:spcBef>
                <a:spcPts val="105"/>
              </a:spcBef>
              <a:buFont typeface="Wingdings" panose="05000000000000000000" pitchFamily="2" charset="2"/>
              <a:buChar char="§"/>
            </a:pPr>
            <a:r>
              <a:rPr lang="en-US" sz="2400" dirty="0" smtClean="0">
                <a:latin typeface="Cambria"/>
                <a:cs typeface="Cambria"/>
              </a:rPr>
              <a:t>Declaring objects</a:t>
            </a:r>
          </a:p>
          <a:p>
            <a:pPr marL="355599" marR="5079" indent="-342900" algn="just">
              <a:spcBef>
                <a:spcPts val="105"/>
              </a:spcBef>
              <a:buFont typeface="Wingdings" panose="05000000000000000000" pitchFamily="2" charset="2"/>
              <a:buChar char="§"/>
            </a:pPr>
            <a:r>
              <a:rPr lang="en-US" sz="2400" dirty="0" smtClean="0">
                <a:latin typeface="Cambria"/>
                <a:cs typeface="Cambria"/>
              </a:rPr>
              <a:t>New keyword</a:t>
            </a:r>
          </a:p>
          <a:p>
            <a:pPr marL="355599" marR="5079" indent="-342900" algn="just">
              <a:spcBef>
                <a:spcPts val="105"/>
              </a:spcBef>
              <a:buFont typeface="Wingdings" panose="05000000000000000000" pitchFamily="2" charset="2"/>
              <a:buChar char="§"/>
            </a:pPr>
            <a:r>
              <a:rPr lang="en-US" sz="2400" dirty="0" smtClean="0">
                <a:latin typeface="Cambria"/>
                <a:cs typeface="Cambria"/>
              </a:rPr>
              <a:t>Defining and calling methods in class</a:t>
            </a:r>
          </a:p>
          <a:p>
            <a:pPr marL="355599" marR="5079" indent="-342900" algn="just">
              <a:spcBef>
                <a:spcPts val="105"/>
              </a:spcBef>
              <a:buFont typeface="Wingdings" panose="05000000000000000000" pitchFamily="2" charset="2"/>
              <a:buChar char="§"/>
            </a:pPr>
            <a:r>
              <a:rPr lang="en-US" sz="2400" dirty="0" smtClean="0">
                <a:latin typeface="Cambria"/>
                <a:cs typeface="Cambria"/>
              </a:rPr>
              <a:t>Array of objects</a:t>
            </a:r>
          </a:p>
          <a:p>
            <a:pPr marL="355599" marR="5079" indent="-342900" algn="just">
              <a:spcBef>
                <a:spcPts val="105"/>
              </a:spcBef>
              <a:buFont typeface="Wingdings" panose="05000000000000000000" pitchFamily="2" charset="2"/>
              <a:buChar char="§"/>
            </a:pPr>
            <a:r>
              <a:rPr lang="en-US" sz="2400" dirty="0" smtClean="0">
                <a:latin typeface="Cambria"/>
                <a:cs typeface="Cambria"/>
              </a:rPr>
              <a:t>Constructors</a:t>
            </a:r>
          </a:p>
          <a:p>
            <a:pPr marL="355599" marR="5079" indent="-342900" algn="just">
              <a:spcBef>
                <a:spcPts val="105"/>
              </a:spcBef>
              <a:buFont typeface="Wingdings" panose="05000000000000000000" pitchFamily="2" charset="2"/>
              <a:buChar char="§"/>
            </a:pPr>
            <a:r>
              <a:rPr lang="en-US" sz="2400" dirty="0" smtClean="0">
                <a:latin typeface="Cambria"/>
                <a:cs typeface="Cambria"/>
              </a:rPr>
              <a:t>This keyword</a:t>
            </a:r>
          </a:p>
          <a:p>
            <a:pPr marL="355599" marR="5079" indent="-342900" algn="just">
              <a:spcBef>
                <a:spcPts val="105"/>
              </a:spcBef>
              <a:buFont typeface="Wingdings" panose="05000000000000000000" pitchFamily="2" charset="2"/>
              <a:buChar char="§"/>
            </a:pPr>
            <a:r>
              <a:rPr lang="en-US" sz="2400" dirty="0" smtClean="0">
                <a:latin typeface="Cambria"/>
                <a:cs typeface="Cambria"/>
              </a:rPr>
              <a:t>Garbage collection</a:t>
            </a:r>
          </a:p>
          <a:p>
            <a:pPr marL="355599" marR="5079" indent="-342900" algn="just">
              <a:spcBef>
                <a:spcPts val="105"/>
              </a:spcBef>
              <a:buFont typeface="Wingdings" panose="05000000000000000000" pitchFamily="2" charset="2"/>
              <a:buChar char="§"/>
            </a:pPr>
            <a:r>
              <a:rPr lang="en-US" sz="2400" dirty="0" smtClean="0">
                <a:latin typeface="Cambria"/>
                <a:cs typeface="Cambria"/>
              </a:rPr>
              <a:t>Finalize() method</a:t>
            </a:r>
          </a:p>
          <a:p>
            <a:pPr marL="355599" marR="5079" indent="-342900" algn="just">
              <a:spcBef>
                <a:spcPts val="105"/>
              </a:spcBef>
              <a:buFont typeface="Wingdings" panose="05000000000000000000" pitchFamily="2" charset="2"/>
              <a:buChar char="§"/>
            </a:pPr>
            <a:r>
              <a:rPr lang="en-US" sz="2400" dirty="0" smtClean="0">
                <a:latin typeface="Cambria"/>
                <a:cs typeface="Cambria"/>
              </a:rPr>
              <a:t>Passing object as parameters </a:t>
            </a:r>
          </a:p>
          <a:p>
            <a:pPr marL="355599" marR="5079" indent="-342900" algn="just">
              <a:spcBef>
                <a:spcPts val="105"/>
              </a:spcBef>
              <a:buFont typeface="Wingdings" panose="05000000000000000000" pitchFamily="2" charset="2"/>
              <a:buChar char="§"/>
            </a:pPr>
            <a:r>
              <a:rPr lang="en-US" sz="2400" dirty="0" smtClean="0">
                <a:latin typeface="Cambria"/>
                <a:cs typeface="Cambria"/>
              </a:rPr>
              <a:t>Returning object</a:t>
            </a:r>
          </a:p>
          <a:p>
            <a:pPr marL="355599" marR="5079" indent="-342900" algn="just">
              <a:spcBef>
                <a:spcPts val="105"/>
              </a:spcBef>
              <a:buFont typeface="Wingdings" panose="05000000000000000000" pitchFamily="2" charset="2"/>
              <a:buChar char="§"/>
            </a:pPr>
            <a:r>
              <a:rPr lang="en-US" sz="2400" dirty="0" smtClean="0">
                <a:latin typeface="Cambria"/>
                <a:cs typeface="Cambria"/>
              </a:rPr>
              <a:t>Static members</a:t>
            </a:r>
            <a:endParaRPr lang="en-US" sz="2400" dirty="0">
              <a:latin typeface="Cambria"/>
              <a:cs typeface="Cambria"/>
            </a:endParaRPr>
          </a:p>
        </p:txBody>
      </p:sp>
      <p:pic>
        <p:nvPicPr>
          <p:cNvPr id="4" name="object 4"/>
          <p:cNvPicPr/>
          <p:nvPr/>
        </p:nvPicPr>
        <p:blipFill>
          <a:blip r:embed="rId2" cstate="print"/>
          <a:stretch>
            <a:fillRect/>
          </a:stretch>
        </p:blipFill>
        <p:spPr>
          <a:xfrm>
            <a:off x="457201" y="6553293"/>
            <a:ext cx="9136380" cy="75428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7250" y="1111066"/>
            <a:ext cx="4295140" cy="412934"/>
          </a:xfrm>
          <a:prstGeom prst="rect">
            <a:avLst/>
          </a:prstGeom>
        </p:spPr>
        <p:txBody>
          <a:bodyPr vert="horz" wrap="square" lIns="0" tIns="12700" rIns="0" bIns="0" rtlCol="0">
            <a:spAutoFit/>
          </a:bodyPr>
          <a:lstStyle/>
          <a:p>
            <a:pPr marL="12699">
              <a:spcBef>
                <a:spcPts val="100"/>
              </a:spcBef>
            </a:pPr>
            <a:r>
              <a:rPr sz="2600" spc="-15" dirty="0">
                <a:solidFill>
                  <a:srgbClr val="FFFFFF"/>
                </a:solidFill>
                <a:latin typeface="Cambria"/>
                <a:cs typeface="Cambria"/>
              </a:rPr>
              <a:t>Pass</a:t>
            </a:r>
            <a:r>
              <a:rPr sz="2600" spc="-60" dirty="0">
                <a:solidFill>
                  <a:srgbClr val="FFFFFF"/>
                </a:solidFill>
                <a:latin typeface="Cambria"/>
                <a:cs typeface="Cambria"/>
              </a:rPr>
              <a:t> </a:t>
            </a:r>
            <a:r>
              <a:rPr sz="2600" spc="-15" dirty="0">
                <a:solidFill>
                  <a:srgbClr val="FFFFFF"/>
                </a:solidFill>
                <a:latin typeface="Cambria"/>
                <a:cs typeface="Cambria"/>
              </a:rPr>
              <a:t>By </a:t>
            </a:r>
            <a:r>
              <a:rPr sz="2600" spc="-35" dirty="0">
                <a:solidFill>
                  <a:srgbClr val="FFFFFF"/>
                </a:solidFill>
                <a:latin typeface="Cambria"/>
                <a:cs typeface="Cambria"/>
              </a:rPr>
              <a:t>Value </a:t>
            </a:r>
            <a:r>
              <a:rPr sz="2600" dirty="0">
                <a:solidFill>
                  <a:srgbClr val="FFFFFF"/>
                </a:solidFill>
                <a:latin typeface="Cambria"/>
                <a:cs typeface="Cambria"/>
              </a:rPr>
              <a:t>/</a:t>
            </a:r>
            <a:r>
              <a:rPr sz="2600" spc="-25" dirty="0">
                <a:solidFill>
                  <a:srgbClr val="FFFFFF"/>
                </a:solidFill>
                <a:latin typeface="Cambria"/>
                <a:cs typeface="Cambria"/>
              </a:rPr>
              <a:t> </a:t>
            </a:r>
            <a:r>
              <a:rPr sz="2600" dirty="0">
                <a:solidFill>
                  <a:srgbClr val="FFFFFF"/>
                </a:solidFill>
                <a:latin typeface="Cambria"/>
                <a:cs typeface="Cambria"/>
              </a:rPr>
              <a:t>Call</a:t>
            </a:r>
            <a:r>
              <a:rPr sz="2600" spc="-35" dirty="0">
                <a:solidFill>
                  <a:srgbClr val="FFFFFF"/>
                </a:solidFill>
                <a:latin typeface="Cambria"/>
                <a:cs typeface="Cambria"/>
              </a:rPr>
              <a:t> </a:t>
            </a:r>
            <a:r>
              <a:rPr sz="2600" spc="-45" dirty="0">
                <a:solidFill>
                  <a:srgbClr val="FFFFFF"/>
                </a:solidFill>
                <a:latin typeface="Cambria"/>
                <a:cs typeface="Cambria"/>
              </a:rPr>
              <a:t>by</a:t>
            </a:r>
            <a:r>
              <a:rPr sz="2600" spc="-15" dirty="0">
                <a:solidFill>
                  <a:srgbClr val="FFFFFF"/>
                </a:solidFill>
                <a:latin typeface="Cambria"/>
                <a:cs typeface="Cambria"/>
              </a:rPr>
              <a:t> </a:t>
            </a:r>
            <a:r>
              <a:rPr sz="2600" spc="-30" dirty="0">
                <a:solidFill>
                  <a:srgbClr val="FFFFFF"/>
                </a:solidFill>
                <a:latin typeface="Cambria"/>
                <a:cs typeface="Cambria"/>
              </a:rPr>
              <a:t>Value</a:t>
            </a:r>
            <a:endParaRPr sz="2600" dirty="0">
              <a:latin typeface="Cambria"/>
              <a:cs typeface="Cambria"/>
            </a:endParaRPr>
          </a:p>
        </p:txBody>
      </p:sp>
      <p:pic>
        <p:nvPicPr>
          <p:cNvPr id="6" name="object 6"/>
          <p:cNvPicPr/>
          <p:nvPr/>
        </p:nvPicPr>
        <p:blipFill>
          <a:blip r:embed="rId2" cstate="print"/>
          <a:stretch>
            <a:fillRect/>
          </a:stretch>
        </p:blipFill>
        <p:spPr>
          <a:xfrm>
            <a:off x="457201" y="6553293"/>
            <a:ext cx="9136380" cy="754287"/>
          </a:xfrm>
          <a:prstGeom prst="rect">
            <a:avLst/>
          </a:prstGeom>
        </p:spPr>
      </p:pic>
      <p:sp>
        <p:nvSpPr>
          <p:cNvPr id="7" name="object 7"/>
          <p:cNvSpPr txBox="1"/>
          <p:nvPr/>
        </p:nvSpPr>
        <p:spPr>
          <a:xfrm>
            <a:off x="784357" y="6304327"/>
            <a:ext cx="4192904" cy="289823"/>
          </a:xfrm>
          <a:prstGeom prst="rect">
            <a:avLst/>
          </a:prstGeom>
        </p:spPr>
        <p:txBody>
          <a:bodyPr vert="horz" wrap="square" lIns="0" tIns="12700" rIns="0" bIns="0" rtlCol="0">
            <a:spAutoFit/>
          </a:bodyPr>
          <a:lstStyle/>
          <a:p>
            <a:pPr marL="12699">
              <a:spcBef>
                <a:spcPts val="100"/>
              </a:spcBef>
            </a:pPr>
            <a:r>
              <a:rPr spc="-5" dirty="0">
                <a:latin typeface="Cambria"/>
                <a:cs typeface="Cambria"/>
              </a:rPr>
              <a:t>Check</a:t>
            </a:r>
            <a:r>
              <a:rPr spc="-40" dirty="0">
                <a:latin typeface="Cambria"/>
                <a:cs typeface="Cambria"/>
              </a:rPr>
              <a:t> </a:t>
            </a:r>
            <a:r>
              <a:rPr spc="-5" dirty="0">
                <a:latin typeface="Cambria"/>
                <a:cs typeface="Cambria"/>
              </a:rPr>
              <a:t>Example</a:t>
            </a:r>
            <a:r>
              <a:rPr spc="-20" dirty="0">
                <a:latin typeface="Cambria"/>
                <a:cs typeface="Cambria"/>
              </a:rPr>
              <a:t> </a:t>
            </a:r>
            <a:r>
              <a:rPr dirty="0">
                <a:latin typeface="Cambria"/>
                <a:cs typeface="Cambria"/>
              </a:rPr>
              <a:t>:</a:t>
            </a:r>
            <a:r>
              <a:rPr spc="5" dirty="0">
                <a:latin typeface="Cambria"/>
                <a:cs typeface="Cambria"/>
              </a:rPr>
              <a:t> </a:t>
            </a:r>
            <a:r>
              <a:rPr dirty="0">
                <a:latin typeface="Cambria"/>
                <a:cs typeface="Cambria"/>
              </a:rPr>
              <a:t>Unit</a:t>
            </a:r>
            <a:r>
              <a:rPr spc="-25" dirty="0">
                <a:latin typeface="Cambria"/>
                <a:cs typeface="Cambria"/>
              </a:rPr>
              <a:t> </a:t>
            </a:r>
            <a:r>
              <a:rPr dirty="0">
                <a:latin typeface="Cambria"/>
                <a:cs typeface="Cambria"/>
              </a:rPr>
              <a:t>3</a:t>
            </a:r>
            <a:r>
              <a:rPr spc="-15" dirty="0">
                <a:latin typeface="Cambria"/>
                <a:cs typeface="Cambria"/>
              </a:rPr>
              <a:t> </a:t>
            </a:r>
            <a:r>
              <a:rPr dirty="0">
                <a:latin typeface="Cambria"/>
                <a:cs typeface="Cambria"/>
              </a:rPr>
              <a:t>→</a:t>
            </a:r>
            <a:r>
              <a:rPr spc="400" dirty="0">
                <a:latin typeface="Cambria"/>
                <a:cs typeface="Cambria"/>
              </a:rPr>
              <a:t> </a:t>
            </a:r>
            <a:r>
              <a:rPr spc="-15" dirty="0">
                <a:latin typeface="Cambria"/>
                <a:cs typeface="Cambria"/>
              </a:rPr>
              <a:t>CallByValue.java</a:t>
            </a:r>
            <a:endParaRPr>
              <a:latin typeface="Cambria"/>
              <a:cs typeface="Cambria"/>
            </a:endParaRPr>
          </a:p>
        </p:txBody>
      </p:sp>
      <p:sp>
        <p:nvSpPr>
          <p:cNvPr id="8" name="Rectangle 7">
            <a:extLst>
              <a:ext uri="{FF2B5EF4-FFF2-40B4-BE49-F238E27FC236}">
                <a16:creationId xmlns="" xmlns:a16="http://schemas.microsoft.com/office/drawing/2014/main" id="{98A3769D-42FC-4869-9001-BEB68BB182E9}"/>
              </a:ext>
            </a:extLst>
          </p:cNvPr>
          <p:cNvSpPr/>
          <p:nvPr/>
        </p:nvSpPr>
        <p:spPr>
          <a:xfrm>
            <a:off x="469232" y="2147864"/>
            <a:ext cx="9589168" cy="4093428"/>
          </a:xfrm>
          <a:prstGeom prst="rect">
            <a:avLst/>
          </a:prstGeom>
        </p:spPr>
        <p:txBody>
          <a:bodyPr wrap="square">
            <a:spAutoFit/>
          </a:bodyPr>
          <a:lstStyle/>
          <a:p>
            <a:pPr marL="285726" indent="-285726">
              <a:buFont typeface="Arial" panose="020B0604020202020204" pitchFamily="34" charset="0"/>
              <a:buChar char="•"/>
            </a:pPr>
            <a:r>
              <a:rPr lang="en-US" sz="2000" dirty="0">
                <a:solidFill>
                  <a:srgbClr val="FF0000"/>
                </a:solidFill>
                <a:latin typeface="Cambria" panose="02040503050406030204" pitchFamily="18" charset="0"/>
              </a:rPr>
              <a:t>“Call by value” in Java means that argument’s value is copied and is passed to the parameter list of a method.</a:t>
            </a:r>
          </a:p>
          <a:p>
            <a:pPr marL="285726" indent="-285726">
              <a:buFont typeface="Arial" panose="020B0604020202020204" pitchFamily="34" charset="0"/>
              <a:buChar char="•"/>
            </a:pPr>
            <a:r>
              <a:rPr lang="en-US" sz="2000" dirty="0">
                <a:solidFill>
                  <a:srgbClr val="000000"/>
                </a:solidFill>
                <a:latin typeface="Cambria" panose="02040503050406030204" pitchFamily="18" charset="0"/>
              </a:rPr>
              <a:t>That is, when we call a method with passing argument values to the parameter list, these argument values are copied into the small portion of memory and a copy of each value is passed to the parameters of the called method.</a:t>
            </a:r>
          </a:p>
          <a:p>
            <a:pPr marL="285726" indent="-285726">
              <a:buFont typeface="Arial" panose="020B0604020202020204" pitchFamily="34" charset="0"/>
              <a:buChar char="•"/>
            </a:pPr>
            <a:r>
              <a:rPr lang="en-US" sz="2000" dirty="0">
                <a:solidFill>
                  <a:srgbClr val="000000"/>
                </a:solidFill>
                <a:latin typeface="Cambria" panose="02040503050406030204" pitchFamily="18" charset="0"/>
              </a:rPr>
              <a:t>When these values are used inside the method either for “read or write operations”, we are actually using the copy of these values, not the original argument values which are unaffected by the operation inside the method.</a:t>
            </a:r>
          </a:p>
          <a:p>
            <a:pPr marL="285726" indent="-285726">
              <a:buFont typeface="Arial" panose="020B0604020202020204" pitchFamily="34" charset="0"/>
              <a:buChar char="•"/>
            </a:pPr>
            <a:r>
              <a:rPr lang="en-US" sz="2000" dirty="0">
                <a:solidFill>
                  <a:srgbClr val="000000"/>
                </a:solidFill>
                <a:latin typeface="Cambria" panose="02040503050406030204" pitchFamily="18" charset="0"/>
              </a:rPr>
              <a:t>That is, the values of the parameters can be modified only inside the scope of the method but such modification inside the method doesn’t affect the original passing argument.</a:t>
            </a:r>
          </a:p>
          <a:p>
            <a:pPr marL="285726" indent="-285726">
              <a:buFont typeface="Arial" panose="020B0604020202020204" pitchFamily="34" charset="0"/>
              <a:buChar char="•"/>
            </a:pPr>
            <a:r>
              <a:rPr lang="en-US" sz="2000" dirty="0">
                <a:solidFill>
                  <a:srgbClr val="000000"/>
                </a:solidFill>
                <a:latin typeface="Cambria" panose="02040503050406030204" pitchFamily="18" charset="0"/>
              </a:rPr>
              <a:t>When the method returns, the parameters are gone and any changes to them are lost. This whole mechanism is called call by value or pass by value.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37295393-E9C7-4BC9-83B1-D7410B25E800}"/>
              </a:ext>
            </a:extLst>
          </p:cNvPr>
          <p:cNvSpPr>
            <a:spLocks noGrp="1"/>
          </p:cNvSpPr>
          <p:nvPr>
            <p:ph type="body" idx="1"/>
          </p:nvPr>
        </p:nvSpPr>
        <p:spPr>
          <a:xfrm>
            <a:off x="685801" y="2057401"/>
            <a:ext cx="8203199" cy="5539978"/>
          </a:xfrm>
        </p:spPr>
        <p:txBody>
          <a:bodyPr/>
          <a:lstStyle/>
          <a:p>
            <a:r>
              <a:rPr lang="en-US" sz="2000" dirty="0"/>
              <a:t>//</a:t>
            </a:r>
            <a:r>
              <a:rPr lang="en-US" sz="2000" dirty="0" err="1"/>
              <a:t>CallByValue</a:t>
            </a:r>
            <a:endParaRPr lang="en-US" sz="2000" dirty="0"/>
          </a:p>
          <a:p>
            <a:r>
              <a:rPr lang="en-US" sz="2000" dirty="0"/>
              <a:t>public class Main </a:t>
            </a:r>
          </a:p>
          <a:p>
            <a:r>
              <a:rPr lang="en-US" sz="2000" dirty="0"/>
              <a:t>{ </a:t>
            </a:r>
          </a:p>
          <a:p>
            <a:r>
              <a:rPr lang="en-US" sz="2000" dirty="0"/>
              <a:t>  int change(int b) </a:t>
            </a:r>
          </a:p>
          <a:p>
            <a:r>
              <a:rPr lang="en-US" sz="2000" dirty="0"/>
              <a:t>  { </a:t>
            </a:r>
          </a:p>
          <a:p>
            <a:r>
              <a:rPr lang="en-US" sz="2000" dirty="0"/>
              <a:t>    ++b; // Changes will be in the local variable only. </a:t>
            </a:r>
          </a:p>
          <a:p>
            <a:r>
              <a:rPr lang="en-US" sz="2000" dirty="0"/>
              <a:t>    return b; </a:t>
            </a:r>
          </a:p>
          <a:p>
            <a:r>
              <a:rPr lang="en-US" sz="2000" dirty="0"/>
              <a:t>  } </a:t>
            </a:r>
          </a:p>
          <a:p>
            <a:r>
              <a:rPr lang="en-US" sz="2000" dirty="0"/>
              <a:t>public static void main(String[] </a:t>
            </a:r>
            <a:r>
              <a:rPr lang="en-US" sz="2000" dirty="0" err="1"/>
              <a:t>args</a:t>
            </a:r>
            <a:r>
              <a:rPr lang="en-US" sz="2000" dirty="0"/>
              <a:t>) </a:t>
            </a:r>
          </a:p>
          <a:p>
            <a:r>
              <a:rPr lang="en-US" sz="2000" dirty="0"/>
              <a:t>{ </a:t>
            </a:r>
          </a:p>
          <a:p>
            <a:r>
              <a:rPr lang="en-US" sz="2000" dirty="0"/>
              <a:t>// Create an object of class. </a:t>
            </a:r>
          </a:p>
          <a:p>
            <a:r>
              <a:rPr lang="en-US" sz="2000" dirty="0"/>
              <a:t>    Main obj = new Main(); </a:t>
            </a:r>
          </a:p>
          <a:p>
            <a:r>
              <a:rPr lang="en-US" sz="2000" dirty="0"/>
              <a:t>     int a = 20; </a:t>
            </a:r>
          </a:p>
          <a:p>
            <a:r>
              <a:rPr lang="en-US" sz="2000" dirty="0"/>
              <a:t>     int x = </a:t>
            </a:r>
            <a:r>
              <a:rPr lang="en-US" sz="2000" dirty="0" err="1"/>
              <a:t>obj.change</a:t>
            </a:r>
            <a:r>
              <a:rPr lang="en-US" sz="2000" dirty="0"/>
              <a:t>(a); </a:t>
            </a:r>
          </a:p>
          <a:p>
            <a:r>
              <a:rPr lang="en-US" sz="2000" dirty="0"/>
              <a:t>     </a:t>
            </a:r>
            <a:r>
              <a:rPr lang="en-US" sz="2000" dirty="0" err="1"/>
              <a:t>System.out.println</a:t>
            </a:r>
            <a:r>
              <a:rPr lang="en-US" sz="2000" dirty="0"/>
              <a:t>("Value of a after passing: " +a); </a:t>
            </a:r>
          </a:p>
          <a:p>
            <a:r>
              <a:rPr lang="en-US" sz="2000" dirty="0"/>
              <a:t>     </a:t>
            </a:r>
            <a:r>
              <a:rPr lang="en-US" sz="2000" dirty="0" err="1"/>
              <a:t>System.out.println</a:t>
            </a:r>
            <a:r>
              <a:rPr lang="en-US" sz="2000" dirty="0"/>
              <a:t>("Value of x after modifying: " +x); </a:t>
            </a:r>
          </a:p>
          <a:p>
            <a:r>
              <a:rPr lang="en-US" sz="2000" dirty="0"/>
              <a:t> } </a:t>
            </a:r>
          </a:p>
          <a:p>
            <a:r>
              <a:rPr lang="en-US" sz="2000" dirty="0"/>
              <a:t>}</a:t>
            </a:r>
          </a:p>
        </p:txBody>
      </p:sp>
      <p:sp>
        <p:nvSpPr>
          <p:cNvPr id="4" name="object 2"/>
          <p:cNvSpPr txBox="1">
            <a:spLocks noGrp="1"/>
          </p:cNvSpPr>
          <p:nvPr>
            <p:ph type="title"/>
          </p:nvPr>
        </p:nvSpPr>
        <p:spPr>
          <a:xfrm>
            <a:off x="581660" y="1168353"/>
            <a:ext cx="4295140" cy="412934"/>
          </a:xfrm>
          <a:prstGeom prst="rect">
            <a:avLst/>
          </a:prstGeom>
        </p:spPr>
        <p:txBody>
          <a:bodyPr vert="horz" wrap="square" lIns="0" tIns="12700" rIns="0" bIns="0" rtlCol="0">
            <a:spAutoFit/>
          </a:bodyPr>
          <a:lstStyle/>
          <a:p>
            <a:pPr marL="12699">
              <a:spcBef>
                <a:spcPts val="100"/>
              </a:spcBef>
            </a:pPr>
            <a:r>
              <a:rPr sz="2600" spc="-15" dirty="0">
                <a:solidFill>
                  <a:srgbClr val="FFFFFF"/>
                </a:solidFill>
                <a:latin typeface="Cambria"/>
                <a:cs typeface="Cambria"/>
              </a:rPr>
              <a:t>Pass</a:t>
            </a:r>
            <a:r>
              <a:rPr sz="2600" spc="-60" dirty="0">
                <a:solidFill>
                  <a:srgbClr val="FFFFFF"/>
                </a:solidFill>
                <a:latin typeface="Cambria"/>
                <a:cs typeface="Cambria"/>
              </a:rPr>
              <a:t> </a:t>
            </a:r>
            <a:r>
              <a:rPr sz="2600" spc="-15" dirty="0">
                <a:solidFill>
                  <a:srgbClr val="FFFFFF"/>
                </a:solidFill>
                <a:latin typeface="Cambria"/>
                <a:cs typeface="Cambria"/>
              </a:rPr>
              <a:t>By </a:t>
            </a:r>
            <a:r>
              <a:rPr sz="2600" spc="-35" dirty="0">
                <a:solidFill>
                  <a:srgbClr val="FFFFFF"/>
                </a:solidFill>
                <a:latin typeface="Cambria"/>
                <a:cs typeface="Cambria"/>
              </a:rPr>
              <a:t>Value </a:t>
            </a:r>
            <a:r>
              <a:rPr sz="2600" dirty="0">
                <a:solidFill>
                  <a:srgbClr val="FFFFFF"/>
                </a:solidFill>
                <a:latin typeface="Cambria"/>
                <a:cs typeface="Cambria"/>
              </a:rPr>
              <a:t>/</a:t>
            </a:r>
            <a:r>
              <a:rPr sz="2600" spc="-25" dirty="0">
                <a:solidFill>
                  <a:srgbClr val="FFFFFF"/>
                </a:solidFill>
                <a:latin typeface="Cambria"/>
                <a:cs typeface="Cambria"/>
              </a:rPr>
              <a:t> </a:t>
            </a:r>
            <a:r>
              <a:rPr sz="2600" dirty="0">
                <a:solidFill>
                  <a:srgbClr val="FFFFFF"/>
                </a:solidFill>
                <a:latin typeface="Cambria"/>
                <a:cs typeface="Cambria"/>
              </a:rPr>
              <a:t>Call</a:t>
            </a:r>
            <a:r>
              <a:rPr sz="2600" spc="-35" dirty="0">
                <a:solidFill>
                  <a:srgbClr val="FFFFFF"/>
                </a:solidFill>
                <a:latin typeface="Cambria"/>
                <a:cs typeface="Cambria"/>
              </a:rPr>
              <a:t> </a:t>
            </a:r>
            <a:r>
              <a:rPr sz="2600" spc="-45" dirty="0">
                <a:solidFill>
                  <a:srgbClr val="FFFFFF"/>
                </a:solidFill>
                <a:latin typeface="Cambria"/>
                <a:cs typeface="Cambria"/>
              </a:rPr>
              <a:t>by</a:t>
            </a:r>
            <a:r>
              <a:rPr sz="2600" spc="-15" dirty="0">
                <a:solidFill>
                  <a:srgbClr val="FFFFFF"/>
                </a:solidFill>
                <a:latin typeface="Cambria"/>
                <a:cs typeface="Cambria"/>
              </a:rPr>
              <a:t> </a:t>
            </a:r>
            <a:r>
              <a:rPr sz="2600" spc="-30" dirty="0">
                <a:solidFill>
                  <a:srgbClr val="FFFFFF"/>
                </a:solidFill>
                <a:latin typeface="Cambria"/>
                <a:cs typeface="Cambria"/>
              </a:rPr>
              <a:t>Value</a:t>
            </a:r>
            <a:endParaRPr sz="2600" dirty="0">
              <a:latin typeface="Cambria"/>
              <a:cs typeface="Cambria"/>
            </a:endParaRPr>
          </a:p>
        </p:txBody>
      </p:sp>
    </p:spTree>
    <p:extLst>
      <p:ext uri="{BB962C8B-B14F-4D97-AF65-F5344CB8AC3E}">
        <p14:creationId xmlns:p14="http://schemas.microsoft.com/office/powerpoint/2010/main" val="27796272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678A7D-ADD6-4DDC-A502-B56C7A6D5FBB}"/>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DF687450-D06D-4BEA-83FA-B4BB363B8DAF}"/>
              </a:ext>
            </a:extLst>
          </p:cNvPr>
          <p:cNvSpPr>
            <a:spLocks noGrp="1"/>
          </p:cNvSpPr>
          <p:nvPr>
            <p:ph type="body" idx="1"/>
          </p:nvPr>
        </p:nvSpPr>
        <p:spPr/>
        <p:txBody>
          <a:bodyPr/>
          <a:lstStyle/>
          <a:p>
            <a:endParaRPr lang="en-US"/>
          </a:p>
        </p:txBody>
      </p:sp>
      <p:grpSp>
        <p:nvGrpSpPr>
          <p:cNvPr id="6" name="Group 5">
            <a:extLst>
              <a:ext uri="{FF2B5EF4-FFF2-40B4-BE49-F238E27FC236}">
                <a16:creationId xmlns="" xmlns:a16="http://schemas.microsoft.com/office/drawing/2014/main" id="{A3511D36-B49F-47D1-AABA-0471011A6885}"/>
              </a:ext>
            </a:extLst>
          </p:cNvPr>
          <p:cNvGrpSpPr/>
          <p:nvPr/>
        </p:nvGrpSpPr>
        <p:grpSpPr>
          <a:xfrm>
            <a:off x="1131940" y="2084358"/>
            <a:ext cx="7794519" cy="5535642"/>
            <a:chOff x="1131939" y="1905000"/>
            <a:chExt cx="7794519" cy="5535642"/>
          </a:xfrm>
        </p:grpSpPr>
        <p:pic>
          <p:nvPicPr>
            <p:cNvPr id="4" name="Picture 3">
              <a:extLst>
                <a:ext uri="{FF2B5EF4-FFF2-40B4-BE49-F238E27FC236}">
                  <a16:creationId xmlns="" xmlns:a16="http://schemas.microsoft.com/office/drawing/2014/main" id="{5E468CBD-90A5-49E3-BD2B-C9A4CF6DE243}"/>
                </a:ext>
              </a:extLst>
            </p:cNvPr>
            <p:cNvPicPr>
              <a:picLocks noChangeAspect="1"/>
            </p:cNvPicPr>
            <p:nvPr/>
          </p:nvPicPr>
          <p:blipFill>
            <a:blip r:embed="rId2"/>
            <a:stretch>
              <a:fillRect/>
            </a:stretch>
          </p:blipFill>
          <p:spPr>
            <a:xfrm>
              <a:off x="1131939" y="1905000"/>
              <a:ext cx="7794519" cy="5535642"/>
            </a:xfrm>
            <a:prstGeom prst="rect">
              <a:avLst/>
            </a:prstGeom>
          </p:spPr>
        </p:pic>
        <p:sp>
          <p:nvSpPr>
            <p:cNvPr id="5" name="Rectangle 4">
              <a:extLst>
                <a:ext uri="{FF2B5EF4-FFF2-40B4-BE49-F238E27FC236}">
                  <a16:creationId xmlns="" xmlns:a16="http://schemas.microsoft.com/office/drawing/2014/main" id="{E71FEE9A-A47F-41B5-8043-9793E92F6492}"/>
                </a:ext>
              </a:extLst>
            </p:cNvPr>
            <p:cNvSpPr/>
            <p:nvPr/>
          </p:nvSpPr>
          <p:spPr>
            <a:xfrm>
              <a:off x="3657600" y="6858000"/>
              <a:ext cx="29718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object 2"/>
          <p:cNvSpPr txBox="1">
            <a:spLocks/>
          </p:cNvSpPr>
          <p:nvPr/>
        </p:nvSpPr>
        <p:spPr>
          <a:xfrm>
            <a:off x="609600" y="1168353"/>
            <a:ext cx="4295140" cy="412934"/>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2600" kern="0" spc="-15" dirty="0" smtClean="0">
                <a:solidFill>
                  <a:srgbClr val="FFFFFF"/>
                </a:solidFill>
                <a:latin typeface="Cambria"/>
                <a:cs typeface="Cambria"/>
              </a:rPr>
              <a:t>Pass</a:t>
            </a:r>
            <a:r>
              <a:rPr lang="en-US" sz="2600" kern="0" spc="-60" dirty="0" smtClean="0">
                <a:solidFill>
                  <a:srgbClr val="FFFFFF"/>
                </a:solidFill>
                <a:latin typeface="Cambria"/>
                <a:cs typeface="Cambria"/>
              </a:rPr>
              <a:t> </a:t>
            </a:r>
            <a:r>
              <a:rPr lang="en-US" sz="2600" kern="0" spc="-15" dirty="0" smtClean="0">
                <a:solidFill>
                  <a:srgbClr val="FFFFFF"/>
                </a:solidFill>
                <a:latin typeface="Cambria"/>
                <a:cs typeface="Cambria"/>
              </a:rPr>
              <a:t>By </a:t>
            </a:r>
            <a:r>
              <a:rPr lang="en-US" sz="2600" kern="0" spc="-35" dirty="0" smtClean="0">
                <a:solidFill>
                  <a:srgbClr val="FFFFFF"/>
                </a:solidFill>
                <a:latin typeface="Cambria"/>
                <a:cs typeface="Cambria"/>
              </a:rPr>
              <a:t>Value </a:t>
            </a:r>
            <a:r>
              <a:rPr lang="en-US" sz="2600" kern="0" dirty="0" smtClean="0">
                <a:solidFill>
                  <a:srgbClr val="FFFFFF"/>
                </a:solidFill>
                <a:latin typeface="Cambria"/>
                <a:cs typeface="Cambria"/>
              </a:rPr>
              <a:t>/</a:t>
            </a:r>
            <a:r>
              <a:rPr lang="en-US" sz="2600" kern="0" spc="-25" dirty="0" smtClean="0">
                <a:solidFill>
                  <a:srgbClr val="FFFFFF"/>
                </a:solidFill>
                <a:latin typeface="Cambria"/>
                <a:cs typeface="Cambria"/>
              </a:rPr>
              <a:t> </a:t>
            </a:r>
            <a:r>
              <a:rPr lang="en-US" sz="2600" kern="0" dirty="0" smtClean="0">
                <a:solidFill>
                  <a:srgbClr val="FFFFFF"/>
                </a:solidFill>
                <a:latin typeface="Cambria"/>
                <a:cs typeface="Cambria"/>
              </a:rPr>
              <a:t>Call</a:t>
            </a:r>
            <a:r>
              <a:rPr lang="en-US" sz="2600" kern="0" spc="-35" dirty="0" smtClean="0">
                <a:solidFill>
                  <a:srgbClr val="FFFFFF"/>
                </a:solidFill>
                <a:latin typeface="Cambria"/>
                <a:cs typeface="Cambria"/>
              </a:rPr>
              <a:t> </a:t>
            </a:r>
            <a:r>
              <a:rPr lang="en-US" sz="2600" kern="0" spc="-45" dirty="0" smtClean="0">
                <a:solidFill>
                  <a:srgbClr val="FFFFFF"/>
                </a:solidFill>
                <a:latin typeface="Cambria"/>
                <a:cs typeface="Cambria"/>
              </a:rPr>
              <a:t>by</a:t>
            </a:r>
            <a:r>
              <a:rPr lang="en-US" sz="2600" kern="0" spc="-15" dirty="0" smtClean="0">
                <a:solidFill>
                  <a:srgbClr val="FFFFFF"/>
                </a:solidFill>
                <a:latin typeface="Cambria"/>
                <a:cs typeface="Cambria"/>
              </a:rPr>
              <a:t> </a:t>
            </a:r>
            <a:r>
              <a:rPr lang="en-US" sz="2600" kern="0" spc="-30" dirty="0" smtClean="0">
                <a:solidFill>
                  <a:srgbClr val="FFFFFF"/>
                </a:solidFill>
                <a:latin typeface="Cambria"/>
                <a:cs typeface="Cambria"/>
              </a:rPr>
              <a:t>Value</a:t>
            </a:r>
            <a:endParaRPr lang="en-US" sz="2600" kern="0" dirty="0">
              <a:latin typeface="Cambria"/>
              <a:cs typeface="Cambria"/>
            </a:endParaRPr>
          </a:p>
        </p:txBody>
      </p:sp>
    </p:spTree>
    <p:extLst>
      <p:ext uri="{BB962C8B-B14F-4D97-AF65-F5344CB8AC3E}">
        <p14:creationId xmlns:p14="http://schemas.microsoft.com/office/powerpoint/2010/main" val="944331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6135" y="1168353"/>
            <a:ext cx="4013200" cy="412934"/>
          </a:xfrm>
          <a:prstGeom prst="rect">
            <a:avLst/>
          </a:prstGeom>
        </p:spPr>
        <p:txBody>
          <a:bodyPr vert="horz" wrap="square" lIns="0" tIns="12700" rIns="0" bIns="0" rtlCol="0">
            <a:spAutoFit/>
          </a:bodyPr>
          <a:lstStyle/>
          <a:p>
            <a:pPr marL="12699">
              <a:spcBef>
                <a:spcPts val="100"/>
              </a:spcBef>
            </a:pPr>
            <a:r>
              <a:rPr sz="2600" spc="-5" dirty="0">
                <a:solidFill>
                  <a:srgbClr val="FFFFFF"/>
                </a:solidFill>
                <a:latin typeface="Cambria"/>
                <a:cs typeface="Cambria"/>
              </a:rPr>
              <a:t>Call</a:t>
            </a:r>
            <a:r>
              <a:rPr sz="2600" spc="-35" dirty="0">
                <a:solidFill>
                  <a:srgbClr val="FFFFFF"/>
                </a:solidFill>
                <a:latin typeface="Cambria"/>
                <a:cs typeface="Cambria"/>
              </a:rPr>
              <a:t> </a:t>
            </a:r>
            <a:r>
              <a:rPr sz="2600" spc="-30" dirty="0">
                <a:solidFill>
                  <a:srgbClr val="FFFFFF"/>
                </a:solidFill>
                <a:latin typeface="Cambria"/>
                <a:cs typeface="Cambria"/>
              </a:rPr>
              <a:t>by</a:t>
            </a:r>
            <a:r>
              <a:rPr sz="2600" spc="-20" dirty="0">
                <a:solidFill>
                  <a:srgbClr val="FFFFFF"/>
                </a:solidFill>
                <a:latin typeface="Cambria"/>
                <a:cs typeface="Cambria"/>
              </a:rPr>
              <a:t> </a:t>
            </a:r>
            <a:r>
              <a:rPr sz="2600" spc="-10" dirty="0">
                <a:solidFill>
                  <a:srgbClr val="FFFFFF"/>
                </a:solidFill>
                <a:latin typeface="Cambria"/>
                <a:cs typeface="Cambria"/>
              </a:rPr>
              <a:t>reference(aliasing)</a:t>
            </a:r>
            <a:endParaRPr sz="2600" dirty="0">
              <a:latin typeface="Cambria"/>
              <a:cs typeface="Cambria"/>
            </a:endParaRPr>
          </a:p>
        </p:txBody>
      </p:sp>
      <p:pic>
        <p:nvPicPr>
          <p:cNvPr id="6" name="object 6"/>
          <p:cNvPicPr/>
          <p:nvPr/>
        </p:nvPicPr>
        <p:blipFill>
          <a:blip r:embed="rId2" cstate="print"/>
          <a:stretch>
            <a:fillRect/>
          </a:stretch>
        </p:blipFill>
        <p:spPr>
          <a:xfrm>
            <a:off x="457201" y="6553293"/>
            <a:ext cx="9136380" cy="754287"/>
          </a:xfrm>
          <a:prstGeom prst="rect">
            <a:avLst/>
          </a:prstGeom>
        </p:spPr>
      </p:pic>
      <p:sp>
        <p:nvSpPr>
          <p:cNvPr id="7" name="object 7"/>
          <p:cNvSpPr txBox="1"/>
          <p:nvPr/>
        </p:nvSpPr>
        <p:spPr>
          <a:xfrm>
            <a:off x="927594" y="6121421"/>
            <a:ext cx="4624705" cy="289823"/>
          </a:xfrm>
          <a:prstGeom prst="rect">
            <a:avLst/>
          </a:prstGeom>
        </p:spPr>
        <p:txBody>
          <a:bodyPr vert="horz" wrap="square" lIns="0" tIns="12700" rIns="0" bIns="0" rtlCol="0">
            <a:spAutoFit/>
          </a:bodyPr>
          <a:lstStyle/>
          <a:p>
            <a:pPr marL="12699">
              <a:spcBef>
                <a:spcPts val="100"/>
              </a:spcBef>
            </a:pPr>
            <a:r>
              <a:rPr spc="-5" dirty="0">
                <a:latin typeface="Cambria"/>
                <a:cs typeface="Cambria"/>
              </a:rPr>
              <a:t>Check</a:t>
            </a:r>
            <a:r>
              <a:rPr spc="-30" dirty="0">
                <a:latin typeface="Cambria"/>
                <a:cs typeface="Cambria"/>
              </a:rPr>
              <a:t> </a:t>
            </a:r>
            <a:r>
              <a:rPr spc="-5" dirty="0">
                <a:latin typeface="Cambria"/>
                <a:cs typeface="Cambria"/>
              </a:rPr>
              <a:t>Example</a:t>
            </a:r>
            <a:r>
              <a:rPr spc="-15" dirty="0">
                <a:latin typeface="Cambria"/>
                <a:cs typeface="Cambria"/>
              </a:rPr>
              <a:t> </a:t>
            </a:r>
            <a:r>
              <a:rPr dirty="0">
                <a:latin typeface="Cambria"/>
                <a:cs typeface="Cambria"/>
              </a:rPr>
              <a:t>:</a:t>
            </a:r>
            <a:r>
              <a:rPr spc="15" dirty="0">
                <a:latin typeface="Cambria"/>
                <a:cs typeface="Cambria"/>
              </a:rPr>
              <a:t> </a:t>
            </a:r>
            <a:r>
              <a:rPr dirty="0">
                <a:latin typeface="Cambria"/>
                <a:cs typeface="Cambria"/>
              </a:rPr>
              <a:t>Unit</a:t>
            </a:r>
            <a:r>
              <a:rPr spc="-20" dirty="0">
                <a:latin typeface="Cambria"/>
                <a:cs typeface="Cambria"/>
              </a:rPr>
              <a:t> </a:t>
            </a:r>
            <a:r>
              <a:rPr dirty="0">
                <a:latin typeface="Cambria"/>
                <a:cs typeface="Cambria"/>
              </a:rPr>
              <a:t>3</a:t>
            </a:r>
            <a:r>
              <a:rPr spc="-10" dirty="0">
                <a:latin typeface="Cambria"/>
                <a:cs typeface="Cambria"/>
              </a:rPr>
              <a:t> </a:t>
            </a:r>
            <a:r>
              <a:rPr dirty="0">
                <a:latin typeface="Cambria"/>
                <a:cs typeface="Cambria"/>
              </a:rPr>
              <a:t>→</a:t>
            </a:r>
            <a:r>
              <a:rPr spc="425" dirty="0">
                <a:latin typeface="Cambria"/>
                <a:cs typeface="Cambria"/>
              </a:rPr>
              <a:t> </a:t>
            </a:r>
            <a:r>
              <a:rPr spc="-15" dirty="0">
                <a:latin typeface="Cambria"/>
                <a:cs typeface="Cambria"/>
              </a:rPr>
              <a:t>CallByReference.java</a:t>
            </a:r>
            <a:endParaRPr>
              <a:latin typeface="Cambria"/>
              <a:cs typeface="Cambria"/>
            </a:endParaRPr>
          </a:p>
        </p:txBody>
      </p:sp>
      <p:sp>
        <p:nvSpPr>
          <p:cNvPr id="8" name="Rectangle 7">
            <a:extLst>
              <a:ext uri="{FF2B5EF4-FFF2-40B4-BE49-F238E27FC236}">
                <a16:creationId xmlns="" xmlns:a16="http://schemas.microsoft.com/office/drawing/2014/main" id="{AE8E04E4-C92A-4094-8FAE-7C542BF4EFC8}"/>
              </a:ext>
            </a:extLst>
          </p:cNvPr>
          <p:cNvSpPr/>
          <p:nvPr/>
        </p:nvSpPr>
        <p:spPr>
          <a:xfrm>
            <a:off x="589949" y="2301261"/>
            <a:ext cx="8991600" cy="2677656"/>
          </a:xfrm>
          <a:prstGeom prst="rect">
            <a:avLst/>
          </a:prstGeom>
        </p:spPr>
        <p:txBody>
          <a:bodyPr wrap="square">
            <a:spAutoFit/>
          </a:bodyPr>
          <a:lstStyle/>
          <a:p>
            <a:pPr marL="342871" indent="-342871" algn="just">
              <a:buFont typeface="Arial" panose="020B0604020202020204" pitchFamily="34" charset="0"/>
              <a:buChar char="•"/>
            </a:pPr>
            <a:r>
              <a:rPr lang="en-US" sz="2400" dirty="0">
                <a:solidFill>
                  <a:srgbClr val="000000"/>
                </a:solidFill>
                <a:latin typeface="Cambria" panose="02040503050406030204" pitchFamily="18" charset="0"/>
              </a:rPr>
              <a:t>Call by Reference means calling a method with a parameter as a reference. Through this, the argument reference is passed to the parameter.</a:t>
            </a:r>
          </a:p>
          <a:p>
            <a:pPr marL="342871" indent="-342871" algn="just">
              <a:buFont typeface="Arial" panose="020B0604020202020204" pitchFamily="34" charset="0"/>
              <a:buChar char="•"/>
            </a:pPr>
            <a:r>
              <a:rPr lang="en-US" sz="2400" dirty="0">
                <a:solidFill>
                  <a:srgbClr val="000000"/>
                </a:solidFill>
                <a:latin typeface="Cambria" panose="02040503050406030204" pitchFamily="18" charset="0"/>
              </a:rPr>
              <a:t>In </a:t>
            </a:r>
            <a:r>
              <a:rPr lang="en-US" sz="2400" dirty="0">
                <a:solidFill>
                  <a:srgbClr val="FF0000"/>
                </a:solidFill>
                <a:latin typeface="Cambria" panose="02040503050406030204" pitchFamily="18" charset="0"/>
              </a:rPr>
              <a:t>call by value</a:t>
            </a:r>
            <a:r>
              <a:rPr lang="en-US" sz="2400" dirty="0">
                <a:solidFill>
                  <a:srgbClr val="000000"/>
                </a:solidFill>
                <a:latin typeface="Cambria" panose="02040503050406030204" pitchFamily="18" charset="0"/>
              </a:rPr>
              <a:t>, the modification done to the parameter passed </a:t>
            </a:r>
            <a:r>
              <a:rPr lang="en-US" sz="2400" dirty="0">
                <a:solidFill>
                  <a:srgbClr val="FF0000"/>
                </a:solidFill>
                <a:latin typeface="Cambria" panose="02040503050406030204" pitchFamily="18" charset="0"/>
              </a:rPr>
              <a:t>does not reflect </a:t>
            </a:r>
            <a:r>
              <a:rPr lang="en-US" sz="2400" dirty="0">
                <a:solidFill>
                  <a:srgbClr val="000000"/>
                </a:solidFill>
                <a:latin typeface="Cambria" panose="02040503050406030204" pitchFamily="18" charset="0"/>
              </a:rPr>
              <a:t>in the caller's scope while in the </a:t>
            </a:r>
            <a:r>
              <a:rPr lang="en-US" sz="2400" dirty="0">
                <a:solidFill>
                  <a:srgbClr val="FF0000"/>
                </a:solidFill>
                <a:latin typeface="Cambria" panose="02040503050406030204" pitchFamily="18" charset="0"/>
              </a:rPr>
              <a:t>call by reference</a:t>
            </a:r>
            <a:r>
              <a:rPr lang="en-US" sz="2400" dirty="0">
                <a:solidFill>
                  <a:srgbClr val="000000"/>
                </a:solidFill>
                <a:latin typeface="Cambria" panose="02040503050406030204" pitchFamily="18" charset="0"/>
              </a:rPr>
              <a:t>, the modification done to the parameter passed are persistent and </a:t>
            </a:r>
            <a:r>
              <a:rPr lang="en-US" sz="2400" dirty="0">
                <a:solidFill>
                  <a:srgbClr val="FF0000"/>
                </a:solidFill>
                <a:latin typeface="Cambria" panose="02040503050406030204" pitchFamily="18" charset="0"/>
              </a:rPr>
              <a:t>changes are reflected </a:t>
            </a:r>
            <a:r>
              <a:rPr lang="en-US" sz="2400" dirty="0">
                <a:solidFill>
                  <a:srgbClr val="000000"/>
                </a:solidFill>
                <a:latin typeface="Cambria" panose="02040503050406030204" pitchFamily="18" charset="0"/>
              </a:rPr>
              <a:t>in the caller's scope.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F88256-7241-4C25-AECF-E305CFA71031}"/>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3B7C2B8E-2275-49CE-80EF-D70E2254011E}"/>
              </a:ext>
            </a:extLst>
          </p:cNvPr>
          <p:cNvSpPr>
            <a:spLocks noGrp="1"/>
          </p:cNvSpPr>
          <p:nvPr>
            <p:ph type="body" idx="1"/>
          </p:nvPr>
        </p:nvSpPr>
        <p:spPr/>
        <p:txBody>
          <a:bodyPr/>
          <a:lstStyle/>
          <a:p>
            <a:endParaRPr lang="en-US"/>
          </a:p>
        </p:txBody>
      </p:sp>
      <p:sp>
        <p:nvSpPr>
          <p:cNvPr id="5" name="object 2">
            <a:extLst>
              <a:ext uri="{FF2B5EF4-FFF2-40B4-BE49-F238E27FC236}">
                <a16:creationId xmlns="" xmlns:a16="http://schemas.microsoft.com/office/drawing/2014/main" id="{EDA2BA25-86B3-4437-BD35-802BAFA11247}"/>
              </a:ext>
            </a:extLst>
          </p:cNvPr>
          <p:cNvSpPr txBox="1">
            <a:spLocks/>
          </p:cNvSpPr>
          <p:nvPr/>
        </p:nvSpPr>
        <p:spPr>
          <a:xfrm>
            <a:off x="926135" y="1168353"/>
            <a:ext cx="4013200" cy="412934"/>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2600" kern="0" spc="-5">
                <a:solidFill>
                  <a:srgbClr val="FFFFFF"/>
                </a:solidFill>
                <a:latin typeface="Cambria"/>
                <a:cs typeface="Cambria"/>
              </a:rPr>
              <a:t>Call</a:t>
            </a:r>
            <a:r>
              <a:rPr lang="en-US" sz="2600" kern="0" spc="-35">
                <a:solidFill>
                  <a:srgbClr val="FFFFFF"/>
                </a:solidFill>
                <a:latin typeface="Cambria"/>
                <a:cs typeface="Cambria"/>
              </a:rPr>
              <a:t> </a:t>
            </a:r>
            <a:r>
              <a:rPr lang="en-US" sz="2600" kern="0" spc="-30">
                <a:solidFill>
                  <a:srgbClr val="FFFFFF"/>
                </a:solidFill>
                <a:latin typeface="Cambria"/>
                <a:cs typeface="Cambria"/>
              </a:rPr>
              <a:t>by</a:t>
            </a:r>
            <a:r>
              <a:rPr lang="en-US" sz="2600" kern="0" spc="-20">
                <a:solidFill>
                  <a:srgbClr val="FFFFFF"/>
                </a:solidFill>
                <a:latin typeface="Cambria"/>
                <a:cs typeface="Cambria"/>
              </a:rPr>
              <a:t> </a:t>
            </a:r>
            <a:r>
              <a:rPr lang="en-US" sz="2600" kern="0" spc="-10">
                <a:solidFill>
                  <a:srgbClr val="FFFFFF"/>
                </a:solidFill>
                <a:latin typeface="Cambria"/>
                <a:cs typeface="Cambria"/>
              </a:rPr>
              <a:t>reference(aliasing)</a:t>
            </a:r>
            <a:endParaRPr lang="en-US" sz="2600" kern="0" dirty="0">
              <a:latin typeface="Cambria"/>
              <a:cs typeface="Cambria"/>
            </a:endParaRPr>
          </a:p>
        </p:txBody>
      </p:sp>
      <p:grpSp>
        <p:nvGrpSpPr>
          <p:cNvPr id="7" name="Group 6">
            <a:extLst>
              <a:ext uri="{FF2B5EF4-FFF2-40B4-BE49-F238E27FC236}">
                <a16:creationId xmlns="" xmlns:a16="http://schemas.microsoft.com/office/drawing/2014/main" id="{6F039FA4-3A90-4851-ACD0-5ABF42572C9E}"/>
              </a:ext>
            </a:extLst>
          </p:cNvPr>
          <p:cNvGrpSpPr/>
          <p:nvPr/>
        </p:nvGrpSpPr>
        <p:grpSpPr>
          <a:xfrm>
            <a:off x="926135" y="2916684"/>
            <a:ext cx="8186284" cy="2795588"/>
            <a:chOff x="926135" y="2916684"/>
            <a:chExt cx="8186284" cy="2795588"/>
          </a:xfrm>
        </p:grpSpPr>
        <p:pic>
          <p:nvPicPr>
            <p:cNvPr id="4" name="Picture 3">
              <a:extLst>
                <a:ext uri="{FF2B5EF4-FFF2-40B4-BE49-F238E27FC236}">
                  <a16:creationId xmlns="" xmlns:a16="http://schemas.microsoft.com/office/drawing/2014/main" id="{6531E865-B11A-403D-B199-3DC5457077F8}"/>
                </a:ext>
              </a:extLst>
            </p:cNvPr>
            <p:cNvPicPr>
              <a:picLocks noChangeAspect="1"/>
            </p:cNvPicPr>
            <p:nvPr/>
          </p:nvPicPr>
          <p:blipFill>
            <a:blip r:embed="rId2"/>
            <a:stretch>
              <a:fillRect/>
            </a:stretch>
          </p:blipFill>
          <p:spPr>
            <a:xfrm>
              <a:off x="926135" y="2916684"/>
              <a:ext cx="8186284" cy="2795588"/>
            </a:xfrm>
            <a:prstGeom prst="rect">
              <a:avLst/>
            </a:prstGeom>
          </p:spPr>
        </p:pic>
        <p:sp>
          <p:nvSpPr>
            <p:cNvPr id="6" name="Rectangle 5">
              <a:extLst>
                <a:ext uri="{FF2B5EF4-FFF2-40B4-BE49-F238E27FC236}">
                  <a16:creationId xmlns="" xmlns:a16="http://schemas.microsoft.com/office/drawing/2014/main" id="{3A76D845-A9B0-40CC-B575-56067573C052}"/>
                </a:ext>
              </a:extLst>
            </p:cNvPr>
            <p:cNvSpPr/>
            <p:nvPr/>
          </p:nvSpPr>
          <p:spPr>
            <a:xfrm>
              <a:off x="4343400" y="34290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154543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B843A34-4202-4B2B-B851-3DE1F3A95C45}"/>
              </a:ext>
            </a:extLst>
          </p:cNvPr>
          <p:cNvSpPr>
            <a:spLocks noGrp="1"/>
          </p:cNvSpPr>
          <p:nvPr>
            <p:ph type="body" idx="1"/>
          </p:nvPr>
        </p:nvSpPr>
        <p:spPr>
          <a:xfrm>
            <a:off x="241800" y="2209800"/>
            <a:ext cx="5168400" cy="4308872"/>
          </a:xfrm>
        </p:spPr>
        <p:txBody>
          <a:bodyPr/>
          <a:lstStyle/>
          <a:p>
            <a:r>
              <a:rPr lang="en-US" sz="2000" dirty="0"/>
              <a:t>public class Main{</a:t>
            </a:r>
          </a:p>
          <a:p>
            <a:r>
              <a:rPr lang="en-US" sz="2000" dirty="0"/>
              <a:t>//call-by-value   </a:t>
            </a:r>
          </a:p>
          <a:p>
            <a:r>
              <a:rPr lang="en-US" sz="2000" dirty="0"/>
              <a:t>    int a = 10;</a:t>
            </a:r>
          </a:p>
          <a:p>
            <a:r>
              <a:rPr lang="en-US" sz="2000" dirty="0">
                <a:solidFill>
                  <a:srgbClr val="FF0000"/>
                </a:solidFill>
              </a:rPr>
              <a:t>    void call(int a) {</a:t>
            </a:r>
          </a:p>
          <a:p>
            <a:r>
              <a:rPr lang="en-US" sz="2000" dirty="0">
                <a:solidFill>
                  <a:srgbClr val="FF0000"/>
                </a:solidFill>
              </a:rPr>
              <a:t>         </a:t>
            </a:r>
          </a:p>
          <a:p>
            <a:r>
              <a:rPr lang="en-US" sz="2000" dirty="0">
                <a:solidFill>
                  <a:srgbClr val="FF0000"/>
                </a:solidFill>
              </a:rPr>
              <a:t>	a = a+10;</a:t>
            </a:r>
          </a:p>
          <a:p>
            <a:r>
              <a:rPr lang="en-US" sz="2000" dirty="0"/>
              <a:t>    }</a:t>
            </a:r>
          </a:p>
          <a:p>
            <a:r>
              <a:rPr lang="en-US" sz="2000" dirty="0"/>
              <a:t>     public static void main(String[] </a:t>
            </a:r>
            <a:r>
              <a:rPr lang="en-US" sz="2000" dirty="0" err="1"/>
              <a:t>args</a:t>
            </a:r>
            <a:r>
              <a:rPr lang="en-US" sz="2000" dirty="0"/>
              <a:t>) {</a:t>
            </a:r>
          </a:p>
          <a:p>
            <a:r>
              <a:rPr lang="en-US" sz="2000" dirty="0"/>
              <a:t>         Main </a:t>
            </a:r>
            <a:r>
              <a:rPr lang="en-US" sz="2000" dirty="0" err="1"/>
              <a:t>eg</a:t>
            </a:r>
            <a:r>
              <a:rPr lang="en-US" sz="2000" dirty="0"/>
              <a:t> = new Main();</a:t>
            </a:r>
          </a:p>
          <a:p>
            <a:r>
              <a:rPr lang="en-US" sz="2000" dirty="0"/>
              <a:t>        </a:t>
            </a:r>
            <a:r>
              <a:rPr lang="en-US" sz="2000" dirty="0" err="1"/>
              <a:t>S.o.p</a:t>
            </a:r>
            <a:r>
              <a:rPr lang="en-US" sz="2000" dirty="0"/>
              <a:t>("Before call-by-value: " + </a:t>
            </a:r>
            <a:r>
              <a:rPr lang="en-US" sz="2000" dirty="0" err="1"/>
              <a:t>eg.a</a:t>
            </a:r>
            <a:r>
              <a:rPr lang="en-US" sz="2000" dirty="0"/>
              <a:t>);</a:t>
            </a:r>
          </a:p>
          <a:p>
            <a:r>
              <a:rPr lang="en-US" sz="2000" dirty="0"/>
              <a:t>         </a:t>
            </a:r>
            <a:r>
              <a:rPr lang="en-US" sz="2000" dirty="0" err="1">
                <a:solidFill>
                  <a:srgbClr val="FF0000"/>
                </a:solidFill>
              </a:rPr>
              <a:t>eg.call</a:t>
            </a:r>
            <a:r>
              <a:rPr lang="en-US" sz="2000" dirty="0">
                <a:solidFill>
                  <a:srgbClr val="FF0000"/>
                </a:solidFill>
              </a:rPr>
              <a:t>(50510);</a:t>
            </a:r>
          </a:p>
          <a:p>
            <a:r>
              <a:rPr lang="en-US" sz="2000" dirty="0"/>
              <a:t>        </a:t>
            </a:r>
            <a:r>
              <a:rPr lang="en-US" sz="2000" dirty="0" err="1"/>
              <a:t>S.o.p</a:t>
            </a:r>
            <a:r>
              <a:rPr lang="en-US" sz="2000" dirty="0"/>
              <a:t>("After call-by-value: " + </a:t>
            </a:r>
            <a:r>
              <a:rPr lang="en-US" sz="2000" dirty="0" err="1"/>
              <a:t>eg.a</a:t>
            </a:r>
            <a:r>
              <a:rPr lang="en-US" sz="2000" dirty="0"/>
              <a:t>);       </a:t>
            </a:r>
          </a:p>
          <a:p>
            <a:r>
              <a:rPr lang="en-US" sz="2000" dirty="0"/>
              <a:t>    }</a:t>
            </a:r>
          </a:p>
          <a:p>
            <a:r>
              <a:rPr lang="en-US" sz="2000" dirty="0"/>
              <a:t>}</a:t>
            </a:r>
          </a:p>
        </p:txBody>
      </p:sp>
      <p:sp>
        <p:nvSpPr>
          <p:cNvPr id="4" name="Rectangle 3">
            <a:extLst>
              <a:ext uri="{FF2B5EF4-FFF2-40B4-BE49-F238E27FC236}">
                <a16:creationId xmlns="" xmlns:a16="http://schemas.microsoft.com/office/drawing/2014/main" id="{84A6BEA3-D476-4A53-A64C-605AD054E2C1}"/>
              </a:ext>
            </a:extLst>
          </p:cNvPr>
          <p:cNvSpPr/>
          <p:nvPr/>
        </p:nvSpPr>
        <p:spPr>
          <a:xfrm>
            <a:off x="5066463" y="2209800"/>
            <a:ext cx="5016000" cy="4678204"/>
          </a:xfrm>
          <a:prstGeom prst="rect">
            <a:avLst/>
          </a:prstGeom>
        </p:spPr>
        <p:txBody>
          <a:bodyPr wrap="square">
            <a:spAutoFit/>
          </a:bodyPr>
          <a:lstStyle/>
          <a:p>
            <a:r>
              <a:rPr lang="en-US" sz="2000" dirty="0"/>
              <a:t>public class Main{</a:t>
            </a:r>
          </a:p>
          <a:p>
            <a:r>
              <a:rPr lang="en-US" sz="2000" dirty="0"/>
              <a:t>    int a = 10;</a:t>
            </a:r>
          </a:p>
          <a:p>
            <a:r>
              <a:rPr lang="en-US" sz="2000" dirty="0">
                <a:solidFill>
                  <a:srgbClr val="FF0000"/>
                </a:solidFill>
              </a:rPr>
              <a:t>    void call(Main e) {</a:t>
            </a:r>
          </a:p>
          <a:p>
            <a:r>
              <a:rPr lang="en-US" sz="2000" dirty="0">
                <a:solidFill>
                  <a:srgbClr val="FF0000"/>
                </a:solidFill>
              </a:rPr>
              <a:t>        </a:t>
            </a:r>
            <a:r>
              <a:rPr lang="en-US" sz="2000" dirty="0" err="1">
                <a:solidFill>
                  <a:srgbClr val="FF0000"/>
                </a:solidFill>
              </a:rPr>
              <a:t>e.a</a:t>
            </a:r>
            <a:r>
              <a:rPr lang="en-US" sz="2000" dirty="0">
                <a:solidFill>
                  <a:srgbClr val="FF0000"/>
                </a:solidFill>
              </a:rPr>
              <a:t> = e.a+10;</a:t>
            </a:r>
          </a:p>
          <a:p>
            <a:r>
              <a:rPr lang="en-US" sz="2000" dirty="0"/>
              <a:t>    }</a:t>
            </a:r>
          </a:p>
          <a:p>
            <a:r>
              <a:rPr lang="en-US" sz="2000" dirty="0"/>
              <a:t>    public static void main(String[] </a:t>
            </a:r>
            <a:r>
              <a:rPr lang="en-US" sz="2000" dirty="0" err="1"/>
              <a:t>args</a:t>
            </a:r>
            <a:r>
              <a:rPr lang="en-US" sz="2000" dirty="0"/>
              <a:t>) {</a:t>
            </a:r>
          </a:p>
          <a:p>
            <a:r>
              <a:rPr lang="en-US" sz="2000" dirty="0"/>
              <a:t> </a:t>
            </a:r>
          </a:p>
          <a:p>
            <a:r>
              <a:rPr lang="en-US" sz="2000" dirty="0"/>
              <a:t>        Main e = new </a:t>
            </a:r>
            <a:r>
              <a:rPr lang="en-US" sz="2000" dirty="0" smtClean="0"/>
              <a:t>Main</a:t>
            </a:r>
            <a:r>
              <a:rPr lang="en-US" sz="2000" dirty="0"/>
              <a:t>();</a:t>
            </a:r>
          </a:p>
          <a:p>
            <a:r>
              <a:rPr lang="en-US" sz="2000" dirty="0"/>
              <a:t>       </a:t>
            </a:r>
            <a:r>
              <a:rPr lang="en-US" sz="2000" dirty="0" err="1"/>
              <a:t>S.o.p</a:t>
            </a:r>
            <a:r>
              <a:rPr lang="en-US" sz="2000" dirty="0"/>
              <a:t>("Before call-by-reference: " + </a:t>
            </a:r>
            <a:r>
              <a:rPr lang="en-US" sz="2000" dirty="0" err="1"/>
              <a:t>e.a</a:t>
            </a:r>
            <a:r>
              <a:rPr lang="en-US" sz="2000" dirty="0"/>
              <a:t>);</a:t>
            </a:r>
          </a:p>
          <a:p>
            <a:r>
              <a:rPr lang="en-US" sz="2000" dirty="0"/>
              <a:t>       </a:t>
            </a:r>
            <a:r>
              <a:rPr lang="en-US" sz="2000" dirty="0" err="1">
                <a:solidFill>
                  <a:srgbClr val="FF0000"/>
                </a:solidFill>
              </a:rPr>
              <a:t>e.call</a:t>
            </a:r>
            <a:r>
              <a:rPr lang="en-US" sz="2000" dirty="0">
                <a:solidFill>
                  <a:srgbClr val="FF0000"/>
                </a:solidFill>
              </a:rPr>
              <a:t>(e);</a:t>
            </a:r>
          </a:p>
          <a:p>
            <a:r>
              <a:rPr lang="en-US" sz="2000" dirty="0"/>
              <a:t>       </a:t>
            </a:r>
            <a:r>
              <a:rPr lang="en-US" sz="2000" dirty="0" err="1"/>
              <a:t>S.o.p</a:t>
            </a:r>
            <a:r>
              <a:rPr lang="en-US" sz="2000" dirty="0"/>
              <a:t>("After call-by-reference: " + </a:t>
            </a:r>
            <a:r>
              <a:rPr lang="en-US" sz="2000" dirty="0" err="1"/>
              <a:t>e.a</a:t>
            </a:r>
            <a:r>
              <a:rPr lang="en-US" sz="2000" dirty="0"/>
              <a:t>);</a:t>
            </a:r>
          </a:p>
          <a:p>
            <a:r>
              <a:rPr lang="en-US" sz="2000" dirty="0"/>
              <a:t>         </a:t>
            </a:r>
          </a:p>
          <a:p>
            <a:r>
              <a:rPr lang="en-US" sz="2000" dirty="0"/>
              <a:t>         </a:t>
            </a:r>
          </a:p>
          <a:p>
            <a:r>
              <a:rPr lang="en-US" sz="2000" dirty="0"/>
              <a:t>    }</a:t>
            </a:r>
          </a:p>
          <a:p>
            <a:r>
              <a:rPr lang="en-US" sz="2000" dirty="0"/>
              <a:t>}</a:t>
            </a:r>
          </a:p>
        </p:txBody>
      </p:sp>
      <p:sp>
        <p:nvSpPr>
          <p:cNvPr id="5" name="object 2">
            <a:extLst>
              <a:ext uri="{FF2B5EF4-FFF2-40B4-BE49-F238E27FC236}">
                <a16:creationId xmlns="" xmlns:a16="http://schemas.microsoft.com/office/drawing/2014/main" id="{9D17A4D9-8D94-45AE-A0BA-949073F5A3E1}"/>
              </a:ext>
            </a:extLst>
          </p:cNvPr>
          <p:cNvSpPr txBox="1">
            <a:spLocks noGrp="1"/>
          </p:cNvSpPr>
          <p:nvPr>
            <p:ph type="title"/>
          </p:nvPr>
        </p:nvSpPr>
        <p:spPr>
          <a:xfrm>
            <a:off x="748118" y="908325"/>
            <a:ext cx="4257019" cy="936154"/>
          </a:xfrm>
          <a:prstGeom prst="rect">
            <a:avLst/>
          </a:prstGeom>
        </p:spPr>
        <p:txBody>
          <a:bodyPr vert="horz" wrap="square" lIns="0" tIns="12700" rIns="0" bIns="0" rtlCol="0">
            <a:spAutoFit/>
          </a:bodyPr>
          <a:lstStyle/>
          <a:p>
            <a:pPr marL="12699">
              <a:spcBef>
                <a:spcPts val="100"/>
              </a:spcBef>
            </a:pPr>
            <a:r>
              <a:rPr lang="en-US" sz="3000" dirty="0">
                <a:solidFill>
                  <a:schemeClr val="bg1"/>
                </a:solidFill>
                <a:latin typeface="Cambria"/>
                <a:cs typeface="Cambria"/>
              </a:rPr>
              <a:t>Call By Value vs Call By Reference</a:t>
            </a:r>
            <a:endParaRPr sz="3000" dirty="0">
              <a:solidFill>
                <a:schemeClr val="bg1"/>
              </a:solidFill>
              <a:latin typeface="Cambria"/>
              <a:cs typeface="Cambria"/>
            </a:endParaRPr>
          </a:p>
        </p:txBody>
      </p:sp>
    </p:spTree>
    <p:extLst>
      <p:ext uri="{BB962C8B-B14F-4D97-AF65-F5344CB8AC3E}">
        <p14:creationId xmlns:p14="http://schemas.microsoft.com/office/powerpoint/2010/main" val="13177949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2181" y="1165271"/>
            <a:ext cx="3778250" cy="474489"/>
          </a:xfrm>
          <a:prstGeom prst="rect">
            <a:avLst/>
          </a:prstGeom>
        </p:spPr>
        <p:txBody>
          <a:bodyPr vert="horz" wrap="square" lIns="0" tIns="12700" rIns="0" bIns="0" rtlCol="0">
            <a:spAutoFit/>
          </a:bodyPr>
          <a:lstStyle/>
          <a:p>
            <a:pPr marL="12699">
              <a:spcBef>
                <a:spcPts val="100"/>
              </a:spcBef>
            </a:pPr>
            <a:r>
              <a:rPr lang="en-US" sz="3000" spc="-10" dirty="0" smtClean="0">
                <a:solidFill>
                  <a:srgbClr val="FFFFFF"/>
                </a:solidFill>
                <a:latin typeface="Cambria"/>
                <a:cs typeface="Cambria"/>
              </a:rPr>
              <a:t>Variables in Java</a:t>
            </a:r>
            <a:endParaRPr sz="3000" dirty="0">
              <a:latin typeface="Cambria"/>
              <a:cs typeface="Cambria"/>
            </a:endParaRPr>
          </a:p>
        </p:txBody>
      </p:sp>
      <p:sp>
        <p:nvSpPr>
          <p:cNvPr id="3" name="object 3"/>
          <p:cNvSpPr txBox="1"/>
          <p:nvPr/>
        </p:nvSpPr>
        <p:spPr>
          <a:xfrm>
            <a:off x="545097" y="1993187"/>
            <a:ext cx="9296400" cy="4178067"/>
          </a:xfrm>
          <a:prstGeom prst="rect">
            <a:avLst/>
          </a:prstGeom>
        </p:spPr>
        <p:txBody>
          <a:bodyPr vert="horz" wrap="square" lIns="0" tIns="12700" rIns="0" bIns="0" rtlCol="0">
            <a:spAutoFit/>
          </a:bodyPr>
          <a:lstStyle/>
          <a:p>
            <a:pPr marL="469899" marR="5715" indent="-457200" algn="just">
              <a:spcBef>
                <a:spcPts val="100"/>
              </a:spcBef>
              <a:buFont typeface="Wingdings" panose="05000000000000000000" pitchFamily="2" charset="2"/>
              <a:buChar char="§"/>
            </a:pPr>
            <a:r>
              <a:rPr lang="en-US" sz="2800" dirty="0">
                <a:latin typeface="Cambria"/>
                <a:cs typeface="Cambria"/>
              </a:rPr>
              <a:t>There are three kinds of variables in Java −</a:t>
            </a:r>
          </a:p>
          <a:p>
            <a:pPr marL="527049" marR="5715" indent="-514350" algn="just">
              <a:spcBef>
                <a:spcPts val="100"/>
              </a:spcBef>
              <a:buFont typeface="Wingdings" panose="05000000000000000000" pitchFamily="2" charset="2"/>
              <a:buChar char="§"/>
            </a:pPr>
            <a:r>
              <a:rPr lang="en-US" sz="2800" dirty="0" smtClean="0">
                <a:latin typeface="Cambria"/>
                <a:cs typeface="Cambria"/>
              </a:rPr>
              <a:t>Local </a:t>
            </a:r>
            <a:r>
              <a:rPr lang="en-US" sz="2800" dirty="0">
                <a:latin typeface="Cambria"/>
                <a:cs typeface="Cambria"/>
              </a:rPr>
              <a:t>variables</a:t>
            </a:r>
          </a:p>
          <a:p>
            <a:pPr marL="527049" marR="5715" indent="-514350" algn="just">
              <a:spcBef>
                <a:spcPts val="100"/>
              </a:spcBef>
              <a:buFont typeface="Wingdings" panose="05000000000000000000" pitchFamily="2" charset="2"/>
              <a:buChar char="§"/>
            </a:pPr>
            <a:r>
              <a:rPr lang="en-US" sz="2800" dirty="0">
                <a:latin typeface="Cambria"/>
                <a:cs typeface="Cambria"/>
              </a:rPr>
              <a:t>Instance variables</a:t>
            </a:r>
          </a:p>
          <a:p>
            <a:pPr marL="527049" marR="5715" indent="-514350" algn="just">
              <a:spcBef>
                <a:spcPts val="100"/>
              </a:spcBef>
              <a:buFont typeface="Wingdings" panose="05000000000000000000" pitchFamily="2" charset="2"/>
              <a:buChar char="§"/>
            </a:pPr>
            <a:r>
              <a:rPr lang="en-US" sz="2800" dirty="0">
                <a:latin typeface="Cambria"/>
                <a:cs typeface="Cambria"/>
              </a:rPr>
              <a:t>Class/Static </a:t>
            </a:r>
            <a:r>
              <a:rPr lang="en-US" sz="2800" dirty="0" smtClean="0">
                <a:latin typeface="Cambria"/>
                <a:cs typeface="Cambria"/>
              </a:rPr>
              <a:t>variables</a:t>
            </a:r>
          </a:p>
          <a:p>
            <a:pPr marL="527049" marR="5715" indent="-514350" algn="just">
              <a:spcBef>
                <a:spcPts val="100"/>
              </a:spcBef>
              <a:buFont typeface="Wingdings" panose="05000000000000000000" pitchFamily="2" charset="2"/>
              <a:buChar char="§"/>
            </a:pPr>
            <a:endParaRPr lang="en-US" sz="2800" dirty="0">
              <a:latin typeface="Cambria"/>
              <a:cs typeface="Cambria"/>
            </a:endParaRPr>
          </a:p>
          <a:p>
            <a:pPr marL="469899" marR="5715" indent="-457200" algn="just">
              <a:spcBef>
                <a:spcPts val="100"/>
              </a:spcBef>
              <a:buFont typeface="Wingdings" panose="05000000000000000000" pitchFamily="2" charset="2"/>
              <a:buChar char="§"/>
            </a:pPr>
            <a:r>
              <a:rPr lang="en-US" sz="2800" b="1" dirty="0" smtClean="0">
                <a:solidFill>
                  <a:srgbClr val="FF0000"/>
                </a:solidFill>
                <a:latin typeface="Cambria"/>
                <a:cs typeface="Cambria"/>
              </a:rPr>
              <a:t>What about Global Variable?</a:t>
            </a:r>
          </a:p>
          <a:p>
            <a:pPr marL="355599" marR="5715" indent="-342900" algn="just">
              <a:spcBef>
                <a:spcPts val="100"/>
              </a:spcBef>
              <a:buFont typeface="Wingdings" panose="05000000000000000000" pitchFamily="2" charset="2"/>
              <a:buChar char="§"/>
            </a:pPr>
            <a:r>
              <a:rPr lang="en-US" sz="2400" b="1" dirty="0">
                <a:latin typeface="Cambria"/>
                <a:cs typeface="Cambria"/>
              </a:rPr>
              <a:t>Global variables are not technically allowed in Java. </a:t>
            </a:r>
            <a:endParaRPr lang="en-US" sz="2400" b="1" dirty="0" smtClean="0">
              <a:latin typeface="Cambria"/>
              <a:cs typeface="Cambria"/>
            </a:endParaRPr>
          </a:p>
          <a:p>
            <a:pPr marL="355599" marR="5715" indent="-342900" algn="just">
              <a:spcBef>
                <a:spcPts val="100"/>
              </a:spcBef>
              <a:buFont typeface="Wingdings" panose="05000000000000000000" pitchFamily="2" charset="2"/>
              <a:buChar char="§"/>
            </a:pPr>
            <a:r>
              <a:rPr lang="en-US" sz="2400" dirty="0" smtClean="0">
                <a:latin typeface="Cambria"/>
                <a:cs typeface="Cambria"/>
              </a:rPr>
              <a:t>Since </a:t>
            </a:r>
            <a:r>
              <a:rPr lang="en-US" sz="2400" dirty="0">
                <a:latin typeface="Cambria"/>
                <a:cs typeface="Cambria"/>
              </a:rPr>
              <a:t>Java is object-oriented, everything is part of a class. </a:t>
            </a:r>
          </a:p>
          <a:p>
            <a:pPr marL="355599" marR="5715" indent="-342900" algn="just">
              <a:spcBef>
                <a:spcPts val="100"/>
              </a:spcBef>
              <a:buFont typeface="Wingdings" panose="05000000000000000000" pitchFamily="2" charset="2"/>
              <a:buChar char="§"/>
            </a:pPr>
            <a:r>
              <a:rPr lang="en-US" sz="2400" dirty="0" smtClean="0">
                <a:latin typeface="Cambria"/>
                <a:cs typeface="Cambria"/>
              </a:rPr>
              <a:t>A </a:t>
            </a:r>
            <a:r>
              <a:rPr lang="en-US" sz="2400" b="1" dirty="0">
                <a:solidFill>
                  <a:srgbClr val="FF0000"/>
                </a:solidFill>
                <a:latin typeface="Cambria"/>
                <a:cs typeface="Cambria"/>
              </a:rPr>
              <a:t>static</a:t>
            </a:r>
            <a:r>
              <a:rPr lang="en-US" sz="2400" dirty="0">
                <a:latin typeface="Cambria"/>
                <a:cs typeface="Cambria"/>
              </a:rPr>
              <a:t> variable can be declared, which can be available to all instances of a class.</a:t>
            </a:r>
            <a:endParaRPr sz="2400" dirty="0">
              <a:latin typeface="Cambria"/>
              <a:cs typeface="Cambria"/>
            </a:endParaRPr>
          </a:p>
        </p:txBody>
      </p:sp>
      <p:pic>
        <p:nvPicPr>
          <p:cNvPr id="4" name="object 4"/>
          <p:cNvPicPr/>
          <p:nvPr/>
        </p:nvPicPr>
        <p:blipFill>
          <a:blip r:embed="rId2" cstate="print"/>
          <a:stretch>
            <a:fillRect/>
          </a:stretch>
        </p:blipFill>
        <p:spPr>
          <a:xfrm>
            <a:off x="457201" y="6553293"/>
            <a:ext cx="9136380" cy="754287"/>
          </a:xfrm>
          <a:prstGeom prst="rect">
            <a:avLst/>
          </a:prstGeom>
        </p:spPr>
      </p:pic>
    </p:spTree>
    <p:extLst>
      <p:ext uri="{BB962C8B-B14F-4D97-AF65-F5344CB8AC3E}">
        <p14:creationId xmlns:p14="http://schemas.microsoft.com/office/powerpoint/2010/main" val="382455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2181" y="1165271"/>
            <a:ext cx="3778250" cy="474489"/>
          </a:xfrm>
          <a:prstGeom prst="rect">
            <a:avLst/>
          </a:prstGeom>
        </p:spPr>
        <p:txBody>
          <a:bodyPr vert="horz" wrap="square" lIns="0" tIns="12700" rIns="0" bIns="0" rtlCol="0">
            <a:spAutoFit/>
          </a:bodyPr>
          <a:lstStyle/>
          <a:p>
            <a:pPr marL="12699">
              <a:spcBef>
                <a:spcPts val="100"/>
              </a:spcBef>
            </a:pPr>
            <a:r>
              <a:rPr lang="en-US" sz="3000" spc="-10" dirty="0">
                <a:solidFill>
                  <a:srgbClr val="FFFFFF"/>
                </a:solidFill>
                <a:latin typeface="Cambria"/>
                <a:cs typeface="Cambria"/>
              </a:rPr>
              <a:t>Local </a:t>
            </a:r>
            <a:r>
              <a:rPr lang="en-US" sz="3000" spc="-10" dirty="0" smtClean="0">
                <a:solidFill>
                  <a:srgbClr val="FFFFFF"/>
                </a:solidFill>
                <a:latin typeface="Cambria"/>
                <a:cs typeface="Cambria"/>
              </a:rPr>
              <a:t>Variables</a:t>
            </a:r>
            <a:endParaRPr lang="en-US" sz="3000" spc="-10" dirty="0">
              <a:solidFill>
                <a:srgbClr val="FFFFFF"/>
              </a:solidFill>
              <a:latin typeface="Cambria"/>
              <a:cs typeface="Cambria"/>
            </a:endParaRPr>
          </a:p>
        </p:txBody>
      </p:sp>
      <p:sp>
        <p:nvSpPr>
          <p:cNvPr id="3" name="object 3"/>
          <p:cNvSpPr txBox="1"/>
          <p:nvPr/>
        </p:nvSpPr>
        <p:spPr>
          <a:xfrm>
            <a:off x="545097" y="1993187"/>
            <a:ext cx="9296400" cy="4696157"/>
          </a:xfrm>
          <a:prstGeom prst="rect">
            <a:avLst/>
          </a:prstGeom>
        </p:spPr>
        <p:txBody>
          <a:bodyPr vert="horz" wrap="square" lIns="0" tIns="12700" rIns="0" bIns="0" rtlCol="0">
            <a:spAutoFit/>
          </a:bodyPr>
          <a:lstStyle/>
          <a:p>
            <a:pPr marL="469899" marR="5715" indent="-457200" algn="just">
              <a:spcBef>
                <a:spcPts val="100"/>
              </a:spcBef>
              <a:buFont typeface="Wingdings" panose="05000000000000000000" pitchFamily="2" charset="2"/>
              <a:buChar char="§"/>
            </a:pPr>
            <a:r>
              <a:rPr lang="en-US" sz="2800" dirty="0">
                <a:latin typeface="Cambria"/>
                <a:cs typeface="Cambria"/>
              </a:rPr>
              <a:t>Local variables are declared in methods, constructors, or blocks</a:t>
            </a:r>
            <a:r>
              <a:rPr lang="en-US" sz="2800" dirty="0" smtClean="0">
                <a:latin typeface="Cambria"/>
                <a:cs typeface="Cambria"/>
              </a:rPr>
              <a:t>.</a:t>
            </a:r>
          </a:p>
          <a:p>
            <a:pPr marL="12699" marR="5715" algn="just">
              <a:spcBef>
                <a:spcPts val="100"/>
              </a:spcBef>
            </a:pPr>
            <a:r>
              <a:rPr lang="en-US" sz="2400" dirty="0">
                <a:latin typeface="Cambria"/>
                <a:cs typeface="Cambria"/>
              </a:rPr>
              <a:t>public class </a:t>
            </a:r>
            <a:r>
              <a:rPr lang="en-US" sz="2400" dirty="0" smtClean="0">
                <a:latin typeface="Cambria"/>
                <a:cs typeface="Cambria"/>
              </a:rPr>
              <a:t>Main{</a:t>
            </a:r>
            <a:endParaRPr lang="en-US" sz="2400" dirty="0">
              <a:latin typeface="Cambria"/>
              <a:cs typeface="Cambria"/>
            </a:endParaRPr>
          </a:p>
          <a:p>
            <a:pPr marL="12699" marR="5715" algn="just">
              <a:spcBef>
                <a:spcPts val="100"/>
              </a:spcBef>
            </a:pPr>
            <a:r>
              <a:rPr lang="en-US" sz="2400" dirty="0">
                <a:latin typeface="Cambria"/>
                <a:cs typeface="Cambria"/>
              </a:rPr>
              <a:t>   public void </a:t>
            </a:r>
            <a:r>
              <a:rPr lang="en-US" sz="2400" dirty="0" smtClean="0">
                <a:latin typeface="Cambria"/>
                <a:cs typeface="Cambria"/>
              </a:rPr>
              <a:t>Age</a:t>
            </a:r>
            <a:r>
              <a:rPr lang="en-US" sz="2400" dirty="0">
                <a:latin typeface="Cambria"/>
                <a:cs typeface="Cambria"/>
              </a:rPr>
              <a:t>() {</a:t>
            </a:r>
          </a:p>
          <a:p>
            <a:pPr marL="12699" marR="5715" algn="just">
              <a:spcBef>
                <a:spcPts val="100"/>
              </a:spcBef>
            </a:pPr>
            <a:r>
              <a:rPr lang="en-US" sz="2400" b="1" dirty="0">
                <a:solidFill>
                  <a:srgbClr val="FF0000"/>
                </a:solidFill>
                <a:latin typeface="Cambria"/>
                <a:cs typeface="Cambria"/>
              </a:rPr>
              <a:t>      </a:t>
            </a:r>
            <a:r>
              <a:rPr lang="en-US" sz="2400" b="1" dirty="0" err="1">
                <a:solidFill>
                  <a:srgbClr val="FF0000"/>
                </a:solidFill>
                <a:latin typeface="Cambria"/>
                <a:cs typeface="Cambria"/>
              </a:rPr>
              <a:t>int</a:t>
            </a:r>
            <a:r>
              <a:rPr lang="en-US" sz="2400" b="1" dirty="0">
                <a:solidFill>
                  <a:srgbClr val="FF0000"/>
                </a:solidFill>
                <a:latin typeface="Cambria"/>
                <a:cs typeface="Cambria"/>
              </a:rPr>
              <a:t> age = 0</a:t>
            </a:r>
            <a:r>
              <a:rPr lang="en-US" sz="2400" b="1" dirty="0" smtClean="0">
                <a:solidFill>
                  <a:srgbClr val="FF0000"/>
                </a:solidFill>
                <a:latin typeface="Cambria"/>
                <a:cs typeface="Cambria"/>
              </a:rPr>
              <a:t>; </a:t>
            </a:r>
            <a:r>
              <a:rPr lang="en-US" sz="2400" dirty="0" smtClean="0">
                <a:solidFill>
                  <a:srgbClr val="FF0000"/>
                </a:solidFill>
                <a:latin typeface="Cambria"/>
                <a:cs typeface="Cambria"/>
              </a:rPr>
              <a:t>// Local variable</a:t>
            </a:r>
            <a:endParaRPr lang="en-US" sz="2400" dirty="0">
              <a:solidFill>
                <a:srgbClr val="FF0000"/>
              </a:solidFill>
              <a:latin typeface="Cambria"/>
              <a:cs typeface="Cambria"/>
            </a:endParaRPr>
          </a:p>
          <a:p>
            <a:pPr marL="12699" marR="5715" algn="just">
              <a:spcBef>
                <a:spcPts val="100"/>
              </a:spcBef>
            </a:pPr>
            <a:r>
              <a:rPr lang="en-US" sz="2400" dirty="0">
                <a:latin typeface="Cambria"/>
                <a:cs typeface="Cambria"/>
              </a:rPr>
              <a:t>      age = age + 7;</a:t>
            </a:r>
          </a:p>
          <a:p>
            <a:pPr marL="12699" marR="5715" algn="just">
              <a:spcBef>
                <a:spcPts val="100"/>
              </a:spcBef>
            </a:pPr>
            <a:r>
              <a:rPr lang="en-US" sz="2400" dirty="0">
                <a:latin typeface="Cambria"/>
                <a:cs typeface="Cambria"/>
              </a:rPr>
              <a:t>      </a:t>
            </a:r>
            <a:r>
              <a:rPr lang="en-US" sz="2400" dirty="0" err="1" smtClean="0">
                <a:latin typeface="Cambria"/>
                <a:cs typeface="Cambria"/>
              </a:rPr>
              <a:t>System.out.println</a:t>
            </a:r>
            <a:r>
              <a:rPr lang="en-US" sz="2400" dirty="0" smtClean="0">
                <a:latin typeface="Cambria"/>
                <a:cs typeface="Cambria"/>
              </a:rPr>
              <a:t>(“Age </a:t>
            </a:r>
            <a:r>
              <a:rPr lang="en-US" sz="2400" dirty="0">
                <a:latin typeface="Cambria"/>
                <a:cs typeface="Cambria"/>
              </a:rPr>
              <a:t>is : " + </a:t>
            </a:r>
            <a:r>
              <a:rPr lang="en-US" sz="2400" b="1" dirty="0">
                <a:latin typeface="Cambria"/>
                <a:cs typeface="Cambria"/>
              </a:rPr>
              <a:t>age</a:t>
            </a:r>
            <a:r>
              <a:rPr lang="en-US" sz="2400" dirty="0">
                <a:latin typeface="Cambria"/>
                <a:cs typeface="Cambria"/>
              </a:rPr>
              <a:t>);</a:t>
            </a:r>
          </a:p>
          <a:p>
            <a:pPr marL="12699" marR="5715" algn="just">
              <a:spcBef>
                <a:spcPts val="100"/>
              </a:spcBef>
            </a:pPr>
            <a:r>
              <a:rPr lang="en-US" sz="2400" dirty="0">
                <a:latin typeface="Cambria"/>
                <a:cs typeface="Cambria"/>
              </a:rPr>
              <a:t>   }</a:t>
            </a:r>
          </a:p>
          <a:p>
            <a:pPr marL="12699" marR="5715" algn="just">
              <a:spcBef>
                <a:spcPts val="100"/>
              </a:spcBef>
            </a:pPr>
            <a:r>
              <a:rPr lang="en-US" sz="2400" dirty="0" smtClean="0">
                <a:latin typeface="Cambria"/>
                <a:cs typeface="Cambria"/>
              </a:rPr>
              <a:t>   </a:t>
            </a:r>
            <a:r>
              <a:rPr lang="en-US" sz="2400" dirty="0">
                <a:latin typeface="Cambria"/>
                <a:cs typeface="Cambria"/>
              </a:rPr>
              <a:t>public static void main(String </a:t>
            </a:r>
            <a:r>
              <a:rPr lang="en-US" sz="2400" dirty="0" err="1">
                <a:latin typeface="Cambria"/>
                <a:cs typeface="Cambria"/>
              </a:rPr>
              <a:t>args</a:t>
            </a:r>
            <a:r>
              <a:rPr lang="en-US" sz="2400" dirty="0">
                <a:latin typeface="Cambria"/>
                <a:cs typeface="Cambria"/>
              </a:rPr>
              <a:t>[]) {</a:t>
            </a:r>
          </a:p>
          <a:p>
            <a:pPr marL="12699" marR="5715" algn="just">
              <a:spcBef>
                <a:spcPts val="100"/>
              </a:spcBef>
            </a:pPr>
            <a:r>
              <a:rPr lang="en-US" sz="2400" dirty="0">
                <a:latin typeface="Cambria"/>
                <a:cs typeface="Cambria"/>
              </a:rPr>
              <a:t>      </a:t>
            </a:r>
            <a:r>
              <a:rPr lang="en-US" sz="2400" dirty="0" smtClean="0">
                <a:latin typeface="Cambria"/>
                <a:cs typeface="Cambria"/>
              </a:rPr>
              <a:t>Main test </a:t>
            </a:r>
            <a:r>
              <a:rPr lang="en-US" sz="2400" dirty="0">
                <a:latin typeface="Cambria"/>
                <a:cs typeface="Cambria"/>
              </a:rPr>
              <a:t>= new </a:t>
            </a:r>
            <a:r>
              <a:rPr lang="en-US" sz="2400" dirty="0" smtClean="0">
                <a:latin typeface="Cambria"/>
                <a:cs typeface="Cambria"/>
              </a:rPr>
              <a:t>Main();</a:t>
            </a:r>
            <a:endParaRPr lang="en-US" sz="2400" dirty="0">
              <a:latin typeface="Cambria"/>
              <a:cs typeface="Cambria"/>
            </a:endParaRPr>
          </a:p>
          <a:p>
            <a:pPr marL="12699" marR="5715" algn="just">
              <a:spcBef>
                <a:spcPts val="100"/>
              </a:spcBef>
            </a:pPr>
            <a:r>
              <a:rPr lang="en-US" sz="2400" dirty="0">
                <a:latin typeface="Cambria"/>
                <a:cs typeface="Cambria"/>
              </a:rPr>
              <a:t>      </a:t>
            </a:r>
            <a:r>
              <a:rPr lang="en-US" sz="2400" dirty="0" err="1" smtClean="0">
                <a:latin typeface="Cambria"/>
                <a:cs typeface="Cambria"/>
              </a:rPr>
              <a:t>test.Age</a:t>
            </a:r>
            <a:r>
              <a:rPr lang="en-US" sz="2400" dirty="0">
                <a:latin typeface="Cambria"/>
                <a:cs typeface="Cambria"/>
              </a:rPr>
              <a:t>();</a:t>
            </a:r>
          </a:p>
          <a:p>
            <a:pPr marL="12699" marR="5715" algn="just">
              <a:spcBef>
                <a:spcPts val="100"/>
              </a:spcBef>
            </a:pPr>
            <a:r>
              <a:rPr lang="en-US" sz="2400" dirty="0">
                <a:latin typeface="Cambria"/>
                <a:cs typeface="Cambria"/>
              </a:rPr>
              <a:t>   </a:t>
            </a:r>
            <a:r>
              <a:rPr lang="en-US" sz="2400" dirty="0" smtClean="0">
                <a:latin typeface="Cambria"/>
                <a:cs typeface="Cambria"/>
              </a:rPr>
              <a:t>} }</a:t>
            </a:r>
            <a:endParaRPr lang="en-US" sz="2400" dirty="0">
              <a:latin typeface="Cambria"/>
              <a:cs typeface="Cambria"/>
            </a:endParaRPr>
          </a:p>
        </p:txBody>
      </p:sp>
      <p:pic>
        <p:nvPicPr>
          <p:cNvPr id="4" name="object 4"/>
          <p:cNvPicPr/>
          <p:nvPr/>
        </p:nvPicPr>
        <p:blipFill>
          <a:blip r:embed="rId2" cstate="print"/>
          <a:stretch>
            <a:fillRect/>
          </a:stretch>
        </p:blipFill>
        <p:spPr>
          <a:xfrm>
            <a:off x="457201" y="6553293"/>
            <a:ext cx="9136380" cy="754287"/>
          </a:xfrm>
          <a:prstGeom prst="rect">
            <a:avLst/>
          </a:prstGeom>
        </p:spPr>
      </p:pic>
    </p:spTree>
    <p:extLst>
      <p:ext uri="{BB962C8B-B14F-4D97-AF65-F5344CB8AC3E}">
        <p14:creationId xmlns:p14="http://schemas.microsoft.com/office/powerpoint/2010/main" val="30011449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2181" y="1165271"/>
            <a:ext cx="3778250" cy="474489"/>
          </a:xfrm>
          <a:prstGeom prst="rect">
            <a:avLst/>
          </a:prstGeom>
        </p:spPr>
        <p:txBody>
          <a:bodyPr vert="horz" wrap="square" lIns="0" tIns="12700" rIns="0" bIns="0" rtlCol="0">
            <a:spAutoFit/>
          </a:bodyPr>
          <a:lstStyle/>
          <a:p>
            <a:pPr marL="12699">
              <a:spcBef>
                <a:spcPts val="100"/>
              </a:spcBef>
            </a:pPr>
            <a:r>
              <a:rPr lang="en-US" sz="3000" spc="-10" dirty="0" smtClean="0">
                <a:solidFill>
                  <a:srgbClr val="FFFFFF"/>
                </a:solidFill>
                <a:latin typeface="Cambria"/>
                <a:cs typeface="Cambria"/>
              </a:rPr>
              <a:t>Instance Variables</a:t>
            </a:r>
            <a:endParaRPr lang="en-US" sz="3000" spc="-10" dirty="0">
              <a:solidFill>
                <a:srgbClr val="FFFFFF"/>
              </a:solidFill>
              <a:latin typeface="Cambria"/>
              <a:cs typeface="Cambria"/>
            </a:endParaRPr>
          </a:p>
        </p:txBody>
      </p:sp>
      <p:sp>
        <p:nvSpPr>
          <p:cNvPr id="3" name="object 3"/>
          <p:cNvSpPr txBox="1"/>
          <p:nvPr/>
        </p:nvSpPr>
        <p:spPr>
          <a:xfrm>
            <a:off x="545097" y="1993187"/>
            <a:ext cx="9296400" cy="5078313"/>
          </a:xfrm>
          <a:prstGeom prst="rect">
            <a:avLst/>
          </a:prstGeom>
        </p:spPr>
        <p:txBody>
          <a:bodyPr vert="horz" wrap="square" lIns="0" tIns="12700" rIns="0" bIns="0" rtlCol="0">
            <a:spAutoFit/>
          </a:bodyPr>
          <a:lstStyle/>
          <a:p>
            <a:pPr marL="469899" marR="5715" indent="-457200" algn="just">
              <a:spcBef>
                <a:spcPts val="100"/>
              </a:spcBef>
              <a:buFont typeface="Wingdings" panose="05000000000000000000" pitchFamily="2" charset="2"/>
              <a:buChar char="§"/>
            </a:pPr>
            <a:r>
              <a:rPr lang="en-US" sz="2800" dirty="0">
                <a:latin typeface="Cambria"/>
                <a:cs typeface="Cambria"/>
              </a:rPr>
              <a:t>Instance variables are declared in a class, but outside a method, constructor or any block</a:t>
            </a:r>
            <a:r>
              <a:rPr lang="en-US" sz="2800" dirty="0" smtClean="0">
                <a:latin typeface="Cambria"/>
                <a:cs typeface="Cambria"/>
              </a:rPr>
              <a:t>.</a:t>
            </a:r>
          </a:p>
          <a:p>
            <a:pPr marL="12699" marR="5715" algn="just">
              <a:spcBef>
                <a:spcPts val="100"/>
              </a:spcBef>
            </a:pPr>
            <a:r>
              <a:rPr lang="en-US" sz="2400" dirty="0" smtClean="0">
                <a:latin typeface="Cambria"/>
                <a:cs typeface="Cambria"/>
              </a:rPr>
              <a:t>public </a:t>
            </a:r>
            <a:r>
              <a:rPr lang="en-US" sz="2400" dirty="0">
                <a:latin typeface="Cambria"/>
                <a:cs typeface="Cambria"/>
              </a:rPr>
              <a:t>class Main {</a:t>
            </a:r>
          </a:p>
          <a:p>
            <a:pPr marL="12699" marR="5715" algn="just">
              <a:spcBef>
                <a:spcPts val="100"/>
              </a:spcBef>
            </a:pPr>
            <a:r>
              <a:rPr lang="en-US" sz="2400" b="1" dirty="0" smtClean="0">
                <a:solidFill>
                  <a:srgbClr val="FF0000"/>
                </a:solidFill>
                <a:latin typeface="Cambria"/>
                <a:cs typeface="Cambria"/>
              </a:rPr>
              <a:t>String </a:t>
            </a:r>
            <a:r>
              <a:rPr lang="en-US" sz="2400" b="1" dirty="0">
                <a:solidFill>
                  <a:srgbClr val="FF0000"/>
                </a:solidFill>
                <a:latin typeface="Cambria"/>
                <a:cs typeface="Cambria"/>
              </a:rPr>
              <a:t>name;</a:t>
            </a:r>
          </a:p>
          <a:p>
            <a:pPr marL="12699" marR="5715" algn="just">
              <a:spcBef>
                <a:spcPts val="100"/>
              </a:spcBef>
            </a:pPr>
            <a:r>
              <a:rPr lang="en-US" sz="2400" dirty="0" smtClean="0">
                <a:latin typeface="Cambria"/>
                <a:cs typeface="Cambria"/>
              </a:rPr>
              <a:t>public </a:t>
            </a:r>
            <a:r>
              <a:rPr lang="en-US" sz="2400" dirty="0">
                <a:latin typeface="Cambria"/>
                <a:cs typeface="Cambria"/>
              </a:rPr>
              <a:t>Main (String </a:t>
            </a:r>
            <a:r>
              <a:rPr lang="en-US" sz="2400" dirty="0" err="1">
                <a:latin typeface="Cambria"/>
                <a:cs typeface="Cambria"/>
              </a:rPr>
              <a:t>empName</a:t>
            </a:r>
            <a:r>
              <a:rPr lang="en-US" sz="2400" dirty="0">
                <a:latin typeface="Cambria"/>
                <a:cs typeface="Cambria"/>
              </a:rPr>
              <a:t>) {</a:t>
            </a:r>
          </a:p>
          <a:p>
            <a:pPr marL="12699" marR="5715" algn="just">
              <a:spcBef>
                <a:spcPts val="100"/>
              </a:spcBef>
            </a:pPr>
            <a:r>
              <a:rPr lang="en-US" sz="2400" dirty="0">
                <a:latin typeface="Cambria"/>
                <a:cs typeface="Cambria"/>
              </a:rPr>
              <a:t>      </a:t>
            </a:r>
            <a:r>
              <a:rPr lang="en-US" sz="2400" b="1" dirty="0">
                <a:latin typeface="Cambria"/>
                <a:cs typeface="Cambria"/>
              </a:rPr>
              <a:t>name</a:t>
            </a:r>
            <a:r>
              <a:rPr lang="en-US" sz="2400" dirty="0">
                <a:latin typeface="Cambria"/>
                <a:cs typeface="Cambria"/>
              </a:rPr>
              <a:t> = </a:t>
            </a:r>
            <a:r>
              <a:rPr lang="en-US" sz="2400" dirty="0" err="1">
                <a:latin typeface="Cambria"/>
                <a:cs typeface="Cambria"/>
              </a:rPr>
              <a:t>empName</a:t>
            </a:r>
            <a:r>
              <a:rPr lang="en-US" sz="2400" dirty="0">
                <a:latin typeface="Cambria"/>
                <a:cs typeface="Cambria"/>
              </a:rPr>
              <a:t>;</a:t>
            </a:r>
          </a:p>
          <a:p>
            <a:pPr marL="12699" marR="5715" algn="just">
              <a:spcBef>
                <a:spcPts val="100"/>
              </a:spcBef>
            </a:pPr>
            <a:r>
              <a:rPr lang="en-US" sz="2400" dirty="0">
                <a:latin typeface="Cambria"/>
                <a:cs typeface="Cambria"/>
              </a:rPr>
              <a:t>   }</a:t>
            </a:r>
          </a:p>
          <a:p>
            <a:pPr marL="12699" marR="5715" algn="just">
              <a:spcBef>
                <a:spcPts val="100"/>
              </a:spcBef>
            </a:pPr>
            <a:r>
              <a:rPr lang="en-US" sz="2400" dirty="0" smtClean="0">
                <a:latin typeface="Cambria"/>
                <a:cs typeface="Cambria"/>
              </a:rPr>
              <a:t>public </a:t>
            </a:r>
            <a:r>
              <a:rPr lang="en-US" sz="2400" dirty="0">
                <a:latin typeface="Cambria"/>
                <a:cs typeface="Cambria"/>
              </a:rPr>
              <a:t>void </a:t>
            </a:r>
            <a:r>
              <a:rPr lang="en-US" sz="2400" dirty="0" err="1">
                <a:latin typeface="Cambria"/>
                <a:cs typeface="Cambria"/>
              </a:rPr>
              <a:t>printEmp</a:t>
            </a:r>
            <a:r>
              <a:rPr lang="en-US" sz="2400" dirty="0">
                <a:latin typeface="Cambria"/>
                <a:cs typeface="Cambria"/>
              </a:rPr>
              <a:t>() {</a:t>
            </a:r>
          </a:p>
          <a:p>
            <a:pPr marL="12699" marR="5715" algn="just">
              <a:spcBef>
                <a:spcPts val="100"/>
              </a:spcBef>
            </a:pPr>
            <a:r>
              <a:rPr lang="en-US" sz="2400" dirty="0">
                <a:latin typeface="Cambria"/>
                <a:cs typeface="Cambria"/>
              </a:rPr>
              <a:t>      </a:t>
            </a:r>
            <a:r>
              <a:rPr lang="en-US" sz="2400" dirty="0" err="1">
                <a:latin typeface="Cambria"/>
                <a:cs typeface="Cambria"/>
              </a:rPr>
              <a:t>System.out.println</a:t>
            </a:r>
            <a:r>
              <a:rPr lang="en-US" sz="2400" dirty="0">
                <a:latin typeface="Cambria"/>
                <a:cs typeface="Cambria"/>
              </a:rPr>
              <a:t>("name  : " + </a:t>
            </a:r>
            <a:r>
              <a:rPr lang="en-US" sz="2400" b="1" dirty="0">
                <a:latin typeface="Cambria"/>
                <a:cs typeface="Cambria"/>
              </a:rPr>
              <a:t>name</a:t>
            </a:r>
            <a:r>
              <a:rPr lang="en-US" sz="2400" dirty="0">
                <a:latin typeface="Cambria"/>
                <a:cs typeface="Cambria"/>
              </a:rPr>
              <a:t> ); }</a:t>
            </a:r>
          </a:p>
          <a:p>
            <a:pPr marL="12699" marR="5715" algn="just">
              <a:spcBef>
                <a:spcPts val="100"/>
              </a:spcBef>
            </a:pPr>
            <a:r>
              <a:rPr lang="en-US" sz="2400" dirty="0">
                <a:latin typeface="Cambria"/>
                <a:cs typeface="Cambria"/>
              </a:rPr>
              <a:t> public static void main(String </a:t>
            </a:r>
            <a:r>
              <a:rPr lang="en-US" sz="2400" dirty="0" err="1">
                <a:latin typeface="Cambria"/>
                <a:cs typeface="Cambria"/>
              </a:rPr>
              <a:t>args</a:t>
            </a:r>
            <a:r>
              <a:rPr lang="en-US" sz="2400" dirty="0">
                <a:latin typeface="Cambria"/>
                <a:cs typeface="Cambria"/>
              </a:rPr>
              <a:t>[]) {</a:t>
            </a:r>
          </a:p>
          <a:p>
            <a:pPr marL="12699" marR="5715" algn="just">
              <a:spcBef>
                <a:spcPts val="100"/>
              </a:spcBef>
            </a:pPr>
            <a:r>
              <a:rPr lang="en-US" sz="2400" dirty="0">
                <a:latin typeface="Cambria"/>
                <a:cs typeface="Cambria"/>
              </a:rPr>
              <a:t>      Main </a:t>
            </a:r>
            <a:r>
              <a:rPr lang="en-US" sz="2400" dirty="0" err="1">
                <a:latin typeface="Cambria"/>
                <a:cs typeface="Cambria"/>
              </a:rPr>
              <a:t>emp</a:t>
            </a:r>
            <a:r>
              <a:rPr lang="en-US" sz="2400" dirty="0">
                <a:latin typeface="Cambria"/>
                <a:cs typeface="Cambria"/>
              </a:rPr>
              <a:t> = new Main("</a:t>
            </a:r>
            <a:r>
              <a:rPr lang="en-US" sz="2400" dirty="0" err="1">
                <a:latin typeface="Cambria"/>
                <a:cs typeface="Cambria"/>
              </a:rPr>
              <a:t>abc</a:t>
            </a:r>
            <a:r>
              <a:rPr lang="en-US" sz="2400" dirty="0">
                <a:latin typeface="Cambria"/>
                <a:cs typeface="Cambria"/>
              </a:rPr>
              <a:t>");</a:t>
            </a:r>
          </a:p>
          <a:p>
            <a:pPr marL="12699" marR="5715" algn="just">
              <a:spcBef>
                <a:spcPts val="100"/>
              </a:spcBef>
            </a:pPr>
            <a:r>
              <a:rPr lang="en-US" sz="2400" dirty="0">
                <a:latin typeface="Cambria"/>
                <a:cs typeface="Cambria"/>
              </a:rPr>
              <a:t>     </a:t>
            </a:r>
            <a:r>
              <a:rPr lang="en-US" sz="2400" dirty="0" err="1">
                <a:latin typeface="Cambria"/>
                <a:cs typeface="Cambria"/>
              </a:rPr>
              <a:t>emp.printEmp</a:t>
            </a:r>
            <a:r>
              <a:rPr lang="en-US" sz="2400" dirty="0">
                <a:latin typeface="Cambria"/>
                <a:cs typeface="Cambria"/>
              </a:rPr>
              <a:t>();</a:t>
            </a:r>
          </a:p>
          <a:p>
            <a:pPr marL="12699" marR="5715" algn="just">
              <a:spcBef>
                <a:spcPts val="100"/>
              </a:spcBef>
            </a:pPr>
            <a:r>
              <a:rPr lang="en-US" sz="2400" dirty="0">
                <a:latin typeface="Cambria"/>
                <a:cs typeface="Cambria"/>
              </a:rPr>
              <a:t> }}</a:t>
            </a:r>
          </a:p>
        </p:txBody>
      </p:sp>
    </p:spTree>
    <p:extLst>
      <p:ext uri="{BB962C8B-B14F-4D97-AF65-F5344CB8AC3E}">
        <p14:creationId xmlns:p14="http://schemas.microsoft.com/office/powerpoint/2010/main" val="639809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2180" y="1165271"/>
            <a:ext cx="4257019" cy="474489"/>
          </a:xfrm>
          <a:prstGeom prst="rect">
            <a:avLst/>
          </a:prstGeom>
        </p:spPr>
        <p:txBody>
          <a:bodyPr vert="horz" wrap="square" lIns="0" tIns="12700" rIns="0" bIns="0" rtlCol="0">
            <a:spAutoFit/>
          </a:bodyPr>
          <a:lstStyle/>
          <a:p>
            <a:pPr marL="12699">
              <a:spcBef>
                <a:spcPts val="100"/>
              </a:spcBef>
            </a:pPr>
            <a:r>
              <a:rPr lang="en-US" sz="3000" spc="-10" dirty="0" smtClean="0">
                <a:solidFill>
                  <a:srgbClr val="FFFFFF"/>
                </a:solidFill>
                <a:latin typeface="Cambria"/>
                <a:cs typeface="Cambria"/>
              </a:rPr>
              <a:t>Class/Static Variables</a:t>
            </a:r>
            <a:endParaRPr lang="en-US" sz="3000" spc="-10" dirty="0">
              <a:solidFill>
                <a:srgbClr val="FFFFFF"/>
              </a:solidFill>
              <a:latin typeface="Cambria"/>
              <a:cs typeface="Cambria"/>
            </a:endParaRPr>
          </a:p>
        </p:txBody>
      </p:sp>
      <p:sp>
        <p:nvSpPr>
          <p:cNvPr id="3" name="object 3"/>
          <p:cNvSpPr txBox="1"/>
          <p:nvPr/>
        </p:nvSpPr>
        <p:spPr>
          <a:xfrm>
            <a:off x="545097" y="1993187"/>
            <a:ext cx="9296400" cy="4362733"/>
          </a:xfrm>
          <a:prstGeom prst="rect">
            <a:avLst/>
          </a:prstGeom>
        </p:spPr>
        <p:txBody>
          <a:bodyPr vert="horz" wrap="square" lIns="0" tIns="12700" rIns="0" bIns="0" rtlCol="0">
            <a:spAutoFit/>
          </a:bodyPr>
          <a:lstStyle/>
          <a:p>
            <a:pPr marL="469899" marR="5715" indent="-457200" algn="just">
              <a:spcBef>
                <a:spcPts val="100"/>
              </a:spcBef>
              <a:buFont typeface="Wingdings" panose="05000000000000000000" pitchFamily="2" charset="2"/>
              <a:buChar char="§"/>
            </a:pPr>
            <a:r>
              <a:rPr lang="en-US" sz="2800" dirty="0">
                <a:latin typeface="Cambria"/>
                <a:cs typeface="Cambria"/>
              </a:rPr>
              <a:t>Class variables also known as static variables are declared with the static keyword in a class, but outside a method, constructor or a block</a:t>
            </a:r>
            <a:r>
              <a:rPr lang="en-US" sz="2800" dirty="0" smtClean="0">
                <a:latin typeface="Cambria"/>
                <a:cs typeface="Cambria"/>
              </a:rPr>
              <a:t>.</a:t>
            </a:r>
          </a:p>
          <a:p>
            <a:pPr marL="12699" marR="5715" algn="just">
              <a:spcBef>
                <a:spcPts val="100"/>
              </a:spcBef>
            </a:pPr>
            <a:r>
              <a:rPr lang="en-US" sz="2400" dirty="0">
                <a:latin typeface="Cambria"/>
                <a:cs typeface="Cambria"/>
              </a:rPr>
              <a:t>class Main</a:t>
            </a:r>
            <a:r>
              <a:rPr lang="en-US" sz="2400" dirty="0" smtClean="0">
                <a:latin typeface="Cambria"/>
                <a:cs typeface="Cambria"/>
              </a:rPr>
              <a:t>{</a:t>
            </a:r>
          </a:p>
          <a:p>
            <a:pPr marL="12699" marR="5715" algn="just">
              <a:spcBef>
                <a:spcPts val="100"/>
              </a:spcBef>
            </a:pPr>
            <a:r>
              <a:rPr lang="en-US" sz="2400" dirty="0">
                <a:latin typeface="Cambria"/>
                <a:cs typeface="Cambria"/>
              </a:rPr>
              <a:t> </a:t>
            </a:r>
            <a:r>
              <a:rPr lang="en-US" sz="2400" dirty="0" smtClean="0">
                <a:latin typeface="Cambria"/>
                <a:cs typeface="Cambria"/>
              </a:rPr>
              <a:t>   //</a:t>
            </a:r>
            <a:r>
              <a:rPr lang="en-US" sz="2400" dirty="0" err="1" smtClean="0">
                <a:latin typeface="Cambria"/>
                <a:cs typeface="Cambria"/>
              </a:rPr>
              <a:t>int</a:t>
            </a:r>
            <a:r>
              <a:rPr lang="en-US" sz="2400" dirty="0" smtClean="0">
                <a:latin typeface="Cambria"/>
                <a:cs typeface="Cambria"/>
              </a:rPr>
              <a:t> global=0;</a:t>
            </a:r>
            <a:endParaRPr lang="en-US" sz="2400" dirty="0">
              <a:latin typeface="Cambria"/>
              <a:cs typeface="Cambria"/>
            </a:endParaRPr>
          </a:p>
          <a:p>
            <a:pPr marL="12699" marR="5715" algn="just">
              <a:spcBef>
                <a:spcPts val="100"/>
              </a:spcBef>
            </a:pPr>
            <a:r>
              <a:rPr lang="en-US" sz="2400" dirty="0">
                <a:latin typeface="Cambria"/>
                <a:cs typeface="Cambria"/>
              </a:rPr>
              <a:t>   </a:t>
            </a:r>
            <a:r>
              <a:rPr lang="en-US" sz="2400" b="1" dirty="0">
                <a:solidFill>
                  <a:srgbClr val="FF0000"/>
                </a:solidFill>
                <a:latin typeface="Cambria"/>
                <a:cs typeface="Cambria"/>
              </a:rPr>
              <a:t>static</a:t>
            </a:r>
            <a:r>
              <a:rPr lang="en-US" sz="2400" dirty="0">
                <a:latin typeface="Cambria"/>
                <a:cs typeface="Cambria"/>
              </a:rPr>
              <a:t>  </a:t>
            </a:r>
            <a:r>
              <a:rPr lang="en-US" sz="2400" dirty="0" err="1">
                <a:latin typeface="Cambria"/>
                <a:cs typeface="Cambria"/>
              </a:rPr>
              <a:t>int</a:t>
            </a:r>
            <a:r>
              <a:rPr lang="en-US" sz="2400" dirty="0">
                <a:latin typeface="Cambria"/>
                <a:cs typeface="Cambria"/>
              </a:rPr>
              <a:t> global=0;</a:t>
            </a:r>
          </a:p>
          <a:p>
            <a:pPr marL="12699" marR="5715" algn="just">
              <a:spcBef>
                <a:spcPts val="100"/>
              </a:spcBef>
            </a:pPr>
            <a:r>
              <a:rPr lang="en-US" sz="2400" dirty="0">
                <a:latin typeface="Cambria"/>
                <a:cs typeface="Cambria"/>
              </a:rPr>
              <a:t>    public static void main (String[] </a:t>
            </a:r>
            <a:r>
              <a:rPr lang="en-US" sz="2400" dirty="0" err="1">
                <a:latin typeface="Cambria"/>
                <a:cs typeface="Cambria"/>
              </a:rPr>
              <a:t>args</a:t>
            </a:r>
            <a:r>
              <a:rPr lang="en-US" sz="2400" dirty="0">
                <a:latin typeface="Cambria"/>
                <a:cs typeface="Cambria"/>
              </a:rPr>
              <a:t>) {</a:t>
            </a:r>
          </a:p>
          <a:p>
            <a:pPr marL="12699" marR="5715" algn="just">
              <a:spcBef>
                <a:spcPts val="100"/>
              </a:spcBef>
            </a:pPr>
            <a:r>
              <a:rPr lang="en-US" sz="2400" dirty="0" smtClean="0">
                <a:latin typeface="Cambria"/>
                <a:cs typeface="Cambria"/>
              </a:rPr>
              <a:t>     //</a:t>
            </a:r>
            <a:r>
              <a:rPr lang="en-US" sz="2400" dirty="0" err="1">
                <a:latin typeface="Cambria"/>
                <a:cs typeface="Cambria"/>
              </a:rPr>
              <a:t>int</a:t>
            </a:r>
            <a:r>
              <a:rPr lang="en-US" sz="2400" dirty="0">
                <a:latin typeface="Cambria"/>
                <a:cs typeface="Cambria"/>
              </a:rPr>
              <a:t> global=0;</a:t>
            </a:r>
          </a:p>
          <a:p>
            <a:pPr marL="12699" marR="5715" algn="just">
              <a:spcBef>
                <a:spcPts val="100"/>
              </a:spcBef>
            </a:pPr>
            <a:r>
              <a:rPr lang="en-US" sz="2400" dirty="0">
                <a:latin typeface="Cambria"/>
                <a:cs typeface="Cambria"/>
              </a:rPr>
              <a:t>       </a:t>
            </a:r>
            <a:r>
              <a:rPr lang="en-US" sz="2400" dirty="0" err="1">
                <a:latin typeface="Cambria"/>
                <a:cs typeface="Cambria"/>
              </a:rPr>
              <a:t>System.out.println</a:t>
            </a:r>
            <a:r>
              <a:rPr lang="en-US" sz="2400" dirty="0">
                <a:latin typeface="Cambria"/>
                <a:cs typeface="Cambria"/>
              </a:rPr>
              <a:t>(global);</a:t>
            </a:r>
          </a:p>
          <a:p>
            <a:pPr marL="12699" marR="5715" algn="just">
              <a:spcBef>
                <a:spcPts val="100"/>
              </a:spcBef>
            </a:pPr>
            <a:r>
              <a:rPr lang="en-US" sz="2400" dirty="0">
                <a:latin typeface="Cambria"/>
                <a:cs typeface="Cambria"/>
              </a:rPr>
              <a:t>    }</a:t>
            </a:r>
          </a:p>
          <a:p>
            <a:pPr marL="12699" marR="5715" algn="just">
              <a:spcBef>
                <a:spcPts val="100"/>
              </a:spcBef>
            </a:pPr>
            <a:r>
              <a:rPr lang="en-US" sz="2400" dirty="0">
                <a:latin typeface="Cambria"/>
                <a:cs typeface="Cambria"/>
              </a:rPr>
              <a:t>}</a:t>
            </a:r>
          </a:p>
        </p:txBody>
      </p:sp>
    </p:spTree>
    <p:extLst>
      <p:ext uri="{BB962C8B-B14F-4D97-AF65-F5344CB8AC3E}">
        <p14:creationId xmlns:p14="http://schemas.microsoft.com/office/powerpoint/2010/main" val="1531131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591" y="838200"/>
            <a:ext cx="4334800" cy="1674817"/>
          </a:xfrm>
          <a:prstGeom prst="rect">
            <a:avLst/>
          </a:prstGeom>
        </p:spPr>
        <p:txBody>
          <a:bodyPr vert="horz" wrap="square" lIns="0" tIns="12700" rIns="0" bIns="0" rtlCol="0">
            <a:spAutoFit/>
          </a:bodyPr>
          <a:lstStyle/>
          <a:p>
            <a:pPr marL="12699">
              <a:spcBef>
                <a:spcPts val="100"/>
              </a:spcBef>
            </a:pPr>
            <a:r>
              <a:rPr lang="en-US" sz="3600" spc="-5" dirty="0">
                <a:solidFill>
                  <a:srgbClr val="FFFFFF"/>
                </a:solidFill>
              </a:rPr>
              <a:t>Defining classes for objects</a:t>
            </a:r>
            <a:br>
              <a:rPr lang="en-US" sz="3600" spc="-5" dirty="0">
                <a:solidFill>
                  <a:srgbClr val="FFFFFF"/>
                </a:solidFill>
              </a:rPr>
            </a:br>
            <a:endParaRPr sz="3600" dirty="0"/>
          </a:p>
        </p:txBody>
      </p:sp>
      <p:sp>
        <p:nvSpPr>
          <p:cNvPr id="3" name="object 3"/>
          <p:cNvSpPr txBox="1"/>
          <p:nvPr/>
        </p:nvSpPr>
        <p:spPr>
          <a:xfrm>
            <a:off x="839181" y="2057400"/>
            <a:ext cx="8609619" cy="3929922"/>
          </a:xfrm>
          <a:prstGeom prst="rect">
            <a:avLst/>
          </a:prstGeom>
        </p:spPr>
        <p:txBody>
          <a:bodyPr vert="horz" wrap="square" lIns="0" tIns="13335" rIns="0" bIns="0" rtlCol="0">
            <a:spAutoFit/>
          </a:bodyPr>
          <a:lstStyle/>
          <a:p>
            <a:pPr marL="355599" marR="5079" indent="-342900" algn="just">
              <a:spcBef>
                <a:spcPts val="105"/>
              </a:spcBef>
              <a:buFont typeface="Wingdings" panose="05000000000000000000" pitchFamily="2" charset="2"/>
              <a:buChar char="§"/>
            </a:pPr>
            <a:r>
              <a:rPr lang="en-US" sz="2800" dirty="0">
                <a:solidFill>
                  <a:srgbClr val="FF0000"/>
                </a:solidFill>
                <a:latin typeface="Cambria"/>
                <a:cs typeface="Cambria"/>
              </a:rPr>
              <a:t>A class defines the properties and behaviors for objects.</a:t>
            </a:r>
          </a:p>
          <a:p>
            <a:pPr marL="355599" marR="5079" indent="-342900" algn="just">
              <a:spcBef>
                <a:spcPts val="105"/>
              </a:spcBef>
              <a:buFont typeface="Wingdings" panose="05000000000000000000" pitchFamily="2" charset="2"/>
              <a:buChar char="§"/>
            </a:pPr>
            <a:r>
              <a:rPr lang="en-US" sz="2800" dirty="0">
                <a:latin typeface="Cambria"/>
                <a:cs typeface="Cambria"/>
              </a:rPr>
              <a:t>Object-oriented programming (OOP) involves programming using objects. </a:t>
            </a:r>
            <a:endParaRPr lang="en-US" sz="2800" dirty="0" smtClean="0">
              <a:latin typeface="Cambria"/>
              <a:cs typeface="Cambria"/>
            </a:endParaRPr>
          </a:p>
          <a:p>
            <a:pPr marL="355599" marR="5079" indent="-342900" algn="just">
              <a:spcBef>
                <a:spcPts val="105"/>
              </a:spcBef>
              <a:buFont typeface="Wingdings" panose="05000000000000000000" pitchFamily="2" charset="2"/>
              <a:buChar char="§"/>
            </a:pPr>
            <a:r>
              <a:rPr lang="en-US" sz="2800" dirty="0" smtClean="0">
                <a:latin typeface="Cambria"/>
                <a:cs typeface="Cambria"/>
              </a:rPr>
              <a:t>An </a:t>
            </a:r>
            <a:r>
              <a:rPr lang="en-US" sz="2800" dirty="0">
                <a:latin typeface="Cambria"/>
                <a:cs typeface="Cambria"/>
              </a:rPr>
              <a:t>object </a:t>
            </a:r>
            <a:r>
              <a:rPr lang="en-US" sz="2800" dirty="0" smtClean="0">
                <a:latin typeface="Cambria"/>
                <a:cs typeface="Cambria"/>
              </a:rPr>
              <a:t>represents an </a:t>
            </a:r>
            <a:r>
              <a:rPr lang="en-US" sz="2800" dirty="0">
                <a:latin typeface="Cambria"/>
                <a:cs typeface="Cambria"/>
              </a:rPr>
              <a:t>entity in the real world that can be distinctly identified. For example, a student, </a:t>
            </a:r>
            <a:r>
              <a:rPr lang="en-US" sz="2800" dirty="0" smtClean="0">
                <a:latin typeface="Cambria"/>
                <a:cs typeface="Cambria"/>
              </a:rPr>
              <a:t>a desk</a:t>
            </a:r>
            <a:r>
              <a:rPr lang="en-US" sz="2800" dirty="0">
                <a:latin typeface="Cambria"/>
                <a:cs typeface="Cambria"/>
              </a:rPr>
              <a:t>, a circle, a button, and even a loan can all be viewed as objects. </a:t>
            </a:r>
            <a:endParaRPr lang="en-US" sz="2800" dirty="0" smtClean="0">
              <a:latin typeface="Cambria"/>
              <a:cs typeface="Cambria"/>
            </a:endParaRPr>
          </a:p>
          <a:p>
            <a:pPr marL="355599" marR="5079" indent="-342900" algn="just">
              <a:spcBef>
                <a:spcPts val="105"/>
              </a:spcBef>
              <a:buFont typeface="Wingdings" panose="05000000000000000000" pitchFamily="2" charset="2"/>
              <a:buChar char="§"/>
            </a:pPr>
            <a:r>
              <a:rPr lang="en-US" sz="2800" dirty="0" smtClean="0">
                <a:solidFill>
                  <a:srgbClr val="FF0000"/>
                </a:solidFill>
                <a:latin typeface="Cambria"/>
                <a:cs typeface="Cambria"/>
              </a:rPr>
              <a:t>An </a:t>
            </a:r>
            <a:r>
              <a:rPr lang="en-US" sz="2800" dirty="0">
                <a:solidFill>
                  <a:srgbClr val="FF0000"/>
                </a:solidFill>
                <a:latin typeface="Cambria"/>
                <a:cs typeface="Cambria"/>
              </a:rPr>
              <a:t>object has a </a:t>
            </a:r>
            <a:r>
              <a:rPr lang="en-US" sz="2800" dirty="0" smtClean="0">
                <a:solidFill>
                  <a:srgbClr val="FF0000"/>
                </a:solidFill>
                <a:latin typeface="Cambria"/>
                <a:cs typeface="Cambria"/>
              </a:rPr>
              <a:t>unique identity</a:t>
            </a:r>
            <a:r>
              <a:rPr lang="en-US" sz="2800" dirty="0">
                <a:solidFill>
                  <a:srgbClr val="FF0000"/>
                </a:solidFill>
                <a:latin typeface="Cambria"/>
                <a:cs typeface="Cambria"/>
              </a:rPr>
              <a:t>, state, and behavior.</a:t>
            </a:r>
          </a:p>
        </p:txBody>
      </p:sp>
      <p:pic>
        <p:nvPicPr>
          <p:cNvPr id="4" name="object 4"/>
          <p:cNvPicPr/>
          <p:nvPr/>
        </p:nvPicPr>
        <p:blipFill>
          <a:blip r:embed="rId2" cstate="print"/>
          <a:stretch>
            <a:fillRect/>
          </a:stretch>
        </p:blipFill>
        <p:spPr>
          <a:xfrm>
            <a:off x="457201" y="6553293"/>
            <a:ext cx="9136380" cy="754287"/>
          </a:xfrm>
          <a:prstGeom prst="rect">
            <a:avLst/>
          </a:prstGeom>
        </p:spPr>
      </p:pic>
    </p:spTree>
    <p:extLst>
      <p:ext uri="{BB962C8B-B14F-4D97-AF65-F5344CB8AC3E}">
        <p14:creationId xmlns:p14="http://schemas.microsoft.com/office/powerpoint/2010/main" val="12385591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2181" y="1165271"/>
            <a:ext cx="3778250" cy="474489"/>
          </a:xfrm>
          <a:prstGeom prst="rect">
            <a:avLst/>
          </a:prstGeom>
        </p:spPr>
        <p:txBody>
          <a:bodyPr vert="horz" wrap="square" lIns="0" tIns="12700" rIns="0" bIns="0" rtlCol="0">
            <a:spAutoFit/>
          </a:bodyPr>
          <a:lstStyle/>
          <a:p>
            <a:pPr marL="12699">
              <a:spcBef>
                <a:spcPts val="100"/>
              </a:spcBef>
            </a:pPr>
            <a:r>
              <a:rPr sz="3000" spc="-10" dirty="0">
                <a:solidFill>
                  <a:srgbClr val="FFFFFF"/>
                </a:solidFill>
                <a:latin typeface="Cambria"/>
                <a:cs typeface="Cambria"/>
              </a:rPr>
              <a:t>Overloading</a:t>
            </a:r>
            <a:r>
              <a:rPr sz="3000" spc="-125" dirty="0">
                <a:solidFill>
                  <a:srgbClr val="FFFFFF"/>
                </a:solidFill>
                <a:latin typeface="Cambria"/>
                <a:cs typeface="Cambria"/>
              </a:rPr>
              <a:t> </a:t>
            </a:r>
            <a:r>
              <a:rPr sz="3000" spc="-5" dirty="0">
                <a:solidFill>
                  <a:srgbClr val="FFFFFF"/>
                </a:solidFill>
                <a:latin typeface="Cambria"/>
                <a:cs typeface="Cambria"/>
              </a:rPr>
              <a:t>methods</a:t>
            </a:r>
            <a:endParaRPr sz="3000" dirty="0">
              <a:latin typeface="Cambria"/>
              <a:cs typeface="Cambria"/>
            </a:endParaRPr>
          </a:p>
        </p:txBody>
      </p:sp>
      <p:sp>
        <p:nvSpPr>
          <p:cNvPr id="3" name="object 3"/>
          <p:cNvSpPr txBox="1"/>
          <p:nvPr/>
        </p:nvSpPr>
        <p:spPr>
          <a:xfrm>
            <a:off x="545097" y="1993187"/>
            <a:ext cx="9296400" cy="4629472"/>
          </a:xfrm>
          <a:prstGeom prst="rect">
            <a:avLst/>
          </a:prstGeom>
        </p:spPr>
        <p:txBody>
          <a:bodyPr vert="horz" wrap="square" lIns="0" tIns="12700" rIns="0" bIns="0" rtlCol="0">
            <a:spAutoFit/>
          </a:bodyPr>
          <a:lstStyle/>
          <a:p>
            <a:pPr marL="355570" marR="5715" indent="-342871" algn="just">
              <a:spcBef>
                <a:spcPts val="100"/>
              </a:spcBef>
              <a:buFont typeface="Arial" panose="020B0604020202020204" pitchFamily="34" charset="0"/>
              <a:buChar char="•"/>
            </a:pPr>
            <a:r>
              <a:rPr sz="2000" spc="5" dirty="0">
                <a:solidFill>
                  <a:srgbClr val="FF0000"/>
                </a:solidFill>
                <a:latin typeface="Cambria"/>
                <a:cs typeface="Cambria"/>
              </a:rPr>
              <a:t>In </a:t>
            </a:r>
            <a:r>
              <a:rPr sz="2000" spc="-15" dirty="0">
                <a:solidFill>
                  <a:srgbClr val="FF0000"/>
                </a:solidFill>
                <a:latin typeface="Cambria"/>
                <a:cs typeface="Cambria"/>
              </a:rPr>
              <a:t>Java, </a:t>
            </a:r>
            <a:r>
              <a:rPr sz="2000" spc="-10" dirty="0">
                <a:solidFill>
                  <a:srgbClr val="FF0000"/>
                </a:solidFill>
                <a:latin typeface="Cambria"/>
                <a:cs typeface="Cambria"/>
              </a:rPr>
              <a:t>two </a:t>
            </a:r>
            <a:r>
              <a:rPr sz="2000" spc="5" dirty="0">
                <a:solidFill>
                  <a:srgbClr val="FF0000"/>
                </a:solidFill>
                <a:latin typeface="Cambria"/>
                <a:cs typeface="Cambria"/>
              </a:rPr>
              <a:t>or </a:t>
            </a:r>
            <a:r>
              <a:rPr sz="2000" spc="-5" dirty="0">
                <a:solidFill>
                  <a:srgbClr val="FF0000"/>
                </a:solidFill>
                <a:latin typeface="Cambria"/>
                <a:cs typeface="Cambria"/>
              </a:rPr>
              <a:t>more methods </a:t>
            </a:r>
            <a:r>
              <a:rPr sz="2000" spc="-10" dirty="0">
                <a:solidFill>
                  <a:srgbClr val="FF0000"/>
                </a:solidFill>
                <a:latin typeface="Cambria"/>
                <a:cs typeface="Cambria"/>
              </a:rPr>
              <a:t>can </a:t>
            </a:r>
            <a:r>
              <a:rPr sz="2000" spc="-20" dirty="0">
                <a:solidFill>
                  <a:srgbClr val="FF0000"/>
                </a:solidFill>
                <a:latin typeface="Cambria"/>
                <a:cs typeface="Cambria"/>
              </a:rPr>
              <a:t>have </a:t>
            </a:r>
            <a:r>
              <a:rPr sz="2000" spc="-5" dirty="0">
                <a:solidFill>
                  <a:srgbClr val="FF0000"/>
                </a:solidFill>
                <a:latin typeface="Cambria"/>
                <a:cs typeface="Cambria"/>
              </a:rPr>
              <a:t>same name </a:t>
            </a:r>
            <a:r>
              <a:rPr sz="2000" dirty="0">
                <a:solidFill>
                  <a:srgbClr val="FF0000"/>
                </a:solidFill>
                <a:latin typeface="Cambria"/>
                <a:cs typeface="Cambria"/>
              </a:rPr>
              <a:t>if </a:t>
            </a:r>
            <a:r>
              <a:rPr sz="2000" spc="-10" dirty="0">
                <a:solidFill>
                  <a:srgbClr val="FF0000"/>
                </a:solidFill>
                <a:latin typeface="Cambria"/>
                <a:cs typeface="Cambria"/>
              </a:rPr>
              <a:t>they </a:t>
            </a:r>
            <a:r>
              <a:rPr sz="2000" spc="-5" dirty="0">
                <a:solidFill>
                  <a:srgbClr val="FF0000"/>
                </a:solidFill>
                <a:latin typeface="Cambria"/>
                <a:cs typeface="Cambria"/>
              </a:rPr>
              <a:t>differ </a:t>
            </a:r>
            <a:r>
              <a:rPr sz="2000" dirty="0">
                <a:solidFill>
                  <a:srgbClr val="FF0000"/>
                </a:solidFill>
                <a:latin typeface="Cambria"/>
                <a:cs typeface="Cambria"/>
              </a:rPr>
              <a:t>in </a:t>
            </a:r>
            <a:r>
              <a:rPr sz="2000" spc="-10" dirty="0">
                <a:solidFill>
                  <a:srgbClr val="FF0000"/>
                </a:solidFill>
                <a:latin typeface="Cambria"/>
                <a:cs typeface="Cambria"/>
              </a:rPr>
              <a:t>parameters </a:t>
            </a:r>
            <a:r>
              <a:rPr sz="2000" spc="-5" dirty="0">
                <a:solidFill>
                  <a:srgbClr val="FF0000"/>
                </a:solidFill>
                <a:latin typeface="Cambria"/>
                <a:cs typeface="Cambria"/>
              </a:rPr>
              <a:t> </a:t>
            </a:r>
            <a:r>
              <a:rPr sz="2000" spc="-10" dirty="0">
                <a:solidFill>
                  <a:srgbClr val="FF0000"/>
                </a:solidFill>
                <a:latin typeface="Cambria"/>
                <a:cs typeface="Cambria"/>
              </a:rPr>
              <a:t>(different </a:t>
            </a:r>
            <a:r>
              <a:rPr sz="2000" spc="-5" dirty="0">
                <a:solidFill>
                  <a:srgbClr val="FF0000"/>
                </a:solidFill>
                <a:latin typeface="Cambria"/>
                <a:cs typeface="Cambria"/>
              </a:rPr>
              <a:t>number </a:t>
            </a:r>
            <a:r>
              <a:rPr sz="2000" spc="5" dirty="0">
                <a:solidFill>
                  <a:srgbClr val="FF0000"/>
                </a:solidFill>
                <a:latin typeface="Cambria"/>
                <a:cs typeface="Cambria"/>
              </a:rPr>
              <a:t>of </a:t>
            </a:r>
            <a:r>
              <a:rPr sz="2000" spc="-10" dirty="0">
                <a:solidFill>
                  <a:srgbClr val="FF0000"/>
                </a:solidFill>
                <a:latin typeface="Cambria"/>
                <a:cs typeface="Cambria"/>
              </a:rPr>
              <a:t>parameters, different </a:t>
            </a:r>
            <a:r>
              <a:rPr sz="2000" spc="-5" dirty="0">
                <a:solidFill>
                  <a:srgbClr val="FF0000"/>
                </a:solidFill>
                <a:latin typeface="Cambria"/>
                <a:cs typeface="Cambria"/>
              </a:rPr>
              <a:t>types of </a:t>
            </a:r>
            <a:r>
              <a:rPr sz="2000" spc="-10" dirty="0">
                <a:solidFill>
                  <a:srgbClr val="FF0000"/>
                </a:solidFill>
                <a:latin typeface="Cambria"/>
                <a:cs typeface="Cambria"/>
              </a:rPr>
              <a:t>parameters, </a:t>
            </a:r>
            <a:r>
              <a:rPr sz="2000" spc="-5" dirty="0">
                <a:solidFill>
                  <a:srgbClr val="FF0000"/>
                </a:solidFill>
                <a:latin typeface="Cambria"/>
                <a:cs typeface="Cambria"/>
              </a:rPr>
              <a:t>or both). </a:t>
            </a:r>
            <a:r>
              <a:rPr sz="2000" spc="-10" dirty="0">
                <a:solidFill>
                  <a:srgbClr val="FF0000"/>
                </a:solidFill>
                <a:latin typeface="Cambria"/>
                <a:cs typeface="Cambria"/>
              </a:rPr>
              <a:t>These </a:t>
            </a:r>
            <a:r>
              <a:rPr sz="2000" spc="-5" dirty="0">
                <a:solidFill>
                  <a:srgbClr val="FF0000"/>
                </a:solidFill>
                <a:latin typeface="Cambria"/>
                <a:cs typeface="Cambria"/>
              </a:rPr>
              <a:t> methods</a:t>
            </a:r>
            <a:r>
              <a:rPr sz="2000" dirty="0">
                <a:solidFill>
                  <a:srgbClr val="FF0000"/>
                </a:solidFill>
                <a:latin typeface="Cambria"/>
                <a:cs typeface="Cambria"/>
              </a:rPr>
              <a:t> </a:t>
            </a:r>
            <a:r>
              <a:rPr sz="2000" spc="-10" dirty="0">
                <a:solidFill>
                  <a:srgbClr val="FF0000"/>
                </a:solidFill>
                <a:latin typeface="Cambria"/>
                <a:cs typeface="Cambria"/>
              </a:rPr>
              <a:t>are</a:t>
            </a:r>
            <a:r>
              <a:rPr sz="2000" spc="-5" dirty="0">
                <a:solidFill>
                  <a:srgbClr val="FF0000"/>
                </a:solidFill>
                <a:latin typeface="Cambria"/>
                <a:cs typeface="Cambria"/>
              </a:rPr>
              <a:t> called</a:t>
            </a:r>
            <a:r>
              <a:rPr sz="2000" dirty="0">
                <a:solidFill>
                  <a:srgbClr val="FF0000"/>
                </a:solidFill>
                <a:latin typeface="Cambria"/>
                <a:cs typeface="Cambria"/>
              </a:rPr>
              <a:t> </a:t>
            </a:r>
            <a:r>
              <a:rPr sz="2000" spc="-15" dirty="0">
                <a:solidFill>
                  <a:srgbClr val="FF0000"/>
                </a:solidFill>
                <a:latin typeface="Cambria"/>
                <a:cs typeface="Cambria"/>
              </a:rPr>
              <a:t>overloaded</a:t>
            </a:r>
            <a:r>
              <a:rPr sz="2000" spc="-10" dirty="0">
                <a:solidFill>
                  <a:srgbClr val="FF0000"/>
                </a:solidFill>
                <a:latin typeface="Cambria"/>
                <a:cs typeface="Cambria"/>
              </a:rPr>
              <a:t> </a:t>
            </a:r>
            <a:r>
              <a:rPr sz="2000" spc="-5" dirty="0">
                <a:solidFill>
                  <a:srgbClr val="FF0000"/>
                </a:solidFill>
                <a:latin typeface="Cambria"/>
                <a:cs typeface="Cambria"/>
              </a:rPr>
              <a:t>methods</a:t>
            </a:r>
            <a:r>
              <a:rPr sz="2000" dirty="0">
                <a:solidFill>
                  <a:srgbClr val="FF0000"/>
                </a:solidFill>
                <a:latin typeface="Cambria"/>
                <a:cs typeface="Cambria"/>
              </a:rPr>
              <a:t> and</a:t>
            </a:r>
            <a:r>
              <a:rPr sz="2000" spc="5" dirty="0">
                <a:solidFill>
                  <a:srgbClr val="FF0000"/>
                </a:solidFill>
                <a:latin typeface="Cambria"/>
                <a:cs typeface="Cambria"/>
              </a:rPr>
              <a:t> </a:t>
            </a:r>
            <a:r>
              <a:rPr sz="2000" dirty="0">
                <a:solidFill>
                  <a:srgbClr val="FF0000"/>
                </a:solidFill>
                <a:latin typeface="Cambria"/>
                <a:cs typeface="Cambria"/>
              </a:rPr>
              <a:t>this</a:t>
            </a:r>
            <a:r>
              <a:rPr sz="2000" spc="5" dirty="0">
                <a:solidFill>
                  <a:srgbClr val="FF0000"/>
                </a:solidFill>
                <a:latin typeface="Cambria"/>
                <a:cs typeface="Cambria"/>
              </a:rPr>
              <a:t> </a:t>
            </a:r>
            <a:r>
              <a:rPr sz="2000" spc="-10" dirty="0">
                <a:solidFill>
                  <a:srgbClr val="FF0000"/>
                </a:solidFill>
                <a:latin typeface="Cambria"/>
                <a:cs typeface="Cambria"/>
              </a:rPr>
              <a:t>feature</a:t>
            </a:r>
            <a:r>
              <a:rPr sz="2000" spc="-5" dirty="0">
                <a:solidFill>
                  <a:srgbClr val="FF0000"/>
                </a:solidFill>
                <a:latin typeface="Cambria"/>
                <a:cs typeface="Cambria"/>
              </a:rPr>
              <a:t> </a:t>
            </a:r>
            <a:r>
              <a:rPr sz="2000" dirty="0">
                <a:solidFill>
                  <a:srgbClr val="FF0000"/>
                </a:solidFill>
                <a:latin typeface="Cambria"/>
                <a:cs typeface="Cambria"/>
              </a:rPr>
              <a:t>is</a:t>
            </a:r>
            <a:r>
              <a:rPr sz="2000" spc="5" dirty="0">
                <a:solidFill>
                  <a:srgbClr val="FF0000"/>
                </a:solidFill>
                <a:latin typeface="Cambria"/>
                <a:cs typeface="Cambria"/>
              </a:rPr>
              <a:t> </a:t>
            </a:r>
            <a:r>
              <a:rPr sz="2000" spc="-5" dirty="0">
                <a:solidFill>
                  <a:srgbClr val="FF0000"/>
                </a:solidFill>
                <a:latin typeface="Cambria"/>
                <a:cs typeface="Cambria"/>
              </a:rPr>
              <a:t>called</a:t>
            </a:r>
            <a:r>
              <a:rPr sz="2000" dirty="0">
                <a:solidFill>
                  <a:srgbClr val="FF0000"/>
                </a:solidFill>
                <a:latin typeface="Cambria"/>
                <a:cs typeface="Cambria"/>
              </a:rPr>
              <a:t> </a:t>
            </a:r>
            <a:r>
              <a:rPr sz="2000" spc="-5" dirty="0">
                <a:solidFill>
                  <a:srgbClr val="FF0000"/>
                </a:solidFill>
                <a:latin typeface="Cambria"/>
                <a:cs typeface="Cambria"/>
              </a:rPr>
              <a:t>method </a:t>
            </a:r>
            <a:r>
              <a:rPr sz="2000" dirty="0">
                <a:solidFill>
                  <a:srgbClr val="FF0000"/>
                </a:solidFill>
                <a:latin typeface="Cambria"/>
                <a:cs typeface="Cambria"/>
              </a:rPr>
              <a:t> </a:t>
            </a:r>
            <a:r>
              <a:rPr sz="2000" spc="-10" dirty="0">
                <a:solidFill>
                  <a:srgbClr val="FF0000"/>
                </a:solidFill>
                <a:latin typeface="Cambria"/>
                <a:cs typeface="Cambria"/>
              </a:rPr>
              <a:t>overloading.</a:t>
            </a:r>
            <a:r>
              <a:rPr sz="2000" spc="-55" dirty="0">
                <a:solidFill>
                  <a:srgbClr val="FF0000"/>
                </a:solidFill>
                <a:latin typeface="Cambria"/>
                <a:cs typeface="Cambria"/>
              </a:rPr>
              <a:t> </a:t>
            </a:r>
            <a:r>
              <a:rPr sz="2000" spc="-25" dirty="0">
                <a:latin typeface="Cambria"/>
                <a:cs typeface="Cambria"/>
              </a:rPr>
              <a:t>For</a:t>
            </a:r>
            <a:r>
              <a:rPr sz="2000" spc="-10" dirty="0">
                <a:latin typeface="Cambria"/>
                <a:cs typeface="Cambria"/>
              </a:rPr>
              <a:t> example:</a:t>
            </a:r>
            <a:endParaRPr sz="2000" dirty="0">
              <a:latin typeface="Cambria"/>
              <a:cs typeface="Cambria"/>
            </a:endParaRPr>
          </a:p>
          <a:p>
            <a:pPr marL="342871" indent="-342871">
              <a:spcBef>
                <a:spcPts val="45"/>
              </a:spcBef>
              <a:buFont typeface="Arial" panose="020B0604020202020204" pitchFamily="34" charset="0"/>
              <a:buChar char="•"/>
            </a:pPr>
            <a:endParaRPr sz="2000" dirty="0">
              <a:latin typeface="Cambria"/>
              <a:cs typeface="Cambria"/>
            </a:endParaRPr>
          </a:p>
          <a:p>
            <a:pPr marL="355570" indent="-342871">
              <a:spcBef>
                <a:spcPts val="5"/>
              </a:spcBef>
              <a:buFont typeface="Arial" panose="020B0604020202020204" pitchFamily="34" charset="0"/>
              <a:buChar char="•"/>
            </a:pPr>
            <a:r>
              <a:rPr sz="2000" spc="-10" dirty="0">
                <a:latin typeface="Cambria"/>
                <a:cs typeface="Cambria"/>
              </a:rPr>
              <a:t>void</a:t>
            </a:r>
            <a:r>
              <a:rPr sz="2000" spc="-45" dirty="0">
                <a:latin typeface="Cambria"/>
                <a:cs typeface="Cambria"/>
              </a:rPr>
              <a:t> </a:t>
            </a:r>
            <a:r>
              <a:rPr sz="2000" spc="-5" dirty="0">
                <a:latin typeface="Cambria"/>
                <a:cs typeface="Cambria"/>
              </a:rPr>
              <a:t>func()</a:t>
            </a:r>
            <a:r>
              <a:rPr sz="2000" dirty="0">
                <a:latin typeface="Cambria"/>
                <a:cs typeface="Cambria"/>
              </a:rPr>
              <a:t> {</a:t>
            </a:r>
            <a:r>
              <a:rPr sz="2000" spc="-15" dirty="0">
                <a:latin typeface="Cambria"/>
                <a:cs typeface="Cambria"/>
              </a:rPr>
              <a:t> </a:t>
            </a:r>
            <a:r>
              <a:rPr sz="2000" spc="-5" dirty="0">
                <a:latin typeface="Cambria"/>
                <a:cs typeface="Cambria"/>
              </a:rPr>
              <a:t>...</a:t>
            </a:r>
            <a:r>
              <a:rPr sz="2000" spc="-10" dirty="0">
                <a:latin typeface="Cambria"/>
                <a:cs typeface="Cambria"/>
              </a:rPr>
              <a:t> </a:t>
            </a:r>
            <a:r>
              <a:rPr sz="2000" dirty="0">
                <a:latin typeface="Cambria"/>
                <a:cs typeface="Cambria"/>
              </a:rPr>
              <a:t>}</a:t>
            </a:r>
          </a:p>
          <a:p>
            <a:pPr marL="355570" indent="-342871">
              <a:buFont typeface="Arial" panose="020B0604020202020204" pitchFamily="34" charset="0"/>
              <a:buChar char="•"/>
              <a:tabLst>
                <a:tab pos="1561969" algn="l"/>
              </a:tabLst>
            </a:pPr>
            <a:r>
              <a:rPr sz="2000" spc="-10" dirty="0">
                <a:latin typeface="Cambria"/>
                <a:cs typeface="Cambria"/>
              </a:rPr>
              <a:t>void</a:t>
            </a:r>
            <a:r>
              <a:rPr sz="2000" spc="-25" dirty="0">
                <a:latin typeface="Cambria"/>
                <a:cs typeface="Cambria"/>
              </a:rPr>
              <a:t> </a:t>
            </a:r>
            <a:r>
              <a:rPr sz="2000" spc="-5" dirty="0">
                <a:latin typeface="Cambria"/>
                <a:cs typeface="Cambria"/>
              </a:rPr>
              <a:t>func(int</a:t>
            </a:r>
            <a:r>
              <a:rPr sz="2000" dirty="0">
                <a:latin typeface="Cambria"/>
                <a:cs typeface="Cambria"/>
              </a:rPr>
              <a:t> a	{</a:t>
            </a:r>
            <a:r>
              <a:rPr sz="2000" spc="-30" dirty="0">
                <a:latin typeface="Cambria"/>
                <a:cs typeface="Cambria"/>
              </a:rPr>
              <a:t> </a:t>
            </a:r>
            <a:r>
              <a:rPr sz="2000" spc="-5" dirty="0">
                <a:latin typeface="Cambria"/>
                <a:cs typeface="Cambria"/>
              </a:rPr>
              <a:t>... </a:t>
            </a:r>
            <a:r>
              <a:rPr sz="2000" dirty="0">
                <a:latin typeface="Cambria"/>
                <a:cs typeface="Cambria"/>
              </a:rPr>
              <a:t>}</a:t>
            </a:r>
          </a:p>
          <a:p>
            <a:pPr marL="355570" marR="5266883" indent="-342871">
              <a:buFont typeface="Arial" panose="020B0604020202020204" pitchFamily="34" charset="0"/>
              <a:buChar char="•"/>
            </a:pPr>
            <a:r>
              <a:rPr sz="2000" spc="-5" dirty="0">
                <a:latin typeface="Cambria"/>
                <a:cs typeface="Cambria"/>
              </a:rPr>
              <a:t>float func(double </a:t>
            </a:r>
            <a:r>
              <a:rPr sz="2000" dirty="0">
                <a:latin typeface="Cambria"/>
                <a:cs typeface="Cambria"/>
              </a:rPr>
              <a:t>a) { </a:t>
            </a:r>
            <a:r>
              <a:rPr sz="2000" spc="-5" dirty="0">
                <a:latin typeface="Cambria"/>
                <a:cs typeface="Cambria"/>
              </a:rPr>
              <a:t>... </a:t>
            </a:r>
            <a:r>
              <a:rPr sz="2000" dirty="0">
                <a:latin typeface="Cambria"/>
                <a:cs typeface="Cambria"/>
              </a:rPr>
              <a:t>} </a:t>
            </a:r>
            <a:r>
              <a:rPr sz="2000" spc="5" dirty="0">
                <a:latin typeface="Cambria"/>
                <a:cs typeface="Cambria"/>
              </a:rPr>
              <a:t> </a:t>
            </a:r>
            <a:r>
              <a:rPr sz="2000" spc="-5" dirty="0">
                <a:latin typeface="Cambria"/>
                <a:cs typeface="Cambria"/>
              </a:rPr>
              <a:t>float</a:t>
            </a:r>
            <a:r>
              <a:rPr sz="2000" spc="-30" dirty="0">
                <a:latin typeface="Cambria"/>
                <a:cs typeface="Cambria"/>
              </a:rPr>
              <a:t> </a:t>
            </a:r>
            <a:r>
              <a:rPr sz="2000" spc="-5" dirty="0">
                <a:latin typeface="Cambria"/>
                <a:cs typeface="Cambria"/>
              </a:rPr>
              <a:t>func(int </a:t>
            </a:r>
            <a:r>
              <a:rPr sz="2000" spc="-10" dirty="0">
                <a:latin typeface="Cambria"/>
                <a:cs typeface="Cambria"/>
              </a:rPr>
              <a:t>a,</a:t>
            </a:r>
            <a:r>
              <a:rPr sz="2000" spc="20" dirty="0">
                <a:latin typeface="Cambria"/>
                <a:cs typeface="Cambria"/>
              </a:rPr>
              <a:t> </a:t>
            </a:r>
            <a:r>
              <a:rPr sz="2000" spc="-5" dirty="0">
                <a:latin typeface="Cambria"/>
                <a:cs typeface="Cambria"/>
              </a:rPr>
              <a:t>float</a:t>
            </a:r>
            <a:r>
              <a:rPr sz="2000" spc="-25" dirty="0">
                <a:latin typeface="Cambria"/>
                <a:cs typeface="Cambria"/>
              </a:rPr>
              <a:t> </a:t>
            </a:r>
            <a:r>
              <a:rPr sz="2000" dirty="0">
                <a:latin typeface="Cambria"/>
                <a:cs typeface="Cambria"/>
              </a:rPr>
              <a:t>b)</a:t>
            </a:r>
            <a:r>
              <a:rPr sz="2000" spc="5" dirty="0">
                <a:latin typeface="Cambria"/>
                <a:cs typeface="Cambria"/>
              </a:rPr>
              <a:t> </a:t>
            </a:r>
            <a:r>
              <a:rPr sz="2000" dirty="0">
                <a:latin typeface="Cambria"/>
                <a:cs typeface="Cambria"/>
              </a:rPr>
              <a:t>{</a:t>
            </a:r>
            <a:r>
              <a:rPr sz="2000" spc="-20" dirty="0">
                <a:latin typeface="Cambria"/>
                <a:cs typeface="Cambria"/>
              </a:rPr>
              <a:t> </a:t>
            </a:r>
            <a:r>
              <a:rPr sz="2000" dirty="0">
                <a:latin typeface="Cambria"/>
                <a:cs typeface="Cambria"/>
              </a:rPr>
              <a:t>... }</a:t>
            </a:r>
          </a:p>
          <a:p>
            <a:pPr marL="342871" indent="-342871">
              <a:spcBef>
                <a:spcPts val="45"/>
              </a:spcBef>
              <a:buFont typeface="Arial" panose="020B0604020202020204" pitchFamily="34" charset="0"/>
              <a:buChar char="•"/>
            </a:pPr>
            <a:endParaRPr sz="2000" dirty="0">
              <a:latin typeface="Cambria"/>
              <a:cs typeface="Cambria"/>
            </a:endParaRPr>
          </a:p>
          <a:p>
            <a:pPr marL="355570" marR="6984" indent="-342871">
              <a:spcBef>
                <a:spcPts val="5"/>
              </a:spcBef>
              <a:buFont typeface="Arial" panose="020B0604020202020204" pitchFamily="34" charset="0"/>
              <a:buChar char="•"/>
            </a:pPr>
            <a:r>
              <a:rPr sz="2000" spc="-10" dirty="0">
                <a:latin typeface="Cambria"/>
                <a:cs typeface="Cambria"/>
              </a:rPr>
              <a:t>Here,</a:t>
            </a:r>
            <a:r>
              <a:rPr sz="2000" spc="185" dirty="0">
                <a:latin typeface="Cambria"/>
                <a:cs typeface="Cambria"/>
              </a:rPr>
              <a:t> </a:t>
            </a:r>
            <a:r>
              <a:rPr sz="2000" dirty="0">
                <a:latin typeface="Cambria"/>
                <a:cs typeface="Cambria"/>
              </a:rPr>
              <a:t>the</a:t>
            </a:r>
            <a:r>
              <a:rPr sz="2000" spc="185" dirty="0">
                <a:latin typeface="Cambria"/>
                <a:cs typeface="Cambria"/>
              </a:rPr>
              <a:t> </a:t>
            </a:r>
            <a:r>
              <a:rPr sz="2000" spc="-5" dirty="0">
                <a:latin typeface="Cambria"/>
                <a:cs typeface="Cambria"/>
              </a:rPr>
              <a:t>func()</a:t>
            </a:r>
            <a:r>
              <a:rPr sz="2000" spc="190" dirty="0">
                <a:latin typeface="Cambria"/>
                <a:cs typeface="Cambria"/>
              </a:rPr>
              <a:t> </a:t>
            </a:r>
            <a:r>
              <a:rPr sz="2000" dirty="0">
                <a:latin typeface="Cambria"/>
                <a:cs typeface="Cambria"/>
              </a:rPr>
              <a:t>method</a:t>
            </a:r>
            <a:r>
              <a:rPr sz="2000" spc="190" dirty="0">
                <a:latin typeface="Cambria"/>
                <a:cs typeface="Cambria"/>
              </a:rPr>
              <a:t> </a:t>
            </a:r>
            <a:r>
              <a:rPr sz="2000" dirty="0">
                <a:latin typeface="Cambria"/>
                <a:cs typeface="Cambria"/>
              </a:rPr>
              <a:t>is</a:t>
            </a:r>
            <a:r>
              <a:rPr sz="2000" spc="180" dirty="0">
                <a:latin typeface="Cambria"/>
                <a:cs typeface="Cambria"/>
              </a:rPr>
              <a:t> </a:t>
            </a:r>
            <a:r>
              <a:rPr sz="2000" spc="-10" dirty="0">
                <a:latin typeface="Cambria"/>
                <a:cs typeface="Cambria"/>
              </a:rPr>
              <a:t>overloaded.</a:t>
            </a:r>
            <a:r>
              <a:rPr sz="2000" spc="190" dirty="0">
                <a:latin typeface="Cambria"/>
                <a:cs typeface="Cambria"/>
              </a:rPr>
              <a:t> </a:t>
            </a:r>
            <a:r>
              <a:rPr sz="2000" spc="-5" dirty="0">
                <a:latin typeface="Cambria"/>
                <a:cs typeface="Cambria"/>
              </a:rPr>
              <a:t>These</a:t>
            </a:r>
            <a:r>
              <a:rPr sz="2000" spc="180" dirty="0">
                <a:latin typeface="Cambria"/>
                <a:cs typeface="Cambria"/>
              </a:rPr>
              <a:t> </a:t>
            </a:r>
            <a:r>
              <a:rPr sz="2000" spc="-5" dirty="0">
                <a:latin typeface="Cambria"/>
                <a:cs typeface="Cambria"/>
              </a:rPr>
              <a:t>methods</a:t>
            </a:r>
            <a:r>
              <a:rPr sz="2000" spc="200" dirty="0">
                <a:latin typeface="Cambria"/>
                <a:cs typeface="Cambria"/>
              </a:rPr>
              <a:t> </a:t>
            </a:r>
            <a:r>
              <a:rPr sz="2000" spc="-25" dirty="0">
                <a:latin typeface="Cambria"/>
                <a:cs typeface="Cambria"/>
              </a:rPr>
              <a:t>have</a:t>
            </a:r>
            <a:r>
              <a:rPr sz="2000" spc="204" dirty="0">
                <a:latin typeface="Cambria"/>
                <a:cs typeface="Cambria"/>
              </a:rPr>
              <a:t> </a:t>
            </a:r>
            <a:r>
              <a:rPr sz="2000" spc="-5" dirty="0">
                <a:latin typeface="Cambria"/>
                <a:cs typeface="Cambria"/>
              </a:rPr>
              <a:t>the</a:t>
            </a:r>
            <a:r>
              <a:rPr sz="2000" spc="180" dirty="0">
                <a:latin typeface="Cambria"/>
                <a:cs typeface="Cambria"/>
              </a:rPr>
              <a:t> </a:t>
            </a:r>
            <a:r>
              <a:rPr sz="2000" spc="-5" dirty="0">
                <a:latin typeface="Cambria"/>
                <a:cs typeface="Cambria"/>
              </a:rPr>
              <a:t>same</a:t>
            </a:r>
            <a:r>
              <a:rPr sz="2000" spc="185" dirty="0">
                <a:latin typeface="Cambria"/>
                <a:cs typeface="Cambria"/>
              </a:rPr>
              <a:t> </a:t>
            </a:r>
            <a:r>
              <a:rPr sz="2000" spc="-5" dirty="0">
                <a:latin typeface="Cambria"/>
                <a:cs typeface="Cambria"/>
              </a:rPr>
              <a:t>name</a:t>
            </a:r>
            <a:r>
              <a:rPr sz="2000" spc="185" dirty="0">
                <a:latin typeface="Cambria"/>
                <a:cs typeface="Cambria"/>
              </a:rPr>
              <a:t> </a:t>
            </a:r>
            <a:r>
              <a:rPr sz="2000" spc="-5" dirty="0">
                <a:latin typeface="Cambria"/>
                <a:cs typeface="Cambria"/>
              </a:rPr>
              <a:t>but </a:t>
            </a:r>
            <a:r>
              <a:rPr sz="2000" spc="-385" dirty="0">
                <a:latin typeface="Cambria"/>
                <a:cs typeface="Cambria"/>
              </a:rPr>
              <a:t> </a:t>
            </a:r>
            <a:r>
              <a:rPr sz="2000" spc="-5" dirty="0">
                <a:latin typeface="Cambria"/>
                <a:cs typeface="Cambria"/>
              </a:rPr>
              <a:t>accept</a:t>
            </a:r>
            <a:r>
              <a:rPr sz="2000" spc="-40" dirty="0">
                <a:latin typeface="Cambria"/>
                <a:cs typeface="Cambria"/>
              </a:rPr>
              <a:t> </a:t>
            </a:r>
            <a:r>
              <a:rPr sz="2000" spc="-10" dirty="0">
                <a:latin typeface="Cambria"/>
                <a:cs typeface="Cambria"/>
              </a:rPr>
              <a:t>different</a:t>
            </a:r>
            <a:r>
              <a:rPr sz="2000" dirty="0">
                <a:latin typeface="Cambria"/>
                <a:cs typeface="Cambria"/>
              </a:rPr>
              <a:t> </a:t>
            </a:r>
            <a:r>
              <a:rPr sz="2000" spc="-5" dirty="0">
                <a:latin typeface="Cambria"/>
                <a:cs typeface="Cambria"/>
              </a:rPr>
              <a:t>arguments.</a:t>
            </a:r>
            <a:endParaRPr sz="2000" dirty="0">
              <a:latin typeface="Cambria"/>
              <a:cs typeface="Cambria"/>
            </a:endParaRPr>
          </a:p>
          <a:p>
            <a:pPr marL="355570" marR="5079" indent="-342871" algn="just">
              <a:spcBef>
                <a:spcPts val="5"/>
              </a:spcBef>
              <a:buFont typeface="Arial" panose="020B0604020202020204" pitchFamily="34" charset="0"/>
              <a:buChar char="•"/>
            </a:pPr>
            <a:r>
              <a:rPr sz="2000" spc="-5" dirty="0">
                <a:latin typeface="Cambria"/>
                <a:cs typeface="Cambria"/>
              </a:rPr>
              <a:t>Notice</a:t>
            </a:r>
            <a:r>
              <a:rPr sz="2000" dirty="0">
                <a:latin typeface="Cambria"/>
                <a:cs typeface="Cambria"/>
              </a:rPr>
              <a:t> that,</a:t>
            </a:r>
            <a:r>
              <a:rPr sz="2000" spc="5" dirty="0">
                <a:latin typeface="Cambria"/>
                <a:cs typeface="Cambria"/>
              </a:rPr>
              <a:t> </a:t>
            </a:r>
            <a:r>
              <a:rPr sz="2000" spc="-5" dirty="0">
                <a:latin typeface="Cambria"/>
                <a:cs typeface="Cambria"/>
              </a:rPr>
              <a:t>the</a:t>
            </a:r>
            <a:r>
              <a:rPr sz="2000" dirty="0">
                <a:latin typeface="Cambria"/>
                <a:cs typeface="Cambria"/>
              </a:rPr>
              <a:t> </a:t>
            </a:r>
            <a:r>
              <a:rPr sz="2000" spc="-10" dirty="0">
                <a:latin typeface="Cambria"/>
                <a:cs typeface="Cambria"/>
              </a:rPr>
              <a:t>return</a:t>
            </a:r>
            <a:r>
              <a:rPr sz="2000" spc="-5" dirty="0">
                <a:latin typeface="Cambria"/>
                <a:cs typeface="Cambria"/>
              </a:rPr>
              <a:t> type</a:t>
            </a:r>
            <a:r>
              <a:rPr sz="2000" dirty="0">
                <a:latin typeface="Cambria"/>
                <a:cs typeface="Cambria"/>
              </a:rPr>
              <a:t> </a:t>
            </a:r>
            <a:r>
              <a:rPr sz="2000" spc="-5" dirty="0">
                <a:latin typeface="Cambria"/>
                <a:cs typeface="Cambria"/>
              </a:rPr>
              <a:t>of</a:t>
            </a:r>
            <a:r>
              <a:rPr sz="2000" dirty="0">
                <a:latin typeface="Cambria"/>
                <a:cs typeface="Cambria"/>
              </a:rPr>
              <a:t> </a:t>
            </a:r>
            <a:r>
              <a:rPr sz="2000" spc="-5" dirty="0">
                <a:latin typeface="Cambria"/>
                <a:cs typeface="Cambria"/>
              </a:rPr>
              <a:t>these</a:t>
            </a:r>
            <a:r>
              <a:rPr sz="2000" dirty="0">
                <a:latin typeface="Cambria"/>
                <a:cs typeface="Cambria"/>
              </a:rPr>
              <a:t> </a:t>
            </a:r>
            <a:r>
              <a:rPr sz="2000" spc="-5" dirty="0">
                <a:latin typeface="Cambria"/>
                <a:cs typeface="Cambria"/>
              </a:rPr>
              <a:t>methods</a:t>
            </a:r>
            <a:r>
              <a:rPr sz="2000" dirty="0">
                <a:latin typeface="Cambria"/>
                <a:cs typeface="Cambria"/>
              </a:rPr>
              <a:t> is</a:t>
            </a:r>
            <a:r>
              <a:rPr sz="2000" spc="5" dirty="0">
                <a:latin typeface="Cambria"/>
                <a:cs typeface="Cambria"/>
              </a:rPr>
              <a:t> not</a:t>
            </a:r>
            <a:r>
              <a:rPr sz="2000" spc="10" dirty="0">
                <a:latin typeface="Cambria"/>
                <a:cs typeface="Cambria"/>
              </a:rPr>
              <a:t> </a:t>
            </a:r>
            <a:r>
              <a:rPr sz="2000" spc="-5" dirty="0">
                <a:latin typeface="Cambria"/>
                <a:cs typeface="Cambria"/>
              </a:rPr>
              <a:t>the</a:t>
            </a:r>
            <a:r>
              <a:rPr sz="2000" spc="385" dirty="0">
                <a:latin typeface="Cambria"/>
                <a:cs typeface="Cambria"/>
              </a:rPr>
              <a:t> </a:t>
            </a:r>
            <a:r>
              <a:rPr sz="2000" spc="-5" dirty="0">
                <a:latin typeface="Cambria"/>
                <a:cs typeface="Cambria"/>
              </a:rPr>
              <a:t>same.</a:t>
            </a:r>
            <a:r>
              <a:rPr sz="2000" spc="385" dirty="0">
                <a:latin typeface="Cambria"/>
                <a:cs typeface="Cambria"/>
              </a:rPr>
              <a:t> </a:t>
            </a:r>
            <a:r>
              <a:rPr sz="2000" spc="-10" dirty="0">
                <a:latin typeface="Cambria"/>
                <a:cs typeface="Cambria"/>
              </a:rPr>
              <a:t>Overloaded </a:t>
            </a:r>
            <a:r>
              <a:rPr sz="2000" spc="-5" dirty="0">
                <a:latin typeface="Cambria"/>
                <a:cs typeface="Cambria"/>
              </a:rPr>
              <a:t> methods</a:t>
            </a:r>
            <a:r>
              <a:rPr sz="2000" dirty="0">
                <a:latin typeface="Cambria"/>
                <a:cs typeface="Cambria"/>
              </a:rPr>
              <a:t> </a:t>
            </a:r>
            <a:r>
              <a:rPr sz="2000" spc="-15" dirty="0">
                <a:latin typeface="Cambria"/>
                <a:cs typeface="Cambria"/>
              </a:rPr>
              <a:t>may</a:t>
            </a:r>
            <a:r>
              <a:rPr sz="2000" spc="-10" dirty="0">
                <a:latin typeface="Cambria"/>
                <a:cs typeface="Cambria"/>
              </a:rPr>
              <a:t> </a:t>
            </a:r>
            <a:r>
              <a:rPr sz="2000" spc="-5" dirty="0">
                <a:latin typeface="Cambria"/>
                <a:cs typeface="Cambria"/>
              </a:rPr>
              <a:t>or</a:t>
            </a:r>
            <a:r>
              <a:rPr sz="2000" dirty="0">
                <a:latin typeface="Cambria"/>
                <a:cs typeface="Cambria"/>
              </a:rPr>
              <a:t> </a:t>
            </a:r>
            <a:r>
              <a:rPr sz="2000" spc="-15" dirty="0">
                <a:latin typeface="Cambria"/>
                <a:cs typeface="Cambria"/>
              </a:rPr>
              <a:t>may</a:t>
            </a:r>
            <a:r>
              <a:rPr sz="2000" spc="-10" dirty="0">
                <a:latin typeface="Cambria"/>
                <a:cs typeface="Cambria"/>
              </a:rPr>
              <a:t> not</a:t>
            </a:r>
            <a:r>
              <a:rPr sz="2000" spc="-5" dirty="0">
                <a:latin typeface="Cambria"/>
                <a:cs typeface="Cambria"/>
              </a:rPr>
              <a:t> </a:t>
            </a:r>
            <a:r>
              <a:rPr sz="2000" spc="-25" dirty="0">
                <a:latin typeface="Cambria"/>
                <a:cs typeface="Cambria"/>
              </a:rPr>
              <a:t>have</a:t>
            </a:r>
            <a:r>
              <a:rPr sz="2000" spc="-20" dirty="0">
                <a:latin typeface="Cambria"/>
                <a:cs typeface="Cambria"/>
              </a:rPr>
              <a:t> </a:t>
            </a:r>
            <a:r>
              <a:rPr sz="2000" spc="-10" dirty="0">
                <a:latin typeface="Cambria"/>
                <a:cs typeface="Cambria"/>
              </a:rPr>
              <a:t>different</a:t>
            </a:r>
            <a:r>
              <a:rPr sz="2000" spc="-5" dirty="0">
                <a:latin typeface="Cambria"/>
                <a:cs typeface="Cambria"/>
              </a:rPr>
              <a:t> return</a:t>
            </a:r>
            <a:r>
              <a:rPr sz="2000" dirty="0">
                <a:latin typeface="Cambria"/>
                <a:cs typeface="Cambria"/>
              </a:rPr>
              <a:t> </a:t>
            </a:r>
            <a:r>
              <a:rPr sz="2000" spc="-5" dirty="0">
                <a:latin typeface="Cambria"/>
                <a:cs typeface="Cambria"/>
              </a:rPr>
              <a:t>types,</a:t>
            </a:r>
            <a:r>
              <a:rPr sz="2000" dirty="0">
                <a:latin typeface="Cambria"/>
                <a:cs typeface="Cambria"/>
              </a:rPr>
              <a:t> </a:t>
            </a:r>
            <a:r>
              <a:rPr sz="2000" spc="-5" dirty="0">
                <a:latin typeface="Cambria"/>
                <a:cs typeface="Cambria"/>
              </a:rPr>
              <a:t>but</a:t>
            </a:r>
            <a:r>
              <a:rPr sz="2000" dirty="0">
                <a:latin typeface="Cambria"/>
                <a:cs typeface="Cambria"/>
              </a:rPr>
              <a:t> </a:t>
            </a:r>
            <a:r>
              <a:rPr sz="2000" spc="-10" dirty="0">
                <a:latin typeface="Cambria"/>
                <a:cs typeface="Cambria"/>
              </a:rPr>
              <a:t>they</a:t>
            </a:r>
            <a:r>
              <a:rPr sz="2000" spc="-5" dirty="0">
                <a:latin typeface="Cambria"/>
                <a:cs typeface="Cambria"/>
              </a:rPr>
              <a:t> </a:t>
            </a:r>
            <a:r>
              <a:rPr sz="2000" dirty="0">
                <a:latin typeface="Cambria"/>
                <a:cs typeface="Cambria"/>
              </a:rPr>
              <a:t>must </a:t>
            </a:r>
            <a:r>
              <a:rPr sz="2000" spc="-5" dirty="0">
                <a:latin typeface="Cambria"/>
                <a:cs typeface="Cambria"/>
              </a:rPr>
              <a:t>differ</a:t>
            </a:r>
            <a:r>
              <a:rPr sz="2000" dirty="0">
                <a:latin typeface="Cambria"/>
                <a:cs typeface="Cambria"/>
              </a:rPr>
              <a:t> in </a:t>
            </a:r>
            <a:r>
              <a:rPr sz="2000" spc="5" dirty="0">
                <a:latin typeface="Cambria"/>
                <a:cs typeface="Cambria"/>
              </a:rPr>
              <a:t> </a:t>
            </a:r>
            <a:r>
              <a:rPr sz="2000" spc="-10" dirty="0">
                <a:latin typeface="Cambria"/>
                <a:cs typeface="Cambria"/>
              </a:rPr>
              <a:t>parameters</a:t>
            </a:r>
            <a:r>
              <a:rPr sz="2000" spc="-5" dirty="0">
                <a:latin typeface="Cambria"/>
                <a:cs typeface="Cambria"/>
              </a:rPr>
              <a:t> they</a:t>
            </a:r>
            <a:r>
              <a:rPr sz="2000" spc="-10" dirty="0">
                <a:latin typeface="Cambria"/>
                <a:cs typeface="Cambria"/>
              </a:rPr>
              <a:t> </a:t>
            </a:r>
            <a:r>
              <a:rPr sz="2000" spc="-5" dirty="0">
                <a:latin typeface="Cambria"/>
                <a:cs typeface="Cambria"/>
              </a:rPr>
              <a:t>accept.</a:t>
            </a:r>
            <a:endParaRPr sz="2000" dirty="0">
              <a:latin typeface="Cambria"/>
              <a:cs typeface="Cambria"/>
            </a:endParaRPr>
          </a:p>
        </p:txBody>
      </p:sp>
      <p:pic>
        <p:nvPicPr>
          <p:cNvPr id="4" name="object 4"/>
          <p:cNvPicPr/>
          <p:nvPr/>
        </p:nvPicPr>
        <p:blipFill>
          <a:blip r:embed="rId2" cstate="print"/>
          <a:stretch>
            <a:fillRect/>
          </a:stretch>
        </p:blipFill>
        <p:spPr>
          <a:xfrm>
            <a:off x="457201" y="6553293"/>
            <a:ext cx="9136380" cy="754287"/>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9511" y="1166900"/>
            <a:ext cx="4047490" cy="412934"/>
          </a:xfrm>
          <a:prstGeom prst="rect">
            <a:avLst/>
          </a:prstGeom>
        </p:spPr>
        <p:txBody>
          <a:bodyPr vert="horz" wrap="square" lIns="0" tIns="12700" rIns="0" bIns="0" rtlCol="0">
            <a:spAutoFit/>
          </a:bodyPr>
          <a:lstStyle/>
          <a:p>
            <a:pPr marL="12699">
              <a:spcBef>
                <a:spcPts val="100"/>
              </a:spcBef>
            </a:pPr>
            <a:r>
              <a:rPr sz="2600" spc="-25" dirty="0">
                <a:solidFill>
                  <a:srgbClr val="FFFFFF"/>
                </a:solidFill>
                <a:latin typeface="Cambria"/>
                <a:cs typeface="Cambria"/>
              </a:rPr>
              <a:t>Why</a:t>
            </a:r>
            <a:r>
              <a:rPr sz="2600" spc="-50" dirty="0">
                <a:solidFill>
                  <a:srgbClr val="FFFFFF"/>
                </a:solidFill>
                <a:latin typeface="Cambria"/>
                <a:cs typeface="Cambria"/>
              </a:rPr>
              <a:t> </a:t>
            </a:r>
            <a:r>
              <a:rPr sz="2600" spc="-5" dirty="0">
                <a:solidFill>
                  <a:srgbClr val="FFFFFF"/>
                </a:solidFill>
                <a:latin typeface="Cambria"/>
                <a:cs typeface="Cambria"/>
              </a:rPr>
              <a:t>method</a:t>
            </a:r>
            <a:r>
              <a:rPr sz="2600" spc="-65" dirty="0">
                <a:solidFill>
                  <a:srgbClr val="FFFFFF"/>
                </a:solidFill>
                <a:latin typeface="Cambria"/>
                <a:cs typeface="Cambria"/>
              </a:rPr>
              <a:t> </a:t>
            </a:r>
            <a:r>
              <a:rPr sz="2600" spc="-15" dirty="0">
                <a:solidFill>
                  <a:srgbClr val="FFFFFF"/>
                </a:solidFill>
                <a:latin typeface="Cambria"/>
                <a:cs typeface="Cambria"/>
              </a:rPr>
              <a:t>overloading</a:t>
            </a:r>
            <a:r>
              <a:rPr sz="2600" spc="-50" dirty="0">
                <a:solidFill>
                  <a:srgbClr val="FFFFFF"/>
                </a:solidFill>
                <a:latin typeface="Cambria"/>
                <a:cs typeface="Cambria"/>
              </a:rPr>
              <a:t> </a:t>
            </a:r>
            <a:r>
              <a:rPr sz="2600" dirty="0">
                <a:solidFill>
                  <a:srgbClr val="FFFFFF"/>
                </a:solidFill>
                <a:latin typeface="Cambria"/>
                <a:cs typeface="Cambria"/>
              </a:rPr>
              <a:t>?</a:t>
            </a:r>
            <a:endParaRPr sz="2600">
              <a:latin typeface="Cambria"/>
              <a:cs typeface="Cambria"/>
            </a:endParaRPr>
          </a:p>
        </p:txBody>
      </p:sp>
      <p:sp>
        <p:nvSpPr>
          <p:cNvPr id="3" name="object 3"/>
          <p:cNvSpPr txBox="1"/>
          <p:nvPr/>
        </p:nvSpPr>
        <p:spPr>
          <a:xfrm>
            <a:off x="464821" y="2084321"/>
            <a:ext cx="9128760" cy="4013919"/>
          </a:xfrm>
          <a:prstGeom prst="rect">
            <a:avLst/>
          </a:prstGeom>
        </p:spPr>
        <p:txBody>
          <a:bodyPr vert="horz" wrap="square" lIns="0" tIns="12700" rIns="0" bIns="0" rtlCol="0">
            <a:spAutoFit/>
          </a:bodyPr>
          <a:lstStyle/>
          <a:p>
            <a:pPr marL="355570" marR="8889" indent="-342871">
              <a:spcBef>
                <a:spcPts val="100"/>
              </a:spcBef>
              <a:buFont typeface="Arial" panose="020B0604020202020204" pitchFamily="34" charset="0"/>
              <a:buChar char="•"/>
            </a:pPr>
            <a:r>
              <a:rPr sz="2000" spc="-5" dirty="0">
                <a:latin typeface="Cambria"/>
                <a:cs typeface="Cambria"/>
              </a:rPr>
              <a:t>Suppose,</a:t>
            </a:r>
            <a:r>
              <a:rPr sz="2000" spc="40" dirty="0">
                <a:latin typeface="Cambria"/>
                <a:cs typeface="Cambria"/>
              </a:rPr>
              <a:t> </a:t>
            </a:r>
            <a:r>
              <a:rPr sz="2000" spc="-10" dirty="0">
                <a:latin typeface="Cambria"/>
                <a:cs typeface="Cambria"/>
              </a:rPr>
              <a:t>you</a:t>
            </a:r>
            <a:r>
              <a:rPr sz="2000" spc="50" dirty="0">
                <a:latin typeface="Cambria"/>
                <a:cs typeface="Cambria"/>
              </a:rPr>
              <a:t> </a:t>
            </a:r>
            <a:r>
              <a:rPr sz="2000" spc="-25" dirty="0">
                <a:latin typeface="Cambria"/>
                <a:cs typeface="Cambria"/>
              </a:rPr>
              <a:t>have</a:t>
            </a:r>
            <a:r>
              <a:rPr sz="2000" spc="55" dirty="0">
                <a:latin typeface="Cambria"/>
                <a:cs typeface="Cambria"/>
              </a:rPr>
              <a:t> </a:t>
            </a:r>
            <a:r>
              <a:rPr sz="2000" spc="-10" dirty="0">
                <a:latin typeface="Cambria"/>
                <a:cs typeface="Cambria"/>
              </a:rPr>
              <a:t>to</a:t>
            </a:r>
            <a:r>
              <a:rPr sz="2000" spc="55" dirty="0">
                <a:latin typeface="Cambria"/>
                <a:cs typeface="Cambria"/>
              </a:rPr>
              <a:t> </a:t>
            </a:r>
            <a:r>
              <a:rPr sz="2000" spc="-10" dirty="0">
                <a:latin typeface="Cambria"/>
                <a:cs typeface="Cambria"/>
              </a:rPr>
              <a:t>perform</a:t>
            </a:r>
            <a:r>
              <a:rPr sz="2000" spc="50" dirty="0">
                <a:latin typeface="Cambria"/>
                <a:cs typeface="Cambria"/>
              </a:rPr>
              <a:t> </a:t>
            </a:r>
            <a:r>
              <a:rPr sz="2000" spc="-5" dirty="0">
                <a:latin typeface="Cambria"/>
                <a:cs typeface="Cambria"/>
              </a:rPr>
              <a:t>the</a:t>
            </a:r>
            <a:r>
              <a:rPr sz="2000" spc="40" dirty="0">
                <a:latin typeface="Cambria"/>
                <a:cs typeface="Cambria"/>
              </a:rPr>
              <a:t> </a:t>
            </a:r>
            <a:r>
              <a:rPr sz="2000" spc="-5" dirty="0">
                <a:latin typeface="Cambria"/>
                <a:cs typeface="Cambria"/>
              </a:rPr>
              <a:t>addition</a:t>
            </a:r>
            <a:r>
              <a:rPr sz="2000" spc="35" dirty="0">
                <a:latin typeface="Cambria"/>
                <a:cs typeface="Cambria"/>
              </a:rPr>
              <a:t> </a:t>
            </a:r>
            <a:r>
              <a:rPr sz="2000" spc="-5" dirty="0">
                <a:latin typeface="Cambria"/>
                <a:cs typeface="Cambria"/>
              </a:rPr>
              <a:t>of</a:t>
            </a:r>
            <a:r>
              <a:rPr sz="2000" spc="50" dirty="0">
                <a:latin typeface="Cambria"/>
                <a:cs typeface="Cambria"/>
              </a:rPr>
              <a:t> </a:t>
            </a:r>
            <a:r>
              <a:rPr sz="2000" spc="-20" dirty="0">
                <a:latin typeface="Cambria"/>
                <a:cs typeface="Cambria"/>
              </a:rPr>
              <a:t>given</a:t>
            </a:r>
            <a:r>
              <a:rPr sz="2000" spc="40" dirty="0">
                <a:latin typeface="Cambria"/>
                <a:cs typeface="Cambria"/>
              </a:rPr>
              <a:t> </a:t>
            </a:r>
            <a:r>
              <a:rPr sz="2000" dirty="0">
                <a:latin typeface="Cambria"/>
                <a:cs typeface="Cambria"/>
              </a:rPr>
              <a:t>numbers</a:t>
            </a:r>
            <a:r>
              <a:rPr sz="2000" spc="35" dirty="0">
                <a:latin typeface="Cambria"/>
                <a:cs typeface="Cambria"/>
              </a:rPr>
              <a:t> </a:t>
            </a:r>
            <a:r>
              <a:rPr sz="2000" spc="-5" dirty="0">
                <a:latin typeface="Cambria"/>
                <a:cs typeface="Cambria"/>
              </a:rPr>
              <a:t>but</a:t>
            </a:r>
            <a:r>
              <a:rPr sz="2000" spc="60" dirty="0">
                <a:latin typeface="Cambria"/>
                <a:cs typeface="Cambria"/>
              </a:rPr>
              <a:t> </a:t>
            </a:r>
            <a:r>
              <a:rPr sz="2000" spc="-10" dirty="0">
                <a:latin typeface="Cambria"/>
                <a:cs typeface="Cambria"/>
              </a:rPr>
              <a:t>there</a:t>
            </a:r>
            <a:r>
              <a:rPr sz="2000" spc="35" dirty="0">
                <a:latin typeface="Cambria"/>
                <a:cs typeface="Cambria"/>
              </a:rPr>
              <a:t> </a:t>
            </a:r>
            <a:r>
              <a:rPr sz="2000" spc="-5" dirty="0">
                <a:latin typeface="Cambria"/>
                <a:cs typeface="Cambria"/>
              </a:rPr>
              <a:t>can</a:t>
            </a:r>
            <a:r>
              <a:rPr sz="2000" spc="40" dirty="0">
                <a:latin typeface="Cambria"/>
                <a:cs typeface="Cambria"/>
              </a:rPr>
              <a:t> </a:t>
            </a:r>
            <a:r>
              <a:rPr sz="2000" spc="-10" dirty="0">
                <a:latin typeface="Cambria"/>
                <a:cs typeface="Cambria"/>
              </a:rPr>
              <a:t>be</a:t>
            </a:r>
            <a:r>
              <a:rPr sz="2000" spc="55" dirty="0">
                <a:latin typeface="Cambria"/>
                <a:cs typeface="Cambria"/>
              </a:rPr>
              <a:t> </a:t>
            </a:r>
            <a:r>
              <a:rPr sz="2000" spc="-20" dirty="0">
                <a:latin typeface="Cambria"/>
                <a:cs typeface="Cambria"/>
              </a:rPr>
              <a:t>any </a:t>
            </a:r>
            <a:r>
              <a:rPr sz="2000" spc="-380" dirty="0">
                <a:latin typeface="Cambria"/>
                <a:cs typeface="Cambria"/>
              </a:rPr>
              <a:t> </a:t>
            </a:r>
            <a:r>
              <a:rPr sz="2000" spc="-5" dirty="0">
                <a:latin typeface="Cambria"/>
                <a:cs typeface="Cambria"/>
              </a:rPr>
              <a:t>number</a:t>
            </a:r>
            <a:r>
              <a:rPr sz="2000" spc="-10" dirty="0">
                <a:latin typeface="Cambria"/>
                <a:cs typeface="Cambria"/>
              </a:rPr>
              <a:t> </a:t>
            </a:r>
            <a:r>
              <a:rPr sz="2000" spc="-5" dirty="0">
                <a:latin typeface="Cambria"/>
                <a:cs typeface="Cambria"/>
              </a:rPr>
              <a:t>of</a:t>
            </a:r>
            <a:r>
              <a:rPr sz="2000" spc="-10" dirty="0">
                <a:latin typeface="Cambria"/>
                <a:cs typeface="Cambria"/>
              </a:rPr>
              <a:t> </a:t>
            </a:r>
            <a:r>
              <a:rPr sz="2000" spc="-5" dirty="0">
                <a:latin typeface="Cambria"/>
                <a:cs typeface="Cambria"/>
              </a:rPr>
              <a:t>arguments</a:t>
            </a:r>
            <a:r>
              <a:rPr sz="2000" dirty="0">
                <a:latin typeface="Cambria"/>
                <a:cs typeface="Cambria"/>
              </a:rPr>
              <a:t> </a:t>
            </a:r>
            <a:r>
              <a:rPr sz="2000" spc="-5" dirty="0">
                <a:latin typeface="Cambria"/>
                <a:cs typeface="Cambria"/>
              </a:rPr>
              <a:t>(let’s</a:t>
            </a:r>
            <a:r>
              <a:rPr sz="2000" spc="5" dirty="0">
                <a:latin typeface="Cambria"/>
                <a:cs typeface="Cambria"/>
              </a:rPr>
              <a:t> </a:t>
            </a:r>
            <a:r>
              <a:rPr sz="2000" spc="-20" dirty="0">
                <a:latin typeface="Cambria"/>
                <a:cs typeface="Cambria"/>
              </a:rPr>
              <a:t>say</a:t>
            </a:r>
            <a:r>
              <a:rPr sz="2000" spc="10" dirty="0">
                <a:latin typeface="Cambria"/>
                <a:cs typeface="Cambria"/>
              </a:rPr>
              <a:t> </a:t>
            </a:r>
            <a:r>
              <a:rPr sz="2000" spc="-5" dirty="0">
                <a:latin typeface="Cambria"/>
                <a:cs typeface="Cambria"/>
              </a:rPr>
              <a:t>either</a:t>
            </a:r>
            <a:r>
              <a:rPr sz="2000" spc="-10" dirty="0">
                <a:latin typeface="Cambria"/>
                <a:cs typeface="Cambria"/>
              </a:rPr>
              <a:t> </a:t>
            </a:r>
            <a:r>
              <a:rPr sz="2000" dirty="0">
                <a:latin typeface="Cambria"/>
                <a:cs typeface="Cambria"/>
              </a:rPr>
              <a:t>2</a:t>
            </a:r>
            <a:r>
              <a:rPr sz="2000" spc="-10" dirty="0">
                <a:latin typeface="Cambria"/>
                <a:cs typeface="Cambria"/>
              </a:rPr>
              <a:t> </a:t>
            </a:r>
            <a:r>
              <a:rPr sz="2000" spc="5" dirty="0">
                <a:latin typeface="Cambria"/>
                <a:cs typeface="Cambria"/>
              </a:rPr>
              <a:t>or</a:t>
            </a:r>
            <a:r>
              <a:rPr sz="2000" spc="-5" dirty="0">
                <a:latin typeface="Cambria"/>
                <a:cs typeface="Cambria"/>
              </a:rPr>
              <a:t> </a:t>
            </a:r>
            <a:r>
              <a:rPr sz="2000" dirty="0">
                <a:latin typeface="Cambria"/>
                <a:cs typeface="Cambria"/>
              </a:rPr>
              <a:t>3</a:t>
            </a:r>
            <a:r>
              <a:rPr sz="2000" spc="-10" dirty="0">
                <a:latin typeface="Cambria"/>
                <a:cs typeface="Cambria"/>
              </a:rPr>
              <a:t> </a:t>
            </a:r>
            <a:r>
              <a:rPr sz="2000" spc="-5" dirty="0">
                <a:latin typeface="Cambria"/>
                <a:cs typeface="Cambria"/>
              </a:rPr>
              <a:t>arguments</a:t>
            </a:r>
            <a:r>
              <a:rPr sz="2000" dirty="0">
                <a:latin typeface="Cambria"/>
                <a:cs typeface="Cambria"/>
              </a:rPr>
              <a:t> </a:t>
            </a:r>
            <a:r>
              <a:rPr sz="2000" spc="-10" dirty="0">
                <a:latin typeface="Cambria"/>
                <a:cs typeface="Cambria"/>
              </a:rPr>
              <a:t>for</a:t>
            </a:r>
            <a:r>
              <a:rPr sz="2000" spc="10" dirty="0">
                <a:latin typeface="Cambria"/>
                <a:cs typeface="Cambria"/>
              </a:rPr>
              <a:t> </a:t>
            </a:r>
            <a:r>
              <a:rPr sz="2000" spc="-5" dirty="0">
                <a:latin typeface="Cambria"/>
                <a:cs typeface="Cambria"/>
              </a:rPr>
              <a:t>simplicity).</a:t>
            </a:r>
            <a:endParaRPr sz="2000" dirty="0">
              <a:latin typeface="Cambria"/>
              <a:cs typeface="Cambria"/>
            </a:endParaRPr>
          </a:p>
          <a:p>
            <a:pPr marL="342871" indent="-342871">
              <a:spcBef>
                <a:spcPts val="45"/>
              </a:spcBef>
              <a:buFont typeface="Arial" panose="020B0604020202020204" pitchFamily="34" charset="0"/>
              <a:buChar char="•"/>
            </a:pPr>
            <a:endParaRPr sz="2000" dirty="0">
              <a:latin typeface="Cambria"/>
              <a:cs typeface="Cambria"/>
            </a:endParaRPr>
          </a:p>
          <a:p>
            <a:pPr marL="355570" marR="2026115" indent="-342871">
              <a:spcBef>
                <a:spcPts val="5"/>
              </a:spcBef>
              <a:buFont typeface="Arial" panose="020B0604020202020204" pitchFamily="34" charset="0"/>
              <a:buChar char="•"/>
            </a:pPr>
            <a:r>
              <a:rPr sz="2000" spc="5" dirty="0">
                <a:latin typeface="Cambria"/>
                <a:cs typeface="Cambria"/>
              </a:rPr>
              <a:t>In </a:t>
            </a:r>
            <a:r>
              <a:rPr sz="2000" spc="-5" dirty="0">
                <a:latin typeface="Cambria"/>
                <a:cs typeface="Cambria"/>
              </a:rPr>
              <a:t>order </a:t>
            </a:r>
            <a:r>
              <a:rPr sz="2000" spc="-10" dirty="0">
                <a:latin typeface="Cambria"/>
                <a:cs typeface="Cambria"/>
              </a:rPr>
              <a:t>to </a:t>
            </a:r>
            <a:r>
              <a:rPr sz="2000" spc="-5" dirty="0">
                <a:latin typeface="Cambria"/>
                <a:cs typeface="Cambria"/>
              </a:rPr>
              <a:t>accomplish the task, </a:t>
            </a:r>
            <a:r>
              <a:rPr sz="2000" spc="-10" dirty="0">
                <a:latin typeface="Cambria"/>
                <a:cs typeface="Cambria"/>
              </a:rPr>
              <a:t>you </a:t>
            </a:r>
            <a:r>
              <a:rPr sz="2000" spc="-5" dirty="0">
                <a:latin typeface="Cambria"/>
                <a:cs typeface="Cambria"/>
              </a:rPr>
              <a:t>can </a:t>
            </a:r>
            <a:r>
              <a:rPr sz="2000" spc="-10" dirty="0">
                <a:latin typeface="Cambria"/>
                <a:cs typeface="Cambria"/>
              </a:rPr>
              <a:t>create two </a:t>
            </a:r>
            <a:r>
              <a:rPr sz="2000" spc="-5" dirty="0">
                <a:latin typeface="Cambria"/>
                <a:cs typeface="Cambria"/>
              </a:rPr>
              <a:t>methods </a:t>
            </a:r>
            <a:r>
              <a:rPr sz="2000" dirty="0">
                <a:latin typeface="Cambria"/>
                <a:cs typeface="Cambria"/>
              </a:rPr>
              <a:t>: </a:t>
            </a:r>
            <a:r>
              <a:rPr sz="2000" spc="-385" dirty="0">
                <a:latin typeface="Cambria"/>
                <a:cs typeface="Cambria"/>
              </a:rPr>
              <a:t> </a:t>
            </a:r>
            <a:r>
              <a:rPr sz="2000" dirty="0">
                <a:latin typeface="Cambria"/>
                <a:cs typeface="Cambria"/>
              </a:rPr>
              <a:t>sum2num(int,</a:t>
            </a:r>
            <a:r>
              <a:rPr sz="2000" spc="-15" dirty="0">
                <a:latin typeface="Cambria"/>
                <a:cs typeface="Cambria"/>
              </a:rPr>
              <a:t> </a:t>
            </a:r>
            <a:r>
              <a:rPr sz="2000" dirty="0">
                <a:latin typeface="Cambria"/>
                <a:cs typeface="Cambria"/>
              </a:rPr>
              <a:t>int)</a:t>
            </a:r>
            <a:r>
              <a:rPr sz="2000" spc="-25" dirty="0">
                <a:latin typeface="Cambria"/>
                <a:cs typeface="Cambria"/>
              </a:rPr>
              <a:t> </a:t>
            </a:r>
            <a:r>
              <a:rPr sz="2000" dirty="0">
                <a:latin typeface="Cambria"/>
                <a:cs typeface="Cambria"/>
              </a:rPr>
              <a:t>and</a:t>
            </a:r>
          </a:p>
          <a:p>
            <a:pPr marL="355570" indent="-342871">
              <a:buFont typeface="Arial" panose="020B0604020202020204" pitchFamily="34" charset="0"/>
              <a:buChar char="•"/>
            </a:pPr>
            <a:r>
              <a:rPr sz="2000" dirty="0">
                <a:latin typeface="Cambria"/>
                <a:cs typeface="Cambria"/>
              </a:rPr>
              <a:t>sum3num(int,</a:t>
            </a:r>
            <a:r>
              <a:rPr sz="2000" spc="-15" dirty="0">
                <a:latin typeface="Cambria"/>
                <a:cs typeface="Cambria"/>
              </a:rPr>
              <a:t> </a:t>
            </a:r>
            <a:r>
              <a:rPr sz="2000" spc="5" dirty="0">
                <a:latin typeface="Cambria"/>
                <a:cs typeface="Cambria"/>
              </a:rPr>
              <a:t>int,</a:t>
            </a:r>
            <a:r>
              <a:rPr sz="2000" spc="-15" dirty="0">
                <a:latin typeface="Cambria"/>
                <a:cs typeface="Cambria"/>
              </a:rPr>
              <a:t> </a:t>
            </a:r>
            <a:r>
              <a:rPr sz="2000" dirty="0">
                <a:latin typeface="Cambria"/>
                <a:cs typeface="Cambria"/>
              </a:rPr>
              <a:t>int)</a:t>
            </a:r>
            <a:r>
              <a:rPr sz="2000" spc="-5" dirty="0">
                <a:latin typeface="Cambria"/>
                <a:cs typeface="Cambria"/>
              </a:rPr>
              <a:t> </a:t>
            </a:r>
            <a:r>
              <a:rPr sz="2000" spc="-10" dirty="0">
                <a:latin typeface="Cambria"/>
                <a:cs typeface="Cambria"/>
              </a:rPr>
              <a:t>for</a:t>
            </a:r>
            <a:r>
              <a:rPr sz="2000" spc="-15" dirty="0">
                <a:latin typeface="Cambria"/>
                <a:cs typeface="Cambria"/>
              </a:rPr>
              <a:t> </a:t>
            </a:r>
            <a:r>
              <a:rPr sz="2000" spc="-10" dirty="0">
                <a:latin typeface="Cambria"/>
                <a:cs typeface="Cambria"/>
              </a:rPr>
              <a:t>two</a:t>
            </a:r>
            <a:r>
              <a:rPr sz="2000" spc="10" dirty="0">
                <a:latin typeface="Cambria"/>
                <a:cs typeface="Cambria"/>
              </a:rPr>
              <a:t> </a:t>
            </a:r>
            <a:r>
              <a:rPr sz="2000" spc="-5" dirty="0">
                <a:latin typeface="Cambria"/>
                <a:cs typeface="Cambria"/>
              </a:rPr>
              <a:t>and</a:t>
            </a:r>
            <a:r>
              <a:rPr sz="2000" spc="5" dirty="0">
                <a:latin typeface="Cambria"/>
                <a:cs typeface="Cambria"/>
              </a:rPr>
              <a:t> </a:t>
            </a:r>
            <a:r>
              <a:rPr sz="2000" spc="-10" dirty="0">
                <a:latin typeface="Cambria"/>
                <a:cs typeface="Cambria"/>
              </a:rPr>
              <a:t>three</a:t>
            </a:r>
            <a:r>
              <a:rPr sz="2000" spc="-20" dirty="0">
                <a:latin typeface="Cambria"/>
                <a:cs typeface="Cambria"/>
              </a:rPr>
              <a:t> </a:t>
            </a:r>
            <a:r>
              <a:rPr sz="2000" spc="-10" dirty="0">
                <a:latin typeface="Cambria"/>
                <a:cs typeface="Cambria"/>
              </a:rPr>
              <a:t>parameters</a:t>
            </a:r>
            <a:r>
              <a:rPr sz="2000" spc="-5" dirty="0">
                <a:latin typeface="Cambria"/>
                <a:cs typeface="Cambria"/>
              </a:rPr>
              <a:t> </a:t>
            </a:r>
            <a:r>
              <a:rPr sz="2000" spc="-25" dirty="0">
                <a:latin typeface="Cambria"/>
                <a:cs typeface="Cambria"/>
              </a:rPr>
              <a:t>respectively.</a:t>
            </a:r>
            <a:endParaRPr sz="2000" dirty="0">
              <a:latin typeface="Cambria"/>
              <a:cs typeface="Cambria"/>
            </a:endParaRPr>
          </a:p>
          <a:p>
            <a:pPr marL="342871" indent="-342871">
              <a:spcBef>
                <a:spcPts val="45"/>
              </a:spcBef>
              <a:buFont typeface="Arial" panose="020B0604020202020204" pitchFamily="34" charset="0"/>
              <a:buChar char="•"/>
            </a:pPr>
            <a:endParaRPr sz="2000" dirty="0">
              <a:latin typeface="Cambria"/>
              <a:cs typeface="Cambria"/>
            </a:endParaRPr>
          </a:p>
          <a:p>
            <a:pPr marL="355570" marR="5079" indent="-342871">
              <a:spcBef>
                <a:spcPts val="5"/>
              </a:spcBef>
              <a:buFont typeface="Arial" panose="020B0604020202020204" pitchFamily="34" charset="0"/>
              <a:buChar char="•"/>
            </a:pPr>
            <a:r>
              <a:rPr sz="2000" spc="-35" dirty="0">
                <a:latin typeface="Cambria"/>
                <a:cs typeface="Cambria"/>
              </a:rPr>
              <a:t>However,</a:t>
            </a:r>
            <a:r>
              <a:rPr sz="2000" dirty="0">
                <a:latin typeface="Cambria"/>
                <a:cs typeface="Cambria"/>
              </a:rPr>
              <a:t> other</a:t>
            </a:r>
            <a:r>
              <a:rPr sz="2000" spc="-10" dirty="0">
                <a:latin typeface="Cambria"/>
                <a:cs typeface="Cambria"/>
              </a:rPr>
              <a:t> programmers,</a:t>
            </a:r>
            <a:r>
              <a:rPr sz="2000" spc="25" dirty="0">
                <a:latin typeface="Cambria"/>
                <a:cs typeface="Cambria"/>
              </a:rPr>
              <a:t> </a:t>
            </a:r>
            <a:r>
              <a:rPr sz="2000" dirty="0">
                <a:latin typeface="Cambria"/>
                <a:cs typeface="Cambria"/>
              </a:rPr>
              <a:t>as</a:t>
            </a:r>
            <a:r>
              <a:rPr sz="2000" spc="10" dirty="0">
                <a:latin typeface="Cambria"/>
                <a:cs typeface="Cambria"/>
              </a:rPr>
              <a:t> </a:t>
            </a:r>
            <a:r>
              <a:rPr sz="2000" spc="-10" dirty="0">
                <a:latin typeface="Cambria"/>
                <a:cs typeface="Cambria"/>
              </a:rPr>
              <a:t>well</a:t>
            </a:r>
            <a:r>
              <a:rPr sz="2000" spc="10" dirty="0">
                <a:latin typeface="Cambria"/>
                <a:cs typeface="Cambria"/>
              </a:rPr>
              <a:t> </a:t>
            </a:r>
            <a:r>
              <a:rPr sz="2000" dirty="0">
                <a:latin typeface="Cambria"/>
                <a:cs typeface="Cambria"/>
              </a:rPr>
              <a:t>as </a:t>
            </a:r>
            <a:r>
              <a:rPr sz="2000" spc="-10" dirty="0">
                <a:latin typeface="Cambria"/>
                <a:cs typeface="Cambria"/>
              </a:rPr>
              <a:t>you</a:t>
            </a:r>
            <a:r>
              <a:rPr sz="2000" spc="10" dirty="0">
                <a:latin typeface="Cambria"/>
                <a:cs typeface="Cambria"/>
              </a:rPr>
              <a:t> </a:t>
            </a:r>
            <a:r>
              <a:rPr sz="2000" dirty="0">
                <a:latin typeface="Cambria"/>
                <a:cs typeface="Cambria"/>
              </a:rPr>
              <a:t>in</a:t>
            </a:r>
            <a:r>
              <a:rPr sz="2000" spc="15" dirty="0">
                <a:latin typeface="Cambria"/>
                <a:cs typeface="Cambria"/>
              </a:rPr>
              <a:t> </a:t>
            </a:r>
            <a:r>
              <a:rPr sz="2000" spc="-5" dirty="0">
                <a:latin typeface="Cambria"/>
                <a:cs typeface="Cambria"/>
              </a:rPr>
              <a:t>the</a:t>
            </a:r>
            <a:r>
              <a:rPr sz="2000" dirty="0">
                <a:latin typeface="Cambria"/>
                <a:cs typeface="Cambria"/>
              </a:rPr>
              <a:t> </a:t>
            </a:r>
            <a:r>
              <a:rPr sz="2000" spc="-5" dirty="0">
                <a:latin typeface="Cambria"/>
                <a:cs typeface="Cambria"/>
              </a:rPr>
              <a:t>future</a:t>
            </a:r>
            <a:r>
              <a:rPr sz="2000" dirty="0">
                <a:latin typeface="Cambria"/>
                <a:cs typeface="Cambria"/>
              </a:rPr>
              <a:t> </a:t>
            </a:r>
            <a:r>
              <a:rPr sz="2000" spc="-15" dirty="0">
                <a:latin typeface="Cambria"/>
                <a:cs typeface="Cambria"/>
              </a:rPr>
              <a:t>may</a:t>
            </a:r>
            <a:r>
              <a:rPr sz="2000" spc="20" dirty="0">
                <a:latin typeface="Cambria"/>
                <a:cs typeface="Cambria"/>
              </a:rPr>
              <a:t> </a:t>
            </a:r>
            <a:r>
              <a:rPr sz="2000" spc="-5" dirty="0">
                <a:latin typeface="Cambria"/>
                <a:cs typeface="Cambria"/>
              </a:rPr>
              <a:t>get</a:t>
            </a:r>
            <a:r>
              <a:rPr sz="2000" spc="20" dirty="0">
                <a:latin typeface="Cambria"/>
                <a:cs typeface="Cambria"/>
              </a:rPr>
              <a:t> </a:t>
            </a:r>
            <a:r>
              <a:rPr sz="2000" spc="-5" dirty="0">
                <a:latin typeface="Cambria"/>
                <a:cs typeface="Cambria"/>
              </a:rPr>
              <a:t>confused</a:t>
            </a:r>
            <a:r>
              <a:rPr sz="2000" spc="5" dirty="0">
                <a:latin typeface="Cambria"/>
                <a:cs typeface="Cambria"/>
              </a:rPr>
              <a:t> </a:t>
            </a:r>
            <a:r>
              <a:rPr sz="2000" dirty="0">
                <a:latin typeface="Cambria"/>
                <a:cs typeface="Cambria"/>
              </a:rPr>
              <a:t>as</a:t>
            </a:r>
            <a:r>
              <a:rPr sz="2000" spc="35" dirty="0">
                <a:latin typeface="Cambria"/>
                <a:cs typeface="Cambria"/>
              </a:rPr>
              <a:t> </a:t>
            </a:r>
            <a:r>
              <a:rPr sz="2000" spc="-5" dirty="0">
                <a:latin typeface="Cambria"/>
                <a:cs typeface="Cambria"/>
              </a:rPr>
              <a:t>the </a:t>
            </a:r>
            <a:r>
              <a:rPr sz="2000" spc="-385" dirty="0">
                <a:latin typeface="Cambria"/>
                <a:cs typeface="Cambria"/>
              </a:rPr>
              <a:t> </a:t>
            </a:r>
            <a:r>
              <a:rPr sz="2000" spc="-10" dirty="0">
                <a:latin typeface="Cambria"/>
                <a:cs typeface="Cambria"/>
              </a:rPr>
              <a:t>behavior</a:t>
            </a:r>
            <a:r>
              <a:rPr sz="2000" spc="-25" dirty="0">
                <a:latin typeface="Cambria"/>
                <a:cs typeface="Cambria"/>
              </a:rPr>
              <a:t> </a:t>
            </a:r>
            <a:r>
              <a:rPr sz="2000" spc="-5" dirty="0">
                <a:latin typeface="Cambria"/>
                <a:cs typeface="Cambria"/>
              </a:rPr>
              <a:t>of</a:t>
            </a:r>
            <a:r>
              <a:rPr sz="2000" spc="10" dirty="0">
                <a:latin typeface="Cambria"/>
                <a:cs typeface="Cambria"/>
              </a:rPr>
              <a:t> </a:t>
            </a:r>
            <a:r>
              <a:rPr sz="2000" dirty="0">
                <a:latin typeface="Cambria"/>
                <a:cs typeface="Cambria"/>
              </a:rPr>
              <a:t>both</a:t>
            </a:r>
            <a:r>
              <a:rPr sz="2000" spc="-25" dirty="0">
                <a:latin typeface="Cambria"/>
                <a:cs typeface="Cambria"/>
              </a:rPr>
              <a:t> </a:t>
            </a:r>
            <a:r>
              <a:rPr sz="2000" spc="-5" dirty="0">
                <a:latin typeface="Cambria"/>
                <a:cs typeface="Cambria"/>
              </a:rPr>
              <a:t>methods</a:t>
            </a:r>
            <a:r>
              <a:rPr sz="2000" spc="-20" dirty="0">
                <a:latin typeface="Cambria"/>
                <a:cs typeface="Cambria"/>
              </a:rPr>
              <a:t> </a:t>
            </a:r>
            <a:r>
              <a:rPr sz="2000" spc="-15" dirty="0">
                <a:latin typeface="Cambria"/>
                <a:cs typeface="Cambria"/>
              </a:rPr>
              <a:t>are</a:t>
            </a:r>
            <a:r>
              <a:rPr sz="2000" dirty="0">
                <a:latin typeface="Cambria"/>
                <a:cs typeface="Cambria"/>
              </a:rPr>
              <a:t> </a:t>
            </a:r>
            <a:r>
              <a:rPr sz="2000" spc="-5" dirty="0">
                <a:latin typeface="Cambria"/>
                <a:cs typeface="Cambria"/>
              </a:rPr>
              <a:t>the</a:t>
            </a:r>
            <a:r>
              <a:rPr sz="2000" dirty="0">
                <a:latin typeface="Cambria"/>
                <a:cs typeface="Cambria"/>
              </a:rPr>
              <a:t> </a:t>
            </a:r>
            <a:r>
              <a:rPr sz="2000" spc="-5" dirty="0">
                <a:latin typeface="Cambria"/>
                <a:cs typeface="Cambria"/>
              </a:rPr>
              <a:t>same</a:t>
            </a:r>
            <a:r>
              <a:rPr sz="2000" spc="-15" dirty="0">
                <a:latin typeface="Cambria"/>
                <a:cs typeface="Cambria"/>
              </a:rPr>
              <a:t> </a:t>
            </a:r>
            <a:r>
              <a:rPr sz="2000" spc="-5" dirty="0">
                <a:latin typeface="Cambria"/>
                <a:cs typeface="Cambria"/>
              </a:rPr>
              <a:t>but</a:t>
            </a:r>
            <a:r>
              <a:rPr sz="2000" spc="20" dirty="0">
                <a:latin typeface="Cambria"/>
                <a:cs typeface="Cambria"/>
              </a:rPr>
              <a:t> </a:t>
            </a:r>
            <a:r>
              <a:rPr sz="2000" spc="-5" dirty="0">
                <a:latin typeface="Cambria"/>
                <a:cs typeface="Cambria"/>
              </a:rPr>
              <a:t>they</a:t>
            </a:r>
            <a:r>
              <a:rPr sz="2000" spc="-10" dirty="0">
                <a:latin typeface="Cambria"/>
                <a:cs typeface="Cambria"/>
              </a:rPr>
              <a:t> differ</a:t>
            </a:r>
            <a:r>
              <a:rPr sz="2000" spc="25" dirty="0">
                <a:latin typeface="Cambria"/>
                <a:cs typeface="Cambria"/>
              </a:rPr>
              <a:t> </a:t>
            </a:r>
            <a:r>
              <a:rPr sz="2000" spc="-20" dirty="0">
                <a:latin typeface="Cambria"/>
                <a:cs typeface="Cambria"/>
              </a:rPr>
              <a:t>by</a:t>
            </a:r>
            <a:r>
              <a:rPr sz="2000" spc="25" dirty="0">
                <a:latin typeface="Cambria"/>
                <a:cs typeface="Cambria"/>
              </a:rPr>
              <a:t> </a:t>
            </a:r>
            <a:r>
              <a:rPr sz="2000" spc="-5" dirty="0">
                <a:latin typeface="Cambria"/>
                <a:cs typeface="Cambria"/>
              </a:rPr>
              <a:t>name.</a:t>
            </a:r>
            <a:endParaRPr sz="2000" dirty="0">
              <a:latin typeface="Cambria"/>
              <a:cs typeface="Cambria"/>
            </a:endParaRPr>
          </a:p>
          <a:p>
            <a:pPr marL="342871" indent="-342871">
              <a:spcBef>
                <a:spcPts val="45"/>
              </a:spcBef>
              <a:buFont typeface="Arial" panose="020B0604020202020204" pitchFamily="34" charset="0"/>
              <a:buChar char="•"/>
            </a:pPr>
            <a:endParaRPr sz="2000" dirty="0">
              <a:latin typeface="Cambria"/>
              <a:cs typeface="Cambria"/>
            </a:endParaRPr>
          </a:p>
          <a:p>
            <a:pPr marL="355570" marR="5079" indent="-342871" algn="just">
              <a:spcBef>
                <a:spcPts val="5"/>
              </a:spcBef>
              <a:buFont typeface="Arial" panose="020B0604020202020204" pitchFamily="34" charset="0"/>
              <a:buChar char="•"/>
            </a:pPr>
            <a:r>
              <a:rPr sz="2000" spc="-5" dirty="0">
                <a:latin typeface="Cambria"/>
                <a:cs typeface="Cambria"/>
              </a:rPr>
              <a:t>The</a:t>
            </a:r>
            <a:r>
              <a:rPr sz="2000" dirty="0">
                <a:latin typeface="Cambria"/>
                <a:cs typeface="Cambria"/>
              </a:rPr>
              <a:t> </a:t>
            </a:r>
            <a:r>
              <a:rPr sz="2000" spc="-5" dirty="0">
                <a:latin typeface="Cambria"/>
                <a:cs typeface="Cambria"/>
              </a:rPr>
              <a:t>better</a:t>
            </a:r>
            <a:r>
              <a:rPr sz="2000" dirty="0">
                <a:latin typeface="Cambria"/>
                <a:cs typeface="Cambria"/>
              </a:rPr>
              <a:t> </a:t>
            </a:r>
            <a:r>
              <a:rPr sz="2000" spc="-30" dirty="0">
                <a:latin typeface="Cambria"/>
                <a:cs typeface="Cambria"/>
              </a:rPr>
              <a:t>way</a:t>
            </a:r>
            <a:r>
              <a:rPr sz="2000" spc="-25" dirty="0">
                <a:latin typeface="Cambria"/>
                <a:cs typeface="Cambria"/>
              </a:rPr>
              <a:t> </a:t>
            </a:r>
            <a:r>
              <a:rPr sz="2000" spc="-10" dirty="0">
                <a:latin typeface="Cambria"/>
                <a:cs typeface="Cambria"/>
              </a:rPr>
              <a:t>to</a:t>
            </a:r>
            <a:r>
              <a:rPr sz="2000" spc="-5" dirty="0">
                <a:latin typeface="Cambria"/>
                <a:cs typeface="Cambria"/>
              </a:rPr>
              <a:t> accomplish</a:t>
            </a:r>
            <a:r>
              <a:rPr sz="2000" dirty="0">
                <a:latin typeface="Cambria"/>
                <a:cs typeface="Cambria"/>
              </a:rPr>
              <a:t> </a:t>
            </a:r>
            <a:r>
              <a:rPr sz="2000" spc="-10" dirty="0">
                <a:latin typeface="Cambria"/>
                <a:cs typeface="Cambria"/>
              </a:rPr>
              <a:t>this</a:t>
            </a:r>
            <a:r>
              <a:rPr sz="2000" spc="-5" dirty="0">
                <a:latin typeface="Cambria"/>
                <a:cs typeface="Cambria"/>
              </a:rPr>
              <a:t> </a:t>
            </a:r>
            <a:r>
              <a:rPr sz="2000" dirty="0">
                <a:latin typeface="Cambria"/>
                <a:cs typeface="Cambria"/>
              </a:rPr>
              <a:t>task</a:t>
            </a:r>
            <a:r>
              <a:rPr sz="2000" spc="5" dirty="0">
                <a:latin typeface="Cambria"/>
                <a:cs typeface="Cambria"/>
              </a:rPr>
              <a:t> </a:t>
            </a:r>
            <a:r>
              <a:rPr sz="2000" spc="-10" dirty="0">
                <a:latin typeface="Cambria"/>
                <a:cs typeface="Cambria"/>
              </a:rPr>
              <a:t>is</a:t>
            </a:r>
            <a:r>
              <a:rPr sz="2000" spc="-5" dirty="0">
                <a:latin typeface="Cambria"/>
                <a:cs typeface="Cambria"/>
              </a:rPr>
              <a:t> </a:t>
            </a:r>
            <a:r>
              <a:rPr sz="2000" spc="-20" dirty="0">
                <a:latin typeface="Cambria"/>
                <a:cs typeface="Cambria"/>
              </a:rPr>
              <a:t>by</a:t>
            </a:r>
            <a:r>
              <a:rPr sz="2000" spc="360" dirty="0">
                <a:latin typeface="Cambria"/>
                <a:cs typeface="Cambria"/>
              </a:rPr>
              <a:t> </a:t>
            </a:r>
            <a:r>
              <a:rPr sz="2000" spc="-10" dirty="0">
                <a:latin typeface="Cambria"/>
                <a:cs typeface="Cambria"/>
              </a:rPr>
              <a:t>overloading</a:t>
            </a:r>
            <a:r>
              <a:rPr sz="2000" spc="380" dirty="0">
                <a:latin typeface="Cambria"/>
                <a:cs typeface="Cambria"/>
              </a:rPr>
              <a:t> </a:t>
            </a:r>
            <a:r>
              <a:rPr sz="2000" spc="-5" dirty="0">
                <a:latin typeface="Cambria"/>
                <a:cs typeface="Cambria"/>
              </a:rPr>
              <a:t>methods.</a:t>
            </a:r>
            <a:r>
              <a:rPr sz="2000" spc="390" dirty="0">
                <a:latin typeface="Cambria"/>
                <a:cs typeface="Cambria"/>
              </a:rPr>
              <a:t> </a:t>
            </a:r>
            <a:r>
              <a:rPr sz="2000" spc="-5" dirty="0">
                <a:latin typeface="Cambria"/>
                <a:cs typeface="Cambria"/>
              </a:rPr>
              <a:t>And, </a:t>
            </a:r>
            <a:r>
              <a:rPr sz="2000" spc="-385" dirty="0">
                <a:latin typeface="Cambria"/>
                <a:cs typeface="Cambria"/>
              </a:rPr>
              <a:t> </a:t>
            </a:r>
            <a:r>
              <a:rPr sz="2000" spc="-5" dirty="0">
                <a:latin typeface="Cambria"/>
                <a:cs typeface="Cambria"/>
              </a:rPr>
              <a:t>depending upon </a:t>
            </a:r>
            <a:r>
              <a:rPr sz="2000" dirty="0">
                <a:latin typeface="Cambria"/>
                <a:cs typeface="Cambria"/>
              </a:rPr>
              <a:t>the </a:t>
            </a:r>
            <a:r>
              <a:rPr sz="2000" spc="-5" dirty="0">
                <a:latin typeface="Cambria"/>
                <a:cs typeface="Cambria"/>
              </a:rPr>
              <a:t>argument passed, one of the </a:t>
            </a:r>
            <a:r>
              <a:rPr sz="2000" spc="-15" dirty="0">
                <a:latin typeface="Cambria"/>
                <a:cs typeface="Cambria"/>
              </a:rPr>
              <a:t>overloaded </a:t>
            </a:r>
            <a:r>
              <a:rPr sz="2000" spc="-5" dirty="0">
                <a:latin typeface="Cambria"/>
                <a:cs typeface="Cambria"/>
              </a:rPr>
              <a:t>methods </a:t>
            </a:r>
            <a:r>
              <a:rPr sz="2000" dirty="0">
                <a:latin typeface="Cambria"/>
                <a:cs typeface="Cambria"/>
              </a:rPr>
              <a:t>is </a:t>
            </a:r>
            <a:r>
              <a:rPr sz="2000" spc="-5" dirty="0">
                <a:latin typeface="Cambria"/>
                <a:cs typeface="Cambria"/>
              </a:rPr>
              <a:t>called. </a:t>
            </a:r>
            <a:r>
              <a:rPr sz="2000" dirty="0">
                <a:latin typeface="Cambria"/>
                <a:cs typeface="Cambria"/>
              </a:rPr>
              <a:t> This</a:t>
            </a:r>
            <a:r>
              <a:rPr sz="2000" spc="-40" dirty="0">
                <a:latin typeface="Cambria"/>
                <a:cs typeface="Cambria"/>
              </a:rPr>
              <a:t> </a:t>
            </a:r>
            <a:r>
              <a:rPr sz="2000" spc="-5" dirty="0">
                <a:latin typeface="Cambria"/>
                <a:cs typeface="Cambria"/>
              </a:rPr>
              <a:t>helps</a:t>
            </a:r>
            <a:r>
              <a:rPr sz="2000" spc="-20" dirty="0">
                <a:latin typeface="Cambria"/>
                <a:cs typeface="Cambria"/>
              </a:rPr>
              <a:t> </a:t>
            </a:r>
            <a:r>
              <a:rPr sz="2000" dirty="0">
                <a:latin typeface="Cambria"/>
                <a:cs typeface="Cambria"/>
              </a:rPr>
              <a:t>to</a:t>
            </a:r>
            <a:r>
              <a:rPr sz="2000" spc="-20" dirty="0">
                <a:latin typeface="Cambria"/>
                <a:cs typeface="Cambria"/>
              </a:rPr>
              <a:t> </a:t>
            </a:r>
            <a:r>
              <a:rPr sz="2000" spc="-10" dirty="0">
                <a:latin typeface="Cambria"/>
                <a:cs typeface="Cambria"/>
              </a:rPr>
              <a:t>increase</a:t>
            </a:r>
            <a:r>
              <a:rPr sz="2000" spc="-15" dirty="0">
                <a:latin typeface="Cambria"/>
                <a:cs typeface="Cambria"/>
              </a:rPr>
              <a:t> </a:t>
            </a:r>
            <a:r>
              <a:rPr sz="2000" spc="-5" dirty="0">
                <a:latin typeface="Cambria"/>
                <a:cs typeface="Cambria"/>
              </a:rPr>
              <a:t>the</a:t>
            </a:r>
            <a:r>
              <a:rPr sz="2000" dirty="0">
                <a:latin typeface="Cambria"/>
                <a:cs typeface="Cambria"/>
              </a:rPr>
              <a:t> </a:t>
            </a:r>
            <a:r>
              <a:rPr sz="2000" spc="-5" dirty="0">
                <a:latin typeface="Cambria"/>
                <a:cs typeface="Cambria"/>
              </a:rPr>
              <a:t>readability</a:t>
            </a:r>
            <a:r>
              <a:rPr sz="2000" spc="-10" dirty="0">
                <a:latin typeface="Cambria"/>
                <a:cs typeface="Cambria"/>
              </a:rPr>
              <a:t> </a:t>
            </a:r>
            <a:r>
              <a:rPr sz="2000" spc="-5" dirty="0">
                <a:latin typeface="Cambria"/>
                <a:cs typeface="Cambria"/>
              </a:rPr>
              <a:t>of</a:t>
            </a:r>
            <a:r>
              <a:rPr sz="2000" spc="-10" dirty="0">
                <a:latin typeface="Cambria"/>
                <a:cs typeface="Cambria"/>
              </a:rPr>
              <a:t> </a:t>
            </a:r>
            <a:r>
              <a:rPr sz="2000" dirty="0">
                <a:latin typeface="Cambria"/>
                <a:cs typeface="Cambria"/>
              </a:rPr>
              <a:t>the</a:t>
            </a:r>
            <a:r>
              <a:rPr sz="2000" spc="-15" dirty="0">
                <a:latin typeface="Cambria"/>
                <a:cs typeface="Cambria"/>
              </a:rPr>
              <a:t> program.</a:t>
            </a:r>
            <a:endParaRPr sz="2000" dirty="0">
              <a:latin typeface="Cambria"/>
              <a:cs typeface="Cambria"/>
            </a:endParaRPr>
          </a:p>
        </p:txBody>
      </p:sp>
      <p:pic>
        <p:nvPicPr>
          <p:cNvPr id="4" name="object 4"/>
          <p:cNvPicPr/>
          <p:nvPr/>
        </p:nvPicPr>
        <p:blipFill>
          <a:blip r:embed="rId2" cstate="print"/>
          <a:stretch>
            <a:fillRect/>
          </a:stretch>
        </p:blipFill>
        <p:spPr>
          <a:xfrm>
            <a:off x="457201" y="6553293"/>
            <a:ext cx="9136380" cy="754287"/>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522" y="1165271"/>
            <a:ext cx="3534410" cy="474489"/>
          </a:xfrm>
          <a:prstGeom prst="rect">
            <a:avLst/>
          </a:prstGeom>
        </p:spPr>
        <p:txBody>
          <a:bodyPr vert="horz" wrap="square" lIns="0" tIns="12700" rIns="0" bIns="0" rtlCol="0">
            <a:spAutoFit/>
          </a:bodyPr>
          <a:lstStyle/>
          <a:p>
            <a:pPr marL="12699">
              <a:spcBef>
                <a:spcPts val="100"/>
              </a:spcBef>
            </a:pPr>
            <a:r>
              <a:rPr sz="3000" spc="-5" dirty="0">
                <a:solidFill>
                  <a:srgbClr val="FFFFFF"/>
                </a:solidFill>
                <a:latin typeface="Cambria"/>
                <a:cs typeface="Cambria"/>
              </a:rPr>
              <a:t>Method</a:t>
            </a:r>
            <a:r>
              <a:rPr sz="3000" spc="-50" dirty="0">
                <a:solidFill>
                  <a:srgbClr val="FFFFFF"/>
                </a:solidFill>
                <a:latin typeface="Cambria"/>
                <a:cs typeface="Cambria"/>
              </a:rPr>
              <a:t> </a:t>
            </a:r>
            <a:r>
              <a:rPr sz="3000" spc="-20" dirty="0">
                <a:solidFill>
                  <a:srgbClr val="FFFFFF"/>
                </a:solidFill>
                <a:latin typeface="Cambria"/>
                <a:cs typeface="Cambria"/>
              </a:rPr>
              <a:t>overloading</a:t>
            </a:r>
            <a:endParaRPr sz="3000">
              <a:latin typeface="Cambria"/>
              <a:cs typeface="Cambria"/>
            </a:endParaRPr>
          </a:p>
        </p:txBody>
      </p:sp>
      <p:sp>
        <p:nvSpPr>
          <p:cNvPr id="4" name="object 4"/>
          <p:cNvSpPr txBox="1"/>
          <p:nvPr/>
        </p:nvSpPr>
        <p:spPr>
          <a:xfrm>
            <a:off x="457201" y="2082767"/>
            <a:ext cx="9296399" cy="4694234"/>
          </a:xfrm>
          <a:prstGeom prst="rect">
            <a:avLst/>
          </a:prstGeom>
        </p:spPr>
        <p:txBody>
          <a:bodyPr vert="horz" wrap="square" lIns="0" tIns="13335" rIns="0" bIns="0" rtlCol="0">
            <a:spAutoFit/>
          </a:bodyPr>
          <a:lstStyle/>
          <a:p>
            <a:pPr marL="12699" marR="5079">
              <a:spcBef>
                <a:spcPts val="105"/>
              </a:spcBef>
            </a:pPr>
            <a:r>
              <a:rPr sz="2400" spc="-35" dirty="0">
                <a:solidFill>
                  <a:srgbClr val="FF0000"/>
                </a:solidFill>
                <a:latin typeface="Cambria"/>
                <a:cs typeface="Cambria"/>
              </a:rPr>
              <a:t>Two</a:t>
            </a:r>
            <a:r>
              <a:rPr sz="2400" spc="150" dirty="0">
                <a:solidFill>
                  <a:srgbClr val="FF0000"/>
                </a:solidFill>
                <a:latin typeface="Cambria"/>
                <a:cs typeface="Cambria"/>
              </a:rPr>
              <a:t> </a:t>
            </a:r>
            <a:r>
              <a:rPr sz="2400" spc="-5" dirty="0">
                <a:solidFill>
                  <a:srgbClr val="FF0000"/>
                </a:solidFill>
                <a:latin typeface="Cambria"/>
                <a:cs typeface="Cambria"/>
              </a:rPr>
              <a:t>or</a:t>
            </a:r>
            <a:r>
              <a:rPr sz="2400" spc="130" dirty="0">
                <a:solidFill>
                  <a:srgbClr val="FF0000"/>
                </a:solidFill>
                <a:latin typeface="Cambria"/>
                <a:cs typeface="Cambria"/>
              </a:rPr>
              <a:t> </a:t>
            </a:r>
            <a:r>
              <a:rPr sz="2400" spc="-10" dirty="0">
                <a:solidFill>
                  <a:srgbClr val="FF0000"/>
                </a:solidFill>
                <a:latin typeface="Cambria"/>
                <a:cs typeface="Cambria"/>
              </a:rPr>
              <a:t>more</a:t>
            </a:r>
            <a:r>
              <a:rPr sz="2400" spc="145" dirty="0">
                <a:solidFill>
                  <a:srgbClr val="FF0000"/>
                </a:solidFill>
                <a:latin typeface="Cambria"/>
                <a:cs typeface="Cambria"/>
              </a:rPr>
              <a:t> </a:t>
            </a:r>
            <a:r>
              <a:rPr sz="2400" spc="-5" dirty="0">
                <a:solidFill>
                  <a:srgbClr val="FF0000"/>
                </a:solidFill>
                <a:latin typeface="Cambria"/>
                <a:cs typeface="Cambria"/>
              </a:rPr>
              <a:t>methods</a:t>
            </a:r>
            <a:r>
              <a:rPr sz="2400" spc="155" dirty="0">
                <a:solidFill>
                  <a:srgbClr val="FF0000"/>
                </a:solidFill>
                <a:latin typeface="Cambria"/>
                <a:cs typeface="Cambria"/>
              </a:rPr>
              <a:t> </a:t>
            </a:r>
            <a:r>
              <a:rPr sz="2400" dirty="0">
                <a:solidFill>
                  <a:srgbClr val="FF0000"/>
                </a:solidFill>
                <a:latin typeface="Cambria"/>
                <a:cs typeface="Cambria"/>
              </a:rPr>
              <a:t>can</a:t>
            </a:r>
            <a:r>
              <a:rPr sz="2400" spc="120" dirty="0">
                <a:solidFill>
                  <a:srgbClr val="FF0000"/>
                </a:solidFill>
                <a:latin typeface="Cambria"/>
                <a:cs typeface="Cambria"/>
              </a:rPr>
              <a:t> </a:t>
            </a:r>
            <a:r>
              <a:rPr sz="2400" spc="-25" dirty="0">
                <a:solidFill>
                  <a:srgbClr val="FF0000"/>
                </a:solidFill>
                <a:latin typeface="Cambria"/>
                <a:cs typeface="Cambria"/>
              </a:rPr>
              <a:t>have</a:t>
            </a:r>
            <a:r>
              <a:rPr sz="2400" spc="165" dirty="0">
                <a:solidFill>
                  <a:srgbClr val="FF0000"/>
                </a:solidFill>
                <a:latin typeface="Cambria"/>
                <a:cs typeface="Cambria"/>
              </a:rPr>
              <a:t> </a:t>
            </a:r>
            <a:r>
              <a:rPr sz="2400" spc="-5" dirty="0">
                <a:solidFill>
                  <a:srgbClr val="FF0000"/>
                </a:solidFill>
                <a:latin typeface="Cambria"/>
                <a:cs typeface="Cambria"/>
              </a:rPr>
              <a:t>same</a:t>
            </a:r>
            <a:r>
              <a:rPr sz="2400" spc="140" dirty="0">
                <a:solidFill>
                  <a:srgbClr val="FF0000"/>
                </a:solidFill>
                <a:latin typeface="Cambria"/>
                <a:cs typeface="Cambria"/>
              </a:rPr>
              <a:t> </a:t>
            </a:r>
            <a:r>
              <a:rPr sz="2400" spc="-5" dirty="0">
                <a:solidFill>
                  <a:srgbClr val="FF0000"/>
                </a:solidFill>
                <a:latin typeface="Cambria"/>
                <a:cs typeface="Cambria"/>
              </a:rPr>
              <a:t>name</a:t>
            </a:r>
            <a:r>
              <a:rPr sz="2400" spc="145" dirty="0">
                <a:solidFill>
                  <a:srgbClr val="FF0000"/>
                </a:solidFill>
                <a:latin typeface="Cambria"/>
                <a:cs typeface="Cambria"/>
              </a:rPr>
              <a:t> </a:t>
            </a:r>
            <a:r>
              <a:rPr sz="2400" spc="-5" dirty="0">
                <a:solidFill>
                  <a:srgbClr val="FF0000"/>
                </a:solidFill>
                <a:latin typeface="Cambria"/>
                <a:cs typeface="Cambria"/>
              </a:rPr>
              <a:t>inside</a:t>
            </a:r>
            <a:r>
              <a:rPr sz="2400" spc="125" dirty="0">
                <a:solidFill>
                  <a:srgbClr val="FF0000"/>
                </a:solidFill>
                <a:latin typeface="Cambria"/>
                <a:cs typeface="Cambria"/>
              </a:rPr>
              <a:t> </a:t>
            </a:r>
            <a:r>
              <a:rPr sz="2400" dirty="0">
                <a:solidFill>
                  <a:srgbClr val="FF0000"/>
                </a:solidFill>
                <a:latin typeface="Cambria"/>
                <a:cs typeface="Cambria"/>
              </a:rPr>
              <a:t>the</a:t>
            </a:r>
            <a:r>
              <a:rPr sz="2400" spc="145" dirty="0">
                <a:solidFill>
                  <a:srgbClr val="FF0000"/>
                </a:solidFill>
                <a:latin typeface="Cambria"/>
                <a:cs typeface="Cambria"/>
              </a:rPr>
              <a:t> </a:t>
            </a:r>
            <a:r>
              <a:rPr sz="2400" spc="-5" dirty="0">
                <a:solidFill>
                  <a:srgbClr val="FF0000"/>
                </a:solidFill>
                <a:latin typeface="Cambria"/>
                <a:cs typeface="Cambria"/>
              </a:rPr>
              <a:t>same</a:t>
            </a:r>
            <a:r>
              <a:rPr sz="2400" spc="160" dirty="0">
                <a:solidFill>
                  <a:srgbClr val="FF0000"/>
                </a:solidFill>
                <a:latin typeface="Cambria"/>
                <a:cs typeface="Cambria"/>
              </a:rPr>
              <a:t> </a:t>
            </a:r>
            <a:r>
              <a:rPr sz="2400" spc="-5" dirty="0">
                <a:solidFill>
                  <a:srgbClr val="FF0000"/>
                </a:solidFill>
                <a:latin typeface="Cambria"/>
                <a:cs typeface="Cambria"/>
              </a:rPr>
              <a:t>class</a:t>
            </a:r>
            <a:r>
              <a:rPr sz="2400" spc="140" dirty="0">
                <a:solidFill>
                  <a:srgbClr val="FF0000"/>
                </a:solidFill>
                <a:latin typeface="Cambria"/>
                <a:cs typeface="Cambria"/>
              </a:rPr>
              <a:t> </a:t>
            </a:r>
            <a:r>
              <a:rPr sz="2400" spc="-10" dirty="0">
                <a:solidFill>
                  <a:srgbClr val="FF0000"/>
                </a:solidFill>
                <a:latin typeface="Cambria"/>
                <a:cs typeface="Cambria"/>
              </a:rPr>
              <a:t>if</a:t>
            </a:r>
            <a:r>
              <a:rPr sz="2400" spc="135" dirty="0">
                <a:solidFill>
                  <a:srgbClr val="FF0000"/>
                </a:solidFill>
                <a:latin typeface="Cambria"/>
                <a:cs typeface="Cambria"/>
              </a:rPr>
              <a:t> </a:t>
            </a:r>
            <a:r>
              <a:rPr sz="2400" spc="-5" dirty="0">
                <a:solidFill>
                  <a:srgbClr val="FF0000"/>
                </a:solidFill>
                <a:latin typeface="Cambria"/>
                <a:cs typeface="Cambria"/>
              </a:rPr>
              <a:t>they </a:t>
            </a:r>
            <a:r>
              <a:rPr sz="2400" spc="-425" dirty="0">
                <a:solidFill>
                  <a:srgbClr val="FF0000"/>
                </a:solidFill>
                <a:latin typeface="Cambria"/>
                <a:cs typeface="Cambria"/>
              </a:rPr>
              <a:t> </a:t>
            </a:r>
            <a:r>
              <a:rPr sz="2400" dirty="0">
                <a:solidFill>
                  <a:srgbClr val="FF0000"/>
                </a:solidFill>
                <a:latin typeface="Cambria"/>
                <a:cs typeface="Cambria"/>
              </a:rPr>
              <a:t>accept</a:t>
            </a:r>
            <a:r>
              <a:rPr sz="2400" spc="-35" dirty="0">
                <a:solidFill>
                  <a:srgbClr val="FF0000"/>
                </a:solidFill>
                <a:latin typeface="Cambria"/>
                <a:cs typeface="Cambria"/>
              </a:rPr>
              <a:t> </a:t>
            </a:r>
            <a:r>
              <a:rPr sz="2400" spc="-10" dirty="0">
                <a:solidFill>
                  <a:srgbClr val="FF0000"/>
                </a:solidFill>
                <a:latin typeface="Cambria"/>
                <a:cs typeface="Cambria"/>
              </a:rPr>
              <a:t>different</a:t>
            </a:r>
            <a:r>
              <a:rPr sz="2400" spc="-55" dirty="0">
                <a:solidFill>
                  <a:srgbClr val="FF0000"/>
                </a:solidFill>
                <a:latin typeface="Cambria"/>
                <a:cs typeface="Cambria"/>
              </a:rPr>
              <a:t> </a:t>
            </a:r>
            <a:r>
              <a:rPr sz="2400" spc="-5" dirty="0">
                <a:solidFill>
                  <a:srgbClr val="FF0000"/>
                </a:solidFill>
                <a:latin typeface="Cambria"/>
                <a:cs typeface="Cambria"/>
              </a:rPr>
              <a:t>arguments.</a:t>
            </a:r>
            <a:r>
              <a:rPr sz="2400" spc="-45" dirty="0">
                <a:solidFill>
                  <a:srgbClr val="FF0000"/>
                </a:solidFill>
                <a:latin typeface="Cambria"/>
                <a:cs typeface="Cambria"/>
              </a:rPr>
              <a:t> </a:t>
            </a:r>
            <a:r>
              <a:rPr sz="2400" spc="-5" dirty="0">
                <a:solidFill>
                  <a:srgbClr val="FF0000"/>
                </a:solidFill>
                <a:latin typeface="Cambria"/>
                <a:cs typeface="Cambria"/>
              </a:rPr>
              <a:t>This</a:t>
            </a:r>
            <a:r>
              <a:rPr sz="2400" spc="-15" dirty="0">
                <a:solidFill>
                  <a:srgbClr val="FF0000"/>
                </a:solidFill>
                <a:latin typeface="Cambria"/>
                <a:cs typeface="Cambria"/>
              </a:rPr>
              <a:t> </a:t>
            </a:r>
            <a:r>
              <a:rPr sz="2400" spc="-5" dirty="0">
                <a:solidFill>
                  <a:srgbClr val="FF0000"/>
                </a:solidFill>
                <a:latin typeface="Cambria"/>
                <a:cs typeface="Cambria"/>
              </a:rPr>
              <a:t>feature</a:t>
            </a:r>
            <a:r>
              <a:rPr sz="2400" spc="-55" dirty="0">
                <a:solidFill>
                  <a:srgbClr val="FF0000"/>
                </a:solidFill>
                <a:latin typeface="Cambria"/>
                <a:cs typeface="Cambria"/>
              </a:rPr>
              <a:t> </a:t>
            </a:r>
            <a:r>
              <a:rPr sz="2400" spc="-10" dirty="0">
                <a:solidFill>
                  <a:srgbClr val="FF0000"/>
                </a:solidFill>
                <a:latin typeface="Cambria"/>
                <a:cs typeface="Cambria"/>
              </a:rPr>
              <a:t>is</a:t>
            </a:r>
            <a:r>
              <a:rPr sz="2400" spc="10" dirty="0">
                <a:solidFill>
                  <a:srgbClr val="FF0000"/>
                </a:solidFill>
                <a:latin typeface="Cambria"/>
                <a:cs typeface="Cambria"/>
              </a:rPr>
              <a:t> </a:t>
            </a:r>
            <a:r>
              <a:rPr sz="2400" dirty="0">
                <a:solidFill>
                  <a:srgbClr val="FF0000"/>
                </a:solidFill>
                <a:latin typeface="Cambria"/>
                <a:cs typeface="Cambria"/>
              </a:rPr>
              <a:t>known</a:t>
            </a:r>
            <a:r>
              <a:rPr sz="2400" spc="-35" dirty="0">
                <a:solidFill>
                  <a:srgbClr val="FF0000"/>
                </a:solidFill>
                <a:latin typeface="Cambria"/>
                <a:cs typeface="Cambria"/>
              </a:rPr>
              <a:t> </a:t>
            </a:r>
            <a:r>
              <a:rPr sz="2400" dirty="0">
                <a:solidFill>
                  <a:srgbClr val="FF0000"/>
                </a:solidFill>
                <a:latin typeface="Cambria"/>
                <a:cs typeface="Cambria"/>
              </a:rPr>
              <a:t>as</a:t>
            </a:r>
            <a:r>
              <a:rPr sz="2400" spc="-15" dirty="0">
                <a:solidFill>
                  <a:srgbClr val="FF0000"/>
                </a:solidFill>
                <a:latin typeface="Cambria"/>
                <a:cs typeface="Cambria"/>
              </a:rPr>
              <a:t> </a:t>
            </a:r>
            <a:r>
              <a:rPr sz="2400" dirty="0">
                <a:solidFill>
                  <a:srgbClr val="FF0000"/>
                </a:solidFill>
                <a:latin typeface="Cambria"/>
                <a:cs typeface="Cambria"/>
              </a:rPr>
              <a:t>method</a:t>
            </a:r>
            <a:r>
              <a:rPr sz="2400" spc="-45" dirty="0">
                <a:solidFill>
                  <a:srgbClr val="FF0000"/>
                </a:solidFill>
                <a:latin typeface="Cambria"/>
                <a:cs typeface="Cambria"/>
              </a:rPr>
              <a:t> </a:t>
            </a:r>
            <a:r>
              <a:rPr sz="2400" spc="-10" dirty="0">
                <a:solidFill>
                  <a:srgbClr val="FF0000"/>
                </a:solidFill>
                <a:latin typeface="Cambria"/>
                <a:cs typeface="Cambria"/>
              </a:rPr>
              <a:t>overloading</a:t>
            </a:r>
            <a:r>
              <a:rPr sz="2400" spc="-10" dirty="0" smtClean="0">
                <a:solidFill>
                  <a:srgbClr val="FF0000"/>
                </a:solidFill>
                <a:latin typeface="Cambria"/>
                <a:cs typeface="Cambria"/>
              </a:rPr>
              <a:t>.</a:t>
            </a:r>
            <a:endParaRPr lang="en-US" sz="2400" spc="-10" dirty="0" smtClean="0">
              <a:solidFill>
                <a:srgbClr val="FF0000"/>
              </a:solidFill>
              <a:latin typeface="Cambria"/>
              <a:cs typeface="Cambria"/>
            </a:endParaRPr>
          </a:p>
          <a:p>
            <a:pPr marL="12699" marR="5079">
              <a:spcBef>
                <a:spcPts val="105"/>
              </a:spcBef>
            </a:pPr>
            <a:endParaRPr lang="en-US" sz="2400" spc="-10" dirty="0">
              <a:solidFill>
                <a:srgbClr val="FF0000"/>
              </a:solidFill>
              <a:latin typeface="Cambria"/>
              <a:cs typeface="Cambria"/>
            </a:endParaRPr>
          </a:p>
          <a:p>
            <a:pPr marL="12699" marR="5079">
              <a:spcBef>
                <a:spcPts val="105"/>
              </a:spcBef>
            </a:pPr>
            <a:r>
              <a:rPr lang="en-US" sz="2400" b="1" dirty="0" smtClean="0">
                <a:solidFill>
                  <a:srgbClr val="0070C0"/>
                </a:solidFill>
                <a:latin typeface="Cambria"/>
                <a:cs typeface="Cambria"/>
              </a:rPr>
              <a:t>Method overloading occurs during compile time.</a:t>
            </a:r>
            <a:endParaRPr sz="2400" b="1" dirty="0">
              <a:solidFill>
                <a:srgbClr val="0070C0"/>
              </a:solidFill>
              <a:latin typeface="Cambria"/>
              <a:cs typeface="Cambria"/>
            </a:endParaRPr>
          </a:p>
          <a:p>
            <a:pPr>
              <a:spcBef>
                <a:spcPts val="50"/>
              </a:spcBef>
            </a:pPr>
            <a:endParaRPr sz="2000" dirty="0">
              <a:latin typeface="Cambria"/>
              <a:cs typeface="Cambria"/>
            </a:endParaRPr>
          </a:p>
          <a:p>
            <a:pPr marL="12699">
              <a:spcBef>
                <a:spcPts val="5"/>
              </a:spcBef>
            </a:pPr>
            <a:r>
              <a:rPr sz="2000" spc="-5" dirty="0">
                <a:latin typeface="Cambria"/>
                <a:cs typeface="Cambria"/>
              </a:rPr>
              <a:t>Method</a:t>
            </a:r>
            <a:r>
              <a:rPr sz="2000" spc="-30" dirty="0">
                <a:latin typeface="Cambria"/>
                <a:cs typeface="Cambria"/>
              </a:rPr>
              <a:t> </a:t>
            </a:r>
            <a:r>
              <a:rPr sz="2000" spc="-10" dirty="0">
                <a:latin typeface="Cambria"/>
                <a:cs typeface="Cambria"/>
              </a:rPr>
              <a:t>overloading</a:t>
            </a:r>
            <a:r>
              <a:rPr sz="2000" spc="-50" dirty="0">
                <a:latin typeface="Cambria"/>
                <a:cs typeface="Cambria"/>
              </a:rPr>
              <a:t> </a:t>
            </a:r>
            <a:r>
              <a:rPr sz="2000" spc="-10" dirty="0">
                <a:latin typeface="Cambria"/>
                <a:cs typeface="Cambria"/>
              </a:rPr>
              <a:t>is</a:t>
            </a:r>
            <a:r>
              <a:rPr sz="2000" dirty="0">
                <a:latin typeface="Cambria"/>
                <a:cs typeface="Cambria"/>
              </a:rPr>
              <a:t> </a:t>
            </a:r>
            <a:r>
              <a:rPr sz="2000" spc="-15" dirty="0">
                <a:latin typeface="Cambria"/>
                <a:cs typeface="Cambria"/>
              </a:rPr>
              <a:t>achieved</a:t>
            </a:r>
            <a:r>
              <a:rPr sz="2000" spc="-10" dirty="0">
                <a:latin typeface="Cambria"/>
                <a:cs typeface="Cambria"/>
              </a:rPr>
              <a:t> </a:t>
            </a:r>
            <a:r>
              <a:rPr sz="2000" spc="-20" dirty="0">
                <a:latin typeface="Cambria"/>
                <a:cs typeface="Cambria"/>
              </a:rPr>
              <a:t>by</a:t>
            </a:r>
            <a:r>
              <a:rPr sz="2000" spc="10" dirty="0">
                <a:latin typeface="Cambria"/>
                <a:cs typeface="Cambria"/>
              </a:rPr>
              <a:t> </a:t>
            </a:r>
            <a:r>
              <a:rPr sz="2000" spc="-5" dirty="0">
                <a:latin typeface="Cambria"/>
                <a:cs typeface="Cambria"/>
              </a:rPr>
              <a:t>either:</a:t>
            </a:r>
            <a:endParaRPr sz="2000" dirty="0">
              <a:latin typeface="Cambria"/>
              <a:cs typeface="Cambria"/>
            </a:endParaRPr>
          </a:p>
          <a:p>
            <a:pPr marL="672409" indent="-659075">
              <a:buFont typeface="Wingdings"/>
              <a:buChar char=""/>
              <a:tabLst>
                <a:tab pos="672409" algn="l"/>
                <a:tab pos="673043" algn="l"/>
              </a:tabLst>
            </a:pPr>
            <a:r>
              <a:rPr sz="2000" spc="-5" dirty="0">
                <a:latin typeface="Cambria"/>
                <a:cs typeface="Cambria"/>
              </a:rPr>
              <a:t>changing</a:t>
            </a:r>
            <a:r>
              <a:rPr sz="2000" spc="-70" dirty="0">
                <a:latin typeface="Cambria"/>
                <a:cs typeface="Cambria"/>
              </a:rPr>
              <a:t> </a:t>
            </a:r>
            <a:r>
              <a:rPr sz="2000" spc="5" dirty="0">
                <a:latin typeface="Cambria"/>
                <a:cs typeface="Cambria"/>
              </a:rPr>
              <a:t>the</a:t>
            </a:r>
            <a:r>
              <a:rPr sz="2000" spc="-20" dirty="0">
                <a:latin typeface="Cambria"/>
                <a:cs typeface="Cambria"/>
              </a:rPr>
              <a:t> </a:t>
            </a:r>
            <a:r>
              <a:rPr sz="2000" spc="-5" dirty="0">
                <a:latin typeface="Cambria"/>
                <a:cs typeface="Cambria"/>
              </a:rPr>
              <a:t>number</a:t>
            </a:r>
            <a:r>
              <a:rPr sz="2000" spc="-30" dirty="0">
                <a:latin typeface="Cambria"/>
                <a:cs typeface="Cambria"/>
              </a:rPr>
              <a:t> </a:t>
            </a:r>
            <a:r>
              <a:rPr sz="2000" spc="-5" dirty="0">
                <a:latin typeface="Cambria"/>
                <a:cs typeface="Cambria"/>
              </a:rPr>
              <a:t>of</a:t>
            </a:r>
            <a:r>
              <a:rPr sz="2000" dirty="0">
                <a:latin typeface="Cambria"/>
                <a:cs typeface="Cambria"/>
              </a:rPr>
              <a:t> </a:t>
            </a:r>
            <a:r>
              <a:rPr sz="2000" spc="-5" dirty="0">
                <a:latin typeface="Cambria"/>
                <a:cs typeface="Cambria"/>
              </a:rPr>
              <a:t>arguments.</a:t>
            </a:r>
            <a:endParaRPr sz="2000" dirty="0">
              <a:latin typeface="Cambria"/>
              <a:cs typeface="Cambria"/>
            </a:endParaRPr>
          </a:p>
          <a:p>
            <a:pPr marL="455892"/>
            <a:r>
              <a:rPr sz="2000" spc="-5" dirty="0">
                <a:latin typeface="Cambria"/>
                <a:cs typeface="Cambria"/>
              </a:rPr>
              <a:t>(</a:t>
            </a:r>
            <a:r>
              <a:rPr sz="2000" b="1" spc="-5" dirty="0">
                <a:latin typeface="Cambria"/>
                <a:cs typeface="Cambria"/>
              </a:rPr>
              <a:t>Check</a:t>
            </a:r>
            <a:r>
              <a:rPr sz="2000" b="1" spc="-30" dirty="0">
                <a:latin typeface="Cambria"/>
                <a:cs typeface="Cambria"/>
              </a:rPr>
              <a:t> </a:t>
            </a:r>
            <a:r>
              <a:rPr sz="2000" b="1" spc="-15" dirty="0">
                <a:latin typeface="Cambria"/>
                <a:cs typeface="Cambria"/>
              </a:rPr>
              <a:t>Program:</a:t>
            </a:r>
            <a:r>
              <a:rPr sz="2000" b="1" spc="25" dirty="0">
                <a:latin typeface="Cambria"/>
                <a:cs typeface="Cambria"/>
              </a:rPr>
              <a:t> </a:t>
            </a:r>
            <a:r>
              <a:rPr sz="2000" spc="-10" dirty="0">
                <a:latin typeface="Cambria"/>
                <a:cs typeface="Cambria"/>
              </a:rPr>
              <a:t>Unit</a:t>
            </a:r>
            <a:r>
              <a:rPr sz="2000" spc="5" dirty="0">
                <a:latin typeface="Cambria"/>
                <a:cs typeface="Cambria"/>
              </a:rPr>
              <a:t> </a:t>
            </a:r>
            <a:r>
              <a:rPr sz="2000" spc="-5" dirty="0">
                <a:latin typeface="Cambria"/>
                <a:cs typeface="Cambria"/>
              </a:rPr>
              <a:t>–</a:t>
            </a:r>
            <a:r>
              <a:rPr sz="2000" spc="-20" dirty="0">
                <a:latin typeface="Cambria"/>
                <a:cs typeface="Cambria"/>
              </a:rPr>
              <a:t> </a:t>
            </a:r>
            <a:r>
              <a:rPr sz="2000" spc="-5" dirty="0">
                <a:latin typeface="Cambria"/>
                <a:cs typeface="Cambria"/>
              </a:rPr>
              <a:t>3 →</a:t>
            </a:r>
            <a:r>
              <a:rPr sz="2000" dirty="0">
                <a:latin typeface="Cambria"/>
                <a:cs typeface="Cambria"/>
              </a:rPr>
              <a:t> </a:t>
            </a:r>
            <a:r>
              <a:rPr sz="2000" spc="-10" dirty="0">
                <a:latin typeface="Cambria"/>
                <a:cs typeface="Cambria"/>
              </a:rPr>
              <a:t>MethodOverloading1.java)</a:t>
            </a:r>
            <a:endParaRPr sz="2000" dirty="0">
              <a:latin typeface="Cambria"/>
              <a:cs typeface="Cambria"/>
            </a:endParaRPr>
          </a:p>
          <a:p>
            <a:pPr>
              <a:spcBef>
                <a:spcPts val="50"/>
              </a:spcBef>
            </a:pPr>
            <a:endParaRPr sz="2000" dirty="0">
              <a:latin typeface="Cambria"/>
              <a:cs typeface="Cambria"/>
            </a:endParaRPr>
          </a:p>
          <a:p>
            <a:pPr marL="228581" indent="-215247">
              <a:spcBef>
                <a:spcPts val="5"/>
              </a:spcBef>
              <a:buFont typeface="Wingdings"/>
              <a:buChar char=""/>
              <a:tabLst>
                <a:tab pos="229216" algn="l"/>
              </a:tabLst>
            </a:pPr>
            <a:r>
              <a:rPr sz="2000" spc="-5" dirty="0">
                <a:latin typeface="Cambria"/>
                <a:cs typeface="Cambria"/>
              </a:rPr>
              <a:t>changing</a:t>
            </a:r>
            <a:r>
              <a:rPr sz="2000" spc="-75" dirty="0">
                <a:latin typeface="Cambria"/>
                <a:cs typeface="Cambria"/>
              </a:rPr>
              <a:t> </a:t>
            </a:r>
            <a:r>
              <a:rPr sz="2000" spc="5" dirty="0">
                <a:latin typeface="Cambria"/>
                <a:cs typeface="Cambria"/>
              </a:rPr>
              <a:t>the</a:t>
            </a:r>
            <a:r>
              <a:rPr sz="2000" spc="-25" dirty="0">
                <a:latin typeface="Cambria"/>
                <a:cs typeface="Cambria"/>
              </a:rPr>
              <a:t> </a:t>
            </a:r>
            <a:r>
              <a:rPr sz="2000" dirty="0">
                <a:latin typeface="Cambria"/>
                <a:cs typeface="Cambria"/>
              </a:rPr>
              <a:t>datatype</a:t>
            </a:r>
            <a:r>
              <a:rPr sz="2000" spc="-85" dirty="0">
                <a:latin typeface="Cambria"/>
                <a:cs typeface="Cambria"/>
              </a:rPr>
              <a:t> </a:t>
            </a:r>
            <a:r>
              <a:rPr sz="2000" spc="5" dirty="0">
                <a:latin typeface="Cambria"/>
                <a:cs typeface="Cambria"/>
              </a:rPr>
              <a:t>of</a:t>
            </a:r>
            <a:r>
              <a:rPr sz="2000" spc="-35" dirty="0">
                <a:latin typeface="Cambria"/>
                <a:cs typeface="Cambria"/>
              </a:rPr>
              <a:t> </a:t>
            </a:r>
            <a:r>
              <a:rPr sz="2000" dirty="0">
                <a:latin typeface="Cambria"/>
                <a:cs typeface="Cambria"/>
              </a:rPr>
              <a:t>arguments.</a:t>
            </a:r>
          </a:p>
          <a:p>
            <a:pPr marL="449542" indent="-436209">
              <a:buFont typeface="Wingdings"/>
              <a:buChar char=""/>
              <a:tabLst>
                <a:tab pos="449542" algn="l"/>
                <a:tab pos="450177" algn="l"/>
              </a:tabLst>
            </a:pPr>
            <a:r>
              <a:rPr sz="2000" spc="-5" dirty="0">
                <a:latin typeface="Cambria"/>
                <a:cs typeface="Cambria"/>
              </a:rPr>
              <a:t>(</a:t>
            </a:r>
            <a:r>
              <a:rPr sz="2000" b="1" spc="-5" dirty="0">
                <a:latin typeface="Cambria"/>
                <a:cs typeface="Cambria"/>
              </a:rPr>
              <a:t>Check</a:t>
            </a:r>
            <a:r>
              <a:rPr sz="2000" b="1" spc="-30" dirty="0">
                <a:latin typeface="Cambria"/>
                <a:cs typeface="Cambria"/>
              </a:rPr>
              <a:t> </a:t>
            </a:r>
            <a:r>
              <a:rPr sz="2000" b="1" spc="-15" dirty="0">
                <a:latin typeface="Cambria"/>
                <a:cs typeface="Cambria"/>
              </a:rPr>
              <a:t>Program:</a:t>
            </a:r>
            <a:r>
              <a:rPr sz="2000" b="1" spc="30" dirty="0">
                <a:latin typeface="Cambria"/>
                <a:cs typeface="Cambria"/>
              </a:rPr>
              <a:t> </a:t>
            </a:r>
            <a:r>
              <a:rPr sz="2000" spc="-10" dirty="0">
                <a:latin typeface="Cambria"/>
                <a:cs typeface="Cambria"/>
              </a:rPr>
              <a:t>Unit</a:t>
            </a:r>
            <a:r>
              <a:rPr sz="2000" dirty="0">
                <a:latin typeface="Cambria"/>
                <a:cs typeface="Cambria"/>
              </a:rPr>
              <a:t> </a:t>
            </a:r>
            <a:r>
              <a:rPr sz="2000" spc="-5" dirty="0">
                <a:latin typeface="Cambria"/>
                <a:cs typeface="Cambria"/>
              </a:rPr>
              <a:t>– 3</a:t>
            </a:r>
            <a:r>
              <a:rPr sz="2000" spc="-10" dirty="0">
                <a:latin typeface="Cambria"/>
                <a:cs typeface="Cambria"/>
              </a:rPr>
              <a:t> </a:t>
            </a:r>
            <a:r>
              <a:rPr sz="2000" spc="-5" dirty="0">
                <a:latin typeface="Cambria"/>
                <a:cs typeface="Cambria"/>
              </a:rPr>
              <a:t>→</a:t>
            </a:r>
            <a:r>
              <a:rPr sz="2000" spc="340" dirty="0">
                <a:latin typeface="Cambria"/>
                <a:cs typeface="Cambria"/>
              </a:rPr>
              <a:t> </a:t>
            </a:r>
            <a:r>
              <a:rPr sz="2000" spc="-10" dirty="0">
                <a:latin typeface="Cambria"/>
                <a:cs typeface="Cambria"/>
              </a:rPr>
              <a:t>MethodOverloading2.java)</a:t>
            </a:r>
            <a:endParaRPr sz="2000" dirty="0">
              <a:latin typeface="Cambria"/>
              <a:cs typeface="Cambria"/>
            </a:endParaRPr>
          </a:p>
          <a:p>
            <a:pPr>
              <a:spcBef>
                <a:spcPts val="50"/>
              </a:spcBef>
            </a:pPr>
            <a:endParaRPr sz="2000" dirty="0">
              <a:latin typeface="Cambria"/>
              <a:cs typeface="Cambria"/>
            </a:endParaRPr>
          </a:p>
          <a:p>
            <a:pPr marL="12699" marR="5079">
              <a:spcBef>
                <a:spcPts val="5"/>
              </a:spcBef>
              <a:tabLst>
                <a:tab pos="986707" algn="l"/>
                <a:tab pos="2417242" algn="l"/>
                <a:tab pos="2737890" algn="l"/>
                <a:tab pos="3244578" algn="l"/>
                <a:tab pos="4282716" algn="l"/>
                <a:tab pos="4692257" algn="l"/>
                <a:tab pos="5812303" algn="l"/>
                <a:tab pos="6303117" algn="l"/>
                <a:tab pos="7143151" algn="l"/>
                <a:tab pos="7766669" algn="l"/>
              </a:tabLst>
            </a:pPr>
            <a:r>
              <a:rPr sz="2000" b="1" spc="-15" dirty="0">
                <a:latin typeface="Cambria"/>
                <a:cs typeface="Cambria"/>
              </a:rPr>
              <a:t>M</a:t>
            </a:r>
            <a:r>
              <a:rPr sz="2000" b="1" dirty="0">
                <a:latin typeface="Cambria"/>
                <a:cs typeface="Cambria"/>
              </a:rPr>
              <a:t>e</a:t>
            </a:r>
            <a:r>
              <a:rPr sz="2000" b="1" spc="-20" dirty="0">
                <a:latin typeface="Cambria"/>
                <a:cs typeface="Cambria"/>
              </a:rPr>
              <a:t>t</a:t>
            </a:r>
            <a:r>
              <a:rPr sz="2000" b="1" spc="15" dirty="0">
                <a:latin typeface="Cambria"/>
                <a:cs typeface="Cambria"/>
              </a:rPr>
              <a:t>h</a:t>
            </a:r>
            <a:r>
              <a:rPr sz="2000" b="1" spc="-25" dirty="0">
                <a:latin typeface="Cambria"/>
                <a:cs typeface="Cambria"/>
              </a:rPr>
              <a:t>o</a:t>
            </a:r>
            <a:r>
              <a:rPr sz="2000" b="1" dirty="0">
                <a:latin typeface="Cambria"/>
                <a:cs typeface="Cambria"/>
              </a:rPr>
              <a:t>d	</a:t>
            </a:r>
            <a:r>
              <a:rPr sz="2000" b="1" spc="-25" dirty="0">
                <a:latin typeface="Cambria"/>
                <a:cs typeface="Cambria"/>
              </a:rPr>
              <a:t>o</a:t>
            </a:r>
            <a:r>
              <a:rPr sz="2000" b="1" spc="-50" dirty="0">
                <a:latin typeface="Cambria"/>
                <a:cs typeface="Cambria"/>
              </a:rPr>
              <a:t>v</a:t>
            </a:r>
            <a:r>
              <a:rPr sz="2000" b="1" dirty="0">
                <a:latin typeface="Cambria"/>
                <a:cs typeface="Cambria"/>
              </a:rPr>
              <a:t>e</a:t>
            </a:r>
            <a:r>
              <a:rPr sz="2000" b="1" spc="-30" dirty="0">
                <a:latin typeface="Cambria"/>
                <a:cs typeface="Cambria"/>
              </a:rPr>
              <a:t>r</a:t>
            </a:r>
            <a:r>
              <a:rPr sz="2000" b="1" spc="-5" dirty="0">
                <a:latin typeface="Cambria"/>
                <a:cs typeface="Cambria"/>
              </a:rPr>
              <a:t>lo</a:t>
            </a:r>
            <a:r>
              <a:rPr sz="2000" b="1" dirty="0">
                <a:latin typeface="Cambria"/>
                <a:cs typeface="Cambria"/>
              </a:rPr>
              <a:t>a</a:t>
            </a:r>
            <a:r>
              <a:rPr sz="2000" b="1" spc="-10" dirty="0">
                <a:latin typeface="Cambria"/>
                <a:cs typeface="Cambria"/>
              </a:rPr>
              <a:t>d</a:t>
            </a:r>
            <a:r>
              <a:rPr sz="2000" b="1" dirty="0">
                <a:latin typeface="Cambria"/>
                <a:cs typeface="Cambria"/>
              </a:rPr>
              <a:t>i</a:t>
            </a:r>
            <a:r>
              <a:rPr sz="2000" b="1" spc="-20" dirty="0">
                <a:latin typeface="Cambria"/>
                <a:cs typeface="Cambria"/>
              </a:rPr>
              <a:t>n</a:t>
            </a:r>
            <a:r>
              <a:rPr sz="2000" b="1" dirty="0">
                <a:latin typeface="Cambria"/>
                <a:cs typeface="Cambria"/>
              </a:rPr>
              <a:t>g	</a:t>
            </a:r>
            <a:r>
              <a:rPr sz="2000" b="1" spc="-20" dirty="0">
                <a:latin typeface="Cambria"/>
                <a:cs typeface="Cambria"/>
              </a:rPr>
              <a:t>i</a:t>
            </a:r>
            <a:r>
              <a:rPr sz="2000" b="1" dirty="0">
                <a:latin typeface="Cambria"/>
                <a:cs typeface="Cambria"/>
              </a:rPr>
              <a:t>s	n</a:t>
            </a:r>
            <a:r>
              <a:rPr sz="2000" b="1" spc="-5" dirty="0">
                <a:latin typeface="Cambria"/>
                <a:cs typeface="Cambria"/>
              </a:rPr>
              <a:t>o</a:t>
            </a:r>
            <a:r>
              <a:rPr sz="2000" b="1" dirty="0">
                <a:latin typeface="Cambria"/>
                <a:cs typeface="Cambria"/>
              </a:rPr>
              <a:t>t	</a:t>
            </a:r>
            <a:r>
              <a:rPr sz="2000" b="1" spc="-15" dirty="0">
                <a:latin typeface="Cambria"/>
                <a:cs typeface="Cambria"/>
              </a:rPr>
              <a:t>p</a:t>
            </a:r>
            <a:r>
              <a:rPr sz="2000" b="1" spc="-5" dirty="0">
                <a:latin typeface="Cambria"/>
                <a:cs typeface="Cambria"/>
              </a:rPr>
              <a:t>o</a:t>
            </a:r>
            <a:r>
              <a:rPr sz="2000" b="1" spc="20" dirty="0">
                <a:latin typeface="Cambria"/>
                <a:cs typeface="Cambria"/>
              </a:rPr>
              <a:t>s</a:t>
            </a:r>
            <a:r>
              <a:rPr sz="2000" b="1" dirty="0">
                <a:latin typeface="Cambria"/>
                <a:cs typeface="Cambria"/>
              </a:rPr>
              <a:t>s</a:t>
            </a:r>
            <a:r>
              <a:rPr sz="2000" b="1" spc="-20" dirty="0">
                <a:latin typeface="Cambria"/>
                <a:cs typeface="Cambria"/>
              </a:rPr>
              <a:t>i</a:t>
            </a:r>
            <a:r>
              <a:rPr sz="2000" b="1" spc="5" dirty="0">
                <a:latin typeface="Cambria"/>
                <a:cs typeface="Cambria"/>
              </a:rPr>
              <a:t>b</a:t>
            </a:r>
            <a:r>
              <a:rPr sz="2000" b="1" spc="-5" dirty="0">
                <a:latin typeface="Cambria"/>
                <a:cs typeface="Cambria"/>
              </a:rPr>
              <a:t>l</a:t>
            </a:r>
            <a:r>
              <a:rPr sz="2000" b="1" dirty="0">
                <a:latin typeface="Cambria"/>
                <a:cs typeface="Cambria"/>
              </a:rPr>
              <a:t>e	</a:t>
            </a:r>
            <a:r>
              <a:rPr sz="2000" b="1" spc="-15" dirty="0">
                <a:latin typeface="Cambria"/>
                <a:cs typeface="Cambria"/>
              </a:rPr>
              <a:t>b</a:t>
            </a:r>
            <a:r>
              <a:rPr sz="2000" b="1" dirty="0">
                <a:latin typeface="Cambria"/>
                <a:cs typeface="Cambria"/>
              </a:rPr>
              <a:t>y	</a:t>
            </a:r>
            <a:r>
              <a:rPr sz="2000" b="1" spc="-5" dirty="0">
                <a:latin typeface="Cambria"/>
                <a:cs typeface="Cambria"/>
              </a:rPr>
              <a:t>ch</a:t>
            </a:r>
            <a:r>
              <a:rPr sz="2000" b="1" spc="-20" dirty="0">
                <a:latin typeface="Cambria"/>
                <a:cs typeface="Cambria"/>
              </a:rPr>
              <a:t>a</a:t>
            </a:r>
            <a:r>
              <a:rPr sz="2000" b="1" dirty="0">
                <a:latin typeface="Cambria"/>
                <a:cs typeface="Cambria"/>
              </a:rPr>
              <a:t>n</a:t>
            </a:r>
            <a:r>
              <a:rPr sz="2000" b="1" spc="-10" dirty="0">
                <a:latin typeface="Cambria"/>
                <a:cs typeface="Cambria"/>
              </a:rPr>
              <a:t>g</a:t>
            </a:r>
            <a:r>
              <a:rPr sz="2000" b="1" dirty="0">
                <a:latin typeface="Cambria"/>
                <a:cs typeface="Cambria"/>
              </a:rPr>
              <a:t>i</a:t>
            </a:r>
            <a:r>
              <a:rPr sz="2000" b="1" spc="-20" dirty="0">
                <a:latin typeface="Cambria"/>
                <a:cs typeface="Cambria"/>
              </a:rPr>
              <a:t>n</a:t>
            </a:r>
            <a:r>
              <a:rPr sz="2000" b="1" dirty="0">
                <a:latin typeface="Cambria"/>
                <a:cs typeface="Cambria"/>
              </a:rPr>
              <a:t>g	t</a:t>
            </a:r>
            <a:r>
              <a:rPr sz="2000" b="1" spc="-5" dirty="0">
                <a:latin typeface="Cambria"/>
                <a:cs typeface="Cambria"/>
              </a:rPr>
              <a:t>h</a:t>
            </a:r>
            <a:r>
              <a:rPr sz="2000" b="1" dirty="0">
                <a:latin typeface="Cambria"/>
                <a:cs typeface="Cambria"/>
              </a:rPr>
              <a:t>e	</a:t>
            </a:r>
            <a:r>
              <a:rPr sz="2000" b="1" spc="-10" dirty="0">
                <a:latin typeface="Cambria"/>
                <a:cs typeface="Cambria"/>
              </a:rPr>
              <a:t>r</a:t>
            </a:r>
            <a:r>
              <a:rPr sz="2000" b="1" spc="-20" dirty="0">
                <a:latin typeface="Cambria"/>
                <a:cs typeface="Cambria"/>
              </a:rPr>
              <a:t>e</a:t>
            </a:r>
            <a:r>
              <a:rPr sz="2000" b="1" dirty="0">
                <a:latin typeface="Cambria"/>
                <a:cs typeface="Cambria"/>
              </a:rPr>
              <a:t>t</a:t>
            </a:r>
            <a:r>
              <a:rPr sz="2000" b="1" spc="-5" dirty="0">
                <a:latin typeface="Cambria"/>
                <a:cs typeface="Cambria"/>
              </a:rPr>
              <a:t>u</a:t>
            </a:r>
            <a:r>
              <a:rPr sz="2000" b="1" spc="-10" dirty="0">
                <a:latin typeface="Cambria"/>
                <a:cs typeface="Cambria"/>
              </a:rPr>
              <a:t>r</a:t>
            </a:r>
            <a:r>
              <a:rPr sz="2000" b="1" dirty="0">
                <a:latin typeface="Cambria"/>
                <a:cs typeface="Cambria"/>
              </a:rPr>
              <a:t>n	</a:t>
            </a:r>
            <a:r>
              <a:rPr sz="2000" b="1" spc="20" dirty="0">
                <a:latin typeface="Cambria"/>
                <a:cs typeface="Cambria"/>
              </a:rPr>
              <a:t>t</a:t>
            </a:r>
            <a:r>
              <a:rPr sz="2000" b="1" spc="-10" dirty="0">
                <a:latin typeface="Cambria"/>
                <a:cs typeface="Cambria"/>
              </a:rPr>
              <a:t>y</a:t>
            </a:r>
            <a:r>
              <a:rPr sz="2000" b="1" spc="-15" dirty="0">
                <a:latin typeface="Cambria"/>
                <a:cs typeface="Cambria"/>
              </a:rPr>
              <a:t>p</a:t>
            </a:r>
            <a:r>
              <a:rPr sz="2000" b="1" dirty="0">
                <a:latin typeface="Cambria"/>
                <a:cs typeface="Cambria"/>
              </a:rPr>
              <a:t>e	</a:t>
            </a:r>
            <a:r>
              <a:rPr sz="2000" b="1" spc="-25" dirty="0">
                <a:latin typeface="Cambria"/>
                <a:cs typeface="Cambria"/>
              </a:rPr>
              <a:t>o</a:t>
            </a:r>
            <a:r>
              <a:rPr sz="2000" b="1" dirty="0">
                <a:latin typeface="Cambria"/>
                <a:cs typeface="Cambria"/>
              </a:rPr>
              <a:t>f  methods.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522" y="1165271"/>
            <a:ext cx="3534410" cy="474489"/>
          </a:xfrm>
          <a:prstGeom prst="rect">
            <a:avLst/>
          </a:prstGeom>
        </p:spPr>
        <p:txBody>
          <a:bodyPr vert="horz" wrap="square" lIns="0" tIns="12700" rIns="0" bIns="0" rtlCol="0">
            <a:spAutoFit/>
          </a:bodyPr>
          <a:lstStyle/>
          <a:p>
            <a:pPr marL="12699">
              <a:spcBef>
                <a:spcPts val="100"/>
              </a:spcBef>
            </a:pPr>
            <a:r>
              <a:rPr sz="3000" spc="-5" dirty="0">
                <a:solidFill>
                  <a:srgbClr val="FFFFFF"/>
                </a:solidFill>
                <a:latin typeface="Cambria"/>
                <a:cs typeface="Cambria"/>
              </a:rPr>
              <a:t>Method</a:t>
            </a:r>
            <a:r>
              <a:rPr sz="3000" spc="-50" dirty="0">
                <a:solidFill>
                  <a:srgbClr val="FFFFFF"/>
                </a:solidFill>
                <a:latin typeface="Cambria"/>
                <a:cs typeface="Cambria"/>
              </a:rPr>
              <a:t> </a:t>
            </a:r>
            <a:r>
              <a:rPr sz="3000" spc="-20" dirty="0">
                <a:solidFill>
                  <a:srgbClr val="FFFFFF"/>
                </a:solidFill>
                <a:latin typeface="Cambria"/>
                <a:cs typeface="Cambria"/>
              </a:rPr>
              <a:t>overloading</a:t>
            </a:r>
            <a:endParaRPr sz="3000">
              <a:latin typeface="Cambria"/>
              <a:cs typeface="Cambria"/>
            </a:endParaRPr>
          </a:p>
        </p:txBody>
      </p:sp>
      <p:pic>
        <p:nvPicPr>
          <p:cNvPr id="3" name="object 3"/>
          <p:cNvPicPr/>
          <p:nvPr/>
        </p:nvPicPr>
        <p:blipFill>
          <a:blip r:embed="rId2" cstate="print"/>
          <a:stretch>
            <a:fillRect/>
          </a:stretch>
        </p:blipFill>
        <p:spPr>
          <a:xfrm>
            <a:off x="457201" y="3886200"/>
            <a:ext cx="9144000" cy="3429000"/>
          </a:xfrm>
          <a:prstGeom prst="rect">
            <a:avLst/>
          </a:prstGeom>
        </p:spPr>
      </p:pic>
      <p:sp>
        <p:nvSpPr>
          <p:cNvPr id="5" name="Rectangle 4">
            <a:extLst>
              <a:ext uri="{FF2B5EF4-FFF2-40B4-BE49-F238E27FC236}">
                <a16:creationId xmlns="" xmlns:a16="http://schemas.microsoft.com/office/drawing/2014/main" id="{E32A6C8B-EF81-461A-8A07-114C8CC28A7B}"/>
              </a:ext>
            </a:extLst>
          </p:cNvPr>
          <p:cNvSpPr/>
          <p:nvPr/>
        </p:nvSpPr>
        <p:spPr>
          <a:xfrm>
            <a:off x="495299" y="2057400"/>
            <a:ext cx="4457701" cy="4801314"/>
          </a:xfrm>
          <a:prstGeom prst="rect">
            <a:avLst/>
          </a:prstGeom>
        </p:spPr>
        <p:txBody>
          <a:bodyPr wrap="square">
            <a:spAutoFit/>
          </a:bodyPr>
          <a:lstStyle/>
          <a:p>
            <a:r>
              <a:rPr lang="en-US" dirty="0"/>
              <a:t>//Overloading by changing the number of parameters</a:t>
            </a:r>
          </a:p>
          <a:p>
            <a:r>
              <a:rPr lang="en-US" dirty="0"/>
              <a:t>class </a:t>
            </a:r>
            <a:r>
              <a:rPr lang="en-US" dirty="0" err="1"/>
              <a:t>MethodOverloading</a:t>
            </a:r>
            <a:r>
              <a:rPr lang="en-US" dirty="0"/>
              <a:t> {</a:t>
            </a:r>
          </a:p>
          <a:p>
            <a:r>
              <a:rPr lang="en-US" dirty="0"/>
              <a:t>    private static </a:t>
            </a:r>
            <a:r>
              <a:rPr lang="en-US" b="1" dirty="0"/>
              <a:t>void display(int a</a:t>
            </a:r>
            <a:r>
              <a:rPr lang="en-US" dirty="0"/>
              <a:t>){</a:t>
            </a:r>
          </a:p>
          <a:p>
            <a:r>
              <a:rPr lang="en-US" dirty="0"/>
              <a:t>        </a:t>
            </a:r>
            <a:r>
              <a:rPr lang="en-US" dirty="0" err="1"/>
              <a:t>System.out.println</a:t>
            </a:r>
            <a:r>
              <a:rPr lang="en-US" dirty="0"/>
              <a:t>("Arguments: " + a);</a:t>
            </a:r>
          </a:p>
          <a:p>
            <a:r>
              <a:rPr lang="en-US" dirty="0"/>
              <a:t>    }</a:t>
            </a:r>
          </a:p>
          <a:p>
            <a:endParaRPr lang="en-US" dirty="0"/>
          </a:p>
          <a:p>
            <a:r>
              <a:rPr lang="en-US" dirty="0"/>
              <a:t>    private static </a:t>
            </a:r>
            <a:r>
              <a:rPr lang="en-US" b="1" dirty="0"/>
              <a:t>void display(int a, int b){</a:t>
            </a:r>
          </a:p>
          <a:p>
            <a:r>
              <a:rPr lang="en-US" dirty="0"/>
              <a:t>        </a:t>
            </a:r>
            <a:r>
              <a:rPr lang="en-US" dirty="0" err="1"/>
              <a:t>System.out.println</a:t>
            </a:r>
            <a:r>
              <a:rPr lang="en-US" dirty="0"/>
              <a:t>("Arguments: " + a + " and " + b);</a:t>
            </a:r>
          </a:p>
          <a:p>
            <a:r>
              <a:rPr lang="en-US" dirty="0"/>
              <a:t>    }</a:t>
            </a:r>
          </a:p>
          <a:p>
            <a:endParaRPr lang="en-US" dirty="0"/>
          </a:p>
          <a:p>
            <a:r>
              <a:rPr lang="en-US" dirty="0"/>
              <a:t>    public static void main(String[] </a:t>
            </a:r>
            <a:r>
              <a:rPr lang="en-US" dirty="0" err="1"/>
              <a:t>args</a:t>
            </a:r>
            <a:r>
              <a:rPr lang="en-US" dirty="0"/>
              <a:t>) {</a:t>
            </a:r>
          </a:p>
          <a:p>
            <a:r>
              <a:rPr lang="en-US" dirty="0"/>
              <a:t>        display(1);</a:t>
            </a:r>
          </a:p>
          <a:p>
            <a:r>
              <a:rPr lang="en-US" dirty="0"/>
              <a:t>        display(1, 4);</a:t>
            </a:r>
          </a:p>
          <a:p>
            <a:r>
              <a:rPr lang="en-US" dirty="0"/>
              <a:t>    }</a:t>
            </a:r>
          </a:p>
          <a:p>
            <a:r>
              <a:rPr lang="en-US" dirty="0"/>
              <a:t>}</a:t>
            </a:r>
          </a:p>
        </p:txBody>
      </p:sp>
      <p:sp>
        <p:nvSpPr>
          <p:cNvPr id="6" name="Rectangle 5">
            <a:extLst>
              <a:ext uri="{FF2B5EF4-FFF2-40B4-BE49-F238E27FC236}">
                <a16:creationId xmlns="" xmlns:a16="http://schemas.microsoft.com/office/drawing/2014/main" id="{71AC8FF7-1976-479D-BFC2-0529B9DE4D6B}"/>
              </a:ext>
            </a:extLst>
          </p:cNvPr>
          <p:cNvSpPr/>
          <p:nvPr/>
        </p:nvSpPr>
        <p:spPr>
          <a:xfrm>
            <a:off x="5045991" y="1828800"/>
            <a:ext cx="5029200" cy="4678204"/>
          </a:xfrm>
          <a:prstGeom prst="rect">
            <a:avLst/>
          </a:prstGeom>
        </p:spPr>
        <p:txBody>
          <a:bodyPr>
            <a:spAutoFit/>
          </a:bodyPr>
          <a:lstStyle/>
          <a:p>
            <a:r>
              <a:rPr lang="en-US" sz="2000" dirty="0" smtClean="0">
                <a:solidFill>
                  <a:srgbClr val="002060"/>
                </a:solidFill>
              </a:rPr>
              <a:t>class </a:t>
            </a:r>
            <a:r>
              <a:rPr lang="en-US" sz="2000" dirty="0">
                <a:solidFill>
                  <a:srgbClr val="002060"/>
                </a:solidFill>
              </a:rPr>
              <a:t>MethodOverloading2 {</a:t>
            </a:r>
          </a:p>
          <a:p>
            <a:endParaRPr lang="en-US" sz="2000" dirty="0">
              <a:solidFill>
                <a:srgbClr val="002060"/>
              </a:solidFill>
            </a:endParaRPr>
          </a:p>
          <a:p>
            <a:r>
              <a:rPr lang="en-US" sz="2000" dirty="0" smtClean="0">
                <a:solidFill>
                  <a:srgbClr val="002060"/>
                </a:solidFill>
              </a:rPr>
              <a:t>private </a:t>
            </a:r>
            <a:r>
              <a:rPr lang="en-US" sz="2000" dirty="0">
                <a:solidFill>
                  <a:srgbClr val="002060"/>
                </a:solidFill>
              </a:rPr>
              <a:t>static </a:t>
            </a:r>
            <a:r>
              <a:rPr lang="en-US" sz="2000" b="1" dirty="0">
                <a:solidFill>
                  <a:schemeClr val="accent6">
                    <a:lumMod val="75000"/>
                  </a:schemeClr>
                </a:solidFill>
              </a:rPr>
              <a:t>void display(int a){</a:t>
            </a:r>
          </a:p>
          <a:p>
            <a:r>
              <a:rPr lang="en-US" sz="2000" dirty="0">
                <a:solidFill>
                  <a:srgbClr val="002060"/>
                </a:solidFill>
              </a:rPr>
              <a:t>        </a:t>
            </a:r>
            <a:r>
              <a:rPr lang="en-US" sz="2000" dirty="0" err="1">
                <a:solidFill>
                  <a:srgbClr val="002060"/>
                </a:solidFill>
              </a:rPr>
              <a:t>System.out.println</a:t>
            </a:r>
            <a:r>
              <a:rPr lang="en-US" sz="2000" dirty="0">
                <a:solidFill>
                  <a:srgbClr val="002060"/>
                </a:solidFill>
              </a:rPr>
              <a:t>("Got Integer data.");</a:t>
            </a:r>
          </a:p>
          <a:p>
            <a:r>
              <a:rPr lang="en-US" sz="2000" dirty="0">
                <a:solidFill>
                  <a:srgbClr val="002060"/>
                </a:solidFill>
              </a:rPr>
              <a:t>    }</a:t>
            </a:r>
          </a:p>
          <a:p>
            <a:endParaRPr lang="en-US" sz="2000" dirty="0">
              <a:solidFill>
                <a:srgbClr val="002060"/>
              </a:solidFill>
            </a:endParaRPr>
          </a:p>
          <a:p>
            <a:r>
              <a:rPr lang="en-US" sz="2000" dirty="0" smtClean="0">
                <a:solidFill>
                  <a:srgbClr val="002060"/>
                </a:solidFill>
              </a:rPr>
              <a:t>private </a:t>
            </a:r>
            <a:r>
              <a:rPr lang="en-US" sz="2000" dirty="0">
                <a:solidFill>
                  <a:srgbClr val="002060"/>
                </a:solidFill>
              </a:rPr>
              <a:t>static </a:t>
            </a:r>
            <a:r>
              <a:rPr lang="en-US" sz="2000" b="1" dirty="0">
                <a:solidFill>
                  <a:schemeClr val="accent6">
                    <a:lumMod val="75000"/>
                  </a:schemeClr>
                </a:solidFill>
              </a:rPr>
              <a:t>void display(String a){</a:t>
            </a:r>
          </a:p>
          <a:p>
            <a:r>
              <a:rPr lang="en-US" sz="2000" dirty="0">
                <a:solidFill>
                  <a:srgbClr val="002060"/>
                </a:solidFill>
              </a:rPr>
              <a:t>        </a:t>
            </a:r>
            <a:r>
              <a:rPr lang="en-US" sz="2000" dirty="0" err="1">
                <a:solidFill>
                  <a:srgbClr val="002060"/>
                </a:solidFill>
              </a:rPr>
              <a:t>System.out.println</a:t>
            </a:r>
            <a:r>
              <a:rPr lang="en-US" sz="2000" dirty="0">
                <a:solidFill>
                  <a:srgbClr val="002060"/>
                </a:solidFill>
              </a:rPr>
              <a:t>("Got String object.");</a:t>
            </a:r>
          </a:p>
          <a:p>
            <a:r>
              <a:rPr lang="en-US" sz="2000" dirty="0">
                <a:solidFill>
                  <a:srgbClr val="002060"/>
                </a:solidFill>
              </a:rPr>
              <a:t>    }</a:t>
            </a:r>
          </a:p>
          <a:p>
            <a:endParaRPr lang="en-US" sz="2000" dirty="0">
              <a:solidFill>
                <a:srgbClr val="002060"/>
              </a:solidFill>
            </a:endParaRPr>
          </a:p>
          <a:p>
            <a:r>
              <a:rPr lang="en-US" sz="2000" dirty="0">
                <a:solidFill>
                  <a:srgbClr val="002060"/>
                </a:solidFill>
              </a:rPr>
              <a:t>    public static void main(String[] </a:t>
            </a:r>
            <a:r>
              <a:rPr lang="en-US" sz="2000" dirty="0" err="1">
                <a:solidFill>
                  <a:srgbClr val="002060"/>
                </a:solidFill>
              </a:rPr>
              <a:t>args</a:t>
            </a:r>
            <a:r>
              <a:rPr lang="en-US" sz="2000" dirty="0">
                <a:solidFill>
                  <a:srgbClr val="002060"/>
                </a:solidFill>
              </a:rPr>
              <a:t>) {</a:t>
            </a:r>
          </a:p>
          <a:p>
            <a:r>
              <a:rPr lang="en-US" sz="2000" dirty="0">
                <a:solidFill>
                  <a:srgbClr val="002060"/>
                </a:solidFill>
              </a:rPr>
              <a:t>        display(1);</a:t>
            </a:r>
          </a:p>
          <a:p>
            <a:r>
              <a:rPr lang="en-US" sz="2000" dirty="0">
                <a:solidFill>
                  <a:srgbClr val="002060"/>
                </a:solidFill>
              </a:rPr>
              <a:t>        display("Hello");</a:t>
            </a:r>
          </a:p>
          <a:p>
            <a:r>
              <a:rPr lang="en-US" sz="2000" dirty="0">
                <a:solidFill>
                  <a:srgbClr val="002060"/>
                </a:solidFill>
              </a:rPr>
              <a:t>    }</a:t>
            </a:r>
          </a:p>
          <a:p>
            <a:r>
              <a:rPr lang="en-US" sz="2000" dirty="0">
                <a:solidFill>
                  <a:srgbClr val="002060"/>
                </a:solidFill>
              </a:rPr>
              <a:t>}</a:t>
            </a:r>
          </a:p>
        </p:txBody>
      </p:sp>
    </p:spTree>
    <p:extLst>
      <p:ext uri="{BB962C8B-B14F-4D97-AF65-F5344CB8AC3E}">
        <p14:creationId xmlns:p14="http://schemas.microsoft.com/office/powerpoint/2010/main" val="32235094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493776"/>
            <a:ext cx="9136380" cy="1619768"/>
          </a:xfrm>
          <a:prstGeom prst="rect">
            <a:avLst/>
          </a:prstGeom>
        </p:spPr>
      </p:pic>
      <p:sp>
        <p:nvSpPr>
          <p:cNvPr id="3" name="object 3"/>
          <p:cNvSpPr txBox="1">
            <a:spLocks noGrp="1"/>
          </p:cNvSpPr>
          <p:nvPr>
            <p:ph type="title"/>
          </p:nvPr>
        </p:nvSpPr>
        <p:spPr>
          <a:xfrm>
            <a:off x="708221" y="1168396"/>
            <a:ext cx="3972560" cy="751488"/>
          </a:xfrm>
          <a:prstGeom prst="rect">
            <a:avLst/>
          </a:prstGeom>
        </p:spPr>
        <p:txBody>
          <a:bodyPr vert="horz" wrap="square" lIns="0" tIns="12700" rIns="0" bIns="0" rtlCol="0">
            <a:spAutoFit/>
          </a:bodyPr>
          <a:lstStyle/>
          <a:p>
            <a:pPr marL="1344182" marR="5079" indent="-1332118">
              <a:spcBef>
                <a:spcPts val="100"/>
              </a:spcBef>
            </a:pPr>
            <a:r>
              <a:rPr sz="2400" dirty="0">
                <a:solidFill>
                  <a:srgbClr val="FFFFFF"/>
                </a:solidFill>
                <a:latin typeface="Cambria"/>
                <a:cs typeface="Cambria"/>
              </a:rPr>
              <a:t>Can </a:t>
            </a:r>
            <a:r>
              <a:rPr sz="2400" spc="-35" dirty="0">
                <a:solidFill>
                  <a:srgbClr val="FFFFFF"/>
                </a:solidFill>
                <a:latin typeface="Cambria"/>
                <a:cs typeface="Cambria"/>
              </a:rPr>
              <a:t>we </a:t>
            </a:r>
            <a:r>
              <a:rPr sz="2400" spc="-20" dirty="0">
                <a:solidFill>
                  <a:srgbClr val="FFFFFF"/>
                </a:solidFill>
                <a:latin typeface="Cambria"/>
                <a:cs typeface="Cambria"/>
              </a:rPr>
              <a:t>overload </a:t>
            </a:r>
            <a:r>
              <a:rPr sz="2400" spc="-35" dirty="0">
                <a:solidFill>
                  <a:srgbClr val="FFFFFF"/>
                </a:solidFill>
                <a:latin typeface="Cambria"/>
                <a:cs typeface="Cambria"/>
              </a:rPr>
              <a:t>java </a:t>
            </a:r>
            <a:r>
              <a:rPr sz="2400" dirty="0">
                <a:solidFill>
                  <a:srgbClr val="FFFFFF"/>
                </a:solidFill>
                <a:latin typeface="Cambria"/>
                <a:cs typeface="Cambria"/>
              </a:rPr>
              <a:t>main() </a:t>
            </a:r>
            <a:r>
              <a:rPr sz="2400" spc="-515" dirty="0">
                <a:solidFill>
                  <a:srgbClr val="FFFFFF"/>
                </a:solidFill>
                <a:latin typeface="Cambria"/>
                <a:cs typeface="Cambria"/>
              </a:rPr>
              <a:t> </a:t>
            </a:r>
            <a:r>
              <a:rPr sz="2400" spc="-10" dirty="0">
                <a:solidFill>
                  <a:srgbClr val="FFFFFF"/>
                </a:solidFill>
                <a:latin typeface="Cambria"/>
                <a:cs typeface="Cambria"/>
              </a:rPr>
              <a:t>method?</a:t>
            </a:r>
            <a:endParaRPr sz="2400">
              <a:latin typeface="Cambria"/>
              <a:cs typeface="Cambria"/>
            </a:endParaRPr>
          </a:p>
        </p:txBody>
      </p:sp>
      <p:sp>
        <p:nvSpPr>
          <p:cNvPr id="4" name="object 4"/>
          <p:cNvSpPr txBox="1"/>
          <p:nvPr/>
        </p:nvSpPr>
        <p:spPr>
          <a:xfrm>
            <a:off x="991649" y="2082767"/>
            <a:ext cx="8601931" cy="1613903"/>
          </a:xfrm>
          <a:prstGeom prst="rect">
            <a:avLst/>
          </a:prstGeom>
        </p:spPr>
        <p:txBody>
          <a:bodyPr vert="horz" wrap="square" lIns="0" tIns="13335" rIns="0" bIns="0" rtlCol="0">
            <a:spAutoFit/>
          </a:bodyPr>
          <a:lstStyle/>
          <a:p>
            <a:pPr marL="12699" marR="5079" algn="just">
              <a:spcBef>
                <a:spcPts val="105"/>
              </a:spcBef>
            </a:pPr>
            <a:r>
              <a:rPr sz="3200" spc="-45" dirty="0">
                <a:solidFill>
                  <a:srgbClr val="FF0000"/>
                </a:solidFill>
                <a:latin typeface="Cambria"/>
                <a:cs typeface="Cambria"/>
              </a:rPr>
              <a:t>Yes</a:t>
            </a:r>
            <a:r>
              <a:rPr sz="2400" spc="-45" dirty="0">
                <a:latin typeface="Cambria"/>
                <a:cs typeface="Cambria"/>
              </a:rPr>
              <a:t>, </a:t>
            </a:r>
            <a:r>
              <a:rPr sz="2400" spc="-20" dirty="0">
                <a:latin typeface="Cambria"/>
                <a:cs typeface="Cambria"/>
              </a:rPr>
              <a:t>by </a:t>
            </a:r>
            <a:r>
              <a:rPr sz="2400" spc="-5" dirty="0">
                <a:latin typeface="Cambria"/>
                <a:cs typeface="Cambria"/>
              </a:rPr>
              <a:t>method </a:t>
            </a:r>
            <a:r>
              <a:rPr sz="2400" spc="-10" dirty="0">
                <a:latin typeface="Cambria"/>
                <a:cs typeface="Cambria"/>
              </a:rPr>
              <a:t>overloading. </a:t>
            </a:r>
            <a:r>
              <a:rPr sz="2400" spc="-70" dirty="0">
                <a:latin typeface="Cambria"/>
                <a:cs typeface="Cambria"/>
              </a:rPr>
              <a:t>You </a:t>
            </a:r>
            <a:r>
              <a:rPr sz="2400" spc="-10" dirty="0">
                <a:latin typeface="Cambria"/>
                <a:cs typeface="Cambria"/>
              </a:rPr>
              <a:t>can </a:t>
            </a:r>
            <a:r>
              <a:rPr sz="2400" spc="-20" dirty="0">
                <a:latin typeface="Cambria"/>
                <a:cs typeface="Cambria"/>
              </a:rPr>
              <a:t>have </a:t>
            </a:r>
            <a:r>
              <a:rPr sz="2400" spc="-15" dirty="0">
                <a:latin typeface="Cambria"/>
                <a:cs typeface="Cambria"/>
              </a:rPr>
              <a:t>any </a:t>
            </a:r>
            <a:r>
              <a:rPr sz="2400" spc="-10" dirty="0">
                <a:latin typeface="Cambria"/>
                <a:cs typeface="Cambria"/>
              </a:rPr>
              <a:t>number </a:t>
            </a:r>
            <a:r>
              <a:rPr sz="2400" spc="-5" dirty="0">
                <a:latin typeface="Cambria"/>
                <a:cs typeface="Cambria"/>
              </a:rPr>
              <a:t>of main methods </a:t>
            </a:r>
            <a:r>
              <a:rPr sz="2400" spc="-10" dirty="0">
                <a:latin typeface="Cambria"/>
                <a:cs typeface="Cambria"/>
              </a:rPr>
              <a:t>in </a:t>
            </a:r>
            <a:r>
              <a:rPr sz="2400" spc="-430" dirty="0">
                <a:latin typeface="Cambria"/>
                <a:cs typeface="Cambria"/>
              </a:rPr>
              <a:t> </a:t>
            </a:r>
            <a:r>
              <a:rPr sz="2400" dirty="0">
                <a:latin typeface="Cambria"/>
                <a:cs typeface="Cambria"/>
              </a:rPr>
              <a:t>a</a:t>
            </a:r>
            <a:r>
              <a:rPr sz="2400" spc="5" dirty="0">
                <a:latin typeface="Cambria"/>
                <a:cs typeface="Cambria"/>
              </a:rPr>
              <a:t> </a:t>
            </a:r>
            <a:r>
              <a:rPr sz="2400" spc="-5" dirty="0">
                <a:latin typeface="Cambria"/>
                <a:cs typeface="Cambria"/>
              </a:rPr>
              <a:t>class</a:t>
            </a:r>
            <a:r>
              <a:rPr sz="2400" dirty="0">
                <a:latin typeface="Cambria"/>
                <a:cs typeface="Cambria"/>
              </a:rPr>
              <a:t> </a:t>
            </a:r>
            <a:r>
              <a:rPr sz="2400" spc="-20" dirty="0">
                <a:latin typeface="Cambria"/>
                <a:cs typeface="Cambria"/>
              </a:rPr>
              <a:t>by</a:t>
            </a:r>
            <a:r>
              <a:rPr sz="2400" spc="-15" dirty="0">
                <a:latin typeface="Cambria"/>
                <a:cs typeface="Cambria"/>
              </a:rPr>
              <a:t> </a:t>
            </a:r>
            <a:r>
              <a:rPr sz="2400" spc="-5" dirty="0">
                <a:latin typeface="Cambria"/>
                <a:cs typeface="Cambria"/>
              </a:rPr>
              <a:t>method</a:t>
            </a:r>
            <a:r>
              <a:rPr sz="2400" dirty="0">
                <a:latin typeface="Cambria"/>
                <a:cs typeface="Cambria"/>
              </a:rPr>
              <a:t> </a:t>
            </a:r>
            <a:r>
              <a:rPr sz="2400" spc="-10" dirty="0">
                <a:latin typeface="Cambria"/>
                <a:cs typeface="Cambria"/>
              </a:rPr>
              <a:t>overloading.</a:t>
            </a:r>
            <a:r>
              <a:rPr sz="2400" spc="-5" dirty="0">
                <a:latin typeface="Cambria"/>
                <a:cs typeface="Cambria"/>
              </a:rPr>
              <a:t> </a:t>
            </a:r>
            <a:r>
              <a:rPr sz="2400" b="1" spc="-10" dirty="0">
                <a:solidFill>
                  <a:schemeClr val="accent6">
                    <a:lumMod val="75000"/>
                  </a:schemeClr>
                </a:solidFill>
                <a:latin typeface="Cambria"/>
                <a:cs typeface="Cambria"/>
              </a:rPr>
              <a:t>But</a:t>
            </a:r>
            <a:r>
              <a:rPr sz="2400" b="1" spc="-5" dirty="0">
                <a:solidFill>
                  <a:schemeClr val="accent6">
                    <a:lumMod val="75000"/>
                  </a:schemeClr>
                </a:solidFill>
                <a:latin typeface="Cambria"/>
                <a:cs typeface="Cambria"/>
              </a:rPr>
              <a:t> </a:t>
            </a:r>
            <a:r>
              <a:rPr sz="2400" b="1" dirty="0">
                <a:solidFill>
                  <a:schemeClr val="accent6">
                    <a:lumMod val="75000"/>
                  </a:schemeClr>
                </a:solidFill>
                <a:latin typeface="Cambria"/>
                <a:cs typeface="Cambria"/>
              </a:rPr>
              <a:t>JVM</a:t>
            </a:r>
            <a:r>
              <a:rPr sz="2400" b="1" spc="5" dirty="0">
                <a:solidFill>
                  <a:schemeClr val="accent6">
                    <a:lumMod val="75000"/>
                  </a:schemeClr>
                </a:solidFill>
                <a:latin typeface="Cambria"/>
                <a:cs typeface="Cambria"/>
              </a:rPr>
              <a:t> </a:t>
            </a:r>
            <a:r>
              <a:rPr sz="2400" b="1" spc="-10" dirty="0">
                <a:solidFill>
                  <a:schemeClr val="accent6">
                    <a:lumMod val="75000"/>
                  </a:schemeClr>
                </a:solidFill>
                <a:latin typeface="Cambria"/>
                <a:cs typeface="Cambria"/>
              </a:rPr>
              <a:t>calls</a:t>
            </a:r>
            <a:r>
              <a:rPr sz="2400" b="1" spc="-5" dirty="0">
                <a:solidFill>
                  <a:schemeClr val="accent6">
                    <a:lumMod val="75000"/>
                  </a:schemeClr>
                </a:solidFill>
                <a:latin typeface="Cambria"/>
                <a:cs typeface="Cambria"/>
              </a:rPr>
              <a:t> main()</a:t>
            </a:r>
            <a:r>
              <a:rPr sz="2400" b="1" dirty="0">
                <a:solidFill>
                  <a:schemeClr val="accent6">
                    <a:lumMod val="75000"/>
                  </a:schemeClr>
                </a:solidFill>
                <a:latin typeface="Cambria"/>
                <a:cs typeface="Cambria"/>
              </a:rPr>
              <a:t> </a:t>
            </a:r>
            <a:r>
              <a:rPr sz="2400" b="1" spc="-5" dirty="0">
                <a:solidFill>
                  <a:schemeClr val="accent6">
                    <a:lumMod val="75000"/>
                  </a:schemeClr>
                </a:solidFill>
                <a:latin typeface="Cambria"/>
                <a:cs typeface="Cambria"/>
              </a:rPr>
              <a:t>method</a:t>
            </a:r>
            <a:r>
              <a:rPr sz="2400" b="1" dirty="0">
                <a:solidFill>
                  <a:schemeClr val="accent6">
                    <a:lumMod val="75000"/>
                  </a:schemeClr>
                </a:solidFill>
                <a:latin typeface="Cambria"/>
                <a:cs typeface="Cambria"/>
              </a:rPr>
              <a:t> </a:t>
            </a:r>
            <a:r>
              <a:rPr sz="2400" b="1" spc="-10" dirty="0">
                <a:solidFill>
                  <a:schemeClr val="accent6">
                    <a:lumMod val="75000"/>
                  </a:schemeClr>
                </a:solidFill>
                <a:latin typeface="Cambria"/>
                <a:cs typeface="Cambria"/>
              </a:rPr>
              <a:t>which </a:t>
            </a:r>
            <a:r>
              <a:rPr sz="2400" b="1" spc="-5" dirty="0">
                <a:solidFill>
                  <a:schemeClr val="accent6">
                    <a:lumMod val="75000"/>
                  </a:schemeClr>
                </a:solidFill>
                <a:latin typeface="Cambria"/>
                <a:cs typeface="Cambria"/>
              </a:rPr>
              <a:t> </a:t>
            </a:r>
            <a:r>
              <a:rPr sz="2400" b="1" spc="-20" dirty="0">
                <a:solidFill>
                  <a:schemeClr val="accent6">
                    <a:lumMod val="75000"/>
                  </a:schemeClr>
                </a:solidFill>
                <a:latin typeface="Cambria"/>
                <a:cs typeface="Cambria"/>
              </a:rPr>
              <a:t>receives </a:t>
            </a:r>
            <a:r>
              <a:rPr sz="2400" b="1" spc="-5" dirty="0">
                <a:solidFill>
                  <a:schemeClr val="accent6">
                    <a:lumMod val="75000"/>
                  </a:schemeClr>
                </a:solidFill>
                <a:latin typeface="Cambria"/>
                <a:cs typeface="Cambria"/>
              </a:rPr>
              <a:t>string </a:t>
            </a:r>
            <a:r>
              <a:rPr sz="2400" b="1" spc="-15" dirty="0">
                <a:solidFill>
                  <a:schemeClr val="accent6">
                    <a:lumMod val="75000"/>
                  </a:schemeClr>
                </a:solidFill>
                <a:latin typeface="Cambria"/>
                <a:cs typeface="Cambria"/>
              </a:rPr>
              <a:t>array</a:t>
            </a:r>
            <a:r>
              <a:rPr sz="2400" b="1" spc="-50" dirty="0">
                <a:solidFill>
                  <a:schemeClr val="accent6">
                    <a:lumMod val="75000"/>
                  </a:schemeClr>
                </a:solidFill>
                <a:latin typeface="Cambria"/>
                <a:cs typeface="Cambria"/>
              </a:rPr>
              <a:t> </a:t>
            </a:r>
            <a:r>
              <a:rPr sz="2400" b="1" spc="10" dirty="0">
                <a:solidFill>
                  <a:schemeClr val="accent6">
                    <a:lumMod val="75000"/>
                  </a:schemeClr>
                </a:solidFill>
                <a:latin typeface="Cambria"/>
                <a:cs typeface="Cambria"/>
              </a:rPr>
              <a:t>as</a:t>
            </a:r>
            <a:r>
              <a:rPr sz="2400" b="1" spc="-15" dirty="0">
                <a:solidFill>
                  <a:schemeClr val="accent6">
                    <a:lumMod val="75000"/>
                  </a:schemeClr>
                </a:solidFill>
                <a:latin typeface="Cambria"/>
                <a:cs typeface="Cambria"/>
              </a:rPr>
              <a:t> </a:t>
            </a:r>
            <a:r>
              <a:rPr sz="2400" b="1" spc="-5" dirty="0">
                <a:solidFill>
                  <a:schemeClr val="accent6">
                    <a:lumMod val="75000"/>
                  </a:schemeClr>
                </a:solidFill>
                <a:latin typeface="Cambria"/>
                <a:cs typeface="Cambria"/>
              </a:rPr>
              <a:t>arguments</a:t>
            </a:r>
            <a:r>
              <a:rPr sz="2400" b="1" spc="-60" dirty="0">
                <a:solidFill>
                  <a:schemeClr val="accent6">
                    <a:lumMod val="75000"/>
                  </a:schemeClr>
                </a:solidFill>
                <a:latin typeface="Cambria"/>
                <a:cs typeface="Cambria"/>
              </a:rPr>
              <a:t> </a:t>
            </a:r>
            <a:r>
              <a:rPr sz="2400" b="1" spc="-45" dirty="0">
                <a:solidFill>
                  <a:schemeClr val="accent6">
                    <a:lumMod val="75000"/>
                  </a:schemeClr>
                </a:solidFill>
                <a:latin typeface="Cambria"/>
                <a:cs typeface="Cambria"/>
              </a:rPr>
              <a:t>only</a:t>
            </a:r>
            <a:r>
              <a:rPr sz="2400" spc="-45" dirty="0">
                <a:latin typeface="Cambria"/>
                <a:cs typeface="Cambria"/>
              </a:rPr>
              <a:t>.</a:t>
            </a:r>
            <a:r>
              <a:rPr sz="2400" spc="-5" dirty="0">
                <a:latin typeface="Cambria"/>
                <a:cs typeface="Cambria"/>
              </a:rPr>
              <a:t> Let's</a:t>
            </a:r>
            <a:r>
              <a:rPr sz="2400" dirty="0">
                <a:latin typeface="Cambria"/>
                <a:cs typeface="Cambria"/>
              </a:rPr>
              <a:t> </a:t>
            </a:r>
            <a:r>
              <a:rPr sz="2400" spc="-5" dirty="0">
                <a:latin typeface="Cambria"/>
                <a:cs typeface="Cambria"/>
              </a:rPr>
              <a:t>see</a:t>
            </a:r>
            <a:r>
              <a:rPr sz="2400" spc="-15" dirty="0">
                <a:latin typeface="Cambria"/>
                <a:cs typeface="Cambria"/>
              </a:rPr>
              <a:t> </a:t>
            </a:r>
            <a:r>
              <a:rPr sz="2400" dirty="0">
                <a:latin typeface="Cambria"/>
                <a:cs typeface="Cambria"/>
              </a:rPr>
              <a:t>the</a:t>
            </a:r>
            <a:r>
              <a:rPr sz="2400" spc="-20" dirty="0">
                <a:latin typeface="Cambria"/>
                <a:cs typeface="Cambria"/>
              </a:rPr>
              <a:t> </a:t>
            </a:r>
            <a:r>
              <a:rPr sz="2400" spc="-5" dirty="0">
                <a:latin typeface="Cambria"/>
                <a:cs typeface="Cambria"/>
              </a:rPr>
              <a:t>simple</a:t>
            </a:r>
            <a:r>
              <a:rPr sz="2400" spc="-15" dirty="0">
                <a:latin typeface="Cambria"/>
                <a:cs typeface="Cambria"/>
              </a:rPr>
              <a:t> </a:t>
            </a:r>
            <a:r>
              <a:rPr sz="2400" spc="-10" dirty="0">
                <a:latin typeface="Cambria"/>
                <a:cs typeface="Cambria"/>
              </a:rPr>
              <a:t>example:</a:t>
            </a:r>
            <a:endParaRPr sz="2400" dirty="0">
              <a:latin typeface="Cambria"/>
              <a:cs typeface="Cambria"/>
            </a:endParaRPr>
          </a:p>
        </p:txBody>
      </p:sp>
      <p:sp>
        <p:nvSpPr>
          <p:cNvPr id="6" name="Rectangle 5">
            <a:extLst>
              <a:ext uri="{FF2B5EF4-FFF2-40B4-BE49-F238E27FC236}">
                <a16:creationId xmlns="" xmlns:a16="http://schemas.microsoft.com/office/drawing/2014/main" id="{C82FC73D-0D87-462E-9CEF-7D811342EF85}"/>
              </a:ext>
            </a:extLst>
          </p:cNvPr>
          <p:cNvSpPr/>
          <p:nvPr/>
        </p:nvSpPr>
        <p:spPr>
          <a:xfrm>
            <a:off x="684158" y="3730375"/>
            <a:ext cx="7992109" cy="3322063"/>
          </a:xfrm>
          <a:prstGeom prst="rect">
            <a:avLst/>
          </a:prstGeom>
        </p:spPr>
        <p:txBody>
          <a:bodyPr wrap="square">
            <a:spAutoFit/>
          </a:bodyPr>
          <a:lstStyle/>
          <a:p>
            <a:pPr marL="187309"/>
            <a:r>
              <a:rPr lang="en-US" sz="2400" spc="-5" dirty="0">
                <a:latin typeface="Cambria"/>
                <a:cs typeface="Cambria"/>
              </a:rPr>
              <a:t>class</a:t>
            </a:r>
            <a:r>
              <a:rPr lang="en-US" sz="2400" spc="-20" dirty="0">
                <a:latin typeface="Cambria"/>
                <a:cs typeface="Cambria"/>
              </a:rPr>
              <a:t> </a:t>
            </a:r>
            <a:r>
              <a:rPr lang="en-US" sz="2400" spc="-15" dirty="0">
                <a:latin typeface="Cambria"/>
                <a:cs typeface="Cambria"/>
              </a:rPr>
              <a:t>TestOverloading4{</a:t>
            </a:r>
            <a:endParaRPr lang="en-US" sz="2400" dirty="0">
              <a:latin typeface="Cambria"/>
              <a:cs typeface="Cambria"/>
            </a:endParaRPr>
          </a:p>
          <a:p>
            <a:pPr marL="187309" marR="851464" indent="45716">
              <a:lnSpc>
                <a:spcPct val="102499"/>
              </a:lnSpc>
              <a:spcBef>
                <a:spcPts val="335"/>
              </a:spcBef>
            </a:pPr>
            <a:r>
              <a:rPr lang="en-US" sz="2400" spc="-10" dirty="0">
                <a:latin typeface="Cambria"/>
                <a:cs typeface="Cambria"/>
              </a:rPr>
              <a:t>public</a:t>
            </a:r>
            <a:r>
              <a:rPr lang="en-US" sz="2400" spc="10" dirty="0">
                <a:latin typeface="Cambria"/>
                <a:cs typeface="Cambria"/>
              </a:rPr>
              <a:t> </a:t>
            </a:r>
            <a:r>
              <a:rPr lang="en-US" sz="2400" spc="-5" dirty="0">
                <a:latin typeface="Cambria"/>
                <a:cs typeface="Cambria"/>
              </a:rPr>
              <a:t>static</a:t>
            </a:r>
            <a:r>
              <a:rPr lang="en-US" sz="2400" spc="15" dirty="0">
                <a:latin typeface="Cambria"/>
                <a:cs typeface="Cambria"/>
              </a:rPr>
              <a:t> </a:t>
            </a:r>
            <a:r>
              <a:rPr lang="en-US" sz="2400" spc="-15" dirty="0">
                <a:latin typeface="Cambria"/>
                <a:cs typeface="Cambria"/>
              </a:rPr>
              <a:t>void</a:t>
            </a:r>
            <a:r>
              <a:rPr lang="en-US" sz="2400" spc="25" dirty="0">
                <a:latin typeface="Cambria"/>
                <a:cs typeface="Cambria"/>
              </a:rPr>
              <a:t> </a:t>
            </a:r>
            <a:r>
              <a:rPr lang="en-US" sz="2400" spc="-5" dirty="0">
                <a:solidFill>
                  <a:srgbClr val="FF0000"/>
                </a:solidFill>
                <a:latin typeface="Cambria"/>
                <a:cs typeface="Cambria"/>
              </a:rPr>
              <a:t>main</a:t>
            </a:r>
            <a:r>
              <a:rPr lang="en-US" sz="2400" spc="-5" dirty="0">
                <a:latin typeface="Cambria"/>
                <a:cs typeface="Cambria"/>
              </a:rPr>
              <a:t>(String[]</a:t>
            </a:r>
            <a:r>
              <a:rPr lang="en-US" sz="2400" spc="30" dirty="0">
                <a:latin typeface="Cambria"/>
                <a:cs typeface="Cambria"/>
              </a:rPr>
              <a:t> </a:t>
            </a:r>
            <a:r>
              <a:rPr lang="en-US" sz="2400" spc="-10" dirty="0" err="1">
                <a:latin typeface="Cambria"/>
                <a:cs typeface="Cambria"/>
              </a:rPr>
              <a:t>args</a:t>
            </a:r>
            <a:r>
              <a:rPr lang="en-US" sz="2400" spc="-10" dirty="0">
                <a:latin typeface="Cambria"/>
                <a:cs typeface="Cambria"/>
              </a:rPr>
              <a:t>)</a:t>
            </a:r>
          </a:p>
          <a:p>
            <a:pPr marL="187309" marR="851464" indent="45716">
              <a:lnSpc>
                <a:spcPct val="102499"/>
              </a:lnSpc>
              <a:spcBef>
                <a:spcPts val="335"/>
              </a:spcBef>
            </a:pPr>
            <a:r>
              <a:rPr lang="en-US" sz="2400" spc="-10" dirty="0">
                <a:latin typeface="Cambria"/>
                <a:cs typeface="Cambria"/>
              </a:rPr>
              <a:t>	{</a:t>
            </a:r>
            <a:r>
              <a:rPr lang="en-US" sz="2400" spc="-10" dirty="0" err="1">
                <a:latin typeface="Cambria"/>
                <a:cs typeface="Cambria"/>
              </a:rPr>
              <a:t>System.out.println</a:t>
            </a:r>
            <a:r>
              <a:rPr lang="en-US" sz="2400" spc="-10" dirty="0">
                <a:latin typeface="Cambria"/>
                <a:cs typeface="Cambria"/>
              </a:rPr>
              <a:t>("main</a:t>
            </a:r>
            <a:r>
              <a:rPr lang="en-US" sz="2400" spc="55" dirty="0">
                <a:latin typeface="Cambria"/>
                <a:cs typeface="Cambria"/>
              </a:rPr>
              <a:t> </a:t>
            </a:r>
            <a:r>
              <a:rPr lang="en-US" sz="2400" spc="-5" dirty="0">
                <a:latin typeface="Cambria"/>
                <a:cs typeface="Cambria"/>
              </a:rPr>
              <a:t>with</a:t>
            </a:r>
            <a:r>
              <a:rPr lang="en-US" sz="2400" spc="30" dirty="0">
                <a:latin typeface="Cambria"/>
                <a:cs typeface="Cambria"/>
              </a:rPr>
              <a:t> </a:t>
            </a:r>
            <a:r>
              <a:rPr lang="en-US" sz="2400" spc="-5" dirty="0">
                <a:latin typeface="Cambria"/>
                <a:cs typeface="Cambria"/>
              </a:rPr>
              <a:t>String[]");} </a:t>
            </a:r>
            <a:r>
              <a:rPr lang="en-US" sz="2400" spc="-340" dirty="0">
                <a:latin typeface="Cambria"/>
                <a:cs typeface="Cambria"/>
              </a:rPr>
              <a:t> </a:t>
            </a:r>
          </a:p>
          <a:p>
            <a:pPr marL="187309" marR="851464" indent="45716">
              <a:lnSpc>
                <a:spcPct val="102499"/>
              </a:lnSpc>
              <a:spcBef>
                <a:spcPts val="335"/>
              </a:spcBef>
            </a:pPr>
            <a:r>
              <a:rPr lang="en-US" sz="2400" spc="-10" dirty="0">
                <a:latin typeface="Cambria"/>
                <a:cs typeface="Cambria"/>
              </a:rPr>
              <a:t>public</a:t>
            </a:r>
            <a:r>
              <a:rPr lang="en-US" sz="2400" spc="20" dirty="0">
                <a:latin typeface="Cambria"/>
                <a:cs typeface="Cambria"/>
              </a:rPr>
              <a:t> </a:t>
            </a:r>
            <a:r>
              <a:rPr lang="en-US" sz="2400" spc="-5" dirty="0">
                <a:latin typeface="Cambria"/>
                <a:cs typeface="Cambria"/>
              </a:rPr>
              <a:t>static</a:t>
            </a:r>
            <a:r>
              <a:rPr lang="en-US" sz="2400" spc="5" dirty="0">
                <a:latin typeface="Cambria"/>
                <a:cs typeface="Cambria"/>
              </a:rPr>
              <a:t> </a:t>
            </a:r>
            <a:r>
              <a:rPr lang="en-US" sz="2400" spc="-15" dirty="0">
                <a:latin typeface="Cambria"/>
                <a:cs typeface="Cambria"/>
              </a:rPr>
              <a:t>void</a:t>
            </a:r>
            <a:r>
              <a:rPr lang="en-US" sz="2400" spc="25" dirty="0">
                <a:latin typeface="Cambria"/>
                <a:cs typeface="Cambria"/>
              </a:rPr>
              <a:t> </a:t>
            </a:r>
            <a:r>
              <a:rPr lang="en-US" sz="2400" spc="-5" dirty="0">
                <a:solidFill>
                  <a:srgbClr val="FF0000"/>
                </a:solidFill>
                <a:latin typeface="Cambria"/>
                <a:cs typeface="Cambria"/>
              </a:rPr>
              <a:t>main</a:t>
            </a:r>
            <a:r>
              <a:rPr lang="en-US" sz="2400" spc="-5" dirty="0">
                <a:latin typeface="Cambria"/>
                <a:cs typeface="Cambria"/>
              </a:rPr>
              <a:t>(String</a:t>
            </a:r>
            <a:r>
              <a:rPr lang="en-US" sz="2400" spc="30" dirty="0">
                <a:latin typeface="Cambria"/>
                <a:cs typeface="Cambria"/>
              </a:rPr>
              <a:t> </a:t>
            </a:r>
            <a:r>
              <a:rPr lang="en-US" sz="2400" spc="-10" dirty="0" err="1">
                <a:latin typeface="Cambria"/>
                <a:cs typeface="Cambria"/>
              </a:rPr>
              <a:t>args</a:t>
            </a:r>
            <a:r>
              <a:rPr lang="en-US" sz="2400" spc="-10" dirty="0">
                <a:latin typeface="Cambria"/>
                <a:cs typeface="Cambria"/>
              </a:rPr>
              <a:t>)</a:t>
            </a:r>
          </a:p>
          <a:p>
            <a:pPr marL="187309" marR="851464" indent="45716">
              <a:lnSpc>
                <a:spcPct val="102499"/>
              </a:lnSpc>
              <a:spcBef>
                <a:spcPts val="335"/>
              </a:spcBef>
            </a:pPr>
            <a:r>
              <a:rPr lang="en-US" sz="2400" spc="-10" dirty="0">
                <a:latin typeface="Cambria"/>
                <a:cs typeface="Cambria"/>
              </a:rPr>
              <a:t>	{</a:t>
            </a:r>
            <a:r>
              <a:rPr lang="en-US" sz="2400" spc="-10" dirty="0" err="1">
                <a:latin typeface="Cambria"/>
                <a:cs typeface="Cambria"/>
              </a:rPr>
              <a:t>System.out.println</a:t>
            </a:r>
            <a:r>
              <a:rPr lang="en-US" sz="2400" spc="-10" dirty="0">
                <a:latin typeface="Cambria"/>
                <a:cs typeface="Cambria"/>
              </a:rPr>
              <a:t>("main</a:t>
            </a:r>
            <a:r>
              <a:rPr lang="en-US" sz="2400" spc="30" dirty="0">
                <a:latin typeface="Cambria"/>
                <a:cs typeface="Cambria"/>
              </a:rPr>
              <a:t> </a:t>
            </a:r>
            <a:r>
              <a:rPr lang="en-US" sz="2400" spc="-5" dirty="0">
                <a:latin typeface="Cambria"/>
                <a:cs typeface="Cambria"/>
              </a:rPr>
              <a:t>with</a:t>
            </a:r>
            <a:r>
              <a:rPr lang="en-US" sz="2400" spc="5" dirty="0">
                <a:latin typeface="Cambria"/>
                <a:cs typeface="Cambria"/>
              </a:rPr>
              <a:t> </a:t>
            </a:r>
            <a:r>
              <a:rPr lang="en-US" sz="2400" spc="-5" dirty="0">
                <a:latin typeface="Cambria"/>
                <a:cs typeface="Cambria"/>
              </a:rPr>
              <a:t>String");} </a:t>
            </a:r>
            <a:r>
              <a:rPr lang="en-US" sz="2400" dirty="0">
                <a:latin typeface="Cambria"/>
                <a:cs typeface="Cambria"/>
              </a:rPr>
              <a:t> </a:t>
            </a:r>
          </a:p>
          <a:p>
            <a:pPr marL="187309" marR="851464" indent="45716">
              <a:lnSpc>
                <a:spcPct val="102499"/>
              </a:lnSpc>
              <a:spcBef>
                <a:spcPts val="335"/>
              </a:spcBef>
            </a:pPr>
            <a:r>
              <a:rPr lang="en-US" sz="2400" spc="-10" dirty="0">
                <a:latin typeface="Cambria"/>
                <a:cs typeface="Cambria"/>
              </a:rPr>
              <a:t>public</a:t>
            </a:r>
            <a:r>
              <a:rPr lang="en-US" sz="2400" spc="10" dirty="0">
                <a:latin typeface="Cambria"/>
                <a:cs typeface="Cambria"/>
              </a:rPr>
              <a:t> </a:t>
            </a:r>
            <a:r>
              <a:rPr lang="en-US" sz="2400" spc="-5" dirty="0">
                <a:latin typeface="Cambria"/>
                <a:cs typeface="Cambria"/>
              </a:rPr>
              <a:t>static</a:t>
            </a:r>
            <a:r>
              <a:rPr lang="en-US" sz="2400" spc="15" dirty="0">
                <a:latin typeface="Cambria"/>
                <a:cs typeface="Cambria"/>
              </a:rPr>
              <a:t> </a:t>
            </a:r>
            <a:r>
              <a:rPr lang="en-US" sz="2400" spc="-15" dirty="0">
                <a:latin typeface="Cambria"/>
                <a:cs typeface="Cambria"/>
              </a:rPr>
              <a:t>void</a:t>
            </a:r>
            <a:r>
              <a:rPr lang="en-US" sz="2400" spc="10" dirty="0">
                <a:latin typeface="Cambria"/>
                <a:cs typeface="Cambria"/>
              </a:rPr>
              <a:t> </a:t>
            </a:r>
            <a:r>
              <a:rPr lang="en-US" sz="2400" spc="-10" dirty="0">
                <a:solidFill>
                  <a:srgbClr val="FF0000"/>
                </a:solidFill>
                <a:latin typeface="Cambria"/>
                <a:cs typeface="Cambria"/>
              </a:rPr>
              <a:t>main</a:t>
            </a:r>
            <a:r>
              <a:rPr lang="en-US" sz="2400" spc="-10" dirty="0">
                <a:latin typeface="Cambria"/>
                <a:cs typeface="Cambria"/>
              </a:rPr>
              <a:t>()</a:t>
            </a:r>
          </a:p>
          <a:p>
            <a:pPr marL="187309" marR="851464" indent="45716">
              <a:lnSpc>
                <a:spcPct val="102499"/>
              </a:lnSpc>
              <a:spcBef>
                <a:spcPts val="335"/>
              </a:spcBef>
            </a:pPr>
            <a:r>
              <a:rPr lang="en-US" sz="2400" spc="-10" dirty="0">
                <a:latin typeface="Cambria"/>
                <a:cs typeface="Cambria"/>
              </a:rPr>
              <a:t>	{</a:t>
            </a:r>
            <a:r>
              <a:rPr lang="en-US" sz="2400" spc="-10" dirty="0" err="1">
                <a:latin typeface="Cambria"/>
                <a:cs typeface="Cambria"/>
              </a:rPr>
              <a:t>System.out.println</a:t>
            </a:r>
            <a:r>
              <a:rPr lang="en-US" sz="2400" spc="-10" dirty="0">
                <a:latin typeface="Cambria"/>
                <a:cs typeface="Cambria"/>
              </a:rPr>
              <a:t>("main</a:t>
            </a:r>
            <a:r>
              <a:rPr lang="en-US" sz="2400" spc="35" dirty="0">
                <a:latin typeface="Cambria"/>
                <a:cs typeface="Cambria"/>
              </a:rPr>
              <a:t> </a:t>
            </a:r>
            <a:r>
              <a:rPr lang="en-US" sz="2400" spc="-10" dirty="0">
                <a:latin typeface="Cambria"/>
                <a:cs typeface="Cambria"/>
              </a:rPr>
              <a:t>without</a:t>
            </a:r>
            <a:r>
              <a:rPr lang="en-US" sz="2400" spc="20" dirty="0">
                <a:latin typeface="Cambria"/>
                <a:cs typeface="Cambria"/>
              </a:rPr>
              <a:t> </a:t>
            </a:r>
            <a:r>
              <a:rPr lang="en-US" sz="2400" spc="-5" dirty="0" err="1">
                <a:latin typeface="Cambria"/>
                <a:cs typeface="Cambria"/>
              </a:rPr>
              <a:t>args</a:t>
            </a:r>
            <a:r>
              <a:rPr lang="en-US" sz="2400" spc="-5" dirty="0">
                <a:latin typeface="Cambria"/>
                <a:cs typeface="Cambria"/>
              </a:rPr>
              <a:t>");}</a:t>
            </a:r>
            <a:endParaRPr lang="en-US" sz="2400" dirty="0">
              <a:latin typeface="Cambria"/>
              <a:cs typeface="Cambria"/>
            </a:endParaRPr>
          </a:p>
          <a:p>
            <a:pPr marL="187309"/>
            <a:r>
              <a:rPr lang="en-US" sz="2400" spc="-5" dirty="0">
                <a:latin typeface="Cambria"/>
                <a:cs typeface="Cambria"/>
              </a:rPr>
              <a:t>}</a:t>
            </a:r>
            <a:endParaRPr lang="en-US" sz="2400" dirty="0">
              <a:latin typeface="Cambria"/>
              <a:cs typeface="Cambria"/>
            </a:endParaRPr>
          </a:p>
        </p:txBody>
      </p:sp>
      <p:sp>
        <p:nvSpPr>
          <p:cNvPr id="7" name="Rectangle 6">
            <a:extLst>
              <a:ext uri="{FF2B5EF4-FFF2-40B4-BE49-F238E27FC236}">
                <a16:creationId xmlns="" xmlns:a16="http://schemas.microsoft.com/office/drawing/2014/main" id="{68E3BED9-A753-428F-BA8F-D70CFB13CAC6}"/>
              </a:ext>
            </a:extLst>
          </p:cNvPr>
          <p:cNvSpPr/>
          <p:nvPr/>
        </p:nvSpPr>
        <p:spPr>
          <a:xfrm>
            <a:off x="7391401" y="4949698"/>
            <a:ext cx="2667001"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12699"/>
            <a:r>
              <a:rPr lang="en-US" sz="2400" spc="-10" dirty="0">
                <a:latin typeface="Cambria"/>
                <a:cs typeface="Cambria"/>
              </a:rPr>
              <a:t>Output:</a:t>
            </a:r>
            <a:endParaRPr lang="en-US" sz="2400" dirty="0">
              <a:latin typeface="Cambria"/>
              <a:cs typeface="Cambria"/>
            </a:endParaRPr>
          </a:p>
          <a:p>
            <a:pPr>
              <a:spcBef>
                <a:spcPts val="45"/>
              </a:spcBef>
            </a:pPr>
            <a:endParaRPr lang="en-US" sz="2400" dirty="0">
              <a:latin typeface="Cambria"/>
              <a:cs typeface="Cambria"/>
            </a:endParaRPr>
          </a:p>
          <a:p>
            <a:pPr marL="12699"/>
            <a:r>
              <a:rPr lang="en-US" sz="2400" spc="-5" dirty="0">
                <a:latin typeface="Cambria"/>
                <a:cs typeface="Cambria"/>
              </a:rPr>
              <a:t>main</a:t>
            </a:r>
            <a:r>
              <a:rPr lang="en-US" sz="2400" spc="-25" dirty="0">
                <a:latin typeface="Cambria"/>
                <a:cs typeface="Cambria"/>
              </a:rPr>
              <a:t> </a:t>
            </a:r>
            <a:r>
              <a:rPr lang="en-US" sz="2400" spc="-5" dirty="0">
                <a:latin typeface="Cambria"/>
                <a:cs typeface="Cambria"/>
              </a:rPr>
              <a:t>with</a:t>
            </a:r>
            <a:r>
              <a:rPr lang="en-US" sz="2400" spc="-30" dirty="0">
                <a:latin typeface="Cambria"/>
                <a:cs typeface="Cambria"/>
              </a:rPr>
              <a:t> </a:t>
            </a:r>
            <a:r>
              <a:rPr lang="en-US" sz="2400" spc="-5" dirty="0">
                <a:latin typeface="Cambria"/>
                <a:cs typeface="Cambria"/>
              </a:rPr>
              <a:t>String[]</a:t>
            </a:r>
            <a:endParaRPr lang="en-US" sz="2400" dirty="0">
              <a:latin typeface="Cambria"/>
              <a:cs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6685" y="1165271"/>
            <a:ext cx="3591560" cy="474489"/>
          </a:xfrm>
          <a:prstGeom prst="rect">
            <a:avLst/>
          </a:prstGeom>
        </p:spPr>
        <p:txBody>
          <a:bodyPr vert="horz" wrap="square" lIns="0" tIns="12700" rIns="0" bIns="0" rtlCol="0">
            <a:spAutoFit/>
          </a:bodyPr>
          <a:lstStyle/>
          <a:p>
            <a:pPr marL="12699">
              <a:spcBef>
                <a:spcPts val="100"/>
              </a:spcBef>
            </a:pPr>
            <a:r>
              <a:rPr sz="3000" spc="-5" dirty="0">
                <a:solidFill>
                  <a:srgbClr val="FFFFFF"/>
                </a:solidFill>
                <a:latin typeface="Cambria"/>
                <a:cs typeface="Cambria"/>
              </a:rPr>
              <a:t>Method</a:t>
            </a:r>
            <a:r>
              <a:rPr sz="3000" spc="-85" dirty="0">
                <a:solidFill>
                  <a:srgbClr val="FFFFFF"/>
                </a:solidFill>
                <a:latin typeface="Cambria"/>
                <a:cs typeface="Cambria"/>
              </a:rPr>
              <a:t> </a:t>
            </a:r>
            <a:r>
              <a:rPr sz="3000" spc="-10" dirty="0">
                <a:solidFill>
                  <a:srgbClr val="FFFFFF"/>
                </a:solidFill>
                <a:latin typeface="Cambria"/>
                <a:cs typeface="Cambria"/>
              </a:rPr>
              <a:t>Overloading</a:t>
            </a:r>
            <a:endParaRPr sz="3000">
              <a:latin typeface="Cambria"/>
              <a:cs typeface="Cambria"/>
            </a:endParaRPr>
          </a:p>
        </p:txBody>
      </p:sp>
      <p:pic>
        <p:nvPicPr>
          <p:cNvPr id="3" name="object 3"/>
          <p:cNvPicPr/>
          <p:nvPr/>
        </p:nvPicPr>
        <p:blipFill>
          <a:blip r:embed="rId2" cstate="print"/>
          <a:stretch>
            <a:fillRect/>
          </a:stretch>
        </p:blipFill>
        <p:spPr>
          <a:xfrm>
            <a:off x="457200" y="4038600"/>
            <a:ext cx="9144000" cy="3429000"/>
          </a:xfrm>
          <a:prstGeom prst="rect">
            <a:avLst/>
          </a:prstGeom>
        </p:spPr>
      </p:pic>
      <p:sp>
        <p:nvSpPr>
          <p:cNvPr id="4" name="object 4"/>
          <p:cNvSpPr txBox="1"/>
          <p:nvPr/>
        </p:nvSpPr>
        <p:spPr>
          <a:xfrm>
            <a:off x="866685" y="1981200"/>
            <a:ext cx="8963115" cy="4751942"/>
          </a:xfrm>
          <a:prstGeom prst="rect">
            <a:avLst/>
          </a:prstGeom>
        </p:spPr>
        <p:txBody>
          <a:bodyPr vert="horz" wrap="square" lIns="0" tIns="12065" rIns="0" bIns="0" rtlCol="0">
            <a:spAutoFit/>
          </a:bodyPr>
          <a:lstStyle/>
          <a:p>
            <a:pPr marL="12699" marR="448271">
              <a:spcBef>
                <a:spcPts val="95"/>
              </a:spcBef>
            </a:pPr>
            <a:r>
              <a:rPr sz="2400" b="1" spc="-20" dirty="0">
                <a:solidFill>
                  <a:srgbClr val="FF0000"/>
                </a:solidFill>
                <a:latin typeface="Cambria"/>
                <a:cs typeface="Cambria"/>
              </a:rPr>
              <a:t>Why </a:t>
            </a:r>
            <a:r>
              <a:rPr sz="2400" b="1" spc="-5" dirty="0">
                <a:solidFill>
                  <a:srgbClr val="FF0000"/>
                </a:solidFill>
                <a:latin typeface="Cambria"/>
                <a:cs typeface="Cambria"/>
              </a:rPr>
              <a:t>Method</a:t>
            </a:r>
            <a:r>
              <a:rPr sz="2400" b="1" spc="-25" dirty="0">
                <a:solidFill>
                  <a:srgbClr val="FF0000"/>
                </a:solidFill>
                <a:latin typeface="Cambria"/>
                <a:cs typeface="Cambria"/>
              </a:rPr>
              <a:t> </a:t>
            </a:r>
            <a:r>
              <a:rPr sz="2400" b="1" spc="-10" dirty="0">
                <a:solidFill>
                  <a:srgbClr val="FF0000"/>
                </a:solidFill>
                <a:latin typeface="Cambria"/>
                <a:cs typeface="Cambria"/>
              </a:rPr>
              <a:t>Overloading</a:t>
            </a:r>
            <a:r>
              <a:rPr sz="2400" b="1" spc="15" dirty="0">
                <a:solidFill>
                  <a:srgbClr val="FF0000"/>
                </a:solidFill>
                <a:latin typeface="Cambria"/>
                <a:cs typeface="Cambria"/>
              </a:rPr>
              <a:t> </a:t>
            </a:r>
            <a:r>
              <a:rPr sz="2400" b="1" dirty="0">
                <a:solidFill>
                  <a:srgbClr val="FF0000"/>
                </a:solidFill>
                <a:latin typeface="Cambria"/>
                <a:cs typeface="Cambria"/>
              </a:rPr>
              <a:t>is</a:t>
            </a:r>
            <a:r>
              <a:rPr sz="2400" b="1" spc="-15" dirty="0">
                <a:solidFill>
                  <a:srgbClr val="FF0000"/>
                </a:solidFill>
                <a:latin typeface="Cambria"/>
                <a:cs typeface="Cambria"/>
              </a:rPr>
              <a:t> </a:t>
            </a:r>
            <a:r>
              <a:rPr sz="2400" b="1" spc="-10" dirty="0">
                <a:solidFill>
                  <a:srgbClr val="FF0000"/>
                </a:solidFill>
                <a:latin typeface="Cambria"/>
                <a:cs typeface="Cambria"/>
              </a:rPr>
              <a:t>not</a:t>
            </a:r>
            <a:r>
              <a:rPr sz="2400" b="1" spc="10" dirty="0">
                <a:solidFill>
                  <a:srgbClr val="FF0000"/>
                </a:solidFill>
                <a:latin typeface="Cambria"/>
                <a:cs typeface="Cambria"/>
              </a:rPr>
              <a:t> </a:t>
            </a:r>
            <a:r>
              <a:rPr sz="2400" b="1" spc="-5" dirty="0">
                <a:solidFill>
                  <a:srgbClr val="FF0000"/>
                </a:solidFill>
                <a:latin typeface="Cambria"/>
                <a:cs typeface="Cambria"/>
              </a:rPr>
              <a:t>possible</a:t>
            </a:r>
            <a:r>
              <a:rPr sz="2400" b="1" dirty="0">
                <a:solidFill>
                  <a:srgbClr val="FF0000"/>
                </a:solidFill>
                <a:latin typeface="Cambria"/>
                <a:cs typeface="Cambria"/>
              </a:rPr>
              <a:t> </a:t>
            </a:r>
            <a:r>
              <a:rPr sz="2400" b="1" spc="-15" dirty="0">
                <a:solidFill>
                  <a:srgbClr val="FF0000"/>
                </a:solidFill>
                <a:latin typeface="Cambria"/>
                <a:cs typeface="Cambria"/>
              </a:rPr>
              <a:t>by</a:t>
            </a:r>
            <a:r>
              <a:rPr sz="2400" b="1" dirty="0">
                <a:solidFill>
                  <a:srgbClr val="FF0000"/>
                </a:solidFill>
                <a:latin typeface="Cambria"/>
                <a:cs typeface="Cambria"/>
              </a:rPr>
              <a:t> </a:t>
            </a:r>
            <a:r>
              <a:rPr sz="2400" b="1" u="sng" spc="-10" dirty="0">
                <a:solidFill>
                  <a:srgbClr val="FF0000"/>
                </a:solidFill>
                <a:latin typeface="Cambria"/>
                <a:cs typeface="Cambria"/>
              </a:rPr>
              <a:t>changing</a:t>
            </a:r>
            <a:r>
              <a:rPr sz="2400" b="1" u="sng" spc="10" dirty="0">
                <a:solidFill>
                  <a:srgbClr val="FF0000"/>
                </a:solidFill>
                <a:latin typeface="Cambria"/>
                <a:cs typeface="Cambria"/>
              </a:rPr>
              <a:t> </a:t>
            </a:r>
            <a:r>
              <a:rPr sz="2400" b="1" u="sng" spc="-10" dirty="0">
                <a:solidFill>
                  <a:srgbClr val="FF0000"/>
                </a:solidFill>
                <a:latin typeface="Cambria"/>
                <a:cs typeface="Cambria"/>
              </a:rPr>
              <a:t>the</a:t>
            </a:r>
            <a:r>
              <a:rPr sz="2400" b="1" u="sng" spc="15" dirty="0">
                <a:solidFill>
                  <a:srgbClr val="FF0000"/>
                </a:solidFill>
                <a:latin typeface="Cambria"/>
                <a:cs typeface="Cambria"/>
              </a:rPr>
              <a:t> </a:t>
            </a:r>
            <a:r>
              <a:rPr sz="2400" b="1" u="sng" spc="-15" dirty="0">
                <a:solidFill>
                  <a:srgbClr val="FF0000"/>
                </a:solidFill>
                <a:latin typeface="Cambria"/>
                <a:cs typeface="Cambria"/>
              </a:rPr>
              <a:t>return</a:t>
            </a:r>
            <a:r>
              <a:rPr sz="2400" b="1" u="sng" spc="10" dirty="0">
                <a:solidFill>
                  <a:srgbClr val="FF0000"/>
                </a:solidFill>
                <a:latin typeface="Cambria"/>
                <a:cs typeface="Cambria"/>
              </a:rPr>
              <a:t> </a:t>
            </a:r>
            <a:r>
              <a:rPr sz="2400" b="1" u="sng" spc="-5" dirty="0">
                <a:solidFill>
                  <a:srgbClr val="FF0000"/>
                </a:solidFill>
                <a:latin typeface="Cambria"/>
                <a:cs typeface="Cambria"/>
              </a:rPr>
              <a:t>type</a:t>
            </a:r>
            <a:r>
              <a:rPr sz="2400" b="1" u="sng" dirty="0">
                <a:solidFill>
                  <a:srgbClr val="FF0000"/>
                </a:solidFill>
                <a:latin typeface="Cambria"/>
                <a:cs typeface="Cambria"/>
              </a:rPr>
              <a:t> </a:t>
            </a:r>
            <a:r>
              <a:rPr sz="2400" b="1" u="sng" spc="-5" dirty="0">
                <a:solidFill>
                  <a:srgbClr val="FF0000"/>
                </a:solidFill>
                <a:latin typeface="Cambria"/>
                <a:cs typeface="Cambria"/>
              </a:rPr>
              <a:t>of</a:t>
            </a:r>
            <a:r>
              <a:rPr sz="2400" b="1" u="sng" spc="-10" dirty="0">
                <a:solidFill>
                  <a:srgbClr val="FF0000"/>
                </a:solidFill>
                <a:latin typeface="Cambria"/>
                <a:cs typeface="Cambria"/>
              </a:rPr>
              <a:t> </a:t>
            </a:r>
            <a:r>
              <a:rPr sz="2400" b="1" u="sng" spc="-5" dirty="0">
                <a:solidFill>
                  <a:srgbClr val="FF0000"/>
                </a:solidFill>
                <a:latin typeface="Cambria"/>
                <a:cs typeface="Cambria"/>
              </a:rPr>
              <a:t>method </a:t>
            </a:r>
            <a:r>
              <a:rPr sz="2400" b="1" u="sng" spc="-335" dirty="0">
                <a:solidFill>
                  <a:srgbClr val="FF0000"/>
                </a:solidFill>
                <a:latin typeface="Cambria"/>
                <a:cs typeface="Cambria"/>
              </a:rPr>
              <a:t> </a:t>
            </a:r>
            <a:r>
              <a:rPr sz="2400" b="1" u="sng" spc="-15" dirty="0">
                <a:solidFill>
                  <a:srgbClr val="FF0000"/>
                </a:solidFill>
                <a:latin typeface="Cambria"/>
                <a:cs typeface="Cambria"/>
              </a:rPr>
              <a:t>only?</a:t>
            </a:r>
            <a:endParaRPr sz="2400" u="sng" dirty="0">
              <a:solidFill>
                <a:srgbClr val="FF0000"/>
              </a:solidFill>
              <a:latin typeface="Cambria"/>
              <a:cs typeface="Cambria"/>
            </a:endParaRPr>
          </a:p>
          <a:p>
            <a:pPr marL="12699" marR="5079"/>
            <a:r>
              <a:rPr sz="2000" spc="-10" dirty="0">
                <a:latin typeface="Cambria"/>
                <a:cs typeface="Cambria"/>
              </a:rPr>
              <a:t>In</a:t>
            </a:r>
            <a:r>
              <a:rPr sz="2000" dirty="0">
                <a:latin typeface="Cambria"/>
                <a:cs typeface="Cambria"/>
              </a:rPr>
              <a:t> </a:t>
            </a:r>
            <a:r>
              <a:rPr sz="2000" spc="-20" dirty="0">
                <a:latin typeface="Cambria"/>
                <a:cs typeface="Cambria"/>
              </a:rPr>
              <a:t>java,</a:t>
            </a:r>
            <a:r>
              <a:rPr sz="2000" spc="10" dirty="0">
                <a:latin typeface="Cambria"/>
                <a:cs typeface="Cambria"/>
              </a:rPr>
              <a:t> </a:t>
            </a:r>
            <a:r>
              <a:rPr sz="2000" spc="-5" dirty="0">
                <a:latin typeface="Cambria"/>
                <a:cs typeface="Cambria"/>
              </a:rPr>
              <a:t>method</a:t>
            </a:r>
            <a:r>
              <a:rPr sz="2000" spc="-10" dirty="0">
                <a:latin typeface="Cambria"/>
                <a:cs typeface="Cambria"/>
              </a:rPr>
              <a:t> overloading</a:t>
            </a:r>
            <a:r>
              <a:rPr sz="2000" spc="25" dirty="0">
                <a:latin typeface="Cambria"/>
                <a:cs typeface="Cambria"/>
              </a:rPr>
              <a:t> </a:t>
            </a:r>
            <a:r>
              <a:rPr sz="2000" spc="-5" dirty="0">
                <a:latin typeface="Cambria"/>
                <a:cs typeface="Cambria"/>
              </a:rPr>
              <a:t>is</a:t>
            </a:r>
            <a:r>
              <a:rPr sz="2000" spc="-20" dirty="0">
                <a:latin typeface="Cambria"/>
                <a:cs typeface="Cambria"/>
              </a:rPr>
              <a:t> </a:t>
            </a:r>
            <a:r>
              <a:rPr sz="2000" b="1" dirty="0">
                <a:latin typeface="Cambria"/>
                <a:cs typeface="Cambria"/>
              </a:rPr>
              <a:t>not</a:t>
            </a:r>
            <a:r>
              <a:rPr sz="2000" b="1" spc="-10" dirty="0">
                <a:latin typeface="Cambria"/>
                <a:cs typeface="Cambria"/>
              </a:rPr>
              <a:t> </a:t>
            </a:r>
            <a:r>
              <a:rPr sz="2000" b="1" spc="-5" dirty="0">
                <a:latin typeface="Cambria"/>
                <a:cs typeface="Cambria"/>
              </a:rPr>
              <a:t>possible</a:t>
            </a:r>
            <a:r>
              <a:rPr sz="2000" b="1" spc="-15" dirty="0">
                <a:latin typeface="Cambria"/>
                <a:cs typeface="Cambria"/>
              </a:rPr>
              <a:t> </a:t>
            </a:r>
            <a:r>
              <a:rPr sz="2000" spc="-10" dirty="0">
                <a:latin typeface="Cambria"/>
                <a:cs typeface="Cambria"/>
              </a:rPr>
              <a:t>by</a:t>
            </a:r>
            <a:r>
              <a:rPr sz="2000" spc="10" dirty="0">
                <a:latin typeface="Cambria"/>
                <a:cs typeface="Cambria"/>
              </a:rPr>
              <a:t> </a:t>
            </a:r>
            <a:r>
              <a:rPr sz="2000" spc="-10" dirty="0">
                <a:latin typeface="Cambria"/>
                <a:cs typeface="Cambria"/>
              </a:rPr>
              <a:t>changing</a:t>
            </a:r>
            <a:r>
              <a:rPr sz="2000" spc="10" dirty="0">
                <a:latin typeface="Cambria"/>
                <a:cs typeface="Cambria"/>
              </a:rPr>
              <a:t> </a:t>
            </a:r>
            <a:r>
              <a:rPr sz="2000" spc="-5" dirty="0">
                <a:latin typeface="Cambria"/>
                <a:cs typeface="Cambria"/>
              </a:rPr>
              <a:t>the</a:t>
            </a:r>
            <a:r>
              <a:rPr sz="2000" spc="-15" dirty="0">
                <a:latin typeface="Cambria"/>
                <a:cs typeface="Cambria"/>
              </a:rPr>
              <a:t> </a:t>
            </a:r>
            <a:r>
              <a:rPr sz="2000" spc="-10" dirty="0">
                <a:latin typeface="Cambria"/>
                <a:cs typeface="Cambria"/>
              </a:rPr>
              <a:t>return</a:t>
            </a:r>
            <a:r>
              <a:rPr sz="2000" spc="5" dirty="0">
                <a:latin typeface="Cambria"/>
                <a:cs typeface="Cambria"/>
              </a:rPr>
              <a:t> </a:t>
            </a:r>
            <a:r>
              <a:rPr sz="2000" spc="-10" dirty="0">
                <a:latin typeface="Cambria"/>
                <a:cs typeface="Cambria"/>
              </a:rPr>
              <a:t>type</a:t>
            </a:r>
            <a:r>
              <a:rPr sz="2000" dirty="0">
                <a:latin typeface="Cambria"/>
                <a:cs typeface="Cambria"/>
              </a:rPr>
              <a:t> </a:t>
            </a:r>
            <a:r>
              <a:rPr sz="2000" spc="-5" dirty="0">
                <a:latin typeface="Cambria"/>
                <a:cs typeface="Cambria"/>
              </a:rPr>
              <a:t>of the</a:t>
            </a:r>
            <a:r>
              <a:rPr sz="2000" dirty="0">
                <a:latin typeface="Cambria"/>
                <a:cs typeface="Cambria"/>
              </a:rPr>
              <a:t> </a:t>
            </a:r>
            <a:r>
              <a:rPr sz="2000" spc="-5" dirty="0">
                <a:latin typeface="Cambria"/>
                <a:cs typeface="Cambria"/>
              </a:rPr>
              <a:t>method</a:t>
            </a:r>
            <a:r>
              <a:rPr sz="2000" spc="10" dirty="0">
                <a:latin typeface="Cambria"/>
                <a:cs typeface="Cambria"/>
              </a:rPr>
              <a:t> </a:t>
            </a:r>
            <a:r>
              <a:rPr sz="2000" spc="-15" dirty="0">
                <a:latin typeface="Cambria"/>
                <a:cs typeface="Cambria"/>
              </a:rPr>
              <a:t>only </a:t>
            </a:r>
            <a:r>
              <a:rPr sz="2000" spc="-340" dirty="0">
                <a:latin typeface="Cambria"/>
                <a:cs typeface="Cambria"/>
              </a:rPr>
              <a:t> </a:t>
            </a:r>
            <a:r>
              <a:rPr sz="2000" spc="-5" dirty="0">
                <a:latin typeface="Cambria"/>
                <a:cs typeface="Cambria"/>
              </a:rPr>
              <a:t>because</a:t>
            </a:r>
            <a:r>
              <a:rPr sz="2000" spc="-15" dirty="0">
                <a:latin typeface="Cambria"/>
                <a:cs typeface="Cambria"/>
              </a:rPr>
              <a:t> </a:t>
            </a:r>
            <a:r>
              <a:rPr sz="2000" spc="-5" dirty="0">
                <a:latin typeface="Cambria"/>
                <a:cs typeface="Cambria"/>
              </a:rPr>
              <a:t>of</a:t>
            </a:r>
            <a:r>
              <a:rPr sz="2000" spc="-10" dirty="0">
                <a:latin typeface="Cambria"/>
                <a:cs typeface="Cambria"/>
              </a:rPr>
              <a:t> </a:t>
            </a:r>
            <a:r>
              <a:rPr sz="2000" spc="-20" dirty="0">
                <a:latin typeface="Cambria"/>
                <a:cs typeface="Cambria"/>
              </a:rPr>
              <a:t>ambiguity.</a:t>
            </a:r>
            <a:r>
              <a:rPr sz="2000" spc="30" dirty="0">
                <a:latin typeface="Cambria"/>
                <a:cs typeface="Cambria"/>
              </a:rPr>
              <a:t> </a:t>
            </a:r>
            <a:r>
              <a:rPr sz="2000" spc="-5" dirty="0">
                <a:latin typeface="Cambria"/>
                <a:cs typeface="Cambria"/>
              </a:rPr>
              <a:t>Let's</a:t>
            </a:r>
            <a:r>
              <a:rPr sz="2000" spc="-20" dirty="0">
                <a:latin typeface="Cambria"/>
                <a:cs typeface="Cambria"/>
              </a:rPr>
              <a:t> </a:t>
            </a:r>
            <a:r>
              <a:rPr sz="2000" spc="-10" dirty="0">
                <a:latin typeface="Cambria"/>
                <a:cs typeface="Cambria"/>
              </a:rPr>
              <a:t>see</a:t>
            </a:r>
            <a:r>
              <a:rPr sz="2000" spc="-15" dirty="0">
                <a:latin typeface="Cambria"/>
                <a:cs typeface="Cambria"/>
              </a:rPr>
              <a:t> </a:t>
            </a:r>
            <a:r>
              <a:rPr sz="2000" spc="-10" dirty="0">
                <a:latin typeface="Cambria"/>
                <a:cs typeface="Cambria"/>
              </a:rPr>
              <a:t>how</a:t>
            </a:r>
            <a:r>
              <a:rPr sz="2000" spc="5" dirty="0">
                <a:latin typeface="Cambria"/>
                <a:cs typeface="Cambria"/>
              </a:rPr>
              <a:t> </a:t>
            </a:r>
            <a:r>
              <a:rPr sz="2000" spc="-5" dirty="0">
                <a:latin typeface="Cambria"/>
                <a:cs typeface="Cambria"/>
              </a:rPr>
              <a:t>ambiguity</a:t>
            </a:r>
            <a:r>
              <a:rPr sz="2000" spc="20" dirty="0">
                <a:latin typeface="Cambria"/>
                <a:cs typeface="Cambria"/>
              </a:rPr>
              <a:t> </a:t>
            </a:r>
            <a:r>
              <a:rPr sz="2000" spc="-10" dirty="0">
                <a:latin typeface="Cambria"/>
                <a:cs typeface="Cambria"/>
              </a:rPr>
              <a:t>may</a:t>
            </a:r>
            <a:r>
              <a:rPr sz="2000" spc="5" dirty="0">
                <a:latin typeface="Cambria"/>
                <a:cs typeface="Cambria"/>
              </a:rPr>
              <a:t> </a:t>
            </a:r>
            <a:r>
              <a:rPr sz="2000" spc="-5" dirty="0">
                <a:latin typeface="Cambria"/>
                <a:cs typeface="Cambria"/>
              </a:rPr>
              <a:t>occur:</a:t>
            </a:r>
            <a:endParaRPr sz="2000" dirty="0">
              <a:latin typeface="Cambria"/>
              <a:cs typeface="Cambria"/>
            </a:endParaRPr>
          </a:p>
          <a:p>
            <a:pPr>
              <a:spcBef>
                <a:spcPts val="40"/>
              </a:spcBef>
            </a:pPr>
            <a:endParaRPr sz="2000" dirty="0">
              <a:latin typeface="Cambria"/>
              <a:cs typeface="Cambria"/>
            </a:endParaRPr>
          </a:p>
          <a:p>
            <a:pPr marL="187309">
              <a:spcBef>
                <a:spcPts val="5"/>
              </a:spcBef>
            </a:pPr>
            <a:r>
              <a:rPr sz="2000" spc="-5" dirty="0">
                <a:latin typeface="Cambria"/>
                <a:cs typeface="Cambria"/>
              </a:rPr>
              <a:t>class</a:t>
            </a:r>
            <a:r>
              <a:rPr sz="2000" spc="-15" dirty="0">
                <a:latin typeface="Cambria"/>
                <a:cs typeface="Cambria"/>
              </a:rPr>
              <a:t> </a:t>
            </a:r>
            <a:r>
              <a:rPr sz="2000" spc="-10" dirty="0">
                <a:latin typeface="Cambria"/>
                <a:cs typeface="Cambria"/>
              </a:rPr>
              <a:t>Adder{</a:t>
            </a:r>
            <a:endParaRPr sz="2000" dirty="0">
              <a:latin typeface="Cambria"/>
              <a:cs typeface="Cambria"/>
            </a:endParaRPr>
          </a:p>
          <a:p>
            <a:pPr marL="187309" marR="4024292"/>
            <a:r>
              <a:rPr sz="2000" b="1" spc="-5" dirty="0">
                <a:solidFill>
                  <a:srgbClr val="FF0000"/>
                </a:solidFill>
                <a:latin typeface="Cambria"/>
                <a:cs typeface="Cambria"/>
              </a:rPr>
              <a:t>static</a:t>
            </a:r>
            <a:r>
              <a:rPr sz="2000" b="1" spc="-10" dirty="0">
                <a:solidFill>
                  <a:srgbClr val="FF0000"/>
                </a:solidFill>
                <a:latin typeface="Cambria"/>
                <a:cs typeface="Cambria"/>
              </a:rPr>
              <a:t> </a:t>
            </a:r>
            <a:r>
              <a:rPr sz="2000" b="1" spc="-5" dirty="0">
                <a:solidFill>
                  <a:srgbClr val="FF0000"/>
                </a:solidFill>
                <a:latin typeface="Cambria"/>
                <a:cs typeface="Cambria"/>
              </a:rPr>
              <a:t>int</a:t>
            </a:r>
            <a:r>
              <a:rPr sz="2000" b="1" spc="-15" dirty="0">
                <a:solidFill>
                  <a:srgbClr val="FF0000"/>
                </a:solidFill>
                <a:latin typeface="Cambria"/>
                <a:cs typeface="Cambria"/>
              </a:rPr>
              <a:t> </a:t>
            </a:r>
            <a:r>
              <a:rPr sz="2000" b="1" spc="-5" dirty="0">
                <a:solidFill>
                  <a:srgbClr val="FF0000"/>
                </a:solidFill>
                <a:latin typeface="Cambria"/>
                <a:cs typeface="Cambria"/>
              </a:rPr>
              <a:t>add</a:t>
            </a:r>
            <a:r>
              <a:rPr sz="2000" spc="-5" dirty="0">
                <a:latin typeface="Cambria"/>
                <a:cs typeface="Cambria"/>
              </a:rPr>
              <a:t>(int</a:t>
            </a:r>
            <a:r>
              <a:rPr sz="2000" spc="15" dirty="0">
                <a:latin typeface="Cambria"/>
                <a:cs typeface="Cambria"/>
              </a:rPr>
              <a:t> </a:t>
            </a:r>
            <a:r>
              <a:rPr sz="2000" spc="-10" dirty="0">
                <a:latin typeface="Cambria"/>
                <a:cs typeface="Cambria"/>
              </a:rPr>
              <a:t>a,int</a:t>
            </a:r>
            <a:r>
              <a:rPr sz="2000" dirty="0">
                <a:latin typeface="Cambria"/>
                <a:cs typeface="Cambria"/>
              </a:rPr>
              <a:t> </a:t>
            </a:r>
            <a:r>
              <a:rPr sz="2000" spc="-10" dirty="0">
                <a:latin typeface="Cambria"/>
                <a:cs typeface="Cambria"/>
              </a:rPr>
              <a:t>b){return</a:t>
            </a:r>
            <a:r>
              <a:rPr sz="2000" dirty="0">
                <a:latin typeface="Cambria"/>
                <a:cs typeface="Cambria"/>
              </a:rPr>
              <a:t> </a:t>
            </a:r>
            <a:r>
              <a:rPr sz="2000" spc="-10" dirty="0">
                <a:latin typeface="Cambria"/>
                <a:cs typeface="Cambria"/>
              </a:rPr>
              <a:t>a+b;} </a:t>
            </a:r>
            <a:r>
              <a:rPr sz="2000" spc="-5" dirty="0">
                <a:latin typeface="Cambria"/>
                <a:cs typeface="Cambria"/>
              </a:rPr>
              <a:t> </a:t>
            </a:r>
            <a:endParaRPr lang="en-US" sz="2000" spc="-5" dirty="0">
              <a:latin typeface="Cambria"/>
              <a:cs typeface="Cambria"/>
            </a:endParaRPr>
          </a:p>
          <a:p>
            <a:pPr marL="187309" marR="4024292"/>
            <a:r>
              <a:rPr sz="2000" b="1" spc="-5" dirty="0">
                <a:solidFill>
                  <a:srgbClr val="FF0000"/>
                </a:solidFill>
                <a:latin typeface="Cambria"/>
                <a:cs typeface="Cambria"/>
              </a:rPr>
              <a:t>static</a:t>
            </a:r>
            <a:r>
              <a:rPr sz="2000" b="1" spc="-10" dirty="0">
                <a:solidFill>
                  <a:srgbClr val="FF0000"/>
                </a:solidFill>
                <a:latin typeface="Cambria"/>
                <a:cs typeface="Cambria"/>
              </a:rPr>
              <a:t> </a:t>
            </a:r>
            <a:r>
              <a:rPr sz="2000" b="1" spc="-5" dirty="0">
                <a:solidFill>
                  <a:srgbClr val="FF0000"/>
                </a:solidFill>
                <a:latin typeface="Cambria"/>
                <a:cs typeface="Cambria"/>
              </a:rPr>
              <a:t>double</a:t>
            </a:r>
            <a:r>
              <a:rPr sz="2000" b="1" spc="10" dirty="0">
                <a:solidFill>
                  <a:srgbClr val="FF0000"/>
                </a:solidFill>
                <a:latin typeface="Cambria"/>
                <a:cs typeface="Cambria"/>
              </a:rPr>
              <a:t> </a:t>
            </a:r>
            <a:r>
              <a:rPr sz="2000" b="1" spc="-5" dirty="0">
                <a:solidFill>
                  <a:srgbClr val="FF0000"/>
                </a:solidFill>
                <a:latin typeface="Cambria"/>
                <a:cs typeface="Cambria"/>
              </a:rPr>
              <a:t>add</a:t>
            </a:r>
            <a:r>
              <a:rPr sz="2000" spc="-5" dirty="0">
                <a:latin typeface="Cambria"/>
                <a:cs typeface="Cambria"/>
              </a:rPr>
              <a:t>(int</a:t>
            </a:r>
            <a:r>
              <a:rPr sz="2000" spc="-20" dirty="0">
                <a:latin typeface="Cambria"/>
                <a:cs typeface="Cambria"/>
              </a:rPr>
              <a:t> </a:t>
            </a:r>
            <a:r>
              <a:rPr sz="2000" spc="-5" dirty="0">
                <a:latin typeface="Cambria"/>
                <a:cs typeface="Cambria"/>
              </a:rPr>
              <a:t>a,int </a:t>
            </a:r>
            <a:r>
              <a:rPr sz="2000" spc="-10" dirty="0">
                <a:latin typeface="Cambria"/>
                <a:cs typeface="Cambria"/>
              </a:rPr>
              <a:t>b){return</a:t>
            </a:r>
            <a:r>
              <a:rPr sz="2000" spc="-5" dirty="0">
                <a:latin typeface="Cambria"/>
                <a:cs typeface="Cambria"/>
              </a:rPr>
              <a:t> a+b;}</a:t>
            </a:r>
            <a:endParaRPr sz="2000" dirty="0">
              <a:latin typeface="Cambria"/>
              <a:cs typeface="Cambria"/>
            </a:endParaRPr>
          </a:p>
          <a:p>
            <a:pPr marL="187309"/>
            <a:r>
              <a:rPr sz="2000" spc="-5" dirty="0">
                <a:latin typeface="Cambria"/>
                <a:cs typeface="Cambria"/>
              </a:rPr>
              <a:t>}</a:t>
            </a:r>
            <a:endParaRPr sz="2000" dirty="0">
              <a:latin typeface="Cambria"/>
              <a:cs typeface="Cambria"/>
            </a:endParaRPr>
          </a:p>
          <a:p>
            <a:pPr marL="187309"/>
            <a:r>
              <a:rPr sz="2000" spc="-5" dirty="0">
                <a:latin typeface="Cambria"/>
                <a:cs typeface="Cambria"/>
              </a:rPr>
              <a:t>class</a:t>
            </a:r>
            <a:r>
              <a:rPr sz="2000" spc="-20" dirty="0">
                <a:latin typeface="Cambria"/>
                <a:cs typeface="Cambria"/>
              </a:rPr>
              <a:t> </a:t>
            </a:r>
            <a:r>
              <a:rPr sz="2000" spc="-15" dirty="0">
                <a:latin typeface="Cambria"/>
                <a:cs typeface="Cambria"/>
              </a:rPr>
              <a:t>TestOverloading3{</a:t>
            </a:r>
            <a:endParaRPr sz="2000" dirty="0">
              <a:latin typeface="Cambria"/>
              <a:cs typeface="Cambria"/>
            </a:endParaRPr>
          </a:p>
          <a:p>
            <a:pPr marL="187309" marR="3208386"/>
            <a:r>
              <a:rPr sz="2000" spc="-10" dirty="0">
                <a:latin typeface="Cambria"/>
                <a:cs typeface="Cambria"/>
              </a:rPr>
              <a:t>public</a:t>
            </a:r>
            <a:r>
              <a:rPr sz="2000" spc="5" dirty="0">
                <a:latin typeface="Cambria"/>
                <a:cs typeface="Cambria"/>
              </a:rPr>
              <a:t> </a:t>
            </a:r>
            <a:r>
              <a:rPr sz="2000" spc="-5" dirty="0">
                <a:latin typeface="Cambria"/>
                <a:cs typeface="Cambria"/>
              </a:rPr>
              <a:t>static</a:t>
            </a:r>
            <a:r>
              <a:rPr sz="2000" spc="10" dirty="0">
                <a:latin typeface="Cambria"/>
                <a:cs typeface="Cambria"/>
              </a:rPr>
              <a:t> </a:t>
            </a:r>
            <a:r>
              <a:rPr sz="2000" spc="-15" dirty="0">
                <a:latin typeface="Cambria"/>
                <a:cs typeface="Cambria"/>
              </a:rPr>
              <a:t>void</a:t>
            </a:r>
            <a:r>
              <a:rPr sz="2000" spc="5" dirty="0">
                <a:latin typeface="Cambria"/>
                <a:cs typeface="Cambria"/>
              </a:rPr>
              <a:t> </a:t>
            </a:r>
            <a:r>
              <a:rPr sz="2000" spc="-5" dirty="0">
                <a:latin typeface="Cambria"/>
                <a:cs typeface="Cambria"/>
              </a:rPr>
              <a:t>main(String[] args){ </a:t>
            </a:r>
            <a:r>
              <a:rPr sz="2000" dirty="0">
                <a:latin typeface="Cambria"/>
                <a:cs typeface="Cambria"/>
              </a:rPr>
              <a:t> </a:t>
            </a:r>
            <a:r>
              <a:rPr sz="2000" spc="-10" dirty="0">
                <a:latin typeface="Cambria"/>
                <a:cs typeface="Cambria"/>
              </a:rPr>
              <a:t>System.out.println(Adder.add(11,11));//ambiguity</a:t>
            </a:r>
            <a:endParaRPr sz="2000" dirty="0">
              <a:latin typeface="Cambria"/>
              <a:cs typeface="Cambria"/>
            </a:endParaRPr>
          </a:p>
          <a:p>
            <a:pPr marL="187309"/>
            <a:r>
              <a:rPr sz="2000" spc="-5" dirty="0">
                <a:latin typeface="Cambria"/>
                <a:cs typeface="Cambria"/>
              </a:rPr>
              <a:t>}}</a:t>
            </a:r>
            <a:endParaRPr sz="2000" dirty="0">
              <a:latin typeface="Cambria"/>
              <a:cs typeface="Cambria"/>
            </a:endParaRPr>
          </a:p>
          <a:p>
            <a:pPr marL="12699"/>
            <a:r>
              <a:rPr sz="2000" b="1" spc="-5" dirty="0">
                <a:latin typeface="Cambria"/>
                <a:cs typeface="Cambria"/>
              </a:rPr>
              <a:t>OUTPUT</a:t>
            </a:r>
            <a:r>
              <a:rPr sz="2000" b="1" spc="-25" dirty="0">
                <a:latin typeface="Cambria"/>
                <a:cs typeface="Cambria"/>
              </a:rPr>
              <a:t> </a:t>
            </a:r>
            <a:r>
              <a:rPr sz="2000" b="1" spc="-5" dirty="0">
                <a:latin typeface="Cambria"/>
                <a:cs typeface="Cambria"/>
              </a:rPr>
              <a:t>:</a:t>
            </a:r>
            <a:endParaRPr sz="2000" dirty="0">
              <a:latin typeface="Cambria"/>
              <a:cs typeface="Cambria"/>
            </a:endParaRPr>
          </a:p>
          <a:p>
            <a:pPr marL="12699">
              <a:spcBef>
                <a:spcPts val="5"/>
              </a:spcBef>
            </a:pPr>
            <a:r>
              <a:rPr sz="2000" spc="-5" dirty="0">
                <a:latin typeface="Cambria"/>
                <a:cs typeface="Cambria"/>
              </a:rPr>
              <a:t>Compile</a:t>
            </a:r>
            <a:r>
              <a:rPr sz="2000" spc="-15" dirty="0">
                <a:latin typeface="Cambria"/>
                <a:cs typeface="Cambria"/>
              </a:rPr>
              <a:t> </a:t>
            </a:r>
            <a:r>
              <a:rPr sz="2000" spc="-5" dirty="0">
                <a:latin typeface="Cambria"/>
                <a:cs typeface="Cambria"/>
              </a:rPr>
              <a:t>Time</a:t>
            </a:r>
            <a:r>
              <a:rPr sz="2000" spc="20" dirty="0">
                <a:latin typeface="Cambria"/>
                <a:cs typeface="Cambria"/>
              </a:rPr>
              <a:t> </a:t>
            </a:r>
            <a:r>
              <a:rPr sz="2000" spc="-10" dirty="0">
                <a:latin typeface="Cambria"/>
                <a:cs typeface="Cambria"/>
              </a:rPr>
              <a:t>Error:</a:t>
            </a:r>
            <a:r>
              <a:rPr sz="2000" spc="-5" dirty="0">
                <a:latin typeface="Cambria"/>
                <a:cs typeface="Cambria"/>
              </a:rPr>
              <a:t> method</a:t>
            </a:r>
            <a:r>
              <a:rPr sz="2000" spc="5" dirty="0">
                <a:latin typeface="Cambria"/>
                <a:cs typeface="Cambria"/>
              </a:rPr>
              <a:t> </a:t>
            </a:r>
            <a:r>
              <a:rPr sz="2000" spc="-5" dirty="0">
                <a:latin typeface="Cambria"/>
                <a:cs typeface="Cambria"/>
              </a:rPr>
              <a:t>add(int,int)</a:t>
            </a:r>
            <a:r>
              <a:rPr sz="2000" dirty="0">
                <a:latin typeface="Cambria"/>
                <a:cs typeface="Cambria"/>
              </a:rPr>
              <a:t> </a:t>
            </a:r>
            <a:r>
              <a:rPr sz="2000" spc="-5" dirty="0">
                <a:latin typeface="Cambria"/>
                <a:cs typeface="Cambria"/>
              </a:rPr>
              <a:t>is</a:t>
            </a:r>
            <a:r>
              <a:rPr sz="2000" dirty="0">
                <a:latin typeface="Cambria"/>
                <a:cs typeface="Cambria"/>
              </a:rPr>
              <a:t> </a:t>
            </a:r>
            <a:r>
              <a:rPr sz="2000" spc="-15" dirty="0">
                <a:latin typeface="Cambria"/>
                <a:cs typeface="Cambria"/>
              </a:rPr>
              <a:t>already</a:t>
            </a:r>
            <a:r>
              <a:rPr sz="2000" spc="25" dirty="0">
                <a:latin typeface="Cambria"/>
                <a:cs typeface="Cambria"/>
              </a:rPr>
              <a:t> </a:t>
            </a:r>
            <a:r>
              <a:rPr sz="2000" spc="-5" dirty="0">
                <a:latin typeface="Cambria"/>
                <a:cs typeface="Cambria"/>
              </a:rPr>
              <a:t>defined</a:t>
            </a:r>
            <a:r>
              <a:rPr sz="2000" spc="-10" dirty="0">
                <a:latin typeface="Cambria"/>
                <a:cs typeface="Cambria"/>
              </a:rPr>
              <a:t> </a:t>
            </a:r>
            <a:r>
              <a:rPr sz="2000" spc="-5" dirty="0">
                <a:latin typeface="Cambria"/>
                <a:cs typeface="Cambria"/>
              </a:rPr>
              <a:t>in</a:t>
            </a:r>
            <a:r>
              <a:rPr sz="2000" spc="5" dirty="0">
                <a:latin typeface="Cambria"/>
                <a:cs typeface="Cambria"/>
              </a:rPr>
              <a:t> </a:t>
            </a:r>
            <a:r>
              <a:rPr sz="2000" spc="-5" dirty="0">
                <a:latin typeface="Cambria"/>
                <a:cs typeface="Cambria"/>
              </a:rPr>
              <a:t>class</a:t>
            </a:r>
            <a:r>
              <a:rPr sz="2000" dirty="0">
                <a:latin typeface="Cambria"/>
                <a:cs typeface="Cambria"/>
              </a:rPr>
              <a:t> </a:t>
            </a:r>
            <a:r>
              <a:rPr sz="2000" spc="-10" dirty="0">
                <a:latin typeface="Cambria"/>
                <a:cs typeface="Cambria"/>
              </a:rPr>
              <a:t>Adder</a:t>
            </a:r>
            <a:endParaRPr sz="2000" dirty="0">
              <a:latin typeface="Cambria"/>
              <a:cs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522" y="1165271"/>
            <a:ext cx="3534410" cy="474489"/>
          </a:xfrm>
          <a:prstGeom prst="rect">
            <a:avLst/>
          </a:prstGeom>
        </p:spPr>
        <p:txBody>
          <a:bodyPr vert="horz" wrap="square" lIns="0" tIns="12700" rIns="0" bIns="0" rtlCol="0">
            <a:spAutoFit/>
          </a:bodyPr>
          <a:lstStyle/>
          <a:p>
            <a:pPr marL="12699">
              <a:spcBef>
                <a:spcPts val="100"/>
              </a:spcBef>
            </a:pPr>
            <a:r>
              <a:rPr sz="3000" spc="-5" dirty="0">
                <a:solidFill>
                  <a:srgbClr val="FFFFFF"/>
                </a:solidFill>
                <a:latin typeface="Cambria"/>
                <a:cs typeface="Cambria"/>
              </a:rPr>
              <a:t>Method</a:t>
            </a:r>
            <a:r>
              <a:rPr sz="3000" spc="-50" dirty="0">
                <a:solidFill>
                  <a:srgbClr val="FFFFFF"/>
                </a:solidFill>
                <a:latin typeface="Cambria"/>
                <a:cs typeface="Cambria"/>
              </a:rPr>
              <a:t> </a:t>
            </a:r>
            <a:r>
              <a:rPr lang="en-US" sz="3000" spc="-20" dirty="0" smtClean="0">
                <a:solidFill>
                  <a:srgbClr val="FFFFFF"/>
                </a:solidFill>
                <a:latin typeface="Cambria"/>
                <a:cs typeface="Cambria"/>
              </a:rPr>
              <a:t>Overriding</a:t>
            </a:r>
            <a:endParaRPr sz="3000" dirty="0">
              <a:latin typeface="Cambria"/>
              <a:cs typeface="Cambria"/>
            </a:endParaRPr>
          </a:p>
        </p:txBody>
      </p:sp>
      <p:pic>
        <p:nvPicPr>
          <p:cNvPr id="3" name="object 3"/>
          <p:cNvPicPr/>
          <p:nvPr/>
        </p:nvPicPr>
        <p:blipFill>
          <a:blip r:embed="rId2" cstate="print"/>
          <a:stretch>
            <a:fillRect/>
          </a:stretch>
        </p:blipFill>
        <p:spPr>
          <a:xfrm>
            <a:off x="457201" y="3886200"/>
            <a:ext cx="9144000" cy="3429000"/>
          </a:xfrm>
          <a:prstGeom prst="rect">
            <a:avLst/>
          </a:prstGeom>
        </p:spPr>
      </p:pic>
      <p:sp>
        <p:nvSpPr>
          <p:cNvPr id="5" name="Rectangle 4">
            <a:extLst>
              <a:ext uri="{FF2B5EF4-FFF2-40B4-BE49-F238E27FC236}">
                <a16:creationId xmlns="" xmlns:a16="http://schemas.microsoft.com/office/drawing/2014/main" id="{E32A6C8B-EF81-461A-8A07-114C8CC28A7B}"/>
              </a:ext>
            </a:extLst>
          </p:cNvPr>
          <p:cNvSpPr/>
          <p:nvPr/>
        </p:nvSpPr>
        <p:spPr>
          <a:xfrm>
            <a:off x="495299" y="2057400"/>
            <a:ext cx="4457701" cy="369332"/>
          </a:xfrm>
          <a:prstGeom prst="rect">
            <a:avLst/>
          </a:prstGeom>
        </p:spPr>
        <p:txBody>
          <a:bodyPr wrap="square">
            <a:spAutoFit/>
          </a:bodyPr>
          <a:lstStyle/>
          <a:p>
            <a:endParaRPr lang="en-US" dirty="0"/>
          </a:p>
        </p:txBody>
      </p:sp>
      <p:sp>
        <p:nvSpPr>
          <p:cNvPr id="4" name="Rectangle 3"/>
          <p:cNvSpPr/>
          <p:nvPr/>
        </p:nvSpPr>
        <p:spPr>
          <a:xfrm>
            <a:off x="495299" y="2242066"/>
            <a:ext cx="9105902" cy="3785652"/>
          </a:xfrm>
          <a:prstGeom prst="rect">
            <a:avLst/>
          </a:prstGeom>
        </p:spPr>
        <p:txBody>
          <a:bodyPr wrap="square">
            <a:spAutoFit/>
          </a:bodyPr>
          <a:lstStyle/>
          <a:p>
            <a:r>
              <a:rPr lang="en-US" sz="2400" dirty="0">
                <a:solidFill>
                  <a:srgbClr val="FF0000"/>
                </a:solidFill>
              </a:rPr>
              <a:t>If subclass (child class) has the same method as declared in the parent class, it is known as method overriding in Java</a:t>
            </a:r>
            <a:r>
              <a:rPr lang="en-US" sz="2400" dirty="0" smtClean="0">
                <a:solidFill>
                  <a:srgbClr val="FF0000"/>
                </a:solidFill>
              </a:rPr>
              <a:t>.</a:t>
            </a:r>
          </a:p>
          <a:p>
            <a:endParaRPr lang="en-US" sz="2400" dirty="0"/>
          </a:p>
          <a:p>
            <a:r>
              <a:rPr lang="en-US" sz="2400" dirty="0"/>
              <a:t>Method overriding is one of the way by which java achieve </a:t>
            </a:r>
            <a:r>
              <a:rPr lang="en-US" sz="2400" b="1" dirty="0">
                <a:solidFill>
                  <a:srgbClr val="FF0000"/>
                </a:solidFill>
              </a:rPr>
              <a:t>Run Time Polymorphism</a:t>
            </a:r>
            <a:r>
              <a:rPr lang="en-US" sz="2400" dirty="0" smtClean="0"/>
              <a:t>.</a:t>
            </a:r>
          </a:p>
          <a:p>
            <a:endParaRPr lang="en-US" sz="2400" dirty="0"/>
          </a:p>
          <a:p>
            <a:r>
              <a:rPr lang="en-US" sz="2400" b="1" dirty="0" smtClean="0"/>
              <a:t>Rules </a:t>
            </a:r>
            <a:r>
              <a:rPr lang="en-US" sz="2400" b="1" dirty="0"/>
              <a:t>for Java Method Overriding</a:t>
            </a:r>
          </a:p>
          <a:p>
            <a:pPr marL="342900" indent="-342900">
              <a:buFont typeface="Arial" panose="020B0604020202020204" pitchFamily="34" charset="0"/>
              <a:buChar char="•"/>
            </a:pPr>
            <a:r>
              <a:rPr lang="en-US" sz="2400" dirty="0"/>
              <a:t>The method must have the same name as in the parent class</a:t>
            </a:r>
          </a:p>
          <a:p>
            <a:pPr marL="342900" indent="-342900">
              <a:buFont typeface="Arial" panose="020B0604020202020204" pitchFamily="34" charset="0"/>
              <a:buChar char="•"/>
            </a:pPr>
            <a:r>
              <a:rPr lang="en-US" sz="2400" dirty="0"/>
              <a:t>The method must have the same parameter as in the parent class.</a:t>
            </a:r>
          </a:p>
          <a:p>
            <a:pPr marL="342900" indent="-342900">
              <a:buFont typeface="Arial" panose="020B0604020202020204" pitchFamily="34" charset="0"/>
              <a:buChar char="•"/>
            </a:pPr>
            <a:r>
              <a:rPr lang="en-US" sz="2400" dirty="0"/>
              <a:t>There must be an </a:t>
            </a:r>
            <a:r>
              <a:rPr lang="en-US" sz="2400" dirty="0">
                <a:solidFill>
                  <a:srgbClr val="FF0000"/>
                </a:solidFill>
              </a:rPr>
              <a:t>IS-A</a:t>
            </a:r>
            <a:r>
              <a:rPr lang="en-US" sz="2400" dirty="0"/>
              <a:t> relationship (inheritance).</a:t>
            </a:r>
            <a:endParaRPr lang="en-IN" sz="2400" dirty="0"/>
          </a:p>
        </p:txBody>
      </p:sp>
    </p:spTree>
    <p:extLst>
      <p:ext uri="{BB962C8B-B14F-4D97-AF65-F5344CB8AC3E}">
        <p14:creationId xmlns:p14="http://schemas.microsoft.com/office/powerpoint/2010/main" val="40152938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522" y="1165271"/>
            <a:ext cx="3534410" cy="474489"/>
          </a:xfrm>
          <a:prstGeom prst="rect">
            <a:avLst/>
          </a:prstGeom>
        </p:spPr>
        <p:txBody>
          <a:bodyPr vert="horz" wrap="square" lIns="0" tIns="12700" rIns="0" bIns="0" rtlCol="0">
            <a:spAutoFit/>
          </a:bodyPr>
          <a:lstStyle/>
          <a:p>
            <a:pPr marL="12699">
              <a:spcBef>
                <a:spcPts val="100"/>
              </a:spcBef>
            </a:pPr>
            <a:r>
              <a:rPr sz="3000" spc="-5" dirty="0">
                <a:solidFill>
                  <a:srgbClr val="FFFFFF"/>
                </a:solidFill>
                <a:latin typeface="Cambria"/>
                <a:cs typeface="Cambria"/>
              </a:rPr>
              <a:t>Method</a:t>
            </a:r>
            <a:r>
              <a:rPr sz="3000" spc="-50" dirty="0">
                <a:solidFill>
                  <a:srgbClr val="FFFFFF"/>
                </a:solidFill>
                <a:latin typeface="Cambria"/>
                <a:cs typeface="Cambria"/>
              </a:rPr>
              <a:t> </a:t>
            </a:r>
            <a:r>
              <a:rPr lang="en-US" sz="3000" spc="-20" dirty="0" smtClean="0">
                <a:solidFill>
                  <a:srgbClr val="FFFFFF"/>
                </a:solidFill>
                <a:latin typeface="Cambria"/>
                <a:cs typeface="Cambria"/>
              </a:rPr>
              <a:t>Overriding</a:t>
            </a:r>
            <a:endParaRPr sz="3000" dirty="0">
              <a:latin typeface="Cambria"/>
              <a:cs typeface="Cambria"/>
            </a:endParaRPr>
          </a:p>
        </p:txBody>
      </p:sp>
      <p:sp>
        <p:nvSpPr>
          <p:cNvPr id="5" name="Rectangle 4">
            <a:extLst>
              <a:ext uri="{FF2B5EF4-FFF2-40B4-BE49-F238E27FC236}">
                <a16:creationId xmlns="" xmlns:a16="http://schemas.microsoft.com/office/drawing/2014/main" id="{E32A6C8B-EF81-461A-8A07-114C8CC28A7B}"/>
              </a:ext>
            </a:extLst>
          </p:cNvPr>
          <p:cNvSpPr/>
          <p:nvPr/>
        </p:nvSpPr>
        <p:spPr>
          <a:xfrm>
            <a:off x="495299" y="2057400"/>
            <a:ext cx="4457701" cy="369332"/>
          </a:xfrm>
          <a:prstGeom prst="rect">
            <a:avLst/>
          </a:prstGeom>
        </p:spPr>
        <p:txBody>
          <a:bodyPr wrap="square">
            <a:spAutoFit/>
          </a:bodyPr>
          <a:lstStyle/>
          <a:p>
            <a:endParaRPr lang="en-US" dirty="0"/>
          </a:p>
        </p:txBody>
      </p:sp>
      <p:sp>
        <p:nvSpPr>
          <p:cNvPr id="4" name="Rectangle 3"/>
          <p:cNvSpPr/>
          <p:nvPr/>
        </p:nvSpPr>
        <p:spPr>
          <a:xfrm>
            <a:off x="495299" y="2242066"/>
            <a:ext cx="9105902" cy="5016758"/>
          </a:xfrm>
          <a:prstGeom prst="rect">
            <a:avLst/>
          </a:prstGeom>
        </p:spPr>
        <p:txBody>
          <a:bodyPr wrap="square">
            <a:spAutoFit/>
          </a:bodyPr>
          <a:lstStyle/>
          <a:p>
            <a:r>
              <a:rPr lang="en-US" sz="2000" dirty="0"/>
              <a:t>c</a:t>
            </a:r>
            <a:r>
              <a:rPr lang="en-US" sz="2000" dirty="0" smtClean="0"/>
              <a:t>lass parent{</a:t>
            </a:r>
          </a:p>
          <a:p>
            <a:r>
              <a:rPr lang="en-US" sz="2000" dirty="0" smtClean="0"/>
              <a:t>void property() {</a:t>
            </a:r>
          </a:p>
          <a:p>
            <a:r>
              <a:rPr lang="en-IN" sz="2000" spc="-10" dirty="0" err="1">
                <a:latin typeface="Cambria"/>
                <a:cs typeface="Cambria"/>
              </a:rPr>
              <a:t>System.out.println</a:t>
            </a:r>
            <a:r>
              <a:rPr lang="en-IN" sz="2000" spc="-10" dirty="0" smtClean="0">
                <a:latin typeface="Cambria"/>
                <a:cs typeface="Cambria"/>
              </a:rPr>
              <a:t>(“</a:t>
            </a:r>
            <a:r>
              <a:rPr lang="en-IN" sz="2000" spc="-10" dirty="0" err="1" smtClean="0">
                <a:latin typeface="Cambria"/>
                <a:cs typeface="Cambria"/>
              </a:rPr>
              <a:t>Car+Land+Home</a:t>
            </a:r>
            <a:r>
              <a:rPr lang="en-IN" sz="2000" spc="-10" dirty="0" smtClean="0">
                <a:latin typeface="Cambria"/>
                <a:cs typeface="Cambria"/>
              </a:rPr>
              <a:t>”);  }</a:t>
            </a:r>
          </a:p>
          <a:p>
            <a:endParaRPr lang="en-US" sz="2000" spc="-10" dirty="0">
              <a:latin typeface="Cambria"/>
            </a:endParaRPr>
          </a:p>
          <a:p>
            <a:r>
              <a:rPr lang="en-US" sz="2000" spc="-10" dirty="0" smtClean="0">
                <a:latin typeface="Cambria"/>
              </a:rPr>
              <a:t>void </a:t>
            </a:r>
            <a:r>
              <a:rPr lang="en-US" sz="2000" spc="-10" dirty="0" smtClean="0">
                <a:solidFill>
                  <a:srgbClr val="FF0000"/>
                </a:solidFill>
                <a:latin typeface="Cambria"/>
              </a:rPr>
              <a:t>marriage</a:t>
            </a:r>
            <a:r>
              <a:rPr lang="en-US" sz="2000" spc="-10" dirty="0" smtClean="0">
                <a:latin typeface="Cambria"/>
              </a:rPr>
              <a:t>( ) {</a:t>
            </a:r>
          </a:p>
          <a:p>
            <a:r>
              <a:rPr lang="en-IN" sz="2000" spc="-10" dirty="0" err="1">
                <a:latin typeface="Cambria"/>
                <a:cs typeface="Cambria"/>
              </a:rPr>
              <a:t>System.out.println</a:t>
            </a:r>
            <a:r>
              <a:rPr lang="en-IN" sz="2000" spc="-10" dirty="0" smtClean="0">
                <a:latin typeface="Cambria"/>
                <a:cs typeface="Cambria"/>
              </a:rPr>
              <a:t>(“</a:t>
            </a:r>
            <a:r>
              <a:rPr lang="en-IN" sz="2000" spc="-10" dirty="0" err="1" smtClean="0">
                <a:latin typeface="Cambria"/>
                <a:cs typeface="Cambria"/>
              </a:rPr>
              <a:t>abc</a:t>
            </a:r>
            <a:r>
              <a:rPr lang="en-IN" sz="2000" spc="-10" dirty="0" smtClean="0">
                <a:latin typeface="Cambria"/>
                <a:cs typeface="Cambria"/>
              </a:rPr>
              <a:t>”); }</a:t>
            </a:r>
          </a:p>
          <a:p>
            <a:r>
              <a:rPr lang="en-US" sz="2000" spc="-10" dirty="0" smtClean="0">
                <a:latin typeface="Cambria"/>
              </a:rPr>
              <a:t>}</a:t>
            </a:r>
          </a:p>
          <a:p>
            <a:endParaRPr lang="en-US" sz="2000" spc="-10" dirty="0">
              <a:latin typeface="Cambria"/>
            </a:endParaRPr>
          </a:p>
          <a:p>
            <a:r>
              <a:rPr lang="en-US" sz="2000" spc="-10" dirty="0" smtClean="0">
                <a:latin typeface="Cambria"/>
              </a:rPr>
              <a:t>class son extends parent {</a:t>
            </a:r>
          </a:p>
          <a:p>
            <a:r>
              <a:rPr lang="en-US" sz="2000" spc="-10" dirty="0" smtClean="0">
                <a:latin typeface="Cambria"/>
              </a:rPr>
              <a:t>Void </a:t>
            </a:r>
            <a:r>
              <a:rPr lang="en-US" sz="2000" spc="-10" dirty="0" smtClean="0">
                <a:solidFill>
                  <a:srgbClr val="FF0000"/>
                </a:solidFill>
                <a:latin typeface="Cambria"/>
              </a:rPr>
              <a:t>marriage</a:t>
            </a:r>
            <a:r>
              <a:rPr lang="en-US" sz="2000" spc="-10" dirty="0" smtClean="0">
                <a:latin typeface="Cambria"/>
              </a:rPr>
              <a:t>() {</a:t>
            </a:r>
          </a:p>
          <a:p>
            <a:r>
              <a:rPr lang="en-IN" sz="2000" spc="-10" dirty="0" err="1">
                <a:latin typeface="Cambria"/>
                <a:cs typeface="Cambria"/>
              </a:rPr>
              <a:t>System.out.println</a:t>
            </a:r>
            <a:r>
              <a:rPr lang="en-IN" sz="2000" spc="-10" dirty="0" smtClean="0">
                <a:latin typeface="Cambria"/>
                <a:cs typeface="Cambria"/>
              </a:rPr>
              <a:t>(“XYZ”); }</a:t>
            </a:r>
          </a:p>
          <a:p>
            <a:endParaRPr lang="en-IN" sz="2000" spc="-10" dirty="0">
              <a:latin typeface="Cambria"/>
              <a:cs typeface="Cambria"/>
            </a:endParaRPr>
          </a:p>
          <a:p>
            <a:r>
              <a:rPr lang="en-US" sz="2000" spc="-10" dirty="0" smtClean="0">
                <a:latin typeface="Cambria"/>
              </a:rPr>
              <a:t>public static void main(String </a:t>
            </a:r>
            <a:r>
              <a:rPr lang="en-US" sz="2000" spc="-10" dirty="0" err="1" smtClean="0">
                <a:latin typeface="Cambria"/>
              </a:rPr>
              <a:t>args</a:t>
            </a:r>
            <a:r>
              <a:rPr lang="en-US" sz="2000" spc="-10" dirty="0" smtClean="0">
                <a:latin typeface="Cambria"/>
              </a:rPr>
              <a:t>[]) {</a:t>
            </a:r>
          </a:p>
          <a:p>
            <a:r>
              <a:rPr lang="en-US" sz="2000" spc="-10" dirty="0">
                <a:latin typeface="Cambria"/>
              </a:rPr>
              <a:t>s</a:t>
            </a:r>
            <a:r>
              <a:rPr lang="en-US" sz="2000" spc="-10" dirty="0" smtClean="0">
                <a:latin typeface="Cambria"/>
              </a:rPr>
              <a:t>on s = new son();</a:t>
            </a:r>
          </a:p>
          <a:p>
            <a:r>
              <a:rPr lang="en-US" sz="2000" spc="-10" dirty="0" err="1" smtClean="0">
                <a:latin typeface="Cambria"/>
              </a:rPr>
              <a:t>s.property</a:t>
            </a:r>
            <a:r>
              <a:rPr lang="en-US" sz="2000" spc="-10" dirty="0" smtClean="0">
                <a:latin typeface="Cambria"/>
              </a:rPr>
              <a:t>(); </a:t>
            </a:r>
            <a:r>
              <a:rPr lang="en-US" sz="2000" spc="-10" dirty="0" err="1" smtClean="0">
                <a:latin typeface="Cambria"/>
              </a:rPr>
              <a:t>s.marriage</a:t>
            </a:r>
            <a:r>
              <a:rPr lang="en-US" sz="2000" spc="-10" dirty="0" smtClean="0">
                <a:latin typeface="Cambria"/>
              </a:rPr>
              <a:t>();  }</a:t>
            </a:r>
          </a:p>
          <a:p>
            <a:r>
              <a:rPr lang="en-US" sz="2000" spc="-10" dirty="0" smtClean="0">
                <a:latin typeface="Cambria"/>
              </a:rPr>
              <a:t>}</a:t>
            </a:r>
            <a:endParaRPr lang="en-IN" sz="2000" dirty="0"/>
          </a:p>
        </p:txBody>
      </p:sp>
    </p:spTree>
    <p:extLst>
      <p:ext uri="{BB962C8B-B14F-4D97-AF65-F5344CB8AC3E}">
        <p14:creationId xmlns:p14="http://schemas.microsoft.com/office/powerpoint/2010/main" val="42092262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522" y="1165271"/>
            <a:ext cx="3534410" cy="474489"/>
          </a:xfrm>
          <a:prstGeom prst="rect">
            <a:avLst/>
          </a:prstGeom>
        </p:spPr>
        <p:txBody>
          <a:bodyPr vert="horz" wrap="square" lIns="0" tIns="12700" rIns="0" bIns="0" rtlCol="0">
            <a:spAutoFit/>
          </a:bodyPr>
          <a:lstStyle/>
          <a:p>
            <a:pPr marL="12699">
              <a:spcBef>
                <a:spcPts val="100"/>
              </a:spcBef>
            </a:pPr>
            <a:r>
              <a:rPr lang="en-US" sz="3000" spc="-5" dirty="0" smtClean="0">
                <a:solidFill>
                  <a:srgbClr val="FFFFFF"/>
                </a:solidFill>
                <a:latin typeface="Cambria"/>
                <a:cs typeface="Cambria"/>
              </a:rPr>
              <a:t>Polymorphism</a:t>
            </a:r>
            <a:endParaRPr sz="3000" dirty="0">
              <a:latin typeface="Cambria"/>
              <a:cs typeface="Cambria"/>
            </a:endParaRPr>
          </a:p>
        </p:txBody>
      </p:sp>
      <p:sp>
        <p:nvSpPr>
          <p:cNvPr id="5" name="Rectangle 4">
            <a:extLst>
              <a:ext uri="{FF2B5EF4-FFF2-40B4-BE49-F238E27FC236}">
                <a16:creationId xmlns="" xmlns:a16="http://schemas.microsoft.com/office/drawing/2014/main" id="{E32A6C8B-EF81-461A-8A07-114C8CC28A7B}"/>
              </a:ext>
            </a:extLst>
          </p:cNvPr>
          <p:cNvSpPr/>
          <p:nvPr/>
        </p:nvSpPr>
        <p:spPr>
          <a:xfrm>
            <a:off x="495299" y="2057400"/>
            <a:ext cx="4457701" cy="369332"/>
          </a:xfrm>
          <a:prstGeom prst="rect">
            <a:avLst/>
          </a:prstGeom>
        </p:spPr>
        <p:txBody>
          <a:bodyPr wrap="square">
            <a:spAutoFit/>
          </a:bodyPr>
          <a:lstStyle/>
          <a:p>
            <a:endParaRPr lang="en-US" dirty="0"/>
          </a:p>
        </p:txBody>
      </p:sp>
      <p:sp>
        <p:nvSpPr>
          <p:cNvPr id="4" name="Rectangle 3"/>
          <p:cNvSpPr/>
          <p:nvPr/>
        </p:nvSpPr>
        <p:spPr>
          <a:xfrm>
            <a:off x="495299" y="2057400"/>
            <a:ext cx="9105902" cy="2677656"/>
          </a:xfrm>
          <a:prstGeom prst="rect">
            <a:avLst/>
          </a:prstGeom>
        </p:spPr>
        <p:txBody>
          <a:bodyPr wrap="square">
            <a:spAutoFit/>
          </a:bodyPr>
          <a:lstStyle/>
          <a:p>
            <a:pPr marL="342900" indent="-342900">
              <a:buFont typeface="Arial" panose="020B0604020202020204" pitchFamily="34" charset="0"/>
              <a:buChar char="•"/>
            </a:pPr>
            <a:r>
              <a:rPr lang="en-US" sz="2400" dirty="0"/>
              <a:t>Polymorphism means "</a:t>
            </a:r>
            <a:r>
              <a:rPr lang="en-US" sz="2400" dirty="0">
                <a:solidFill>
                  <a:srgbClr val="FF0000"/>
                </a:solidFill>
              </a:rPr>
              <a:t>many forms</a:t>
            </a:r>
            <a:r>
              <a:rPr lang="en-US" sz="2400" dirty="0"/>
              <a:t>", and it occurs when we have many classes that are related to each other by inheritance</a:t>
            </a:r>
            <a:r>
              <a:rPr lang="en-US" sz="2400" dirty="0" smtClean="0"/>
              <a:t>.</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a:t> Inheritance lets us inherit attributes and methods from another class. </a:t>
            </a:r>
            <a:endParaRPr lang="en-US" sz="2400" dirty="0" smtClean="0"/>
          </a:p>
          <a:p>
            <a:pPr marL="342900" indent="-342900">
              <a:buFont typeface="Arial" panose="020B0604020202020204" pitchFamily="34" charset="0"/>
              <a:buChar char="•"/>
            </a:pPr>
            <a:r>
              <a:rPr lang="en-US" sz="2400" dirty="0" smtClean="0">
                <a:solidFill>
                  <a:srgbClr val="FF0000"/>
                </a:solidFill>
              </a:rPr>
              <a:t>Polymorphism </a:t>
            </a:r>
            <a:r>
              <a:rPr lang="en-US" sz="2400" dirty="0">
                <a:solidFill>
                  <a:srgbClr val="FF0000"/>
                </a:solidFill>
              </a:rPr>
              <a:t>uses those methods to perform different tasks. This allows us to perform a single action in different ways.</a:t>
            </a:r>
            <a:endParaRPr lang="en-IN" sz="2400" dirty="0">
              <a:solidFill>
                <a:srgbClr val="FF0000"/>
              </a:solidFill>
            </a:endParaRPr>
          </a:p>
        </p:txBody>
      </p:sp>
      <p:grpSp>
        <p:nvGrpSpPr>
          <p:cNvPr id="7" name="Group 6"/>
          <p:cNvGrpSpPr/>
          <p:nvPr/>
        </p:nvGrpSpPr>
        <p:grpSpPr>
          <a:xfrm>
            <a:off x="2667000" y="4735056"/>
            <a:ext cx="4762500" cy="2819400"/>
            <a:chOff x="2667000" y="4735056"/>
            <a:chExt cx="4762500" cy="2819400"/>
          </a:xfrm>
        </p:grpSpPr>
        <p:pic>
          <p:nvPicPr>
            <p:cNvPr id="3" name="Picture 2"/>
            <p:cNvPicPr>
              <a:picLocks noChangeAspect="1"/>
            </p:cNvPicPr>
            <p:nvPr/>
          </p:nvPicPr>
          <p:blipFill>
            <a:blip r:embed="rId2"/>
            <a:stretch>
              <a:fillRect/>
            </a:stretch>
          </p:blipFill>
          <p:spPr>
            <a:xfrm>
              <a:off x="2667000" y="4735056"/>
              <a:ext cx="4762500" cy="2819400"/>
            </a:xfrm>
            <a:prstGeom prst="rect">
              <a:avLst/>
            </a:prstGeom>
          </p:spPr>
        </p:pic>
        <p:sp>
          <p:nvSpPr>
            <p:cNvPr id="6" name="Rectangle 5"/>
            <p:cNvSpPr/>
            <p:nvPr/>
          </p:nvSpPr>
          <p:spPr>
            <a:xfrm>
              <a:off x="4429932" y="5181600"/>
              <a:ext cx="1056468" cy="2286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TextBox 7"/>
          <p:cNvSpPr txBox="1"/>
          <p:nvPr/>
        </p:nvSpPr>
        <p:spPr>
          <a:xfrm>
            <a:off x="392715" y="6324600"/>
            <a:ext cx="2394951" cy="923330"/>
          </a:xfrm>
          <a:prstGeom prst="rect">
            <a:avLst/>
          </a:prstGeom>
          <a:noFill/>
        </p:spPr>
        <p:txBody>
          <a:bodyPr wrap="none" rtlCol="0">
            <a:spAutoFit/>
          </a:bodyPr>
          <a:lstStyle/>
          <a:p>
            <a:r>
              <a:rPr lang="en-US" dirty="0" smtClean="0"/>
              <a:t>Method Overloading &amp; </a:t>
            </a:r>
          </a:p>
          <a:p>
            <a:r>
              <a:rPr lang="en-US" dirty="0" smtClean="0"/>
              <a:t>Operator Overloading </a:t>
            </a:r>
          </a:p>
          <a:p>
            <a:r>
              <a:rPr lang="en-US" dirty="0" smtClean="0"/>
              <a:t>occurs in compile time</a:t>
            </a:r>
            <a:endParaRPr lang="en-IN" dirty="0"/>
          </a:p>
        </p:txBody>
      </p:sp>
      <p:sp>
        <p:nvSpPr>
          <p:cNvPr id="9" name="TextBox 8"/>
          <p:cNvSpPr txBox="1"/>
          <p:nvPr/>
        </p:nvSpPr>
        <p:spPr>
          <a:xfrm>
            <a:off x="7429500" y="6601599"/>
            <a:ext cx="2085571" cy="646331"/>
          </a:xfrm>
          <a:prstGeom prst="rect">
            <a:avLst/>
          </a:prstGeom>
          <a:noFill/>
        </p:spPr>
        <p:txBody>
          <a:bodyPr wrap="none" rtlCol="0">
            <a:spAutoFit/>
          </a:bodyPr>
          <a:lstStyle/>
          <a:p>
            <a:r>
              <a:rPr lang="en-US" dirty="0" smtClean="0"/>
              <a:t>Method Overriding  </a:t>
            </a:r>
          </a:p>
          <a:p>
            <a:r>
              <a:rPr lang="en-US" dirty="0" smtClean="0"/>
              <a:t>occurs in Run time</a:t>
            </a:r>
            <a:endParaRPr lang="en-IN" dirty="0"/>
          </a:p>
        </p:txBody>
      </p:sp>
    </p:spTree>
    <p:extLst>
      <p:ext uri="{BB962C8B-B14F-4D97-AF65-F5344CB8AC3E}">
        <p14:creationId xmlns:p14="http://schemas.microsoft.com/office/powerpoint/2010/main" val="24313413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813" y="1165271"/>
            <a:ext cx="3195320" cy="474489"/>
          </a:xfrm>
          <a:prstGeom prst="rect">
            <a:avLst/>
          </a:prstGeom>
        </p:spPr>
        <p:txBody>
          <a:bodyPr vert="horz" wrap="square" lIns="0" tIns="12700" rIns="0" bIns="0" rtlCol="0">
            <a:spAutoFit/>
          </a:bodyPr>
          <a:lstStyle/>
          <a:p>
            <a:pPr marL="12699">
              <a:spcBef>
                <a:spcPts val="100"/>
              </a:spcBef>
            </a:pPr>
            <a:r>
              <a:rPr sz="3000" spc="-10" dirty="0">
                <a:solidFill>
                  <a:srgbClr val="FFFFFF"/>
                </a:solidFill>
                <a:latin typeface="Cambria"/>
                <a:cs typeface="Cambria"/>
              </a:rPr>
              <a:t>Scope</a:t>
            </a:r>
            <a:r>
              <a:rPr sz="3000" spc="-5" dirty="0">
                <a:solidFill>
                  <a:srgbClr val="FFFFFF"/>
                </a:solidFill>
                <a:latin typeface="Cambria"/>
                <a:cs typeface="Cambria"/>
              </a:rPr>
              <a:t> </a:t>
            </a:r>
            <a:r>
              <a:rPr sz="3000" spc="-15" dirty="0">
                <a:solidFill>
                  <a:srgbClr val="FFFFFF"/>
                </a:solidFill>
                <a:latin typeface="Cambria"/>
                <a:cs typeface="Cambria"/>
              </a:rPr>
              <a:t>of </a:t>
            </a:r>
            <a:r>
              <a:rPr sz="3000" spc="-25" dirty="0">
                <a:solidFill>
                  <a:srgbClr val="FFFFFF"/>
                </a:solidFill>
                <a:latin typeface="Cambria"/>
                <a:cs typeface="Cambria"/>
              </a:rPr>
              <a:t>Variables</a:t>
            </a:r>
            <a:endParaRPr sz="3000">
              <a:latin typeface="Cambria"/>
              <a:cs typeface="Cambria"/>
            </a:endParaRPr>
          </a:p>
        </p:txBody>
      </p:sp>
      <p:sp>
        <p:nvSpPr>
          <p:cNvPr id="3" name="object 3"/>
          <p:cNvSpPr txBox="1"/>
          <p:nvPr/>
        </p:nvSpPr>
        <p:spPr>
          <a:xfrm>
            <a:off x="493364" y="2072172"/>
            <a:ext cx="9260236" cy="4862357"/>
          </a:xfrm>
          <a:prstGeom prst="rect">
            <a:avLst/>
          </a:prstGeom>
        </p:spPr>
        <p:txBody>
          <a:bodyPr vert="horz" wrap="square" lIns="0" tIns="12065" rIns="0" bIns="0" rtlCol="0">
            <a:spAutoFit/>
          </a:bodyPr>
          <a:lstStyle/>
          <a:p>
            <a:pPr marL="355570" marR="6984" indent="-342871" algn="just">
              <a:lnSpc>
                <a:spcPct val="110300"/>
              </a:lnSpc>
              <a:spcBef>
                <a:spcPts val="95"/>
              </a:spcBef>
              <a:buFont typeface="Arial" panose="020B0604020202020204" pitchFamily="34" charset="0"/>
              <a:buChar char="•"/>
            </a:pPr>
            <a:r>
              <a:rPr sz="2400" b="1" spc="5" dirty="0">
                <a:solidFill>
                  <a:srgbClr val="0070C0"/>
                </a:solidFill>
                <a:latin typeface="Cambria"/>
                <a:cs typeface="Cambria"/>
              </a:rPr>
              <a:t>The scope of </a:t>
            </a:r>
            <a:r>
              <a:rPr sz="2400" b="1" spc="10" dirty="0">
                <a:solidFill>
                  <a:srgbClr val="0070C0"/>
                </a:solidFill>
                <a:latin typeface="Cambria"/>
                <a:cs typeface="Cambria"/>
              </a:rPr>
              <a:t>a </a:t>
            </a:r>
            <a:r>
              <a:rPr sz="2400" b="1" spc="-5" dirty="0">
                <a:solidFill>
                  <a:srgbClr val="0070C0"/>
                </a:solidFill>
                <a:latin typeface="Cambria"/>
                <a:cs typeface="Cambria"/>
              </a:rPr>
              <a:t>variable </a:t>
            </a:r>
            <a:r>
              <a:rPr sz="2400" b="1" spc="5" dirty="0">
                <a:solidFill>
                  <a:srgbClr val="0070C0"/>
                </a:solidFill>
                <a:latin typeface="Cambria"/>
                <a:cs typeface="Cambria"/>
              </a:rPr>
              <a:t>is </a:t>
            </a:r>
            <a:r>
              <a:rPr sz="2400" b="1" spc="15" dirty="0">
                <a:solidFill>
                  <a:srgbClr val="0070C0"/>
                </a:solidFill>
                <a:latin typeface="Cambria"/>
                <a:cs typeface="Cambria"/>
              </a:rPr>
              <a:t>the </a:t>
            </a:r>
            <a:r>
              <a:rPr sz="2400" b="1" spc="10" dirty="0">
                <a:solidFill>
                  <a:srgbClr val="0070C0"/>
                </a:solidFill>
                <a:latin typeface="Cambria"/>
                <a:cs typeface="Cambria"/>
              </a:rPr>
              <a:t>part </a:t>
            </a:r>
            <a:r>
              <a:rPr sz="2400" b="1" spc="15" dirty="0">
                <a:solidFill>
                  <a:srgbClr val="0070C0"/>
                </a:solidFill>
                <a:latin typeface="Cambria"/>
                <a:cs typeface="Cambria"/>
              </a:rPr>
              <a:t>of </a:t>
            </a:r>
            <a:r>
              <a:rPr sz="2400" b="1" spc="5" dirty="0">
                <a:solidFill>
                  <a:srgbClr val="0070C0"/>
                </a:solidFill>
                <a:latin typeface="Cambria"/>
                <a:cs typeface="Cambria"/>
              </a:rPr>
              <a:t>the </a:t>
            </a:r>
            <a:r>
              <a:rPr sz="2400" b="1" spc="-5" dirty="0">
                <a:solidFill>
                  <a:srgbClr val="0070C0"/>
                </a:solidFill>
                <a:latin typeface="Cambria"/>
                <a:cs typeface="Cambria"/>
              </a:rPr>
              <a:t>program where </a:t>
            </a:r>
            <a:r>
              <a:rPr sz="2400" b="1" spc="5" dirty="0">
                <a:solidFill>
                  <a:srgbClr val="0070C0"/>
                </a:solidFill>
                <a:latin typeface="Cambria"/>
                <a:cs typeface="Cambria"/>
              </a:rPr>
              <a:t>the</a:t>
            </a:r>
            <a:r>
              <a:rPr sz="2400" b="1" spc="10" dirty="0">
                <a:solidFill>
                  <a:srgbClr val="0070C0"/>
                </a:solidFill>
                <a:latin typeface="Cambria"/>
                <a:cs typeface="Cambria"/>
              </a:rPr>
              <a:t> </a:t>
            </a:r>
            <a:r>
              <a:rPr sz="2400" b="1" spc="-5" dirty="0">
                <a:solidFill>
                  <a:srgbClr val="0070C0"/>
                </a:solidFill>
                <a:latin typeface="Cambria"/>
                <a:cs typeface="Cambria"/>
              </a:rPr>
              <a:t>variable </a:t>
            </a:r>
            <a:r>
              <a:rPr sz="2400" b="1" spc="5" dirty="0">
                <a:solidFill>
                  <a:srgbClr val="0070C0"/>
                </a:solidFill>
                <a:latin typeface="Cambria"/>
                <a:cs typeface="Cambria"/>
              </a:rPr>
              <a:t>can </a:t>
            </a:r>
            <a:r>
              <a:rPr sz="2400" b="1" dirty="0">
                <a:solidFill>
                  <a:srgbClr val="0070C0"/>
                </a:solidFill>
                <a:latin typeface="Cambria"/>
                <a:cs typeface="Cambria"/>
              </a:rPr>
              <a:t>be </a:t>
            </a:r>
            <a:r>
              <a:rPr sz="2400" b="1" spc="5" dirty="0">
                <a:solidFill>
                  <a:srgbClr val="0070C0"/>
                </a:solidFill>
                <a:latin typeface="Cambria"/>
                <a:cs typeface="Cambria"/>
              </a:rPr>
              <a:t> </a:t>
            </a:r>
            <a:r>
              <a:rPr sz="2400" b="1" dirty="0">
                <a:solidFill>
                  <a:srgbClr val="0070C0"/>
                </a:solidFill>
                <a:latin typeface="Cambria"/>
                <a:cs typeface="Cambria"/>
              </a:rPr>
              <a:t>referenced.</a:t>
            </a:r>
          </a:p>
          <a:p>
            <a:pPr marL="342871" indent="-342871">
              <a:spcBef>
                <a:spcPts val="20"/>
              </a:spcBef>
              <a:buFont typeface="Arial" panose="020B0604020202020204" pitchFamily="34" charset="0"/>
              <a:buChar char="•"/>
            </a:pPr>
            <a:endParaRPr sz="2400" dirty="0">
              <a:latin typeface="Cambria"/>
              <a:cs typeface="Cambria"/>
            </a:endParaRPr>
          </a:p>
          <a:p>
            <a:pPr marL="355570" marR="5079" indent="-342871" algn="just">
              <a:lnSpc>
                <a:spcPct val="100800"/>
              </a:lnSpc>
              <a:buFont typeface="Arial" panose="020B0604020202020204" pitchFamily="34" charset="0"/>
              <a:buChar char="•"/>
            </a:pPr>
            <a:r>
              <a:rPr sz="2400" spc="10" dirty="0">
                <a:latin typeface="Cambria"/>
                <a:cs typeface="Cambria"/>
              </a:rPr>
              <a:t>A </a:t>
            </a:r>
            <a:r>
              <a:rPr sz="2400" spc="-5" dirty="0">
                <a:latin typeface="Cambria"/>
                <a:cs typeface="Cambria"/>
              </a:rPr>
              <a:t>variable </a:t>
            </a:r>
            <a:r>
              <a:rPr sz="2400" spc="5" dirty="0">
                <a:latin typeface="Cambria"/>
                <a:cs typeface="Cambria"/>
              </a:rPr>
              <a:t>defined </a:t>
            </a:r>
            <a:r>
              <a:rPr sz="2400" dirty="0">
                <a:latin typeface="Cambria"/>
                <a:cs typeface="Cambria"/>
              </a:rPr>
              <a:t>inside </a:t>
            </a:r>
            <a:r>
              <a:rPr sz="2400" spc="10" dirty="0">
                <a:latin typeface="Cambria"/>
                <a:cs typeface="Cambria"/>
              </a:rPr>
              <a:t>a </a:t>
            </a:r>
            <a:r>
              <a:rPr sz="2400" spc="5" dirty="0">
                <a:latin typeface="Cambria"/>
                <a:cs typeface="Cambria"/>
              </a:rPr>
              <a:t>method </a:t>
            </a:r>
            <a:r>
              <a:rPr sz="2400" dirty="0">
                <a:latin typeface="Cambria"/>
                <a:cs typeface="Cambria"/>
              </a:rPr>
              <a:t>is </a:t>
            </a:r>
            <a:r>
              <a:rPr sz="2400" spc="-5" dirty="0">
                <a:latin typeface="Cambria"/>
                <a:cs typeface="Cambria"/>
              </a:rPr>
              <a:t>referred to </a:t>
            </a:r>
            <a:r>
              <a:rPr sz="2400" spc="10" dirty="0">
                <a:latin typeface="Cambria"/>
                <a:cs typeface="Cambria"/>
              </a:rPr>
              <a:t>as a </a:t>
            </a:r>
            <a:r>
              <a:rPr sz="2400" spc="5" dirty="0">
                <a:latin typeface="Cambria"/>
                <a:cs typeface="Cambria"/>
              </a:rPr>
              <a:t>local </a:t>
            </a:r>
            <a:r>
              <a:rPr sz="2400" dirty="0">
                <a:latin typeface="Cambria"/>
                <a:cs typeface="Cambria"/>
              </a:rPr>
              <a:t>variable.</a:t>
            </a:r>
            <a:r>
              <a:rPr sz="2400" spc="5" dirty="0">
                <a:latin typeface="Cambria"/>
                <a:cs typeface="Cambria"/>
              </a:rPr>
              <a:t> The scope </a:t>
            </a:r>
            <a:r>
              <a:rPr sz="2400" spc="10" dirty="0">
                <a:latin typeface="Cambria"/>
                <a:cs typeface="Cambria"/>
              </a:rPr>
              <a:t> </a:t>
            </a:r>
            <a:r>
              <a:rPr sz="2400" spc="5" dirty="0">
                <a:latin typeface="Cambria"/>
                <a:cs typeface="Cambria"/>
              </a:rPr>
              <a:t>of </a:t>
            </a:r>
            <a:r>
              <a:rPr sz="2400" spc="10" dirty="0">
                <a:latin typeface="Cambria"/>
                <a:cs typeface="Cambria"/>
              </a:rPr>
              <a:t>a </a:t>
            </a:r>
            <a:r>
              <a:rPr sz="2400" spc="5" dirty="0">
                <a:latin typeface="Cambria"/>
                <a:cs typeface="Cambria"/>
              </a:rPr>
              <a:t>local </a:t>
            </a:r>
            <a:r>
              <a:rPr sz="2400" spc="-5" dirty="0">
                <a:latin typeface="Cambria"/>
                <a:cs typeface="Cambria"/>
              </a:rPr>
              <a:t>variable </a:t>
            </a:r>
            <a:r>
              <a:rPr sz="2400" spc="5" dirty="0">
                <a:latin typeface="Cambria"/>
                <a:cs typeface="Cambria"/>
              </a:rPr>
              <a:t>starts </a:t>
            </a:r>
            <a:r>
              <a:rPr sz="2400" spc="-5" dirty="0">
                <a:latin typeface="Cambria"/>
                <a:cs typeface="Cambria"/>
              </a:rPr>
              <a:t>from </a:t>
            </a:r>
            <a:r>
              <a:rPr sz="2400" dirty="0">
                <a:latin typeface="Cambria"/>
                <a:cs typeface="Cambria"/>
              </a:rPr>
              <a:t>its declaration </a:t>
            </a:r>
            <a:r>
              <a:rPr sz="2400" spc="10" dirty="0">
                <a:latin typeface="Cambria"/>
                <a:cs typeface="Cambria"/>
              </a:rPr>
              <a:t>and</a:t>
            </a:r>
            <a:r>
              <a:rPr sz="2400" spc="15" dirty="0">
                <a:latin typeface="Cambria"/>
                <a:cs typeface="Cambria"/>
              </a:rPr>
              <a:t> </a:t>
            </a:r>
            <a:r>
              <a:rPr sz="2400" dirty="0">
                <a:latin typeface="Cambria"/>
                <a:cs typeface="Cambria"/>
              </a:rPr>
              <a:t>continues </a:t>
            </a:r>
            <a:r>
              <a:rPr sz="2400" spc="-10" dirty="0">
                <a:latin typeface="Cambria"/>
                <a:cs typeface="Cambria"/>
              </a:rPr>
              <a:t>to </a:t>
            </a:r>
            <a:r>
              <a:rPr sz="2400" spc="5" dirty="0">
                <a:latin typeface="Cambria"/>
                <a:cs typeface="Cambria"/>
              </a:rPr>
              <a:t>the end of the </a:t>
            </a:r>
            <a:r>
              <a:rPr sz="2400" spc="10" dirty="0">
                <a:latin typeface="Cambria"/>
                <a:cs typeface="Cambria"/>
              </a:rPr>
              <a:t> </a:t>
            </a:r>
            <a:r>
              <a:rPr sz="2400" spc="5" dirty="0">
                <a:latin typeface="Cambria"/>
                <a:cs typeface="Cambria"/>
              </a:rPr>
              <a:t>block</a:t>
            </a:r>
            <a:r>
              <a:rPr sz="2400" spc="-20" dirty="0">
                <a:latin typeface="Cambria"/>
                <a:cs typeface="Cambria"/>
              </a:rPr>
              <a:t> </a:t>
            </a:r>
            <a:r>
              <a:rPr sz="2400" spc="5" dirty="0">
                <a:latin typeface="Cambria"/>
                <a:cs typeface="Cambria"/>
              </a:rPr>
              <a:t>that</a:t>
            </a:r>
            <a:r>
              <a:rPr sz="2400" spc="-15" dirty="0">
                <a:latin typeface="Cambria"/>
                <a:cs typeface="Cambria"/>
              </a:rPr>
              <a:t> </a:t>
            </a:r>
            <a:r>
              <a:rPr sz="2400" spc="5" dirty="0">
                <a:latin typeface="Cambria"/>
                <a:cs typeface="Cambria"/>
              </a:rPr>
              <a:t>contains</a:t>
            </a:r>
            <a:r>
              <a:rPr sz="2400" spc="-20" dirty="0">
                <a:latin typeface="Cambria"/>
                <a:cs typeface="Cambria"/>
              </a:rPr>
              <a:t> </a:t>
            </a:r>
            <a:r>
              <a:rPr sz="2400" spc="5" dirty="0">
                <a:latin typeface="Cambria"/>
                <a:cs typeface="Cambria"/>
              </a:rPr>
              <a:t>the</a:t>
            </a:r>
            <a:r>
              <a:rPr sz="2400" dirty="0">
                <a:latin typeface="Cambria"/>
                <a:cs typeface="Cambria"/>
              </a:rPr>
              <a:t> variable.</a:t>
            </a:r>
            <a:endParaRPr lang="en-US" sz="2400" dirty="0">
              <a:latin typeface="Cambria"/>
              <a:cs typeface="Cambria"/>
            </a:endParaRPr>
          </a:p>
          <a:p>
            <a:pPr marL="355570" marR="5079" indent="-342871" algn="just">
              <a:lnSpc>
                <a:spcPct val="100800"/>
              </a:lnSpc>
              <a:buFont typeface="Arial" panose="020B0604020202020204" pitchFamily="34" charset="0"/>
              <a:buChar char="•"/>
            </a:pPr>
            <a:endParaRPr lang="en-US" sz="2000" dirty="0">
              <a:latin typeface="Cambria"/>
              <a:cs typeface="Cambria"/>
            </a:endParaRPr>
          </a:p>
          <a:p>
            <a:pPr marL="12699" marR="5079" algn="just">
              <a:lnSpc>
                <a:spcPct val="100800"/>
              </a:lnSpc>
            </a:pPr>
            <a:r>
              <a:rPr lang="en-US" sz="2400" dirty="0">
                <a:latin typeface="Cambria"/>
                <a:cs typeface="Cambria"/>
              </a:rPr>
              <a:t>public class Main{	</a:t>
            </a:r>
          </a:p>
          <a:p>
            <a:pPr marL="12699" marR="5079" algn="just">
              <a:lnSpc>
                <a:spcPct val="100800"/>
              </a:lnSpc>
            </a:pPr>
            <a:r>
              <a:rPr lang="en-US" sz="2400" dirty="0">
                <a:latin typeface="Cambria"/>
                <a:cs typeface="Cambria"/>
              </a:rPr>
              <a:t>public static void main(String[] </a:t>
            </a:r>
            <a:r>
              <a:rPr lang="en-US" sz="2400" dirty="0" err="1">
                <a:latin typeface="Cambria"/>
                <a:cs typeface="Cambria"/>
              </a:rPr>
              <a:t>args</a:t>
            </a:r>
            <a:r>
              <a:rPr lang="en-US" sz="2400" dirty="0">
                <a:latin typeface="Cambria"/>
                <a:cs typeface="Cambria"/>
              </a:rPr>
              <a:t>) {	   </a:t>
            </a:r>
          </a:p>
          <a:p>
            <a:pPr marL="12699" marR="5079" algn="just">
              <a:lnSpc>
                <a:spcPct val="100800"/>
              </a:lnSpc>
            </a:pPr>
            <a:r>
              <a:rPr lang="en-US" sz="2400" dirty="0">
                <a:latin typeface="Cambria"/>
                <a:cs typeface="Cambria"/>
              </a:rPr>
              <a:t> for(int </a:t>
            </a:r>
            <a:r>
              <a:rPr lang="en-US" sz="2400" dirty="0" err="1">
                <a:latin typeface="Cambria"/>
                <a:cs typeface="Cambria"/>
              </a:rPr>
              <a:t>i</a:t>
            </a:r>
            <a:r>
              <a:rPr lang="en-US" sz="2400" dirty="0">
                <a:latin typeface="Cambria"/>
                <a:cs typeface="Cambria"/>
              </a:rPr>
              <a:t>=0; </a:t>
            </a:r>
            <a:r>
              <a:rPr lang="en-US" sz="2400" dirty="0" err="1">
                <a:latin typeface="Cambria"/>
                <a:cs typeface="Cambria"/>
              </a:rPr>
              <a:t>i</a:t>
            </a:r>
            <a:r>
              <a:rPr lang="en-US" sz="2400" dirty="0">
                <a:latin typeface="Cambria"/>
                <a:cs typeface="Cambria"/>
              </a:rPr>
              <a:t>&lt;10; </a:t>
            </a:r>
            <a:r>
              <a:rPr lang="en-US" sz="2400" dirty="0" err="1">
                <a:latin typeface="Cambria"/>
                <a:cs typeface="Cambria"/>
              </a:rPr>
              <a:t>i</a:t>
            </a:r>
            <a:r>
              <a:rPr lang="en-US" sz="2400" dirty="0">
                <a:latin typeface="Cambria"/>
                <a:cs typeface="Cambria"/>
              </a:rPr>
              <a:t>++){		</a:t>
            </a:r>
          </a:p>
          <a:p>
            <a:pPr marL="12699" marR="5079" algn="just">
              <a:lnSpc>
                <a:spcPct val="100800"/>
              </a:lnSpc>
            </a:pPr>
            <a:r>
              <a:rPr lang="en-US" sz="2400" dirty="0" err="1">
                <a:latin typeface="Cambria"/>
                <a:cs typeface="Cambria"/>
              </a:rPr>
              <a:t>System.out.println</a:t>
            </a:r>
            <a:r>
              <a:rPr lang="en-US" sz="2400" dirty="0">
                <a:latin typeface="Cambria"/>
                <a:cs typeface="Cambria"/>
              </a:rPr>
              <a:t>(</a:t>
            </a:r>
            <a:r>
              <a:rPr lang="en-US" sz="2400" dirty="0" err="1">
                <a:latin typeface="Cambria"/>
                <a:cs typeface="Cambria"/>
              </a:rPr>
              <a:t>i</a:t>
            </a:r>
            <a:r>
              <a:rPr lang="en-US" sz="2400" dirty="0">
                <a:latin typeface="Cambria"/>
                <a:cs typeface="Cambria"/>
              </a:rPr>
              <a:t>);	    }	   </a:t>
            </a:r>
          </a:p>
          <a:p>
            <a:pPr marL="12699" marR="5079" algn="just">
              <a:lnSpc>
                <a:spcPct val="100800"/>
              </a:lnSpc>
            </a:pPr>
            <a:r>
              <a:rPr lang="en-US" sz="2400" dirty="0">
                <a:latin typeface="Cambria"/>
                <a:cs typeface="Cambria"/>
              </a:rPr>
              <a:t> </a:t>
            </a:r>
            <a:r>
              <a:rPr lang="en-US" sz="2400" dirty="0" err="1">
                <a:latin typeface="Cambria"/>
                <a:cs typeface="Cambria"/>
              </a:rPr>
              <a:t>System.out.println</a:t>
            </a:r>
            <a:r>
              <a:rPr lang="en-US" sz="2400" dirty="0">
                <a:latin typeface="Cambria"/>
                <a:cs typeface="Cambria"/>
              </a:rPr>
              <a:t>(</a:t>
            </a:r>
            <a:r>
              <a:rPr lang="en-US" sz="2400" dirty="0" err="1">
                <a:latin typeface="Cambria"/>
                <a:cs typeface="Cambria"/>
              </a:rPr>
              <a:t>i</a:t>
            </a:r>
            <a:r>
              <a:rPr lang="en-US" sz="2400" dirty="0">
                <a:latin typeface="Cambria"/>
                <a:cs typeface="Cambria"/>
              </a:rPr>
              <a:t>); //Out of scope	</a:t>
            </a:r>
          </a:p>
          <a:p>
            <a:pPr marL="12699" marR="5079" algn="just">
              <a:lnSpc>
                <a:spcPct val="100800"/>
              </a:lnSpc>
            </a:pPr>
            <a:r>
              <a:rPr lang="en-US" sz="2400" dirty="0">
                <a:latin typeface="Cambria"/>
                <a:cs typeface="Cambria"/>
              </a:rPr>
              <a:t>}}</a:t>
            </a:r>
            <a:endParaRPr sz="2400" dirty="0">
              <a:latin typeface="Cambria"/>
              <a:cs typeface="Cambri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466" y="1066800"/>
            <a:ext cx="4334800" cy="566822"/>
          </a:xfrm>
          <a:prstGeom prst="rect">
            <a:avLst/>
          </a:prstGeom>
        </p:spPr>
        <p:txBody>
          <a:bodyPr vert="horz" wrap="square" lIns="0" tIns="12700" rIns="0" bIns="0" rtlCol="0">
            <a:spAutoFit/>
          </a:bodyPr>
          <a:lstStyle/>
          <a:p>
            <a:pPr marL="12699">
              <a:spcBef>
                <a:spcPts val="100"/>
              </a:spcBef>
            </a:pPr>
            <a:r>
              <a:rPr lang="en-US" sz="3600" spc="-5" dirty="0" smtClean="0">
                <a:solidFill>
                  <a:srgbClr val="FFFFFF"/>
                </a:solidFill>
              </a:rPr>
              <a:t>Declaring Objects</a:t>
            </a:r>
            <a:endParaRPr sz="3600" dirty="0"/>
          </a:p>
        </p:txBody>
      </p:sp>
      <p:sp>
        <p:nvSpPr>
          <p:cNvPr id="3" name="object 3"/>
          <p:cNvSpPr txBox="1"/>
          <p:nvPr/>
        </p:nvSpPr>
        <p:spPr>
          <a:xfrm>
            <a:off x="839181" y="2057400"/>
            <a:ext cx="8609619" cy="4424929"/>
          </a:xfrm>
          <a:prstGeom prst="rect">
            <a:avLst/>
          </a:prstGeom>
        </p:spPr>
        <p:txBody>
          <a:bodyPr vert="horz" wrap="square" lIns="0" tIns="13335" rIns="0" bIns="0" rtlCol="0">
            <a:spAutoFit/>
          </a:bodyPr>
          <a:lstStyle/>
          <a:p>
            <a:pPr marL="355599" marR="5079" indent="-342900" algn="just">
              <a:spcBef>
                <a:spcPts val="105"/>
              </a:spcBef>
              <a:buFont typeface="Wingdings" panose="05000000000000000000" pitchFamily="2" charset="2"/>
              <a:buChar char="§"/>
            </a:pPr>
            <a:r>
              <a:rPr lang="en-US" sz="2800" dirty="0">
                <a:latin typeface="Cambria"/>
                <a:cs typeface="Cambria"/>
              </a:rPr>
              <a:t>The object is a basic building block of an OOPs</a:t>
            </a:r>
          </a:p>
          <a:p>
            <a:pPr marL="355599" marR="5079" indent="-342900" algn="just">
              <a:spcBef>
                <a:spcPts val="105"/>
              </a:spcBef>
              <a:buFont typeface="Wingdings" panose="05000000000000000000" pitchFamily="2" charset="2"/>
              <a:buChar char="§"/>
            </a:pPr>
            <a:r>
              <a:rPr lang="en-US" sz="2800" dirty="0">
                <a:latin typeface="Cambria"/>
                <a:cs typeface="Cambria"/>
              </a:rPr>
              <a:t>language. In Java, we cannot execute any program without creating an object</a:t>
            </a:r>
            <a:r>
              <a:rPr lang="en-US" sz="2800" dirty="0" smtClean="0">
                <a:latin typeface="Cambria"/>
                <a:cs typeface="Cambria"/>
              </a:rPr>
              <a:t>.</a:t>
            </a:r>
          </a:p>
          <a:p>
            <a:pPr marL="355599" marR="5079" indent="-342900" algn="just">
              <a:spcBef>
                <a:spcPts val="105"/>
              </a:spcBef>
              <a:buFont typeface="Wingdings" panose="05000000000000000000" pitchFamily="2" charset="2"/>
              <a:buChar char="§"/>
            </a:pPr>
            <a:r>
              <a:rPr lang="en-US" sz="2800" dirty="0" smtClean="0">
                <a:latin typeface="Cambria"/>
                <a:cs typeface="Cambria"/>
              </a:rPr>
              <a:t>Java provides </a:t>
            </a:r>
            <a:r>
              <a:rPr lang="en-US" sz="2800" dirty="0">
                <a:latin typeface="Cambria"/>
                <a:cs typeface="Cambria"/>
              </a:rPr>
              <a:t>five ways to create an object.</a:t>
            </a:r>
          </a:p>
          <a:p>
            <a:pPr marL="355599" marR="5079" indent="-342900" algn="just">
              <a:spcBef>
                <a:spcPts val="105"/>
              </a:spcBef>
              <a:buFont typeface="Wingdings" panose="05000000000000000000" pitchFamily="2" charset="2"/>
              <a:buChar char="§"/>
            </a:pPr>
            <a:endParaRPr lang="en-US" sz="2800" dirty="0">
              <a:latin typeface="Cambria"/>
              <a:cs typeface="Cambria"/>
            </a:endParaRPr>
          </a:p>
          <a:p>
            <a:pPr marL="355599" marR="5079" indent="-342900" algn="just">
              <a:spcBef>
                <a:spcPts val="105"/>
              </a:spcBef>
              <a:buFont typeface="Wingdings" panose="05000000000000000000" pitchFamily="2" charset="2"/>
              <a:buChar char="§"/>
            </a:pPr>
            <a:r>
              <a:rPr lang="en-US" sz="2800" dirty="0">
                <a:latin typeface="Cambria"/>
                <a:cs typeface="Cambria"/>
              </a:rPr>
              <a:t>Using </a:t>
            </a:r>
            <a:r>
              <a:rPr lang="en-US" sz="2800" dirty="0">
                <a:solidFill>
                  <a:srgbClr val="FF0000"/>
                </a:solidFill>
                <a:latin typeface="Cambria"/>
                <a:cs typeface="Cambria"/>
              </a:rPr>
              <a:t>new</a:t>
            </a:r>
            <a:r>
              <a:rPr lang="en-US" sz="2800" dirty="0">
                <a:latin typeface="Cambria"/>
                <a:cs typeface="Cambria"/>
              </a:rPr>
              <a:t> Keyword</a:t>
            </a:r>
          </a:p>
          <a:p>
            <a:pPr marL="355599" marR="5079" indent="-342900" algn="just">
              <a:spcBef>
                <a:spcPts val="105"/>
              </a:spcBef>
              <a:buFont typeface="Wingdings" panose="05000000000000000000" pitchFamily="2" charset="2"/>
              <a:buChar char="§"/>
            </a:pPr>
            <a:r>
              <a:rPr lang="en-US" sz="2800" dirty="0">
                <a:latin typeface="Cambria"/>
                <a:cs typeface="Cambria"/>
              </a:rPr>
              <a:t>Using clone() method</a:t>
            </a:r>
          </a:p>
          <a:p>
            <a:pPr marL="355599" marR="5079" indent="-342900" algn="just">
              <a:spcBef>
                <a:spcPts val="105"/>
              </a:spcBef>
              <a:buFont typeface="Wingdings" panose="05000000000000000000" pitchFamily="2" charset="2"/>
              <a:buChar char="§"/>
            </a:pPr>
            <a:r>
              <a:rPr lang="en-US" sz="2800" dirty="0">
                <a:latin typeface="Cambria"/>
                <a:cs typeface="Cambria"/>
              </a:rPr>
              <a:t>Using </a:t>
            </a:r>
            <a:r>
              <a:rPr lang="en-US" sz="2800" dirty="0" err="1">
                <a:latin typeface="Cambria"/>
                <a:cs typeface="Cambria"/>
              </a:rPr>
              <a:t>newInstance</a:t>
            </a:r>
            <a:r>
              <a:rPr lang="en-US" sz="2800" dirty="0">
                <a:latin typeface="Cambria"/>
                <a:cs typeface="Cambria"/>
              </a:rPr>
              <a:t>() method of the Class </a:t>
            </a:r>
            <a:r>
              <a:rPr lang="en-US" sz="2800" dirty="0" err="1">
                <a:latin typeface="Cambria"/>
                <a:cs typeface="Cambria"/>
              </a:rPr>
              <a:t>class</a:t>
            </a:r>
            <a:endParaRPr lang="en-US" sz="2800" dirty="0">
              <a:latin typeface="Cambria"/>
              <a:cs typeface="Cambria"/>
            </a:endParaRPr>
          </a:p>
          <a:p>
            <a:pPr marL="355599" marR="5079" indent="-342900" algn="just">
              <a:spcBef>
                <a:spcPts val="105"/>
              </a:spcBef>
              <a:buFont typeface="Wingdings" panose="05000000000000000000" pitchFamily="2" charset="2"/>
              <a:buChar char="§"/>
            </a:pPr>
            <a:r>
              <a:rPr lang="en-US" sz="2800" dirty="0">
                <a:latin typeface="Cambria"/>
                <a:cs typeface="Cambria"/>
              </a:rPr>
              <a:t>Using </a:t>
            </a:r>
            <a:r>
              <a:rPr lang="en-US" sz="2800" dirty="0" err="1">
                <a:latin typeface="Cambria"/>
                <a:cs typeface="Cambria"/>
              </a:rPr>
              <a:t>newInstance</a:t>
            </a:r>
            <a:r>
              <a:rPr lang="en-US" sz="2800" dirty="0">
                <a:latin typeface="Cambria"/>
                <a:cs typeface="Cambria"/>
              </a:rPr>
              <a:t>() method of the Constructor class</a:t>
            </a:r>
          </a:p>
          <a:p>
            <a:pPr marL="355599" marR="5079" indent="-342900" algn="just">
              <a:spcBef>
                <a:spcPts val="105"/>
              </a:spcBef>
              <a:buFont typeface="Wingdings" panose="05000000000000000000" pitchFamily="2" charset="2"/>
              <a:buChar char="§"/>
            </a:pPr>
            <a:r>
              <a:rPr lang="en-US" sz="2800" dirty="0">
                <a:latin typeface="Cambria"/>
                <a:cs typeface="Cambria"/>
              </a:rPr>
              <a:t>Using Deserialization</a:t>
            </a:r>
          </a:p>
        </p:txBody>
      </p:sp>
      <p:pic>
        <p:nvPicPr>
          <p:cNvPr id="4" name="object 4"/>
          <p:cNvPicPr/>
          <p:nvPr/>
        </p:nvPicPr>
        <p:blipFill>
          <a:blip r:embed="rId2" cstate="print"/>
          <a:stretch>
            <a:fillRect/>
          </a:stretch>
        </p:blipFill>
        <p:spPr>
          <a:xfrm>
            <a:off x="457201" y="6553293"/>
            <a:ext cx="9136380" cy="754287"/>
          </a:xfrm>
          <a:prstGeom prst="rect">
            <a:avLst/>
          </a:prstGeom>
        </p:spPr>
      </p:pic>
    </p:spTree>
    <p:extLst>
      <p:ext uri="{BB962C8B-B14F-4D97-AF65-F5344CB8AC3E}">
        <p14:creationId xmlns:p14="http://schemas.microsoft.com/office/powerpoint/2010/main" val="278826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813" y="1165271"/>
            <a:ext cx="3195320" cy="474489"/>
          </a:xfrm>
          <a:prstGeom prst="rect">
            <a:avLst/>
          </a:prstGeom>
        </p:spPr>
        <p:txBody>
          <a:bodyPr vert="horz" wrap="square" lIns="0" tIns="12700" rIns="0" bIns="0" rtlCol="0">
            <a:spAutoFit/>
          </a:bodyPr>
          <a:lstStyle/>
          <a:p>
            <a:pPr marL="12699">
              <a:spcBef>
                <a:spcPts val="100"/>
              </a:spcBef>
            </a:pPr>
            <a:r>
              <a:rPr lang="en-IN" sz="3000" spc="-10" dirty="0" smtClean="0">
                <a:solidFill>
                  <a:srgbClr val="FFFFFF"/>
                </a:solidFill>
                <a:latin typeface="Cambria"/>
                <a:cs typeface="Cambria"/>
              </a:rPr>
              <a:t>Array of Objects</a:t>
            </a:r>
            <a:endParaRPr sz="3000" dirty="0">
              <a:latin typeface="Cambria"/>
              <a:cs typeface="Cambria"/>
            </a:endParaRPr>
          </a:p>
        </p:txBody>
      </p:sp>
      <p:sp>
        <p:nvSpPr>
          <p:cNvPr id="3" name="object 3"/>
          <p:cNvSpPr txBox="1"/>
          <p:nvPr/>
        </p:nvSpPr>
        <p:spPr>
          <a:xfrm>
            <a:off x="493364" y="2072172"/>
            <a:ext cx="9260236" cy="4938660"/>
          </a:xfrm>
          <a:prstGeom prst="rect">
            <a:avLst/>
          </a:prstGeom>
        </p:spPr>
        <p:txBody>
          <a:bodyPr vert="horz" wrap="square" lIns="0" tIns="12065" rIns="0" bIns="0" rtlCol="0">
            <a:spAutoFit/>
          </a:bodyPr>
          <a:lstStyle/>
          <a:p>
            <a:pPr marL="355599" marR="6984" indent="-342900" algn="just">
              <a:lnSpc>
                <a:spcPct val="110300"/>
              </a:lnSpc>
              <a:spcBef>
                <a:spcPts val="95"/>
              </a:spcBef>
              <a:buFont typeface="Arial" panose="020B0604020202020204" pitchFamily="34" charset="0"/>
              <a:buChar char="•"/>
            </a:pPr>
            <a:r>
              <a:rPr lang="en-US" sz="2400" b="1" spc="5" dirty="0">
                <a:latin typeface="Cambria"/>
                <a:cs typeface="Cambria"/>
              </a:rPr>
              <a:t>When we require a single object to store in our program we do it with a variable of type Object. But when we deal with numerous objects, then it is preferred to use an Array of Objects</a:t>
            </a:r>
            <a:r>
              <a:rPr lang="en-US" sz="2400" b="1" spc="5" dirty="0" smtClean="0">
                <a:latin typeface="Cambria"/>
                <a:cs typeface="Cambria"/>
              </a:rPr>
              <a:t>.</a:t>
            </a:r>
          </a:p>
          <a:p>
            <a:pPr marL="355599" marR="6984" indent="-342900" algn="just">
              <a:lnSpc>
                <a:spcPct val="110300"/>
              </a:lnSpc>
              <a:spcBef>
                <a:spcPts val="95"/>
              </a:spcBef>
              <a:buFont typeface="Arial" panose="020B0604020202020204" pitchFamily="34" charset="0"/>
              <a:buChar char="•"/>
            </a:pPr>
            <a:r>
              <a:rPr lang="en-US" sz="2400" dirty="0">
                <a:latin typeface="Cambria"/>
                <a:cs typeface="Cambria"/>
              </a:rPr>
              <a:t>Unlike the traditional array stores values like String, integer, Boolean, </a:t>
            </a:r>
            <a:r>
              <a:rPr lang="en-US" sz="2400" dirty="0" err="1">
                <a:latin typeface="Cambria"/>
                <a:cs typeface="Cambria"/>
              </a:rPr>
              <a:t>etc</a:t>
            </a:r>
            <a:r>
              <a:rPr lang="en-US" sz="2400" dirty="0">
                <a:latin typeface="Cambria"/>
                <a:cs typeface="Cambria"/>
              </a:rPr>
              <a:t> an Array of Objects stores objects that mean objects are stored as elements of an array. </a:t>
            </a:r>
            <a:endParaRPr lang="en-US" sz="2400" dirty="0" smtClean="0">
              <a:latin typeface="Cambria"/>
              <a:cs typeface="Cambria"/>
            </a:endParaRPr>
          </a:p>
          <a:p>
            <a:pPr marL="355599" marR="6984" indent="-342900" algn="just">
              <a:lnSpc>
                <a:spcPct val="110300"/>
              </a:lnSpc>
              <a:spcBef>
                <a:spcPts val="95"/>
              </a:spcBef>
              <a:buFont typeface="Arial" panose="020B0604020202020204" pitchFamily="34" charset="0"/>
              <a:buChar char="•"/>
            </a:pPr>
            <a:r>
              <a:rPr lang="en-US" sz="2400" dirty="0" smtClean="0">
                <a:latin typeface="Cambria"/>
                <a:cs typeface="Cambria"/>
              </a:rPr>
              <a:t>Note: </a:t>
            </a:r>
            <a:r>
              <a:rPr lang="en-US" sz="2400" dirty="0">
                <a:latin typeface="Cambria"/>
                <a:cs typeface="Cambria"/>
              </a:rPr>
              <a:t>that when we say Array of Objects it is not the object itself that is stored in the array but the reference of the object</a:t>
            </a:r>
            <a:r>
              <a:rPr lang="en-US" sz="2400" dirty="0" smtClean="0">
                <a:latin typeface="Cambria"/>
                <a:cs typeface="Cambria"/>
              </a:rPr>
              <a:t>.</a:t>
            </a:r>
          </a:p>
          <a:p>
            <a:pPr marL="355599" marR="6984" indent="-342900" algn="just">
              <a:lnSpc>
                <a:spcPct val="110300"/>
              </a:lnSpc>
              <a:spcBef>
                <a:spcPts val="95"/>
              </a:spcBef>
              <a:buFont typeface="Arial" panose="020B0604020202020204" pitchFamily="34" charset="0"/>
              <a:buChar char="•"/>
            </a:pPr>
            <a:r>
              <a:rPr lang="en-US" sz="2400" dirty="0">
                <a:latin typeface="Cambria"/>
                <a:cs typeface="Cambria"/>
              </a:rPr>
              <a:t>Syntax:</a:t>
            </a:r>
          </a:p>
          <a:p>
            <a:pPr marL="355599" marR="6984" indent="-342900">
              <a:lnSpc>
                <a:spcPct val="110300"/>
              </a:lnSpc>
              <a:spcBef>
                <a:spcPts val="95"/>
              </a:spcBef>
              <a:buFont typeface="Arial" panose="020B0604020202020204" pitchFamily="34" charset="0"/>
              <a:buChar char="•"/>
            </a:pPr>
            <a:r>
              <a:rPr lang="en-US" sz="2400" dirty="0" err="1" smtClean="0">
                <a:solidFill>
                  <a:srgbClr val="FF0000"/>
                </a:solidFill>
                <a:latin typeface="Cambria"/>
                <a:cs typeface="Cambria"/>
              </a:rPr>
              <a:t>ClassName</a:t>
            </a:r>
            <a:r>
              <a:rPr lang="en-US" sz="2400" dirty="0" smtClean="0">
                <a:solidFill>
                  <a:srgbClr val="FF0000"/>
                </a:solidFill>
                <a:latin typeface="Cambria"/>
                <a:cs typeface="Cambria"/>
              </a:rPr>
              <a:t> </a:t>
            </a:r>
            <a:r>
              <a:rPr lang="en-US" sz="2400" dirty="0" err="1">
                <a:solidFill>
                  <a:srgbClr val="FF0000"/>
                </a:solidFill>
                <a:latin typeface="Cambria"/>
                <a:cs typeface="Cambria"/>
              </a:rPr>
              <a:t>obj</a:t>
            </a:r>
            <a:r>
              <a:rPr lang="en-US" sz="2400" dirty="0" smtClean="0">
                <a:solidFill>
                  <a:srgbClr val="FF0000"/>
                </a:solidFill>
                <a:latin typeface="Cambria"/>
                <a:cs typeface="Cambria"/>
              </a:rPr>
              <a:t>[ ]=</a:t>
            </a:r>
            <a:r>
              <a:rPr lang="en-US" sz="2400" dirty="0">
                <a:solidFill>
                  <a:srgbClr val="FF0000"/>
                </a:solidFill>
                <a:latin typeface="Cambria"/>
                <a:cs typeface="Cambria"/>
              </a:rPr>
              <a:t>new </a:t>
            </a:r>
            <a:r>
              <a:rPr lang="en-US" sz="2400" dirty="0" err="1">
                <a:solidFill>
                  <a:srgbClr val="FF0000"/>
                </a:solidFill>
                <a:latin typeface="Cambria"/>
                <a:cs typeface="Cambria"/>
              </a:rPr>
              <a:t>ClassName</a:t>
            </a:r>
            <a:r>
              <a:rPr lang="en-US" sz="2400" dirty="0">
                <a:solidFill>
                  <a:srgbClr val="FF0000"/>
                </a:solidFill>
                <a:latin typeface="Cambria"/>
                <a:cs typeface="Cambria"/>
              </a:rPr>
              <a:t>[</a:t>
            </a:r>
            <a:r>
              <a:rPr lang="en-US" sz="2400" dirty="0" err="1">
                <a:solidFill>
                  <a:srgbClr val="FF0000"/>
                </a:solidFill>
                <a:latin typeface="Cambria"/>
                <a:cs typeface="Cambria"/>
              </a:rPr>
              <a:t>array_length</a:t>
            </a:r>
            <a:r>
              <a:rPr lang="en-US" sz="2400" dirty="0">
                <a:solidFill>
                  <a:srgbClr val="FF0000"/>
                </a:solidFill>
                <a:latin typeface="Cambria"/>
                <a:cs typeface="Cambria"/>
              </a:rPr>
              <a:t>]; </a:t>
            </a:r>
            <a:r>
              <a:rPr lang="en-US" sz="2400" dirty="0">
                <a:latin typeface="Cambria"/>
                <a:cs typeface="Cambria"/>
              </a:rPr>
              <a:t>//declare and instantiate an array of objects</a:t>
            </a:r>
            <a:endParaRPr sz="2400" dirty="0">
              <a:latin typeface="Cambria"/>
              <a:cs typeface="Cambria"/>
            </a:endParaRPr>
          </a:p>
        </p:txBody>
      </p:sp>
    </p:spTree>
    <p:extLst>
      <p:ext uri="{BB962C8B-B14F-4D97-AF65-F5344CB8AC3E}">
        <p14:creationId xmlns:p14="http://schemas.microsoft.com/office/powerpoint/2010/main" val="35336533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813" y="1165271"/>
            <a:ext cx="3195320" cy="474489"/>
          </a:xfrm>
          <a:prstGeom prst="rect">
            <a:avLst/>
          </a:prstGeom>
        </p:spPr>
        <p:txBody>
          <a:bodyPr vert="horz" wrap="square" lIns="0" tIns="12700" rIns="0" bIns="0" rtlCol="0">
            <a:spAutoFit/>
          </a:bodyPr>
          <a:lstStyle/>
          <a:p>
            <a:pPr marL="12699">
              <a:spcBef>
                <a:spcPts val="100"/>
              </a:spcBef>
            </a:pPr>
            <a:r>
              <a:rPr lang="en-IN" sz="3000" spc="-10" dirty="0" smtClean="0">
                <a:solidFill>
                  <a:srgbClr val="FFFFFF"/>
                </a:solidFill>
                <a:latin typeface="Cambria"/>
                <a:cs typeface="Cambria"/>
              </a:rPr>
              <a:t>Array of Objects</a:t>
            </a:r>
            <a:endParaRPr sz="3000" dirty="0">
              <a:latin typeface="Cambria"/>
              <a:cs typeface="Cambria"/>
            </a:endParaRPr>
          </a:p>
        </p:txBody>
      </p:sp>
      <p:sp>
        <p:nvSpPr>
          <p:cNvPr id="3" name="object 3"/>
          <p:cNvSpPr txBox="1"/>
          <p:nvPr/>
        </p:nvSpPr>
        <p:spPr>
          <a:xfrm>
            <a:off x="493364" y="2072172"/>
            <a:ext cx="9260236" cy="5270032"/>
          </a:xfrm>
          <a:prstGeom prst="rect">
            <a:avLst/>
          </a:prstGeom>
        </p:spPr>
        <p:txBody>
          <a:bodyPr vert="horz" wrap="square" lIns="0" tIns="12065" rIns="0" bIns="0" rtlCol="0">
            <a:spAutoFit/>
          </a:bodyPr>
          <a:lstStyle/>
          <a:p>
            <a:pPr marL="12699" marR="6984" algn="just">
              <a:lnSpc>
                <a:spcPct val="110300"/>
              </a:lnSpc>
              <a:spcBef>
                <a:spcPts val="95"/>
              </a:spcBef>
            </a:pPr>
            <a:r>
              <a:rPr lang="en-IN" sz="2000" b="1" spc="5" dirty="0">
                <a:latin typeface="Cambria"/>
                <a:cs typeface="Cambria"/>
              </a:rPr>
              <a:t>class </a:t>
            </a:r>
            <a:r>
              <a:rPr lang="en-IN" sz="2000" b="1" spc="5" dirty="0" smtClean="0">
                <a:latin typeface="Cambria"/>
                <a:cs typeface="Cambria"/>
              </a:rPr>
              <a:t>Main{</a:t>
            </a:r>
            <a:endParaRPr lang="en-IN" sz="2000" b="1" spc="5" dirty="0">
              <a:latin typeface="Cambria"/>
              <a:cs typeface="Cambria"/>
            </a:endParaRPr>
          </a:p>
          <a:p>
            <a:pPr marL="12699" marR="6984" algn="just">
              <a:lnSpc>
                <a:spcPct val="110300"/>
              </a:lnSpc>
              <a:spcBef>
                <a:spcPts val="95"/>
              </a:spcBef>
            </a:pPr>
            <a:r>
              <a:rPr lang="en-IN" sz="2000" b="1" spc="5" dirty="0">
                <a:latin typeface="Cambria"/>
                <a:cs typeface="Cambria"/>
              </a:rPr>
              <a:t>  </a:t>
            </a:r>
          </a:p>
          <a:p>
            <a:pPr marL="12699" marR="6984" algn="just">
              <a:lnSpc>
                <a:spcPct val="110300"/>
              </a:lnSpc>
              <a:spcBef>
                <a:spcPts val="95"/>
              </a:spcBef>
            </a:pPr>
            <a:r>
              <a:rPr lang="en-IN" sz="2000" b="1" spc="5" dirty="0">
                <a:latin typeface="Cambria"/>
                <a:cs typeface="Cambria"/>
              </a:rPr>
              <a:t>    public static void main(String </a:t>
            </a:r>
            <a:r>
              <a:rPr lang="en-IN" sz="2000" b="1" spc="5" dirty="0" err="1">
                <a:latin typeface="Cambria"/>
                <a:cs typeface="Cambria"/>
              </a:rPr>
              <a:t>args</a:t>
            </a:r>
            <a:r>
              <a:rPr lang="en-IN" sz="2000" b="1" spc="5" dirty="0">
                <a:latin typeface="Cambria"/>
                <a:cs typeface="Cambria"/>
              </a:rPr>
              <a:t>[])</a:t>
            </a:r>
          </a:p>
          <a:p>
            <a:pPr marL="12699" marR="6984" algn="just">
              <a:lnSpc>
                <a:spcPct val="110300"/>
              </a:lnSpc>
              <a:spcBef>
                <a:spcPts val="95"/>
              </a:spcBef>
            </a:pPr>
            <a:r>
              <a:rPr lang="en-IN" sz="2000" b="1" spc="5" dirty="0">
                <a:latin typeface="Cambria"/>
                <a:cs typeface="Cambria"/>
              </a:rPr>
              <a:t>    {</a:t>
            </a:r>
          </a:p>
          <a:p>
            <a:pPr marL="12699" marR="6984" algn="just">
              <a:lnSpc>
                <a:spcPct val="110300"/>
              </a:lnSpc>
              <a:spcBef>
                <a:spcPts val="95"/>
              </a:spcBef>
            </a:pPr>
            <a:r>
              <a:rPr lang="en-IN" sz="2000" b="1" spc="5" dirty="0">
                <a:latin typeface="Cambria"/>
                <a:cs typeface="Cambria"/>
              </a:rPr>
              <a:t>        // Creating an array of objects</a:t>
            </a:r>
          </a:p>
          <a:p>
            <a:pPr marL="12699" marR="6984" algn="just">
              <a:lnSpc>
                <a:spcPct val="110300"/>
              </a:lnSpc>
              <a:spcBef>
                <a:spcPts val="95"/>
              </a:spcBef>
            </a:pPr>
            <a:r>
              <a:rPr lang="en-IN" sz="2000" b="1" spc="5" dirty="0">
                <a:latin typeface="Cambria"/>
                <a:cs typeface="Cambria"/>
              </a:rPr>
              <a:t>        // declared with initial values</a:t>
            </a:r>
          </a:p>
          <a:p>
            <a:pPr marL="12699" marR="6984" algn="just">
              <a:lnSpc>
                <a:spcPct val="110300"/>
              </a:lnSpc>
              <a:spcBef>
                <a:spcPts val="95"/>
              </a:spcBef>
            </a:pPr>
            <a:r>
              <a:rPr lang="en-IN" sz="2000" b="1" spc="5" dirty="0">
                <a:solidFill>
                  <a:srgbClr val="FF0000"/>
                </a:solidFill>
                <a:latin typeface="Cambria"/>
                <a:cs typeface="Cambria"/>
              </a:rPr>
              <a:t>        Object</a:t>
            </a:r>
            <a:r>
              <a:rPr lang="en-IN" sz="2000" b="1" spc="5" dirty="0" smtClean="0">
                <a:solidFill>
                  <a:srgbClr val="FF0000"/>
                </a:solidFill>
                <a:latin typeface="Cambria"/>
                <a:cs typeface="Cambria"/>
              </a:rPr>
              <a:t>[ ] </a:t>
            </a:r>
            <a:r>
              <a:rPr lang="en-IN" sz="2000" b="1" spc="5" dirty="0" err="1" smtClean="0">
                <a:solidFill>
                  <a:srgbClr val="FF0000"/>
                </a:solidFill>
                <a:latin typeface="Cambria"/>
                <a:cs typeface="Cambria"/>
              </a:rPr>
              <a:t>aobj</a:t>
            </a:r>
            <a:endParaRPr lang="en-IN" sz="2000" b="1" spc="5" dirty="0">
              <a:solidFill>
                <a:srgbClr val="FF0000"/>
              </a:solidFill>
              <a:latin typeface="Cambria"/>
              <a:cs typeface="Cambria"/>
            </a:endParaRPr>
          </a:p>
          <a:p>
            <a:pPr marL="12699" marR="6984" algn="just">
              <a:lnSpc>
                <a:spcPct val="110300"/>
              </a:lnSpc>
              <a:spcBef>
                <a:spcPts val="95"/>
              </a:spcBef>
            </a:pPr>
            <a:r>
              <a:rPr lang="en-IN" sz="2000" b="1" spc="5" dirty="0">
                <a:solidFill>
                  <a:srgbClr val="FF0000"/>
                </a:solidFill>
                <a:latin typeface="Cambria"/>
                <a:cs typeface="Cambria"/>
              </a:rPr>
              <a:t>            = { "</a:t>
            </a:r>
            <a:r>
              <a:rPr lang="en-IN" sz="2000" b="1" spc="5" dirty="0" err="1">
                <a:solidFill>
                  <a:srgbClr val="FF0000"/>
                </a:solidFill>
                <a:latin typeface="Cambria"/>
                <a:cs typeface="Cambria"/>
              </a:rPr>
              <a:t>Maruti</a:t>
            </a:r>
            <a:r>
              <a:rPr lang="en-IN" sz="2000" b="1" spc="5" dirty="0">
                <a:solidFill>
                  <a:srgbClr val="FF0000"/>
                </a:solidFill>
                <a:latin typeface="Cambria"/>
                <a:cs typeface="Cambria"/>
              </a:rPr>
              <a:t>", new Integer(2019), "Suzuki</a:t>
            </a:r>
            <a:r>
              <a:rPr lang="en-IN" sz="2000" b="1" spc="5" dirty="0" smtClean="0">
                <a:solidFill>
                  <a:srgbClr val="FF0000"/>
                </a:solidFill>
                <a:latin typeface="Cambria"/>
                <a:cs typeface="Cambria"/>
              </a:rPr>
              <a:t>", new </a:t>
            </a:r>
            <a:r>
              <a:rPr lang="en-IN" sz="2000" b="1" spc="5" dirty="0">
                <a:solidFill>
                  <a:srgbClr val="FF0000"/>
                </a:solidFill>
                <a:latin typeface="Cambria"/>
                <a:cs typeface="Cambria"/>
              </a:rPr>
              <a:t>Integer(2019) };</a:t>
            </a:r>
          </a:p>
          <a:p>
            <a:pPr marL="12699" marR="6984" algn="just">
              <a:lnSpc>
                <a:spcPct val="110300"/>
              </a:lnSpc>
              <a:spcBef>
                <a:spcPts val="95"/>
              </a:spcBef>
            </a:pPr>
            <a:r>
              <a:rPr lang="en-IN" sz="2000" b="1" spc="5" dirty="0">
                <a:latin typeface="Cambria"/>
                <a:cs typeface="Cambria"/>
              </a:rPr>
              <a:t>  </a:t>
            </a:r>
          </a:p>
          <a:p>
            <a:pPr marL="12699" marR="6984" algn="just">
              <a:lnSpc>
                <a:spcPct val="110300"/>
              </a:lnSpc>
              <a:spcBef>
                <a:spcPts val="95"/>
              </a:spcBef>
            </a:pPr>
            <a:r>
              <a:rPr lang="en-IN" sz="2000" b="1" spc="5" dirty="0">
                <a:latin typeface="Cambria"/>
                <a:cs typeface="Cambria"/>
              </a:rPr>
              <a:t>      // Printing the values</a:t>
            </a:r>
          </a:p>
          <a:p>
            <a:pPr marL="12699" marR="6984" algn="just">
              <a:lnSpc>
                <a:spcPct val="110300"/>
              </a:lnSpc>
              <a:spcBef>
                <a:spcPts val="95"/>
              </a:spcBef>
            </a:pPr>
            <a:r>
              <a:rPr lang="en-IN" sz="2000" b="1" spc="5" dirty="0">
                <a:latin typeface="Cambria"/>
                <a:cs typeface="Cambria"/>
              </a:rPr>
              <a:t>        </a:t>
            </a:r>
            <a:r>
              <a:rPr lang="en-IN" sz="2000" b="1" spc="5" dirty="0" err="1" smtClean="0">
                <a:latin typeface="Cambria"/>
                <a:cs typeface="Cambria"/>
              </a:rPr>
              <a:t>System.out.println</a:t>
            </a:r>
            <a:r>
              <a:rPr lang="en-IN" sz="2000" b="1" spc="5" dirty="0" smtClean="0">
                <a:latin typeface="Cambria"/>
                <a:cs typeface="Cambria"/>
              </a:rPr>
              <a:t>(</a:t>
            </a:r>
            <a:r>
              <a:rPr lang="en-IN" sz="2000" b="1" spc="5" dirty="0" err="1">
                <a:latin typeface="Cambria"/>
                <a:cs typeface="Cambria"/>
              </a:rPr>
              <a:t>aobj</a:t>
            </a:r>
            <a:r>
              <a:rPr lang="en-IN" sz="2000" b="1" spc="5" dirty="0" smtClean="0">
                <a:latin typeface="Cambria"/>
                <a:cs typeface="Cambria"/>
              </a:rPr>
              <a:t>[0</a:t>
            </a:r>
            <a:r>
              <a:rPr lang="en-IN" sz="2000" b="1" spc="5" dirty="0">
                <a:latin typeface="Cambria"/>
                <a:cs typeface="Cambria"/>
              </a:rPr>
              <a:t>]);</a:t>
            </a:r>
          </a:p>
          <a:p>
            <a:pPr marL="12699" marR="6984" algn="just">
              <a:lnSpc>
                <a:spcPct val="110300"/>
              </a:lnSpc>
              <a:spcBef>
                <a:spcPts val="95"/>
              </a:spcBef>
            </a:pPr>
            <a:r>
              <a:rPr lang="en-IN" sz="2000" b="1" spc="5" dirty="0">
                <a:latin typeface="Cambria"/>
                <a:cs typeface="Cambria"/>
              </a:rPr>
              <a:t>        </a:t>
            </a:r>
            <a:r>
              <a:rPr lang="en-IN" sz="2000" b="1" spc="5" dirty="0" err="1" smtClean="0">
                <a:latin typeface="Cambria"/>
                <a:cs typeface="Cambria"/>
              </a:rPr>
              <a:t>System.out.println</a:t>
            </a:r>
            <a:r>
              <a:rPr lang="en-IN" sz="2000" b="1" spc="5" dirty="0" smtClean="0">
                <a:latin typeface="Cambria"/>
                <a:cs typeface="Cambria"/>
              </a:rPr>
              <a:t>(</a:t>
            </a:r>
            <a:r>
              <a:rPr lang="en-IN" sz="2000" b="1" spc="5" dirty="0" err="1">
                <a:latin typeface="Cambria"/>
                <a:cs typeface="Cambria"/>
              </a:rPr>
              <a:t>aobj</a:t>
            </a:r>
            <a:r>
              <a:rPr lang="en-IN" sz="2000" b="1" spc="5" dirty="0" smtClean="0">
                <a:latin typeface="Cambria"/>
                <a:cs typeface="Cambria"/>
              </a:rPr>
              <a:t>[1</a:t>
            </a:r>
            <a:r>
              <a:rPr lang="en-IN" sz="2000" b="1" spc="5" dirty="0">
                <a:latin typeface="Cambria"/>
                <a:cs typeface="Cambria"/>
              </a:rPr>
              <a:t>]);</a:t>
            </a:r>
          </a:p>
          <a:p>
            <a:pPr marL="12699" marR="6984" algn="just">
              <a:lnSpc>
                <a:spcPct val="110300"/>
              </a:lnSpc>
              <a:spcBef>
                <a:spcPts val="95"/>
              </a:spcBef>
            </a:pPr>
            <a:r>
              <a:rPr lang="en-IN" sz="2000" b="1" spc="5" dirty="0">
                <a:latin typeface="Cambria"/>
                <a:cs typeface="Cambria"/>
              </a:rPr>
              <a:t>        </a:t>
            </a:r>
            <a:r>
              <a:rPr lang="en-IN" sz="2000" b="1" spc="5" dirty="0" err="1" smtClean="0">
                <a:latin typeface="Cambria"/>
                <a:cs typeface="Cambria"/>
              </a:rPr>
              <a:t>System.out.println</a:t>
            </a:r>
            <a:r>
              <a:rPr lang="en-IN" sz="2000" b="1" spc="5" dirty="0" smtClean="0">
                <a:latin typeface="Cambria"/>
                <a:cs typeface="Cambria"/>
              </a:rPr>
              <a:t>(</a:t>
            </a:r>
            <a:r>
              <a:rPr lang="en-IN" sz="2000" b="1" spc="5" dirty="0" err="1">
                <a:latin typeface="Cambria"/>
                <a:cs typeface="Cambria"/>
              </a:rPr>
              <a:t>aobj</a:t>
            </a:r>
            <a:r>
              <a:rPr lang="en-IN" sz="2000" b="1" spc="5" dirty="0" smtClean="0">
                <a:latin typeface="Cambria"/>
                <a:cs typeface="Cambria"/>
              </a:rPr>
              <a:t>[2</a:t>
            </a:r>
            <a:r>
              <a:rPr lang="en-IN" sz="2000" b="1" spc="5" dirty="0">
                <a:latin typeface="Cambria"/>
                <a:cs typeface="Cambria"/>
              </a:rPr>
              <a:t>]);</a:t>
            </a:r>
          </a:p>
          <a:p>
            <a:pPr marL="12699" marR="6984" algn="just">
              <a:lnSpc>
                <a:spcPct val="110300"/>
              </a:lnSpc>
              <a:spcBef>
                <a:spcPts val="95"/>
              </a:spcBef>
            </a:pPr>
            <a:r>
              <a:rPr lang="en-IN" sz="2000" b="1" spc="5" dirty="0">
                <a:latin typeface="Cambria"/>
                <a:cs typeface="Cambria"/>
              </a:rPr>
              <a:t>        </a:t>
            </a:r>
            <a:r>
              <a:rPr lang="en-IN" sz="2000" b="1" spc="5" dirty="0" err="1" smtClean="0">
                <a:latin typeface="Cambria"/>
                <a:cs typeface="Cambria"/>
              </a:rPr>
              <a:t>System.out.println</a:t>
            </a:r>
            <a:r>
              <a:rPr lang="en-IN" sz="2000" b="1" spc="5" dirty="0" smtClean="0">
                <a:latin typeface="Cambria"/>
                <a:cs typeface="Cambria"/>
              </a:rPr>
              <a:t>(</a:t>
            </a:r>
            <a:r>
              <a:rPr lang="en-IN" sz="2000" b="1" spc="5" dirty="0" err="1">
                <a:latin typeface="Cambria"/>
                <a:cs typeface="Cambria"/>
              </a:rPr>
              <a:t>aobj</a:t>
            </a:r>
            <a:r>
              <a:rPr lang="en-IN" sz="2000" b="1" spc="5" dirty="0" smtClean="0">
                <a:latin typeface="Cambria"/>
                <a:cs typeface="Cambria"/>
              </a:rPr>
              <a:t>[3</a:t>
            </a:r>
            <a:r>
              <a:rPr lang="en-IN" sz="2000" b="1" spc="5" dirty="0">
                <a:latin typeface="Cambria"/>
                <a:cs typeface="Cambria"/>
              </a:rPr>
              <a:t>]);</a:t>
            </a:r>
          </a:p>
          <a:p>
            <a:pPr marL="12699" marR="6984" algn="just">
              <a:lnSpc>
                <a:spcPct val="110300"/>
              </a:lnSpc>
              <a:spcBef>
                <a:spcPts val="95"/>
              </a:spcBef>
            </a:pPr>
            <a:r>
              <a:rPr lang="en-IN" sz="2000" b="1" spc="5" dirty="0">
                <a:latin typeface="Cambria"/>
                <a:cs typeface="Cambria"/>
              </a:rPr>
              <a:t>    </a:t>
            </a:r>
            <a:r>
              <a:rPr lang="en-IN" sz="2000" b="1" spc="5" dirty="0" smtClean="0">
                <a:latin typeface="Cambria"/>
                <a:cs typeface="Cambria"/>
              </a:rPr>
              <a:t>}}</a:t>
            </a:r>
            <a:endParaRPr sz="2000" dirty="0">
              <a:latin typeface="Cambria"/>
              <a:cs typeface="Cambria"/>
            </a:endParaRPr>
          </a:p>
        </p:txBody>
      </p:sp>
    </p:spTree>
    <p:extLst>
      <p:ext uri="{BB962C8B-B14F-4D97-AF65-F5344CB8AC3E}">
        <p14:creationId xmlns:p14="http://schemas.microsoft.com/office/powerpoint/2010/main" val="42542372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813" y="1165271"/>
            <a:ext cx="3195320" cy="474489"/>
          </a:xfrm>
          <a:prstGeom prst="rect">
            <a:avLst/>
          </a:prstGeom>
        </p:spPr>
        <p:txBody>
          <a:bodyPr vert="horz" wrap="square" lIns="0" tIns="12700" rIns="0" bIns="0" rtlCol="0">
            <a:spAutoFit/>
          </a:bodyPr>
          <a:lstStyle/>
          <a:p>
            <a:pPr marL="12699">
              <a:spcBef>
                <a:spcPts val="100"/>
              </a:spcBef>
            </a:pPr>
            <a:r>
              <a:rPr lang="en-IN" sz="3000" spc="-10" dirty="0" smtClean="0">
                <a:solidFill>
                  <a:srgbClr val="FFFFFF"/>
                </a:solidFill>
                <a:latin typeface="Cambria"/>
                <a:cs typeface="Cambria"/>
              </a:rPr>
              <a:t>Array of Objects</a:t>
            </a:r>
            <a:endParaRPr sz="3000" dirty="0">
              <a:latin typeface="Cambria"/>
              <a:cs typeface="Cambria"/>
            </a:endParaRPr>
          </a:p>
        </p:txBody>
      </p:sp>
      <p:sp>
        <p:nvSpPr>
          <p:cNvPr id="3" name="object 3"/>
          <p:cNvSpPr txBox="1"/>
          <p:nvPr/>
        </p:nvSpPr>
        <p:spPr>
          <a:xfrm>
            <a:off x="204055" y="2218841"/>
            <a:ext cx="4916836" cy="4892365"/>
          </a:xfrm>
          <a:prstGeom prst="rect">
            <a:avLst/>
          </a:prstGeom>
        </p:spPr>
        <p:txBody>
          <a:bodyPr vert="horz" wrap="square" lIns="0" tIns="12065" rIns="0" bIns="0" rtlCol="0">
            <a:spAutoFit/>
          </a:bodyPr>
          <a:lstStyle/>
          <a:p>
            <a:pPr marL="12699" marR="6984" algn="just">
              <a:lnSpc>
                <a:spcPct val="110300"/>
              </a:lnSpc>
              <a:spcBef>
                <a:spcPts val="95"/>
              </a:spcBef>
            </a:pPr>
            <a:r>
              <a:rPr lang="en-IN" sz="2000" b="1" spc="5" dirty="0">
                <a:latin typeface="Cambria"/>
                <a:cs typeface="Cambria"/>
              </a:rPr>
              <a:t>public class </a:t>
            </a:r>
            <a:r>
              <a:rPr lang="en-IN" sz="2000" b="1" spc="5" dirty="0" err="1">
                <a:latin typeface="Cambria"/>
                <a:cs typeface="Cambria"/>
              </a:rPr>
              <a:t>ArrayExample</a:t>
            </a:r>
            <a:r>
              <a:rPr lang="en-IN" sz="2000" b="1" spc="5" dirty="0">
                <a:latin typeface="Cambria"/>
                <a:cs typeface="Cambria"/>
              </a:rPr>
              <a:t> {</a:t>
            </a:r>
          </a:p>
          <a:p>
            <a:pPr marL="12699" marR="6984" algn="just">
              <a:lnSpc>
                <a:spcPct val="110300"/>
              </a:lnSpc>
              <a:spcBef>
                <a:spcPts val="95"/>
              </a:spcBef>
            </a:pPr>
            <a:r>
              <a:rPr lang="en-IN" sz="2000" b="1" spc="5" dirty="0">
                <a:latin typeface="Cambria"/>
                <a:cs typeface="Cambria"/>
              </a:rPr>
              <a:t>    public static void main(String[] </a:t>
            </a:r>
            <a:r>
              <a:rPr lang="en-IN" sz="2000" b="1" spc="5" dirty="0" err="1">
                <a:latin typeface="Cambria"/>
                <a:cs typeface="Cambria"/>
              </a:rPr>
              <a:t>args</a:t>
            </a:r>
            <a:r>
              <a:rPr lang="en-IN" sz="2000" b="1" spc="5" dirty="0">
                <a:latin typeface="Cambria"/>
                <a:cs typeface="Cambria"/>
              </a:rPr>
              <a:t>) {</a:t>
            </a:r>
          </a:p>
          <a:p>
            <a:pPr marL="12699" marR="6984" algn="just">
              <a:lnSpc>
                <a:spcPct val="110300"/>
              </a:lnSpc>
              <a:spcBef>
                <a:spcPts val="95"/>
              </a:spcBef>
            </a:pPr>
            <a:r>
              <a:rPr lang="en-IN" sz="2000" b="1" spc="5" dirty="0">
                <a:latin typeface="Cambria"/>
                <a:cs typeface="Cambria"/>
              </a:rPr>
              <a:t>        </a:t>
            </a:r>
            <a:r>
              <a:rPr lang="en-IN" sz="2000" b="1" spc="5" dirty="0">
                <a:solidFill>
                  <a:srgbClr val="FF0000"/>
                </a:solidFill>
                <a:latin typeface="Cambria"/>
                <a:cs typeface="Cambria"/>
              </a:rPr>
              <a:t>Car cars[] = new Car[4];</a:t>
            </a:r>
          </a:p>
          <a:p>
            <a:pPr marL="12699" marR="6984" algn="just">
              <a:lnSpc>
                <a:spcPct val="110300"/>
              </a:lnSpc>
              <a:spcBef>
                <a:spcPts val="95"/>
              </a:spcBef>
            </a:pPr>
            <a:r>
              <a:rPr lang="en-IN" sz="2000" b="1" spc="5" dirty="0">
                <a:latin typeface="Cambria"/>
                <a:cs typeface="Cambria"/>
              </a:rPr>
              <a:t>         </a:t>
            </a:r>
          </a:p>
          <a:p>
            <a:pPr marL="12699" marR="6984" algn="just">
              <a:lnSpc>
                <a:spcPct val="110300"/>
              </a:lnSpc>
              <a:spcBef>
                <a:spcPts val="95"/>
              </a:spcBef>
            </a:pPr>
            <a:r>
              <a:rPr lang="en-IN" sz="2000" b="1" spc="5" dirty="0">
                <a:latin typeface="Cambria"/>
                <a:cs typeface="Cambria"/>
              </a:rPr>
              <a:t>        cars[0] = new Car("Toyota", 56600);</a:t>
            </a:r>
          </a:p>
          <a:p>
            <a:pPr marL="12699" marR="6984" algn="just">
              <a:lnSpc>
                <a:spcPct val="110300"/>
              </a:lnSpc>
              <a:spcBef>
                <a:spcPts val="95"/>
              </a:spcBef>
            </a:pPr>
            <a:r>
              <a:rPr lang="en-IN" sz="2000" b="1" spc="5" dirty="0">
                <a:latin typeface="Cambria"/>
                <a:cs typeface="Cambria"/>
              </a:rPr>
              <a:t>        cars[1] = new Car("Honda", 63500);</a:t>
            </a:r>
          </a:p>
          <a:p>
            <a:pPr marL="12699" marR="6984" algn="just">
              <a:lnSpc>
                <a:spcPct val="110300"/>
              </a:lnSpc>
              <a:spcBef>
                <a:spcPts val="95"/>
              </a:spcBef>
            </a:pPr>
            <a:r>
              <a:rPr lang="en-IN" sz="2000" b="1" spc="5" dirty="0">
                <a:latin typeface="Cambria"/>
                <a:cs typeface="Cambria"/>
              </a:rPr>
              <a:t>        cars[2] = new Car("Tata", 87400);</a:t>
            </a:r>
          </a:p>
          <a:p>
            <a:pPr marL="12699" marR="6984" algn="just">
              <a:lnSpc>
                <a:spcPct val="110300"/>
              </a:lnSpc>
              <a:spcBef>
                <a:spcPts val="95"/>
              </a:spcBef>
            </a:pPr>
            <a:r>
              <a:rPr lang="en-IN" sz="2000" b="1" spc="5" dirty="0">
                <a:latin typeface="Cambria"/>
                <a:cs typeface="Cambria"/>
              </a:rPr>
              <a:t>        cars[3] = new Car("Hyundai", 63000);</a:t>
            </a:r>
          </a:p>
          <a:p>
            <a:pPr marL="12699" marR="6984" algn="just">
              <a:lnSpc>
                <a:spcPct val="110300"/>
              </a:lnSpc>
              <a:spcBef>
                <a:spcPts val="95"/>
              </a:spcBef>
            </a:pPr>
            <a:r>
              <a:rPr lang="en-IN" sz="2000" b="1" spc="5" dirty="0">
                <a:latin typeface="Cambria"/>
                <a:cs typeface="Cambria"/>
              </a:rPr>
              <a:t>         </a:t>
            </a:r>
          </a:p>
          <a:p>
            <a:pPr marL="12699" marR="6984" algn="just">
              <a:lnSpc>
                <a:spcPct val="110300"/>
              </a:lnSpc>
              <a:spcBef>
                <a:spcPts val="95"/>
              </a:spcBef>
            </a:pPr>
            <a:r>
              <a:rPr lang="en-IN" sz="2000" b="1" spc="5" dirty="0">
                <a:latin typeface="Cambria"/>
                <a:cs typeface="Cambria"/>
              </a:rPr>
              <a:t>        for(Car </a:t>
            </a:r>
            <a:r>
              <a:rPr lang="en-IN" sz="2000" b="1" spc="5" dirty="0" err="1">
                <a:latin typeface="Cambria"/>
                <a:cs typeface="Cambria"/>
              </a:rPr>
              <a:t>car</a:t>
            </a:r>
            <a:r>
              <a:rPr lang="en-IN" sz="2000" b="1" spc="5" dirty="0">
                <a:latin typeface="Cambria"/>
                <a:cs typeface="Cambria"/>
              </a:rPr>
              <a:t>: cars)</a:t>
            </a:r>
          </a:p>
          <a:p>
            <a:pPr marL="12699" marR="6984" algn="just">
              <a:lnSpc>
                <a:spcPct val="110300"/>
              </a:lnSpc>
              <a:spcBef>
                <a:spcPts val="95"/>
              </a:spcBef>
            </a:pPr>
            <a:r>
              <a:rPr lang="en-IN" sz="2000" b="1" spc="5" dirty="0">
                <a:latin typeface="Cambria"/>
                <a:cs typeface="Cambria"/>
              </a:rPr>
              <a:t>            </a:t>
            </a:r>
            <a:r>
              <a:rPr lang="en-IN" sz="2000" b="1" spc="5" dirty="0" err="1">
                <a:latin typeface="Cambria"/>
                <a:cs typeface="Cambria"/>
              </a:rPr>
              <a:t>car.printDetails</a:t>
            </a:r>
            <a:r>
              <a:rPr lang="en-IN" sz="2000" b="1" spc="5" dirty="0">
                <a:latin typeface="Cambria"/>
                <a:cs typeface="Cambria"/>
              </a:rPr>
              <a:t>();</a:t>
            </a:r>
          </a:p>
          <a:p>
            <a:pPr marL="12699" marR="6984" algn="just">
              <a:lnSpc>
                <a:spcPct val="110300"/>
              </a:lnSpc>
              <a:spcBef>
                <a:spcPts val="95"/>
              </a:spcBef>
            </a:pPr>
            <a:r>
              <a:rPr lang="en-IN" sz="2000" b="1" spc="5" dirty="0">
                <a:latin typeface="Cambria"/>
                <a:cs typeface="Cambria"/>
              </a:rPr>
              <a:t>    }</a:t>
            </a:r>
          </a:p>
          <a:p>
            <a:pPr marL="12699" marR="6984" algn="just">
              <a:lnSpc>
                <a:spcPct val="110300"/>
              </a:lnSpc>
              <a:spcBef>
                <a:spcPts val="95"/>
              </a:spcBef>
            </a:pPr>
            <a:r>
              <a:rPr lang="en-IN" sz="2000" b="1" spc="5" dirty="0">
                <a:latin typeface="Cambria"/>
                <a:cs typeface="Cambria"/>
              </a:rPr>
              <a:t>}</a:t>
            </a:r>
          </a:p>
          <a:p>
            <a:pPr marL="12699" marR="6984" algn="just">
              <a:lnSpc>
                <a:spcPct val="110300"/>
              </a:lnSpc>
              <a:spcBef>
                <a:spcPts val="95"/>
              </a:spcBef>
            </a:pPr>
            <a:r>
              <a:rPr lang="en-IN" sz="2000" b="1" spc="5" dirty="0">
                <a:latin typeface="Cambria"/>
                <a:cs typeface="Cambria"/>
              </a:rPr>
              <a:t> </a:t>
            </a:r>
          </a:p>
        </p:txBody>
      </p:sp>
      <p:sp>
        <p:nvSpPr>
          <p:cNvPr id="4" name="Rectangle 3"/>
          <p:cNvSpPr/>
          <p:nvPr/>
        </p:nvSpPr>
        <p:spPr>
          <a:xfrm>
            <a:off x="5426990" y="2209800"/>
            <a:ext cx="5029200" cy="4959691"/>
          </a:xfrm>
          <a:prstGeom prst="rect">
            <a:avLst/>
          </a:prstGeom>
        </p:spPr>
        <p:txBody>
          <a:bodyPr>
            <a:spAutoFit/>
          </a:bodyPr>
          <a:lstStyle/>
          <a:p>
            <a:pPr marL="12699" marR="6984" algn="just">
              <a:lnSpc>
                <a:spcPct val="110300"/>
              </a:lnSpc>
              <a:spcBef>
                <a:spcPts val="95"/>
              </a:spcBef>
            </a:pPr>
            <a:r>
              <a:rPr lang="en-IN" sz="2000" b="1" spc="5" dirty="0">
                <a:solidFill>
                  <a:srgbClr val="0070C0"/>
                </a:solidFill>
                <a:latin typeface="Cambria"/>
                <a:cs typeface="Cambria"/>
              </a:rPr>
              <a:t>class Car {</a:t>
            </a:r>
          </a:p>
          <a:p>
            <a:pPr marL="12699" marR="6984" algn="just">
              <a:lnSpc>
                <a:spcPct val="110300"/>
              </a:lnSpc>
              <a:spcBef>
                <a:spcPts val="95"/>
              </a:spcBef>
            </a:pPr>
            <a:r>
              <a:rPr lang="en-IN" sz="2000" b="1" spc="5" dirty="0">
                <a:solidFill>
                  <a:srgbClr val="0070C0"/>
                </a:solidFill>
                <a:latin typeface="Cambria"/>
                <a:cs typeface="Cambria"/>
              </a:rPr>
              <a:t>    public String name;</a:t>
            </a:r>
          </a:p>
          <a:p>
            <a:pPr marL="12699" marR="6984" algn="just">
              <a:lnSpc>
                <a:spcPct val="110300"/>
              </a:lnSpc>
              <a:spcBef>
                <a:spcPts val="95"/>
              </a:spcBef>
            </a:pPr>
            <a:r>
              <a:rPr lang="en-IN" sz="2000" b="1" spc="5" dirty="0">
                <a:solidFill>
                  <a:srgbClr val="0070C0"/>
                </a:solidFill>
                <a:latin typeface="Cambria"/>
                <a:cs typeface="Cambria"/>
              </a:rPr>
              <a:t>    public </a:t>
            </a:r>
            <a:r>
              <a:rPr lang="en-IN" sz="2000" b="1" spc="5" dirty="0" err="1">
                <a:solidFill>
                  <a:srgbClr val="0070C0"/>
                </a:solidFill>
                <a:latin typeface="Cambria"/>
                <a:cs typeface="Cambria"/>
              </a:rPr>
              <a:t>int</a:t>
            </a:r>
            <a:r>
              <a:rPr lang="en-IN" sz="2000" b="1" spc="5" dirty="0">
                <a:solidFill>
                  <a:srgbClr val="0070C0"/>
                </a:solidFill>
                <a:latin typeface="Cambria"/>
                <a:cs typeface="Cambria"/>
              </a:rPr>
              <a:t> miles;</a:t>
            </a:r>
          </a:p>
          <a:p>
            <a:pPr marL="12699" marR="6984" algn="just">
              <a:lnSpc>
                <a:spcPct val="110300"/>
              </a:lnSpc>
              <a:spcBef>
                <a:spcPts val="95"/>
              </a:spcBef>
            </a:pPr>
            <a:r>
              <a:rPr lang="en-IN" sz="2000" b="1" spc="5" dirty="0">
                <a:solidFill>
                  <a:srgbClr val="0070C0"/>
                </a:solidFill>
                <a:latin typeface="Cambria"/>
                <a:cs typeface="Cambria"/>
              </a:rPr>
              <a:t>     </a:t>
            </a:r>
          </a:p>
          <a:p>
            <a:pPr marL="12699" marR="6984" algn="just">
              <a:lnSpc>
                <a:spcPct val="110300"/>
              </a:lnSpc>
              <a:spcBef>
                <a:spcPts val="95"/>
              </a:spcBef>
            </a:pPr>
            <a:r>
              <a:rPr lang="en-IN" sz="2000" b="1" spc="5" dirty="0">
                <a:solidFill>
                  <a:srgbClr val="0070C0"/>
                </a:solidFill>
                <a:latin typeface="Cambria"/>
                <a:cs typeface="Cambria"/>
              </a:rPr>
              <a:t>    public Car(String name, </a:t>
            </a:r>
            <a:r>
              <a:rPr lang="en-IN" sz="2000" b="1" spc="5" dirty="0" err="1">
                <a:solidFill>
                  <a:srgbClr val="0070C0"/>
                </a:solidFill>
                <a:latin typeface="Cambria"/>
                <a:cs typeface="Cambria"/>
              </a:rPr>
              <a:t>int</a:t>
            </a:r>
            <a:r>
              <a:rPr lang="en-IN" sz="2000" b="1" spc="5" dirty="0">
                <a:solidFill>
                  <a:srgbClr val="0070C0"/>
                </a:solidFill>
                <a:latin typeface="Cambria"/>
                <a:cs typeface="Cambria"/>
              </a:rPr>
              <a:t> miles) {</a:t>
            </a:r>
          </a:p>
          <a:p>
            <a:pPr marL="12699" marR="6984" algn="just">
              <a:lnSpc>
                <a:spcPct val="110300"/>
              </a:lnSpc>
              <a:spcBef>
                <a:spcPts val="95"/>
              </a:spcBef>
            </a:pPr>
            <a:r>
              <a:rPr lang="en-IN" sz="2000" b="1" spc="5" dirty="0">
                <a:solidFill>
                  <a:srgbClr val="0070C0"/>
                </a:solidFill>
                <a:latin typeface="Cambria"/>
                <a:cs typeface="Cambria"/>
              </a:rPr>
              <a:t>        this.name = name;</a:t>
            </a:r>
          </a:p>
          <a:p>
            <a:pPr marL="12699" marR="6984" algn="just">
              <a:lnSpc>
                <a:spcPct val="110300"/>
              </a:lnSpc>
              <a:spcBef>
                <a:spcPts val="95"/>
              </a:spcBef>
            </a:pPr>
            <a:r>
              <a:rPr lang="en-IN" sz="2000" b="1" spc="5" dirty="0">
                <a:solidFill>
                  <a:srgbClr val="0070C0"/>
                </a:solidFill>
                <a:latin typeface="Cambria"/>
                <a:cs typeface="Cambria"/>
              </a:rPr>
              <a:t>        </a:t>
            </a:r>
            <a:r>
              <a:rPr lang="en-IN" sz="2000" b="1" spc="5" dirty="0" err="1">
                <a:solidFill>
                  <a:srgbClr val="0070C0"/>
                </a:solidFill>
                <a:latin typeface="Cambria"/>
                <a:cs typeface="Cambria"/>
              </a:rPr>
              <a:t>this.miles</a:t>
            </a:r>
            <a:r>
              <a:rPr lang="en-IN" sz="2000" b="1" spc="5" dirty="0">
                <a:solidFill>
                  <a:srgbClr val="0070C0"/>
                </a:solidFill>
                <a:latin typeface="Cambria"/>
                <a:cs typeface="Cambria"/>
              </a:rPr>
              <a:t> = miles;</a:t>
            </a:r>
          </a:p>
          <a:p>
            <a:pPr marL="12699" marR="6984" algn="just">
              <a:lnSpc>
                <a:spcPct val="110300"/>
              </a:lnSpc>
              <a:spcBef>
                <a:spcPts val="95"/>
              </a:spcBef>
            </a:pPr>
            <a:r>
              <a:rPr lang="en-IN" sz="2000" b="1" spc="5" dirty="0">
                <a:solidFill>
                  <a:srgbClr val="0070C0"/>
                </a:solidFill>
                <a:latin typeface="Cambria"/>
                <a:cs typeface="Cambria"/>
              </a:rPr>
              <a:t>    }</a:t>
            </a:r>
          </a:p>
          <a:p>
            <a:pPr marL="12699" marR="6984" algn="just">
              <a:lnSpc>
                <a:spcPct val="110300"/>
              </a:lnSpc>
              <a:spcBef>
                <a:spcPts val="95"/>
              </a:spcBef>
            </a:pPr>
            <a:r>
              <a:rPr lang="en-IN" sz="2000" b="1" spc="5" dirty="0">
                <a:solidFill>
                  <a:srgbClr val="0070C0"/>
                </a:solidFill>
                <a:latin typeface="Cambria"/>
                <a:cs typeface="Cambria"/>
              </a:rPr>
              <a:t>     </a:t>
            </a:r>
          </a:p>
          <a:p>
            <a:pPr marL="12699" marR="6984" algn="just">
              <a:lnSpc>
                <a:spcPct val="110300"/>
              </a:lnSpc>
              <a:spcBef>
                <a:spcPts val="95"/>
              </a:spcBef>
            </a:pPr>
            <a:r>
              <a:rPr lang="en-IN" sz="2000" b="1" spc="5" dirty="0">
                <a:solidFill>
                  <a:srgbClr val="0070C0"/>
                </a:solidFill>
                <a:latin typeface="Cambria"/>
                <a:cs typeface="Cambria"/>
              </a:rPr>
              <a:t>    public void </a:t>
            </a:r>
            <a:r>
              <a:rPr lang="en-IN" sz="2000" b="1" spc="5" dirty="0" err="1">
                <a:solidFill>
                  <a:srgbClr val="0070C0"/>
                </a:solidFill>
                <a:latin typeface="Cambria"/>
                <a:cs typeface="Cambria"/>
              </a:rPr>
              <a:t>printDetails</a:t>
            </a:r>
            <a:r>
              <a:rPr lang="en-IN" sz="2000" b="1" spc="5" dirty="0">
                <a:solidFill>
                  <a:srgbClr val="0070C0"/>
                </a:solidFill>
                <a:latin typeface="Cambria"/>
                <a:cs typeface="Cambria"/>
              </a:rPr>
              <a:t>() {</a:t>
            </a:r>
          </a:p>
          <a:p>
            <a:pPr marL="12699" marR="6984" algn="just">
              <a:lnSpc>
                <a:spcPct val="110300"/>
              </a:lnSpc>
              <a:spcBef>
                <a:spcPts val="95"/>
              </a:spcBef>
            </a:pPr>
            <a:r>
              <a:rPr lang="en-IN" sz="2000" b="1" spc="5" dirty="0">
                <a:solidFill>
                  <a:srgbClr val="0070C0"/>
                </a:solidFill>
                <a:latin typeface="Cambria"/>
                <a:cs typeface="Cambria"/>
              </a:rPr>
              <a:t>        </a:t>
            </a:r>
            <a:r>
              <a:rPr lang="en-IN" sz="2000" b="1" spc="5" dirty="0" err="1">
                <a:solidFill>
                  <a:srgbClr val="0070C0"/>
                </a:solidFill>
                <a:latin typeface="Cambria"/>
                <a:cs typeface="Cambria"/>
              </a:rPr>
              <a:t>System.out.println</a:t>
            </a:r>
            <a:r>
              <a:rPr lang="en-IN" sz="2000" b="1" spc="5" dirty="0">
                <a:solidFill>
                  <a:srgbClr val="0070C0"/>
                </a:solidFill>
                <a:latin typeface="Cambria"/>
                <a:cs typeface="Cambria"/>
              </a:rPr>
              <a:t>(name</a:t>
            </a:r>
            <a:r>
              <a:rPr lang="en-IN" sz="2000" b="1" spc="5" dirty="0" smtClean="0">
                <a:solidFill>
                  <a:srgbClr val="0070C0"/>
                </a:solidFill>
                <a:latin typeface="Cambria"/>
                <a:cs typeface="Cambria"/>
              </a:rPr>
              <a:t>+“…"+</a:t>
            </a:r>
            <a:r>
              <a:rPr lang="en-IN" sz="2000" b="1" spc="5" dirty="0">
                <a:solidFill>
                  <a:srgbClr val="0070C0"/>
                </a:solidFill>
                <a:latin typeface="Cambria"/>
                <a:cs typeface="Cambria"/>
              </a:rPr>
              <a:t>miles);</a:t>
            </a:r>
          </a:p>
          <a:p>
            <a:pPr marL="12699" marR="6984" algn="just">
              <a:lnSpc>
                <a:spcPct val="110300"/>
              </a:lnSpc>
              <a:spcBef>
                <a:spcPts val="95"/>
              </a:spcBef>
            </a:pPr>
            <a:r>
              <a:rPr lang="en-IN" sz="2000" b="1" spc="5" dirty="0">
                <a:solidFill>
                  <a:srgbClr val="0070C0"/>
                </a:solidFill>
                <a:latin typeface="Cambria"/>
                <a:cs typeface="Cambria"/>
              </a:rPr>
              <a:t>    }</a:t>
            </a:r>
          </a:p>
          <a:p>
            <a:pPr marL="12699" marR="6984" algn="just">
              <a:lnSpc>
                <a:spcPct val="110300"/>
              </a:lnSpc>
              <a:spcBef>
                <a:spcPts val="95"/>
              </a:spcBef>
            </a:pPr>
            <a:r>
              <a:rPr lang="en-IN" sz="2000" b="1" spc="5" dirty="0">
                <a:solidFill>
                  <a:srgbClr val="0070C0"/>
                </a:solidFill>
                <a:latin typeface="Cambria"/>
                <a:cs typeface="Cambria"/>
              </a:rPr>
              <a:t>}</a:t>
            </a:r>
            <a:endParaRPr lang="en-IN" sz="2000" b="1" dirty="0">
              <a:solidFill>
                <a:srgbClr val="0070C0"/>
              </a:solidFill>
              <a:latin typeface="Cambria"/>
              <a:cs typeface="Cambria"/>
            </a:endParaRPr>
          </a:p>
        </p:txBody>
      </p:sp>
    </p:spTree>
    <p:extLst>
      <p:ext uri="{BB962C8B-B14F-4D97-AF65-F5344CB8AC3E}">
        <p14:creationId xmlns:p14="http://schemas.microsoft.com/office/powerpoint/2010/main" val="1105056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813" y="1165271"/>
            <a:ext cx="3195320" cy="474489"/>
          </a:xfrm>
          <a:prstGeom prst="rect">
            <a:avLst/>
          </a:prstGeom>
        </p:spPr>
        <p:txBody>
          <a:bodyPr vert="horz" wrap="square" lIns="0" tIns="12700" rIns="0" bIns="0" rtlCol="0">
            <a:spAutoFit/>
          </a:bodyPr>
          <a:lstStyle/>
          <a:p>
            <a:pPr marL="12699">
              <a:spcBef>
                <a:spcPts val="100"/>
              </a:spcBef>
            </a:pPr>
            <a:r>
              <a:rPr lang="en-IN" sz="3000" spc="-10" dirty="0" smtClean="0">
                <a:solidFill>
                  <a:srgbClr val="FFFFFF"/>
                </a:solidFill>
                <a:latin typeface="Cambria"/>
                <a:cs typeface="Cambria"/>
              </a:rPr>
              <a:t>Constructors</a:t>
            </a:r>
            <a:endParaRPr sz="3000" dirty="0">
              <a:latin typeface="Cambria"/>
              <a:cs typeface="Cambria"/>
            </a:endParaRPr>
          </a:p>
        </p:txBody>
      </p:sp>
      <p:sp>
        <p:nvSpPr>
          <p:cNvPr id="3" name="object 3"/>
          <p:cNvSpPr txBox="1"/>
          <p:nvPr/>
        </p:nvSpPr>
        <p:spPr>
          <a:xfrm>
            <a:off x="533401" y="2218841"/>
            <a:ext cx="8991600" cy="4094519"/>
          </a:xfrm>
          <a:prstGeom prst="rect">
            <a:avLst/>
          </a:prstGeom>
        </p:spPr>
        <p:txBody>
          <a:bodyPr vert="horz" wrap="square" lIns="0" tIns="12065" rIns="0" bIns="0" rtlCol="0">
            <a:spAutoFit/>
          </a:bodyPr>
          <a:lstStyle/>
          <a:p>
            <a:pPr marL="355599" marR="6984" indent="-342900" algn="just">
              <a:lnSpc>
                <a:spcPct val="110300"/>
              </a:lnSpc>
              <a:spcBef>
                <a:spcPts val="95"/>
              </a:spcBef>
              <a:buFont typeface="Arial" panose="020B0604020202020204" pitchFamily="34" charset="0"/>
              <a:buChar char="•"/>
            </a:pPr>
            <a:r>
              <a:rPr lang="en-US" sz="2400" spc="5" dirty="0">
                <a:latin typeface="Cambria"/>
                <a:cs typeface="Cambria"/>
              </a:rPr>
              <a:t>In </a:t>
            </a:r>
            <a:r>
              <a:rPr lang="en-US" sz="2400" spc="5" dirty="0" smtClean="0">
                <a:latin typeface="Cambria"/>
                <a:cs typeface="Cambria"/>
              </a:rPr>
              <a:t>Java, </a:t>
            </a:r>
            <a:r>
              <a:rPr lang="en-US" sz="2400" spc="5" dirty="0">
                <a:latin typeface="Cambria"/>
                <a:cs typeface="Cambria"/>
              </a:rPr>
              <a:t>a constructor is a </a:t>
            </a:r>
            <a:r>
              <a:rPr lang="en-US" sz="2400" spc="5" dirty="0">
                <a:solidFill>
                  <a:srgbClr val="FF0000"/>
                </a:solidFill>
                <a:latin typeface="Cambria"/>
                <a:cs typeface="Cambria"/>
              </a:rPr>
              <a:t>block of codes </a:t>
            </a:r>
            <a:r>
              <a:rPr lang="en-US" sz="2400" spc="5" dirty="0">
                <a:latin typeface="Cambria"/>
                <a:cs typeface="Cambria"/>
              </a:rPr>
              <a:t>similar to the method. It is called when an instance of the </a:t>
            </a:r>
            <a:r>
              <a:rPr lang="en-US" sz="2400" spc="5" dirty="0" smtClean="0">
                <a:latin typeface="Cambria"/>
                <a:cs typeface="Cambria"/>
              </a:rPr>
              <a:t>class is </a:t>
            </a:r>
            <a:r>
              <a:rPr lang="en-US" sz="2400" spc="5" dirty="0">
                <a:latin typeface="Cambria"/>
                <a:cs typeface="Cambria"/>
              </a:rPr>
              <a:t>created. </a:t>
            </a:r>
            <a:endParaRPr lang="en-US" sz="2400" spc="5" dirty="0" smtClean="0">
              <a:latin typeface="Cambria"/>
              <a:cs typeface="Cambria"/>
            </a:endParaRPr>
          </a:p>
          <a:p>
            <a:pPr marL="355599" marR="6984" indent="-342900" algn="just">
              <a:lnSpc>
                <a:spcPct val="110300"/>
              </a:lnSpc>
              <a:spcBef>
                <a:spcPts val="95"/>
              </a:spcBef>
              <a:buFont typeface="Arial" panose="020B0604020202020204" pitchFamily="34" charset="0"/>
              <a:buChar char="•"/>
            </a:pPr>
            <a:r>
              <a:rPr lang="en-US" sz="2400" b="1" spc="5" dirty="0" smtClean="0">
                <a:latin typeface="Cambria"/>
                <a:cs typeface="Cambria"/>
              </a:rPr>
              <a:t>At </a:t>
            </a:r>
            <a:r>
              <a:rPr lang="en-US" sz="2400" b="1" spc="5" dirty="0">
                <a:latin typeface="Cambria"/>
                <a:cs typeface="Cambria"/>
              </a:rPr>
              <a:t>the time of calling constructor, memory for the object is allocated in the memory.</a:t>
            </a:r>
          </a:p>
          <a:p>
            <a:pPr marL="355599" marR="6984" indent="-342900" algn="just">
              <a:lnSpc>
                <a:spcPct val="110300"/>
              </a:lnSpc>
              <a:spcBef>
                <a:spcPts val="95"/>
              </a:spcBef>
              <a:buFont typeface="Arial" panose="020B0604020202020204" pitchFamily="34" charset="0"/>
              <a:buChar char="•"/>
            </a:pPr>
            <a:r>
              <a:rPr lang="en-US" sz="2400" spc="5" dirty="0" smtClean="0">
                <a:latin typeface="Cambria"/>
                <a:cs typeface="Cambria"/>
              </a:rPr>
              <a:t>It </a:t>
            </a:r>
            <a:r>
              <a:rPr lang="en-US" sz="2400" spc="5" dirty="0">
                <a:latin typeface="Cambria"/>
                <a:cs typeface="Cambria"/>
              </a:rPr>
              <a:t>is a special type of method which is used to initialize the object.</a:t>
            </a:r>
          </a:p>
          <a:p>
            <a:pPr marL="355599" marR="6984" indent="-342900" algn="just">
              <a:lnSpc>
                <a:spcPct val="110300"/>
              </a:lnSpc>
              <a:spcBef>
                <a:spcPts val="95"/>
              </a:spcBef>
              <a:buFont typeface="Arial" panose="020B0604020202020204" pitchFamily="34" charset="0"/>
              <a:buChar char="•"/>
            </a:pPr>
            <a:r>
              <a:rPr lang="en-US" sz="2400" spc="5" dirty="0" smtClean="0">
                <a:latin typeface="Cambria"/>
                <a:cs typeface="Cambria"/>
              </a:rPr>
              <a:t>Every </a:t>
            </a:r>
            <a:r>
              <a:rPr lang="en-US" sz="2400" spc="5" dirty="0">
                <a:latin typeface="Cambria"/>
                <a:cs typeface="Cambria"/>
              </a:rPr>
              <a:t>time an object is created using the </a:t>
            </a:r>
            <a:r>
              <a:rPr lang="en-US" sz="2400" spc="5" dirty="0">
                <a:solidFill>
                  <a:srgbClr val="FF0000"/>
                </a:solidFill>
                <a:latin typeface="Cambria"/>
                <a:cs typeface="Cambria"/>
              </a:rPr>
              <a:t>new() </a:t>
            </a:r>
            <a:r>
              <a:rPr lang="en-US" sz="2400" spc="5" dirty="0">
                <a:latin typeface="Cambria"/>
                <a:cs typeface="Cambria"/>
              </a:rPr>
              <a:t>keyword, at least one constructor is called.</a:t>
            </a:r>
          </a:p>
          <a:p>
            <a:pPr marL="355599" marR="6984" indent="-342900" algn="just">
              <a:lnSpc>
                <a:spcPct val="110300"/>
              </a:lnSpc>
              <a:spcBef>
                <a:spcPts val="95"/>
              </a:spcBef>
              <a:buFont typeface="Arial" panose="020B0604020202020204" pitchFamily="34" charset="0"/>
              <a:buChar char="•"/>
            </a:pPr>
            <a:r>
              <a:rPr lang="en-US" sz="2400" b="1" spc="5" dirty="0" smtClean="0">
                <a:latin typeface="Cambria"/>
                <a:cs typeface="Cambria"/>
              </a:rPr>
              <a:t>It </a:t>
            </a:r>
            <a:r>
              <a:rPr lang="en-US" sz="2400" b="1" spc="5" dirty="0">
                <a:latin typeface="Cambria"/>
                <a:cs typeface="Cambria"/>
              </a:rPr>
              <a:t>calls a default constructor if there is no constructor available </a:t>
            </a:r>
            <a:r>
              <a:rPr lang="en-US" sz="2400" spc="5" dirty="0">
                <a:latin typeface="Cambria"/>
                <a:cs typeface="Cambria"/>
              </a:rPr>
              <a:t>in the class. In such case, Java compiler provides a default constructor by default.</a:t>
            </a:r>
            <a:endParaRPr lang="en-IN" sz="2400" spc="5" dirty="0">
              <a:latin typeface="Cambria"/>
              <a:cs typeface="Cambria"/>
            </a:endParaRPr>
          </a:p>
        </p:txBody>
      </p:sp>
    </p:spTree>
    <p:extLst>
      <p:ext uri="{BB962C8B-B14F-4D97-AF65-F5344CB8AC3E}">
        <p14:creationId xmlns:p14="http://schemas.microsoft.com/office/powerpoint/2010/main" val="21553055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813" y="1165271"/>
            <a:ext cx="3195320" cy="474489"/>
          </a:xfrm>
          <a:prstGeom prst="rect">
            <a:avLst/>
          </a:prstGeom>
        </p:spPr>
        <p:txBody>
          <a:bodyPr vert="horz" wrap="square" lIns="0" tIns="12700" rIns="0" bIns="0" rtlCol="0">
            <a:spAutoFit/>
          </a:bodyPr>
          <a:lstStyle/>
          <a:p>
            <a:pPr marL="12699">
              <a:spcBef>
                <a:spcPts val="100"/>
              </a:spcBef>
            </a:pPr>
            <a:r>
              <a:rPr lang="en-IN" sz="3000" spc="-10" dirty="0" smtClean="0">
                <a:solidFill>
                  <a:srgbClr val="FFFFFF"/>
                </a:solidFill>
                <a:latin typeface="Cambria"/>
                <a:cs typeface="Cambria"/>
              </a:rPr>
              <a:t>Constructors</a:t>
            </a:r>
            <a:endParaRPr sz="3000" dirty="0">
              <a:latin typeface="Cambria"/>
              <a:cs typeface="Cambria"/>
            </a:endParaRPr>
          </a:p>
        </p:txBody>
      </p:sp>
      <p:sp>
        <p:nvSpPr>
          <p:cNvPr id="3" name="object 3"/>
          <p:cNvSpPr txBox="1"/>
          <p:nvPr/>
        </p:nvSpPr>
        <p:spPr>
          <a:xfrm>
            <a:off x="533401" y="2218841"/>
            <a:ext cx="8991600" cy="4177426"/>
          </a:xfrm>
          <a:prstGeom prst="rect">
            <a:avLst/>
          </a:prstGeom>
        </p:spPr>
        <p:txBody>
          <a:bodyPr vert="horz" wrap="square" lIns="0" tIns="12065" rIns="0" bIns="0" rtlCol="0">
            <a:spAutoFit/>
          </a:bodyPr>
          <a:lstStyle/>
          <a:p>
            <a:pPr marL="355599" marR="6984" indent="-342900" algn="just">
              <a:lnSpc>
                <a:spcPct val="110300"/>
              </a:lnSpc>
              <a:spcBef>
                <a:spcPts val="95"/>
              </a:spcBef>
              <a:buFont typeface="Arial" panose="020B0604020202020204" pitchFamily="34" charset="0"/>
              <a:buChar char="•"/>
            </a:pPr>
            <a:r>
              <a:rPr lang="en-US" sz="2400" spc="5" dirty="0">
                <a:solidFill>
                  <a:srgbClr val="FF0000"/>
                </a:solidFill>
                <a:latin typeface="Cambria"/>
                <a:cs typeface="Cambria"/>
              </a:rPr>
              <a:t>Rules</a:t>
            </a:r>
            <a:r>
              <a:rPr lang="en-US" sz="2400" spc="5" dirty="0">
                <a:latin typeface="Cambria"/>
                <a:cs typeface="Cambria"/>
              </a:rPr>
              <a:t> for creating Java constructor</a:t>
            </a:r>
          </a:p>
          <a:p>
            <a:pPr marL="355599" marR="6984" indent="-342900" algn="just">
              <a:lnSpc>
                <a:spcPct val="110300"/>
              </a:lnSpc>
              <a:spcBef>
                <a:spcPts val="95"/>
              </a:spcBef>
              <a:buFont typeface="Arial" panose="020B0604020202020204" pitchFamily="34" charset="0"/>
              <a:buChar char="•"/>
            </a:pPr>
            <a:r>
              <a:rPr lang="en-US" sz="2400" spc="5" dirty="0" smtClean="0">
                <a:latin typeface="Cambria"/>
                <a:cs typeface="Cambria"/>
              </a:rPr>
              <a:t>Constructor </a:t>
            </a:r>
            <a:r>
              <a:rPr lang="en-US" sz="2400" spc="5" dirty="0">
                <a:latin typeface="Cambria"/>
                <a:cs typeface="Cambria"/>
              </a:rPr>
              <a:t>name must be the same as its class name</a:t>
            </a:r>
          </a:p>
          <a:p>
            <a:pPr marL="355599" marR="6984" indent="-342900" algn="just">
              <a:lnSpc>
                <a:spcPct val="110300"/>
              </a:lnSpc>
              <a:spcBef>
                <a:spcPts val="95"/>
              </a:spcBef>
              <a:buFont typeface="Arial" panose="020B0604020202020204" pitchFamily="34" charset="0"/>
              <a:buChar char="•"/>
            </a:pPr>
            <a:r>
              <a:rPr lang="en-US" sz="2400" spc="5" dirty="0">
                <a:latin typeface="Cambria"/>
                <a:cs typeface="Cambria"/>
              </a:rPr>
              <a:t>A Constructor must have no explicit return type</a:t>
            </a:r>
          </a:p>
          <a:p>
            <a:pPr marL="355599" marR="6984" indent="-342900" algn="just">
              <a:lnSpc>
                <a:spcPct val="110300"/>
              </a:lnSpc>
              <a:spcBef>
                <a:spcPts val="95"/>
              </a:spcBef>
              <a:buFont typeface="Arial" panose="020B0604020202020204" pitchFamily="34" charset="0"/>
              <a:buChar char="•"/>
            </a:pPr>
            <a:r>
              <a:rPr lang="en-US" sz="2400" spc="5" dirty="0">
                <a:latin typeface="Cambria"/>
                <a:cs typeface="Cambria"/>
              </a:rPr>
              <a:t>A Java constructor cannot be abstract, static, final, and </a:t>
            </a:r>
            <a:r>
              <a:rPr lang="en-US" sz="2400" spc="5" dirty="0" smtClean="0">
                <a:latin typeface="Cambria"/>
                <a:cs typeface="Cambria"/>
              </a:rPr>
              <a:t>synchronized</a:t>
            </a:r>
          </a:p>
          <a:p>
            <a:pPr marL="355599" marR="6984" indent="-342900" algn="just">
              <a:lnSpc>
                <a:spcPct val="110300"/>
              </a:lnSpc>
              <a:spcBef>
                <a:spcPts val="95"/>
              </a:spcBef>
              <a:buFont typeface="Arial" panose="020B0604020202020204" pitchFamily="34" charset="0"/>
              <a:buChar char="•"/>
            </a:pPr>
            <a:endParaRPr lang="en-US" sz="2400" spc="5" dirty="0">
              <a:latin typeface="Cambria"/>
              <a:cs typeface="Cambria"/>
            </a:endParaRPr>
          </a:p>
          <a:p>
            <a:pPr marL="355599" marR="6984" indent="-342900" algn="just">
              <a:lnSpc>
                <a:spcPct val="110300"/>
              </a:lnSpc>
              <a:spcBef>
                <a:spcPts val="95"/>
              </a:spcBef>
              <a:buFont typeface="Arial" panose="020B0604020202020204" pitchFamily="34" charset="0"/>
              <a:buChar char="•"/>
            </a:pPr>
            <a:r>
              <a:rPr lang="en-US" sz="2400" spc="5" dirty="0">
                <a:solidFill>
                  <a:srgbClr val="FF0000"/>
                </a:solidFill>
                <a:latin typeface="Cambria"/>
                <a:cs typeface="Cambria"/>
              </a:rPr>
              <a:t>Two types of constructor</a:t>
            </a:r>
          </a:p>
          <a:p>
            <a:pPr marL="355599" marR="6984" indent="-342900" algn="just">
              <a:lnSpc>
                <a:spcPct val="110300"/>
              </a:lnSpc>
              <a:spcBef>
                <a:spcPts val="95"/>
              </a:spcBef>
              <a:buFont typeface="Arial" panose="020B0604020202020204" pitchFamily="34" charset="0"/>
              <a:buChar char="•"/>
            </a:pPr>
            <a:r>
              <a:rPr lang="en-IN" sz="2400" spc="5" dirty="0">
                <a:latin typeface="Cambria"/>
                <a:cs typeface="Cambria"/>
              </a:rPr>
              <a:t>Default/No-argument constructor</a:t>
            </a:r>
          </a:p>
          <a:p>
            <a:pPr marL="355599" marR="6984" indent="-342900" algn="just">
              <a:lnSpc>
                <a:spcPct val="110300"/>
              </a:lnSpc>
              <a:spcBef>
                <a:spcPts val="95"/>
              </a:spcBef>
              <a:buFont typeface="Arial" panose="020B0604020202020204" pitchFamily="34" charset="0"/>
              <a:buChar char="•"/>
            </a:pPr>
            <a:r>
              <a:rPr lang="en-IN" sz="2400" spc="5" dirty="0">
                <a:latin typeface="Cambria"/>
                <a:cs typeface="Cambria"/>
              </a:rPr>
              <a:t>Parameterized Constructor</a:t>
            </a:r>
          </a:p>
          <a:p>
            <a:pPr marL="355599" marR="6984" indent="-342900" algn="just">
              <a:lnSpc>
                <a:spcPct val="110300"/>
              </a:lnSpc>
              <a:spcBef>
                <a:spcPts val="95"/>
              </a:spcBef>
              <a:buFont typeface="Arial" panose="020B0604020202020204" pitchFamily="34" charset="0"/>
              <a:buChar char="•"/>
            </a:pPr>
            <a:endParaRPr lang="en-IN" sz="2400" spc="5" dirty="0">
              <a:latin typeface="Cambria"/>
              <a:cs typeface="Cambria"/>
            </a:endParaRPr>
          </a:p>
        </p:txBody>
      </p:sp>
    </p:spTree>
    <p:extLst>
      <p:ext uri="{BB962C8B-B14F-4D97-AF65-F5344CB8AC3E}">
        <p14:creationId xmlns:p14="http://schemas.microsoft.com/office/powerpoint/2010/main" val="104037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143000"/>
            <a:ext cx="3964387" cy="474489"/>
          </a:xfrm>
          <a:prstGeom prst="rect">
            <a:avLst/>
          </a:prstGeom>
        </p:spPr>
        <p:txBody>
          <a:bodyPr vert="horz" wrap="square" lIns="0" tIns="12700" rIns="0" bIns="0" rtlCol="0">
            <a:spAutoFit/>
          </a:bodyPr>
          <a:lstStyle/>
          <a:p>
            <a:pPr marL="12699">
              <a:spcBef>
                <a:spcPts val="100"/>
              </a:spcBef>
            </a:pPr>
            <a:r>
              <a:rPr lang="en-IN" sz="3000" spc="-10" dirty="0" smtClean="0">
                <a:solidFill>
                  <a:srgbClr val="FFFFFF"/>
                </a:solidFill>
                <a:latin typeface="Cambria"/>
                <a:cs typeface="Cambria"/>
              </a:rPr>
              <a:t>Default Constructor</a:t>
            </a:r>
            <a:endParaRPr sz="3000" dirty="0">
              <a:latin typeface="Cambria"/>
              <a:cs typeface="Cambria"/>
            </a:endParaRPr>
          </a:p>
        </p:txBody>
      </p:sp>
      <p:sp>
        <p:nvSpPr>
          <p:cNvPr id="4" name="Rectangle 3"/>
          <p:cNvSpPr/>
          <p:nvPr/>
        </p:nvSpPr>
        <p:spPr>
          <a:xfrm>
            <a:off x="457200" y="2133600"/>
            <a:ext cx="9601200" cy="2308324"/>
          </a:xfrm>
          <a:prstGeom prst="rect">
            <a:avLst/>
          </a:prstGeom>
        </p:spPr>
        <p:txBody>
          <a:bodyPr wrap="square">
            <a:spAutoFit/>
          </a:bodyPr>
          <a:lstStyle/>
          <a:p>
            <a:r>
              <a:rPr lang="en-US" sz="2400" b="1" dirty="0"/>
              <a:t>A constructor is called "Default Constructor" when it doesn't have any parameter.</a:t>
            </a:r>
          </a:p>
          <a:p>
            <a:endParaRPr lang="en-US" sz="2400" dirty="0"/>
          </a:p>
          <a:p>
            <a:r>
              <a:rPr lang="en-US" sz="2400" b="1" dirty="0"/>
              <a:t>Syntax</a:t>
            </a:r>
            <a:r>
              <a:rPr lang="en-US" sz="2400" dirty="0"/>
              <a:t> of default constructor:</a:t>
            </a:r>
          </a:p>
          <a:p>
            <a:r>
              <a:rPr lang="en-US" sz="2400" dirty="0">
                <a:solidFill>
                  <a:srgbClr val="FF0000"/>
                </a:solidFill>
              </a:rPr>
              <a:t>&lt;</a:t>
            </a:r>
            <a:r>
              <a:rPr lang="en-US" sz="2400" dirty="0" err="1">
                <a:solidFill>
                  <a:srgbClr val="FF0000"/>
                </a:solidFill>
              </a:rPr>
              <a:t>class_name</a:t>
            </a:r>
            <a:r>
              <a:rPr lang="en-US" sz="2400" dirty="0" smtClean="0">
                <a:solidFill>
                  <a:srgbClr val="FF0000"/>
                </a:solidFill>
              </a:rPr>
              <a:t>&gt;( ) {</a:t>
            </a:r>
          </a:p>
          <a:p>
            <a:r>
              <a:rPr lang="en-US" sz="2400" dirty="0" smtClean="0">
                <a:solidFill>
                  <a:srgbClr val="FF0000"/>
                </a:solidFill>
              </a:rPr>
              <a:t>} </a:t>
            </a:r>
            <a:endParaRPr lang="en-IN" sz="2400" dirty="0">
              <a:solidFill>
                <a:srgbClr val="FF0000"/>
              </a:solidFill>
            </a:endParaRPr>
          </a:p>
        </p:txBody>
      </p:sp>
      <p:sp>
        <p:nvSpPr>
          <p:cNvPr id="5" name="Rectangle 4"/>
          <p:cNvSpPr/>
          <p:nvPr/>
        </p:nvSpPr>
        <p:spPr>
          <a:xfrm>
            <a:off x="1371600" y="4356080"/>
            <a:ext cx="7162800" cy="3416320"/>
          </a:xfrm>
          <a:prstGeom prst="rect">
            <a:avLst/>
          </a:prstGeom>
        </p:spPr>
        <p:txBody>
          <a:bodyPr wrap="square">
            <a:spAutoFit/>
          </a:bodyPr>
          <a:lstStyle/>
          <a:p>
            <a:r>
              <a:rPr lang="en-IN" sz="2400" dirty="0"/>
              <a:t>class </a:t>
            </a:r>
            <a:r>
              <a:rPr lang="en-IN" sz="2400" dirty="0" smtClean="0"/>
              <a:t>Main{  </a:t>
            </a:r>
          </a:p>
          <a:p>
            <a:endParaRPr lang="en-IN" sz="2400" dirty="0"/>
          </a:p>
          <a:p>
            <a:r>
              <a:rPr lang="en-IN" sz="2400" dirty="0"/>
              <a:t>//creating a default constructor  </a:t>
            </a:r>
          </a:p>
          <a:p>
            <a:r>
              <a:rPr lang="en-IN" sz="2400" dirty="0" smtClean="0"/>
              <a:t>Main(){</a:t>
            </a:r>
            <a:r>
              <a:rPr lang="en-IN" sz="2400" dirty="0" err="1"/>
              <a:t>System.out.println</a:t>
            </a:r>
            <a:r>
              <a:rPr lang="en-IN" sz="2400" dirty="0" smtClean="0"/>
              <a:t>(“No </a:t>
            </a:r>
            <a:r>
              <a:rPr lang="en-IN" sz="2400" dirty="0" err="1" smtClean="0"/>
              <a:t>arg</a:t>
            </a:r>
            <a:r>
              <a:rPr lang="en-IN" sz="2400" dirty="0" smtClean="0"/>
              <a:t> constructor");}  </a:t>
            </a:r>
          </a:p>
          <a:p>
            <a:endParaRPr lang="en-IN" sz="2400" dirty="0"/>
          </a:p>
          <a:p>
            <a:r>
              <a:rPr lang="en-IN" sz="2400" dirty="0" smtClean="0"/>
              <a:t>public </a:t>
            </a:r>
            <a:r>
              <a:rPr lang="en-IN" sz="2400" dirty="0"/>
              <a:t>static void main(String </a:t>
            </a:r>
            <a:r>
              <a:rPr lang="en-IN" sz="2400" dirty="0" err="1"/>
              <a:t>args</a:t>
            </a:r>
            <a:r>
              <a:rPr lang="en-IN" sz="2400" dirty="0"/>
              <a:t>[]){  </a:t>
            </a:r>
          </a:p>
          <a:p>
            <a:r>
              <a:rPr lang="en-IN" sz="2400" dirty="0"/>
              <a:t>//calling a default constructor  </a:t>
            </a:r>
          </a:p>
          <a:p>
            <a:r>
              <a:rPr lang="en-IN" sz="2400" dirty="0" smtClean="0"/>
              <a:t>Main b=new Main();  </a:t>
            </a:r>
            <a:endParaRPr lang="en-IN" sz="2400" dirty="0"/>
          </a:p>
          <a:p>
            <a:r>
              <a:rPr lang="en-IN" sz="2400" dirty="0"/>
              <a:t>}  </a:t>
            </a:r>
            <a:r>
              <a:rPr lang="en-IN" sz="2400" dirty="0" smtClean="0"/>
              <a:t>} </a:t>
            </a:r>
            <a:endParaRPr lang="en-IN" sz="2400" dirty="0"/>
          </a:p>
        </p:txBody>
      </p:sp>
    </p:spTree>
    <p:extLst>
      <p:ext uri="{BB962C8B-B14F-4D97-AF65-F5344CB8AC3E}">
        <p14:creationId xmlns:p14="http://schemas.microsoft.com/office/powerpoint/2010/main" val="3193901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143000"/>
            <a:ext cx="3964387" cy="474489"/>
          </a:xfrm>
          <a:prstGeom prst="rect">
            <a:avLst/>
          </a:prstGeom>
        </p:spPr>
        <p:txBody>
          <a:bodyPr vert="horz" wrap="square" lIns="0" tIns="12700" rIns="0" bIns="0" rtlCol="0">
            <a:spAutoFit/>
          </a:bodyPr>
          <a:lstStyle/>
          <a:p>
            <a:pPr marL="12699">
              <a:spcBef>
                <a:spcPts val="100"/>
              </a:spcBef>
            </a:pPr>
            <a:r>
              <a:rPr lang="en-IN" sz="3000" spc="-10" dirty="0" smtClean="0">
                <a:solidFill>
                  <a:srgbClr val="FFFFFF"/>
                </a:solidFill>
                <a:latin typeface="Cambria"/>
                <a:cs typeface="Cambria"/>
              </a:rPr>
              <a:t>Default Constructor</a:t>
            </a:r>
            <a:endParaRPr sz="3000" dirty="0">
              <a:latin typeface="Cambria"/>
              <a:cs typeface="Cambria"/>
            </a:endParaRPr>
          </a:p>
        </p:txBody>
      </p:sp>
      <p:sp>
        <p:nvSpPr>
          <p:cNvPr id="4" name="Rectangle 3"/>
          <p:cNvSpPr/>
          <p:nvPr/>
        </p:nvSpPr>
        <p:spPr>
          <a:xfrm>
            <a:off x="457200" y="2133600"/>
            <a:ext cx="9601200" cy="1200329"/>
          </a:xfrm>
          <a:prstGeom prst="rect">
            <a:avLst/>
          </a:prstGeom>
        </p:spPr>
        <p:txBody>
          <a:bodyPr wrap="square">
            <a:spAutoFit/>
          </a:bodyPr>
          <a:lstStyle/>
          <a:p>
            <a:r>
              <a:rPr lang="en-US" sz="2400" b="1" dirty="0">
                <a:solidFill>
                  <a:srgbClr val="FF0000"/>
                </a:solidFill>
              </a:rPr>
              <a:t>What is the purpose of a default constructor</a:t>
            </a:r>
            <a:r>
              <a:rPr lang="en-US" sz="2400" b="1" dirty="0" smtClean="0">
                <a:solidFill>
                  <a:srgbClr val="FF0000"/>
                </a:solidFill>
              </a:rPr>
              <a:t>?</a:t>
            </a:r>
          </a:p>
          <a:p>
            <a:r>
              <a:rPr lang="en-US" sz="2400" b="1" dirty="0"/>
              <a:t>The default constructor is used to provide the default values to the object like 0, null, etc., depending on the type.</a:t>
            </a:r>
            <a:endParaRPr lang="en-IN" sz="2400" b="1" dirty="0"/>
          </a:p>
        </p:txBody>
      </p:sp>
      <p:sp>
        <p:nvSpPr>
          <p:cNvPr id="5" name="Rectangle 4"/>
          <p:cNvSpPr/>
          <p:nvPr/>
        </p:nvSpPr>
        <p:spPr>
          <a:xfrm>
            <a:off x="838200" y="3366217"/>
            <a:ext cx="7162800" cy="4524315"/>
          </a:xfrm>
          <a:prstGeom prst="rect">
            <a:avLst/>
          </a:prstGeom>
        </p:spPr>
        <p:txBody>
          <a:bodyPr wrap="square">
            <a:spAutoFit/>
          </a:bodyPr>
          <a:lstStyle/>
          <a:p>
            <a:r>
              <a:rPr lang="en-US" sz="2400" dirty="0"/>
              <a:t>class </a:t>
            </a:r>
            <a:r>
              <a:rPr lang="en-US" sz="2400" dirty="0" smtClean="0"/>
              <a:t>Main{  </a:t>
            </a:r>
            <a:endParaRPr lang="en-US" sz="2400" dirty="0"/>
          </a:p>
          <a:p>
            <a:r>
              <a:rPr lang="en-US" sz="2400" dirty="0" err="1"/>
              <a:t>int</a:t>
            </a:r>
            <a:r>
              <a:rPr lang="en-US" sz="2400" dirty="0"/>
              <a:t> id;  </a:t>
            </a:r>
          </a:p>
          <a:p>
            <a:r>
              <a:rPr lang="en-US" sz="2400" dirty="0"/>
              <a:t>String name;  </a:t>
            </a:r>
          </a:p>
          <a:p>
            <a:endParaRPr lang="en-US" sz="2400" dirty="0" smtClean="0"/>
          </a:p>
          <a:p>
            <a:r>
              <a:rPr lang="en-US" sz="2400" dirty="0" smtClean="0"/>
              <a:t>void </a:t>
            </a:r>
            <a:r>
              <a:rPr lang="en-US" sz="2400" dirty="0"/>
              <a:t>display(){</a:t>
            </a:r>
            <a:r>
              <a:rPr lang="en-US" sz="2400" dirty="0" err="1"/>
              <a:t>System.out.println</a:t>
            </a:r>
            <a:r>
              <a:rPr lang="en-US" sz="2400" dirty="0"/>
              <a:t>(id+" "+name);}  </a:t>
            </a:r>
          </a:p>
          <a:p>
            <a:r>
              <a:rPr lang="en-US" sz="2400" dirty="0"/>
              <a:t>  </a:t>
            </a:r>
          </a:p>
          <a:p>
            <a:r>
              <a:rPr lang="en-US" sz="2400" dirty="0"/>
              <a:t>public static void main(String </a:t>
            </a:r>
            <a:r>
              <a:rPr lang="en-US" sz="2400" dirty="0" err="1"/>
              <a:t>args</a:t>
            </a:r>
            <a:r>
              <a:rPr lang="en-US" sz="2400" dirty="0"/>
              <a:t>[]){  </a:t>
            </a:r>
          </a:p>
          <a:p>
            <a:endParaRPr lang="en-US" sz="2400" dirty="0" smtClean="0"/>
          </a:p>
          <a:p>
            <a:r>
              <a:rPr lang="en-US" sz="2400" dirty="0" smtClean="0"/>
              <a:t>Main s1=new Main();  </a:t>
            </a:r>
            <a:endParaRPr lang="en-US" sz="2400" dirty="0"/>
          </a:p>
          <a:p>
            <a:r>
              <a:rPr lang="en-US" sz="2400" dirty="0" smtClean="0"/>
              <a:t>s2.display</a:t>
            </a:r>
            <a:r>
              <a:rPr lang="en-US" sz="2400" dirty="0"/>
              <a:t>();  </a:t>
            </a:r>
          </a:p>
          <a:p>
            <a:r>
              <a:rPr lang="en-US" sz="2400" dirty="0"/>
              <a:t>}  </a:t>
            </a:r>
          </a:p>
          <a:p>
            <a:r>
              <a:rPr lang="en-US" sz="2400" dirty="0"/>
              <a:t>} </a:t>
            </a:r>
            <a:endParaRPr lang="en-IN" sz="2400" dirty="0"/>
          </a:p>
        </p:txBody>
      </p:sp>
    </p:spTree>
    <p:extLst>
      <p:ext uri="{BB962C8B-B14F-4D97-AF65-F5344CB8AC3E}">
        <p14:creationId xmlns:p14="http://schemas.microsoft.com/office/powerpoint/2010/main" val="16850151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329" y="1066800"/>
            <a:ext cx="4861302" cy="474489"/>
          </a:xfrm>
          <a:prstGeom prst="rect">
            <a:avLst/>
          </a:prstGeom>
        </p:spPr>
        <p:txBody>
          <a:bodyPr vert="horz" wrap="square" lIns="0" tIns="12700" rIns="0" bIns="0" rtlCol="0">
            <a:spAutoFit/>
          </a:bodyPr>
          <a:lstStyle/>
          <a:p>
            <a:pPr marL="12699">
              <a:spcBef>
                <a:spcPts val="100"/>
              </a:spcBef>
            </a:pPr>
            <a:r>
              <a:rPr lang="en-IN" sz="3000" spc="-10" dirty="0" smtClean="0">
                <a:solidFill>
                  <a:srgbClr val="FFFFFF"/>
                </a:solidFill>
                <a:latin typeface="Cambria"/>
                <a:cs typeface="Cambria"/>
              </a:rPr>
              <a:t>Parameterized Constructor</a:t>
            </a:r>
            <a:endParaRPr sz="3000" dirty="0">
              <a:latin typeface="Cambria"/>
              <a:cs typeface="Cambria"/>
            </a:endParaRPr>
          </a:p>
        </p:txBody>
      </p:sp>
      <p:sp>
        <p:nvSpPr>
          <p:cNvPr id="4" name="Rectangle 3"/>
          <p:cNvSpPr/>
          <p:nvPr/>
        </p:nvSpPr>
        <p:spPr>
          <a:xfrm>
            <a:off x="457200" y="2133600"/>
            <a:ext cx="9601200" cy="4893647"/>
          </a:xfrm>
          <a:prstGeom prst="rect">
            <a:avLst/>
          </a:prstGeom>
        </p:spPr>
        <p:txBody>
          <a:bodyPr wrap="square">
            <a:spAutoFit/>
          </a:bodyPr>
          <a:lstStyle/>
          <a:p>
            <a:r>
              <a:rPr lang="en-US" sz="2400" b="1" dirty="0"/>
              <a:t>A constructor which has a specific number of parameters is called a parameterized constructor.</a:t>
            </a:r>
          </a:p>
          <a:p>
            <a:endParaRPr lang="en-US" sz="2400" b="1" dirty="0">
              <a:solidFill>
                <a:srgbClr val="FF0000"/>
              </a:solidFill>
            </a:endParaRPr>
          </a:p>
          <a:p>
            <a:r>
              <a:rPr lang="en-US" sz="2400" b="1" dirty="0">
                <a:solidFill>
                  <a:srgbClr val="FF0000"/>
                </a:solidFill>
              </a:rPr>
              <a:t>Why use the parameterized constructor?</a:t>
            </a:r>
          </a:p>
          <a:p>
            <a:r>
              <a:rPr lang="en-US" sz="2400" dirty="0"/>
              <a:t>The parameterized constructor is used to provide different values to distinct objects. However, you can provide the same values also</a:t>
            </a:r>
            <a:r>
              <a:rPr lang="en-US" sz="2400" dirty="0" smtClean="0"/>
              <a:t>.</a:t>
            </a:r>
          </a:p>
          <a:p>
            <a:endParaRPr lang="en-US" sz="2400" dirty="0"/>
          </a:p>
          <a:p>
            <a:r>
              <a:rPr lang="en-US" sz="2400" b="1" dirty="0" smtClean="0"/>
              <a:t>Syntax</a:t>
            </a:r>
            <a:r>
              <a:rPr lang="en-US" sz="2400" dirty="0" smtClean="0"/>
              <a:t>:</a:t>
            </a:r>
          </a:p>
          <a:p>
            <a:endParaRPr lang="en-US" sz="2400" dirty="0"/>
          </a:p>
          <a:p>
            <a:r>
              <a:rPr lang="en-US" sz="2400" dirty="0" err="1">
                <a:solidFill>
                  <a:srgbClr val="FF0000"/>
                </a:solidFill>
              </a:rPr>
              <a:t>c</a:t>
            </a:r>
            <a:r>
              <a:rPr lang="en-US" sz="2400" dirty="0" err="1" smtClean="0">
                <a:solidFill>
                  <a:srgbClr val="FF0000"/>
                </a:solidFill>
              </a:rPr>
              <a:t>lassname</a:t>
            </a:r>
            <a:r>
              <a:rPr lang="en-US" sz="2400" dirty="0" smtClean="0">
                <a:solidFill>
                  <a:srgbClr val="FF0000"/>
                </a:solidFill>
              </a:rPr>
              <a:t> (</a:t>
            </a:r>
            <a:r>
              <a:rPr lang="en-US" sz="2400" dirty="0" err="1" smtClean="0">
                <a:solidFill>
                  <a:srgbClr val="FF0000"/>
                </a:solidFill>
              </a:rPr>
              <a:t>int</a:t>
            </a:r>
            <a:r>
              <a:rPr lang="en-US" sz="2400" dirty="0">
                <a:solidFill>
                  <a:srgbClr val="FF0000"/>
                </a:solidFill>
              </a:rPr>
              <a:t> </a:t>
            </a:r>
            <a:r>
              <a:rPr lang="en-US" sz="2400" dirty="0" smtClean="0">
                <a:solidFill>
                  <a:srgbClr val="FF0000"/>
                </a:solidFill>
              </a:rPr>
              <a:t>a) </a:t>
            </a:r>
            <a:r>
              <a:rPr lang="en-US" sz="2400" dirty="0" smtClean="0"/>
              <a:t>// constructor with one parameter</a:t>
            </a:r>
          </a:p>
          <a:p>
            <a:r>
              <a:rPr lang="en-US" sz="2400" dirty="0" smtClean="0"/>
              <a:t>{</a:t>
            </a:r>
          </a:p>
          <a:p>
            <a:r>
              <a:rPr lang="en-US" sz="2400" dirty="0"/>
              <a:t>x</a:t>
            </a:r>
            <a:r>
              <a:rPr lang="en-US" sz="2400" dirty="0" smtClean="0"/>
              <a:t> = a;</a:t>
            </a:r>
          </a:p>
          <a:p>
            <a:r>
              <a:rPr lang="en-US" sz="2400" dirty="0" smtClean="0"/>
              <a:t>}</a:t>
            </a:r>
            <a:endParaRPr lang="en-IN" sz="2400" dirty="0"/>
          </a:p>
        </p:txBody>
      </p:sp>
    </p:spTree>
    <p:extLst>
      <p:ext uri="{BB962C8B-B14F-4D97-AF65-F5344CB8AC3E}">
        <p14:creationId xmlns:p14="http://schemas.microsoft.com/office/powerpoint/2010/main" val="96300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329" y="1066800"/>
            <a:ext cx="4861302" cy="474489"/>
          </a:xfrm>
          <a:prstGeom prst="rect">
            <a:avLst/>
          </a:prstGeom>
        </p:spPr>
        <p:txBody>
          <a:bodyPr vert="horz" wrap="square" lIns="0" tIns="12700" rIns="0" bIns="0" rtlCol="0">
            <a:spAutoFit/>
          </a:bodyPr>
          <a:lstStyle/>
          <a:p>
            <a:pPr marL="12699">
              <a:spcBef>
                <a:spcPts val="100"/>
              </a:spcBef>
            </a:pPr>
            <a:r>
              <a:rPr lang="en-IN" sz="3000" spc="-10" dirty="0" smtClean="0">
                <a:solidFill>
                  <a:srgbClr val="FFFFFF"/>
                </a:solidFill>
                <a:latin typeface="Cambria"/>
                <a:cs typeface="Cambria"/>
              </a:rPr>
              <a:t>Parameterized Constructor</a:t>
            </a:r>
            <a:endParaRPr sz="3000" dirty="0">
              <a:latin typeface="Cambria"/>
              <a:cs typeface="Cambria"/>
            </a:endParaRPr>
          </a:p>
        </p:txBody>
      </p:sp>
      <p:sp>
        <p:nvSpPr>
          <p:cNvPr id="5" name="Rectangle 4"/>
          <p:cNvSpPr/>
          <p:nvPr/>
        </p:nvSpPr>
        <p:spPr>
          <a:xfrm>
            <a:off x="422329" y="2209800"/>
            <a:ext cx="7162800" cy="5262979"/>
          </a:xfrm>
          <a:prstGeom prst="rect">
            <a:avLst/>
          </a:prstGeom>
        </p:spPr>
        <p:txBody>
          <a:bodyPr wrap="square">
            <a:spAutoFit/>
          </a:bodyPr>
          <a:lstStyle/>
          <a:p>
            <a:r>
              <a:rPr lang="en-US" sz="2400" dirty="0"/>
              <a:t>class </a:t>
            </a:r>
            <a:r>
              <a:rPr lang="en-US" sz="2400" dirty="0" smtClean="0"/>
              <a:t>Main{  </a:t>
            </a:r>
            <a:endParaRPr lang="en-US" sz="2400" dirty="0"/>
          </a:p>
          <a:p>
            <a:r>
              <a:rPr lang="en-US" sz="2400" dirty="0"/>
              <a:t>    </a:t>
            </a:r>
            <a:r>
              <a:rPr lang="en-US" sz="2400" dirty="0" err="1"/>
              <a:t>int</a:t>
            </a:r>
            <a:r>
              <a:rPr lang="en-US" sz="2400" dirty="0"/>
              <a:t> id;  </a:t>
            </a:r>
          </a:p>
          <a:p>
            <a:r>
              <a:rPr lang="en-US" sz="2400" dirty="0"/>
              <a:t>    String name;  </a:t>
            </a:r>
          </a:p>
          <a:p>
            <a:r>
              <a:rPr lang="en-US" sz="2400" dirty="0">
                <a:solidFill>
                  <a:srgbClr val="FF0000"/>
                </a:solidFill>
              </a:rPr>
              <a:t>Main</a:t>
            </a:r>
            <a:r>
              <a:rPr lang="en-US" sz="2400" dirty="0" smtClean="0">
                <a:solidFill>
                  <a:srgbClr val="FF0000"/>
                </a:solidFill>
              </a:rPr>
              <a:t>(</a:t>
            </a:r>
            <a:r>
              <a:rPr lang="en-US" sz="2400" dirty="0" err="1" smtClean="0">
                <a:solidFill>
                  <a:srgbClr val="FF0000"/>
                </a:solidFill>
              </a:rPr>
              <a:t>int</a:t>
            </a:r>
            <a:r>
              <a:rPr lang="en-US" sz="2400" dirty="0" smtClean="0">
                <a:solidFill>
                  <a:srgbClr val="FF0000"/>
                </a:solidFill>
              </a:rPr>
              <a:t> </a:t>
            </a:r>
            <a:r>
              <a:rPr lang="en-US" sz="2400" dirty="0" err="1">
                <a:solidFill>
                  <a:srgbClr val="FF0000"/>
                </a:solidFill>
              </a:rPr>
              <a:t>i</a:t>
            </a:r>
            <a:r>
              <a:rPr lang="en-US" sz="2400" dirty="0" smtClean="0">
                <a:solidFill>
                  <a:srgbClr val="FF0000"/>
                </a:solidFill>
              </a:rPr>
              <a:t>, String </a:t>
            </a:r>
            <a:r>
              <a:rPr lang="en-US" sz="2400" dirty="0">
                <a:solidFill>
                  <a:srgbClr val="FF0000"/>
                </a:solidFill>
              </a:rPr>
              <a:t>n)</a:t>
            </a:r>
            <a:r>
              <a:rPr lang="en-US" sz="2400" dirty="0"/>
              <a:t>{  </a:t>
            </a:r>
          </a:p>
          <a:p>
            <a:r>
              <a:rPr lang="en-US" sz="2400" dirty="0"/>
              <a:t>    id = </a:t>
            </a:r>
            <a:r>
              <a:rPr lang="en-US" sz="2400" dirty="0" err="1"/>
              <a:t>i</a:t>
            </a:r>
            <a:r>
              <a:rPr lang="en-US" sz="2400" dirty="0"/>
              <a:t>;  </a:t>
            </a:r>
          </a:p>
          <a:p>
            <a:r>
              <a:rPr lang="en-US" sz="2400" dirty="0"/>
              <a:t>    name = n;  </a:t>
            </a:r>
          </a:p>
          <a:p>
            <a:r>
              <a:rPr lang="en-US" sz="2400" dirty="0"/>
              <a:t>    }  </a:t>
            </a:r>
          </a:p>
          <a:p>
            <a:r>
              <a:rPr lang="en-US" sz="2400" dirty="0" smtClean="0"/>
              <a:t>void </a:t>
            </a:r>
            <a:r>
              <a:rPr lang="en-US" sz="2400" dirty="0"/>
              <a:t>display(){</a:t>
            </a:r>
            <a:r>
              <a:rPr lang="en-US" sz="2400" dirty="0" err="1"/>
              <a:t>System.out.println</a:t>
            </a:r>
            <a:r>
              <a:rPr lang="en-US" sz="2400" dirty="0"/>
              <a:t>(id+" "+name);}  </a:t>
            </a:r>
          </a:p>
          <a:p>
            <a:r>
              <a:rPr lang="en-US" sz="2400" dirty="0"/>
              <a:t>   </a:t>
            </a:r>
          </a:p>
          <a:p>
            <a:r>
              <a:rPr lang="en-US" sz="2400" dirty="0"/>
              <a:t> </a:t>
            </a:r>
            <a:r>
              <a:rPr lang="en-US" sz="2400" dirty="0" smtClean="0"/>
              <a:t>public </a:t>
            </a:r>
            <a:r>
              <a:rPr lang="en-US" sz="2400" dirty="0"/>
              <a:t>static void main(String </a:t>
            </a:r>
            <a:r>
              <a:rPr lang="en-US" sz="2400" dirty="0" err="1"/>
              <a:t>args</a:t>
            </a:r>
            <a:r>
              <a:rPr lang="en-US" sz="2400" dirty="0"/>
              <a:t>[]){  </a:t>
            </a:r>
          </a:p>
          <a:p>
            <a:r>
              <a:rPr lang="en-US" sz="2400" dirty="0" smtClean="0"/>
              <a:t>Main </a:t>
            </a:r>
            <a:r>
              <a:rPr lang="en-US" sz="2400" dirty="0"/>
              <a:t>m</a:t>
            </a:r>
            <a:r>
              <a:rPr lang="en-US" sz="2400" dirty="0" smtClean="0"/>
              <a:t> </a:t>
            </a:r>
            <a:r>
              <a:rPr lang="en-US" sz="2400" dirty="0"/>
              <a:t>= new </a:t>
            </a:r>
            <a:r>
              <a:rPr lang="en-US" sz="2400" dirty="0" smtClean="0">
                <a:solidFill>
                  <a:srgbClr val="FF0000"/>
                </a:solidFill>
              </a:rPr>
              <a:t>Main(1,”abc”);  </a:t>
            </a:r>
            <a:endParaRPr lang="en-US" sz="2400" dirty="0">
              <a:solidFill>
                <a:srgbClr val="FF0000"/>
              </a:solidFill>
            </a:endParaRPr>
          </a:p>
          <a:p>
            <a:r>
              <a:rPr lang="en-US" sz="2400" dirty="0" err="1" smtClean="0"/>
              <a:t>m.display</a:t>
            </a:r>
            <a:r>
              <a:rPr lang="en-US" sz="2400" dirty="0"/>
              <a:t>();  </a:t>
            </a:r>
          </a:p>
          <a:p>
            <a:r>
              <a:rPr lang="en-US" sz="2400" dirty="0" smtClean="0"/>
              <a:t>}  </a:t>
            </a:r>
            <a:endParaRPr lang="en-US" sz="2400" dirty="0"/>
          </a:p>
          <a:p>
            <a:r>
              <a:rPr lang="en-US" sz="2400" dirty="0"/>
              <a:t>} </a:t>
            </a:r>
            <a:endParaRPr lang="en-IN" sz="2400" dirty="0"/>
          </a:p>
        </p:txBody>
      </p:sp>
    </p:spTree>
    <p:extLst>
      <p:ext uri="{BB962C8B-B14F-4D97-AF65-F5344CB8AC3E}">
        <p14:creationId xmlns:p14="http://schemas.microsoft.com/office/powerpoint/2010/main" val="15441034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143000"/>
            <a:ext cx="4861302" cy="474489"/>
          </a:xfrm>
          <a:prstGeom prst="rect">
            <a:avLst/>
          </a:prstGeom>
        </p:spPr>
        <p:txBody>
          <a:bodyPr vert="horz" wrap="square" lIns="0" tIns="12700" rIns="0" bIns="0" rtlCol="0">
            <a:spAutoFit/>
          </a:bodyPr>
          <a:lstStyle/>
          <a:p>
            <a:pPr marL="12699">
              <a:spcBef>
                <a:spcPts val="100"/>
              </a:spcBef>
            </a:pPr>
            <a:r>
              <a:rPr lang="en-IN" sz="3000" spc="-10" dirty="0" smtClean="0">
                <a:solidFill>
                  <a:srgbClr val="FFFFFF"/>
                </a:solidFill>
                <a:latin typeface="Cambria"/>
                <a:cs typeface="Cambria"/>
              </a:rPr>
              <a:t>“this” Keyword</a:t>
            </a:r>
            <a:endParaRPr sz="3000" dirty="0">
              <a:latin typeface="Cambria"/>
              <a:cs typeface="Cambria"/>
            </a:endParaRPr>
          </a:p>
        </p:txBody>
      </p:sp>
      <p:sp>
        <p:nvSpPr>
          <p:cNvPr id="5" name="Rectangle 4"/>
          <p:cNvSpPr/>
          <p:nvPr/>
        </p:nvSpPr>
        <p:spPr>
          <a:xfrm>
            <a:off x="422328" y="2209800"/>
            <a:ext cx="9407471" cy="4524315"/>
          </a:xfrm>
          <a:prstGeom prst="rect">
            <a:avLst/>
          </a:prstGeom>
        </p:spPr>
        <p:txBody>
          <a:bodyPr wrap="square">
            <a:spAutoFit/>
          </a:bodyPr>
          <a:lstStyle/>
          <a:p>
            <a:pPr marL="342900" indent="-342900">
              <a:buFont typeface="Arial" panose="020B0604020202020204" pitchFamily="34" charset="0"/>
              <a:buChar char="•"/>
            </a:pPr>
            <a:r>
              <a:rPr lang="en-US" sz="2400" dirty="0"/>
              <a:t>The </a:t>
            </a:r>
            <a:r>
              <a:rPr lang="en-US" sz="2400" dirty="0">
                <a:solidFill>
                  <a:srgbClr val="FF0000"/>
                </a:solidFill>
              </a:rPr>
              <a:t>this</a:t>
            </a:r>
            <a:r>
              <a:rPr lang="en-US" sz="2400" dirty="0"/>
              <a:t> keyword refers to </a:t>
            </a:r>
            <a:r>
              <a:rPr lang="en-US" sz="2400" b="1" dirty="0"/>
              <a:t>the current object in a method or constructor.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most common use of the this keyword is to eliminate the confusion between class attributes and parameters with the same </a:t>
            </a:r>
            <a:r>
              <a:rPr lang="en-US" sz="2400" dirty="0" smtClean="0"/>
              <a:t>name.</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this </a:t>
            </a:r>
            <a:r>
              <a:rPr lang="en-US" sz="2400" dirty="0"/>
              <a:t>can also be used to:</a:t>
            </a:r>
          </a:p>
          <a:p>
            <a:pPr marL="342900" indent="-342900">
              <a:buFont typeface="Arial" panose="020B0604020202020204" pitchFamily="34" charset="0"/>
              <a:buChar char="•"/>
            </a:pPr>
            <a:r>
              <a:rPr lang="en-US" sz="2400" dirty="0" smtClean="0"/>
              <a:t>Invoke </a:t>
            </a:r>
            <a:r>
              <a:rPr lang="en-US" sz="2400" dirty="0"/>
              <a:t>current class constructor</a:t>
            </a:r>
          </a:p>
          <a:p>
            <a:pPr marL="342900" indent="-342900">
              <a:buFont typeface="Arial" panose="020B0604020202020204" pitchFamily="34" charset="0"/>
              <a:buChar char="•"/>
            </a:pPr>
            <a:r>
              <a:rPr lang="en-US" sz="2400" dirty="0"/>
              <a:t>Invoke current class method</a:t>
            </a:r>
          </a:p>
          <a:p>
            <a:pPr marL="342900" indent="-342900">
              <a:buFont typeface="Arial" panose="020B0604020202020204" pitchFamily="34" charset="0"/>
              <a:buChar char="•"/>
            </a:pPr>
            <a:r>
              <a:rPr lang="en-US" sz="2400" dirty="0"/>
              <a:t>Return the current class object</a:t>
            </a:r>
          </a:p>
          <a:p>
            <a:pPr marL="342900" indent="-342900">
              <a:buFont typeface="Arial" panose="020B0604020202020204" pitchFamily="34" charset="0"/>
              <a:buChar char="•"/>
            </a:pPr>
            <a:r>
              <a:rPr lang="en-US" sz="2400" dirty="0"/>
              <a:t>Pass an argument in the method call</a:t>
            </a:r>
          </a:p>
          <a:p>
            <a:pPr marL="342900" indent="-342900">
              <a:buFont typeface="Arial" panose="020B0604020202020204" pitchFamily="34" charset="0"/>
              <a:buChar char="•"/>
            </a:pPr>
            <a:r>
              <a:rPr lang="en-US" sz="2400" dirty="0"/>
              <a:t>Pass an argument in the constructor call</a:t>
            </a:r>
            <a:endParaRPr lang="en-IN" sz="2400" dirty="0"/>
          </a:p>
        </p:txBody>
      </p:sp>
    </p:spTree>
    <p:extLst>
      <p:ext uri="{BB962C8B-B14F-4D97-AF65-F5344CB8AC3E}">
        <p14:creationId xmlns:p14="http://schemas.microsoft.com/office/powerpoint/2010/main" val="3991640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466" y="1066800"/>
            <a:ext cx="4334800" cy="566822"/>
          </a:xfrm>
          <a:prstGeom prst="rect">
            <a:avLst/>
          </a:prstGeom>
        </p:spPr>
        <p:txBody>
          <a:bodyPr vert="horz" wrap="square" lIns="0" tIns="12700" rIns="0" bIns="0" rtlCol="0">
            <a:spAutoFit/>
          </a:bodyPr>
          <a:lstStyle/>
          <a:p>
            <a:pPr marL="12699">
              <a:spcBef>
                <a:spcPts val="100"/>
              </a:spcBef>
            </a:pPr>
            <a:r>
              <a:rPr lang="en-US" sz="3600" spc="-5" dirty="0" smtClean="0">
                <a:solidFill>
                  <a:srgbClr val="FFFFFF"/>
                </a:solidFill>
              </a:rPr>
              <a:t>Keyword “new”</a:t>
            </a:r>
            <a:endParaRPr sz="3600" dirty="0"/>
          </a:p>
        </p:txBody>
      </p:sp>
      <p:sp>
        <p:nvSpPr>
          <p:cNvPr id="3" name="object 3"/>
          <p:cNvSpPr txBox="1"/>
          <p:nvPr/>
        </p:nvSpPr>
        <p:spPr>
          <a:xfrm>
            <a:off x="839181" y="2057400"/>
            <a:ext cx="8609619" cy="4360809"/>
          </a:xfrm>
          <a:prstGeom prst="rect">
            <a:avLst/>
          </a:prstGeom>
        </p:spPr>
        <p:txBody>
          <a:bodyPr vert="horz" wrap="square" lIns="0" tIns="13335" rIns="0" bIns="0" rtlCol="0">
            <a:spAutoFit/>
          </a:bodyPr>
          <a:lstStyle/>
          <a:p>
            <a:pPr marL="355599" marR="5079" indent="-342900" algn="just">
              <a:spcBef>
                <a:spcPts val="105"/>
              </a:spcBef>
              <a:buFont typeface="Wingdings" panose="05000000000000000000" pitchFamily="2" charset="2"/>
              <a:buChar char="§"/>
            </a:pPr>
            <a:r>
              <a:rPr lang="en-US" sz="2800" dirty="0">
                <a:latin typeface="Cambria"/>
                <a:cs typeface="Cambria"/>
              </a:rPr>
              <a:t>Using the new keyword is the most popular way to create an object or instance of the class. </a:t>
            </a:r>
            <a:endParaRPr lang="en-US" sz="2800" dirty="0" smtClean="0">
              <a:latin typeface="Cambria"/>
              <a:cs typeface="Cambria"/>
            </a:endParaRPr>
          </a:p>
          <a:p>
            <a:pPr marL="355599" marR="5079" indent="-342900" algn="just">
              <a:spcBef>
                <a:spcPts val="105"/>
              </a:spcBef>
              <a:buFont typeface="Wingdings" panose="05000000000000000000" pitchFamily="2" charset="2"/>
              <a:buChar char="§"/>
            </a:pPr>
            <a:r>
              <a:rPr lang="en-US" sz="2800" dirty="0" smtClean="0">
                <a:latin typeface="Cambria"/>
                <a:cs typeface="Cambria"/>
              </a:rPr>
              <a:t>When </a:t>
            </a:r>
            <a:r>
              <a:rPr lang="en-US" sz="2800" dirty="0">
                <a:latin typeface="Cambria"/>
                <a:cs typeface="Cambria"/>
              </a:rPr>
              <a:t>we create an instance of the class by using the new keyword, it allocates memory (</a:t>
            </a:r>
            <a:r>
              <a:rPr lang="en-US" sz="2800" dirty="0">
                <a:solidFill>
                  <a:srgbClr val="FF0000"/>
                </a:solidFill>
                <a:latin typeface="Cambria"/>
                <a:cs typeface="Cambria"/>
              </a:rPr>
              <a:t>heap</a:t>
            </a:r>
            <a:r>
              <a:rPr lang="en-US" sz="2800" dirty="0">
                <a:latin typeface="Cambria"/>
                <a:cs typeface="Cambria"/>
              </a:rPr>
              <a:t>) for the newly created object and also returns the reference of that object to that memory. </a:t>
            </a:r>
            <a:endParaRPr lang="en-US" sz="2800" dirty="0" smtClean="0">
              <a:latin typeface="Cambria"/>
              <a:cs typeface="Cambria"/>
            </a:endParaRPr>
          </a:p>
          <a:p>
            <a:pPr marL="355599" marR="5079" indent="-342900" algn="just">
              <a:spcBef>
                <a:spcPts val="105"/>
              </a:spcBef>
              <a:buFont typeface="Wingdings" panose="05000000000000000000" pitchFamily="2" charset="2"/>
              <a:buChar char="§"/>
            </a:pPr>
            <a:r>
              <a:rPr lang="en-US" sz="2800" dirty="0" smtClean="0">
                <a:latin typeface="Cambria"/>
                <a:cs typeface="Cambria"/>
              </a:rPr>
              <a:t>The </a:t>
            </a:r>
            <a:r>
              <a:rPr lang="en-US" sz="2800" dirty="0">
                <a:latin typeface="Cambria"/>
                <a:cs typeface="Cambria"/>
              </a:rPr>
              <a:t>new keyword is also used to create an array. The syntax for creating an object is:</a:t>
            </a:r>
          </a:p>
          <a:p>
            <a:pPr marL="355599" marR="5079" indent="-342900" algn="just">
              <a:spcBef>
                <a:spcPts val="105"/>
              </a:spcBef>
              <a:buFont typeface="Wingdings" panose="05000000000000000000" pitchFamily="2" charset="2"/>
              <a:buChar char="§"/>
            </a:pPr>
            <a:endParaRPr lang="en-US" sz="2800" dirty="0">
              <a:latin typeface="Cambria"/>
              <a:cs typeface="Cambria"/>
            </a:endParaRPr>
          </a:p>
          <a:p>
            <a:pPr marL="355599" marR="5079" indent="-342900" algn="just">
              <a:spcBef>
                <a:spcPts val="105"/>
              </a:spcBef>
              <a:buFont typeface="Wingdings" panose="05000000000000000000" pitchFamily="2" charset="2"/>
              <a:buChar char="§"/>
            </a:pPr>
            <a:r>
              <a:rPr lang="en-US" sz="2800" dirty="0" err="1">
                <a:solidFill>
                  <a:srgbClr val="FF0000"/>
                </a:solidFill>
                <a:latin typeface="Cambria"/>
                <a:cs typeface="Cambria"/>
              </a:rPr>
              <a:t>ClassName</a:t>
            </a:r>
            <a:r>
              <a:rPr lang="en-US" sz="2800" dirty="0">
                <a:solidFill>
                  <a:srgbClr val="FF0000"/>
                </a:solidFill>
                <a:latin typeface="Cambria"/>
                <a:cs typeface="Cambria"/>
              </a:rPr>
              <a:t> object = new </a:t>
            </a:r>
            <a:r>
              <a:rPr lang="en-US" sz="2800" dirty="0" err="1">
                <a:solidFill>
                  <a:srgbClr val="FF0000"/>
                </a:solidFill>
                <a:latin typeface="Cambria"/>
                <a:cs typeface="Cambria"/>
              </a:rPr>
              <a:t>ClassName</a:t>
            </a:r>
            <a:r>
              <a:rPr lang="en-US" sz="2800" dirty="0">
                <a:solidFill>
                  <a:srgbClr val="FF0000"/>
                </a:solidFill>
                <a:latin typeface="Cambria"/>
                <a:cs typeface="Cambria"/>
              </a:rPr>
              <a:t>(); </a:t>
            </a:r>
          </a:p>
        </p:txBody>
      </p:sp>
      <p:pic>
        <p:nvPicPr>
          <p:cNvPr id="4" name="object 4"/>
          <p:cNvPicPr/>
          <p:nvPr/>
        </p:nvPicPr>
        <p:blipFill>
          <a:blip r:embed="rId2" cstate="print"/>
          <a:stretch>
            <a:fillRect/>
          </a:stretch>
        </p:blipFill>
        <p:spPr>
          <a:xfrm>
            <a:off x="457201" y="6553293"/>
            <a:ext cx="9136380" cy="754287"/>
          </a:xfrm>
          <a:prstGeom prst="rect">
            <a:avLst/>
          </a:prstGeom>
        </p:spPr>
      </p:pic>
    </p:spTree>
    <p:extLst>
      <p:ext uri="{BB962C8B-B14F-4D97-AF65-F5344CB8AC3E}">
        <p14:creationId xmlns:p14="http://schemas.microsoft.com/office/powerpoint/2010/main" val="333638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143000"/>
            <a:ext cx="4861302" cy="474489"/>
          </a:xfrm>
          <a:prstGeom prst="rect">
            <a:avLst/>
          </a:prstGeom>
        </p:spPr>
        <p:txBody>
          <a:bodyPr vert="horz" wrap="square" lIns="0" tIns="12700" rIns="0" bIns="0" rtlCol="0">
            <a:spAutoFit/>
          </a:bodyPr>
          <a:lstStyle/>
          <a:p>
            <a:pPr marL="12699">
              <a:spcBef>
                <a:spcPts val="100"/>
              </a:spcBef>
            </a:pPr>
            <a:r>
              <a:rPr lang="en-IN" sz="3000" spc="-10" dirty="0" smtClean="0">
                <a:solidFill>
                  <a:srgbClr val="FFFFFF"/>
                </a:solidFill>
                <a:latin typeface="Cambria"/>
                <a:cs typeface="Cambria"/>
              </a:rPr>
              <a:t>“this” Keyword</a:t>
            </a:r>
            <a:endParaRPr sz="3000" dirty="0">
              <a:latin typeface="Cambria"/>
              <a:cs typeface="Cambria"/>
            </a:endParaRPr>
          </a:p>
        </p:txBody>
      </p:sp>
      <p:sp>
        <p:nvSpPr>
          <p:cNvPr id="5" name="Rectangle 4"/>
          <p:cNvSpPr/>
          <p:nvPr/>
        </p:nvSpPr>
        <p:spPr>
          <a:xfrm>
            <a:off x="422328" y="2209800"/>
            <a:ext cx="9407471" cy="4154984"/>
          </a:xfrm>
          <a:prstGeom prst="rect">
            <a:avLst/>
          </a:prstGeom>
        </p:spPr>
        <p:txBody>
          <a:bodyPr wrap="square">
            <a:spAutoFit/>
          </a:bodyPr>
          <a:lstStyle/>
          <a:p>
            <a:r>
              <a:rPr lang="en-US" sz="2400" b="1" dirty="0">
                <a:solidFill>
                  <a:srgbClr val="FF0000"/>
                </a:solidFill>
              </a:rPr>
              <a:t>Using this for Ambiguity Variable Names</a:t>
            </a:r>
          </a:p>
          <a:p>
            <a:endParaRPr lang="en-US" sz="2400" dirty="0" smtClean="0"/>
          </a:p>
          <a:p>
            <a:r>
              <a:rPr lang="en-US" sz="2400" dirty="0" smtClean="0"/>
              <a:t>class </a:t>
            </a:r>
            <a:r>
              <a:rPr lang="en-US" sz="2400" dirty="0" err="1"/>
              <a:t>MyClass</a:t>
            </a:r>
            <a:r>
              <a:rPr lang="en-US" sz="2400" dirty="0"/>
              <a:t> {</a:t>
            </a:r>
          </a:p>
          <a:p>
            <a:r>
              <a:rPr lang="en-US" sz="2400" dirty="0"/>
              <a:t>    // instance variable</a:t>
            </a:r>
          </a:p>
          <a:p>
            <a:r>
              <a:rPr lang="en-US" sz="2400" dirty="0"/>
              <a:t>    </a:t>
            </a:r>
            <a:r>
              <a:rPr lang="en-US" sz="2400" dirty="0" err="1"/>
              <a:t>int</a:t>
            </a:r>
            <a:r>
              <a:rPr lang="en-US" sz="2400" dirty="0"/>
              <a:t> age;</a:t>
            </a:r>
          </a:p>
          <a:p>
            <a:endParaRPr lang="en-US" sz="2400" dirty="0"/>
          </a:p>
          <a:p>
            <a:r>
              <a:rPr lang="en-US" sz="2400" dirty="0"/>
              <a:t>    // parameter</a:t>
            </a:r>
          </a:p>
          <a:p>
            <a:r>
              <a:rPr lang="en-US" sz="2400" dirty="0"/>
              <a:t>    </a:t>
            </a:r>
            <a:r>
              <a:rPr lang="en-US" sz="2400" dirty="0" err="1"/>
              <a:t>MyClass</a:t>
            </a:r>
            <a:r>
              <a:rPr lang="en-US" sz="2400" dirty="0"/>
              <a:t>(</a:t>
            </a:r>
            <a:r>
              <a:rPr lang="en-US" sz="2400" dirty="0" err="1"/>
              <a:t>int</a:t>
            </a:r>
            <a:r>
              <a:rPr lang="en-US" sz="2400" dirty="0"/>
              <a:t> age){</a:t>
            </a:r>
          </a:p>
          <a:p>
            <a:r>
              <a:rPr lang="en-US" sz="2400" dirty="0"/>
              <a:t>        age = age</a:t>
            </a:r>
            <a:r>
              <a:rPr lang="en-US" sz="2400" dirty="0" smtClean="0"/>
              <a:t>;  </a:t>
            </a:r>
            <a:r>
              <a:rPr lang="en-US" sz="2400" dirty="0" smtClean="0">
                <a:solidFill>
                  <a:srgbClr val="FF0000"/>
                </a:solidFill>
              </a:rPr>
              <a:t>//not allowed</a:t>
            </a:r>
            <a:endParaRPr lang="en-US" sz="2400" dirty="0">
              <a:solidFill>
                <a:srgbClr val="FF0000"/>
              </a:solidFill>
            </a:endParaRPr>
          </a:p>
          <a:p>
            <a:r>
              <a:rPr lang="en-US" sz="2400" dirty="0"/>
              <a:t>    }</a:t>
            </a:r>
          </a:p>
          <a:p>
            <a:r>
              <a:rPr lang="en-US" sz="2400" dirty="0"/>
              <a:t>}</a:t>
            </a:r>
            <a:endParaRPr lang="en-IN" sz="2400" dirty="0"/>
          </a:p>
        </p:txBody>
      </p:sp>
    </p:spTree>
    <p:extLst>
      <p:ext uri="{BB962C8B-B14F-4D97-AF65-F5344CB8AC3E}">
        <p14:creationId xmlns:p14="http://schemas.microsoft.com/office/powerpoint/2010/main" val="22782044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143000"/>
            <a:ext cx="4861302" cy="474489"/>
          </a:xfrm>
          <a:prstGeom prst="rect">
            <a:avLst/>
          </a:prstGeom>
        </p:spPr>
        <p:txBody>
          <a:bodyPr vert="horz" wrap="square" lIns="0" tIns="12700" rIns="0" bIns="0" rtlCol="0">
            <a:spAutoFit/>
          </a:bodyPr>
          <a:lstStyle/>
          <a:p>
            <a:pPr marL="12699">
              <a:spcBef>
                <a:spcPts val="100"/>
              </a:spcBef>
            </a:pPr>
            <a:r>
              <a:rPr lang="en-IN" sz="3000" spc="-10" dirty="0" smtClean="0">
                <a:solidFill>
                  <a:srgbClr val="FFFFFF"/>
                </a:solidFill>
                <a:latin typeface="Cambria"/>
                <a:cs typeface="Cambria"/>
              </a:rPr>
              <a:t>“this” Keyword</a:t>
            </a:r>
            <a:endParaRPr sz="3000" dirty="0">
              <a:latin typeface="Cambria"/>
              <a:cs typeface="Cambria"/>
            </a:endParaRPr>
          </a:p>
        </p:txBody>
      </p:sp>
      <p:sp>
        <p:nvSpPr>
          <p:cNvPr id="5" name="Rectangle 4"/>
          <p:cNvSpPr/>
          <p:nvPr/>
        </p:nvSpPr>
        <p:spPr>
          <a:xfrm>
            <a:off x="422328" y="2209800"/>
            <a:ext cx="9407471" cy="4524315"/>
          </a:xfrm>
          <a:prstGeom prst="rect">
            <a:avLst/>
          </a:prstGeom>
        </p:spPr>
        <p:txBody>
          <a:bodyPr wrap="square">
            <a:spAutoFit/>
          </a:bodyPr>
          <a:lstStyle/>
          <a:p>
            <a:r>
              <a:rPr lang="en-US" sz="2400" dirty="0"/>
              <a:t>class Main {</a:t>
            </a:r>
          </a:p>
          <a:p>
            <a:endParaRPr lang="en-US" sz="2400" dirty="0"/>
          </a:p>
          <a:p>
            <a:r>
              <a:rPr lang="en-US" sz="2400" dirty="0"/>
              <a:t>    </a:t>
            </a:r>
            <a:r>
              <a:rPr lang="en-US" sz="2400" dirty="0" err="1"/>
              <a:t>int</a:t>
            </a:r>
            <a:r>
              <a:rPr lang="en-US" sz="2400" dirty="0"/>
              <a:t> age;</a:t>
            </a:r>
          </a:p>
          <a:p>
            <a:r>
              <a:rPr lang="en-US" sz="2400" dirty="0"/>
              <a:t>    Main(</a:t>
            </a:r>
            <a:r>
              <a:rPr lang="en-US" sz="2400" dirty="0" err="1"/>
              <a:t>int</a:t>
            </a:r>
            <a:r>
              <a:rPr lang="en-US" sz="2400" dirty="0"/>
              <a:t> age){</a:t>
            </a:r>
          </a:p>
          <a:p>
            <a:r>
              <a:rPr lang="en-US" sz="2400" dirty="0"/>
              <a:t>        </a:t>
            </a:r>
            <a:r>
              <a:rPr lang="en-US" sz="2400" dirty="0" err="1">
                <a:solidFill>
                  <a:srgbClr val="FF0000"/>
                </a:solidFill>
              </a:rPr>
              <a:t>this</a:t>
            </a:r>
            <a:r>
              <a:rPr lang="en-US" sz="2400" dirty="0" err="1"/>
              <a:t>.age</a:t>
            </a:r>
            <a:r>
              <a:rPr lang="en-US" sz="2400" dirty="0"/>
              <a:t> = age;</a:t>
            </a:r>
          </a:p>
          <a:p>
            <a:r>
              <a:rPr lang="en-US" sz="2400" dirty="0"/>
              <a:t>    }</a:t>
            </a:r>
          </a:p>
          <a:p>
            <a:endParaRPr lang="en-US" sz="2400" dirty="0"/>
          </a:p>
          <a:p>
            <a:r>
              <a:rPr lang="en-US" sz="2400" dirty="0"/>
              <a:t>    public static void main(String[] </a:t>
            </a:r>
            <a:r>
              <a:rPr lang="en-US" sz="2400" dirty="0" err="1"/>
              <a:t>args</a:t>
            </a:r>
            <a:r>
              <a:rPr lang="en-US" sz="2400" dirty="0"/>
              <a:t>) {</a:t>
            </a:r>
          </a:p>
          <a:p>
            <a:r>
              <a:rPr lang="en-US" sz="2400" dirty="0"/>
              <a:t>        Main </a:t>
            </a:r>
            <a:r>
              <a:rPr lang="en-US" sz="2400" dirty="0" err="1"/>
              <a:t>obj</a:t>
            </a:r>
            <a:r>
              <a:rPr lang="en-US" sz="2400" dirty="0"/>
              <a:t> = new Main(8);</a:t>
            </a:r>
          </a:p>
          <a:p>
            <a:r>
              <a:rPr lang="en-US" sz="2400" dirty="0"/>
              <a:t>        </a:t>
            </a:r>
            <a:r>
              <a:rPr lang="en-US" sz="2400" dirty="0" err="1"/>
              <a:t>System.out.println</a:t>
            </a:r>
            <a:r>
              <a:rPr lang="en-US" sz="2400" dirty="0"/>
              <a:t>("</a:t>
            </a:r>
            <a:r>
              <a:rPr lang="en-US" sz="2400" dirty="0" err="1"/>
              <a:t>obj.age</a:t>
            </a:r>
            <a:r>
              <a:rPr lang="en-US" sz="2400" dirty="0"/>
              <a:t> = " + </a:t>
            </a:r>
            <a:r>
              <a:rPr lang="en-US" sz="2400" dirty="0" err="1"/>
              <a:t>obj.age</a:t>
            </a:r>
            <a:r>
              <a:rPr lang="en-US" sz="2400" dirty="0"/>
              <a:t>);</a:t>
            </a:r>
          </a:p>
          <a:p>
            <a:r>
              <a:rPr lang="en-US" sz="2400" dirty="0"/>
              <a:t>    }</a:t>
            </a:r>
          </a:p>
          <a:p>
            <a:r>
              <a:rPr lang="en-US" sz="2400" dirty="0"/>
              <a:t>}</a:t>
            </a:r>
            <a:endParaRPr lang="en-IN" sz="2400" dirty="0"/>
          </a:p>
        </p:txBody>
      </p:sp>
    </p:spTree>
    <p:extLst>
      <p:ext uri="{BB962C8B-B14F-4D97-AF65-F5344CB8AC3E}">
        <p14:creationId xmlns:p14="http://schemas.microsoft.com/office/powerpoint/2010/main" val="17165169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143000"/>
            <a:ext cx="4861302" cy="474489"/>
          </a:xfrm>
          <a:prstGeom prst="rect">
            <a:avLst/>
          </a:prstGeom>
        </p:spPr>
        <p:txBody>
          <a:bodyPr vert="horz" wrap="square" lIns="0" tIns="12700" rIns="0" bIns="0" rtlCol="0">
            <a:spAutoFit/>
          </a:bodyPr>
          <a:lstStyle/>
          <a:p>
            <a:pPr marL="12699">
              <a:spcBef>
                <a:spcPts val="100"/>
              </a:spcBef>
            </a:pPr>
            <a:r>
              <a:rPr lang="en-IN" sz="3000" spc="-10" dirty="0" smtClean="0">
                <a:solidFill>
                  <a:srgbClr val="FFFFFF"/>
                </a:solidFill>
                <a:latin typeface="Cambria"/>
                <a:cs typeface="Cambria"/>
              </a:rPr>
              <a:t>Garbage Collection</a:t>
            </a:r>
            <a:endParaRPr sz="3000" dirty="0">
              <a:latin typeface="Cambria"/>
              <a:cs typeface="Cambria"/>
            </a:endParaRPr>
          </a:p>
        </p:txBody>
      </p:sp>
      <p:sp>
        <p:nvSpPr>
          <p:cNvPr id="5" name="Rectangle 4"/>
          <p:cNvSpPr/>
          <p:nvPr/>
        </p:nvSpPr>
        <p:spPr>
          <a:xfrm>
            <a:off x="422328" y="2209800"/>
            <a:ext cx="9407471" cy="5262979"/>
          </a:xfrm>
          <a:prstGeom prst="rect">
            <a:avLst/>
          </a:prstGeom>
        </p:spPr>
        <p:txBody>
          <a:bodyPr wrap="square">
            <a:spAutoFit/>
          </a:bodyPr>
          <a:lstStyle/>
          <a:p>
            <a:pPr marL="342900" indent="-342900" algn="just">
              <a:buFont typeface="Arial" panose="020B0604020202020204" pitchFamily="34" charset="0"/>
              <a:buChar char="•"/>
            </a:pPr>
            <a:r>
              <a:rPr lang="en-US" sz="2400" dirty="0"/>
              <a:t>Garbage Collection in Java is a process by which the programs perform memory management automatically. </a:t>
            </a:r>
            <a:endParaRPr lang="en-US" sz="2400" dirty="0" smtClean="0"/>
          </a:p>
          <a:p>
            <a:pPr marL="342900" indent="-342900" algn="just">
              <a:buFont typeface="Arial" panose="020B0604020202020204" pitchFamily="34" charset="0"/>
              <a:buChar char="•"/>
            </a:pPr>
            <a:r>
              <a:rPr lang="en-US" sz="2400" dirty="0" smtClean="0">
                <a:solidFill>
                  <a:srgbClr val="FF0000"/>
                </a:solidFill>
              </a:rPr>
              <a:t>The </a:t>
            </a:r>
            <a:r>
              <a:rPr lang="en-US" sz="2400" dirty="0">
                <a:solidFill>
                  <a:srgbClr val="FF0000"/>
                </a:solidFill>
              </a:rPr>
              <a:t>Garbage Collector(GC) finds the unused objects and deletes them to reclaim the memory. </a:t>
            </a:r>
            <a:endParaRPr lang="en-US" sz="2400" dirty="0" smtClean="0">
              <a:solidFill>
                <a:srgbClr val="FF0000"/>
              </a:solidFill>
            </a:endParaRPr>
          </a:p>
          <a:p>
            <a:pPr marL="342900" indent="-342900" algn="just">
              <a:buFont typeface="Arial" panose="020B0604020202020204" pitchFamily="34" charset="0"/>
              <a:buChar char="•"/>
            </a:pPr>
            <a:r>
              <a:rPr lang="en-US" sz="2400" dirty="0" smtClean="0"/>
              <a:t>In </a:t>
            </a:r>
            <a:r>
              <a:rPr lang="en-US" sz="2400" dirty="0"/>
              <a:t>Java, dynamic memory allocation of objects is achieved using the new operator that uses some memory and the memory remains allocated until there are references for the use of the object.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When there are no references to an object, it is assumed to be no longer needed, and the memory, occupied by the object can be reclaimed. There is no explicit need to destroy an object as Java handles the de-allocation </a:t>
            </a:r>
            <a:r>
              <a:rPr lang="en-US" sz="2400" dirty="0">
                <a:solidFill>
                  <a:srgbClr val="FF0000"/>
                </a:solidFill>
              </a:rPr>
              <a:t>automatically</a:t>
            </a:r>
            <a:r>
              <a:rPr lang="en-US" sz="2400" dirty="0"/>
              <a: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The technique that accomplishes this is known as Garbage Collection. </a:t>
            </a:r>
            <a:endParaRPr lang="en-IN" sz="2400" dirty="0"/>
          </a:p>
        </p:txBody>
      </p:sp>
    </p:spTree>
    <p:extLst>
      <p:ext uri="{BB962C8B-B14F-4D97-AF65-F5344CB8AC3E}">
        <p14:creationId xmlns:p14="http://schemas.microsoft.com/office/powerpoint/2010/main" val="42300436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66800"/>
            <a:ext cx="4231005" cy="474489"/>
          </a:xfrm>
          <a:prstGeom prst="rect">
            <a:avLst/>
          </a:prstGeom>
        </p:spPr>
        <p:txBody>
          <a:bodyPr vert="horz" wrap="square" lIns="0" tIns="12700" rIns="0" bIns="0" rtlCol="0">
            <a:spAutoFit/>
          </a:bodyPr>
          <a:lstStyle/>
          <a:p>
            <a:pPr marL="238105" marR="5079" indent="-226041">
              <a:spcBef>
                <a:spcPts val="100"/>
              </a:spcBef>
              <a:tabLst>
                <a:tab pos="1952461" algn="l"/>
              </a:tabLst>
            </a:pPr>
            <a:r>
              <a:rPr lang="en-IN" sz="3000" spc="-10" dirty="0">
                <a:solidFill>
                  <a:srgbClr val="FFFFFF"/>
                </a:solidFill>
                <a:latin typeface="Cambria"/>
                <a:cs typeface="Cambria"/>
              </a:rPr>
              <a:t>Garbage Collection</a:t>
            </a:r>
            <a:endParaRPr sz="3000" dirty="0">
              <a:latin typeface="Cambria"/>
              <a:cs typeface="Cambria"/>
            </a:endParaRPr>
          </a:p>
        </p:txBody>
      </p:sp>
      <p:sp>
        <p:nvSpPr>
          <p:cNvPr id="3" name="object 3"/>
          <p:cNvSpPr txBox="1"/>
          <p:nvPr/>
        </p:nvSpPr>
        <p:spPr>
          <a:xfrm>
            <a:off x="546520" y="1981200"/>
            <a:ext cx="9511880" cy="6088846"/>
          </a:xfrm>
          <a:prstGeom prst="rect">
            <a:avLst/>
          </a:prstGeom>
        </p:spPr>
        <p:txBody>
          <a:bodyPr vert="horz" wrap="square" lIns="0" tIns="12700" rIns="0" bIns="0" rtlCol="0">
            <a:spAutoFit/>
          </a:bodyPr>
          <a:lstStyle/>
          <a:p>
            <a:pPr marL="354964" marR="1226082" indent="-342900" algn="just">
              <a:spcBef>
                <a:spcPts val="100"/>
              </a:spcBef>
              <a:buSzPct val="80555"/>
              <a:buFont typeface="Wingdings" panose="05000000000000000000" pitchFamily="2" charset="2"/>
              <a:buChar char="§"/>
              <a:tabLst>
                <a:tab pos="357475" algn="l"/>
              </a:tabLst>
            </a:pPr>
            <a:r>
              <a:rPr lang="en-US" sz="2400" spc="-15" dirty="0">
                <a:latin typeface="Cambria"/>
                <a:cs typeface="Cambria"/>
              </a:rPr>
              <a:t>Programs that do not de-allocate memory can eventually crash when there is no memory left in the system to allocate. These programs are said to have </a:t>
            </a:r>
            <a:r>
              <a:rPr lang="en-US" sz="2400" spc="-15" dirty="0">
                <a:solidFill>
                  <a:srgbClr val="FF0000"/>
                </a:solidFill>
                <a:latin typeface="Cambria"/>
                <a:cs typeface="Cambria"/>
              </a:rPr>
              <a:t>memory leaks</a:t>
            </a:r>
            <a:r>
              <a:rPr lang="en-US" sz="2400" spc="-15" dirty="0" smtClean="0">
                <a:solidFill>
                  <a:srgbClr val="FF0000"/>
                </a:solidFill>
                <a:latin typeface="Cambria"/>
                <a:cs typeface="Cambria"/>
              </a:rPr>
              <a:t>.</a:t>
            </a:r>
          </a:p>
          <a:p>
            <a:pPr marL="354964" marR="1226082" indent="-342900" algn="just">
              <a:spcBef>
                <a:spcPts val="100"/>
              </a:spcBef>
              <a:buSzPct val="80555"/>
              <a:buFont typeface="Wingdings" panose="05000000000000000000" pitchFamily="2" charset="2"/>
              <a:buChar char="§"/>
              <a:tabLst>
                <a:tab pos="357475" algn="l"/>
              </a:tabLst>
            </a:pPr>
            <a:r>
              <a:rPr lang="en-US" sz="2400" dirty="0" smtClean="0">
                <a:solidFill>
                  <a:srgbClr val="FF0000"/>
                </a:solidFill>
              </a:rPr>
              <a:t>Note</a:t>
            </a:r>
            <a:r>
              <a:rPr lang="en-US" sz="2400" dirty="0">
                <a:solidFill>
                  <a:srgbClr val="FF0000"/>
                </a:solidFill>
              </a:rPr>
              <a:t>: All objects are created in </a:t>
            </a:r>
            <a:r>
              <a:rPr lang="en-US" sz="2400" b="1" dirty="0">
                <a:solidFill>
                  <a:srgbClr val="FF0000"/>
                </a:solidFill>
              </a:rPr>
              <a:t>Heap</a:t>
            </a:r>
            <a:r>
              <a:rPr lang="en-US" sz="2400" dirty="0">
                <a:solidFill>
                  <a:srgbClr val="FF0000"/>
                </a:solidFill>
              </a:rPr>
              <a:t> Section of memory. </a:t>
            </a:r>
            <a:endParaRPr lang="en-US" sz="2400" dirty="0" smtClean="0">
              <a:solidFill>
                <a:srgbClr val="FF0000"/>
              </a:solidFill>
            </a:endParaRPr>
          </a:p>
          <a:p>
            <a:pPr marL="354964" marR="1226082" indent="-342900" algn="just">
              <a:spcBef>
                <a:spcPts val="100"/>
              </a:spcBef>
              <a:buSzPct val="80555"/>
              <a:buFont typeface="Wingdings" panose="05000000000000000000" pitchFamily="2" charset="2"/>
              <a:buChar char="§"/>
              <a:tabLst>
                <a:tab pos="357475" algn="l"/>
              </a:tabLst>
            </a:pPr>
            <a:endParaRPr lang="en-US" sz="2400" spc="-15" dirty="0">
              <a:solidFill>
                <a:srgbClr val="FF0000"/>
              </a:solidFill>
              <a:latin typeface="Cambria"/>
              <a:cs typeface="Cambria"/>
            </a:endParaRPr>
          </a:p>
          <a:p>
            <a:pPr marL="354964" marR="1226082" indent="-342900" algn="just">
              <a:spcBef>
                <a:spcPts val="100"/>
              </a:spcBef>
              <a:buSzPct val="80555"/>
              <a:buFont typeface="Wingdings" panose="05000000000000000000" pitchFamily="2" charset="2"/>
              <a:buChar char="§"/>
              <a:tabLst>
                <a:tab pos="357475" algn="l"/>
              </a:tabLst>
            </a:pPr>
            <a:r>
              <a:rPr lang="en-US" sz="2400" spc="-15" dirty="0">
                <a:solidFill>
                  <a:srgbClr val="FF0000"/>
                </a:solidFill>
                <a:latin typeface="Cambria"/>
                <a:cs typeface="Cambria"/>
              </a:rPr>
              <a:t>How can an object be unreferenced?</a:t>
            </a:r>
          </a:p>
          <a:p>
            <a:pPr marL="354964" marR="1226082" indent="-342900" algn="just">
              <a:spcBef>
                <a:spcPts val="100"/>
              </a:spcBef>
              <a:buSzPct val="80555"/>
              <a:buFont typeface="Wingdings" panose="05000000000000000000" pitchFamily="2" charset="2"/>
              <a:buChar char="§"/>
              <a:tabLst>
                <a:tab pos="357475" algn="l"/>
              </a:tabLst>
            </a:pPr>
            <a:r>
              <a:rPr lang="en-US" sz="2400" b="1" spc="-15" dirty="0" smtClean="0">
                <a:latin typeface="Cambria"/>
                <a:cs typeface="Cambria"/>
              </a:rPr>
              <a:t>By </a:t>
            </a:r>
            <a:r>
              <a:rPr lang="en-US" sz="2400" b="1" spc="-15" dirty="0">
                <a:latin typeface="Cambria"/>
                <a:cs typeface="Cambria"/>
              </a:rPr>
              <a:t>nulling the </a:t>
            </a:r>
            <a:r>
              <a:rPr lang="en-US" sz="2400" b="1" spc="-15" dirty="0" smtClean="0">
                <a:latin typeface="Cambria"/>
                <a:cs typeface="Cambria"/>
              </a:rPr>
              <a:t>reference</a:t>
            </a:r>
          </a:p>
          <a:p>
            <a:pPr marL="812164" marR="1226082" lvl="1" indent="-342900" algn="just">
              <a:spcBef>
                <a:spcPts val="100"/>
              </a:spcBef>
              <a:buSzPct val="80555"/>
              <a:buFont typeface="Wingdings" panose="05000000000000000000" pitchFamily="2" charset="2"/>
              <a:buChar char="§"/>
              <a:tabLst>
                <a:tab pos="357475" algn="l"/>
              </a:tabLst>
            </a:pPr>
            <a:r>
              <a:rPr lang="en-US" sz="2400" spc="-15" dirty="0">
                <a:latin typeface="Cambria"/>
                <a:cs typeface="Cambria"/>
              </a:rPr>
              <a:t>Employee e=new Employee();  </a:t>
            </a:r>
          </a:p>
          <a:p>
            <a:pPr marL="812164" marR="1226082" lvl="1" indent="-342900" algn="just">
              <a:spcBef>
                <a:spcPts val="100"/>
              </a:spcBef>
              <a:buSzPct val="80555"/>
              <a:buFont typeface="Wingdings" panose="05000000000000000000" pitchFamily="2" charset="2"/>
              <a:buChar char="§"/>
              <a:tabLst>
                <a:tab pos="357475" algn="l"/>
              </a:tabLst>
            </a:pPr>
            <a:r>
              <a:rPr lang="en-US" sz="2400" spc="-15" dirty="0">
                <a:latin typeface="Cambria"/>
                <a:cs typeface="Cambria"/>
              </a:rPr>
              <a:t>e=null; </a:t>
            </a:r>
          </a:p>
          <a:p>
            <a:pPr marL="354964" marR="1226082" indent="-342900" algn="just">
              <a:spcBef>
                <a:spcPts val="100"/>
              </a:spcBef>
              <a:buSzPct val="80555"/>
              <a:buFont typeface="Wingdings" panose="05000000000000000000" pitchFamily="2" charset="2"/>
              <a:buChar char="§"/>
              <a:tabLst>
                <a:tab pos="357475" algn="l"/>
              </a:tabLst>
            </a:pPr>
            <a:r>
              <a:rPr lang="en-US" sz="2400" b="1" spc="-15" dirty="0">
                <a:latin typeface="Cambria"/>
                <a:cs typeface="Cambria"/>
              </a:rPr>
              <a:t>By assigning a reference to </a:t>
            </a:r>
            <a:r>
              <a:rPr lang="en-US" sz="2400" b="1" spc="-15" dirty="0" smtClean="0">
                <a:latin typeface="Cambria"/>
                <a:cs typeface="Cambria"/>
              </a:rPr>
              <a:t>another</a:t>
            </a:r>
          </a:p>
          <a:p>
            <a:pPr marL="812164" marR="1226082" lvl="1" indent="-342900" algn="just">
              <a:spcBef>
                <a:spcPts val="100"/>
              </a:spcBef>
              <a:buSzPct val="80555"/>
              <a:buFont typeface="Wingdings" panose="05000000000000000000" pitchFamily="2" charset="2"/>
              <a:buChar char="§"/>
              <a:tabLst>
                <a:tab pos="357475" algn="l"/>
              </a:tabLst>
            </a:pPr>
            <a:r>
              <a:rPr lang="en-US" sz="2400" spc="-15" dirty="0">
                <a:latin typeface="Cambria"/>
                <a:cs typeface="Cambria"/>
              </a:rPr>
              <a:t>Employee e1=new Employee();  </a:t>
            </a:r>
          </a:p>
          <a:p>
            <a:pPr marL="812164" marR="1226082" lvl="1" indent="-342900" algn="just">
              <a:spcBef>
                <a:spcPts val="100"/>
              </a:spcBef>
              <a:buSzPct val="80555"/>
              <a:buFont typeface="Wingdings" panose="05000000000000000000" pitchFamily="2" charset="2"/>
              <a:buChar char="§"/>
              <a:tabLst>
                <a:tab pos="357475" algn="l"/>
              </a:tabLst>
            </a:pPr>
            <a:r>
              <a:rPr lang="en-US" sz="2400" spc="-15" dirty="0">
                <a:latin typeface="Cambria"/>
                <a:cs typeface="Cambria"/>
              </a:rPr>
              <a:t>Employee e2=new Employee();  </a:t>
            </a:r>
          </a:p>
          <a:p>
            <a:pPr marL="812164" marR="1226082" lvl="1" indent="-342900" algn="just">
              <a:spcBef>
                <a:spcPts val="100"/>
              </a:spcBef>
              <a:buSzPct val="80555"/>
              <a:buFont typeface="Wingdings" panose="05000000000000000000" pitchFamily="2" charset="2"/>
              <a:buChar char="§"/>
              <a:tabLst>
                <a:tab pos="357475" algn="l"/>
              </a:tabLst>
            </a:pPr>
            <a:r>
              <a:rPr lang="en-US" sz="2400" spc="-15" dirty="0">
                <a:latin typeface="Cambria"/>
                <a:cs typeface="Cambria"/>
              </a:rPr>
              <a:t>e1=e2</a:t>
            </a:r>
          </a:p>
          <a:p>
            <a:pPr marL="354964" marR="1226082" indent="-342900" algn="just">
              <a:spcBef>
                <a:spcPts val="100"/>
              </a:spcBef>
              <a:buSzPct val="80555"/>
              <a:buFont typeface="Wingdings" panose="05000000000000000000" pitchFamily="2" charset="2"/>
              <a:buChar char="§"/>
              <a:tabLst>
                <a:tab pos="357475" algn="l"/>
              </a:tabLst>
            </a:pPr>
            <a:r>
              <a:rPr lang="en-US" sz="2400" b="1" spc="-15" dirty="0" smtClean="0">
                <a:latin typeface="Cambria"/>
                <a:cs typeface="Cambria"/>
              </a:rPr>
              <a:t>By anonymous object.</a:t>
            </a:r>
          </a:p>
          <a:p>
            <a:pPr marL="812164" marR="1226082" lvl="1" indent="-342900" algn="just">
              <a:spcBef>
                <a:spcPts val="100"/>
              </a:spcBef>
              <a:buSzPct val="80555"/>
              <a:buFont typeface="Wingdings" panose="05000000000000000000" pitchFamily="2" charset="2"/>
              <a:buChar char="§"/>
              <a:tabLst>
                <a:tab pos="357475" algn="l"/>
              </a:tabLst>
            </a:pPr>
            <a:r>
              <a:rPr lang="en-IN" sz="2400" b="1" dirty="0"/>
              <a:t>new</a:t>
            </a:r>
            <a:r>
              <a:rPr lang="en-IN" sz="2400" dirty="0"/>
              <a:t> Employee();  </a:t>
            </a:r>
          </a:p>
          <a:p>
            <a:pPr marL="812164" marR="1226082" lvl="1" indent="-342900" algn="just">
              <a:spcBef>
                <a:spcPts val="100"/>
              </a:spcBef>
              <a:buSzPct val="80555"/>
              <a:buFont typeface="Wingdings" panose="05000000000000000000" pitchFamily="2" charset="2"/>
              <a:buChar char="§"/>
              <a:tabLst>
                <a:tab pos="357475" algn="l"/>
              </a:tabLst>
            </a:pPr>
            <a:endParaRPr lang="en-US" sz="2400" b="1" spc="-15" dirty="0">
              <a:latin typeface="Cambria"/>
              <a:cs typeface="Cambria"/>
            </a:endParaRPr>
          </a:p>
        </p:txBody>
      </p:sp>
    </p:spTree>
    <p:extLst>
      <p:ext uri="{BB962C8B-B14F-4D97-AF65-F5344CB8AC3E}">
        <p14:creationId xmlns:p14="http://schemas.microsoft.com/office/powerpoint/2010/main" val="395892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66800"/>
            <a:ext cx="4231005" cy="474489"/>
          </a:xfrm>
          <a:prstGeom prst="rect">
            <a:avLst/>
          </a:prstGeom>
        </p:spPr>
        <p:txBody>
          <a:bodyPr vert="horz" wrap="square" lIns="0" tIns="12700" rIns="0" bIns="0" rtlCol="0">
            <a:spAutoFit/>
          </a:bodyPr>
          <a:lstStyle/>
          <a:p>
            <a:pPr marL="238105" marR="5079" indent="-226041">
              <a:spcBef>
                <a:spcPts val="100"/>
              </a:spcBef>
              <a:tabLst>
                <a:tab pos="1952461" algn="l"/>
              </a:tabLst>
            </a:pPr>
            <a:r>
              <a:rPr lang="en-IN" sz="3000" spc="-10" dirty="0">
                <a:solidFill>
                  <a:srgbClr val="FFFFFF"/>
                </a:solidFill>
                <a:latin typeface="Cambria"/>
                <a:cs typeface="Cambria"/>
              </a:rPr>
              <a:t>Garbage Collection</a:t>
            </a:r>
            <a:endParaRPr sz="3000" dirty="0">
              <a:latin typeface="Cambria"/>
              <a:cs typeface="Cambria"/>
            </a:endParaRPr>
          </a:p>
        </p:txBody>
      </p:sp>
      <p:sp>
        <p:nvSpPr>
          <p:cNvPr id="3" name="object 3"/>
          <p:cNvSpPr txBox="1"/>
          <p:nvPr/>
        </p:nvSpPr>
        <p:spPr>
          <a:xfrm>
            <a:off x="546520" y="1981200"/>
            <a:ext cx="9511880" cy="4916731"/>
          </a:xfrm>
          <a:prstGeom prst="rect">
            <a:avLst/>
          </a:prstGeom>
        </p:spPr>
        <p:txBody>
          <a:bodyPr vert="horz" wrap="square" lIns="0" tIns="12700" rIns="0" bIns="0" rtlCol="0">
            <a:spAutoFit/>
          </a:bodyPr>
          <a:lstStyle/>
          <a:p>
            <a:pPr marL="354964" marR="1226082" indent="-342900" algn="just">
              <a:spcBef>
                <a:spcPts val="100"/>
              </a:spcBef>
              <a:buSzPct val="80555"/>
              <a:buFont typeface="Wingdings" panose="05000000000000000000" pitchFamily="2" charset="2"/>
              <a:buChar char="§"/>
              <a:tabLst>
                <a:tab pos="357475" algn="l"/>
              </a:tabLst>
            </a:pPr>
            <a:r>
              <a:rPr lang="en-US" sz="2400" b="1" spc="-15" dirty="0" smtClean="0">
                <a:solidFill>
                  <a:srgbClr val="FF0000"/>
                </a:solidFill>
                <a:latin typeface="Cambria"/>
                <a:cs typeface="Cambria"/>
              </a:rPr>
              <a:t>finalize ( ) </a:t>
            </a:r>
            <a:r>
              <a:rPr lang="en-US" sz="2400" b="1" spc="-15" dirty="0">
                <a:solidFill>
                  <a:srgbClr val="FF0000"/>
                </a:solidFill>
                <a:latin typeface="Cambria"/>
                <a:cs typeface="Cambria"/>
              </a:rPr>
              <a:t>method</a:t>
            </a:r>
          </a:p>
          <a:p>
            <a:pPr marL="354964" marR="1226082" indent="-342900" algn="just">
              <a:spcBef>
                <a:spcPts val="100"/>
              </a:spcBef>
              <a:buSzPct val="80555"/>
              <a:buFont typeface="Wingdings" panose="05000000000000000000" pitchFamily="2" charset="2"/>
              <a:buChar char="§"/>
              <a:tabLst>
                <a:tab pos="357475" algn="l"/>
              </a:tabLst>
            </a:pPr>
            <a:r>
              <a:rPr lang="en-US" sz="2400" spc="-15" dirty="0">
                <a:latin typeface="Cambria"/>
                <a:cs typeface="Cambria"/>
              </a:rPr>
              <a:t>The finalize() method is invoked each time before the object is garbage collected. This method can be used to perform </a:t>
            </a:r>
            <a:r>
              <a:rPr lang="en-US" sz="2400" spc="-15" dirty="0">
                <a:solidFill>
                  <a:srgbClr val="FF0000"/>
                </a:solidFill>
                <a:latin typeface="Cambria"/>
                <a:cs typeface="Cambria"/>
              </a:rPr>
              <a:t>cleanup</a:t>
            </a:r>
            <a:r>
              <a:rPr lang="en-US" sz="2400" spc="-15" dirty="0">
                <a:latin typeface="Cambria"/>
                <a:cs typeface="Cambria"/>
              </a:rPr>
              <a:t> processing. This method is defined in </a:t>
            </a:r>
            <a:r>
              <a:rPr lang="en-US" sz="2400" spc="-15" dirty="0">
                <a:solidFill>
                  <a:srgbClr val="FF0000"/>
                </a:solidFill>
                <a:latin typeface="Cambria"/>
                <a:cs typeface="Cambria"/>
              </a:rPr>
              <a:t>Object class </a:t>
            </a:r>
            <a:r>
              <a:rPr lang="en-US" sz="2400" spc="-15" dirty="0">
                <a:latin typeface="Cambria"/>
                <a:cs typeface="Cambria"/>
              </a:rPr>
              <a:t>as:</a:t>
            </a:r>
          </a:p>
          <a:p>
            <a:pPr marL="354964" marR="1226082" indent="-342900" algn="just">
              <a:spcBef>
                <a:spcPts val="100"/>
              </a:spcBef>
              <a:buSzPct val="80555"/>
              <a:buFont typeface="Wingdings" panose="05000000000000000000" pitchFamily="2" charset="2"/>
              <a:buChar char="§"/>
              <a:tabLst>
                <a:tab pos="357475" algn="l"/>
              </a:tabLst>
            </a:pPr>
            <a:r>
              <a:rPr lang="en-US" sz="2400" spc="-15" dirty="0" smtClean="0">
                <a:latin typeface="Cambria"/>
                <a:cs typeface="Cambria"/>
              </a:rPr>
              <a:t>Syntax:</a:t>
            </a:r>
            <a:endParaRPr lang="en-US" sz="2400" spc="-15" dirty="0">
              <a:latin typeface="Cambria"/>
              <a:cs typeface="Cambria"/>
            </a:endParaRPr>
          </a:p>
          <a:p>
            <a:pPr marL="354964" marR="1226082" indent="-342900" algn="just">
              <a:spcBef>
                <a:spcPts val="100"/>
              </a:spcBef>
              <a:buSzPct val="80555"/>
              <a:buFont typeface="Wingdings" panose="05000000000000000000" pitchFamily="2" charset="2"/>
              <a:buChar char="§"/>
              <a:tabLst>
                <a:tab pos="357475" algn="l"/>
              </a:tabLst>
            </a:pPr>
            <a:r>
              <a:rPr lang="en-US" sz="2400" spc="-15" dirty="0">
                <a:solidFill>
                  <a:srgbClr val="002060"/>
                </a:solidFill>
                <a:latin typeface="Cambria"/>
                <a:cs typeface="Cambria"/>
              </a:rPr>
              <a:t>protected void finalize</a:t>
            </a:r>
            <a:r>
              <a:rPr lang="en-US" sz="2400" spc="-15" dirty="0" smtClean="0">
                <a:solidFill>
                  <a:srgbClr val="002060"/>
                </a:solidFill>
                <a:latin typeface="Cambria"/>
                <a:cs typeface="Cambria"/>
              </a:rPr>
              <a:t>( ){ } </a:t>
            </a:r>
          </a:p>
          <a:p>
            <a:pPr marL="354964" marR="1226082" indent="-342900" algn="just">
              <a:spcBef>
                <a:spcPts val="100"/>
              </a:spcBef>
              <a:buSzPct val="80555"/>
              <a:buFont typeface="Wingdings" panose="05000000000000000000" pitchFamily="2" charset="2"/>
              <a:buChar char="§"/>
              <a:tabLst>
                <a:tab pos="357475" algn="l"/>
              </a:tabLst>
            </a:pPr>
            <a:endParaRPr lang="en-US" sz="2400" b="1" spc="-15" dirty="0">
              <a:solidFill>
                <a:srgbClr val="FF0000"/>
              </a:solidFill>
              <a:latin typeface="Cambria"/>
              <a:cs typeface="Cambria"/>
            </a:endParaRPr>
          </a:p>
          <a:p>
            <a:pPr marL="354964" marR="1226082" indent="-342900" algn="just">
              <a:spcBef>
                <a:spcPts val="100"/>
              </a:spcBef>
              <a:buSzPct val="80555"/>
              <a:buFont typeface="Wingdings" panose="05000000000000000000" pitchFamily="2" charset="2"/>
              <a:buChar char="§"/>
              <a:tabLst>
                <a:tab pos="357475" algn="l"/>
              </a:tabLst>
            </a:pPr>
            <a:r>
              <a:rPr lang="en-US" sz="2400" b="1" spc="-15" dirty="0" err="1">
                <a:solidFill>
                  <a:srgbClr val="FF0000"/>
                </a:solidFill>
                <a:latin typeface="Cambria"/>
                <a:cs typeface="Cambria"/>
              </a:rPr>
              <a:t>gc</a:t>
            </a:r>
            <a:r>
              <a:rPr lang="en-US" sz="2400" b="1" spc="-15" dirty="0" smtClean="0">
                <a:solidFill>
                  <a:srgbClr val="FF0000"/>
                </a:solidFill>
                <a:latin typeface="Cambria"/>
                <a:cs typeface="Cambria"/>
              </a:rPr>
              <a:t>( ) </a:t>
            </a:r>
            <a:r>
              <a:rPr lang="en-US" sz="2400" b="1" spc="-15" dirty="0">
                <a:solidFill>
                  <a:srgbClr val="FF0000"/>
                </a:solidFill>
                <a:latin typeface="Cambria"/>
                <a:cs typeface="Cambria"/>
              </a:rPr>
              <a:t>method</a:t>
            </a:r>
          </a:p>
          <a:p>
            <a:pPr marL="354964" marR="1226082" indent="-342900" algn="just">
              <a:spcBef>
                <a:spcPts val="100"/>
              </a:spcBef>
              <a:buSzPct val="80555"/>
              <a:buFont typeface="Wingdings" panose="05000000000000000000" pitchFamily="2" charset="2"/>
              <a:buChar char="§"/>
              <a:tabLst>
                <a:tab pos="357475" algn="l"/>
              </a:tabLst>
            </a:pPr>
            <a:r>
              <a:rPr lang="en-US" sz="2400" spc="-15" dirty="0">
                <a:latin typeface="Cambria"/>
                <a:cs typeface="Cambria"/>
              </a:rPr>
              <a:t>The </a:t>
            </a:r>
            <a:r>
              <a:rPr lang="en-US" sz="2400" spc="-15" dirty="0" err="1">
                <a:latin typeface="Cambria"/>
                <a:cs typeface="Cambria"/>
              </a:rPr>
              <a:t>gc</a:t>
            </a:r>
            <a:r>
              <a:rPr lang="en-US" sz="2400" spc="-15" dirty="0" smtClean="0">
                <a:latin typeface="Cambria"/>
                <a:cs typeface="Cambria"/>
              </a:rPr>
              <a:t>( ) </a:t>
            </a:r>
            <a:r>
              <a:rPr lang="en-US" sz="2400" spc="-15" dirty="0">
                <a:latin typeface="Cambria"/>
                <a:cs typeface="Cambria"/>
              </a:rPr>
              <a:t>method is used to invoke the garbage collector to perform cleanup processing. </a:t>
            </a:r>
            <a:r>
              <a:rPr lang="en-US" sz="2400" spc="-15" dirty="0">
                <a:solidFill>
                  <a:srgbClr val="FF0000"/>
                </a:solidFill>
                <a:latin typeface="Cambria"/>
                <a:cs typeface="Cambria"/>
              </a:rPr>
              <a:t>The </a:t>
            </a:r>
            <a:r>
              <a:rPr lang="en-US" sz="2400" spc="-15" dirty="0" err="1">
                <a:solidFill>
                  <a:srgbClr val="FF0000"/>
                </a:solidFill>
                <a:latin typeface="Cambria"/>
                <a:cs typeface="Cambria"/>
              </a:rPr>
              <a:t>gc</a:t>
            </a:r>
            <a:r>
              <a:rPr lang="en-US" sz="2400" spc="-15" dirty="0" smtClean="0">
                <a:solidFill>
                  <a:srgbClr val="FF0000"/>
                </a:solidFill>
                <a:latin typeface="Cambria"/>
                <a:cs typeface="Cambria"/>
              </a:rPr>
              <a:t>( ) </a:t>
            </a:r>
            <a:r>
              <a:rPr lang="en-US" sz="2400" spc="-15" dirty="0">
                <a:solidFill>
                  <a:srgbClr val="FF0000"/>
                </a:solidFill>
                <a:latin typeface="Cambria"/>
                <a:cs typeface="Cambria"/>
              </a:rPr>
              <a:t>is found in System and Runtime classes.</a:t>
            </a:r>
          </a:p>
          <a:p>
            <a:pPr marL="354964" marR="1226082" indent="-342900" algn="just">
              <a:spcBef>
                <a:spcPts val="100"/>
              </a:spcBef>
              <a:buSzPct val="80555"/>
              <a:buFont typeface="Wingdings" panose="05000000000000000000" pitchFamily="2" charset="2"/>
              <a:buChar char="§"/>
              <a:tabLst>
                <a:tab pos="357475" algn="l"/>
              </a:tabLst>
            </a:pPr>
            <a:r>
              <a:rPr lang="en-US" sz="2400" spc="-15" dirty="0" smtClean="0">
                <a:latin typeface="Cambria"/>
                <a:cs typeface="Cambria"/>
              </a:rPr>
              <a:t>Syntax:</a:t>
            </a:r>
            <a:endParaRPr lang="en-US" sz="2400" spc="-15" dirty="0">
              <a:latin typeface="Cambria"/>
              <a:cs typeface="Cambria"/>
            </a:endParaRPr>
          </a:p>
          <a:p>
            <a:pPr marL="354964" marR="1226082" indent="-342900" algn="just">
              <a:spcBef>
                <a:spcPts val="100"/>
              </a:spcBef>
              <a:buSzPct val="80555"/>
              <a:buFont typeface="Wingdings" panose="05000000000000000000" pitchFamily="2" charset="2"/>
              <a:buChar char="§"/>
              <a:tabLst>
                <a:tab pos="357475" algn="l"/>
              </a:tabLst>
            </a:pPr>
            <a:r>
              <a:rPr lang="en-US" sz="2400" spc="-15" dirty="0">
                <a:solidFill>
                  <a:srgbClr val="002060"/>
                </a:solidFill>
                <a:latin typeface="Cambria"/>
                <a:cs typeface="Cambria"/>
              </a:rPr>
              <a:t>public static void </a:t>
            </a:r>
            <a:r>
              <a:rPr lang="en-US" sz="2400" spc="-15" dirty="0" err="1">
                <a:solidFill>
                  <a:srgbClr val="002060"/>
                </a:solidFill>
                <a:latin typeface="Cambria"/>
                <a:cs typeface="Cambria"/>
              </a:rPr>
              <a:t>gc</a:t>
            </a:r>
            <a:r>
              <a:rPr lang="en-US" sz="2400" spc="-15" dirty="0" smtClean="0">
                <a:solidFill>
                  <a:srgbClr val="002060"/>
                </a:solidFill>
                <a:latin typeface="Cambria"/>
                <a:cs typeface="Cambria"/>
              </a:rPr>
              <a:t>( ){  } </a:t>
            </a:r>
            <a:endParaRPr lang="en-US" sz="2400" spc="-15" dirty="0">
              <a:solidFill>
                <a:srgbClr val="002060"/>
              </a:solidFill>
              <a:latin typeface="Cambria"/>
              <a:cs typeface="Cambria"/>
            </a:endParaRPr>
          </a:p>
        </p:txBody>
      </p:sp>
    </p:spTree>
    <p:extLst>
      <p:ext uri="{BB962C8B-B14F-4D97-AF65-F5344CB8AC3E}">
        <p14:creationId xmlns:p14="http://schemas.microsoft.com/office/powerpoint/2010/main" val="57440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66800"/>
            <a:ext cx="4231005" cy="474489"/>
          </a:xfrm>
          <a:prstGeom prst="rect">
            <a:avLst/>
          </a:prstGeom>
        </p:spPr>
        <p:txBody>
          <a:bodyPr vert="horz" wrap="square" lIns="0" tIns="12700" rIns="0" bIns="0" rtlCol="0">
            <a:spAutoFit/>
          </a:bodyPr>
          <a:lstStyle/>
          <a:p>
            <a:pPr marL="238105" marR="5079" indent="-226041">
              <a:spcBef>
                <a:spcPts val="100"/>
              </a:spcBef>
              <a:tabLst>
                <a:tab pos="1952461" algn="l"/>
              </a:tabLst>
            </a:pPr>
            <a:r>
              <a:rPr lang="en-IN" sz="3000" spc="-10" dirty="0">
                <a:solidFill>
                  <a:srgbClr val="FFFFFF"/>
                </a:solidFill>
                <a:latin typeface="Cambria"/>
                <a:cs typeface="Cambria"/>
              </a:rPr>
              <a:t>Garbage Collection</a:t>
            </a:r>
            <a:endParaRPr sz="3000" dirty="0">
              <a:latin typeface="Cambria"/>
              <a:cs typeface="Cambria"/>
            </a:endParaRPr>
          </a:p>
        </p:txBody>
      </p:sp>
      <p:sp>
        <p:nvSpPr>
          <p:cNvPr id="3" name="object 3"/>
          <p:cNvSpPr txBox="1"/>
          <p:nvPr/>
        </p:nvSpPr>
        <p:spPr>
          <a:xfrm>
            <a:off x="546520" y="1981200"/>
            <a:ext cx="9511880" cy="5732338"/>
          </a:xfrm>
          <a:prstGeom prst="rect">
            <a:avLst/>
          </a:prstGeom>
        </p:spPr>
        <p:txBody>
          <a:bodyPr vert="horz" wrap="square" lIns="0" tIns="12700" rIns="0" bIns="0" rtlCol="0">
            <a:spAutoFit/>
          </a:bodyPr>
          <a:lstStyle/>
          <a:p>
            <a:pPr marL="12064" marR="1226082" algn="just">
              <a:spcBef>
                <a:spcPts val="100"/>
              </a:spcBef>
              <a:buSzPct val="80555"/>
              <a:tabLst>
                <a:tab pos="357475" algn="l"/>
              </a:tabLst>
            </a:pPr>
            <a:r>
              <a:rPr lang="en-US" sz="2400" spc="-15" dirty="0">
                <a:latin typeface="Cambria"/>
                <a:cs typeface="Cambria"/>
              </a:rPr>
              <a:t>public class Main{  </a:t>
            </a:r>
          </a:p>
          <a:p>
            <a:pPr marL="12064" marR="1226082" algn="just">
              <a:spcBef>
                <a:spcPts val="100"/>
              </a:spcBef>
              <a:buSzPct val="80555"/>
              <a:tabLst>
                <a:tab pos="357475" algn="l"/>
              </a:tabLst>
            </a:pPr>
            <a:r>
              <a:rPr lang="en-US" sz="2400" spc="-15" dirty="0">
                <a:latin typeface="Cambria"/>
                <a:cs typeface="Cambria"/>
              </a:rPr>
              <a:t> </a:t>
            </a:r>
            <a:endParaRPr lang="en-US" sz="2400" spc="-15" dirty="0" smtClean="0">
              <a:latin typeface="Cambria"/>
              <a:cs typeface="Cambria"/>
            </a:endParaRPr>
          </a:p>
          <a:p>
            <a:pPr marL="12064" marR="1226082" algn="just">
              <a:spcBef>
                <a:spcPts val="100"/>
              </a:spcBef>
              <a:buSzPct val="80555"/>
              <a:tabLst>
                <a:tab pos="357475" algn="l"/>
              </a:tabLst>
            </a:pPr>
            <a:r>
              <a:rPr lang="en-US" sz="2400" spc="-15" dirty="0" smtClean="0">
                <a:solidFill>
                  <a:srgbClr val="FF0000"/>
                </a:solidFill>
                <a:latin typeface="Cambria"/>
                <a:cs typeface="Cambria"/>
              </a:rPr>
              <a:t>public </a:t>
            </a:r>
            <a:r>
              <a:rPr lang="en-US" sz="2400" spc="-15" dirty="0">
                <a:solidFill>
                  <a:srgbClr val="FF0000"/>
                </a:solidFill>
                <a:latin typeface="Cambria"/>
                <a:cs typeface="Cambria"/>
              </a:rPr>
              <a:t>void finalize()</a:t>
            </a:r>
          </a:p>
          <a:p>
            <a:pPr marL="12064" marR="1226082" algn="just">
              <a:spcBef>
                <a:spcPts val="100"/>
              </a:spcBef>
              <a:buSzPct val="80555"/>
              <a:tabLst>
                <a:tab pos="357475" algn="l"/>
              </a:tabLst>
            </a:pPr>
            <a:r>
              <a:rPr lang="en-US" sz="2400" spc="-15" dirty="0">
                <a:latin typeface="Cambria"/>
                <a:cs typeface="Cambria"/>
              </a:rPr>
              <a:t>{</a:t>
            </a:r>
            <a:r>
              <a:rPr lang="en-US" sz="2400" spc="-15" dirty="0" err="1">
                <a:latin typeface="Cambria"/>
                <a:cs typeface="Cambria"/>
              </a:rPr>
              <a:t>System.out.println</a:t>
            </a:r>
            <a:r>
              <a:rPr lang="en-US" sz="2400" spc="-15" dirty="0">
                <a:latin typeface="Cambria"/>
                <a:cs typeface="Cambria"/>
              </a:rPr>
              <a:t>("object is garbage collected");}  </a:t>
            </a:r>
            <a:endParaRPr lang="en-US" sz="2400" spc="-15" dirty="0" smtClean="0">
              <a:latin typeface="Cambria"/>
              <a:cs typeface="Cambria"/>
            </a:endParaRPr>
          </a:p>
          <a:p>
            <a:pPr marL="12064" marR="1226082" algn="just">
              <a:spcBef>
                <a:spcPts val="100"/>
              </a:spcBef>
              <a:buSzPct val="80555"/>
              <a:tabLst>
                <a:tab pos="357475" algn="l"/>
              </a:tabLst>
            </a:pPr>
            <a:endParaRPr lang="en-US" sz="2400" spc="-15" dirty="0">
              <a:latin typeface="Cambria"/>
              <a:cs typeface="Cambria"/>
            </a:endParaRPr>
          </a:p>
          <a:p>
            <a:pPr marL="12064" marR="1226082" algn="just">
              <a:spcBef>
                <a:spcPts val="100"/>
              </a:spcBef>
              <a:buSzPct val="80555"/>
              <a:tabLst>
                <a:tab pos="357475" algn="l"/>
              </a:tabLst>
            </a:pPr>
            <a:r>
              <a:rPr lang="en-US" sz="2400" spc="-15" dirty="0">
                <a:latin typeface="Cambria"/>
                <a:cs typeface="Cambria"/>
              </a:rPr>
              <a:t> public static void main(String </a:t>
            </a:r>
            <a:r>
              <a:rPr lang="en-US" sz="2400" spc="-15" dirty="0" err="1">
                <a:latin typeface="Cambria"/>
                <a:cs typeface="Cambria"/>
              </a:rPr>
              <a:t>args</a:t>
            </a:r>
            <a:r>
              <a:rPr lang="en-US" sz="2400" spc="-15" dirty="0">
                <a:latin typeface="Cambria"/>
                <a:cs typeface="Cambria"/>
              </a:rPr>
              <a:t>[]){  </a:t>
            </a:r>
          </a:p>
          <a:p>
            <a:pPr marL="12064" marR="1226082" algn="just">
              <a:spcBef>
                <a:spcPts val="100"/>
              </a:spcBef>
              <a:buSzPct val="80555"/>
              <a:tabLst>
                <a:tab pos="357475" algn="l"/>
              </a:tabLst>
            </a:pPr>
            <a:r>
              <a:rPr lang="en-US" sz="2400" spc="-15" dirty="0">
                <a:latin typeface="Cambria"/>
                <a:cs typeface="Cambria"/>
              </a:rPr>
              <a:t>  Main s1=new Main();  </a:t>
            </a:r>
          </a:p>
          <a:p>
            <a:pPr marL="12064" marR="1226082" algn="just">
              <a:spcBef>
                <a:spcPts val="100"/>
              </a:spcBef>
              <a:buSzPct val="80555"/>
              <a:tabLst>
                <a:tab pos="357475" algn="l"/>
              </a:tabLst>
            </a:pPr>
            <a:r>
              <a:rPr lang="en-US" sz="2400" spc="-15" dirty="0">
                <a:latin typeface="Cambria"/>
                <a:cs typeface="Cambria"/>
              </a:rPr>
              <a:t>  Main s2=new Main(); </a:t>
            </a:r>
          </a:p>
          <a:p>
            <a:pPr marL="12064" marR="1226082" algn="just">
              <a:spcBef>
                <a:spcPts val="100"/>
              </a:spcBef>
              <a:buSzPct val="80555"/>
              <a:tabLst>
                <a:tab pos="357475" algn="l"/>
              </a:tabLst>
            </a:pPr>
            <a:endParaRPr lang="en-US" sz="2400" spc="-15" dirty="0">
              <a:latin typeface="Cambria"/>
              <a:cs typeface="Cambria"/>
            </a:endParaRPr>
          </a:p>
          <a:p>
            <a:pPr marL="12064" marR="1226082" algn="just">
              <a:spcBef>
                <a:spcPts val="100"/>
              </a:spcBef>
              <a:buSzPct val="80555"/>
              <a:tabLst>
                <a:tab pos="357475" algn="l"/>
              </a:tabLst>
            </a:pPr>
            <a:r>
              <a:rPr lang="en-US" sz="2400" spc="-15" dirty="0">
                <a:latin typeface="Cambria"/>
                <a:cs typeface="Cambria"/>
              </a:rPr>
              <a:t>     </a:t>
            </a:r>
            <a:r>
              <a:rPr lang="en-US" sz="2400" spc="-15" dirty="0" err="1">
                <a:latin typeface="Cambria"/>
                <a:cs typeface="Cambria"/>
              </a:rPr>
              <a:t>System.out.println</a:t>
            </a:r>
            <a:r>
              <a:rPr lang="en-US" sz="2400" spc="-15" dirty="0">
                <a:latin typeface="Cambria"/>
                <a:cs typeface="Cambria"/>
              </a:rPr>
              <a:t>(s1.hashCode());</a:t>
            </a:r>
          </a:p>
          <a:p>
            <a:pPr marL="12064" marR="1226082" algn="just">
              <a:spcBef>
                <a:spcPts val="100"/>
              </a:spcBef>
              <a:buSzPct val="80555"/>
              <a:tabLst>
                <a:tab pos="357475" algn="l"/>
              </a:tabLst>
            </a:pPr>
            <a:r>
              <a:rPr lang="en-US" sz="2400" spc="-15" dirty="0">
                <a:latin typeface="Cambria"/>
                <a:cs typeface="Cambria"/>
              </a:rPr>
              <a:t>     </a:t>
            </a:r>
            <a:r>
              <a:rPr lang="en-US" sz="2400" spc="-15" dirty="0" err="1">
                <a:latin typeface="Cambria"/>
                <a:cs typeface="Cambria"/>
              </a:rPr>
              <a:t>System.out.println</a:t>
            </a:r>
            <a:r>
              <a:rPr lang="en-US" sz="2400" spc="-15" dirty="0">
                <a:latin typeface="Cambria"/>
                <a:cs typeface="Cambria"/>
              </a:rPr>
              <a:t>(s2.hashCode());</a:t>
            </a:r>
          </a:p>
          <a:p>
            <a:pPr marL="12064" marR="1226082" algn="just">
              <a:spcBef>
                <a:spcPts val="100"/>
              </a:spcBef>
              <a:buSzPct val="80555"/>
              <a:tabLst>
                <a:tab pos="357475" algn="l"/>
              </a:tabLst>
            </a:pPr>
            <a:r>
              <a:rPr lang="en-US" sz="2400" spc="-15" dirty="0" smtClean="0">
                <a:latin typeface="Cambria"/>
                <a:cs typeface="Cambria"/>
              </a:rPr>
              <a:t>  </a:t>
            </a:r>
            <a:r>
              <a:rPr lang="en-US" sz="2400" spc="-15" dirty="0">
                <a:latin typeface="Cambria"/>
                <a:cs typeface="Cambria"/>
              </a:rPr>
              <a:t>s1=null;  </a:t>
            </a:r>
          </a:p>
          <a:p>
            <a:pPr marL="12064" marR="1226082" algn="just">
              <a:spcBef>
                <a:spcPts val="100"/>
              </a:spcBef>
              <a:buSzPct val="80555"/>
              <a:tabLst>
                <a:tab pos="357475" algn="l"/>
              </a:tabLst>
            </a:pPr>
            <a:r>
              <a:rPr lang="en-US" sz="2400" spc="-15" dirty="0">
                <a:latin typeface="Cambria"/>
                <a:cs typeface="Cambria"/>
              </a:rPr>
              <a:t>  s2=null;  </a:t>
            </a:r>
          </a:p>
          <a:p>
            <a:pPr marL="12064" marR="1226082" algn="just">
              <a:spcBef>
                <a:spcPts val="100"/>
              </a:spcBef>
              <a:buSzPct val="80555"/>
              <a:tabLst>
                <a:tab pos="357475" algn="l"/>
              </a:tabLst>
            </a:pPr>
            <a:r>
              <a:rPr lang="en-US" sz="2400" spc="-15" dirty="0" smtClean="0">
                <a:solidFill>
                  <a:srgbClr val="FF0000"/>
                </a:solidFill>
                <a:latin typeface="Cambria"/>
                <a:cs typeface="Cambria"/>
              </a:rPr>
              <a:t>  </a:t>
            </a:r>
            <a:r>
              <a:rPr lang="en-US" sz="2400" spc="-15" dirty="0" err="1">
                <a:solidFill>
                  <a:srgbClr val="FF0000"/>
                </a:solidFill>
                <a:latin typeface="Cambria"/>
                <a:cs typeface="Cambria"/>
              </a:rPr>
              <a:t>System.gc</a:t>
            </a:r>
            <a:r>
              <a:rPr lang="en-US" sz="2400" spc="-15" dirty="0">
                <a:solidFill>
                  <a:srgbClr val="FF0000"/>
                </a:solidFill>
                <a:latin typeface="Cambria"/>
                <a:cs typeface="Cambria"/>
              </a:rPr>
              <a:t>(); </a:t>
            </a:r>
          </a:p>
          <a:p>
            <a:pPr marL="12064" marR="1226082" algn="just">
              <a:spcBef>
                <a:spcPts val="100"/>
              </a:spcBef>
              <a:buSzPct val="80555"/>
              <a:tabLst>
                <a:tab pos="357475" algn="l"/>
              </a:tabLst>
            </a:pPr>
            <a:r>
              <a:rPr lang="en-US" sz="2400" spc="-15" dirty="0">
                <a:latin typeface="Cambria"/>
                <a:cs typeface="Cambria"/>
              </a:rPr>
              <a:t>  }  } </a:t>
            </a:r>
          </a:p>
        </p:txBody>
      </p:sp>
    </p:spTree>
    <p:extLst>
      <p:ext uri="{BB962C8B-B14F-4D97-AF65-F5344CB8AC3E}">
        <p14:creationId xmlns:p14="http://schemas.microsoft.com/office/powerpoint/2010/main" val="297833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0329" y="914400"/>
            <a:ext cx="4939880" cy="874598"/>
          </a:xfrm>
          <a:prstGeom prst="rect">
            <a:avLst/>
          </a:prstGeom>
        </p:spPr>
        <p:txBody>
          <a:bodyPr vert="horz" wrap="square" lIns="0" tIns="12700" rIns="0" bIns="0" rtlCol="0">
            <a:spAutoFit/>
          </a:bodyPr>
          <a:lstStyle/>
          <a:p>
            <a:pPr marL="238105" marR="5079" indent="-226041" algn="ctr">
              <a:spcBef>
                <a:spcPts val="100"/>
              </a:spcBef>
              <a:tabLst>
                <a:tab pos="1952461" algn="l"/>
              </a:tabLst>
            </a:pPr>
            <a:r>
              <a:rPr lang="en-IN" sz="2800" spc="-10" dirty="0">
                <a:solidFill>
                  <a:srgbClr val="FFFFFF"/>
                </a:solidFill>
                <a:latin typeface="Cambria"/>
                <a:cs typeface="Cambria"/>
              </a:rPr>
              <a:t>Passing Object </a:t>
            </a:r>
            <a:r>
              <a:rPr lang="en-IN" sz="2800" spc="-10" dirty="0" smtClean="0">
                <a:solidFill>
                  <a:srgbClr val="FFFFFF"/>
                </a:solidFill>
                <a:latin typeface="Cambria"/>
                <a:cs typeface="Cambria"/>
              </a:rPr>
              <a:t>as Parameters and Returning Object</a:t>
            </a:r>
            <a:endParaRPr sz="2800" dirty="0">
              <a:latin typeface="Cambria"/>
              <a:cs typeface="Cambria"/>
            </a:endParaRPr>
          </a:p>
        </p:txBody>
      </p:sp>
      <p:sp>
        <p:nvSpPr>
          <p:cNvPr id="3" name="object 3"/>
          <p:cNvSpPr txBox="1"/>
          <p:nvPr/>
        </p:nvSpPr>
        <p:spPr>
          <a:xfrm>
            <a:off x="370329" y="1981200"/>
            <a:ext cx="10502480" cy="5260414"/>
          </a:xfrm>
          <a:prstGeom prst="rect">
            <a:avLst/>
          </a:prstGeom>
        </p:spPr>
        <p:txBody>
          <a:bodyPr vert="horz" wrap="square" lIns="0" tIns="12700" rIns="0" bIns="0" rtlCol="0">
            <a:spAutoFit/>
          </a:bodyPr>
          <a:lstStyle/>
          <a:p>
            <a:pPr marL="12064" marR="1226082" algn="just">
              <a:spcBef>
                <a:spcPts val="100"/>
              </a:spcBef>
              <a:buSzPct val="80555"/>
              <a:tabLst>
                <a:tab pos="357475" algn="l"/>
              </a:tabLst>
            </a:pPr>
            <a:r>
              <a:rPr lang="en-US" sz="2400" b="1" spc="-15" dirty="0">
                <a:latin typeface="Cambria"/>
                <a:cs typeface="Cambria"/>
              </a:rPr>
              <a:t>Can we pass objects as an argument in Java</a:t>
            </a:r>
            <a:r>
              <a:rPr lang="en-US" sz="2400" b="1" spc="-15" dirty="0" smtClean="0">
                <a:latin typeface="Cambria"/>
                <a:cs typeface="Cambria"/>
              </a:rPr>
              <a:t>?</a:t>
            </a:r>
          </a:p>
          <a:p>
            <a:pPr marL="12064" marR="1226082" algn="just">
              <a:spcBef>
                <a:spcPts val="100"/>
              </a:spcBef>
              <a:buSzPct val="80555"/>
              <a:tabLst>
                <a:tab pos="357475" algn="l"/>
              </a:tabLst>
            </a:pPr>
            <a:r>
              <a:rPr lang="en-US" sz="2400" spc="-15" dirty="0" smtClean="0">
                <a:solidFill>
                  <a:srgbClr val="FF0000"/>
                </a:solidFill>
                <a:latin typeface="Cambria"/>
                <a:cs typeface="Cambria"/>
              </a:rPr>
              <a:t>Yes</a:t>
            </a:r>
            <a:endParaRPr lang="en-US" sz="2400" spc="-15" dirty="0">
              <a:latin typeface="Cambria"/>
              <a:cs typeface="Cambria"/>
            </a:endParaRPr>
          </a:p>
          <a:p>
            <a:pPr marL="12064" marR="1226082" algn="just">
              <a:spcBef>
                <a:spcPts val="100"/>
              </a:spcBef>
              <a:buSzPct val="80555"/>
              <a:tabLst>
                <a:tab pos="357475" algn="l"/>
              </a:tabLst>
            </a:pPr>
            <a:r>
              <a:rPr lang="en-US" sz="2400" spc="-15" dirty="0" smtClean="0">
                <a:latin typeface="Cambria"/>
                <a:cs typeface="Cambria"/>
              </a:rPr>
              <a:t>When </a:t>
            </a:r>
            <a:r>
              <a:rPr lang="en-US" sz="2400" spc="-15" dirty="0">
                <a:latin typeface="Cambria"/>
                <a:cs typeface="Cambria"/>
              </a:rPr>
              <a:t>we pass primitive data types to method it will pass only values to function parameters so any change made in parameter will not affect the value of actual parameters.</a:t>
            </a:r>
          </a:p>
          <a:p>
            <a:pPr marL="12064" marR="1226082" algn="just">
              <a:spcBef>
                <a:spcPts val="100"/>
              </a:spcBef>
              <a:buSzPct val="80555"/>
              <a:tabLst>
                <a:tab pos="357475" algn="l"/>
              </a:tabLst>
            </a:pPr>
            <a:endParaRPr lang="en-US" sz="2400" spc="-15" dirty="0">
              <a:latin typeface="Cambria"/>
              <a:cs typeface="Cambria"/>
            </a:endParaRPr>
          </a:p>
          <a:p>
            <a:pPr marL="12064" marR="1226082" algn="just">
              <a:spcBef>
                <a:spcPts val="100"/>
              </a:spcBef>
              <a:buSzPct val="80555"/>
              <a:tabLst>
                <a:tab pos="357475" algn="l"/>
              </a:tabLst>
            </a:pPr>
            <a:r>
              <a:rPr lang="en-US" sz="2400" spc="-15" dirty="0">
                <a:latin typeface="Cambria"/>
                <a:cs typeface="Cambria"/>
              </a:rPr>
              <a:t>Whereas Objects in java are reference variables, so for objects a value which is the </a:t>
            </a:r>
            <a:r>
              <a:rPr lang="en-US" sz="2400" spc="-15" dirty="0">
                <a:solidFill>
                  <a:srgbClr val="FF0000"/>
                </a:solidFill>
                <a:latin typeface="Cambria"/>
                <a:cs typeface="Cambria"/>
              </a:rPr>
              <a:t>reference</a:t>
            </a:r>
            <a:r>
              <a:rPr lang="en-US" sz="2400" spc="-15" dirty="0">
                <a:latin typeface="Cambria"/>
                <a:cs typeface="Cambria"/>
              </a:rPr>
              <a:t> to the object is passed. Hence the whole object is not passed but its referenced gets passed. All modification to the object in the method would modify the object in the </a:t>
            </a:r>
            <a:r>
              <a:rPr lang="en-US" sz="2400" spc="-15" dirty="0">
                <a:solidFill>
                  <a:srgbClr val="FF0000"/>
                </a:solidFill>
                <a:latin typeface="Cambria"/>
                <a:cs typeface="Cambria"/>
              </a:rPr>
              <a:t>Heap</a:t>
            </a:r>
            <a:r>
              <a:rPr lang="en-US" sz="2400" spc="-15" dirty="0">
                <a:latin typeface="Cambria"/>
                <a:cs typeface="Cambria"/>
              </a:rPr>
              <a:t>.</a:t>
            </a:r>
          </a:p>
          <a:p>
            <a:pPr marL="12064" marR="1226082" algn="just">
              <a:spcBef>
                <a:spcPts val="100"/>
              </a:spcBef>
              <a:buSzPct val="80555"/>
              <a:tabLst>
                <a:tab pos="357475" algn="l"/>
              </a:tabLst>
            </a:pPr>
            <a:endParaRPr lang="en-US" sz="2400" spc="-15" dirty="0">
              <a:latin typeface="Cambria"/>
              <a:cs typeface="Cambria"/>
            </a:endParaRPr>
          </a:p>
          <a:p>
            <a:pPr marL="12064" marR="1226082" algn="just">
              <a:spcBef>
                <a:spcPts val="100"/>
              </a:spcBef>
              <a:buSzPct val="80555"/>
              <a:tabLst>
                <a:tab pos="357475" algn="l"/>
              </a:tabLst>
            </a:pPr>
            <a:r>
              <a:rPr lang="en-US" sz="2400" spc="-15" dirty="0">
                <a:latin typeface="Cambria"/>
                <a:cs typeface="Cambria"/>
              </a:rPr>
              <a:t>One of the most common uses of objects as parameters involves constructors. A constructor creates a new object initially the same as passed object. It is also used to initialize private members.</a:t>
            </a:r>
          </a:p>
        </p:txBody>
      </p:sp>
    </p:spTree>
    <p:extLst>
      <p:ext uri="{BB962C8B-B14F-4D97-AF65-F5344CB8AC3E}">
        <p14:creationId xmlns:p14="http://schemas.microsoft.com/office/powerpoint/2010/main" val="19062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1" y="914400"/>
            <a:ext cx="3581400" cy="936154"/>
          </a:xfrm>
          <a:prstGeom prst="rect">
            <a:avLst/>
          </a:prstGeom>
        </p:spPr>
        <p:txBody>
          <a:bodyPr vert="horz" wrap="square" lIns="0" tIns="12700" rIns="0" bIns="0" rtlCol="0">
            <a:spAutoFit/>
          </a:bodyPr>
          <a:lstStyle/>
          <a:p>
            <a:pPr marL="238105" marR="5079" indent="-226041">
              <a:spcBef>
                <a:spcPts val="100"/>
              </a:spcBef>
              <a:tabLst>
                <a:tab pos="1952461" algn="l"/>
              </a:tabLst>
            </a:pPr>
            <a:r>
              <a:rPr lang="en-IN" sz="3000" spc="-10" dirty="0" smtClean="0">
                <a:solidFill>
                  <a:srgbClr val="FFFFFF"/>
                </a:solidFill>
                <a:latin typeface="Cambria"/>
                <a:cs typeface="Cambria"/>
              </a:rPr>
              <a:t>Passing Object as Parameters</a:t>
            </a:r>
            <a:endParaRPr sz="3000" dirty="0">
              <a:latin typeface="Cambria"/>
              <a:cs typeface="Cambria"/>
            </a:endParaRPr>
          </a:p>
        </p:txBody>
      </p:sp>
      <p:sp>
        <p:nvSpPr>
          <p:cNvPr id="3" name="object 3"/>
          <p:cNvSpPr txBox="1"/>
          <p:nvPr/>
        </p:nvSpPr>
        <p:spPr>
          <a:xfrm>
            <a:off x="546520" y="1981200"/>
            <a:ext cx="9511880" cy="6342762"/>
          </a:xfrm>
          <a:prstGeom prst="rect">
            <a:avLst/>
          </a:prstGeom>
        </p:spPr>
        <p:txBody>
          <a:bodyPr vert="horz" wrap="square" lIns="0" tIns="12700" rIns="0" bIns="0" rtlCol="0">
            <a:spAutoFit/>
          </a:bodyPr>
          <a:lstStyle/>
          <a:p>
            <a:pPr marL="12064" marR="1226082" algn="just">
              <a:spcBef>
                <a:spcPts val="100"/>
              </a:spcBef>
              <a:buSzPct val="80555"/>
              <a:tabLst>
                <a:tab pos="357475" algn="l"/>
              </a:tabLst>
            </a:pPr>
            <a:r>
              <a:rPr lang="en-US" sz="2400" spc="-15" dirty="0">
                <a:latin typeface="Cambria"/>
                <a:cs typeface="Cambria"/>
              </a:rPr>
              <a:t>class Add</a:t>
            </a:r>
          </a:p>
          <a:p>
            <a:pPr marL="12064" marR="1226082" algn="just">
              <a:spcBef>
                <a:spcPts val="100"/>
              </a:spcBef>
              <a:buSzPct val="80555"/>
              <a:tabLst>
                <a:tab pos="357475" algn="l"/>
              </a:tabLst>
            </a:pPr>
            <a:r>
              <a:rPr lang="en-US" sz="2400" spc="-15" dirty="0">
                <a:latin typeface="Cambria"/>
                <a:cs typeface="Cambria"/>
              </a:rPr>
              <a:t>{ </a:t>
            </a:r>
          </a:p>
          <a:p>
            <a:pPr marL="12064" marR="1226082" algn="just">
              <a:spcBef>
                <a:spcPts val="100"/>
              </a:spcBef>
              <a:buSzPct val="80555"/>
              <a:tabLst>
                <a:tab pos="357475" algn="l"/>
              </a:tabLst>
            </a:pPr>
            <a:r>
              <a:rPr lang="en-US" sz="2400" spc="-15" dirty="0">
                <a:latin typeface="Cambria"/>
                <a:cs typeface="Cambria"/>
              </a:rPr>
              <a:t>	private </a:t>
            </a:r>
            <a:r>
              <a:rPr lang="en-US" sz="2400" spc="-15" dirty="0" err="1">
                <a:latin typeface="Cambria"/>
                <a:cs typeface="Cambria"/>
              </a:rPr>
              <a:t>int</a:t>
            </a:r>
            <a:r>
              <a:rPr lang="en-US" sz="2400" spc="-15" dirty="0">
                <a:latin typeface="Cambria"/>
                <a:cs typeface="Cambria"/>
              </a:rPr>
              <a:t> </a:t>
            </a:r>
            <a:r>
              <a:rPr lang="en-US" sz="2400" spc="-15" dirty="0" err="1">
                <a:latin typeface="Cambria"/>
                <a:cs typeface="Cambria"/>
              </a:rPr>
              <a:t>a,b</a:t>
            </a:r>
            <a:r>
              <a:rPr lang="en-US" sz="2400" spc="-15" dirty="0">
                <a:latin typeface="Cambria"/>
                <a:cs typeface="Cambria"/>
              </a:rPr>
              <a:t>;</a:t>
            </a:r>
          </a:p>
          <a:p>
            <a:pPr marL="12064" marR="1226082" algn="just">
              <a:spcBef>
                <a:spcPts val="100"/>
              </a:spcBef>
              <a:buSzPct val="80555"/>
              <a:tabLst>
                <a:tab pos="357475" algn="l"/>
              </a:tabLst>
            </a:pPr>
            <a:endParaRPr lang="en-US" sz="2400" spc="-15" dirty="0">
              <a:latin typeface="Cambria"/>
              <a:cs typeface="Cambria"/>
            </a:endParaRPr>
          </a:p>
          <a:p>
            <a:pPr marL="12064" marR="1226082" algn="just">
              <a:spcBef>
                <a:spcPts val="100"/>
              </a:spcBef>
              <a:buSzPct val="80555"/>
              <a:tabLst>
                <a:tab pos="357475" algn="l"/>
              </a:tabLst>
            </a:pPr>
            <a:r>
              <a:rPr lang="en-US" sz="2400" spc="-15" dirty="0">
                <a:latin typeface="Cambria"/>
                <a:cs typeface="Cambria"/>
              </a:rPr>
              <a:t>	Add(Add </a:t>
            </a:r>
            <a:r>
              <a:rPr lang="en-US" sz="2400" spc="-15" dirty="0">
                <a:solidFill>
                  <a:srgbClr val="FF0000"/>
                </a:solidFill>
                <a:latin typeface="Cambria"/>
                <a:cs typeface="Cambria"/>
              </a:rPr>
              <a:t>A</a:t>
            </a:r>
            <a:r>
              <a:rPr lang="en-US" sz="2400" spc="-15" dirty="0">
                <a:latin typeface="Cambria"/>
                <a:cs typeface="Cambria"/>
              </a:rPr>
              <a:t>) </a:t>
            </a:r>
            <a:r>
              <a:rPr lang="en-US" sz="1400" spc="-15" dirty="0">
                <a:latin typeface="Cambria"/>
                <a:cs typeface="Cambria"/>
              </a:rPr>
              <a:t>//Passing Object as </a:t>
            </a:r>
            <a:endParaRPr lang="en-US" sz="1400" spc="-15" dirty="0" smtClean="0">
              <a:latin typeface="Cambria"/>
              <a:cs typeface="Cambria"/>
            </a:endParaRPr>
          </a:p>
          <a:p>
            <a:pPr marL="12064" marR="1226082" algn="just">
              <a:spcBef>
                <a:spcPts val="100"/>
              </a:spcBef>
              <a:buSzPct val="80555"/>
              <a:tabLst>
                <a:tab pos="357475" algn="l"/>
              </a:tabLst>
            </a:pPr>
            <a:r>
              <a:rPr lang="en-US" sz="1400" spc="-15" dirty="0">
                <a:latin typeface="Cambria"/>
                <a:cs typeface="Cambria"/>
              </a:rPr>
              <a:t>	</a:t>
            </a:r>
            <a:r>
              <a:rPr lang="en-US" sz="1400" spc="-15" dirty="0" smtClean="0">
                <a:latin typeface="Cambria"/>
                <a:cs typeface="Cambria"/>
              </a:rPr>
              <a:t>		Parameter </a:t>
            </a:r>
            <a:r>
              <a:rPr lang="en-US" sz="1400" spc="-15" dirty="0">
                <a:latin typeface="Cambria"/>
                <a:cs typeface="Cambria"/>
              </a:rPr>
              <a:t>in Constructor</a:t>
            </a:r>
          </a:p>
          <a:p>
            <a:pPr marL="12064" marR="1226082" algn="just">
              <a:spcBef>
                <a:spcPts val="100"/>
              </a:spcBef>
              <a:buSzPct val="80555"/>
              <a:tabLst>
                <a:tab pos="357475" algn="l"/>
              </a:tabLst>
            </a:pPr>
            <a:r>
              <a:rPr lang="en-US" sz="2400" spc="-15" dirty="0">
                <a:latin typeface="Cambria"/>
                <a:cs typeface="Cambria"/>
              </a:rPr>
              <a:t>	{</a:t>
            </a:r>
          </a:p>
          <a:p>
            <a:pPr marL="12064" marR="1226082" algn="just">
              <a:spcBef>
                <a:spcPts val="100"/>
              </a:spcBef>
              <a:buSzPct val="80555"/>
              <a:tabLst>
                <a:tab pos="357475" algn="l"/>
              </a:tabLst>
            </a:pPr>
            <a:r>
              <a:rPr lang="en-US" sz="2400" spc="-15" dirty="0">
                <a:latin typeface="Cambria"/>
                <a:cs typeface="Cambria"/>
              </a:rPr>
              <a:t>		a=</a:t>
            </a:r>
            <a:r>
              <a:rPr lang="en-US" sz="2400" spc="-15" dirty="0" err="1">
                <a:solidFill>
                  <a:srgbClr val="FF0000"/>
                </a:solidFill>
                <a:latin typeface="Cambria"/>
                <a:cs typeface="Cambria"/>
              </a:rPr>
              <a:t>A</a:t>
            </a:r>
            <a:r>
              <a:rPr lang="en-US" sz="2400" spc="-15" dirty="0" err="1">
                <a:latin typeface="Cambria"/>
                <a:cs typeface="Cambria"/>
              </a:rPr>
              <a:t>.a</a:t>
            </a:r>
            <a:r>
              <a:rPr lang="en-US" sz="2400" spc="-15" dirty="0">
                <a:latin typeface="Cambria"/>
                <a:cs typeface="Cambria"/>
              </a:rPr>
              <a:t>;</a:t>
            </a:r>
          </a:p>
          <a:p>
            <a:pPr marL="12064" marR="1226082" algn="just">
              <a:spcBef>
                <a:spcPts val="100"/>
              </a:spcBef>
              <a:buSzPct val="80555"/>
              <a:tabLst>
                <a:tab pos="357475" algn="l"/>
              </a:tabLst>
            </a:pPr>
            <a:r>
              <a:rPr lang="en-US" sz="2400" spc="-15" dirty="0">
                <a:latin typeface="Cambria"/>
                <a:cs typeface="Cambria"/>
              </a:rPr>
              <a:t>		b=</a:t>
            </a:r>
            <a:r>
              <a:rPr lang="en-US" sz="2400" spc="-15" dirty="0" err="1">
                <a:solidFill>
                  <a:srgbClr val="FF0000"/>
                </a:solidFill>
                <a:latin typeface="Cambria"/>
                <a:cs typeface="Cambria"/>
              </a:rPr>
              <a:t>A</a:t>
            </a:r>
            <a:r>
              <a:rPr lang="en-US" sz="2400" spc="-15" dirty="0" err="1">
                <a:latin typeface="Cambria"/>
                <a:cs typeface="Cambria"/>
              </a:rPr>
              <a:t>.b</a:t>
            </a:r>
            <a:r>
              <a:rPr lang="en-US" sz="2400" spc="-15" dirty="0">
                <a:latin typeface="Cambria"/>
                <a:cs typeface="Cambria"/>
              </a:rPr>
              <a:t>;</a:t>
            </a:r>
          </a:p>
          <a:p>
            <a:pPr marL="12064" marR="1226082" algn="just">
              <a:spcBef>
                <a:spcPts val="100"/>
              </a:spcBef>
              <a:buSzPct val="80555"/>
              <a:tabLst>
                <a:tab pos="357475" algn="l"/>
              </a:tabLst>
            </a:pPr>
            <a:r>
              <a:rPr lang="en-US" sz="2400" spc="-15" dirty="0">
                <a:latin typeface="Cambria"/>
                <a:cs typeface="Cambria"/>
              </a:rPr>
              <a:t>	}</a:t>
            </a:r>
          </a:p>
          <a:p>
            <a:pPr marL="12064" marR="1226082" algn="just">
              <a:spcBef>
                <a:spcPts val="100"/>
              </a:spcBef>
              <a:buSzPct val="80555"/>
              <a:tabLst>
                <a:tab pos="357475" algn="l"/>
              </a:tabLst>
            </a:pPr>
            <a:r>
              <a:rPr lang="en-US" sz="2400" spc="-15" dirty="0">
                <a:latin typeface="Cambria"/>
                <a:cs typeface="Cambria"/>
              </a:rPr>
              <a:t>	Add(</a:t>
            </a:r>
            <a:r>
              <a:rPr lang="en-US" sz="2400" spc="-15" dirty="0" err="1">
                <a:latin typeface="Cambria"/>
                <a:cs typeface="Cambria"/>
              </a:rPr>
              <a:t>int</a:t>
            </a:r>
            <a:r>
              <a:rPr lang="en-US" sz="2400" spc="-15" dirty="0">
                <a:latin typeface="Cambria"/>
                <a:cs typeface="Cambria"/>
              </a:rPr>
              <a:t> </a:t>
            </a:r>
            <a:r>
              <a:rPr lang="en-US" sz="2400" spc="-15" dirty="0" err="1">
                <a:latin typeface="Cambria"/>
                <a:cs typeface="Cambria"/>
              </a:rPr>
              <a:t>x,int</a:t>
            </a:r>
            <a:r>
              <a:rPr lang="en-US" sz="2400" spc="-15" dirty="0">
                <a:latin typeface="Cambria"/>
                <a:cs typeface="Cambria"/>
              </a:rPr>
              <a:t> y)</a:t>
            </a:r>
          </a:p>
          <a:p>
            <a:pPr marL="12064" marR="1226082" algn="just">
              <a:spcBef>
                <a:spcPts val="100"/>
              </a:spcBef>
              <a:buSzPct val="80555"/>
              <a:tabLst>
                <a:tab pos="357475" algn="l"/>
              </a:tabLst>
            </a:pPr>
            <a:r>
              <a:rPr lang="en-US" sz="2400" spc="-15" dirty="0">
                <a:latin typeface="Cambria"/>
                <a:cs typeface="Cambria"/>
              </a:rPr>
              <a:t>	{</a:t>
            </a:r>
          </a:p>
          <a:p>
            <a:pPr marL="12064" marR="1226082" algn="just">
              <a:spcBef>
                <a:spcPts val="100"/>
              </a:spcBef>
              <a:buSzPct val="80555"/>
              <a:tabLst>
                <a:tab pos="357475" algn="l"/>
              </a:tabLst>
            </a:pPr>
            <a:r>
              <a:rPr lang="en-US" sz="2400" spc="-15" dirty="0">
                <a:latin typeface="Cambria"/>
                <a:cs typeface="Cambria"/>
              </a:rPr>
              <a:t>		a=x;</a:t>
            </a:r>
          </a:p>
          <a:p>
            <a:pPr marL="12064" marR="1226082" algn="just">
              <a:spcBef>
                <a:spcPts val="100"/>
              </a:spcBef>
              <a:buSzPct val="80555"/>
              <a:tabLst>
                <a:tab pos="357475" algn="l"/>
              </a:tabLst>
            </a:pPr>
            <a:r>
              <a:rPr lang="en-US" sz="2400" spc="-15" dirty="0">
                <a:latin typeface="Cambria"/>
                <a:cs typeface="Cambria"/>
              </a:rPr>
              <a:t>		b=y;</a:t>
            </a:r>
          </a:p>
          <a:p>
            <a:pPr marL="12064" marR="1226082" algn="just">
              <a:spcBef>
                <a:spcPts val="100"/>
              </a:spcBef>
              <a:buSzPct val="80555"/>
              <a:tabLst>
                <a:tab pos="357475" algn="l"/>
              </a:tabLst>
            </a:pPr>
            <a:r>
              <a:rPr lang="en-US" sz="2400" spc="-15" dirty="0">
                <a:latin typeface="Cambria"/>
                <a:cs typeface="Cambria"/>
              </a:rPr>
              <a:t>	}</a:t>
            </a:r>
          </a:p>
          <a:p>
            <a:pPr marL="12064" marR="1226082" algn="just">
              <a:spcBef>
                <a:spcPts val="100"/>
              </a:spcBef>
              <a:buSzPct val="80555"/>
              <a:tabLst>
                <a:tab pos="357475" algn="l"/>
              </a:tabLst>
            </a:pPr>
            <a:endParaRPr lang="en-US" sz="2400" spc="-15" dirty="0">
              <a:latin typeface="Cambria"/>
              <a:cs typeface="Cambria"/>
            </a:endParaRPr>
          </a:p>
          <a:p>
            <a:pPr marL="12064" marR="1226082" algn="just">
              <a:spcBef>
                <a:spcPts val="100"/>
              </a:spcBef>
              <a:buSzPct val="80555"/>
              <a:tabLst>
                <a:tab pos="357475" algn="l"/>
              </a:tabLst>
            </a:pPr>
            <a:r>
              <a:rPr lang="en-US" sz="2400" spc="-15" dirty="0">
                <a:latin typeface="Cambria"/>
                <a:cs typeface="Cambria"/>
              </a:rPr>
              <a:t>	</a:t>
            </a:r>
          </a:p>
        </p:txBody>
      </p:sp>
      <p:sp>
        <p:nvSpPr>
          <p:cNvPr id="4" name="Rectangle 3"/>
          <p:cNvSpPr/>
          <p:nvPr/>
        </p:nvSpPr>
        <p:spPr>
          <a:xfrm>
            <a:off x="4648200" y="2133600"/>
            <a:ext cx="6400800" cy="5416868"/>
          </a:xfrm>
          <a:prstGeom prst="rect">
            <a:avLst/>
          </a:prstGeom>
        </p:spPr>
        <p:txBody>
          <a:bodyPr wrap="square">
            <a:spAutoFit/>
          </a:bodyPr>
          <a:lstStyle/>
          <a:p>
            <a:pPr marL="12064" marR="1226082" algn="just">
              <a:spcBef>
                <a:spcPts val="100"/>
              </a:spcBef>
              <a:buSzPct val="80555"/>
              <a:tabLst>
                <a:tab pos="357475" algn="l"/>
              </a:tabLst>
            </a:pPr>
            <a:r>
              <a:rPr lang="en-US" sz="2400" spc="-15" dirty="0">
                <a:solidFill>
                  <a:srgbClr val="002060"/>
                </a:solidFill>
                <a:latin typeface="Cambria"/>
                <a:cs typeface="Cambria"/>
              </a:rPr>
              <a:t>void sum()</a:t>
            </a:r>
          </a:p>
          <a:p>
            <a:pPr marL="12064" marR="1226082" algn="just">
              <a:spcBef>
                <a:spcPts val="100"/>
              </a:spcBef>
              <a:buSzPct val="80555"/>
              <a:tabLst>
                <a:tab pos="357475" algn="l"/>
              </a:tabLst>
            </a:pPr>
            <a:r>
              <a:rPr lang="en-US" sz="2400" spc="-15" dirty="0">
                <a:solidFill>
                  <a:srgbClr val="002060"/>
                </a:solidFill>
                <a:latin typeface="Cambria"/>
                <a:cs typeface="Cambria"/>
              </a:rPr>
              <a:t>	{ </a:t>
            </a:r>
          </a:p>
          <a:p>
            <a:pPr marL="12064" marR="1226082" algn="just">
              <a:spcBef>
                <a:spcPts val="100"/>
              </a:spcBef>
              <a:buSzPct val="80555"/>
              <a:tabLst>
                <a:tab pos="357475" algn="l"/>
              </a:tabLst>
            </a:pPr>
            <a:r>
              <a:rPr lang="en-US" sz="2400" spc="-15" dirty="0">
                <a:solidFill>
                  <a:srgbClr val="002060"/>
                </a:solidFill>
                <a:latin typeface="Cambria"/>
                <a:cs typeface="Cambria"/>
              </a:rPr>
              <a:t>		</a:t>
            </a:r>
            <a:r>
              <a:rPr lang="en-US" sz="2400" spc="-15" dirty="0" err="1">
                <a:solidFill>
                  <a:srgbClr val="002060"/>
                </a:solidFill>
                <a:latin typeface="Cambria"/>
                <a:cs typeface="Cambria"/>
              </a:rPr>
              <a:t>int</a:t>
            </a:r>
            <a:r>
              <a:rPr lang="en-US" sz="2400" spc="-15" dirty="0">
                <a:solidFill>
                  <a:srgbClr val="002060"/>
                </a:solidFill>
                <a:latin typeface="Cambria"/>
                <a:cs typeface="Cambria"/>
              </a:rPr>
              <a:t> </a:t>
            </a:r>
            <a:r>
              <a:rPr lang="en-US" sz="2400" spc="-15" dirty="0" smtClean="0">
                <a:solidFill>
                  <a:srgbClr val="002060"/>
                </a:solidFill>
                <a:latin typeface="Cambria"/>
                <a:cs typeface="Cambria"/>
              </a:rPr>
              <a:t>sum=</a:t>
            </a:r>
            <a:r>
              <a:rPr lang="en-US" sz="2400" spc="-15" dirty="0" err="1" smtClean="0">
                <a:solidFill>
                  <a:srgbClr val="002060"/>
                </a:solidFill>
                <a:latin typeface="Cambria"/>
                <a:cs typeface="Cambria"/>
              </a:rPr>
              <a:t>a+b</a:t>
            </a:r>
            <a:r>
              <a:rPr lang="en-US" sz="2400" spc="-15" dirty="0">
                <a:solidFill>
                  <a:srgbClr val="002060"/>
                </a:solidFill>
                <a:latin typeface="Cambria"/>
                <a:cs typeface="Cambria"/>
              </a:rPr>
              <a:t>;</a:t>
            </a:r>
          </a:p>
          <a:p>
            <a:pPr marL="12064" marR="1226082" algn="just">
              <a:spcBef>
                <a:spcPts val="100"/>
              </a:spcBef>
              <a:buSzPct val="80555"/>
              <a:tabLst>
                <a:tab pos="357475" algn="l"/>
              </a:tabLst>
            </a:pPr>
            <a:r>
              <a:rPr lang="en-US" sz="2400" spc="-15" dirty="0">
                <a:solidFill>
                  <a:srgbClr val="002060"/>
                </a:solidFill>
                <a:latin typeface="Cambria"/>
                <a:cs typeface="Cambria"/>
              </a:rPr>
              <a:t>		</a:t>
            </a:r>
            <a:r>
              <a:rPr lang="en-US" sz="2400" spc="-15" dirty="0" err="1">
                <a:solidFill>
                  <a:srgbClr val="002060"/>
                </a:solidFill>
                <a:latin typeface="Cambria"/>
                <a:cs typeface="Cambria"/>
              </a:rPr>
              <a:t>System.out.println</a:t>
            </a:r>
            <a:r>
              <a:rPr lang="en-US" sz="2400" spc="-15" dirty="0">
                <a:solidFill>
                  <a:srgbClr val="002060"/>
                </a:solidFill>
                <a:latin typeface="Cambria"/>
                <a:cs typeface="Cambria"/>
              </a:rPr>
              <a:t>("Sum of a and b </a:t>
            </a:r>
            <a:r>
              <a:rPr lang="en-US" sz="2400" spc="-15" dirty="0" smtClean="0">
                <a:solidFill>
                  <a:srgbClr val="002060"/>
                </a:solidFill>
                <a:latin typeface="Cambria"/>
                <a:cs typeface="Cambria"/>
              </a:rPr>
              <a:t>:"+sum);</a:t>
            </a:r>
            <a:endParaRPr lang="en-US" sz="2400" spc="-15" dirty="0">
              <a:solidFill>
                <a:srgbClr val="002060"/>
              </a:solidFill>
              <a:latin typeface="Cambria"/>
              <a:cs typeface="Cambria"/>
            </a:endParaRPr>
          </a:p>
          <a:p>
            <a:pPr marL="12064" marR="1226082" algn="just">
              <a:spcBef>
                <a:spcPts val="100"/>
              </a:spcBef>
              <a:buSzPct val="80555"/>
              <a:tabLst>
                <a:tab pos="357475" algn="l"/>
              </a:tabLst>
            </a:pPr>
            <a:r>
              <a:rPr lang="en-US" sz="2400" spc="-15" dirty="0">
                <a:solidFill>
                  <a:srgbClr val="002060"/>
                </a:solidFill>
                <a:latin typeface="Cambria"/>
                <a:cs typeface="Cambria"/>
              </a:rPr>
              <a:t>	</a:t>
            </a:r>
            <a:r>
              <a:rPr lang="en-US" sz="2400" spc="-15" dirty="0" smtClean="0">
                <a:solidFill>
                  <a:srgbClr val="002060"/>
                </a:solidFill>
                <a:latin typeface="Cambria"/>
                <a:cs typeface="Cambria"/>
              </a:rPr>
              <a:t>}   }</a:t>
            </a:r>
            <a:endParaRPr lang="en-US" sz="2400" spc="-15" dirty="0">
              <a:solidFill>
                <a:srgbClr val="002060"/>
              </a:solidFill>
              <a:latin typeface="Cambria"/>
              <a:cs typeface="Cambria"/>
            </a:endParaRPr>
          </a:p>
          <a:p>
            <a:pPr marL="12064" marR="1226082" algn="just">
              <a:spcBef>
                <a:spcPts val="100"/>
              </a:spcBef>
              <a:buSzPct val="80555"/>
              <a:tabLst>
                <a:tab pos="357475" algn="l"/>
              </a:tabLst>
            </a:pPr>
            <a:endParaRPr lang="en-US" sz="2400" spc="-15" dirty="0">
              <a:solidFill>
                <a:srgbClr val="002060"/>
              </a:solidFill>
              <a:latin typeface="Cambria"/>
              <a:cs typeface="Cambria"/>
            </a:endParaRPr>
          </a:p>
          <a:p>
            <a:pPr marL="12064" marR="1226082" algn="just">
              <a:spcBef>
                <a:spcPts val="100"/>
              </a:spcBef>
              <a:buSzPct val="80555"/>
              <a:tabLst>
                <a:tab pos="357475" algn="l"/>
              </a:tabLst>
            </a:pPr>
            <a:r>
              <a:rPr lang="en-US" sz="2400" spc="-15" dirty="0">
                <a:solidFill>
                  <a:srgbClr val="002060"/>
                </a:solidFill>
                <a:latin typeface="Cambria"/>
                <a:cs typeface="Cambria"/>
              </a:rPr>
              <a:t>class Main</a:t>
            </a:r>
          </a:p>
          <a:p>
            <a:pPr marL="12064" marR="1226082" algn="just">
              <a:spcBef>
                <a:spcPts val="100"/>
              </a:spcBef>
              <a:buSzPct val="80555"/>
              <a:tabLst>
                <a:tab pos="357475" algn="l"/>
              </a:tabLst>
            </a:pPr>
            <a:r>
              <a:rPr lang="en-US" sz="2400" spc="-15" dirty="0">
                <a:solidFill>
                  <a:srgbClr val="002060"/>
                </a:solidFill>
                <a:latin typeface="Cambria"/>
                <a:cs typeface="Cambria"/>
              </a:rPr>
              <a:t>{ </a:t>
            </a:r>
          </a:p>
          <a:p>
            <a:pPr marL="12064" marR="1226082" algn="just">
              <a:spcBef>
                <a:spcPts val="100"/>
              </a:spcBef>
              <a:buSzPct val="80555"/>
              <a:tabLst>
                <a:tab pos="357475" algn="l"/>
              </a:tabLst>
            </a:pPr>
            <a:r>
              <a:rPr lang="en-US" sz="2400" spc="-15" dirty="0">
                <a:solidFill>
                  <a:srgbClr val="002060"/>
                </a:solidFill>
                <a:latin typeface="Cambria"/>
                <a:cs typeface="Cambria"/>
              </a:rPr>
              <a:t>	public static void main(String </a:t>
            </a:r>
            <a:r>
              <a:rPr lang="en-US" sz="2400" spc="-15" dirty="0" err="1">
                <a:solidFill>
                  <a:srgbClr val="002060"/>
                </a:solidFill>
                <a:latin typeface="Cambria"/>
                <a:cs typeface="Cambria"/>
              </a:rPr>
              <a:t>arg</a:t>
            </a:r>
            <a:r>
              <a:rPr lang="en-US" sz="2400" spc="-15" dirty="0">
                <a:solidFill>
                  <a:srgbClr val="002060"/>
                </a:solidFill>
                <a:latin typeface="Cambria"/>
                <a:cs typeface="Cambria"/>
              </a:rPr>
              <a:t>[])</a:t>
            </a:r>
          </a:p>
          <a:p>
            <a:pPr marL="12064" marR="1226082" algn="just">
              <a:spcBef>
                <a:spcPts val="100"/>
              </a:spcBef>
              <a:buSzPct val="80555"/>
              <a:tabLst>
                <a:tab pos="357475" algn="l"/>
              </a:tabLst>
            </a:pPr>
            <a:r>
              <a:rPr lang="en-US" sz="2400" spc="-15" dirty="0">
                <a:solidFill>
                  <a:srgbClr val="002060"/>
                </a:solidFill>
                <a:latin typeface="Cambria"/>
                <a:cs typeface="Cambria"/>
              </a:rPr>
              <a:t>	{ </a:t>
            </a:r>
          </a:p>
          <a:p>
            <a:pPr marL="12064" marR="1226082" algn="just">
              <a:spcBef>
                <a:spcPts val="100"/>
              </a:spcBef>
              <a:buSzPct val="80555"/>
              <a:tabLst>
                <a:tab pos="357475" algn="l"/>
              </a:tabLst>
            </a:pPr>
            <a:r>
              <a:rPr lang="en-US" sz="2400" spc="-15" dirty="0">
                <a:solidFill>
                  <a:srgbClr val="002060"/>
                </a:solidFill>
                <a:latin typeface="Cambria"/>
                <a:cs typeface="Cambria"/>
              </a:rPr>
              <a:t>		Add </a:t>
            </a:r>
            <a:r>
              <a:rPr lang="en-US" sz="2400" spc="-15" dirty="0">
                <a:solidFill>
                  <a:srgbClr val="FF0000"/>
                </a:solidFill>
                <a:latin typeface="Cambria"/>
                <a:cs typeface="Cambria"/>
              </a:rPr>
              <a:t>A</a:t>
            </a:r>
            <a:r>
              <a:rPr lang="en-US" sz="2400" spc="-15" dirty="0">
                <a:solidFill>
                  <a:srgbClr val="002060"/>
                </a:solidFill>
                <a:latin typeface="Cambria"/>
                <a:cs typeface="Cambria"/>
              </a:rPr>
              <a:t>=new Add(15,8);</a:t>
            </a:r>
          </a:p>
          <a:p>
            <a:pPr marL="12064" marR="1226082" algn="just">
              <a:spcBef>
                <a:spcPts val="100"/>
              </a:spcBef>
              <a:buSzPct val="80555"/>
              <a:tabLst>
                <a:tab pos="357475" algn="l"/>
              </a:tabLst>
            </a:pPr>
            <a:r>
              <a:rPr lang="en-US" sz="2400" spc="-15" dirty="0">
                <a:solidFill>
                  <a:srgbClr val="002060"/>
                </a:solidFill>
                <a:latin typeface="Cambria"/>
                <a:cs typeface="Cambria"/>
              </a:rPr>
              <a:t>		Add A1=new Add(</a:t>
            </a:r>
            <a:r>
              <a:rPr lang="en-US" sz="2400" spc="-15" dirty="0">
                <a:solidFill>
                  <a:srgbClr val="FF0000"/>
                </a:solidFill>
                <a:latin typeface="Cambria"/>
                <a:cs typeface="Cambria"/>
              </a:rPr>
              <a:t>A</a:t>
            </a:r>
            <a:r>
              <a:rPr lang="en-US" sz="2400" spc="-15" dirty="0">
                <a:solidFill>
                  <a:srgbClr val="002060"/>
                </a:solidFill>
                <a:latin typeface="Cambria"/>
                <a:cs typeface="Cambria"/>
              </a:rPr>
              <a:t>);</a:t>
            </a:r>
          </a:p>
          <a:p>
            <a:pPr marL="12064" marR="1226082" algn="just">
              <a:spcBef>
                <a:spcPts val="100"/>
              </a:spcBef>
              <a:buSzPct val="80555"/>
              <a:tabLst>
                <a:tab pos="357475" algn="l"/>
              </a:tabLst>
            </a:pPr>
            <a:r>
              <a:rPr lang="en-US" sz="2400" spc="-15" dirty="0">
                <a:solidFill>
                  <a:srgbClr val="002060"/>
                </a:solidFill>
                <a:latin typeface="Cambria"/>
                <a:cs typeface="Cambria"/>
              </a:rPr>
              <a:t>		A1.sum</a:t>
            </a:r>
            <a:r>
              <a:rPr lang="en-US" sz="2400" spc="-15" dirty="0" smtClean="0">
                <a:solidFill>
                  <a:srgbClr val="002060"/>
                </a:solidFill>
                <a:latin typeface="Cambria"/>
                <a:cs typeface="Cambria"/>
              </a:rPr>
              <a:t>(); </a:t>
            </a:r>
            <a:r>
              <a:rPr lang="en-US" sz="2400" spc="-15" dirty="0">
                <a:solidFill>
                  <a:srgbClr val="002060"/>
                </a:solidFill>
                <a:latin typeface="Cambria"/>
                <a:cs typeface="Cambria"/>
              </a:rPr>
              <a:t>	</a:t>
            </a:r>
            <a:r>
              <a:rPr lang="en-US" sz="2400" spc="-15" dirty="0" smtClean="0">
                <a:solidFill>
                  <a:srgbClr val="002060"/>
                </a:solidFill>
                <a:latin typeface="Cambria"/>
                <a:cs typeface="Cambria"/>
              </a:rPr>
              <a:t>}  }</a:t>
            </a:r>
            <a:endParaRPr lang="en-US" sz="2400" spc="-15" dirty="0">
              <a:solidFill>
                <a:srgbClr val="002060"/>
              </a:solidFill>
              <a:latin typeface="Cambria"/>
              <a:cs typeface="Cambria"/>
            </a:endParaRPr>
          </a:p>
        </p:txBody>
      </p:sp>
    </p:spTree>
    <p:extLst>
      <p:ext uri="{BB962C8B-B14F-4D97-AF65-F5344CB8AC3E}">
        <p14:creationId xmlns:p14="http://schemas.microsoft.com/office/powerpoint/2010/main" val="6978890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0329" y="1066800"/>
            <a:ext cx="4939880" cy="505267"/>
          </a:xfrm>
          <a:prstGeom prst="rect">
            <a:avLst/>
          </a:prstGeom>
        </p:spPr>
        <p:txBody>
          <a:bodyPr vert="horz" wrap="square" lIns="0" tIns="12700" rIns="0" bIns="0" rtlCol="0">
            <a:spAutoFit/>
          </a:bodyPr>
          <a:lstStyle/>
          <a:p>
            <a:pPr marL="238105" marR="5079" indent="-226041" algn="ctr">
              <a:spcBef>
                <a:spcPts val="100"/>
              </a:spcBef>
              <a:tabLst>
                <a:tab pos="1952461" algn="l"/>
              </a:tabLst>
            </a:pPr>
            <a:r>
              <a:rPr lang="en-IN" sz="3200" spc="-10" smtClean="0">
                <a:solidFill>
                  <a:srgbClr val="FFFFFF"/>
                </a:solidFill>
                <a:latin typeface="Cambria"/>
                <a:cs typeface="Cambria"/>
              </a:rPr>
              <a:t>Static Members</a:t>
            </a:r>
            <a:endParaRPr sz="3200" dirty="0">
              <a:latin typeface="Cambria"/>
              <a:cs typeface="Cambria"/>
            </a:endParaRPr>
          </a:p>
        </p:txBody>
      </p:sp>
      <p:sp>
        <p:nvSpPr>
          <p:cNvPr id="3" name="object 3"/>
          <p:cNvSpPr txBox="1"/>
          <p:nvPr/>
        </p:nvSpPr>
        <p:spPr>
          <a:xfrm>
            <a:off x="370329" y="1981200"/>
            <a:ext cx="9992871" cy="2623795"/>
          </a:xfrm>
          <a:prstGeom prst="rect">
            <a:avLst/>
          </a:prstGeom>
        </p:spPr>
        <p:txBody>
          <a:bodyPr vert="horz" wrap="square" lIns="0" tIns="12700" rIns="0" bIns="0" rtlCol="0">
            <a:spAutoFit/>
          </a:bodyPr>
          <a:lstStyle/>
          <a:p>
            <a:pPr marL="354964" marR="1226082" indent="-342900" algn="just">
              <a:spcBef>
                <a:spcPts val="100"/>
              </a:spcBef>
              <a:buSzPct val="80555"/>
              <a:buFont typeface="Arial" panose="020B0604020202020204" pitchFamily="34" charset="0"/>
              <a:buChar char="•"/>
              <a:tabLst>
                <a:tab pos="357475" algn="l"/>
              </a:tabLst>
            </a:pPr>
            <a:r>
              <a:rPr lang="en-US" sz="2400" spc="-15" dirty="0">
                <a:latin typeface="Cambria"/>
                <a:cs typeface="Cambria"/>
              </a:rPr>
              <a:t>The static keyword in </a:t>
            </a:r>
            <a:r>
              <a:rPr lang="en-US" sz="2400" spc="-15" dirty="0" smtClean="0">
                <a:latin typeface="Cambria"/>
                <a:cs typeface="Cambria"/>
              </a:rPr>
              <a:t>Java is </a:t>
            </a:r>
            <a:r>
              <a:rPr lang="en-US" sz="2400" spc="-15" dirty="0">
                <a:latin typeface="Cambria"/>
                <a:cs typeface="Cambria"/>
              </a:rPr>
              <a:t>used for </a:t>
            </a:r>
            <a:r>
              <a:rPr lang="en-US" sz="2400" b="1" spc="-15" dirty="0">
                <a:latin typeface="Cambria"/>
                <a:cs typeface="Cambria"/>
              </a:rPr>
              <a:t>memory management </a:t>
            </a:r>
            <a:r>
              <a:rPr lang="en-US" sz="2400" spc="-15" dirty="0">
                <a:latin typeface="Cambria"/>
                <a:cs typeface="Cambria"/>
              </a:rPr>
              <a:t>mainly.</a:t>
            </a:r>
          </a:p>
          <a:p>
            <a:pPr marL="354964" marR="1226082" indent="-342900" algn="just">
              <a:spcBef>
                <a:spcPts val="100"/>
              </a:spcBef>
              <a:buSzPct val="80555"/>
              <a:buFont typeface="Arial" panose="020B0604020202020204" pitchFamily="34" charset="0"/>
              <a:buChar char="•"/>
              <a:tabLst>
                <a:tab pos="357475" algn="l"/>
              </a:tabLst>
            </a:pPr>
            <a:r>
              <a:rPr lang="en-US" sz="2400" spc="-15" dirty="0" smtClean="0">
                <a:solidFill>
                  <a:srgbClr val="FF0000"/>
                </a:solidFill>
                <a:latin typeface="Cambria"/>
                <a:cs typeface="Cambria"/>
              </a:rPr>
              <a:t>Static </a:t>
            </a:r>
            <a:r>
              <a:rPr lang="en-US" sz="2400" spc="-15" dirty="0">
                <a:solidFill>
                  <a:srgbClr val="FF0000"/>
                </a:solidFill>
                <a:latin typeface="Cambria"/>
                <a:cs typeface="Cambria"/>
              </a:rPr>
              <a:t>keyword can be used with class, variable, method and block. </a:t>
            </a:r>
            <a:endParaRPr lang="en-US" sz="2400" spc="-15" dirty="0" smtClean="0">
              <a:solidFill>
                <a:srgbClr val="FF0000"/>
              </a:solidFill>
              <a:latin typeface="Cambria"/>
              <a:cs typeface="Cambria"/>
            </a:endParaRPr>
          </a:p>
          <a:p>
            <a:pPr marL="354964" marR="1226082" indent="-342900" algn="just">
              <a:spcBef>
                <a:spcPts val="100"/>
              </a:spcBef>
              <a:buSzPct val="80555"/>
              <a:buFont typeface="Arial" panose="020B0604020202020204" pitchFamily="34" charset="0"/>
              <a:buChar char="•"/>
              <a:tabLst>
                <a:tab pos="357475" algn="l"/>
              </a:tabLst>
            </a:pPr>
            <a:r>
              <a:rPr lang="en-US" sz="2400" spc="-15" dirty="0" smtClean="0">
                <a:latin typeface="Cambria"/>
                <a:cs typeface="Cambria"/>
              </a:rPr>
              <a:t>Static </a:t>
            </a:r>
            <a:r>
              <a:rPr lang="en-US" sz="2400" spc="-15" dirty="0">
                <a:latin typeface="Cambria"/>
                <a:cs typeface="Cambria"/>
              </a:rPr>
              <a:t>members belong to the class instead of a specific instance, this means if you make a member static, you can access it without object.</a:t>
            </a:r>
          </a:p>
        </p:txBody>
      </p:sp>
    </p:spTree>
    <p:extLst>
      <p:ext uri="{BB962C8B-B14F-4D97-AF65-F5344CB8AC3E}">
        <p14:creationId xmlns:p14="http://schemas.microsoft.com/office/powerpoint/2010/main" val="90670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0329" y="1066800"/>
            <a:ext cx="4939880" cy="505267"/>
          </a:xfrm>
          <a:prstGeom prst="rect">
            <a:avLst/>
          </a:prstGeom>
        </p:spPr>
        <p:txBody>
          <a:bodyPr vert="horz" wrap="square" lIns="0" tIns="12700" rIns="0" bIns="0" rtlCol="0">
            <a:spAutoFit/>
          </a:bodyPr>
          <a:lstStyle/>
          <a:p>
            <a:pPr marL="238105" marR="5079" indent="-226041" algn="ctr">
              <a:spcBef>
                <a:spcPts val="100"/>
              </a:spcBef>
              <a:tabLst>
                <a:tab pos="1952461" algn="l"/>
              </a:tabLst>
            </a:pPr>
            <a:r>
              <a:rPr lang="en-IN" sz="3200" spc="-10" dirty="0" smtClean="0">
                <a:solidFill>
                  <a:srgbClr val="FFFFFF"/>
                </a:solidFill>
                <a:latin typeface="Cambria"/>
                <a:cs typeface="Cambria"/>
              </a:rPr>
              <a:t>Static Method</a:t>
            </a:r>
            <a:endParaRPr sz="3200" dirty="0">
              <a:latin typeface="Cambria"/>
              <a:cs typeface="Cambria"/>
            </a:endParaRPr>
          </a:p>
        </p:txBody>
      </p:sp>
      <p:sp>
        <p:nvSpPr>
          <p:cNvPr id="3" name="object 3"/>
          <p:cNvSpPr txBox="1"/>
          <p:nvPr/>
        </p:nvSpPr>
        <p:spPr>
          <a:xfrm>
            <a:off x="457200" y="1981200"/>
            <a:ext cx="6400800" cy="4968027"/>
          </a:xfrm>
          <a:prstGeom prst="rect">
            <a:avLst/>
          </a:prstGeom>
        </p:spPr>
        <p:txBody>
          <a:bodyPr vert="horz" wrap="square" lIns="0" tIns="12700" rIns="0" bIns="0" rtlCol="0">
            <a:spAutoFit/>
          </a:bodyPr>
          <a:lstStyle/>
          <a:p>
            <a:pPr marL="12064" marR="1226082" algn="just">
              <a:spcBef>
                <a:spcPts val="100"/>
              </a:spcBef>
              <a:buSzPct val="80555"/>
              <a:tabLst>
                <a:tab pos="357475" algn="l"/>
              </a:tabLst>
            </a:pPr>
            <a:r>
              <a:rPr lang="en-US" sz="2400" spc="-15" dirty="0">
                <a:latin typeface="Cambria"/>
                <a:cs typeface="Cambria"/>
              </a:rPr>
              <a:t>class </a:t>
            </a:r>
            <a:r>
              <a:rPr lang="en-US" sz="2400" spc="-15" dirty="0" smtClean="0">
                <a:latin typeface="Cambria"/>
                <a:cs typeface="Cambria"/>
              </a:rPr>
              <a:t>Main</a:t>
            </a:r>
            <a:endParaRPr lang="en-US" sz="2400" spc="-15" dirty="0">
              <a:latin typeface="Cambria"/>
              <a:cs typeface="Cambria"/>
            </a:endParaRPr>
          </a:p>
          <a:p>
            <a:pPr marL="12064" marR="1226082" algn="just">
              <a:spcBef>
                <a:spcPts val="100"/>
              </a:spcBef>
              <a:buSzPct val="80555"/>
              <a:tabLst>
                <a:tab pos="357475" algn="l"/>
              </a:tabLst>
            </a:pPr>
            <a:r>
              <a:rPr lang="en-US" sz="2400" spc="-15" dirty="0">
                <a:latin typeface="Cambria"/>
                <a:cs typeface="Cambria"/>
              </a:rPr>
              <a:t>{</a:t>
            </a:r>
          </a:p>
          <a:p>
            <a:pPr marL="12064" marR="1226082" algn="just">
              <a:spcBef>
                <a:spcPts val="100"/>
              </a:spcBef>
              <a:buSzPct val="80555"/>
              <a:tabLst>
                <a:tab pos="357475" algn="l"/>
              </a:tabLst>
            </a:pPr>
            <a:endParaRPr lang="en-US" sz="2400" spc="-15" dirty="0" smtClean="0">
              <a:latin typeface="Cambria"/>
              <a:cs typeface="Cambria"/>
            </a:endParaRPr>
          </a:p>
          <a:p>
            <a:pPr marL="12064" marR="1226082" algn="just">
              <a:spcBef>
                <a:spcPts val="100"/>
              </a:spcBef>
              <a:buSzPct val="80555"/>
              <a:tabLst>
                <a:tab pos="357475" algn="l"/>
              </a:tabLst>
            </a:pPr>
            <a:r>
              <a:rPr lang="en-US" sz="2400" spc="-15" dirty="0">
                <a:latin typeface="Cambria"/>
                <a:cs typeface="Cambria"/>
              </a:rPr>
              <a:t>	</a:t>
            </a:r>
            <a:r>
              <a:rPr lang="en-US" sz="2400" spc="-15" dirty="0" smtClean="0">
                <a:solidFill>
                  <a:srgbClr val="FF0000"/>
                </a:solidFill>
                <a:latin typeface="Cambria"/>
                <a:cs typeface="Cambria"/>
              </a:rPr>
              <a:t>static</a:t>
            </a:r>
            <a:r>
              <a:rPr lang="en-US" sz="2400" spc="-15" dirty="0" smtClean="0">
                <a:latin typeface="Cambria"/>
                <a:cs typeface="Cambria"/>
              </a:rPr>
              <a:t> </a:t>
            </a:r>
            <a:r>
              <a:rPr lang="en-US" sz="2400" spc="-15" dirty="0">
                <a:latin typeface="Cambria"/>
                <a:cs typeface="Cambria"/>
              </a:rPr>
              <a:t>void </a:t>
            </a:r>
            <a:r>
              <a:rPr lang="en-US" sz="2400" spc="-15" dirty="0" err="1">
                <a:latin typeface="Cambria"/>
                <a:cs typeface="Cambria"/>
              </a:rPr>
              <a:t>myMethod</a:t>
            </a:r>
            <a:r>
              <a:rPr lang="en-US" sz="2400" spc="-15" dirty="0">
                <a:latin typeface="Cambria"/>
                <a:cs typeface="Cambria"/>
              </a:rPr>
              <a:t>()</a:t>
            </a:r>
          </a:p>
          <a:p>
            <a:pPr marL="12064" marR="1226082" algn="just">
              <a:spcBef>
                <a:spcPts val="100"/>
              </a:spcBef>
              <a:buSzPct val="80555"/>
              <a:tabLst>
                <a:tab pos="357475" algn="l"/>
              </a:tabLst>
            </a:pPr>
            <a:r>
              <a:rPr lang="en-US" sz="2400" spc="-15" dirty="0">
                <a:latin typeface="Cambria"/>
                <a:cs typeface="Cambria"/>
              </a:rPr>
              <a:t>    {</a:t>
            </a:r>
          </a:p>
          <a:p>
            <a:pPr marL="12064" marR="1226082" algn="just">
              <a:spcBef>
                <a:spcPts val="100"/>
              </a:spcBef>
              <a:buSzPct val="80555"/>
              <a:tabLst>
                <a:tab pos="357475" algn="l"/>
              </a:tabLst>
            </a:pPr>
            <a:r>
              <a:rPr lang="en-US" sz="2400" spc="-15" dirty="0">
                <a:latin typeface="Cambria"/>
                <a:cs typeface="Cambria"/>
              </a:rPr>
              <a:t>        </a:t>
            </a:r>
            <a:r>
              <a:rPr lang="en-US" sz="2400" spc="-15" dirty="0" err="1">
                <a:latin typeface="Cambria"/>
                <a:cs typeface="Cambria"/>
              </a:rPr>
              <a:t>System.out.println</a:t>
            </a:r>
            <a:r>
              <a:rPr lang="en-US" sz="2400" spc="-15" dirty="0">
                <a:latin typeface="Cambria"/>
                <a:cs typeface="Cambria"/>
              </a:rPr>
              <a:t>("</a:t>
            </a:r>
            <a:r>
              <a:rPr lang="en-US" sz="2400" spc="-15" dirty="0" err="1">
                <a:latin typeface="Cambria"/>
                <a:cs typeface="Cambria"/>
              </a:rPr>
              <a:t>myMethod</a:t>
            </a:r>
            <a:r>
              <a:rPr lang="en-US" sz="2400" spc="-15" dirty="0">
                <a:latin typeface="Cambria"/>
                <a:cs typeface="Cambria"/>
              </a:rPr>
              <a:t>");</a:t>
            </a:r>
          </a:p>
          <a:p>
            <a:pPr marL="12064" marR="1226082" algn="just">
              <a:spcBef>
                <a:spcPts val="100"/>
              </a:spcBef>
              <a:buSzPct val="80555"/>
              <a:tabLst>
                <a:tab pos="357475" algn="l"/>
              </a:tabLst>
            </a:pPr>
            <a:r>
              <a:rPr lang="en-US" sz="2400" spc="-15" dirty="0">
                <a:latin typeface="Cambria"/>
                <a:cs typeface="Cambria"/>
              </a:rPr>
              <a:t>    }</a:t>
            </a:r>
          </a:p>
          <a:p>
            <a:pPr marL="12064" marR="1226082" algn="just">
              <a:spcBef>
                <a:spcPts val="100"/>
              </a:spcBef>
              <a:buSzPct val="80555"/>
              <a:tabLst>
                <a:tab pos="357475" algn="l"/>
              </a:tabLst>
            </a:pPr>
            <a:r>
              <a:rPr lang="en-US" sz="2400" spc="-15" dirty="0">
                <a:latin typeface="Cambria"/>
                <a:cs typeface="Cambria"/>
              </a:rPr>
              <a:t> </a:t>
            </a:r>
          </a:p>
          <a:p>
            <a:pPr marL="12064" marR="1226082" algn="just">
              <a:spcBef>
                <a:spcPts val="100"/>
              </a:spcBef>
              <a:buSzPct val="80555"/>
              <a:tabLst>
                <a:tab pos="357475" algn="l"/>
              </a:tabLst>
            </a:pPr>
            <a:r>
              <a:rPr lang="en-US" sz="2400" spc="-15" dirty="0">
                <a:latin typeface="Cambria"/>
                <a:cs typeface="Cambria"/>
              </a:rPr>
              <a:t>    public static void main(String[] </a:t>
            </a:r>
            <a:r>
              <a:rPr lang="en-US" sz="2400" spc="-15" dirty="0" err="1">
                <a:latin typeface="Cambria"/>
                <a:cs typeface="Cambria"/>
              </a:rPr>
              <a:t>args</a:t>
            </a:r>
            <a:r>
              <a:rPr lang="en-US" sz="2400" spc="-15" dirty="0">
                <a:latin typeface="Cambria"/>
                <a:cs typeface="Cambria"/>
              </a:rPr>
              <a:t>)</a:t>
            </a:r>
          </a:p>
          <a:p>
            <a:pPr marL="12064" marR="1226082" algn="just">
              <a:spcBef>
                <a:spcPts val="100"/>
              </a:spcBef>
              <a:buSzPct val="80555"/>
              <a:tabLst>
                <a:tab pos="357475" algn="l"/>
              </a:tabLst>
            </a:pPr>
            <a:r>
              <a:rPr lang="en-US" sz="2400" spc="-15" dirty="0">
                <a:latin typeface="Cambria"/>
                <a:cs typeface="Cambria"/>
              </a:rPr>
              <a:t>    {</a:t>
            </a:r>
          </a:p>
          <a:p>
            <a:pPr marL="12064" marR="1226082" algn="just">
              <a:spcBef>
                <a:spcPts val="100"/>
              </a:spcBef>
              <a:buSzPct val="80555"/>
              <a:tabLst>
                <a:tab pos="357475" algn="l"/>
              </a:tabLst>
            </a:pPr>
            <a:r>
              <a:rPr lang="en-US" sz="2400" spc="-15" dirty="0" smtClean="0">
                <a:latin typeface="Cambria"/>
                <a:cs typeface="Cambria"/>
              </a:rPr>
              <a:t>		</a:t>
            </a:r>
            <a:r>
              <a:rPr lang="en-US" sz="2400" spc="-15" dirty="0" err="1" smtClean="0">
                <a:latin typeface="Cambria"/>
                <a:cs typeface="Cambria"/>
              </a:rPr>
              <a:t>myMethod</a:t>
            </a:r>
            <a:r>
              <a:rPr lang="en-US" sz="2400" spc="-15" dirty="0">
                <a:latin typeface="Cambria"/>
                <a:cs typeface="Cambria"/>
              </a:rPr>
              <a:t>();</a:t>
            </a:r>
          </a:p>
          <a:p>
            <a:pPr marL="12064" marR="1226082" algn="just">
              <a:spcBef>
                <a:spcPts val="100"/>
              </a:spcBef>
              <a:buSzPct val="80555"/>
              <a:tabLst>
                <a:tab pos="357475" algn="l"/>
              </a:tabLst>
            </a:pPr>
            <a:r>
              <a:rPr lang="en-US" sz="2400" spc="-15" dirty="0">
                <a:latin typeface="Cambria"/>
                <a:cs typeface="Cambria"/>
              </a:rPr>
              <a:t>    }</a:t>
            </a:r>
          </a:p>
          <a:p>
            <a:pPr marL="12064" marR="1226082" algn="just">
              <a:spcBef>
                <a:spcPts val="100"/>
              </a:spcBef>
              <a:buSzPct val="80555"/>
              <a:tabLst>
                <a:tab pos="357475" algn="l"/>
              </a:tabLst>
            </a:pPr>
            <a:r>
              <a:rPr lang="en-US" sz="2400" spc="-15" dirty="0">
                <a:latin typeface="Cambria"/>
                <a:cs typeface="Cambria"/>
              </a:rPr>
              <a:t>}</a:t>
            </a:r>
          </a:p>
        </p:txBody>
      </p:sp>
    </p:spTree>
    <p:extLst>
      <p:ext uri="{BB962C8B-B14F-4D97-AF65-F5344CB8AC3E}">
        <p14:creationId xmlns:p14="http://schemas.microsoft.com/office/powerpoint/2010/main" val="1174197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466" y="1066800"/>
            <a:ext cx="4334800" cy="566822"/>
          </a:xfrm>
          <a:prstGeom prst="rect">
            <a:avLst/>
          </a:prstGeom>
        </p:spPr>
        <p:txBody>
          <a:bodyPr vert="horz" wrap="square" lIns="0" tIns="12700" rIns="0" bIns="0" rtlCol="0">
            <a:spAutoFit/>
          </a:bodyPr>
          <a:lstStyle/>
          <a:p>
            <a:pPr marL="12699">
              <a:spcBef>
                <a:spcPts val="100"/>
              </a:spcBef>
            </a:pPr>
            <a:r>
              <a:rPr lang="en-US" sz="3600" spc="-5" dirty="0" smtClean="0">
                <a:solidFill>
                  <a:srgbClr val="FFFFFF"/>
                </a:solidFill>
              </a:rPr>
              <a:t>Keyword “new”</a:t>
            </a:r>
            <a:endParaRPr sz="3600" dirty="0"/>
          </a:p>
        </p:txBody>
      </p:sp>
      <p:sp>
        <p:nvSpPr>
          <p:cNvPr id="3" name="object 3"/>
          <p:cNvSpPr txBox="1"/>
          <p:nvPr/>
        </p:nvSpPr>
        <p:spPr>
          <a:xfrm>
            <a:off x="838200" y="1962906"/>
            <a:ext cx="8609619" cy="4586512"/>
          </a:xfrm>
          <a:prstGeom prst="rect">
            <a:avLst/>
          </a:prstGeom>
        </p:spPr>
        <p:txBody>
          <a:bodyPr vert="horz" wrap="square" lIns="0" tIns="13335" rIns="0" bIns="0" rtlCol="0">
            <a:spAutoFit/>
          </a:bodyPr>
          <a:lstStyle/>
          <a:p>
            <a:pPr marL="12699" marR="5079" algn="just">
              <a:spcBef>
                <a:spcPts val="105"/>
              </a:spcBef>
            </a:pPr>
            <a:r>
              <a:rPr lang="en-US" sz="2400" dirty="0" smtClean="0">
                <a:latin typeface="Cambria"/>
                <a:cs typeface="Cambria"/>
              </a:rPr>
              <a:t>Class Main</a:t>
            </a:r>
            <a:endParaRPr lang="en-US" sz="2400" dirty="0">
              <a:latin typeface="Cambria"/>
              <a:cs typeface="Cambria"/>
            </a:endParaRPr>
          </a:p>
          <a:p>
            <a:pPr marL="12699" marR="5079" algn="just">
              <a:spcBef>
                <a:spcPts val="105"/>
              </a:spcBef>
            </a:pPr>
            <a:r>
              <a:rPr lang="en-US" sz="2400" dirty="0">
                <a:latin typeface="Cambria"/>
                <a:cs typeface="Cambria"/>
              </a:rPr>
              <a:t>{    </a:t>
            </a:r>
          </a:p>
          <a:p>
            <a:pPr marL="469899" marR="5079" lvl="1" algn="just">
              <a:spcBef>
                <a:spcPts val="105"/>
              </a:spcBef>
            </a:pPr>
            <a:r>
              <a:rPr lang="en-US" sz="2400" dirty="0">
                <a:latin typeface="Cambria"/>
                <a:cs typeface="Cambria"/>
              </a:rPr>
              <a:t>void show()    </a:t>
            </a:r>
          </a:p>
          <a:p>
            <a:pPr marL="469899" marR="5079" lvl="1" algn="just">
              <a:spcBef>
                <a:spcPts val="105"/>
              </a:spcBef>
            </a:pPr>
            <a:r>
              <a:rPr lang="en-US" sz="2400" dirty="0">
                <a:latin typeface="Cambria"/>
                <a:cs typeface="Cambria"/>
              </a:rPr>
              <a:t>{    </a:t>
            </a:r>
          </a:p>
          <a:p>
            <a:pPr marL="469899" marR="5079" lvl="1" algn="just">
              <a:spcBef>
                <a:spcPts val="105"/>
              </a:spcBef>
            </a:pPr>
            <a:r>
              <a:rPr lang="en-US" sz="2400" dirty="0" smtClean="0">
                <a:latin typeface="Cambria"/>
                <a:cs typeface="Cambria"/>
              </a:rPr>
              <a:t>	</a:t>
            </a:r>
            <a:r>
              <a:rPr lang="en-US" sz="2400" dirty="0" err="1" smtClean="0">
                <a:latin typeface="Cambria"/>
                <a:cs typeface="Cambria"/>
              </a:rPr>
              <a:t>System.out.println</a:t>
            </a:r>
            <a:r>
              <a:rPr lang="en-US" sz="2400" dirty="0" smtClean="0">
                <a:latin typeface="Cambria"/>
                <a:cs typeface="Cambria"/>
              </a:rPr>
              <a:t>(“Hi");    </a:t>
            </a:r>
            <a:endParaRPr lang="en-US" sz="2400" dirty="0">
              <a:latin typeface="Cambria"/>
              <a:cs typeface="Cambria"/>
            </a:endParaRPr>
          </a:p>
          <a:p>
            <a:pPr marL="469899" marR="5079" lvl="1" algn="just">
              <a:spcBef>
                <a:spcPts val="105"/>
              </a:spcBef>
            </a:pPr>
            <a:r>
              <a:rPr lang="en-US" sz="2400" dirty="0">
                <a:latin typeface="Cambria"/>
                <a:cs typeface="Cambria"/>
              </a:rPr>
              <a:t>}    </a:t>
            </a:r>
          </a:p>
          <a:p>
            <a:pPr marL="469899" marR="5079" lvl="1" algn="just">
              <a:spcBef>
                <a:spcPts val="105"/>
              </a:spcBef>
            </a:pPr>
            <a:r>
              <a:rPr lang="en-US" sz="2400" dirty="0">
                <a:latin typeface="Cambria"/>
                <a:cs typeface="Cambria"/>
              </a:rPr>
              <a:t>public static void main(String[] </a:t>
            </a:r>
            <a:r>
              <a:rPr lang="en-US" sz="2400" dirty="0" err="1">
                <a:latin typeface="Cambria"/>
                <a:cs typeface="Cambria"/>
              </a:rPr>
              <a:t>args</a:t>
            </a:r>
            <a:r>
              <a:rPr lang="en-US" sz="2400" dirty="0">
                <a:latin typeface="Cambria"/>
                <a:cs typeface="Cambria"/>
              </a:rPr>
              <a:t>)   </a:t>
            </a:r>
          </a:p>
          <a:p>
            <a:pPr marL="469899" marR="5079" lvl="1" algn="just">
              <a:spcBef>
                <a:spcPts val="105"/>
              </a:spcBef>
            </a:pPr>
            <a:r>
              <a:rPr lang="en-US" sz="2400" dirty="0">
                <a:latin typeface="Cambria"/>
                <a:cs typeface="Cambria"/>
              </a:rPr>
              <a:t>{    </a:t>
            </a:r>
          </a:p>
          <a:p>
            <a:pPr marL="469899" marR="5079" lvl="1" algn="just">
              <a:spcBef>
                <a:spcPts val="105"/>
              </a:spcBef>
            </a:pPr>
            <a:r>
              <a:rPr lang="en-US" sz="2400" dirty="0">
                <a:latin typeface="Cambria"/>
                <a:cs typeface="Cambria"/>
              </a:rPr>
              <a:t>//creating an object using new keyword   </a:t>
            </a:r>
          </a:p>
          <a:p>
            <a:pPr marL="927099" marR="5079" lvl="2" algn="just">
              <a:spcBef>
                <a:spcPts val="105"/>
              </a:spcBef>
            </a:pPr>
            <a:r>
              <a:rPr lang="en-US" sz="2400" dirty="0" smtClean="0">
                <a:latin typeface="Cambria"/>
                <a:cs typeface="Cambria"/>
              </a:rPr>
              <a:t>Main </a:t>
            </a:r>
            <a:r>
              <a:rPr lang="en-US" sz="2400" dirty="0" err="1" smtClean="0">
                <a:latin typeface="Cambria"/>
                <a:cs typeface="Cambria"/>
              </a:rPr>
              <a:t>obj</a:t>
            </a:r>
            <a:r>
              <a:rPr lang="en-US" sz="2400" dirty="0" smtClean="0">
                <a:latin typeface="Cambria"/>
                <a:cs typeface="Cambria"/>
              </a:rPr>
              <a:t> </a:t>
            </a:r>
            <a:r>
              <a:rPr lang="en-US" sz="2400" dirty="0">
                <a:latin typeface="Cambria"/>
                <a:cs typeface="Cambria"/>
              </a:rPr>
              <a:t>= </a:t>
            </a:r>
            <a:r>
              <a:rPr lang="en-US" sz="2400" dirty="0">
                <a:solidFill>
                  <a:srgbClr val="FF0000"/>
                </a:solidFill>
                <a:latin typeface="Cambria"/>
                <a:cs typeface="Cambria"/>
              </a:rPr>
              <a:t>new</a:t>
            </a:r>
            <a:r>
              <a:rPr lang="en-US" sz="2400" dirty="0">
                <a:latin typeface="Cambria"/>
                <a:cs typeface="Cambria"/>
              </a:rPr>
              <a:t> </a:t>
            </a:r>
            <a:r>
              <a:rPr lang="en-US" sz="2400" dirty="0" smtClean="0">
                <a:latin typeface="Cambria"/>
                <a:cs typeface="Cambria"/>
              </a:rPr>
              <a:t>Main();   </a:t>
            </a:r>
            <a:endParaRPr lang="en-US" sz="2400" dirty="0">
              <a:latin typeface="Cambria"/>
              <a:cs typeface="Cambria"/>
            </a:endParaRPr>
          </a:p>
          <a:p>
            <a:pPr marL="927099" marR="5079" lvl="2" algn="just">
              <a:spcBef>
                <a:spcPts val="105"/>
              </a:spcBef>
            </a:pPr>
            <a:r>
              <a:rPr lang="en-US" sz="2400" dirty="0" err="1" smtClean="0">
                <a:latin typeface="Cambria"/>
                <a:cs typeface="Cambria"/>
              </a:rPr>
              <a:t>obj.show</a:t>
            </a:r>
            <a:r>
              <a:rPr lang="en-US" sz="2400" dirty="0">
                <a:latin typeface="Cambria"/>
                <a:cs typeface="Cambria"/>
              </a:rPr>
              <a:t>();    </a:t>
            </a:r>
          </a:p>
          <a:p>
            <a:pPr marL="12699" marR="5079" algn="just">
              <a:spcBef>
                <a:spcPts val="105"/>
              </a:spcBef>
            </a:pPr>
            <a:r>
              <a:rPr lang="en-US" sz="2400" dirty="0">
                <a:latin typeface="Cambria"/>
                <a:cs typeface="Cambria"/>
              </a:rPr>
              <a:t>}    </a:t>
            </a:r>
            <a:r>
              <a:rPr lang="en-US" sz="2400" dirty="0" smtClean="0">
                <a:latin typeface="Cambria"/>
                <a:cs typeface="Cambria"/>
              </a:rPr>
              <a:t>}  </a:t>
            </a:r>
            <a:endParaRPr lang="en-US" sz="2400" dirty="0">
              <a:solidFill>
                <a:srgbClr val="FF0000"/>
              </a:solidFill>
              <a:latin typeface="Cambria"/>
              <a:cs typeface="Cambria"/>
            </a:endParaRPr>
          </a:p>
        </p:txBody>
      </p:sp>
      <p:pic>
        <p:nvPicPr>
          <p:cNvPr id="4" name="object 4"/>
          <p:cNvPicPr/>
          <p:nvPr/>
        </p:nvPicPr>
        <p:blipFill>
          <a:blip r:embed="rId2" cstate="print"/>
          <a:stretch>
            <a:fillRect/>
          </a:stretch>
        </p:blipFill>
        <p:spPr>
          <a:xfrm>
            <a:off x="457201" y="6553293"/>
            <a:ext cx="9136380" cy="754287"/>
          </a:xfrm>
          <a:prstGeom prst="rect">
            <a:avLst/>
          </a:prstGeom>
        </p:spPr>
      </p:pic>
    </p:spTree>
    <p:extLst>
      <p:ext uri="{BB962C8B-B14F-4D97-AF65-F5344CB8AC3E}">
        <p14:creationId xmlns:p14="http://schemas.microsoft.com/office/powerpoint/2010/main" val="121711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0329" y="1066800"/>
            <a:ext cx="4939880" cy="505267"/>
          </a:xfrm>
          <a:prstGeom prst="rect">
            <a:avLst/>
          </a:prstGeom>
        </p:spPr>
        <p:txBody>
          <a:bodyPr vert="horz" wrap="square" lIns="0" tIns="12700" rIns="0" bIns="0" rtlCol="0">
            <a:spAutoFit/>
          </a:bodyPr>
          <a:lstStyle/>
          <a:p>
            <a:pPr marL="238105" marR="5079" indent="-226041" algn="ctr">
              <a:spcBef>
                <a:spcPts val="100"/>
              </a:spcBef>
              <a:tabLst>
                <a:tab pos="1952461" algn="l"/>
              </a:tabLst>
            </a:pPr>
            <a:r>
              <a:rPr lang="en-IN" sz="3200" spc="-10" dirty="0" smtClean="0">
                <a:solidFill>
                  <a:srgbClr val="FFFFFF"/>
                </a:solidFill>
                <a:latin typeface="Cambria"/>
                <a:cs typeface="Cambria"/>
              </a:rPr>
              <a:t>Static Block</a:t>
            </a:r>
            <a:endParaRPr sz="3200" dirty="0">
              <a:latin typeface="Cambria"/>
              <a:cs typeface="Cambria"/>
            </a:endParaRPr>
          </a:p>
        </p:txBody>
      </p:sp>
      <p:sp>
        <p:nvSpPr>
          <p:cNvPr id="3" name="object 3"/>
          <p:cNvSpPr txBox="1"/>
          <p:nvPr/>
        </p:nvSpPr>
        <p:spPr>
          <a:xfrm>
            <a:off x="457200" y="1981200"/>
            <a:ext cx="9906000" cy="1502976"/>
          </a:xfrm>
          <a:prstGeom prst="rect">
            <a:avLst/>
          </a:prstGeom>
        </p:spPr>
        <p:txBody>
          <a:bodyPr vert="horz" wrap="square" lIns="0" tIns="12700" rIns="0" bIns="0" rtlCol="0">
            <a:spAutoFit/>
          </a:bodyPr>
          <a:lstStyle/>
          <a:p>
            <a:pPr marL="354964" marR="1226082" indent="-342900" algn="just">
              <a:spcBef>
                <a:spcPts val="100"/>
              </a:spcBef>
              <a:buSzPct val="80555"/>
              <a:buFont typeface="Arial" panose="020B0604020202020204" pitchFamily="34" charset="0"/>
              <a:buChar char="•"/>
              <a:tabLst>
                <a:tab pos="357475" algn="l"/>
              </a:tabLst>
            </a:pPr>
            <a:r>
              <a:rPr lang="en-US" sz="2400" spc="-15" dirty="0">
                <a:latin typeface="Cambria"/>
                <a:cs typeface="Cambria"/>
              </a:rPr>
              <a:t>These are a block of codes with a static keyword. In general, these are used to initialize the static members. </a:t>
            </a:r>
            <a:endParaRPr lang="en-US" sz="2400" spc="-15" dirty="0" smtClean="0">
              <a:latin typeface="Cambria"/>
              <a:cs typeface="Cambria"/>
            </a:endParaRPr>
          </a:p>
          <a:p>
            <a:pPr marL="354964" marR="1226082" indent="-342900" algn="just">
              <a:spcBef>
                <a:spcPts val="100"/>
              </a:spcBef>
              <a:buSzPct val="80555"/>
              <a:buFont typeface="Arial" panose="020B0604020202020204" pitchFamily="34" charset="0"/>
              <a:buChar char="•"/>
              <a:tabLst>
                <a:tab pos="357475" algn="l"/>
              </a:tabLst>
            </a:pPr>
            <a:r>
              <a:rPr lang="en-US" sz="2400" b="1" spc="-15" dirty="0" smtClean="0">
                <a:solidFill>
                  <a:srgbClr val="FF0000"/>
                </a:solidFill>
                <a:latin typeface="Cambria"/>
                <a:cs typeface="Cambria"/>
              </a:rPr>
              <a:t>JVM </a:t>
            </a:r>
            <a:r>
              <a:rPr lang="en-US" sz="2400" b="1" spc="-15" dirty="0">
                <a:solidFill>
                  <a:srgbClr val="FF0000"/>
                </a:solidFill>
                <a:latin typeface="Cambria"/>
                <a:cs typeface="Cambria"/>
              </a:rPr>
              <a:t>executes static blocks before the main method at the time of class loading.</a:t>
            </a:r>
          </a:p>
        </p:txBody>
      </p:sp>
      <p:sp>
        <p:nvSpPr>
          <p:cNvPr id="4" name="Rectangle 3"/>
          <p:cNvSpPr/>
          <p:nvPr/>
        </p:nvSpPr>
        <p:spPr>
          <a:xfrm>
            <a:off x="457200" y="3893309"/>
            <a:ext cx="6553200" cy="3046988"/>
          </a:xfrm>
          <a:prstGeom prst="rect">
            <a:avLst/>
          </a:prstGeom>
        </p:spPr>
        <p:txBody>
          <a:bodyPr wrap="square">
            <a:spAutoFit/>
          </a:bodyPr>
          <a:lstStyle/>
          <a:p>
            <a:r>
              <a:rPr lang="en-IN" sz="2400" dirty="0"/>
              <a:t>public class </a:t>
            </a:r>
            <a:r>
              <a:rPr lang="en-IN" sz="2400" dirty="0" err="1"/>
              <a:t>MyClass</a:t>
            </a:r>
            <a:r>
              <a:rPr lang="en-IN" sz="2400" dirty="0"/>
              <a:t> {</a:t>
            </a:r>
          </a:p>
          <a:p>
            <a:r>
              <a:rPr lang="en-IN" sz="2400" dirty="0"/>
              <a:t>   </a:t>
            </a:r>
            <a:r>
              <a:rPr lang="en-IN" sz="2400" dirty="0">
                <a:solidFill>
                  <a:srgbClr val="FF0000"/>
                </a:solidFill>
              </a:rPr>
              <a:t>static</a:t>
            </a:r>
            <a:r>
              <a:rPr lang="en-IN" sz="2400" dirty="0"/>
              <a:t>{</a:t>
            </a:r>
          </a:p>
          <a:p>
            <a:r>
              <a:rPr lang="en-IN" sz="2400" dirty="0"/>
              <a:t>      </a:t>
            </a:r>
            <a:r>
              <a:rPr lang="en-IN" sz="2400" dirty="0" err="1"/>
              <a:t>System.out.println</a:t>
            </a:r>
            <a:r>
              <a:rPr lang="en-IN" sz="2400" dirty="0"/>
              <a:t>("Hello this is a static block");</a:t>
            </a:r>
          </a:p>
          <a:p>
            <a:r>
              <a:rPr lang="en-IN" sz="2400" dirty="0"/>
              <a:t>   }</a:t>
            </a:r>
          </a:p>
          <a:p>
            <a:r>
              <a:rPr lang="en-IN" sz="2400" dirty="0"/>
              <a:t>   public static void main(String </a:t>
            </a:r>
            <a:r>
              <a:rPr lang="en-IN" sz="2400" dirty="0" err="1"/>
              <a:t>args</a:t>
            </a:r>
            <a:r>
              <a:rPr lang="en-IN" sz="2400" dirty="0"/>
              <a:t>[]){</a:t>
            </a:r>
          </a:p>
          <a:p>
            <a:r>
              <a:rPr lang="en-IN" sz="2400" dirty="0"/>
              <a:t>      </a:t>
            </a:r>
            <a:r>
              <a:rPr lang="en-IN" sz="2400" dirty="0" err="1"/>
              <a:t>System.out.println</a:t>
            </a:r>
            <a:r>
              <a:rPr lang="en-IN" sz="2400" dirty="0"/>
              <a:t>("This is main method");</a:t>
            </a:r>
          </a:p>
          <a:p>
            <a:r>
              <a:rPr lang="en-IN" sz="2400" dirty="0"/>
              <a:t>   }</a:t>
            </a:r>
          </a:p>
          <a:p>
            <a:r>
              <a:rPr lang="en-IN" sz="2400" dirty="0"/>
              <a:t>}</a:t>
            </a:r>
          </a:p>
        </p:txBody>
      </p:sp>
      <p:sp>
        <p:nvSpPr>
          <p:cNvPr id="5" name="TextBox 4"/>
          <p:cNvSpPr txBox="1"/>
          <p:nvPr/>
        </p:nvSpPr>
        <p:spPr>
          <a:xfrm>
            <a:off x="4419600" y="6524798"/>
            <a:ext cx="4604979" cy="830997"/>
          </a:xfrm>
          <a:prstGeom prst="rect">
            <a:avLst/>
          </a:prstGeom>
          <a:noFill/>
        </p:spPr>
        <p:txBody>
          <a:bodyPr wrap="none" rtlCol="0">
            <a:spAutoFit/>
          </a:bodyPr>
          <a:lstStyle/>
          <a:p>
            <a:r>
              <a:rPr lang="en-US" sz="2400" b="1" dirty="0" smtClean="0">
                <a:solidFill>
                  <a:srgbClr val="FF0000"/>
                </a:solidFill>
              </a:rPr>
              <a:t>Which block will be executed first?</a:t>
            </a:r>
          </a:p>
          <a:p>
            <a:r>
              <a:rPr lang="en-US" sz="2400" b="1" dirty="0" smtClean="0"/>
              <a:t>static</a:t>
            </a:r>
            <a:endParaRPr lang="en-IN" sz="2400" b="1" dirty="0"/>
          </a:p>
        </p:txBody>
      </p:sp>
    </p:spTree>
    <p:extLst>
      <p:ext uri="{BB962C8B-B14F-4D97-AF65-F5344CB8AC3E}">
        <p14:creationId xmlns:p14="http://schemas.microsoft.com/office/powerpoint/2010/main" val="142088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0329" y="1066800"/>
            <a:ext cx="4939880" cy="505267"/>
          </a:xfrm>
          <a:prstGeom prst="rect">
            <a:avLst/>
          </a:prstGeom>
        </p:spPr>
        <p:txBody>
          <a:bodyPr vert="horz" wrap="square" lIns="0" tIns="12700" rIns="0" bIns="0" rtlCol="0">
            <a:spAutoFit/>
          </a:bodyPr>
          <a:lstStyle/>
          <a:p>
            <a:pPr marL="238105" marR="5079" indent="-226041" algn="ctr">
              <a:spcBef>
                <a:spcPts val="100"/>
              </a:spcBef>
              <a:tabLst>
                <a:tab pos="1952461" algn="l"/>
              </a:tabLst>
            </a:pPr>
            <a:r>
              <a:rPr lang="en-IN" sz="3200" spc="-10" dirty="0" smtClean="0">
                <a:solidFill>
                  <a:srgbClr val="FFFFFF"/>
                </a:solidFill>
                <a:latin typeface="Cambria"/>
                <a:cs typeface="Cambria"/>
              </a:rPr>
              <a:t>Static Variable</a:t>
            </a:r>
            <a:endParaRPr sz="3200" dirty="0">
              <a:latin typeface="Cambria"/>
              <a:cs typeface="Cambria"/>
            </a:endParaRPr>
          </a:p>
        </p:txBody>
      </p:sp>
      <p:sp>
        <p:nvSpPr>
          <p:cNvPr id="4" name="Rectangle 3"/>
          <p:cNvSpPr/>
          <p:nvPr/>
        </p:nvSpPr>
        <p:spPr>
          <a:xfrm>
            <a:off x="370329" y="2209800"/>
            <a:ext cx="8229600" cy="4893647"/>
          </a:xfrm>
          <a:prstGeom prst="rect">
            <a:avLst/>
          </a:prstGeom>
        </p:spPr>
        <p:txBody>
          <a:bodyPr wrap="square">
            <a:spAutoFit/>
          </a:bodyPr>
          <a:lstStyle/>
          <a:p>
            <a:r>
              <a:rPr lang="en-IN" sz="2400" dirty="0"/>
              <a:t>class Student{  </a:t>
            </a:r>
          </a:p>
          <a:p>
            <a:r>
              <a:rPr lang="en-IN" sz="2400" dirty="0"/>
              <a:t>   </a:t>
            </a:r>
            <a:r>
              <a:rPr lang="en-IN" sz="2400" dirty="0" err="1"/>
              <a:t>int</a:t>
            </a:r>
            <a:r>
              <a:rPr lang="en-IN" sz="2400" dirty="0"/>
              <a:t> </a:t>
            </a:r>
            <a:r>
              <a:rPr lang="en-IN" sz="2400" dirty="0" err="1"/>
              <a:t>rollno</a:t>
            </a:r>
            <a:r>
              <a:rPr lang="en-IN" sz="2400" dirty="0" smtClean="0"/>
              <a:t>;  </a:t>
            </a:r>
            <a:endParaRPr lang="en-IN" sz="2400" dirty="0"/>
          </a:p>
          <a:p>
            <a:r>
              <a:rPr lang="en-IN" sz="2400" dirty="0"/>
              <a:t>   String name;  </a:t>
            </a:r>
          </a:p>
          <a:p>
            <a:r>
              <a:rPr lang="en-IN" sz="2400" dirty="0"/>
              <a:t>   </a:t>
            </a:r>
            <a:r>
              <a:rPr lang="en-IN" sz="2400" dirty="0">
                <a:solidFill>
                  <a:srgbClr val="FF0000"/>
                </a:solidFill>
              </a:rPr>
              <a:t>static</a:t>
            </a:r>
            <a:r>
              <a:rPr lang="en-IN" sz="2400" dirty="0"/>
              <a:t> String college </a:t>
            </a:r>
            <a:r>
              <a:rPr lang="en-IN" sz="2400" dirty="0" smtClean="0"/>
              <a:t>=“MU";</a:t>
            </a:r>
            <a:endParaRPr lang="en-IN" sz="2400" dirty="0"/>
          </a:p>
          <a:p>
            <a:r>
              <a:rPr lang="en-IN" sz="2400" dirty="0" smtClean="0"/>
              <a:t>Student(</a:t>
            </a:r>
            <a:r>
              <a:rPr lang="en-IN" sz="2400" dirty="0" err="1" smtClean="0"/>
              <a:t>int</a:t>
            </a:r>
            <a:r>
              <a:rPr lang="en-IN" sz="2400" dirty="0" smtClean="0"/>
              <a:t> </a:t>
            </a:r>
            <a:r>
              <a:rPr lang="en-IN" sz="2400" dirty="0"/>
              <a:t>r, String n){  </a:t>
            </a:r>
          </a:p>
          <a:p>
            <a:r>
              <a:rPr lang="en-IN" sz="2400" dirty="0"/>
              <a:t>   </a:t>
            </a:r>
            <a:r>
              <a:rPr lang="en-IN" sz="2400" dirty="0" err="1"/>
              <a:t>rollno</a:t>
            </a:r>
            <a:r>
              <a:rPr lang="en-IN" sz="2400" dirty="0"/>
              <a:t> = r;  </a:t>
            </a:r>
          </a:p>
          <a:p>
            <a:r>
              <a:rPr lang="en-IN" sz="2400" dirty="0"/>
              <a:t>   name = n;  </a:t>
            </a:r>
          </a:p>
          <a:p>
            <a:r>
              <a:rPr lang="en-IN" sz="2400" dirty="0"/>
              <a:t>   }  </a:t>
            </a:r>
          </a:p>
          <a:p>
            <a:r>
              <a:rPr lang="en-IN" sz="2400" dirty="0" smtClean="0"/>
              <a:t>void </a:t>
            </a:r>
            <a:r>
              <a:rPr lang="en-IN" sz="2400" dirty="0"/>
              <a:t>display </a:t>
            </a:r>
            <a:r>
              <a:rPr lang="en-IN" sz="2400" dirty="0" smtClean="0"/>
              <a:t>()</a:t>
            </a:r>
          </a:p>
          <a:p>
            <a:r>
              <a:rPr lang="en-IN" sz="2400" dirty="0" smtClean="0"/>
              <a:t>{</a:t>
            </a:r>
            <a:r>
              <a:rPr lang="en-IN" sz="2400" dirty="0" err="1"/>
              <a:t>System.out.println</a:t>
            </a:r>
            <a:r>
              <a:rPr lang="en-IN" sz="2400" dirty="0"/>
              <a:t>(</a:t>
            </a:r>
            <a:r>
              <a:rPr lang="en-IN" sz="2400" dirty="0" err="1"/>
              <a:t>rollno</a:t>
            </a:r>
            <a:r>
              <a:rPr lang="en-IN" sz="2400" dirty="0"/>
              <a:t>+" "+name+" "+college</a:t>
            </a:r>
            <a:r>
              <a:rPr lang="en-IN" sz="2400" dirty="0" smtClean="0"/>
              <a:t>);</a:t>
            </a:r>
          </a:p>
          <a:p>
            <a:r>
              <a:rPr lang="en-IN" sz="2400" dirty="0" smtClean="0"/>
              <a:t>}  </a:t>
            </a:r>
            <a:endParaRPr lang="en-IN" sz="2400" dirty="0"/>
          </a:p>
          <a:p>
            <a:r>
              <a:rPr lang="en-IN" sz="2400" dirty="0"/>
              <a:t>}  </a:t>
            </a:r>
            <a:endParaRPr lang="en-IN" sz="2400" dirty="0" smtClean="0"/>
          </a:p>
          <a:p>
            <a:endParaRPr lang="en-IN" sz="2400" dirty="0"/>
          </a:p>
        </p:txBody>
      </p:sp>
      <p:sp>
        <p:nvSpPr>
          <p:cNvPr id="5" name="Rectangle 4"/>
          <p:cNvSpPr/>
          <p:nvPr/>
        </p:nvSpPr>
        <p:spPr>
          <a:xfrm>
            <a:off x="4876800" y="2209800"/>
            <a:ext cx="5845783" cy="3046988"/>
          </a:xfrm>
          <a:prstGeom prst="rect">
            <a:avLst/>
          </a:prstGeom>
        </p:spPr>
        <p:txBody>
          <a:bodyPr wrap="square">
            <a:spAutoFit/>
          </a:bodyPr>
          <a:lstStyle/>
          <a:p>
            <a:r>
              <a:rPr lang="en-IN" sz="2400" dirty="0"/>
              <a:t>public class </a:t>
            </a:r>
            <a:r>
              <a:rPr lang="en-IN" sz="2400" dirty="0" smtClean="0"/>
              <a:t>Main{  </a:t>
            </a:r>
            <a:endParaRPr lang="en-IN" sz="2400" dirty="0"/>
          </a:p>
          <a:p>
            <a:r>
              <a:rPr lang="en-IN" sz="2400" dirty="0"/>
              <a:t> public static void main(String </a:t>
            </a:r>
            <a:r>
              <a:rPr lang="en-IN" sz="2400" dirty="0" err="1"/>
              <a:t>args</a:t>
            </a:r>
            <a:r>
              <a:rPr lang="en-IN" sz="2400" dirty="0"/>
              <a:t>[]){  </a:t>
            </a:r>
          </a:p>
          <a:p>
            <a:r>
              <a:rPr lang="en-IN" sz="2400" dirty="0"/>
              <a:t> Student s1 = new </a:t>
            </a:r>
            <a:r>
              <a:rPr lang="en-IN" sz="2400" dirty="0" smtClean="0"/>
              <a:t>Student(1, “Aarav");  </a:t>
            </a:r>
            <a:endParaRPr lang="en-IN" sz="2400" dirty="0"/>
          </a:p>
          <a:p>
            <a:r>
              <a:rPr lang="en-IN" sz="2400" dirty="0"/>
              <a:t> Student s2 = new </a:t>
            </a:r>
            <a:r>
              <a:rPr lang="en-IN" sz="2400" dirty="0" smtClean="0"/>
              <a:t>Student(2, “Bhuvi");  </a:t>
            </a:r>
            <a:endParaRPr lang="en-IN" sz="2400" dirty="0"/>
          </a:p>
          <a:p>
            <a:r>
              <a:rPr lang="en-IN" sz="2400" dirty="0"/>
              <a:t> s1.display();  </a:t>
            </a:r>
          </a:p>
          <a:p>
            <a:r>
              <a:rPr lang="en-IN" sz="2400" dirty="0"/>
              <a:t> s2.display();  </a:t>
            </a:r>
          </a:p>
          <a:p>
            <a:r>
              <a:rPr lang="en-IN" sz="2400" dirty="0"/>
              <a:t> }  </a:t>
            </a:r>
          </a:p>
          <a:p>
            <a:r>
              <a:rPr lang="en-IN" sz="2400" dirty="0"/>
              <a:t>}</a:t>
            </a:r>
          </a:p>
        </p:txBody>
      </p:sp>
    </p:spTree>
    <p:extLst>
      <p:ext uri="{BB962C8B-B14F-4D97-AF65-F5344CB8AC3E}">
        <p14:creationId xmlns:p14="http://schemas.microsoft.com/office/powerpoint/2010/main" val="19070141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0329" y="1066800"/>
            <a:ext cx="4939880" cy="505267"/>
          </a:xfrm>
          <a:prstGeom prst="rect">
            <a:avLst/>
          </a:prstGeom>
        </p:spPr>
        <p:txBody>
          <a:bodyPr vert="horz" wrap="square" lIns="0" tIns="12700" rIns="0" bIns="0" rtlCol="0">
            <a:spAutoFit/>
          </a:bodyPr>
          <a:lstStyle/>
          <a:p>
            <a:pPr marL="238105" marR="5079" indent="-226041" algn="ctr">
              <a:spcBef>
                <a:spcPts val="100"/>
              </a:spcBef>
              <a:tabLst>
                <a:tab pos="1952461" algn="l"/>
              </a:tabLst>
            </a:pPr>
            <a:r>
              <a:rPr lang="en-IN" sz="3200" spc="-10" dirty="0" smtClean="0">
                <a:solidFill>
                  <a:srgbClr val="FFFFFF"/>
                </a:solidFill>
                <a:latin typeface="Cambria"/>
                <a:cs typeface="Cambria"/>
              </a:rPr>
              <a:t>Static Class</a:t>
            </a:r>
            <a:endParaRPr sz="3200" dirty="0">
              <a:latin typeface="Cambria"/>
              <a:cs typeface="Cambria"/>
            </a:endParaRPr>
          </a:p>
        </p:txBody>
      </p:sp>
      <p:sp>
        <p:nvSpPr>
          <p:cNvPr id="4" name="Rectangle 3"/>
          <p:cNvSpPr/>
          <p:nvPr/>
        </p:nvSpPr>
        <p:spPr>
          <a:xfrm>
            <a:off x="392285" y="2133600"/>
            <a:ext cx="9535671" cy="1569660"/>
          </a:xfrm>
          <a:prstGeom prst="rect">
            <a:avLst/>
          </a:prstGeom>
        </p:spPr>
        <p:txBody>
          <a:bodyPr wrap="square">
            <a:spAutoFit/>
          </a:bodyPr>
          <a:lstStyle/>
          <a:p>
            <a:r>
              <a:rPr lang="en-US" sz="2400" dirty="0"/>
              <a:t>A class can be made static only if it is a nested class.</a:t>
            </a:r>
          </a:p>
          <a:p>
            <a:endParaRPr lang="en-US" sz="2400" dirty="0"/>
          </a:p>
          <a:p>
            <a:pPr marL="342900" indent="-342900">
              <a:buFont typeface="Arial" panose="020B0604020202020204" pitchFamily="34" charset="0"/>
              <a:buChar char="•"/>
            </a:pPr>
            <a:r>
              <a:rPr lang="en-US" sz="2400" dirty="0"/>
              <a:t>Nested static class doesn’t need reference of Outer class</a:t>
            </a:r>
          </a:p>
          <a:p>
            <a:pPr marL="342900" indent="-342900">
              <a:buFont typeface="Arial" panose="020B0604020202020204" pitchFamily="34" charset="0"/>
              <a:buChar char="•"/>
            </a:pPr>
            <a:r>
              <a:rPr lang="en-US" sz="2400" dirty="0"/>
              <a:t>A static class cannot access non-static members of the Outer class</a:t>
            </a:r>
            <a:endParaRPr lang="en-IN" sz="2400" dirty="0"/>
          </a:p>
        </p:txBody>
      </p:sp>
      <p:sp>
        <p:nvSpPr>
          <p:cNvPr id="3" name="Rectangle 2"/>
          <p:cNvSpPr/>
          <p:nvPr/>
        </p:nvSpPr>
        <p:spPr>
          <a:xfrm>
            <a:off x="427156" y="3657600"/>
            <a:ext cx="8945444" cy="4154984"/>
          </a:xfrm>
          <a:prstGeom prst="rect">
            <a:avLst/>
          </a:prstGeom>
        </p:spPr>
        <p:txBody>
          <a:bodyPr wrap="square">
            <a:spAutoFit/>
          </a:bodyPr>
          <a:lstStyle/>
          <a:p>
            <a:r>
              <a:rPr lang="en-US" sz="2400" b="1" dirty="0"/>
              <a:t>class </a:t>
            </a:r>
            <a:r>
              <a:rPr lang="en-US" sz="2400" b="1" dirty="0" smtClean="0"/>
              <a:t>Main{</a:t>
            </a:r>
            <a:endParaRPr lang="en-US" sz="2400" b="1" dirty="0"/>
          </a:p>
          <a:p>
            <a:r>
              <a:rPr lang="en-US" sz="2400" dirty="0"/>
              <a:t>   </a:t>
            </a:r>
            <a:r>
              <a:rPr lang="en-US" sz="2400" b="1" dirty="0"/>
              <a:t>private</a:t>
            </a:r>
            <a:r>
              <a:rPr lang="en-US" sz="2400" dirty="0"/>
              <a:t> </a:t>
            </a:r>
            <a:r>
              <a:rPr lang="en-US" sz="2400" b="1" dirty="0">
                <a:solidFill>
                  <a:srgbClr val="FF0000"/>
                </a:solidFill>
              </a:rPr>
              <a:t>static</a:t>
            </a:r>
            <a:r>
              <a:rPr lang="en-US" sz="2400" dirty="0"/>
              <a:t> String </a:t>
            </a:r>
            <a:r>
              <a:rPr lang="en-US" sz="2400" dirty="0" err="1"/>
              <a:t>str</a:t>
            </a:r>
            <a:r>
              <a:rPr lang="en-US" sz="2400" dirty="0"/>
              <a:t> = </a:t>
            </a:r>
            <a:r>
              <a:rPr lang="en-US" sz="2400" dirty="0" smtClean="0"/>
              <a:t>“Hi";</a:t>
            </a:r>
            <a:endParaRPr lang="en-US" sz="2400" dirty="0"/>
          </a:p>
          <a:p>
            <a:endParaRPr lang="en-US" sz="2400" dirty="0"/>
          </a:p>
          <a:p>
            <a:r>
              <a:rPr lang="en-US" sz="2400" dirty="0" smtClean="0">
                <a:solidFill>
                  <a:srgbClr val="FF0000"/>
                </a:solidFill>
              </a:rPr>
              <a:t>static</a:t>
            </a:r>
            <a:r>
              <a:rPr lang="en-US" sz="2400" dirty="0" smtClean="0"/>
              <a:t> </a:t>
            </a:r>
            <a:r>
              <a:rPr lang="en-US" sz="2400" b="1" dirty="0">
                <a:solidFill>
                  <a:srgbClr val="FF0000"/>
                </a:solidFill>
              </a:rPr>
              <a:t>class</a:t>
            </a:r>
            <a:r>
              <a:rPr lang="en-US" sz="2400" dirty="0"/>
              <a:t> </a:t>
            </a:r>
            <a:r>
              <a:rPr lang="en-US" sz="2400" dirty="0" err="1"/>
              <a:t>MyNestedClass</a:t>
            </a:r>
            <a:r>
              <a:rPr lang="en-US" sz="2400" dirty="0"/>
              <a:t>{</a:t>
            </a:r>
          </a:p>
          <a:p>
            <a:r>
              <a:rPr lang="en-US" sz="2400" dirty="0"/>
              <a:t>	public void </a:t>
            </a:r>
            <a:r>
              <a:rPr lang="en-US" sz="2400" dirty="0" err="1"/>
              <a:t>disp</a:t>
            </a:r>
            <a:r>
              <a:rPr lang="en-US" sz="2400" dirty="0"/>
              <a:t>() {</a:t>
            </a:r>
          </a:p>
          <a:p>
            <a:r>
              <a:rPr lang="en-US" sz="2400" dirty="0"/>
              <a:t>	   </a:t>
            </a:r>
            <a:r>
              <a:rPr lang="en-US" sz="2400" dirty="0" err="1"/>
              <a:t>System.out.println</a:t>
            </a:r>
            <a:r>
              <a:rPr lang="en-US" sz="2400" dirty="0"/>
              <a:t>(</a:t>
            </a:r>
            <a:r>
              <a:rPr lang="en-US" sz="2400" dirty="0" err="1"/>
              <a:t>str</a:t>
            </a:r>
            <a:r>
              <a:rPr lang="en-US" sz="2400" dirty="0"/>
              <a:t>); </a:t>
            </a:r>
          </a:p>
          <a:p>
            <a:r>
              <a:rPr lang="en-US" sz="2400" dirty="0"/>
              <a:t>	</a:t>
            </a:r>
            <a:r>
              <a:rPr lang="en-US" sz="2400" dirty="0" smtClean="0"/>
              <a:t>}  }</a:t>
            </a:r>
            <a:endParaRPr lang="en-US" sz="2400" dirty="0"/>
          </a:p>
          <a:p>
            <a:r>
              <a:rPr lang="en-US" sz="2400" dirty="0"/>
              <a:t>   public static void main(String </a:t>
            </a:r>
            <a:r>
              <a:rPr lang="en-US" sz="2400" dirty="0" err="1"/>
              <a:t>args</a:t>
            </a:r>
            <a:r>
              <a:rPr lang="en-US" sz="2400" dirty="0"/>
              <a:t>[])</a:t>
            </a:r>
          </a:p>
          <a:p>
            <a:r>
              <a:rPr lang="en-US" sz="2400" dirty="0"/>
              <a:t>   {</a:t>
            </a:r>
          </a:p>
          <a:p>
            <a:r>
              <a:rPr lang="en-US" sz="2400" dirty="0"/>
              <a:t>	</a:t>
            </a:r>
            <a:r>
              <a:rPr lang="en-US" sz="2400" dirty="0" err="1" smtClean="0"/>
              <a:t>Main.MyNestedClass</a:t>
            </a:r>
            <a:r>
              <a:rPr lang="en-US" sz="2400" dirty="0" smtClean="0"/>
              <a:t> </a:t>
            </a:r>
            <a:r>
              <a:rPr lang="en-US" sz="2400" dirty="0" err="1"/>
              <a:t>obj</a:t>
            </a:r>
            <a:r>
              <a:rPr lang="en-US" sz="2400" dirty="0"/>
              <a:t> = new </a:t>
            </a:r>
            <a:r>
              <a:rPr lang="en-US" sz="2400" dirty="0" err="1" smtClean="0"/>
              <a:t>Main.MyNestedClass</a:t>
            </a:r>
            <a:r>
              <a:rPr lang="en-US" sz="2400" dirty="0"/>
              <a:t>();</a:t>
            </a:r>
          </a:p>
          <a:p>
            <a:r>
              <a:rPr lang="en-US" sz="2400" dirty="0"/>
              <a:t>	</a:t>
            </a:r>
            <a:r>
              <a:rPr lang="en-US" sz="2400" dirty="0" err="1"/>
              <a:t>obj.disp</a:t>
            </a:r>
            <a:r>
              <a:rPr lang="en-US" sz="2400" dirty="0" smtClean="0"/>
              <a:t>();      } }</a:t>
            </a:r>
            <a:endParaRPr lang="en-IN" sz="2400" dirty="0"/>
          </a:p>
        </p:txBody>
      </p:sp>
    </p:spTree>
    <p:extLst>
      <p:ext uri="{BB962C8B-B14F-4D97-AF65-F5344CB8AC3E}">
        <p14:creationId xmlns:p14="http://schemas.microsoft.com/office/powerpoint/2010/main" val="17213659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0329" y="1066800"/>
            <a:ext cx="4939880" cy="505267"/>
          </a:xfrm>
          <a:prstGeom prst="rect">
            <a:avLst/>
          </a:prstGeom>
        </p:spPr>
        <p:txBody>
          <a:bodyPr vert="horz" wrap="square" lIns="0" tIns="12700" rIns="0" bIns="0" rtlCol="0">
            <a:spAutoFit/>
          </a:bodyPr>
          <a:lstStyle/>
          <a:p>
            <a:pPr marL="238105" marR="5079" indent="-226041" algn="ctr">
              <a:spcBef>
                <a:spcPts val="100"/>
              </a:spcBef>
              <a:tabLst>
                <a:tab pos="1952461" algn="l"/>
              </a:tabLst>
            </a:pPr>
            <a:r>
              <a:rPr lang="en-IN" sz="3200" spc="-10" dirty="0" smtClean="0">
                <a:solidFill>
                  <a:srgbClr val="FFFFFF"/>
                </a:solidFill>
                <a:latin typeface="Cambria"/>
                <a:cs typeface="Cambria"/>
              </a:rPr>
              <a:t>Static Restrictions</a:t>
            </a:r>
            <a:endParaRPr sz="3200" dirty="0">
              <a:latin typeface="Cambria"/>
              <a:cs typeface="Cambria"/>
            </a:endParaRPr>
          </a:p>
        </p:txBody>
      </p:sp>
      <p:sp>
        <p:nvSpPr>
          <p:cNvPr id="4" name="Rectangle 3"/>
          <p:cNvSpPr/>
          <p:nvPr/>
        </p:nvSpPr>
        <p:spPr>
          <a:xfrm>
            <a:off x="392285" y="2133600"/>
            <a:ext cx="9535671" cy="4524315"/>
          </a:xfrm>
          <a:prstGeom prst="rect">
            <a:avLst/>
          </a:prstGeom>
        </p:spPr>
        <p:txBody>
          <a:bodyPr wrap="square">
            <a:spAutoFit/>
          </a:bodyPr>
          <a:lstStyle/>
          <a:p>
            <a:r>
              <a:rPr lang="en-US" sz="2400" dirty="0"/>
              <a:t>There are two main restrictions for the static method. </a:t>
            </a:r>
          </a:p>
          <a:p>
            <a:r>
              <a:rPr lang="en-US" sz="2400" dirty="0"/>
              <a:t>They are:</a:t>
            </a:r>
          </a:p>
          <a:p>
            <a:pPr marL="457200" indent="-457200">
              <a:buFont typeface="+mj-lt"/>
              <a:buAutoNum type="arabicPeriod"/>
            </a:pPr>
            <a:r>
              <a:rPr lang="en-US" sz="2400" dirty="0"/>
              <a:t>The </a:t>
            </a:r>
            <a:r>
              <a:rPr lang="en-US" sz="2400" dirty="0">
                <a:solidFill>
                  <a:srgbClr val="FF0000"/>
                </a:solidFill>
              </a:rPr>
              <a:t>static method can not use non static data member </a:t>
            </a:r>
            <a:r>
              <a:rPr lang="en-US" sz="2400" dirty="0"/>
              <a:t>or call non-static method directly.</a:t>
            </a:r>
          </a:p>
          <a:p>
            <a:pPr marL="457200" indent="-457200">
              <a:buFont typeface="+mj-lt"/>
              <a:buAutoNum type="arabicPeriod"/>
            </a:pPr>
            <a:r>
              <a:rPr lang="en-US" sz="2400" dirty="0">
                <a:solidFill>
                  <a:srgbClr val="FF0000"/>
                </a:solidFill>
              </a:rPr>
              <a:t>this and super </a:t>
            </a:r>
            <a:r>
              <a:rPr lang="en-US" sz="2400" dirty="0"/>
              <a:t>cannot be used in static context</a:t>
            </a:r>
            <a:r>
              <a:rPr lang="en-US" sz="2400" dirty="0" smtClean="0"/>
              <a:t>.</a:t>
            </a:r>
          </a:p>
          <a:p>
            <a:pPr marL="457200" indent="-457200">
              <a:buFont typeface="+mj-lt"/>
              <a:buAutoNum type="arabicPeriod"/>
            </a:pPr>
            <a:endParaRPr lang="en-US" sz="2400" dirty="0">
              <a:solidFill>
                <a:srgbClr val="0070C0"/>
              </a:solidFill>
            </a:endParaRPr>
          </a:p>
          <a:p>
            <a:r>
              <a:rPr lang="en-US" sz="2400" dirty="0">
                <a:solidFill>
                  <a:srgbClr val="0070C0"/>
                </a:solidFill>
              </a:rPr>
              <a:t>Why is the Java main method static</a:t>
            </a:r>
            <a:r>
              <a:rPr lang="en-US" sz="2400" dirty="0" smtClean="0">
                <a:solidFill>
                  <a:srgbClr val="0070C0"/>
                </a:solidFill>
              </a:rPr>
              <a:t>?</a:t>
            </a:r>
          </a:p>
          <a:p>
            <a:endParaRPr lang="en-US" sz="2400" dirty="0">
              <a:solidFill>
                <a:srgbClr val="FF0000"/>
              </a:solidFill>
            </a:endParaRPr>
          </a:p>
          <a:p>
            <a:pPr marL="342900" indent="-342900">
              <a:buFont typeface="Arial" panose="020B0604020202020204" pitchFamily="34" charset="0"/>
              <a:buChar char="•"/>
            </a:pPr>
            <a:r>
              <a:rPr lang="en-US" sz="2400" dirty="0"/>
              <a:t>It is because the object is not required to call a static method. </a:t>
            </a: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If it were a non-static method, JVM creates an object first then call main() method that will lead the problem of extra memory allocation.</a:t>
            </a:r>
          </a:p>
        </p:txBody>
      </p:sp>
    </p:spTree>
    <p:extLst>
      <p:ext uri="{BB962C8B-B14F-4D97-AF65-F5344CB8AC3E}">
        <p14:creationId xmlns:p14="http://schemas.microsoft.com/office/powerpoint/2010/main" val="39732103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1067772"/>
            <a:ext cx="2117090" cy="566822"/>
          </a:xfrm>
          <a:prstGeom prst="rect">
            <a:avLst/>
          </a:prstGeom>
        </p:spPr>
        <p:txBody>
          <a:bodyPr vert="horz" wrap="square" lIns="0" tIns="12700" rIns="0" bIns="0" rtlCol="0">
            <a:spAutoFit/>
          </a:bodyPr>
          <a:lstStyle/>
          <a:p>
            <a:pPr marL="12699">
              <a:spcBef>
                <a:spcPts val="100"/>
              </a:spcBef>
            </a:pPr>
            <a:r>
              <a:rPr lang="en-US" sz="3600" spc="-5" dirty="0" smtClean="0">
                <a:solidFill>
                  <a:srgbClr val="FFFFFF"/>
                </a:solidFill>
              </a:rPr>
              <a:t>Summary</a:t>
            </a:r>
            <a:endParaRPr sz="3600" dirty="0"/>
          </a:p>
        </p:txBody>
      </p:sp>
      <p:sp>
        <p:nvSpPr>
          <p:cNvPr id="3" name="object 3"/>
          <p:cNvSpPr txBox="1"/>
          <p:nvPr/>
        </p:nvSpPr>
        <p:spPr>
          <a:xfrm>
            <a:off x="839181" y="2057400"/>
            <a:ext cx="8609619" cy="4586512"/>
          </a:xfrm>
          <a:prstGeom prst="rect">
            <a:avLst/>
          </a:prstGeom>
        </p:spPr>
        <p:txBody>
          <a:bodyPr vert="horz" wrap="square" lIns="0" tIns="13335" rIns="0" bIns="0" rtlCol="0">
            <a:spAutoFit/>
          </a:bodyPr>
          <a:lstStyle/>
          <a:p>
            <a:pPr marL="355599" marR="5079" indent="-342900" algn="just">
              <a:spcBef>
                <a:spcPts val="105"/>
              </a:spcBef>
              <a:buFont typeface="Wingdings" panose="05000000000000000000" pitchFamily="2" charset="2"/>
              <a:buChar char="§"/>
            </a:pPr>
            <a:r>
              <a:rPr lang="en-US" sz="2400" dirty="0" smtClean="0">
                <a:latin typeface="Cambria"/>
                <a:cs typeface="Cambria"/>
              </a:rPr>
              <a:t>Defining classes for objects</a:t>
            </a:r>
          </a:p>
          <a:p>
            <a:pPr marL="355599" marR="5079" indent="-342900" algn="just">
              <a:spcBef>
                <a:spcPts val="105"/>
              </a:spcBef>
              <a:buFont typeface="Wingdings" panose="05000000000000000000" pitchFamily="2" charset="2"/>
              <a:buChar char="§"/>
            </a:pPr>
            <a:r>
              <a:rPr lang="en-US" sz="2400" dirty="0" smtClean="0">
                <a:latin typeface="Cambria"/>
                <a:cs typeface="Cambria"/>
              </a:rPr>
              <a:t>Declaring objects</a:t>
            </a:r>
          </a:p>
          <a:p>
            <a:pPr marL="355599" marR="5079" indent="-342900" algn="just">
              <a:spcBef>
                <a:spcPts val="105"/>
              </a:spcBef>
              <a:buFont typeface="Wingdings" panose="05000000000000000000" pitchFamily="2" charset="2"/>
              <a:buChar char="§"/>
            </a:pPr>
            <a:r>
              <a:rPr lang="en-US" sz="2400" dirty="0" smtClean="0">
                <a:latin typeface="Cambria"/>
                <a:cs typeface="Cambria"/>
              </a:rPr>
              <a:t>New keyword</a:t>
            </a:r>
          </a:p>
          <a:p>
            <a:pPr marL="355599" marR="5079" indent="-342900" algn="just">
              <a:spcBef>
                <a:spcPts val="105"/>
              </a:spcBef>
              <a:buFont typeface="Wingdings" panose="05000000000000000000" pitchFamily="2" charset="2"/>
              <a:buChar char="§"/>
            </a:pPr>
            <a:r>
              <a:rPr lang="en-US" sz="2400" dirty="0" smtClean="0">
                <a:latin typeface="Cambria"/>
                <a:cs typeface="Cambria"/>
              </a:rPr>
              <a:t>Defining and calling methods in class</a:t>
            </a:r>
          </a:p>
          <a:p>
            <a:pPr marL="355599" marR="5079" indent="-342900" algn="just">
              <a:spcBef>
                <a:spcPts val="105"/>
              </a:spcBef>
              <a:buFont typeface="Wingdings" panose="05000000000000000000" pitchFamily="2" charset="2"/>
              <a:buChar char="§"/>
            </a:pPr>
            <a:r>
              <a:rPr lang="en-US" sz="2400" dirty="0" smtClean="0">
                <a:latin typeface="Cambria"/>
                <a:cs typeface="Cambria"/>
              </a:rPr>
              <a:t>Array of objects</a:t>
            </a:r>
          </a:p>
          <a:p>
            <a:pPr marL="355599" marR="5079" indent="-342900" algn="just">
              <a:spcBef>
                <a:spcPts val="105"/>
              </a:spcBef>
              <a:buFont typeface="Wingdings" panose="05000000000000000000" pitchFamily="2" charset="2"/>
              <a:buChar char="§"/>
            </a:pPr>
            <a:r>
              <a:rPr lang="en-US" sz="2400" dirty="0" smtClean="0">
                <a:latin typeface="Cambria"/>
                <a:cs typeface="Cambria"/>
              </a:rPr>
              <a:t>Constructors</a:t>
            </a:r>
          </a:p>
          <a:p>
            <a:pPr marL="355599" marR="5079" indent="-342900" algn="just">
              <a:spcBef>
                <a:spcPts val="105"/>
              </a:spcBef>
              <a:buFont typeface="Wingdings" panose="05000000000000000000" pitchFamily="2" charset="2"/>
              <a:buChar char="§"/>
            </a:pPr>
            <a:r>
              <a:rPr lang="en-US" sz="2400" dirty="0" smtClean="0">
                <a:latin typeface="Cambria"/>
                <a:cs typeface="Cambria"/>
              </a:rPr>
              <a:t>This keyword</a:t>
            </a:r>
          </a:p>
          <a:p>
            <a:pPr marL="355599" marR="5079" indent="-342900" algn="just">
              <a:spcBef>
                <a:spcPts val="105"/>
              </a:spcBef>
              <a:buFont typeface="Wingdings" panose="05000000000000000000" pitchFamily="2" charset="2"/>
              <a:buChar char="§"/>
            </a:pPr>
            <a:r>
              <a:rPr lang="en-US" sz="2400" dirty="0" smtClean="0">
                <a:latin typeface="Cambria"/>
                <a:cs typeface="Cambria"/>
              </a:rPr>
              <a:t>Garbage collection</a:t>
            </a:r>
          </a:p>
          <a:p>
            <a:pPr marL="355599" marR="5079" indent="-342900" algn="just">
              <a:spcBef>
                <a:spcPts val="105"/>
              </a:spcBef>
              <a:buFont typeface="Wingdings" panose="05000000000000000000" pitchFamily="2" charset="2"/>
              <a:buChar char="§"/>
            </a:pPr>
            <a:r>
              <a:rPr lang="en-US" sz="2400" dirty="0" smtClean="0">
                <a:latin typeface="Cambria"/>
                <a:cs typeface="Cambria"/>
              </a:rPr>
              <a:t>Finalize() method</a:t>
            </a:r>
          </a:p>
          <a:p>
            <a:pPr marL="355599" marR="5079" indent="-342900" algn="just">
              <a:spcBef>
                <a:spcPts val="105"/>
              </a:spcBef>
              <a:buFont typeface="Wingdings" panose="05000000000000000000" pitchFamily="2" charset="2"/>
              <a:buChar char="§"/>
            </a:pPr>
            <a:r>
              <a:rPr lang="en-US" sz="2400" dirty="0" smtClean="0">
                <a:latin typeface="Cambria"/>
                <a:cs typeface="Cambria"/>
              </a:rPr>
              <a:t>Passing object as parameters </a:t>
            </a:r>
          </a:p>
          <a:p>
            <a:pPr marL="355599" marR="5079" indent="-342900" algn="just">
              <a:spcBef>
                <a:spcPts val="105"/>
              </a:spcBef>
              <a:buFont typeface="Wingdings" panose="05000000000000000000" pitchFamily="2" charset="2"/>
              <a:buChar char="§"/>
            </a:pPr>
            <a:r>
              <a:rPr lang="en-US" sz="2400" dirty="0" smtClean="0">
                <a:latin typeface="Cambria"/>
                <a:cs typeface="Cambria"/>
              </a:rPr>
              <a:t>Returning object</a:t>
            </a:r>
          </a:p>
          <a:p>
            <a:pPr marL="355599" marR="5079" indent="-342900" algn="just">
              <a:spcBef>
                <a:spcPts val="105"/>
              </a:spcBef>
              <a:buFont typeface="Wingdings" panose="05000000000000000000" pitchFamily="2" charset="2"/>
              <a:buChar char="§"/>
            </a:pPr>
            <a:r>
              <a:rPr lang="en-US" sz="2400" dirty="0" smtClean="0">
                <a:latin typeface="Cambria"/>
                <a:cs typeface="Cambria"/>
              </a:rPr>
              <a:t>Static members</a:t>
            </a:r>
            <a:endParaRPr lang="en-US" sz="2400" dirty="0">
              <a:latin typeface="Cambria"/>
              <a:cs typeface="Cambria"/>
            </a:endParaRPr>
          </a:p>
        </p:txBody>
      </p:sp>
      <p:pic>
        <p:nvPicPr>
          <p:cNvPr id="4" name="object 4"/>
          <p:cNvPicPr/>
          <p:nvPr/>
        </p:nvPicPr>
        <p:blipFill>
          <a:blip r:embed="rId2" cstate="print"/>
          <a:stretch>
            <a:fillRect/>
          </a:stretch>
        </p:blipFill>
        <p:spPr>
          <a:xfrm>
            <a:off x="457201" y="6553293"/>
            <a:ext cx="9136380" cy="754287"/>
          </a:xfrm>
          <a:prstGeom prst="rect">
            <a:avLst/>
          </a:prstGeom>
        </p:spPr>
      </p:pic>
    </p:spTree>
    <p:extLst>
      <p:ext uri="{BB962C8B-B14F-4D97-AF65-F5344CB8AC3E}">
        <p14:creationId xmlns:p14="http://schemas.microsoft.com/office/powerpoint/2010/main" val="7174528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4607" y="3356875"/>
            <a:ext cx="3423920" cy="627742"/>
          </a:xfrm>
          <a:prstGeom prst="rect">
            <a:avLst/>
          </a:prstGeom>
        </p:spPr>
        <p:txBody>
          <a:bodyPr vert="horz" wrap="square" lIns="0" tIns="12065" rIns="0" bIns="0" rtlCol="0">
            <a:spAutoFit/>
          </a:bodyPr>
          <a:lstStyle/>
          <a:p>
            <a:pPr marL="12699">
              <a:spcBef>
                <a:spcPts val="95"/>
              </a:spcBef>
            </a:pPr>
            <a:r>
              <a:rPr spc="-15" dirty="0"/>
              <a:t>END</a:t>
            </a:r>
            <a:r>
              <a:rPr spc="-10" dirty="0"/>
              <a:t> </a:t>
            </a:r>
            <a:r>
              <a:rPr dirty="0"/>
              <a:t>OF</a:t>
            </a:r>
            <a:r>
              <a:rPr spc="-40" dirty="0"/>
              <a:t> </a:t>
            </a:r>
            <a:r>
              <a:rPr spc="-5" dirty="0"/>
              <a:t>UNIT</a:t>
            </a:r>
            <a:r>
              <a:rPr spc="-30" dirty="0"/>
              <a:t> </a:t>
            </a:r>
            <a:r>
              <a:rPr spc="-5" dirty="0"/>
              <a:t>-</a:t>
            </a:r>
            <a:r>
              <a:rPr spc="-25" dirty="0"/>
              <a:t> </a:t>
            </a:r>
            <a:r>
              <a:rPr spc="-5" dirty="0"/>
              <a:t>3</a:t>
            </a:r>
          </a:p>
        </p:txBody>
      </p:sp>
      <p:pic>
        <p:nvPicPr>
          <p:cNvPr id="3" name="object 3"/>
          <p:cNvPicPr/>
          <p:nvPr/>
        </p:nvPicPr>
        <p:blipFill>
          <a:blip r:embed="rId2" cstate="print"/>
          <a:stretch>
            <a:fillRect/>
          </a:stretch>
        </p:blipFill>
        <p:spPr>
          <a:xfrm>
            <a:off x="457201" y="3886200"/>
            <a:ext cx="9144000" cy="3429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1034192"/>
            <a:ext cx="3158272" cy="566822"/>
          </a:xfrm>
          <a:prstGeom prst="rect">
            <a:avLst/>
          </a:prstGeom>
        </p:spPr>
        <p:txBody>
          <a:bodyPr vert="horz" wrap="square" lIns="0" tIns="12700" rIns="0" bIns="0" rtlCol="0">
            <a:spAutoFit/>
          </a:bodyPr>
          <a:lstStyle/>
          <a:p>
            <a:pPr marL="12699">
              <a:spcBef>
                <a:spcPts val="100"/>
              </a:spcBef>
            </a:pPr>
            <a:r>
              <a:rPr sz="3600" spc="-5" dirty="0">
                <a:solidFill>
                  <a:srgbClr val="FFFFFF"/>
                </a:solidFill>
              </a:rPr>
              <a:t>Method</a:t>
            </a:r>
            <a:r>
              <a:rPr sz="3600" spc="-40" dirty="0">
                <a:solidFill>
                  <a:srgbClr val="FFFFFF"/>
                </a:solidFill>
              </a:rPr>
              <a:t> </a:t>
            </a:r>
            <a:r>
              <a:rPr sz="3600" spc="-10" dirty="0">
                <a:solidFill>
                  <a:srgbClr val="FFFFFF"/>
                </a:solidFill>
              </a:rPr>
              <a:t>in</a:t>
            </a:r>
            <a:r>
              <a:rPr sz="3600" spc="-40" dirty="0">
                <a:solidFill>
                  <a:srgbClr val="FFFFFF"/>
                </a:solidFill>
              </a:rPr>
              <a:t> </a:t>
            </a:r>
            <a:r>
              <a:rPr sz="3600" spc="-15" dirty="0">
                <a:solidFill>
                  <a:srgbClr val="FFFFFF"/>
                </a:solidFill>
              </a:rPr>
              <a:t>Java</a:t>
            </a:r>
            <a:endParaRPr sz="3600" dirty="0"/>
          </a:p>
        </p:txBody>
      </p:sp>
      <p:sp>
        <p:nvSpPr>
          <p:cNvPr id="3" name="object 3"/>
          <p:cNvSpPr txBox="1"/>
          <p:nvPr/>
        </p:nvSpPr>
        <p:spPr>
          <a:xfrm>
            <a:off x="839181" y="2123901"/>
            <a:ext cx="8609619" cy="3950440"/>
          </a:xfrm>
          <a:prstGeom prst="rect">
            <a:avLst/>
          </a:prstGeom>
        </p:spPr>
        <p:txBody>
          <a:bodyPr vert="horz" wrap="square" lIns="0" tIns="13335" rIns="0" bIns="0" rtlCol="0">
            <a:spAutoFit/>
          </a:bodyPr>
          <a:lstStyle/>
          <a:p>
            <a:pPr marL="12699" marR="5079" algn="just">
              <a:spcBef>
                <a:spcPts val="105"/>
              </a:spcBef>
            </a:pPr>
            <a:r>
              <a:rPr sz="2400" dirty="0">
                <a:latin typeface="Cambria"/>
                <a:cs typeface="Cambria"/>
              </a:rPr>
              <a:t>A </a:t>
            </a:r>
            <a:r>
              <a:rPr sz="2400" spc="-20" dirty="0">
                <a:latin typeface="Cambria"/>
                <a:cs typeface="Cambria"/>
              </a:rPr>
              <a:t>Java </a:t>
            </a:r>
            <a:r>
              <a:rPr sz="2400" spc="-5" dirty="0">
                <a:latin typeface="Cambria"/>
                <a:cs typeface="Cambria"/>
              </a:rPr>
              <a:t>method </a:t>
            </a:r>
            <a:r>
              <a:rPr sz="2400" dirty="0">
                <a:latin typeface="Cambria"/>
                <a:cs typeface="Cambria"/>
              </a:rPr>
              <a:t>is a collection </a:t>
            </a:r>
            <a:r>
              <a:rPr sz="2400" spc="-5" dirty="0">
                <a:latin typeface="Cambria"/>
                <a:cs typeface="Cambria"/>
              </a:rPr>
              <a:t>of statements </a:t>
            </a:r>
            <a:r>
              <a:rPr sz="2400" spc="5" dirty="0">
                <a:latin typeface="Cambria"/>
                <a:cs typeface="Cambria"/>
              </a:rPr>
              <a:t>that </a:t>
            </a:r>
            <a:r>
              <a:rPr sz="2400" spc="-10" dirty="0">
                <a:latin typeface="Cambria"/>
                <a:cs typeface="Cambria"/>
              </a:rPr>
              <a:t>are </a:t>
            </a:r>
            <a:r>
              <a:rPr sz="2400" spc="-5" dirty="0">
                <a:latin typeface="Cambria"/>
                <a:cs typeface="Cambria"/>
              </a:rPr>
              <a:t>grouped together </a:t>
            </a:r>
            <a:r>
              <a:rPr sz="2400" spc="-10" dirty="0">
                <a:latin typeface="Cambria"/>
                <a:cs typeface="Cambria"/>
              </a:rPr>
              <a:t>to </a:t>
            </a:r>
            <a:r>
              <a:rPr sz="2400" spc="-5" dirty="0">
                <a:latin typeface="Cambria"/>
                <a:cs typeface="Cambria"/>
              </a:rPr>
              <a:t> </a:t>
            </a:r>
            <a:r>
              <a:rPr sz="2400" spc="-10" dirty="0">
                <a:latin typeface="Cambria"/>
                <a:cs typeface="Cambria"/>
              </a:rPr>
              <a:t>perform </a:t>
            </a:r>
            <a:r>
              <a:rPr sz="2400" dirty="0">
                <a:latin typeface="Cambria"/>
                <a:cs typeface="Cambria"/>
              </a:rPr>
              <a:t>an </a:t>
            </a:r>
            <a:r>
              <a:rPr sz="2400" spc="-10" dirty="0">
                <a:latin typeface="Cambria"/>
                <a:cs typeface="Cambria"/>
              </a:rPr>
              <a:t>operation. </a:t>
            </a:r>
            <a:r>
              <a:rPr sz="2400" dirty="0">
                <a:latin typeface="Cambria"/>
                <a:cs typeface="Cambria"/>
              </a:rPr>
              <a:t>When </a:t>
            </a:r>
            <a:r>
              <a:rPr sz="2400" spc="-10" dirty="0">
                <a:latin typeface="Cambria"/>
                <a:cs typeface="Cambria"/>
              </a:rPr>
              <a:t>you </a:t>
            </a:r>
            <a:r>
              <a:rPr sz="2400" dirty="0">
                <a:latin typeface="Cambria"/>
                <a:cs typeface="Cambria"/>
              </a:rPr>
              <a:t>call the </a:t>
            </a:r>
            <a:r>
              <a:rPr sz="2400" spc="-5" dirty="0">
                <a:solidFill>
                  <a:srgbClr val="FF0000"/>
                </a:solidFill>
                <a:latin typeface="Cambria"/>
                <a:cs typeface="Cambria"/>
              </a:rPr>
              <a:t>System.out.println() </a:t>
            </a:r>
            <a:r>
              <a:rPr sz="2400" dirty="0">
                <a:solidFill>
                  <a:srgbClr val="FF0000"/>
                </a:solidFill>
                <a:latin typeface="Cambria"/>
                <a:cs typeface="Cambria"/>
              </a:rPr>
              <a:t>method</a:t>
            </a:r>
            <a:r>
              <a:rPr sz="2400" dirty="0">
                <a:latin typeface="Cambria"/>
                <a:cs typeface="Cambria"/>
              </a:rPr>
              <a:t>, </a:t>
            </a:r>
            <a:r>
              <a:rPr sz="2400" spc="-5" dirty="0">
                <a:latin typeface="Cambria"/>
                <a:cs typeface="Cambria"/>
              </a:rPr>
              <a:t>for </a:t>
            </a:r>
            <a:r>
              <a:rPr sz="2400" dirty="0">
                <a:latin typeface="Cambria"/>
                <a:cs typeface="Cambria"/>
              </a:rPr>
              <a:t> </a:t>
            </a:r>
            <a:r>
              <a:rPr sz="2400" spc="-10" dirty="0">
                <a:latin typeface="Cambria"/>
                <a:cs typeface="Cambria"/>
              </a:rPr>
              <a:t>example, </a:t>
            </a:r>
            <a:r>
              <a:rPr sz="2400" dirty="0">
                <a:latin typeface="Cambria"/>
                <a:cs typeface="Cambria"/>
              </a:rPr>
              <a:t>the </a:t>
            </a:r>
            <a:r>
              <a:rPr sz="2400" spc="-10" dirty="0">
                <a:latin typeface="Cambria"/>
                <a:cs typeface="Cambria"/>
              </a:rPr>
              <a:t>system </a:t>
            </a:r>
            <a:r>
              <a:rPr sz="2400" spc="-5" dirty="0">
                <a:latin typeface="Cambria"/>
                <a:cs typeface="Cambria"/>
              </a:rPr>
              <a:t>actually </a:t>
            </a:r>
            <a:r>
              <a:rPr sz="2400" spc="-15" dirty="0">
                <a:latin typeface="Cambria"/>
                <a:cs typeface="Cambria"/>
              </a:rPr>
              <a:t>executes </a:t>
            </a:r>
            <a:r>
              <a:rPr sz="2400" spc="-20" dirty="0">
                <a:latin typeface="Cambria"/>
                <a:cs typeface="Cambria"/>
              </a:rPr>
              <a:t>several </a:t>
            </a:r>
            <a:r>
              <a:rPr sz="2400" spc="-5" dirty="0">
                <a:latin typeface="Cambria"/>
                <a:cs typeface="Cambria"/>
              </a:rPr>
              <a:t>statements </a:t>
            </a:r>
            <a:r>
              <a:rPr sz="2400" spc="-10" dirty="0">
                <a:latin typeface="Cambria"/>
                <a:cs typeface="Cambria"/>
              </a:rPr>
              <a:t>in order to display </a:t>
            </a:r>
            <a:r>
              <a:rPr sz="2400" spc="-430" dirty="0">
                <a:latin typeface="Cambria"/>
                <a:cs typeface="Cambria"/>
              </a:rPr>
              <a:t> </a:t>
            </a:r>
            <a:r>
              <a:rPr sz="2400" dirty="0">
                <a:latin typeface="Cambria"/>
                <a:cs typeface="Cambria"/>
              </a:rPr>
              <a:t>a</a:t>
            </a:r>
            <a:r>
              <a:rPr sz="2400" spc="-25" dirty="0">
                <a:latin typeface="Cambria"/>
                <a:cs typeface="Cambria"/>
              </a:rPr>
              <a:t> </a:t>
            </a:r>
            <a:r>
              <a:rPr sz="2400" dirty="0">
                <a:latin typeface="Cambria"/>
                <a:cs typeface="Cambria"/>
              </a:rPr>
              <a:t>message</a:t>
            </a:r>
            <a:r>
              <a:rPr sz="2400" spc="-40" dirty="0">
                <a:latin typeface="Cambria"/>
                <a:cs typeface="Cambria"/>
              </a:rPr>
              <a:t> </a:t>
            </a:r>
            <a:r>
              <a:rPr sz="2400" spc="-5" dirty="0">
                <a:latin typeface="Cambria"/>
                <a:cs typeface="Cambria"/>
              </a:rPr>
              <a:t>on</a:t>
            </a:r>
            <a:r>
              <a:rPr sz="2400" spc="-20" dirty="0">
                <a:latin typeface="Cambria"/>
                <a:cs typeface="Cambria"/>
              </a:rPr>
              <a:t> </a:t>
            </a:r>
            <a:r>
              <a:rPr sz="2400" dirty="0">
                <a:latin typeface="Cambria"/>
                <a:cs typeface="Cambria"/>
              </a:rPr>
              <a:t>the</a:t>
            </a:r>
            <a:r>
              <a:rPr sz="2400" spc="-40" dirty="0">
                <a:latin typeface="Cambria"/>
                <a:cs typeface="Cambria"/>
              </a:rPr>
              <a:t> </a:t>
            </a:r>
            <a:r>
              <a:rPr sz="2400" spc="-5" dirty="0">
                <a:latin typeface="Cambria"/>
                <a:cs typeface="Cambria"/>
              </a:rPr>
              <a:t>console.</a:t>
            </a:r>
            <a:endParaRPr sz="2400" dirty="0">
              <a:latin typeface="Cambria"/>
              <a:cs typeface="Cambria"/>
            </a:endParaRPr>
          </a:p>
          <a:p>
            <a:pPr algn="just">
              <a:lnSpc>
                <a:spcPct val="100000"/>
              </a:lnSpc>
            </a:pPr>
            <a:endParaRPr sz="2400" dirty="0">
              <a:latin typeface="Cambria"/>
              <a:cs typeface="Cambria"/>
            </a:endParaRPr>
          </a:p>
          <a:p>
            <a:pPr marL="12699" marR="123179" algn="just">
              <a:spcBef>
                <a:spcPts val="1895"/>
              </a:spcBef>
            </a:pPr>
            <a:r>
              <a:rPr sz="2400" spc="-5" dirty="0">
                <a:latin typeface="Cambria"/>
                <a:cs typeface="Cambria"/>
              </a:rPr>
              <a:t>Now</a:t>
            </a:r>
            <a:r>
              <a:rPr sz="2400" spc="-25" dirty="0">
                <a:latin typeface="Cambria"/>
                <a:cs typeface="Cambria"/>
              </a:rPr>
              <a:t> </a:t>
            </a:r>
            <a:r>
              <a:rPr sz="2400" spc="-15" dirty="0">
                <a:latin typeface="Cambria"/>
                <a:cs typeface="Cambria"/>
              </a:rPr>
              <a:t>we </a:t>
            </a:r>
            <a:r>
              <a:rPr sz="2400" spc="-5" dirty="0">
                <a:latin typeface="Cambria"/>
                <a:cs typeface="Cambria"/>
              </a:rPr>
              <a:t>will</a:t>
            </a:r>
            <a:r>
              <a:rPr sz="2400" dirty="0">
                <a:latin typeface="Cambria"/>
                <a:cs typeface="Cambria"/>
              </a:rPr>
              <a:t> </a:t>
            </a:r>
            <a:r>
              <a:rPr sz="2400" spc="-10" dirty="0">
                <a:latin typeface="Cambria"/>
                <a:cs typeface="Cambria"/>
              </a:rPr>
              <a:t>learn</a:t>
            </a:r>
            <a:r>
              <a:rPr sz="2400" spc="-30" dirty="0">
                <a:latin typeface="Cambria"/>
                <a:cs typeface="Cambria"/>
              </a:rPr>
              <a:t> </a:t>
            </a:r>
            <a:r>
              <a:rPr sz="2400" spc="-5" dirty="0">
                <a:latin typeface="Cambria"/>
                <a:cs typeface="Cambria"/>
              </a:rPr>
              <a:t>how </a:t>
            </a:r>
            <a:r>
              <a:rPr sz="2400" dirty="0">
                <a:latin typeface="Cambria"/>
                <a:cs typeface="Cambria"/>
              </a:rPr>
              <a:t>to</a:t>
            </a:r>
            <a:r>
              <a:rPr sz="2400" spc="-20" dirty="0">
                <a:latin typeface="Cambria"/>
                <a:cs typeface="Cambria"/>
              </a:rPr>
              <a:t> </a:t>
            </a:r>
            <a:r>
              <a:rPr sz="2400" spc="-10" dirty="0">
                <a:latin typeface="Cambria"/>
                <a:cs typeface="Cambria"/>
              </a:rPr>
              <a:t>create</a:t>
            </a:r>
            <a:r>
              <a:rPr sz="2400" spc="-30" dirty="0">
                <a:latin typeface="Cambria"/>
                <a:cs typeface="Cambria"/>
              </a:rPr>
              <a:t> </a:t>
            </a:r>
            <a:r>
              <a:rPr sz="2400" spc="-10" dirty="0">
                <a:latin typeface="Cambria"/>
                <a:cs typeface="Cambria"/>
              </a:rPr>
              <a:t>your</a:t>
            </a:r>
            <a:r>
              <a:rPr sz="2400" spc="-25" dirty="0">
                <a:latin typeface="Cambria"/>
                <a:cs typeface="Cambria"/>
              </a:rPr>
              <a:t> </a:t>
            </a:r>
            <a:r>
              <a:rPr sz="2400" spc="-5" dirty="0">
                <a:latin typeface="Cambria"/>
                <a:cs typeface="Cambria"/>
              </a:rPr>
              <a:t>own</a:t>
            </a:r>
            <a:r>
              <a:rPr sz="2400" spc="-15" dirty="0">
                <a:latin typeface="Cambria"/>
                <a:cs typeface="Cambria"/>
              </a:rPr>
              <a:t> </a:t>
            </a:r>
            <a:r>
              <a:rPr sz="2400" dirty="0">
                <a:latin typeface="Cambria"/>
                <a:cs typeface="Cambria"/>
              </a:rPr>
              <a:t>methods</a:t>
            </a:r>
            <a:r>
              <a:rPr sz="2400" spc="-35" dirty="0">
                <a:latin typeface="Cambria"/>
                <a:cs typeface="Cambria"/>
              </a:rPr>
              <a:t> </a:t>
            </a:r>
            <a:r>
              <a:rPr sz="2400" spc="-5" dirty="0">
                <a:latin typeface="Cambria"/>
                <a:cs typeface="Cambria"/>
              </a:rPr>
              <a:t>with</a:t>
            </a:r>
            <a:r>
              <a:rPr sz="2400" spc="-15" dirty="0">
                <a:latin typeface="Cambria"/>
                <a:cs typeface="Cambria"/>
              </a:rPr>
              <a:t> </a:t>
            </a:r>
            <a:r>
              <a:rPr sz="2400" spc="5" dirty="0">
                <a:latin typeface="Cambria"/>
                <a:cs typeface="Cambria"/>
              </a:rPr>
              <a:t>or</a:t>
            </a:r>
            <a:r>
              <a:rPr sz="2400" spc="-25" dirty="0">
                <a:latin typeface="Cambria"/>
                <a:cs typeface="Cambria"/>
              </a:rPr>
              <a:t> </a:t>
            </a:r>
            <a:r>
              <a:rPr sz="2400" spc="-5" dirty="0">
                <a:latin typeface="Cambria"/>
                <a:cs typeface="Cambria"/>
              </a:rPr>
              <a:t>without</a:t>
            </a:r>
            <a:r>
              <a:rPr sz="2400" spc="-35" dirty="0">
                <a:latin typeface="Cambria"/>
                <a:cs typeface="Cambria"/>
              </a:rPr>
              <a:t> </a:t>
            </a:r>
            <a:r>
              <a:rPr sz="2400" spc="-10" dirty="0">
                <a:latin typeface="Cambria"/>
                <a:cs typeface="Cambria"/>
              </a:rPr>
              <a:t>return </a:t>
            </a:r>
            <a:r>
              <a:rPr sz="2400" spc="-425" dirty="0">
                <a:latin typeface="Cambria"/>
                <a:cs typeface="Cambria"/>
              </a:rPr>
              <a:t> </a:t>
            </a:r>
            <a:r>
              <a:rPr sz="2400" spc="-10" dirty="0">
                <a:latin typeface="Cambria"/>
                <a:cs typeface="Cambria"/>
              </a:rPr>
              <a:t>values, </a:t>
            </a:r>
            <a:r>
              <a:rPr sz="2400" spc="-20" dirty="0">
                <a:latin typeface="Cambria"/>
                <a:cs typeface="Cambria"/>
              </a:rPr>
              <a:t>invoke </a:t>
            </a:r>
            <a:r>
              <a:rPr sz="2400" dirty="0">
                <a:latin typeface="Cambria"/>
                <a:cs typeface="Cambria"/>
              </a:rPr>
              <a:t>a </a:t>
            </a:r>
            <a:r>
              <a:rPr sz="2400" spc="-5" dirty="0">
                <a:latin typeface="Cambria"/>
                <a:cs typeface="Cambria"/>
              </a:rPr>
              <a:t>method with or without </a:t>
            </a:r>
            <a:r>
              <a:rPr sz="2400" spc="-10" dirty="0">
                <a:latin typeface="Cambria"/>
                <a:cs typeface="Cambria"/>
              </a:rPr>
              <a:t>parameters, </a:t>
            </a:r>
            <a:r>
              <a:rPr sz="2400" dirty="0">
                <a:latin typeface="Cambria"/>
                <a:cs typeface="Cambria"/>
              </a:rPr>
              <a:t>and </a:t>
            </a:r>
            <a:r>
              <a:rPr sz="2400" spc="-10" dirty="0">
                <a:latin typeface="Cambria"/>
                <a:cs typeface="Cambria"/>
              </a:rPr>
              <a:t>apply </a:t>
            </a:r>
            <a:r>
              <a:rPr sz="2400" dirty="0">
                <a:latin typeface="Cambria"/>
                <a:cs typeface="Cambria"/>
              </a:rPr>
              <a:t>method </a:t>
            </a:r>
            <a:r>
              <a:rPr sz="2400" spc="5" dirty="0">
                <a:latin typeface="Cambria"/>
                <a:cs typeface="Cambria"/>
              </a:rPr>
              <a:t> </a:t>
            </a:r>
            <a:r>
              <a:rPr sz="2400" spc="-5" dirty="0">
                <a:latin typeface="Cambria"/>
                <a:cs typeface="Cambria"/>
              </a:rPr>
              <a:t>abstraction</a:t>
            </a:r>
            <a:r>
              <a:rPr sz="2400" spc="-65" dirty="0">
                <a:latin typeface="Cambria"/>
                <a:cs typeface="Cambria"/>
              </a:rPr>
              <a:t> </a:t>
            </a:r>
            <a:r>
              <a:rPr sz="2400" dirty="0">
                <a:latin typeface="Cambria"/>
                <a:cs typeface="Cambria"/>
              </a:rPr>
              <a:t>in</a:t>
            </a:r>
            <a:r>
              <a:rPr sz="2400" spc="-20" dirty="0">
                <a:latin typeface="Cambria"/>
                <a:cs typeface="Cambria"/>
              </a:rPr>
              <a:t> </a:t>
            </a:r>
            <a:r>
              <a:rPr sz="2400" dirty="0">
                <a:latin typeface="Cambria"/>
                <a:cs typeface="Cambria"/>
              </a:rPr>
              <a:t>the</a:t>
            </a:r>
            <a:r>
              <a:rPr sz="2400" spc="-20" dirty="0">
                <a:latin typeface="Cambria"/>
                <a:cs typeface="Cambria"/>
              </a:rPr>
              <a:t> </a:t>
            </a:r>
            <a:r>
              <a:rPr sz="2400" spc="-10" dirty="0">
                <a:latin typeface="Cambria"/>
                <a:cs typeface="Cambria"/>
              </a:rPr>
              <a:t>program</a:t>
            </a:r>
            <a:r>
              <a:rPr sz="2400" spc="-65" dirty="0">
                <a:latin typeface="Cambria"/>
                <a:cs typeface="Cambria"/>
              </a:rPr>
              <a:t> </a:t>
            </a:r>
            <a:r>
              <a:rPr sz="2400" dirty="0">
                <a:latin typeface="Cambria"/>
                <a:cs typeface="Cambria"/>
              </a:rPr>
              <a:t>design.</a:t>
            </a:r>
          </a:p>
        </p:txBody>
      </p:sp>
      <p:pic>
        <p:nvPicPr>
          <p:cNvPr id="4" name="object 4"/>
          <p:cNvPicPr/>
          <p:nvPr/>
        </p:nvPicPr>
        <p:blipFill>
          <a:blip r:embed="rId2" cstate="print"/>
          <a:stretch>
            <a:fillRect/>
          </a:stretch>
        </p:blipFill>
        <p:spPr>
          <a:xfrm>
            <a:off x="457201" y="6553293"/>
            <a:ext cx="9136380" cy="754287"/>
          </a:xfrm>
          <a:prstGeom prst="rect">
            <a:avLst/>
          </a:prstGeom>
        </p:spPr>
      </p:pic>
    </p:spTree>
    <p:extLst>
      <p:ext uri="{BB962C8B-B14F-4D97-AF65-F5344CB8AC3E}">
        <p14:creationId xmlns:p14="http://schemas.microsoft.com/office/powerpoint/2010/main" val="1861911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8072" y="1122588"/>
            <a:ext cx="2852420" cy="505267"/>
          </a:xfrm>
          <a:prstGeom prst="rect">
            <a:avLst/>
          </a:prstGeom>
        </p:spPr>
        <p:txBody>
          <a:bodyPr vert="horz" wrap="square" lIns="0" tIns="12700" rIns="0" bIns="0" rtlCol="0">
            <a:spAutoFit/>
          </a:bodyPr>
          <a:lstStyle/>
          <a:p>
            <a:pPr marL="12699">
              <a:spcBef>
                <a:spcPts val="100"/>
              </a:spcBef>
            </a:pPr>
            <a:r>
              <a:rPr sz="3200" spc="-10" dirty="0">
                <a:solidFill>
                  <a:srgbClr val="FFFFFF"/>
                </a:solidFill>
              </a:rPr>
              <a:t>Creating</a:t>
            </a:r>
            <a:r>
              <a:rPr sz="3200" spc="-105" dirty="0">
                <a:solidFill>
                  <a:srgbClr val="FFFFFF"/>
                </a:solidFill>
              </a:rPr>
              <a:t> </a:t>
            </a:r>
            <a:r>
              <a:rPr sz="3200" spc="-5" dirty="0">
                <a:solidFill>
                  <a:srgbClr val="FFFFFF"/>
                </a:solidFill>
              </a:rPr>
              <a:t>method</a:t>
            </a:r>
            <a:endParaRPr sz="3200"/>
          </a:p>
        </p:txBody>
      </p:sp>
      <p:sp>
        <p:nvSpPr>
          <p:cNvPr id="3" name="object 3"/>
          <p:cNvSpPr txBox="1"/>
          <p:nvPr/>
        </p:nvSpPr>
        <p:spPr>
          <a:xfrm>
            <a:off x="770654" y="2084321"/>
            <a:ext cx="7687546" cy="3034164"/>
          </a:xfrm>
          <a:prstGeom prst="rect">
            <a:avLst/>
          </a:prstGeom>
        </p:spPr>
        <p:txBody>
          <a:bodyPr vert="horz" wrap="square" lIns="0" tIns="12700" rIns="0" bIns="0" rtlCol="0">
            <a:spAutoFit/>
          </a:bodyPr>
          <a:lstStyle/>
          <a:p>
            <a:pPr marL="12699">
              <a:spcBef>
                <a:spcPts val="100"/>
              </a:spcBef>
            </a:pPr>
            <a:r>
              <a:rPr sz="2400" spc="-5" dirty="0">
                <a:latin typeface="Cambria"/>
                <a:cs typeface="Cambria"/>
              </a:rPr>
              <a:t>Considering</a:t>
            </a:r>
            <a:r>
              <a:rPr sz="2400" spc="-30" dirty="0">
                <a:latin typeface="Cambria"/>
                <a:cs typeface="Cambria"/>
              </a:rPr>
              <a:t> </a:t>
            </a:r>
            <a:r>
              <a:rPr sz="2400" spc="-5" dirty="0">
                <a:latin typeface="Cambria"/>
                <a:cs typeface="Cambria"/>
              </a:rPr>
              <a:t>the</a:t>
            </a:r>
            <a:r>
              <a:rPr sz="2400" spc="-15" dirty="0">
                <a:latin typeface="Cambria"/>
                <a:cs typeface="Cambria"/>
              </a:rPr>
              <a:t> </a:t>
            </a:r>
            <a:r>
              <a:rPr sz="2400" spc="-5" dirty="0">
                <a:latin typeface="Cambria"/>
                <a:cs typeface="Cambria"/>
              </a:rPr>
              <a:t>following</a:t>
            </a:r>
            <a:r>
              <a:rPr sz="2400" spc="-30" dirty="0">
                <a:latin typeface="Cambria"/>
                <a:cs typeface="Cambria"/>
              </a:rPr>
              <a:t> </a:t>
            </a:r>
            <a:r>
              <a:rPr sz="2400" spc="-10" dirty="0">
                <a:latin typeface="Cambria"/>
                <a:cs typeface="Cambria"/>
              </a:rPr>
              <a:t>example</a:t>
            </a:r>
            <a:r>
              <a:rPr sz="2400" dirty="0">
                <a:latin typeface="Cambria"/>
                <a:cs typeface="Cambria"/>
              </a:rPr>
              <a:t> </a:t>
            </a:r>
            <a:r>
              <a:rPr sz="2400" spc="-10" dirty="0">
                <a:latin typeface="Cambria"/>
                <a:cs typeface="Cambria"/>
              </a:rPr>
              <a:t>to</a:t>
            </a:r>
            <a:r>
              <a:rPr sz="2400" spc="-5" dirty="0">
                <a:latin typeface="Cambria"/>
                <a:cs typeface="Cambria"/>
              </a:rPr>
              <a:t> </a:t>
            </a:r>
            <a:r>
              <a:rPr sz="2400" spc="-10" dirty="0">
                <a:latin typeface="Cambria"/>
                <a:cs typeface="Cambria"/>
              </a:rPr>
              <a:t>explain</a:t>
            </a:r>
            <a:r>
              <a:rPr sz="2400" spc="-15" dirty="0">
                <a:latin typeface="Cambria"/>
                <a:cs typeface="Cambria"/>
              </a:rPr>
              <a:t> </a:t>
            </a:r>
            <a:r>
              <a:rPr sz="2400" spc="-5" dirty="0">
                <a:latin typeface="Cambria"/>
                <a:cs typeface="Cambria"/>
              </a:rPr>
              <a:t>the</a:t>
            </a:r>
            <a:r>
              <a:rPr sz="2400" dirty="0">
                <a:latin typeface="Cambria"/>
                <a:cs typeface="Cambria"/>
              </a:rPr>
              <a:t> </a:t>
            </a:r>
            <a:r>
              <a:rPr sz="2400" spc="-5" dirty="0">
                <a:latin typeface="Cambria"/>
                <a:cs typeface="Cambria"/>
              </a:rPr>
              <a:t>syntax</a:t>
            </a:r>
            <a:r>
              <a:rPr sz="2400" spc="-10" dirty="0">
                <a:latin typeface="Cambria"/>
                <a:cs typeface="Cambria"/>
              </a:rPr>
              <a:t> </a:t>
            </a:r>
            <a:r>
              <a:rPr sz="2400" spc="-5" dirty="0">
                <a:latin typeface="Cambria"/>
                <a:cs typeface="Cambria"/>
              </a:rPr>
              <a:t>of</a:t>
            </a:r>
            <a:r>
              <a:rPr sz="2400" spc="-10" dirty="0">
                <a:latin typeface="Cambria"/>
                <a:cs typeface="Cambria"/>
              </a:rPr>
              <a:t> </a:t>
            </a:r>
            <a:r>
              <a:rPr sz="2400" dirty="0">
                <a:latin typeface="Cambria"/>
                <a:cs typeface="Cambria"/>
              </a:rPr>
              <a:t>a method</a:t>
            </a:r>
            <a:r>
              <a:rPr sz="2400" spc="-30" dirty="0">
                <a:latin typeface="Cambria"/>
                <a:cs typeface="Cambria"/>
              </a:rPr>
              <a:t> </a:t>
            </a:r>
            <a:r>
              <a:rPr sz="2400" dirty="0">
                <a:latin typeface="Cambria"/>
                <a:cs typeface="Cambria"/>
              </a:rPr>
              <a:t>−</a:t>
            </a:r>
          </a:p>
          <a:p>
            <a:pPr>
              <a:spcBef>
                <a:spcPts val="50"/>
              </a:spcBef>
            </a:pPr>
            <a:endParaRPr sz="2400" dirty="0">
              <a:latin typeface="Cambria"/>
              <a:cs typeface="Cambria"/>
            </a:endParaRPr>
          </a:p>
          <a:p>
            <a:pPr marL="220961"/>
            <a:r>
              <a:rPr sz="2400" b="1" spc="-10" dirty="0">
                <a:latin typeface="Cambria"/>
                <a:cs typeface="Cambria"/>
              </a:rPr>
              <a:t>Syntax</a:t>
            </a:r>
            <a:r>
              <a:rPr sz="2400" spc="-10" dirty="0">
                <a:latin typeface="Cambria"/>
                <a:cs typeface="Cambria"/>
              </a:rPr>
              <a:t>:</a:t>
            </a:r>
            <a:endParaRPr sz="2400" dirty="0">
              <a:latin typeface="Cambria"/>
              <a:cs typeface="Cambria"/>
            </a:endParaRPr>
          </a:p>
          <a:p>
            <a:pPr marL="422240">
              <a:spcBef>
                <a:spcPts val="1080"/>
              </a:spcBef>
            </a:pPr>
            <a:r>
              <a:rPr sz="2400" spc="-5" dirty="0">
                <a:solidFill>
                  <a:srgbClr val="FF0000"/>
                </a:solidFill>
                <a:latin typeface="Cambria"/>
                <a:cs typeface="Cambria"/>
              </a:rPr>
              <a:t>modifier</a:t>
            </a:r>
            <a:r>
              <a:rPr sz="2400" spc="-15" dirty="0">
                <a:latin typeface="Cambria"/>
                <a:cs typeface="Cambria"/>
              </a:rPr>
              <a:t> </a:t>
            </a:r>
            <a:r>
              <a:rPr sz="2400" spc="-10" dirty="0">
                <a:solidFill>
                  <a:srgbClr val="0070C0"/>
                </a:solidFill>
                <a:latin typeface="Cambria"/>
                <a:cs typeface="Cambria"/>
              </a:rPr>
              <a:t>returnType</a:t>
            </a:r>
            <a:r>
              <a:rPr sz="2400" dirty="0">
                <a:latin typeface="Cambria"/>
                <a:cs typeface="Cambria"/>
              </a:rPr>
              <a:t> </a:t>
            </a:r>
            <a:r>
              <a:rPr sz="2400" spc="-5" dirty="0">
                <a:solidFill>
                  <a:schemeClr val="accent6">
                    <a:lumMod val="75000"/>
                  </a:schemeClr>
                </a:solidFill>
                <a:latin typeface="Cambria"/>
                <a:cs typeface="Cambria"/>
              </a:rPr>
              <a:t>nameOfMethod</a:t>
            </a:r>
            <a:r>
              <a:rPr sz="2400" spc="-30" dirty="0">
                <a:latin typeface="Cambria"/>
                <a:cs typeface="Cambria"/>
              </a:rPr>
              <a:t> </a:t>
            </a:r>
            <a:r>
              <a:rPr sz="2400" spc="-15" dirty="0">
                <a:latin typeface="Cambria"/>
                <a:cs typeface="Cambria"/>
              </a:rPr>
              <a:t>(Parameter</a:t>
            </a:r>
            <a:r>
              <a:rPr sz="2400" spc="10" dirty="0">
                <a:latin typeface="Cambria"/>
                <a:cs typeface="Cambria"/>
              </a:rPr>
              <a:t> </a:t>
            </a:r>
            <a:r>
              <a:rPr sz="2400" dirty="0">
                <a:latin typeface="Cambria"/>
                <a:cs typeface="Cambria"/>
              </a:rPr>
              <a:t>List)</a:t>
            </a:r>
            <a:r>
              <a:rPr sz="2400" spc="-5" dirty="0">
                <a:latin typeface="Cambria"/>
                <a:cs typeface="Cambria"/>
              </a:rPr>
              <a:t> </a:t>
            </a:r>
            <a:r>
              <a:rPr sz="2400" dirty="0">
                <a:latin typeface="Cambria"/>
                <a:cs typeface="Cambria"/>
              </a:rPr>
              <a:t>{</a:t>
            </a:r>
          </a:p>
          <a:p>
            <a:pPr marL="372079">
              <a:spcBef>
                <a:spcPts val="1080"/>
              </a:spcBef>
            </a:pPr>
            <a:r>
              <a:rPr sz="2400" spc="-5" dirty="0">
                <a:latin typeface="Cambria"/>
                <a:cs typeface="Cambria"/>
              </a:rPr>
              <a:t>//</a:t>
            </a:r>
            <a:r>
              <a:rPr sz="2400" spc="-10" dirty="0">
                <a:latin typeface="Cambria"/>
                <a:cs typeface="Cambria"/>
              </a:rPr>
              <a:t> </a:t>
            </a:r>
            <a:r>
              <a:rPr sz="2400" spc="-5" dirty="0">
                <a:latin typeface="Cambria"/>
                <a:cs typeface="Cambria"/>
              </a:rPr>
              <a:t>method</a:t>
            </a:r>
            <a:r>
              <a:rPr sz="2400" spc="-50" dirty="0">
                <a:latin typeface="Cambria"/>
                <a:cs typeface="Cambria"/>
              </a:rPr>
              <a:t> </a:t>
            </a:r>
            <a:r>
              <a:rPr sz="2400" spc="-10" dirty="0">
                <a:latin typeface="Cambria"/>
                <a:cs typeface="Cambria"/>
              </a:rPr>
              <a:t>body</a:t>
            </a:r>
            <a:endParaRPr sz="2400" dirty="0">
              <a:latin typeface="Cambria"/>
              <a:cs typeface="Cambria"/>
            </a:endParaRPr>
          </a:p>
          <a:p>
            <a:pPr marL="372079">
              <a:spcBef>
                <a:spcPts val="1080"/>
              </a:spcBef>
            </a:pPr>
            <a:r>
              <a:rPr sz="2400" dirty="0">
                <a:latin typeface="Cambria"/>
                <a:cs typeface="Cambria"/>
              </a:rPr>
              <a:t>}</a:t>
            </a:r>
          </a:p>
        </p:txBody>
      </p:sp>
      <p:pic>
        <p:nvPicPr>
          <p:cNvPr id="4" name="object 4"/>
          <p:cNvPicPr/>
          <p:nvPr/>
        </p:nvPicPr>
        <p:blipFill>
          <a:blip r:embed="rId2" cstate="print"/>
          <a:stretch>
            <a:fillRect/>
          </a:stretch>
        </p:blipFill>
        <p:spPr>
          <a:xfrm>
            <a:off x="457201" y="6553293"/>
            <a:ext cx="9136380" cy="75428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143196"/>
            <a:ext cx="2753360" cy="505267"/>
          </a:xfrm>
          <a:prstGeom prst="rect">
            <a:avLst/>
          </a:prstGeom>
        </p:spPr>
        <p:txBody>
          <a:bodyPr vert="horz" wrap="square" lIns="0" tIns="12700" rIns="0" bIns="0" rtlCol="0">
            <a:spAutoFit/>
          </a:bodyPr>
          <a:lstStyle/>
          <a:p>
            <a:pPr marL="12699">
              <a:spcBef>
                <a:spcPts val="100"/>
              </a:spcBef>
            </a:pPr>
            <a:r>
              <a:rPr sz="3200" spc="-5" dirty="0">
                <a:solidFill>
                  <a:srgbClr val="FFFFFF"/>
                </a:solidFill>
              </a:rPr>
              <a:t>Methods</a:t>
            </a:r>
            <a:r>
              <a:rPr sz="3200" spc="-85" dirty="0">
                <a:solidFill>
                  <a:srgbClr val="FFFFFF"/>
                </a:solidFill>
              </a:rPr>
              <a:t> </a:t>
            </a:r>
            <a:r>
              <a:rPr sz="3200" spc="5" dirty="0">
                <a:solidFill>
                  <a:srgbClr val="FFFFFF"/>
                </a:solidFill>
              </a:rPr>
              <a:t>in</a:t>
            </a:r>
            <a:r>
              <a:rPr sz="3200" spc="-45" dirty="0">
                <a:solidFill>
                  <a:srgbClr val="FFFFFF"/>
                </a:solidFill>
              </a:rPr>
              <a:t> </a:t>
            </a:r>
            <a:r>
              <a:rPr sz="3200" spc="-30" dirty="0">
                <a:solidFill>
                  <a:srgbClr val="FFFFFF"/>
                </a:solidFill>
              </a:rPr>
              <a:t>Java</a:t>
            </a:r>
            <a:endParaRPr sz="3200" dirty="0"/>
          </a:p>
        </p:txBody>
      </p:sp>
      <p:pic>
        <p:nvPicPr>
          <p:cNvPr id="3" name="object 3"/>
          <p:cNvPicPr/>
          <p:nvPr/>
        </p:nvPicPr>
        <p:blipFill>
          <a:blip r:embed="rId2" cstate="print"/>
          <a:stretch>
            <a:fillRect/>
          </a:stretch>
        </p:blipFill>
        <p:spPr>
          <a:xfrm>
            <a:off x="457201" y="3886200"/>
            <a:ext cx="9144000" cy="3429000"/>
          </a:xfrm>
          <a:prstGeom prst="rect">
            <a:avLst/>
          </a:prstGeom>
        </p:spPr>
      </p:pic>
      <p:sp>
        <p:nvSpPr>
          <p:cNvPr id="4" name="object 4"/>
          <p:cNvSpPr txBox="1"/>
          <p:nvPr/>
        </p:nvSpPr>
        <p:spPr>
          <a:xfrm>
            <a:off x="457200" y="1905001"/>
            <a:ext cx="9448800" cy="4905254"/>
          </a:xfrm>
          <a:prstGeom prst="rect">
            <a:avLst/>
          </a:prstGeom>
        </p:spPr>
        <p:txBody>
          <a:bodyPr vert="horz" wrap="square" lIns="0" tIns="12700" rIns="0" bIns="0" rtlCol="0">
            <a:spAutoFit/>
          </a:bodyPr>
          <a:lstStyle/>
          <a:p>
            <a:pPr marL="12699">
              <a:spcBef>
                <a:spcPts val="100"/>
              </a:spcBef>
            </a:pPr>
            <a:r>
              <a:rPr sz="2200" dirty="0">
                <a:latin typeface="Cambria"/>
                <a:cs typeface="Cambria"/>
              </a:rPr>
              <a:t>The</a:t>
            </a:r>
            <a:r>
              <a:rPr sz="2200" spc="-45" dirty="0">
                <a:latin typeface="Cambria"/>
                <a:cs typeface="Cambria"/>
              </a:rPr>
              <a:t> </a:t>
            </a:r>
            <a:r>
              <a:rPr sz="2200" spc="-5" dirty="0">
                <a:latin typeface="Cambria"/>
                <a:cs typeface="Cambria"/>
              </a:rPr>
              <a:t>syntax</a:t>
            </a:r>
            <a:r>
              <a:rPr sz="2200" spc="-20" dirty="0">
                <a:latin typeface="Cambria"/>
                <a:cs typeface="Cambria"/>
              </a:rPr>
              <a:t> </a:t>
            </a:r>
            <a:r>
              <a:rPr sz="2200" spc="-5" dirty="0">
                <a:latin typeface="Cambria"/>
                <a:cs typeface="Cambria"/>
              </a:rPr>
              <a:t>shown</a:t>
            </a:r>
            <a:r>
              <a:rPr sz="2200" spc="-10" dirty="0">
                <a:latin typeface="Cambria"/>
                <a:cs typeface="Cambria"/>
              </a:rPr>
              <a:t> </a:t>
            </a:r>
            <a:r>
              <a:rPr sz="2200" spc="-15" dirty="0">
                <a:latin typeface="Cambria"/>
                <a:cs typeface="Cambria"/>
              </a:rPr>
              <a:t>above</a:t>
            </a:r>
            <a:r>
              <a:rPr sz="2200" spc="-20" dirty="0">
                <a:latin typeface="Cambria"/>
                <a:cs typeface="Cambria"/>
              </a:rPr>
              <a:t> </a:t>
            </a:r>
            <a:r>
              <a:rPr sz="2200" spc="-5" dirty="0">
                <a:latin typeface="Cambria"/>
                <a:cs typeface="Cambria"/>
              </a:rPr>
              <a:t>includes</a:t>
            </a:r>
            <a:r>
              <a:rPr sz="2200" spc="-30" dirty="0">
                <a:latin typeface="Cambria"/>
                <a:cs typeface="Cambria"/>
              </a:rPr>
              <a:t> </a:t>
            </a:r>
            <a:r>
              <a:rPr sz="2200" dirty="0">
                <a:latin typeface="Cambria"/>
                <a:cs typeface="Cambria"/>
              </a:rPr>
              <a:t>−</a:t>
            </a:r>
          </a:p>
          <a:p>
            <a:pPr marL="277472" indent="-264138">
              <a:spcBef>
                <a:spcPts val="1855"/>
              </a:spcBef>
              <a:buFont typeface="Wingdings"/>
              <a:buChar char=""/>
              <a:tabLst>
                <a:tab pos="278107" algn="l"/>
              </a:tabLst>
            </a:pPr>
            <a:r>
              <a:rPr sz="2200" b="1" dirty="0">
                <a:latin typeface="Cambria"/>
                <a:cs typeface="Cambria"/>
              </a:rPr>
              <a:t>modifier</a:t>
            </a:r>
            <a:r>
              <a:rPr sz="2200" b="1" spc="-40" dirty="0">
                <a:latin typeface="Cambria"/>
                <a:cs typeface="Cambria"/>
              </a:rPr>
              <a:t> </a:t>
            </a:r>
            <a:r>
              <a:rPr sz="2200" dirty="0">
                <a:latin typeface="Cambria"/>
                <a:cs typeface="Cambria"/>
              </a:rPr>
              <a:t>−</a:t>
            </a:r>
            <a:r>
              <a:rPr sz="2200" spc="-10" dirty="0">
                <a:latin typeface="Cambria"/>
                <a:cs typeface="Cambria"/>
              </a:rPr>
              <a:t> </a:t>
            </a:r>
            <a:r>
              <a:rPr sz="2200" spc="5" dirty="0">
                <a:latin typeface="Cambria"/>
                <a:cs typeface="Cambria"/>
              </a:rPr>
              <a:t>It</a:t>
            </a:r>
            <a:r>
              <a:rPr sz="2200" dirty="0">
                <a:latin typeface="Cambria"/>
                <a:cs typeface="Cambria"/>
              </a:rPr>
              <a:t> </a:t>
            </a:r>
            <a:r>
              <a:rPr sz="2200" spc="-5" dirty="0">
                <a:latin typeface="Cambria"/>
                <a:cs typeface="Cambria"/>
              </a:rPr>
              <a:t>defines</a:t>
            </a:r>
            <a:r>
              <a:rPr sz="2200" dirty="0">
                <a:latin typeface="Cambria"/>
                <a:cs typeface="Cambria"/>
              </a:rPr>
              <a:t> </a:t>
            </a:r>
            <a:r>
              <a:rPr sz="2200" spc="-5" dirty="0">
                <a:latin typeface="Cambria"/>
                <a:cs typeface="Cambria"/>
              </a:rPr>
              <a:t>the</a:t>
            </a:r>
            <a:r>
              <a:rPr sz="2200" spc="-15" dirty="0">
                <a:latin typeface="Cambria"/>
                <a:cs typeface="Cambria"/>
              </a:rPr>
              <a:t> </a:t>
            </a:r>
            <a:r>
              <a:rPr sz="2200" spc="-5" dirty="0">
                <a:latin typeface="Cambria"/>
                <a:cs typeface="Cambria"/>
              </a:rPr>
              <a:t>access</a:t>
            </a:r>
            <a:r>
              <a:rPr sz="2200" dirty="0">
                <a:latin typeface="Cambria"/>
                <a:cs typeface="Cambria"/>
              </a:rPr>
              <a:t> </a:t>
            </a:r>
            <a:r>
              <a:rPr sz="2200" spc="-5" dirty="0">
                <a:latin typeface="Cambria"/>
                <a:cs typeface="Cambria"/>
              </a:rPr>
              <a:t>type</a:t>
            </a:r>
            <a:r>
              <a:rPr sz="2200" dirty="0">
                <a:latin typeface="Cambria"/>
                <a:cs typeface="Cambria"/>
              </a:rPr>
              <a:t> </a:t>
            </a:r>
            <a:r>
              <a:rPr sz="2200" spc="-5" dirty="0">
                <a:latin typeface="Cambria"/>
                <a:cs typeface="Cambria"/>
              </a:rPr>
              <a:t>of</a:t>
            </a:r>
            <a:r>
              <a:rPr sz="2200" spc="-10" dirty="0">
                <a:latin typeface="Cambria"/>
                <a:cs typeface="Cambria"/>
              </a:rPr>
              <a:t> </a:t>
            </a:r>
            <a:r>
              <a:rPr sz="2200" spc="-5" dirty="0">
                <a:latin typeface="Cambria"/>
                <a:cs typeface="Cambria"/>
              </a:rPr>
              <a:t>the</a:t>
            </a:r>
            <a:r>
              <a:rPr sz="2200" spc="-15" dirty="0">
                <a:latin typeface="Cambria"/>
                <a:cs typeface="Cambria"/>
              </a:rPr>
              <a:t> </a:t>
            </a:r>
            <a:r>
              <a:rPr sz="2200" dirty="0">
                <a:latin typeface="Cambria"/>
                <a:cs typeface="Cambria"/>
              </a:rPr>
              <a:t>method</a:t>
            </a:r>
            <a:r>
              <a:rPr sz="2200" spc="-10" dirty="0">
                <a:latin typeface="Cambria"/>
                <a:cs typeface="Cambria"/>
              </a:rPr>
              <a:t> </a:t>
            </a:r>
            <a:r>
              <a:rPr sz="2200" spc="-5" dirty="0">
                <a:latin typeface="Cambria"/>
                <a:cs typeface="Cambria"/>
              </a:rPr>
              <a:t>and</a:t>
            </a:r>
            <a:r>
              <a:rPr sz="2200" spc="5" dirty="0">
                <a:latin typeface="Cambria"/>
                <a:cs typeface="Cambria"/>
              </a:rPr>
              <a:t> </a:t>
            </a:r>
            <a:r>
              <a:rPr sz="2200" dirty="0">
                <a:latin typeface="Cambria"/>
                <a:cs typeface="Cambria"/>
              </a:rPr>
              <a:t>it</a:t>
            </a:r>
            <a:r>
              <a:rPr sz="2200" spc="-20" dirty="0">
                <a:latin typeface="Cambria"/>
                <a:cs typeface="Cambria"/>
              </a:rPr>
              <a:t> </a:t>
            </a:r>
            <a:r>
              <a:rPr sz="2200" dirty="0">
                <a:latin typeface="Cambria"/>
                <a:cs typeface="Cambria"/>
              </a:rPr>
              <a:t>is </a:t>
            </a:r>
            <a:r>
              <a:rPr sz="2200" spc="-5" dirty="0">
                <a:latin typeface="Cambria"/>
                <a:cs typeface="Cambria"/>
              </a:rPr>
              <a:t>optional</a:t>
            </a:r>
            <a:r>
              <a:rPr sz="2200" spc="-40" dirty="0">
                <a:latin typeface="Cambria"/>
                <a:cs typeface="Cambria"/>
              </a:rPr>
              <a:t> </a:t>
            </a:r>
            <a:r>
              <a:rPr sz="2200" dirty="0">
                <a:latin typeface="Cambria"/>
                <a:cs typeface="Cambria"/>
              </a:rPr>
              <a:t>to</a:t>
            </a:r>
            <a:r>
              <a:rPr sz="2200" spc="-20" dirty="0">
                <a:latin typeface="Cambria"/>
                <a:cs typeface="Cambria"/>
              </a:rPr>
              <a:t> </a:t>
            </a:r>
            <a:r>
              <a:rPr sz="2200" spc="-5" dirty="0">
                <a:latin typeface="Cambria"/>
                <a:cs typeface="Cambria"/>
              </a:rPr>
              <a:t>use.</a:t>
            </a:r>
            <a:endParaRPr sz="2200" dirty="0">
              <a:latin typeface="Cambria"/>
              <a:cs typeface="Cambria"/>
            </a:endParaRPr>
          </a:p>
          <a:p>
            <a:pPr marL="277472" indent="-264138">
              <a:spcBef>
                <a:spcPts val="1080"/>
              </a:spcBef>
              <a:buFont typeface="Wingdings"/>
              <a:buChar char=""/>
              <a:tabLst>
                <a:tab pos="278107" algn="l"/>
              </a:tabLst>
            </a:pPr>
            <a:r>
              <a:rPr sz="2200" b="1" spc="-10" dirty="0">
                <a:latin typeface="Cambria"/>
                <a:cs typeface="Cambria"/>
              </a:rPr>
              <a:t>returnType</a:t>
            </a:r>
            <a:r>
              <a:rPr sz="2200" b="1" spc="-15" dirty="0">
                <a:latin typeface="Cambria"/>
                <a:cs typeface="Cambria"/>
              </a:rPr>
              <a:t> </a:t>
            </a:r>
            <a:r>
              <a:rPr sz="2200" dirty="0">
                <a:latin typeface="Cambria"/>
                <a:cs typeface="Cambria"/>
              </a:rPr>
              <a:t>−</a:t>
            </a:r>
            <a:r>
              <a:rPr sz="2200" spc="-45" dirty="0">
                <a:latin typeface="Cambria"/>
                <a:cs typeface="Cambria"/>
              </a:rPr>
              <a:t> </a:t>
            </a:r>
            <a:r>
              <a:rPr sz="2200" spc="-5" dirty="0">
                <a:latin typeface="Cambria"/>
                <a:cs typeface="Cambria"/>
              </a:rPr>
              <a:t>Method</a:t>
            </a:r>
            <a:r>
              <a:rPr sz="2200" spc="-10" dirty="0">
                <a:latin typeface="Cambria"/>
                <a:cs typeface="Cambria"/>
              </a:rPr>
              <a:t> </a:t>
            </a:r>
            <a:r>
              <a:rPr sz="2200" spc="-15" dirty="0">
                <a:latin typeface="Cambria"/>
                <a:cs typeface="Cambria"/>
              </a:rPr>
              <a:t>may</a:t>
            </a:r>
            <a:r>
              <a:rPr sz="2200" spc="-10" dirty="0">
                <a:latin typeface="Cambria"/>
                <a:cs typeface="Cambria"/>
              </a:rPr>
              <a:t> </a:t>
            </a:r>
            <a:r>
              <a:rPr sz="2200" spc="-5" dirty="0">
                <a:latin typeface="Cambria"/>
                <a:cs typeface="Cambria"/>
              </a:rPr>
              <a:t>return</a:t>
            </a:r>
            <a:r>
              <a:rPr sz="2200" dirty="0">
                <a:latin typeface="Cambria"/>
                <a:cs typeface="Cambria"/>
              </a:rPr>
              <a:t> a</a:t>
            </a:r>
            <a:r>
              <a:rPr sz="2200" spc="-20" dirty="0">
                <a:latin typeface="Cambria"/>
                <a:cs typeface="Cambria"/>
              </a:rPr>
              <a:t> </a:t>
            </a:r>
            <a:r>
              <a:rPr sz="2200" spc="-10" dirty="0">
                <a:latin typeface="Cambria"/>
                <a:cs typeface="Cambria"/>
              </a:rPr>
              <a:t>value.</a:t>
            </a:r>
            <a:endParaRPr sz="2200" dirty="0">
              <a:latin typeface="Cambria"/>
              <a:cs typeface="Cambria"/>
            </a:endParaRPr>
          </a:p>
          <a:p>
            <a:pPr marL="228581" marR="46986" indent="-215247">
              <a:lnSpc>
                <a:spcPct val="150000"/>
              </a:lnSpc>
              <a:buFont typeface="Wingdings"/>
              <a:buChar char=""/>
              <a:tabLst>
                <a:tab pos="278107" algn="l"/>
              </a:tabLst>
            </a:pPr>
            <a:r>
              <a:rPr sz="2200" dirty="0"/>
              <a:t>	</a:t>
            </a:r>
            <a:r>
              <a:rPr sz="2200" b="1" dirty="0">
                <a:latin typeface="Cambria"/>
                <a:cs typeface="Cambria"/>
              </a:rPr>
              <a:t>nameOfMethod</a:t>
            </a:r>
            <a:r>
              <a:rPr sz="2200" b="1" spc="-40" dirty="0">
                <a:latin typeface="Cambria"/>
                <a:cs typeface="Cambria"/>
              </a:rPr>
              <a:t> </a:t>
            </a:r>
            <a:r>
              <a:rPr sz="2200" dirty="0">
                <a:latin typeface="Cambria"/>
                <a:cs typeface="Cambria"/>
              </a:rPr>
              <a:t>−</a:t>
            </a:r>
            <a:r>
              <a:rPr sz="2200" spc="10" dirty="0">
                <a:latin typeface="Cambria"/>
                <a:cs typeface="Cambria"/>
              </a:rPr>
              <a:t> </a:t>
            </a:r>
            <a:r>
              <a:rPr sz="2200" dirty="0">
                <a:latin typeface="Cambria"/>
                <a:cs typeface="Cambria"/>
              </a:rPr>
              <a:t>This</a:t>
            </a:r>
            <a:r>
              <a:rPr sz="2200" spc="-20" dirty="0">
                <a:latin typeface="Cambria"/>
                <a:cs typeface="Cambria"/>
              </a:rPr>
              <a:t> </a:t>
            </a:r>
            <a:r>
              <a:rPr sz="2200" dirty="0">
                <a:latin typeface="Cambria"/>
                <a:cs typeface="Cambria"/>
              </a:rPr>
              <a:t>is</a:t>
            </a:r>
            <a:r>
              <a:rPr sz="2200" spc="-20" dirty="0">
                <a:latin typeface="Cambria"/>
                <a:cs typeface="Cambria"/>
              </a:rPr>
              <a:t> </a:t>
            </a:r>
            <a:r>
              <a:rPr sz="2200" dirty="0">
                <a:latin typeface="Cambria"/>
                <a:cs typeface="Cambria"/>
              </a:rPr>
              <a:t>the</a:t>
            </a:r>
            <a:r>
              <a:rPr sz="2200" spc="-20" dirty="0">
                <a:latin typeface="Cambria"/>
                <a:cs typeface="Cambria"/>
              </a:rPr>
              <a:t> </a:t>
            </a:r>
            <a:r>
              <a:rPr sz="2200" spc="-5" dirty="0">
                <a:latin typeface="Cambria"/>
                <a:cs typeface="Cambria"/>
              </a:rPr>
              <a:t>method</a:t>
            </a:r>
            <a:r>
              <a:rPr sz="2200" spc="-10" dirty="0">
                <a:latin typeface="Cambria"/>
                <a:cs typeface="Cambria"/>
              </a:rPr>
              <a:t> </a:t>
            </a:r>
            <a:r>
              <a:rPr sz="2200" spc="-5" dirty="0">
                <a:latin typeface="Cambria"/>
                <a:cs typeface="Cambria"/>
              </a:rPr>
              <a:t>name.</a:t>
            </a:r>
            <a:r>
              <a:rPr sz="2200" spc="-10" dirty="0">
                <a:latin typeface="Cambria"/>
                <a:cs typeface="Cambria"/>
              </a:rPr>
              <a:t> </a:t>
            </a:r>
            <a:r>
              <a:rPr sz="2200" spc="-5" dirty="0">
                <a:latin typeface="Cambria"/>
                <a:cs typeface="Cambria"/>
              </a:rPr>
              <a:t>The</a:t>
            </a:r>
            <a:r>
              <a:rPr sz="2200" spc="-15" dirty="0">
                <a:latin typeface="Cambria"/>
                <a:cs typeface="Cambria"/>
              </a:rPr>
              <a:t> </a:t>
            </a:r>
            <a:r>
              <a:rPr sz="2200" dirty="0">
                <a:latin typeface="Cambria"/>
                <a:cs typeface="Cambria"/>
              </a:rPr>
              <a:t>method</a:t>
            </a:r>
            <a:r>
              <a:rPr sz="2200" spc="-35" dirty="0">
                <a:latin typeface="Cambria"/>
                <a:cs typeface="Cambria"/>
              </a:rPr>
              <a:t> </a:t>
            </a:r>
            <a:r>
              <a:rPr sz="2200" spc="-5" dirty="0">
                <a:latin typeface="Cambria"/>
                <a:cs typeface="Cambria"/>
              </a:rPr>
              <a:t>signature</a:t>
            </a:r>
            <a:r>
              <a:rPr sz="2200" dirty="0">
                <a:latin typeface="Cambria"/>
                <a:cs typeface="Cambria"/>
              </a:rPr>
              <a:t> </a:t>
            </a:r>
            <a:r>
              <a:rPr sz="2200" spc="-5" dirty="0">
                <a:latin typeface="Cambria"/>
                <a:cs typeface="Cambria"/>
              </a:rPr>
              <a:t>consists</a:t>
            </a:r>
            <a:r>
              <a:rPr sz="2200" spc="-20" dirty="0">
                <a:latin typeface="Cambria"/>
                <a:cs typeface="Cambria"/>
              </a:rPr>
              <a:t> </a:t>
            </a:r>
            <a:r>
              <a:rPr sz="2200" spc="5" dirty="0">
                <a:latin typeface="Cambria"/>
                <a:cs typeface="Cambria"/>
              </a:rPr>
              <a:t>of</a:t>
            </a:r>
            <a:r>
              <a:rPr sz="2200" spc="-10" dirty="0">
                <a:latin typeface="Cambria"/>
                <a:cs typeface="Cambria"/>
              </a:rPr>
              <a:t> </a:t>
            </a:r>
            <a:r>
              <a:rPr sz="2200" spc="-5" dirty="0">
                <a:latin typeface="Cambria"/>
                <a:cs typeface="Cambria"/>
              </a:rPr>
              <a:t>the </a:t>
            </a:r>
            <a:r>
              <a:rPr sz="2200" spc="-385" dirty="0">
                <a:latin typeface="Cambria"/>
                <a:cs typeface="Cambria"/>
              </a:rPr>
              <a:t> </a:t>
            </a:r>
            <a:r>
              <a:rPr sz="2200" dirty="0">
                <a:latin typeface="Cambria"/>
                <a:cs typeface="Cambria"/>
              </a:rPr>
              <a:t>method</a:t>
            </a:r>
            <a:r>
              <a:rPr sz="2200" spc="-50" dirty="0">
                <a:latin typeface="Cambria"/>
                <a:cs typeface="Cambria"/>
              </a:rPr>
              <a:t> </a:t>
            </a:r>
            <a:r>
              <a:rPr sz="2200" spc="-5" dirty="0">
                <a:latin typeface="Cambria"/>
                <a:cs typeface="Cambria"/>
              </a:rPr>
              <a:t>name</a:t>
            </a:r>
            <a:r>
              <a:rPr sz="2200" dirty="0">
                <a:latin typeface="Cambria"/>
                <a:cs typeface="Cambria"/>
              </a:rPr>
              <a:t> </a:t>
            </a:r>
            <a:r>
              <a:rPr sz="2200" spc="-5" dirty="0">
                <a:latin typeface="Cambria"/>
                <a:cs typeface="Cambria"/>
              </a:rPr>
              <a:t>and</a:t>
            </a:r>
            <a:r>
              <a:rPr sz="2200" spc="-10" dirty="0">
                <a:latin typeface="Cambria"/>
                <a:cs typeface="Cambria"/>
              </a:rPr>
              <a:t> </a:t>
            </a:r>
            <a:r>
              <a:rPr sz="2200" spc="-5" dirty="0">
                <a:latin typeface="Cambria"/>
                <a:cs typeface="Cambria"/>
              </a:rPr>
              <a:t>the</a:t>
            </a:r>
            <a:r>
              <a:rPr sz="2200" spc="-15" dirty="0">
                <a:latin typeface="Cambria"/>
                <a:cs typeface="Cambria"/>
              </a:rPr>
              <a:t> </a:t>
            </a:r>
            <a:r>
              <a:rPr sz="2200" spc="-10" dirty="0">
                <a:latin typeface="Cambria"/>
                <a:cs typeface="Cambria"/>
              </a:rPr>
              <a:t>parameter</a:t>
            </a:r>
            <a:r>
              <a:rPr sz="2200" spc="10" dirty="0">
                <a:latin typeface="Cambria"/>
                <a:cs typeface="Cambria"/>
              </a:rPr>
              <a:t> </a:t>
            </a:r>
            <a:r>
              <a:rPr sz="2200" spc="5" dirty="0">
                <a:latin typeface="Cambria"/>
                <a:cs typeface="Cambria"/>
              </a:rPr>
              <a:t>list.</a:t>
            </a:r>
            <a:endParaRPr sz="2200" dirty="0">
              <a:latin typeface="Cambria"/>
              <a:cs typeface="Cambria"/>
            </a:endParaRPr>
          </a:p>
          <a:p>
            <a:pPr marL="228581" marR="5079" indent="-215247">
              <a:lnSpc>
                <a:spcPct val="150000"/>
              </a:lnSpc>
              <a:buFont typeface="Wingdings"/>
              <a:buChar char=""/>
              <a:tabLst>
                <a:tab pos="278107" algn="l"/>
              </a:tabLst>
            </a:pPr>
            <a:r>
              <a:rPr sz="2200" dirty="0"/>
              <a:t>	</a:t>
            </a:r>
            <a:r>
              <a:rPr sz="2200" b="1" spc="-15" dirty="0">
                <a:latin typeface="Cambria"/>
                <a:cs typeface="Cambria"/>
              </a:rPr>
              <a:t>Parameter</a:t>
            </a:r>
            <a:r>
              <a:rPr sz="2200" b="1" spc="-40" dirty="0">
                <a:latin typeface="Cambria"/>
                <a:cs typeface="Cambria"/>
              </a:rPr>
              <a:t> </a:t>
            </a:r>
            <a:r>
              <a:rPr sz="2200" b="1" dirty="0">
                <a:latin typeface="Cambria"/>
                <a:cs typeface="Cambria"/>
              </a:rPr>
              <a:t>List</a:t>
            </a:r>
            <a:r>
              <a:rPr sz="2200" b="1" spc="-10" dirty="0">
                <a:latin typeface="Cambria"/>
                <a:cs typeface="Cambria"/>
              </a:rPr>
              <a:t> </a:t>
            </a:r>
            <a:r>
              <a:rPr sz="2200" dirty="0">
                <a:latin typeface="Cambria"/>
                <a:cs typeface="Cambria"/>
              </a:rPr>
              <a:t>−</a:t>
            </a:r>
            <a:r>
              <a:rPr sz="2200" spc="-5" dirty="0">
                <a:latin typeface="Cambria"/>
                <a:cs typeface="Cambria"/>
              </a:rPr>
              <a:t> </a:t>
            </a:r>
            <a:r>
              <a:rPr sz="2200" dirty="0">
                <a:latin typeface="Cambria"/>
                <a:cs typeface="Cambria"/>
              </a:rPr>
              <a:t>The</a:t>
            </a:r>
            <a:r>
              <a:rPr sz="2200" spc="-15" dirty="0">
                <a:latin typeface="Cambria"/>
                <a:cs typeface="Cambria"/>
              </a:rPr>
              <a:t> </a:t>
            </a:r>
            <a:r>
              <a:rPr sz="2200" spc="-5" dirty="0">
                <a:latin typeface="Cambria"/>
                <a:cs typeface="Cambria"/>
              </a:rPr>
              <a:t>list</a:t>
            </a:r>
            <a:r>
              <a:rPr sz="2200" dirty="0">
                <a:latin typeface="Cambria"/>
                <a:cs typeface="Cambria"/>
              </a:rPr>
              <a:t> </a:t>
            </a:r>
            <a:r>
              <a:rPr sz="2200" spc="-5" dirty="0">
                <a:latin typeface="Cambria"/>
                <a:cs typeface="Cambria"/>
              </a:rPr>
              <a:t>of </a:t>
            </a:r>
            <a:r>
              <a:rPr sz="2200" spc="-10" dirty="0">
                <a:latin typeface="Cambria"/>
                <a:cs typeface="Cambria"/>
              </a:rPr>
              <a:t>parameters,</a:t>
            </a:r>
            <a:r>
              <a:rPr sz="2200" spc="25" dirty="0">
                <a:latin typeface="Cambria"/>
                <a:cs typeface="Cambria"/>
              </a:rPr>
              <a:t> </a:t>
            </a:r>
            <a:r>
              <a:rPr sz="2200" dirty="0">
                <a:latin typeface="Cambria"/>
                <a:cs typeface="Cambria"/>
              </a:rPr>
              <a:t>it</a:t>
            </a:r>
            <a:r>
              <a:rPr sz="2200" spc="5" dirty="0">
                <a:latin typeface="Cambria"/>
                <a:cs typeface="Cambria"/>
              </a:rPr>
              <a:t> </a:t>
            </a:r>
            <a:r>
              <a:rPr sz="2200" dirty="0">
                <a:latin typeface="Cambria"/>
                <a:cs typeface="Cambria"/>
              </a:rPr>
              <a:t>is </a:t>
            </a:r>
            <a:r>
              <a:rPr sz="2200" spc="-5" dirty="0">
                <a:latin typeface="Cambria"/>
                <a:cs typeface="Cambria"/>
              </a:rPr>
              <a:t>the</a:t>
            </a:r>
            <a:r>
              <a:rPr sz="2200" spc="-15" dirty="0">
                <a:latin typeface="Cambria"/>
                <a:cs typeface="Cambria"/>
              </a:rPr>
              <a:t> </a:t>
            </a:r>
            <a:r>
              <a:rPr sz="2200" spc="-5" dirty="0">
                <a:latin typeface="Cambria"/>
                <a:cs typeface="Cambria"/>
              </a:rPr>
              <a:t>type,</a:t>
            </a:r>
            <a:r>
              <a:rPr sz="2200" spc="10" dirty="0">
                <a:latin typeface="Cambria"/>
                <a:cs typeface="Cambria"/>
              </a:rPr>
              <a:t> </a:t>
            </a:r>
            <a:r>
              <a:rPr sz="2200" spc="-40" dirty="0">
                <a:latin typeface="Cambria"/>
                <a:cs typeface="Cambria"/>
              </a:rPr>
              <a:t>order,</a:t>
            </a:r>
            <a:r>
              <a:rPr sz="2200" spc="25" dirty="0">
                <a:latin typeface="Cambria"/>
                <a:cs typeface="Cambria"/>
              </a:rPr>
              <a:t> </a:t>
            </a:r>
            <a:r>
              <a:rPr sz="2200" spc="-5" dirty="0">
                <a:latin typeface="Cambria"/>
                <a:cs typeface="Cambria"/>
              </a:rPr>
              <a:t>and</a:t>
            </a:r>
            <a:r>
              <a:rPr sz="2200" spc="-10" dirty="0">
                <a:latin typeface="Cambria"/>
                <a:cs typeface="Cambria"/>
              </a:rPr>
              <a:t> </a:t>
            </a:r>
            <a:r>
              <a:rPr sz="2200" spc="-5" dirty="0">
                <a:latin typeface="Cambria"/>
                <a:cs typeface="Cambria"/>
              </a:rPr>
              <a:t>number </a:t>
            </a:r>
            <a:r>
              <a:rPr sz="2200" spc="5" dirty="0">
                <a:latin typeface="Cambria"/>
                <a:cs typeface="Cambria"/>
              </a:rPr>
              <a:t>of </a:t>
            </a:r>
            <a:r>
              <a:rPr sz="2200" spc="10" dirty="0">
                <a:latin typeface="Cambria"/>
                <a:cs typeface="Cambria"/>
              </a:rPr>
              <a:t> </a:t>
            </a:r>
            <a:r>
              <a:rPr sz="2200" spc="-10" dirty="0">
                <a:latin typeface="Cambria"/>
                <a:cs typeface="Cambria"/>
              </a:rPr>
              <a:t>parameters</a:t>
            </a:r>
            <a:r>
              <a:rPr sz="2200" dirty="0">
                <a:latin typeface="Cambria"/>
                <a:cs typeface="Cambria"/>
              </a:rPr>
              <a:t> </a:t>
            </a:r>
            <a:r>
              <a:rPr sz="2200" spc="-5" dirty="0">
                <a:latin typeface="Cambria"/>
                <a:cs typeface="Cambria"/>
              </a:rPr>
              <a:t>of </a:t>
            </a:r>
            <a:r>
              <a:rPr sz="2200" dirty="0">
                <a:latin typeface="Cambria"/>
                <a:cs typeface="Cambria"/>
              </a:rPr>
              <a:t>a</a:t>
            </a:r>
            <a:r>
              <a:rPr sz="2200" spc="5" dirty="0">
                <a:latin typeface="Cambria"/>
                <a:cs typeface="Cambria"/>
              </a:rPr>
              <a:t> </a:t>
            </a:r>
            <a:r>
              <a:rPr sz="2200" spc="-5" dirty="0">
                <a:latin typeface="Cambria"/>
                <a:cs typeface="Cambria"/>
              </a:rPr>
              <a:t>method. These</a:t>
            </a:r>
            <a:r>
              <a:rPr sz="2200" spc="-15" dirty="0">
                <a:latin typeface="Cambria"/>
                <a:cs typeface="Cambria"/>
              </a:rPr>
              <a:t> </a:t>
            </a:r>
            <a:r>
              <a:rPr sz="2200" spc="-10" dirty="0">
                <a:latin typeface="Cambria"/>
                <a:cs typeface="Cambria"/>
              </a:rPr>
              <a:t>are </a:t>
            </a:r>
            <a:r>
              <a:rPr sz="2200" spc="-5" dirty="0">
                <a:latin typeface="Cambria"/>
                <a:cs typeface="Cambria"/>
              </a:rPr>
              <a:t>optional,</a:t>
            </a:r>
            <a:r>
              <a:rPr sz="2200" spc="-25" dirty="0">
                <a:latin typeface="Cambria"/>
                <a:cs typeface="Cambria"/>
              </a:rPr>
              <a:t> </a:t>
            </a:r>
            <a:r>
              <a:rPr sz="2200" dirty="0">
                <a:latin typeface="Cambria"/>
                <a:cs typeface="Cambria"/>
              </a:rPr>
              <a:t>method</a:t>
            </a:r>
            <a:r>
              <a:rPr sz="2200" spc="-25" dirty="0">
                <a:latin typeface="Cambria"/>
                <a:cs typeface="Cambria"/>
              </a:rPr>
              <a:t> </a:t>
            </a:r>
            <a:r>
              <a:rPr sz="2200" spc="-15" dirty="0">
                <a:latin typeface="Cambria"/>
                <a:cs typeface="Cambria"/>
              </a:rPr>
              <a:t>may</a:t>
            </a:r>
            <a:r>
              <a:rPr sz="2200" spc="15" dirty="0">
                <a:latin typeface="Cambria"/>
                <a:cs typeface="Cambria"/>
              </a:rPr>
              <a:t> </a:t>
            </a:r>
            <a:r>
              <a:rPr sz="2200" spc="-5" dirty="0">
                <a:latin typeface="Cambria"/>
                <a:cs typeface="Cambria"/>
              </a:rPr>
              <a:t>contain</a:t>
            </a:r>
            <a:r>
              <a:rPr sz="2200" spc="-55" dirty="0">
                <a:latin typeface="Cambria"/>
                <a:cs typeface="Cambria"/>
              </a:rPr>
              <a:t> </a:t>
            </a:r>
            <a:r>
              <a:rPr sz="2200" spc="-10" dirty="0">
                <a:latin typeface="Cambria"/>
                <a:cs typeface="Cambria"/>
              </a:rPr>
              <a:t>zero</a:t>
            </a:r>
            <a:r>
              <a:rPr sz="2200" dirty="0">
                <a:latin typeface="Cambria"/>
                <a:cs typeface="Cambria"/>
              </a:rPr>
              <a:t> </a:t>
            </a:r>
            <a:r>
              <a:rPr sz="2200" spc="-10" dirty="0">
                <a:latin typeface="Cambria"/>
                <a:cs typeface="Cambria"/>
              </a:rPr>
              <a:t>parameters.</a:t>
            </a:r>
            <a:endParaRPr sz="2200" dirty="0">
              <a:latin typeface="Cambria"/>
              <a:cs typeface="Cambria"/>
            </a:endParaRPr>
          </a:p>
          <a:p>
            <a:pPr marL="228581" marR="820986" indent="-215247">
              <a:lnSpc>
                <a:spcPct val="150000"/>
              </a:lnSpc>
              <a:buFont typeface="Wingdings"/>
              <a:buChar char=""/>
              <a:tabLst>
                <a:tab pos="278107" algn="l"/>
              </a:tabLst>
            </a:pPr>
            <a:r>
              <a:rPr sz="2200" dirty="0"/>
              <a:t>	</a:t>
            </a:r>
            <a:r>
              <a:rPr sz="2200" b="1" dirty="0">
                <a:latin typeface="Cambria"/>
                <a:cs typeface="Cambria"/>
              </a:rPr>
              <a:t>method </a:t>
            </a:r>
            <a:r>
              <a:rPr sz="2200" b="1" spc="-15" dirty="0">
                <a:latin typeface="Cambria"/>
                <a:cs typeface="Cambria"/>
              </a:rPr>
              <a:t>body </a:t>
            </a:r>
            <a:r>
              <a:rPr sz="2200" dirty="0">
                <a:latin typeface="Cambria"/>
                <a:cs typeface="Cambria"/>
              </a:rPr>
              <a:t>− The method </a:t>
            </a:r>
            <a:r>
              <a:rPr sz="2200" spc="-10" dirty="0">
                <a:latin typeface="Cambria"/>
                <a:cs typeface="Cambria"/>
              </a:rPr>
              <a:t>body </a:t>
            </a:r>
            <a:r>
              <a:rPr sz="2200" spc="-5" dirty="0">
                <a:latin typeface="Cambria"/>
                <a:cs typeface="Cambria"/>
              </a:rPr>
              <a:t>defines what the </a:t>
            </a:r>
            <a:r>
              <a:rPr sz="2200" dirty="0">
                <a:latin typeface="Cambria"/>
                <a:cs typeface="Cambria"/>
              </a:rPr>
              <a:t>method </a:t>
            </a:r>
            <a:r>
              <a:rPr sz="2200" spc="-5" dirty="0">
                <a:latin typeface="Cambria"/>
                <a:cs typeface="Cambria"/>
              </a:rPr>
              <a:t>does with the </a:t>
            </a:r>
            <a:r>
              <a:rPr sz="2200" spc="-385" dirty="0">
                <a:latin typeface="Cambria"/>
                <a:cs typeface="Cambria"/>
              </a:rPr>
              <a:t> </a:t>
            </a:r>
            <a:r>
              <a:rPr sz="2200" spc="-5" dirty="0">
                <a:latin typeface="Cambria"/>
                <a:cs typeface="Cambria"/>
              </a:rPr>
              <a:t>statements.</a:t>
            </a:r>
            <a:endParaRPr sz="2200" dirty="0">
              <a:latin typeface="Cambria"/>
              <a:cs typeface="Cambri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1250</TotalTime>
  <Words>4481</Words>
  <Application>Microsoft Office PowerPoint</Application>
  <PresentationFormat>Custom</PresentationFormat>
  <Paragraphs>765</Paragraphs>
  <Slides>65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Cambria</vt:lpstr>
      <vt:lpstr>Wingdings</vt:lpstr>
      <vt:lpstr>Office Theme</vt:lpstr>
      <vt:lpstr>Unit – 3  Objects and Classes</vt:lpstr>
      <vt:lpstr>Contents</vt:lpstr>
      <vt:lpstr>Defining classes for objects </vt:lpstr>
      <vt:lpstr>Declaring Objects</vt:lpstr>
      <vt:lpstr>Keyword “new”</vt:lpstr>
      <vt:lpstr>Keyword “new”</vt:lpstr>
      <vt:lpstr>Method in Java</vt:lpstr>
      <vt:lpstr>Creating method</vt:lpstr>
      <vt:lpstr>Methods in Java</vt:lpstr>
      <vt:lpstr>Example</vt:lpstr>
      <vt:lpstr>Method Calling</vt:lpstr>
      <vt:lpstr>Examples</vt:lpstr>
      <vt:lpstr>FunctionWithReturn</vt:lpstr>
      <vt:lpstr>FunctionWithoutReturn</vt:lpstr>
      <vt:lpstr>Parameter Passing in Java</vt:lpstr>
      <vt:lpstr>PowerPoint Presentation</vt:lpstr>
      <vt:lpstr>PowerPoint Presentation</vt:lpstr>
      <vt:lpstr>PowerPoint Presentation</vt:lpstr>
      <vt:lpstr>Parameter Passing in Java</vt:lpstr>
      <vt:lpstr>Pass By Value / Call by Value</vt:lpstr>
      <vt:lpstr>Pass By Value / Call by Value</vt:lpstr>
      <vt:lpstr>PowerPoint Presentation</vt:lpstr>
      <vt:lpstr>Call by reference(aliasing)</vt:lpstr>
      <vt:lpstr>PowerPoint Presentation</vt:lpstr>
      <vt:lpstr>Call By Value vs Call By Reference</vt:lpstr>
      <vt:lpstr>Variables in Java</vt:lpstr>
      <vt:lpstr>Local Variables</vt:lpstr>
      <vt:lpstr>Instance Variables</vt:lpstr>
      <vt:lpstr>Class/Static Variables</vt:lpstr>
      <vt:lpstr>Overloading methods</vt:lpstr>
      <vt:lpstr>Why method overloading ?</vt:lpstr>
      <vt:lpstr>Method overloading</vt:lpstr>
      <vt:lpstr>Method overloading</vt:lpstr>
      <vt:lpstr>Can we overload java main()  method?</vt:lpstr>
      <vt:lpstr>Method Overloading</vt:lpstr>
      <vt:lpstr>Method Overriding</vt:lpstr>
      <vt:lpstr>Method Overriding</vt:lpstr>
      <vt:lpstr>Polymorphism</vt:lpstr>
      <vt:lpstr>Scope of Variables</vt:lpstr>
      <vt:lpstr>Array of Objects</vt:lpstr>
      <vt:lpstr>Array of Objects</vt:lpstr>
      <vt:lpstr>Array of Objects</vt:lpstr>
      <vt:lpstr>Constructors</vt:lpstr>
      <vt:lpstr>Constructors</vt:lpstr>
      <vt:lpstr>Default Constructor</vt:lpstr>
      <vt:lpstr>Default Constructor</vt:lpstr>
      <vt:lpstr>Parameterized Constructor</vt:lpstr>
      <vt:lpstr>Parameterized Constructor</vt:lpstr>
      <vt:lpstr>“this” Keyword</vt:lpstr>
      <vt:lpstr>“this” Keyword</vt:lpstr>
      <vt:lpstr>“this” Keyword</vt:lpstr>
      <vt:lpstr>Garbage Collection</vt:lpstr>
      <vt:lpstr>Garbage Collection</vt:lpstr>
      <vt:lpstr>Garbage Collection</vt:lpstr>
      <vt:lpstr>Garbage Collection</vt:lpstr>
      <vt:lpstr>Passing Object as Parameters and Returning Object</vt:lpstr>
      <vt:lpstr>Passing Object as Parameters</vt:lpstr>
      <vt:lpstr>Static Members</vt:lpstr>
      <vt:lpstr>Static Method</vt:lpstr>
      <vt:lpstr>Static Block</vt:lpstr>
      <vt:lpstr>Static Variable</vt:lpstr>
      <vt:lpstr>Static Class</vt:lpstr>
      <vt:lpstr>Static Restrictions</vt:lpstr>
      <vt:lpstr>Summary</vt:lpstr>
      <vt:lpstr>END OF UNIT - 3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Unit 3.pptx</dc:title>
  <dc:creator>admin</dc:creator>
  <cp:lastModifiedBy>DELL</cp:lastModifiedBy>
  <cp:revision>108</cp:revision>
  <dcterms:created xsi:type="dcterms:W3CDTF">2022-02-02T16:17:27Z</dcterms:created>
  <dcterms:modified xsi:type="dcterms:W3CDTF">2022-10-08T07:42:54Z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2021-02-08T00:00:00Z</vt:filetime>
  </property>
  <property fmtid="{D5CDD505-2E9C-101B-9397-08002B2CF9AE}" pid="3" name="LastSaved">
    <vt:filetime>2022-02-02T00:00:00Z</vt:filetime>
  </property>
</Properties>
</file>