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411" r:id="rId13"/>
    <p:sldId id="380" r:id="rId14"/>
    <p:sldId id="381" r:id="rId15"/>
    <p:sldId id="382" r:id="rId16"/>
    <p:sldId id="383" r:id="rId17"/>
    <p:sldId id="384" r:id="rId18"/>
    <p:sldId id="385" r:id="rId19"/>
    <p:sldId id="309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9" r:id="rId28"/>
    <p:sldId id="393" r:id="rId29"/>
    <p:sldId id="394" r:id="rId30"/>
    <p:sldId id="259" r:id="rId31"/>
    <p:sldId id="395" r:id="rId32"/>
    <p:sldId id="396" r:id="rId33"/>
    <p:sldId id="397" r:id="rId34"/>
    <p:sldId id="398" r:id="rId35"/>
    <p:sldId id="260" r:id="rId36"/>
    <p:sldId id="400" r:id="rId37"/>
    <p:sldId id="401" r:id="rId38"/>
    <p:sldId id="402" r:id="rId39"/>
    <p:sldId id="403" r:id="rId40"/>
    <p:sldId id="404" r:id="rId41"/>
    <p:sldId id="405" r:id="rId42"/>
    <p:sldId id="311" r:id="rId43"/>
    <p:sldId id="406" r:id="rId44"/>
    <p:sldId id="407" r:id="rId45"/>
    <p:sldId id="408" r:id="rId46"/>
    <p:sldId id="409" r:id="rId47"/>
    <p:sldId id="297" r:id="rId4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6CC0-AB19-43E3-A412-65213293486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8CB90-AB7C-4568-A696-67F766E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 specify what a class must do and not how. It is the blueprint of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CB90-AB7C-4568-A696-67F766EC97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208" y="1195783"/>
            <a:ext cx="81939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F026ADF-5114-64F7-1213-8609E508D0D7}"/>
              </a:ext>
            </a:extLst>
          </p:cNvPr>
          <p:cNvGrpSpPr/>
          <p:nvPr userDrawn="1"/>
        </p:nvGrpSpPr>
        <p:grpSpPr>
          <a:xfrm>
            <a:off x="6449291" y="636270"/>
            <a:ext cx="3151909" cy="1040130"/>
            <a:chOff x="5992091" y="200952"/>
            <a:chExt cx="3151909" cy="1040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1" y="457202"/>
            <a:ext cx="9136380" cy="1619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601" y="2084359"/>
            <a:ext cx="82031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F026ADF-5114-64F7-1213-8609E508D0D7}"/>
              </a:ext>
            </a:extLst>
          </p:cNvPr>
          <p:cNvGrpSpPr/>
          <p:nvPr userDrawn="1"/>
        </p:nvGrpSpPr>
        <p:grpSpPr>
          <a:xfrm>
            <a:off x="6449291" y="636270"/>
            <a:ext cx="3151909" cy="1040130"/>
            <a:chOff x="5992091" y="200952"/>
            <a:chExt cx="3151909" cy="10401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70916"/>
            <a:ext cx="8964167" cy="3415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1" y="3886199"/>
            <a:ext cx="9144000" cy="3429001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8964167" cy="3429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5359" y="4927291"/>
            <a:ext cx="3465195" cy="108940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sz="2000" b="1" spc="-10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395"/>
              </a:spcBef>
            </a:pPr>
            <a:r>
              <a:rPr sz="2000" spc="-5" dirty="0">
                <a:latin typeface="Cambria"/>
                <a:cs typeface="Cambria"/>
              </a:rPr>
              <a:t>Prof.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lang="en-US" sz="2000" spc="-25" dirty="0">
                <a:latin typeface="Cambria"/>
                <a:cs typeface="Cambria"/>
              </a:rPr>
              <a:t>Ravikumar Natarajan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405"/>
              </a:spcBef>
            </a:pPr>
            <a:r>
              <a:rPr sz="2000" dirty="0">
                <a:latin typeface="Cambria"/>
                <a:cs typeface="Cambria"/>
              </a:rPr>
              <a:t>Assistant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Professor,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366" y="3129928"/>
            <a:ext cx="673303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5079" indent="1297831" algn="r">
              <a:spcBef>
                <a:spcPts val="100"/>
              </a:spcBef>
            </a:pPr>
            <a:r>
              <a:rPr sz="3200" spc="-10" dirty="0">
                <a:solidFill>
                  <a:srgbClr val="0070BF"/>
                </a:solidFill>
                <a:latin typeface="Cambria"/>
                <a:cs typeface="Cambria"/>
              </a:rPr>
              <a:t>Unit </a:t>
            </a:r>
            <a:r>
              <a:rPr sz="3200" dirty="0">
                <a:solidFill>
                  <a:srgbClr val="0070BF"/>
                </a:solidFill>
                <a:latin typeface="Cambria"/>
                <a:cs typeface="Cambria"/>
              </a:rPr>
              <a:t>– </a:t>
            </a:r>
            <a:r>
              <a:rPr lang="en-US" sz="3200" dirty="0" smtClean="0">
                <a:solidFill>
                  <a:srgbClr val="0070BF"/>
                </a:solidFill>
                <a:latin typeface="Cambria"/>
                <a:cs typeface="Cambria"/>
              </a:rPr>
              <a:t>4</a:t>
            </a:r>
            <a:r>
              <a:rPr lang="en-US" sz="3200" dirty="0">
                <a:solidFill>
                  <a:srgbClr val="0070BF"/>
                </a:solidFill>
                <a:latin typeface="Cambria"/>
                <a:cs typeface="Cambria"/>
              </a:rPr>
              <a:t/>
            </a:r>
            <a:br>
              <a:rPr lang="en-US" sz="3200" dirty="0">
                <a:solidFill>
                  <a:srgbClr val="0070BF"/>
                </a:solidFill>
                <a:latin typeface="Cambria"/>
                <a:cs typeface="Cambria"/>
              </a:rPr>
            </a:br>
            <a:r>
              <a:rPr lang="en-US" sz="3200" spc="5" dirty="0" smtClean="0">
                <a:solidFill>
                  <a:srgbClr val="0070BF"/>
                </a:solidFill>
                <a:latin typeface="Cambria"/>
                <a:cs typeface="Cambria"/>
              </a:rPr>
              <a:t>Inheritance</a:t>
            </a:r>
            <a:r>
              <a:rPr lang="en-US" sz="3200" spc="5" dirty="0">
                <a:solidFill>
                  <a:srgbClr val="0070BF"/>
                </a:solidFill>
                <a:latin typeface="Cambria"/>
                <a:cs typeface="Cambria"/>
              </a:rPr>
              <a:t>, Interface </a:t>
            </a:r>
            <a:r>
              <a:rPr lang="en-US" sz="3200" spc="5" dirty="0" smtClean="0">
                <a:solidFill>
                  <a:srgbClr val="0070BF"/>
                </a:solidFill>
                <a:latin typeface="Cambria"/>
                <a:cs typeface="Cambria"/>
              </a:rPr>
              <a:t>and Packages</a:t>
            </a:r>
            <a:endParaRPr sz="3200" dirty="0">
              <a:latin typeface="Cambria"/>
              <a:cs typeface="Cambri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98F118-54C2-531A-27A5-8BC4816287BC}"/>
              </a:ext>
            </a:extLst>
          </p:cNvPr>
          <p:cNvGrpSpPr/>
          <p:nvPr/>
        </p:nvGrpSpPr>
        <p:grpSpPr>
          <a:xfrm>
            <a:off x="228600" y="1019277"/>
            <a:ext cx="3962400" cy="1766486"/>
            <a:chOff x="0" y="533400"/>
            <a:chExt cx="3962400" cy="17664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22CAC0E-275C-1E7F-C2BC-9B0C373DAE35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2" descr="MU| Top University in Rajkot |Best College in Rajkot|No-1 Rank in Gujarat">
              <a:extLst>
                <a:ext uri="{FF2B5EF4-FFF2-40B4-BE49-F238E27FC236}">
                  <a16:creationId xmlns:a16="http://schemas.microsoft.com/office/drawing/2014/main" xmlns="" id="{A4EB416A-FFF8-3C13-3450-790760410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Hierarchical Inheritance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082DB3-C3ED-4060-8A0F-00B73C54A119}"/>
              </a:ext>
            </a:extLst>
          </p:cNvPr>
          <p:cNvSpPr/>
          <p:nvPr/>
        </p:nvSpPr>
        <p:spPr>
          <a:xfrm>
            <a:off x="381000" y="21336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//Hierarchical inheritance – Example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 	}}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void disp1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("Good morning");  	} }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 extends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void disp2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MU");  }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 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C1 = new c();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C1.disp2();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C1.disp1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();// Question?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C1.disp();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</a:p>
        </p:txBody>
      </p:sp>
    </p:spTree>
    <p:extLst>
      <p:ext uri="{BB962C8B-B14F-4D97-AF65-F5344CB8AC3E}">
        <p14:creationId xmlns:p14="http://schemas.microsoft.com/office/powerpoint/2010/main" val="27643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Multiple Inheritance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082DB3-C3ED-4060-8A0F-00B73C54A119}"/>
              </a:ext>
            </a:extLst>
          </p:cNvPr>
          <p:cNvSpPr/>
          <p:nvPr/>
        </p:nvSpPr>
        <p:spPr>
          <a:xfrm>
            <a:off x="457200" y="19812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Interface should be used in multiple inheritance? Consider the example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{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msg()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}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{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msg()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}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 extends A,B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//suppose if it were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public static void main(String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    {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C obj=new C();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obj.msg();//Now which msg() method would be invoked?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 }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error occurs</a:t>
            </a:r>
          </a:p>
        </p:txBody>
      </p:sp>
    </p:spTree>
    <p:extLst>
      <p:ext uri="{BB962C8B-B14F-4D97-AF65-F5344CB8AC3E}">
        <p14:creationId xmlns:p14="http://schemas.microsoft.com/office/powerpoint/2010/main" val="22990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46CBE4-5CE9-4B48-AD9F-B6217A4958A7}"/>
              </a:ext>
            </a:extLst>
          </p:cNvPr>
          <p:cNvSpPr txBox="1"/>
          <p:nvPr/>
        </p:nvSpPr>
        <p:spPr>
          <a:xfrm>
            <a:off x="495300" y="2133600"/>
            <a:ext cx="906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abstract class allows concrete methods as well, it does not provide 100% abstraction.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say that it provides partial abstraction.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Interfaces are used for 100% abstraction (full abstraction)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4E12E0-886C-42D5-AEAB-005DACE033CC}"/>
              </a:ext>
            </a:extLst>
          </p:cNvPr>
          <p:cNvSpPr txBox="1"/>
          <p:nvPr/>
        </p:nvSpPr>
        <p:spPr>
          <a:xfrm>
            <a:off x="914400" y="3955528"/>
            <a:ext cx="502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Syntax: </a:t>
            </a:r>
          </a:p>
          <a:p>
            <a:r>
              <a:rPr lang="en-IN" sz="2400" dirty="0"/>
              <a:t>modifier </a:t>
            </a:r>
            <a:r>
              <a:rPr lang="en-IN" sz="2400" dirty="0">
                <a:solidFill>
                  <a:srgbClr val="FF0000"/>
                </a:solidFill>
              </a:rPr>
              <a:t>interface</a:t>
            </a:r>
            <a:r>
              <a:rPr lang="en-IN" sz="2400" dirty="0"/>
              <a:t> </a:t>
            </a:r>
            <a:r>
              <a:rPr lang="en-IN" sz="2400" dirty="0" err="1"/>
              <a:t>InterfaceName</a:t>
            </a:r>
            <a:r>
              <a:rPr lang="en-IN" sz="2400" dirty="0"/>
              <a:t> { </a:t>
            </a:r>
          </a:p>
          <a:p>
            <a:endParaRPr lang="en-IN" sz="2400" dirty="0"/>
          </a:p>
          <a:p>
            <a:r>
              <a:rPr lang="en-IN" sz="2400" dirty="0"/>
              <a:t>/** Constant declarations */ </a:t>
            </a:r>
          </a:p>
          <a:p>
            <a:r>
              <a:rPr lang="en-IN" sz="2400" dirty="0"/>
              <a:t>/** Abstract method signatures */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935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Multiple Inheritance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082DB3-C3ED-4060-8A0F-00B73C54A119}"/>
              </a:ext>
            </a:extLst>
          </p:cNvPr>
          <p:cNvSpPr/>
          <p:nvPr/>
        </p:nvSpPr>
        <p:spPr>
          <a:xfrm>
            <a:off x="457200" y="190500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//Multiple inheritance example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mobileFeature1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pixel=720;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mobileFeature2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color=200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implements mobileFeature1, mobileFeature2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interfaces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public void camera()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color=pixel*200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Suported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Colors: "+color);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design()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pixel=color*300;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(“Supported Pixel "+pixel);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F9C4D45-4528-462E-9448-FDA6A06279F3}"/>
              </a:ext>
            </a:extLst>
          </p:cNvPr>
          <p:cNvSpPr/>
          <p:nvPr/>
        </p:nvSpPr>
        <p:spPr>
          <a:xfrm>
            <a:off x="4876800" y="2209800"/>
            <a:ext cx="5029200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MultipleInterface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Mobile();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obj.camera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obj.design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Hybrid Inheritance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082DB3-C3ED-4060-8A0F-00B73C54A119}"/>
              </a:ext>
            </a:extLst>
          </p:cNvPr>
          <p:cNvSpPr/>
          <p:nvPr/>
        </p:nvSpPr>
        <p:spPr>
          <a:xfrm>
            <a:off x="228600" y="2057400"/>
            <a:ext cx="457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		//class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int a=10;	 //variable with value assigned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	//Interface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{int b=20;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//Multiple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 extends A implements B 	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	//method1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c=a*b;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c;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EB77DF-AF0C-4567-ACE4-333AAD66DF00}"/>
              </a:ext>
            </a:extLst>
          </p:cNvPr>
          <p:cNvSpPr/>
          <p:nvPr/>
        </p:nvSpPr>
        <p:spPr>
          <a:xfrm>
            <a:off x="4800600" y="1828800"/>
            <a:ext cx="5157537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 extends C 	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//Single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{void sum()			//method2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("Adding all 3 variables");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a+b+mul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			//Calc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//main class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//main fun.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C obj1 = new C(); 			//Obj. creation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 obj2 = new D();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("Multiplying two variables");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(obj1.mul());	//Print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obj2.sum(); 				//Calling method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Using Super Keyword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D5ACD26-52C5-4BA2-ABA0-5244E9A68859}"/>
              </a:ext>
            </a:extLst>
          </p:cNvPr>
          <p:cNvSpPr/>
          <p:nvPr/>
        </p:nvSpPr>
        <p:spPr>
          <a:xfrm>
            <a:off x="481262" y="1981200"/>
            <a:ext cx="9348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super keyword in Java is a reference variable which is used to refer immediate parent class object.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EBE357-1010-4CA8-9E11-8D26F48CD731}"/>
              </a:ext>
            </a:extLst>
          </p:cNvPr>
          <p:cNvSpPr/>
          <p:nvPr/>
        </p:nvSpPr>
        <p:spPr>
          <a:xfrm>
            <a:off x="609600" y="3009036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Conditions where super key word used:</a:t>
            </a:r>
          </a:p>
          <a:p>
            <a:r>
              <a:rPr lang="en-US" sz="2400" dirty="0"/>
              <a:t>1. Only used in subclass constructor and methods.</a:t>
            </a:r>
          </a:p>
          <a:p>
            <a:r>
              <a:rPr lang="en-US" sz="2400" dirty="0"/>
              <a:t>2. Call to super must first statement in subclass constructor.</a:t>
            </a:r>
          </a:p>
          <a:p>
            <a:r>
              <a:rPr lang="en-US" sz="2400" dirty="0"/>
              <a:t>3. Parameters must be in same order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Super keyword can be used for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of super with </a:t>
            </a:r>
            <a:r>
              <a:rPr lang="en-US" sz="2400" b="1" dirty="0" smtClean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</a:t>
            </a:r>
            <a:r>
              <a:rPr lang="en-US" sz="2400" dirty="0"/>
              <a:t>of super with </a:t>
            </a:r>
            <a:r>
              <a:rPr lang="en-US" sz="2400" b="1" dirty="0" smtClean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of super with </a:t>
            </a:r>
            <a:r>
              <a:rPr lang="en-US" sz="2400" b="1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5286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Using Super Keyword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EBE357-1010-4CA8-9E11-8D26F48CD731}"/>
              </a:ext>
            </a:extLst>
          </p:cNvPr>
          <p:cNvSpPr/>
          <p:nvPr/>
        </p:nvSpPr>
        <p:spPr>
          <a:xfrm>
            <a:off x="589547" y="20574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//Use of super with variables: </a:t>
            </a:r>
          </a:p>
          <a:p>
            <a:r>
              <a:rPr lang="en-US" sz="2400" dirty="0"/>
              <a:t>class Vehicle</a:t>
            </a:r>
          </a:p>
          <a:p>
            <a:r>
              <a:rPr lang="en-US" sz="2400" dirty="0"/>
              <a:t>{    int </a:t>
            </a:r>
            <a:r>
              <a:rPr lang="en-US" sz="2400" dirty="0" err="1"/>
              <a:t>maxSpeed</a:t>
            </a:r>
            <a:r>
              <a:rPr lang="en-US" sz="2400" dirty="0"/>
              <a:t> = 120; }</a:t>
            </a:r>
          </a:p>
          <a:p>
            <a:endParaRPr lang="en-US" sz="2400" dirty="0"/>
          </a:p>
          <a:p>
            <a:r>
              <a:rPr lang="en-US" sz="2400" dirty="0"/>
              <a:t>class Car extends Vehicle</a:t>
            </a:r>
          </a:p>
          <a:p>
            <a:r>
              <a:rPr lang="en-US" sz="2400" dirty="0"/>
              <a:t>{    int </a:t>
            </a:r>
            <a:r>
              <a:rPr lang="en-US" sz="2400" dirty="0" err="1"/>
              <a:t>maxSpeed</a:t>
            </a:r>
            <a:r>
              <a:rPr lang="en-US" sz="2400" dirty="0"/>
              <a:t> = 180;</a:t>
            </a:r>
          </a:p>
          <a:p>
            <a:r>
              <a:rPr lang="en-US" sz="2400" dirty="0"/>
              <a:t>     void display()    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("Maximum Speed: " + </a:t>
            </a:r>
            <a:r>
              <a:rPr lang="en-US" sz="2400" b="1" dirty="0" err="1">
                <a:solidFill>
                  <a:srgbClr val="FF0000"/>
                </a:solidFill>
              </a:rPr>
              <a:t>super</a:t>
            </a:r>
            <a:r>
              <a:rPr lang="en-US" sz="2400" dirty="0" err="1"/>
              <a:t>.maxSpeed</a:t>
            </a:r>
            <a:r>
              <a:rPr lang="en-US" sz="2400" dirty="0"/>
              <a:t>);</a:t>
            </a:r>
          </a:p>
          <a:p>
            <a:r>
              <a:rPr lang="en-US" sz="2400" dirty="0"/>
              <a:t>    }}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class Test</a:t>
            </a:r>
          </a:p>
          <a:p>
            <a:r>
              <a:rPr lang="en-US" sz="2400" dirty="0"/>
              <a:t>{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Car small = new Car();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small.display</a:t>
            </a:r>
            <a:r>
              <a:rPr lang="en-US" sz="2400" dirty="0"/>
              <a:t>();</a:t>
            </a:r>
          </a:p>
          <a:p>
            <a:r>
              <a:rPr lang="en-US" sz="2400" dirty="0"/>
              <a:t>    } }</a:t>
            </a:r>
          </a:p>
        </p:txBody>
      </p:sp>
    </p:spTree>
    <p:extLst>
      <p:ext uri="{BB962C8B-B14F-4D97-AF65-F5344CB8AC3E}">
        <p14:creationId xmlns:p14="http://schemas.microsoft.com/office/powerpoint/2010/main" val="38402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Using Super Keyword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EBE357-1010-4CA8-9E11-8D26F48CD731}"/>
              </a:ext>
            </a:extLst>
          </p:cNvPr>
          <p:cNvSpPr/>
          <p:nvPr/>
        </p:nvSpPr>
        <p:spPr>
          <a:xfrm>
            <a:off x="589547" y="20574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b="1" dirty="0">
                <a:solidFill>
                  <a:srgbClr val="FF0000"/>
                </a:solidFill>
              </a:rPr>
              <a:t>Use of super with methods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class Person</a:t>
            </a:r>
          </a:p>
          <a:p>
            <a:r>
              <a:rPr lang="en-US" sz="2400" dirty="0"/>
              <a:t>{    void message()   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person class");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 }</a:t>
            </a:r>
            <a:endParaRPr lang="en-US" sz="2400" dirty="0"/>
          </a:p>
          <a:p>
            <a:r>
              <a:rPr lang="en-US" sz="2400" dirty="0"/>
              <a:t> class Student extends Person</a:t>
            </a:r>
          </a:p>
          <a:p>
            <a:r>
              <a:rPr lang="en-US" sz="2400" dirty="0"/>
              <a:t>{    void message()</a:t>
            </a:r>
          </a:p>
          <a:p>
            <a:r>
              <a:rPr lang="en-US" sz="2400" dirty="0"/>
              <a:t>    {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student class</a:t>
            </a:r>
            <a:r>
              <a:rPr lang="en-US" sz="2400" dirty="0" smtClean="0"/>
              <a:t>");  }</a:t>
            </a:r>
            <a:endParaRPr lang="en-US" sz="2400" dirty="0"/>
          </a:p>
          <a:p>
            <a:r>
              <a:rPr lang="en-US" sz="2400" dirty="0"/>
              <a:t>     void display()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{         </a:t>
            </a:r>
            <a:r>
              <a:rPr lang="en-US" sz="2400" b="1" dirty="0" err="1">
                <a:solidFill>
                  <a:srgbClr val="FF0000"/>
                </a:solidFill>
              </a:rPr>
              <a:t>super.message</a:t>
            </a:r>
            <a:r>
              <a:rPr lang="en-US" sz="2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2400" dirty="0"/>
              <a:t>         message</a:t>
            </a:r>
            <a:r>
              <a:rPr lang="en-US" sz="2400" dirty="0" smtClean="0"/>
              <a:t>();       }}</a:t>
            </a:r>
            <a:endParaRPr lang="en-US" sz="2400" dirty="0"/>
          </a:p>
          <a:p>
            <a:r>
              <a:rPr lang="en-US" sz="2400" dirty="0"/>
              <a:t> class Test</a:t>
            </a:r>
          </a:p>
          <a:p>
            <a:r>
              <a:rPr lang="en-US" sz="2400" dirty="0"/>
              <a:t>{ 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   {</a:t>
            </a:r>
          </a:p>
          <a:p>
            <a:r>
              <a:rPr lang="en-US" sz="2400" dirty="0"/>
              <a:t>        Student s = new Student();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s.display</a:t>
            </a:r>
            <a:r>
              <a:rPr lang="en-US" sz="2400" dirty="0" smtClean="0"/>
              <a:t>();        </a:t>
            </a:r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9876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>
                <a:solidFill>
                  <a:srgbClr val="FFFFFF"/>
                </a:solidFill>
              </a:rPr>
              <a:t>Using Super Keyword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EBE357-1010-4CA8-9E11-8D26F48CD731}"/>
              </a:ext>
            </a:extLst>
          </p:cNvPr>
          <p:cNvSpPr/>
          <p:nvPr/>
        </p:nvSpPr>
        <p:spPr>
          <a:xfrm>
            <a:off x="555967" y="1981200"/>
            <a:ext cx="94688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//</a:t>
            </a:r>
            <a:r>
              <a:rPr lang="en-US" sz="2400" b="1" dirty="0">
                <a:solidFill>
                  <a:srgbClr val="FF0000"/>
                </a:solidFill>
              </a:rPr>
              <a:t>Use of super with constructors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class Person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Person()   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("Person class Constructor</a:t>
            </a:r>
            <a:r>
              <a:rPr lang="en-US" sz="2400" dirty="0" smtClean="0"/>
              <a:t>"); </a:t>
            </a:r>
            <a:r>
              <a:rPr lang="en-US" sz="2400" dirty="0"/>
              <a:t>}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Person(int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)     </a:t>
            </a:r>
            <a:r>
              <a:rPr lang="en-US" sz="2400" dirty="0" smtClean="0"/>
              <a:t>{  </a:t>
            </a:r>
            <a:r>
              <a:rPr lang="en-US" sz="2400" dirty="0" err="1" smtClean="0"/>
              <a:t>System.out.println</a:t>
            </a:r>
            <a:r>
              <a:rPr lang="en-US" sz="2400" dirty="0"/>
              <a:t>("Person class Const. with </a:t>
            </a:r>
            <a:r>
              <a:rPr lang="en-US" sz="2400" dirty="0" err="1" smtClean="0"/>
              <a:t>param</a:t>
            </a:r>
            <a:r>
              <a:rPr lang="en-US" sz="2400" dirty="0" smtClean="0"/>
              <a:t>:”+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  }}</a:t>
            </a:r>
          </a:p>
          <a:p>
            <a:r>
              <a:rPr lang="en-US" sz="2400" dirty="0"/>
              <a:t> class Student extends Person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Student()     </a:t>
            </a:r>
            <a:r>
              <a:rPr lang="en-US" sz="2400" dirty="0" smtClean="0"/>
              <a:t>{      </a:t>
            </a:r>
            <a:r>
              <a:rPr lang="en-US" sz="2400" dirty="0" err="1"/>
              <a:t>System.out.println</a:t>
            </a:r>
            <a:r>
              <a:rPr lang="en-US" sz="2400" dirty="0"/>
              <a:t>("Student class Constructor</a:t>
            </a:r>
            <a:r>
              <a:rPr lang="en-US" sz="2400" dirty="0" smtClean="0"/>
              <a:t>");   }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Student(int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)     </a:t>
            </a:r>
            <a:r>
              <a:rPr lang="en-US" sz="2400" dirty="0"/>
              <a:t>{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  super(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System.out.println</a:t>
            </a:r>
            <a:r>
              <a:rPr lang="en-US" sz="2400" dirty="0"/>
              <a:t>("Student class Const. with param");</a:t>
            </a:r>
          </a:p>
          <a:p>
            <a:r>
              <a:rPr lang="en-US" sz="2400" dirty="0"/>
              <a:t>    }}</a:t>
            </a:r>
          </a:p>
          <a:p>
            <a:r>
              <a:rPr lang="en-US" sz="2400" dirty="0"/>
              <a:t> class Main {</a:t>
            </a:r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    {</a:t>
            </a:r>
          </a:p>
          <a:p>
            <a:r>
              <a:rPr lang="en-US" sz="2400" dirty="0"/>
              <a:t>        Student s = new Student(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 smtClean="0"/>
              <a:t>);       </a:t>
            </a:r>
            <a:r>
              <a:rPr lang="en-US" sz="2400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346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32210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-10" dirty="0" smtClean="0">
                <a:solidFill>
                  <a:srgbClr val="FFFFFF"/>
                </a:solidFill>
              </a:rPr>
              <a:t>Overriding Methods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70654" y="2084321"/>
            <a:ext cx="84495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mbria"/>
                <a:cs typeface="Cambria"/>
              </a:rPr>
              <a:t>Discussed in unit 3</a:t>
            </a:r>
            <a:endParaRPr sz="28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589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40" y="1066800"/>
            <a:ext cx="4571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Contents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839181" y="2123901"/>
            <a:ext cx="8609619" cy="42043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Inheritance basics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Super keyword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Multilevel hierarchy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Overriding methods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Dynamic method dispatch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Abstract class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Using final with inheritance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Object class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Interfaces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Packages: defining and importing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Access protection</a:t>
            </a:r>
            <a:endParaRPr lang="en-US" sz="24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84180"/>
            <a:ext cx="416112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-10" dirty="0" smtClean="0">
                <a:solidFill>
                  <a:srgbClr val="FFFFFF"/>
                </a:solidFill>
              </a:rPr>
              <a:t>Dynamic Method Dispatch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70654" y="2084321"/>
            <a:ext cx="84495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mbria"/>
                <a:cs typeface="Cambria"/>
              </a:rPr>
              <a:t>Discussed in unit 3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2" y="2988681"/>
            <a:ext cx="8737858" cy="29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C1E71B-9742-48EE-8CCF-6CBF89144019}"/>
              </a:ext>
            </a:extLst>
          </p:cNvPr>
          <p:cNvSpPr/>
          <p:nvPr/>
        </p:nvSpPr>
        <p:spPr>
          <a:xfrm>
            <a:off x="581526" y="25146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Class abstraction is the separation of class implementation from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the use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details of implementation are encapsulated and hidden from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the user, which is called as class encapsulation.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B5C61C5-2517-4D83-868C-74CE8249EC35}"/>
              </a:ext>
            </a:extLst>
          </p:cNvPr>
          <p:cNvSpPr/>
          <p:nvPr/>
        </p:nvSpPr>
        <p:spPr>
          <a:xfrm>
            <a:off x="581526" y="4209697"/>
            <a:ext cx="906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Ways to achieve 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two ways to achieve abstraction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Abstract class (0 to 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Interface (100%)</a:t>
            </a:r>
          </a:p>
        </p:txBody>
      </p:sp>
    </p:spTree>
    <p:extLst>
      <p:ext uri="{BB962C8B-B14F-4D97-AF65-F5344CB8AC3E}">
        <p14:creationId xmlns:p14="http://schemas.microsoft.com/office/powerpoint/2010/main" val="26494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E38B470-A37B-48C3-A339-D1964E4D6E32}"/>
              </a:ext>
            </a:extLst>
          </p:cNvPr>
          <p:cNvSpPr/>
          <p:nvPr/>
        </p:nvSpPr>
        <p:spPr>
          <a:xfrm>
            <a:off x="421104" y="2210764"/>
            <a:ext cx="9332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Hiding the internal implementation of the feature and only showing the functionality to the users</a:t>
            </a:r>
            <a:r>
              <a:rPr lang="en-US" sz="2400" dirty="0">
                <a:solidFill>
                  <a:srgbClr val="FF0000"/>
                </a:solidFill>
              </a:rPr>
              <a:t>. i.e. what it works (showing), how it works (hiding)</a:t>
            </a:r>
            <a:r>
              <a:rPr lang="en-US" sz="2400" dirty="0"/>
              <a:t>. Both abstract class and interface are used for abstraction.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3375429-696C-4DFE-BF81-12F8F199F53B}"/>
              </a:ext>
            </a:extLst>
          </p:cNvPr>
          <p:cNvSpPr/>
          <p:nvPr/>
        </p:nvSpPr>
        <p:spPr>
          <a:xfrm>
            <a:off x="433136" y="3709748"/>
            <a:ext cx="94608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Rules: </a:t>
            </a:r>
          </a:p>
          <a:p>
            <a:r>
              <a:rPr lang="en-US" sz="2400" dirty="0"/>
              <a:t>1. Abstract method must present in abstract class only.</a:t>
            </a:r>
          </a:p>
          <a:p>
            <a:r>
              <a:rPr lang="en-US" sz="2400" dirty="0"/>
              <a:t>2. Cannot be instantiated </a:t>
            </a:r>
            <a:r>
              <a:rPr lang="en-US" sz="2400" dirty="0" err="1"/>
              <a:t>i.e</a:t>
            </a:r>
            <a:r>
              <a:rPr lang="en-US" sz="2400" dirty="0"/>
              <a:t> not allowed to create object.</a:t>
            </a:r>
          </a:p>
          <a:p>
            <a:r>
              <a:rPr lang="en-US" sz="2400" dirty="0"/>
              <a:t>3. </a:t>
            </a:r>
            <a:r>
              <a:rPr lang="en-US" sz="2400" dirty="0">
                <a:solidFill>
                  <a:srgbClr val="FF0000"/>
                </a:solidFill>
              </a:rPr>
              <a:t>Method must be overridden. </a:t>
            </a:r>
          </a:p>
          <a:p>
            <a:r>
              <a:rPr lang="en-US" sz="2400" dirty="0"/>
              <a:t>4. It  can have constructors &amp; final and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2212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76E642-E61A-4B80-9F59-03E8BB39A0DA}"/>
              </a:ext>
            </a:extLst>
          </p:cNvPr>
          <p:cNvSpPr/>
          <p:nvPr/>
        </p:nvSpPr>
        <p:spPr>
          <a:xfrm>
            <a:off x="645694" y="1981200"/>
            <a:ext cx="941270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 for abstract class and method: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abstract</a:t>
            </a:r>
            <a:r>
              <a:rPr lang="en-US" sz="2200" dirty="0"/>
              <a:t> class Animal		//abstract parent class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public </a:t>
            </a:r>
            <a:r>
              <a:rPr lang="en-US" sz="2200" dirty="0">
                <a:solidFill>
                  <a:srgbClr val="FF0000"/>
                </a:solidFill>
              </a:rPr>
              <a:t>abstract</a:t>
            </a:r>
            <a:r>
              <a:rPr lang="en-US" sz="2200" dirty="0"/>
              <a:t> void sound();//abstract method</a:t>
            </a:r>
          </a:p>
          <a:p>
            <a:r>
              <a:rPr lang="en-US" sz="2200" dirty="0"/>
              <a:t>// public abstract void </a:t>
            </a:r>
            <a:r>
              <a:rPr lang="en-US" sz="2200" dirty="0" err="1"/>
              <a:t>disp</a:t>
            </a:r>
            <a:r>
              <a:rPr lang="en-US" sz="2200" dirty="0"/>
              <a:t>();//if this method is not overridden </a:t>
            </a:r>
            <a:r>
              <a:rPr lang="en-US" sz="2200" dirty="0" smtClean="0"/>
              <a:t>class </a:t>
            </a:r>
            <a:r>
              <a:rPr lang="en-US" sz="2200" dirty="0"/>
              <a:t>error occurs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public class Dog extends Animal{</a:t>
            </a:r>
          </a:p>
          <a:p>
            <a:r>
              <a:rPr lang="en-US" sz="2200" dirty="0"/>
              <a:t>  	 public void sound()</a:t>
            </a:r>
          </a:p>
          <a:p>
            <a:r>
              <a:rPr lang="en-US" sz="2200" dirty="0"/>
              <a:t>	{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System.out.println</a:t>
            </a:r>
            <a:r>
              <a:rPr lang="en-US" sz="2200" dirty="0" smtClean="0"/>
              <a:t>(“</a:t>
            </a:r>
            <a:r>
              <a:rPr lang="en-US" sz="2200" dirty="0" err="1" smtClean="0"/>
              <a:t>Bowww</a:t>
            </a:r>
            <a:r>
              <a:rPr lang="en-US" sz="2200" dirty="0" smtClean="0"/>
              <a:t>..");</a:t>
            </a:r>
            <a:endParaRPr lang="en-US" sz="2200" dirty="0"/>
          </a:p>
          <a:p>
            <a:r>
              <a:rPr lang="en-US" sz="2200" dirty="0"/>
              <a:t>   	}</a:t>
            </a:r>
          </a:p>
          <a:p>
            <a:r>
              <a:rPr lang="en-US" sz="2200" dirty="0"/>
              <a:t>   	public static void main(String </a:t>
            </a:r>
            <a:r>
              <a:rPr lang="en-US" sz="2200" dirty="0" err="1"/>
              <a:t>args</a:t>
            </a:r>
            <a:r>
              <a:rPr lang="en-US" sz="2200" dirty="0"/>
              <a:t>[])</a:t>
            </a:r>
          </a:p>
          <a:p>
            <a:r>
              <a:rPr lang="en-US" sz="2200" dirty="0"/>
              <a:t>	{</a:t>
            </a:r>
          </a:p>
          <a:p>
            <a:r>
              <a:rPr lang="en-US" sz="2200" dirty="0"/>
              <a:t>		Animal obj = new Dog();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obj.sound</a:t>
            </a:r>
            <a:r>
              <a:rPr lang="en-US" sz="2200" dirty="0"/>
              <a:t>();</a:t>
            </a:r>
          </a:p>
          <a:p>
            <a:r>
              <a:rPr lang="en-US" sz="2200" dirty="0"/>
              <a:t>   	}}</a:t>
            </a:r>
          </a:p>
        </p:txBody>
      </p:sp>
    </p:spTree>
    <p:extLst>
      <p:ext uri="{BB962C8B-B14F-4D97-AF65-F5344CB8AC3E}">
        <p14:creationId xmlns:p14="http://schemas.microsoft.com/office/powerpoint/2010/main" val="6831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08EADD-38A5-47A7-97A4-32FBBA8C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4" y="2149308"/>
            <a:ext cx="3276600" cy="27582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DE0FCE4-876F-4279-A07F-AFF4546D9685}"/>
              </a:ext>
            </a:extLst>
          </p:cNvPr>
          <p:cNvSpPr/>
          <p:nvPr/>
        </p:nvSpPr>
        <p:spPr>
          <a:xfrm>
            <a:off x="428696" y="990600"/>
            <a:ext cx="4752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 Class – </a:t>
            </a:r>
            <a:r>
              <a:rPr lang="en-US" sz="3200" kern="0" spc="5" dirty="0">
                <a:solidFill>
                  <a:srgbClr val="FFFF00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8320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DE0FCE4-876F-4279-A07F-AFF4546D9685}"/>
              </a:ext>
            </a:extLst>
          </p:cNvPr>
          <p:cNvSpPr/>
          <p:nvPr/>
        </p:nvSpPr>
        <p:spPr>
          <a:xfrm>
            <a:off x="428696" y="990600"/>
            <a:ext cx="4752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 Class – </a:t>
            </a:r>
            <a:r>
              <a:rPr lang="en-US" sz="3200" kern="0" spc="5" dirty="0">
                <a:solidFill>
                  <a:srgbClr val="FFFF00"/>
                </a:solidFill>
              </a:rPr>
              <a:t>Case Study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F9D3582-77EB-482A-909E-5A9E84EE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7" y="2057400"/>
            <a:ext cx="5060674" cy="2638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FA432CC-CB40-47B6-8D89-38DBB31D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77420"/>
            <a:ext cx="4265181" cy="2365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833F31D-268A-4BC0-9BF2-BA7C4AF87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4970296"/>
            <a:ext cx="5695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9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DE0FCE4-876F-4279-A07F-AFF4546D9685}"/>
              </a:ext>
            </a:extLst>
          </p:cNvPr>
          <p:cNvSpPr/>
          <p:nvPr/>
        </p:nvSpPr>
        <p:spPr>
          <a:xfrm>
            <a:off x="428696" y="990600"/>
            <a:ext cx="4752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Abstract Class – </a:t>
            </a:r>
            <a:r>
              <a:rPr lang="en-US" sz="3200" kern="0" spc="5" dirty="0">
                <a:solidFill>
                  <a:srgbClr val="FFFF00"/>
                </a:solidFill>
              </a:rPr>
              <a:t>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70AE74-6C91-42C1-A3DB-F0371D19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41621"/>
            <a:ext cx="564274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4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07291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 smtClean="0">
                <a:solidFill>
                  <a:srgbClr val="FFFFFF"/>
                </a:solidFill>
              </a:rPr>
              <a:t>Interface vs Abstract Class</a:t>
            </a:r>
            <a:endParaRPr lang="en-US" sz="3200" kern="0" spc="5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21572F7-3FC7-408E-BA3F-B0834DE50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43694"/>
              </p:ext>
            </p:extLst>
          </p:nvPr>
        </p:nvGraphicFramePr>
        <p:xfrm>
          <a:off x="609600" y="1929539"/>
          <a:ext cx="9144000" cy="3157748"/>
        </p:xfrm>
        <a:graphic>
          <a:graphicData uri="http://schemas.openxmlformats.org/drawingml/2006/table">
            <a:tbl>
              <a:tblPr/>
              <a:tblGrid>
                <a:gridCol w="2589451">
                  <a:extLst>
                    <a:ext uri="{9D8B030D-6E8A-4147-A177-3AD203B41FA5}">
                      <a16:colId xmlns:a16="http://schemas.microsoft.com/office/drawing/2014/main" xmlns="" val="282483332"/>
                    </a:ext>
                  </a:extLst>
                </a:gridCol>
                <a:gridCol w="3506549">
                  <a:extLst>
                    <a:ext uri="{9D8B030D-6E8A-4147-A177-3AD203B41FA5}">
                      <a16:colId xmlns:a16="http://schemas.microsoft.com/office/drawing/2014/main" xmlns="" val="11916857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482778252"/>
                    </a:ext>
                  </a:extLst>
                </a:gridCol>
              </a:tblGrid>
              <a:tr h="344350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Parameters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Interface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Abstract class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3005989"/>
                  </a:ext>
                </a:extLst>
              </a:tr>
              <a:tr h="283675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Speed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Slow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Fast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7688297"/>
                  </a:ext>
                </a:extLst>
              </a:tr>
              <a:tr h="514191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Multiple Inheritances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Implement several Interfaces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Only one abstract class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745557"/>
                  </a:ext>
                </a:extLst>
              </a:tr>
              <a:tr h="559769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Structure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Abstract methods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Abstract &amp; concrete methods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130629"/>
                  </a:ext>
                </a:extLst>
              </a:tr>
              <a:tr h="514191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  <a:effectLst/>
                        </a:rPr>
                        <a:t>When to use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Future enhancement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To avoid independence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2822750"/>
                  </a:ext>
                </a:extLst>
              </a:tr>
              <a:tr h="853876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Inheritance/ Implementation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 Class can implement multiple interfaces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The class can inherit only one Abstract Class</a:t>
                      </a:r>
                    </a:p>
                  </a:txBody>
                  <a:tcPr marL="8370" marR="8370" marT="4185" marB="41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973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8B521C4-6B60-4A91-A1A7-1386831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62774"/>
              </p:ext>
            </p:extLst>
          </p:nvPr>
        </p:nvGraphicFramePr>
        <p:xfrm>
          <a:off x="609600" y="5128949"/>
          <a:ext cx="9144000" cy="5881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145396355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xmlns="" val="12758380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06848125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Data fields</a:t>
                      </a: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the interface cannot contain data fields.</a:t>
                      </a: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the class can have data fields.</a:t>
                      </a: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44262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14AA195-9D1E-4D04-9F6B-ED0995C0F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4901"/>
              </p:ext>
            </p:extLst>
          </p:nvPr>
        </p:nvGraphicFramePr>
        <p:xfrm>
          <a:off x="609600" y="5758711"/>
          <a:ext cx="9144000" cy="295568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50838896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9246767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9965216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Abstract keyword</a:t>
                      </a: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“interface”</a:t>
                      </a:r>
                      <a:r>
                        <a:rPr lang="en-US" sz="1800" baseline="0" dirty="0" smtClean="0">
                          <a:effectLst/>
                        </a:rPr>
                        <a:t> keyword used</a:t>
                      </a:r>
                      <a:endParaRPr lang="en-US" sz="1800" dirty="0">
                        <a:effectLst/>
                      </a:endParaRP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“abstract” keyword</a:t>
                      </a:r>
                      <a:r>
                        <a:rPr lang="en-US" sz="1800" baseline="0" dirty="0" smtClean="0">
                          <a:effectLst/>
                        </a:rPr>
                        <a:t> used</a:t>
                      </a:r>
                      <a:endParaRPr lang="en-US" sz="1800" dirty="0">
                        <a:effectLst/>
                      </a:endParaRP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07104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8B521C4-6B60-4A91-A1A7-1386831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69809"/>
              </p:ext>
            </p:extLst>
          </p:nvPr>
        </p:nvGraphicFramePr>
        <p:xfrm>
          <a:off x="614766" y="6196739"/>
          <a:ext cx="9144000" cy="31378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145396355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xmlns="" val="12758380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06848125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Hiding</a:t>
                      </a:r>
                      <a:endParaRPr lang="en-IN" sz="1800" b="1" dirty="0">
                        <a:effectLst/>
                      </a:endParaRP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100%</a:t>
                      </a:r>
                      <a:r>
                        <a:rPr lang="en-US" sz="1800" baseline="0" dirty="0" smtClean="0">
                          <a:effectLst/>
                        </a:rPr>
                        <a:t> abstraction </a:t>
                      </a:r>
                      <a:endParaRPr lang="en-US" sz="1800" dirty="0">
                        <a:effectLst/>
                      </a:endParaRP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0 to 100% abstraction</a:t>
                      </a:r>
                      <a:endParaRPr lang="en-US" sz="1800" dirty="0">
                        <a:effectLst/>
                      </a:endParaRP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44262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14AA195-9D1E-4D04-9F6B-ED0995C0F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20418"/>
              </p:ext>
            </p:extLst>
          </p:nvPr>
        </p:nvGraphicFramePr>
        <p:xfrm>
          <a:off x="599268" y="6653939"/>
          <a:ext cx="9144000" cy="295568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50838896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9246767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9965216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Instantiation</a:t>
                      </a:r>
                      <a:endParaRPr lang="en-IN" sz="1800" b="1" dirty="0">
                        <a:effectLst/>
                      </a:endParaRP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Object cannot be created</a:t>
                      </a:r>
                      <a:endParaRPr lang="en-US" sz="1800" dirty="0">
                        <a:effectLst/>
                      </a:endParaRP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Object cannot be created</a:t>
                      </a:r>
                      <a:endParaRPr lang="en-US" sz="1800" dirty="0">
                        <a:effectLst/>
                      </a:endParaRPr>
                    </a:p>
                  </a:txBody>
                  <a:tcPr marL="21248" marR="21248" marT="10624" marB="106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07104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8B521C4-6B60-4A91-A1A7-13868316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959"/>
              </p:ext>
            </p:extLst>
          </p:nvPr>
        </p:nvGraphicFramePr>
        <p:xfrm>
          <a:off x="609600" y="7086600"/>
          <a:ext cx="9144000" cy="5881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145396355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xmlns="" val="12758380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06848125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Methods</a:t>
                      </a:r>
                      <a:endParaRPr lang="en-IN" sz="1800" b="1" dirty="0">
                        <a:effectLst/>
                      </a:endParaRP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Methods in interface are abstract by default &amp; compulsory to override.</a:t>
                      </a:r>
                      <a:endParaRPr lang="en-US" sz="1800" dirty="0">
                        <a:effectLst/>
                      </a:endParaRP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Both abstract &amp; non abstract methods can be used.</a:t>
                      </a:r>
                      <a:endParaRPr lang="en-US" sz="1800" dirty="0">
                        <a:effectLst/>
                      </a:endParaRPr>
                    </a:p>
                  </a:txBody>
                  <a:tcPr marL="39461" marR="39461" marT="19730" marB="197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442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19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Encapsulation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9AB2BE-EB7C-4E7E-99F6-F12687335AD0}"/>
              </a:ext>
            </a:extLst>
          </p:cNvPr>
          <p:cNvSpPr/>
          <p:nvPr/>
        </p:nvSpPr>
        <p:spPr>
          <a:xfrm>
            <a:off x="609601" y="2147916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in Java is a mechanism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the data (variables) and code acting on the data (methods) together as a single unit.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encapsulation, the variables of a class will be hidden from other classes, and can be accessed only through the methods of their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255434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Encapsulation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76E642-E61A-4B80-9F59-03E8BB39A0DA}"/>
              </a:ext>
            </a:extLst>
          </p:cNvPr>
          <p:cNvSpPr/>
          <p:nvPr/>
        </p:nvSpPr>
        <p:spPr>
          <a:xfrm>
            <a:off x="645694" y="1981200"/>
            <a:ext cx="941270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Encapsulate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private</a:t>
            </a:r>
            <a:r>
              <a:rPr lang="en-US" sz="2400" dirty="0"/>
              <a:t> String Name;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public</a:t>
            </a:r>
            <a:r>
              <a:rPr lang="en-US" sz="2400" dirty="0"/>
              <a:t> String </a:t>
            </a:r>
            <a:r>
              <a:rPr lang="en-US" sz="2400" dirty="0" err="1">
                <a:solidFill>
                  <a:srgbClr val="FF0000"/>
                </a:solidFill>
              </a:rPr>
              <a:t>getName</a:t>
            </a:r>
            <a:r>
              <a:rPr lang="en-US" sz="2400" dirty="0"/>
              <a:t>() </a:t>
            </a:r>
          </a:p>
          <a:p>
            <a:r>
              <a:rPr lang="en-US" sz="2400" dirty="0"/>
              <a:t>{ return Name; 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public</a:t>
            </a:r>
            <a:r>
              <a:rPr lang="en-US" sz="2400" dirty="0"/>
              <a:t> void </a:t>
            </a:r>
            <a:r>
              <a:rPr lang="en-US" sz="2400" dirty="0" err="1">
                <a:solidFill>
                  <a:srgbClr val="FF0000"/>
                </a:solidFill>
              </a:rPr>
              <a:t>setName</a:t>
            </a:r>
            <a:r>
              <a:rPr lang="en-US" sz="2400" dirty="0"/>
              <a:t>(String </a:t>
            </a:r>
            <a:r>
              <a:rPr lang="en-US" sz="2400" dirty="0" err="1"/>
              <a:t>newName</a:t>
            </a:r>
            <a:r>
              <a:rPr lang="en-US" sz="2400" dirty="0"/>
              <a:t>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	Name = </a:t>
            </a:r>
            <a:r>
              <a:rPr lang="en-US" sz="2400" dirty="0" err="1"/>
              <a:t>newName</a:t>
            </a:r>
            <a:r>
              <a:rPr lang="en-US" sz="2400" dirty="0"/>
              <a:t>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class Main{</a:t>
            </a:r>
          </a:p>
          <a:p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 smtClean="0"/>
              <a:t>)  {</a:t>
            </a:r>
            <a:endParaRPr lang="en-US" sz="2400" dirty="0"/>
          </a:p>
          <a:p>
            <a:r>
              <a:rPr lang="en-US" sz="2400" dirty="0"/>
              <a:t>        Encapsulate obj = new Encapsulate();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obj.setName</a:t>
            </a:r>
            <a:r>
              <a:rPr lang="en-US" sz="2400" dirty="0"/>
              <a:t>("Harsh");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("name: " + </a:t>
            </a:r>
            <a:r>
              <a:rPr lang="en-US" sz="2400" dirty="0" err="1"/>
              <a:t>obj.</a:t>
            </a:r>
            <a:r>
              <a:rPr lang="en-US" sz="2400" dirty="0" err="1">
                <a:solidFill>
                  <a:srgbClr val="FF0000"/>
                </a:solidFill>
              </a:rPr>
              <a:t>getName</a:t>
            </a:r>
            <a:r>
              <a:rPr lang="en-US" sz="2400" dirty="0"/>
              <a:t>());</a:t>
            </a:r>
          </a:p>
          <a:p>
            <a:r>
              <a:rPr lang="en-US" sz="2400" dirty="0"/>
              <a:t>	//</a:t>
            </a:r>
            <a:r>
              <a:rPr lang="en-US" sz="2400" dirty="0" err="1"/>
              <a:t>System.out.println</a:t>
            </a:r>
            <a:r>
              <a:rPr lang="en-US" sz="2400" dirty="0"/>
              <a:t>("name: " + </a:t>
            </a:r>
            <a:r>
              <a:rPr lang="en-US" sz="2400" dirty="0" err="1"/>
              <a:t>obj.Name</a:t>
            </a:r>
            <a:r>
              <a:rPr lang="en-US" sz="2400" dirty="0"/>
              <a:t>);</a:t>
            </a:r>
          </a:p>
          <a:p>
            <a:r>
              <a:rPr lang="en-US" sz="2400" dirty="0"/>
              <a:t>}}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6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83506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-10" dirty="0">
                <a:solidFill>
                  <a:srgbClr val="FFFFFF"/>
                </a:solidFill>
              </a:rPr>
              <a:t>Inheritance 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53" y="2084321"/>
            <a:ext cx="8822927" cy="4560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mbria"/>
                <a:cs typeface="Cambria"/>
              </a:rPr>
              <a:t>It is defined as the process where derived class can borrow the properties of base class.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mbria"/>
                <a:cs typeface="Cambria"/>
              </a:rPr>
              <a:t>Inheritance can be achieved by using the “</a:t>
            </a: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extends</a:t>
            </a:r>
            <a:r>
              <a:rPr lang="en-US" sz="2400" spc="-5" dirty="0">
                <a:latin typeface="Cambria"/>
                <a:cs typeface="Cambria"/>
              </a:rPr>
              <a:t>” </a:t>
            </a:r>
            <a:r>
              <a:rPr lang="en-US" sz="2400" spc="-5" dirty="0" smtClean="0">
                <a:latin typeface="Cambria"/>
                <a:cs typeface="Cambria"/>
              </a:rPr>
              <a:t>keyword.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spc="-5" dirty="0" smtClean="0">
              <a:latin typeface="Cambria"/>
              <a:cs typeface="Cambria"/>
            </a:endParaRP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mbria"/>
                <a:cs typeface="Cambria"/>
              </a:rPr>
              <a:t>Inheritance in Java is a mechanism in which one object acquires all the properties and behaviors of a parent object</a:t>
            </a:r>
            <a:r>
              <a:rPr lang="en-US" sz="2400" spc="-5" dirty="0" smtClean="0">
                <a:latin typeface="Cambria"/>
                <a:cs typeface="Cambria"/>
              </a:rPr>
              <a:t>.</a:t>
            </a:r>
          </a:p>
          <a:p>
            <a:pPr marL="12699">
              <a:spcBef>
                <a:spcPts val="100"/>
              </a:spcBef>
            </a:pPr>
            <a:endParaRPr lang="en-US" sz="2400" spc="-5" dirty="0">
              <a:latin typeface="Cambria"/>
              <a:cs typeface="Cambria"/>
            </a:endParaRPr>
          </a:p>
          <a:p>
            <a:pPr marL="12699">
              <a:spcBef>
                <a:spcPts val="100"/>
              </a:spcBef>
            </a:pPr>
            <a:r>
              <a:rPr lang="en-US" sz="2400" b="1" spc="-5" dirty="0" smtClean="0">
                <a:latin typeface="Cambria"/>
                <a:cs typeface="Cambria"/>
              </a:rPr>
              <a:t>Advantages</a:t>
            </a:r>
            <a:r>
              <a:rPr lang="en-US" sz="2400" b="1" spc="-5" dirty="0">
                <a:latin typeface="Cambria"/>
                <a:cs typeface="Cambria"/>
              </a:rPr>
              <a:t>:</a:t>
            </a:r>
          </a:p>
          <a:p>
            <a:pPr marL="12699">
              <a:spcBef>
                <a:spcPts val="100"/>
              </a:spcBef>
            </a:pPr>
            <a:r>
              <a:rPr lang="en-US" sz="2400" spc="-5" dirty="0" err="1" smtClean="0">
                <a:latin typeface="Cambria"/>
                <a:cs typeface="Cambria"/>
              </a:rPr>
              <a:t>i</a:t>
            </a:r>
            <a:r>
              <a:rPr lang="en-US" sz="2400" spc="-5" dirty="0" smtClean="0">
                <a:latin typeface="Cambria"/>
                <a:cs typeface="Cambria"/>
              </a:rPr>
              <a:t>. Code </a:t>
            </a:r>
            <a:r>
              <a:rPr lang="en-US" sz="2400" spc="-5" dirty="0">
                <a:latin typeface="Cambria"/>
                <a:cs typeface="Cambria"/>
              </a:rPr>
              <a:t>reusability</a:t>
            </a:r>
          </a:p>
          <a:p>
            <a:pPr marL="12699">
              <a:spcBef>
                <a:spcPts val="100"/>
              </a:spcBef>
            </a:pPr>
            <a:r>
              <a:rPr lang="en-US" sz="2400" spc="-5" dirty="0" smtClean="0">
                <a:latin typeface="Cambria"/>
                <a:cs typeface="Cambria"/>
              </a:rPr>
              <a:t>ii. Extensibility</a:t>
            </a:r>
            <a:endParaRPr lang="en-US" sz="2400" spc="-5" dirty="0">
              <a:latin typeface="Cambria"/>
              <a:cs typeface="Cambria"/>
            </a:endParaRPr>
          </a:p>
          <a:p>
            <a:pPr marL="12699">
              <a:spcBef>
                <a:spcPts val="100"/>
              </a:spcBef>
            </a:pPr>
            <a:r>
              <a:rPr lang="en-US" sz="2400" spc="-5" dirty="0" smtClean="0">
                <a:latin typeface="Cambria"/>
                <a:cs typeface="Cambria"/>
              </a:rPr>
              <a:t>iii. Data </a:t>
            </a:r>
            <a:r>
              <a:rPr lang="en-US" sz="2400" spc="-5" dirty="0">
                <a:latin typeface="Cambria"/>
                <a:cs typeface="Cambria"/>
              </a:rPr>
              <a:t>hiding</a:t>
            </a:r>
          </a:p>
          <a:p>
            <a:pPr marL="12699">
              <a:spcBef>
                <a:spcPts val="100"/>
              </a:spcBef>
            </a:pPr>
            <a:r>
              <a:rPr lang="en-US" sz="2400" spc="-5" dirty="0" smtClean="0">
                <a:latin typeface="Cambria"/>
                <a:cs typeface="Cambria"/>
              </a:rPr>
              <a:t>iv. Overriding</a:t>
            </a:r>
            <a:endParaRPr lang="en-US" sz="2400" spc="-5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760" y="907292"/>
            <a:ext cx="4343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Using Final </a:t>
            </a:r>
            <a:r>
              <a:rPr lang="en-US" sz="3200" spc="-5" dirty="0">
                <a:solidFill>
                  <a:srgbClr val="FFFFFF"/>
                </a:solidFill>
              </a:rPr>
              <a:t>with </a:t>
            </a:r>
            <a:r>
              <a:rPr lang="en-US" sz="3200" spc="-5" dirty="0" smtClean="0">
                <a:solidFill>
                  <a:srgbClr val="FFFFFF"/>
                </a:solidFill>
              </a:rPr>
              <a:t>Inheritance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57201" y="2057400"/>
            <a:ext cx="9448800" cy="2649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The final keyword in java is used to restrict the user</a:t>
            </a:r>
            <a:r>
              <a:rPr lang="en-US" sz="2800" dirty="0" smtClean="0">
                <a:latin typeface="Cambria"/>
                <a:cs typeface="Cambria"/>
              </a:rPr>
              <a:t>.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The java final keyword can be used in many context. Final can be: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mbria"/>
                <a:cs typeface="Cambria"/>
              </a:rPr>
              <a:t>Variable</a:t>
            </a:r>
            <a:endParaRPr lang="en-US" sz="2800" b="1" dirty="0">
              <a:latin typeface="Cambria"/>
              <a:cs typeface="Cambria"/>
            </a:endParaRP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mbria"/>
                <a:cs typeface="Cambria"/>
              </a:rPr>
              <a:t>Method</a:t>
            </a:r>
            <a:endParaRPr lang="en-US" sz="2800" b="1" dirty="0">
              <a:latin typeface="Cambria"/>
              <a:cs typeface="Cambria"/>
            </a:endParaRP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mbria"/>
                <a:cs typeface="Cambria"/>
              </a:rPr>
              <a:t>Class</a:t>
            </a:r>
            <a:endParaRPr sz="2800" b="1" dirty="0">
              <a:latin typeface="Cambria"/>
              <a:cs typeface="Cambri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81400" y="3352800"/>
            <a:ext cx="5518307" cy="4009279"/>
            <a:chOff x="3581400" y="3352800"/>
            <a:chExt cx="5518307" cy="40092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1400" y="3352800"/>
              <a:ext cx="5518307" cy="400927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934200" y="67056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760" y="907292"/>
            <a:ext cx="4343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Using Final </a:t>
            </a:r>
            <a:r>
              <a:rPr lang="en-US" sz="3200" spc="-5" dirty="0">
                <a:solidFill>
                  <a:srgbClr val="FFFFFF"/>
                </a:solidFill>
              </a:rPr>
              <a:t>with </a:t>
            </a:r>
            <a:r>
              <a:rPr lang="en-US" sz="3200" spc="-5" dirty="0" smtClean="0">
                <a:solidFill>
                  <a:srgbClr val="FFFFFF"/>
                </a:solidFill>
              </a:rPr>
              <a:t>Inheritance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57201" y="2057400"/>
            <a:ext cx="9448800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Java final variable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If you make any variable as final, you cannot change the value of final variable(It will be constant).</a:t>
            </a:r>
            <a:endParaRPr sz="2800" b="1" dirty="0">
              <a:latin typeface="Cambria"/>
              <a:cs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3657600"/>
            <a:ext cx="50292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/>
              <a:t>class A{  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b="1" dirty="0">
                <a:solidFill>
                  <a:srgbClr val="FF0000"/>
                </a:solidFill>
              </a:rPr>
              <a:t>final</a:t>
            </a:r>
            <a:r>
              <a:rPr lang="en-IN" sz="2400" dirty="0"/>
              <a:t>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speedlimit</a:t>
            </a:r>
            <a:r>
              <a:rPr lang="en-IN" sz="2400" dirty="0"/>
              <a:t>=90;//final variable  </a:t>
            </a:r>
          </a:p>
          <a:p>
            <a:r>
              <a:rPr lang="en-IN" sz="2400" dirty="0"/>
              <a:t> void run(){  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speedlimit</a:t>
            </a:r>
            <a:r>
              <a:rPr lang="en-IN" sz="2400" dirty="0"/>
              <a:t>=400;  </a:t>
            </a:r>
          </a:p>
          <a:p>
            <a:r>
              <a:rPr lang="en-IN" sz="2400" dirty="0"/>
              <a:t> }  </a:t>
            </a:r>
          </a:p>
          <a:p>
            <a:r>
              <a:rPr lang="en-IN" sz="2400" dirty="0"/>
              <a:t>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r>
              <a:rPr lang="en-IN" sz="2400" dirty="0"/>
              <a:t> </a:t>
            </a:r>
            <a:r>
              <a:rPr lang="en-IN" sz="2400" dirty="0" err="1" smtClean="0"/>
              <a:t>Aobj</a:t>
            </a:r>
            <a:r>
              <a:rPr lang="en-IN" sz="2400" dirty="0" smtClean="0"/>
              <a:t>=new  A();  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err="1"/>
              <a:t>obj.run</a:t>
            </a:r>
            <a:r>
              <a:rPr lang="en-IN" sz="2400" dirty="0"/>
              <a:t>();  </a:t>
            </a:r>
          </a:p>
          <a:p>
            <a:r>
              <a:rPr lang="en-IN" sz="2400" dirty="0"/>
              <a:t> } 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1" y="6704588"/>
            <a:ext cx="3073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Output: Compile </a:t>
            </a:r>
            <a:r>
              <a:rPr lang="en-IN" sz="2000" dirty="0"/>
              <a:t>Time Error</a:t>
            </a:r>
          </a:p>
        </p:txBody>
      </p:sp>
    </p:spTree>
    <p:extLst>
      <p:ext uri="{BB962C8B-B14F-4D97-AF65-F5344CB8AC3E}">
        <p14:creationId xmlns:p14="http://schemas.microsoft.com/office/powerpoint/2010/main" val="25101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760" y="907292"/>
            <a:ext cx="4343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Using Final </a:t>
            </a:r>
            <a:r>
              <a:rPr lang="en-US" sz="3200" spc="-5" dirty="0">
                <a:solidFill>
                  <a:srgbClr val="FFFFFF"/>
                </a:solidFill>
              </a:rPr>
              <a:t>with </a:t>
            </a:r>
            <a:r>
              <a:rPr lang="en-US" sz="3200" spc="-5" dirty="0" smtClean="0">
                <a:solidFill>
                  <a:srgbClr val="FFFFFF"/>
                </a:solidFill>
              </a:rPr>
              <a:t>Inheritance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57201" y="2057400"/>
            <a:ext cx="9448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Java final method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If you make any method as final, you cannot override it.</a:t>
            </a:r>
            <a:endParaRPr sz="2800" b="1" dirty="0">
              <a:latin typeface="Cambria"/>
              <a:cs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2923" y="3083014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class </a:t>
            </a:r>
            <a:r>
              <a:rPr lang="en-IN" sz="2400" dirty="0" smtClean="0"/>
              <a:t>A{  </a:t>
            </a:r>
            <a:endParaRPr lang="en-IN" sz="2400" dirty="0"/>
          </a:p>
          <a:p>
            <a:r>
              <a:rPr lang="en-IN" sz="2400" dirty="0"/>
              <a:t>  </a:t>
            </a:r>
            <a:r>
              <a:rPr lang="en-IN" sz="2400" dirty="0">
                <a:solidFill>
                  <a:srgbClr val="FF0000"/>
                </a:solidFill>
              </a:rPr>
              <a:t>final</a:t>
            </a:r>
            <a:r>
              <a:rPr lang="en-IN" sz="2400" dirty="0"/>
              <a:t> void run(){</a:t>
            </a:r>
            <a:r>
              <a:rPr lang="en-IN" sz="2400" dirty="0" err="1"/>
              <a:t>System.out.println</a:t>
            </a:r>
            <a:r>
              <a:rPr lang="en-IN" sz="2400" dirty="0" smtClean="0"/>
              <a:t>(“From Class A");}  </a:t>
            </a:r>
            <a:endParaRPr lang="en-IN" sz="2400" dirty="0"/>
          </a:p>
          <a:p>
            <a:r>
              <a:rPr lang="en-IN" sz="2400" dirty="0"/>
              <a:t>}  </a:t>
            </a:r>
          </a:p>
          <a:p>
            <a:r>
              <a:rPr lang="en-IN" sz="2400" dirty="0"/>
              <a:t>     </a:t>
            </a:r>
          </a:p>
          <a:p>
            <a:r>
              <a:rPr lang="en-IN" sz="2400" dirty="0"/>
              <a:t>class </a:t>
            </a:r>
            <a:r>
              <a:rPr lang="en-IN" sz="2400" dirty="0" smtClean="0"/>
              <a:t>B extends A{  </a:t>
            </a:r>
            <a:endParaRPr lang="en-IN" sz="2400" dirty="0"/>
          </a:p>
          <a:p>
            <a:r>
              <a:rPr lang="en-IN" sz="2400" dirty="0"/>
              <a:t>   void run(){</a:t>
            </a:r>
            <a:r>
              <a:rPr lang="en-IN" sz="2400" dirty="0" err="1"/>
              <a:t>System.out.println</a:t>
            </a:r>
            <a:r>
              <a:rPr lang="en-IN" sz="2400" dirty="0" smtClean="0"/>
              <a:t>(“From Class B");}  </a:t>
            </a:r>
            <a:endParaRPr lang="en-IN" sz="2400" dirty="0"/>
          </a:p>
          <a:p>
            <a:r>
              <a:rPr lang="en-IN" sz="2400" dirty="0"/>
              <a:t>     </a:t>
            </a:r>
          </a:p>
          <a:p>
            <a:r>
              <a:rPr lang="en-IN" sz="2400" dirty="0"/>
              <a:t>  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r>
              <a:rPr lang="en-IN" sz="2400" dirty="0"/>
              <a:t>   </a:t>
            </a:r>
            <a:r>
              <a:rPr lang="en-IN" sz="2400" dirty="0" smtClean="0"/>
              <a:t>B b1= </a:t>
            </a:r>
            <a:r>
              <a:rPr lang="en-IN" sz="2400" dirty="0"/>
              <a:t>new </a:t>
            </a:r>
            <a:r>
              <a:rPr lang="en-IN" sz="2400" dirty="0" smtClean="0"/>
              <a:t>B();  </a:t>
            </a:r>
            <a:endParaRPr lang="en-IN" sz="2400" dirty="0"/>
          </a:p>
          <a:p>
            <a:r>
              <a:rPr lang="en-IN" sz="2400" dirty="0"/>
              <a:t>   </a:t>
            </a:r>
            <a:r>
              <a:rPr lang="en-IN" sz="2400" dirty="0" smtClean="0"/>
              <a:t>b1.run();  </a:t>
            </a:r>
            <a:endParaRPr lang="en-IN" sz="2400" dirty="0"/>
          </a:p>
          <a:p>
            <a:r>
              <a:rPr lang="en-IN" sz="2400" dirty="0"/>
              <a:t>   }  </a:t>
            </a:r>
          </a:p>
          <a:p>
            <a:r>
              <a:rPr lang="en-IN" sz="2400" dirty="0"/>
              <a:t>} 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1" y="6704588"/>
            <a:ext cx="3073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Output: Compile </a:t>
            </a:r>
            <a:r>
              <a:rPr lang="en-IN" sz="2000" dirty="0"/>
              <a:t>Time Error</a:t>
            </a:r>
          </a:p>
        </p:txBody>
      </p:sp>
    </p:spTree>
    <p:extLst>
      <p:ext uri="{BB962C8B-B14F-4D97-AF65-F5344CB8AC3E}">
        <p14:creationId xmlns:p14="http://schemas.microsoft.com/office/powerpoint/2010/main" val="19982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760" y="907292"/>
            <a:ext cx="4343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Using Final </a:t>
            </a:r>
            <a:r>
              <a:rPr lang="en-US" sz="3200" spc="-5" dirty="0">
                <a:solidFill>
                  <a:srgbClr val="FFFFFF"/>
                </a:solidFill>
              </a:rPr>
              <a:t>with </a:t>
            </a:r>
            <a:r>
              <a:rPr lang="en-US" sz="3200" spc="-5" dirty="0" smtClean="0">
                <a:solidFill>
                  <a:srgbClr val="FFFFFF"/>
                </a:solidFill>
              </a:rPr>
              <a:t>Inheritance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57201" y="2057400"/>
            <a:ext cx="9448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Java final class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If you make any class as final, you cannot extend it.</a:t>
            </a:r>
            <a:endParaRPr sz="2800" b="1" dirty="0">
              <a:latin typeface="Cambria"/>
              <a:cs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3097221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final</a:t>
            </a:r>
            <a:r>
              <a:rPr lang="en-IN" sz="2400" dirty="0"/>
              <a:t> class </a:t>
            </a:r>
            <a:r>
              <a:rPr lang="en-IN" sz="2400" dirty="0" smtClean="0"/>
              <a:t>B{}  </a:t>
            </a:r>
            <a:endParaRPr lang="en-IN" sz="2400" dirty="0"/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class </a:t>
            </a:r>
            <a:r>
              <a:rPr lang="en-IN" sz="2400" dirty="0" smtClean="0"/>
              <a:t>H </a:t>
            </a:r>
            <a:r>
              <a:rPr lang="en-IN" sz="2400" dirty="0"/>
              <a:t>extends </a:t>
            </a:r>
            <a:r>
              <a:rPr lang="en-IN" sz="2400" dirty="0" smtClean="0"/>
              <a:t>B{  </a:t>
            </a:r>
            <a:endParaRPr lang="en-IN" sz="2400" dirty="0"/>
          </a:p>
          <a:p>
            <a:r>
              <a:rPr lang="en-IN" sz="2400" dirty="0"/>
              <a:t>  void </a:t>
            </a:r>
            <a:r>
              <a:rPr lang="en-IN" sz="2400" dirty="0" smtClean="0"/>
              <a:t>run</a:t>
            </a:r>
            <a:r>
              <a:rPr lang="en-IN" sz="2400" dirty="0"/>
              <a:t>(){</a:t>
            </a:r>
            <a:r>
              <a:rPr lang="en-IN" sz="2400" dirty="0" err="1"/>
              <a:t>System.out.println</a:t>
            </a:r>
            <a:r>
              <a:rPr lang="en-IN" sz="2400" dirty="0" smtClean="0"/>
              <a:t>(“From class H");}  </a:t>
            </a:r>
            <a:endParaRPr lang="en-IN" sz="2400" dirty="0"/>
          </a:p>
          <a:p>
            <a:r>
              <a:rPr lang="en-IN" sz="2400" dirty="0"/>
              <a:t>    </a:t>
            </a:r>
          </a:p>
          <a:p>
            <a:r>
              <a:rPr lang="en-IN" sz="2400" dirty="0"/>
              <a:t> 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H h1= </a:t>
            </a:r>
            <a:r>
              <a:rPr lang="en-IN" sz="2400" dirty="0"/>
              <a:t>new </a:t>
            </a:r>
            <a:r>
              <a:rPr lang="en-IN" sz="2400" dirty="0" smtClean="0"/>
              <a:t>H();  </a:t>
            </a:r>
            <a:endParaRPr lang="en-IN" sz="2400" dirty="0"/>
          </a:p>
          <a:p>
            <a:r>
              <a:rPr lang="en-IN" sz="2400" dirty="0"/>
              <a:t>  </a:t>
            </a:r>
            <a:r>
              <a:rPr lang="en-IN" sz="2400" dirty="0" smtClean="0"/>
              <a:t>h1.run</a:t>
            </a:r>
            <a:r>
              <a:rPr lang="en-IN" sz="2400" dirty="0"/>
              <a:t>();  </a:t>
            </a:r>
          </a:p>
          <a:p>
            <a:r>
              <a:rPr lang="en-IN" sz="2400" dirty="0"/>
              <a:t>  }  </a:t>
            </a:r>
          </a:p>
          <a:p>
            <a:r>
              <a:rPr lang="en-IN" sz="2400" dirty="0"/>
              <a:t>} 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1" y="6704588"/>
            <a:ext cx="3073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Output: Compile </a:t>
            </a:r>
            <a:r>
              <a:rPr lang="en-IN" sz="2000" dirty="0"/>
              <a:t>Time Error</a:t>
            </a:r>
          </a:p>
        </p:txBody>
      </p:sp>
    </p:spTree>
    <p:extLst>
      <p:ext uri="{BB962C8B-B14F-4D97-AF65-F5344CB8AC3E}">
        <p14:creationId xmlns:p14="http://schemas.microsoft.com/office/powerpoint/2010/main" val="16244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760" y="907292"/>
            <a:ext cx="4343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Using Final </a:t>
            </a:r>
            <a:r>
              <a:rPr lang="en-US" sz="3200" spc="-5" dirty="0">
                <a:solidFill>
                  <a:srgbClr val="FFFFFF"/>
                </a:solidFill>
              </a:rPr>
              <a:t>with </a:t>
            </a:r>
            <a:r>
              <a:rPr lang="en-US" sz="3200" spc="-5" dirty="0" smtClean="0">
                <a:solidFill>
                  <a:srgbClr val="FFFFFF"/>
                </a:solidFill>
              </a:rPr>
              <a:t>Inheritance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57201" y="2057400"/>
            <a:ext cx="9448800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Is final method inherited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?</a:t>
            </a:r>
          </a:p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Cambria"/>
                <a:cs typeface="Cambria"/>
              </a:rPr>
              <a:t>Yes, final method is inherited but you cannot override it.</a:t>
            </a:r>
            <a:endParaRPr sz="2800" b="1" dirty="0">
              <a:latin typeface="Cambria"/>
              <a:cs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501" y="3643393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class </a:t>
            </a:r>
            <a:r>
              <a:rPr lang="en-IN" sz="2400" dirty="0" smtClean="0"/>
              <a:t>B{  </a:t>
            </a:r>
            <a:endParaRPr lang="en-IN" sz="2400" dirty="0"/>
          </a:p>
          <a:p>
            <a:r>
              <a:rPr lang="en-IN" sz="2400" dirty="0"/>
              <a:t>  </a:t>
            </a:r>
            <a:r>
              <a:rPr lang="en-IN" sz="2400" dirty="0">
                <a:solidFill>
                  <a:srgbClr val="FF0000"/>
                </a:solidFill>
              </a:rPr>
              <a:t>final</a:t>
            </a:r>
            <a:r>
              <a:rPr lang="en-IN" sz="2400" dirty="0"/>
              <a:t> void run(){</a:t>
            </a:r>
            <a:r>
              <a:rPr lang="en-IN" sz="2400" dirty="0" err="1"/>
              <a:t>System.out.println</a:t>
            </a:r>
            <a:r>
              <a:rPr lang="en-IN" sz="2400" dirty="0" smtClean="0"/>
              <a:t>(“B class");}  </a:t>
            </a:r>
            <a:endParaRPr lang="en-IN" sz="2400" dirty="0"/>
          </a:p>
          <a:p>
            <a:r>
              <a:rPr lang="en-IN" sz="2400" dirty="0"/>
              <a:t>}  </a:t>
            </a:r>
          </a:p>
          <a:p>
            <a:r>
              <a:rPr lang="en-IN" sz="2400" dirty="0"/>
              <a:t>class </a:t>
            </a:r>
            <a:r>
              <a:rPr lang="en-IN" sz="2400" dirty="0" smtClean="0"/>
              <a:t>H </a:t>
            </a:r>
            <a:r>
              <a:rPr lang="en-IN" sz="2400" dirty="0"/>
              <a:t>extends </a:t>
            </a:r>
            <a:r>
              <a:rPr lang="en-IN" sz="2400" dirty="0" smtClean="0"/>
              <a:t>B{  </a:t>
            </a:r>
            <a:endParaRPr lang="en-IN" sz="2400" dirty="0"/>
          </a:p>
          <a:p>
            <a:r>
              <a:rPr lang="en-IN" sz="2400" dirty="0"/>
              <a:t>  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r>
              <a:rPr lang="en-IN" sz="2400" dirty="0"/>
              <a:t>    </a:t>
            </a:r>
            <a:r>
              <a:rPr lang="en-IN" sz="2400" dirty="0" smtClean="0"/>
              <a:t>H h1 = new H()    //</a:t>
            </a:r>
            <a:r>
              <a:rPr lang="en-IN" sz="2400" dirty="0"/>
              <a:t>//new </a:t>
            </a:r>
            <a:r>
              <a:rPr lang="en-IN" sz="2400" dirty="0" smtClean="0"/>
              <a:t>H().</a:t>
            </a:r>
            <a:r>
              <a:rPr lang="en-IN" sz="2400" dirty="0"/>
              <a:t>run();  </a:t>
            </a:r>
          </a:p>
          <a:p>
            <a:r>
              <a:rPr lang="en-IN" sz="2400" dirty="0" smtClean="0"/>
              <a:t>    h1.run</a:t>
            </a:r>
            <a:r>
              <a:rPr lang="en-IN" sz="2400" dirty="0"/>
              <a:t>(); 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}  </a:t>
            </a:r>
            <a:endParaRPr lang="en-IN" sz="2400" dirty="0"/>
          </a:p>
          <a:p>
            <a:r>
              <a:rPr lang="en-IN" sz="2400" dirty="0"/>
              <a:t>} 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1" y="6704588"/>
            <a:ext cx="3073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Output: Compile </a:t>
            </a:r>
            <a:r>
              <a:rPr lang="en-IN" sz="2000" dirty="0"/>
              <a:t>Time Error</a:t>
            </a:r>
          </a:p>
        </p:txBody>
      </p:sp>
    </p:spTree>
    <p:extLst>
      <p:ext uri="{BB962C8B-B14F-4D97-AF65-F5344CB8AC3E}">
        <p14:creationId xmlns:p14="http://schemas.microsoft.com/office/powerpoint/2010/main" val="356568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94933"/>
            <a:ext cx="4190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Object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091" y="2033934"/>
            <a:ext cx="8824489" cy="485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The Object class is the parent class of all the classes in java by default. </a:t>
            </a:r>
            <a:r>
              <a:rPr lang="en-US" sz="2800" spc="-5" dirty="0">
                <a:latin typeface="Cambria"/>
                <a:cs typeface="Cambria"/>
              </a:rPr>
              <a:t>In other words, it is the topmost class of java</a:t>
            </a:r>
            <a:r>
              <a:rPr lang="en-US" sz="2800" spc="-5" dirty="0" smtClean="0">
                <a:latin typeface="Cambria"/>
                <a:cs typeface="Cambria"/>
              </a:rPr>
              <a:t>.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Object class is present in </a:t>
            </a:r>
            <a:r>
              <a:rPr lang="en-US" sz="2800" b="1" dirty="0" err="1">
                <a:latin typeface="Cambria"/>
                <a:cs typeface="Cambria"/>
              </a:rPr>
              <a:t>java.lang</a:t>
            </a:r>
            <a:r>
              <a:rPr lang="en-US" sz="2800" dirty="0">
                <a:latin typeface="Cambria"/>
                <a:cs typeface="Cambria"/>
              </a:rPr>
              <a:t> package</a:t>
            </a:r>
            <a:r>
              <a:rPr lang="en-US" sz="2800" dirty="0" smtClean="0">
                <a:latin typeface="Cambria"/>
                <a:cs typeface="Cambria"/>
              </a:rPr>
              <a:t>.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/>
                <a:cs typeface="Cambria"/>
              </a:rPr>
              <a:t>Object class methods: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800" dirty="0" err="1" smtClean="0">
                <a:latin typeface="Cambria"/>
                <a:cs typeface="Cambria"/>
              </a:rPr>
              <a:t>toString</a:t>
            </a:r>
            <a:r>
              <a:rPr lang="en-IN" sz="2800" dirty="0" smtClean="0">
                <a:latin typeface="Cambria"/>
                <a:cs typeface="Cambria"/>
              </a:rPr>
              <a:t>()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800" dirty="0" err="1" smtClean="0">
                <a:latin typeface="Cambria"/>
                <a:cs typeface="Cambria"/>
              </a:rPr>
              <a:t>hashCode</a:t>
            </a:r>
            <a:r>
              <a:rPr lang="en-IN" sz="2800" dirty="0" smtClean="0">
                <a:latin typeface="Cambria"/>
                <a:cs typeface="Cambria"/>
              </a:rPr>
              <a:t>()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Cambria"/>
                <a:cs typeface="Cambria"/>
              </a:rPr>
              <a:t>Equals()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800" dirty="0" err="1" smtClean="0">
                <a:latin typeface="Cambria"/>
                <a:cs typeface="Cambria"/>
              </a:rPr>
              <a:t>getClass</a:t>
            </a:r>
            <a:r>
              <a:rPr lang="en-IN" sz="2800" dirty="0" smtClean="0">
                <a:latin typeface="Cambria"/>
                <a:cs typeface="Cambria"/>
              </a:rPr>
              <a:t>()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Cambria"/>
                <a:cs typeface="Cambria"/>
              </a:rPr>
              <a:t>Finalize()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Cambria"/>
                <a:cs typeface="Cambria"/>
              </a:rPr>
              <a:t>Clone()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94933"/>
            <a:ext cx="4190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Object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091" y="2033934"/>
            <a:ext cx="9289309" cy="343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class </a:t>
            </a: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Object</a:t>
            </a:r>
            <a:r>
              <a:rPr lang="en-US" sz="2400" spc="-5" dirty="0">
                <a:latin typeface="Cambria"/>
                <a:cs typeface="Cambria"/>
              </a:rPr>
              <a:t> { }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public class Main {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    public static void main(String[] </a:t>
            </a:r>
            <a:r>
              <a:rPr lang="en-US" sz="2400" spc="-5" dirty="0" err="1">
                <a:latin typeface="Cambria"/>
                <a:cs typeface="Cambria"/>
              </a:rPr>
              <a:t>args</a:t>
            </a:r>
            <a:r>
              <a:rPr lang="en-US" sz="2400" spc="-5" dirty="0">
                <a:latin typeface="Cambria"/>
                <a:cs typeface="Cambria"/>
              </a:rPr>
              <a:t>)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    {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        String </a:t>
            </a:r>
            <a:r>
              <a:rPr lang="en-US" sz="2400" spc="-5" dirty="0" err="1">
                <a:latin typeface="Cambria"/>
                <a:cs typeface="Cambria"/>
              </a:rPr>
              <a:t>obj</a:t>
            </a:r>
            <a:r>
              <a:rPr lang="en-US" sz="2400" spc="-5" dirty="0">
                <a:latin typeface="Cambria"/>
                <a:cs typeface="Cambria"/>
              </a:rPr>
              <a:t> = new String("Hi");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        </a:t>
            </a: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Class</a:t>
            </a:r>
            <a:r>
              <a:rPr lang="en-US" sz="2400" spc="-5" dirty="0">
                <a:latin typeface="Cambria"/>
                <a:cs typeface="Cambria"/>
              </a:rPr>
              <a:t> c = </a:t>
            </a:r>
            <a:r>
              <a:rPr lang="en-US" sz="2400" spc="-5" dirty="0" err="1">
                <a:solidFill>
                  <a:srgbClr val="FF0000"/>
                </a:solidFill>
                <a:latin typeface="Cambria"/>
                <a:cs typeface="Cambria"/>
              </a:rPr>
              <a:t>obj.getClass</a:t>
            </a:r>
            <a:r>
              <a:rPr lang="en-US" sz="2400" spc="-5" dirty="0">
                <a:latin typeface="Cambria"/>
                <a:cs typeface="Cambria"/>
              </a:rPr>
              <a:t>();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        </a:t>
            </a:r>
            <a:r>
              <a:rPr lang="en-US" sz="2400" spc="-5" dirty="0" err="1">
                <a:latin typeface="Cambria"/>
                <a:cs typeface="Cambria"/>
              </a:rPr>
              <a:t>System.out.println</a:t>
            </a:r>
            <a:r>
              <a:rPr lang="en-US" sz="2400" spc="-5" dirty="0">
                <a:latin typeface="Cambria"/>
                <a:cs typeface="Cambria"/>
              </a:rPr>
              <a:t>("Class of Object </a:t>
            </a:r>
            <a:r>
              <a:rPr lang="en-US" sz="2400" spc="-5" dirty="0" err="1">
                <a:latin typeface="Cambria"/>
                <a:cs typeface="Cambria"/>
              </a:rPr>
              <a:t>obj</a:t>
            </a:r>
            <a:r>
              <a:rPr lang="en-US" sz="2400" spc="-5" dirty="0">
                <a:latin typeface="Cambria"/>
                <a:cs typeface="Cambria"/>
              </a:rPr>
              <a:t> is: "+ </a:t>
            </a:r>
            <a:r>
              <a:rPr lang="en-US" sz="2400" spc="-5" dirty="0" err="1">
                <a:solidFill>
                  <a:srgbClr val="FF0000"/>
                </a:solidFill>
                <a:latin typeface="Cambria"/>
                <a:cs typeface="Cambria"/>
              </a:rPr>
              <a:t>c.getName</a:t>
            </a:r>
            <a:r>
              <a:rPr lang="en-US" sz="2400" spc="-5" dirty="0">
                <a:latin typeface="Cambria"/>
                <a:cs typeface="Cambria"/>
              </a:rPr>
              <a:t>());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    }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}</a:t>
            </a:r>
            <a:endParaRPr lang="en-US" sz="2400" spc="-5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17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94933"/>
            <a:ext cx="4190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Object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905000"/>
            <a:ext cx="9289309" cy="5770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class Main{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lang="en-US" sz="2000" spc="-5" dirty="0" err="1">
                <a:latin typeface="Cambria"/>
                <a:cs typeface="Cambria"/>
              </a:rPr>
              <a:t>int</a:t>
            </a: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lang="en-US" sz="2000" spc="-5" dirty="0" err="1">
                <a:latin typeface="Cambria"/>
                <a:cs typeface="Cambria"/>
              </a:rPr>
              <a:t>rollno</a:t>
            </a:r>
            <a:r>
              <a:rPr lang="en-US" sz="2000" spc="-5" dirty="0">
                <a:latin typeface="Cambria"/>
                <a:cs typeface="Cambria"/>
              </a:rPr>
              <a:t>;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String name;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lang="en-US" sz="2000" spc="-5" dirty="0" smtClean="0">
                <a:latin typeface="Cambria"/>
                <a:cs typeface="Cambria"/>
              </a:rPr>
              <a:t>Main(</a:t>
            </a:r>
            <a:r>
              <a:rPr lang="en-US" sz="2000" spc="-5" dirty="0" err="1" smtClean="0">
                <a:latin typeface="Cambria"/>
                <a:cs typeface="Cambria"/>
              </a:rPr>
              <a:t>int</a:t>
            </a:r>
            <a:r>
              <a:rPr lang="en-US" sz="2000" spc="-5" dirty="0" smtClean="0">
                <a:latin typeface="Cambria"/>
                <a:cs typeface="Cambria"/>
              </a:rPr>
              <a:t> </a:t>
            </a:r>
            <a:r>
              <a:rPr lang="en-US" sz="2000" spc="-5" dirty="0" err="1">
                <a:latin typeface="Cambria"/>
                <a:cs typeface="Cambria"/>
              </a:rPr>
              <a:t>rollno</a:t>
            </a:r>
            <a:r>
              <a:rPr lang="en-US" sz="2000" spc="-5" dirty="0">
                <a:latin typeface="Cambria"/>
                <a:cs typeface="Cambria"/>
              </a:rPr>
              <a:t>, String name){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lang="en-US" sz="2000" spc="-5" dirty="0" err="1">
                <a:latin typeface="Cambria"/>
                <a:cs typeface="Cambria"/>
              </a:rPr>
              <a:t>this.rollno</a:t>
            </a:r>
            <a:r>
              <a:rPr lang="en-US" sz="2000" spc="-5" dirty="0">
                <a:latin typeface="Cambria"/>
                <a:cs typeface="Cambria"/>
              </a:rPr>
              <a:t>=</a:t>
            </a:r>
            <a:r>
              <a:rPr lang="en-US" sz="2000" spc="-5" dirty="0" err="1">
                <a:latin typeface="Cambria"/>
                <a:cs typeface="Cambria"/>
              </a:rPr>
              <a:t>rollno</a:t>
            </a:r>
            <a:r>
              <a:rPr lang="en-US" sz="2000" spc="-5" dirty="0">
                <a:latin typeface="Cambria"/>
                <a:cs typeface="Cambria"/>
              </a:rPr>
              <a:t>;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this.name=name;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lang="en-US" sz="2000" spc="-5" dirty="0" smtClean="0">
                <a:latin typeface="Cambria"/>
                <a:cs typeface="Cambria"/>
              </a:rPr>
              <a:t>}  </a:t>
            </a:r>
            <a:endParaRPr lang="en-US" sz="2000" spc="-5" dirty="0">
              <a:latin typeface="Cambria"/>
              <a:cs typeface="Cambria"/>
            </a:endParaRP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public String </a:t>
            </a:r>
            <a:r>
              <a:rPr lang="en-US" sz="2000" spc="-5" dirty="0" err="1">
                <a:solidFill>
                  <a:srgbClr val="FF0000"/>
                </a:solidFill>
                <a:latin typeface="Cambria"/>
                <a:cs typeface="Cambria"/>
              </a:rPr>
              <a:t>toString</a:t>
            </a:r>
            <a:r>
              <a:rPr lang="en-US" sz="2000" spc="-5" dirty="0">
                <a:latin typeface="Cambria"/>
                <a:cs typeface="Cambria"/>
              </a:rPr>
              <a:t>(){//overriding the </a:t>
            </a:r>
            <a:r>
              <a:rPr lang="en-US" sz="2000" spc="-5" dirty="0" err="1">
                <a:latin typeface="Cambria"/>
                <a:cs typeface="Cambria"/>
              </a:rPr>
              <a:t>toString</a:t>
            </a:r>
            <a:r>
              <a:rPr lang="en-US" sz="2000" spc="-5" dirty="0">
                <a:latin typeface="Cambria"/>
                <a:cs typeface="Cambria"/>
              </a:rPr>
              <a:t>() method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 return </a:t>
            </a:r>
            <a:r>
              <a:rPr lang="en-US" sz="2000" spc="-5" dirty="0" err="1">
                <a:latin typeface="Cambria"/>
                <a:cs typeface="Cambria"/>
              </a:rPr>
              <a:t>rollno</a:t>
            </a:r>
            <a:r>
              <a:rPr lang="en-US" sz="2000" spc="-5" dirty="0">
                <a:latin typeface="Cambria"/>
                <a:cs typeface="Cambria"/>
              </a:rPr>
              <a:t>+" "+name;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}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public static void main(String </a:t>
            </a:r>
            <a:r>
              <a:rPr lang="en-US" sz="2000" spc="-5" dirty="0" err="1">
                <a:latin typeface="Cambria"/>
                <a:cs typeface="Cambria"/>
              </a:rPr>
              <a:t>args</a:t>
            </a:r>
            <a:r>
              <a:rPr lang="en-US" sz="2000" spc="-5" dirty="0">
                <a:latin typeface="Cambria"/>
                <a:cs typeface="Cambria"/>
              </a:rPr>
              <a:t>[]){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  Main s1=new Main(101,"Raj");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  Main s2=new Main(102,"Vijay");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  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  </a:t>
            </a:r>
            <a:r>
              <a:rPr lang="en-US" sz="2000" spc="-5" dirty="0" err="1">
                <a:latin typeface="Cambria"/>
                <a:cs typeface="Cambria"/>
              </a:rPr>
              <a:t>System.out.println</a:t>
            </a:r>
            <a:r>
              <a:rPr lang="en-US" sz="2000" spc="-5" dirty="0">
                <a:latin typeface="Cambria"/>
                <a:cs typeface="Cambria"/>
              </a:rPr>
              <a:t>(s1);//compiler writes here s1.toString()  </a:t>
            </a:r>
          </a:p>
          <a:p>
            <a:pPr marL="12064" marR="5079">
              <a:spcBef>
                <a:spcPts val="100"/>
              </a:spcBef>
            </a:pPr>
            <a:r>
              <a:rPr lang="en-US" sz="2000" spc="-5" dirty="0">
                <a:latin typeface="Cambria"/>
                <a:cs typeface="Cambria"/>
              </a:rPr>
              <a:t>   </a:t>
            </a:r>
            <a:r>
              <a:rPr lang="en-US" sz="2000" spc="-5" dirty="0" err="1">
                <a:latin typeface="Cambria"/>
                <a:cs typeface="Cambria"/>
              </a:rPr>
              <a:t>System.out.println</a:t>
            </a:r>
            <a:r>
              <a:rPr lang="en-US" sz="2000" spc="-5" dirty="0">
                <a:latin typeface="Cambria"/>
                <a:cs typeface="Cambria"/>
              </a:rPr>
              <a:t>(s2);//compiler writes here s2.toString() </a:t>
            </a:r>
            <a:r>
              <a:rPr lang="en-US" sz="2000" spc="-5" dirty="0" smtClean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}  </a:t>
            </a:r>
            <a:r>
              <a:rPr lang="en-US" sz="2000" spc="-5" dirty="0" smtClean="0">
                <a:latin typeface="Cambria"/>
                <a:cs typeface="Cambria"/>
              </a:rPr>
              <a:t>} </a:t>
            </a:r>
            <a:endParaRPr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872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19099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Packages</a:t>
            </a: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Defining </a:t>
            </a: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Importing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9289309" cy="4955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mbria"/>
                <a:cs typeface="Cambria"/>
              </a:rPr>
              <a:t>Packages is a mechanism in which variety of classes and interfaces can be grouped together</a:t>
            </a:r>
            <a:r>
              <a:rPr lang="en-US" sz="2400" spc="-5" dirty="0" smtClean="0">
                <a:latin typeface="Cambria"/>
                <a:cs typeface="Cambria"/>
              </a:rPr>
              <a:t>.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spc="-5" dirty="0">
              <a:latin typeface="Cambria"/>
              <a:cs typeface="Cambria"/>
            </a:endParaRP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Advantages: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 err="1" smtClean="0">
                <a:latin typeface="Cambria"/>
                <a:cs typeface="Cambria"/>
              </a:rPr>
              <a:t>i</a:t>
            </a:r>
            <a:r>
              <a:rPr lang="en-US" sz="2400" spc="-5" dirty="0" smtClean="0">
                <a:latin typeface="Cambria"/>
                <a:cs typeface="Cambria"/>
              </a:rPr>
              <a:t>. Code </a:t>
            </a:r>
            <a:r>
              <a:rPr lang="en-US" sz="2400" spc="-5" dirty="0">
                <a:latin typeface="Cambria"/>
                <a:cs typeface="Cambria"/>
              </a:rPr>
              <a:t>reused – from other package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 smtClean="0">
                <a:latin typeface="Cambria"/>
                <a:cs typeface="Cambria"/>
              </a:rPr>
              <a:t>ii. Same </a:t>
            </a:r>
            <a:r>
              <a:rPr lang="en-US" sz="2400" spc="-5" dirty="0">
                <a:latin typeface="Cambria"/>
                <a:cs typeface="Cambria"/>
              </a:rPr>
              <a:t>name – two classes from two different packages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 smtClean="0">
                <a:latin typeface="Cambria"/>
                <a:cs typeface="Cambria"/>
              </a:rPr>
              <a:t>iii. Possible </a:t>
            </a:r>
            <a:r>
              <a:rPr lang="en-US" sz="2400" spc="-5" dirty="0">
                <a:latin typeface="Cambria"/>
                <a:cs typeface="Cambria"/>
              </a:rPr>
              <a:t>to hide the classes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 smtClean="0">
                <a:latin typeface="Cambria"/>
                <a:cs typeface="Cambria"/>
              </a:rPr>
              <a:t>iv. Name </a:t>
            </a:r>
            <a:r>
              <a:rPr lang="en-US" sz="2400" spc="-5" dirty="0">
                <a:latin typeface="Cambria"/>
                <a:cs typeface="Cambria"/>
              </a:rPr>
              <a:t>of the directory becomes the package name</a:t>
            </a:r>
            <a:r>
              <a:rPr lang="en-US" sz="2400" spc="-5" dirty="0" smtClean="0">
                <a:latin typeface="Cambria"/>
                <a:cs typeface="Cambria"/>
              </a:rPr>
              <a:t>.</a:t>
            </a:r>
          </a:p>
          <a:p>
            <a:pPr marL="12064" marR="5079">
              <a:spcBef>
                <a:spcPts val="100"/>
              </a:spcBef>
            </a:pPr>
            <a:endParaRPr lang="en-US" sz="2400" spc="-5" dirty="0">
              <a:latin typeface="Cambria"/>
              <a:cs typeface="Cambria"/>
            </a:endParaRP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Two types: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 err="1" smtClean="0">
                <a:latin typeface="Cambria"/>
                <a:cs typeface="Cambria"/>
              </a:rPr>
              <a:t>i</a:t>
            </a:r>
            <a:r>
              <a:rPr lang="en-US" sz="2400" spc="-5" dirty="0" smtClean="0">
                <a:latin typeface="Cambria"/>
                <a:cs typeface="Cambria"/>
              </a:rPr>
              <a:t>. </a:t>
            </a:r>
            <a:r>
              <a:rPr lang="en-US" sz="2400" b="1" spc="-5" dirty="0" smtClean="0">
                <a:latin typeface="Cambria"/>
                <a:cs typeface="Cambria"/>
              </a:rPr>
              <a:t>Built-in </a:t>
            </a:r>
            <a:r>
              <a:rPr lang="en-US" sz="2400" b="1" spc="-5" dirty="0">
                <a:latin typeface="Cambria"/>
                <a:cs typeface="Cambria"/>
              </a:rPr>
              <a:t>packages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mbria"/>
                <a:cs typeface="Cambria"/>
              </a:rPr>
              <a:t>Ex:  </a:t>
            </a:r>
            <a:r>
              <a:rPr lang="en-US" sz="2400" spc="-5" dirty="0" err="1">
                <a:latin typeface="Cambria"/>
                <a:cs typeface="Cambria"/>
              </a:rPr>
              <a:t>java.lang</a:t>
            </a:r>
            <a:r>
              <a:rPr lang="en-US" sz="2400" spc="-5" dirty="0">
                <a:latin typeface="Cambria"/>
                <a:cs typeface="Cambria"/>
              </a:rPr>
              <a:t>, </a:t>
            </a:r>
            <a:r>
              <a:rPr lang="en-US" sz="2400" spc="-5" dirty="0" err="1">
                <a:latin typeface="Cambria"/>
                <a:cs typeface="Cambria"/>
              </a:rPr>
              <a:t>java.util</a:t>
            </a:r>
            <a:r>
              <a:rPr lang="en-US" sz="2400" spc="-5" dirty="0">
                <a:latin typeface="Cambria"/>
                <a:cs typeface="Cambria"/>
              </a:rPr>
              <a:t>, java.io, </a:t>
            </a:r>
            <a:r>
              <a:rPr lang="en-US" sz="2400" spc="-5" dirty="0" err="1">
                <a:latin typeface="Cambria"/>
                <a:cs typeface="Cambria"/>
              </a:rPr>
              <a:t>java.awt</a:t>
            </a:r>
            <a:r>
              <a:rPr lang="en-US" sz="2400" spc="-5" dirty="0">
                <a:latin typeface="Cambria"/>
                <a:cs typeface="Cambria"/>
              </a:rPr>
              <a:t>, </a:t>
            </a:r>
            <a:r>
              <a:rPr lang="en-US" sz="2400" spc="-5" dirty="0" err="1">
                <a:latin typeface="Cambria"/>
                <a:cs typeface="Cambria"/>
              </a:rPr>
              <a:t>java.applet</a:t>
            </a:r>
            <a:endParaRPr lang="en-US" sz="2400" spc="-5" dirty="0">
              <a:latin typeface="Cambria"/>
              <a:cs typeface="Cambria"/>
            </a:endParaRPr>
          </a:p>
          <a:p>
            <a:pPr marL="12064" marR="5079">
              <a:spcBef>
                <a:spcPts val="100"/>
              </a:spcBef>
            </a:pPr>
            <a:r>
              <a:rPr lang="en-US" sz="2400" spc="-5" dirty="0" smtClean="0">
                <a:latin typeface="Cambria"/>
                <a:cs typeface="Cambria"/>
              </a:rPr>
              <a:t>ii. </a:t>
            </a:r>
            <a:r>
              <a:rPr lang="en-US" sz="2400" b="1" spc="-5" dirty="0" smtClean="0">
                <a:latin typeface="Cambria"/>
                <a:cs typeface="Cambria"/>
              </a:rPr>
              <a:t>User </a:t>
            </a:r>
            <a:r>
              <a:rPr lang="en-US" sz="2400" b="1" spc="-5" dirty="0">
                <a:latin typeface="Cambria"/>
                <a:cs typeface="Cambria"/>
              </a:rPr>
              <a:t>defined packages</a:t>
            </a:r>
          </a:p>
        </p:txBody>
      </p:sp>
    </p:spTree>
    <p:extLst>
      <p:ext uri="{BB962C8B-B14F-4D97-AF65-F5344CB8AC3E}">
        <p14:creationId xmlns:p14="http://schemas.microsoft.com/office/powerpoint/2010/main" val="18040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19099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Packages</a:t>
            </a: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Defining </a:t>
            </a: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Importing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9289309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Syntax to create package: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mbria"/>
                <a:cs typeface="Cambria"/>
              </a:rPr>
              <a:t>	</a:t>
            </a:r>
            <a:r>
              <a:rPr lang="en-US" sz="2400" b="1" spc="-5" dirty="0">
                <a:latin typeface="Cambria"/>
                <a:cs typeface="Cambria"/>
              </a:rPr>
              <a:t>package</a:t>
            </a:r>
            <a:r>
              <a:rPr lang="en-US" sz="2400" spc="-5" dirty="0">
                <a:latin typeface="Cambria"/>
                <a:cs typeface="Cambria"/>
              </a:rPr>
              <a:t> </a:t>
            </a:r>
            <a:r>
              <a:rPr lang="en-US" sz="2400" spc="-5" dirty="0" err="1">
                <a:latin typeface="Cambria"/>
                <a:cs typeface="Cambria"/>
              </a:rPr>
              <a:t>package_name</a:t>
            </a:r>
            <a:r>
              <a:rPr lang="en-US" sz="2400" spc="-5" dirty="0">
                <a:latin typeface="Cambria"/>
                <a:cs typeface="Cambria"/>
              </a:rPr>
              <a:t>; 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mbria"/>
                <a:cs typeface="Cambria"/>
              </a:rPr>
              <a:t>	</a:t>
            </a:r>
            <a:r>
              <a:rPr lang="en-US" sz="2400" b="1" spc="-5" dirty="0">
                <a:latin typeface="Cambria"/>
                <a:cs typeface="Cambria"/>
              </a:rPr>
              <a:t>package</a:t>
            </a:r>
            <a:r>
              <a:rPr lang="en-US" sz="2400" spc="-5" dirty="0">
                <a:latin typeface="Cambria"/>
                <a:cs typeface="Cambria"/>
              </a:rPr>
              <a:t> </a:t>
            </a:r>
            <a:r>
              <a:rPr lang="en-US" sz="2400" spc="-5" dirty="0" err="1">
                <a:latin typeface="Cambria"/>
                <a:cs typeface="Cambria"/>
              </a:rPr>
              <a:t>abc</a:t>
            </a:r>
            <a:r>
              <a:rPr lang="en-US" sz="2400" spc="-5" dirty="0" smtClean="0">
                <a:latin typeface="Cambria"/>
                <a:cs typeface="Cambria"/>
              </a:rPr>
              <a:t>;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spc="-5" dirty="0">
              <a:latin typeface="Cambria"/>
              <a:cs typeface="Cambria"/>
            </a:endParaRP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Syntax to Import package:</a:t>
            </a:r>
          </a:p>
          <a:p>
            <a:pPr marL="354964" marR="507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mbria"/>
                <a:cs typeface="Cambria"/>
              </a:rPr>
              <a:t>	</a:t>
            </a:r>
            <a:r>
              <a:rPr lang="en-US" sz="2400" b="1" spc="-5" dirty="0">
                <a:latin typeface="Cambria"/>
                <a:cs typeface="Cambria"/>
              </a:rPr>
              <a:t>import</a:t>
            </a:r>
            <a:r>
              <a:rPr lang="en-US" sz="2400" spc="-5" dirty="0">
                <a:latin typeface="Cambria"/>
                <a:cs typeface="Cambria"/>
              </a:rPr>
              <a:t> </a:t>
            </a:r>
            <a:r>
              <a:rPr lang="en-US" sz="2400" spc="-5" dirty="0" err="1">
                <a:latin typeface="Cambria"/>
                <a:cs typeface="Cambria"/>
              </a:rPr>
              <a:t>abc</a:t>
            </a:r>
            <a:r>
              <a:rPr lang="en-US" sz="2400" spc="-5" dirty="0">
                <a:latin typeface="Cambria"/>
                <a:cs typeface="Cambria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1019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83506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-10" dirty="0">
                <a:solidFill>
                  <a:srgbClr val="FFFFFF"/>
                </a:solidFill>
              </a:rPr>
              <a:t>Inheritance 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53" y="2084321"/>
            <a:ext cx="882292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9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mbria"/>
                <a:cs typeface="Cambria"/>
              </a:rPr>
              <a:t>Inheritance represents the </a:t>
            </a: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IS-A relationship </a:t>
            </a:r>
            <a:r>
              <a:rPr lang="en-US" sz="2400" spc="-5" dirty="0">
                <a:latin typeface="Cambria"/>
                <a:cs typeface="Cambria"/>
              </a:rPr>
              <a:t>which is also known as a parent-child relationship.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023845"/>
            <a:ext cx="8679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/>
              <a:t>A		</a:t>
            </a:r>
            <a:r>
              <a:rPr lang="en-US" sz="2400" dirty="0">
                <a:solidFill>
                  <a:srgbClr val="FF0000"/>
                </a:solidFill>
              </a:rPr>
              <a:t>//Base class //Super class // Parent class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smtClean="0"/>
              <a:t>class </a:t>
            </a:r>
            <a:r>
              <a:rPr lang="en-US" sz="2400" dirty="0"/>
              <a:t>B </a:t>
            </a:r>
            <a:r>
              <a:rPr lang="en-US" sz="2400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A	</a:t>
            </a:r>
            <a:r>
              <a:rPr lang="en-US" sz="2400" dirty="0">
                <a:solidFill>
                  <a:srgbClr val="FF0000"/>
                </a:solidFill>
              </a:rPr>
              <a:t>//Derived class //Sub class //Child class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..//Use of class A properties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56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19099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Packages</a:t>
            </a: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Defining </a:t>
            </a: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Importing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268" y="2286000"/>
            <a:ext cx="9289309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 marR="5079">
              <a:spcBef>
                <a:spcPts val="100"/>
              </a:spcBef>
            </a:pPr>
            <a:r>
              <a:rPr lang="en-US" sz="2400" b="1" spc="-5" dirty="0">
                <a:latin typeface="Cambria"/>
                <a:cs typeface="Cambria"/>
              </a:rPr>
              <a:t>STEP 1: Create a folder p1 and follow the below code,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package p1;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public class </a:t>
            </a:r>
            <a:r>
              <a:rPr lang="en-US" sz="2400" spc="-5" dirty="0" err="1">
                <a:latin typeface="Cambria"/>
                <a:cs typeface="Cambria"/>
              </a:rPr>
              <a:t>testpackage</a:t>
            </a:r>
            <a:endParaRPr lang="en-US" sz="2400" spc="-5" dirty="0">
              <a:latin typeface="Cambria"/>
              <a:cs typeface="Cambria"/>
            </a:endParaRP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{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	public void display()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	{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	</a:t>
            </a:r>
            <a:r>
              <a:rPr lang="en-US" sz="2400" spc="-5" dirty="0" err="1">
                <a:latin typeface="Cambria"/>
                <a:cs typeface="Cambria"/>
              </a:rPr>
              <a:t>System.out.println</a:t>
            </a:r>
            <a:r>
              <a:rPr lang="en-US" sz="2400" spc="-5" dirty="0">
                <a:latin typeface="Cambria"/>
                <a:cs typeface="Cambria"/>
              </a:rPr>
              <a:t>("Hi");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	}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}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Save the file in p1 folder as “</a:t>
            </a:r>
            <a:r>
              <a:rPr lang="en-US" sz="2400" spc="-5" dirty="0" err="1">
                <a:latin typeface="Cambria"/>
                <a:cs typeface="Cambria"/>
              </a:rPr>
              <a:t>testpackage</a:t>
            </a:r>
            <a:r>
              <a:rPr lang="en-US" sz="2400" spc="-5" dirty="0">
                <a:latin typeface="Cambria"/>
                <a:cs typeface="Cambria"/>
              </a:rPr>
              <a:t>” and compile it.</a:t>
            </a:r>
          </a:p>
          <a:p>
            <a:pPr marL="12064" marR="5079">
              <a:spcBef>
                <a:spcPts val="100"/>
              </a:spcBef>
            </a:pPr>
            <a:endParaRPr lang="en-US" sz="2400" spc="-5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945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419099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Packages</a:t>
            </a: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Defining </a:t>
            </a: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lang="en-US" sz="3200" spc="-10" dirty="0" smtClean="0">
                <a:solidFill>
                  <a:srgbClr val="FFFFFF"/>
                </a:solidFill>
                <a:latin typeface="Cambria"/>
                <a:cs typeface="Cambria"/>
              </a:rPr>
              <a:t>Importing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268" y="2286000"/>
            <a:ext cx="9289309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STEP 2: Come out from the folder p1 and save the below code as “test”.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import p2.*;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public class test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{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	public static void main(String </a:t>
            </a:r>
            <a:r>
              <a:rPr lang="en-US" sz="2400" spc="-5" dirty="0" err="1">
                <a:latin typeface="Cambria"/>
                <a:cs typeface="Cambria"/>
              </a:rPr>
              <a:t>args</a:t>
            </a:r>
            <a:r>
              <a:rPr lang="en-US" sz="2400" spc="-5" dirty="0">
                <a:latin typeface="Cambria"/>
                <a:cs typeface="Cambria"/>
              </a:rPr>
              <a:t>[])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	{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		</a:t>
            </a:r>
            <a:r>
              <a:rPr lang="en-US" sz="2400" spc="-5" dirty="0" err="1">
                <a:latin typeface="Cambria"/>
                <a:cs typeface="Cambria"/>
              </a:rPr>
              <a:t>testpackage</a:t>
            </a:r>
            <a:r>
              <a:rPr lang="en-US" sz="2400" spc="-5" dirty="0">
                <a:latin typeface="Cambria"/>
                <a:cs typeface="Cambria"/>
              </a:rPr>
              <a:t> </a:t>
            </a:r>
            <a:r>
              <a:rPr lang="en-US" sz="2400" spc="-5" dirty="0" err="1">
                <a:latin typeface="Cambria"/>
                <a:cs typeface="Cambria"/>
              </a:rPr>
              <a:t>tp</a:t>
            </a:r>
            <a:r>
              <a:rPr lang="en-US" sz="2400" spc="-5" dirty="0">
                <a:latin typeface="Cambria"/>
                <a:cs typeface="Cambria"/>
              </a:rPr>
              <a:t> = new </a:t>
            </a:r>
            <a:r>
              <a:rPr lang="en-US" sz="2400" spc="-5" dirty="0" err="1">
                <a:latin typeface="Cambria"/>
                <a:cs typeface="Cambria"/>
              </a:rPr>
              <a:t>testpackage</a:t>
            </a:r>
            <a:r>
              <a:rPr lang="en-US" sz="2400" spc="-5" dirty="0">
                <a:latin typeface="Cambria"/>
                <a:cs typeface="Cambria"/>
              </a:rPr>
              <a:t>();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		</a:t>
            </a:r>
            <a:r>
              <a:rPr lang="en-US" sz="2400" spc="-5" dirty="0" err="1">
                <a:latin typeface="Cambria"/>
                <a:cs typeface="Cambria"/>
              </a:rPr>
              <a:t>tp.display</a:t>
            </a:r>
            <a:r>
              <a:rPr lang="en-US" sz="2400" spc="-5" dirty="0">
                <a:latin typeface="Cambria"/>
                <a:cs typeface="Cambria"/>
              </a:rPr>
              <a:t>();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	}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}</a:t>
            </a:r>
          </a:p>
          <a:p>
            <a:pPr marL="12064" marR="5079">
              <a:spcBef>
                <a:spcPts val="100"/>
              </a:spcBef>
            </a:pPr>
            <a:r>
              <a:rPr lang="en-US" sz="2400" spc="-5" dirty="0">
                <a:latin typeface="Cambria"/>
                <a:cs typeface="Cambria"/>
              </a:rPr>
              <a:t>Now compile and run the “test” file</a:t>
            </a:r>
          </a:p>
        </p:txBody>
      </p:sp>
    </p:spTree>
    <p:extLst>
      <p:ext uri="{BB962C8B-B14F-4D97-AF65-F5344CB8AC3E}">
        <p14:creationId xmlns:p14="http://schemas.microsoft.com/office/powerpoint/2010/main" val="12182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419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spc="-10" dirty="0" smtClean="0">
                <a:solidFill>
                  <a:srgbClr val="FFFFFF"/>
                </a:solidFill>
                <a:latin typeface="Cambria"/>
                <a:cs typeface="Cambria"/>
              </a:rPr>
              <a:t>Access Protection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36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access modifiers in Java specifies the accessibility or scope of a field, method, constructor, or class.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can change the access level of fields, constructors, methods, and class by applying the access modifier on it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Four types: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</a:t>
            </a:r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</a:t>
            </a:r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Default</a:t>
            </a:r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Private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41964"/>
              </p:ext>
            </p:extLst>
          </p:nvPr>
        </p:nvGraphicFramePr>
        <p:xfrm>
          <a:off x="2785174" y="3810000"/>
          <a:ext cx="7010399" cy="3680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621"/>
                <a:gridCol w="1067572"/>
                <a:gridCol w="1067572"/>
                <a:gridCol w="978613"/>
                <a:gridCol w="943021"/>
              </a:tblGrid>
              <a:tr h="37379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Access Location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Access Modifier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475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Public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Protected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Default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Private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</a:tr>
              <a:tr h="373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Same class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</a:tr>
              <a:tr h="373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Sub class in same package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</a:tr>
              <a:tr h="736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Other classes in same package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</a:tr>
              <a:tr h="373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Subclass in other packages 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</a:tr>
              <a:tr h="373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Non-subclass in other package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3" marR="1228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96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419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spc="-10" dirty="0" smtClean="0">
                <a:solidFill>
                  <a:srgbClr val="FFFFFF"/>
                </a:solidFill>
                <a:latin typeface="Cambria"/>
                <a:cs typeface="Cambria"/>
              </a:rPr>
              <a:t>Access Protection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449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5146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6267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419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2800" spc="-10" dirty="0" smtClean="0">
                <a:solidFill>
                  <a:srgbClr val="FFFFFF"/>
                </a:solidFill>
                <a:latin typeface="Cambria"/>
                <a:cs typeface="Cambria"/>
              </a:rPr>
              <a:t>Access Protection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38586"/>
            <a:ext cx="4588790" cy="441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636003"/>
            <a:ext cx="432816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5198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40" y="1066800"/>
            <a:ext cx="4571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Summary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839181" y="2123901"/>
            <a:ext cx="8609619" cy="42043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Inheritance basics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Super keyword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Multilevel hierarchy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Overriding methods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Dynamic method dispatch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Abstract class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Using final with inheritance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Object class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Interfaces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Packages: defining and importing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Access protection</a:t>
            </a:r>
            <a:endParaRPr lang="en-US"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28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40" y="1066800"/>
            <a:ext cx="4571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</a:rPr>
              <a:t>Next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839181" y="2123901"/>
            <a:ext cx="8609619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Exception handling overview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Types of exception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Using try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Catch and finally clauses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Multiple catch clauses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Throw and throws keyword</a:t>
            </a:r>
          </a:p>
          <a:p>
            <a:pPr marL="469899" marR="5079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/>
                <a:cs typeface="Cambria"/>
              </a:rPr>
              <a:t>Custom exception class</a:t>
            </a:r>
            <a:endParaRPr lang="en-US"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9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038600"/>
            <a:ext cx="3423920" cy="6277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pc="-15" dirty="0"/>
              <a:t>END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lang="en-US" spc="-2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83506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-10" dirty="0">
                <a:solidFill>
                  <a:srgbClr val="FFFFFF"/>
                </a:solidFill>
              </a:rPr>
              <a:t>Inheritance </a:t>
            </a:r>
            <a:r>
              <a:rPr lang="en-US" sz="3600" spc="-10" dirty="0" smtClean="0">
                <a:solidFill>
                  <a:srgbClr val="FFFFFF"/>
                </a:solidFill>
              </a:rPr>
              <a:t>Types</a:t>
            </a:r>
            <a:endParaRPr lang="en-US" sz="3600" spc="-1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1" y="1964606"/>
            <a:ext cx="9060180" cy="5655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99" indent="-457200">
              <a:spcBef>
                <a:spcPts val="100"/>
              </a:spcBef>
              <a:buAutoNum type="arabicPeriod"/>
            </a:pPr>
            <a:r>
              <a:rPr lang="en-US" sz="2400" b="1" spc="-5" dirty="0" smtClean="0">
                <a:latin typeface="Cambria"/>
                <a:cs typeface="Cambria"/>
              </a:rPr>
              <a:t>Single </a:t>
            </a:r>
            <a:r>
              <a:rPr lang="en-US" sz="2400" b="1" spc="-5" dirty="0">
                <a:latin typeface="Cambria"/>
                <a:cs typeface="Cambria"/>
              </a:rPr>
              <a:t>inheritance </a:t>
            </a:r>
            <a:r>
              <a:rPr lang="en-US" sz="2400" spc="-5" dirty="0">
                <a:latin typeface="Cambria"/>
                <a:cs typeface="Cambria"/>
              </a:rPr>
              <a:t>- </a:t>
            </a:r>
            <a:r>
              <a:rPr lang="en-US" sz="2000" spc="-5" dirty="0">
                <a:latin typeface="Cambria"/>
                <a:cs typeface="Cambria"/>
              </a:rPr>
              <a:t>It has one parent per derived class. | Whenever a class inherits another class, it is called single inheritance</a:t>
            </a:r>
            <a:r>
              <a:rPr lang="en-US" sz="2000" spc="-5" dirty="0" smtClean="0">
                <a:latin typeface="Cambria"/>
                <a:cs typeface="Cambria"/>
              </a:rPr>
              <a:t>.</a:t>
            </a:r>
          </a:p>
          <a:p>
            <a:pPr marL="469899" indent="-457200">
              <a:spcBef>
                <a:spcPts val="100"/>
              </a:spcBef>
              <a:buAutoNum type="arabicPeriod"/>
            </a:pPr>
            <a:endParaRPr lang="en-US" sz="2000" spc="-5" dirty="0">
              <a:latin typeface="Cambria"/>
              <a:cs typeface="Cambria"/>
            </a:endParaRPr>
          </a:p>
          <a:p>
            <a:pPr marL="12699">
              <a:spcBef>
                <a:spcPts val="100"/>
              </a:spcBef>
            </a:pPr>
            <a:r>
              <a:rPr lang="en-US" sz="2400" b="1" spc="-5" dirty="0" smtClean="0">
                <a:latin typeface="Cambria"/>
                <a:cs typeface="Cambria"/>
              </a:rPr>
              <a:t>2. Multilevel </a:t>
            </a:r>
            <a:r>
              <a:rPr lang="en-US" sz="2400" b="1" spc="-5" dirty="0">
                <a:latin typeface="Cambria"/>
                <a:cs typeface="Cambria"/>
              </a:rPr>
              <a:t>inheritance </a:t>
            </a:r>
            <a:r>
              <a:rPr lang="en-US" sz="2400" spc="-5" dirty="0">
                <a:latin typeface="Cambria"/>
                <a:cs typeface="Cambria"/>
              </a:rPr>
              <a:t>– </a:t>
            </a:r>
            <a:r>
              <a:rPr lang="en-US" sz="2000" spc="-5" dirty="0">
                <a:latin typeface="Cambria"/>
                <a:cs typeface="Cambria"/>
              </a:rPr>
              <a:t>when a derived class is derived from base class which itself is derived again is called multilevel inheritance. | Multilevel inheritance is a part of single inheritance where more than two classes are in the sequence</a:t>
            </a:r>
            <a:r>
              <a:rPr lang="en-US" sz="2000" spc="-5" dirty="0" smtClean="0">
                <a:latin typeface="Cambria"/>
                <a:cs typeface="Cambria"/>
              </a:rPr>
              <a:t>.</a:t>
            </a:r>
          </a:p>
          <a:p>
            <a:pPr marL="12699">
              <a:spcBef>
                <a:spcPts val="100"/>
              </a:spcBef>
            </a:pPr>
            <a:endParaRPr lang="en-US" sz="2000" spc="-5" dirty="0">
              <a:latin typeface="Cambria"/>
              <a:cs typeface="Cambria"/>
            </a:endParaRPr>
          </a:p>
          <a:p>
            <a:pPr marL="12699">
              <a:spcBef>
                <a:spcPts val="100"/>
              </a:spcBef>
            </a:pPr>
            <a:r>
              <a:rPr lang="en-US" sz="2400" b="1" spc="-5" dirty="0" smtClean="0">
                <a:latin typeface="Cambria"/>
                <a:cs typeface="Cambria"/>
              </a:rPr>
              <a:t>3. Hierarchical </a:t>
            </a:r>
            <a:r>
              <a:rPr lang="en-US" sz="2400" b="1" spc="-5" dirty="0">
                <a:latin typeface="Cambria"/>
                <a:cs typeface="Cambria"/>
              </a:rPr>
              <a:t>inheritance </a:t>
            </a:r>
            <a:r>
              <a:rPr lang="en-US" sz="2400" spc="-5" dirty="0">
                <a:latin typeface="Cambria"/>
                <a:cs typeface="Cambria"/>
              </a:rPr>
              <a:t>- </a:t>
            </a:r>
            <a:r>
              <a:rPr lang="en-US" sz="2000" spc="-5" dirty="0">
                <a:latin typeface="Cambria"/>
                <a:cs typeface="Cambria"/>
              </a:rPr>
              <a:t>If a class has more than one derived classes This is known as hierarchal inheritance</a:t>
            </a:r>
            <a:r>
              <a:rPr lang="en-US" sz="2000" spc="-5" dirty="0" smtClean="0">
                <a:latin typeface="Cambria"/>
                <a:cs typeface="Cambria"/>
              </a:rPr>
              <a:t>.</a:t>
            </a:r>
          </a:p>
          <a:p>
            <a:pPr marL="12699">
              <a:spcBef>
                <a:spcPts val="100"/>
              </a:spcBef>
            </a:pPr>
            <a:endParaRPr lang="en-US" sz="2000" spc="-5" dirty="0">
              <a:latin typeface="Cambria"/>
              <a:cs typeface="Cambria"/>
            </a:endParaRPr>
          </a:p>
          <a:p>
            <a:pPr marL="12699">
              <a:spcBef>
                <a:spcPts val="100"/>
              </a:spcBef>
            </a:pPr>
            <a:r>
              <a:rPr lang="en-US" sz="2400" b="1" spc="-5" dirty="0" smtClean="0">
                <a:latin typeface="Cambria"/>
                <a:cs typeface="Cambria"/>
              </a:rPr>
              <a:t>4. Multiple </a:t>
            </a:r>
            <a:r>
              <a:rPr lang="en-US" sz="2400" b="1" spc="-5" dirty="0">
                <a:latin typeface="Cambria"/>
                <a:cs typeface="Cambria"/>
              </a:rPr>
              <a:t>inheritance </a:t>
            </a:r>
            <a:r>
              <a:rPr lang="en-US" sz="2400" spc="-5" dirty="0">
                <a:latin typeface="Cambria"/>
                <a:cs typeface="Cambria"/>
              </a:rPr>
              <a:t>- </a:t>
            </a:r>
            <a:r>
              <a:rPr lang="en-US" sz="2000" spc="-5" dirty="0">
                <a:latin typeface="Cambria"/>
                <a:cs typeface="Cambria"/>
              </a:rPr>
              <a:t>If a class inherits the data member and member function from more than one base class, then this type of inheritance is called multiple inheritance</a:t>
            </a:r>
            <a:r>
              <a:rPr lang="en-US" sz="2000" spc="-5" dirty="0" smtClean="0">
                <a:latin typeface="Cambria"/>
                <a:cs typeface="Cambria"/>
              </a:rPr>
              <a:t>. (Java will not support directly but it is possible using “</a:t>
            </a:r>
            <a:r>
              <a:rPr lang="en-US" sz="2000" spc="-5" dirty="0" smtClean="0">
                <a:solidFill>
                  <a:srgbClr val="FF0000"/>
                </a:solidFill>
                <a:latin typeface="Cambria"/>
                <a:cs typeface="Cambria"/>
              </a:rPr>
              <a:t>interface</a:t>
            </a:r>
            <a:r>
              <a:rPr lang="en-US" sz="2000" spc="-5" dirty="0" smtClean="0">
                <a:latin typeface="Cambria"/>
                <a:cs typeface="Cambria"/>
              </a:rPr>
              <a:t>”)</a:t>
            </a:r>
          </a:p>
          <a:p>
            <a:pPr marL="12699">
              <a:spcBef>
                <a:spcPts val="100"/>
              </a:spcBef>
            </a:pPr>
            <a:endParaRPr lang="en-US" sz="2000" spc="-5" dirty="0">
              <a:latin typeface="Cambria"/>
              <a:cs typeface="Cambria"/>
            </a:endParaRPr>
          </a:p>
          <a:p>
            <a:pPr marL="12699">
              <a:spcBef>
                <a:spcPts val="100"/>
              </a:spcBef>
            </a:pPr>
            <a:r>
              <a:rPr lang="en-US" sz="2400" b="1" spc="-5" dirty="0" smtClean="0">
                <a:latin typeface="Cambria"/>
                <a:cs typeface="Cambria"/>
              </a:rPr>
              <a:t>5. Hybrid </a:t>
            </a:r>
            <a:r>
              <a:rPr lang="en-US" sz="2400" b="1" spc="-5" dirty="0">
                <a:latin typeface="Cambria"/>
                <a:cs typeface="Cambria"/>
              </a:rPr>
              <a:t>inheritance </a:t>
            </a:r>
            <a:r>
              <a:rPr lang="en-US" sz="2400" spc="-5" dirty="0">
                <a:latin typeface="Cambria"/>
                <a:cs typeface="Cambria"/>
              </a:rPr>
              <a:t>– </a:t>
            </a:r>
            <a:r>
              <a:rPr lang="en-US" sz="2000" spc="-5" dirty="0">
                <a:latin typeface="Cambria"/>
                <a:cs typeface="Cambria"/>
              </a:rPr>
              <a:t>when two or more types of </a:t>
            </a:r>
            <a:r>
              <a:rPr lang="en-US" sz="2000" spc="-5" dirty="0" smtClean="0">
                <a:latin typeface="Cambria"/>
                <a:cs typeface="Cambria"/>
              </a:rPr>
              <a:t>inheritances (</a:t>
            </a:r>
            <a:r>
              <a:rPr lang="en-US" sz="2000" spc="-5" dirty="0">
                <a:latin typeface="Cambria"/>
                <a:cs typeface="Cambria"/>
              </a:rPr>
              <a:t>Single and multiple inheritance) are combined together then it is called hybrid inheritance.</a:t>
            </a:r>
          </a:p>
        </p:txBody>
      </p:sp>
    </p:spTree>
    <p:extLst>
      <p:ext uri="{BB962C8B-B14F-4D97-AF65-F5344CB8AC3E}">
        <p14:creationId xmlns:p14="http://schemas.microsoft.com/office/powerpoint/2010/main" val="428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83506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-10" dirty="0">
                <a:solidFill>
                  <a:srgbClr val="FFFFFF"/>
                </a:solidFill>
              </a:rPr>
              <a:t>Inheritance </a:t>
            </a:r>
            <a:r>
              <a:rPr lang="en-US" sz="3600" spc="-10" dirty="0" smtClean="0">
                <a:solidFill>
                  <a:srgbClr val="FFFFFF"/>
                </a:solidFill>
              </a:rPr>
              <a:t>Types</a:t>
            </a:r>
            <a:endParaRPr lang="en-US" sz="3600" spc="-1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600" y="2133600"/>
            <a:ext cx="2743200" cy="2910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9000" y="2133600"/>
            <a:ext cx="1986455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72200" y="2116810"/>
            <a:ext cx="3570297" cy="24933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56260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Single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5791200"/>
            <a:ext cx="143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Multilevel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5181600"/>
            <a:ext cx="16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Hierarchical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90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83506"/>
            <a:ext cx="416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600" spc="-10" dirty="0">
                <a:solidFill>
                  <a:srgbClr val="FFFFFF"/>
                </a:solidFill>
              </a:rPr>
              <a:t>Inheritance </a:t>
            </a:r>
            <a:r>
              <a:rPr lang="en-US" sz="3600" spc="-10" dirty="0" smtClean="0">
                <a:solidFill>
                  <a:srgbClr val="FFFFFF"/>
                </a:solidFill>
              </a:rPr>
              <a:t>Types</a:t>
            </a:r>
            <a:endParaRPr lang="en-US" sz="3600" spc="-1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09600" y="2667000"/>
            <a:ext cx="3614311" cy="2524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57800" y="2209800"/>
            <a:ext cx="4104664" cy="4695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8480" y="548640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Multiple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05213" y="7086600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Hybrid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9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Single Inheritance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082DB3-C3ED-4060-8A0F-00B73C54A119}"/>
              </a:ext>
            </a:extLst>
          </p:cNvPr>
          <p:cNvSpPr/>
          <p:nvPr/>
        </p:nvSpPr>
        <p:spPr>
          <a:xfrm>
            <a:off x="381000" y="1981200"/>
            <a:ext cx="9677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//Single inheritance – Example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		//base 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//method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}}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	//derived 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void disp1()	//method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Good morning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  }}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//main 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public static void main(String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	//main function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B1 = new 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variable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Creating object to allocate memory space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B1.disp1();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method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B1.disp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</a:p>
        </p:txBody>
      </p:sp>
    </p:spTree>
    <p:extLst>
      <p:ext uri="{BB962C8B-B14F-4D97-AF65-F5344CB8AC3E}">
        <p14:creationId xmlns:p14="http://schemas.microsoft.com/office/powerpoint/2010/main" val="6741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914"/>
            <a:ext cx="487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3200" spc="5" dirty="0" smtClean="0">
                <a:solidFill>
                  <a:srgbClr val="FFFFFF"/>
                </a:solidFill>
              </a:rPr>
              <a:t>Multilevel Inheritance</a:t>
            </a:r>
            <a:endParaRPr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082DB3-C3ED-4060-8A0F-00B73C54A119}"/>
              </a:ext>
            </a:extLst>
          </p:cNvPr>
          <p:cNvSpPr/>
          <p:nvPr/>
        </p:nvSpPr>
        <p:spPr>
          <a:xfrm>
            <a:off x="381000" y="21336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//Multilevel inheritance – Example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 	}}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void disp1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("Good morning");  	}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 extends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void disp2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MU");  }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multilevelinh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 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C1 = new c();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C1.disp2();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C1.disp1();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C1.disp();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}}</a:t>
            </a:r>
          </a:p>
        </p:txBody>
      </p:sp>
    </p:spTree>
    <p:extLst>
      <p:ext uri="{BB962C8B-B14F-4D97-AF65-F5344CB8AC3E}">
        <p14:creationId xmlns:p14="http://schemas.microsoft.com/office/powerpoint/2010/main" val="3484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</TotalTime>
  <Words>2017</Words>
  <Application>Microsoft Office PowerPoint</Application>
  <PresentationFormat>Custom</PresentationFormat>
  <Paragraphs>548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</vt:lpstr>
      <vt:lpstr>Times New Roman</vt:lpstr>
      <vt:lpstr>Office Theme</vt:lpstr>
      <vt:lpstr>Unit – 4 Inheritance, Interface and Packages</vt:lpstr>
      <vt:lpstr>Contents</vt:lpstr>
      <vt:lpstr>Inheritance basics</vt:lpstr>
      <vt:lpstr>Inheritance basics</vt:lpstr>
      <vt:lpstr>Inheritance Types</vt:lpstr>
      <vt:lpstr>Inheritance Types</vt:lpstr>
      <vt:lpstr>Inheritance Types</vt:lpstr>
      <vt:lpstr>Single Inheritance</vt:lpstr>
      <vt:lpstr>Multilevel Inheritance</vt:lpstr>
      <vt:lpstr>Hierarchical Inheritance</vt:lpstr>
      <vt:lpstr>Multiple Inheritance</vt:lpstr>
      <vt:lpstr>PowerPoint Presentation</vt:lpstr>
      <vt:lpstr>Multiple Inheritance</vt:lpstr>
      <vt:lpstr>Hybrid Inheritance</vt:lpstr>
      <vt:lpstr>Using Super Keyword</vt:lpstr>
      <vt:lpstr>Using Super Keyword</vt:lpstr>
      <vt:lpstr>Using Super Keyword</vt:lpstr>
      <vt:lpstr>Using Super Keyword</vt:lpstr>
      <vt:lpstr>Overriding Methods</vt:lpstr>
      <vt:lpstr>Dynamic Method Dispatch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Final with Inheritance</vt:lpstr>
      <vt:lpstr>Using Final with Inheritance</vt:lpstr>
      <vt:lpstr>Using Final with Inheritance</vt:lpstr>
      <vt:lpstr>Using Final with Inheritance</vt:lpstr>
      <vt:lpstr>Using Final with Inheritance</vt:lpstr>
      <vt:lpstr>Object Class</vt:lpstr>
      <vt:lpstr>Object Class</vt:lpstr>
      <vt:lpstr>Object Class</vt:lpstr>
      <vt:lpstr>Packages: Defining and Importing</vt:lpstr>
      <vt:lpstr>Packages: Defining and Importing</vt:lpstr>
      <vt:lpstr>Packages: Defining and Importing</vt:lpstr>
      <vt:lpstr>Packages: Defining and Importing</vt:lpstr>
      <vt:lpstr>Access Protection</vt:lpstr>
      <vt:lpstr>Access Protection</vt:lpstr>
      <vt:lpstr>Access Protection</vt:lpstr>
      <vt:lpstr>Summary</vt:lpstr>
      <vt:lpstr>Next</vt:lpstr>
      <vt:lpstr>END OF UNIT - 4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3.pptx</dc:title>
  <dc:creator>admin</dc:creator>
  <cp:lastModifiedBy>DELL</cp:lastModifiedBy>
  <cp:revision>160</cp:revision>
  <dcterms:created xsi:type="dcterms:W3CDTF">2022-02-02T16:17:27Z</dcterms:created>
  <dcterms:modified xsi:type="dcterms:W3CDTF">2022-09-06T06:36:34Z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LastSaved">
    <vt:filetime>2022-02-02T00:00:00Z</vt:filetime>
  </property>
</Properties>
</file>