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434" r:id="rId4"/>
    <p:sldId id="412" r:id="rId5"/>
    <p:sldId id="431" r:id="rId6"/>
    <p:sldId id="432" r:id="rId7"/>
    <p:sldId id="413" r:id="rId8"/>
    <p:sldId id="414" r:id="rId9"/>
    <p:sldId id="415" r:id="rId10"/>
    <p:sldId id="416" r:id="rId11"/>
    <p:sldId id="417" r:id="rId12"/>
    <p:sldId id="418" r:id="rId13"/>
    <p:sldId id="419" r:id="rId14"/>
    <p:sldId id="422" r:id="rId15"/>
    <p:sldId id="420" r:id="rId16"/>
    <p:sldId id="421" r:id="rId17"/>
    <p:sldId id="433" r:id="rId18"/>
    <p:sldId id="435" r:id="rId19"/>
    <p:sldId id="423" r:id="rId20"/>
    <p:sldId id="424" r:id="rId21"/>
    <p:sldId id="425" r:id="rId22"/>
    <p:sldId id="426" r:id="rId23"/>
    <p:sldId id="427" r:id="rId24"/>
    <p:sldId id="428" r:id="rId25"/>
    <p:sldId id="429" r:id="rId26"/>
    <p:sldId id="430" r:id="rId27"/>
    <p:sldId id="436" r:id="rId28"/>
    <p:sldId id="408" r:id="rId29"/>
    <p:sldId id="409" r:id="rId30"/>
    <p:sldId id="297" r:id="rId31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C6CC0-AB19-43E3-A412-65213293486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8CB90-AB7C-4568-A696-67F766EC9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4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32208" y="1195783"/>
            <a:ext cx="819398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5"/>
            <a:ext cx="70408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4607" y="3356875"/>
            <a:ext cx="3509187" cy="615553"/>
          </a:xfrm>
        </p:spPr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BF026ADF-5114-64F7-1213-8609E508D0D7}"/>
              </a:ext>
            </a:extLst>
          </p:cNvPr>
          <p:cNvGrpSpPr/>
          <p:nvPr userDrawn="1"/>
        </p:nvGrpSpPr>
        <p:grpSpPr>
          <a:xfrm>
            <a:off x="6449291" y="636270"/>
            <a:ext cx="3151909" cy="1040130"/>
            <a:chOff x="5992091" y="200952"/>
            <a:chExt cx="3151909" cy="10401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4219301A-B857-EA73-B0F6-E5C80AB70372}"/>
                </a:ext>
              </a:extLst>
            </p:cNvPr>
            <p:cNvSpPr/>
            <p:nvPr userDrawn="1"/>
          </p:nvSpPr>
          <p:spPr>
            <a:xfrm>
              <a:off x="5992091" y="300938"/>
              <a:ext cx="3151909" cy="765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91E8216F-4BF9-2E02-E816-B67C64D4F5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992091" y="200952"/>
              <a:ext cx="3151909" cy="10401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4607" y="3356875"/>
            <a:ext cx="3509187" cy="615553"/>
          </a:xfrm>
        </p:spPr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3"/>
            <a:ext cx="43754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3"/>
            <a:ext cx="43754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4607" y="3356875"/>
            <a:ext cx="3509187" cy="615553"/>
          </a:xfrm>
        </p:spPr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1" y="457202"/>
            <a:ext cx="9136380" cy="16194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4607" y="3356875"/>
            <a:ext cx="350918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7601" y="2084359"/>
            <a:ext cx="82031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3"/>
            <a:ext cx="321868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3"/>
            <a:ext cx="23134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3"/>
            <a:ext cx="23134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BF026ADF-5114-64F7-1213-8609E508D0D7}"/>
              </a:ext>
            </a:extLst>
          </p:cNvPr>
          <p:cNvGrpSpPr/>
          <p:nvPr userDrawn="1"/>
        </p:nvGrpSpPr>
        <p:grpSpPr>
          <a:xfrm>
            <a:off x="6449291" y="636270"/>
            <a:ext cx="3151909" cy="1040130"/>
            <a:chOff x="5992091" y="200952"/>
            <a:chExt cx="3151909" cy="104013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4219301A-B857-EA73-B0F6-E5C80AB70372}"/>
                </a:ext>
              </a:extLst>
            </p:cNvPr>
            <p:cNvSpPr/>
            <p:nvPr userDrawn="1"/>
          </p:nvSpPr>
          <p:spPr>
            <a:xfrm>
              <a:off x="5992091" y="300938"/>
              <a:ext cx="3151909" cy="765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91E8216F-4BF9-2E02-E816-B67C64D4F5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5992091" y="200952"/>
              <a:ext cx="3151909" cy="104013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62">
        <a:defRPr>
          <a:latin typeface="+mn-lt"/>
          <a:ea typeface="+mn-ea"/>
          <a:cs typeface="+mn-cs"/>
        </a:defRPr>
      </a:lvl2pPr>
      <a:lvl3pPr marL="914323">
        <a:defRPr>
          <a:latin typeface="+mn-lt"/>
          <a:ea typeface="+mn-ea"/>
          <a:cs typeface="+mn-cs"/>
        </a:defRPr>
      </a:lvl3pPr>
      <a:lvl4pPr marL="1371485">
        <a:defRPr>
          <a:latin typeface="+mn-lt"/>
          <a:ea typeface="+mn-ea"/>
          <a:cs typeface="+mn-cs"/>
        </a:defRPr>
      </a:lvl4pPr>
      <a:lvl5pPr marL="1828647">
        <a:defRPr>
          <a:latin typeface="+mn-lt"/>
          <a:ea typeface="+mn-ea"/>
          <a:cs typeface="+mn-cs"/>
        </a:defRPr>
      </a:lvl5pPr>
      <a:lvl6pPr marL="2285808">
        <a:defRPr>
          <a:latin typeface="+mn-lt"/>
          <a:ea typeface="+mn-ea"/>
          <a:cs typeface="+mn-cs"/>
        </a:defRPr>
      </a:lvl6pPr>
      <a:lvl7pPr marL="2742970">
        <a:defRPr>
          <a:latin typeface="+mn-lt"/>
          <a:ea typeface="+mn-ea"/>
          <a:cs typeface="+mn-cs"/>
        </a:defRPr>
      </a:lvl7pPr>
      <a:lvl8pPr marL="3200132">
        <a:defRPr>
          <a:latin typeface="+mn-lt"/>
          <a:ea typeface="+mn-ea"/>
          <a:cs typeface="+mn-cs"/>
        </a:defRPr>
      </a:lvl8pPr>
      <a:lvl9pPr marL="365729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62">
        <a:defRPr>
          <a:latin typeface="+mn-lt"/>
          <a:ea typeface="+mn-ea"/>
          <a:cs typeface="+mn-cs"/>
        </a:defRPr>
      </a:lvl2pPr>
      <a:lvl3pPr marL="914323">
        <a:defRPr>
          <a:latin typeface="+mn-lt"/>
          <a:ea typeface="+mn-ea"/>
          <a:cs typeface="+mn-cs"/>
        </a:defRPr>
      </a:lvl3pPr>
      <a:lvl4pPr marL="1371485">
        <a:defRPr>
          <a:latin typeface="+mn-lt"/>
          <a:ea typeface="+mn-ea"/>
          <a:cs typeface="+mn-cs"/>
        </a:defRPr>
      </a:lvl4pPr>
      <a:lvl5pPr marL="1828647">
        <a:defRPr>
          <a:latin typeface="+mn-lt"/>
          <a:ea typeface="+mn-ea"/>
          <a:cs typeface="+mn-cs"/>
        </a:defRPr>
      </a:lvl5pPr>
      <a:lvl6pPr marL="2285808">
        <a:defRPr>
          <a:latin typeface="+mn-lt"/>
          <a:ea typeface="+mn-ea"/>
          <a:cs typeface="+mn-cs"/>
        </a:defRPr>
      </a:lvl6pPr>
      <a:lvl7pPr marL="2742970">
        <a:defRPr>
          <a:latin typeface="+mn-lt"/>
          <a:ea typeface="+mn-ea"/>
          <a:cs typeface="+mn-cs"/>
        </a:defRPr>
      </a:lvl7pPr>
      <a:lvl8pPr marL="3200132">
        <a:defRPr>
          <a:latin typeface="+mn-lt"/>
          <a:ea typeface="+mn-ea"/>
          <a:cs typeface="+mn-cs"/>
        </a:defRPr>
      </a:lvl8pPr>
      <a:lvl9pPr marL="365729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470916"/>
            <a:ext cx="8964167" cy="341528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57201" y="3886199"/>
            <a:ext cx="9144000" cy="3429001"/>
            <a:chOff x="457200" y="3886200"/>
            <a:chExt cx="9144000" cy="3429000"/>
          </a:xfrm>
        </p:grpSpPr>
        <p:sp>
          <p:nvSpPr>
            <p:cNvPr id="5" name="object 5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3886200"/>
              <a:ext cx="8964167" cy="34290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15359" y="4927291"/>
            <a:ext cx="3465195" cy="1089401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699">
              <a:spcBef>
                <a:spcPts val="495"/>
              </a:spcBef>
            </a:pPr>
            <a:r>
              <a:rPr sz="2000" b="1" spc="-10" dirty="0">
                <a:latin typeface="Cambria"/>
                <a:cs typeface="Cambria"/>
              </a:rPr>
              <a:t>Prepared</a:t>
            </a:r>
            <a:r>
              <a:rPr sz="2000" b="1" spc="-55" dirty="0">
                <a:latin typeface="Cambria"/>
                <a:cs typeface="Cambria"/>
              </a:rPr>
              <a:t> </a:t>
            </a:r>
            <a:r>
              <a:rPr sz="2000" b="1" spc="-15" dirty="0">
                <a:latin typeface="Cambria"/>
                <a:cs typeface="Cambria"/>
              </a:rPr>
              <a:t>By</a:t>
            </a:r>
            <a:endParaRPr sz="2000" dirty="0">
              <a:latin typeface="Cambria"/>
              <a:cs typeface="Cambria"/>
            </a:endParaRPr>
          </a:p>
          <a:p>
            <a:pPr marL="12699">
              <a:spcBef>
                <a:spcPts val="395"/>
              </a:spcBef>
            </a:pPr>
            <a:r>
              <a:rPr sz="2000" spc="-5" dirty="0">
                <a:latin typeface="Cambria"/>
                <a:cs typeface="Cambria"/>
              </a:rPr>
              <a:t>Prof.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lang="en-US" sz="2000" spc="-25" dirty="0">
                <a:latin typeface="Cambria"/>
                <a:cs typeface="Cambria"/>
              </a:rPr>
              <a:t>Ravikumar Natarajan</a:t>
            </a:r>
            <a:endParaRPr sz="2000" dirty="0">
              <a:latin typeface="Cambria"/>
              <a:cs typeface="Cambria"/>
            </a:endParaRPr>
          </a:p>
          <a:p>
            <a:pPr marL="12699">
              <a:spcBef>
                <a:spcPts val="405"/>
              </a:spcBef>
            </a:pPr>
            <a:r>
              <a:rPr sz="2000" dirty="0">
                <a:latin typeface="Cambria"/>
                <a:cs typeface="Cambria"/>
              </a:rPr>
              <a:t>Assistant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Professor,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Dept.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366" y="3129928"/>
            <a:ext cx="6733033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 marR="5079" indent="1297831" algn="r">
              <a:spcBef>
                <a:spcPts val="100"/>
              </a:spcBef>
            </a:pPr>
            <a:r>
              <a:rPr sz="3200" spc="-10" dirty="0">
                <a:solidFill>
                  <a:srgbClr val="0070BF"/>
                </a:solidFill>
                <a:latin typeface="Cambria"/>
                <a:cs typeface="Cambria"/>
              </a:rPr>
              <a:t>Unit </a:t>
            </a:r>
            <a:r>
              <a:rPr sz="3200" dirty="0">
                <a:solidFill>
                  <a:srgbClr val="0070BF"/>
                </a:solidFill>
                <a:latin typeface="Cambria"/>
                <a:cs typeface="Cambria"/>
              </a:rPr>
              <a:t>– </a:t>
            </a:r>
            <a:r>
              <a:rPr lang="en-IN" sz="3200" dirty="0" smtClean="0">
                <a:solidFill>
                  <a:srgbClr val="0070BF"/>
                </a:solidFill>
                <a:latin typeface="Cambria"/>
                <a:cs typeface="Cambria"/>
              </a:rPr>
              <a:t>5</a:t>
            </a:r>
            <a:r>
              <a:rPr lang="en-US" sz="3200" dirty="0">
                <a:solidFill>
                  <a:srgbClr val="0070BF"/>
                </a:solidFill>
                <a:latin typeface="Cambria"/>
                <a:cs typeface="Cambria"/>
              </a:rPr>
              <a:t/>
            </a:r>
            <a:br>
              <a:rPr lang="en-US" sz="3200" dirty="0">
                <a:solidFill>
                  <a:srgbClr val="0070BF"/>
                </a:solidFill>
                <a:latin typeface="Cambria"/>
                <a:cs typeface="Cambria"/>
              </a:rPr>
            </a:br>
            <a:r>
              <a:rPr lang="en-US" sz="3200" spc="5" dirty="0" smtClean="0">
                <a:solidFill>
                  <a:srgbClr val="0070BF"/>
                </a:solidFill>
                <a:latin typeface="Cambria"/>
                <a:cs typeface="Cambria"/>
              </a:rPr>
              <a:t>Exception Handling</a:t>
            </a:r>
            <a:endParaRPr sz="3200" dirty="0">
              <a:latin typeface="Cambria"/>
              <a:cs typeface="Cambria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898F118-54C2-531A-27A5-8BC4816287BC}"/>
              </a:ext>
            </a:extLst>
          </p:cNvPr>
          <p:cNvGrpSpPr/>
          <p:nvPr/>
        </p:nvGrpSpPr>
        <p:grpSpPr>
          <a:xfrm>
            <a:off x="228600" y="1019277"/>
            <a:ext cx="3962400" cy="1766486"/>
            <a:chOff x="0" y="533400"/>
            <a:chExt cx="3962400" cy="17664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422CAC0E-275C-1E7F-C2BC-9B0C373DAE35}"/>
                </a:ext>
              </a:extLst>
            </p:cNvPr>
            <p:cNvSpPr/>
            <p:nvPr/>
          </p:nvSpPr>
          <p:spPr>
            <a:xfrm>
              <a:off x="0" y="533400"/>
              <a:ext cx="3657600" cy="11378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" name="Picture 2" descr="MU| Top University in Rajkot |Best College in Rajkot|No-1 Rank in Gujarat">
              <a:extLst>
                <a:ext uri="{FF2B5EF4-FFF2-40B4-BE49-F238E27FC236}">
                  <a16:creationId xmlns:a16="http://schemas.microsoft.com/office/drawing/2014/main" xmlns="" id="{A4EB416A-FFF8-3C13-3450-790760410B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042586"/>
              <a:ext cx="3810000" cy="1257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187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Exception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93595AF-2B8B-441B-9B00-0DAC891E1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12" y="2334067"/>
            <a:ext cx="83651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7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187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Exception Types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3C40FCEC-D6E8-45C2-9B52-C56725512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3" y="1905000"/>
            <a:ext cx="9750014" cy="530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187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The finally Clause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9C1E71B-9742-48EE-8CCF-6CBF89144019}"/>
              </a:ext>
            </a:extLst>
          </p:cNvPr>
          <p:cNvSpPr/>
          <p:nvPr/>
        </p:nvSpPr>
        <p:spPr>
          <a:xfrm>
            <a:off x="457199" y="2209800"/>
            <a:ext cx="92242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finally clause is always executed regardless whether an exception occurred or not.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may want some code to be executed regardless of whether an</a:t>
            </a:r>
          </a:p>
          <a:p>
            <a:r>
              <a:rPr lang="en-US" sz="2400" dirty="0" smtClean="0"/>
              <a:t>     exception </a:t>
            </a:r>
            <a:r>
              <a:rPr lang="en-US" sz="2400" dirty="0"/>
              <a:t>occurs or is caught.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Java has a finally clause that can be used to accomplish this objective.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7B66200-CB48-4B23-9C6D-6B04BAF64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164775"/>
            <a:ext cx="4447391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9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Throwing and Catching Exceptions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9C1E71B-9742-48EE-8CCF-6CBF89144019}"/>
              </a:ext>
            </a:extLst>
          </p:cNvPr>
          <p:cNvSpPr/>
          <p:nvPr/>
        </p:nvSpPr>
        <p:spPr>
          <a:xfrm>
            <a:off x="457199" y="2209800"/>
            <a:ext cx="92242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Five keywords to handle exception,</a:t>
            </a:r>
          </a:p>
          <a:p>
            <a:r>
              <a:rPr lang="en-US" sz="2400" dirty="0"/>
              <a:t>1. </a:t>
            </a:r>
            <a:r>
              <a:rPr lang="en-US" sz="2400" dirty="0">
                <a:solidFill>
                  <a:srgbClr val="FF0000"/>
                </a:solidFill>
              </a:rPr>
              <a:t>Try</a:t>
            </a:r>
            <a:r>
              <a:rPr lang="en-US" sz="2400" dirty="0"/>
              <a:t> – to monitor exception | to try critical block</a:t>
            </a:r>
          </a:p>
          <a:p>
            <a:r>
              <a:rPr lang="en-US" sz="2400" dirty="0"/>
              <a:t>2. </a:t>
            </a:r>
            <a:r>
              <a:rPr lang="en-US" sz="2400" dirty="0">
                <a:solidFill>
                  <a:srgbClr val="FF0000"/>
                </a:solidFill>
              </a:rPr>
              <a:t>Catch</a:t>
            </a:r>
            <a:r>
              <a:rPr lang="en-US" sz="2400" dirty="0"/>
              <a:t> – handles specific exception with try block</a:t>
            </a:r>
          </a:p>
          <a:p>
            <a:r>
              <a:rPr lang="en-US" sz="2400" dirty="0"/>
              <a:t>3. </a:t>
            </a:r>
            <a:r>
              <a:rPr lang="en-US" sz="2400" dirty="0">
                <a:solidFill>
                  <a:srgbClr val="FF0000"/>
                </a:solidFill>
              </a:rPr>
              <a:t>Finally</a:t>
            </a:r>
            <a:r>
              <a:rPr lang="en-US" sz="2400" dirty="0"/>
              <a:t> – code executed even exception may or may not occur. Denotes end of the program. | optional to use </a:t>
            </a:r>
          </a:p>
          <a:p>
            <a:r>
              <a:rPr lang="en-US" sz="2400" dirty="0"/>
              <a:t>4. </a:t>
            </a:r>
            <a:r>
              <a:rPr lang="en-US" sz="2400" dirty="0">
                <a:solidFill>
                  <a:srgbClr val="FF0000"/>
                </a:solidFill>
              </a:rPr>
              <a:t>Throw</a:t>
            </a:r>
            <a:r>
              <a:rPr lang="en-US" sz="2400" dirty="0"/>
              <a:t> – used to throw specific exception</a:t>
            </a:r>
          </a:p>
          <a:p>
            <a:r>
              <a:rPr lang="en-US" sz="2400" dirty="0"/>
              <a:t>5. </a:t>
            </a:r>
            <a:r>
              <a:rPr lang="en-US" sz="2400" dirty="0">
                <a:solidFill>
                  <a:srgbClr val="FF0000"/>
                </a:solidFill>
              </a:rPr>
              <a:t>Throws</a:t>
            </a:r>
            <a:r>
              <a:rPr lang="en-US" sz="2400" dirty="0"/>
              <a:t> - used to throw specific exception by a particular method.</a:t>
            </a:r>
          </a:p>
        </p:txBody>
      </p:sp>
    </p:spTree>
    <p:extLst>
      <p:ext uri="{BB962C8B-B14F-4D97-AF65-F5344CB8AC3E}">
        <p14:creationId xmlns:p14="http://schemas.microsoft.com/office/powerpoint/2010/main" val="323019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Throwing and Catching Exceptions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9C1E71B-9742-48EE-8CCF-6CBF89144019}"/>
              </a:ext>
            </a:extLst>
          </p:cNvPr>
          <p:cNvSpPr/>
          <p:nvPr/>
        </p:nvSpPr>
        <p:spPr>
          <a:xfrm>
            <a:off x="380999" y="1905000"/>
            <a:ext cx="9601201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try-catch-finally keyword</a:t>
            </a:r>
          </a:p>
          <a:p>
            <a:r>
              <a:rPr lang="en-US" sz="2000" dirty="0"/>
              <a:t>class </a:t>
            </a:r>
            <a:r>
              <a:rPr lang="en-US" sz="2000" dirty="0" err="1"/>
              <a:t>myExeption</a:t>
            </a:r>
            <a:endParaRPr lang="en-US" sz="2000" dirty="0"/>
          </a:p>
          <a:p>
            <a:r>
              <a:rPr lang="en-US" sz="2000" dirty="0"/>
              <a:t>{	public static void main(String s[]){</a:t>
            </a:r>
          </a:p>
          <a:p>
            <a:r>
              <a:rPr lang="en-US" sz="2000" dirty="0"/>
              <a:t>		int </a:t>
            </a:r>
            <a:r>
              <a:rPr lang="en-US" sz="2000" dirty="0" err="1"/>
              <a:t>i</a:t>
            </a:r>
            <a:r>
              <a:rPr lang="en-US" sz="2000" dirty="0"/>
              <a:t>=5, j=0;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System.out.println</a:t>
            </a:r>
            <a:r>
              <a:rPr lang="en-US" sz="2000" dirty="0"/>
              <a:t>("Try started");</a:t>
            </a:r>
          </a:p>
          <a:p>
            <a:r>
              <a:rPr lang="en-US" sz="2000" dirty="0"/>
              <a:t>		</a:t>
            </a:r>
            <a:r>
              <a:rPr lang="en-US" sz="2000" dirty="0">
                <a:solidFill>
                  <a:srgbClr val="FF0000"/>
                </a:solidFill>
              </a:rPr>
              <a:t>try</a:t>
            </a:r>
          </a:p>
          <a:p>
            <a:r>
              <a:rPr lang="en-US" sz="2000" dirty="0"/>
              <a:t>		{</a:t>
            </a:r>
          </a:p>
          <a:p>
            <a:r>
              <a:rPr lang="en-US" sz="2000" dirty="0"/>
              <a:t>			int temp = </a:t>
            </a:r>
            <a:r>
              <a:rPr lang="en-US" sz="2000" dirty="0" err="1"/>
              <a:t>i</a:t>
            </a:r>
            <a:r>
              <a:rPr lang="en-US" sz="2000" dirty="0"/>
              <a:t>/j;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System.out.println</a:t>
            </a:r>
            <a:r>
              <a:rPr lang="en-US" sz="2000" dirty="0"/>
              <a:t>("Inside try");</a:t>
            </a:r>
          </a:p>
          <a:p>
            <a:r>
              <a:rPr lang="en-US" sz="2000" dirty="0"/>
              <a:t>		}</a:t>
            </a:r>
          </a:p>
          <a:p>
            <a:r>
              <a:rPr lang="en-US" sz="2000" dirty="0"/>
              <a:t>		</a:t>
            </a:r>
            <a:r>
              <a:rPr lang="en-US" sz="2000" dirty="0">
                <a:solidFill>
                  <a:srgbClr val="FF0000"/>
                </a:solidFill>
              </a:rPr>
              <a:t>catch</a:t>
            </a:r>
            <a:r>
              <a:rPr lang="en-US" sz="2000" dirty="0"/>
              <a:t>(Exception e)</a:t>
            </a:r>
          </a:p>
          <a:p>
            <a:r>
              <a:rPr lang="en-US" sz="2000" dirty="0"/>
              <a:t>		{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System.out.println</a:t>
            </a:r>
            <a:r>
              <a:rPr lang="en-US" sz="2000" dirty="0"/>
              <a:t>("Inside catch");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System.out.println</a:t>
            </a:r>
            <a:r>
              <a:rPr lang="en-US" sz="2000" dirty="0"/>
              <a:t>("Divide by 0");</a:t>
            </a:r>
          </a:p>
          <a:p>
            <a:r>
              <a:rPr lang="en-US" sz="2000" dirty="0"/>
              <a:t>		}</a:t>
            </a:r>
          </a:p>
          <a:p>
            <a:r>
              <a:rPr lang="en-US" sz="2000" dirty="0"/>
              <a:t>		</a:t>
            </a:r>
            <a:r>
              <a:rPr lang="en-US" sz="2000" dirty="0">
                <a:solidFill>
                  <a:srgbClr val="FF0000"/>
                </a:solidFill>
              </a:rPr>
              <a:t>finally</a:t>
            </a:r>
          </a:p>
          <a:p>
            <a:r>
              <a:rPr lang="en-US" sz="2000" dirty="0"/>
              <a:t>		{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System.out.println</a:t>
            </a:r>
            <a:r>
              <a:rPr lang="en-US" sz="2000" dirty="0"/>
              <a:t>("Finally block");</a:t>
            </a:r>
          </a:p>
          <a:p>
            <a:r>
              <a:rPr lang="en-US" sz="2000" dirty="0"/>
              <a:t>		} 	}  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66526EF-67E2-4565-A830-B42919882A7C}"/>
              </a:ext>
            </a:extLst>
          </p:cNvPr>
          <p:cNvSpPr txBox="1"/>
          <p:nvPr/>
        </p:nvSpPr>
        <p:spPr>
          <a:xfrm>
            <a:off x="6324600" y="3286035"/>
            <a:ext cx="50612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Output:	try started</a:t>
            </a:r>
          </a:p>
          <a:p>
            <a:r>
              <a:rPr lang="en-US" dirty="0"/>
              <a:t>		Inside catch</a:t>
            </a:r>
          </a:p>
          <a:p>
            <a:r>
              <a:rPr lang="en-US" dirty="0"/>
              <a:t>		Divide by 0</a:t>
            </a:r>
          </a:p>
          <a:p>
            <a:r>
              <a:rPr lang="en-US" dirty="0"/>
              <a:t>		Finally block</a:t>
            </a:r>
          </a:p>
        </p:txBody>
      </p:sp>
    </p:spTree>
    <p:extLst>
      <p:ext uri="{BB962C8B-B14F-4D97-AF65-F5344CB8AC3E}">
        <p14:creationId xmlns:p14="http://schemas.microsoft.com/office/powerpoint/2010/main" val="181575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Throwing and Catching Exceptions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9C1E71B-9742-48EE-8CCF-6CBF89144019}"/>
              </a:ext>
            </a:extLst>
          </p:cNvPr>
          <p:cNvSpPr/>
          <p:nvPr/>
        </p:nvSpPr>
        <p:spPr>
          <a:xfrm>
            <a:off x="457199" y="2057400"/>
            <a:ext cx="960120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Using Multiple Catch Clauses</a:t>
            </a:r>
          </a:p>
          <a:p>
            <a:r>
              <a:rPr lang="en-US" sz="2400" dirty="0"/>
              <a:t>To catch different types of exceptions multiple catch clause can be used.</a:t>
            </a:r>
          </a:p>
          <a:p>
            <a:r>
              <a:rPr lang="en-US" sz="2400" dirty="0"/>
              <a:t>Example:</a:t>
            </a:r>
          </a:p>
          <a:p>
            <a:r>
              <a:rPr lang="en-US" sz="2000" dirty="0"/>
              <a:t>public class </a:t>
            </a:r>
            <a:r>
              <a:rPr lang="en-US" sz="2000" dirty="0" err="1"/>
              <a:t>TestMultipleCatchBlock</a:t>
            </a:r>
            <a:r>
              <a:rPr lang="en-US" sz="2000" dirty="0"/>
              <a:t>{  </a:t>
            </a:r>
          </a:p>
          <a:p>
            <a:r>
              <a:rPr lang="en-US" sz="2000" dirty="0"/>
              <a:t>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[]){  </a:t>
            </a:r>
          </a:p>
          <a:p>
            <a:r>
              <a:rPr lang="en-US" sz="2000" dirty="0"/>
              <a:t>   		</a:t>
            </a:r>
            <a:r>
              <a:rPr lang="en-US" sz="2000" b="1" dirty="0">
                <a:solidFill>
                  <a:srgbClr val="FF0000"/>
                </a:solidFill>
              </a:rPr>
              <a:t>try</a:t>
            </a:r>
            <a:r>
              <a:rPr lang="en-US" sz="2000" dirty="0"/>
              <a:t>{  </a:t>
            </a:r>
          </a:p>
          <a:p>
            <a:r>
              <a:rPr lang="en-US" sz="2000" dirty="0"/>
              <a:t>    			int a[]=new int[5];  </a:t>
            </a:r>
          </a:p>
          <a:p>
            <a:r>
              <a:rPr lang="en-US" sz="2000" dirty="0"/>
              <a:t>    			a[5]=30/0;  </a:t>
            </a:r>
          </a:p>
          <a:p>
            <a:r>
              <a:rPr lang="en-US" sz="2000" dirty="0"/>
              <a:t>     		     }  </a:t>
            </a:r>
          </a:p>
          <a:p>
            <a:r>
              <a:rPr lang="en-US" sz="2000" dirty="0"/>
              <a:t>   		</a:t>
            </a:r>
            <a:r>
              <a:rPr lang="en-US" sz="2000" b="1" dirty="0">
                <a:solidFill>
                  <a:srgbClr val="FF0000"/>
                </a:solidFill>
              </a:rPr>
              <a:t>catch</a:t>
            </a:r>
            <a:r>
              <a:rPr lang="en-US" sz="2000" dirty="0"/>
              <a:t>(</a:t>
            </a:r>
            <a:r>
              <a:rPr lang="en-US" sz="2000" dirty="0" err="1"/>
              <a:t>ArithmeticException</a:t>
            </a:r>
            <a:r>
              <a:rPr lang="en-US" sz="2000" dirty="0"/>
              <a:t> e){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System.out.println</a:t>
            </a:r>
            <a:r>
              <a:rPr lang="en-US" sz="2000" dirty="0"/>
              <a:t>("task1 is completed");}  </a:t>
            </a:r>
          </a:p>
          <a:p>
            <a:r>
              <a:rPr lang="en-US" sz="2000" dirty="0"/>
              <a:t>   		</a:t>
            </a:r>
            <a:r>
              <a:rPr lang="en-US" sz="2000" b="1" dirty="0">
                <a:solidFill>
                  <a:srgbClr val="FF0000"/>
                </a:solidFill>
              </a:rPr>
              <a:t>catch</a:t>
            </a:r>
            <a:r>
              <a:rPr lang="en-US" sz="2000" dirty="0"/>
              <a:t>(</a:t>
            </a:r>
            <a:r>
              <a:rPr lang="en-US" sz="2000" dirty="0" err="1"/>
              <a:t>ArrayIndexOutOfBoundsException</a:t>
            </a:r>
            <a:r>
              <a:rPr lang="en-US" sz="2000" dirty="0"/>
              <a:t> e){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System.out.println</a:t>
            </a:r>
            <a:r>
              <a:rPr lang="en-US" sz="2000" dirty="0"/>
              <a:t>("task 2 completed");}  </a:t>
            </a:r>
          </a:p>
          <a:p>
            <a:r>
              <a:rPr lang="en-US" sz="2000" dirty="0"/>
              <a:t>  		 </a:t>
            </a:r>
            <a:r>
              <a:rPr lang="en-US" sz="2000" b="1" dirty="0">
                <a:solidFill>
                  <a:srgbClr val="FF0000"/>
                </a:solidFill>
              </a:rPr>
              <a:t>catch</a:t>
            </a:r>
            <a:r>
              <a:rPr lang="en-US" sz="2000" dirty="0"/>
              <a:t>(Exception e){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System.out.println</a:t>
            </a:r>
            <a:r>
              <a:rPr lang="en-US" sz="2000" dirty="0"/>
              <a:t>("common task completed");}  </a:t>
            </a:r>
          </a:p>
          <a:p>
            <a:r>
              <a:rPr lang="en-US" sz="2000" dirty="0"/>
              <a:t>     		</a:t>
            </a:r>
            <a:r>
              <a:rPr lang="en-US" sz="2000" dirty="0" err="1"/>
              <a:t>System.out.println</a:t>
            </a:r>
            <a:r>
              <a:rPr lang="en-US" sz="2000" dirty="0"/>
              <a:t>("rest of the code...");  </a:t>
            </a:r>
          </a:p>
          <a:p>
            <a:r>
              <a:rPr lang="en-US" sz="2000" dirty="0"/>
              <a:t> }  }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007D12F-C392-4675-A0A3-F6ADFC60F432}"/>
              </a:ext>
            </a:extLst>
          </p:cNvPr>
          <p:cNvSpPr txBox="1"/>
          <p:nvPr/>
        </p:nvSpPr>
        <p:spPr>
          <a:xfrm>
            <a:off x="7315200" y="7065560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Output:task1 completed</a:t>
            </a:r>
          </a:p>
          <a:p>
            <a:r>
              <a:rPr lang="en-US" sz="1800" dirty="0"/>
              <a:t>       rest of the code...</a:t>
            </a:r>
          </a:p>
        </p:txBody>
      </p:sp>
    </p:spTree>
    <p:extLst>
      <p:ext uri="{BB962C8B-B14F-4D97-AF65-F5344CB8AC3E}">
        <p14:creationId xmlns:p14="http://schemas.microsoft.com/office/powerpoint/2010/main" val="375259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Throwing and Catching Exceptions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9C1E71B-9742-48EE-8CCF-6CBF89144019}"/>
              </a:ext>
            </a:extLst>
          </p:cNvPr>
          <p:cNvSpPr/>
          <p:nvPr/>
        </p:nvSpPr>
        <p:spPr>
          <a:xfrm>
            <a:off x="228599" y="1955423"/>
            <a:ext cx="9601201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Try block can be nested</a:t>
            </a:r>
          </a:p>
          <a:p>
            <a:r>
              <a:rPr lang="en-US" sz="2400" dirty="0"/>
              <a:t>A try, catch or finally block can contain another set of try catch and finally sequence.</a:t>
            </a:r>
          </a:p>
          <a:p>
            <a:r>
              <a:rPr lang="en-US" sz="2000" dirty="0"/>
              <a:t>class Excep6{  </a:t>
            </a:r>
          </a:p>
          <a:p>
            <a:r>
              <a:rPr lang="en-US" sz="2000" dirty="0"/>
              <a:t>     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[]){  </a:t>
            </a:r>
          </a:p>
          <a:p>
            <a:r>
              <a:rPr lang="en-US" sz="2000" dirty="0"/>
              <a:t>      </a:t>
            </a:r>
            <a:r>
              <a:rPr lang="en-US" sz="2000" dirty="0">
                <a:solidFill>
                  <a:srgbClr val="FF0000"/>
                </a:solidFill>
              </a:rPr>
              <a:t>try</a:t>
            </a:r>
            <a:r>
              <a:rPr lang="en-US" sz="2000" dirty="0"/>
              <a:t>{  </a:t>
            </a:r>
          </a:p>
          <a:p>
            <a:r>
              <a:rPr lang="en-US" sz="2000" dirty="0"/>
              <a:t>        		</a:t>
            </a:r>
            <a:r>
              <a:rPr lang="en-US" sz="2000" dirty="0">
                <a:solidFill>
                  <a:srgbClr val="FF0000"/>
                </a:solidFill>
              </a:rPr>
              <a:t>try</a:t>
            </a:r>
            <a:r>
              <a:rPr lang="en-US" sz="2000" dirty="0"/>
              <a:t>{  </a:t>
            </a:r>
          </a:p>
          <a:p>
            <a:r>
              <a:rPr lang="en-US" sz="2000" dirty="0"/>
              <a:t>        		 	</a:t>
            </a:r>
            <a:r>
              <a:rPr lang="en-US" sz="2000" dirty="0" err="1"/>
              <a:t>System.out.println</a:t>
            </a:r>
            <a:r>
              <a:rPr lang="en-US" sz="2000" dirty="0"/>
              <a:t>("going to divide");  </a:t>
            </a:r>
          </a:p>
          <a:p>
            <a:r>
              <a:rPr lang="en-US" sz="2000" dirty="0"/>
              <a:t>       		 	 int b =39/0;  </a:t>
            </a:r>
          </a:p>
          <a:p>
            <a:r>
              <a:rPr lang="en-US" sz="2000" dirty="0"/>
              <a:t>      	  	}</a:t>
            </a:r>
            <a:r>
              <a:rPr lang="en-US" sz="2000" dirty="0">
                <a:solidFill>
                  <a:srgbClr val="FF0000"/>
                </a:solidFill>
              </a:rPr>
              <a:t>catch</a:t>
            </a:r>
            <a:r>
              <a:rPr lang="en-US" sz="2000" dirty="0"/>
              <a:t>(</a:t>
            </a:r>
            <a:r>
              <a:rPr lang="en-US" sz="2000" dirty="0" err="1"/>
              <a:t>ArithmeticException</a:t>
            </a:r>
            <a:r>
              <a:rPr lang="en-US" sz="2000" dirty="0"/>
              <a:t> e)    {</a:t>
            </a:r>
            <a:r>
              <a:rPr lang="en-US" sz="2000" dirty="0" err="1"/>
              <a:t>System.out.println</a:t>
            </a:r>
            <a:r>
              <a:rPr lang="en-US" sz="2000" dirty="0"/>
              <a:t>(e);}  </a:t>
            </a:r>
          </a:p>
          <a:p>
            <a:r>
              <a:rPr lang="en-US" sz="2000" dirty="0"/>
              <a:t>       </a:t>
            </a:r>
          </a:p>
          <a:p>
            <a:r>
              <a:rPr lang="en-US" sz="2000" dirty="0"/>
              <a:t>       		 </a:t>
            </a:r>
            <a:r>
              <a:rPr lang="en-US" sz="2000" dirty="0">
                <a:solidFill>
                  <a:srgbClr val="FF0000"/>
                </a:solidFill>
              </a:rPr>
              <a:t>try</a:t>
            </a:r>
            <a:r>
              <a:rPr lang="en-US" sz="2000" dirty="0"/>
              <a:t>{  </a:t>
            </a:r>
          </a:p>
          <a:p>
            <a:r>
              <a:rPr lang="en-US" sz="2000" dirty="0"/>
              <a:t>      		 	 int a[]=new int[5];  </a:t>
            </a:r>
          </a:p>
          <a:p>
            <a:r>
              <a:rPr lang="en-US" sz="2000" dirty="0"/>
              <a:t>      		  	a[5]=4;  </a:t>
            </a:r>
          </a:p>
          <a:p>
            <a:r>
              <a:rPr lang="en-US" sz="2000" dirty="0"/>
              <a:t>        		}</a:t>
            </a:r>
            <a:r>
              <a:rPr lang="en-US" sz="2000" dirty="0">
                <a:solidFill>
                  <a:srgbClr val="FF0000"/>
                </a:solidFill>
              </a:rPr>
              <a:t>catch</a:t>
            </a:r>
            <a:r>
              <a:rPr lang="en-US" sz="2000" dirty="0"/>
              <a:t>(</a:t>
            </a:r>
            <a:r>
              <a:rPr lang="en-US" sz="2000" dirty="0" err="1"/>
              <a:t>ArrayIndexOutOfBoundsException</a:t>
            </a:r>
            <a:r>
              <a:rPr lang="en-US" sz="2000" dirty="0"/>
              <a:t> e) {</a:t>
            </a:r>
            <a:r>
              <a:rPr lang="en-US" sz="2000" dirty="0" err="1"/>
              <a:t>System.out.println</a:t>
            </a:r>
            <a:r>
              <a:rPr lang="en-US" sz="2000" dirty="0"/>
              <a:t>(e);}  </a:t>
            </a:r>
          </a:p>
          <a:p>
            <a:r>
              <a:rPr lang="en-US" sz="2000" dirty="0"/>
              <a:t>                 	</a:t>
            </a:r>
            <a:r>
              <a:rPr lang="en-US" sz="2000" dirty="0" err="1"/>
              <a:t>System.out.println</a:t>
            </a:r>
            <a:r>
              <a:rPr lang="en-US" sz="2000" dirty="0"/>
              <a:t>("other statement");  </a:t>
            </a:r>
          </a:p>
          <a:p>
            <a:r>
              <a:rPr lang="en-US" sz="2000" dirty="0"/>
              <a:t>      }</a:t>
            </a:r>
            <a:r>
              <a:rPr lang="en-US" sz="2000" dirty="0">
                <a:solidFill>
                  <a:srgbClr val="FF0000"/>
                </a:solidFill>
              </a:rPr>
              <a:t>catch</a:t>
            </a:r>
            <a:r>
              <a:rPr lang="en-US" sz="2000" dirty="0"/>
              <a:t>(Exception e)</a:t>
            </a:r>
          </a:p>
          <a:p>
            <a:r>
              <a:rPr lang="en-US" sz="2000" dirty="0"/>
              <a:t>{</a:t>
            </a:r>
            <a:r>
              <a:rPr lang="en-US" sz="2000" dirty="0" err="1"/>
              <a:t>System.out.println</a:t>
            </a:r>
            <a:r>
              <a:rPr lang="en-US" sz="2000" dirty="0"/>
              <a:t>("</a:t>
            </a:r>
            <a:r>
              <a:rPr lang="en-US" sz="2000" dirty="0" err="1"/>
              <a:t>handeled</a:t>
            </a:r>
            <a:r>
              <a:rPr lang="en-US" sz="2000" dirty="0"/>
              <a:t>");}  </a:t>
            </a:r>
            <a:r>
              <a:rPr lang="en-US" sz="2000" dirty="0" err="1"/>
              <a:t>System.out.println</a:t>
            </a:r>
            <a:r>
              <a:rPr lang="en-US" sz="2000" dirty="0"/>
              <a:t>("normal flow..");       }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E9B302A-0350-4AB4-9C4A-75E41E7D58FC}"/>
              </a:ext>
            </a:extLst>
          </p:cNvPr>
          <p:cNvSpPr txBox="1"/>
          <p:nvPr/>
        </p:nvSpPr>
        <p:spPr>
          <a:xfrm>
            <a:off x="6452937" y="2895600"/>
            <a:ext cx="360546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 Output:        </a:t>
            </a:r>
          </a:p>
          <a:p>
            <a:r>
              <a:rPr lang="en-IN" sz="1400" dirty="0"/>
              <a:t>going to divide</a:t>
            </a:r>
          </a:p>
          <a:p>
            <a:r>
              <a:rPr lang="en-IN" sz="1400" dirty="0" err="1"/>
              <a:t>Java.lang</a:t>
            </a:r>
            <a:r>
              <a:rPr lang="en-IN" sz="1400" dirty="0"/>
              <a:t>. </a:t>
            </a:r>
            <a:r>
              <a:rPr lang="en-IN" sz="1400" dirty="0" err="1"/>
              <a:t>ArithmeticException</a:t>
            </a:r>
            <a:r>
              <a:rPr lang="en-IN" sz="1400" dirty="0"/>
              <a:t>: /by zero</a:t>
            </a:r>
          </a:p>
          <a:p>
            <a:r>
              <a:rPr lang="en-IN" sz="1400" dirty="0" err="1"/>
              <a:t>Java.lang</a:t>
            </a:r>
            <a:r>
              <a:rPr lang="en-IN" sz="1400" dirty="0"/>
              <a:t>. </a:t>
            </a:r>
            <a:r>
              <a:rPr lang="en-IN" sz="1400" dirty="0" err="1"/>
              <a:t>ArrayIndexOutOfBoundsException</a:t>
            </a:r>
            <a:r>
              <a:rPr lang="en-IN" sz="1400" dirty="0"/>
              <a:t>: 5</a:t>
            </a:r>
          </a:p>
          <a:p>
            <a:r>
              <a:rPr lang="en-IN" sz="1400" dirty="0"/>
              <a:t>Other statement</a:t>
            </a:r>
          </a:p>
          <a:p>
            <a:r>
              <a:rPr lang="en-IN" sz="1400" dirty="0"/>
              <a:t>Normal flow..</a:t>
            </a:r>
          </a:p>
        </p:txBody>
      </p:sp>
    </p:spTree>
    <p:extLst>
      <p:ext uri="{BB962C8B-B14F-4D97-AF65-F5344CB8AC3E}">
        <p14:creationId xmlns:p14="http://schemas.microsoft.com/office/powerpoint/2010/main" val="304604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Methods to </a:t>
            </a:r>
            <a:r>
              <a:rPr lang="en-US" sz="3200" kern="0" spc="5" dirty="0" smtClean="0">
                <a:solidFill>
                  <a:srgbClr val="FFFFFF"/>
                </a:solidFill>
              </a:rPr>
              <a:t>Print </a:t>
            </a:r>
            <a:r>
              <a:rPr lang="en-US" sz="3200" kern="0" spc="5" dirty="0">
                <a:solidFill>
                  <a:srgbClr val="FFFFFF"/>
                </a:solidFill>
              </a:rPr>
              <a:t>the Exception </a:t>
            </a:r>
            <a:r>
              <a:rPr lang="en-US" sz="3200" kern="0" spc="5" dirty="0" smtClean="0">
                <a:solidFill>
                  <a:srgbClr val="FFFFFF"/>
                </a:solidFill>
              </a:rPr>
              <a:t>Information</a:t>
            </a:r>
            <a:endParaRPr lang="en-US" sz="3200" kern="0" spc="5" dirty="0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9C1E71B-9742-48EE-8CCF-6CBF89144019}"/>
              </a:ext>
            </a:extLst>
          </p:cNvPr>
          <p:cNvSpPr/>
          <p:nvPr/>
        </p:nvSpPr>
        <p:spPr>
          <a:xfrm>
            <a:off x="432660" y="2133600"/>
            <a:ext cx="96012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printStackTrace</a:t>
            </a:r>
            <a:r>
              <a:rPr lang="en-US" sz="2400" dirty="0" smtClean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err="1"/>
              <a:t>toString</a:t>
            </a:r>
            <a:r>
              <a:rPr lang="en-IN" sz="2400" dirty="0" smtClean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err="1"/>
              <a:t>getMessage</a:t>
            </a:r>
            <a:r>
              <a:rPr lang="en-IN" sz="2400" dirty="0"/>
              <a:t>()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3352800" y="2133600"/>
            <a:ext cx="668106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import </a:t>
            </a:r>
            <a:r>
              <a:rPr lang="en-IN" sz="2400" dirty="0"/>
              <a:t>java.io.*;</a:t>
            </a:r>
          </a:p>
          <a:p>
            <a:r>
              <a:rPr lang="en-IN" sz="2400" dirty="0" smtClean="0"/>
              <a:t>class Main </a:t>
            </a:r>
            <a:r>
              <a:rPr lang="en-IN" sz="2400" dirty="0"/>
              <a:t>{</a:t>
            </a:r>
          </a:p>
          <a:p>
            <a:r>
              <a:rPr lang="en-IN" sz="2400" dirty="0"/>
              <a:t>	public static void main (String[] </a:t>
            </a:r>
            <a:r>
              <a:rPr lang="en-IN" sz="2400" dirty="0" err="1"/>
              <a:t>args</a:t>
            </a:r>
            <a:r>
              <a:rPr lang="en-IN" sz="2400" dirty="0"/>
              <a:t>) {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int</a:t>
            </a:r>
            <a:r>
              <a:rPr lang="en-IN" sz="2400" dirty="0"/>
              <a:t> a=5;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int</a:t>
            </a:r>
            <a:r>
              <a:rPr lang="en-IN" sz="2400" dirty="0"/>
              <a:t> b=0;</a:t>
            </a:r>
          </a:p>
          <a:p>
            <a:r>
              <a:rPr lang="en-IN" sz="2400" dirty="0"/>
              <a:t>		try{</a:t>
            </a:r>
          </a:p>
          <a:p>
            <a:r>
              <a:rPr lang="en-IN" sz="2400" dirty="0"/>
              <a:t>		</a:t>
            </a:r>
            <a:r>
              <a:rPr lang="en-IN" sz="2400" dirty="0" err="1"/>
              <a:t>System.out.println</a:t>
            </a:r>
            <a:r>
              <a:rPr lang="en-IN" sz="2400" dirty="0"/>
              <a:t>(a/b);</a:t>
            </a:r>
          </a:p>
          <a:p>
            <a:r>
              <a:rPr lang="en-IN" sz="2400" dirty="0"/>
              <a:t>		}</a:t>
            </a:r>
          </a:p>
          <a:p>
            <a:r>
              <a:rPr lang="en-IN" sz="2400" dirty="0"/>
              <a:t>	catch(</a:t>
            </a:r>
            <a:r>
              <a:rPr lang="en-IN" sz="2400" dirty="0" err="1"/>
              <a:t>ArithmeticException</a:t>
            </a:r>
            <a:r>
              <a:rPr lang="en-IN" sz="2400" dirty="0"/>
              <a:t> e</a:t>
            </a:r>
            <a:r>
              <a:rPr lang="en-IN" sz="2400" dirty="0" smtClean="0"/>
              <a:t>){</a:t>
            </a:r>
          </a:p>
          <a:p>
            <a:r>
              <a:rPr lang="en-IN" sz="2400" dirty="0" smtClean="0"/>
              <a:t>		</a:t>
            </a:r>
            <a:r>
              <a:rPr lang="en-IN" sz="2400" b="1" dirty="0" err="1" smtClean="0">
                <a:solidFill>
                  <a:srgbClr val="0070C0"/>
                </a:solidFill>
              </a:rPr>
              <a:t>e.printStackTrace</a:t>
            </a:r>
            <a:r>
              <a:rPr lang="en-IN" sz="2400" dirty="0"/>
              <a:t>();</a:t>
            </a:r>
          </a:p>
          <a:p>
            <a:r>
              <a:rPr lang="en-IN" sz="2400" dirty="0"/>
              <a:t>		</a:t>
            </a:r>
            <a:r>
              <a:rPr lang="en-IN" sz="2400" dirty="0" err="1"/>
              <a:t>System.out.println</a:t>
            </a:r>
            <a:r>
              <a:rPr lang="en-IN" sz="2400" dirty="0"/>
              <a:t>(</a:t>
            </a:r>
            <a:r>
              <a:rPr lang="en-IN" sz="2400" dirty="0" err="1"/>
              <a:t>e.</a:t>
            </a:r>
            <a:r>
              <a:rPr lang="en-IN" sz="2400" dirty="0" err="1">
                <a:solidFill>
                  <a:srgbClr val="FF0000"/>
                </a:solidFill>
              </a:rPr>
              <a:t>toString</a:t>
            </a:r>
            <a:r>
              <a:rPr lang="en-IN" sz="2400" dirty="0" smtClean="0"/>
              <a:t>());</a:t>
            </a:r>
          </a:p>
          <a:p>
            <a:r>
              <a:rPr lang="en-IN" sz="2400" dirty="0"/>
              <a:t>		</a:t>
            </a:r>
            <a:r>
              <a:rPr lang="en-IN" sz="2400" dirty="0" err="1"/>
              <a:t>System.out.println</a:t>
            </a:r>
            <a:r>
              <a:rPr lang="en-IN" sz="2400" dirty="0"/>
              <a:t>(</a:t>
            </a:r>
            <a:r>
              <a:rPr lang="en-IN" sz="2400" dirty="0" err="1"/>
              <a:t>e.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getMessage</a:t>
            </a:r>
            <a:r>
              <a:rPr lang="en-IN" sz="2400" dirty="0"/>
              <a:t>());</a:t>
            </a:r>
          </a:p>
          <a:p>
            <a:r>
              <a:rPr lang="en-IN" sz="2400" dirty="0"/>
              <a:t>	}</a:t>
            </a:r>
          </a:p>
          <a:p>
            <a:r>
              <a:rPr lang="en-IN" sz="2400" dirty="0"/>
              <a:t>	}</a:t>
            </a:r>
          </a:p>
          <a:p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54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1673817" y="1021730"/>
            <a:ext cx="1676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kern="0" spc="5" dirty="0" smtClean="0">
                <a:solidFill>
                  <a:srgbClr val="FFC000"/>
                </a:solidFill>
              </a:rPr>
              <a:t>Activity</a:t>
            </a:r>
            <a:endParaRPr lang="en-US" kern="0" spc="5" dirty="0">
              <a:solidFill>
                <a:srgbClr val="FFC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9C1E71B-9742-48EE-8CCF-6CBF89144019}"/>
              </a:ext>
            </a:extLst>
          </p:cNvPr>
          <p:cNvSpPr/>
          <p:nvPr/>
        </p:nvSpPr>
        <p:spPr>
          <a:xfrm>
            <a:off x="432660" y="2133600"/>
            <a:ext cx="96012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smtClean="0"/>
              <a:t>Go to </a:t>
            </a:r>
            <a:r>
              <a:rPr lang="en-US" sz="4800" dirty="0" smtClean="0">
                <a:hlinkClick r:id="rId2"/>
              </a:rPr>
              <a:t>www.menti.com</a:t>
            </a:r>
            <a:endParaRPr lang="en-US" sz="4800" dirty="0" smtClean="0"/>
          </a:p>
          <a:p>
            <a:r>
              <a:rPr lang="en-US" sz="4800" dirty="0" smtClean="0"/>
              <a:t>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smtClean="0"/>
              <a:t>36983345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7995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Throwing and Catching Exceptions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9C1E71B-9742-48EE-8CCF-6CBF89144019}"/>
              </a:ext>
            </a:extLst>
          </p:cNvPr>
          <p:cNvSpPr/>
          <p:nvPr/>
        </p:nvSpPr>
        <p:spPr>
          <a:xfrm>
            <a:off x="152401" y="1905000"/>
            <a:ext cx="9829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Using throw #UserDefined Exception </a:t>
            </a:r>
            <a:r>
              <a:rPr lang="en-US" sz="2000" b="1" u="sng" dirty="0">
                <a:solidFill>
                  <a:srgbClr val="0070C0"/>
                </a:solidFill>
              </a:rPr>
              <a:t>#Explicit</a:t>
            </a:r>
          </a:p>
          <a:p>
            <a:r>
              <a:rPr lang="en-US" sz="2000" dirty="0"/>
              <a:t>public class Main</a:t>
            </a:r>
          </a:p>
          <a:p>
            <a:r>
              <a:rPr lang="en-US" sz="2000" dirty="0"/>
              <a:t>{  </a:t>
            </a:r>
          </a:p>
          <a:p>
            <a:r>
              <a:rPr lang="en-US" sz="2000" dirty="0"/>
              <a:t>   void </a:t>
            </a:r>
            <a:r>
              <a:rPr lang="en-US" sz="2000" dirty="0" err="1"/>
              <a:t>checkAge</a:t>
            </a:r>
            <a:r>
              <a:rPr lang="en-US" sz="2000" dirty="0"/>
              <a:t>(int age)</a:t>
            </a:r>
          </a:p>
          <a:p>
            <a:r>
              <a:rPr lang="en-US" sz="2000" dirty="0"/>
              <a:t>	{  if(age&lt;18)  </a:t>
            </a:r>
          </a:p>
          <a:p>
            <a:r>
              <a:rPr lang="en-US" sz="2000" dirty="0"/>
              <a:t>	      </a:t>
            </a:r>
            <a:r>
              <a:rPr lang="en-US" sz="2000" dirty="0">
                <a:solidFill>
                  <a:srgbClr val="FF0000"/>
                </a:solidFill>
              </a:rPr>
              <a:t>throw</a:t>
            </a:r>
            <a:r>
              <a:rPr lang="en-US" sz="2000" dirty="0"/>
              <a:t> new </a:t>
            </a:r>
            <a:r>
              <a:rPr lang="en-US" sz="2000" dirty="0" err="1"/>
              <a:t>ArithmeticException</a:t>
            </a:r>
            <a:r>
              <a:rPr lang="en-US" sz="2000" dirty="0"/>
              <a:t>("Not Eligible for voting");  </a:t>
            </a:r>
            <a:r>
              <a:rPr lang="en-US" sz="1400" dirty="0"/>
              <a:t>//inside Method </a:t>
            </a:r>
            <a:r>
              <a:rPr lang="en-US" sz="1400" dirty="0" err="1"/>
              <a:t>UserDefined</a:t>
            </a:r>
            <a:endParaRPr lang="en-US" sz="1400" dirty="0"/>
          </a:p>
          <a:p>
            <a:r>
              <a:rPr lang="en-US" sz="2000" dirty="0"/>
              <a:t>	else  </a:t>
            </a:r>
          </a:p>
          <a:p>
            <a:r>
              <a:rPr lang="en-US" sz="2000" dirty="0"/>
              <a:t>	   	</a:t>
            </a:r>
            <a:r>
              <a:rPr lang="en-US" sz="2000" dirty="0" err="1"/>
              <a:t>System.out.println</a:t>
            </a:r>
            <a:r>
              <a:rPr lang="en-US" sz="2000" dirty="0"/>
              <a:t>("Eligible for voting");  </a:t>
            </a:r>
          </a:p>
          <a:p>
            <a:r>
              <a:rPr lang="en-US" sz="2000" dirty="0"/>
              <a:t>   	}  </a:t>
            </a:r>
          </a:p>
          <a:p>
            <a:r>
              <a:rPr lang="en-US" sz="2000" dirty="0"/>
              <a:t>   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</a:t>
            </a:r>
          </a:p>
          <a:p>
            <a:r>
              <a:rPr lang="en-US" sz="2000" dirty="0"/>
              <a:t>	{  </a:t>
            </a:r>
          </a:p>
          <a:p>
            <a:r>
              <a:rPr lang="en-US" sz="2000" dirty="0"/>
              <a:t>	 Main obj = new Main();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obj.checkAge</a:t>
            </a:r>
            <a:r>
              <a:rPr lang="en-US" sz="2000" dirty="0"/>
              <a:t>(13);  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System.out.println</a:t>
            </a:r>
            <a:r>
              <a:rPr lang="en-US" sz="2000" dirty="0"/>
              <a:t>("End Of Program");  </a:t>
            </a:r>
          </a:p>
          <a:p>
            <a:r>
              <a:rPr lang="en-US" sz="2000" dirty="0"/>
              <a:t>   	}  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8FB75C7-8323-4C1C-A151-68FBABD943D0}"/>
              </a:ext>
            </a:extLst>
          </p:cNvPr>
          <p:cNvSpPr txBox="1"/>
          <p:nvPr/>
        </p:nvSpPr>
        <p:spPr>
          <a:xfrm>
            <a:off x="5867400" y="5562600"/>
            <a:ext cx="5029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Output:</a:t>
            </a:r>
          </a:p>
          <a:p>
            <a:r>
              <a:rPr lang="en-US" sz="1800" dirty="0"/>
              <a:t>Exception in thread "main" </a:t>
            </a:r>
            <a:r>
              <a:rPr lang="en-US" sz="1800" dirty="0" err="1"/>
              <a:t>java.lang.ArithmeticException</a:t>
            </a:r>
            <a:r>
              <a:rPr lang="en-US" sz="1800" dirty="0"/>
              <a:t>: </a:t>
            </a:r>
          </a:p>
          <a:p>
            <a:r>
              <a:rPr lang="en-US" sz="1800" dirty="0"/>
              <a:t>Not Eligible for voting</a:t>
            </a:r>
          </a:p>
          <a:p>
            <a:r>
              <a:rPr lang="en-US" sz="1800" dirty="0"/>
              <a:t>at Example1.checkAge(Example1.java:4)</a:t>
            </a:r>
          </a:p>
          <a:p>
            <a:r>
              <a:rPr lang="en-US" sz="1800" dirty="0"/>
              <a:t>at Example1.main(Example1.java:10)</a:t>
            </a:r>
          </a:p>
        </p:txBody>
      </p:sp>
    </p:spTree>
    <p:extLst>
      <p:ext uri="{BB962C8B-B14F-4D97-AF65-F5344CB8AC3E}">
        <p14:creationId xmlns:p14="http://schemas.microsoft.com/office/powerpoint/2010/main" val="23068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740" y="1066800"/>
            <a:ext cx="45719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-5" dirty="0" smtClean="0">
                <a:solidFill>
                  <a:srgbClr val="FFFFFF"/>
                </a:solidFill>
              </a:rPr>
              <a:t>Contents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839181" y="2123901"/>
            <a:ext cx="8609619" cy="26757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/>
                <a:cs typeface="Cambria"/>
              </a:rPr>
              <a:t>Exception Handling Overview </a:t>
            </a:r>
          </a:p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/>
                <a:cs typeface="Cambria"/>
              </a:rPr>
              <a:t>Types of Exception</a:t>
            </a:r>
          </a:p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/>
                <a:cs typeface="Cambria"/>
              </a:rPr>
              <a:t>Using Try</a:t>
            </a:r>
          </a:p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/>
                <a:cs typeface="Cambria"/>
              </a:rPr>
              <a:t>Catch and Finally Clauses</a:t>
            </a:r>
          </a:p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/>
                <a:cs typeface="Cambria"/>
              </a:rPr>
              <a:t>Multiple Catch Clauses</a:t>
            </a:r>
          </a:p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/>
                <a:cs typeface="Cambria"/>
              </a:rPr>
              <a:t>Throw and Throws Keyword</a:t>
            </a:r>
          </a:p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/>
                <a:cs typeface="Cambria"/>
              </a:rPr>
              <a:t>Custom Exception Class</a:t>
            </a:r>
            <a:endParaRPr lang="en-US" sz="24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Throwing and Catching Exceptions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9C1E71B-9742-48EE-8CCF-6CBF89144019}"/>
              </a:ext>
            </a:extLst>
          </p:cNvPr>
          <p:cNvSpPr/>
          <p:nvPr/>
        </p:nvSpPr>
        <p:spPr>
          <a:xfrm>
            <a:off x="380999" y="1905000"/>
            <a:ext cx="960120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Example using throws</a:t>
            </a:r>
          </a:p>
          <a:p>
            <a:r>
              <a:rPr lang="en-US" sz="2000" dirty="0"/>
              <a:t>public class Example1</a:t>
            </a:r>
          </a:p>
          <a:p>
            <a:r>
              <a:rPr lang="en-US" sz="2000" dirty="0"/>
              <a:t>{  </a:t>
            </a:r>
          </a:p>
          <a:p>
            <a:r>
              <a:rPr lang="en-US" sz="2000" dirty="0"/>
              <a:t>   int division(int a, int b) </a:t>
            </a:r>
            <a:r>
              <a:rPr lang="en-US" sz="2000" dirty="0">
                <a:solidFill>
                  <a:srgbClr val="FF0000"/>
                </a:solidFill>
              </a:rPr>
              <a:t>throws</a:t>
            </a:r>
            <a:r>
              <a:rPr lang="en-US" sz="2000" dirty="0"/>
              <a:t> </a:t>
            </a:r>
            <a:r>
              <a:rPr lang="en-US" sz="2000" dirty="0" err="1"/>
              <a:t>ArithmeticException</a:t>
            </a:r>
            <a:r>
              <a:rPr lang="en-US" sz="2000" dirty="0"/>
              <a:t>  </a:t>
            </a:r>
            <a:r>
              <a:rPr lang="en-US" sz="1400" dirty="0">
                <a:solidFill>
                  <a:srgbClr val="FF0000"/>
                </a:solidFill>
              </a:rPr>
              <a:t>//Method signature, Supports Multiple Exception</a:t>
            </a:r>
          </a:p>
          <a:p>
            <a:r>
              <a:rPr lang="en-US" sz="2000" dirty="0"/>
              <a:t>	{  int t = a/b;</a:t>
            </a:r>
          </a:p>
          <a:p>
            <a:r>
              <a:rPr lang="en-US" sz="2000" dirty="0"/>
              <a:t>	     return t;</a:t>
            </a:r>
          </a:p>
          <a:p>
            <a:r>
              <a:rPr lang="en-US" sz="2000" dirty="0"/>
              <a:t>   	}  </a:t>
            </a:r>
          </a:p>
          <a:p>
            <a:r>
              <a:rPr lang="en-US" sz="2000" dirty="0"/>
              <a:t>   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</a:t>
            </a:r>
          </a:p>
          <a:p>
            <a:r>
              <a:rPr lang="en-US" sz="2000" dirty="0"/>
              <a:t>	{  </a:t>
            </a:r>
          </a:p>
          <a:p>
            <a:r>
              <a:rPr lang="en-US" sz="2000" dirty="0"/>
              <a:t>	Example1 obj = new Example1();</a:t>
            </a:r>
          </a:p>
          <a:p>
            <a:r>
              <a:rPr lang="en-US" sz="2000" dirty="0"/>
              <a:t>		</a:t>
            </a:r>
            <a:r>
              <a:rPr lang="en-US" sz="2000" dirty="0">
                <a:solidFill>
                  <a:srgbClr val="FF0000"/>
                </a:solidFill>
              </a:rPr>
              <a:t>try</a:t>
            </a:r>
            <a:r>
              <a:rPr lang="en-US" sz="2000" dirty="0"/>
              <a:t>{</a:t>
            </a:r>
          </a:p>
          <a:p>
            <a:r>
              <a:rPr lang="en-US" sz="2000" dirty="0"/>
              <a:t>	   		</a:t>
            </a:r>
            <a:r>
              <a:rPr lang="en-US" sz="2000" dirty="0" err="1"/>
              <a:t>System.out.println</a:t>
            </a:r>
            <a:r>
              <a:rPr lang="en-US" sz="2000" dirty="0"/>
              <a:t>(</a:t>
            </a:r>
            <a:r>
              <a:rPr lang="en-US" sz="2000" dirty="0" err="1"/>
              <a:t>obj.division</a:t>
            </a:r>
            <a:r>
              <a:rPr lang="en-US" sz="2000" dirty="0"/>
              <a:t>(15,0));  </a:t>
            </a:r>
          </a:p>
          <a:p>
            <a:r>
              <a:rPr lang="en-US" sz="2000" dirty="0"/>
              <a:t>		     }</a:t>
            </a:r>
          </a:p>
          <a:p>
            <a:r>
              <a:rPr lang="en-US" sz="2000" dirty="0"/>
              <a:t>		</a:t>
            </a:r>
            <a:r>
              <a:rPr lang="en-US" sz="2000" dirty="0">
                <a:solidFill>
                  <a:srgbClr val="FF0000"/>
                </a:solidFill>
              </a:rPr>
              <a:t>catch</a:t>
            </a:r>
            <a:r>
              <a:rPr lang="en-US" sz="2000" dirty="0"/>
              <a:t>(</a:t>
            </a:r>
            <a:r>
              <a:rPr lang="en-US" sz="2000" dirty="0" err="1"/>
              <a:t>ArithmeticException</a:t>
            </a:r>
            <a:r>
              <a:rPr lang="en-US" sz="2000" dirty="0"/>
              <a:t> e)</a:t>
            </a:r>
          </a:p>
          <a:p>
            <a:r>
              <a:rPr lang="en-US" sz="2000" dirty="0"/>
              <a:t>		    {</a:t>
            </a:r>
          </a:p>
          <a:p>
            <a:r>
              <a:rPr lang="en-US" sz="2000" dirty="0"/>
              <a:t>	   		</a:t>
            </a:r>
            <a:r>
              <a:rPr lang="en-US" sz="2000" dirty="0" err="1"/>
              <a:t>System.out.println</a:t>
            </a:r>
            <a:r>
              <a:rPr lang="en-US" sz="2000" dirty="0"/>
              <a:t>("You shouldn't divide number by zero");</a:t>
            </a:r>
          </a:p>
          <a:p>
            <a:r>
              <a:rPr lang="en-US" sz="2000" dirty="0"/>
              <a:t>		     }</a:t>
            </a:r>
          </a:p>
          <a:p>
            <a:r>
              <a:rPr lang="en-US" sz="2000" dirty="0"/>
              <a:t>   	}  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BC1B67E-E162-4C20-9A60-D902782AA7D2}"/>
              </a:ext>
            </a:extLst>
          </p:cNvPr>
          <p:cNvSpPr txBox="1"/>
          <p:nvPr/>
        </p:nvSpPr>
        <p:spPr>
          <a:xfrm>
            <a:off x="6400800" y="4038600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Output:</a:t>
            </a:r>
          </a:p>
          <a:p>
            <a:r>
              <a:rPr lang="en-US" sz="1800" dirty="0"/>
              <a:t>You shouldn't divide number by zero</a:t>
            </a:r>
          </a:p>
        </p:txBody>
      </p:sp>
    </p:spTree>
    <p:extLst>
      <p:ext uri="{BB962C8B-B14F-4D97-AF65-F5344CB8AC3E}">
        <p14:creationId xmlns:p14="http://schemas.microsoft.com/office/powerpoint/2010/main" val="139040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Rethrowing Exception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9C1E71B-9742-48EE-8CCF-6CBF89144019}"/>
              </a:ext>
            </a:extLst>
          </p:cNvPr>
          <p:cNvSpPr/>
          <p:nvPr/>
        </p:nvSpPr>
        <p:spPr>
          <a:xfrm>
            <a:off x="381000" y="2057400"/>
            <a:ext cx="90036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Sometimes we may need to rethrow an exception in Java. If a catch block cannot handle the particular exception it has caught, we can rethrow the exception. </a:t>
            </a:r>
            <a:r>
              <a:rPr lang="en-US" sz="2400" dirty="0">
                <a:solidFill>
                  <a:srgbClr val="FF0000"/>
                </a:solidFill>
              </a:rPr>
              <a:t>The rethrow expression causes the originally thrown object to be rethrown.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Java allows an exception handler to rethrow the exception if the handler cannot process the exception or simply wants to let its caller be notified of the exception.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syntax for rethrowing an exception may look like this:</a:t>
            </a:r>
          </a:p>
          <a:p>
            <a:pPr lvl="1"/>
            <a:r>
              <a:rPr lang="en-US" sz="2400" i="1" dirty="0">
                <a:solidFill>
                  <a:srgbClr val="FF0000"/>
                </a:solidFill>
              </a:rPr>
              <a:t>try</a:t>
            </a:r>
            <a:r>
              <a:rPr lang="en-US" sz="2400" i="1" dirty="0"/>
              <a:t> {</a:t>
            </a:r>
          </a:p>
          <a:p>
            <a:pPr lvl="1"/>
            <a:r>
              <a:rPr lang="en-US" sz="2400" i="1" dirty="0"/>
              <a:t> statements;</a:t>
            </a:r>
          </a:p>
          <a:p>
            <a:pPr lvl="1"/>
            <a:r>
              <a:rPr lang="en-US" sz="2400" i="1" dirty="0"/>
              <a:t>} </a:t>
            </a:r>
            <a:r>
              <a:rPr lang="en-US" sz="2400" i="1" dirty="0">
                <a:solidFill>
                  <a:srgbClr val="FF0000"/>
                </a:solidFill>
              </a:rPr>
              <a:t>catch</a:t>
            </a:r>
            <a:r>
              <a:rPr lang="en-US" sz="2400" i="1" dirty="0"/>
              <a:t> (</a:t>
            </a:r>
            <a:r>
              <a:rPr lang="en-US" sz="2400" i="1" dirty="0" err="1"/>
              <a:t>TheException</a:t>
            </a:r>
            <a:r>
              <a:rPr lang="en-US" sz="2400" i="1" dirty="0"/>
              <a:t> ex) {</a:t>
            </a:r>
          </a:p>
          <a:p>
            <a:pPr lvl="1"/>
            <a:r>
              <a:rPr lang="en-US" sz="2400" i="1" dirty="0"/>
              <a:t> perform operations before exits;</a:t>
            </a:r>
          </a:p>
          <a:p>
            <a:pPr lvl="1"/>
            <a:r>
              <a:rPr lang="en-US" sz="2400" i="1" dirty="0"/>
              <a:t> </a:t>
            </a:r>
            <a:r>
              <a:rPr lang="en-US" sz="2400" i="1" dirty="0">
                <a:solidFill>
                  <a:srgbClr val="FF0000"/>
                </a:solidFill>
              </a:rPr>
              <a:t>throw</a:t>
            </a:r>
            <a:r>
              <a:rPr lang="en-US" sz="2400" i="1" dirty="0"/>
              <a:t> ex;</a:t>
            </a:r>
          </a:p>
          <a:p>
            <a:pPr lvl="1"/>
            <a:r>
              <a:rPr lang="en-US" sz="2400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233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54F35FA-7A71-4D27-B0FD-1C21AC322EFD}"/>
              </a:ext>
            </a:extLst>
          </p:cNvPr>
          <p:cNvSpPr/>
          <p:nvPr/>
        </p:nvSpPr>
        <p:spPr>
          <a:xfrm>
            <a:off x="457200" y="2039541"/>
            <a:ext cx="9601200" cy="1055673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2000" dirty="0"/>
              <a:t>public class </a:t>
            </a:r>
            <a:r>
              <a:rPr lang="en-US" sz="2000" dirty="0" err="1"/>
              <a:t>RethrowingExceptions</a:t>
            </a:r>
            <a:r>
              <a:rPr lang="en-US" sz="2000" dirty="0"/>
              <a:t> </a:t>
            </a:r>
          </a:p>
          <a:p>
            <a:r>
              <a:rPr lang="en-US" sz="2000" dirty="0"/>
              <a:t> {   static void divide() { </a:t>
            </a:r>
          </a:p>
          <a:p>
            <a:r>
              <a:rPr lang="en-US" sz="2000" dirty="0"/>
              <a:t>         int </a:t>
            </a:r>
            <a:r>
              <a:rPr lang="en-US" sz="2000" dirty="0" err="1"/>
              <a:t>x,y,z</a:t>
            </a:r>
            <a:r>
              <a:rPr lang="en-US" sz="2000" dirty="0"/>
              <a:t>; </a:t>
            </a:r>
          </a:p>
          <a:p>
            <a:r>
              <a:rPr lang="en-US" sz="2000" dirty="0"/>
              <a:t>         </a:t>
            </a:r>
            <a:r>
              <a:rPr lang="en-US" sz="2000" b="1" dirty="0">
                <a:solidFill>
                  <a:srgbClr val="FF0000"/>
                </a:solidFill>
              </a:rPr>
              <a:t>try</a:t>
            </a:r>
            <a:r>
              <a:rPr lang="en-US" sz="2000" dirty="0"/>
              <a:t>  { </a:t>
            </a:r>
          </a:p>
          <a:p>
            <a:r>
              <a:rPr lang="en-US" sz="2000" dirty="0"/>
              <a:t>            x = 6 ; </a:t>
            </a:r>
          </a:p>
          <a:p>
            <a:r>
              <a:rPr lang="en-US" sz="2000" dirty="0"/>
              <a:t>            y = 0 ; </a:t>
            </a:r>
          </a:p>
          <a:p>
            <a:r>
              <a:rPr lang="en-US" sz="2000" dirty="0"/>
              <a:t>            z = x/y ; 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(x + "/"+ y +" = " + z); </a:t>
            </a:r>
          </a:p>
          <a:p>
            <a:r>
              <a:rPr lang="en-US" sz="2000" dirty="0"/>
              <a:t>          } </a:t>
            </a:r>
          </a:p>
          <a:p>
            <a:r>
              <a:rPr lang="en-US" sz="2000" dirty="0"/>
              <a:t>          </a:t>
            </a:r>
            <a:r>
              <a:rPr lang="en-US" sz="2000" b="1" dirty="0">
                <a:solidFill>
                  <a:srgbClr val="FF0000"/>
                </a:solidFill>
              </a:rPr>
              <a:t>catch</a:t>
            </a:r>
            <a:r>
              <a:rPr lang="en-US" sz="2000" dirty="0"/>
              <a:t>(</a:t>
            </a:r>
            <a:r>
              <a:rPr lang="en-US" sz="2000" dirty="0" err="1"/>
              <a:t>ArithmeticException</a:t>
            </a:r>
            <a:r>
              <a:rPr lang="en-US" sz="2000" dirty="0"/>
              <a:t> e) </a:t>
            </a:r>
          </a:p>
          <a:p>
            <a:r>
              <a:rPr lang="en-US" sz="2000" dirty="0"/>
              <a:t>          { </a:t>
            </a:r>
          </a:p>
          <a:p>
            <a:r>
              <a:rPr lang="en-US" sz="2000" dirty="0"/>
              <a:t>           </a:t>
            </a:r>
            <a:r>
              <a:rPr lang="en-US" sz="2000" dirty="0" err="1"/>
              <a:t>System.out.println</a:t>
            </a:r>
            <a:r>
              <a:rPr lang="en-US" sz="2000" dirty="0"/>
              <a:t>("Exception Caught in Divide()"); </a:t>
            </a:r>
          </a:p>
          <a:p>
            <a:r>
              <a:rPr lang="en-US" sz="2000" dirty="0"/>
              <a:t>           </a:t>
            </a:r>
            <a:r>
              <a:rPr lang="en-US" sz="2000" dirty="0" err="1"/>
              <a:t>System.out.println</a:t>
            </a:r>
            <a:r>
              <a:rPr lang="en-US" sz="2000" dirty="0"/>
              <a:t>("Cannot Divide by Zero in Integer Division"); </a:t>
            </a:r>
          </a:p>
          <a:p>
            <a:r>
              <a:rPr lang="en-US" sz="2000" dirty="0"/>
              <a:t>           </a:t>
            </a:r>
            <a:r>
              <a:rPr lang="en-US" sz="2000" b="1" dirty="0">
                <a:solidFill>
                  <a:srgbClr val="FF0000"/>
                </a:solidFill>
              </a:rPr>
              <a:t>throw</a:t>
            </a:r>
            <a:r>
              <a:rPr lang="en-US" sz="2000" dirty="0"/>
              <a:t> e; // Rethrows an exception </a:t>
            </a:r>
          </a:p>
          <a:p>
            <a:r>
              <a:rPr lang="en-US" sz="2000" dirty="0"/>
              <a:t>          } </a:t>
            </a:r>
          </a:p>
          <a:p>
            <a:r>
              <a:rPr lang="en-US" sz="2000" dirty="0"/>
              <a:t>      }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 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</a:t>
            </a:r>
          </a:p>
          <a:p>
            <a:r>
              <a:rPr lang="en-US" sz="2000" dirty="0"/>
              <a:t>      { </a:t>
            </a:r>
          </a:p>
          <a:p>
            <a:r>
              <a:rPr lang="en-US" sz="2000" dirty="0"/>
              <a:t>              </a:t>
            </a:r>
            <a:r>
              <a:rPr lang="en-US" sz="2000" dirty="0" err="1"/>
              <a:t>System.out.println</a:t>
            </a:r>
            <a:r>
              <a:rPr lang="en-US" sz="2000" dirty="0"/>
              <a:t>("Start of main()"); </a:t>
            </a:r>
          </a:p>
          <a:p>
            <a:r>
              <a:rPr lang="en-US" sz="2000" dirty="0"/>
              <a:t>              </a:t>
            </a:r>
            <a:r>
              <a:rPr lang="en-US" sz="2000" b="1" dirty="0">
                <a:solidFill>
                  <a:srgbClr val="FF0000"/>
                </a:solidFill>
              </a:rPr>
              <a:t>try</a:t>
            </a:r>
            <a:r>
              <a:rPr lang="en-US" sz="2000" dirty="0"/>
              <a:t> </a:t>
            </a:r>
          </a:p>
          <a:p>
            <a:r>
              <a:rPr lang="en-US" sz="2000" dirty="0"/>
              <a:t>             { </a:t>
            </a:r>
          </a:p>
          <a:p>
            <a:r>
              <a:rPr lang="en-US" sz="2000" dirty="0"/>
              <a:t>                  divide(); </a:t>
            </a:r>
          </a:p>
          <a:p>
            <a:r>
              <a:rPr lang="en-US" sz="2000" dirty="0"/>
              <a:t>              } </a:t>
            </a:r>
          </a:p>
          <a:p>
            <a:r>
              <a:rPr lang="en-US" sz="2000" dirty="0"/>
              <a:t>              </a:t>
            </a:r>
            <a:r>
              <a:rPr lang="en-US" sz="2000" b="1" dirty="0">
                <a:solidFill>
                  <a:srgbClr val="FF0000"/>
                </a:solidFill>
              </a:rPr>
              <a:t>catch</a:t>
            </a:r>
            <a:r>
              <a:rPr lang="en-US" sz="2000" dirty="0"/>
              <a:t>(</a:t>
            </a:r>
            <a:r>
              <a:rPr lang="en-US" sz="2000" dirty="0" err="1"/>
              <a:t>ArithmeticException</a:t>
            </a:r>
            <a:r>
              <a:rPr lang="en-US" sz="2000" dirty="0"/>
              <a:t> e) </a:t>
            </a:r>
          </a:p>
          <a:p>
            <a:r>
              <a:rPr lang="en-US" sz="2000" dirty="0"/>
              <a:t>             { </a:t>
            </a:r>
          </a:p>
          <a:p>
            <a:r>
              <a:rPr lang="en-US" sz="2000" dirty="0"/>
              <a:t>                 </a:t>
            </a:r>
            <a:r>
              <a:rPr lang="en-US" sz="2000" dirty="0" err="1"/>
              <a:t>System.out.println</a:t>
            </a:r>
            <a:r>
              <a:rPr lang="en-US" sz="2000" dirty="0"/>
              <a:t>("Rethrown    Exception Caught in Main()"); </a:t>
            </a:r>
          </a:p>
          <a:p>
            <a:r>
              <a:rPr lang="en-US" sz="2000" dirty="0"/>
              <a:t>                 </a:t>
            </a:r>
            <a:r>
              <a:rPr lang="en-US" sz="2000" dirty="0" err="1"/>
              <a:t>System.out.println</a:t>
            </a:r>
            <a:r>
              <a:rPr lang="en-US" sz="2000" dirty="0"/>
              <a:t>(e); </a:t>
            </a:r>
          </a:p>
          <a:p>
            <a:r>
              <a:rPr lang="en-US" sz="2000" dirty="0"/>
              <a:t>             } </a:t>
            </a:r>
          </a:p>
          <a:p>
            <a:r>
              <a:rPr lang="en-US" sz="2000" dirty="0"/>
              <a:t>       } </a:t>
            </a:r>
          </a:p>
          <a:p>
            <a:r>
              <a:rPr lang="en-US" sz="2000" dirty="0"/>
              <a:t>  }</a:t>
            </a:r>
          </a:p>
        </p:txBody>
      </p:sp>
      <p:sp>
        <p:nvSpPr>
          <p:cNvPr id="5" name="object 2">
            <a:extLst>
              <a:ext uri="{FF2B5EF4-FFF2-40B4-BE49-F238E27FC236}">
                <a16:creationId xmlns="" xmlns:a16="http://schemas.microsoft.com/office/drawing/2014/main" id="{79CC71B4-E255-41C4-BC0B-4498E16853D4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Rethrowing Exception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5AB6346-8F3E-4A0D-8B50-395A60D68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6181726"/>
            <a:ext cx="4267200" cy="159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6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54F35FA-7A71-4D27-B0FD-1C21AC322EFD}"/>
              </a:ext>
            </a:extLst>
          </p:cNvPr>
          <p:cNvSpPr/>
          <p:nvPr/>
        </p:nvSpPr>
        <p:spPr>
          <a:xfrm>
            <a:off x="457200" y="2039541"/>
            <a:ext cx="9601200" cy="378565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Throwing an exception along with another exception forms a chained exception. </a:t>
            </a:r>
          </a:p>
          <a:p>
            <a:r>
              <a:rPr lang="en-US" sz="2400" dirty="0"/>
              <a:t>Example </a:t>
            </a:r>
          </a:p>
          <a:p>
            <a:r>
              <a:rPr lang="en-US" sz="2400" b="1" dirty="0"/>
              <a:t>// the catch block of method1 </a:t>
            </a:r>
          </a:p>
          <a:p>
            <a:r>
              <a:rPr lang="en-US" sz="2400" dirty="0"/>
              <a:t>catch (Exception ex) { </a:t>
            </a:r>
            <a:r>
              <a:rPr lang="en-US" sz="2400" dirty="0" err="1"/>
              <a:t>ex.printStackTrace</a:t>
            </a:r>
            <a:r>
              <a:rPr lang="en-US" sz="2400" dirty="0"/>
              <a:t>(); } </a:t>
            </a:r>
          </a:p>
          <a:p>
            <a:endParaRPr lang="en-US" sz="2400" dirty="0"/>
          </a:p>
          <a:p>
            <a:r>
              <a:rPr lang="en-US" sz="2400" b="1" dirty="0"/>
              <a:t>// the catch block of method2 </a:t>
            </a:r>
          </a:p>
          <a:p>
            <a:r>
              <a:rPr lang="en-US" sz="2400" dirty="0"/>
              <a:t>catch (Exception ex) { </a:t>
            </a:r>
          </a:p>
          <a:p>
            <a:r>
              <a:rPr lang="en-US" sz="2400" dirty="0"/>
              <a:t>	throw new Exception("New info from method1", ex); </a:t>
            </a:r>
          </a:p>
          <a:p>
            <a:r>
              <a:rPr lang="en-US" sz="2400" dirty="0"/>
              <a:t>} </a:t>
            </a:r>
          </a:p>
        </p:txBody>
      </p:sp>
      <p:sp>
        <p:nvSpPr>
          <p:cNvPr id="5" name="object 2">
            <a:extLst>
              <a:ext uri="{FF2B5EF4-FFF2-40B4-BE49-F238E27FC236}">
                <a16:creationId xmlns="" xmlns:a16="http://schemas.microsoft.com/office/drawing/2014/main" id="{79CC71B4-E255-41C4-BC0B-4498E16853D4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Chained Exception</a:t>
            </a:r>
          </a:p>
        </p:txBody>
      </p:sp>
    </p:spTree>
    <p:extLst>
      <p:ext uri="{BB962C8B-B14F-4D97-AF65-F5344CB8AC3E}">
        <p14:creationId xmlns:p14="http://schemas.microsoft.com/office/powerpoint/2010/main" val="268946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54F35FA-7A71-4D27-B0FD-1C21AC322EFD}"/>
              </a:ext>
            </a:extLst>
          </p:cNvPr>
          <p:cNvSpPr/>
          <p:nvPr/>
        </p:nvSpPr>
        <p:spPr>
          <a:xfrm>
            <a:off x="228600" y="3617416"/>
            <a:ext cx="9829800" cy="415498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200" dirty="0"/>
              <a:t>public class Example {</a:t>
            </a:r>
          </a:p>
          <a:p>
            <a:r>
              <a:rPr lang="en-US" sz="2200" dirty="0"/>
              <a:t>   public static void main(String[] </a:t>
            </a:r>
            <a:r>
              <a:rPr lang="en-US" sz="2200" dirty="0" err="1"/>
              <a:t>args</a:t>
            </a:r>
            <a:r>
              <a:rPr lang="en-US" sz="2200" dirty="0"/>
              <a:t>) {</a:t>
            </a:r>
          </a:p>
          <a:p>
            <a:r>
              <a:rPr lang="en-US" sz="2200" dirty="0"/>
              <a:t>      try {</a:t>
            </a:r>
          </a:p>
          <a:p>
            <a:r>
              <a:rPr lang="en-US" sz="2200" dirty="0"/>
              <a:t>         // creating an exception</a:t>
            </a:r>
          </a:p>
          <a:p>
            <a:r>
              <a:rPr lang="en-US" sz="2200" dirty="0"/>
              <a:t>         </a:t>
            </a:r>
            <a:r>
              <a:rPr lang="en-US" sz="2200" dirty="0" err="1"/>
              <a:t>ArithmeticException</a:t>
            </a:r>
            <a:r>
              <a:rPr lang="en-US" sz="2200" dirty="0"/>
              <a:t> e = new </a:t>
            </a:r>
            <a:r>
              <a:rPr lang="en-US" sz="2200" dirty="0" err="1"/>
              <a:t>ArithmeticException</a:t>
            </a:r>
            <a:r>
              <a:rPr lang="en-US" sz="2200" dirty="0"/>
              <a:t>("Apparent cause");</a:t>
            </a:r>
          </a:p>
          <a:p>
            <a:r>
              <a:rPr lang="en-US" sz="2200" dirty="0"/>
              <a:t>         // set the cause of an exception</a:t>
            </a:r>
          </a:p>
          <a:p>
            <a:r>
              <a:rPr lang="en-US" sz="2200" dirty="0"/>
              <a:t>         </a:t>
            </a:r>
            <a:r>
              <a:rPr lang="en-US" sz="2200" dirty="0" err="1"/>
              <a:t>e.</a:t>
            </a:r>
            <a:r>
              <a:rPr lang="en-US" sz="2200" dirty="0" err="1">
                <a:solidFill>
                  <a:srgbClr val="FF0000"/>
                </a:solidFill>
              </a:rPr>
              <a:t>initCause</a:t>
            </a:r>
            <a:r>
              <a:rPr lang="en-US" sz="2200" dirty="0"/>
              <a:t>(new </a:t>
            </a:r>
            <a:r>
              <a:rPr lang="en-US" sz="2200" dirty="0" err="1"/>
              <a:t>NullPointerException</a:t>
            </a:r>
            <a:r>
              <a:rPr lang="en-US" sz="2200" dirty="0"/>
              <a:t>("Actual cause"));</a:t>
            </a:r>
          </a:p>
          <a:p>
            <a:r>
              <a:rPr lang="en-US" sz="2200" dirty="0"/>
              <a:t>         // throwing the exception</a:t>
            </a:r>
          </a:p>
          <a:p>
            <a:r>
              <a:rPr lang="en-US" sz="2200" dirty="0"/>
              <a:t>         </a:t>
            </a:r>
            <a:r>
              <a:rPr lang="en-US" sz="2200" dirty="0">
                <a:solidFill>
                  <a:srgbClr val="FF0000"/>
                </a:solidFill>
              </a:rPr>
              <a:t>throw</a:t>
            </a:r>
            <a:r>
              <a:rPr lang="en-US" sz="2200" dirty="0"/>
              <a:t> e;</a:t>
            </a:r>
          </a:p>
          <a:p>
            <a:r>
              <a:rPr lang="en-US" sz="2200" dirty="0"/>
              <a:t>      } catch(</a:t>
            </a:r>
            <a:r>
              <a:rPr lang="en-US" sz="2200" dirty="0" err="1"/>
              <a:t>ArithmeticException</a:t>
            </a:r>
            <a:r>
              <a:rPr lang="en-US" sz="2200" dirty="0"/>
              <a:t> e) {</a:t>
            </a:r>
          </a:p>
          <a:p>
            <a:r>
              <a:rPr lang="en-US" sz="2200" dirty="0"/>
              <a:t>         // Getting the actual cause of the exception</a:t>
            </a:r>
          </a:p>
          <a:p>
            <a:r>
              <a:rPr lang="en-US" sz="2200" dirty="0"/>
              <a:t>         </a:t>
            </a:r>
            <a:r>
              <a:rPr lang="en-US" sz="2200" dirty="0" err="1"/>
              <a:t>System.out.println</a:t>
            </a:r>
            <a:r>
              <a:rPr lang="en-US" sz="2200" dirty="0"/>
              <a:t>(</a:t>
            </a:r>
            <a:r>
              <a:rPr lang="en-US" sz="2200" dirty="0" err="1"/>
              <a:t>e.</a:t>
            </a:r>
            <a:r>
              <a:rPr lang="en-US" sz="2200" dirty="0" err="1">
                <a:solidFill>
                  <a:srgbClr val="FF0000"/>
                </a:solidFill>
              </a:rPr>
              <a:t>getCause</a:t>
            </a:r>
            <a:r>
              <a:rPr lang="en-US" sz="2200" dirty="0"/>
              <a:t>());       }    } }</a:t>
            </a:r>
          </a:p>
        </p:txBody>
      </p:sp>
      <p:sp>
        <p:nvSpPr>
          <p:cNvPr id="5" name="object 2">
            <a:extLst>
              <a:ext uri="{FF2B5EF4-FFF2-40B4-BE49-F238E27FC236}">
                <a16:creationId xmlns="" xmlns:a16="http://schemas.microsoft.com/office/drawing/2014/main" id="{79CC71B4-E255-41C4-BC0B-4498E16853D4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Chained Exception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D90B3E94-5AF7-49E3-BB77-0ED880090A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5537" y="2438400"/>
          <a:ext cx="8915400" cy="983454"/>
        </p:xfrm>
        <a:graphic>
          <a:graphicData uri="http://schemas.openxmlformats.org/drawingml/2006/table">
            <a:tbl>
              <a:tblPr/>
              <a:tblGrid>
                <a:gridCol w="3605463">
                  <a:extLst>
                    <a:ext uri="{9D8B030D-6E8A-4147-A177-3AD203B41FA5}">
                      <a16:colId xmlns="" xmlns:a16="http://schemas.microsoft.com/office/drawing/2014/main" val="967586536"/>
                    </a:ext>
                  </a:extLst>
                </a:gridCol>
                <a:gridCol w="5309937">
                  <a:extLst>
                    <a:ext uri="{9D8B030D-6E8A-4147-A177-3AD203B41FA5}">
                      <a16:colId xmlns="" xmlns:a16="http://schemas.microsoft.com/office/drawing/2014/main" val="3113499983"/>
                    </a:ext>
                  </a:extLst>
                </a:gridCol>
              </a:tblGrid>
              <a:tr h="19681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Method</a:t>
                      </a:r>
                    </a:p>
                  </a:txBody>
                  <a:tcPr marL="11509" marR="11509" marT="11509" marB="115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Description</a:t>
                      </a:r>
                    </a:p>
                  </a:txBody>
                  <a:tcPr marL="11509" marR="11509" marT="11509" marB="115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0883554"/>
                  </a:ext>
                </a:extLst>
              </a:tr>
              <a:tr h="32772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 err="1">
                          <a:effectLst/>
                        </a:rPr>
                        <a:t>getCause</a:t>
                      </a:r>
                      <a:r>
                        <a:rPr lang="en-IN" sz="2000" dirty="0">
                          <a:effectLst/>
                        </a:rPr>
                        <a:t>()</a:t>
                      </a:r>
                    </a:p>
                  </a:txBody>
                  <a:tcPr marL="11509" marR="11509" marT="11509" marB="115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Returns the original cause of the exception</a:t>
                      </a:r>
                    </a:p>
                  </a:txBody>
                  <a:tcPr marL="11509" marR="11509" marT="11509" marB="115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6061379"/>
                  </a:ext>
                </a:extLst>
              </a:tr>
              <a:tr h="32772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initCause(Throwable cause)</a:t>
                      </a:r>
                    </a:p>
                  </a:txBody>
                  <a:tcPr marL="11509" marR="11509" marT="11509" marB="115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Sets the cause for invoking the exception</a:t>
                      </a:r>
                    </a:p>
                  </a:txBody>
                  <a:tcPr marL="11509" marR="11509" marT="11509" marB="115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524342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CCD2E06E-5B86-441B-8B6B-3D65C8DD3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62274"/>
            <a:ext cx="81533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Throwable class has methods which support exception chaining −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40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Defining Custom Exception Classes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59F45D3-943A-4F92-89DF-757627D73991}"/>
              </a:ext>
            </a:extLst>
          </p:cNvPr>
          <p:cNvSpPr/>
          <p:nvPr/>
        </p:nvSpPr>
        <p:spPr>
          <a:xfrm>
            <a:off x="609600" y="2178040"/>
            <a:ext cx="9067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You can define a custom exception class by extending the </a:t>
            </a:r>
            <a:r>
              <a:rPr lang="en-US" sz="2400" dirty="0" err="1">
                <a:solidFill>
                  <a:srgbClr val="FF0000"/>
                </a:solidFill>
              </a:rPr>
              <a:t>java.lang.Exception</a:t>
            </a:r>
            <a:r>
              <a:rPr lang="en-US" sz="2400" dirty="0">
                <a:solidFill>
                  <a:srgbClr val="FF0000"/>
                </a:solidFill>
              </a:rPr>
              <a:t> class.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can use exception classes provided by Java, whenever it is appropriate.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you run into a problem that cannot be adequately described by the predefined exception classes, you can create your own exception class.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Custom Exception Class must be derived from Exception or from a subclass of Exception, such as </a:t>
            </a:r>
            <a:r>
              <a:rPr lang="en-US" sz="2400" dirty="0" err="1"/>
              <a:t>IOException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94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Defining Custom Exception Classes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59F45D3-943A-4F92-89DF-757627D73991}"/>
              </a:ext>
            </a:extLst>
          </p:cNvPr>
          <p:cNvSpPr/>
          <p:nvPr/>
        </p:nvSpPr>
        <p:spPr>
          <a:xfrm>
            <a:off x="609600" y="1981200"/>
            <a:ext cx="9067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 err="1"/>
              <a:t>CustomException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extends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Exception</a:t>
            </a:r>
            <a:r>
              <a:rPr lang="en-US" sz="2400" dirty="0"/>
              <a:t> {</a:t>
            </a:r>
          </a:p>
          <a:p>
            <a:r>
              <a:rPr lang="en-US" sz="2400" dirty="0"/>
              <a:t>   String message;</a:t>
            </a:r>
          </a:p>
          <a:p>
            <a:r>
              <a:rPr lang="en-US" sz="2400" dirty="0"/>
              <a:t>   </a:t>
            </a:r>
            <a:r>
              <a:rPr lang="en-US" sz="2400" dirty="0" err="1">
                <a:solidFill>
                  <a:srgbClr val="FF0000"/>
                </a:solidFill>
              </a:rPr>
              <a:t>CustomException</a:t>
            </a:r>
            <a:r>
              <a:rPr lang="en-US" sz="2400" dirty="0">
                <a:solidFill>
                  <a:srgbClr val="FF0000"/>
                </a:solidFill>
              </a:rPr>
              <a:t>(String str) </a:t>
            </a:r>
            <a:r>
              <a:rPr lang="en-US" sz="2400" dirty="0"/>
              <a:t>{</a:t>
            </a:r>
          </a:p>
          <a:p>
            <a:r>
              <a:rPr lang="en-US" sz="2400" dirty="0"/>
              <a:t>      message = str;</a:t>
            </a:r>
          </a:p>
          <a:p>
            <a:r>
              <a:rPr lang="en-US" sz="2400" dirty="0"/>
              <a:t>   }</a:t>
            </a:r>
          </a:p>
          <a:p>
            <a:r>
              <a:rPr lang="en-US" sz="2400" dirty="0"/>
              <a:t>   public String </a:t>
            </a:r>
            <a:r>
              <a:rPr lang="en-US" sz="2400" dirty="0" err="1">
                <a:solidFill>
                  <a:srgbClr val="FF0000"/>
                </a:solidFill>
              </a:rPr>
              <a:t>toString</a:t>
            </a:r>
            <a:r>
              <a:rPr lang="en-US" sz="2400" dirty="0"/>
              <a:t>() {</a:t>
            </a:r>
          </a:p>
          <a:p>
            <a:r>
              <a:rPr lang="en-US" sz="2400" dirty="0"/>
              <a:t>      return ("Custom Exception Occurred : " + message);</a:t>
            </a:r>
          </a:p>
          <a:p>
            <a:r>
              <a:rPr lang="en-US" sz="2400" dirty="0"/>
              <a:t>   }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public class </a:t>
            </a:r>
            <a:r>
              <a:rPr lang="en-US" sz="2400" dirty="0" err="1"/>
              <a:t>MainException</a:t>
            </a:r>
            <a:r>
              <a:rPr lang="en-US" sz="2400" dirty="0"/>
              <a:t> {</a:t>
            </a:r>
          </a:p>
          <a:p>
            <a:r>
              <a:rPr lang="en-US" sz="2400" dirty="0"/>
              <a:t>   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 {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FF0000"/>
                </a:solidFill>
              </a:rPr>
              <a:t>try</a:t>
            </a:r>
            <a:r>
              <a:rPr lang="en-US" sz="2400" dirty="0"/>
              <a:t> {</a:t>
            </a:r>
          </a:p>
          <a:p>
            <a:r>
              <a:rPr lang="en-US" sz="2400" dirty="0"/>
              <a:t>         </a:t>
            </a:r>
            <a:r>
              <a:rPr lang="en-US" sz="2400" b="1" dirty="0">
                <a:solidFill>
                  <a:srgbClr val="0070C0"/>
                </a:solidFill>
              </a:rPr>
              <a:t>throw new </a:t>
            </a:r>
            <a:r>
              <a:rPr lang="en-US" sz="2400" b="1" dirty="0" err="1" smtClean="0">
                <a:solidFill>
                  <a:srgbClr val="0070C0"/>
                </a:solidFill>
              </a:rPr>
              <a:t>CustomException</a:t>
            </a:r>
            <a:r>
              <a:rPr lang="en-US" sz="2400" dirty="0" smtClean="0"/>
              <a:t>(“Hello!! this my message”);</a:t>
            </a:r>
            <a:endParaRPr lang="en-US" sz="2400" dirty="0"/>
          </a:p>
          <a:p>
            <a:r>
              <a:rPr lang="en-US" sz="2400" dirty="0"/>
              <a:t>      } </a:t>
            </a:r>
            <a:r>
              <a:rPr lang="en-US" sz="2400" dirty="0">
                <a:solidFill>
                  <a:srgbClr val="FF0000"/>
                </a:solidFill>
              </a:rPr>
              <a:t>catch</a:t>
            </a:r>
            <a:r>
              <a:rPr lang="en-US" sz="2400" dirty="0"/>
              <a:t>(</a:t>
            </a:r>
            <a:r>
              <a:rPr lang="en-US" sz="2400" dirty="0" err="1"/>
              <a:t>CustomException</a:t>
            </a:r>
            <a:r>
              <a:rPr lang="en-US" sz="2400" dirty="0"/>
              <a:t> e) </a:t>
            </a:r>
            <a:r>
              <a:rPr lang="en-US" sz="2400" dirty="0" smtClean="0"/>
              <a:t>{</a:t>
            </a:r>
          </a:p>
          <a:p>
            <a:r>
              <a:rPr lang="en-US" sz="2400" dirty="0" smtClean="0"/>
              <a:t>         </a:t>
            </a:r>
            <a:r>
              <a:rPr lang="en-US" sz="2400" dirty="0" err="1"/>
              <a:t>System.out.println</a:t>
            </a:r>
            <a:r>
              <a:rPr lang="en-US" sz="2400" dirty="0"/>
              <a:t>(e);        }    } }</a:t>
            </a:r>
          </a:p>
        </p:txBody>
      </p:sp>
    </p:spTree>
    <p:extLst>
      <p:ext uri="{BB962C8B-B14F-4D97-AF65-F5344CB8AC3E}">
        <p14:creationId xmlns:p14="http://schemas.microsoft.com/office/powerpoint/2010/main" val="260912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599268" y="1066800"/>
            <a:ext cx="4419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600" kern="0" spc="5" dirty="0" smtClean="0">
                <a:solidFill>
                  <a:srgbClr val="FFFFFF"/>
                </a:solidFill>
              </a:rPr>
              <a:t>Questions?</a:t>
            </a:r>
            <a:endParaRPr lang="en-US" sz="3600" kern="0" spc="5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362200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When to use throws throw VS try-catch in Java?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“</a:t>
            </a:r>
            <a:r>
              <a:rPr lang="en-US" sz="2400" b="1" dirty="0"/>
              <a:t>throws</a:t>
            </a:r>
            <a:r>
              <a:rPr lang="en-US" sz="2400" dirty="0"/>
              <a:t>” keyword is used to declare the exception with the method signature.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b="1" dirty="0"/>
              <a:t>throw</a:t>
            </a:r>
            <a:r>
              <a:rPr lang="en-US" sz="2400" dirty="0"/>
              <a:t> keyword is used to explicitly throw the exception.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b="1" dirty="0"/>
              <a:t>try</a:t>
            </a:r>
            <a:r>
              <a:rPr lang="en-US" sz="2400" dirty="0"/>
              <a:t> statement defines the code block to run (to try).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b="1" dirty="0"/>
              <a:t>catch</a:t>
            </a:r>
            <a:r>
              <a:rPr lang="en-US" sz="2400" dirty="0"/>
              <a:t> statement defines a code block to handle any error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What do you know about finally block?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b="1" dirty="0"/>
              <a:t>finally</a:t>
            </a:r>
            <a:r>
              <a:rPr lang="en-US" sz="2400" dirty="0"/>
              <a:t> statement defines a code block to run regardless of the result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Which can handle multiple exceptions throw or throws?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Throws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20904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740" y="1066800"/>
            <a:ext cx="45719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-5" dirty="0" smtClean="0">
                <a:solidFill>
                  <a:srgbClr val="FFFFFF"/>
                </a:solidFill>
              </a:rPr>
              <a:t>Summary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839181" y="2123901"/>
            <a:ext cx="8609619" cy="26757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mbria"/>
                <a:cs typeface="Cambria"/>
              </a:rPr>
              <a:t>Exception Handling Overview </a:t>
            </a:r>
          </a:p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mbria"/>
                <a:cs typeface="Cambria"/>
              </a:rPr>
              <a:t>Types of Exception</a:t>
            </a:r>
          </a:p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mbria"/>
                <a:cs typeface="Cambria"/>
              </a:rPr>
              <a:t>Using Try</a:t>
            </a:r>
          </a:p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mbria"/>
                <a:cs typeface="Cambria"/>
              </a:rPr>
              <a:t>Catch and Finally Clauses</a:t>
            </a:r>
          </a:p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mbria"/>
                <a:cs typeface="Cambria"/>
              </a:rPr>
              <a:t>Multiple Catch Clauses</a:t>
            </a:r>
          </a:p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mbria"/>
                <a:cs typeface="Cambria"/>
              </a:rPr>
              <a:t>Throw and Throws Keyword</a:t>
            </a:r>
          </a:p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mbria"/>
                <a:cs typeface="Cambria"/>
              </a:rPr>
              <a:t>Custom Exception Class</a:t>
            </a:r>
          </a:p>
        </p:txBody>
      </p:sp>
    </p:spTree>
    <p:extLst>
      <p:ext uri="{BB962C8B-B14F-4D97-AF65-F5344CB8AC3E}">
        <p14:creationId xmlns:p14="http://schemas.microsoft.com/office/powerpoint/2010/main" val="19284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740" y="1066800"/>
            <a:ext cx="45719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-5" dirty="0" smtClean="0">
                <a:solidFill>
                  <a:srgbClr val="FFFFFF"/>
                </a:solidFill>
              </a:rPr>
              <a:t>Next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839181" y="2123901"/>
            <a:ext cx="8609619" cy="22935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/>
                <a:cs typeface="Cambria"/>
              </a:rPr>
              <a:t>Multithreading</a:t>
            </a:r>
          </a:p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/>
                <a:cs typeface="Cambria"/>
              </a:rPr>
              <a:t>Thread Model</a:t>
            </a:r>
          </a:p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/>
                <a:cs typeface="Cambria"/>
              </a:rPr>
              <a:t>Creating Threads</a:t>
            </a:r>
          </a:p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/>
                <a:cs typeface="Cambria"/>
              </a:rPr>
              <a:t>Thread Priorities</a:t>
            </a:r>
          </a:p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/>
                <a:cs typeface="Cambria"/>
              </a:rPr>
              <a:t>Synchronization</a:t>
            </a:r>
          </a:p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/>
                <a:cs typeface="Cambria"/>
              </a:rPr>
              <a:t>Inter-thread Communication</a:t>
            </a:r>
            <a:endParaRPr lang="en-US" sz="24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499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5486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600" kern="0" spc="5" dirty="0" smtClean="0">
                <a:solidFill>
                  <a:srgbClr val="FFFFFF"/>
                </a:solidFill>
              </a:rPr>
              <a:t>Error vs Exception</a:t>
            </a:r>
            <a:endParaRPr lang="en-US" sz="2400" kern="0" spc="5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2160753"/>
            <a:ext cx="944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java, both Errors and Exceptions are the subclasses of </a:t>
            </a:r>
            <a:r>
              <a:rPr lang="en-US" sz="2400" b="1" u="sng" dirty="0" err="1"/>
              <a:t>java.lang.Throwable</a:t>
            </a:r>
            <a:r>
              <a:rPr lang="en-US" sz="2400" dirty="0"/>
              <a:t> class.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Error</a:t>
            </a:r>
            <a:r>
              <a:rPr lang="en-US" sz="2400" dirty="0" smtClean="0"/>
              <a:t> </a:t>
            </a:r>
            <a:r>
              <a:rPr lang="en-US" sz="2400" dirty="0"/>
              <a:t>refers to an illegal operation performed by the user which results in the abnormal working of the program</a:t>
            </a:r>
            <a:r>
              <a:rPr lang="en-US" sz="2400" dirty="0" smtClean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Recovering from error is difficult.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Ex:</a:t>
            </a:r>
            <a:r>
              <a:rPr lang="en-US" sz="2400" dirty="0" smtClean="0"/>
              <a:t> </a:t>
            </a:r>
            <a:r>
              <a:rPr lang="en-IN" sz="2400" b="1" dirty="0" err="1"/>
              <a:t>java.lang.OutOfMemoryError</a:t>
            </a:r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E</a:t>
            </a:r>
            <a:r>
              <a:rPr lang="en-US" sz="2400" dirty="0" smtClean="0">
                <a:solidFill>
                  <a:srgbClr val="FF0000"/>
                </a:solidFill>
              </a:rPr>
              <a:t>xceptions</a:t>
            </a:r>
            <a:r>
              <a:rPr lang="en-US" sz="2400" dirty="0" smtClean="0"/>
              <a:t> </a:t>
            </a:r>
            <a:r>
              <a:rPr lang="en-US" sz="2400" dirty="0"/>
              <a:t>in java refer to an unwanted or unexpected event, which occurs during the execution of a program </a:t>
            </a:r>
            <a:r>
              <a:rPr lang="en-US" sz="2400" dirty="0" err="1"/>
              <a:t>i.e</a:t>
            </a:r>
            <a:r>
              <a:rPr lang="en-US" sz="2400" dirty="0"/>
              <a:t> at run </a:t>
            </a:r>
            <a:r>
              <a:rPr lang="en-US" sz="2400" dirty="0" smtClean="0"/>
              <a:t>time &amp; compile time, </a:t>
            </a:r>
            <a:r>
              <a:rPr lang="en-US" sz="2400" dirty="0"/>
              <a:t>that disrupts the normal flow of the program’s instructions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Recovering from exception is possible by using try, catch, or throwing exceptions.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Ex: Checked and Unchecked Exceptions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69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4038600"/>
            <a:ext cx="3423920" cy="6277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spc="-15" dirty="0"/>
              <a:t>END</a:t>
            </a:r>
            <a:r>
              <a:rPr spc="-1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5" dirty="0"/>
              <a:t>UNIT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-25" dirty="0"/>
              <a:t> </a:t>
            </a:r>
            <a:r>
              <a:rPr lang="en-US" spc="-25" dirty="0"/>
              <a:t>5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85800" y="1066800"/>
            <a:ext cx="5486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kern="0" spc="5" dirty="0" smtClean="0">
                <a:solidFill>
                  <a:srgbClr val="FFFFFF"/>
                </a:solidFill>
              </a:rPr>
              <a:t>Exception Handling</a:t>
            </a:r>
            <a:endParaRPr lang="en-US" sz="2800" kern="0" spc="5" dirty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64521DE-BCF8-4499-81F3-94397F8FE461}"/>
              </a:ext>
            </a:extLst>
          </p:cNvPr>
          <p:cNvSpPr/>
          <p:nvPr/>
        </p:nvSpPr>
        <p:spPr>
          <a:xfrm>
            <a:off x="228600" y="2209800"/>
            <a:ext cx="9372600" cy="4552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Exception handling enables a program to deal with exceptional situations and continue its normal execution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571500" marR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Handles runtime &amp; compile time errors.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Ex. You divide a number with ‘0’. Division by 0 exception will occur and program will be terminated.</a:t>
            </a:r>
          </a:p>
          <a:p>
            <a:pPr marL="571500" marR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you can handle this kind of exceptions then your program will continue its normal execution.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44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54864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600" kern="0" spc="5" dirty="0" smtClean="0">
                <a:solidFill>
                  <a:srgbClr val="FFFFFF"/>
                </a:solidFill>
              </a:rPr>
              <a:t>What Happens During Exception?</a:t>
            </a:r>
            <a:endParaRPr lang="en-US" sz="2400" kern="0" spc="5" dirty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64521DE-BCF8-4499-81F3-94397F8FE461}"/>
              </a:ext>
            </a:extLst>
          </p:cNvPr>
          <p:cNvSpPr/>
          <p:nvPr/>
        </p:nvSpPr>
        <p:spPr>
          <a:xfrm>
            <a:off x="228600" y="2209800"/>
            <a:ext cx="9372600" cy="4552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Exception is an unwanted or unexpected event, which occurs during the execution of a program, i.e. at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run time,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 </a:t>
            </a:r>
            <a:r>
              <a:rPr lang="en-US" sz="2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disrupts the normal flow of the program’s instructions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Exceptions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be caught and handled by the program. When an exception occurs within a method, it creates an object. This object is called the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exception object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contains information about the exception, such as the name and description of the exception and the state of the program when the exception occurred.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67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5486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600" kern="0" spc="5" dirty="0" smtClean="0">
                <a:solidFill>
                  <a:srgbClr val="FFFFFF"/>
                </a:solidFill>
              </a:rPr>
              <a:t>What is Call Stack?</a:t>
            </a:r>
            <a:endParaRPr lang="en-US" sz="2400" kern="0" spc="5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81000" y="1633622"/>
            <a:ext cx="9144000" cy="4966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3583" y="6600510"/>
            <a:ext cx="96748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Creating the Exception Object and handling it in the run-time system is called </a:t>
            </a:r>
            <a:r>
              <a:rPr lang="en-US" b="1" dirty="0">
                <a:solidFill>
                  <a:srgbClr val="FF0000"/>
                </a:solidFill>
              </a:rPr>
              <a:t>throwing an Exception</a:t>
            </a:r>
            <a:r>
              <a:rPr lang="en-US" dirty="0"/>
              <a:t>. There might be a </a:t>
            </a:r>
            <a:r>
              <a:rPr lang="en-US" u="sng" dirty="0"/>
              <a:t>list of the methods </a:t>
            </a:r>
            <a:r>
              <a:rPr lang="en-US" dirty="0"/>
              <a:t>that had been called to get to the method where an exception occurred. This ordered list of the methods is called </a:t>
            </a:r>
            <a:r>
              <a:rPr lang="en-US" b="1" dirty="0">
                <a:solidFill>
                  <a:srgbClr val="FF0000"/>
                </a:solidFill>
              </a:rPr>
              <a:t>Call Stack.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81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Exception-Handling 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2332498-517B-488F-A589-AC8A2B424B91}"/>
              </a:ext>
            </a:extLst>
          </p:cNvPr>
          <p:cNvSpPr/>
          <p:nvPr/>
        </p:nvSpPr>
        <p:spPr>
          <a:xfrm>
            <a:off x="457200" y="2073057"/>
            <a:ext cx="9601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Java’s exception-handling model is based on three operations: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Declaring an exception,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Throwing an exception, and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Catching an exception.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Exceptions are thrown from a method. The caller of the method can catch and handle the exception.</a:t>
            </a:r>
          </a:p>
        </p:txBody>
      </p:sp>
    </p:spTree>
    <p:extLst>
      <p:ext uri="{BB962C8B-B14F-4D97-AF65-F5344CB8AC3E}">
        <p14:creationId xmlns:p14="http://schemas.microsoft.com/office/powerpoint/2010/main" val="201961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Exception-Handling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051C180-9EE6-481F-9241-C0199E8FE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828800"/>
            <a:ext cx="962501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7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187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Exception 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89EEF56-E535-4FD2-A0AE-AB708AB854B6}"/>
              </a:ext>
            </a:extLst>
          </p:cNvPr>
          <p:cNvSpPr txBox="1"/>
          <p:nvPr/>
        </p:nvSpPr>
        <p:spPr>
          <a:xfrm>
            <a:off x="381000" y="1828800"/>
            <a:ext cx="9525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Three types, 	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1. Checked Exception (Compile time)</a:t>
            </a:r>
          </a:p>
          <a:p>
            <a:r>
              <a:rPr lang="en-US" sz="2400" dirty="0"/>
              <a:t>These exceptions checked by the code itself. Using try-catch or throws </a:t>
            </a:r>
            <a:r>
              <a:rPr lang="en-US" sz="2400" dirty="0" err="1"/>
              <a:t>i.e</a:t>
            </a:r>
            <a:r>
              <a:rPr lang="en-US" sz="2400" dirty="0"/>
              <a:t> compiler will check these exceptions. From </a:t>
            </a:r>
            <a:r>
              <a:rPr lang="en-US" sz="2400" dirty="0" err="1"/>
              <a:t>java.lang.Exception</a:t>
            </a:r>
            <a:r>
              <a:rPr lang="en-US" sz="2400" dirty="0"/>
              <a:t> class.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Ex: </a:t>
            </a:r>
            <a:r>
              <a:rPr lang="en-US" sz="2400" b="1" dirty="0" err="1">
                <a:solidFill>
                  <a:srgbClr val="0070C0"/>
                </a:solidFill>
              </a:rPr>
              <a:t>IOException</a:t>
            </a:r>
            <a:endParaRPr lang="en-US" sz="2400" b="1" dirty="0">
              <a:solidFill>
                <a:srgbClr val="0070C0"/>
              </a:solidFill>
            </a:endParaRPr>
          </a:p>
          <a:p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2. Unchecked Exception (Run time)</a:t>
            </a:r>
          </a:p>
          <a:p>
            <a:r>
              <a:rPr lang="en-US" sz="2400" dirty="0"/>
              <a:t>These exceptions are not checked by compiler. JVM will check these exceptions. From </a:t>
            </a:r>
            <a:r>
              <a:rPr lang="en-US" sz="2400" dirty="0" err="1"/>
              <a:t>java.lang.RuntimeException</a:t>
            </a:r>
            <a:r>
              <a:rPr lang="en-US" sz="2400" dirty="0"/>
              <a:t> class.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Ex: </a:t>
            </a:r>
            <a:r>
              <a:rPr lang="en-US" sz="2400" b="1" dirty="0" err="1">
                <a:solidFill>
                  <a:srgbClr val="0070C0"/>
                </a:solidFill>
              </a:rPr>
              <a:t>ArrayIndexOutOfBounds</a:t>
            </a:r>
            <a:r>
              <a:rPr lang="en-US" sz="2400" b="1" dirty="0">
                <a:solidFill>
                  <a:srgbClr val="0070C0"/>
                </a:solidFill>
              </a:rPr>
              <a:t>, </a:t>
            </a:r>
            <a:r>
              <a:rPr lang="en-US" sz="2400" b="1" dirty="0" err="1">
                <a:solidFill>
                  <a:srgbClr val="0070C0"/>
                </a:solidFill>
              </a:rPr>
              <a:t>RunTimeException</a:t>
            </a:r>
            <a:r>
              <a:rPr lang="en-US" sz="2400" b="1" dirty="0">
                <a:solidFill>
                  <a:srgbClr val="0070C0"/>
                </a:solidFill>
              </a:rPr>
              <a:t>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3. System Errors</a:t>
            </a:r>
          </a:p>
          <a:p>
            <a:r>
              <a:rPr lang="en-US" sz="2400" dirty="0"/>
              <a:t>System errors are thrown by the JVM and are represented in the</a:t>
            </a:r>
          </a:p>
          <a:p>
            <a:r>
              <a:rPr lang="en-US" sz="2400" dirty="0"/>
              <a:t>Error class. The Error class describes </a:t>
            </a:r>
            <a:r>
              <a:rPr lang="en-US" sz="2400" b="1" dirty="0"/>
              <a:t>internal</a:t>
            </a:r>
            <a:r>
              <a:rPr lang="en-US" sz="2400" dirty="0"/>
              <a:t> system errors, though such errors rarely occur.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Ex: </a:t>
            </a:r>
            <a:r>
              <a:rPr lang="en-US" sz="2400" b="1" dirty="0" err="1">
                <a:solidFill>
                  <a:srgbClr val="0070C0"/>
                </a:solidFill>
              </a:rPr>
              <a:t>LinkageError</a:t>
            </a:r>
            <a:r>
              <a:rPr lang="en-US" sz="2400" b="1" dirty="0">
                <a:solidFill>
                  <a:srgbClr val="0070C0"/>
                </a:solidFill>
              </a:rPr>
              <a:t>, </a:t>
            </a:r>
            <a:r>
              <a:rPr lang="en-US" sz="2400" b="1" dirty="0" err="1">
                <a:solidFill>
                  <a:srgbClr val="0070C0"/>
                </a:solidFill>
              </a:rPr>
              <a:t>VirtualMachineError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92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2748</TotalTime>
  <Words>1442</Words>
  <Application>Microsoft Office PowerPoint</Application>
  <PresentationFormat>Custom</PresentationFormat>
  <Paragraphs>343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</vt:lpstr>
      <vt:lpstr>Times New Roman</vt:lpstr>
      <vt:lpstr>Office Theme</vt:lpstr>
      <vt:lpstr>Unit – 5 Exception Handling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Next</vt:lpstr>
      <vt:lpstr>END OF UNIT - 5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Unit 3.pptx</dc:title>
  <dc:creator>Ravikumar R N</dc:creator>
  <cp:lastModifiedBy>Microsoft account</cp:lastModifiedBy>
  <cp:revision>187</cp:revision>
  <dcterms:created xsi:type="dcterms:W3CDTF">2022-02-02T16:17:27Z</dcterms:created>
  <dcterms:modified xsi:type="dcterms:W3CDTF">2022-10-12T09:09:11Z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2021-02-08T00:00:00Z</vt:filetime>
  </property>
  <property fmtid="{D5CDD505-2E9C-101B-9397-08002B2CF9AE}" pid="3" name="LastSaved">
    <vt:filetime>2022-02-02T00:00:00Z</vt:filetime>
  </property>
</Properties>
</file>