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429" r:id="rId3"/>
    <p:sldId id="468" r:id="rId4"/>
    <p:sldId id="430" r:id="rId5"/>
    <p:sldId id="432" r:id="rId6"/>
    <p:sldId id="433" r:id="rId7"/>
    <p:sldId id="434" r:id="rId8"/>
    <p:sldId id="435" r:id="rId9"/>
    <p:sldId id="436" r:id="rId10"/>
    <p:sldId id="438" r:id="rId11"/>
    <p:sldId id="439" r:id="rId12"/>
    <p:sldId id="440" r:id="rId13"/>
    <p:sldId id="458" r:id="rId14"/>
    <p:sldId id="441" r:id="rId15"/>
    <p:sldId id="442" r:id="rId16"/>
    <p:sldId id="443" r:id="rId17"/>
    <p:sldId id="475" r:id="rId18"/>
    <p:sldId id="469" r:id="rId19"/>
    <p:sldId id="470" r:id="rId20"/>
    <p:sldId id="471" r:id="rId21"/>
    <p:sldId id="297" r:id="rId22"/>
    <p:sldId id="444" r:id="rId23"/>
    <p:sldId id="445" r:id="rId24"/>
    <p:sldId id="367" r:id="rId25"/>
    <p:sldId id="446" r:id="rId26"/>
    <p:sldId id="447" r:id="rId27"/>
    <p:sldId id="448" r:id="rId28"/>
    <p:sldId id="451" r:id="rId29"/>
    <p:sldId id="454" r:id="rId30"/>
    <p:sldId id="455" r:id="rId31"/>
    <p:sldId id="453" r:id="rId32"/>
    <p:sldId id="456" r:id="rId33"/>
    <p:sldId id="462" r:id="rId34"/>
    <p:sldId id="457" r:id="rId35"/>
    <p:sldId id="461" r:id="rId36"/>
    <p:sldId id="463" r:id="rId37"/>
    <p:sldId id="467" r:id="rId38"/>
    <p:sldId id="465" r:id="rId39"/>
    <p:sldId id="466" r:id="rId40"/>
    <p:sldId id="449" r:id="rId41"/>
    <p:sldId id="450" r:id="rId42"/>
    <p:sldId id="459" r:id="rId43"/>
    <p:sldId id="460" r:id="rId44"/>
    <p:sldId id="472" r:id="rId45"/>
    <p:sldId id="473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 userDrawn="1"/>
        </p:nvGrpSpPr>
        <p:grpSpPr>
          <a:xfrm>
            <a:off x="6934200" y="628209"/>
            <a:ext cx="2895600" cy="1448472"/>
            <a:chOff x="0" y="533400"/>
            <a:chExt cx="3962400" cy="17664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4088434"/>
            <a:ext cx="9144000" cy="3226766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518590-5825-4A0C-9AF2-7E653F396DC7}"/>
              </a:ext>
            </a:extLst>
          </p:cNvPr>
          <p:cNvSpPr/>
          <p:nvPr/>
        </p:nvSpPr>
        <p:spPr>
          <a:xfrm>
            <a:off x="915358" y="3305617"/>
            <a:ext cx="6933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– </a:t>
            </a:r>
            <a:r>
              <a:rPr lang="en-US" sz="3600" dirty="0" smtClean="0">
                <a:solidFill>
                  <a:srgbClr val="FF0000"/>
                </a:solidFill>
              </a:rPr>
              <a:t>7 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 and Output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/>
        </p:nvGrpSpPr>
        <p:grpSpPr>
          <a:xfrm>
            <a:off x="228600" y="1019277"/>
            <a:ext cx="3962400" cy="1766486"/>
            <a:chOff x="0" y="533400"/>
            <a:chExt cx="3962400" cy="17664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Byte </a:t>
            </a:r>
            <a:r>
              <a:rPr lang="en-US" sz="3200" kern="0" spc="5" dirty="0" smtClean="0">
                <a:solidFill>
                  <a:srgbClr val="FFFFFF"/>
                </a:solidFill>
              </a:rPr>
              <a:t>Streams </a:t>
            </a:r>
            <a:r>
              <a:rPr lang="en-US" sz="3200" kern="0" spc="5" dirty="0">
                <a:solidFill>
                  <a:srgbClr val="FFFFFF"/>
                </a:solidFill>
              </a:rPr>
              <a:t>and </a:t>
            </a:r>
            <a:r>
              <a:rPr lang="en-US" sz="3200" kern="0" spc="5" dirty="0" smtClean="0">
                <a:solidFill>
                  <a:srgbClr val="FFFFFF"/>
                </a:solidFill>
              </a:rPr>
              <a:t>Character </a:t>
            </a:r>
            <a:r>
              <a:rPr lang="en-US" sz="3200" kern="0" spc="5" dirty="0">
                <a:solidFill>
                  <a:srgbClr val="FFFFFF"/>
                </a:solidFill>
              </a:rPr>
              <a:t>S</a:t>
            </a:r>
            <a:r>
              <a:rPr lang="en-US" sz="3200" kern="0" spc="5" dirty="0" smtClean="0">
                <a:solidFill>
                  <a:srgbClr val="FFFFFF"/>
                </a:solidFill>
              </a:rPr>
              <a:t>treams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448800" cy="452431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Stream is a channel in which data flow from sender to receiver.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Sequence of objects and methods </a:t>
            </a:r>
            <a:r>
              <a:rPr lang="en-US" sz="2400" dirty="0">
                <a:solidFill>
                  <a:srgbClr val="FF0000"/>
                </a:solidFill>
              </a:rPr>
              <a:t>pipelined</a:t>
            </a:r>
            <a:r>
              <a:rPr lang="en-US" sz="2400" dirty="0">
                <a:solidFill>
                  <a:srgbClr val="0070C0"/>
                </a:solidFill>
              </a:rPr>
              <a:t> together to produce results.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input object reads the stream of data from a file is called input stream.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output object writes the stream of data to a file is called output stream.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classes are found in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java.IO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92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Byte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D32E62-7518-48EE-9803-9A369E2C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09800"/>
            <a:ext cx="9339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Character 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C256BD-60E6-4175-A885-A411848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8" y="2057400"/>
            <a:ext cx="9821043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5BC7DB92-D6B2-4F00-BF13-C3FD19ED6156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45720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>
                <a:solidFill>
                  <a:srgbClr val="FFFFFF"/>
                </a:solidFill>
              </a:rPr>
              <a:t>ByteStream</a:t>
            </a:r>
            <a:r>
              <a:rPr lang="en-US" sz="3200" kern="0" spc="5" dirty="0">
                <a:solidFill>
                  <a:srgbClr val="FFFFFF"/>
                </a:solidFill>
              </a:rPr>
              <a:t> VS </a:t>
            </a:r>
            <a:r>
              <a:rPr lang="en-US" sz="3200" kern="0" spc="5" dirty="0" err="1">
                <a:solidFill>
                  <a:srgbClr val="FFFFFF"/>
                </a:solidFill>
              </a:rPr>
              <a:t>CharacterStream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EAB782D-CB03-4BA8-B02D-93F3656B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2173168"/>
            <a:ext cx="4888649" cy="369332"/>
          </a:xfrm>
        </p:spPr>
        <p:txBody>
          <a:bodyPr/>
          <a:lstStyle/>
          <a:p>
            <a:r>
              <a:rPr lang="en-IN" sz="2400" b="1" dirty="0"/>
              <a:t>Character streams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0EBD235F-CE9D-48B1-B2B7-C71B24527A7C}"/>
              </a:ext>
            </a:extLst>
          </p:cNvPr>
          <p:cNvSpPr txBox="1">
            <a:spLocks/>
          </p:cNvSpPr>
          <p:nvPr/>
        </p:nvSpPr>
        <p:spPr>
          <a:xfrm>
            <a:off x="348915" y="2736316"/>
            <a:ext cx="4730325" cy="4318944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162">
              <a:defRPr>
                <a:latin typeface="+mn-lt"/>
                <a:ea typeface="+mn-ea"/>
                <a:cs typeface="+mn-cs"/>
              </a:defRPr>
            </a:lvl2pPr>
            <a:lvl3pPr marL="914323">
              <a:defRPr>
                <a:latin typeface="+mn-lt"/>
                <a:ea typeface="+mn-ea"/>
                <a:cs typeface="+mn-cs"/>
              </a:defRPr>
            </a:lvl3pPr>
            <a:lvl4pPr marL="1371485">
              <a:defRPr>
                <a:latin typeface="+mn-lt"/>
                <a:ea typeface="+mn-ea"/>
                <a:cs typeface="+mn-cs"/>
              </a:defRPr>
            </a:lvl4pPr>
            <a:lvl5pPr marL="1828647">
              <a:defRPr>
                <a:latin typeface="+mn-lt"/>
                <a:ea typeface="+mn-ea"/>
                <a:cs typeface="+mn-cs"/>
              </a:defRPr>
            </a:lvl5pPr>
            <a:lvl6pPr marL="2285808">
              <a:defRPr>
                <a:latin typeface="+mn-lt"/>
                <a:ea typeface="+mn-ea"/>
                <a:cs typeface="+mn-cs"/>
              </a:defRPr>
            </a:lvl6pPr>
            <a:lvl7pPr marL="2742970">
              <a:defRPr>
                <a:latin typeface="+mn-lt"/>
                <a:ea typeface="+mn-ea"/>
                <a:cs typeface="+mn-cs"/>
              </a:defRPr>
            </a:lvl7pPr>
            <a:lvl8pPr marL="3200132">
              <a:defRPr>
                <a:latin typeface="+mn-lt"/>
                <a:ea typeface="+mn-ea"/>
                <a:cs typeface="+mn-cs"/>
              </a:defRPr>
            </a:lvl8pPr>
            <a:lvl9pPr marL="3657294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rgbClr val="FF0000"/>
                </a:solidFill>
              </a:rPr>
              <a:t>Meant for reading or writing to character- or text-based I/O such as text files, text documents, XML, and HTML files.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Data dealt with is 16-bit Unicode characters.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Input and output character streams are called readers and writers, </a:t>
            </a:r>
            <a:r>
              <a:rPr lang="en-IN" sz="2000" kern="0" dirty="0">
                <a:solidFill>
                  <a:sysClr val="windowText" lastClr="000000"/>
                </a:solidFill>
              </a:rPr>
              <a:t>respectively. 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The abstract classes of Reader and Writer and their derived classes in the java.io package provide support for character streams.</a:t>
            </a:r>
            <a:endParaRPr lang="en-IN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3E9B09CF-66F3-46B1-8640-7DF0CC6992C9}"/>
              </a:ext>
            </a:extLst>
          </p:cNvPr>
          <p:cNvSpPr txBox="1">
            <a:spLocks/>
          </p:cNvSpPr>
          <p:nvPr/>
        </p:nvSpPr>
        <p:spPr>
          <a:xfrm>
            <a:off x="4934861" y="2063442"/>
            <a:ext cx="4888649" cy="81317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162">
              <a:defRPr>
                <a:latin typeface="+mn-lt"/>
                <a:ea typeface="+mn-ea"/>
                <a:cs typeface="+mn-cs"/>
              </a:defRPr>
            </a:lvl2pPr>
            <a:lvl3pPr marL="914323">
              <a:defRPr>
                <a:latin typeface="+mn-lt"/>
                <a:ea typeface="+mn-ea"/>
                <a:cs typeface="+mn-cs"/>
              </a:defRPr>
            </a:lvl3pPr>
            <a:lvl4pPr marL="1371485">
              <a:defRPr>
                <a:latin typeface="+mn-lt"/>
                <a:ea typeface="+mn-ea"/>
                <a:cs typeface="+mn-cs"/>
              </a:defRPr>
            </a:lvl4pPr>
            <a:lvl5pPr marL="1828647">
              <a:defRPr>
                <a:latin typeface="+mn-lt"/>
                <a:ea typeface="+mn-ea"/>
                <a:cs typeface="+mn-cs"/>
              </a:defRPr>
            </a:lvl5pPr>
            <a:lvl6pPr marL="2285808">
              <a:defRPr>
                <a:latin typeface="+mn-lt"/>
                <a:ea typeface="+mn-ea"/>
                <a:cs typeface="+mn-cs"/>
              </a:defRPr>
            </a:lvl6pPr>
            <a:lvl7pPr marL="2742970">
              <a:defRPr>
                <a:latin typeface="+mn-lt"/>
                <a:ea typeface="+mn-ea"/>
                <a:cs typeface="+mn-cs"/>
              </a:defRPr>
            </a:lvl7pPr>
            <a:lvl8pPr marL="3200132">
              <a:defRPr>
                <a:latin typeface="+mn-lt"/>
                <a:ea typeface="+mn-ea"/>
                <a:cs typeface="+mn-cs"/>
              </a:defRPr>
            </a:lvl8pPr>
            <a:lvl9pPr marL="3657294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kern="0" dirty="0">
                <a:solidFill>
                  <a:sysClr val="windowText" lastClr="000000"/>
                </a:solidFill>
              </a:rPr>
              <a:t>Byte streams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DB8917F4-3013-4100-B636-930E01E6BABE}"/>
              </a:ext>
            </a:extLst>
          </p:cNvPr>
          <p:cNvSpPr txBox="1">
            <a:spLocks/>
          </p:cNvSpPr>
          <p:nvPr/>
        </p:nvSpPr>
        <p:spPr>
          <a:xfrm>
            <a:off x="5007051" y="2735413"/>
            <a:ext cx="4888649" cy="4318944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162">
              <a:defRPr>
                <a:latin typeface="+mn-lt"/>
                <a:ea typeface="+mn-ea"/>
                <a:cs typeface="+mn-cs"/>
              </a:defRPr>
            </a:lvl2pPr>
            <a:lvl3pPr marL="914323">
              <a:defRPr>
                <a:latin typeface="+mn-lt"/>
                <a:ea typeface="+mn-ea"/>
                <a:cs typeface="+mn-cs"/>
              </a:defRPr>
            </a:lvl3pPr>
            <a:lvl4pPr marL="1371485">
              <a:defRPr>
                <a:latin typeface="+mn-lt"/>
                <a:ea typeface="+mn-ea"/>
                <a:cs typeface="+mn-cs"/>
              </a:defRPr>
            </a:lvl4pPr>
            <a:lvl5pPr marL="1828647">
              <a:defRPr>
                <a:latin typeface="+mn-lt"/>
                <a:ea typeface="+mn-ea"/>
                <a:cs typeface="+mn-cs"/>
              </a:defRPr>
            </a:lvl5pPr>
            <a:lvl6pPr marL="2285808">
              <a:defRPr>
                <a:latin typeface="+mn-lt"/>
                <a:ea typeface="+mn-ea"/>
                <a:cs typeface="+mn-cs"/>
              </a:defRPr>
            </a:lvl6pPr>
            <a:lvl7pPr marL="2742970">
              <a:defRPr>
                <a:latin typeface="+mn-lt"/>
                <a:ea typeface="+mn-ea"/>
                <a:cs typeface="+mn-cs"/>
              </a:defRPr>
            </a:lvl7pPr>
            <a:lvl8pPr marL="3200132">
              <a:defRPr>
                <a:latin typeface="+mn-lt"/>
                <a:ea typeface="+mn-ea"/>
                <a:cs typeface="+mn-cs"/>
              </a:defRPr>
            </a:lvl8pPr>
            <a:lvl9pPr marL="3657294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rgbClr val="FF0000"/>
                </a:solidFill>
              </a:rPr>
              <a:t>Meant for reading or writing to binary data I/O such as executable files, image files, and files in low-level file formats such as .zip, .class, .obj and .exe.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Data dealt with is bytes (i.e., units of 8-bit data).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Input and output byte streams are simply called input streams and output streams, respectively.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solidFill>
                  <a:sysClr val="windowText" lastClr="000000"/>
                </a:solidFill>
              </a:rPr>
              <a:t>The abstract classes of Input Stream and Output Stream and their derived classes in the java.io package provide support for byte streams.</a:t>
            </a:r>
            <a:endParaRPr lang="en-IN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4572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Read and write operations on file using </a:t>
            </a:r>
            <a:r>
              <a:rPr lang="en-US" sz="2400" kern="0" spc="5" dirty="0" err="1">
                <a:solidFill>
                  <a:srgbClr val="FFFFFF"/>
                </a:solidFill>
              </a:rPr>
              <a:t>InputStream</a:t>
            </a:r>
            <a:r>
              <a:rPr lang="en-US" sz="2400" kern="0" spc="5" dirty="0">
                <a:solidFill>
                  <a:srgbClr val="FFFFFF"/>
                </a:solidFill>
              </a:rPr>
              <a:t> and </a:t>
            </a:r>
            <a:r>
              <a:rPr lang="en-US" sz="2400" kern="0" spc="5" dirty="0" err="1">
                <a:solidFill>
                  <a:srgbClr val="FFFFFF"/>
                </a:solidFill>
              </a:rPr>
              <a:t>OutputStream</a:t>
            </a:r>
            <a:endParaRPr lang="en-US" sz="2400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9E21E3-8AC0-4D86-84F3-92EBEB725AD0}"/>
              </a:ext>
            </a:extLst>
          </p:cNvPr>
          <p:cNvSpPr txBox="1"/>
          <p:nvPr/>
        </p:nvSpPr>
        <p:spPr>
          <a:xfrm>
            <a:off x="457200" y="1882820"/>
            <a:ext cx="7772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//To write into a file using byte stream</a:t>
            </a:r>
          </a:p>
          <a:p>
            <a:r>
              <a:rPr lang="en-IN" sz="2000" dirty="0"/>
              <a:t>import java.io.*;</a:t>
            </a:r>
          </a:p>
          <a:p>
            <a:r>
              <a:rPr lang="en-IN" sz="2000" dirty="0"/>
              <a:t>class output</a:t>
            </a:r>
          </a:p>
          <a:p>
            <a:r>
              <a:rPr lang="en-IN" sz="2000" dirty="0"/>
              <a:t>{public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r>
              <a:rPr lang="en-IN" sz="2000" dirty="0"/>
              <a:t>{	String s ="This is my file";</a:t>
            </a:r>
          </a:p>
          <a:p>
            <a:r>
              <a:rPr lang="en-IN" sz="2000" dirty="0"/>
              <a:t>int a=5;</a:t>
            </a:r>
          </a:p>
          <a:p>
            <a:r>
              <a:rPr lang="en-IN" sz="2000" dirty="0"/>
              <a:t>Double d=5.35;</a:t>
            </a:r>
          </a:p>
          <a:p>
            <a:r>
              <a:rPr lang="en-IN" sz="2000" dirty="0"/>
              <a:t>try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FileOutputStream</a:t>
            </a:r>
            <a:r>
              <a:rPr lang="en-IN" sz="2000" dirty="0"/>
              <a:t> </a:t>
            </a:r>
            <a:r>
              <a:rPr lang="en-IN" sz="2000" dirty="0" err="1"/>
              <a:t>fos</a:t>
            </a:r>
            <a:r>
              <a:rPr lang="en-IN" sz="2000" dirty="0"/>
              <a:t>= new </a:t>
            </a:r>
            <a:r>
              <a:rPr lang="en-IN" sz="2000" dirty="0" err="1"/>
              <a:t>FileOutputStream</a:t>
            </a:r>
            <a:r>
              <a:rPr lang="en-IN" sz="2000" dirty="0"/>
              <a:t>("abcd.txt");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DataOutputStream</a:t>
            </a:r>
            <a:r>
              <a:rPr lang="en-IN" sz="2000" dirty="0"/>
              <a:t> dos = new </a:t>
            </a:r>
            <a:r>
              <a:rPr lang="en-IN" sz="2000" dirty="0" err="1"/>
              <a:t>DataOutputStream</a:t>
            </a:r>
            <a:r>
              <a:rPr lang="en-IN" sz="2000" dirty="0"/>
              <a:t>(</a:t>
            </a:r>
            <a:r>
              <a:rPr lang="en-IN" sz="2000" dirty="0" err="1"/>
              <a:t>fos</a:t>
            </a:r>
            <a:r>
              <a:rPr lang="en-IN" sz="2000" dirty="0"/>
              <a:t>);</a:t>
            </a:r>
          </a:p>
          <a:p>
            <a:r>
              <a:rPr lang="en-IN" sz="2000" dirty="0" err="1"/>
              <a:t>dos.writeBytes</a:t>
            </a:r>
            <a:r>
              <a:rPr lang="en-IN" sz="2000" dirty="0"/>
              <a:t>(s);</a:t>
            </a:r>
          </a:p>
          <a:p>
            <a:r>
              <a:rPr lang="en-IN" sz="2000" dirty="0" err="1"/>
              <a:t>dos.writeInt</a:t>
            </a:r>
            <a:r>
              <a:rPr lang="en-IN" sz="2000" dirty="0"/>
              <a:t>(a);</a:t>
            </a:r>
          </a:p>
          <a:p>
            <a:r>
              <a:rPr lang="en-IN" sz="2000" dirty="0" err="1"/>
              <a:t>dos.writeDouble</a:t>
            </a:r>
            <a:r>
              <a:rPr lang="en-IN" sz="2000" dirty="0"/>
              <a:t>(d);</a:t>
            </a:r>
          </a:p>
          <a:p>
            <a:r>
              <a:rPr lang="en-IN" sz="2000" dirty="0" err="1"/>
              <a:t>dos.close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catch(</a:t>
            </a:r>
            <a:r>
              <a:rPr lang="en-IN" sz="2000" dirty="0" err="1"/>
              <a:t>IOException</a:t>
            </a:r>
            <a:r>
              <a:rPr lang="en-IN" sz="2000" dirty="0"/>
              <a:t> ex)</a:t>
            </a:r>
          </a:p>
          <a:p>
            <a:r>
              <a:rPr lang="en-IN" sz="2000" dirty="0"/>
              <a:t>{</a:t>
            </a:r>
            <a:r>
              <a:rPr lang="en-IN" sz="2000" dirty="0" err="1"/>
              <a:t>ex.printStackTrace</a:t>
            </a:r>
            <a:r>
              <a:rPr lang="en-IN" sz="2000" dirty="0"/>
              <a:t>();}</a:t>
            </a:r>
          </a:p>
          <a:p>
            <a:r>
              <a:rPr lang="en-IN" sz="2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7904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4572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Read and write operations on file using </a:t>
            </a:r>
            <a:r>
              <a:rPr lang="en-US" sz="2400" kern="0" spc="5" dirty="0" err="1">
                <a:solidFill>
                  <a:srgbClr val="FFFFFF"/>
                </a:solidFill>
              </a:rPr>
              <a:t>InputStream</a:t>
            </a:r>
            <a:r>
              <a:rPr lang="en-US" sz="2400" kern="0" spc="5" dirty="0">
                <a:solidFill>
                  <a:srgbClr val="FFFFFF"/>
                </a:solidFill>
              </a:rPr>
              <a:t> and </a:t>
            </a:r>
            <a:r>
              <a:rPr lang="en-US" sz="2400" kern="0" spc="5" dirty="0" err="1">
                <a:solidFill>
                  <a:srgbClr val="FFFFFF"/>
                </a:solidFill>
              </a:rPr>
              <a:t>OutputStream</a:t>
            </a:r>
            <a:endParaRPr lang="en-US" sz="2400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9E21E3-8AC0-4D86-84F3-92EBEB725AD0}"/>
              </a:ext>
            </a:extLst>
          </p:cNvPr>
          <p:cNvSpPr txBox="1"/>
          <p:nvPr/>
        </p:nvSpPr>
        <p:spPr>
          <a:xfrm>
            <a:off x="457200" y="1882820"/>
            <a:ext cx="9601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//To read from a file using byte stream</a:t>
            </a:r>
          </a:p>
          <a:p>
            <a:r>
              <a:rPr lang="en-IN" sz="2000" dirty="0"/>
              <a:t>import java.io.*;</a:t>
            </a:r>
          </a:p>
          <a:p>
            <a:r>
              <a:rPr lang="en-IN" sz="2000" dirty="0"/>
              <a:t>class input</a:t>
            </a:r>
          </a:p>
          <a:p>
            <a:r>
              <a:rPr lang="en-IN" sz="2000" dirty="0"/>
              <a:t>{public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try</a:t>
            </a:r>
          </a:p>
          <a:p>
            <a:r>
              <a:rPr lang="en-IN" sz="2000" dirty="0"/>
              <a:t>{	</a:t>
            </a:r>
            <a:r>
              <a:rPr lang="en-IN" sz="2000" dirty="0" err="1">
                <a:solidFill>
                  <a:srgbClr val="FF0000"/>
                </a:solidFill>
              </a:rPr>
              <a:t>FileInputStream</a:t>
            </a:r>
            <a:r>
              <a:rPr lang="en-IN" sz="2000" dirty="0"/>
              <a:t> fin= new </a:t>
            </a:r>
            <a:r>
              <a:rPr lang="en-IN" sz="2000" dirty="0" err="1"/>
              <a:t>FileInputStream</a:t>
            </a:r>
            <a:r>
              <a:rPr lang="en-IN" sz="2000" dirty="0"/>
              <a:t>("abcd.txt"); </a:t>
            </a:r>
            <a:r>
              <a:rPr lang="en-IN" sz="1600" dirty="0"/>
              <a:t>//to read data from a file in bytes</a:t>
            </a:r>
          </a:p>
          <a:p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DataInputStream</a:t>
            </a:r>
            <a:r>
              <a:rPr lang="en-IN" sz="2000" dirty="0"/>
              <a:t> din = new </a:t>
            </a:r>
            <a:r>
              <a:rPr lang="en-IN" sz="2000" dirty="0" err="1"/>
              <a:t>DataInputStream</a:t>
            </a:r>
            <a:r>
              <a:rPr lang="en-IN" sz="2000" dirty="0"/>
              <a:t>(fin); </a:t>
            </a:r>
            <a:r>
              <a:rPr lang="en-IN" sz="1400" dirty="0"/>
              <a:t>// read primitive Java data types</a:t>
            </a:r>
            <a:endParaRPr lang="en-IN" sz="2000" dirty="0"/>
          </a:p>
          <a:p>
            <a:r>
              <a:rPr lang="en-IN" sz="2000" dirty="0"/>
              <a:t>		String line=null;</a:t>
            </a:r>
          </a:p>
          <a:p>
            <a:r>
              <a:rPr lang="en-IN" sz="2000" dirty="0"/>
              <a:t>		while((line =</a:t>
            </a:r>
            <a:r>
              <a:rPr lang="en-IN" sz="2000" dirty="0" err="1"/>
              <a:t>din.readLine</a:t>
            </a:r>
            <a:r>
              <a:rPr lang="en-IN" sz="2000" dirty="0"/>
              <a:t>())!=null)</a:t>
            </a:r>
          </a:p>
          <a:p>
            <a:r>
              <a:rPr lang="en-IN" sz="2000" dirty="0"/>
              <a:t>		{</a:t>
            </a:r>
          </a:p>
          <a:p>
            <a:r>
              <a:rPr lang="en-IN" sz="2000" dirty="0"/>
              <a:t>			</a:t>
            </a:r>
            <a:r>
              <a:rPr lang="en-IN" sz="2000" dirty="0" err="1"/>
              <a:t>System.out.println</a:t>
            </a:r>
            <a:r>
              <a:rPr lang="en-IN" sz="2000" dirty="0"/>
              <a:t>(line);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din.close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catch(Exception ex)</a:t>
            </a:r>
          </a:p>
          <a:p>
            <a:r>
              <a:rPr lang="en-IN" sz="2000" dirty="0"/>
              <a:t>{</a:t>
            </a:r>
            <a:r>
              <a:rPr lang="en-IN" sz="2000" dirty="0" err="1"/>
              <a:t>ex.printStackTrace</a:t>
            </a:r>
            <a:r>
              <a:rPr lang="en-IN" sz="2000" dirty="0"/>
              <a:t>();}</a:t>
            </a:r>
          </a:p>
          <a:p>
            <a:r>
              <a:rPr lang="en-IN" sz="2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9275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457200" y="1018733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>
                <a:solidFill>
                  <a:srgbClr val="FFFFFF"/>
                </a:solidFill>
              </a:rPr>
              <a:t>FileWriter</a:t>
            </a:r>
            <a:r>
              <a:rPr lang="en-US" sz="3200" kern="0" spc="5" dirty="0">
                <a:solidFill>
                  <a:srgbClr val="FFFFFF"/>
                </a:solidFill>
              </a:rPr>
              <a:t> and </a:t>
            </a:r>
            <a:r>
              <a:rPr lang="en-US" sz="3200" kern="0" spc="5" dirty="0" err="1">
                <a:solidFill>
                  <a:srgbClr val="FFFFFF"/>
                </a:solidFill>
              </a:rPr>
              <a:t>FileReader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9E21E3-8AC0-4D86-84F3-92EBEB725AD0}"/>
              </a:ext>
            </a:extLst>
          </p:cNvPr>
          <p:cNvSpPr txBox="1"/>
          <p:nvPr/>
        </p:nvSpPr>
        <p:spPr>
          <a:xfrm>
            <a:off x="304800" y="2133600"/>
            <a:ext cx="5791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//To write into a file using character stream</a:t>
            </a:r>
          </a:p>
          <a:p>
            <a:r>
              <a:rPr lang="en-IN" sz="2000" dirty="0"/>
              <a:t>import java.io.*;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writerDemo</a:t>
            </a:r>
            <a:endParaRPr lang="en-IN" sz="2000" dirty="0"/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try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FileWriter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fw</a:t>
            </a:r>
            <a:r>
              <a:rPr lang="en-IN" sz="2000" dirty="0">
                <a:solidFill>
                  <a:srgbClr val="FF0000"/>
                </a:solidFill>
              </a:rPr>
              <a:t> = new </a:t>
            </a:r>
            <a:r>
              <a:rPr lang="en-IN" sz="2000" dirty="0" err="1">
                <a:solidFill>
                  <a:srgbClr val="FF0000"/>
                </a:solidFill>
              </a:rPr>
              <a:t>FileWriter</a:t>
            </a:r>
            <a:r>
              <a:rPr lang="en-IN" sz="2000" dirty="0">
                <a:solidFill>
                  <a:srgbClr val="FF0000"/>
                </a:solidFill>
              </a:rPr>
              <a:t>("abc.txt");</a:t>
            </a:r>
          </a:p>
          <a:p>
            <a:r>
              <a:rPr lang="en-IN" sz="2000" dirty="0" err="1"/>
              <a:t>fw.write</a:t>
            </a:r>
            <a:r>
              <a:rPr lang="en-IN" sz="2000" dirty="0"/>
              <a:t>("Hello, Good Morning");  // </a:t>
            </a:r>
            <a:r>
              <a:rPr lang="en-IN" sz="2000" dirty="0" err="1"/>
              <a:t>fw.write</a:t>
            </a:r>
            <a:r>
              <a:rPr lang="en-IN" sz="2000" dirty="0"/>
              <a:t>("123");</a:t>
            </a:r>
          </a:p>
          <a:p>
            <a:r>
              <a:rPr lang="en-IN" sz="2000" dirty="0" err="1"/>
              <a:t>fw.close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catch(</a:t>
            </a:r>
            <a:r>
              <a:rPr lang="en-IN" sz="2000" dirty="0" err="1"/>
              <a:t>IOException</a:t>
            </a:r>
            <a:r>
              <a:rPr lang="en-IN" sz="2000" dirty="0"/>
              <a:t> ex)</a:t>
            </a:r>
          </a:p>
          <a:p>
            <a:r>
              <a:rPr lang="en-IN" sz="2000" dirty="0"/>
              <a:t>{</a:t>
            </a:r>
            <a:r>
              <a:rPr lang="en-IN" sz="2000" dirty="0" err="1"/>
              <a:t>ex.printStackTrace</a:t>
            </a:r>
            <a:r>
              <a:rPr lang="en-IN" sz="2000" dirty="0"/>
              <a:t>();}</a:t>
            </a:r>
          </a:p>
          <a:p>
            <a:r>
              <a:rPr lang="en-IN" sz="2000" dirty="0"/>
              <a:t>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C6C380-EC47-432E-8759-4D10A3D0AE02}"/>
              </a:ext>
            </a:extLst>
          </p:cNvPr>
          <p:cNvSpPr txBox="1"/>
          <p:nvPr/>
        </p:nvSpPr>
        <p:spPr>
          <a:xfrm>
            <a:off x="5867400" y="1893868"/>
            <a:ext cx="43434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//To read from a file using character stream</a:t>
            </a:r>
          </a:p>
          <a:p>
            <a:r>
              <a:rPr lang="en-IN" dirty="0"/>
              <a:t>import java.io.*;</a:t>
            </a:r>
          </a:p>
          <a:p>
            <a:r>
              <a:rPr lang="en-IN" dirty="0"/>
              <a:t>class </a:t>
            </a:r>
            <a:r>
              <a:rPr lang="en-IN" dirty="0" err="1"/>
              <a:t>readerDemo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try{</a:t>
            </a:r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File f1= new File("abc.txt");</a:t>
            </a:r>
          </a:p>
          <a:p>
            <a:r>
              <a:rPr lang="en-IN" dirty="0" err="1">
                <a:solidFill>
                  <a:srgbClr val="FF0000"/>
                </a:solidFill>
              </a:rPr>
              <a:t>FileReader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fr</a:t>
            </a:r>
            <a:r>
              <a:rPr lang="en-IN" dirty="0">
                <a:solidFill>
                  <a:srgbClr val="FF0000"/>
                </a:solidFill>
              </a:rPr>
              <a:t> = new </a:t>
            </a:r>
            <a:r>
              <a:rPr lang="en-IN" dirty="0" err="1">
                <a:solidFill>
                  <a:srgbClr val="FF0000"/>
                </a:solidFill>
              </a:rPr>
              <a:t>FileReader</a:t>
            </a:r>
            <a:r>
              <a:rPr lang="en-IN" dirty="0">
                <a:solidFill>
                  <a:srgbClr val="FF0000"/>
                </a:solidFill>
              </a:rPr>
              <a:t>(f1);</a:t>
            </a:r>
          </a:p>
          <a:p>
            <a:endParaRPr lang="en-IN" dirty="0"/>
          </a:p>
          <a:p>
            <a:r>
              <a:rPr lang="en-IN" dirty="0" err="1">
                <a:solidFill>
                  <a:srgbClr val="00B050"/>
                </a:solidFill>
              </a:rPr>
              <a:t>BufferedReader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br</a:t>
            </a:r>
            <a:r>
              <a:rPr lang="en-IN" dirty="0">
                <a:solidFill>
                  <a:srgbClr val="00B050"/>
                </a:solidFill>
              </a:rPr>
              <a:t>=new </a:t>
            </a:r>
            <a:r>
              <a:rPr lang="en-IN" dirty="0" err="1">
                <a:solidFill>
                  <a:srgbClr val="00B050"/>
                </a:solidFill>
              </a:rPr>
              <a:t>BufferedReader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fr</a:t>
            </a:r>
            <a:r>
              <a:rPr lang="en-IN" dirty="0">
                <a:solidFill>
                  <a:srgbClr val="00B050"/>
                </a:solidFill>
              </a:rPr>
              <a:t>); </a:t>
            </a:r>
            <a:r>
              <a:rPr lang="en-IN" sz="1600" dirty="0"/>
              <a:t>//</a:t>
            </a:r>
            <a:r>
              <a:rPr lang="en-IN" sz="1400" dirty="0"/>
              <a:t>chaining</a:t>
            </a:r>
            <a:endParaRPr lang="en-IN" sz="1600" dirty="0"/>
          </a:p>
          <a:p>
            <a:r>
              <a:rPr lang="en-IN" dirty="0"/>
              <a:t>String line=null;</a:t>
            </a:r>
          </a:p>
          <a:p>
            <a:r>
              <a:rPr lang="en-IN" dirty="0"/>
              <a:t>while((line=</a:t>
            </a:r>
            <a:r>
              <a:rPr lang="en-IN" dirty="0" err="1"/>
              <a:t>br.readLine</a:t>
            </a:r>
            <a:r>
              <a:rPr lang="en-IN" dirty="0"/>
              <a:t>()) !=null)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System.out.println</a:t>
            </a:r>
            <a:r>
              <a:rPr lang="en-IN" dirty="0"/>
              <a:t>(line);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br.close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catch(Exception ex)</a:t>
            </a:r>
          </a:p>
          <a:p>
            <a:r>
              <a:rPr lang="en-IN" dirty="0"/>
              <a:t>{</a:t>
            </a:r>
            <a:r>
              <a:rPr lang="en-IN" dirty="0" err="1"/>
              <a:t>ex.printStackTrace</a:t>
            </a:r>
            <a:r>
              <a:rPr lang="en-IN" dirty="0"/>
              <a:t>();} }}</a:t>
            </a:r>
          </a:p>
        </p:txBody>
      </p:sp>
    </p:spTree>
    <p:extLst>
      <p:ext uri="{BB962C8B-B14F-4D97-AF65-F5344CB8AC3E}">
        <p14:creationId xmlns:p14="http://schemas.microsoft.com/office/powerpoint/2010/main" val="28191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457200" y="1018733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800" kern="0" spc="5" dirty="0" err="1" smtClean="0">
                <a:solidFill>
                  <a:srgbClr val="FFFFFF"/>
                </a:solidFill>
              </a:rPr>
              <a:t>FileReader</a:t>
            </a:r>
            <a:r>
              <a:rPr lang="en-US" sz="2800" kern="0" spc="5" dirty="0" smtClean="0">
                <a:solidFill>
                  <a:srgbClr val="FFFFFF"/>
                </a:solidFill>
              </a:rPr>
              <a:t> vs </a:t>
            </a:r>
            <a:r>
              <a:rPr lang="en-US" sz="2800" kern="0" spc="5" dirty="0" err="1" smtClean="0">
                <a:solidFill>
                  <a:srgbClr val="FFFFFF"/>
                </a:solidFill>
              </a:rPr>
              <a:t>BufferedReader</a:t>
            </a:r>
            <a:endParaRPr lang="en-US" sz="2800" kern="0" spc="5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5881765" cy="53959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77000" y="2819400"/>
            <a:ext cx="32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444444"/>
                </a:solidFill>
                <a:latin typeface="Open Sans"/>
              </a:rPr>
              <a:t>FileReader</a:t>
            </a:r>
            <a:r>
              <a:rPr lang="en-US" dirty="0" smtClean="0">
                <a:solidFill>
                  <a:srgbClr val="444444"/>
                </a:solidFill>
                <a:latin typeface="Open Sans"/>
              </a:rPr>
              <a:t> reads file path and returns 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data in byte format.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FileReader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class has the following two </a:t>
            </a:r>
            <a:r>
              <a:rPr lang="en-US" dirty="0" smtClean="0">
                <a:solidFill>
                  <a:srgbClr val="444444"/>
                </a:solidFill>
                <a:latin typeface="Open Sans"/>
              </a:rPr>
              <a:t>methods: read() and close().</a:t>
            </a:r>
          </a:p>
          <a:p>
            <a:endParaRPr lang="en-US" dirty="0">
              <a:solidFill>
                <a:srgbClr val="444444"/>
              </a:solidFill>
              <a:latin typeface="Open Sans"/>
            </a:endParaRPr>
          </a:p>
          <a:p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37702" y="4850724"/>
            <a:ext cx="34301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444444"/>
                </a:solidFill>
                <a:latin typeface="Open Sans"/>
              </a:rPr>
              <a:t>BufferedReader</a:t>
            </a:r>
            <a:r>
              <a:rPr lang="en-US" dirty="0" smtClean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reads characters using another Reader. </a:t>
            </a:r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444444"/>
                </a:solidFill>
                <a:latin typeface="Open Sans"/>
              </a:rPr>
              <a:t>Methods: read(), </a:t>
            </a:r>
            <a:r>
              <a:rPr lang="en-US" dirty="0" err="1" smtClean="0">
                <a:solidFill>
                  <a:srgbClr val="444444"/>
                </a:solidFill>
                <a:latin typeface="Open Sans"/>
              </a:rPr>
              <a:t>readLine</a:t>
            </a:r>
            <a:r>
              <a:rPr lang="en-US" dirty="0" smtClean="0">
                <a:solidFill>
                  <a:srgbClr val="444444"/>
                </a:solidFill>
                <a:latin typeface="Open Sans"/>
              </a:rPr>
              <a:t>(), close().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7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47700" y="990600"/>
            <a:ext cx="441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 smtClean="0">
                <a:solidFill>
                  <a:srgbClr val="FFFFFF"/>
                </a:solidFill>
              </a:rPr>
              <a:t>Questions</a:t>
            </a:r>
            <a:endParaRPr lang="en-US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File?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What is a Stream?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Two types of Streams?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Byte Stream Classes used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Character Stream Classes used for?</a:t>
            </a:r>
            <a:endParaRPr lang="en-IN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47700" y="990600"/>
            <a:ext cx="441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 smtClean="0">
                <a:solidFill>
                  <a:srgbClr val="FFFFFF"/>
                </a:solidFill>
              </a:rPr>
              <a:t>Summary</a:t>
            </a:r>
            <a:endParaRPr lang="en-US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Stream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Byte Stream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Character Stream Classes</a:t>
            </a:r>
            <a:endParaRPr lang="en-IN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47700" y="990600"/>
            <a:ext cx="441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 smtClean="0">
                <a:solidFill>
                  <a:srgbClr val="FFFFFF"/>
                </a:solidFill>
              </a:rPr>
              <a:t>Contents</a:t>
            </a:r>
            <a:endParaRPr lang="en-US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Stream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Byte Stream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02124"/>
                </a:solidFill>
                <a:latin typeface="+mj-lt"/>
              </a:rPr>
              <a:t>Character Stream Classes</a:t>
            </a:r>
            <a:endParaRPr lang="en-IN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4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47700" y="990600"/>
            <a:ext cx="441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 smtClean="0">
                <a:solidFill>
                  <a:srgbClr val="FFFFFF"/>
                </a:solidFill>
              </a:rPr>
              <a:t>Next</a:t>
            </a:r>
            <a:endParaRPr lang="en-US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+mj-lt"/>
              </a:rPr>
              <a:t>String </a:t>
            </a: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Character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202124"/>
                </a:solidFill>
                <a:latin typeface="+mj-lt"/>
              </a:rPr>
              <a:t>StringBuffer</a:t>
            </a: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202124"/>
                </a:solidFill>
                <a:latin typeface="+mj-lt"/>
              </a:rPr>
              <a:t>StringBuilder</a:t>
            </a: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Primitive 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type Wrapper </a:t>
            </a: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Collections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Collection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Collection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Comparators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Vector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Stack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Formatter</a:t>
            </a:r>
            <a:endParaRPr lang="en-IN" sz="24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8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7" y="3356875"/>
            <a:ext cx="3423920" cy="6277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/>
              <a:t>7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420AC-D3AE-4618-8148-CD1990BC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302" y="3352800"/>
            <a:ext cx="5259794" cy="184665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REFERENCE PURPOSE</a:t>
            </a:r>
            <a:r>
              <a:rPr lang="en-IN" dirty="0">
                <a:solidFill>
                  <a:srgbClr val="00B050"/>
                </a:solidFill>
              </a:rPr>
              <a:t/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</a:t>
            </a:r>
            <a:r>
              <a:rPr lang="en-US" dirty="0"/>
              <a:t>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F6F99B-1C8E-4A98-A7C3-B81ABF5F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203199" cy="492443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REFERENCE PURPOSE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3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5BC7DB92-D6B2-4F00-BF13-C3FD19ED6156}"/>
              </a:ext>
            </a:extLst>
          </p:cNvPr>
          <p:cNvSpPr txBox="1">
            <a:spLocks/>
          </p:cNvSpPr>
          <p:nvPr/>
        </p:nvSpPr>
        <p:spPr>
          <a:xfrm>
            <a:off x="457200" y="1018733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>
                <a:solidFill>
                  <a:srgbClr val="FFFFFF"/>
                </a:solidFill>
              </a:rPr>
              <a:t>PrintWriter</a:t>
            </a:r>
            <a:r>
              <a:rPr lang="en-US" sz="3200" kern="0" spc="5" dirty="0">
                <a:solidFill>
                  <a:srgbClr val="FFFFFF"/>
                </a:solidFill>
              </a:rPr>
              <a:t> and Reader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07790A-FE3B-49BF-946E-EE73B5C949AE}"/>
              </a:ext>
            </a:extLst>
          </p:cNvPr>
          <p:cNvSpPr txBox="1"/>
          <p:nvPr/>
        </p:nvSpPr>
        <p:spPr>
          <a:xfrm>
            <a:off x="485274" y="2057400"/>
            <a:ext cx="5029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java.io.PrintWriter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    String data = "This is a text inside the file.";</a:t>
            </a:r>
          </a:p>
          <a:p>
            <a:endParaRPr lang="en-IN" dirty="0"/>
          </a:p>
          <a:p>
            <a:r>
              <a:rPr lang="en-IN" dirty="0"/>
              <a:t>    try {</a:t>
            </a:r>
          </a:p>
          <a:p>
            <a:r>
              <a:rPr lang="en-IN" dirty="0"/>
              <a:t>      </a:t>
            </a:r>
            <a:r>
              <a:rPr lang="en-IN" dirty="0" err="1">
                <a:solidFill>
                  <a:srgbClr val="FF0000"/>
                </a:solidFill>
              </a:rPr>
              <a:t>PrintWriter</a:t>
            </a:r>
            <a:r>
              <a:rPr lang="en-IN" dirty="0"/>
              <a:t> output = new </a:t>
            </a:r>
            <a:r>
              <a:rPr lang="en-IN" dirty="0" err="1"/>
              <a:t>PrintWriter</a:t>
            </a:r>
            <a:r>
              <a:rPr lang="en-IN" dirty="0"/>
              <a:t>(“PQR.txt");</a:t>
            </a:r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output.print</a:t>
            </a:r>
            <a:r>
              <a:rPr lang="en-IN" dirty="0"/>
              <a:t>(data);</a:t>
            </a:r>
          </a:p>
          <a:p>
            <a:r>
              <a:rPr lang="en-IN" dirty="0"/>
              <a:t>      </a:t>
            </a:r>
            <a:r>
              <a:rPr lang="en-IN" dirty="0" err="1"/>
              <a:t>output.close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catch(Exception e) {</a:t>
            </a:r>
          </a:p>
          <a:p>
            <a:r>
              <a:rPr lang="en-IN" dirty="0"/>
              <a:t>      </a:t>
            </a:r>
            <a:r>
              <a:rPr lang="en-IN" dirty="0" err="1"/>
              <a:t>e.getStackTrace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CDE89E3-D123-49E1-9C7F-C819EE02E62D}"/>
              </a:ext>
            </a:extLst>
          </p:cNvPr>
          <p:cNvSpPr txBox="1"/>
          <p:nvPr/>
        </p:nvSpPr>
        <p:spPr>
          <a:xfrm>
            <a:off x="5037221" y="2334398"/>
            <a:ext cx="5029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java.io.*;  </a:t>
            </a:r>
          </a:p>
          <a:p>
            <a:r>
              <a:rPr lang="en-IN" dirty="0"/>
              <a:t>public class </a:t>
            </a:r>
            <a:r>
              <a:rPr lang="en-IN" dirty="0" err="1"/>
              <a:t>ReaderExample</a:t>
            </a:r>
            <a:r>
              <a:rPr lang="en-IN" dirty="0"/>
              <a:t> {  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       try {  </a:t>
            </a:r>
          </a:p>
          <a:p>
            <a:r>
              <a:rPr lang="en-IN" dirty="0"/>
              <a:t>            </a:t>
            </a:r>
            <a:r>
              <a:rPr lang="en-IN" dirty="0">
                <a:solidFill>
                  <a:srgbClr val="FF0000"/>
                </a:solidFill>
              </a:rPr>
              <a:t>Reader</a:t>
            </a:r>
            <a:r>
              <a:rPr lang="en-IN" dirty="0"/>
              <a:t> </a:t>
            </a:r>
            <a:r>
              <a:rPr lang="en-IN" dirty="0" err="1"/>
              <a:t>reader</a:t>
            </a:r>
            <a:r>
              <a:rPr lang="en-IN" dirty="0"/>
              <a:t> = new </a:t>
            </a:r>
            <a:r>
              <a:rPr lang="en-IN" dirty="0" err="1"/>
              <a:t>FileReader</a:t>
            </a:r>
            <a:r>
              <a:rPr lang="en-IN" dirty="0"/>
              <a:t>(“PQR.txt");  </a:t>
            </a:r>
          </a:p>
          <a:p>
            <a:r>
              <a:rPr lang="en-IN" dirty="0"/>
              <a:t>            int data = </a:t>
            </a:r>
            <a:r>
              <a:rPr lang="en-IN" dirty="0" err="1"/>
              <a:t>reader.read</a:t>
            </a:r>
            <a:r>
              <a:rPr lang="en-IN" dirty="0"/>
              <a:t>();  </a:t>
            </a:r>
          </a:p>
          <a:p>
            <a:r>
              <a:rPr lang="en-IN" dirty="0"/>
              <a:t>            while (data != -1) {  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((char) data);  </a:t>
            </a:r>
          </a:p>
          <a:p>
            <a:r>
              <a:rPr lang="en-IN" dirty="0"/>
              <a:t>                data = </a:t>
            </a:r>
            <a:r>
              <a:rPr lang="en-IN" dirty="0" err="1"/>
              <a:t>reader.read</a:t>
            </a:r>
            <a:r>
              <a:rPr lang="en-IN" dirty="0"/>
              <a:t>();  </a:t>
            </a:r>
          </a:p>
          <a:p>
            <a:r>
              <a:rPr lang="en-IN" dirty="0"/>
              <a:t>            }  </a:t>
            </a:r>
          </a:p>
          <a:p>
            <a:r>
              <a:rPr lang="en-IN" dirty="0"/>
              <a:t>            </a:t>
            </a:r>
            <a:r>
              <a:rPr lang="en-IN" dirty="0" err="1"/>
              <a:t>reader.close</a:t>
            </a:r>
            <a:r>
              <a:rPr lang="en-IN" dirty="0"/>
              <a:t>();  </a:t>
            </a:r>
          </a:p>
          <a:p>
            <a:r>
              <a:rPr lang="en-IN" dirty="0"/>
              <a:t>        } catch (Exception ex) {  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ex.getMessage</a:t>
            </a:r>
            <a:r>
              <a:rPr lang="en-IN" dirty="0"/>
              <a:t>());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865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38B470-A37B-48C3-A339-D1964E4D6E32}"/>
              </a:ext>
            </a:extLst>
          </p:cNvPr>
          <p:cNvSpPr/>
          <p:nvPr/>
        </p:nvSpPr>
        <p:spPr>
          <a:xfrm>
            <a:off x="421104" y="2210764"/>
            <a:ext cx="9332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Just like you can read data from a file on your computer, you can read data from a file on the Web.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CBF96E-FB6C-4CB6-9CA2-A4830BBC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51" y="5040362"/>
            <a:ext cx="59436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02F62A-70B4-4939-BAFB-0F3ECEAEBAF7}"/>
              </a:ext>
            </a:extLst>
          </p:cNvPr>
          <p:cNvSpPr txBox="1"/>
          <p:nvPr/>
        </p:nvSpPr>
        <p:spPr>
          <a:xfrm>
            <a:off x="421104" y="3101370"/>
            <a:ext cx="88752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also access data from a file that is on the Web if you know the file’s </a:t>
            </a:r>
            <a:r>
              <a:rPr lang="en-US" sz="2400" dirty="0">
                <a:solidFill>
                  <a:srgbClr val="FF0000"/>
                </a:solidFill>
              </a:rPr>
              <a:t>URL (Uniform Resource Locator</a:t>
            </a:r>
            <a:r>
              <a:rPr lang="en-US" sz="2400" dirty="0"/>
              <a:t>—the unique address for a file on the Web).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</a:t>
            </a:r>
            <a:r>
              <a:rPr lang="en-US" sz="2400" b="1" dirty="0"/>
              <a:t>www.google.com/index.html </a:t>
            </a:r>
            <a:r>
              <a:rPr lang="en-US" sz="2400" dirty="0"/>
              <a:t>is the URL for the file index.html located on the Google Web server.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918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02F62A-70B4-4939-BAFB-0F3ECEAEBAF7}"/>
              </a:ext>
            </a:extLst>
          </p:cNvPr>
          <p:cNvSpPr txBox="1"/>
          <p:nvPr/>
        </p:nvSpPr>
        <p:spPr>
          <a:xfrm>
            <a:off x="457200" y="2514600"/>
            <a:ext cx="8875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an application program to read data from a URL, you first need to create a URL object using the </a:t>
            </a:r>
            <a:r>
              <a:rPr lang="en-US" sz="2400" dirty="0">
                <a:solidFill>
                  <a:srgbClr val="FF0000"/>
                </a:solidFill>
              </a:rPr>
              <a:t>java.net.URL </a:t>
            </a:r>
            <a:r>
              <a:rPr lang="en-US" sz="2400" dirty="0"/>
              <a:t>class with this constructor: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public URL(String spec) throws </a:t>
            </a:r>
            <a:r>
              <a:rPr lang="en-US" sz="2400" dirty="0" err="1">
                <a:solidFill>
                  <a:srgbClr val="FF0000"/>
                </a:solidFill>
              </a:rPr>
              <a:t>MalformedURLException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838200" y="4343400"/>
            <a:ext cx="849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try {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URL</a:t>
            </a:r>
            <a:r>
              <a:rPr lang="en-IN" sz="2400" dirty="0"/>
              <a:t> </a:t>
            </a:r>
            <a:r>
              <a:rPr lang="en-IN" sz="2400" dirty="0" err="1"/>
              <a:t>url</a:t>
            </a:r>
            <a:r>
              <a:rPr lang="en-IN" sz="2400" dirty="0"/>
              <a:t> = new URL("http://www.google.com/index.html"); </a:t>
            </a:r>
          </a:p>
          <a:p>
            <a:r>
              <a:rPr lang="en-IN" sz="2400" dirty="0"/>
              <a:t>} </a:t>
            </a:r>
          </a:p>
          <a:p>
            <a:r>
              <a:rPr lang="en-IN" sz="2400" dirty="0"/>
              <a:t>catch (</a:t>
            </a:r>
            <a:r>
              <a:rPr lang="en-IN" sz="2400" dirty="0" err="1"/>
              <a:t>MalformedURLException</a:t>
            </a:r>
            <a:r>
              <a:rPr lang="en-IN" sz="2400" dirty="0"/>
              <a:t> ex) </a:t>
            </a:r>
          </a:p>
          <a:p>
            <a:r>
              <a:rPr lang="en-IN" sz="2400" dirty="0"/>
              <a:t>{ </a:t>
            </a:r>
            <a:r>
              <a:rPr lang="en-IN" sz="2400" dirty="0" err="1"/>
              <a:t>ex.printStackTrace</a:t>
            </a:r>
            <a:r>
              <a:rPr lang="en-IN" sz="2400" dirty="0"/>
              <a:t>();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727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02F62A-70B4-4939-BAFB-0F3ECEAEBAF7}"/>
              </a:ext>
            </a:extLst>
          </p:cNvPr>
          <p:cNvSpPr txBox="1"/>
          <p:nvPr/>
        </p:nvSpPr>
        <p:spPr>
          <a:xfrm>
            <a:off x="457200" y="2514600"/>
            <a:ext cx="8875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an application program to read data from a URL, you first need to create a URL object using the </a:t>
            </a:r>
            <a:r>
              <a:rPr lang="en-US" sz="2400" dirty="0">
                <a:solidFill>
                  <a:srgbClr val="FF0000"/>
                </a:solidFill>
              </a:rPr>
              <a:t>java.net.URL </a:t>
            </a:r>
            <a:r>
              <a:rPr lang="en-US" sz="2400" dirty="0"/>
              <a:t>class with this constructor: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public URL(String spec) throws </a:t>
            </a:r>
            <a:r>
              <a:rPr lang="en-US" sz="2400" dirty="0" err="1">
                <a:solidFill>
                  <a:srgbClr val="FF0000"/>
                </a:solidFill>
              </a:rPr>
              <a:t>MalformedURLException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838200" y="4343400"/>
            <a:ext cx="849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try {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URL</a:t>
            </a:r>
            <a:r>
              <a:rPr lang="en-IN" sz="2400" dirty="0"/>
              <a:t> </a:t>
            </a:r>
            <a:r>
              <a:rPr lang="en-IN" sz="2400" dirty="0" err="1"/>
              <a:t>url</a:t>
            </a:r>
            <a:r>
              <a:rPr lang="en-IN" sz="2400" dirty="0"/>
              <a:t> = new URL("http://www.google.com/index.html"); </a:t>
            </a:r>
          </a:p>
          <a:p>
            <a:r>
              <a:rPr lang="en-IN" sz="2400" dirty="0"/>
              <a:t>}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catch (</a:t>
            </a:r>
            <a:r>
              <a:rPr lang="en-IN" sz="2400" dirty="0" err="1">
                <a:solidFill>
                  <a:srgbClr val="FF0000"/>
                </a:solidFill>
              </a:rPr>
              <a:t>MalformedURLException</a:t>
            </a:r>
            <a:r>
              <a:rPr lang="en-IN" sz="2400" dirty="0">
                <a:solidFill>
                  <a:srgbClr val="FF0000"/>
                </a:solidFill>
              </a:rPr>
              <a:t> ex) </a:t>
            </a:r>
          </a:p>
          <a:p>
            <a:r>
              <a:rPr lang="en-IN" sz="2400" dirty="0"/>
              <a:t>{ </a:t>
            </a:r>
            <a:r>
              <a:rPr lang="en-IN" sz="2400" dirty="0" err="1"/>
              <a:t>ex.printStackTrace</a:t>
            </a:r>
            <a:r>
              <a:rPr lang="en-IN" sz="2400" dirty="0"/>
              <a:t>();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4781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4942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java.net.*;</a:t>
            </a:r>
          </a:p>
          <a:p>
            <a:r>
              <a:rPr lang="en-IN" sz="2400" dirty="0"/>
              <a:t>import java.io.*;</a:t>
            </a:r>
          </a:p>
          <a:p>
            <a:endParaRPr lang="en-IN" sz="2400" dirty="0"/>
          </a:p>
          <a:p>
            <a:r>
              <a:rPr lang="en-IN" sz="2400" dirty="0"/>
              <a:t>public class </a:t>
            </a:r>
            <a:r>
              <a:rPr lang="en-IN" sz="2400" dirty="0" err="1"/>
              <a:t>ReadURL</a:t>
            </a:r>
            <a:r>
              <a:rPr lang="en-IN" sz="2400" dirty="0"/>
              <a:t> {</a:t>
            </a:r>
          </a:p>
          <a:p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throws Exception {</a:t>
            </a:r>
          </a:p>
          <a:p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>
                <a:solidFill>
                  <a:srgbClr val="FF0000"/>
                </a:solidFill>
              </a:rPr>
              <a:t>URL </a:t>
            </a:r>
            <a:r>
              <a:rPr lang="en-IN" sz="2400" dirty="0" err="1">
                <a:solidFill>
                  <a:srgbClr val="FF0000"/>
                </a:solidFill>
              </a:rPr>
              <a:t>url</a:t>
            </a:r>
            <a:r>
              <a:rPr lang="en-IN" sz="2400" dirty="0">
                <a:solidFill>
                  <a:srgbClr val="FF0000"/>
                </a:solidFill>
              </a:rPr>
              <a:t> = new URL("http://www.google.com/index.html");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BufferedReader</a:t>
            </a:r>
            <a:r>
              <a:rPr lang="en-IN" sz="2400" dirty="0"/>
              <a:t> read = new </a:t>
            </a:r>
            <a:r>
              <a:rPr lang="en-IN" sz="2400" dirty="0" err="1"/>
              <a:t>BufferedReader</a:t>
            </a:r>
            <a:r>
              <a:rPr lang="en-IN" sz="2400" dirty="0"/>
              <a:t>(</a:t>
            </a:r>
          </a:p>
          <a:p>
            <a:r>
              <a:rPr lang="en-IN" sz="2400" dirty="0"/>
              <a:t>        new </a:t>
            </a:r>
            <a:r>
              <a:rPr lang="en-IN" sz="2400" dirty="0" err="1"/>
              <a:t>InputStreamReader</a:t>
            </a:r>
            <a:r>
              <a:rPr lang="en-IN" sz="2400" dirty="0"/>
              <a:t>(</a:t>
            </a:r>
            <a:r>
              <a:rPr lang="en-IN" sz="2400" dirty="0" err="1"/>
              <a:t>url.openStream</a:t>
            </a:r>
            <a:r>
              <a:rPr lang="en-IN" sz="2400" dirty="0"/>
              <a:t>()));</a:t>
            </a:r>
          </a:p>
          <a:p>
            <a:endParaRPr lang="en-IN" sz="2400" dirty="0"/>
          </a:p>
          <a:p>
            <a:r>
              <a:rPr lang="en-IN" sz="2400" dirty="0"/>
              <a:t>        String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r>
              <a:rPr lang="en-IN" sz="2400" dirty="0"/>
              <a:t>        while ((</a:t>
            </a:r>
            <a:r>
              <a:rPr lang="en-IN" sz="2400" dirty="0" err="1"/>
              <a:t>i</a:t>
            </a:r>
            <a:r>
              <a:rPr lang="en-IN" sz="2400" dirty="0"/>
              <a:t> = </a:t>
            </a:r>
            <a:r>
              <a:rPr lang="en-IN" sz="2400" dirty="0" err="1"/>
              <a:t>read.readLine</a:t>
            </a:r>
            <a:r>
              <a:rPr lang="en-IN" sz="2400" dirty="0"/>
              <a:t>()) != null)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read.close</a:t>
            </a:r>
            <a:r>
              <a:rPr lang="en-IN" sz="2400" dirty="0"/>
              <a:t>();</a:t>
            </a:r>
          </a:p>
          <a:p>
            <a:r>
              <a:rPr lang="en-IN" sz="2400" dirty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704985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 VS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381000" y="2133600"/>
            <a:ext cx="849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Refer previous unit for examples.</a:t>
            </a: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021572F7-3FC7-408E-BA3F-B0834DE50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3695"/>
              </p:ext>
            </p:extLst>
          </p:nvPr>
        </p:nvGraphicFramePr>
        <p:xfrm>
          <a:off x="609600" y="2644948"/>
          <a:ext cx="9144000" cy="3157748"/>
        </p:xfrm>
        <a:graphic>
          <a:graphicData uri="http://schemas.openxmlformats.org/drawingml/2006/table">
            <a:tbl>
              <a:tblPr/>
              <a:tblGrid>
                <a:gridCol w="2589451">
                  <a:extLst>
                    <a:ext uri="{9D8B030D-6E8A-4147-A177-3AD203B41FA5}">
                      <a16:colId xmlns:a16="http://schemas.microsoft.com/office/drawing/2014/main" xmlns="" val="282483332"/>
                    </a:ext>
                  </a:extLst>
                </a:gridCol>
                <a:gridCol w="3506549">
                  <a:extLst>
                    <a:ext uri="{9D8B030D-6E8A-4147-A177-3AD203B41FA5}">
                      <a16:colId xmlns:a16="http://schemas.microsoft.com/office/drawing/2014/main" xmlns="" val="11916857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482778252"/>
                    </a:ext>
                  </a:extLst>
                </a:gridCol>
              </a:tblGrid>
              <a:tr h="344350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Parameters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Interface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3005989"/>
                  </a:ext>
                </a:extLst>
              </a:tr>
              <a:tr h="283675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Speed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Slow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Fast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7688297"/>
                  </a:ext>
                </a:extLst>
              </a:tr>
              <a:tr h="514191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Multiple Inheritances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Implement several Interfaces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Only one 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745557"/>
                  </a:ext>
                </a:extLst>
              </a:tr>
              <a:tr h="559769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Structure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Abstract methods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Abstract &amp; concrete methods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130629"/>
                  </a:ext>
                </a:extLst>
              </a:tr>
              <a:tr h="514191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When to use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Future enhancement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To avoid independence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2822750"/>
                  </a:ext>
                </a:extLst>
              </a:tr>
              <a:tr h="853876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Inheritance/ Implementation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 Class can implement multiple interfaces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The class can inherit only one 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973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8B521C4-6B60-4A91-A1A7-1386831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65459"/>
              </p:ext>
            </p:extLst>
          </p:nvPr>
        </p:nvGraphicFramePr>
        <p:xfrm>
          <a:off x="609600" y="5844358"/>
          <a:ext cx="9144000" cy="5881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145396355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xmlns="" val="12758380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06848125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Data fields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interface cannot contain data fields.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class can have data fields.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44262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14AA195-9D1E-4D04-9F6B-ED0995C0F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03094"/>
              </p:ext>
            </p:extLst>
          </p:nvPr>
        </p:nvGraphicFramePr>
        <p:xfrm>
          <a:off x="609600" y="6474120"/>
          <a:ext cx="9144000" cy="111852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50838896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9246767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996521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Abstract keyword</a:t>
                      </a: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 an abstract interface keyword, is optional for declaring a method as an abstract.</a:t>
                      </a: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 an abstract class, the abstract keyword is compulsory for declaring a method as an abstract.</a:t>
                      </a: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071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04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80E363-26BC-4464-B694-2913B9C9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590800"/>
            <a:ext cx="4328957" cy="312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A4453D-3B0E-476B-B6E5-3AB96FAE4AE5}"/>
              </a:ext>
            </a:extLst>
          </p:cNvPr>
          <p:cNvSpPr txBox="1"/>
          <p:nvPr/>
        </p:nvSpPr>
        <p:spPr>
          <a:xfrm>
            <a:off x="495300" y="2105709"/>
            <a:ext cx="674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Ex.: Shape (superclass), Circle and Rectangle (subclass)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D3FCB18-ECDA-4350-8061-A4350C4D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676400"/>
            <a:ext cx="3657600" cy="3161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ECB4F2D-080D-4C11-9F41-F03214D9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837539"/>
            <a:ext cx="3667125" cy="2943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2DC81B-9409-4C74-85E2-7FFA9DA45DF8}"/>
              </a:ext>
            </a:extLst>
          </p:cNvPr>
          <p:cNvSpPr txBox="1"/>
          <p:nvPr/>
        </p:nvSpPr>
        <p:spPr>
          <a:xfrm>
            <a:off x="381000" y="6124485"/>
            <a:ext cx="674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Class</a:t>
            </a:r>
          </a:p>
          <a:p>
            <a:r>
              <a:rPr lang="en-US" dirty="0"/>
              <a:t>Class main{</a:t>
            </a:r>
          </a:p>
          <a:p>
            <a:r>
              <a:rPr lang="en-US" dirty="0"/>
              <a:t>Circle c = new circle(); </a:t>
            </a:r>
          </a:p>
          <a:p>
            <a:r>
              <a:rPr lang="en-US" dirty="0"/>
              <a:t>Rectangle r = new Rectangle();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9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67073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File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 file is </a:t>
            </a:r>
            <a:r>
              <a:rPr lang="en-US" sz="2400" i="0" dirty="0">
                <a:solidFill>
                  <a:srgbClr val="202124"/>
                </a:solidFill>
                <a:effectLst/>
                <a:latin typeface="+mj-lt"/>
              </a:rPr>
              <a:t>a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sequence of records stored in binary format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 A disk drive is formatted into several blocks that can store records. File records are mapped onto those disk blocks.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file is an object on a computer that stores data, information, settings, or commands used with a computer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obtain properties of file/directory.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delete file/directory.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rename file/directory.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create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read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write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Absolute vs. Relative File Name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86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46CBE4-5CE9-4B48-AD9F-B6217A4958A7}"/>
              </a:ext>
            </a:extLst>
          </p:cNvPr>
          <p:cNvSpPr txBox="1"/>
          <p:nvPr/>
        </p:nvSpPr>
        <p:spPr>
          <a:xfrm>
            <a:off x="495300" y="2133600"/>
            <a:ext cx="906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abstract class allows concrete methods as well, it does not provide 100% abstraction.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say that it provides partial abstraction.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Interfaces are used for 100% abstraction (full abstraction)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4E12E0-886C-42D5-AEAB-005DACE033CC}"/>
              </a:ext>
            </a:extLst>
          </p:cNvPr>
          <p:cNvSpPr txBox="1"/>
          <p:nvPr/>
        </p:nvSpPr>
        <p:spPr>
          <a:xfrm>
            <a:off x="914400" y="3955528"/>
            <a:ext cx="502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Syntax: </a:t>
            </a:r>
          </a:p>
          <a:p>
            <a:r>
              <a:rPr lang="en-IN" sz="2400" dirty="0"/>
              <a:t>modifier </a:t>
            </a:r>
            <a:r>
              <a:rPr lang="en-IN" sz="2400" dirty="0">
                <a:solidFill>
                  <a:srgbClr val="FF0000"/>
                </a:solidFill>
              </a:rPr>
              <a:t>interface</a:t>
            </a:r>
            <a:r>
              <a:rPr lang="en-IN" sz="2400" dirty="0"/>
              <a:t> </a:t>
            </a:r>
            <a:r>
              <a:rPr lang="en-IN" sz="2400" dirty="0" err="1"/>
              <a:t>InterfaceName</a:t>
            </a:r>
            <a:r>
              <a:rPr lang="en-IN" sz="2400" dirty="0"/>
              <a:t> { </a:t>
            </a:r>
          </a:p>
          <a:p>
            <a:endParaRPr lang="en-IN" sz="2400" dirty="0"/>
          </a:p>
          <a:p>
            <a:r>
              <a:rPr lang="en-IN" sz="2400" dirty="0"/>
              <a:t>/** Constant declarations */ </a:t>
            </a:r>
          </a:p>
          <a:p>
            <a:r>
              <a:rPr lang="en-IN" sz="2400" dirty="0"/>
              <a:t>/** Abstract method signatures */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564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839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Suppose you want to design a generic method to find the larger of two objects of the same type, such as two students / dates / circles / rectangles /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order to accomplish this, the two objects must be comparable, so the common behavior for the objects must be comparable.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provides the Comparable interface for this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The Comparable interface defines the </a:t>
            </a:r>
            <a:r>
              <a:rPr lang="en-US" sz="2400" b="1" u="sng" dirty="0" err="1">
                <a:solidFill>
                  <a:srgbClr val="FF0000"/>
                </a:solidFill>
              </a:rPr>
              <a:t>compareTo</a:t>
            </a:r>
            <a:r>
              <a:rPr lang="en-US" sz="2400" b="1" u="sng" dirty="0"/>
              <a:t> method for comparing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1EC1B9-A9FD-4FF9-BABD-625551EFB251}"/>
              </a:ext>
            </a:extLst>
          </p:cNvPr>
          <p:cNvSpPr txBox="1"/>
          <p:nvPr/>
        </p:nvSpPr>
        <p:spPr>
          <a:xfrm>
            <a:off x="762000" y="5562600"/>
            <a:ext cx="7162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interface is defined as follows: </a:t>
            </a:r>
          </a:p>
          <a:p>
            <a:r>
              <a:rPr lang="en-US" sz="2400" dirty="0"/>
              <a:t>package </a:t>
            </a:r>
            <a:r>
              <a:rPr lang="en-US" sz="2400" dirty="0" err="1"/>
              <a:t>java.lang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public interface Comparable&lt;E&gt; {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public int </a:t>
            </a:r>
            <a:r>
              <a:rPr lang="en-US" sz="2400" dirty="0" err="1">
                <a:solidFill>
                  <a:srgbClr val="0070C0"/>
                </a:solidFill>
              </a:rPr>
              <a:t>compareTo</a:t>
            </a:r>
            <a:r>
              <a:rPr lang="en-US" sz="2400" dirty="0">
                <a:solidFill>
                  <a:srgbClr val="0070C0"/>
                </a:solidFill>
              </a:rPr>
              <a:t>(E o); </a:t>
            </a:r>
          </a:p>
          <a:p>
            <a:r>
              <a:rPr lang="en-US" sz="2400" dirty="0"/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464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839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Comparable interface is a </a:t>
            </a:r>
            <a:r>
              <a:rPr lang="en-US" sz="2400" dirty="0">
                <a:solidFill>
                  <a:srgbClr val="FF0000"/>
                </a:solidFill>
              </a:rPr>
              <a:t>generic</a:t>
            </a:r>
            <a:r>
              <a:rPr lang="en-US" sz="2400" dirty="0"/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generic type E [Comparable&lt;E&gt;] is replaced by a concrete type when implementing this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class circle </a:t>
            </a:r>
            <a:r>
              <a:rPr lang="en-US" sz="2400" b="1" dirty="0">
                <a:solidFill>
                  <a:srgbClr val="0070C0"/>
                </a:solidFill>
              </a:rPr>
              <a:t>implements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Comparable</a:t>
            </a:r>
            <a:r>
              <a:rPr lang="en-US" sz="2400" dirty="0"/>
              <a:t>&lt;Circle&gt; {</a:t>
            </a:r>
          </a:p>
          <a:p>
            <a:r>
              <a:rPr lang="en-US" sz="2400" dirty="0"/>
              <a:t> public int </a:t>
            </a:r>
            <a:r>
              <a:rPr lang="en-US" sz="2400" dirty="0" err="1"/>
              <a:t>compareTo</a:t>
            </a:r>
            <a:r>
              <a:rPr lang="en-US" sz="2400" dirty="0"/>
              <a:t>(Circle o){</a:t>
            </a:r>
          </a:p>
          <a:p>
            <a:r>
              <a:rPr lang="en-US" sz="2400" dirty="0"/>
              <a:t> ...</a:t>
            </a:r>
          </a:p>
          <a:p>
            <a:r>
              <a:rPr lang="en-US" sz="2400" dirty="0"/>
              <a:t>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641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 </a:t>
            </a:r>
            <a:r>
              <a:rPr lang="en-IN" sz="3200" dirty="0" err="1">
                <a:solidFill>
                  <a:srgbClr val="FFFF00"/>
                </a:solidFill>
              </a:rPr>
              <a:t>SortComparableObjects</a:t>
            </a:r>
            <a:endParaRPr lang="en-US" sz="3200" kern="0" spc="5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8839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import </a:t>
            </a:r>
            <a:r>
              <a:rPr lang="en-US" sz="2400" dirty="0" err="1"/>
              <a:t>java.math</a:t>
            </a:r>
            <a:r>
              <a:rPr lang="en-US" sz="2400" dirty="0"/>
              <a:t>.*;</a:t>
            </a:r>
          </a:p>
          <a:p>
            <a:r>
              <a:rPr lang="en-US" sz="2400" dirty="0"/>
              <a:t>  public class Main {</a:t>
            </a:r>
          </a:p>
          <a:p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String[] </a:t>
            </a:r>
            <a:r>
              <a:rPr lang="en-US" sz="2400" dirty="0">
                <a:solidFill>
                  <a:srgbClr val="00B0F0"/>
                </a:solidFill>
              </a:rPr>
              <a:t>cities = {"Savannah", "Boston", "Atlanta", "Tampa"};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java.util.Arrays.</a:t>
            </a:r>
            <a:r>
              <a:rPr lang="en-US" sz="2400" dirty="0" err="1">
                <a:solidFill>
                  <a:srgbClr val="FF0000"/>
                </a:solidFill>
              </a:rPr>
              <a:t>sort</a:t>
            </a:r>
            <a:r>
              <a:rPr lang="en-US" sz="2400" dirty="0">
                <a:solidFill>
                  <a:srgbClr val="00B0F0"/>
                </a:solidFill>
              </a:rPr>
              <a:t>(cities);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for (String city: cities)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System.out.print</a:t>
            </a:r>
            <a:r>
              <a:rPr lang="en-US" sz="2400" dirty="0">
                <a:solidFill>
                  <a:srgbClr val="00B0F0"/>
                </a:solidFill>
              </a:rPr>
              <a:t>(city + " ");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dirty="0" err="1">
                <a:solidFill>
                  <a:srgbClr val="00B0F0"/>
                </a:solidFill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</a:rPr>
              <a:t>();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BigInteger</a:t>
            </a:r>
            <a:r>
              <a:rPr lang="en-US" sz="2400" dirty="0">
                <a:solidFill>
                  <a:srgbClr val="FF0000"/>
                </a:solidFill>
              </a:rPr>
              <a:t>[]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hugeNumbers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{new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("2323231092923992"),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("432232323239292"),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("54623239292")};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java.util.Arrays.</a:t>
            </a:r>
            <a:r>
              <a:rPr lang="en-US" sz="2400" dirty="0" err="1">
                <a:solidFill>
                  <a:srgbClr val="FF0000"/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hugeNumbers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for 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BigInteger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number: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hugeNumbers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(number + " ");</a:t>
            </a:r>
          </a:p>
          <a:p>
            <a:r>
              <a:rPr lang="en-US" sz="2400" dirty="0"/>
              <a:t> }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BBBBFA-F4E3-7F47-1CD9-4E561C60FFE8}"/>
              </a:ext>
            </a:extLst>
          </p:cNvPr>
          <p:cNvSpPr txBox="1"/>
          <p:nvPr/>
        </p:nvSpPr>
        <p:spPr>
          <a:xfrm>
            <a:off x="4724400" y="3989600"/>
            <a:ext cx="533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Atlanta Boston Savannah Tampa </a:t>
            </a:r>
          </a:p>
          <a:p>
            <a:r>
              <a:rPr lang="en-IN" dirty="0"/>
              <a:t>54623239292 432232323239292 2323231092923992</a:t>
            </a:r>
          </a:p>
        </p:txBody>
      </p:sp>
    </p:spTree>
    <p:extLst>
      <p:ext uri="{BB962C8B-B14F-4D97-AF65-F5344CB8AC3E}">
        <p14:creationId xmlns:p14="http://schemas.microsoft.com/office/powerpoint/2010/main" val="15994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Comparable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BD247B-1BA6-442A-BCA8-A204490495FD}"/>
              </a:ext>
            </a:extLst>
          </p:cNvPr>
          <p:cNvSpPr txBox="1"/>
          <p:nvPr/>
        </p:nvSpPr>
        <p:spPr>
          <a:xfrm>
            <a:off x="838200" y="1905000"/>
            <a:ext cx="5029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Student </a:t>
            </a:r>
            <a:r>
              <a:rPr lang="en-IN" dirty="0">
                <a:solidFill>
                  <a:srgbClr val="FF0000"/>
                </a:solidFill>
              </a:rPr>
              <a:t>implements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Comparable</a:t>
            </a:r>
            <a:r>
              <a:rPr lang="en-IN" dirty="0"/>
              <a:t>&lt;Student&gt;{  </a:t>
            </a:r>
          </a:p>
          <a:p>
            <a:r>
              <a:rPr lang="en-IN" dirty="0"/>
              <a:t>int </a:t>
            </a:r>
            <a:r>
              <a:rPr lang="en-IN" dirty="0" err="1"/>
              <a:t>rollno</a:t>
            </a:r>
            <a:r>
              <a:rPr lang="en-IN" dirty="0"/>
              <a:t>;  </a:t>
            </a:r>
          </a:p>
          <a:p>
            <a:r>
              <a:rPr lang="en-IN" dirty="0"/>
              <a:t>String name;  </a:t>
            </a:r>
          </a:p>
          <a:p>
            <a:r>
              <a:rPr lang="en-IN" dirty="0"/>
              <a:t>int age;  </a:t>
            </a:r>
          </a:p>
          <a:p>
            <a:r>
              <a:rPr lang="en-IN" dirty="0"/>
              <a:t>Student(int </a:t>
            </a:r>
            <a:r>
              <a:rPr lang="en-IN" dirty="0" err="1"/>
              <a:t>rollno,String</a:t>
            </a:r>
            <a:r>
              <a:rPr lang="en-IN" dirty="0"/>
              <a:t> </a:t>
            </a:r>
            <a:r>
              <a:rPr lang="en-IN" dirty="0" err="1"/>
              <a:t>name,int</a:t>
            </a:r>
            <a:r>
              <a:rPr lang="en-IN" dirty="0"/>
              <a:t> age){  </a:t>
            </a:r>
          </a:p>
          <a:p>
            <a:r>
              <a:rPr lang="en-IN" dirty="0" err="1"/>
              <a:t>this.rollno</a:t>
            </a:r>
            <a:r>
              <a:rPr lang="en-IN" dirty="0"/>
              <a:t>=</a:t>
            </a:r>
            <a:r>
              <a:rPr lang="en-IN" dirty="0" err="1"/>
              <a:t>rollno</a:t>
            </a:r>
            <a:r>
              <a:rPr lang="en-IN" dirty="0"/>
              <a:t>;  </a:t>
            </a:r>
          </a:p>
          <a:p>
            <a:r>
              <a:rPr lang="en-IN" dirty="0"/>
              <a:t>this.name=name;  </a:t>
            </a:r>
          </a:p>
          <a:p>
            <a:r>
              <a:rPr lang="en-IN" dirty="0" err="1"/>
              <a:t>this.age</a:t>
            </a:r>
            <a:r>
              <a:rPr lang="en-IN" dirty="0"/>
              <a:t>=age;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public int </a:t>
            </a:r>
            <a:r>
              <a:rPr lang="en-IN" dirty="0" err="1">
                <a:solidFill>
                  <a:srgbClr val="FF0000"/>
                </a:solidFill>
              </a:rPr>
              <a:t>compareTo</a:t>
            </a:r>
            <a:r>
              <a:rPr lang="en-IN" dirty="0"/>
              <a:t>(Student </a:t>
            </a:r>
            <a:r>
              <a:rPr lang="en-IN" dirty="0" err="1"/>
              <a:t>st</a:t>
            </a:r>
            <a:r>
              <a:rPr lang="en-IN" dirty="0"/>
              <a:t>){  </a:t>
            </a:r>
          </a:p>
          <a:p>
            <a:r>
              <a:rPr lang="en-IN" dirty="0"/>
              <a:t>if(age==</a:t>
            </a:r>
            <a:r>
              <a:rPr lang="en-IN" dirty="0" err="1"/>
              <a:t>st.age</a:t>
            </a:r>
            <a:r>
              <a:rPr lang="en-IN" dirty="0"/>
              <a:t>)  </a:t>
            </a:r>
          </a:p>
          <a:p>
            <a:r>
              <a:rPr lang="en-IN" dirty="0"/>
              <a:t>return 0;  </a:t>
            </a:r>
          </a:p>
          <a:p>
            <a:r>
              <a:rPr lang="en-IN" dirty="0"/>
              <a:t>else if(age&gt;</a:t>
            </a:r>
            <a:r>
              <a:rPr lang="en-IN" dirty="0" err="1"/>
              <a:t>st.age</a:t>
            </a:r>
            <a:r>
              <a:rPr lang="en-IN" dirty="0"/>
              <a:t>)  </a:t>
            </a:r>
          </a:p>
          <a:p>
            <a:r>
              <a:rPr lang="en-IN" dirty="0"/>
              <a:t>return 1;  </a:t>
            </a:r>
          </a:p>
          <a:p>
            <a:r>
              <a:rPr lang="en-IN" dirty="0"/>
              <a:t>else  </a:t>
            </a:r>
          </a:p>
          <a:p>
            <a:r>
              <a:rPr lang="en-IN" dirty="0"/>
              <a:t>return -1;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CF348A-788D-479B-A89C-0E8AFFDDF3AD}"/>
              </a:ext>
            </a:extLst>
          </p:cNvPr>
          <p:cNvSpPr txBox="1"/>
          <p:nvPr/>
        </p:nvSpPr>
        <p:spPr>
          <a:xfrm>
            <a:off x="5029200" y="2819400"/>
            <a:ext cx="5029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TestSort2{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&lt;Student&gt; al=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&lt;Student&gt;();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"Vijay"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23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"Ajay"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27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Student(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"Jai"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Collections.sort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(al);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(Student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st:al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){  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st.rollno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+st.name+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st.age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162383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BD247B-1BA6-442A-BCA8-A204490495FD}"/>
              </a:ext>
            </a:extLst>
          </p:cNvPr>
          <p:cNvSpPr txBox="1"/>
          <p:nvPr/>
        </p:nvSpPr>
        <p:spPr>
          <a:xfrm>
            <a:off x="457200" y="2133600"/>
            <a:ext cx="899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it is desirable to create a copy of an object. To do this, you need to use the clone method and understand the Cloneable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Cloneable interface specifies that an object can be cloned.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contains constants and abstract methods, but the Cloneable interface is a special case. The Cloneable interface in 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is defined as follows: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AB54EA-0F0B-D234-635D-4237C6E3A079}"/>
              </a:ext>
            </a:extLst>
          </p:cNvPr>
          <p:cNvSpPr txBox="1"/>
          <p:nvPr/>
        </p:nvSpPr>
        <p:spPr>
          <a:xfrm>
            <a:off x="762000" y="5163878"/>
            <a:ext cx="502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package </a:t>
            </a:r>
            <a:r>
              <a:rPr lang="en-IN" sz="2400" dirty="0" err="1"/>
              <a:t>java.lang</a:t>
            </a:r>
            <a:r>
              <a:rPr lang="en-IN" sz="2400" dirty="0"/>
              <a:t>; </a:t>
            </a:r>
          </a:p>
          <a:p>
            <a:r>
              <a:rPr lang="en-IN" sz="2400" dirty="0"/>
              <a:t>public interface Cloneable { 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5110C-5FEC-7F15-3FA4-1A4AD2B3D1B1}"/>
              </a:ext>
            </a:extLst>
          </p:cNvPr>
          <p:cNvSpPr txBox="1"/>
          <p:nvPr/>
        </p:nvSpPr>
        <p:spPr>
          <a:xfrm>
            <a:off x="5053263" y="5163878"/>
            <a:ext cx="502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interface is empty. An interface with an empty body is referred to as a marker interface. A marker interface does not contain constants or methods. It is used to denote that a class possesses certain desirable properties. A class that implements the Cloneable interface is marked cloneable, and its objects can be cloned using the clone() method defined in the Object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0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5110C-5FEC-7F15-3FA4-1A4AD2B3D1B1}"/>
              </a:ext>
            </a:extLst>
          </p:cNvPr>
          <p:cNvSpPr txBox="1"/>
          <p:nvPr/>
        </p:nvSpPr>
        <p:spPr>
          <a:xfrm>
            <a:off x="593558" y="3360821"/>
            <a:ext cx="94728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interface is empty. An interface with an empty body is referred to as a </a:t>
            </a:r>
            <a:r>
              <a:rPr lang="en-US" sz="2400" dirty="0">
                <a:solidFill>
                  <a:srgbClr val="FF0000"/>
                </a:solidFill>
              </a:rPr>
              <a:t>marker interface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marker interface does not contain constants or methods. It is used to denote that a class possesses certain desirable properties.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class that implements the Cloneable interface is marked cloneable, and its objects can be cloned using the clone() method defined in the Object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Many classes in the Java library (e.g., Date, Calendar, </a:t>
            </a:r>
            <a:r>
              <a:rPr lang="en-US" sz="2400" dirty="0" err="1">
                <a:solidFill>
                  <a:srgbClr val="FF0000"/>
                </a:solidFill>
              </a:rPr>
              <a:t>ArrayList</a:t>
            </a:r>
            <a:r>
              <a:rPr lang="en-US" sz="2400" dirty="0">
                <a:solidFill>
                  <a:srgbClr val="FF0000"/>
                </a:solidFill>
              </a:rPr>
              <a:t> etc.) </a:t>
            </a:r>
            <a:r>
              <a:rPr lang="en-US" sz="2400" dirty="0"/>
              <a:t>implement Cloneable. Thus, the instances of these classes can be cloned.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16FA80-3A9A-D637-9EE8-31A116E4184D}"/>
              </a:ext>
            </a:extLst>
          </p:cNvPr>
          <p:cNvSpPr txBox="1"/>
          <p:nvPr/>
        </p:nvSpPr>
        <p:spPr>
          <a:xfrm>
            <a:off x="990600" y="2032337"/>
            <a:ext cx="502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package </a:t>
            </a:r>
            <a:r>
              <a:rPr lang="en-IN" sz="2000" dirty="0" err="1"/>
              <a:t>java.lang</a:t>
            </a:r>
            <a:r>
              <a:rPr lang="en-IN" sz="2000" dirty="0"/>
              <a:t>; </a:t>
            </a:r>
          </a:p>
          <a:p>
            <a:r>
              <a:rPr lang="en-IN" sz="2000" dirty="0"/>
              <a:t>public interface Cloneable { 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963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5110C-5FEC-7F15-3FA4-1A4AD2B3D1B1}"/>
              </a:ext>
            </a:extLst>
          </p:cNvPr>
          <p:cNvSpPr txBox="1"/>
          <p:nvPr/>
        </p:nvSpPr>
        <p:spPr>
          <a:xfrm>
            <a:off x="457201" y="2362706"/>
            <a:ext cx="8915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Creating Copy of Java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create a replica or copy of java object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copy of object in a different memory location. This is called a </a:t>
            </a:r>
            <a:r>
              <a:rPr lang="en-US" sz="2400" dirty="0">
                <a:solidFill>
                  <a:srgbClr val="FF0000"/>
                </a:solidFill>
              </a:rPr>
              <a:t>Deep copy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new reference that points to the same memory location. This is also called a </a:t>
            </a:r>
            <a:r>
              <a:rPr lang="en-US" sz="2400" dirty="0">
                <a:solidFill>
                  <a:srgbClr val="FF0000"/>
                </a:solidFill>
              </a:rPr>
              <a:t>Shallow copy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4980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5110C-5FEC-7F15-3FA4-1A4AD2B3D1B1}"/>
              </a:ext>
            </a:extLst>
          </p:cNvPr>
          <p:cNvSpPr txBox="1"/>
          <p:nvPr/>
        </p:nvSpPr>
        <p:spPr>
          <a:xfrm>
            <a:off x="152400" y="2074277"/>
            <a:ext cx="6324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//</a:t>
            </a:r>
            <a:r>
              <a:rPr lang="en-US" sz="2000" dirty="0" err="1"/>
              <a:t>ShallowCopy</a:t>
            </a:r>
            <a:endParaRPr lang="en-US" sz="2000" dirty="0"/>
          </a:p>
          <a:p>
            <a:r>
              <a:rPr lang="en-US" sz="2000" dirty="0"/>
              <a:t>class Main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int x = 30;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  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Main obj1 = new Main();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// it will copy the reference, not value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Main obj2 = obj1; 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obj2.x = 6;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("The value of x is: " + obj1.x);  </a:t>
            </a:r>
          </a:p>
          <a:p>
            <a:r>
              <a:rPr lang="en-US" sz="2000" dirty="0"/>
              <a:t>}  }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9505F7-2521-3B8F-F3BA-644017DED57A}"/>
              </a:ext>
            </a:extLst>
          </p:cNvPr>
          <p:cNvSpPr txBox="1"/>
          <p:nvPr/>
        </p:nvSpPr>
        <p:spPr>
          <a:xfrm>
            <a:off x="5334000" y="1905000"/>
            <a:ext cx="5029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DeepCopy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class Main implements Cloneable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public int x = 30;  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  </a:t>
            </a:r>
          </a:p>
          <a:p>
            <a:r>
              <a:rPr lang="en-IN" dirty="0"/>
              <a:t>{  </a:t>
            </a:r>
          </a:p>
          <a:p>
            <a:r>
              <a:rPr lang="en-IN" dirty="0">
                <a:solidFill>
                  <a:srgbClr val="FF0000"/>
                </a:solidFill>
              </a:rPr>
              <a:t>Main obj1 = new Main();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// it will copy the reference, not value  </a:t>
            </a:r>
          </a:p>
          <a:p>
            <a:r>
              <a:rPr lang="en-IN" dirty="0"/>
              <a:t>//</a:t>
            </a:r>
            <a:r>
              <a:rPr lang="en-IN" dirty="0" err="1"/>
              <a:t>SCopy</a:t>
            </a:r>
            <a:r>
              <a:rPr lang="en-IN" dirty="0"/>
              <a:t> obj2 = obj1;  </a:t>
            </a:r>
          </a:p>
          <a:p>
            <a:r>
              <a:rPr lang="en-IN" dirty="0"/>
              <a:t>try{</a:t>
            </a:r>
          </a:p>
          <a:p>
            <a:r>
              <a:rPr lang="en-IN" dirty="0">
                <a:solidFill>
                  <a:srgbClr val="FF0000"/>
                </a:solidFill>
              </a:rPr>
              <a:t>Main obj2 = (Main)obj1.clone(); </a:t>
            </a:r>
          </a:p>
          <a:p>
            <a:r>
              <a:rPr lang="en-IN" dirty="0"/>
              <a:t>obj2.x = 6;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value of x is: " + obj1.x); 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value of x is: " + obj2.x);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catch(Exception e){</a:t>
            </a:r>
            <a:r>
              <a:rPr lang="en-IN" dirty="0" err="1"/>
              <a:t>System.out.println</a:t>
            </a:r>
            <a:r>
              <a:rPr lang="en-IN" dirty="0"/>
              <a:t>(e);}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}  } </a:t>
            </a:r>
          </a:p>
        </p:txBody>
      </p:sp>
    </p:spTree>
    <p:extLst>
      <p:ext uri="{BB962C8B-B14F-4D97-AF65-F5344CB8AC3E}">
        <p14:creationId xmlns:p14="http://schemas.microsoft.com/office/powerpoint/2010/main" val="35405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Cloneable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3112E2-CB8C-DF3D-1D38-5F67EB72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0"/>
            <a:ext cx="9372600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C60D3B-BCD6-DA8B-5B77-2508D0B60684}"/>
              </a:ext>
            </a:extLst>
          </p:cNvPr>
          <p:cNvSpPr txBox="1"/>
          <p:nvPr/>
        </p:nvSpPr>
        <p:spPr>
          <a:xfrm>
            <a:off x="914400" y="7010400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Shallow Copy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69C98C-1F84-ECF9-22F3-E6A5545CDB1A}"/>
              </a:ext>
            </a:extLst>
          </p:cNvPr>
          <p:cNvSpPr txBox="1"/>
          <p:nvPr/>
        </p:nvSpPr>
        <p:spPr>
          <a:xfrm>
            <a:off x="6248400" y="7006267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96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Absolute vs Relative File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An absolute file name (or full name) contains a file name with its</a:t>
            </a:r>
          </a:p>
          <a:p>
            <a:r>
              <a:rPr lang="en-US" sz="2400" dirty="0">
                <a:solidFill>
                  <a:srgbClr val="202124"/>
                </a:solidFill>
                <a:latin typeface="+mj-lt"/>
              </a:rPr>
              <a:t>    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complete path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Absolute file names are machine 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example,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Windows: D:\MEFGI\Oop1.java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directory path: D:\MEFGI, file name: 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UNIX: /</a:t>
            </a:r>
            <a:r>
              <a:rPr lang="en-US" sz="2400" b="0" i="0" dirty="0" smtClean="0">
                <a:solidFill>
                  <a:srgbClr val="00B0F0"/>
                </a:solidFill>
                <a:effectLst/>
                <a:latin typeface="+mj-lt"/>
              </a:rPr>
              <a:t>home/MEFGI/Oop1.java</a:t>
            </a:r>
            <a:endParaRPr lang="en-US" sz="2400" b="0" i="0" dirty="0">
              <a:solidFill>
                <a:srgbClr val="00B0F0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directory path: /</a:t>
            </a:r>
            <a:r>
              <a:rPr lang="en-US" sz="2400" b="0" i="0" dirty="0" smtClean="0">
                <a:solidFill>
                  <a:srgbClr val="00B0F0"/>
                </a:solidFill>
                <a:effectLst/>
                <a:latin typeface="+mj-lt"/>
              </a:rPr>
              <a:t>home/MEFGI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+mj-lt"/>
              </a:rPr>
              <a:t>, file name: Oop1.java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B0F0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 relative file name is in relation to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current working directory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complete directory path for a relative file name is omitted.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example,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Oop1.java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is a relative file name.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43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6" y="3356875"/>
            <a:ext cx="54121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lang="en-US" spc="-15" dirty="0"/>
              <a:t>Reference Programs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6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Reading Data from the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3756A-AF6D-4772-9C33-08FD069560CC}"/>
              </a:ext>
            </a:extLst>
          </p:cNvPr>
          <p:cNvSpPr txBox="1"/>
          <p:nvPr/>
        </p:nvSpPr>
        <p:spPr>
          <a:xfrm>
            <a:off x="381000" y="1912109"/>
            <a:ext cx="96774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java.util.Scanner</a:t>
            </a:r>
            <a:r>
              <a:rPr lang="en-IN" sz="1400" dirty="0"/>
              <a:t>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public class </a:t>
            </a:r>
            <a:r>
              <a:rPr lang="en-IN" sz="1400" dirty="0" err="1"/>
              <a:t>ReadFileFromURL</a:t>
            </a:r>
            <a:r>
              <a:rPr lang="en-IN" sz="1400" dirty="0"/>
              <a:t> {</a:t>
            </a:r>
          </a:p>
          <a:p>
            <a:r>
              <a:rPr lang="en-IN" sz="1400" dirty="0"/>
              <a:t>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System.out.print</a:t>
            </a:r>
            <a:r>
              <a:rPr lang="en-IN" sz="1400" dirty="0"/>
              <a:t>("Enter a URL: ");</a:t>
            </a:r>
          </a:p>
          <a:p>
            <a:r>
              <a:rPr lang="en-IN" sz="1400" dirty="0"/>
              <a:t>  String </a:t>
            </a:r>
            <a:r>
              <a:rPr lang="en-IN" sz="1400" dirty="0" err="1"/>
              <a:t>URLString</a:t>
            </a:r>
            <a:r>
              <a:rPr lang="en-IN" sz="1400" dirty="0"/>
              <a:t> = new Scanner(System.in).next();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try {</a:t>
            </a:r>
          </a:p>
          <a:p>
            <a:r>
              <a:rPr lang="en-IN" sz="1400" dirty="0"/>
              <a:t>  java.net.URL </a:t>
            </a:r>
            <a:r>
              <a:rPr lang="en-IN" sz="1400" dirty="0" err="1"/>
              <a:t>url</a:t>
            </a:r>
            <a:r>
              <a:rPr lang="en-IN" sz="1400" dirty="0"/>
              <a:t> = new java.net.URL(</a:t>
            </a:r>
            <a:r>
              <a:rPr lang="en-IN" sz="1400" dirty="0" err="1"/>
              <a:t>URLString</a:t>
            </a:r>
            <a:r>
              <a:rPr lang="en-IN" sz="1400" dirty="0"/>
              <a:t>);</a:t>
            </a:r>
          </a:p>
          <a:p>
            <a:r>
              <a:rPr lang="en-IN" sz="1400" dirty="0"/>
              <a:t> int count = 0;</a:t>
            </a:r>
          </a:p>
          <a:p>
            <a:r>
              <a:rPr lang="en-IN" sz="1400" dirty="0"/>
              <a:t> Scanner input = new Scanner(</a:t>
            </a:r>
            <a:r>
              <a:rPr lang="en-IN" sz="1400" dirty="0" err="1"/>
              <a:t>url.openStream</a:t>
            </a:r>
            <a:r>
              <a:rPr lang="en-IN" sz="1400" dirty="0"/>
              <a:t>());</a:t>
            </a:r>
          </a:p>
          <a:p>
            <a:r>
              <a:rPr lang="en-IN" sz="1400" dirty="0"/>
              <a:t> while (</a:t>
            </a:r>
            <a:r>
              <a:rPr lang="en-IN" sz="1400" dirty="0" err="1"/>
              <a:t>input.hasNext</a:t>
            </a:r>
            <a:r>
              <a:rPr lang="en-IN" sz="1400" dirty="0"/>
              <a:t>()) {</a:t>
            </a:r>
          </a:p>
          <a:p>
            <a:r>
              <a:rPr lang="en-IN" sz="1400" dirty="0"/>
              <a:t> String line = </a:t>
            </a:r>
            <a:r>
              <a:rPr lang="en-IN" sz="1400" dirty="0" err="1"/>
              <a:t>input.nextLine</a:t>
            </a:r>
            <a:r>
              <a:rPr lang="en-IN" sz="1400" dirty="0"/>
              <a:t>();</a:t>
            </a:r>
          </a:p>
          <a:p>
            <a:r>
              <a:rPr lang="en-IN" sz="1400" dirty="0"/>
              <a:t> count += </a:t>
            </a:r>
            <a:r>
              <a:rPr lang="en-IN" sz="1400" dirty="0" err="1"/>
              <a:t>line.length</a:t>
            </a:r>
            <a:r>
              <a:rPr lang="en-IN" sz="1400" dirty="0"/>
              <a:t>();</a:t>
            </a:r>
          </a:p>
          <a:p>
            <a:r>
              <a:rPr lang="en-IN" sz="1400" dirty="0"/>
              <a:t> }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 err="1"/>
              <a:t>System.out.println</a:t>
            </a:r>
            <a:r>
              <a:rPr lang="en-IN" sz="1400" dirty="0"/>
              <a:t>("The file size is " + count + " characters");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catch (</a:t>
            </a:r>
            <a:r>
              <a:rPr lang="en-IN" sz="1400" dirty="0" err="1"/>
              <a:t>java.net.MalformedURLException</a:t>
            </a:r>
            <a:r>
              <a:rPr lang="en-IN" sz="1400" dirty="0"/>
              <a:t> ex) {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System.out.println</a:t>
            </a:r>
            <a:r>
              <a:rPr lang="en-IN" sz="1400" dirty="0"/>
              <a:t>("Invalid URL");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catch (</a:t>
            </a:r>
            <a:r>
              <a:rPr lang="en-IN" sz="1400" dirty="0" err="1"/>
              <a:t>java.io.IOException</a:t>
            </a:r>
            <a:r>
              <a:rPr lang="en-IN" sz="1400" dirty="0"/>
              <a:t> ex) {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System.out.println</a:t>
            </a:r>
            <a:r>
              <a:rPr lang="en-IN" sz="1400" dirty="0"/>
              <a:t>("I/O Errors: no such file");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}</a:t>
            </a:r>
          </a:p>
          <a:p>
            <a:r>
              <a:rPr lang="en-IN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71663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75884-859B-4760-AC01-9D5611B37D4B}"/>
              </a:ext>
            </a:extLst>
          </p:cNvPr>
          <p:cNvSpPr txBox="1"/>
          <p:nvPr/>
        </p:nvSpPr>
        <p:spPr>
          <a:xfrm>
            <a:off x="533400" y="914400"/>
            <a:ext cx="42691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b="1" kern="0" spc="5" dirty="0" err="1">
                <a:solidFill>
                  <a:srgbClr val="FFFFFF"/>
                </a:solidFill>
              </a:rPr>
              <a:t>ByteStream</a:t>
            </a:r>
            <a:r>
              <a:rPr lang="en-US" sz="2800" b="1" kern="0" spc="5" dirty="0">
                <a:solidFill>
                  <a:srgbClr val="FFFFFF"/>
                </a:solidFill>
              </a:rPr>
              <a:t> VS </a:t>
            </a:r>
            <a:r>
              <a:rPr lang="en-US" sz="2800" b="1" kern="0" spc="5" dirty="0" err="1">
                <a:solidFill>
                  <a:srgbClr val="FFFFFF"/>
                </a:solidFill>
              </a:rPr>
              <a:t>CharacterStream</a:t>
            </a:r>
            <a:endParaRPr lang="en-US" sz="2800" b="1" kern="0" spc="5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C11CC8-499C-4333-9D27-2B867B11B6E4}"/>
              </a:ext>
            </a:extLst>
          </p:cNvPr>
          <p:cNvSpPr txBox="1"/>
          <p:nvPr/>
        </p:nvSpPr>
        <p:spPr>
          <a:xfrm>
            <a:off x="344893" y="1877548"/>
            <a:ext cx="8915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java.io.*;</a:t>
            </a:r>
          </a:p>
          <a:p>
            <a:r>
              <a:rPr lang="en-IN" sz="1600" dirty="0"/>
              <a:t>class </a:t>
            </a:r>
            <a:r>
              <a:rPr lang="en-IN" sz="1600" dirty="0" err="1"/>
              <a:t>CopyFile</a:t>
            </a:r>
            <a:endParaRPr lang="en-IN" sz="1600" dirty="0"/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	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r>
              <a:rPr lang="en-IN" sz="1600" dirty="0"/>
              <a:t>	{</a:t>
            </a:r>
          </a:p>
          <a:p>
            <a:r>
              <a:rPr lang="en-IN" sz="1600" dirty="0"/>
              <a:t>		try </a:t>
            </a:r>
          </a:p>
          <a:p>
            <a:r>
              <a:rPr lang="en-IN" sz="1600" dirty="0"/>
              <a:t>		{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FileInputStream</a:t>
            </a:r>
            <a:r>
              <a:rPr lang="en-IN" sz="1600" dirty="0"/>
              <a:t> </a:t>
            </a:r>
            <a:r>
              <a:rPr lang="en-IN" sz="1600" dirty="0" err="1"/>
              <a:t>fr</a:t>
            </a:r>
            <a:r>
              <a:rPr lang="en-IN" sz="1600" dirty="0"/>
              <a:t> = new  </a:t>
            </a:r>
            <a:r>
              <a:rPr lang="en-IN" sz="1600" dirty="0" err="1"/>
              <a:t>FileInputStream</a:t>
            </a:r>
            <a:r>
              <a:rPr lang="en-IN" sz="1600" dirty="0"/>
              <a:t>("photo.jpg");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FileOutputStream</a:t>
            </a:r>
            <a:r>
              <a:rPr lang="en-IN" sz="1600" dirty="0"/>
              <a:t> </a:t>
            </a:r>
            <a:r>
              <a:rPr lang="en-IN" sz="1600" dirty="0" err="1"/>
              <a:t>fw</a:t>
            </a:r>
            <a:r>
              <a:rPr lang="en-IN" sz="1600" dirty="0"/>
              <a:t> = new </a:t>
            </a:r>
            <a:r>
              <a:rPr lang="en-IN" sz="1600" dirty="0" err="1"/>
              <a:t>FileOutputStream</a:t>
            </a:r>
            <a:r>
              <a:rPr lang="en-IN" sz="1600" dirty="0" smtClean="0"/>
              <a:t>(“copy.jpg</a:t>
            </a:r>
            <a:r>
              <a:rPr lang="en-IN" sz="1600" dirty="0"/>
              <a:t>");</a:t>
            </a:r>
          </a:p>
          <a:p>
            <a:r>
              <a:rPr lang="en-IN" sz="1600" dirty="0"/>
              <a:t>			int </a:t>
            </a:r>
            <a:r>
              <a:rPr lang="en-IN" sz="1600" dirty="0" err="1"/>
              <a:t>i</a:t>
            </a:r>
            <a:r>
              <a:rPr lang="en-IN" sz="1600" dirty="0"/>
              <a:t> =0;</a:t>
            </a:r>
          </a:p>
          <a:p>
            <a:r>
              <a:rPr lang="en-IN" sz="1600" dirty="0"/>
              <a:t>			while ((</a:t>
            </a:r>
            <a:r>
              <a:rPr lang="en-IN" sz="1600" dirty="0" err="1"/>
              <a:t>i</a:t>
            </a:r>
            <a:r>
              <a:rPr lang="en-IN" sz="1600" dirty="0"/>
              <a:t>=</a:t>
            </a:r>
            <a:r>
              <a:rPr lang="en-IN" sz="1600" dirty="0" err="1"/>
              <a:t>fr.read</a:t>
            </a:r>
            <a:r>
              <a:rPr lang="en-IN" sz="1600" dirty="0"/>
              <a:t>())!=-1){</a:t>
            </a:r>
          </a:p>
          <a:p>
            <a:r>
              <a:rPr lang="en-IN" sz="1600" dirty="0"/>
              <a:t>				</a:t>
            </a:r>
            <a:r>
              <a:rPr lang="en-IN" sz="1600" dirty="0" err="1"/>
              <a:t>fw.write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			}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fw.flush</a:t>
            </a:r>
            <a:r>
              <a:rPr lang="en-IN" sz="1600" dirty="0"/>
              <a:t>();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fw.close</a:t>
            </a:r>
            <a:r>
              <a:rPr lang="en-IN" sz="1600" dirty="0"/>
              <a:t>();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fr.close</a:t>
            </a:r>
            <a:r>
              <a:rPr lang="en-IN" sz="1600" dirty="0"/>
              <a:t>();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System.out.println</a:t>
            </a:r>
            <a:r>
              <a:rPr lang="en-IN" sz="1600" dirty="0"/>
              <a:t>("File copied successfully.......");</a:t>
            </a:r>
          </a:p>
          <a:p>
            <a:r>
              <a:rPr lang="en-IN" sz="1600" dirty="0"/>
              <a:t>		}</a:t>
            </a:r>
          </a:p>
          <a:p>
            <a:r>
              <a:rPr lang="en-IN" sz="1600" dirty="0"/>
              <a:t>		catch(Exception e)</a:t>
            </a:r>
          </a:p>
          <a:p>
            <a:r>
              <a:rPr lang="en-IN" sz="1600" dirty="0"/>
              <a:t>		{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System.out.println</a:t>
            </a:r>
            <a:r>
              <a:rPr lang="en-IN" sz="1600" dirty="0"/>
              <a:t>(e);</a:t>
            </a:r>
          </a:p>
          <a:p>
            <a:r>
              <a:rPr lang="en-IN" sz="1600" dirty="0"/>
              <a:t>		}		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4648200"/>
            <a:ext cx="2855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place the image in the proper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program will copy the picture as it is in the name of “copy”.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work fine.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29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75884-859B-4760-AC01-9D5611B37D4B}"/>
              </a:ext>
            </a:extLst>
          </p:cNvPr>
          <p:cNvSpPr txBox="1"/>
          <p:nvPr/>
        </p:nvSpPr>
        <p:spPr>
          <a:xfrm>
            <a:off x="533400" y="914400"/>
            <a:ext cx="42691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b="1" kern="0" spc="5" dirty="0" err="1">
                <a:solidFill>
                  <a:srgbClr val="FFFFFF"/>
                </a:solidFill>
              </a:rPr>
              <a:t>ByteStream</a:t>
            </a:r>
            <a:r>
              <a:rPr lang="en-US" sz="2800" b="1" kern="0" spc="5" dirty="0">
                <a:solidFill>
                  <a:srgbClr val="FFFFFF"/>
                </a:solidFill>
              </a:rPr>
              <a:t> VS </a:t>
            </a:r>
            <a:r>
              <a:rPr lang="en-US" sz="2800" b="1" kern="0" spc="5" dirty="0" err="1">
                <a:solidFill>
                  <a:srgbClr val="FFFFFF"/>
                </a:solidFill>
              </a:rPr>
              <a:t>CharacterStream</a:t>
            </a:r>
            <a:endParaRPr lang="en-US" sz="2800" b="1" kern="0" spc="5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06D3A6-003F-4164-B2DF-211281C5EF4E}"/>
              </a:ext>
            </a:extLst>
          </p:cNvPr>
          <p:cNvSpPr txBox="1"/>
          <p:nvPr/>
        </p:nvSpPr>
        <p:spPr>
          <a:xfrm>
            <a:off x="533400" y="1868507"/>
            <a:ext cx="9601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import java.io.*;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CopyFile</a:t>
            </a:r>
            <a:endParaRPr lang="en-IN" sz="1800" dirty="0"/>
          </a:p>
          <a:p>
            <a:r>
              <a:rPr lang="en-IN" sz="1800" dirty="0"/>
              <a:t>{</a:t>
            </a:r>
          </a:p>
          <a:p>
            <a:r>
              <a:rPr lang="en-IN" sz="1800" dirty="0"/>
              <a:t>	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</a:t>
            </a:r>
          </a:p>
          <a:p>
            <a:r>
              <a:rPr lang="en-IN" sz="1800" dirty="0"/>
              <a:t>	{</a:t>
            </a:r>
          </a:p>
          <a:p>
            <a:r>
              <a:rPr lang="en-IN" sz="1800" dirty="0"/>
              <a:t>		try </a:t>
            </a:r>
          </a:p>
          <a:p>
            <a:r>
              <a:rPr lang="en-IN" sz="1800" dirty="0"/>
              <a:t>		{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FileReader</a:t>
            </a:r>
            <a:r>
              <a:rPr lang="en-IN" sz="1800" dirty="0"/>
              <a:t> </a:t>
            </a:r>
            <a:r>
              <a:rPr lang="en-IN" sz="1800" dirty="0" err="1"/>
              <a:t>fr</a:t>
            </a:r>
            <a:r>
              <a:rPr lang="en-IN" sz="1800" dirty="0"/>
              <a:t> = new  </a:t>
            </a:r>
            <a:r>
              <a:rPr lang="en-IN" sz="1800" dirty="0" err="1"/>
              <a:t>FileReader</a:t>
            </a:r>
            <a:r>
              <a:rPr lang="en-IN" sz="1800" dirty="0"/>
              <a:t>("Data.txt");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FileWriter</a:t>
            </a:r>
            <a:r>
              <a:rPr lang="en-IN" sz="1800" dirty="0"/>
              <a:t> </a:t>
            </a:r>
            <a:r>
              <a:rPr lang="en-IN" sz="1800" dirty="0" err="1"/>
              <a:t>fw</a:t>
            </a:r>
            <a:r>
              <a:rPr lang="en-IN" sz="1800" dirty="0"/>
              <a:t> = new  </a:t>
            </a:r>
            <a:r>
              <a:rPr lang="en-IN" sz="1800" dirty="0" err="1"/>
              <a:t>FileWriter</a:t>
            </a:r>
            <a:r>
              <a:rPr lang="en-IN" sz="1800" dirty="0"/>
              <a:t>("Copy.txt");</a:t>
            </a:r>
          </a:p>
          <a:p>
            <a:r>
              <a:rPr lang="en-IN" sz="1800" dirty="0"/>
              <a:t>			int </a:t>
            </a:r>
            <a:r>
              <a:rPr lang="en-IN" sz="1800" dirty="0" err="1"/>
              <a:t>i</a:t>
            </a:r>
            <a:r>
              <a:rPr lang="en-IN" sz="1800" dirty="0"/>
              <a:t> =0;</a:t>
            </a:r>
          </a:p>
          <a:p>
            <a:r>
              <a:rPr lang="en-IN" sz="1800" dirty="0"/>
              <a:t>			while ((</a:t>
            </a:r>
            <a:r>
              <a:rPr lang="en-IN" sz="1800" dirty="0" err="1"/>
              <a:t>i</a:t>
            </a:r>
            <a:r>
              <a:rPr lang="en-IN" sz="1800" dirty="0"/>
              <a:t>=</a:t>
            </a:r>
            <a:r>
              <a:rPr lang="en-IN" sz="1800" dirty="0" err="1"/>
              <a:t>fr.read</a:t>
            </a:r>
            <a:r>
              <a:rPr lang="en-IN" sz="1800" dirty="0"/>
              <a:t>())!=-1){</a:t>
            </a:r>
          </a:p>
          <a:p>
            <a:r>
              <a:rPr lang="en-IN" sz="1800" dirty="0"/>
              <a:t>				</a:t>
            </a:r>
            <a:r>
              <a:rPr lang="en-IN" sz="1800" dirty="0" err="1"/>
              <a:t>fw.write</a:t>
            </a:r>
            <a:r>
              <a:rPr lang="en-IN" sz="1800" dirty="0"/>
              <a:t>(</a:t>
            </a:r>
            <a:r>
              <a:rPr lang="en-IN" sz="1800" dirty="0" err="1"/>
              <a:t>i</a:t>
            </a:r>
            <a:r>
              <a:rPr lang="en-IN" sz="1800" dirty="0"/>
              <a:t>);</a:t>
            </a:r>
          </a:p>
          <a:p>
            <a:r>
              <a:rPr lang="en-IN" sz="1800" dirty="0"/>
              <a:t>			}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fw.flush</a:t>
            </a:r>
            <a:r>
              <a:rPr lang="en-IN" sz="1800" dirty="0"/>
              <a:t>();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fw.close</a:t>
            </a:r>
            <a:r>
              <a:rPr lang="en-IN" sz="1800" dirty="0"/>
              <a:t>();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fr.close</a:t>
            </a:r>
            <a:r>
              <a:rPr lang="en-IN" sz="1800" dirty="0"/>
              <a:t>();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System.out.println</a:t>
            </a:r>
            <a:r>
              <a:rPr lang="en-IN" sz="1800" dirty="0"/>
              <a:t>("File copied successfully.......");</a:t>
            </a:r>
          </a:p>
          <a:p>
            <a:r>
              <a:rPr lang="en-IN" sz="1800" dirty="0"/>
              <a:t>		}</a:t>
            </a:r>
          </a:p>
          <a:p>
            <a:r>
              <a:rPr lang="en-IN" sz="1800" dirty="0"/>
              <a:t>		catch(Exception e)</a:t>
            </a:r>
          </a:p>
          <a:p>
            <a:r>
              <a:rPr lang="en-IN" sz="1800" dirty="0"/>
              <a:t>		{</a:t>
            </a:r>
          </a:p>
          <a:p>
            <a:r>
              <a:rPr lang="en-IN" sz="1800" dirty="0"/>
              <a:t>			</a:t>
            </a:r>
            <a:r>
              <a:rPr lang="en-IN" sz="1800" dirty="0" err="1"/>
              <a:t>System.out.println</a:t>
            </a:r>
            <a:r>
              <a:rPr lang="en-IN" sz="1800" dirty="0"/>
              <a:t>(e); 		}	}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361497"/>
            <a:ext cx="2855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place the image in the proper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create a copy as like previous program it will not copy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copied image will be corrupted.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02891" y="4915495"/>
            <a:ext cx="285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This will work fine for the text.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75884-859B-4760-AC01-9D5611B37D4B}"/>
              </a:ext>
            </a:extLst>
          </p:cNvPr>
          <p:cNvSpPr txBox="1"/>
          <p:nvPr/>
        </p:nvSpPr>
        <p:spPr>
          <a:xfrm>
            <a:off x="533400" y="914400"/>
            <a:ext cx="42691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b="1" kern="0" spc="5" dirty="0" err="1">
                <a:solidFill>
                  <a:srgbClr val="FFFFFF"/>
                </a:solidFill>
              </a:rPr>
              <a:t>ByteStream</a:t>
            </a:r>
            <a:r>
              <a:rPr lang="en-US" sz="2800" b="1" kern="0" spc="5" dirty="0">
                <a:solidFill>
                  <a:srgbClr val="FFFFFF"/>
                </a:solidFill>
              </a:rPr>
              <a:t> VS </a:t>
            </a:r>
            <a:r>
              <a:rPr lang="en-US" sz="2800" b="1" kern="0" spc="5" dirty="0" err="1">
                <a:solidFill>
                  <a:srgbClr val="FFFFFF"/>
                </a:solidFill>
              </a:rPr>
              <a:t>CharacterStream</a:t>
            </a:r>
            <a:endParaRPr lang="en-US" sz="2800" b="1" kern="0" spc="5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5908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Figure out the reasons for the previous two programs.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34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606" y="3429000"/>
            <a:ext cx="3509187" cy="1846659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 of Unit 7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File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Use the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File class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to obtain file/directory properties, to delete and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02124"/>
                </a:solidFill>
                <a:latin typeface="+mj-lt"/>
              </a:rPr>
              <a:t>    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rename files/directories, and to create directories.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Use the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Scanner class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reading text data from a file.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Use the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PrintWriter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 class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for writing text data to a file.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02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File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File class is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in java.io package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File class is intended to provide an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abstraction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 that deals with most of the machine-dependent complexities of files and path names in a machine-independent fashion.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File class contains the methods for obtaining the properties of a file/directory and for renaming and deleting a file/directory.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However, the File class does not contain the methods for reading and writing file contents.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26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File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945303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File Constructors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exists()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canRead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isDirectory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isFile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mthod</a:t>
            </a: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isAbsolute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isHidden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getAbsolutePath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getName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getPath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getParent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lastModified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length()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listFile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delete()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renameTo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mkdir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() method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92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Scanner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448800" cy="557505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Scanner(source: File)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Creates a Scanner that scans tokens from the specified file.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Scanner(source: String)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Creates a Scanner that scans tokens from the specified string.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close()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Closes this scanner.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 err="1">
                <a:solidFill>
                  <a:srgbClr val="FF0000"/>
                </a:solidFill>
                <a:effectLst/>
                <a:latin typeface="+mj-lt"/>
              </a:rPr>
              <a:t>hasNext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(): </a:t>
            </a:r>
            <a:r>
              <a:rPr lang="en-US" sz="2400" b="0" i="0" u="sng" dirty="0" err="1">
                <a:solidFill>
                  <a:srgbClr val="FF0000"/>
                </a:solidFill>
                <a:effectLst/>
                <a:latin typeface="+mj-lt"/>
              </a:rPr>
              <a:t>boolean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Returns true if this scanner has more data to be read.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next(): String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Returns next token as a string from this scanner.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› </a:t>
            </a:r>
            <a:r>
              <a:rPr lang="en-US" sz="2400" b="0" i="0" u="sng" dirty="0" err="1">
                <a:solidFill>
                  <a:srgbClr val="FF0000"/>
                </a:solidFill>
                <a:effectLst/>
                <a:latin typeface="+mj-lt"/>
              </a:rPr>
              <a:t>nextLine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+mj-lt"/>
              </a:rPr>
              <a:t>(): String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// Returns a line ending with the line separator from this scanner.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81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Scanner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448800" cy="335906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nextByte</a:t>
            </a:r>
            <a:r>
              <a:rPr lang="en-US" sz="2400" dirty="0">
                <a:solidFill>
                  <a:srgbClr val="FF0000"/>
                </a:solidFill>
              </a:rPr>
              <a:t>(): byte </a:t>
            </a:r>
            <a:r>
              <a:rPr lang="en-US" sz="2400" dirty="0"/>
              <a:t>// Returns next token as a byte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nextShort</a:t>
            </a:r>
            <a:r>
              <a:rPr lang="en-US" sz="2400" dirty="0">
                <a:solidFill>
                  <a:srgbClr val="FF0000"/>
                </a:solidFill>
              </a:rPr>
              <a:t>(): short </a:t>
            </a:r>
            <a:r>
              <a:rPr lang="en-US" sz="2400" dirty="0"/>
              <a:t>// Returns next token as a short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nextInt</a:t>
            </a:r>
            <a:r>
              <a:rPr lang="en-US" sz="2400" dirty="0">
                <a:solidFill>
                  <a:srgbClr val="FF0000"/>
                </a:solidFill>
              </a:rPr>
              <a:t>(): int </a:t>
            </a:r>
            <a:r>
              <a:rPr lang="en-US" sz="2400" dirty="0"/>
              <a:t>// Returns next token as an int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nextLong</a:t>
            </a:r>
            <a:r>
              <a:rPr lang="en-US" sz="2400" dirty="0">
                <a:solidFill>
                  <a:srgbClr val="FF0000"/>
                </a:solidFill>
              </a:rPr>
              <a:t>(): long </a:t>
            </a:r>
            <a:r>
              <a:rPr lang="en-US" sz="2400" dirty="0"/>
              <a:t>// Returns next token as a long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nextFloat</a:t>
            </a:r>
            <a:r>
              <a:rPr lang="en-US" sz="2400" dirty="0">
                <a:solidFill>
                  <a:srgbClr val="FF0000"/>
                </a:solidFill>
              </a:rPr>
              <a:t>(): float </a:t>
            </a:r>
            <a:r>
              <a:rPr lang="en-US" sz="2400" dirty="0"/>
              <a:t>// Returns next token as a float from this scanner.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› </a:t>
            </a:r>
            <a:r>
              <a:rPr lang="en-US" sz="2400" dirty="0" err="1">
                <a:solidFill>
                  <a:srgbClr val="FF0000"/>
                </a:solidFill>
              </a:rPr>
              <a:t>nextDouble</a:t>
            </a:r>
            <a:r>
              <a:rPr lang="en-US" sz="2400" dirty="0">
                <a:solidFill>
                  <a:srgbClr val="FF0000"/>
                </a:solidFill>
              </a:rPr>
              <a:t>(): double </a:t>
            </a:r>
            <a:r>
              <a:rPr lang="en-US" sz="2400" dirty="0"/>
              <a:t>// Returns next token as a double from this scanner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3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2675</Words>
  <Application>Microsoft Office PowerPoint</Application>
  <PresentationFormat>Custom</PresentationFormat>
  <Paragraphs>560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</vt:lpstr>
      <vt:lpstr>inter-regular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UNIT - 7</vt:lpstr>
      <vt:lpstr>REFERENCE PURPOSE  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Programs</vt:lpstr>
      <vt:lpstr>PowerPoint Presentation</vt:lpstr>
      <vt:lpstr>PowerPoint Presentation</vt:lpstr>
      <vt:lpstr>PowerPoint Presentation</vt:lpstr>
      <vt:lpstr>PowerPoint Presentation</vt:lpstr>
      <vt:lpstr>Thank you  End of Unit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Ravikumar R N</dc:creator>
  <cp:lastModifiedBy>Microsoft account</cp:lastModifiedBy>
  <cp:revision>192</cp:revision>
  <dcterms:created xsi:type="dcterms:W3CDTF">2022-02-02T16:17:27Z</dcterms:created>
  <dcterms:modified xsi:type="dcterms:W3CDTF">2022-12-15T04:58:17Z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