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2"/>
    <p:sldId id="429" r:id="rId3"/>
    <p:sldId id="468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530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91" r:id="rId21"/>
    <p:sldId id="492" r:id="rId22"/>
    <p:sldId id="493" r:id="rId23"/>
    <p:sldId id="494" r:id="rId24"/>
    <p:sldId id="495" r:id="rId25"/>
    <p:sldId id="496" r:id="rId26"/>
    <p:sldId id="497" r:id="rId27"/>
    <p:sldId id="498" r:id="rId28"/>
    <p:sldId id="499" r:id="rId29"/>
    <p:sldId id="489" r:id="rId30"/>
    <p:sldId id="490" r:id="rId31"/>
    <p:sldId id="500" r:id="rId32"/>
    <p:sldId id="501" r:id="rId33"/>
    <p:sldId id="502" r:id="rId34"/>
    <p:sldId id="503" r:id="rId35"/>
    <p:sldId id="504" r:id="rId36"/>
    <p:sldId id="505" r:id="rId37"/>
    <p:sldId id="506" r:id="rId38"/>
    <p:sldId id="507" r:id="rId39"/>
    <p:sldId id="508" r:id="rId40"/>
    <p:sldId id="509" r:id="rId41"/>
    <p:sldId id="529" r:id="rId42"/>
    <p:sldId id="534" r:id="rId43"/>
    <p:sldId id="512" r:id="rId44"/>
    <p:sldId id="533" r:id="rId45"/>
    <p:sldId id="531" r:id="rId46"/>
    <p:sldId id="535" r:id="rId47"/>
    <p:sldId id="510" r:id="rId48"/>
    <p:sldId id="513" r:id="rId49"/>
    <p:sldId id="521" r:id="rId50"/>
    <p:sldId id="522" r:id="rId51"/>
    <p:sldId id="523" r:id="rId52"/>
    <p:sldId id="524" r:id="rId53"/>
    <p:sldId id="525" r:id="rId54"/>
    <p:sldId id="526" r:id="rId55"/>
    <p:sldId id="528" r:id="rId56"/>
    <p:sldId id="515" r:id="rId57"/>
    <p:sldId id="517" r:id="rId58"/>
    <p:sldId id="518" r:id="rId59"/>
    <p:sldId id="520" r:id="rId60"/>
    <p:sldId id="519" r:id="rId61"/>
    <p:sldId id="537" r:id="rId62"/>
    <p:sldId id="514" r:id="rId63"/>
    <p:sldId id="473" r:id="rId64"/>
    <p:sldId id="297" r:id="rId6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7" autoAdjust="0"/>
    <p:restoredTop sz="94660"/>
  </p:normalViewPr>
  <p:slideViewPr>
    <p:cSldViewPr>
      <p:cViewPr varScale="1">
        <p:scale>
          <a:sx n="62" d="100"/>
          <a:sy n="62" d="100"/>
        </p:scale>
        <p:origin x="121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C6CC0-AB19-43E3-A412-65213293486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8CB90-AB7C-4568-A696-67F766EC9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2208" y="1195783"/>
            <a:ext cx="819398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5"/>
            <a:ext cx="7040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1" y="457202"/>
            <a:ext cx="9136380" cy="16194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601" y="2084359"/>
            <a:ext cx="82031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3"/>
            <a:ext cx="3218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3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3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898F118-54C2-531A-27A5-8BC4816287BC}"/>
              </a:ext>
            </a:extLst>
          </p:cNvPr>
          <p:cNvGrpSpPr/>
          <p:nvPr userDrawn="1"/>
        </p:nvGrpSpPr>
        <p:grpSpPr>
          <a:xfrm>
            <a:off x="6973122" y="566786"/>
            <a:ext cx="2856678" cy="1044111"/>
            <a:chOff x="0" y="533400"/>
            <a:chExt cx="3909138" cy="127334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422CAC0E-275C-1E7F-C2BC-9B0C373DAE35}"/>
                </a:ext>
              </a:extLst>
            </p:cNvPr>
            <p:cNvSpPr/>
            <p:nvPr/>
          </p:nvSpPr>
          <p:spPr>
            <a:xfrm>
              <a:off x="0" y="533400"/>
              <a:ext cx="3657600" cy="1137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2" descr="MU| Top University in Rajkot |Best College in Rajkot|No-1 Rank in Gujarat">
              <a:extLst>
                <a:ext uri="{FF2B5EF4-FFF2-40B4-BE49-F238E27FC236}">
                  <a16:creationId xmlns:a16="http://schemas.microsoft.com/office/drawing/2014/main" xmlns="" id="{A4EB416A-FFF8-3C13-3450-790760410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39" y="549447"/>
              <a:ext cx="3809999" cy="125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62">
        <a:defRPr>
          <a:latin typeface="+mn-lt"/>
          <a:ea typeface="+mn-ea"/>
          <a:cs typeface="+mn-cs"/>
        </a:defRPr>
      </a:lvl2pPr>
      <a:lvl3pPr marL="914323">
        <a:defRPr>
          <a:latin typeface="+mn-lt"/>
          <a:ea typeface="+mn-ea"/>
          <a:cs typeface="+mn-cs"/>
        </a:defRPr>
      </a:lvl3pPr>
      <a:lvl4pPr marL="1371485">
        <a:defRPr>
          <a:latin typeface="+mn-lt"/>
          <a:ea typeface="+mn-ea"/>
          <a:cs typeface="+mn-cs"/>
        </a:defRPr>
      </a:lvl4pPr>
      <a:lvl5pPr marL="1828647">
        <a:defRPr>
          <a:latin typeface="+mn-lt"/>
          <a:ea typeface="+mn-ea"/>
          <a:cs typeface="+mn-cs"/>
        </a:defRPr>
      </a:lvl5pPr>
      <a:lvl6pPr marL="2285808">
        <a:defRPr>
          <a:latin typeface="+mn-lt"/>
          <a:ea typeface="+mn-ea"/>
          <a:cs typeface="+mn-cs"/>
        </a:defRPr>
      </a:lvl6pPr>
      <a:lvl7pPr marL="2742970">
        <a:defRPr>
          <a:latin typeface="+mn-lt"/>
          <a:ea typeface="+mn-ea"/>
          <a:cs typeface="+mn-cs"/>
        </a:defRPr>
      </a:lvl7pPr>
      <a:lvl8pPr marL="3200132">
        <a:defRPr>
          <a:latin typeface="+mn-lt"/>
          <a:ea typeface="+mn-ea"/>
          <a:cs typeface="+mn-cs"/>
        </a:defRPr>
      </a:lvl8pPr>
      <a:lvl9pPr marL="365729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62">
        <a:defRPr>
          <a:latin typeface="+mn-lt"/>
          <a:ea typeface="+mn-ea"/>
          <a:cs typeface="+mn-cs"/>
        </a:defRPr>
      </a:lvl2pPr>
      <a:lvl3pPr marL="914323">
        <a:defRPr>
          <a:latin typeface="+mn-lt"/>
          <a:ea typeface="+mn-ea"/>
          <a:cs typeface="+mn-cs"/>
        </a:defRPr>
      </a:lvl3pPr>
      <a:lvl4pPr marL="1371485">
        <a:defRPr>
          <a:latin typeface="+mn-lt"/>
          <a:ea typeface="+mn-ea"/>
          <a:cs typeface="+mn-cs"/>
        </a:defRPr>
      </a:lvl4pPr>
      <a:lvl5pPr marL="1828647">
        <a:defRPr>
          <a:latin typeface="+mn-lt"/>
          <a:ea typeface="+mn-ea"/>
          <a:cs typeface="+mn-cs"/>
        </a:defRPr>
      </a:lvl5pPr>
      <a:lvl6pPr marL="2285808">
        <a:defRPr>
          <a:latin typeface="+mn-lt"/>
          <a:ea typeface="+mn-ea"/>
          <a:cs typeface="+mn-cs"/>
        </a:defRPr>
      </a:lvl6pPr>
      <a:lvl7pPr marL="2742970">
        <a:defRPr>
          <a:latin typeface="+mn-lt"/>
          <a:ea typeface="+mn-ea"/>
          <a:cs typeface="+mn-cs"/>
        </a:defRPr>
      </a:lvl7pPr>
      <a:lvl8pPr marL="3200132">
        <a:defRPr>
          <a:latin typeface="+mn-lt"/>
          <a:ea typeface="+mn-ea"/>
          <a:cs typeface="+mn-cs"/>
        </a:defRPr>
      </a:lvl8pPr>
      <a:lvl9pPr marL="365729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70916"/>
            <a:ext cx="8964167" cy="34152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57201" y="4088434"/>
            <a:ext cx="9144000" cy="3226766"/>
            <a:chOff x="457200" y="3886200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886200"/>
              <a:ext cx="8964167" cy="34290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5359" y="4927291"/>
            <a:ext cx="3465195" cy="1089401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699">
              <a:spcBef>
                <a:spcPts val="495"/>
              </a:spcBef>
            </a:pPr>
            <a:r>
              <a:rPr sz="2000" b="1" spc="-10" dirty="0">
                <a:latin typeface="Cambria"/>
                <a:cs typeface="Cambria"/>
              </a:rPr>
              <a:t>Prepared</a:t>
            </a:r>
            <a:r>
              <a:rPr sz="2000" b="1" spc="-55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By</a:t>
            </a:r>
            <a:endParaRPr sz="2000" dirty="0">
              <a:latin typeface="Cambria"/>
              <a:cs typeface="Cambria"/>
            </a:endParaRPr>
          </a:p>
          <a:p>
            <a:pPr marL="12699">
              <a:spcBef>
                <a:spcPts val="395"/>
              </a:spcBef>
            </a:pPr>
            <a:r>
              <a:rPr sz="2000" spc="-5" dirty="0">
                <a:latin typeface="Cambria"/>
                <a:cs typeface="Cambria"/>
              </a:rPr>
              <a:t>Prof.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lang="en-US" sz="2000" spc="-25" dirty="0">
                <a:latin typeface="Cambria"/>
                <a:cs typeface="Cambria"/>
              </a:rPr>
              <a:t>Ravikumar Natarajan</a:t>
            </a:r>
            <a:endParaRPr sz="2000" dirty="0">
              <a:latin typeface="Cambria"/>
              <a:cs typeface="Cambria"/>
            </a:endParaRPr>
          </a:p>
          <a:p>
            <a:pPr marL="12699">
              <a:spcBef>
                <a:spcPts val="405"/>
              </a:spcBef>
            </a:pPr>
            <a:r>
              <a:rPr sz="2000" dirty="0">
                <a:latin typeface="Cambria"/>
                <a:cs typeface="Cambria"/>
              </a:rPr>
              <a:t>Assistant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Professor,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Dept.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C518590-5825-4A0C-9AF2-7E653F396DC7}"/>
              </a:ext>
            </a:extLst>
          </p:cNvPr>
          <p:cNvSpPr/>
          <p:nvPr/>
        </p:nvSpPr>
        <p:spPr>
          <a:xfrm>
            <a:off x="915358" y="3305617"/>
            <a:ext cx="69332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Unit – 8</a:t>
            </a:r>
            <a:r>
              <a:rPr lang="en-US" sz="3600" dirty="0" smtClean="0">
                <a:solidFill>
                  <a:srgbClr val="FF0000"/>
                </a:solidFill>
              </a:rPr>
              <a:t> 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Language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Utility Framework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898F118-54C2-531A-27A5-8BC4816287BC}"/>
              </a:ext>
            </a:extLst>
          </p:cNvPr>
          <p:cNvGrpSpPr/>
          <p:nvPr/>
        </p:nvGrpSpPr>
        <p:grpSpPr>
          <a:xfrm>
            <a:off x="228600" y="1019277"/>
            <a:ext cx="3962400" cy="1766486"/>
            <a:chOff x="0" y="533400"/>
            <a:chExt cx="3962400" cy="17664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422CAC0E-275C-1E7F-C2BC-9B0C373DAE35}"/>
                </a:ext>
              </a:extLst>
            </p:cNvPr>
            <p:cNvSpPr/>
            <p:nvPr/>
          </p:nvSpPr>
          <p:spPr>
            <a:xfrm>
              <a:off x="0" y="533400"/>
              <a:ext cx="3657600" cy="1137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2" name="Picture 2" descr="MU| Top University in Rajkot |Best College in Rajkot|No-1 Rank in Gujarat">
              <a:extLst>
                <a:ext uri="{FF2B5EF4-FFF2-40B4-BE49-F238E27FC236}">
                  <a16:creationId xmlns:a16="http://schemas.microsoft.com/office/drawing/2014/main" xmlns="" id="{A4EB416A-FFF8-3C13-3450-790760410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042586"/>
              <a:ext cx="3810000" cy="125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07A6E3F-B9FC-4A5C-AD60-8768F73C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743200"/>
            <a:ext cx="6248400" cy="50292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Advantages of Immutable 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E4A5F04-6DCE-405F-96FE-458C1C681FD4}"/>
              </a:ext>
            </a:extLst>
          </p:cNvPr>
          <p:cNvSpPr/>
          <p:nvPr/>
        </p:nvSpPr>
        <p:spPr>
          <a:xfrm>
            <a:off x="457200" y="210151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The key benefits of keeping this class as immutable are caching, security, synchronization, and performance.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C8ADAC6-29CC-464C-9918-0A3BA8F75711}"/>
              </a:ext>
            </a:extLst>
          </p:cNvPr>
          <p:cNvSpPr/>
          <p:nvPr/>
        </p:nvSpPr>
        <p:spPr>
          <a:xfrm>
            <a:off x="457200" y="3121920"/>
            <a:ext cx="365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B0F0"/>
                </a:solidFill>
              </a:rPr>
              <a:t>What is Java String Pool?</a:t>
            </a:r>
          </a:p>
          <a:p>
            <a:pPr algn="just"/>
            <a:r>
              <a:rPr lang="en-US" sz="2400" dirty="0"/>
              <a:t>Java String Pool is the special memory region where Strings are stored by the JVM. Since Strings are immutable in Java, the </a:t>
            </a:r>
            <a:r>
              <a:rPr lang="en-US" sz="2400" dirty="0">
                <a:solidFill>
                  <a:srgbClr val="FF0000"/>
                </a:solidFill>
              </a:rPr>
              <a:t>JVM optimizes the amount of memory allocated for them by storing only one copy </a:t>
            </a:r>
            <a:r>
              <a:rPr lang="en-US" sz="2400" dirty="0"/>
              <a:t>of each literal String in the pool. This process is called </a:t>
            </a:r>
            <a:r>
              <a:rPr lang="en-US" sz="2400" dirty="0">
                <a:solidFill>
                  <a:srgbClr val="FF0000"/>
                </a:solidFill>
              </a:rPr>
              <a:t>interning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04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Advantages of Immutable String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6C39E37-21B6-41CD-B475-B2F7072DCD02}"/>
              </a:ext>
            </a:extLst>
          </p:cNvPr>
          <p:cNvSpPr/>
          <p:nvPr/>
        </p:nvSpPr>
        <p:spPr>
          <a:xfrm>
            <a:off x="457200" y="2209800"/>
            <a:ext cx="5791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class Main{</a:t>
            </a:r>
          </a:p>
          <a:p>
            <a:r>
              <a:rPr lang="en-US" sz="2000" dirty="0"/>
              <a:t>public static void main 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String s1 = "Hello World";</a:t>
            </a:r>
          </a:p>
          <a:p>
            <a:r>
              <a:rPr lang="en-US" sz="2000" dirty="0"/>
              <a:t>        String s2 = "Hello World";</a:t>
            </a:r>
          </a:p>
          <a:p>
            <a:r>
              <a:rPr lang="en-US" sz="2000" dirty="0"/>
              <a:t>        String s3 = "Hello</a:t>
            </a:r>
            <a:r>
              <a:rPr lang="en-US" sz="2000" dirty="0" smtClean="0"/>
              <a:t>";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String s4 = new String("Hello World</a:t>
            </a:r>
            <a:r>
              <a:rPr lang="en-US" sz="2000" dirty="0"/>
              <a:t>"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 smtClean="0"/>
              <a:t>        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(s1.equals(s2));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(s1.hashCode());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(s2.hashCode());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(s3.hashCode</a:t>
            </a:r>
            <a:r>
              <a:rPr lang="en-US" sz="2000" dirty="0" smtClean="0"/>
              <a:t>());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(s4.hashCode()); </a:t>
            </a:r>
          </a:p>
          <a:p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(s1==s2); //true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(s2==s4);  //false</a:t>
            </a:r>
          </a:p>
          <a:p>
            <a:r>
              <a:rPr lang="en-US" sz="2000" dirty="0" smtClean="0"/>
              <a:t>} }  }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B9B5FD-E7C6-49AF-8689-BC7E0BBE8D0C}"/>
              </a:ext>
            </a:extLst>
          </p:cNvPr>
          <p:cNvSpPr txBox="1"/>
          <p:nvPr/>
        </p:nvSpPr>
        <p:spPr>
          <a:xfrm>
            <a:off x="4341394" y="2025134"/>
            <a:ext cx="208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String Pool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82864" y="4953000"/>
            <a:ext cx="42183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//s4 </a:t>
            </a:r>
            <a:r>
              <a:rPr lang="en-US" dirty="0" err="1" smtClean="0"/>
              <a:t>hashCode</a:t>
            </a:r>
            <a:r>
              <a:rPr lang="en-US" dirty="0" smtClean="0"/>
              <a:t> </a:t>
            </a:r>
            <a:r>
              <a:rPr lang="en-US" dirty="0" err="1"/>
              <a:t>ll</a:t>
            </a:r>
            <a:r>
              <a:rPr lang="en-US" dirty="0"/>
              <a:t> be same as s1 and s2. Because new object is created in non heap but as the literal is same it </a:t>
            </a:r>
            <a:r>
              <a:rPr lang="en-US" dirty="0" err="1"/>
              <a:t>ll</a:t>
            </a:r>
            <a:r>
              <a:rPr lang="en-US" dirty="0"/>
              <a:t> be placed in constant pool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To justify check the reference of s1 = = s2 and s2 == s4. Here s2==s4 will be false. It shows s4 is from different address.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618" y="3352800"/>
            <a:ext cx="12668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Advantages of Immutable String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6C39E37-21B6-41CD-B475-B2F7072DCD02}"/>
              </a:ext>
            </a:extLst>
          </p:cNvPr>
          <p:cNvSpPr/>
          <p:nvPr/>
        </p:nvSpPr>
        <p:spPr>
          <a:xfrm>
            <a:off x="457200" y="2209800"/>
            <a:ext cx="9601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class Main{</a:t>
            </a:r>
          </a:p>
          <a:p>
            <a:r>
              <a:rPr lang="en-US" sz="2000" dirty="0"/>
              <a:t>public static void main 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String s1 = "Hello World";</a:t>
            </a:r>
          </a:p>
          <a:p>
            <a:r>
              <a:rPr lang="en-US" sz="2000" dirty="0"/>
              <a:t>        String s2 = "Hello World";</a:t>
            </a:r>
          </a:p>
          <a:p>
            <a:r>
              <a:rPr lang="en-US" sz="2000" dirty="0"/>
              <a:t>        String s3 = "Hello</a:t>
            </a:r>
            <a:r>
              <a:rPr lang="en-US" sz="2000" dirty="0" smtClean="0"/>
              <a:t>";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String s4 = new String("Hello World").</a:t>
            </a:r>
            <a:r>
              <a:rPr lang="en-US" sz="2000" b="1" dirty="0" smtClean="0">
                <a:solidFill>
                  <a:srgbClr val="FF0000"/>
                </a:solidFill>
              </a:rPr>
              <a:t>intern</a:t>
            </a:r>
            <a:r>
              <a:rPr lang="en-US" sz="2000" dirty="0" smtClean="0"/>
              <a:t>();</a:t>
            </a:r>
            <a:endParaRPr lang="en-US" sz="2000" dirty="0"/>
          </a:p>
          <a:p>
            <a:r>
              <a:rPr lang="en-US" sz="2000" dirty="0" smtClean="0"/>
              <a:t>        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(s1.equals(s2));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(s1.hashCode());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(s2.hashCode());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(s3.hashCode</a:t>
            </a:r>
            <a:r>
              <a:rPr lang="en-US" sz="2000" dirty="0" smtClean="0"/>
              <a:t>());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(s4.hashCode()); </a:t>
            </a:r>
          </a:p>
          <a:p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(s1==s2); //true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(s2==s4);  //Now this will be true, because intern means it will create a copy of the object, not the new object.</a:t>
            </a:r>
          </a:p>
          <a:p>
            <a:r>
              <a:rPr lang="en-US" sz="2000" dirty="0" smtClean="0"/>
              <a:t>} }  }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B9B5FD-E7C6-49AF-8689-BC7E0BBE8D0C}"/>
              </a:ext>
            </a:extLst>
          </p:cNvPr>
          <p:cNvSpPr txBox="1"/>
          <p:nvPr/>
        </p:nvSpPr>
        <p:spPr>
          <a:xfrm>
            <a:off x="4341394" y="2025134"/>
            <a:ext cx="208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String Pool example</a:t>
            </a:r>
          </a:p>
        </p:txBody>
      </p:sp>
    </p:spTree>
    <p:extLst>
      <p:ext uri="{BB962C8B-B14F-4D97-AF65-F5344CB8AC3E}">
        <p14:creationId xmlns:p14="http://schemas.microsoft.com/office/powerpoint/2010/main" val="12014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E9B0EB0-C61E-4137-9C0F-D791675AED9E}"/>
              </a:ext>
            </a:extLst>
          </p:cNvPr>
          <p:cNvSpPr/>
          <p:nvPr/>
        </p:nvSpPr>
        <p:spPr>
          <a:xfrm>
            <a:off x="457200" y="1676400"/>
            <a:ext cx="9601200" cy="674030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endParaRPr lang="en-US" sz="2400" dirty="0"/>
          </a:p>
          <a:p>
            <a:r>
              <a:rPr lang="en-US" sz="2400" dirty="0"/>
              <a:t>class Main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String s ="Hello";</a:t>
            </a:r>
          </a:p>
          <a:p>
            <a:r>
              <a:rPr lang="en-US" sz="2400" dirty="0" err="1"/>
              <a:t>System.out.println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s.length</a:t>
            </a:r>
            <a:r>
              <a:rPr lang="en-US" sz="2400" dirty="0">
                <a:solidFill>
                  <a:srgbClr val="FF0000"/>
                </a:solidFill>
              </a:rPr>
              <a:t>());</a:t>
            </a:r>
          </a:p>
          <a:p>
            <a:endParaRPr lang="en-US" sz="2400" dirty="0"/>
          </a:p>
          <a:p>
            <a:r>
              <a:rPr lang="en-US" sz="2400" dirty="0"/>
              <a:t>char </a:t>
            </a:r>
            <a:r>
              <a:rPr lang="en-US" sz="2400" dirty="0" err="1"/>
              <a:t>ch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ch</a:t>
            </a:r>
            <a:r>
              <a:rPr lang="en-US" sz="2400" dirty="0"/>
              <a:t> =</a:t>
            </a:r>
            <a:r>
              <a:rPr lang="en-US" sz="2400" dirty="0" err="1"/>
              <a:t>s.</a:t>
            </a:r>
            <a:r>
              <a:rPr lang="en-US" sz="2400" dirty="0" err="1">
                <a:solidFill>
                  <a:srgbClr val="FF0000"/>
                </a:solidFill>
              </a:rPr>
              <a:t>charAt</a:t>
            </a:r>
            <a:r>
              <a:rPr lang="en-US" sz="2400" dirty="0">
                <a:solidFill>
                  <a:srgbClr val="FF0000"/>
                </a:solidFill>
              </a:rPr>
              <a:t>(2);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ch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//substring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("Substring:" +</a:t>
            </a:r>
            <a:r>
              <a:rPr lang="en-US" sz="2400" dirty="0" err="1"/>
              <a:t>s.</a:t>
            </a:r>
            <a:r>
              <a:rPr lang="en-US" sz="2400" dirty="0" err="1">
                <a:solidFill>
                  <a:srgbClr val="FF0000"/>
                </a:solidFill>
              </a:rPr>
              <a:t>substring</a:t>
            </a:r>
            <a:r>
              <a:rPr lang="en-US" sz="2400" dirty="0">
                <a:solidFill>
                  <a:srgbClr val="FF0000"/>
                </a:solidFill>
              </a:rPr>
              <a:t>(2,5</a:t>
            </a:r>
            <a:r>
              <a:rPr lang="en-US" sz="2400" dirty="0"/>
              <a:t>));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//replace</a:t>
            </a:r>
          </a:p>
          <a:p>
            <a:r>
              <a:rPr lang="en-US" sz="2400" dirty="0"/>
              <a:t>String str;</a:t>
            </a:r>
          </a:p>
          <a:p>
            <a:r>
              <a:rPr lang="en-US" sz="2400" dirty="0"/>
              <a:t>str=</a:t>
            </a:r>
            <a:r>
              <a:rPr lang="en-US" sz="2400" dirty="0" err="1"/>
              <a:t>s.</a:t>
            </a:r>
            <a:r>
              <a:rPr lang="en-US" sz="2400" dirty="0" err="1">
                <a:solidFill>
                  <a:srgbClr val="FF0000"/>
                </a:solidFill>
              </a:rPr>
              <a:t>replace</a:t>
            </a:r>
            <a:r>
              <a:rPr lang="en-US" sz="2400" dirty="0"/>
              <a:t>('H','Y');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(str);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//Upper</a:t>
            </a:r>
            <a:endParaRPr lang="en-US" sz="2400" dirty="0"/>
          </a:p>
          <a:p>
            <a:r>
              <a:rPr lang="en-US" sz="2400" dirty="0"/>
              <a:t>String </a:t>
            </a:r>
            <a:r>
              <a:rPr lang="en-US" sz="2400" dirty="0" smtClean="0"/>
              <a:t>str</a:t>
            </a:r>
            <a:r>
              <a:rPr lang="en-US" sz="2400" dirty="0"/>
              <a:t>1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s.</a:t>
            </a:r>
            <a:r>
              <a:rPr lang="en-US" sz="2400" dirty="0" err="1">
                <a:solidFill>
                  <a:srgbClr val="FF0000"/>
                </a:solidFill>
              </a:rPr>
              <a:t>toUpperCase</a:t>
            </a:r>
            <a:r>
              <a:rPr lang="en-US" sz="2400" dirty="0"/>
              <a:t>();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(str1);</a:t>
            </a:r>
          </a:p>
          <a:p>
            <a:endParaRPr lang="en-US" sz="2400" dirty="0"/>
          </a:p>
          <a:p>
            <a:r>
              <a:rPr lang="en-US" sz="2400" dirty="0" smtClean="0"/>
              <a:t>//Lower</a:t>
            </a:r>
            <a:endParaRPr lang="en-US" sz="2400" dirty="0"/>
          </a:p>
          <a:p>
            <a:r>
              <a:rPr lang="en-US" sz="2400" dirty="0"/>
              <a:t>String </a:t>
            </a:r>
            <a:r>
              <a:rPr lang="en-US" sz="2400" dirty="0" smtClean="0"/>
              <a:t>str2 </a:t>
            </a:r>
            <a:r>
              <a:rPr lang="en-US" sz="2400" dirty="0"/>
              <a:t>= </a:t>
            </a:r>
            <a:r>
              <a:rPr lang="en-US" sz="2400" dirty="0" err="1" smtClean="0"/>
              <a:t>s.</a:t>
            </a:r>
            <a:r>
              <a:rPr lang="en-US" sz="2400" dirty="0" err="1" smtClean="0">
                <a:solidFill>
                  <a:srgbClr val="FF0000"/>
                </a:solidFill>
              </a:rPr>
              <a:t>toLowerCase</a:t>
            </a:r>
            <a:r>
              <a:rPr lang="en-US" sz="2400" dirty="0"/>
              <a:t>();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(str</a:t>
            </a:r>
            <a:r>
              <a:rPr lang="en-US" sz="2400" dirty="0"/>
              <a:t>2</a:t>
            </a:r>
            <a:r>
              <a:rPr lang="en-US" sz="2400" dirty="0" smtClean="0"/>
              <a:t>);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} }</a:t>
            </a:r>
            <a:endParaRPr lang="en-US" sz="24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String Class</a:t>
            </a:r>
          </a:p>
        </p:txBody>
      </p:sp>
    </p:spTree>
    <p:extLst>
      <p:ext uri="{BB962C8B-B14F-4D97-AF65-F5344CB8AC3E}">
        <p14:creationId xmlns:p14="http://schemas.microsoft.com/office/powerpoint/2010/main" val="15951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xmlns="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String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3A2FBCD-0534-43B0-9B6E-87B8FBB6EE2F}"/>
              </a:ext>
            </a:extLst>
          </p:cNvPr>
          <p:cNvSpPr/>
          <p:nvPr/>
        </p:nvSpPr>
        <p:spPr>
          <a:xfrm>
            <a:off x="762000" y="2362200"/>
            <a:ext cx="9067800" cy="858696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400" dirty="0"/>
              <a:t>› String Constructor</a:t>
            </a:r>
          </a:p>
          <a:p>
            <a:r>
              <a:rPr lang="en-US" sz="2400" dirty="0"/>
              <a:t>› String Concatenation</a:t>
            </a:r>
          </a:p>
          <a:p>
            <a:r>
              <a:rPr lang="en-US" sz="2400" dirty="0"/>
              <a:t>› length() method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charAt</a:t>
            </a:r>
            <a:r>
              <a:rPr lang="en-US" sz="2400" dirty="0"/>
              <a:t>() method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getChars</a:t>
            </a:r>
            <a:r>
              <a:rPr lang="en-US" sz="2400" dirty="0"/>
              <a:t>() method</a:t>
            </a:r>
          </a:p>
          <a:p>
            <a:r>
              <a:rPr lang="en-US" sz="2400" dirty="0"/>
              <a:t>› Equals() </a:t>
            </a:r>
            <a:r>
              <a:rPr lang="en-US" sz="2400" dirty="0" err="1"/>
              <a:t>mthod</a:t>
            </a:r>
            <a:endParaRPr lang="en-US" sz="2400" dirty="0"/>
          </a:p>
          <a:p>
            <a:r>
              <a:rPr lang="en-US" sz="2400" dirty="0"/>
              <a:t>› </a:t>
            </a:r>
            <a:r>
              <a:rPr lang="en-US" sz="2400" dirty="0" err="1"/>
              <a:t>equalsIgnoreCase</a:t>
            </a:r>
            <a:r>
              <a:rPr lang="en-US" sz="2400" dirty="0"/>
              <a:t>() method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startsWith</a:t>
            </a:r>
            <a:r>
              <a:rPr lang="en-US" sz="2400" dirty="0"/>
              <a:t>() method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endsWith</a:t>
            </a:r>
            <a:r>
              <a:rPr lang="en-US" sz="2400" dirty="0"/>
              <a:t>() method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compareTo</a:t>
            </a:r>
            <a:r>
              <a:rPr lang="en-US" sz="2400" dirty="0"/>
              <a:t>() method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› </a:t>
            </a:r>
            <a:r>
              <a:rPr lang="en-US" sz="2400" dirty="0" err="1"/>
              <a:t>indexOf</a:t>
            </a:r>
            <a:r>
              <a:rPr lang="en-US" sz="2400" dirty="0"/>
              <a:t>() method with char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indexOf</a:t>
            </a:r>
            <a:r>
              <a:rPr lang="en-US" sz="2400" dirty="0"/>
              <a:t>() method with substring</a:t>
            </a:r>
          </a:p>
          <a:p>
            <a:r>
              <a:rPr lang="en-US" sz="2400" dirty="0"/>
              <a:t>› substring() method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concat</a:t>
            </a:r>
            <a:r>
              <a:rPr lang="en-US" sz="2400" dirty="0"/>
              <a:t>() method</a:t>
            </a:r>
          </a:p>
          <a:p>
            <a:r>
              <a:rPr lang="en-US" sz="2400" dirty="0"/>
              <a:t>› replace() method</a:t>
            </a:r>
          </a:p>
          <a:p>
            <a:r>
              <a:rPr lang="en-US" sz="2400" dirty="0"/>
              <a:t>› trim() method</a:t>
            </a:r>
          </a:p>
          <a:p>
            <a:r>
              <a:rPr lang="en-US" sz="2400" dirty="0"/>
              <a:t>› Changing the case</a:t>
            </a:r>
          </a:p>
        </p:txBody>
      </p:sp>
    </p:spTree>
    <p:extLst>
      <p:ext uri="{BB962C8B-B14F-4D97-AF65-F5344CB8AC3E}">
        <p14:creationId xmlns:p14="http://schemas.microsoft.com/office/powerpoint/2010/main" val="26152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xmlns="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Overriding </a:t>
            </a:r>
            <a:r>
              <a:rPr lang="en-US" sz="3200" spc="5" dirty="0" err="1">
                <a:solidFill>
                  <a:srgbClr val="FFFFFF"/>
                </a:solidFill>
              </a:rPr>
              <a:t>toString</a:t>
            </a:r>
            <a:r>
              <a:rPr lang="en-US" sz="3200" spc="5" dirty="0">
                <a:solidFill>
                  <a:srgbClr val="FFFFFF"/>
                </a:solidFill>
              </a:rPr>
              <a:t>() method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855F3A2-156D-4BFD-B395-D163A5D4B2B4}"/>
              </a:ext>
            </a:extLst>
          </p:cNvPr>
          <p:cNvSpPr/>
          <p:nvPr/>
        </p:nvSpPr>
        <p:spPr>
          <a:xfrm>
            <a:off x="457200" y="22098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default </a:t>
            </a:r>
            <a:r>
              <a:rPr lang="en-US" sz="2400" dirty="0" err="1"/>
              <a:t>toString</a:t>
            </a:r>
            <a:r>
              <a:rPr lang="en-US" sz="2400" dirty="0"/>
              <a:t>() method from object class prints </a:t>
            </a:r>
            <a:r>
              <a:rPr lang="en-US" sz="2400" dirty="0">
                <a:solidFill>
                  <a:srgbClr val="FF0000"/>
                </a:solidFill>
              </a:rPr>
              <a:t>“Class name @ </a:t>
            </a:r>
            <a:r>
              <a:rPr lang="en-US" sz="2400" dirty="0" err="1">
                <a:solidFill>
                  <a:srgbClr val="FF0000"/>
                </a:solidFill>
              </a:rPr>
              <a:t>hashcode</a:t>
            </a:r>
            <a:r>
              <a:rPr lang="en-US" sz="2400" dirty="0">
                <a:solidFill>
                  <a:srgbClr val="FF0000"/>
                </a:solidFill>
              </a:rPr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</a:t>
            </a:r>
            <a:r>
              <a:rPr lang="en-US" sz="2400" dirty="0" err="1"/>
              <a:t>toString</a:t>
            </a:r>
            <a:r>
              <a:rPr lang="en-US" sz="2400" dirty="0"/>
              <a:t>() method can be overridden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FE345E0-617F-406C-B718-70E2ADCDC2A0}"/>
              </a:ext>
            </a:extLst>
          </p:cNvPr>
          <p:cNvSpPr/>
          <p:nvPr/>
        </p:nvSpPr>
        <p:spPr>
          <a:xfrm>
            <a:off x="647700" y="3487846"/>
            <a:ext cx="8763000" cy="674030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400" dirty="0"/>
              <a:t>class Main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int </a:t>
            </a:r>
            <a:r>
              <a:rPr lang="en-US" sz="2400" dirty="0" err="1"/>
              <a:t>rollno</a:t>
            </a:r>
            <a:r>
              <a:rPr lang="en-US" sz="2400" dirty="0"/>
              <a:t>;</a:t>
            </a:r>
          </a:p>
          <a:p>
            <a:r>
              <a:rPr lang="en-US" sz="2400" dirty="0"/>
              <a:t>String </a:t>
            </a:r>
            <a:r>
              <a:rPr lang="en-US" sz="2400" dirty="0" err="1"/>
              <a:t>sname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Main(int </a:t>
            </a:r>
            <a:r>
              <a:rPr lang="en-US" sz="2400" dirty="0" err="1"/>
              <a:t>rollno</a:t>
            </a:r>
            <a:r>
              <a:rPr lang="en-US" sz="2400" dirty="0"/>
              <a:t>, String </a:t>
            </a:r>
            <a:r>
              <a:rPr lang="en-US" sz="2400" dirty="0" err="1"/>
              <a:t>sname</a:t>
            </a:r>
            <a:r>
              <a:rPr lang="en-US" sz="2400" dirty="0"/>
              <a:t>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 err="1"/>
              <a:t>this.rollno</a:t>
            </a:r>
            <a:r>
              <a:rPr lang="en-US" sz="2400" dirty="0"/>
              <a:t>=</a:t>
            </a:r>
            <a:r>
              <a:rPr lang="en-US" sz="2400" dirty="0" err="1"/>
              <a:t>rollno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this.sname</a:t>
            </a:r>
            <a:r>
              <a:rPr lang="en-US" sz="2400" dirty="0"/>
              <a:t>=</a:t>
            </a:r>
            <a:r>
              <a:rPr lang="en-US" sz="2400" dirty="0" err="1"/>
              <a:t>sname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public String </a:t>
            </a:r>
            <a:r>
              <a:rPr lang="en-US" sz="2400" dirty="0" err="1">
                <a:solidFill>
                  <a:srgbClr val="FF0000"/>
                </a:solidFill>
              </a:rPr>
              <a:t>toString</a:t>
            </a:r>
            <a:r>
              <a:rPr lang="en-US" sz="2400" dirty="0">
                <a:solidFill>
                  <a:srgbClr val="FF0000"/>
                </a:solidFill>
              </a:rPr>
              <a:t>() //override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return </a:t>
            </a:r>
            <a:r>
              <a:rPr lang="en-US" sz="2400" dirty="0" err="1">
                <a:solidFill>
                  <a:srgbClr val="FF0000"/>
                </a:solidFill>
              </a:rPr>
              <a:t>rollno</a:t>
            </a:r>
            <a:r>
              <a:rPr lang="en-US" sz="2400" dirty="0">
                <a:solidFill>
                  <a:srgbClr val="FF0000"/>
                </a:solidFill>
              </a:rPr>
              <a:t> + " " +</a:t>
            </a:r>
            <a:r>
              <a:rPr lang="en-US" sz="2400" dirty="0" err="1">
                <a:solidFill>
                  <a:srgbClr val="FF0000"/>
                </a:solidFill>
              </a:rPr>
              <a:t>sname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Main x1 = new Main(101,"Ram");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(x1); //xxx@3e25a5</a:t>
            </a:r>
          </a:p>
          <a:p>
            <a:r>
              <a:rPr lang="en-US" sz="2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8948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xmlns="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Java </a:t>
            </a:r>
            <a:r>
              <a:rPr lang="en-US" sz="3200" spc="5" dirty="0" err="1">
                <a:solidFill>
                  <a:srgbClr val="FFFFFF"/>
                </a:solidFill>
              </a:rPr>
              <a:t>StringBuffer</a:t>
            </a:r>
            <a:r>
              <a:rPr lang="en-US" sz="3200" spc="5" dirty="0">
                <a:solidFill>
                  <a:srgbClr val="FFFFFF"/>
                </a:solidFill>
              </a:rPr>
              <a:t>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855F3A2-156D-4BFD-B395-D163A5D4B2B4}"/>
              </a:ext>
            </a:extLst>
          </p:cNvPr>
          <p:cNvSpPr/>
          <p:nvPr/>
        </p:nvSpPr>
        <p:spPr>
          <a:xfrm>
            <a:off x="457200" y="22098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Java </a:t>
            </a:r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>
                <a:solidFill>
                  <a:srgbClr val="FF0000"/>
                </a:solidFill>
              </a:rPr>
              <a:t> class is used to create mutable (modifiable) String objects.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StringBuffer</a:t>
            </a:r>
            <a:r>
              <a:rPr lang="en-US" sz="2400" dirty="0"/>
              <a:t> class in Java is the same as String class except it is mutable i.e. it can be changed.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StringBuilder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classes</a:t>
            </a:r>
            <a:r>
              <a:rPr lang="en-US" sz="2400" dirty="0"/>
              <a:t> are used for creating mutable strings.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DA965C2-9839-4E49-8B7C-AE2156FEBAAD}"/>
              </a:ext>
            </a:extLst>
          </p:cNvPr>
          <p:cNvSpPr/>
          <p:nvPr/>
        </p:nvSpPr>
        <p:spPr>
          <a:xfrm>
            <a:off x="914400" y="4734433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Main{  </a:t>
            </a:r>
          </a:p>
          <a:p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>
                <a:solidFill>
                  <a:srgbClr val="FF0000"/>
                </a:solidFill>
              </a:rPr>
              <a:t> sb=new </a:t>
            </a:r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>
                <a:solidFill>
                  <a:srgbClr val="FF0000"/>
                </a:solidFill>
              </a:rPr>
              <a:t>("Hello ");  </a:t>
            </a:r>
          </a:p>
          <a:p>
            <a:r>
              <a:rPr lang="en-US" sz="2400" dirty="0" err="1"/>
              <a:t>sb.</a:t>
            </a:r>
            <a:r>
              <a:rPr lang="en-US" sz="2400" dirty="0" err="1">
                <a:solidFill>
                  <a:srgbClr val="FF0000"/>
                </a:solidFill>
              </a:rPr>
              <a:t>append</a:t>
            </a:r>
            <a:r>
              <a:rPr lang="en-US" sz="2400" dirty="0"/>
              <a:t>("Java");//now original string is changed  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(sb);//prints Hello Java  </a:t>
            </a:r>
          </a:p>
          <a:p>
            <a:r>
              <a:rPr lang="en-US" sz="2400" dirty="0"/>
              <a:t>}  </a:t>
            </a:r>
          </a:p>
          <a:p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78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xmlns="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Java </a:t>
            </a:r>
            <a:r>
              <a:rPr lang="en-US" sz="3200" spc="5" dirty="0" err="1">
                <a:solidFill>
                  <a:srgbClr val="FFFFFF"/>
                </a:solidFill>
              </a:rPr>
              <a:t>StringBuffer</a:t>
            </a:r>
            <a:r>
              <a:rPr lang="en-US" sz="3200" spc="5" dirty="0">
                <a:solidFill>
                  <a:srgbClr val="FFFFFF"/>
                </a:solidFill>
              </a:rPr>
              <a:t>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855F3A2-156D-4BFD-B395-D163A5D4B2B4}"/>
              </a:ext>
            </a:extLst>
          </p:cNvPr>
          <p:cNvSpPr/>
          <p:nvPr/>
        </p:nvSpPr>
        <p:spPr>
          <a:xfrm>
            <a:off x="457200" y="2438400"/>
            <a:ext cx="8763000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class Main{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>
                <a:solidFill>
                  <a:srgbClr val="FF0000"/>
                </a:solidFill>
              </a:rPr>
              <a:t> sb=new </a:t>
            </a:r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>
                <a:solidFill>
                  <a:srgbClr val="FF0000"/>
                </a:solidFill>
              </a:rPr>
              <a:t>("Hello");  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sb.</a:t>
            </a:r>
            <a:r>
              <a:rPr lang="en-US" sz="2400" dirty="0" err="1">
                <a:solidFill>
                  <a:srgbClr val="FF0000"/>
                </a:solidFill>
              </a:rPr>
              <a:t>reverse</a:t>
            </a:r>
            <a:r>
              <a:rPr lang="en-US" sz="2400" dirty="0"/>
              <a:t>();  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System.out.println</a:t>
            </a:r>
            <a:r>
              <a:rPr lang="en-US" sz="2400" dirty="0"/>
              <a:t>(sb);//prints </a:t>
            </a:r>
            <a:r>
              <a:rPr lang="en-US" sz="2400" dirty="0" err="1"/>
              <a:t>olleH</a:t>
            </a:r>
            <a:r>
              <a:rPr lang="en-US" sz="2400" dirty="0"/>
              <a:t>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}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0601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xmlns="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Java </a:t>
            </a:r>
            <a:r>
              <a:rPr lang="en-US" sz="3200" spc="5" dirty="0">
                <a:solidFill>
                  <a:srgbClr val="FFC000"/>
                </a:solidFill>
              </a:rPr>
              <a:t>StringBuilder</a:t>
            </a:r>
            <a:r>
              <a:rPr lang="en-US" sz="3200" spc="5" dirty="0">
                <a:solidFill>
                  <a:srgbClr val="FFFFFF"/>
                </a:solidFill>
              </a:rPr>
              <a:t>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855F3A2-156D-4BFD-B395-D163A5D4B2B4}"/>
              </a:ext>
            </a:extLst>
          </p:cNvPr>
          <p:cNvSpPr/>
          <p:nvPr/>
        </p:nvSpPr>
        <p:spPr>
          <a:xfrm>
            <a:off x="419100" y="1949175"/>
            <a:ext cx="876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Main{  </a:t>
            </a:r>
          </a:p>
          <a:p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StringBuilder sb=new StringBuilder("Hello ");  </a:t>
            </a:r>
          </a:p>
          <a:p>
            <a:r>
              <a:rPr lang="en-US" sz="2400" dirty="0" err="1"/>
              <a:t>sb.</a:t>
            </a:r>
            <a:r>
              <a:rPr lang="en-US" sz="2400" dirty="0" err="1">
                <a:solidFill>
                  <a:srgbClr val="FF0000"/>
                </a:solidFill>
              </a:rPr>
              <a:t>insert</a:t>
            </a:r>
            <a:r>
              <a:rPr lang="en-US" sz="2400" dirty="0"/>
              <a:t>(1,"Java");//now original string is changed  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(sb);//prints </a:t>
            </a:r>
            <a:r>
              <a:rPr lang="en-US" sz="2400" dirty="0" err="1"/>
              <a:t>HJavaello</a:t>
            </a:r>
            <a:r>
              <a:rPr lang="en-US" sz="2400" dirty="0"/>
              <a:t>   }   }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B5EC73F4-C939-489B-A844-584615B4EF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9100" y="3962400"/>
          <a:ext cx="9258300" cy="37104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0478">
                  <a:extLst>
                    <a:ext uri="{9D8B030D-6E8A-4147-A177-3AD203B41FA5}">
                      <a16:colId xmlns:a16="http://schemas.microsoft.com/office/drawing/2014/main" xmlns="" val="3147767651"/>
                    </a:ext>
                  </a:extLst>
                </a:gridCol>
                <a:gridCol w="4300290">
                  <a:extLst>
                    <a:ext uri="{9D8B030D-6E8A-4147-A177-3AD203B41FA5}">
                      <a16:colId xmlns:a16="http://schemas.microsoft.com/office/drawing/2014/main" xmlns="" val="4215905899"/>
                    </a:ext>
                  </a:extLst>
                </a:gridCol>
                <a:gridCol w="4437532">
                  <a:extLst>
                    <a:ext uri="{9D8B030D-6E8A-4147-A177-3AD203B41FA5}">
                      <a16:colId xmlns:a16="http://schemas.microsoft.com/office/drawing/2014/main" xmlns="" val="1936291149"/>
                    </a:ext>
                  </a:extLst>
                </a:gridCol>
              </a:tblGrid>
              <a:tr h="38893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No.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5" marR="7425" marT="7425" marB="74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StringBuffer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5" marR="7425" marT="7425" marB="74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StringBuilder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5" marR="7425" marT="7425" marB="7425"/>
                </a:tc>
                <a:extLst>
                  <a:ext uri="{0D108BD9-81ED-4DB2-BD59-A6C34878D82A}">
                    <a16:rowId xmlns:a16="http://schemas.microsoft.com/office/drawing/2014/main" xmlns="" val="3568456597"/>
                  </a:ext>
                </a:extLst>
              </a:tr>
              <a:tr h="167121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1)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0" marR="4950" marT="4950" marB="4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</a:rPr>
                        <a:t>StringBuffer</a:t>
                      </a:r>
                      <a:r>
                        <a:rPr lang="en-US" sz="2400" dirty="0">
                          <a:effectLst/>
                        </a:rPr>
                        <a:t> is 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synchronized</a:t>
                      </a:r>
                      <a:r>
                        <a:rPr lang="en-US" sz="2400" dirty="0">
                          <a:effectLst/>
                        </a:rPr>
                        <a:t> i.e. thread safe. It means two threads can't call the methods of </a:t>
                      </a:r>
                      <a:r>
                        <a:rPr lang="en-US" sz="2400" dirty="0" err="1">
                          <a:effectLst/>
                        </a:rPr>
                        <a:t>StringBuffer</a:t>
                      </a:r>
                      <a:r>
                        <a:rPr lang="en-US" sz="2400" dirty="0">
                          <a:effectLst/>
                        </a:rPr>
                        <a:t> simultaneously.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0" marR="4950" marT="4950" marB="4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StringBuilder is 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non-synchronized</a:t>
                      </a:r>
                      <a:r>
                        <a:rPr lang="en-US" sz="2400" dirty="0">
                          <a:effectLst/>
                        </a:rPr>
                        <a:t> i.e. not thread safe. It means two threads can call the methods of StringBuilder simultaneously.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0" marR="4950" marT="4950" marB="4950"/>
                </a:tc>
                <a:extLst>
                  <a:ext uri="{0D108BD9-81ED-4DB2-BD59-A6C34878D82A}">
                    <a16:rowId xmlns:a16="http://schemas.microsoft.com/office/drawing/2014/main" xmlns="" val="443399890"/>
                  </a:ext>
                </a:extLst>
              </a:tr>
              <a:tr h="68442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2)</a:t>
                      </a:r>
                      <a:endParaRPr lang="en-US" sz="24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0" marR="4950" marT="4950" marB="4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</a:rPr>
                        <a:t>StringBuffer</a:t>
                      </a:r>
                      <a:r>
                        <a:rPr lang="en-US" sz="2400" dirty="0">
                          <a:effectLst/>
                        </a:rPr>
                        <a:t> is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 less efficient </a:t>
                      </a:r>
                      <a:r>
                        <a:rPr lang="en-US" sz="2400" dirty="0">
                          <a:effectLst/>
                        </a:rPr>
                        <a:t>than StringBuilder.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0" marR="4950" marT="4950" marB="4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StringBuilder is more efficient than StringBuffer.</a:t>
                      </a:r>
                      <a:endParaRPr lang="en-US" sz="24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0" marR="4950" marT="4950" marB="4950"/>
                </a:tc>
                <a:extLst>
                  <a:ext uri="{0D108BD9-81ED-4DB2-BD59-A6C34878D82A}">
                    <a16:rowId xmlns:a16="http://schemas.microsoft.com/office/drawing/2014/main" xmlns="" val="3504463947"/>
                  </a:ext>
                </a:extLst>
              </a:tr>
              <a:tr h="68442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3)</a:t>
                      </a:r>
                      <a:endParaRPr lang="en-US" sz="24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0" marR="4950" marT="4950" marB="4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</a:rPr>
                        <a:t>StringBuffer</a:t>
                      </a:r>
                      <a:r>
                        <a:rPr lang="en-US" sz="2400" dirty="0">
                          <a:effectLst/>
                        </a:rPr>
                        <a:t> was introduced in Java 1.0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0" marR="4950" marT="4950" marB="4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StringBuilder was introduced in Java 1.5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0" marR="4950" marT="4950" marB="4950"/>
                </a:tc>
                <a:extLst>
                  <a:ext uri="{0D108BD9-81ED-4DB2-BD59-A6C34878D82A}">
                    <a16:rowId xmlns:a16="http://schemas.microsoft.com/office/drawing/2014/main" xmlns="" val="254909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1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xmlns="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Java </a:t>
            </a:r>
            <a:r>
              <a:rPr lang="en-US" sz="3200" spc="5" dirty="0">
                <a:solidFill>
                  <a:srgbClr val="FFC000"/>
                </a:solidFill>
              </a:rPr>
              <a:t>StringBuilder</a:t>
            </a:r>
            <a:r>
              <a:rPr lang="en-US" sz="3200" spc="5" dirty="0">
                <a:solidFill>
                  <a:srgbClr val="FFFFFF"/>
                </a:solidFill>
              </a:rPr>
              <a:t>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8EE4496-4151-457D-8BDA-0FEBBE54F9D7}"/>
              </a:ext>
            </a:extLst>
          </p:cNvPr>
          <p:cNvSpPr/>
          <p:nvPr/>
        </p:nvSpPr>
        <p:spPr>
          <a:xfrm>
            <a:off x="681788" y="2286000"/>
            <a:ext cx="9071811" cy="895629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400" dirty="0"/>
              <a:t>› StringBuilder()</a:t>
            </a:r>
          </a:p>
          <a:p>
            <a:r>
              <a:rPr lang="en-US" sz="2400" dirty="0"/>
              <a:t>› StringBuilder(capacity)</a:t>
            </a:r>
          </a:p>
          <a:p>
            <a:r>
              <a:rPr lang="en-US" sz="2400" dirty="0"/>
              <a:t>› StringBuilder(str)</a:t>
            </a:r>
          </a:p>
          <a:p>
            <a:r>
              <a:rPr lang="en-US" sz="2400" dirty="0"/>
              <a:t>› append(data)</a:t>
            </a:r>
          </a:p>
          <a:p>
            <a:r>
              <a:rPr lang="en-US" sz="2400" dirty="0"/>
              <a:t>› append(</a:t>
            </a:r>
            <a:r>
              <a:rPr lang="en-US" sz="2400" dirty="0" err="1"/>
              <a:t>data,offset,len</a:t>
            </a:r>
            <a:r>
              <a:rPr lang="en-US" sz="2400" dirty="0"/>
              <a:t>)</a:t>
            </a:r>
          </a:p>
          <a:p>
            <a:r>
              <a:rPr lang="en-US" sz="2400" dirty="0"/>
              <a:t>› append(</a:t>
            </a:r>
            <a:r>
              <a:rPr lang="en-US" sz="2400" dirty="0" err="1"/>
              <a:t>val</a:t>
            </a:r>
            <a:r>
              <a:rPr lang="en-US" sz="2400" dirty="0"/>
              <a:t>)</a:t>
            </a:r>
          </a:p>
          <a:p>
            <a:r>
              <a:rPr lang="en-US" sz="2400" dirty="0"/>
              <a:t>› append(str)</a:t>
            </a:r>
          </a:p>
          <a:p>
            <a:r>
              <a:rPr lang="en-US" sz="2400" dirty="0"/>
              <a:t>› delete(</a:t>
            </a:r>
            <a:r>
              <a:rPr lang="en-US" sz="2400" dirty="0" err="1"/>
              <a:t>startIndex,endIndex</a:t>
            </a:r>
            <a:r>
              <a:rPr lang="en-US" sz="2400" dirty="0"/>
              <a:t>)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deleteCharAt</a:t>
            </a:r>
            <a:r>
              <a:rPr lang="en-US" sz="2400" dirty="0"/>
              <a:t>(index)</a:t>
            </a:r>
          </a:p>
          <a:p>
            <a:r>
              <a:rPr lang="en-US" sz="2400" dirty="0"/>
              <a:t>› insert(</a:t>
            </a:r>
            <a:r>
              <a:rPr lang="en-US" sz="2400" dirty="0" err="1"/>
              <a:t>index,data,offset,len</a:t>
            </a:r>
            <a:r>
              <a:rPr lang="en-US" sz="2400" dirty="0"/>
              <a:t>)</a:t>
            </a:r>
          </a:p>
          <a:p>
            <a:r>
              <a:rPr lang="en-US" sz="2400" dirty="0"/>
              <a:t>› insert(offset, data)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› insert(</a:t>
            </a:r>
            <a:r>
              <a:rPr lang="en-US" sz="2400" dirty="0" err="1"/>
              <a:t>offset,val</a:t>
            </a:r>
            <a:r>
              <a:rPr lang="en-US" sz="2400" dirty="0"/>
              <a:t>)</a:t>
            </a:r>
          </a:p>
          <a:p>
            <a:r>
              <a:rPr lang="en-US" sz="2400" dirty="0"/>
              <a:t>› insert(</a:t>
            </a:r>
            <a:r>
              <a:rPr lang="en-US" sz="2400" dirty="0" err="1"/>
              <a:t>offset,str</a:t>
            </a:r>
            <a:r>
              <a:rPr lang="en-US" sz="2400" dirty="0"/>
              <a:t>)</a:t>
            </a:r>
          </a:p>
          <a:p>
            <a:r>
              <a:rPr lang="en-US" sz="2400" dirty="0"/>
              <a:t>› replace(</a:t>
            </a:r>
            <a:r>
              <a:rPr lang="en-US" sz="2400" dirty="0" err="1"/>
              <a:t>startIndex,endIndex,str</a:t>
            </a:r>
            <a:r>
              <a:rPr lang="en-US" sz="2400" dirty="0"/>
              <a:t>)</a:t>
            </a:r>
          </a:p>
          <a:p>
            <a:r>
              <a:rPr lang="en-US" sz="2400" dirty="0"/>
              <a:t>› reverse()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setCharAt</a:t>
            </a:r>
            <a:r>
              <a:rPr lang="en-US" sz="2400" dirty="0"/>
              <a:t>(</a:t>
            </a:r>
            <a:r>
              <a:rPr lang="en-US" sz="2400" dirty="0" err="1"/>
              <a:t>index,ch</a:t>
            </a:r>
            <a:r>
              <a:rPr lang="en-US" sz="2400" dirty="0"/>
              <a:t>)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toString</a:t>
            </a:r>
            <a:r>
              <a:rPr lang="en-US" sz="2400" dirty="0"/>
              <a:t>()</a:t>
            </a:r>
          </a:p>
          <a:p>
            <a:r>
              <a:rPr lang="en-US" sz="2400" dirty="0"/>
              <a:t>› capacity()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charAt</a:t>
            </a:r>
            <a:r>
              <a:rPr lang="en-US" sz="2400" dirty="0"/>
              <a:t>(index)</a:t>
            </a:r>
          </a:p>
          <a:p>
            <a:r>
              <a:rPr lang="en-US" sz="2400" dirty="0"/>
              <a:t>› length()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setLength</a:t>
            </a:r>
            <a:r>
              <a:rPr lang="en-US" sz="2400" dirty="0"/>
              <a:t>(</a:t>
            </a:r>
            <a:r>
              <a:rPr lang="en-US" sz="2400" dirty="0" err="1"/>
              <a:t>newLength</a:t>
            </a:r>
            <a:r>
              <a:rPr lang="en-US" sz="2400" dirty="0"/>
              <a:t>)</a:t>
            </a:r>
          </a:p>
          <a:p>
            <a:r>
              <a:rPr lang="en-US" sz="2400" dirty="0"/>
              <a:t>› substring(</a:t>
            </a:r>
            <a:r>
              <a:rPr lang="en-US" sz="2400" dirty="0" err="1"/>
              <a:t>startIndex</a:t>
            </a:r>
            <a:r>
              <a:rPr lang="en-US" sz="2400" dirty="0"/>
              <a:t>)</a:t>
            </a:r>
          </a:p>
          <a:p>
            <a:r>
              <a:rPr lang="en-US" sz="2400" dirty="0"/>
              <a:t>› substring(</a:t>
            </a:r>
            <a:r>
              <a:rPr lang="en-US" sz="2400" dirty="0" err="1"/>
              <a:t>startIndex,endIndex</a:t>
            </a:r>
            <a:r>
              <a:rPr lang="en-US" sz="2400" dirty="0"/>
              <a:t>)</a:t>
            </a:r>
          </a:p>
          <a:p>
            <a:r>
              <a:rPr lang="en-US" sz="2400" dirty="0"/>
              <a:t>› </a:t>
            </a:r>
            <a:r>
              <a:rPr lang="en-US" sz="2400" dirty="0" err="1"/>
              <a:t>trimToSize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265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47700" y="990600"/>
            <a:ext cx="4419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kern="0" spc="5" dirty="0" smtClean="0">
                <a:solidFill>
                  <a:srgbClr val="FFFFFF"/>
                </a:solidFill>
              </a:rPr>
              <a:t>Contents</a:t>
            </a:r>
            <a:endParaRPr lang="en-US" kern="0" spc="5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9E84D3-DA74-41ED-967F-E7E78D787381}"/>
              </a:ext>
            </a:extLst>
          </p:cNvPr>
          <p:cNvSpPr txBox="1"/>
          <p:nvPr/>
        </p:nvSpPr>
        <p:spPr>
          <a:xfrm>
            <a:off x="457200" y="1981200"/>
            <a:ext cx="9220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String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Character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  <a:latin typeface="+mj-lt"/>
              </a:rPr>
              <a:t>StringBuffer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  <a:latin typeface="+mj-lt"/>
              </a:rPr>
              <a:t>StringBuilder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Primitive type Wrapper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4"/>
                </a:solidFill>
                <a:latin typeface="+mj-lt"/>
              </a:rPr>
              <a:t>Collections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4"/>
                </a:solidFill>
                <a:latin typeface="+mj-lt"/>
              </a:rPr>
              <a:t>Collection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4"/>
                </a:solidFill>
                <a:latin typeface="+mj-lt"/>
              </a:rPr>
              <a:t>Collection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4"/>
                </a:solidFill>
                <a:latin typeface="+mj-lt"/>
              </a:rPr>
              <a:t>Maps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4"/>
                </a:solidFill>
                <a:latin typeface="+mj-lt"/>
              </a:rPr>
              <a:t>Comparators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4"/>
                </a:solidFill>
                <a:latin typeface="+mj-lt"/>
              </a:rPr>
              <a:t>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4"/>
                </a:solidFill>
                <a:latin typeface="+mj-lt"/>
              </a:rPr>
              <a:t>Vector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4"/>
                </a:solidFill>
                <a:latin typeface="+mj-lt"/>
              </a:rPr>
              <a:t>Stack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4"/>
                </a:solidFill>
                <a:latin typeface="+mj-lt"/>
              </a:rPr>
              <a:t>Scanner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4"/>
                </a:solidFill>
                <a:latin typeface="+mj-lt"/>
              </a:rPr>
              <a:t>Formatter</a:t>
            </a:r>
          </a:p>
        </p:txBody>
      </p:sp>
    </p:spTree>
    <p:extLst>
      <p:ext uri="{BB962C8B-B14F-4D97-AF65-F5344CB8AC3E}">
        <p14:creationId xmlns:p14="http://schemas.microsoft.com/office/powerpoint/2010/main" val="1144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838200"/>
            <a:ext cx="48768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Primitive Data Type and Wrapper Class Types</a:t>
            </a:r>
            <a:endParaRPr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D54366-454B-4617-8FB7-934C9F27FC4F}"/>
              </a:ext>
            </a:extLst>
          </p:cNvPr>
          <p:cNvSpPr/>
          <p:nvPr/>
        </p:nvSpPr>
        <p:spPr>
          <a:xfrm>
            <a:off x="381000" y="2133600"/>
            <a:ext cx="9220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 primitive type value is not an object, but it can be wrapped in an object using a wrapper class in the Java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 offers a convenient way to incorporate, or wrap, a primitive data type into an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e.g. wrapping </a:t>
            </a:r>
            <a:r>
              <a:rPr lang="en-US" sz="2400" dirty="0">
                <a:solidFill>
                  <a:srgbClr val="FF0000"/>
                </a:solidFill>
              </a:rPr>
              <a:t>int</a:t>
            </a:r>
            <a:r>
              <a:rPr lang="en-US" sz="2400" dirty="0"/>
              <a:t> into the </a:t>
            </a:r>
            <a:r>
              <a:rPr lang="en-US" sz="2400" dirty="0">
                <a:solidFill>
                  <a:srgbClr val="FF0000"/>
                </a:solidFill>
              </a:rPr>
              <a:t>Integer</a:t>
            </a:r>
            <a:r>
              <a:rPr lang="en-US" sz="2400" dirty="0"/>
              <a:t> class, wrapping </a:t>
            </a:r>
            <a:r>
              <a:rPr lang="en-US" sz="2400" dirty="0">
                <a:solidFill>
                  <a:srgbClr val="FF0000"/>
                </a:solidFill>
              </a:rPr>
              <a:t>double</a:t>
            </a:r>
            <a:r>
              <a:rPr lang="en-US" sz="2400" dirty="0"/>
              <a:t> into the </a:t>
            </a:r>
            <a:r>
              <a:rPr lang="en-US" sz="2400" dirty="0">
                <a:solidFill>
                  <a:srgbClr val="FF0000"/>
                </a:solidFill>
              </a:rPr>
              <a:t>Double</a:t>
            </a:r>
            <a:r>
              <a:rPr lang="en-US" sz="2400" dirty="0"/>
              <a:t> class, and wrapping </a:t>
            </a:r>
            <a:r>
              <a:rPr lang="en-US" sz="2400" dirty="0">
                <a:solidFill>
                  <a:srgbClr val="FF0000"/>
                </a:solidFill>
              </a:rPr>
              <a:t>char</a:t>
            </a:r>
            <a:r>
              <a:rPr lang="en-US" sz="2400" dirty="0"/>
              <a:t> into the </a:t>
            </a:r>
            <a:r>
              <a:rPr lang="en-US" sz="2400" dirty="0">
                <a:solidFill>
                  <a:srgbClr val="FF0000"/>
                </a:solidFill>
              </a:rPr>
              <a:t>Character</a:t>
            </a:r>
            <a:r>
              <a:rPr lang="en-US" sz="2400" dirty="0"/>
              <a:t> class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 provides Boolean, Character, Double, Float, Byte, Short, Integer, and Long wrapper classes in the </a:t>
            </a:r>
            <a:r>
              <a:rPr lang="en-US" sz="2400" dirty="0" err="1"/>
              <a:t>java.lang</a:t>
            </a:r>
            <a:r>
              <a:rPr lang="en-US" sz="2400" dirty="0"/>
              <a:t> package for primitive data types.</a:t>
            </a:r>
          </a:p>
        </p:txBody>
      </p:sp>
    </p:spTree>
    <p:extLst>
      <p:ext uri="{BB962C8B-B14F-4D97-AF65-F5344CB8AC3E}">
        <p14:creationId xmlns:p14="http://schemas.microsoft.com/office/powerpoint/2010/main" val="5522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Wrapper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B90AD53-8FF0-4D1E-9B10-B9B3AAA1FAC9}"/>
              </a:ext>
            </a:extLst>
          </p:cNvPr>
          <p:cNvSpPr/>
          <p:nvPr/>
        </p:nvSpPr>
        <p:spPr>
          <a:xfrm>
            <a:off x="428123" y="1981200"/>
            <a:ext cx="92021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The wrapper class in Java provides the mechanism to convert primitive into object and object into primitive.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Since J2SE 5.0, </a:t>
            </a:r>
            <a:r>
              <a:rPr lang="en-US" sz="2400" dirty="0">
                <a:solidFill>
                  <a:srgbClr val="FF0000"/>
                </a:solidFill>
              </a:rPr>
              <a:t>autoboxing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unboxing</a:t>
            </a:r>
            <a:r>
              <a:rPr lang="en-US" sz="2400" dirty="0"/>
              <a:t> feature convert primitives into objects and objects into primitives automatically. The </a:t>
            </a:r>
            <a:r>
              <a:rPr lang="en-US" sz="2400" dirty="0">
                <a:solidFill>
                  <a:srgbClr val="FF0000"/>
                </a:solidFill>
              </a:rPr>
              <a:t>automatic</a:t>
            </a:r>
            <a:r>
              <a:rPr lang="en-US" sz="2400" dirty="0"/>
              <a:t> conversion of primitive into an object is known as </a:t>
            </a:r>
            <a:r>
              <a:rPr lang="en-US" sz="2400" dirty="0">
                <a:solidFill>
                  <a:srgbClr val="FF0000"/>
                </a:solidFill>
              </a:rPr>
              <a:t>autoboxing</a:t>
            </a:r>
            <a:r>
              <a:rPr lang="en-US" sz="2400" dirty="0"/>
              <a:t> and vice-versa unboxing.</a:t>
            </a:r>
          </a:p>
        </p:txBody>
      </p:sp>
    </p:spTree>
    <p:extLst>
      <p:ext uri="{BB962C8B-B14F-4D97-AF65-F5344CB8AC3E}">
        <p14:creationId xmlns:p14="http://schemas.microsoft.com/office/powerpoint/2010/main" val="21917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Use of Wrapper classes in 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B90AD53-8FF0-4D1E-9B10-B9B3AAA1FAC9}"/>
              </a:ext>
            </a:extLst>
          </p:cNvPr>
          <p:cNvSpPr/>
          <p:nvPr/>
        </p:nvSpPr>
        <p:spPr>
          <a:xfrm>
            <a:off x="428123" y="1981200"/>
            <a:ext cx="92021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Change the value in Method</a:t>
            </a:r>
            <a:r>
              <a:rPr lang="en-US" sz="2400" dirty="0"/>
              <a:t>: Java supports only call by value. So, if we pass a primitive value, it will not change the original value. But, if we convert the primitive value in an object, it will change the original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Serialization</a:t>
            </a:r>
            <a:r>
              <a:rPr lang="en-US" sz="2400" dirty="0"/>
              <a:t>: We need to convert the objects into streams to perform the serialization. If we have a primitive value, we can convert it in objects through the wrapper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Synchronization</a:t>
            </a:r>
            <a:r>
              <a:rPr lang="en-US" sz="2400" dirty="0"/>
              <a:t>: Java synchronization works with objects in Multithreading.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java.util</a:t>
            </a:r>
            <a:r>
              <a:rPr lang="en-US" sz="2400" dirty="0">
                <a:solidFill>
                  <a:srgbClr val="FF0000"/>
                </a:solidFill>
              </a:rPr>
              <a:t> package</a:t>
            </a:r>
            <a:r>
              <a:rPr lang="en-US" sz="2400" dirty="0"/>
              <a:t>: The </a:t>
            </a:r>
            <a:r>
              <a:rPr lang="en-US" sz="2400" dirty="0" err="1"/>
              <a:t>java.util</a:t>
            </a:r>
            <a:r>
              <a:rPr lang="en-US" sz="2400" dirty="0"/>
              <a:t> package provides the utility classes to deal with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Collection Framework</a:t>
            </a:r>
            <a:r>
              <a:rPr lang="en-US" sz="2400" dirty="0"/>
              <a:t>: Java collection framework works with objects only. All classes of the collection framework (</a:t>
            </a:r>
            <a:r>
              <a:rPr lang="en-US" sz="2400" dirty="0" err="1"/>
              <a:t>ArrayList</a:t>
            </a:r>
            <a:r>
              <a:rPr lang="en-US" sz="2400" dirty="0"/>
              <a:t>, LinkedList, Vector, HashSet, </a:t>
            </a:r>
            <a:r>
              <a:rPr lang="en-US" sz="2400" dirty="0" err="1"/>
              <a:t>LinkedHashSet</a:t>
            </a:r>
            <a:r>
              <a:rPr lang="en-US" sz="2400" dirty="0"/>
              <a:t>, </a:t>
            </a:r>
            <a:r>
              <a:rPr lang="en-US" sz="2400" dirty="0" err="1"/>
              <a:t>TreeSet</a:t>
            </a:r>
            <a:r>
              <a:rPr lang="en-US" sz="2400" dirty="0"/>
              <a:t>, </a:t>
            </a:r>
            <a:r>
              <a:rPr lang="en-US" sz="2400" dirty="0" err="1"/>
              <a:t>PriorityQueue</a:t>
            </a:r>
            <a:r>
              <a:rPr lang="en-US" sz="2400" dirty="0"/>
              <a:t>, </a:t>
            </a:r>
            <a:r>
              <a:rPr lang="en-US" sz="2400" dirty="0" err="1"/>
              <a:t>ArrayDeque</a:t>
            </a:r>
            <a:r>
              <a:rPr lang="en-US" sz="2400" dirty="0"/>
              <a:t>, etc.) deal with objects only.</a:t>
            </a:r>
          </a:p>
        </p:txBody>
      </p:sp>
    </p:spTree>
    <p:extLst>
      <p:ext uri="{BB962C8B-B14F-4D97-AF65-F5344CB8AC3E}">
        <p14:creationId xmlns:p14="http://schemas.microsoft.com/office/powerpoint/2010/main" val="31765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Use of Wrapper classes in Java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C4C220-57E4-43B0-ABE8-7EE3B1A3BCA9}"/>
              </a:ext>
            </a:extLst>
          </p:cNvPr>
          <p:cNvSpPr/>
          <p:nvPr/>
        </p:nvSpPr>
        <p:spPr>
          <a:xfrm>
            <a:off x="427121" y="2362200"/>
            <a:ext cx="92041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eight classes of the </a:t>
            </a:r>
            <a:r>
              <a:rPr lang="en-US" sz="2400" dirty="0" err="1"/>
              <a:t>java.lang</a:t>
            </a:r>
            <a:r>
              <a:rPr lang="en-US" sz="2400" dirty="0"/>
              <a:t> package are known as wrapper classes in Java. The list of eight wrapper classes are given below: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CD84A98E-91A6-4176-AD4A-9EC3A4894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060217"/>
              </p:ext>
            </p:extLst>
          </p:nvPr>
        </p:nvGraphicFramePr>
        <p:xfrm>
          <a:off x="1828800" y="3532722"/>
          <a:ext cx="4648200" cy="378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xmlns="" val="275665041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xmlns="" val="3668832187"/>
                    </a:ext>
                  </a:extLst>
                </a:gridCol>
              </a:tblGrid>
              <a:tr h="75133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Primitive Type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1" marR="8061" marT="8061" marB="80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Wrapper class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1" marR="8061" marT="8061" marB="8061"/>
                </a:tc>
                <a:extLst>
                  <a:ext uri="{0D108BD9-81ED-4DB2-BD59-A6C34878D82A}">
                    <a16:rowId xmlns:a16="http://schemas.microsoft.com/office/drawing/2014/main" xmlns="" val="2774456160"/>
                  </a:ext>
                </a:extLst>
              </a:tr>
              <a:tr h="3788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boolean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 dirty="0">
                          <a:effectLst/>
                        </a:rPr>
                        <a:t>Boolean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4" marR="5374" marT="5374" marB="5374"/>
                </a:tc>
                <a:extLst>
                  <a:ext uri="{0D108BD9-81ED-4DB2-BD59-A6C34878D82A}">
                    <a16:rowId xmlns:a16="http://schemas.microsoft.com/office/drawing/2014/main" xmlns="" val="4156743713"/>
                  </a:ext>
                </a:extLst>
              </a:tr>
              <a:tr h="3788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char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Character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4" marR="5374" marT="5374" marB="5374"/>
                </a:tc>
                <a:extLst>
                  <a:ext uri="{0D108BD9-81ED-4DB2-BD59-A6C34878D82A}">
                    <a16:rowId xmlns:a16="http://schemas.microsoft.com/office/drawing/2014/main" xmlns="" val="3913901948"/>
                  </a:ext>
                </a:extLst>
              </a:tr>
              <a:tr h="3788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byte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 dirty="0">
                          <a:effectLst/>
                        </a:rPr>
                        <a:t>Byte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4" marR="5374" marT="5374" marB="5374"/>
                </a:tc>
                <a:extLst>
                  <a:ext uri="{0D108BD9-81ED-4DB2-BD59-A6C34878D82A}">
                    <a16:rowId xmlns:a16="http://schemas.microsoft.com/office/drawing/2014/main" xmlns="" val="3451742878"/>
                  </a:ext>
                </a:extLst>
              </a:tr>
              <a:tr h="3788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short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 dirty="0">
                          <a:effectLst/>
                        </a:rPr>
                        <a:t>Short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4" marR="5374" marT="5374" marB="5374"/>
                </a:tc>
                <a:extLst>
                  <a:ext uri="{0D108BD9-81ED-4DB2-BD59-A6C34878D82A}">
                    <a16:rowId xmlns:a16="http://schemas.microsoft.com/office/drawing/2014/main" xmlns="" val="331331580"/>
                  </a:ext>
                </a:extLst>
              </a:tr>
              <a:tr h="3788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int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 dirty="0">
                          <a:effectLst/>
                        </a:rPr>
                        <a:t>Integer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4" marR="5374" marT="5374" marB="5374"/>
                </a:tc>
                <a:extLst>
                  <a:ext uri="{0D108BD9-81ED-4DB2-BD59-A6C34878D82A}">
                    <a16:rowId xmlns:a16="http://schemas.microsoft.com/office/drawing/2014/main" xmlns="" val="3325472716"/>
                  </a:ext>
                </a:extLst>
              </a:tr>
              <a:tr h="3788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long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 dirty="0">
                          <a:effectLst/>
                        </a:rPr>
                        <a:t>Long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4" marR="5374" marT="5374" marB="5374"/>
                </a:tc>
                <a:extLst>
                  <a:ext uri="{0D108BD9-81ED-4DB2-BD59-A6C34878D82A}">
                    <a16:rowId xmlns:a16="http://schemas.microsoft.com/office/drawing/2014/main" xmlns="" val="3611806106"/>
                  </a:ext>
                </a:extLst>
              </a:tr>
              <a:tr h="3788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float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 dirty="0">
                          <a:effectLst/>
                        </a:rPr>
                        <a:t>Float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4" marR="5374" marT="5374" marB="5374"/>
                </a:tc>
                <a:extLst>
                  <a:ext uri="{0D108BD9-81ED-4DB2-BD59-A6C34878D82A}">
                    <a16:rowId xmlns:a16="http://schemas.microsoft.com/office/drawing/2014/main" xmlns="" val="261476946"/>
                  </a:ext>
                </a:extLst>
              </a:tr>
              <a:tr h="3788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double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4" marR="5374" marT="5374" marB="5374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 dirty="0">
                          <a:effectLst/>
                        </a:rPr>
                        <a:t>Double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4" marR="5374" marT="5374" marB="5374"/>
                </a:tc>
                <a:extLst>
                  <a:ext uri="{0D108BD9-81ED-4DB2-BD59-A6C34878D82A}">
                    <a16:rowId xmlns:a16="http://schemas.microsoft.com/office/drawing/2014/main" xmlns="" val="250536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0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Use of Wrapper classes in 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673A95D-E6D4-496F-8EA0-E2CF3B0EA972}"/>
              </a:ext>
            </a:extLst>
          </p:cNvPr>
          <p:cNvSpPr/>
          <p:nvPr/>
        </p:nvSpPr>
        <p:spPr>
          <a:xfrm>
            <a:off x="381000" y="2133600"/>
            <a:ext cx="9296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//Java program to convert primitive into objects  </a:t>
            </a:r>
          </a:p>
          <a:p>
            <a:r>
              <a:rPr lang="en-US" sz="2400" dirty="0"/>
              <a:t>//</a:t>
            </a:r>
            <a:r>
              <a:rPr lang="en-US" sz="2400" dirty="0">
                <a:solidFill>
                  <a:srgbClr val="FF0000"/>
                </a:solidFill>
              </a:rPr>
              <a:t>Autoboxing</a:t>
            </a:r>
            <a:r>
              <a:rPr lang="en-US" sz="2400" dirty="0"/>
              <a:t> example of int to Integer  </a:t>
            </a:r>
          </a:p>
          <a:p>
            <a:endParaRPr lang="en-US" sz="2400" dirty="0" smtClean="0"/>
          </a:p>
          <a:p>
            <a:r>
              <a:rPr lang="en-US" sz="2400" dirty="0" smtClean="0"/>
              <a:t>public </a:t>
            </a:r>
            <a:r>
              <a:rPr lang="en-US" sz="2400" dirty="0"/>
              <a:t>class WrapperExample1{  </a:t>
            </a:r>
          </a:p>
          <a:p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endParaRPr lang="en-US" sz="2400" dirty="0" smtClean="0"/>
          </a:p>
          <a:p>
            <a:r>
              <a:rPr lang="en-US" sz="2400" dirty="0" smtClean="0"/>
              <a:t>//</a:t>
            </a:r>
            <a:r>
              <a:rPr lang="en-US" sz="2400" dirty="0"/>
              <a:t>Converting int into Integer  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/>
              <a:t>a=20;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Integer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</a:t>
            </a:r>
            <a:r>
              <a:rPr lang="en-US" sz="2400" dirty="0" err="1">
                <a:solidFill>
                  <a:srgbClr val="FF0000"/>
                </a:solidFill>
              </a:rPr>
              <a:t>Integer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rgbClr val="FF0000"/>
                </a:solidFill>
              </a:rPr>
              <a:t>valueOf</a:t>
            </a:r>
            <a:r>
              <a:rPr lang="en-US" sz="2400" dirty="0"/>
              <a:t>(a);    //converting int into Integer explicitly  </a:t>
            </a:r>
          </a:p>
          <a:p>
            <a:r>
              <a:rPr lang="en-US" sz="2400" dirty="0"/>
              <a:t>Integer j=a;   </a:t>
            </a:r>
            <a:r>
              <a:rPr lang="en-US" sz="2000" dirty="0"/>
              <a:t>//autoboxing, now compiler will write </a:t>
            </a:r>
            <a:r>
              <a:rPr lang="en-US" sz="2000" dirty="0" err="1"/>
              <a:t>Integer.valueOf</a:t>
            </a:r>
            <a:r>
              <a:rPr lang="en-US" sz="2000" dirty="0"/>
              <a:t>(a) internally  </a:t>
            </a:r>
          </a:p>
          <a:p>
            <a:r>
              <a:rPr lang="en-US" sz="2400" dirty="0"/>
              <a:t>  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(a+" "+</a:t>
            </a:r>
            <a:r>
              <a:rPr lang="en-US" sz="2400" dirty="0" err="1"/>
              <a:t>i</a:t>
            </a:r>
            <a:r>
              <a:rPr lang="en-US" sz="2400" dirty="0"/>
              <a:t>+" "+j);  </a:t>
            </a:r>
          </a:p>
          <a:p>
            <a:r>
              <a:rPr lang="en-US" sz="2400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42754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Use of Wrapper classes in 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673A95D-E6D4-496F-8EA0-E2CF3B0EA972}"/>
              </a:ext>
            </a:extLst>
          </p:cNvPr>
          <p:cNvSpPr/>
          <p:nvPr/>
        </p:nvSpPr>
        <p:spPr>
          <a:xfrm>
            <a:off x="381000" y="2133600"/>
            <a:ext cx="9296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//Java program to convert object into primitives  </a:t>
            </a:r>
          </a:p>
          <a:p>
            <a:r>
              <a:rPr lang="en-US" sz="2400" dirty="0"/>
              <a:t>//</a:t>
            </a:r>
            <a:r>
              <a:rPr lang="en-US" sz="2400" dirty="0">
                <a:solidFill>
                  <a:srgbClr val="FF0000"/>
                </a:solidFill>
              </a:rPr>
              <a:t>Unboxing</a:t>
            </a:r>
            <a:r>
              <a:rPr lang="en-US" sz="2400" dirty="0"/>
              <a:t> example of Integer to int  </a:t>
            </a:r>
          </a:p>
          <a:p>
            <a:endParaRPr lang="en-US" sz="2400" dirty="0"/>
          </a:p>
          <a:p>
            <a:r>
              <a:rPr lang="en-US" sz="2400" dirty="0"/>
              <a:t>public class WrapperExample2{    </a:t>
            </a:r>
          </a:p>
          <a:p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  </a:t>
            </a:r>
          </a:p>
          <a:p>
            <a:endParaRPr lang="en-US" sz="2400" dirty="0" smtClean="0"/>
          </a:p>
          <a:p>
            <a:r>
              <a:rPr lang="en-US" sz="2400" dirty="0" smtClean="0"/>
              <a:t>//</a:t>
            </a:r>
            <a:r>
              <a:rPr lang="en-US" sz="2400" dirty="0"/>
              <a:t>Converting Integer to int  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Integer</a:t>
            </a:r>
            <a:r>
              <a:rPr lang="en-US" sz="2400" dirty="0"/>
              <a:t> a=new Integer(3);  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</a:t>
            </a:r>
            <a:r>
              <a:rPr lang="en-US" sz="2400" dirty="0" err="1"/>
              <a:t>a.</a:t>
            </a:r>
            <a:r>
              <a:rPr lang="en-US" sz="2400" dirty="0" err="1">
                <a:solidFill>
                  <a:srgbClr val="FF0000"/>
                </a:solidFill>
              </a:rPr>
              <a:t>intValue</a:t>
            </a:r>
            <a:r>
              <a:rPr lang="en-US" sz="2400" dirty="0"/>
              <a:t>();//converting Integer to int explicitly  </a:t>
            </a:r>
          </a:p>
          <a:p>
            <a:endParaRPr lang="en-US" sz="2400" dirty="0"/>
          </a:p>
          <a:p>
            <a:r>
              <a:rPr lang="en-US" sz="2400" dirty="0"/>
              <a:t>int j=a;   //unboxing, now compiler will write </a:t>
            </a:r>
            <a:r>
              <a:rPr lang="en-US" sz="2400" dirty="0" err="1"/>
              <a:t>a.</a:t>
            </a:r>
            <a:r>
              <a:rPr lang="en-US" sz="2400" dirty="0" err="1">
                <a:solidFill>
                  <a:srgbClr val="FF0000"/>
                </a:solidFill>
              </a:rPr>
              <a:t>intValue</a:t>
            </a:r>
            <a:r>
              <a:rPr lang="en-US" sz="2400" dirty="0"/>
              <a:t>() internally    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(a+" "+</a:t>
            </a:r>
            <a:r>
              <a:rPr lang="en-US" sz="2400" dirty="0" err="1"/>
              <a:t>i</a:t>
            </a:r>
            <a:r>
              <a:rPr lang="en-US" sz="2400" dirty="0"/>
              <a:t>+" "+j);    </a:t>
            </a:r>
          </a:p>
          <a:p>
            <a:r>
              <a:rPr lang="en-US" sz="2400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40983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14400"/>
            <a:ext cx="45720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Big integer and Big decimal class</a:t>
            </a:r>
            <a:endParaRPr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1E74D47-12DD-4D87-8C33-0B1ED674186D}"/>
              </a:ext>
            </a:extLst>
          </p:cNvPr>
          <p:cNvSpPr/>
          <p:nvPr/>
        </p:nvSpPr>
        <p:spPr>
          <a:xfrm>
            <a:off x="609600" y="2455039"/>
            <a:ext cx="9067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The </a:t>
            </a:r>
            <a:r>
              <a:rPr lang="en-US" sz="2400" dirty="0" err="1">
                <a:solidFill>
                  <a:srgbClr val="FF0000"/>
                </a:solidFill>
              </a:rPr>
              <a:t>BigInteger</a:t>
            </a:r>
            <a:r>
              <a:rPr lang="en-US" sz="2400" dirty="0">
                <a:solidFill>
                  <a:srgbClr val="FF0000"/>
                </a:solidFill>
              </a:rPr>
              <a:t> and </a:t>
            </a:r>
            <a:r>
              <a:rPr lang="en-US" sz="2400" dirty="0" err="1">
                <a:solidFill>
                  <a:srgbClr val="FF0000"/>
                </a:solidFill>
              </a:rPr>
              <a:t>BigDecimal</a:t>
            </a:r>
            <a:r>
              <a:rPr lang="en-US" sz="2400" dirty="0">
                <a:solidFill>
                  <a:srgbClr val="FF0000"/>
                </a:solidFill>
              </a:rPr>
              <a:t> classes can be used to represent integers or decimal numbers of any size and precision.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need to compute with very large integers or high-precision floating-point values, you can use the </a:t>
            </a:r>
            <a:r>
              <a:rPr lang="en-US" sz="2400" dirty="0" err="1"/>
              <a:t>BigInteger</a:t>
            </a:r>
            <a:r>
              <a:rPr lang="en-US" sz="2400" dirty="0"/>
              <a:t> and </a:t>
            </a:r>
            <a:r>
              <a:rPr lang="en-US" sz="2400" dirty="0" err="1"/>
              <a:t>BigDecimal</a:t>
            </a:r>
            <a:r>
              <a:rPr lang="en-US" sz="2400" dirty="0"/>
              <a:t> classes in the </a:t>
            </a:r>
            <a:r>
              <a:rPr lang="en-US" sz="2400" dirty="0" err="1"/>
              <a:t>java.math</a:t>
            </a:r>
            <a:r>
              <a:rPr lang="en-US" sz="2400" dirty="0"/>
              <a:t>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Both are </a:t>
            </a:r>
            <a:r>
              <a:rPr lang="en-US" sz="2400" dirty="0">
                <a:solidFill>
                  <a:srgbClr val="FF0000"/>
                </a:solidFill>
              </a:rPr>
              <a:t>immutable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5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Big Integer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DF288A8-CE21-4920-B487-989CE2197A15}"/>
              </a:ext>
            </a:extLst>
          </p:cNvPr>
          <p:cNvSpPr/>
          <p:nvPr/>
        </p:nvSpPr>
        <p:spPr>
          <a:xfrm>
            <a:off x="429126" y="2057400"/>
            <a:ext cx="962927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import </a:t>
            </a:r>
            <a:r>
              <a:rPr lang="en-US" sz="2400" dirty="0" err="1">
                <a:solidFill>
                  <a:srgbClr val="FF0000"/>
                </a:solidFill>
              </a:rPr>
              <a:t>java.math</a:t>
            </a:r>
            <a:r>
              <a:rPr lang="en-US" sz="2400" dirty="0">
                <a:solidFill>
                  <a:srgbClr val="FF0000"/>
                </a:solidFill>
              </a:rPr>
              <a:t>.*;</a:t>
            </a:r>
          </a:p>
          <a:p>
            <a:r>
              <a:rPr lang="en-US" sz="2400" dirty="0"/>
              <a:t>public class Main{	</a:t>
            </a:r>
          </a:p>
          <a:p>
            <a:r>
              <a:rPr lang="en-US" sz="2400" dirty="0"/>
              <a:t>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        </a:t>
            </a:r>
          </a:p>
          <a:p>
            <a:r>
              <a:rPr lang="en-US" sz="2400" dirty="0"/>
              <a:t>int aa = 9223372036854775807;        </a:t>
            </a:r>
          </a:p>
          <a:p>
            <a:r>
              <a:rPr lang="en-US" sz="2400" dirty="0"/>
              <a:t>int bb = 2 ;        </a:t>
            </a:r>
          </a:p>
          <a:p>
            <a:r>
              <a:rPr lang="en-US" sz="2400" dirty="0"/>
              <a:t>int cc = aa*bb;        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(cc); </a:t>
            </a:r>
            <a:r>
              <a:rPr lang="en-US" sz="2400" dirty="0" smtClean="0"/>
              <a:t>//Will not work     </a:t>
            </a:r>
            <a:endParaRPr lang="en-US" sz="2400" dirty="0"/>
          </a:p>
          <a:p>
            <a:r>
              <a:rPr lang="en-US" sz="2400" dirty="0"/>
              <a:t>                  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BigInteger</a:t>
            </a:r>
            <a:r>
              <a:rPr lang="en-US" sz="2400" dirty="0"/>
              <a:t> a = new </a:t>
            </a:r>
            <a:r>
              <a:rPr lang="en-US" sz="2400" dirty="0" err="1"/>
              <a:t>BigInteger</a:t>
            </a:r>
            <a:r>
              <a:rPr lang="en-US" sz="2400" dirty="0"/>
              <a:t>("9223372036854775807");        </a:t>
            </a:r>
          </a:p>
          <a:p>
            <a:r>
              <a:rPr lang="en-US" sz="2400" dirty="0" err="1"/>
              <a:t>BigInteger</a:t>
            </a:r>
            <a:r>
              <a:rPr lang="en-US" sz="2400" dirty="0"/>
              <a:t> b = new </a:t>
            </a:r>
            <a:r>
              <a:rPr lang="en-US" sz="2400" dirty="0" err="1"/>
              <a:t>BigInteger</a:t>
            </a:r>
            <a:r>
              <a:rPr lang="en-US" sz="2400" dirty="0"/>
              <a:t>("2");        </a:t>
            </a:r>
          </a:p>
          <a:p>
            <a:r>
              <a:rPr lang="en-US" sz="2400" dirty="0" err="1"/>
              <a:t>BigInteger</a:t>
            </a:r>
            <a:r>
              <a:rPr lang="en-US" sz="2400" dirty="0"/>
              <a:t> c = </a:t>
            </a:r>
            <a:r>
              <a:rPr lang="en-US" sz="2400" dirty="0" err="1"/>
              <a:t>a.multiply</a:t>
            </a:r>
            <a:r>
              <a:rPr lang="en-US" sz="2400" dirty="0"/>
              <a:t>(b); // 9223372036854775807 * 2        </a:t>
            </a:r>
            <a:r>
              <a:rPr lang="en-US" sz="2400" dirty="0" err="1"/>
              <a:t>System.out.println</a:t>
            </a:r>
            <a:r>
              <a:rPr lang="en-US" sz="2400" dirty="0"/>
              <a:t>(c</a:t>
            </a:r>
            <a:r>
              <a:rPr lang="en-US" sz="2400" dirty="0" smtClean="0"/>
              <a:t>); //This will work</a:t>
            </a:r>
            <a:endParaRPr lang="en-US" sz="2400" dirty="0"/>
          </a:p>
          <a:p>
            <a:r>
              <a:rPr lang="en-US" sz="2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5063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Big Decimal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7F439FC-7E07-41C5-A000-E87C51E1FB70}"/>
              </a:ext>
            </a:extLst>
          </p:cNvPr>
          <p:cNvSpPr/>
          <p:nvPr/>
        </p:nvSpPr>
        <p:spPr>
          <a:xfrm>
            <a:off x="457200" y="2078534"/>
            <a:ext cx="9601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import </a:t>
            </a:r>
            <a:r>
              <a:rPr lang="en-US" sz="2400" dirty="0" err="1">
                <a:solidFill>
                  <a:srgbClr val="FF0000"/>
                </a:solidFill>
              </a:rPr>
              <a:t>java.math</a:t>
            </a:r>
            <a:r>
              <a:rPr lang="en-US" sz="2400" dirty="0">
                <a:solidFill>
                  <a:srgbClr val="FF0000"/>
                </a:solidFill>
              </a:rPr>
              <a:t>.*;</a:t>
            </a:r>
          </a:p>
          <a:p>
            <a:r>
              <a:rPr lang="en-US" sz="2400" dirty="0"/>
              <a:t>public class Main{    </a:t>
            </a:r>
          </a:p>
          <a:p>
            <a:r>
              <a:rPr lang="en-US" sz="2400" dirty="0"/>
              <a:t>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    {   </a:t>
            </a:r>
          </a:p>
          <a:p>
            <a:r>
              <a:rPr lang="en-US" sz="2400" dirty="0"/>
              <a:t>             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BigDecimal</a:t>
            </a:r>
            <a:r>
              <a:rPr lang="en-US" sz="2400" dirty="0"/>
              <a:t> bd1 = new </a:t>
            </a:r>
            <a:r>
              <a:rPr lang="en-US" sz="2400" dirty="0" err="1"/>
              <a:t>BigDecimal</a:t>
            </a:r>
            <a:r>
              <a:rPr lang="en-US" sz="2400" dirty="0"/>
              <a:t>("124567890.0987654321");        </a:t>
            </a:r>
          </a:p>
          <a:p>
            <a:r>
              <a:rPr lang="en-US" sz="2400" dirty="0" err="1"/>
              <a:t>BigDecimal</a:t>
            </a:r>
            <a:r>
              <a:rPr lang="en-US" sz="2400" dirty="0"/>
              <a:t> bd2 = new </a:t>
            </a:r>
            <a:r>
              <a:rPr lang="en-US" sz="2400" dirty="0" err="1"/>
              <a:t>BigDecimal</a:t>
            </a:r>
            <a:r>
              <a:rPr lang="en-US" sz="2400" dirty="0"/>
              <a:t>("987654321.123456789");     </a:t>
            </a:r>
          </a:p>
          <a:p>
            <a:r>
              <a:rPr lang="en-US" sz="2400" dirty="0"/>
              <a:t>                   </a:t>
            </a:r>
          </a:p>
          <a:p>
            <a:r>
              <a:rPr lang="en-US" sz="2400" dirty="0"/>
              <a:t>bd1 = bd1.add(bd2);        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("BigDecimal1 = " + bd1);               </a:t>
            </a:r>
          </a:p>
          <a:p>
            <a:r>
              <a:rPr lang="en-US" sz="2400" dirty="0"/>
              <a:t>bd1 = bd1.multiply(bd2);        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("BigDecimal1 = " + bd1);    </a:t>
            </a:r>
          </a:p>
          <a:p>
            <a:r>
              <a:rPr lang="en-US" sz="2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04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xmlns="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 smtClean="0">
                <a:solidFill>
                  <a:srgbClr val="FFFFFF"/>
                </a:solidFill>
              </a:rPr>
              <a:t>Character </a:t>
            </a:r>
            <a:r>
              <a:rPr lang="en-US" sz="3200" spc="5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855F3A2-156D-4BFD-B395-D163A5D4B2B4}"/>
              </a:ext>
            </a:extLst>
          </p:cNvPr>
          <p:cNvSpPr/>
          <p:nvPr/>
        </p:nvSpPr>
        <p:spPr>
          <a:xfrm>
            <a:off x="457200" y="2209800"/>
            <a:ext cx="876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 provides a wrapper class Character in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java.lang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package. An object of type Character contains a single field, whose type is char. The Character class offers a number of useful class (i.e., static) methods for manipulating characters. You can create a Character object with the Character constructor.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Creating a Character object: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Character </a:t>
            </a:r>
            <a:r>
              <a:rPr lang="en-US" sz="2400" dirty="0" err="1">
                <a:solidFill>
                  <a:srgbClr val="FF0000"/>
                </a:solidFill>
              </a:rPr>
              <a:t>ch</a:t>
            </a:r>
            <a:r>
              <a:rPr lang="en-US" sz="2400" dirty="0">
                <a:solidFill>
                  <a:srgbClr val="FF0000"/>
                </a:solidFill>
              </a:rPr>
              <a:t> = new Character('a');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855F3A2-156D-4BFD-B395-D163A5D4B2B4}"/>
              </a:ext>
            </a:extLst>
          </p:cNvPr>
          <p:cNvSpPr/>
          <p:nvPr/>
        </p:nvSpPr>
        <p:spPr>
          <a:xfrm>
            <a:off x="457200" y="5486400"/>
            <a:ext cx="876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Methods in Character </a:t>
            </a:r>
            <a:r>
              <a:rPr lang="en-US" sz="2400" b="1" dirty="0" smtClean="0"/>
              <a:t>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 </a:t>
            </a:r>
            <a:r>
              <a:rPr lang="en-IN" sz="2400" b="1" dirty="0" err="1"/>
              <a:t>boolean</a:t>
            </a:r>
            <a:r>
              <a:rPr lang="en-IN" sz="2400" b="1" dirty="0"/>
              <a:t> </a:t>
            </a:r>
            <a:r>
              <a:rPr lang="en-IN" sz="2400" b="1" dirty="0" err="1"/>
              <a:t>isLetter</a:t>
            </a:r>
            <a:r>
              <a:rPr lang="en-IN" sz="2400" b="1" dirty="0"/>
              <a:t>(char </a:t>
            </a:r>
            <a:r>
              <a:rPr lang="en-IN" sz="2400" b="1" dirty="0" err="1"/>
              <a:t>ch</a:t>
            </a:r>
            <a:r>
              <a:rPr lang="en-IN" sz="2400" b="1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err="1" smtClean="0"/>
              <a:t>boolean</a:t>
            </a:r>
            <a:r>
              <a:rPr lang="en-US" sz="2400" b="1" dirty="0" smtClean="0"/>
              <a:t> </a:t>
            </a:r>
            <a:r>
              <a:rPr lang="en-US" sz="2400" b="1" dirty="0" err="1"/>
              <a:t>isDigit</a:t>
            </a:r>
            <a:r>
              <a:rPr lang="en-US" sz="2400" b="1" dirty="0"/>
              <a:t>(char </a:t>
            </a:r>
            <a:r>
              <a:rPr lang="en-US" sz="2400" b="1" dirty="0" err="1"/>
              <a:t>ch</a:t>
            </a:r>
            <a:r>
              <a:rPr lang="en-US" sz="2400" b="1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0000"/>
                </a:solidFill>
              </a:rPr>
              <a:t>boolean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isWhitespace</a:t>
            </a:r>
            <a:r>
              <a:rPr lang="en-US" sz="2400" b="1" dirty="0">
                <a:solidFill>
                  <a:srgbClr val="FF0000"/>
                </a:solidFill>
              </a:rPr>
              <a:t>(char </a:t>
            </a:r>
            <a:r>
              <a:rPr lang="en-US" sz="2400" b="1" dirty="0" err="1">
                <a:solidFill>
                  <a:srgbClr val="FF0000"/>
                </a:solidFill>
              </a:rPr>
              <a:t>ch</a:t>
            </a:r>
            <a:r>
              <a:rPr lang="en-US" sz="2400" b="1" dirty="0" smtClean="0">
                <a:solidFill>
                  <a:srgbClr val="FF0000"/>
                </a:solidFill>
              </a:rPr>
              <a:t>), </a:t>
            </a:r>
            <a:r>
              <a:rPr lang="en-US" sz="2400" b="1" dirty="0" err="1" smtClean="0">
                <a:solidFill>
                  <a:srgbClr val="FF0000"/>
                </a:solidFill>
              </a:rPr>
              <a:t>etc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0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67073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 smtClean="0">
                <a:solidFill>
                  <a:srgbClr val="FFFFFF"/>
                </a:solidFill>
              </a:rPr>
              <a:t>String Class</a:t>
            </a:r>
            <a:endParaRPr lang="en-US" sz="3200" kern="0" spc="5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9E84D3-DA74-41ED-967F-E7E78D787381}"/>
              </a:ext>
            </a:extLst>
          </p:cNvPr>
          <p:cNvSpPr txBox="1"/>
          <p:nvPr/>
        </p:nvSpPr>
        <p:spPr>
          <a:xfrm>
            <a:off x="457200" y="2133600"/>
            <a:ext cx="92202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+mj-lt"/>
              </a:rPr>
              <a:t>In </a:t>
            </a:r>
            <a:r>
              <a:rPr lang="en-US" sz="2400" dirty="0" smtClean="0">
                <a:solidFill>
                  <a:srgbClr val="202124"/>
                </a:solidFill>
                <a:latin typeface="+mj-lt"/>
              </a:rPr>
              <a:t>Java, </a:t>
            </a:r>
            <a:r>
              <a:rPr lang="en-US" sz="2400" dirty="0">
                <a:solidFill>
                  <a:srgbClr val="202124"/>
                </a:solidFill>
                <a:latin typeface="+mj-lt"/>
              </a:rPr>
              <a:t>string is basically an object that represents sequence of char values. An </a:t>
            </a:r>
            <a:r>
              <a:rPr lang="en-US" sz="2400" dirty="0" smtClean="0">
                <a:solidFill>
                  <a:srgbClr val="202124"/>
                </a:solidFill>
                <a:latin typeface="+mj-lt"/>
              </a:rPr>
              <a:t>array of </a:t>
            </a:r>
            <a:r>
              <a:rPr lang="en-US" sz="2400" dirty="0">
                <a:solidFill>
                  <a:srgbClr val="202124"/>
                </a:solidFill>
                <a:latin typeface="+mj-lt"/>
              </a:rPr>
              <a:t>characters works same as Java string. </a:t>
            </a:r>
            <a:endParaRPr lang="en-US" sz="2400" dirty="0" smtClean="0">
              <a:solidFill>
                <a:srgbClr val="202124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02124"/>
                </a:solidFill>
                <a:latin typeface="+mj-lt"/>
              </a:rPr>
              <a:t>For </a:t>
            </a:r>
            <a:r>
              <a:rPr lang="en-US" sz="2400" dirty="0">
                <a:solidFill>
                  <a:srgbClr val="202124"/>
                </a:solidFill>
                <a:latin typeface="+mj-lt"/>
              </a:rPr>
              <a:t>example</a:t>
            </a:r>
            <a:r>
              <a:rPr lang="en-US" sz="2400" dirty="0" smtClean="0">
                <a:solidFill>
                  <a:srgbClr val="202124"/>
                </a:solidFill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02124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char</a:t>
            </a:r>
            <a:r>
              <a:rPr lang="en-US" sz="2800" dirty="0">
                <a:solidFill>
                  <a:srgbClr val="FF0000"/>
                </a:solidFill>
              </a:rPr>
              <a:t>[] </a:t>
            </a:r>
            <a:r>
              <a:rPr lang="en-US" sz="2800" dirty="0" err="1">
                <a:solidFill>
                  <a:srgbClr val="FF0000"/>
                </a:solidFill>
              </a:rPr>
              <a:t>ch</a:t>
            </a:r>
            <a:r>
              <a:rPr lang="en-US" sz="2800" dirty="0">
                <a:solidFill>
                  <a:srgbClr val="FF0000"/>
                </a:solidFill>
              </a:rPr>
              <a:t>={'</a:t>
            </a:r>
            <a:r>
              <a:rPr lang="en-US" sz="2800" dirty="0" err="1">
                <a:solidFill>
                  <a:srgbClr val="FF0000"/>
                </a:solidFill>
              </a:rPr>
              <a:t>j','a','v','a</a:t>
            </a:r>
            <a:r>
              <a:rPr lang="en-US" sz="2800" dirty="0" smtClean="0">
                <a:solidFill>
                  <a:srgbClr val="FF0000"/>
                </a:solidFill>
              </a:rPr>
              <a:t>'};</a:t>
            </a:r>
            <a:r>
              <a:rPr lang="en-US" sz="2800" dirty="0">
                <a:solidFill>
                  <a:srgbClr val="FF0000"/>
                </a:solidFill>
              </a:rPr>
              <a:t>  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String s=</a:t>
            </a:r>
            <a:r>
              <a:rPr lang="en-US" sz="2800" b="1" dirty="0">
                <a:solidFill>
                  <a:srgbClr val="FF0000"/>
                </a:solidFill>
              </a:rPr>
              <a:t>new</a:t>
            </a:r>
            <a:r>
              <a:rPr lang="en-US" sz="2800" dirty="0">
                <a:solidFill>
                  <a:srgbClr val="FF0000"/>
                </a:solidFill>
              </a:rPr>
              <a:t> String(</a:t>
            </a:r>
            <a:r>
              <a:rPr lang="en-US" sz="2800" dirty="0" err="1">
                <a:solidFill>
                  <a:srgbClr val="FF0000"/>
                </a:solidFill>
              </a:rPr>
              <a:t>ch</a:t>
            </a:r>
            <a:r>
              <a:rPr lang="en-US" sz="2800" dirty="0">
                <a:solidFill>
                  <a:srgbClr val="FF0000"/>
                </a:solidFill>
              </a:rPr>
              <a:t>);  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  <a:p>
            <a:r>
              <a:rPr lang="en-US" sz="2800" dirty="0"/>
              <a:t>is same as: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String s="</a:t>
            </a:r>
            <a:r>
              <a:rPr lang="en-US" sz="2800" b="1" dirty="0" smtClean="0">
                <a:solidFill>
                  <a:schemeClr val="accent2"/>
                </a:solidFill>
              </a:rPr>
              <a:t>java";</a:t>
            </a:r>
            <a:r>
              <a:rPr lang="en-US" sz="2800" b="1" dirty="0">
                <a:solidFill>
                  <a:schemeClr val="accent2"/>
                </a:solidFill>
              </a:rPr>
              <a:t> 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68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xmlns="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 smtClean="0">
                <a:solidFill>
                  <a:srgbClr val="FFFFFF"/>
                </a:solidFill>
              </a:rPr>
              <a:t>Character </a:t>
            </a:r>
            <a:r>
              <a:rPr lang="en-US" sz="3200" spc="5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597" y="2209800"/>
            <a:ext cx="891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public </a:t>
            </a:r>
            <a:r>
              <a:rPr lang="en-IN" sz="2400" dirty="0"/>
              <a:t>class Test {</a:t>
            </a:r>
          </a:p>
          <a:p>
            <a:r>
              <a:rPr lang="en-IN" sz="2400" dirty="0"/>
              <a:t>    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</a:t>
            </a:r>
          </a:p>
          <a:p>
            <a:r>
              <a:rPr lang="en-IN" sz="2400" dirty="0"/>
              <a:t>    {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Character.</a:t>
            </a:r>
            <a:r>
              <a:rPr lang="en-IN" sz="2400" dirty="0" err="1">
                <a:solidFill>
                  <a:srgbClr val="FF0000"/>
                </a:solidFill>
              </a:rPr>
              <a:t>isLetter</a:t>
            </a:r>
            <a:r>
              <a:rPr lang="en-IN" sz="2400" dirty="0"/>
              <a:t>('A'));</a:t>
            </a:r>
          </a:p>
          <a:p>
            <a:r>
              <a:rPr lang="en-IN" sz="2400" dirty="0"/>
              <a:t>  </a:t>
            </a:r>
            <a:r>
              <a:rPr lang="en-IN" sz="2400" dirty="0" smtClean="0"/>
              <a:t>      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Character.isLetter</a:t>
            </a:r>
            <a:r>
              <a:rPr lang="en-IN" sz="2400" dirty="0"/>
              <a:t>('0</a:t>
            </a:r>
            <a:r>
              <a:rPr lang="en-IN" sz="2400" dirty="0" smtClean="0"/>
              <a:t>'));</a:t>
            </a:r>
          </a:p>
          <a:p>
            <a:endParaRPr lang="en-US" sz="2400" dirty="0"/>
          </a:p>
          <a:p>
            <a:r>
              <a:rPr lang="en-IN" sz="2400" dirty="0" smtClean="0"/>
              <a:t>       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</a:t>
            </a:r>
            <a:r>
              <a:rPr lang="en-IN" sz="2400" dirty="0" err="1" smtClean="0"/>
              <a:t>Character.</a:t>
            </a:r>
            <a:r>
              <a:rPr lang="en-IN" sz="2400" dirty="0" err="1" smtClean="0">
                <a:solidFill>
                  <a:srgbClr val="FF0000"/>
                </a:solidFill>
              </a:rPr>
              <a:t>isDigit</a:t>
            </a:r>
            <a:r>
              <a:rPr lang="en-IN" sz="2400" dirty="0"/>
              <a:t>('A'));</a:t>
            </a:r>
          </a:p>
          <a:p>
            <a:r>
              <a:rPr lang="en-IN" sz="2400" dirty="0"/>
              <a:t>  </a:t>
            </a:r>
            <a:r>
              <a:rPr lang="en-IN" sz="2400" dirty="0" smtClean="0"/>
              <a:t>      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Character.isDigit</a:t>
            </a:r>
            <a:r>
              <a:rPr lang="en-IN" sz="2400" dirty="0"/>
              <a:t>('0</a:t>
            </a:r>
            <a:r>
              <a:rPr lang="en-IN" sz="2400" dirty="0" smtClean="0"/>
              <a:t>'));</a:t>
            </a:r>
          </a:p>
          <a:p>
            <a:endParaRPr lang="en-IN" sz="2400" dirty="0" smtClean="0"/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Character.</a:t>
            </a:r>
            <a:r>
              <a:rPr lang="en-US" sz="2400" dirty="0" err="1" smtClean="0">
                <a:solidFill>
                  <a:srgbClr val="FF0000"/>
                </a:solidFill>
              </a:rPr>
              <a:t>isWhitespace</a:t>
            </a:r>
            <a:r>
              <a:rPr lang="en-US" sz="2400" dirty="0"/>
              <a:t>('A'));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Character.isWhitespace</a:t>
            </a:r>
            <a:r>
              <a:rPr lang="en-US" sz="2400" dirty="0"/>
              <a:t>(' '));</a:t>
            </a:r>
          </a:p>
          <a:p>
            <a:endParaRPr lang="en-IN" sz="2400" dirty="0"/>
          </a:p>
          <a:p>
            <a:r>
              <a:rPr lang="en-IN" sz="2400" dirty="0"/>
              <a:t>    }</a:t>
            </a:r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30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>
          <a:xfrm>
            <a:off x="609600" y="2362200"/>
            <a:ext cx="7040880" cy="4431983"/>
          </a:xfrm>
        </p:spPr>
        <p:txBody>
          <a:bodyPr/>
          <a:lstStyle/>
          <a:p>
            <a:r>
              <a:rPr lang="en-US" sz="2400" dirty="0"/>
              <a:t>Collections overview, </a:t>
            </a:r>
            <a:endParaRPr lang="en-US" sz="2400" dirty="0" smtClean="0"/>
          </a:p>
          <a:p>
            <a:r>
              <a:rPr lang="en-US" sz="2400" dirty="0" smtClean="0"/>
              <a:t>Collection </a:t>
            </a:r>
            <a:r>
              <a:rPr lang="en-US" sz="2400" dirty="0"/>
              <a:t>interfaces, </a:t>
            </a:r>
            <a:endParaRPr lang="en-US" sz="2400" dirty="0" smtClean="0"/>
          </a:p>
          <a:p>
            <a:r>
              <a:rPr lang="en-US" sz="2400" dirty="0" smtClean="0"/>
              <a:t>Collection </a:t>
            </a:r>
            <a:r>
              <a:rPr lang="en-US" sz="2400" dirty="0"/>
              <a:t>classes, </a:t>
            </a:r>
            <a:endParaRPr lang="en-US" sz="2400" dirty="0" smtClean="0"/>
          </a:p>
          <a:p>
            <a:pPr marL="800062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Maps </a:t>
            </a:r>
          </a:p>
          <a:p>
            <a:pPr marL="800062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Comparators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062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Lists</a:t>
            </a:r>
          </a:p>
          <a:p>
            <a:pPr marL="800062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Vector class</a:t>
            </a:r>
          </a:p>
          <a:p>
            <a:pPr marL="800062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Stack class</a:t>
            </a:r>
          </a:p>
          <a:p>
            <a:pPr marL="800062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Scanner</a:t>
            </a:r>
          </a:p>
          <a:p>
            <a:pPr marL="800062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Formatter </a:t>
            </a:r>
            <a:r>
              <a:rPr lang="en-US" sz="2400" dirty="0"/>
              <a:t>	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159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xmlns="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 smtClean="0">
                <a:solidFill>
                  <a:srgbClr val="FFFFFF"/>
                </a:solidFill>
              </a:rPr>
              <a:t>Collections </a:t>
            </a:r>
            <a:endParaRPr lang="en-US" sz="3200" spc="5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855F3A2-156D-4BFD-B395-D163A5D4B2B4}"/>
              </a:ext>
            </a:extLst>
          </p:cNvPr>
          <p:cNvSpPr/>
          <p:nvPr/>
        </p:nvSpPr>
        <p:spPr>
          <a:xfrm>
            <a:off x="457200" y="2209800"/>
            <a:ext cx="8763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 Collection represents a single unit of objects, i.e., a group.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Collection in Java is a framework that provides an architecture to store and manipulate the group of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 Collections can achieve all the operations that you perform on a data such as searching, sorting, insertion, manipulation, and deletion.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 Collection means a single unit of objects. Java Collection framework provides many </a:t>
            </a:r>
            <a:r>
              <a:rPr lang="en-US" sz="2400" dirty="0">
                <a:solidFill>
                  <a:srgbClr val="FF0000"/>
                </a:solidFill>
              </a:rPr>
              <a:t>interfaces</a:t>
            </a:r>
            <a:r>
              <a:rPr lang="en-US" sz="2400" dirty="0"/>
              <a:t> </a:t>
            </a:r>
            <a:r>
              <a:rPr lang="en-US" sz="2400" b="1" dirty="0"/>
              <a:t>(Set, List, Queue, </a:t>
            </a:r>
            <a:r>
              <a:rPr lang="en-US" sz="2400" b="1" dirty="0" err="1"/>
              <a:t>Deque</a:t>
            </a:r>
            <a:r>
              <a:rPr lang="en-US" sz="2400" b="1" dirty="0"/>
              <a:t>)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classes</a:t>
            </a:r>
            <a:r>
              <a:rPr lang="en-US" sz="2400" dirty="0"/>
              <a:t> </a:t>
            </a:r>
            <a:r>
              <a:rPr lang="en-US" sz="2400" b="1" dirty="0"/>
              <a:t>(</a:t>
            </a:r>
            <a:r>
              <a:rPr lang="en-US" sz="2400" b="1" dirty="0" err="1" smtClean="0"/>
              <a:t>ArrayList</a:t>
            </a:r>
            <a:r>
              <a:rPr lang="en-US" sz="2400" b="1" dirty="0" smtClean="0"/>
              <a:t>, </a:t>
            </a:r>
            <a:r>
              <a:rPr lang="en-US" sz="2400" b="1" dirty="0"/>
              <a:t>Vector, </a:t>
            </a:r>
            <a:r>
              <a:rPr lang="en-US" sz="2400" b="1" dirty="0" err="1" smtClean="0"/>
              <a:t>LinkedList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PriorityQueue</a:t>
            </a:r>
            <a:r>
              <a:rPr lang="en-US" sz="2400" b="1" dirty="0" smtClean="0"/>
              <a:t>, </a:t>
            </a:r>
            <a:r>
              <a:rPr lang="en-US" sz="2400" b="1" dirty="0" err="1"/>
              <a:t>HashSet</a:t>
            </a:r>
            <a:r>
              <a:rPr lang="en-US" sz="2400" b="1" dirty="0"/>
              <a:t>, </a:t>
            </a:r>
            <a:r>
              <a:rPr lang="en-US" sz="2400" b="1" dirty="0" err="1"/>
              <a:t>LinkedHashSet</a:t>
            </a:r>
            <a:r>
              <a:rPr lang="en-US" sz="2400" b="1" dirty="0"/>
              <a:t>, </a:t>
            </a:r>
            <a:r>
              <a:rPr lang="en-US" sz="2400" b="1" dirty="0" err="1"/>
              <a:t>TreeSet</a:t>
            </a:r>
            <a:r>
              <a:rPr lang="en-US" sz="2400" b="1" dirty="0"/>
              <a:t>).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xmlns="" id="{CFFBF49D-0409-446C-A45D-C50D66DA1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8382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 smtClean="0">
                <a:solidFill>
                  <a:srgbClr val="FFFFFF"/>
                </a:solidFill>
              </a:rPr>
              <a:t>Collection Interface and Classes </a:t>
            </a:r>
            <a:endParaRPr lang="en-US" sz="3200" spc="5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19" y="1905000"/>
            <a:ext cx="7924800" cy="57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Iterators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581526" y="2514600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Iterator is a classic design pattern for walking through a data structure without having to expose the details of how data is stored in the data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Collection interface extends the </a:t>
            </a:r>
            <a:r>
              <a:rPr lang="en-US" sz="2400" dirty="0" err="1">
                <a:solidFill>
                  <a:srgbClr val="FF0000"/>
                </a:solidFill>
              </a:rPr>
              <a:t>Iterable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interface.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Iterable</a:t>
            </a:r>
            <a:r>
              <a:rPr lang="en-US" sz="2400" dirty="0"/>
              <a:t> interface defines the iterator method, which returns an iterator.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Collection interface contains the methods for manipulating the elements in a collection, and you can obtain an </a:t>
            </a:r>
            <a:r>
              <a:rPr lang="en-US" sz="2400" dirty="0">
                <a:solidFill>
                  <a:srgbClr val="FF0000"/>
                </a:solidFill>
              </a:rPr>
              <a:t>iterator object for traversing elements in the collection.</a:t>
            </a:r>
          </a:p>
        </p:txBody>
      </p:sp>
    </p:spTree>
    <p:extLst>
      <p:ext uri="{BB962C8B-B14F-4D97-AF65-F5344CB8AC3E}">
        <p14:creationId xmlns:p14="http://schemas.microsoft.com/office/powerpoint/2010/main" val="42334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Iterators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2BEDEC3-8349-A3B6-B702-E42E2DF9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9" y="2133600"/>
            <a:ext cx="9862801" cy="386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Iterators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94D762C-8D9A-42B0-C32D-22CA988E1460}"/>
              </a:ext>
            </a:extLst>
          </p:cNvPr>
          <p:cNvSpPr txBox="1"/>
          <p:nvPr/>
        </p:nvSpPr>
        <p:spPr>
          <a:xfrm>
            <a:off x="457200" y="2133600"/>
            <a:ext cx="9220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import </a:t>
            </a:r>
            <a:r>
              <a:rPr lang="en-IN" sz="2400" dirty="0" err="1"/>
              <a:t>java.util</a:t>
            </a:r>
            <a:r>
              <a:rPr lang="en-IN" sz="2400" dirty="0"/>
              <a:t>.*;</a:t>
            </a:r>
          </a:p>
          <a:p>
            <a:r>
              <a:rPr lang="en-IN" sz="2400" dirty="0"/>
              <a:t> </a:t>
            </a:r>
          </a:p>
          <a:p>
            <a:r>
              <a:rPr lang="en-IN" sz="2400" dirty="0"/>
              <a:t>  public class Main {</a:t>
            </a:r>
          </a:p>
          <a:p>
            <a:r>
              <a:rPr lang="en-IN" sz="2400" dirty="0"/>
              <a:t>  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 {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Collection&lt;String&gt; collection = new </a:t>
            </a:r>
            <a:r>
              <a:rPr lang="en-IN" sz="2400" dirty="0" err="1">
                <a:solidFill>
                  <a:srgbClr val="FF0000"/>
                </a:solidFill>
              </a:rPr>
              <a:t>ArrayList</a:t>
            </a:r>
            <a:r>
              <a:rPr lang="en-IN" sz="2400" dirty="0">
                <a:solidFill>
                  <a:srgbClr val="FF0000"/>
                </a:solidFill>
              </a:rPr>
              <a:t>&lt;&gt;();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collection.add</a:t>
            </a:r>
            <a:r>
              <a:rPr lang="en-IN" sz="2400" dirty="0"/>
              <a:t>("New York");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collection.add</a:t>
            </a:r>
            <a:r>
              <a:rPr lang="en-IN" sz="2400" dirty="0"/>
              <a:t>("Atlanta");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collection.add</a:t>
            </a:r>
            <a:r>
              <a:rPr lang="en-IN" sz="2400" dirty="0"/>
              <a:t>("Dallas");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collection.add</a:t>
            </a:r>
            <a:r>
              <a:rPr lang="en-IN" sz="2400" dirty="0"/>
              <a:t>("Madison");</a:t>
            </a:r>
          </a:p>
          <a:p>
            <a:endParaRPr lang="en-IN" sz="2400" dirty="0"/>
          </a:p>
          <a:p>
            <a:r>
              <a:rPr lang="en-IN" sz="2400" dirty="0">
                <a:solidFill>
                  <a:srgbClr val="FF0000"/>
                </a:solidFill>
              </a:rPr>
              <a:t> Iterator&lt;String&gt; iterator = </a:t>
            </a:r>
            <a:r>
              <a:rPr lang="en-IN" sz="2400" dirty="0" err="1">
                <a:solidFill>
                  <a:srgbClr val="FF0000"/>
                </a:solidFill>
              </a:rPr>
              <a:t>collection.iterator</a:t>
            </a:r>
            <a:r>
              <a:rPr lang="en-IN" sz="2400" dirty="0">
                <a:solidFill>
                  <a:srgbClr val="FF0000"/>
                </a:solidFill>
              </a:rPr>
              <a:t>();</a:t>
            </a:r>
          </a:p>
          <a:p>
            <a:r>
              <a:rPr lang="en-IN" sz="2400" dirty="0"/>
              <a:t> while (</a:t>
            </a:r>
            <a:r>
              <a:rPr lang="en-IN" sz="2400" dirty="0" err="1"/>
              <a:t>iterator.</a:t>
            </a:r>
            <a:r>
              <a:rPr lang="en-IN" sz="2400" dirty="0" err="1">
                <a:solidFill>
                  <a:srgbClr val="FF0000"/>
                </a:solidFill>
              </a:rPr>
              <a:t>hasNext</a:t>
            </a:r>
            <a:r>
              <a:rPr lang="en-IN" sz="2400" dirty="0"/>
              <a:t>()) {</a:t>
            </a:r>
          </a:p>
          <a:p>
            <a:r>
              <a:rPr lang="en-IN" sz="2400" dirty="0"/>
              <a:t> </a:t>
            </a:r>
            <a:r>
              <a:rPr lang="en-IN" sz="2400" dirty="0" err="1"/>
              <a:t>System.out.print</a:t>
            </a:r>
            <a:r>
              <a:rPr lang="en-IN" sz="2400" dirty="0"/>
              <a:t>(</a:t>
            </a:r>
            <a:r>
              <a:rPr lang="en-IN" sz="2400" dirty="0" err="1"/>
              <a:t>iterator.</a:t>
            </a:r>
            <a:r>
              <a:rPr lang="en-IN" sz="2400" dirty="0" err="1">
                <a:solidFill>
                  <a:srgbClr val="FF0000"/>
                </a:solidFill>
              </a:rPr>
              <a:t>next</a:t>
            </a:r>
            <a:r>
              <a:rPr lang="en-IN" sz="2400" dirty="0"/>
              <a:t>().</a:t>
            </a:r>
            <a:r>
              <a:rPr lang="en-IN" sz="2400" dirty="0" err="1"/>
              <a:t>toUpperCase</a:t>
            </a:r>
            <a:r>
              <a:rPr lang="en-IN" sz="2400" dirty="0"/>
              <a:t>() + " ");</a:t>
            </a:r>
          </a:p>
          <a:p>
            <a:r>
              <a:rPr lang="en-IN" sz="2400" dirty="0"/>
              <a:t> }</a:t>
            </a:r>
          </a:p>
          <a:p>
            <a:r>
              <a:rPr lang="en-IN" sz="2400" dirty="0"/>
              <a:t> </a:t>
            </a:r>
            <a:r>
              <a:rPr lang="en-IN" sz="2400" dirty="0" err="1"/>
              <a:t>System.out.println</a:t>
            </a:r>
            <a:r>
              <a:rPr lang="en-IN" sz="2400" dirty="0"/>
              <a:t>();  }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AE11865-8D14-5611-5DC3-DD0439711968}"/>
              </a:ext>
            </a:extLst>
          </p:cNvPr>
          <p:cNvSpPr txBox="1"/>
          <p:nvPr/>
        </p:nvSpPr>
        <p:spPr>
          <a:xfrm>
            <a:off x="6019800" y="4949755"/>
            <a:ext cx="3848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NEW YORK ATLANTA DALLAS MADISON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21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Lists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457200" y="22098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List interface extends the Collection interface and defines a collection for storing elements in a </a:t>
            </a:r>
            <a:r>
              <a:rPr lang="en-US" sz="2400" dirty="0">
                <a:solidFill>
                  <a:srgbClr val="FF0000"/>
                </a:solidFill>
              </a:rPr>
              <a:t>sequential order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To create a list, use one of its two concrete classes: </a:t>
            </a:r>
            <a:r>
              <a:rPr lang="en-US" sz="2400" b="1" dirty="0" err="1"/>
              <a:t>ArrayList</a:t>
            </a:r>
            <a:r>
              <a:rPr lang="en-US" sz="2400" b="1" dirty="0"/>
              <a:t> or LinkedList.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List interface adds position-oriented operations, as well as a new list iterator that enables the user to traverse the list bidirectionally.</a:t>
            </a:r>
          </a:p>
        </p:txBody>
      </p:sp>
    </p:spTree>
    <p:extLst>
      <p:ext uri="{BB962C8B-B14F-4D97-AF65-F5344CB8AC3E}">
        <p14:creationId xmlns:p14="http://schemas.microsoft.com/office/powerpoint/2010/main" val="32549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Lists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856F95D-4F46-ADE8-4240-713B0D07A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" y="2387958"/>
            <a:ext cx="9946640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4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List Iterator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9127C1B-007B-45C4-BFF3-AF7BBD29F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37932"/>
            <a:ext cx="9543630" cy="4848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0C04107-88A9-C37A-7A2E-E14DD264D135}"/>
              </a:ext>
            </a:extLst>
          </p:cNvPr>
          <p:cNvSpPr txBox="1"/>
          <p:nvPr/>
        </p:nvSpPr>
        <p:spPr>
          <a:xfrm>
            <a:off x="4666830" y="2047471"/>
            <a:ext cx="5257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listIterator</a:t>
            </a:r>
            <a:r>
              <a:rPr lang="en-US" sz="2000" dirty="0"/>
              <a:t>() or </a:t>
            </a:r>
            <a:r>
              <a:rPr lang="en-US" sz="2000" dirty="0" err="1"/>
              <a:t>listIterator</a:t>
            </a:r>
            <a:r>
              <a:rPr lang="en-US" sz="2000" dirty="0"/>
              <a:t>(</a:t>
            </a:r>
            <a:r>
              <a:rPr lang="en-US" sz="2000" dirty="0" err="1"/>
              <a:t>startIndex</a:t>
            </a:r>
            <a:r>
              <a:rPr lang="en-US" sz="2000" dirty="0"/>
              <a:t>) method returns an instance of </a:t>
            </a:r>
            <a:r>
              <a:rPr lang="en-US" sz="2000" dirty="0" err="1"/>
              <a:t>ListIterator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ListIterator</a:t>
            </a:r>
            <a:r>
              <a:rPr lang="en-US" sz="2000" dirty="0"/>
              <a:t> interface extends the Iterator interface to add bidirectional traversal of the list.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102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67073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 smtClean="0">
                <a:solidFill>
                  <a:srgbClr val="FFFFFF"/>
                </a:solidFill>
              </a:rPr>
              <a:t>String Class</a:t>
            </a:r>
            <a:endParaRPr lang="en-US" sz="3200" kern="0" spc="5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9E84D3-DA74-41ED-967F-E7E78D787381}"/>
              </a:ext>
            </a:extLst>
          </p:cNvPr>
          <p:cNvSpPr txBox="1"/>
          <p:nvPr/>
        </p:nvSpPr>
        <p:spPr>
          <a:xfrm>
            <a:off x="228600" y="1981200"/>
            <a:ext cx="9829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String is a collection of characters. </a:t>
            </a:r>
            <a:r>
              <a:rPr lang="en-US" sz="2400" b="1" dirty="0" smtClean="0">
                <a:solidFill>
                  <a:srgbClr val="00B050"/>
                </a:solidFill>
              </a:rPr>
              <a:t>In </a:t>
            </a:r>
            <a:r>
              <a:rPr lang="en-US" sz="2400" b="1" dirty="0">
                <a:solidFill>
                  <a:srgbClr val="00B050"/>
                </a:solidFill>
              </a:rPr>
              <a:t>Java, string is an object that represents a sequence of </a:t>
            </a:r>
            <a:r>
              <a:rPr lang="en-US" sz="2400" b="1" dirty="0" smtClean="0">
                <a:solidFill>
                  <a:srgbClr val="00B050"/>
                </a:solidFill>
              </a:rPr>
              <a:t>characters.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Java String is immutable which means it cannot be changed. </a:t>
            </a:r>
            <a:r>
              <a:rPr lang="en-US" sz="2400" dirty="0">
                <a:solidFill>
                  <a:srgbClr val="202124"/>
                </a:solidFill>
                <a:latin typeface="+mj-lt"/>
              </a:rPr>
              <a:t>Whenever we change any string, a new instance is created. </a:t>
            </a:r>
            <a:endParaRPr lang="en-US" sz="2400" dirty="0" smtClean="0">
              <a:solidFill>
                <a:srgbClr val="202124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02124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02124"/>
                </a:solidFill>
                <a:latin typeface="+mj-lt"/>
              </a:rPr>
              <a:t>Java </a:t>
            </a:r>
            <a:r>
              <a:rPr lang="en-US" sz="2400" dirty="0">
                <a:solidFill>
                  <a:srgbClr val="202124"/>
                </a:solidFill>
                <a:latin typeface="+mj-lt"/>
              </a:rPr>
              <a:t>String class provides a lot of methods to perform operations on strings such as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compare(), </a:t>
            </a:r>
            <a:r>
              <a:rPr lang="en-US" sz="2400" dirty="0" err="1">
                <a:solidFill>
                  <a:srgbClr val="FF0000"/>
                </a:solidFill>
                <a:latin typeface="+mj-lt"/>
              </a:rPr>
              <a:t>concat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(), equals(), split(), length(), replace(), </a:t>
            </a:r>
            <a:r>
              <a:rPr lang="en-US" sz="2400" dirty="0" err="1">
                <a:solidFill>
                  <a:srgbClr val="FF0000"/>
                </a:solidFill>
                <a:latin typeface="+mj-lt"/>
              </a:rPr>
              <a:t>compareTo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(), intern(), substring() etc</a:t>
            </a:r>
            <a:r>
              <a:rPr lang="en-US" sz="2400" dirty="0">
                <a:solidFill>
                  <a:srgbClr val="202124"/>
                </a:solidFill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02124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4"/>
                </a:solidFill>
                <a:latin typeface="+mj-lt"/>
              </a:rPr>
              <a:t>The </a:t>
            </a:r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java.lang.String</a:t>
            </a:r>
            <a:r>
              <a:rPr lang="en-US" sz="2400" b="1" dirty="0">
                <a:solidFill>
                  <a:srgbClr val="202124"/>
                </a:solidFill>
                <a:latin typeface="+mj-lt"/>
              </a:rPr>
              <a:t> class implements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Serializable</a:t>
            </a:r>
            <a:r>
              <a:rPr lang="en-US" sz="2400" b="1" dirty="0">
                <a:solidFill>
                  <a:srgbClr val="202124"/>
                </a:solidFill>
                <a:latin typeface="+mj-lt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+mj-lt"/>
              </a:rPr>
              <a:t>Comparable</a:t>
            </a:r>
            <a:r>
              <a:rPr lang="en-US" sz="2400" b="1" dirty="0">
                <a:solidFill>
                  <a:srgbClr val="202124"/>
                </a:solidFill>
                <a:latin typeface="+mj-lt"/>
              </a:rPr>
              <a:t> and </a:t>
            </a:r>
            <a:r>
              <a:rPr lang="en-US" sz="2400" b="1" u="sng" dirty="0" err="1">
                <a:solidFill>
                  <a:srgbClr val="0070C0"/>
                </a:solidFill>
                <a:latin typeface="+mj-lt"/>
              </a:rPr>
              <a:t>CharSequence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b="1" dirty="0" smtClean="0">
                <a:solidFill>
                  <a:srgbClr val="202124"/>
                </a:solidFill>
                <a:latin typeface="+mj-lt"/>
              </a:rPr>
              <a:t>interfaces.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202124"/>
                </a:solidFill>
                <a:latin typeface="+mj-lt"/>
              </a:rPr>
              <a:t>The </a:t>
            </a:r>
            <a:r>
              <a:rPr lang="en-US" sz="2400" b="1" dirty="0" err="1">
                <a:solidFill>
                  <a:srgbClr val="202124"/>
                </a:solidFill>
                <a:latin typeface="+mj-lt"/>
              </a:rPr>
              <a:t>CharSequence</a:t>
            </a:r>
            <a:r>
              <a:rPr lang="en-US" sz="2400" b="1" dirty="0">
                <a:solidFill>
                  <a:srgbClr val="202124"/>
                </a:solidFill>
                <a:latin typeface="+mj-lt"/>
              </a:rPr>
              <a:t> interface is used to represent the sequence of characters</a:t>
            </a:r>
            <a:r>
              <a:rPr lang="en-US" sz="2400" b="1" dirty="0">
                <a:solidFill>
                  <a:srgbClr val="00B050"/>
                </a:solidFill>
                <a:latin typeface="+mj-lt"/>
              </a:rPr>
              <a:t>. String, </a:t>
            </a:r>
            <a:r>
              <a:rPr lang="en-US" sz="2400" b="1" dirty="0" err="1" smtClean="0">
                <a:solidFill>
                  <a:srgbClr val="00B050"/>
                </a:solidFill>
                <a:latin typeface="+mj-lt"/>
              </a:rPr>
              <a:t>StringBuffer</a:t>
            </a:r>
            <a:r>
              <a:rPr lang="en-US" sz="2400" b="1" dirty="0" smtClean="0">
                <a:solidFill>
                  <a:srgbClr val="00B050"/>
                </a:solidFill>
                <a:latin typeface="+mj-lt"/>
              </a:rPr>
              <a:t> and </a:t>
            </a:r>
            <a:r>
              <a:rPr lang="en-US" sz="2400" b="1" dirty="0" err="1" smtClean="0">
                <a:solidFill>
                  <a:srgbClr val="00B050"/>
                </a:solidFill>
                <a:latin typeface="+mj-lt"/>
              </a:rPr>
              <a:t>StringBuilder</a:t>
            </a:r>
            <a:r>
              <a:rPr lang="en-US" sz="24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b="1" dirty="0" smtClean="0">
                <a:solidFill>
                  <a:srgbClr val="202124"/>
                </a:solidFill>
                <a:latin typeface="+mj-lt"/>
              </a:rPr>
              <a:t>classes </a:t>
            </a:r>
            <a:r>
              <a:rPr lang="en-US" sz="2400" b="1" dirty="0">
                <a:solidFill>
                  <a:srgbClr val="202124"/>
                </a:solidFill>
                <a:latin typeface="+mj-lt"/>
              </a:rPr>
              <a:t>implement it. It means, </a:t>
            </a:r>
            <a:r>
              <a:rPr lang="en-US" sz="2400" b="1" u="sng" dirty="0">
                <a:solidFill>
                  <a:srgbClr val="202124"/>
                </a:solidFill>
                <a:latin typeface="+mj-lt"/>
              </a:rPr>
              <a:t>we can create strings in Java by using these three classes.</a:t>
            </a:r>
          </a:p>
        </p:txBody>
      </p:sp>
    </p:spTree>
    <p:extLst>
      <p:ext uri="{BB962C8B-B14F-4D97-AF65-F5344CB8AC3E}">
        <p14:creationId xmlns:p14="http://schemas.microsoft.com/office/powerpoint/2010/main" val="50171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Iterator vs List Iterator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3F896DA-8A23-1798-5B27-A6C1B85536BE}"/>
              </a:ext>
            </a:extLst>
          </p:cNvPr>
          <p:cNvSpPr txBox="1"/>
          <p:nvPr/>
        </p:nvSpPr>
        <p:spPr>
          <a:xfrm>
            <a:off x="601579" y="2438400"/>
            <a:ext cx="8458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 can traverse only in forward direction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ListIterator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traverses both in forward and backward directions.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Iterator we cannot modify or replace elements present in Collection. But,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ListIterator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modify or replace elements with the help of set(E 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methods are next(), remove(),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ListIterator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methods are next(), previous(),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hasPrevious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add(E e).</a:t>
            </a:r>
          </a:p>
        </p:txBody>
      </p:sp>
    </p:spTree>
    <p:extLst>
      <p:ext uri="{BB962C8B-B14F-4D97-AF65-F5344CB8AC3E}">
        <p14:creationId xmlns:p14="http://schemas.microsoft.com/office/powerpoint/2010/main" val="22074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949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 err="1" smtClean="0">
                <a:solidFill>
                  <a:srgbClr val="FFFFFF"/>
                </a:solidFill>
              </a:rPr>
              <a:t>ArrayList</a:t>
            </a:r>
            <a:endParaRPr lang="en-US" sz="3200" kern="0" spc="5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140089"/>
            <a:ext cx="9753600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Java </a:t>
            </a:r>
            <a:r>
              <a:rPr lang="en-US" sz="2400" dirty="0" err="1"/>
              <a:t>ArrayList</a:t>
            </a:r>
            <a:r>
              <a:rPr lang="en-US" sz="2400" dirty="0"/>
              <a:t> class uses a </a:t>
            </a:r>
            <a:r>
              <a:rPr lang="en-US" sz="2400" b="1" dirty="0">
                <a:solidFill>
                  <a:srgbClr val="FF0000"/>
                </a:solidFill>
              </a:rPr>
              <a:t>dynamic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array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for storing the elements. It is like an array, but there is 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size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limit</a:t>
            </a:r>
            <a:r>
              <a:rPr lang="en-US" sz="2400" dirty="0"/>
              <a:t>. We can add or remove elements anytime. So, it is much more flexible than the traditional array. It is found in the </a:t>
            </a:r>
            <a:r>
              <a:rPr lang="en-US" sz="2400" dirty="0" err="1"/>
              <a:t>java.util</a:t>
            </a:r>
            <a:r>
              <a:rPr lang="en-US" sz="2400" dirty="0"/>
              <a:t> package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Java </a:t>
            </a:r>
            <a:r>
              <a:rPr lang="en-US" sz="2300" dirty="0" err="1"/>
              <a:t>ArrayList</a:t>
            </a:r>
            <a:r>
              <a:rPr lang="en-US" sz="2300" dirty="0"/>
              <a:t> class can contain duplicate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Java </a:t>
            </a:r>
            <a:r>
              <a:rPr lang="en-US" sz="2300" dirty="0" err="1"/>
              <a:t>ArrayList</a:t>
            </a:r>
            <a:r>
              <a:rPr lang="en-US" sz="2300" dirty="0"/>
              <a:t> class maintains insertion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Java </a:t>
            </a:r>
            <a:r>
              <a:rPr lang="en-US" sz="2300" dirty="0" err="1"/>
              <a:t>ArrayList</a:t>
            </a:r>
            <a:r>
              <a:rPr lang="en-US" sz="2300" dirty="0"/>
              <a:t> class is non synchronized.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Java </a:t>
            </a:r>
            <a:r>
              <a:rPr lang="en-US" sz="2300" dirty="0" err="1"/>
              <a:t>ArrayList</a:t>
            </a:r>
            <a:r>
              <a:rPr lang="en-US" sz="2300" dirty="0"/>
              <a:t> allows random access because the array works on an index basis.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/>
              <a:t>In </a:t>
            </a:r>
            <a:r>
              <a:rPr lang="en-US" sz="2300" b="1" dirty="0" err="1"/>
              <a:t>ArrayList</a:t>
            </a:r>
            <a:r>
              <a:rPr lang="en-US" sz="2300" b="1" dirty="0"/>
              <a:t>, manipulation is a little bit slower than the </a:t>
            </a:r>
            <a:r>
              <a:rPr lang="en-US" sz="2300" b="1" dirty="0" err="1"/>
              <a:t>LinkedList</a:t>
            </a:r>
            <a:r>
              <a:rPr lang="en-US" sz="2300" b="1" dirty="0"/>
              <a:t> in Java because a lot of shifting needs to occur if any element is removed from the array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We can not create an array list of the primitive types, such as </a:t>
            </a:r>
            <a:r>
              <a:rPr lang="en-US" sz="2300" dirty="0" err="1"/>
              <a:t>int</a:t>
            </a:r>
            <a:r>
              <a:rPr lang="en-US" sz="2300" dirty="0"/>
              <a:t>, float, char, etc. It is required to use the required wrapper class in such cases. For example</a:t>
            </a:r>
            <a:r>
              <a:rPr lang="en-US" sz="2300" dirty="0" smtClean="0"/>
              <a:t>: </a:t>
            </a:r>
            <a:r>
              <a:rPr lang="en-IN" sz="2400" dirty="0" err="1">
                <a:solidFill>
                  <a:srgbClr val="FF0000"/>
                </a:solidFill>
              </a:rPr>
              <a:t>ArrayList</a:t>
            </a:r>
            <a:r>
              <a:rPr lang="en-IN" sz="2400" dirty="0">
                <a:solidFill>
                  <a:srgbClr val="FF0000"/>
                </a:solidFill>
              </a:rPr>
              <a:t>&lt;Integer&gt; al = </a:t>
            </a:r>
            <a:r>
              <a:rPr lang="en-IN" sz="2400" b="1" dirty="0">
                <a:solidFill>
                  <a:srgbClr val="FF0000"/>
                </a:solidFill>
              </a:rPr>
              <a:t>new</a:t>
            </a:r>
            <a:r>
              <a:rPr lang="en-IN" sz="2400" dirty="0">
                <a:solidFill>
                  <a:srgbClr val="FF0000"/>
                </a:solidFill>
              </a:rPr>
              <a:t> </a:t>
            </a:r>
            <a:r>
              <a:rPr lang="en-IN" sz="2400" dirty="0" err="1">
                <a:solidFill>
                  <a:srgbClr val="FF0000"/>
                </a:solidFill>
              </a:rPr>
              <a:t>ArrayList</a:t>
            </a:r>
            <a:r>
              <a:rPr lang="en-IN" sz="2400" dirty="0">
                <a:solidFill>
                  <a:srgbClr val="FF0000"/>
                </a:solidFill>
              </a:rPr>
              <a:t>&lt;Integer&gt;(); </a:t>
            </a:r>
            <a:endParaRPr lang="en-IN" sz="2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949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 err="1" smtClean="0">
                <a:solidFill>
                  <a:srgbClr val="FFFFFF"/>
                </a:solidFill>
              </a:rPr>
              <a:t>ArrayList</a:t>
            </a:r>
            <a:endParaRPr lang="en-US" sz="3200" kern="0" spc="5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07" y="2183884"/>
            <a:ext cx="8340493" cy="520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600" kern="0" spc="5" dirty="0" err="1" smtClean="0">
                <a:solidFill>
                  <a:srgbClr val="FFFFFF"/>
                </a:solidFill>
              </a:rPr>
              <a:t>ArrayList</a:t>
            </a:r>
            <a:endParaRPr lang="en-US" sz="3600" kern="0" spc="5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457200" y="1981200"/>
            <a:ext cx="9601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java.util</a:t>
            </a:r>
            <a:r>
              <a:rPr lang="en-US" sz="2000" dirty="0"/>
              <a:t>.*;  </a:t>
            </a:r>
          </a:p>
          <a:p>
            <a:r>
              <a:rPr lang="en-US" sz="2000" dirty="0"/>
              <a:t>public class Main{  </a:t>
            </a:r>
          </a:p>
          <a:p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[]){  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ArrayList</a:t>
            </a:r>
            <a:r>
              <a:rPr lang="en-US" sz="2000" dirty="0">
                <a:solidFill>
                  <a:srgbClr val="FF0000"/>
                </a:solidFill>
              </a:rPr>
              <a:t>&lt;String&gt; al=new </a:t>
            </a:r>
            <a:r>
              <a:rPr lang="en-US" sz="2000" dirty="0" err="1">
                <a:solidFill>
                  <a:srgbClr val="FF0000"/>
                </a:solidFill>
              </a:rPr>
              <a:t>ArrayList</a:t>
            </a:r>
            <a:r>
              <a:rPr lang="en-US" sz="2000" dirty="0">
                <a:solidFill>
                  <a:srgbClr val="FF0000"/>
                </a:solidFill>
              </a:rPr>
              <a:t>&lt;String&gt;(); </a:t>
            </a:r>
            <a:r>
              <a:rPr lang="en-US" sz="2000" dirty="0" smtClean="0"/>
              <a:t>//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 al = new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(); </a:t>
            </a:r>
            <a:endParaRPr lang="en-US" sz="2000" dirty="0"/>
          </a:p>
          <a:p>
            <a:r>
              <a:rPr lang="en-US" sz="2000" dirty="0" err="1">
                <a:solidFill>
                  <a:srgbClr val="FF0000"/>
                </a:solidFill>
              </a:rPr>
              <a:t>al.add</a:t>
            </a:r>
            <a:r>
              <a:rPr lang="en-US" sz="2000" dirty="0"/>
              <a:t>("Ravi");  </a:t>
            </a:r>
          </a:p>
          <a:p>
            <a:r>
              <a:rPr lang="en-US" sz="2000" dirty="0" err="1"/>
              <a:t>al.add</a:t>
            </a:r>
            <a:r>
              <a:rPr lang="en-US" sz="2000" dirty="0"/>
              <a:t>("Vijay");  </a:t>
            </a:r>
          </a:p>
          <a:p>
            <a:r>
              <a:rPr lang="en-US" sz="2000" dirty="0" err="1"/>
              <a:t>al.add</a:t>
            </a:r>
            <a:r>
              <a:rPr lang="en-US" sz="2000" dirty="0"/>
              <a:t>("Aarav");  </a:t>
            </a:r>
          </a:p>
          <a:p>
            <a:r>
              <a:rPr lang="en-US" sz="2000" dirty="0" err="1"/>
              <a:t>al.add</a:t>
            </a:r>
            <a:r>
              <a:rPr lang="en-US" sz="2000" dirty="0"/>
              <a:t>("Ajay");  </a:t>
            </a:r>
          </a:p>
          <a:p>
            <a:r>
              <a:rPr lang="en-US" sz="2000" dirty="0"/>
              <a:t>for(String s2:al)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("Elements:"+s2); 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rgbClr val="FF0000"/>
                </a:solidFill>
              </a:rPr>
              <a:t>al.remove</a:t>
            </a:r>
            <a:r>
              <a:rPr lang="en-US" sz="2000" dirty="0"/>
              <a:t>("Ravi");</a:t>
            </a:r>
          </a:p>
          <a:p>
            <a:r>
              <a:rPr lang="en-US" sz="2000" dirty="0"/>
              <a:t>for(String s:al)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("After remove:"+s);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rgbClr val="FF0000"/>
                </a:solidFill>
              </a:rPr>
              <a:t>al.clear</a:t>
            </a:r>
            <a:r>
              <a:rPr lang="en-US" sz="2000" dirty="0"/>
              <a:t>();</a:t>
            </a:r>
          </a:p>
          <a:p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al.</a:t>
            </a:r>
            <a:r>
              <a:rPr lang="en-US" sz="2000" dirty="0" err="1" smtClean="0">
                <a:solidFill>
                  <a:srgbClr val="FF0000"/>
                </a:solidFill>
              </a:rPr>
              <a:t>size</a:t>
            </a:r>
            <a:r>
              <a:rPr lang="en-US" sz="2000" dirty="0"/>
              <a:t>());</a:t>
            </a:r>
          </a:p>
          <a:p>
            <a:r>
              <a:rPr lang="en-US" sz="2000" dirty="0"/>
              <a:t>}  </a:t>
            </a:r>
            <a:r>
              <a:rPr lang="en-US" sz="2000" dirty="0" smtClean="0"/>
              <a:t>} 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574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600" kern="0" spc="5" dirty="0" err="1" smtClean="0">
                <a:solidFill>
                  <a:srgbClr val="FFFFFF"/>
                </a:solidFill>
              </a:rPr>
              <a:t>LinkedList</a:t>
            </a:r>
            <a:endParaRPr lang="en-US" sz="3600" kern="0" spc="5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2098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Java </a:t>
            </a:r>
            <a:r>
              <a:rPr lang="en-US" sz="2400" dirty="0" err="1"/>
              <a:t>LinkedList</a:t>
            </a:r>
            <a:r>
              <a:rPr lang="en-US" sz="2400" dirty="0"/>
              <a:t> class uses a </a:t>
            </a:r>
            <a:r>
              <a:rPr lang="en-US" sz="2400" dirty="0">
                <a:solidFill>
                  <a:srgbClr val="FF0000"/>
                </a:solidFill>
              </a:rPr>
              <a:t>doubly linked list </a:t>
            </a:r>
            <a:r>
              <a:rPr lang="en-US" sz="2400" dirty="0"/>
              <a:t>to store the elements.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provides a linked-list data structure.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inherits the </a:t>
            </a:r>
            <a:r>
              <a:rPr lang="en-US" sz="2400" dirty="0" err="1"/>
              <a:t>AbstractList</a:t>
            </a:r>
            <a:r>
              <a:rPr lang="en-US" sz="2400" dirty="0"/>
              <a:t> class and implements List and </a:t>
            </a:r>
            <a:r>
              <a:rPr lang="en-US" sz="2400" dirty="0" err="1"/>
              <a:t>Deque</a:t>
            </a:r>
            <a:r>
              <a:rPr lang="en-US" sz="2400" dirty="0"/>
              <a:t> interfaces.</a:t>
            </a:r>
          </a:p>
          <a:p>
            <a:endParaRPr lang="en-US" sz="2400" dirty="0"/>
          </a:p>
          <a:p>
            <a:r>
              <a:rPr lang="en-US" sz="2400" dirty="0"/>
              <a:t>The important points about Java </a:t>
            </a:r>
            <a:r>
              <a:rPr lang="en-US" sz="2400" dirty="0" err="1"/>
              <a:t>LinkedList</a:t>
            </a:r>
            <a:r>
              <a:rPr lang="en-US" sz="2400" dirty="0"/>
              <a:t> are: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 </a:t>
            </a:r>
            <a:r>
              <a:rPr lang="en-US" sz="2400" dirty="0" err="1"/>
              <a:t>LinkedList</a:t>
            </a:r>
            <a:r>
              <a:rPr lang="en-US" sz="2400" dirty="0"/>
              <a:t> class can contain duplicate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 </a:t>
            </a:r>
            <a:r>
              <a:rPr lang="en-US" sz="2400" dirty="0" err="1"/>
              <a:t>LinkedList</a:t>
            </a:r>
            <a:r>
              <a:rPr lang="en-US" sz="2400" dirty="0"/>
              <a:t> class maintains insertion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 </a:t>
            </a:r>
            <a:r>
              <a:rPr lang="en-US" sz="2400" dirty="0" err="1"/>
              <a:t>LinkedList</a:t>
            </a:r>
            <a:r>
              <a:rPr lang="en-US" sz="2400" dirty="0"/>
              <a:t> class is non synchronized.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In Java </a:t>
            </a:r>
            <a:r>
              <a:rPr lang="en-US" sz="2400" b="1" dirty="0" err="1">
                <a:solidFill>
                  <a:srgbClr val="FF0000"/>
                </a:solidFill>
              </a:rPr>
              <a:t>LinkedList</a:t>
            </a:r>
            <a:r>
              <a:rPr lang="en-US" sz="2400" b="1" dirty="0">
                <a:solidFill>
                  <a:srgbClr val="FF0000"/>
                </a:solidFill>
              </a:rPr>
              <a:t> class, manipulation is fast because no shifting needs to occur.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 </a:t>
            </a:r>
            <a:r>
              <a:rPr lang="en-US" sz="2400" dirty="0" err="1"/>
              <a:t>LinkedList</a:t>
            </a:r>
            <a:r>
              <a:rPr lang="en-US" sz="2400" dirty="0"/>
              <a:t> class can be used as a list, stack or queue.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67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600" kern="0" spc="5" dirty="0" err="1" smtClean="0">
                <a:solidFill>
                  <a:srgbClr val="FFFFFF"/>
                </a:solidFill>
              </a:rPr>
              <a:t>LinkedList</a:t>
            </a:r>
            <a:endParaRPr lang="en-US" sz="3600" kern="0" spc="5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2200"/>
            <a:ext cx="882110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600" kern="0" spc="5" dirty="0" err="1" smtClean="0">
                <a:solidFill>
                  <a:srgbClr val="FFFFFF"/>
                </a:solidFill>
              </a:rPr>
              <a:t>LinkedList</a:t>
            </a:r>
            <a:endParaRPr lang="en-US" sz="3600" kern="0" spc="5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300" y="2132340"/>
            <a:ext cx="9067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import </a:t>
            </a:r>
            <a:r>
              <a:rPr lang="en-IN" sz="2400" dirty="0" err="1"/>
              <a:t>java.util</a:t>
            </a:r>
            <a:r>
              <a:rPr lang="en-IN" sz="2400" dirty="0"/>
              <a:t>.*;  </a:t>
            </a:r>
          </a:p>
          <a:p>
            <a:r>
              <a:rPr lang="en-IN" sz="2400" dirty="0"/>
              <a:t>public class Main{  </a:t>
            </a:r>
          </a:p>
          <a:p>
            <a:r>
              <a:rPr lang="en-IN" sz="2400" dirty="0"/>
              <a:t>public static void main(String </a:t>
            </a:r>
            <a:r>
              <a:rPr lang="en-IN" sz="2400" dirty="0" err="1"/>
              <a:t>args</a:t>
            </a:r>
            <a:r>
              <a:rPr lang="en-IN" sz="2400" dirty="0"/>
              <a:t>[]){  </a:t>
            </a:r>
          </a:p>
          <a:p>
            <a:r>
              <a:rPr lang="en-IN" sz="2400" b="1" dirty="0" err="1">
                <a:solidFill>
                  <a:srgbClr val="FF0000"/>
                </a:solidFill>
              </a:rPr>
              <a:t>LinkedList</a:t>
            </a:r>
            <a:r>
              <a:rPr lang="en-IN" sz="2400" b="1" dirty="0">
                <a:solidFill>
                  <a:srgbClr val="FF0000"/>
                </a:solidFill>
              </a:rPr>
              <a:t>&lt;String&gt; al=new </a:t>
            </a:r>
            <a:r>
              <a:rPr lang="en-IN" sz="2400" b="1" dirty="0" err="1">
                <a:solidFill>
                  <a:srgbClr val="FF0000"/>
                </a:solidFill>
              </a:rPr>
              <a:t>LinkedList</a:t>
            </a:r>
            <a:r>
              <a:rPr lang="en-IN" sz="2400" b="1" dirty="0">
                <a:solidFill>
                  <a:srgbClr val="FF0000"/>
                </a:solidFill>
              </a:rPr>
              <a:t>&lt;String&gt;();  </a:t>
            </a:r>
          </a:p>
          <a:p>
            <a:r>
              <a:rPr lang="en-IN" sz="2400" dirty="0" err="1">
                <a:solidFill>
                  <a:srgbClr val="FF0000"/>
                </a:solidFill>
              </a:rPr>
              <a:t>al.add</a:t>
            </a:r>
            <a:r>
              <a:rPr lang="en-IN" sz="2400" dirty="0"/>
              <a:t>("Ravi");  </a:t>
            </a:r>
          </a:p>
          <a:p>
            <a:r>
              <a:rPr lang="en-IN" sz="2400" dirty="0" err="1"/>
              <a:t>al.add</a:t>
            </a:r>
            <a:r>
              <a:rPr lang="en-IN" sz="2400" dirty="0"/>
              <a:t>("Vijay");  </a:t>
            </a:r>
          </a:p>
          <a:p>
            <a:r>
              <a:rPr lang="en-IN" sz="2400" dirty="0" err="1"/>
              <a:t>System.out.println</a:t>
            </a:r>
            <a:r>
              <a:rPr lang="en-IN" sz="2400" dirty="0"/>
              <a:t>(al);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err="1">
                <a:solidFill>
                  <a:srgbClr val="FF0000"/>
                </a:solidFill>
              </a:rPr>
              <a:t>al.addFirst</a:t>
            </a:r>
            <a:r>
              <a:rPr lang="en-IN" sz="2400" dirty="0"/>
              <a:t>("Zumba");  </a:t>
            </a:r>
          </a:p>
          <a:p>
            <a:r>
              <a:rPr lang="en-IN" sz="2400" dirty="0" err="1"/>
              <a:t>System.out.println</a:t>
            </a:r>
            <a:r>
              <a:rPr lang="en-IN" sz="2400" dirty="0"/>
              <a:t>("After </a:t>
            </a:r>
            <a:r>
              <a:rPr lang="en-IN" sz="2400" dirty="0" err="1"/>
              <a:t>addFirst</a:t>
            </a:r>
            <a:r>
              <a:rPr lang="en-IN" sz="2400" dirty="0"/>
              <a:t>:"+al);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err="1">
                <a:solidFill>
                  <a:srgbClr val="FF0000"/>
                </a:solidFill>
              </a:rPr>
              <a:t>al.removeFirst</a:t>
            </a:r>
            <a:r>
              <a:rPr lang="en-IN" sz="2400" dirty="0"/>
              <a:t>();</a:t>
            </a:r>
          </a:p>
          <a:p>
            <a:r>
              <a:rPr lang="en-IN" sz="2400" dirty="0" err="1"/>
              <a:t>System.out.println</a:t>
            </a:r>
            <a:r>
              <a:rPr lang="en-IN" sz="2400" dirty="0"/>
              <a:t>("After </a:t>
            </a:r>
            <a:r>
              <a:rPr lang="en-IN" sz="2400" dirty="0" err="1"/>
              <a:t>removeFirst</a:t>
            </a:r>
            <a:r>
              <a:rPr lang="en-IN" sz="2400" dirty="0"/>
              <a:t>:"+al); </a:t>
            </a:r>
          </a:p>
          <a:p>
            <a:r>
              <a:rPr lang="en-IN" sz="2400" dirty="0" smtClean="0"/>
              <a:t>}  }  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1305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</a:t>
            </a:r>
            <a:r>
              <a:rPr lang="en-US" sz="3200" kern="0" spc="5" dirty="0" err="1">
                <a:solidFill>
                  <a:srgbClr val="FFFFFF"/>
                </a:solidFill>
              </a:rPr>
              <a:t>ArrayList</a:t>
            </a:r>
            <a:r>
              <a:rPr lang="en-US" sz="3200" kern="0" spc="5" dirty="0">
                <a:solidFill>
                  <a:srgbClr val="FFFFFF"/>
                </a:solidFill>
              </a:rPr>
              <a:t> and LinkedList Classes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457200" y="2140089"/>
            <a:ext cx="9601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ArrayList</a:t>
            </a:r>
            <a:r>
              <a:rPr lang="en-US" sz="2400" dirty="0"/>
              <a:t> class and the LinkedList class are two concrete implementations of the List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ArrayList</a:t>
            </a:r>
            <a:r>
              <a:rPr lang="en-US" sz="2400" dirty="0"/>
              <a:t> stores elements in an array. The array is dynamically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 capacity of the array is exceeded, a larger new array is created and all the elements from the current array are copied to the new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LinkedList stores elements in a linked list. </a:t>
            </a:r>
            <a:r>
              <a:rPr lang="en-US" sz="2400" dirty="0">
                <a:solidFill>
                  <a:srgbClr val="FF0000"/>
                </a:solidFill>
              </a:rPr>
              <a:t>A list can grow or shrink dynamically.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of these depends on your specific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List or </a:t>
            </a:r>
            <a:r>
              <a:rPr lang="en-US" sz="2400" b="1" u="sng" dirty="0" err="1">
                <a:solidFill>
                  <a:srgbClr val="FF0000"/>
                </a:solidFill>
              </a:rPr>
              <a:t>ArrayList</a:t>
            </a:r>
            <a:r>
              <a:rPr lang="en-US" sz="2400" b="1" u="sng" dirty="0">
                <a:solidFill>
                  <a:srgbClr val="FF0000"/>
                </a:solidFill>
              </a:rPr>
              <a:t> when to choose?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70C0"/>
                </a:solidFill>
              </a:rPr>
              <a:t>If you need to support random access through an index </a:t>
            </a:r>
            <a:r>
              <a:rPr lang="en-US" sz="2400" dirty="0">
                <a:solidFill>
                  <a:srgbClr val="0070C0"/>
                </a:solidFill>
              </a:rPr>
              <a:t>without inserting or removing elements at the beginning of the list, </a:t>
            </a:r>
            <a:r>
              <a:rPr lang="en-US" sz="2400" b="1" u="sng" dirty="0" err="1">
                <a:solidFill>
                  <a:srgbClr val="FF0000"/>
                </a:solidFill>
              </a:rPr>
              <a:t>ArrayList</a:t>
            </a:r>
            <a:r>
              <a:rPr lang="en-US" sz="2400" u="sng" dirty="0">
                <a:solidFill>
                  <a:srgbClr val="0070C0"/>
                </a:solidFill>
              </a:rPr>
              <a:t> offers the most efficient collection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If your </a:t>
            </a:r>
            <a:r>
              <a:rPr lang="en-US" sz="2400" b="1" dirty="0"/>
              <a:t>application requires the </a:t>
            </a:r>
            <a:r>
              <a:rPr lang="en-US" sz="2400" b="1" u="sng" dirty="0"/>
              <a:t>insertion or deletion of elements at the beginning</a:t>
            </a:r>
            <a:r>
              <a:rPr lang="en-US" sz="2400" b="1" dirty="0"/>
              <a:t> of the list, you should choose </a:t>
            </a:r>
            <a:r>
              <a:rPr lang="en-US" sz="2400" b="1" u="sng" dirty="0">
                <a:solidFill>
                  <a:srgbClr val="FF0000"/>
                </a:solidFill>
              </a:rPr>
              <a:t>LinkedList</a:t>
            </a:r>
            <a:r>
              <a:rPr lang="en-US" sz="24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330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</a:t>
            </a:r>
            <a:r>
              <a:rPr lang="en-US" sz="3200" kern="0" spc="5" dirty="0" err="1">
                <a:solidFill>
                  <a:srgbClr val="FFFFFF"/>
                </a:solidFill>
              </a:rPr>
              <a:t>ArrayList</a:t>
            </a:r>
            <a:r>
              <a:rPr lang="en-US" sz="3200" kern="0" spc="5" dirty="0">
                <a:solidFill>
                  <a:srgbClr val="FFFFFF"/>
                </a:solidFill>
              </a:rPr>
              <a:t> and LinkedList 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5F4318-2B40-37A0-C20E-813788AD9A8C}"/>
              </a:ext>
            </a:extLst>
          </p:cNvPr>
          <p:cNvSpPr txBox="1"/>
          <p:nvPr/>
        </p:nvSpPr>
        <p:spPr>
          <a:xfrm>
            <a:off x="457200" y="2047756"/>
            <a:ext cx="9601200" cy="698652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IN" sz="1600" dirty="0"/>
              <a:t> import </a:t>
            </a:r>
            <a:r>
              <a:rPr lang="en-IN" sz="1600" dirty="0" err="1"/>
              <a:t>java.util</a:t>
            </a:r>
            <a:r>
              <a:rPr lang="en-IN" sz="1600" dirty="0"/>
              <a:t>.*;</a:t>
            </a:r>
          </a:p>
          <a:p>
            <a:r>
              <a:rPr lang="en-IN" sz="1600" dirty="0"/>
              <a:t> </a:t>
            </a:r>
          </a:p>
          <a:p>
            <a:r>
              <a:rPr lang="en-IN" sz="1600" dirty="0"/>
              <a:t>  public class Main {</a:t>
            </a:r>
          </a:p>
          <a:p>
            <a:r>
              <a:rPr lang="en-IN" sz="1600" dirty="0"/>
              <a:t>  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 {</a:t>
            </a:r>
          </a:p>
          <a:p>
            <a:r>
              <a:rPr lang="en-IN" sz="1600" dirty="0"/>
              <a:t>  </a:t>
            </a:r>
            <a:r>
              <a:rPr lang="en-IN" sz="1600" dirty="0">
                <a:solidFill>
                  <a:srgbClr val="FF0000"/>
                </a:solidFill>
              </a:rPr>
              <a:t>List&lt;Integer&gt; </a:t>
            </a:r>
            <a:r>
              <a:rPr lang="en-IN" sz="1600" dirty="0" err="1">
                <a:solidFill>
                  <a:srgbClr val="FF0000"/>
                </a:solidFill>
              </a:rPr>
              <a:t>arrayList</a:t>
            </a:r>
            <a:r>
              <a:rPr lang="en-IN" sz="1600" dirty="0">
                <a:solidFill>
                  <a:srgbClr val="FF0000"/>
                </a:solidFill>
              </a:rPr>
              <a:t> = new </a:t>
            </a:r>
            <a:r>
              <a:rPr lang="en-IN" sz="1600" dirty="0" err="1">
                <a:solidFill>
                  <a:srgbClr val="FF0000"/>
                </a:solidFill>
              </a:rPr>
              <a:t>ArrayList</a:t>
            </a:r>
            <a:r>
              <a:rPr lang="en-IN" sz="1600" dirty="0">
                <a:solidFill>
                  <a:srgbClr val="FF0000"/>
                </a:solidFill>
              </a:rPr>
              <a:t>&lt;&gt;();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arrayList.</a:t>
            </a:r>
            <a:r>
              <a:rPr lang="en-IN" sz="1600" dirty="0" err="1">
                <a:solidFill>
                  <a:srgbClr val="FF0000"/>
                </a:solidFill>
              </a:rPr>
              <a:t>add</a:t>
            </a:r>
            <a:r>
              <a:rPr lang="en-IN" sz="1600" dirty="0"/>
              <a:t>(1); // 1 is </a:t>
            </a:r>
            <a:r>
              <a:rPr lang="en-IN" sz="1600" dirty="0" err="1"/>
              <a:t>autoboxed</a:t>
            </a:r>
            <a:r>
              <a:rPr lang="en-IN" sz="1600" dirty="0"/>
              <a:t> to new Integer(1)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arrayList.add</a:t>
            </a:r>
            <a:r>
              <a:rPr lang="en-IN" sz="1600" dirty="0"/>
              <a:t>(2);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arrayList.add</a:t>
            </a:r>
            <a:r>
              <a:rPr lang="en-IN" sz="1600" dirty="0"/>
              <a:t>(3);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arrayList.add</a:t>
            </a:r>
            <a:r>
              <a:rPr lang="en-IN" sz="1600" dirty="0"/>
              <a:t>(1);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arrayList.add</a:t>
            </a:r>
            <a:r>
              <a:rPr lang="en-IN" sz="1600" dirty="0"/>
              <a:t>(4);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arrayList.add</a:t>
            </a:r>
            <a:r>
              <a:rPr lang="en-IN" sz="1600" dirty="0"/>
              <a:t>(0, 10);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arrayList.add</a:t>
            </a:r>
            <a:r>
              <a:rPr lang="en-IN" sz="1600" dirty="0"/>
              <a:t>(3, 30);</a:t>
            </a:r>
          </a:p>
          <a:p>
            <a:endParaRPr lang="en-IN" sz="1600" dirty="0"/>
          </a:p>
          <a:p>
            <a:r>
              <a:rPr lang="en-IN" sz="1600" dirty="0"/>
              <a:t> </a:t>
            </a:r>
            <a:r>
              <a:rPr lang="en-IN" sz="1600" dirty="0" err="1"/>
              <a:t>System.out.println</a:t>
            </a:r>
            <a:r>
              <a:rPr lang="en-IN" sz="1600" dirty="0"/>
              <a:t>("A list of integers in the array list:");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arrayList</a:t>
            </a:r>
            <a:r>
              <a:rPr lang="en-IN" sz="1600" dirty="0"/>
              <a:t>);</a:t>
            </a:r>
          </a:p>
          <a:p>
            <a:endParaRPr lang="en-IN" sz="1600" dirty="0"/>
          </a:p>
          <a:p>
            <a:r>
              <a:rPr lang="en-IN" sz="1600" dirty="0">
                <a:solidFill>
                  <a:srgbClr val="FF0000"/>
                </a:solidFill>
              </a:rPr>
              <a:t> LinkedList&lt;Object&gt; </a:t>
            </a:r>
            <a:r>
              <a:rPr lang="en-IN" sz="1600" dirty="0" err="1">
                <a:solidFill>
                  <a:srgbClr val="FF0000"/>
                </a:solidFill>
              </a:rPr>
              <a:t>linkedList</a:t>
            </a:r>
            <a:r>
              <a:rPr lang="en-IN" sz="1600" dirty="0">
                <a:solidFill>
                  <a:srgbClr val="FF0000"/>
                </a:solidFill>
              </a:rPr>
              <a:t> = new LinkedList&lt;&gt;(</a:t>
            </a:r>
            <a:r>
              <a:rPr lang="en-IN" sz="1600" dirty="0" err="1">
                <a:solidFill>
                  <a:srgbClr val="FF0000"/>
                </a:solidFill>
              </a:rPr>
              <a:t>arrayList</a:t>
            </a:r>
            <a:r>
              <a:rPr lang="en-IN" sz="1600" dirty="0">
                <a:solidFill>
                  <a:srgbClr val="FF0000"/>
                </a:solidFill>
              </a:rPr>
              <a:t>);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linkedList.</a:t>
            </a:r>
            <a:r>
              <a:rPr lang="en-IN" sz="1600" dirty="0" err="1">
                <a:solidFill>
                  <a:srgbClr val="FF0000"/>
                </a:solidFill>
              </a:rPr>
              <a:t>add</a:t>
            </a:r>
            <a:r>
              <a:rPr lang="en-IN" sz="1600" dirty="0"/>
              <a:t>(1, "red");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linkedList.</a:t>
            </a:r>
            <a:r>
              <a:rPr lang="en-IN" sz="1600" b="1" dirty="0" err="1">
                <a:solidFill>
                  <a:srgbClr val="00B0F0"/>
                </a:solidFill>
              </a:rPr>
              <a:t>removeLast</a:t>
            </a:r>
            <a:r>
              <a:rPr lang="en-IN" sz="1600" dirty="0"/>
              <a:t>();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linkedList.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</a:rPr>
              <a:t>addFirst</a:t>
            </a:r>
            <a:r>
              <a:rPr lang="en-IN" sz="1600" dirty="0"/>
              <a:t>("green");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 </a:t>
            </a:r>
            <a:r>
              <a:rPr lang="en-IN" sz="1600" dirty="0" err="1"/>
              <a:t>System.out.println</a:t>
            </a:r>
            <a:r>
              <a:rPr lang="en-IN" sz="1600" dirty="0"/>
              <a:t>("Display the linked list forward:");</a:t>
            </a:r>
          </a:p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ListIterator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&lt;Object&gt; 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listIterator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linkedList.listIterator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r>
              <a:rPr lang="en-IN" sz="1600" dirty="0"/>
              <a:t> while (</a:t>
            </a:r>
            <a:r>
              <a:rPr lang="en-IN" sz="1600" dirty="0" err="1"/>
              <a:t>listIterator.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hasNext</a:t>
            </a:r>
            <a:r>
              <a:rPr lang="en-IN" sz="1600" dirty="0"/>
              <a:t>()) {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System.out.print</a:t>
            </a:r>
            <a:r>
              <a:rPr lang="en-IN" sz="1600" dirty="0"/>
              <a:t>(</a:t>
            </a:r>
            <a:r>
              <a:rPr lang="en-IN" sz="1600" dirty="0" err="1"/>
              <a:t>listIterator.next</a:t>
            </a:r>
            <a:r>
              <a:rPr lang="en-IN" sz="1600" dirty="0"/>
              <a:t>() + " ");</a:t>
            </a:r>
          </a:p>
          <a:p>
            <a:r>
              <a:rPr lang="en-IN" sz="1600" dirty="0"/>
              <a:t> }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System.out.println</a:t>
            </a:r>
            <a:r>
              <a:rPr lang="en-IN" sz="1600" dirty="0"/>
              <a:t>();</a:t>
            </a:r>
          </a:p>
          <a:p>
            <a:endParaRPr lang="en-IN" sz="1600" dirty="0"/>
          </a:p>
          <a:p>
            <a:r>
              <a:rPr lang="en-IN" sz="1600" dirty="0"/>
              <a:t> </a:t>
            </a:r>
            <a:r>
              <a:rPr lang="en-IN" sz="1600" dirty="0" err="1"/>
              <a:t>System.out.println</a:t>
            </a:r>
            <a:r>
              <a:rPr lang="en-IN" sz="1600" dirty="0"/>
              <a:t>("Display the linked list backward:");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listIterator</a:t>
            </a:r>
            <a:r>
              <a:rPr lang="en-IN" sz="1600" dirty="0"/>
              <a:t> = </a:t>
            </a:r>
            <a:r>
              <a:rPr lang="en-IN" sz="1600" dirty="0" err="1"/>
              <a:t>linkedList.listIterator</a:t>
            </a:r>
            <a:r>
              <a:rPr lang="en-IN" sz="1600" dirty="0"/>
              <a:t>(</a:t>
            </a:r>
            <a:r>
              <a:rPr lang="en-IN" sz="1600" dirty="0" err="1"/>
              <a:t>linkedList.size</a:t>
            </a:r>
            <a:r>
              <a:rPr lang="en-IN" sz="1600" dirty="0"/>
              <a:t>());</a:t>
            </a:r>
          </a:p>
          <a:p>
            <a:r>
              <a:rPr lang="en-IN" sz="1600" dirty="0"/>
              <a:t> while (</a:t>
            </a:r>
            <a:r>
              <a:rPr lang="en-IN" sz="1600" dirty="0" err="1"/>
              <a:t>listIterator.</a:t>
            </a:r>
            <a:r>
              <a:rPr lang="en-IN" sz="1600" dirty="0" err="1">
                <a:solidFill>
                  <a:srgbClr val="00B0F0"/>
                </a:solidFill>
              </a:rPr>
              <a:t>hasPrevious</a:t>
            </a:r>
            <a:r>
              <a:rPr lang="en-IN" sz="1600" dirty="0"/>
              <a:t>()) {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System.out.print</a:t>
            </a:r>
            <a:r>
              <a:rPr lang="en-IN" sz="1600" dirty="0"/>
              <a:t>(</a:t>
            </a:r>
            <a:r>
              <a:rPr lang="en-IN" sz="1600" dirty="0" err="1"/>
              <a:t>listIterator.</a:t>
            </a:r>
            <a:r>
              <a:rPr lang="en-IN" sz="1600" dirty="0" err="1">
                <a:solidFill>
                  <a:srgbClr val="00B0F0"/>
                </a:solidFill>
              </a:rPr>
              <a:t>previous</a:t>
            </a:r>
            <a:r>
              <a:rPr lang="en-IN" sz="1600" dirty="0"/>
              <a:t>() + " ");</a:t>
            </a:r>
          </a:p>
          <a:p>
            <a:r>
              <a:rPr lang="en-IN" sz="1600" dirty="0"/>
              <a:t> }</a:t>
            </a:r>
          </a:p>
          <a:p>
            <a:r>
              <a:rPr lang="en-IN" sz="1600" dirty="0"/>
              <a:t> }</a:t>
            </a:r>
          </a:p>
          <a:p>
            <a:r>
              <a:rPr lang="en-IN" sz="1600" dirty="0"/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98CC4BB-B74D-2840-E73D-909A62261BD1}"/>
              </a:ext>
            </a:extLst>
          </p:cNvPr>
          <p:cNvSpPr txBox="1"/>
          <p:nvPr/>
        </p:nvSpPr>
        <p:spPr>
          <a:xfrm>
            <a:off x="4343400" y="2047756"/>
            <a:ext cx="282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Extra Example for reference</a:t>
            </a:r>
            <a:endParaRPr lang="en-IN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54F35FA-7A71-4D27-B0FD-1C21AC322EFD}"/>
              </a:ext>
            </a:extLst>
          </p:cNvPr>
          <p:cNvSpPr/>
          <p:nvPr/>
        </p:nvSpPr>
        <p:spPr>
          <a:xfrm>
            <a:off x="457200" y="2039541"/>
            <a:ext cx="9372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Collections class contains static methods to perform common operations in a collection and a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Collections class contains the sort, </a:t>
            </a:r>
            <a:r>
              <a:rPr lang="en-US" sz="2400" dirty="0" err="1"/>
              <a:t>binarySearch</a:t>
            </a:r>
            <a:r>
              <a:rPr lang="en-US" sz="2400" dirty="0"/>
              <a:t>, reverse, shuffle, copy, and fill methods for </a:t>
            </a:r>
            <a:r>
              <a:rPr lang="en-US" sz="2400" dirty="0">
                <a:solidFill>
                  <a:srgbClr val="FF0000"/>
                </a:solidFill>
              </a:rPr>
              <a:t>lists</a:t>
            </a:r>
            <a:r>
              <a:rPr lang="en-US" sz="2400" dirty="0"/>
              <a:t>, and </a:t>
            </a:r>
            <a:r>
              <a:rPr lang="en-US" sz="2400" b="1" dirty="0"/>
              <a:t>max, min, disjoint, and frequency methods for </a:t>
            </a:r>
            <a:r>
              <a:rPr lang="en-US" sz="2400" b="1" dirty="0">
                <a:solidFill>
                  <a:srgbClr val="FF0000"/>
                </a:solidFill>
              </a:rPr>
              <a:t>collections</a:t>
            </a:r>
            <a:r>
              <a:rPr lang="en-US" sz="2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Vector is a subclass of </a:t>
            </a:r>
            <a:r>
              <a:rPr lang="en-US" sz="2400" b="1" dirty="0" err="1"/>
              <a:t>AbstractList</a:t>
            </a:r>
            <a:r>
              <a:rPr lang="en-US" sz="2400" b="1" dirty="0"/>
              <a:t>, and Stack is a subclass of Vector in the Java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Vector</a:t>
            </a:r>
            <a:r>
              <a:rPr lang="en-US" sz="2400" dirty="0"/>
              <a:t> is the same as </a:t>
            </a:r>
            <a:r>
              <a:rPr lang="en-US" sz="2400" dirty="0" err="1"/>
              <a:t>ArrayList</a:t>
            </a:r>
            <a:r>
              <a:rPr lang="en-US" sz="2400" dirty="0"/>
              <a:t>, except that it </a:t>
            </a:r>
            <a:r>
              <a:rPr lang="en-US" sz="2400" dirty="0">
                <a:solidFill>
                  <a:srgbClr val="FF0000"/>
                </a:solidFill>
              </a:rPr>
              <a:t>contains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synchronized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methods</a:t>
            </a:r>
            <a:r>
              <a:rPr lang="en-US" sz="2400" dirty="0"/>
              <a:t> for accessing and modifying the vector. Synchronized methods can prevent data corruption when a vector is accessed and modified by two or more threads concurrently.</a:t>
            </a:r>
            <a:endParaRPr lang="en-US" sz="2400" b="1" dirty="0"/>
          </a:p>
        </p:txBody>
      </p:sp>
      <p:sp>
        <p:nvSpPr>
          <p:cNvPr id="5" name="object 2">
            <a:extLst>
              <a:ext uri="{FF2B5EF4-FFF2-40B4-BE49-F238E27FC236}">
                <a16:creationId xmlns=""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Vector and Stack Classes</a:t>
            </a:r>
          </a:p>
        </p:txBody>
      </p:sp>
    </p:spTree>
    <p:extLst>
      <p:ext uri="{BB962C8B-B14F-4D97-AF65-F5344CB8AC3E}">
        <p14:creationId xmlns:p14="http://schemas.microsoft.com/office/powerpoint/2010/main" val="1525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67073" y="8382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How to create a string object?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9E84D3-DA74-41ED-967F-E7E78D787381}"/>
              </a:ext>
            </a:extLst>
          </p:cNvPr>
          <p:cNvSpPr txBox="1"/>
          <p:nvPr/>
        </p:nvSpPr>
        <p:spPr>
          <a:xfrm>
            <a:off x="400372" y="1981200"/>
            <a:ext cx="958182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two ways to create String object: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By string literal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By new </a:t>
            </a:r>
            <a:r>
              <a:rPr lang="en-US" sz="2400" b="1" dirty="0" smtClean="0"/>
              <a:t>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 smtClean="0">
                <a:solidFill>
                  <a:srgbClr val="FF0000"/>
                </a:solidFill>
              </a:rPr>
              <a:t>Method 1: </a:t>
            </a:r>
            <a:r>
              <a:rPr lang="en-US" sz="2400" u="sng" dirty="0" smtClean="0"/>
              <a:t>Java </a:t>
            </a:r>
            <a:r>
              <a:rPr lang="en-US" sz="2400" u="sng" dirty="0"/>
              <a:t>String literal is created by using double quotes</a:t>
            </a:r>
            <a:r>
              <a:rPr lang="en-US" sz="2400" dirty="0"/>
              <a:t>. For Example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String</a:t>
            </a:r>
            <a:r>
              <a:rPr lang="en-US" sz="2400" dirty="0">
                <a:solidFill>
                  <a:srgbClr val="FF0000"/>
                </a:solidFill>
              </a:rPr>
              <a:t> s="welcome";  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time you create a string literal, the JVM checks the "string constant pool" first. If the string already exists in the pool, a reference to the pooled instance is returned. If the string doesn't exist in the pool, a new string instance is created and placed in the pool. For example: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String s1="Welcome";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String s2="Welcome";//It doesn't create a new instance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09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=""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Vector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A6C892D-7B3C-666A-8D3A-E78BF88A4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43486"/>
            <a:ext cx="9296400" cy="57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8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=""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Vector 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20E3C9C-A332-5AD8-CFA1-AA1AA2B88B33}"/>
              </a:ext>
            </a:extLst>
          </p:cNvPr>
          <p:cNvSpPr txBox="1"/>
          <p:nvPr/>
        </p:nvSpPr>
        <p:spPr>
          <a:xfrm>
            <a:off x="609600" y="2057400"/>
            <a:ext cx="86106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// Java Program to Add Elements in </a:t>
            </a:r>
            <a:r>
              <a:rPr lang="en-IN" sz="2800" dirty="0">
                <a:solidFill>
                  <a:srgbClr val="FF0000"/>
                </a:solidFill>
              </a:rPr>
              <a:t>Vector</a:t>
            </a:r>
            <a:r>
              <a:rPr lang="en-IN" sz="2000" dirty="0"/>
              <a:t> Class</a:t>
            </a:r>
          </a:p>
          <a:p>
            <a:r>
              <a:rPr lang="en-IN" sz="2000" dirty="0"/>
              <a:t>import </a:t>
            </a:r>
            <a:r>
              <a:rPr lang="en-IN" sz="2000" dirty="0" err="1"/>
              <a:t>java.util</a:t>
            </a:r>
            <a:r>
              <a:rPr lang="en-IN" sz="2000" dirty="0"/>
              <a:t>.*;</a:t>
            </a:r>
          </a:p>
          <a:p>
            <a:r>
              <a:rPr lang="en-IN" sz="2000" dirty="0"/>
              <a:t>class Main {</a:t>
            </a:r>
          </a:p>
          <a:p>
            <a:r>
              <a:rPr lang="en-IN" sz="2000" dirty="0"/>
              <a:t>	public static void main(String[] </a:t>
            </a:r>
            <a:r>
              <a:rPr lang="en-IN" sz="2000" dirty="0" err="1"/>
              <a:t>arg</a:t>
            </a:r>
            <a:r>
              <a:rPr lang="en-IN" sz="2000" dirty="0"/>
              <a:t>)</a:t>
            </a:r>
          </a:p>
          <a:p>
            <a:r>
              <a:rPr lang="en-IN" sz="2000" dirty="0"/>
              <a:t>	{</a:t>
            </a:r>
          </a:p>
          <a:p>
            <a:r>
              <a:rPr lang="en-IN" sz="2000" dirty="0"/>
              <a:t>     </a:t>
            </a:r>
            <a:r>
              <a:rPr lang="en-IN" sz="2400" dirty="0"/>
              <a:t>	    </a:t>
            </a:r>
            <a:r>
              <a:rPr lang="en-IN" sz="2400" dirty="0">
                <a:solidFill>
                  <a:srgbClr val="FF0000"/>
                </a:solidFill>
              </a:rPr>
              <a:t>Vector v1 = new Vector();</a:t>
            </a:r>
          </a:p>
          <a:p>
            <a:r>
              <a:rPr lang="en-IN" sz="2000" dirty="0"/>
              <a:t>	    //Vector&lt;Integer&gt; v2 = new Vector&lt;Integer&gt;();</a:t>
            </a:r>
          </a:p>
          <a:p>
            <a:r>
              <a:rPr lang="en-IN" sz="2000" dirty="0"/>
              <a:t>	</a:t>
            </a:r>
          </a:p>
          <a:p>
            <a:r>
              <a:rPr lang="en-IN" sz="2000" dirty="0"/>
              <a:t>		</a:t>
            </a:r>
            <a:r>
              <a:rPr lang="en-IN" sz="2400" dirty="0"/>
              <a:t>v1.</a:t>
            </a:r>
            <a:r>
              <a:rPr lang="en-IN" sz="2400" dirty="0">
                <a:solidFill>
                  <a:srgbClr val="FF0000"/>
                </a:solidFill>
              </a:rPr>
              <a:t>add</a:t>
            </a:r>
            <a:r>
              <a:rPr lang="en-IN" sz="2400" dirty="0"/>
              <a:t>(1);</a:t>
            </a:r>
          </a:p>
          <a:p>
            <a:r>
              <a:rPr lang="en-IN" sz="2400" dirty="0"/>
              <a:t>		v1.add(2);</a:t>
            </a:r>
          </a:p>
          <a:p>
            <a:r>
              <a:rPr lang="en-IN" sz="2400" dirty="0"/>
              <a:t>		v1.add("Hi");</a:t>
            </a:r>
          </a:p>
          <a:p>
            <a:r>
              <a:rPr lang="en-IN" sz="2400" dirty="0"/>
              <a:t>		v1.add("Hello");</a:t>
            </a:r>
          </a:p>
          <a:p>
            <a:r>
              <a:rPr lang="en-IN" sz="2400" dirty="0"/>
              <a:t>		v1.add(3);</a:t>
            </a:r>
          </a:p>
          <a:p>
            <a:endParaRPr lang="en-IN" sz="2000" dirty="0"/>
          </a:p>
          <a:p>
            <a:r>
              <a:rPr lang="en-IN" sz="2000" dirty="0"/>
              <a:t>		</a:t>
            </a:r>
            <a:r>
              <a:rPr lang="en-IN" sz="2000" dirty="0" err="1"/>
              <a:t>System.out.println</a:t>
            </a:r>
            <a:r>
              <a:rPr lang="en-IN" sz="2000" dirty="0"/>
              <a:t>("Vector v1 is " + v1);</a:t>
            </a:r>
          </a:p>
          <a:p>
            <a:r>
              <a:rPr lang="en-IN" sz="2000" dirty="0"/>
              <a:t>	}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37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=""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Stack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6D48B9C-255E-D002-97DB-75878B1E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63" y="3505200"/>
            <a:ext cx="9172832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7B74EF0-B8FB-D536-DAF0-5E633356855B}"/>
              </a:ext>
            </a:extLst>
          </p:cNvPr>
          <p:cNvSpPr txBox="1"/>
          <p:nvPr/>
        </p:nvSpPr>
        <p:spPr>
          <a:xfrm>
            <a:off x="442784" y="2133600"/>
            <a:ext cx="93108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DejaVuSans"/>
              </a:rPr>
              <a:t>In the Java Collections Framework, Stack is implemented as an </a:t>
            </a:r>
            <a:r>
              <a:rPr lang="en-IN" sz="2400" b="0" i="0" u="none" strike="noStrike" baseline="0" dirty="0">
                <a:solidFill>
                  <a:srgbClr val="262626"/>
                </a:solidFill>
                <a:latin typeface="DejaVuSans"/>
              </a:rPr>
              <a:t>extension of Vector.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62626"/>
                </a:solidFill>
                <a:latin typeface="DejaVuSans"/>
              </a:rPr>
              <a:t>Stack follows </a:t>
            </a:r>
            <a:r>
              <a:rPr lang="en-IN" sz="2400" dirty="0">
                <a:solidFill>
                  <a:srgbClr val="FF0000"/>
                </a:solidFill>
                <a:latin typeface="DejaVuSans"/>
              </a:rPr>
              <a:t>LIFO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=""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Stack 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20E3C9C-A332-5AD8-CFA1-AA1AA2B88B33}"/>
              </a:ext>
            </a:extLst>
          </p:cNvPr>
          <p:cNvSpPr txBox="1"/>
          <p:nvPr/>
        </p:nvSpPr>
        <p:spPr>
          <a:xfrm>
            <a:off x="609600" y="1752600"/>
            <a:ext cx="86106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// Java program to add &amp; remove the elements in the </a:t>
            </a:r>
            <a:r>
              <a:rPr lang="en-IN" sz="3200" dirty="0">
                <a:solidFill>
                  <a:srgbClr val="FF0000"/>
                </a:solidFill>
              </a:rPr>
              <a:t>stack</a:t>
            </a:r>
            <a:endParaRPr lang="en-IN" sz="2000" dirty="0">
              <a:solidFill>
                <a:srgbClr val="FF0000"/>
              </a:solidFill>
            </a:endParaRPr>
          </a:p>
          <a:p>
            <a:r>
              <a:rPr lang="en-IN" sz="2000" dirty="0"/>
              <a:t>import </a:t>
            </a:r>
            <a:r>
              <a:rPr lang="en-IN" sz="2000" dirty="0" err="1"/>
              <a:t>java.util</a:t>
            </a:r>
            <a:r>
              <a:rPr lang="en-IN" sz="2000" dirty="0"/>
              <a:t>.*;</a:t>
            </a:r>
          </a:p>
          <a:p>
            <a:r>
              <a:rPr lang="en-IN" sz="2000" dirty="0" smtClean="0"/>
              <a:t>class </a:t>
            </a:r>
            <a:r>
              <a:rPr lang="en-IN" sz="2000" dirty="0"/>
              <a:t>Main {</a:t>
            </a:r>
          </a:p>
          <a:p>
            <a:r>
              <a:rPr lang="en-IN" sz="2000" dirty="0"/>
              <a:t>	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</a:t>
            </a:r>
          </a:p>
          <a:p>
            <a:r>
              <a:rPr lang="en-IN" sz="2000" dirty="0"/>
              <a:t>	{</a:t>
            </a:r>
          </a:p>
          <a:p>
            <a:r>
              <a:rPr lang="en-IN" sz="2000" dirty="0"/>
              <a:t>	</a:t>
            </a:r>
            <a:r>
              <a:rPr lang="en-IN" sz="2400" dirty="0"/>
              <a:t>	</a:t>
            </a:r>
            <a:r>
              <a:rPr lang="en-IN" sz="2400" dirty="0">
                <a:solidFill>
                  <a:srgbClr val="FF0000"/>
                </a:solidFill>
              </a:rPr>
              <a:t>Stack stack1 = new Stack();</a:t>
            </a:r>
          </a:p>
          <a:p>
            <a:r>
              <a:rPr lang="en-IN" sz="2400" dirty="0"/>
              <a:t>		stack1.</a:t>
            </a:r>
            <a:r>
              <a:rPr lang="en-IN" sz="2400" dirty="0">
                <a:solidFill>
                  <a:srgbClr val="FF0000"/>
                </a:solidFill>
              </a:rPr>
              <a:t>push</a:t>
            </a:r>
            <a:r>
              <a:rPr lang="en-IN" sz="2400" dirty="0"/>
              <a:t>(4);</a:t>
            </a:r>
          </a:p>
          <a:p>
            <a:r>
              <a:rPr lang="en-IN" sz="2400" dirty="0"/>
              <a:t>		stack1.push("All");</a:t>
            </a:r>
          </a:p>
          <a:p>
            <a:r>
              <a:rPr lang="en-IN" sz="2400" dirty="0"/>
              <a:t>		</a:t>
            </a:r>
            <a:r>
              <a:rPr lang="en-IN" sz="2400" dirty="0" smtClean="0"/>
              <a:t>stack1.push(“Hello</a:t>
            </a:r>
            <a:r>
              <a:rPr lang="en-IN" sz="2400" dirty="0"/>
              <a:t>");</a:t>
            </a:r>
          </a:p>
          <a:p>
            <a:r>
              <a:rPr lang="en-IN" sz="2400" dirty="0"/>
              <a:t>		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System.out.println</a:t>
            </a:r>
            <a:r>
              <a:rPr lang="en-IN" sz="2400" dirty="0"/>
              <a:t>(stack1);</a:t>
            </a:r>
          </a:p>
          <a:p>
            <a:r>
              <a:rPr lang="en-IN" sz="2400" dirty="0"/>
              <a:t>		</a:t>
            </a:r>
          </a:p>
          <a:p>
            <a:r>
              <a:rPr lang="en-IN" sz="2400" dirty="0"/>
              <a:t>		stack1.</a:t>
            </a:r>
            <a:r>
              <a:rPr lang="en-IN" sz="2400" dirty="0">
                <a:solidFill>
                  <a:srgbClr val="FF0000"/>
                </a:solidFill>
              </a:rPr>
              <a:t>pop</a:t>
            </a:r>
            <a:r>
              <a:rPr lang="en-IN" sz="2400" dirty="0"/>
              <a:t>();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System.out.println</a:t>
            </a:r>
            <a:r>
              <a:rPr lang="en-IN" sz="2400" dirty="0"/>
              <a:t>(stack1</a:t>
            </a:r>
            <a:r>
              <a:rPr lang="en-IN" sz="2400" dirty="0" smtClean="0"/>
              <a:t>);</a:t>
            </a:r>
          </a:p>
          <a:p>
            <a:endParaRPr lang="en-IN" sz="2400" dirty="0" smtClean="0"/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(stack1.</a:t>
            </a:r>
            <a:r>
              <a:rPr lang="en-IN" sz="2400" dirty="0" smtClean="0">
                <a:solidFill>
                  <a:srgbClr val="FF0000"/>
                </a:solidFill>
              </a:rPr>
              <a:t>peek</a:t>
            </a:r>
            <a:r>
              <a:rPr lang="en-IN" sz="2400" dirty="0"/>
              <a:t>());</a:t>
            </a:r>
            <a:endParaRPr lang="en-IN" sz="2400" dirty="0"/>
          </a:p>
          <a:p>
            <a:r>
              <a:rPr lang="en-IN" sz="2000" dirty="0"/>
              <a:t>	</a:t>
            </a:r>
            <a:r>
              <a:rPr lang="en-IN" sz="2000" dirty="0" smtClean="0"/>
              <a:t>} 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494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=""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 smtClean="0">
                <a:solidFill>
                  <a:srgbClr val="FFFFFF"/>
                </a:solidFill>
              </a:rPr>
              <a:t>Scanner </a:t>
            </a:r>
            <a:r>
              <a:rPr lang="en-US" sz="3200" kern="0" spc="5" dirty="0">
                <a:solidFill>
                  <a:srgbClr val="FFFFFF"/>
                </a:solidFill>
              </a:rPr>
              <a:t>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20E3C9C-A332-5AD8-CFA1-AA1AA2B88B33}"/>
              </a:ext>
            </a:extLst>
          </p:cNvPr>
          <p:cNvSpPr txBox="1"/>
          <p:nvPr/>
        </p:nvSpPr>
        <p:spPr>
          <a:xfrm>
            <a:off x="609600" y="2057400"/>
            <a:ext cx="8610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 smtClean="0"/>
              <a:t>Already discussed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102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="" xmlns:a16="http://schemas.microsoft.com/office/drawing/2014/main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 smtClean="0">
                <a:solidFill>
                  <a:srgbClr val="FFFFFF"/>
                </a:solidFill>
              </a:rPr>
              <a:t>Formatter Class</a:t>
            </a:r>
            <a:endParaRPr lang="en-US" sz="3200" kern="0" spc="5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2286000"/>
            <a:ext cx="95250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Formatter is a built-in class in java used for </a:t>
            </a:r>
            <a:r>
              <a:rPr lang="en-US" sz="2400" dirty="0">
                <a:solidFill>
                  <a:srgbClr val="FF0000"/>
                </a:solidFill>
              </a:rPr>
              <a:t>layout justification and alignment</a:t>
            </a:r>
            <a:r>
              <a:rPr lang="en-US" sz="2400" dirty="0"/>
              <a:t>, common formats </a:t>
            </a:r>
            <a:r>
              <a:rPr lang="en-US" sz="2400" dirty="0">
                <a:solidFill>
                  <a:srgbClr val="FF0000"/>
                </a:solidFill>
              </a:rPr>
              <a:t>for numeric, string</a:t>
            </a:r>
            <a:r>
              <a:rPr lang="en-US" sz="2400" dirty="0"/>
              <a:t>, and date/time data, and locale-specific output in java programming.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Formatter class is defined as final class inside the </a:t>
            </a:r>
            <a:r>
              <a:rPr lang="en-US" sz="2400" dirty="0" err="1"/>
              <a:t>java.util</a:t>
            </a:r>
            <a:r>
              <a:rPr lang="en-US" sz="2400" dirty="0"/>
              <a:t> package</a:t>
            </a:r>
            <a:r>
              <a:rPr lang="en-US" sz="2400" dirty="0" smtClean="0"/>
              <a:t>.</a:t>
            </a:r>
          </a:p>
          <a:p>
            <a:r>
              <a:rPr lang="en-IN" sz="2800" dirty="0" smtClean="0"/>
              <a:t> </a:t>
            </a:r>
          </a:p>
          <a:p>
            <a:r>
              <a:rPr lang="en-IN" sz="2800" dirty="0" smtClean="0"/>
              <a:t> </a:t>
            </a:r>
            <a:r>
              <a:rPr lang="en-IN" sz="2800" dirty="0"/>
              <a:t>import </a:t>
            </a:r>
            <a:r>
              <a:rPr lang="en-IN" sz="2800" dirty="0" err="1"/>
              <a:t>java.util</a:t>
            </a:r>
            <a:r>
              <a:rPr lang="en-IN" sz="2800" dirty="0"/>
              <a:t>.*;</a:t>
            </a:r>
          </a:p>
          <a:p>
            <a:r>
              <a:rPr lang="en-IN" sz="2800" dirty="0"/>
              <a:t>  public class Main {</a:t>
            </a:r>
          </a:p>
          <a:p>
            <a:r>
              <a:rPr lang="en-IN" sz="2800" dirty="0"/>
              <a:t>  public static void main(String[] </a:t>
            </a:r>
            <a:r>
              <a:rPr lang="en-IN" sz="2800" dirty="0" err="1"/>
              <a:t>args</a:t>
            </a:r>
            <a:r>
              <a:rPr lang="en-IN" sz="2800" dirty="0"/>
              <a:t>) {</a:t>
            </a:r>
          </a:p>
          <a:p>
            <a:r>
              <a:rPr lang="en-IN" sz="2800" dirty="0"/>
              <a:t>  </a:t>
            </a:r>
            <a:r>
              <a:rPr lang="en-IN" sz="2800" dirty="0">
                <a:solidFill>
                  <a:srgbClr val="FF0000"/>
                </a:solidFill>
              </a:rPr>
              <a:t>Formatter f = new Formatter();</a:t>
            </a:r>
          </a:p>
          <a:p>
            <a:r>
              <a:rPr lang="en-IN" sz="2800" dirty="0"/>
              <a:t>  </a:t>
            </a:r>
            <a:r>
              <a:rPr lang="en-IN" sz="2800" dirty="0" err="1"/>
              <a:t>f.</a:t>
            </a:r>
            <a:r>
              <a:rPr lang="en-IN" sz="2800" dirty="0" err="1">
                <a:solidFill>
                  <a:srgbClr val="0070C0"/>
                </a:solidFill>
              </a:rPr>
              <a:t>format</a:t>
            </a:r>
            <a:r>
              <a:rPr lang="en-IN" sz="2800" dirty="0"/>
              <a:t>("%s age is %d", "MU", 22);</a:t>
            </a:r>
          </a:p>
          <a:p>
            <a:r>
              <a:rPr lang="en-IN" sz="2800" dirty="0"/>
              <a:t>  </a:t>
            </a:r>
            <a:r>
              <a:rPr lang="en-IN" sz="2800" dirty="0" err="1"/>
              <a:t>System.out.println</a:t>
            </a:r>
            <a:r>
              <a:rPr lang="en-IN" sz="2800" dirty="0"/>
              <a:t>(f);</a:t>
            </a:r>
          </a:p>
          <a:p>
            <a:r>
              <a:rPr lang="en-IN" sz="28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5618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</a:t>
            </a:r>
            <a:r>
              <a:rPr lang="en-US" sz="3200" kern="0" spc="5" dirty="0" err="1">
                <a:solidFill>
                  <a:srgbClr val="FFFFFF"/>
                </a:solidFill>
              </a:rPr>
              <a:t>ArrayList</a:t>
            </a:r>
            <a:r>
              <a:rPr lang="en-US" sz="3200" kern="0" spc="5" dirty="0">
                <a:solidFill>
                  <a:srgbClr val="FFFFFF"/>
                </a:solidFill>
              </a:rPr>
              <a:t> and LinkedList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AD0C9A4-032B-F3BF-D48F-44CB0BA0F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29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443163" y="2209800"/>
            <a:ext cx="9172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create a map using one of its three concrete classes: HashMap, </a:t>
            </a:r>
            <a:r>
              <a:rPr lang="en-US" sz="2400" dirty="0" err="1"/>
              <a:t>LinkedHashMap</a:t>
            </a:r>
            <a:r>
              <a:rPr lang="en-US" sz="2400" dirty="0"/>
              <a:t>, or </a:t>
            </a:r>
            <a:r>
              <a:rPr lang="en-US" sz="2400" dirty="0" err="1"/>
              <a:t>TreeMap</a:t>
            </a:r>
            <a:r>
              <a:rPr lang="en-US" sz="2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CBFE002-0F4F-9868-10FA-B8BB7653ABBA}"/>
              </a:ext>
            </a:extLst>
          </p:cNvPr>
          <p:cNvSpPr txBox="1"/>
          <p:nvPr/>
        </p:nvSpPr>
        <p:spPr>
          <a:xfrm>
            <a:off x="443163" y="3200400"/>
            <a:ext cx="91720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 map is a container object that stores a collection of key/value pairs. It enables fast retrieval, deletion, and updating of the pair through the key.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map stores the values along with the keys. The keys are like indexes.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 List, the indexes are integers. In Map, the keys can be any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A map cannot contain duplicate keys.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key maps to one value. A key and its corresponding value form an entry stored in a map.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571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Maps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295A226-AE27-3153-4C32-32D760684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9346301" cy="426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E93BE1-C138-4F75-1A6F-C20F862F9FCE}"/>
              </a:ext>
            </a:extLst>
          </p:cNvPr>
          <p:cNvSpPr txBox="1"/>
          <p:nvPr/>
        </p:nvSpPr>
        <p:spPr>
          <a:xfrm>
            <a:off x="2057400" y="6569001"/>
            <a:ext cx="670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entries consisting of key/value pairs are stored in a map.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9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Maps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53C96AF-BFEF-0075-0989-169C97660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07" y="2209800"/>
            <a:ext cx="9794893" cy="45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67073" y="8382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How to create a string object?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8029" y="2133600"/>
            <a:ext cx="6647941" cy="5105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3000" y="72390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In the above example, only one object will be created.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67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4AF95E-6845-0D64-0F99-3CB0181410AB}"/>
              </a:ext>
            </a:extLst>
          </p:cNvPr>
          <p:cNvSpPr txBox="1"/>
          <p:nvPr/>
        </p:nvSpPr>
        <p:spPr>
          <a:xfrm>
            <a:off x="381000" y="198120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import </a:t>
            </a:r>
            <a:r>
              <a:rPr lang="en-IN" sz="2400" dirty="0" err="1"/>
              <a:t>java.util</a:t>
            </a:r>
            <a:r>
              <a:rPr lang="en-IN" sz="2400" dirty="0"/>
              <a:t>.*;</a:t>
            </a:r>
          </a:p>
          <a:p>
            <a:r>
              <a:rPr lang="en-IN" sz="2400" dirty="0"/>
              <a:t>public class Main {</a:t>
            </a:r>
          </a:p>
          <a:p>
            <a:r>
              <a:rPr lang="en-IN" sz="2400" dirty="0"/>
              <a:t>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 {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FF0000"/>
                </a:solidFill>
              </a:rPr>
              <a:t>Map&lt;String, String, String&gt; map = new </a:t>
            </a:r>
            <a:r>
              <a:rPr lang="en-IN" sz="2400" b="1" dirty="0" err="1">
                <a:solidFill>
                  <a:srgbClr val="FF0000"/>
                </a:solidFill>
              </a:rPr>
              <a:t>LinkedHashMap</a:t>
            </a:r>
            <a:r>
              <a:rPr lang="en-IN" sz="2400" b="1" dirty="0">
                <a:solidFill>
                  <a:srgbClr val="FF0000"/>
                </a:solidFill>
              </a:rPr>
              <a:t>&lt;&gt;();</a:t>
            </a:r>
          </a:p>
          <a:p>
            <a:r>
              <a:rPr lang="en-IN" sz="2400" dirty="0" err="1" smtClean="0"/>
              <a:t>map.</a:t>
            </a:r>
            <a:r>
              <a:rPr lang="en-IN" sz="2400" dirty="0" err="1" smtClean="0">
                <a:solidFill>
                  <a:srgbClr val="FF0000"/>
                </a:solidFill>
              </a:rPr>
              <a:t>put</a:t>
            </a:r>
            <a:r>
              <a:rPr lang="en-IN" sz="2400" dirty="0"/>
              <a:t>("123", "John Smith", "a");</a:t>
            </a:r>
          </a:p>
          <a:p>
            <a:r>
              <a:rPr lang="en-IN" sz="2400" dirty="0" err="1"/>
              <a:t>map.put</a:t>
            </a:r>
            <a:r>
              <a:rPr lang="en-IN" sz="2400" dirty="0"/>
              <a:t>("111", "George Smith", "b");</a:t>
            </a:r>
          </a:p>
          <a:p>
            <a:r>
              <a:rPr lang="en-IN" sz="2400" dirty="0" err="1"/>
              <a:t>map.put</a:t>
            </a:r>
            <a:r>
              <a:rPr lang="en-IN" sz="2400" dirty="0"/>
              <a:t>("123", "Steve Yao", " ");</a:t>
            </a:r>
          </a:p>
          <a:p>
            <a:r>
              <a:rPr lang="en-IN" sz="2400" dirty="0" err="1"/>
              <a:t>map.put</a:t>
            </a:r>
            <a:r>
              <a:rPr lang="en-IN" sz="2400" dirty="0"/>
              <a:t>("222", "Steve Yao", " ");</a:t>
            </a:r>
          </a:p>
          <a:p>
            <a:r>
              <a:rPr lang="en-IN" sz="2400" dirty="0" err="1"/>
              <a:t>System.out.println</a:t>
            </a:r>
            <a:r>
              <a:rPr lang="en-IN" sz="2400" dirty="0"/>
              <a:t>(map);</a:t>
            </a:r>
          </a:p>
          <a:p>
            <a:endParaRPr lang="en-IN" sz="2400" dirty="0"/>
          </a:p>
          <a:p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map.</a:t>
            </a:r>
            <a:r>
              <a:rPr lang="en-IN" sz="2400" dirty="0" err="1">
                <a:solidFill>
                  <a:srgbClr val="FF0000"/>
                </a:solidFill>
              </a:rPr>
              <a:t>get</a:t>
            </a:r>
            <a:r>
              <a:rPr lang="en-IN" sz="2400" dirty="0"/>
              <a:t>("222"));</a:t>
            </a:r>
          </a:p>
          <a:p>
            <a:r>
              <a:rPr lang="en-IN" sz="2400" dirty="0" err="1" smtClean="0"/>
              <a:t>map.</a:t>
            </a:r>
            <a:r>
              <a:rPr lang="en-IN" sz="2400" dirty="0" err="1" smtClean="0">
                <a:solidFill>
                  <a:srgbClr val="FF0000"/>
                </a:solidFill>
              </a:rPr>
              <a:t>clear</a:t>
            </a:r>
            <a:r>
              <a:rPr lang="en-IN" sz="2400" dirty="0"/>
              <a:t>();</a:t>
            </a:r>
          </a:p>
          <a:p>
            <a:r>
              <a:rPr lang="en-IN" sz="2400" dirty="0" err="1" smtClean="0"/>
              <a:t>System.out.println</a:t>
            </a:r>
            <a:r>
              <a:rPr lang="en-IN" sz="2400" dirty="0"/>
              <a:t>("Size:"+</a:t>
            </a:r>
            <a:r>
              <a:rPr lang="en-IN" sz="2400" dirty="0" err="1"/>
              <a:t>map.</a:t>
            </a:r>
            <a:r>
              <a:rPr lang="en-IN" sz="2400" dirty="0" err="1">
                <a:solidFill>
                  <a:srgbClr val="FF0000"/>
                </a:solidFill>
              </a:rPr>
              <a:t>size</a:t>
            </a:r>
            <a:r>
              <a:rPr lang="en-IN" sz="2400" dirty="0"/>
              <a:t>());</a:t>
            </a:r>
          </a:p>
          <a:p>
            <a:r>
              <a:rPr lang="en-IN" sz="2400" dirty="0" smtClean="0"/>
              <a:t>} }</a:t>
            </a: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5013702" y="5029200"/>
            <a:ext cx="50292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{123=Steve Yao, 111=George Smith, 222=Steve Yao}</a:t>
            </a:r>
          </a:p>
          <a:p>
            <a:r>
              <a:rPr lang="en-IN" dirty="0"/>
              <a:t>Steve Yao</a:t>
            </a:r>
          </a:p>
          <a:p>
            <a:r>
              <a:rPr lang="en-IN" dirty="0"/>
              <a:t>Size:0</a:t>
            </a:r>
          </a:p>
        </p:txBody>
      </p:sp>
    </p:spTree>
    <p:extLst>
      <p:ext uri="{BB962C8B-B14F-4D97-AF65-F5344CB8AC3E}">
        <p14:creationId xmlns:p14="http://schemas.microsoft.com/office/powerpoint/2010/main" val="40759641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 smtClean="0">
                <a:solidFill>
                  <a:srgbClr val="FFFFFF"/>
                </a:solidFill>
              </a:rPr>
              <a:t>Multiple values in Maps?</a:t>
            </a:r>
            <a:endParaRPr lang="en-US" sz="3200" kern="0" spc="5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4AF95E-6845-0D64-0F99-3CB0181410AB}"/>
              </a:ext>
            </a:extLst>
          </p:cNvPr>
          <p:cNvSpPr txBox="1"/>
          <p:nvPr/>
        </p:nvSpPr>
        <p:spPr>
          <a:xfrm>
            <a:off x="381000" y="1981200"/>
            <a:ext cx="914400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 smtClean="0"/>
              <a:t>.*;                      //</a:t>
            </a:r>
            <a:r>
              <a:rPr lang="en-IN" dirty="0" smtClean="0">
                <a:solidFill>
                  <a:srgbClr val="FF0000"/>
                </a:solidFill>
              </a:rPr>
              <a:t>Reference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public class Main {</a:t>
            </a:r>
          </a:p>
          <a:p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Map&lt;String</a:t>
            </a:r>
            <a:r>
              <a:rPr lang="en-IN" sz="2000" b="1" dirty="0">
                <a:solidFill>
                  <a:srgbClr val="FF0000"/>
                </a:solidFill>
              </a:rPr>
              <a:t>, </a:t>
            </a:r>
            <a:r>
              <a:rPr lang="en-IN" sz="2000" b="1" dirty="0" err="1">
                <a:solidFill>
                  <a:srgbClr val="FF0000"/>
                </a:solidFill>
              </a:rPr>
              <a:t>ArrayList</a:t>
            </a:r>
            <a:r>
              <a:rPr lang="en-IN" sz="2000" b="1" dirty="0">
                <a:solidFill>
                  <a:srgbClr val="FF0000"/>
                </a:solidFill>
              </a:rPr>
              <a:t>&lt;String&gt;&gt; map = new </a:t>
            </a:r>
            <a:r>
              <a:rPr lang="en-IN" sz="2000" b="1" dirty="0" err="1">
                <a:solidFill>
                  <a:srgbClr val="FF0000"/>
                </a:solidFill>
              </a:rPr>
              <a:t>HashMap</a:t>
            </a:r>
            <a:r>
              <a:rPr lang="en-IN" sz="2000" b="1" dirty="0">
                <a:solidFill>
                  <a:srgbClr val="FF0000"/>
                </a:solidFill>
              </a:rPr>
              <a:t>&lt;String, </a:t>
            </a:r>
            <a:r>
              <a:rPr lang="en-IN" sz="2000" b="1" dirty="0" err="1">
                <a:solidFill>
                  <a:srgbClr val="FF0000"/>
                </a:solidFill>
              </a:rPr>
              <a:t>ArrayList</a:t>
            </a:r>
            <a:r>
              <a:rPr lang="en-IN" sz="2000" b="1" dirty="0">
                <a:solidFill>
                  <a:srgbClr val="FF0000"/>
                </a:solidFill>
              </a:rPr>
              <a:t>&lt;String&gt;&gt;();</a:t>
            </a:r>
          </a:p>
          <a:p>
            <a:r>
              <a:rPr lang="en-IN" sz="2000" dirty="0" err="1" smtClean="0">
                <a:solidFill>
                  <a:srgbClr val="FF0000"/>
                </a:solidFill>
              </a:rPr>
              <a:t>map.put</a:t>
            </a:r>
            <a:r>
              <a:rPr lang="en-IN" sz="2000" dirty="0"/>
              <a:t>("Ford", new </a:t>
            </a:r>
            <a:r>
              <a:rPr lang="en-IN" sz="2000" dirty="0" err="1"/>
              <a:t>ArrayList</a:t>
            </a:r>
            <a:r>
              <a:rPr lang="en-IN" sz="2000" dirty="0"/>
              <a:t>&lt;String&gt;());</a:t>
            </a:r>
          </a:p>
          <a:p>
            <a:r>
              <a:rPr lang="en-IN" sz="2000" dirty="0" err="1">
                <a:solidFill>
                  <a:srgbClr val="FF0000"/>
                </a:solidFill>
              </a:rPr>
              <a:t>map.get</a:t>
            </a:r>
            <a:r>
              <a:rPr lang="en-IN" sz="2000" dirty="0"/>
              <a:t>("Ford").add("GT");</a:t>
            </a:r>
          </a:p>
          <a:p>
            <a:r>
              <a:rPr lang="en-IN" sz="2000" dirty="0" err="1"/>
              <a:t>map.get</a:t>
            </a:r>
            <a:r>
              <a:rPr lang="en-IN" sz="2000" dirty="0"/>
              <a:t>("Ford").add("Mustang Mach-E");</a:t>
            </a:r>
          </a:p>
          <a:p>
            <a:r>
              <a:rPr lang="en-IN" sz="2000" dirty="0" err="1"/>
              <a:t>map.get</a:t>
            </a:r>
            <a:r>
              <a:rPr lang="en-IN" sz="2000" dirty="0"/>
              <a:t>("Ford").add("</a:t>
            </a:r>
            <a:r>
              <a:rPr lang="en-IN" sz="2000" dirty="0" err="1"/>
              <a:t>Pantera</a:t>
            </a:r>
            <a:r>
              <a:rPr lang="en-IN" sz="2000" dirty="0"/>
              <a:t>");</a:t>
            </a:r>
          </a:p>
          <a:p>
            <a:endParaRPr lang="en-IN" sz="2000" dirty="0"/>
          </a:p>
          <a:p>
            <a:r>
              <a:rPr lang="en-IN" dirty="0" err="1"/>
              <a:t>map.put</a:t>
            </a:r>
            <a:r>
              <a:rPr lang="en-IN" dirty="0"/>
              <a:t>("</a:t>
            </a:r>
            <a:r>
              <a:rPr lang="en-IN" dirty="0" err="1"/>
              <a:t>Maruti</a:t>
            </a:r>
            <a:r>
              <a:rPr lang="en-IN" dirty="0"/>
              <a:t>", new </a:t>
            </a:r>
            <a:r>
              <a:rPr lang="en-IN" dirty="0" err="1"/>
              <a:t>ArrayList</a:t>
            </a:r>
            <a:r>
              <a:rPr lang="en-IN" dirty="0"/>
              <a:t>&lt;String&gt;());</a:t>
            </a:r>
          </a:p>
          <a:p>
            <a:r>
              <a:rPr lang="en-IN" dirty="0" err="1"/>
              <a:t>map.get</a:t>
            </a:r>
            <a:r>
              <a:rPr lang="en-IN" dirty="0"/>
              <a:t>("</a:t>
            </a:r>
            <a:r>
              <a:rPr lang="en-IN" dirty="0" err="1"/>
              <a:t>Maruti</a:t>
            </a:r>
            <a:r>
              <a:rPr lang="en-IN" dirty="0"/>
              <a:t>").add("Swift");</a:t>
            </a:r>
          </a:p>
          <a:p>
            <a:r>
              <a:rPr lang="en-IN" dirty="0" err="1"/>
              <a:t>map.get</a:t>
            </a:r>
            <a:r>
              <a:rPr lang="en-IN" dirty="0"/>
              <a:t>("</a:t>
            </a:r>
            <a:r>
              <a:rPr lang="en-IN" dirty="0" err="1"/>
              <a:t>Maruti</a:t>
            </a:r>
            <a:r>
              <a:rPr lang="en-IN" dirty="0"/>
              <a:t>").add("</a:t>
            </a:r>
            <a:r>
              <a:rPr lang="en-IN" dirty="0" err="1"/>
              <a:t>Dzire</a:t>
            </a:r>
            <a:r>
              <a:rPr lang="en-IN" dirty="0"/>
              <a:t>");</a:t>
            </a:r>
          </a:p>
          <a:p>
            <a:r>
              <a:rPr lang="en-IN" dirty="0" err="1"/>
              <a:t>map.get</a:t>
            </a:r>
            <a:r>
              <a:rPr lang="en-IN" dirty="0"/>
              <a:t>("</a:t>
            </a:r>
            <a:r>
              <a:rPr lang="en-IN" dirty="0" err="1"/>
              <a:t>Maruti</a:t>
            </a:r>
            <a:r>
              <a:rPr lang="en-IN" dirty="0"/>
              <a:t>").add("Alto");</a:t>
            </a:r>
          </a:p>
          <a:p>
            <a:endParaRPr lang="en-IN" dirty="0"/>
          </a:p>
          <a:p>
            <a:r>
              <a:rPr lang="en-IN" dirty="0" err="1"/>
              <a:t>System.out.println</a:t>
            </a:r>
            <a:r>
              <a:rPr lang="en-IN" dirty="0"/>
              <a:t>(map);</a:t>
            </a:r>
          </a:p>
          <a:p>
            <a:endParaRPr lang="en-IN" dirty="0"/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map.</a:t>
            </a:r>
            <a:r>
              <a:rPr lang="en-IN" dirty="0" err="1">
                <a:solidFill>
                  <a:srgbClr val="FF0000"/>
                </a:solidFill>
              </a:rPr>
              <a:t>get</a:t>
            </a:r>
            <a:r>
              <a:rPr lang="en-IN" dirty="0"/>
              <a:t>("Ford"));</a:t>
            </a:r>
          </a:p>
          <a:p>
            <a:r>
              <a:rPr lang="en-IN" dirty="0" err="1" smtClean="0"/>
              <a:t>map</a:t>
            </a:r>
            <a:r>
              <a:rPr lang="en-IN" dirty="0" err="1" smtClean="0">
                <a:solidFill>
                  <a:srgbClr val="FF0000"/>
                </a:solidFill>
              </a:rPr>
              <a:t>.clear</a:t>
            </a:r>
            <a:r>
              <a:rPr lang="en-IN" dirty="0"/>
              <a:t>();</a:t>
            </a:r>
          </a:p>
          <a:p>
            <a:r>
              <a:rPr lang="en-IN" dirty="0" err="1" smtClean="0"/>
              <a:t>System.out.println</a:t>
            </a:r>
            <a:r>
              <a:rPr lang="en-IN" dirty="0"/>
              <a:t>("Size:"+</a:t>
            </a:r>
            <a:r>
              <a:rPr lang="en-IN" dirty="0" err="1"/>
              <a:t>map.</a:t>
            </a:r>
            <a:r>
              <a:rPr lang="en-IN" dirty="0" err="1">
                <a:solidFill>
                  <a:srgbClr val="FF0000"/>
                </a:solidFill>
              </a:rPr>
              <a:t>size</a:t>
            </a:r>
            <a:r>
              <a:rPr lang="en-IN" dirty="0" smtClean="0"/>
              <a:t>()); }}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810000" y="54102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{Ford=[GT, Mustang Mach-E, </a:t>
            </a:r>
            <a:r>
              <a:rPr lang="en-IN" dirty="0" err="1"/>
              <a:t>Pantera</a:t>
            </a:r>
            <a:r>
              <a:rPr lang="en-IN" dirty="0"/>
              <a:t>], </a:t>
            </a:r>
            <a:r>
              <a:rPr lang="en-IN" dirty="0" err="1"/>
              <a:t>Maruti</a:t>
            </a:r>
            <a:r>
              <a:rPr lang="en-IN" dirty="0"/>
              <a:t>=[Swift, </a:t>
            </a:r>
            <a:r>
              <a:rPr lang="en-IN" dirty="0" err="1"/>
              <a:t>Dzire</a:t>
            </a:r>
            <a:r>
              <a:rPr lang="en-IN" dirty="0"/>
              <a:t>, Alto]}</a:t>
            </a:r>
          </a:p>
          <a:p>
            <a:r>
              <a:rPr lang="en-IN" dirty="0"/>
              <a:t>[GT, Mustang Mach-E, </a:t>
            </a:r>
            <a:r>
              <a:rPr lang="en-IN" dirty="0" err="1"/>
              <a:t>Pantera</a:t>
            </a:r>
            <a:r>
              <a:rPr lang="en-IN" dirty="0"/>
              <a:t>]</a:t>
            </a:r>
          </a:p>
          <a:p>
            <a:r>
              <a:rPr lang="en-IN" dirty="0"/>
              <a:t>Size:0</a:t>
            </a:r>
          </a:p>
        </p:txBody>
      </p:sp>
    </p:spTree>
    <p:extLst>
      <p:ext uri="{BB962C8B-B14F-4D97-AF65-F5344CB8AC3E}">
        <p14:creationId xmlns:p14="http://schemas.microsoft.com/office/powerpoint/2010/main" val="42741733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861" y="38100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 import </a:t>
            </a:r>
            <a:r>
              <a:rPr lang="en-IN" sz="2400" dirty="0" err="1"/>
              <a:t>java.util</a:t>
            </a:r>
            <a:r>
              <a:rPr lang="en-IN" sz="2400" dirty="0"/>
              <a:t>.*;</a:t>
            </a:r>
          </a:p>
          <a:p>
            <a:r>
              <a:rPr lang="en-IN" sz="2400" dirty="0"/>
              <a:t>  public class Main {</a:t>
            </a:r>
          </a:p>
          <a:p>
            <a:r>
              <a:rPr lang="en-IN" sz="2400" dirty="0"/>
              <a:t>  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 {</a:t>
            </a:r>
          </a:p>
          <a:p>
            <a:r>
              <a:rPr lang="en-IN" sz="2400" dirty="0"/>
              <a:t>  String[] cities = {"Savannah", "Boston", "Atlanta", "Tampa"};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Arrays.</a:t>
            </a:r>
            <a:r>
              <a:rPr lang="en-IN" sz="2400" dirty="0" err="1">
                <a:solidFill>
                  <a:srgbClr val="FF0000"/>
                </a:solidFill>
              </a:rPr>
              <a:t>sort</a:t>
            </a:r>
            <a:r>
              <a:rPr lang="en-IN" sz="2400" dirty="0"/>
              <a:t>(cities);</a:t>
            </a:r>
          </a:p>
          <a:p>
            <a:r>
              <a:rPr lang="en-IN" sz="2400" dirty="0"/>
              <a:t>  for (String city: cities)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System.out.print</a:t>
            </a:r>
            <a:r>
              <a:rPr lang="en-IN" sz="2400" dirty="0"/>
              <a:t>(city + " ");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System.out.println</a:t>
            </a:r>
            <a:r>
              <a:rPr lang="en-IN" sz="2400" dirty="0"/>
              <a:t>();</a:t>
            </a:r>
          </a:p>
          <a:p>
            <a:r>
              <a:rPr lang="en-IN" sz="2400" dirty="0"/>
              <a:t>}}</a:t>
            </a:r>
          </a:p>
        </p:txBody>
      </p:sp>
      <p:sp>
        <p:nvSpPr>
          <p:cNvPr id="5" name="Rectangle 4"/>
          <p:cNvSpPr/>
          <p:nvPr/>
        </p:nvSpPr>
        <p:spPr>
          <a:xfrm>
            <a:off x="508861" y="24384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comparator interface is used to order the objects of user-defined classes. A comparator object is capable of comparing two objects of the same class.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685800" y="1034596"/>
            <a:ext cx="4296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Comparator Interface 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9074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606" y="3429000"/>
            <a:ext cx="3509187" cy="615553"/>
          </a:xfrm>
        </p:spPr>
        <p:txBody>
          <a:bodyPr/>
          <a:lstStyle/>
          <a:p>
            <a:pPr algn="ctr"/>
            <a:r>
              <a:rPr lang="en-US" dirty="0" smtClean="0"/>
              <a:t>Queries??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65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3352800"/>
            <a:ext cx="4650193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 algn="ctr">
              <a:spcBef>
                <a:spcPts val="95"/>
              </a:spcBef>
            </a:pPr>
            <a:r>
              <a:rPr spc="-15" dirty="0"/>
              <a:t>END</a:t>
            </a:r>
            <a:r>
              <a:rPr spc="-1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5" dirty="0"/>
              <a:t>UNIT</a:t>
            </a:r>
            <a:r>
              <a:rPr spc="-30" dirty="0"/>
              <a:t> </a:t>
            </a:r>
            <a:r>
              <a:rPr lang="en-IN" spc="-5" dirty="0" smtClean="0"/>
              <a:t>–</a:t>
            </a:r>
            <a:r>
              <a:rPr spc="-25" dirty="0" smtClean="0"/>
              <a:t> </a:t>
            </a:r>
            <a:r>
              <a:rPr lang="en-US" spc="-25" dirty="0" smtClean="0"/>
              <a:t>8</a:t>
            </a:r>
            <a:br>
              <a:rPr lang="en-US" spc="-25" dirty="0" smtClean="0"/>
            </a:b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67073" y="8382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How to create a string object?</a:t>
            </a:r>
          </a:p>
        </p:txBody>
      </p:sp>
      <p:sp>
        <p:nvSpPr>
          <p:cNvPr id="5" name="Rectangle 4"/>
          <p:cNvSpPr/>
          <p:nvPr/>
        </p:nvSpPr>
        <p:spPr>
          <a:xfrm>
            <a:off x="362273" y="2362200"/>
            <a:ext cx="93913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Java uses the concept of String literal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Java more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efficient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(because no new objects are created if it exists already in the string constant pool).</a:t>
            </a: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272" y="4191000"/>
            <a:ext cx="93913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Method 2: </a:t>
            </a:r>
            <a:r>
              <a:rPr lang="en-US" sz="2400" dirty="0" smtClean="0"/>
              <a:t>By </a:t>
            </a:r>
            <a:r>
              <a:rPr lang="en-US" sz="2400" dirty="0"/>
              <a:t>new keyword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String s=new String("Welcome</a:t>
            </a:r>
            <a:r>
              <a:rPr lang="en-US" sz="2400" b="1" dirty="0" smtClean="0">
                <a:solidFill>
                  <a:srgbClr val="00B050"/>
                </a:solidFill>
              </a:rPr>
              <a:t>"); </a:t>
            </a:r>
            <a:r>
              <a:rPr lang="en-US" b="1" dirty="0" smtClean="0">
                <a:solidFill>
                  <a:srgbClr val="00B050"/>
                </a:solidFill>
              </a:rPr>
              <a:t>//</a:t>
            </a:r>
            <a:r>
              <a:rPr lang="en-US" b="1" dirty="0">
                <a:solidFill>
                  <a:srgbClr val="00B050"/>
                </a:solidFill>
              </a:rPr>
              <a:t>creates two objects and one reference variable 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such case, </a:t>
            </a:r>
            <a:r>
              <a:rPr lang="en-US" sz="2400" dirty="0" smtClean="0"/>
              <a:t>JVM will </a:t>
            </a:r>
            <a:r>
              <a:rPr lang="en-US" sz="2400" dirty="0"/>
              <a:t>create a new string object in normal (non-pool) heap memory, and the literal "Welcome" will be placed in the string constant pool. The variable s will refer to the object in a heap (non-pool).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6755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67073" y="8382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How to create a string object?</a:t>
            </a:r>
          </a:p>
        </p:txBody>
      </p:sp>
      <p:sp>
        <p:nvSpPr>
          <p:cNvPr id="5" name="Rectangle 4"/>
          <p:cNvSpPr/>
          <p:nvPr/>
        </p:nvSpPr>
        <p:spPr>
          <a:xfrm>
            <a:off x="362273" y="2362200"/>
            <a:ext cx="93913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Main{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 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s1="java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[]={'s','t','r','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n','g','s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'};   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s2=new String(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s3=new String("example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(s2);    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(s3);   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1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Immutable string (Cannot change 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E4A5F04-6DCE-405F-96FE-458C1C681FD4}"/>
              </a:ext>
            </a:extLst>
          </p:cNvPr>
          <p:cNvSpPr/>
          <p:nvPr/>
        </p:nvSpPr>
        <p:spPr>
          <a:xfrm>
            <a:off x="457200" y="2101516"/>
            <a:ext cx="960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String class represents immutable string that means once one has created a string object it cannot be changed.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want to modify string object need to use </a:t>
            </a:r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/>
              <a:t> class.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2D4225F-51EB-4828-9204-CBB3359972C6}"/>
              </a:ext>
            </a:extLst>
          </p:cNvPr>
          <p:cNvSpPr/>
          <p:nvPr/>
        </p:nvSpPr>
        <p:spPr>
          <a:xfrm>
            <a:off x="593558" y="3491252"/>
            <a:ext cx="9029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a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public static void main 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String</a:t>
            </a:r>
            <a:r>
              <a:rPr lang="en-US" sz="2400" dirty="0"/>
              <a:t> s = “Hi”;</a:t>
            </a:r>
          </a:p>
          <a:p>
            <a:r>
              <a:rPr lang="en-US" sz="2400" dirty="0" err="1"/>
              <a:t>s.concat</a:t>
            </a:r>
            <a:r>
              <a:rPr lang="en-US" sz="2400" dirty="0"/>
              <a:t>(“Hello”); //appends string at end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(s); </a:t>
            </a:r>
            <a:r>
              <a:rPr lang="en-US" sz="2400" dirty="0">
                <a:solidFill>
                  <a:srgbClr val="FF0000"/>
                </a:solidFill>
              </a:rPr>
              <a:t>//prints only Hi because strings are immutable.</a:t>
            </a:r>
          </a:p>
          <a:p>
            <a:r>
              <a:rPr lang="en-US" sz="2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402530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2885</TotalTime>
  <Words>3954</Words>
  <Application>Microsoft Office PowerPoint</Application>
  <PresentationFormat>Custom</PresentationFormat>
  <Paragraphs>723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Cambria</vt:lpstr>
      <vt:lpstr>DejaVuSans</vt:lpstr>
      <vt:lpstr>inter-regular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Immutable string (Cannot change object)</vt:lpstr>
      <vt:lpstr>Advantages of Immutable String</vt:lpstr>
      <vt:lpstr>Advantages of Immutable String</vt:lpstr>
      <vt:lpstr>Advantages of Immutable String</vt:lpstr>
      <vt:lpstr>String Class</vt:lpstr>
      <vt:lpstr>String Class</vt:lpstr>
      <vt:lpstr>Overriding toString() method</vt:lpstr>
      <vt:lpstr>Java StringBuffer Class</vt:lpstr>
      <vt:lpstr>Java StringBuffer Class</vt:lpstr>
      <vt:lpstr>Java StringBuilder Class</vt:lpstr>
      <vt:lpstr>Java StringBuilder Class</vt:lpstr>
      <vt:lpstr>Primitive Data Type and Wrapper Class Types</vt:lpstr>
      <vt:lpstr>Wrapper Classes</vt:lpstr>
      <vt:lpstr>Use of Wrapper classes in Java</vt:lpstr>
      <vt:lpstr>Use of Wrapper classes in Java</vt:lpstr>
      <vt:lpstr>Use of Wrapper classes in Java</vt:lpstr>
      <vt:lpstr>Use of Wrapper classes in Java</vt:lpstr>
      <vt:lpstr>Big integer and Big decimal class</vt:lpstr>
      <vt:lpstr>Big Integer</vt:lpstr>
      <vt:lpstr>Big Decimal</vt:lpstr>
      <vt:lpstr>Character Class</vt:lpstr>
      <vt:lpstr>Character Class</vt:lpstr>
      <vt:lpstr>Next</vt:lpstr>
      <vt:lpstr>Collections </vt:lpstr>
      <vt:lpstr>Collection Interface and Classes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Queries??</vt:lpstr>
      <vt:lpstr>END OF UNIT – 8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Unit 3.pptx</dc:title>
  <dc:creator>Ravikumar R N</dc:creator>
  <cp:lastModifiedBy>Microsoft account</cp:lastModifiedBy>
  <cp:revision>240</cp:revision>
  <dcterms:created xsi:type="dcterms:W3CDTF">2022-02-02T16:17:27Z</dcterms:created>
  <dcterms:modified xsi:type="dcterms:W3CDTF">2022-11-15T07:34:46Z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2021-02-08T00:00:00Z</vt:filetime>
  </property>
  <property fmtid="{D5CDD505-2E9C-101B-9397-08002B2CF9AE}" pid="3" name="LastSaved">
    <vt:filetime>2022-02-02T00:00:00Z</vt:filetime>
  </property>
</Properties>
</file>