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5" r:id="rId3"/>
    <p:sldId id="266" r:id="rId4"/>
    <p:sldId id="258" r:id="rId5"/>
    <p:sldId id="259" r:id="rId6"/>
    <p:sldId id="260" r:id="rId7"/>
    <p:sldId id="261" r:id="rId8"/>
    <p:sldId id="267" r:id="rId9"/>
    <p:sldId id="269" r:id="rId10"/>
    <p:sldId id="268" r:id="rId11"/>
    <p:sldId id="262" r:id="rId12"/>
    <p:sldId id="263"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546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409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4775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Matrix 4 Robots</a:t>
            </a:r>
          </a:p>
          <a:p>
            <a:endParaRPr lang="en-US" dirty="0"/>
          </a:p>
          <a:p>
            <a:pPr algn="just"/>
            <a:r>
              <a:rPr lang="en-US" dirty="0"/>
              <a:t>Your team bio : </a:t>
            </a:r>
            <a:r>
              <a:rPr lang="en-US" b="0" i="0" dirty="0">
                <a:solidFill>
                  <a:schemeClr val="tx1"/>
                </a:solidFill>
                <a:effectLst/>
                <a:latin typeface="Times New Roman" panose="02020603050405020304" pitchFamily="18" charset="0"/>
                <a:cs typeface="Times New Roman" panose="02020603050405020304" pitchFamily="18" charset="0"/>
              </a:rPr>
              <a:t>we are building a software solution to various problem definition by developing a software in the form of Artificial Intelligence / Machine Learning Algorithm that is intelligent enough in detecting carbon emission or carbon content in air after the release of carbon from industries needs to be calculated by capturing an image of industry emission. </a:t>
            </a:r>
            <a:endParaRPr lang="en-US" dirty="0"/>
          </a:p>
          <a:p>
            <a:endParaRPr lang="en-US" dirty="0"/>
          </a:p>
          <a:p>
            <a:r>
              <a:rPr lang="en-US" dirty="0"/>
              <a:t>Date : 22-04-2023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This solution provides a state-of-the art solution from existing approaches.</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This becomes a benchmark capsule for implementation at various level of AI based Green Revolution.</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500" dirty="0"/>
              <a:t>Dr Ravi Kumar Y B</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dirty="0">
                <a:solidFill>
                  <a:schemeClr val="tx1"/>
                </a:solidFill>
                <a:effectLst/>
                <a:latin typeface="Times New Roman" panose="02020603050405020304" pitchFamily="18" charset="0"/>
                <a:cs typeface="Times New Roman" panose="02020603050405020304" pitchFamily="18" charset="0"/>
              </a:rPr>
              <a:t>The main objective behind this solution to problem statement is by incorporating this Green Software into an Electronics, we may be able to use these products in real-time for detection and prediction of carbon particles. Thereby, the prototype model may be extended to be used in place to assess the percentage of carbon particles present in an emitted carbon dioxide. This paves an important benchmark solution as an alternative to the existing conventional approach</a:t>
            </a:r>
            <a:endParaRPr sz="14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 user segment is vide various applications ranging from manufacturing sectors to service oriented sectors.</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1. Detection of carbon particles from air, where the release of carbon-dioxide may be detected and carbon emission percentage may be predicted.</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IN" sz="1200" b="0" i="0" u="none" strike="noStrike" cap="none" dirty="0">
                <a:solidFill>
                  <a:srgbClr val="000000"/>
                </a:solidFill>
                <a:latin typeface="Lato"/>
                <a:ea typeface="Lato"/>
                <a:cs typeface="Lato"/>
                <a:sym typeface="Lato"/>
              </a:rPr>
              <a:t>2. Service Oriented Sectors may also use these products deployed with an efficient AI/ML based code.</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IN" dirty="0">
                <a:highlight>
                  <a:srgbClr val="FFFFFF"/>
                </a:highlight>
                <a:latin typeface="Lato"/>
                <a:ea typeface="Lato"/>
                <a:cs typeface="Lato"/>
                <a:sym typeface="Lato"/>
              </a:rPr>
              <a:t>W</a:t>
            </a:r>
            <a:r>
              <a:rPr lang="en" dirty="0">
                <a:highlight>
                  <a:srgbClr val="FFFFFF"/>
                </a:highlight>
                <a:latin typeface="Lato"/>
                <a:ea typeface="Lato"/>
                <a:cs typeface="Lato"/>
                <a:sym typeface="Lato"/>
              </a:rPr>
              <a:t>e are in the process of developing a product that are useful for carbon particle percentage detection and suitable actions may be initiated, if an carbon particles released into an environment is beyond the threshold level of carbon emission content into an air.</a:t>
            </a: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we are interested to use our innavative AI/ML algorithm, instead of pre-built Azure prototype, as it will pave a path for us to comeup with a solution to changes and research for improvising </a:t>
            </a:r>
            <a:r>
              <a:rPr lang="en-IN" sz="1400" b="0" dirty="0">
                <a:solidFill>
                  <a:srgbClr val="4A4548"/>
                </a:solidFill>
                <a:highlight>
                  <a:srgbClr val="FFFFFF"/>
                </a:highlight>
              </a:rPr>
              <a:t>the</a:t>
            </a:r>
            <a:r>
              <a:rPr lang="en" sz="1400" b="0" dirty="0">
                <a:solidFill>
                  <a:srgbClr val="4A4548"/>
                </a:solidFill>
                <a:highlight>
                  <a:srgbClr val="FFFFFF"/>
                </a:highlight>
              </a:rPr>
              <a:t> code written python is possible with our innovative coding strategies</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Solution: </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An Image Processing techniques are used for pre-processing an image. Pattern Classification approach is used for predicting any carbon particles present in a captured image. </a:t>
            </a:r>
            <a:r>
              <a:rPr lang="en-IN" sz="1400" b="0" i="0" u="none" strike="noStrike" cap="none" dirty="0">
                <a:solidFill>
                  <a:srgbClr val="222222"/>
                </a:solidFill>
                <a:highlight>
                  <a:srgbClr val="FFFFFF"/>
                </a:highlight>
                <a:latin typeface="Lato"/>
                <a:ea typeface="Lato"/>
                <a:cs typeface="Lato"/>
                <a:sym typeface="Lato"/>
              </a:rPr>
              <a:t>W</a:t>
            </a:r>
            <a:r>
              <a:rPr lang="en" sz="1400" b="0" i="0" u="none" strike="noStrike" cap="none" dirty="0">
                <a:solidFill>
                  <a:srgbClr val="222222"/>
                </a:solidFill>
                <a:highlight>
                  <a:srgbClr val="FFFFFF"/>
                </a:highlight>
                <a:latin typeface="Lato"/>
                <a:ea typeface="Lato"/>
                <a:cs typeface="Lato"/>
                <a:sym typeface="Lato"/>
              </a:rPr>
              <a:t>ayforward, we deploy these AI/ML Algorithms into prototype electronics products, which may be used for a specific purpose.</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Methodology: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Pre-processing</a:t>
            </a:r>
          </a:p>
          <a:p>
            <a:pPr marL="0" marR="0" lvl="0" indent="0" algn="l" rtl="0">
              <a:lnSpc>
                <a:spcPct val="100000"/>
              </a:lnSpc>
              <a:spcBef>
                <a:spcPts val="0"/>
              </a:spcBef>
              <a:spcAft>
                <a:spcPts val="0"/>
              </a:spcAft>
              <a:buClr>
                <a:srgbClr val="000000"/>
              </a:buClr>
              <a:buSzPts val="1400"/>
              <a:buFont typeface="Arial"/>
              <a:buNone/>
            </a:pPr>
            <a:r>
              <a:rPr lang="en-IN" dirty="0">
                <a:solidFill>
                  <a:srgbClr val="222222"/>
                </a:solidFill>
                <a:highlight>
                  <a:srgbClr val="FFFFFF"/>
                </a:highlight>
                <a:latin typeface="Lato"/>
                <a:ea typeface="Lato"/>
                <a:cs typeface="Lato"/>
                <a:sym typeface="Lato"/>
              </a:rPr>
              <a:t>P</a:t>
            </a:r>
            <a:r>
              <a:rPr lang="en" dirty="0">
                <a:solidFill>
                  <a:srgbClr val="222222"/>
                </a:solidFill>
                <a:highlight>
                  <a:srgbClr val="FFFFFF"/>
                </a:highlight>
                <a:latin typeface="Lato"/>
                <a:ea typeface="Lato"/>
                <a:cs typeface="Lato"/>
                <a:sym typeface="Lato"/>
              </a:rPr>
              <a:t>roposed descriptions or Descriptors are used</a:t>
            </a: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222222"/>
                </a:solidFill>
                <a:highlight>
                  <a:srgbClr val="FFFFFF"/>
                </a:highlight>
                <a:latin typeface="Lato"/>
                <a:ea typeface="Lato"/>
                <a:cs typeface="Lato"/>
                <a:sym typeface="Lato"/>
              </a:rPr>
              <a:t>C</a:t>
            </a:r>
            <a:r>
              <a:rPr lang="en" sz="1400" b="0" i="0" u="none" strike="noStrike" cap="none" dirty="0">
                <a:solidFill>
                  <a:srgbClr val="222222"/>
                </a:solidFill>
                <a:highlight>
                  <a:srgbClr val="FFFFFF"/>
                </a:highlight>
                <a:latin typeface="Lato"/>
                <a:ea typeface="Lato"/>
                <a:cs typeface="Lato"/>
                <a:sym typeface="Lato"/>
              </a:rPr>
              <a:t>lassification of described information into various classes of carbon particle content present in air</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Deployment of these AI/ML based code into an Electronics Product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buSzPts val="1400"/>
            </a:pPr>
            <a:r>
              <a:rPr lang="en-IN" dirty="0">
                <a:solidFill>
                  <a:srgbClr val="222222"/>
                </a:solidFill>
                <a:highlight>
                  <a:srgbClr val="FFFFFF"/>
                </a:highlight>
                <a:latin typeface="Lato"/>
                <a:ea typeface="Lato"/>
                <a:cs typeface="Lato"/>
                <a:sym typeface="Lato"/>
              </a:rPr>
              <a:t>Architecture:</a:t>
            </a: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
        <p:nvSpPr>
          <p:cNvPr id="18" name="Rectangle 17">
            <a:extLst>
              <a:ext uri="{FF2B5EF4-FFF2-40B4-BE49-F238E27FC236}">
                <a16:creationId xmlns:a16="http://schemas.microsoft.com/office/drawing/2014/main" id="{A0DB10F6-D602-51CD-3AB8-B594B058B596}"/>
              </a:ext>
            </a:extLst>
          </p:cNvPr>
          <p:cNvSpPr/>
          <p:nvPr/>
        </p:nvSpPr>
        <p:spPr>
          <a:xfrm>
            <a:off x="1486829" y="3144644"/>
            <a:ext cx="4891669" cy="133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r>
              <a:rPr lang="en-IN" dirty="0"/>
              <a:t>Training</a:t>
            </a:r>
          </a:p>
        </p:txBody>
      </p:sp>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Circle: Hollow 1">
            <a:extLst>
              <a:ext uri="{FF2B5EF4-FFF2-40B4-BE49-F238E27FC236}">
                <a16:creationId xmlns:a16="http://schemas.microsoft.com/office/drawing/2014/main" id="{D3D9BCBA-D65E-216B-9BD4-4BA99C8D2DAE}"/>
              </a:ext>
            </a:extLst>
          </p:cNvPr>
          <p:cNvSpPr/>
          <p:nvPr/>
        </p:nvSpPr>
        <p:spPr>
          <a:xfrm>
            <a:off x="706245" y="1940312"/>
            <a:ext cx="297366" cy="341267"/>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solidFill>
                <a:schemeClr val="tx1"/>
              </a:solidFill>
            </a:endParaRPr>
          </a:p>
        </p:txBody>
      </p:sp>
      <p:sp>
        <p:nvSpPr>
          <p:cNvPr id="4" name="TextBox 3">
            <a:extLst>
              <a:ext uri="{FF2B5EF4-FFF2-40B4-BE49-F238E27FC236}">
                <a16:creationId xmlns:a16="http://schemas.microsoft.com/office/drawing/2014/main" id="{9F845E17-4958-5C44-3759-6E73C3FB5D8B}"/>
              </a:ext>
            </a:extLst>
          </p:cNvPr>
          <p:cNvSpPr txBox="1"/>
          <p:nvPr/>
        </p:nvSpPr>
        <p:spPr>
          <a:xfrm>
            <a:off x="558212" y="2310140"/>
            <a:ext cx="686406" cy="261610"/>
          </a:xfrm>
          <a:prstGeom prst="rect">
            <a:avLst/>
          </a:prstGeom>
          <a:noFill/>
        </p:spPr>
        <p:txBody>
          <a:bodyPr wrap="none" rtlCol="0">
            <a:spAutoFit/>
          </a:bodyPr>
          <a:lstStyle/>
          <a:p>
            <a:r>
              <a:rPr lang="en-IN" sz="1050" dirty="0"/>
              <a:t>Camera</a:t>
            </a:r>
          </a:p>
        </p:txBody>
      </p:sp>
      <p:cxnSp>
        <p:nvCxnSpPr>
          <p:cNvPr id="6" name="Straight Arrow Connector 5">
            <a:extLst>
              <a:ext uri="{FF2B5EF4-FFF2-40B4-BE49-F238E27FC236}">
                <a16:creationId xmlns:a16="http://schemas.microsoft.com/office/drawing/2014/main" id="{EC098886-F8BC-F1D2-F5F9-4BCA85C1DE50}"/>
              </a:ext>
            </a:extLst>
          </p:cNvPr>
          <p:cNvCxnSpPr/>
          <p:nvPr/>
        </p:nvCxnSpPr>
        <p:spPr>
          <a:xfrm>
            <a:off x="1077951" y="2110945"/>
            <a:ext cx="1011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88E19E5-6128-DA33-2687-81249187CC5E}"/>
              </a:ext>
            </a:extLst>
          </p:cNvPr>
          <p:cNvPicPr>
            <a:picLocks noChangeAspect="1"/>
          </p:cNvPicPr>
          <p:nvPr/>
        </p:nvPicPr>
        <p:blipFill>
          <a:blip r:embed="rId4"/>
          <a:stretch>
            <a:fillRect/>
          </a:stretch>
        </p:blipFill>
        <p:spPr>
          <a:xfrm>
            <a:off x="2088995" y="1590052"/>
            <a:ext cx="1551432" cy="1033272"/>
          </a:xfrm>
          <a:prstGeom prst="rect">
            <a:avLst/>
          </a:prstGeom>
        </p:spPr>
      </p:pic>
      <p:sp>
        <p:nvSpPr>
          <p:cNvPr id="9" name="Arrow: Bent 8">
            <a:extLst>
              <a:ext uri="{FF2B5EF4-FFF2-40B4-BE49-F238E27FC236}">
                <a16:creationId xmlns:a16="http://schemas.microsoft.com/office/drawing/2014/main" id="{181F1C71-A6A9-9991-F20E-588CC20DD309}"/>
              </a:ext>
            </a:extLst>
          </p:cNvPr>
          <p:cNvSpPr/>
          <p:nvPr/>
        </p:nvSpPr>
        <p:spPr>
          <a:xfrm rot="10800000" flipH="1">
            <a:off x="813189" y="2625928"/>
            <a:ext cx="733114" cy="125468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Rounded Corners 9">
            <a:extLst>
              <a:ext uri="{FF2B5EF4-FFF2-40B4-BE49-F238E27FC236}">
                <a16:creationId xmlns:a16="http://schemas.microsoft.com/office/drawing/2014/main" id="{851E16C8-4A59-8EEF-005E-2FE8716481CE}"/>
              </a:ext>
            </a:extLst>
          </p:cNvPr>
          <p:cNvSpPr/>
          <p:nvPr/>
        </p:nvSpPr>
        <p:spPr>
          <a:xfrm>
            <a:off x="1546303" y="3352800"/>
            <a:ext cx="1152292" cy="7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Pre-processing</a:t>
            </a:r>
          </a:p>
        </p:txBody>
      </p:sp>
      <p:cxnSp>
        <p:nvCxnSpPr>
          <p:cNvPr id="12" name="Straight Arrow Connector 11">
            <a:extLst>
              <a:ext uri="{FF2B5EF4-FFF2-40B4-BE49-F238E27FC236}">
                <a16:creationId xmlns:a16="http://schemas.microsoft.com/office/drawing/2014/main" id="{201FAD09-3F9F-AB75-3CA4-446697ECFA7A}"/>
              </a:ext>
            </a:extLst>
          </p:cNvPr>
          <p:cNvCxnSpPr/>
          <p:nvPr/>
        </p:nvCxnSpPr>
        <p:spPr>
          <a:xfrm>
            <a:off x="2698595" y="3717073"/>
            <a:ext cx="646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96CF85A-67C0-1BE7-2516-F86D7A78B377}"/>
              </a:ext>
            </a:extLst>
          </p:cNvPr>
          <p:cNvSpPr/>
          <p:nvPr/>
        </p:nvSpPr>
        <p:spPr>
          <a:xfrm>
            <a:off x="3389971" y="3352800"/>
            <a:ext cx="1182029" cy="832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Descriptors</a:t>
            </a:r>
          </a:p>
        </p:txBody>
      </p:sp>
      <p:sp>
        <p:nvSpPr>
          <p:cNvPr id="15" name="Rectangle: Rounded Corners 14">
            <a:extLst>
              <a:ext uri="{FF2B5EF4-FFF2-40B4-BE49-F238E27FC236}">
                <a16:creationId xmlns:a16="http://schemas.microsoft.com/office/drawing/2014/main" id="{1C754D5F-7DD0-A06E-C69D-974DEC66376E}"/>
              </a:ext>
            </a:extLst>
          </p:cNvPr>
          <p:cNvSpPr/>
          <p:nvPr/>
        </p:nvSpPr>
        <p:spPr>
          <a:xfrm>
            <a:off x="4906537" y="3352800"/>
            <a:ext cx="1316425" cy="7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Post-processing</a:t>
            </a:r>
          </a:p>
        </p:txBody>
      </p:sp>
      <p:cxnSp>
        <p:nvCxnSpPr>
          <p:cNvPr id="17" name="Straight Arrow Connector 16">
            <a:extLst>
              <a:ext uri="{FF2B5EF4-FFF2-40B4-BE49-F238E27FC236}">
                <a16:creationId xmlns:a16="http://schemas.microsoft.com/office/drawing/2014/main" id="{C2320D99-6E14-0B6F-EC8F-26F56AC32C91}"/>
              </a:ext>
            </a:extLst>
          </p:cNvPr>
          <p:cNvCxnSpPr>
            <a:stCxn id="13" idx="3"/>
          </p:cNvCxnSpPr>
          <p:nvPr/>
        </p:nvCxnSpPr>
        <p:spPr>
          <a:xfrm>
            <a:off x="4572000" y="3769112"/>
            <a:ext cx="334537" cy="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D54EC4E-A604-5462-BE9B-BFEB2B5C0149}"/>
              </a:ext>
            </a:extLst>
          </p:cNvPr>
          <p:cNvSpPr/>
          <p:nvPr/>
        </p:nvSpPr>
        <p:spPr>
          <a:xfrm>
            <a:off x="4172896" y="1512851"/>
            <a:ext cx="4891669" cy="133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r>
              <a:rPr lang="en-IN" dirty="0"/>
              <a:t>Testing</a:t>
            </a:r>
          </a:p>
        </p:txBody>
      </p:sp>
      <p:sp>
        <p:nvSpPr>
          <p:cNvPr id="20" name="Rectangle: Rounded Corners 19">
            <a:extLst>
              <a:ext uri="{FF2B5EF4-FFF2-40B4-BE49-F238E27FC236}">
                <a16:creationId xmlns:a16="http://schemas.microsoft.com/office/drawing/2014/main" id="{E47C933B-648C-0F12-CC57-940EAF58FBB8}"/>
              </a:ext>
            </a:extLst>
          </p:cNvPr>
          <p:cNvSpPr/>
          <p:nvPr/>
        </p:nvSpPr>
        <p:spPr>
          <a:xfrm>
            <a:off x="4261333" y="1795171"/>
            <a:ext cx="1152292" cy="7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Pre-processing</a:t>
            </a:r>
          </a:p>
        </p:txBody>
      </p:sp>
      <p:sp>
        <p:nvSpPr>
          <p:cNvPr id="21" name="Rectangle: Rounded Corners 20">
            <a:extLst>
              <a:ext uri="{FF2B5EF4-FFF2-40B4-BE49-F238E27FC236}">
                <a16:creationId xmlns:a16="http://schemas.microsoft.com/office/drawing/2014/main" id="{393B4AEB-429D-E11B-0179-231BC9ECB5FD}"/>
              </a:ext>
            </a:extLst>
          </p:cNvPr>
          <p:cNvSpPr/>
          <p:nvPr/>
        </p:nvSpPr>
        <p:spPr>
          <a:xfrm>
            <a:off x="6105001" y="1795171"/>
            <a:ext cx="1182029" cy="832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Descriptors</a:t>
            </a:r>
          </a:p>
        </p:txBody>
      </p:sp>
      <p:sp>
        <p:nvSpPr>
          <p:cNvPr id="22" name="Rectangle: Rounded Corners 21">
            <a:extLst>
              <a:ext uri="{FF2B5EF4-FFF2-40B4-BE49-F238E27FC236}">
                <a16:creationId xmlns:a16="http://schemas.microsoft.com/office/drawing/2014/main" id="{12D03F7A-35FF-20DB-3F56-000E31663ED5}"/>
              </a:ext>
            </a:extLst>
          </p:cNvPr>
          <p:cNvSpPr/>
          <p:nvPr/>
        </p:nvSpPr>
        <p:spPr>
          <a:xfrm>
            <a:off x="7621567" y="1795171"/>
            <a:ext cx="1316425" cy="7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Post-processing</a:t>
            </a:r>
          </a:p>
        </p:txBody>
      </p:sp>
      <p:cxnSp>
        <p:nvCxnSpPr>
          <p:cNvPr id="24" name="Straight Arrow Connector 23">
            <a:extLst>
              <a:ext uri="{FF2B5EF4-FFF2-40B4-BE49-F238E27FC236}">
                <a16:creationId xmlns:a16="http://schemas.microsoft.com/office/drawing/2014/main" id="{16A1D7D5-2747-8885-D524-5B6E2A54FDF4}"/>
              </a:ext>
            </a:extLst>
          </p:cNvPr>
          <p:cNvCxnSpPr>
            <a:stCxn id="10" idx="3"/>
            <a:endCxn id="13" idx="1"/>
          </p:cNvCxnSpPr>
          <p:nvPr/>
        </p:nvCxnSpPr>
        <p:spPr>
          <a:xfrm>
            <a:off x="2698595" y="3739375"/>
            <a:ext cx="691376" cy="297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9EAE6C87-5BFD-C614-D7DF-1D25D4329F97}"/>
              </a:ext>
            </a:extLst>
          </p:cNvPr>
          <p:cNvCxnSpPr>
            <a:cxnSpLocks/>
            <a:endCxn id="15" idx="1"/>
          </p:cNvCxnSpPr>
          <p:nvPr/>
        </p:nvCxnSpPr>
        <p:spPr>
          <a:xfrm flipV="1">
            <a:off x="4560849" y="3739375"/>
            <a:ext cx="345688" cy="297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88E018D0-6ADC-ACB9-796B-CBECECDFE273}"/>
              </a:ext>
            </a:extLst>
          </p:cNvPr>
          <p:cNvCxnSpPr/>
          <p:nvPr/>
        </p:nvCxnSpPr>
        <p:spPr>
          <a:xfrm>
            <a:off x="5413625" y="2189179"/>
            <a:ext cx="691376" cy="297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1B85932B-92D1-B7E8-3000-852239C41220}"/>
              </a:ext>
            </a:extLst>
          </p:cNvPr>
          <p:cNvCxnSpPr>
            <a:cxnSpLocks/>
            <a:endCxn id="22" idx="1"/>
          </p:cNvCxnSpPr>
          <p:nvPr/>
        </p:nvCxnSpPr>
        <p:spPr>
          <a:xfrm flipV="1">
            <a:off x="7275879" y="2181746"/>
            <a:ext cx="345688" cy="446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Cross 29">
            <a:extLst>
              <a:ext uri="{FF2B5EF4-FFF2-40B4-BE49-F238E27FC236}">
                <a16:creationId xmlns:a16="http://schemas.microsoft.com/office/drawing/2014/main" id="{8F456AFB-F572-85BE-0932-B3E8A33EBB76}"/>
              </a:ext>
            </a:extLst>
          </p:cNvPr>
          <p:cNvSpPr/>
          <p:nvPr/>
        </p:nvSpPr>
        <p:spPr>
          <a:xfrm>
            <a:off x="7352371" y="3464312"/>
            <a:ext cx="1279254" cy="99727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a:t>
            </a:r>
          </a:p>
        </p:txBody>
      </p:sp>
      <p:cxnSp>
        <p:nvCxnSpPr>
          <p:cNvPr id="31" name="Straight Arrow Connector 30">
            <a:extLst>
              <a:ext uri="{FF2B5EF4-FFF2-40B4-BE49-F238E27FC236}">
                <a16:creationId xmlns:a16="http://schemas.microsoft.com/office/drawing/2014/main" id="{21D2A1BB-B290-410B-6E20-C9AF9346D470}"/>
              </a:ext>
            </a:extLst>
          </p:cNvPr>
          <p:cNvCxnSpPr>
            <a:cxnSpLocks/>
            <a:endCxn id="30" idx="1"/>
          </p:cNvCxnSpPr>
          <p:nvPr/>
        </p:nvCxnSpPr>
        <p:spPr>
          <a:xfrm>
            <a:off x="6378498" y="3891761"/>
            <a:ext cx="973873" cy="711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F47ECB33-C5C8-D955-F76B-E22704916F7A}"/>
              </a:ext>
            </a:extLst>
          </p:cNvPr>
          <p:cNvCxnSpPr>
            <a:cxnSpLocks/>
          </p:cNvCxnSpPr>
          <p:nvPr/>
        </p:nvCxnSpPr>
        <p:spPr>
          <a:xfrm>
            <a:off x="7735553" y="2884334"/>
            <a:ext cx="0" cy="5799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3622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452700" y="1068489"/>
            <a:ext cx="8238600" cy="3414300"/>
          </a:xfrm>
          <a:prstGeom prst="rect">
            <a:avLst/>
          </a:prstGeom>
          <a:noFill/>
          <a:ln>
            <a:noFill/>
          </a:ln>
        </p:spPr>
        <p:txBody>
          <a:bodyPr spcFirstLastPara="1" wrap="square" lIns="91425" tIns="91425" rIns="91425" bIns="91425" anchor="t" anchorCtr="0">
            <a:noAutofit/>
          </a:bodyPr>
          <a:lstStyle/>
          <a:p>
            <a:pPr>
              <a:buSzPts val="1400"/>
            </a:pPr>
            <a:r>
              <a:rPr lang="en-IN" dirty="0">
                <a:solidFill>
                  <a:srgbClr val="222222"/>
                </a:solidFill>
                <a:highlight>
                  <a:srgbClr val="FFFFFF"/>
                </a:highlight>
                <a:latin typeface="Lato"/>
                <a:ea typeface="Lato"/>
                <a:cs typeface="Lato"/>
                <a:sym typeface="Lato"/>
              </a:rPr>
              <a:t>Architecture: Second Phase of this Solution</a:t>
            </a:r>
          </a:p>
          <a:p>
            <a:pPr>
              <a:buSzPts val="1400"/>
            </a:pPr>
            <a:endParaRPr lang="en-IN" dirty="0">
              <a:solidFill>
                <a:srgbClr val="222222"/>
              </a:solidFill>
              <a:highlight>
                <a:srgbClr val="FFFFFF"/>
              </a:highlight>
              <a:latin typeface="Lato"/>
              <a:ea typeface="Lato"/>
              <a:cs typeface="Lato"/>
              <a:sym typeface="Lato"/>
            </a:endParaRPr>
          </a:p>
          <a:p>
            <a:pPr>
              <a:buSzPts val="1400"/>
            </a:pPr>
            <a:r>
              <a:rPr lang="en-IN" dirty="0">
                <a:solidFill>
                  <a:srgbClr val="222222"/>
                </a:solidFill>
                <a:highlight>
                  <a:srgbClr val="FFFFFF"/>
                </a:highlight>
                <a:latin typeface="Lato"/>
                <a:ea typeface="Lato"/>
                <a:cs typeface="Lato"/>
                <a:sym typeface="Lato"/>
              </a:rPr>
              <a:t>This may be embedded into any Electronics products with micro-controllers for use in industry for Green revolution</a:t>
            </a: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323968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Scalability:</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This may be extended to use </a:t>
            </a:r>
            <a:r>
              <a:rPr lang="en-US" dirty="0">
                <a:solidFill>
                  <a:srgbClr val="222222"/>
                </a:solidFill>
                <a:highlight>
                  <a:srgbClr val="FFFFFF"/>
                </a:highlight>
                <a:latin typeface="Lato"/>
                <a:ea typeface="Lato"/>
                <a:cs typeface="Lato"/>
                <a:sym typeface="Lato"/>
              </a:rPr>
              <a:t>at government offices for assessment of industry air pollution </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Release into air.</a:t>
            </a: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996067869"/>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636</Words>
  <Application>Microsoft Office PowerPoint</Application>
  <PresentationFormat>On-screen Show (16:9)</PresentationFormat>
  <Paragraphs>79</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Lato</vt:lpstr>
      <vt:lpstr>Lato Black</vt:lpstr>
      <vt:lpstr>Arial</vt:lpstr>
      <vt:lpstr>Times New Roman</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Any Supporting Functional Documents</vt:lpstr>
      <vt:lpstr>Any Supporting Functional Documents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Ravi Kumar</cp:lastModifiedBy>
  <cp:revision>66</cp:revision>
  <dcterms:modified xsi:type="dcterms:W3CDTF">2023-04-22T05:56:21Z</dcterms:modified>
</cp:coreProperties>
</file>