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8ABF2-93BF-4ED3-BE51-3F502A8C6A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DCC453-0016-460F-98ED-5D875E4FE6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920F0A-CAE7-4FAD-AB19-78B4B4C12406}"/>
              </a:ext>
            </a:extLst>
          </p:cNvPr>
          <p:cNvSpPr>
            <a:spLocks noGrp="1"/>
          </p:cNvSpPr>
          <p:nvPr>
            <p:ph type="dt" sz="half" idx="10"/>
          </p:nvPr>
        </p:nvSpPr>
        <p:spPr/>
        <p:txBody>
          <a:bodyPr/>
          <a:lstStyle/>
          <a:p>
            <a:fld id="{AE773603-1DEF-4C21-980C-03903A32A88C}" type="datetimeFigureOut">
              <a:rPr lang="en-IN" smtClean="0"/>
              <a:t>15-05-2021</a:t>
            </a:fld>
            <a:endParaRPr lang="en-IN"/>
          </a:p>
        </p:txBody>
      </p:sp>
      <p:sp>
        <p:nvSpPr>
          <p:cNvPr id="5" name="Footer Placeholder 4">
            <a:extLst>
              <a:ext uri="{FF2B5EF4-FFF2-40B4-BE49-F238E27FC236}">
                <a16:creationId xmlns:a16="http://schemas.microsoft.com/office/drawing/2014/main" id="{1CED0B93-A983-40DC-84BF-CBE230D899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2B9727-173A-436F-B1AA-DC0EBD0EB6D7}"/>
              </a:ext>
            </a:extLst>
          </p:cNvPr>
          <p:cNvSpPr>
            <a:spLocks noGrp="1"/>
          </p:cNvSpPr>
          <p:nvPr>
            <p:ph type="sldNum" sz="quarter" idx="12"/>
          </p:nvPr>
        </p:nvSpPr>
        <p:spPr/>
        <p:txBody>
          <a:bodyPr/>
          <a:lstStyle/>
          <a:p>
            <a:fld id="{03D4C124-1E7F-4314-AF21-B276610D70B9}" type="slidenum">
              <a:rPr lang="en-IN" smtClean="0"/>
              <a:t>‹#›</a:t>
            </a:fld>
            <a:endParaRPr lang="en-IN"/>
          </a:p>
        </p:txBody>
      </p:sp>
    </p:spTree>
    <p:extLst>
      <p:ext uri="{BB962C8B-B14F-4D97-AF65-F5344CB8AC3E}">
        <p14:creationId xmlns:p14="http://schemas.microsoft.com/office/powerpoint/2010/main" val="2318003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C9756-53C5-4C89-BA60-526DE4E1C0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E5E8EB-583B-43D1-B15D-D1CFD313ED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08AA44-009C-4B35-9051-DA28D5CE71C0}"/>
              </a:ext>
            </a:extLst>
          </p:cNvPr>
          <p:cNvSpPr>
            <a:spLocks noGrp="1"/>
          </p:cNvSpPr>
          <p:nvPr>
            <p:ph type="dt" sz="half" idx="10"/>
          </p:nvPr>
        </p:nvSpPr>
        <p:spPr/>
        <p:txBody>
          <a:bodyPr/>
          <a:lstStyle/>
          <a:p>
            <a:fld id="{AE773603-1DEF-4C21-980C-03903A32A88C}" type="datetimeFigureOut">
              <a:rPr lang="en-IN" smtClean="0"/>
              <a:t>15-05-2021</a:t>
            </a:fld>
            <a:endParaRPr lang="en-IN"/>
          </a:p>
        </p:txBody>
      </p:sp>
      <p:sp>
        <p:nvSpPr>
          <p:cNvPr id="5" name="Footer Placeholder 4">
            <a:extLst>
              <a:ext uri="{FF2B5EF4-FFF2-40B4-BE49-F238E27FC236}">
                <a16:creationId xmlns:a16="http://schemas.microsoft.com/office/drawing/2014/main" id="{D90D593A-BBE8-42B3-A5CC-0622DE8DB2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539854-867A-423A-8C15-F3F376EFE815}"/>
              </a:ext>
            </a:extLst>
          </p:cNvPr>
          <p:cNvSpPr>
            <a:spLocks noGrp="1"/>
          </p:cNvSpPr>
          <p:nvPr>
            <p:ph type="sldNum" sz="quarter" idx="12"/>
          </p:nvPr>
        </p:nvSpPr>
        <p:spPr/>
        <p:txBody>
          <a:bodyPr/>
          <a:lstStyle/>
          <a:p>
            <a:fld id="{03D4C124-1E7F-4314-AF21-B276610D70B9}" type="slidenum">
              <a:rPr lang="en-IN" smtClean="0"/>
              <a:t>‹#›</a:t>
            </a:fld>
            <a:endParaRPr lang="en-IN"/>
          </a:p>
        </p:txBody>
      </p:sp>
    </p:spTree>
    <p:extLst>
      <p:ext uri="{BB962C8B-B14F-4D97-AF65-F5344CB8AC3E}">
        <p14:creationId xmlns:p14="http://schemas.microsoft.com/office/powerpoint/2010/main" val="3126672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2AAE91-4D5F-45B1-B619-731CEBB792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9092A0-347B-4096-BE02-AC8F970F06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AA4218-6E66-482C-8A9C-AACB90BCCB16}"/>
              </a:ext>
            </a:extLst>
          </p:cNvPr>
          <p:cNvSpPr>
            <a:spLocks noGrp="1"/>
          </p:cNvSpPr>
          <p:nvPr>
            <p:ph type="dt" sz="half" idx="10"/>
          </p:nvPr>
        </p:nvSpPr>
        <p:spPr/>
        <p:txBody>
          <a:bodyPr/>
          <a:lstStyle/>
          <a:p>
            <a:fld id="{AE773603-1DEF-4C21-980C-03903A32A88C}" type="datetimeFigureOut">
              <a:rPr lang="en-IN" smtClean="0"/>
              <a:t>15-05-2021</a:t>
            </a:fld>
            <a:endParaRPr lang="en-IN"/>
          </a:p>
        </p:txBody>
      </p:sp>
      <p:sp>
        <p:nvSpPr>
          <p:cNvPr id="5" name="Footer Placeholder 4">
            <a:extLst>
              <a:ext uri="{FF2B5EF4-FFF2-40B4-BE49-F238E27FC236}">
                <a16:creationId xmlns:a16="http://schemas.microsoft.com/office/drawing/2014/main" id="{AB4CA77F-B81E-4E67-A317-A6BF8E9CF9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F7A5A1-88CD-409C-AAA1-3F258F4FD4F1}"/>
              </a:ext>
            </a:extLst>
          </p:cNvPr>
          <p:cNvSpPr>
            <a:spLocks noGrp="1"/>
          </p:cNvSpPr>
          <p:nvPr>
            <p:ph type="sldNum" sz="quarter" idx="12"/>
          </p:nvPr>
        </p:nvSpPr>
        <p:spPr/>
        <p:txBody>
          <a:bodyPr/>
          <a:lstStyle/>
          <a:p>
            <a:fld id="{03D4C124-1E7F-4314-AF21-B276610D70B9}" type="slidenum">
              <a:rPr lang="en-IN" smtClean="0"/>
              <a:t>‹#›</a:t>
            </a:fld>
            <a:endParaRPr lang="en-IN"/>
          </a:p>
        </p:txBody>
      </p:sp>
    </p:spTree>
    <p:extLst>
      <p:ext uri="{BB962C8B-B14F-4D97-AF65-F5344CB8AC3E}">
        <p14:creationId xmlns:p14="http://schemas.microsoft.com/office/powerpoint/2010/main" val="3678370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51478-237C-4BC9-9897-CB6286D706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DFC915-0510-415A-BE3A-2A0B475B04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FBF771-9E02-4962-B62D-CF6361F4E7EB}"/>
              </a:ext>
            </a:extLst>
          </p:cNvPr>
          <p:cNvSpPr>
            <a:spLocks noGrp="1"/>
          </p:cNvSpPr>
          <p:nvPr>
            <p:ph type="dt" sz="half" idx="10"/>
          </p:nvPr>
        </p:nvSpPr>
        <p:spPr/>
        <p:txBody>
          <a:bodyPr/>
          <a:lstStyle/>
          <a:p>
            <a:fld id="{AE773603-1DEF-4C21-980C-03903A32A88C}" type="datetimeFigureOut">
              <a:rPr lang="en-IN" smtClean="0"/>
              <a:t>15-05-2021</a:t>
            </a:fld>
            <a:endParaRPr lang="en-IN"/>
          </a:p>
        </p:txBody>
      </p:sp>
      <p:sp>
        <p:nvSpPr>
          <p:cNvPr id="5" name="Footer Placeholder 4">
            <a:extLst>
              <a:ext uri="{FF2B5EF4-FFF2-40B4-BE49-F238E27FC236}">
                <a16:creationId xmlns:a16="http://schemas.microsoft.com/office/drawing/2014/main" id="{E9F05E0D-3BBD-4FA1-87C3-44B39E2803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5B2AB6-701F-43AC-A0A8-05198A530DC1}"/>
              </a:ext>
            </a:extLst>
          </p:cNvPr>
          <p:cNvSpPr>
            <a:spLocks noGrp="1"/>
          </p:cNvSpPr>
          <p:nvPr>
            <p:ph type="sldNum" sz="quarter" idx="12"/>
          </p:nvPr>
        </p:nvSpPr>
        <p:spPr/>
        <p:txBody>
          <a:bodyPr/>
          <a:lstStyle/>
          <a:p>
            <a:fld id="{03D4C124-1E7F-4314-AF21-B276610D70B9}" type="slidenum">
              <a:rPr lang="en-IN" smtClean="0"/>
              <a:t>‹#›</a:t>
            </a:fld>
            <a:endParaRPr lang="en-IN"/>
          </a:p>
        </p:txBody>
      </p:sp>
    </p:spTree>
    <p:extLst>
      <p:ext uri="{BB962C8B-B14F-4D97-AF65-F5344CB8AC3E}">
        <p14:creationId xmlns:p14="http://schemas.microsoft.com/office/powerpoint/2010/main" val="430394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D628F-6DF2-4E03-B801-792E19E9E6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84272E-DA87-44E9-9FBF-F5C8D28ABF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91FAB1-EFBD-4E22-BA82-A23F89792155}"/>
              </a:ext>
            </a:extLst>
          </p:cNvPr>
          <p:cNvSpPr>
            <a:spLocks noGrp="1"/>
          </p:cNvSpPr>
          <p:nvPr>
            <p:ph type="dt" sz="half" idx="10"/>
          </p:nvPr>
        </p:nvSpPr>
        <p:spPr/>
        <p:txBody>
          <a:bodyPr/>
          <a:lstStyle/>
          <a:p>
            <a:fld id="{AE773603-1DEF-4C21-980C-03903A32A88C}" type="datetimeFigureOut">
              <a:rPr lang="en-IN" smtClean="0"/>
              <a:t>15-05-2021</a:t>
            </a:fld>
            <a:endParaRPr lang="en-IN"/>
          </a:p>
        </p:txBody>
      </p:sp>
      <p:sp>
        <p:nvSpPr>
          <p:cNvPr id="5" name="Footer Placeholder 4">
            <a:extLst>
              <a:ext uri="{FF2B5EF4-FFF2-40B4-BE49-F238E27FC236}">
                <a16:creationId xmlns:a16="http://schemas.microsoft.com/office/drawing/2014/main" id="{DC3FA1CB-338F-4BFB-A454-CC12BEFA4C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5BFCA6-445B-4E4F-893A-FEF79DFC0C1A}"/>
              </a:ext>
            </a:extLst>
          </p:cNvPr>
          <p:cNvSpPr>
            <a:spLocks noGrp="1"/>
          </p:cNvSpPr>
          <p:nvPr>
            <p:ph type="sldNum" sz="quarter" idx="12"/>
          </p:nvPr>
        </p:nvSpPr>
        <p:spPr/>
        <p:txBody>
          <a:bodyPr/>
          <a:lstStyle/>
          <a:p>
            <a:fld id="{03D4C124-1E7F-4314-AF21-B276610D70B9}" type="slidenum">
              <a:rPr lang="en-IN" smtClean="0"/>
              <a:t>‹#›</a:t>
            </a:fld>
            <a:endParaRPr lang="en-IN"/>
          </a:p>
        </p:txBody>
      </p:sp>
    </p:spTree>
    <p:extLst>
      <p:ext uri="{BB962C8B-B14F-4D97-AF65-F5344CB8AC3E}">
        <p14:creationId xmlns:p14="http://schemas.microsoft.com/office/powerpoint/2010/main" val="1485829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2B1CB-7001-4314-99C6-AF3DAE26D0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DA4071-0C03-4AB1-B413-964655EFEB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4B6075-BE7F-4A9B-A537-B52963738E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77ABCD-51BF-4F2D-A657-6A3D4F21CA1C}"/>
              </a:ext>
            </a:extLst>
          </p:cNvPr>
          <p:cNvSpPr>
            <a:spLocks noGrp="1"/>
          </p:cNvSpPr>
          <p:nvPr>
            <p:ph type="dt" sz="half" idx="10"/>
          </p:nvPr>
        </p:nvSpPr>
        <p:spPr/>
        <p:txBody>
          <a:bodyPr/>
          <a:lstStyle/>
          <a:p>
            <a:fld id="{AE773603-1DEF-4C21-980C-03903A32A88C}" type="datetimeFigureOut">
              <a:rPr lang="en-IN" smtClean="0"/>
              <a:t>15-05-2021</a:t>
            </a:fld>
            <a:endParaRPr lang="en-IN"/>
          </a:p>
        </p:txBody>
      </p:sp>
      <p:sp>
        <p:nvSpPr>
          <p:cNvPr id="6" name="Footer Placeholder 5">
            <a:extLst>
              <a:ext uri="{FF2B5EF4-FFF2-40B4-BE49-F238E27FC236}">
                <a16:creationId xmlns:a16="http://schemas.microsoft.com/office/drawing/2014/main" id="{2941EA8C-1B00-418E-B30B-3612A27C8E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A38938-98D0-4B68-911E-29F8998E6F16}"/>
              </a:ext>
            </a:extLst>
          </p:cNvPr>
          <p:cNvSpPr>
            <a:spLocks noGrp="1"/>
          </p:cNvSpPr>
          <p:nvPr>
            <p:ph type="sldNum" sz="quarter" idx="12"/>
          </p:nvPr>
        </p:nvSpPr>
        <p:spPr/>
        <p:txBody>
          <a:bodyPr/>
          <a:lstStyle/>
          <a:p>
            <a:fld id="{03D4C124-1E7F-4314-AF21-B276610D70B9}" type="slidenum">
              <a:rPr lang="en-IN" smtClean="0"/>
              <a:t>‹#›</a:t>
            </a:fld>
            <a:endParaRPr lang="en-IN"/>
          </a:p>
        </p:txBody>
      </p:sp>
    </p:spTree>
    <p:extLst>
      <p:ext uri="{BB962C8B-B14F-4D97-AF65-F5344CB8AC3E}">
        <p14:creationId xmlns:p14="http://schemas.microsoft.com/office/powerpoint/2010/main" val="2509193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794C7-52BF-4F49-83E0-EF49DF4556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3449E6-5DC4-4176-91FA-44CAAD04E2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363D4B-2BBD-4EE7-B2A5-B81CCACF65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33C83B-B2D0-44EB-BB02-DB33BF3918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B9BAA2-1B2D-4B88-BEEA-0B84A2823C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D691C19-664F-4202-890C-3ED8C890601A}"/>
              </a:ext>
            </a:extLst>
          </p:cNvPr>
          <p:cNvSpPr>
            <a:spLocks noGrp="1"/>
          </p:cNvSpPr>
          <p:nvPr>
            <p:ph type="dt" sz="half" idx="10"/>
          </p:nvPr>
        </p:nvSpPr>
        <p:spPr/>
        <p:txBody>
          <a:bodyPr/>
          <a:lstStyle/>
          <a:p>
            <a:fld id="{AE773603-1DEF-4C21-980C-03903A32A88C}" type="datetimeFigureOut">
              <a:rPr lang="en-IN" smtClean="0"/>
              <a:t>15-05-2021</a:t>
            </a:fld>
            <a:endParaRPr lang="en-IN"/>
          </a:p>
        </p:txBody>
      </p:sp>
      <p:sp>
        <p:nvSpPr>
          <p:cNvPr id="8" name="Footer Placeholder 7">
            <a:extLst>
              <a:ext uri="{FF2B5EF4-FFF2-40B4-BE49-F238E27FC236}">
                <a16:creationId xmlns:a16="http://schemas.microsoft.com/office/drawing/2014/main" id="{09305CAA-8B63-4024-BC1D-C97614EC50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BCEEB0D-1F11-4B2C-BFC8-C66CF8FC96C6}"/>
              </a:ext>
            </a:extLst>
          </p:cNvPr>
          <p:cNvSpPr>
            <a:spLocks noGrp="1"/>
          </p:cNvSpPr>
          <p:nvPr>
            <p:ph type="sldNum" sz="quarter" idx="12"/>
          </p:nvPr>
        </p:nvSpPr>
        <p:spPr/>
        <p:txBody>
          <a:bodyPr/>
          <a:lstStyle/>
          <a:p>
            <a:fld id="{03D4C124-1E7F-4314-AF21-B276610D70B9}" type="slidenum">
              <a:rPr lang="en-IN" smtClean="0"/>
              <a:t>‹#›</a:t>
            </a:fld>
            <a:endParaRPr lang="en-IN"/>
          </a:p>
        </p:txBody>
      </p:sp>
    </p:spTree>
    <p:extLst>
      <p:ext uri="{BB962C8B-B14F-4D97-AF65-F5344CB8AC3E}">
        <p14:creationId xmlns:p14="http://schemas.microsoft.com/office/powerpoint/2010/main" val="2960527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D4A3E-4D6A-487E-A598-7030005989D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8CA0AD-2F16-43D7-9857-5D330F9426BD}"/>
              </a:ext>
            </a:extLst>
          </p:cNvPr>
          <p:cNvSpPr>
            <a:spLocks noGrp="1"/>
          </p:cNvSpPr>
          <p:nvPr>
            <p:ph type="dt" sz="half" idx="10"/>
          </p:nvPr>
        </p:nvSpPr>
        <p:spPr/>
        <p:txBody>
          <a:bodyPr/>
          <a:lstStyle/>
          <a:p>
            <a:fld id="{AE773603-1DEF-4C21-980C-03903A32A88C}" type="datetimeFigureOut">
              <a:rPr lang="en-IN" smtClean="0"/>
              <a:t>15-05-2021</a:t>
            </a:fld>
            <a:endParaRPr lang="en-IN"/>
          </a:p>
        </p:txBody>
      </p:sp>
      <p:sp>
        <p:nvSpPr>
          <p:cNvPr id="4" name="Footer Placeholder 3">
            <a:extLst>
              <a:ext uri="{FF2B5EF4-FFF2-40B4-BE49-F238E27FC236}">
                <a16:creationId xmlns:a16="http://schemas.microsoft.com/office/drawing/2014/main" id="{809E8FCC-07E2-4361-A1DC-0DEB0270FA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8590A36-7075-4CFF-B62A-FF26D2990F32}"/>
              </a:ext>
            </a:extLst>
          </p:cNvPr>
          <p:cNvSpPr>
            <a:spLocks noGrp="1"/>
          </p:cNvSpPr>
          <p:nvPr>
            <p:ph type="sldNum" sz="quarter" idx="12"/>
          </p:nvPr>
        </p:nvSpPr>
        <p:spPr/>
        <p:txBody>
          <a:bodyPr/>
          <a:lstStyle/>
          <a:p>
            <a:fld id="{03D4C124-1E7F-4314-AF21-B276610D70B9}" type="slidenum">
              <a:rPr lang="en-IN" smtClean="0"/>
              <a:t>‹#›</a:t>
            </a:fld>
            <a:endParaRPr lang="en-IN"/>
          </a:p>
        </p:txBody>
      </p:sp>
    </p:spTree>
    <p:extLst>
      <p:ext uri="{BB962C8B-B14F-4D97-AF65-F5344CB8AC3E}">
        <p14:creationId xmlns:p14="http://schemas.microsoft.com/office/powerpoint/2010/main" val="4230869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D6A4C0-35BC-4739-9F69-2E72DC315F2E}"/>
              </a:ext>
            </a:extLst>
          </p:cNvPr>
          <p:cNvSpPr>
            <a:spLocks noGrp="1"/>
          </p:cNvSpPr>
          <p:nvPr>
            <p:ph type="dt" sz="half" idx="10"/>
          </p:nvPr>
        </p:nvSpPr>
        <p:spPr/>
        <p:txBody>
          <a:bodyPr/>
          <a:lstStyle/>
          <a:p>
            <a:fld id="{AE773603-1DEF-4C21-980C-03903A32A88C}" type="datetimeFigureOut">
              <a:rPr lang="en-IN" smtClean="0"/>
              <a:t>15-05-2021</a:t>
            </a:fld>
            <a:endParaRPr lang="en-IN"/>
          </a:p>
        </p:txBody>
      </p:sp>
      <p:sp>
        <p:nvSpPr>
          <p:cNvPr id="3" name="Footer Placeholder 2">
            <a:extLst>
              <a:ext uri="{FF2B5EF4-FFF2-40B4-BE49-F238E27FC236}">
                <a16:creationId xmlns:a16="http://schemas.microsoft.com/office/drawing/2014/main" id="{EEF28B3E-2ED7-4765-9689-22BF6A0AF3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5EF344-F91E-45D7-A3CB-7D0A91178F39}"/>
              </a:ext>
            </a:extLst>
          </p:cNvPr>
          <p:cNvSpPr>
            <a:spLocks noGrp="1"/>
          </p:cNvSpPr>
          <p:nvPr>
            <p:ph type="sldNum" sz="quarter" idx="12"/>
          </p:nvPr>
        </p:nvSpPr>
        <p:spPr/>
        <p:txBody>
          <a:bodyPr/>
          <a:lstStyle/>
          <a:p>
            <a:fld id="{03D4C124-1E7F-4314-AF21-B276610D70B9}" type="slidenum">
              <a:rPr lang="en-IN" smtClean="0"/>
              <a:t>‹#›</a:t>
            </a:fld>
            <a:endParaRPr lang="en-IN"/>
          </a:p>
        </p:txBody>
      </p:sp>
    </p:spTree>
    <p:extLst>
      <p:ext uri="{BB962C8B-B14F-4D97-AF65-F5344CB8AC3E}">
        <p14:creationId xmlns:p14="http://schemas.microsoft.com/office/powerpoint/2010/main" val="3021589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A426E-E2E8-4287-A4AF-F34AF82D63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77CAD8-F3F8-47FC-B31D-68A739728D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9D45969-3BDE-4F70-8BB6-800B7B78BF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7EB8C5-811C-49CE-B20A-FD4D10EF7A7F}"/>
              </a:ext>
            </a:extLst>
          </p:cNvPr>
          <p:cNvSpPr>
            <a:spLocks noGrp="1"/>
          </p:cNvSpPr>
          <p:nvPr>
            <p:ph type="dt" sz="half" idx="10"/>
          </p:nvPr>
        </p:nvSpPr>
        <p:spPr/>
        <p:txBody>
          <a:bodyPr/>
          <a:lstStyle/>
          <a:p>
            <a:fld id="{AE773603-1DEF-4C21-980C-03903A32A88C}" type="datetimeFigureOut">
              <a:rPr lang="en-IN" smtClean="0"/>
              <a:t>15-05-2021</a:t>
            </a:fld>
            <a:endParaRPr lang="en-IN"/>
          </a:p>
        </p:txBody>
      </p:sp>
      <p:sp>
        <p:nvSpPr>
          <p:cNvPr id="6" name="Footer Placeholder 5">
            <a:extLst>
              <a:ext uri="{FF2B5EF4-FFF2-40B4-BE49-F238E27FC236}">
                <a16:creationId xmlns:a16="http://schemas.microsoft.com/office/drawing/2014/main" id="{1A471DC9-CC33-4804-BF66-24481D38D8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E26F87-31F1-482C-95F1-96F90E19EFB0}"/>
              </a:ext>
            </a:extLst>
          </p:cNvPr>
          <p:cNvSpPr>
            <a:spLocks noGrp="1"/>
          </p:cNvSpPr>
          <p:nvPr>
            <p:ph type="sldNum" sz="quarter" idx="12"/>
          </p:nvPr>
        </p:nvSpPr>
        <p:spPr/>
        <p:txBody>
          <a:bodyPr/>
          <a:lstStyle/>
          <a:p>
            <a:fld id="{03D4C124-1E7F-4314-AF21-B276610D70B9}" type="slidenum">
              <a:rPr lang="en-IN" smtClean="0"/>
              <a:t>‹#›</a:t>
            </a:fld>
            <a:endParaRPr lang="en-IN"/>
          </a:p>
        </p:txBody>
      </p:sp>
    </p:spTree>
    <p:extLst>
      <p:ext uri="{BB962C8B-B14F-4D97-AF65-F5344CB8AC3E}">
        <p14:creationId xmlns:p14="http://schemas.microsoft.com/office/powerpoint/2010/main" val="3523546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DC03D-85F4-4E8C-A6E1-5D61D465FD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08FF001-1E49-4DD6-AB05-D5AC48F51B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E2F898-836A-475F-A3EE-E9C35439E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2434B2-6020-4CBB-B9A0-4A0AA18F5A8D}"/>
              </a:ext>
            </a:extLst>
          </p:cNvPr>
          <p:cNvSpPr>
            <a:spLocks noGrp="1"/>
          </p:cNvSpPr>
          <p:nvPr>
            <p:ph type="dt" sz="half" idx="10"/>
          </p:nvPr>
        </p:nvSpPr>
        <p:spPr/>
        <p:txBody>
          <a:bodyPr/>
          <a:lstStyle/>
          <a:p>
            <a:fld id="{AE773603-1DEF-4C21-980C-03903A32A88C}" type="datetimeFigureOut">
              <a:rPr lang="en-IN" smtClean="0"/>
              <a:t>15-05-2021</a:t>
            </a:fld>
            <a:endParaRPr lang="en-IN"/>
          </a:p>
        </p:txBody>
      </p:sp>
      <p:sp>
        <p:nvSpPr>
          <p:cNvPr id="6" name="Footer Placeholder 5">
            <a:extLst>
              <a:ext uri="{FF2B5EF4-FFF2-40B4-BE49-F238E27FC236}">
                <a16:creationId xmlns:a16="http://schemas.microsoft.com/office/drawing/2014/main" id="{634269CA-8422-4B25-BE1C-2D9BA2562B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EDB81B-3AB1-47A2-BECC-03734550AE49}"/>
              </a:ext>
            </a:extLst>
          </p:cNvPr>
          <p:cNvSpPr>
            <a:spLocks noGrp="1"/>
          </p:cNvSpPr>
          <p:nvPr>
            <p:ph type="sldNum" sz="quarter" idx="12"/>
          </p:nvPr>
        </p:nvSpPr>
        <p:spPr/>
        <p:txBody>
          <a:bodyPr/>
          <a:lstStyle/>
          <a:p>
            <a:fld id="{03D4C124-1E7F-4314-AF21-B276610D70B9}" type="slidenum">
              <a:rPr lang="en-IN" smtClean="0"/>
              <a:t>‹#›</a:t>
            </a:fld>
            <a:endParaRPr lang="en-IN"/>
          </a:p>
        </p:txBody>
      </p:sp>
    </p:spTree>
    <p:extLst>
      <p:ext uri="{BB962C8B-B14F-4D97-AF65-F5344CB8AC3E}">
        <p14:creationId xmlns:p14="http://schemas.microsoft.com/office/powerpoint/2010/main" val="810202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457363-5206-470E-ACE5-CD09B9149E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5D382D-94CC-4CDA-981F-41936B2838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A1EDD4-844C-4B0B-AE3B-A860523EA8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773603-1DEF-4C21-980C-03903A32A88C}" type="datetimeFigureOut">
              <a:rPr lang="en-IN" smtClean="0"/>
              <a:t>15-05-2021</a:t>
            </a:fld>
            <a:endParaRPr lang="en-IN"/>
          </a:p>
        </p:txBody>
      </p:sp>
      <p:sp>
        <p:nvSpPr>
          <p:cNvPr id="5" name="Footer Placeholder 4">
            <a:extLst>
              <a:ext uri="{FF2B5EF4-FFF2-40B4-BE49-F238E27FC236}">
                <a16:creationId xmlns:a16="http://schemas.microsoft.com/office/drawing/2014/main" id="{E5C1A5C7-7079-45B1-8CCF-E106353530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02FCAD9-C466-4228-BEB0-9C2A45FF4E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D4C124-1E7F-4314-AF21-B276610D70B9}" type="slidenum">
              <a:rPr lang="en-IN" smtClean="0"/>
              <a:t>‹#›</a:t>
            </a:fld>
            <a:endParaRPr lang="en-IN"/>
          </a:p>
        </p:txBody>
      </p:sp>
    </p:spTree>
    <p:extLst>
      <p:ext uri="{BB962C8B-B14F-4D97-AF65-F5344CB8AC3E}">
        <p14:creationId xmlns:p14="http://schemas.microsoft.com/office/powerpoint/2010/main" val="2396879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DC38F-8126-4EDD-9344-A47FECF8CCD3}"/>
              </a:ext>
            </a:extLst>
          </p:cNvPr>
          <p:cNvSpPr>
            <a:spLocks noGrp="1"/>
          </p:cNvSpPr>
          <p:nvPr>
            <p:ph type="ctrTitle"/>
          </p:nvPr>
        </p:nvSpPr>
        <p:spPr>
          <a:xfrm>
            <a:off x="1066800" y="1041400"/>
            <a:ext cx="10058400" cy="2387600"/>
          </a:xfrm>
        </p:spPr>
        <p:txBody>
          <a:bodyPr/>
          <a:lstStyle/>
          <a:p>
            <a:r>
              <a:rPr lang="en-IN" dirty="0"/>
              <a:t>Mumbai: The financial capital?</a:t>
            </a:r>
          </a:p>
        </p:txBody>
      </p:sp>
      <p:sp>
        <p:nvSpPr>
          <p:cNvPr id="3" name="Subtitle 2">
            <a:extLst>
              <a:ext uri="{FF2B5EF4-FFF2-40B4-BE49-F238E27FC236}">
                <a16:creationId xmlns:a16="http://schemas.microsoft.com/office/drawing/2014/main" id="{E7B38921-5528-447F-B934-1EBF68B6EF5F}"/>
              </a:ext>
            </a:extLst>
          </p:cNvPr>
          <p:cNvSpPr>
            <a:spLocks noGrp="1"/>
          </p:cNvSpPr>
          <p:nvPr>
            <p:ph type="subTitle" idx="1"/>
          </p:nvPr>
        </p:nvSpPr>
        <p:spPr>
          <a:xfrm>
            <a:off x="1524000" y="3747812"/>
            <a:ext cx="9144000" cy="1655762"/>
          </a:xfrm>
        </p:spPr>
        <p:txBody>
          <a:bodyPr/>
          <a:lstStyle/>
          <a:p>
            <a:r>
              <a:rPr lang="en-IN" dirty="0"/>
              <a:t>A Coursera Capstone Project</a:t>
            </a:r>
          </a:p>
          <a:p>
            <a:r>
              <a:rPr lang="en-IN" dirty="0"/>
              <a:t>By Ravi Lakhlan</a:t>
            </a:r>
          </a:p>
        </p:txBody>
      </p:sp>
    </p:spTree>
    <p:extLst>
      <p:ext uri="{BB962C8B-B14F-4D97-AF65-F5344CB8AC3E}">
        <p14:creationId xmlns:p14="http://schemas.microsoft.com/office/powerpoint/2010/main" val="1086150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2073-5B29-4E61-BD4E-7D625E30A237}"/>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8749824-B01B-4428-AF13-BF04EC7DB271}"/>
              </a:ext>
            </a:extLst>
          </p:cNvPr>
          <p:cNvSpPr>
            <a:spLocks noGrp="1"/>
          </p:cNvSpPr>
          <p:nvPr>
            <p:ph idx="1"/>
          </p:nvPr>
        </p:nvSpPr>
        <p:spPr/>
        <p:txBody>
          <a:bodyPr>
            <a:norm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Despite Mumbai being hailed as the financial capital of India, it can be seen that a large portion of its area is underdeveloped and only a very small portion of its area can be considered as developed. </a:t>
            </a:r>
          </a:p>
          <a:p>
            <a:r>
              <a:rPr lang="en-IN" dirty="0">
                <a:effectLst/>
                <a:latin typeface="Calibri" panose="020F0502020204030204" pitchFamily="34" charset="0"/>
                <a:ea typeface="Calibri" panose="020F0502020204030204" pitchFamily="34" charset="0"/>
                <a:cs typeface="Times New Roman" panose="02020603050405020304" pitchFamily="18" charset="0"/>
              </a:rPr>
              <a:t>This points to a large inequality in distribution of resources where a small portion of population enjoys majority of the resources and a large portion gets only small amount of resources.</a:t>
            </a:r>
            <a:endParaRPr lang="en-IN" dirty="0"/>
          </a:p>
        </p:txBody>
      </p:sp>
    </p:spTree>
    <p:extLst>
      <p:ext uri="{BB962C8B-B14F-4D97-AF65-F5344CB8AC3E}">
        <p14:creationId xmlns:p14="http://schemas.microsoft.com/office/powerpoint/2010/main" val="243060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DD5A3-0FE4-4132-A0EA-F9A86B049AB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C07098F-1200-4AA9-BB87-91A01C19D1C9}"/>
              </a:ext>
            </a:extLst>
          </p:cNvPr>
          <p:cNvSpPr>
            <a:spLocks noGrp="1"/>
          </p:cNvSpPr>
          <p:nvPr>
            <p:ph idx="1"/>
          </p:nvPr>
        </p:nvSpPr>
        <p:spPr/>
        <p:txBody>
          <a:bodyPr>
            <a:normAutofit/>
          </a:bodyPr>
          <a:lstStyle/>
          <a:p>
            <a:pPr marL="0" indent="0">
              <a:buNone/>
            </a:pPr>
            <a:r>
              <a:rPr lang="en-GB" dirty="0">
                <a:effectLst/>
                <a:latin typeface="Calibri" panose="020F0502020204030204" pitchFamily="34" charset="0"/>
                <a:ea typeface="Calibri" panose="020F0502020204030204" pitchFamily="34" charset="0"/>
                <a:cs typeface="Times New Roman" panose="02020603050405020304" pitchFamily="18" charset="0"/>
              </a:rPr>
              <a:t>Ideally development in a city should take place uniformly across all parts. But the reality is often different and some areas are left behind whereas other areas are developed at faster pace. This creates a sense of inequity among the residents of the city. Mumbai is one of the most developed cities in India and it is often called the financial capital of India. Whereas the large part of Mumbai is filled with </a:t>
            </a:r>
            <a:r>
              <a:rPr lang="en-GB" dirty="0" err="1">
                <a:effectLst/>
                <a:latin typeface="Calibri" panose="020F0502020204030204" pitchFamily="34" charset="0"/>
                <a:ea typeface="Calibri" panose="020F0502020204030204" pitchFamily="34" charset="0"/>
                <a:cs typeface="Times New Roman" panose="02020603050405020304" pitchFamily="18" charset="0"/>
              </a:rPr>
              <a:t>skyscrappers</a:t>
            </a:r>
            <a:r>
              <a:rPr lang="en-GB" dirty="0">
                <a:effectLst/>
                <a:latin typeface="Calibri" panose="020F0502020204030204" pitchFamily="34" charset="0"/>
                <a:ea typeface="Calibri" panose="020F0502020204030204" pitchFamily="34" charset="0"/>
                <a:cs typeface="Times New Roman" panose="02020603050405020304" pitchFamily="18" charset="0"/>
              </a:rPr>
              <a:t>, there are still a big part which even lacks the most basic developmental needs. In this case study we will try to find and highlight such differences on an aggregate scale.</a:t>
            </a:r>
            <a:endParaRPr lang="en-IN" dirty="0"/>
          </a:p>
        </p:txBody>
      </p:sp>
    </p:spTree>
    <p:extLst>
      <p:ext uri="{BB962C8B-B14F-4D97-AF65-F5344CB8AC3E}">
        <p14:creationId xmlns:p14="http://schemas.microsoft.com/office/powerpoint/2010/main" val="1363504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C61-294C-4F42-B363-013D7107AE51}"/>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id="{84883AF0-9C16-469F-847E-16AB25CF50BC}"/>
              </a:ext>
            </a:extLst>
          </p:cNvPr>
          <p:cNvSpPr>
            <a:spLocks noGrp="1"/>
          </p:cNvSpPr>
          <p:nvPr>
            <p:ph idx="1"/>
          </p:nvPr>
        </p:nvSpPr>
        <p:spPr/>
        <p:txBody>
          <a:bodyPr>
            <a:normAutofit/>
          </a:bodyPr>
          <a:lstStyle/>
          <a:p>
            <a:pPr marL="0" indent="0">
              <a:lnSpc>
                <a:spcPct val="107000"/>
              </a:lnSpc>
              <a:spcAft>
                <a:spcPts val="800"/>
              </a:spcAft>
              <a:buNone/>
            </a:pPr>
            <a:r>
              <a:rPr lang="en-GB" dirty="0">
                <a:effectLst/>
                <a:latin typeface="Calibri" panose="020F0502020204030204" pitchFamily="34" charset="0"/>
                <a:ea typeface="Calibri" panose="020F0502020204030204" pitchFamily="34" charset="0"/>
                <a:cs typeface="Times New Roman" panose="02020603050405020304" pitchFamily="18" charset="0"/>
              </a:rPr>
              <a:t>For this case study, we will be using the following data:</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dirty="0">
                <a:effectLst/>
                <a:latin typeface="Calibri" panose="020F0502020204030204" pitchFamily="34" charset="0"/>
                <a:ea typeface="Calibri" panose="020F0502020204030204" pitchFamily="34" charset="0"/>
                <a:cs typeface="Times New Roman" panose="02020603050405020304" pitchFamily="18" charset="0"/>
              </a:rPr>
              <a:t>    1. Zip code data for Mumbai</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dirty="0">
                <a:effectLst/>
                <a:latin typeface="Calibri" panose="020F0502020204030204" pitchFamily="34" charset="0"/>
                <a:ea typeface="Calibri" panose="020F0502020204030204" pitchFamily="34" charset="0"/>
                <a:cs typeface="Times New Roman" panose="02020603050405020304" pitchFamily="18" charset="0"/>
              </a:rPr>
              <a:t>    2. Geolocation data for the zip codes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dirty="0">
                <a:effectLst/>
                <a:latin typeface="Calibri" panose="020F0502020204030204" pitchFamily="34" charset="0"/>
                <a:ea typeface="Calibri" panose="020F0502020204030204" pitchFamily="34" charset="0"/>
                <a:cs typeface="Times New Roman" panose="02020603050405020304" pitchFamily="18" charset="0"/>
              </a:rPr>
              <a:t>    3. Infrastructure details using Foursquare API</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9277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76C5-081F-41F3-9338-7D5BAE8CE02B}"/>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09CB6139-BF79-431A-B8A0-C55F2A395A26}"/>
              </a:ext>
            </a:extLst>
          </p:cNvPr>
          <p:cNvSpPr>
            <a:spLocks noGrp="1"/>
          </p:cNvSpPr>
          <p:nvPr>
            <p:ph idx="1"/>
          </p:nvPr>
        </p:nvSpPr>
        <p:spPr/>
        <p:txBody>
          <a:bodyPr/>
          <a:lstStyle/>
          <a:p>
            <a:r>
              <a:rPr lang="en-IN" dirty="0"/>
              <a:t>Libraries used</a:t>
            </a:r>
          </a:p>
        </p:txBody>
      </p:sp>
      <p:pic>
        <p:nvPicPr>
          <p:cNvPr id="5" name="Picture 4">
            <a:extLst>
              <a:ext uri="{FF2B5EF4-FFF2-40B4-BE49-F238E27FC236}">
                <a16:creationId xmlns:a16="http://schemas.microsoft.com/office/drawing/2014/main" id="{2E48D865-BEB1-4D92-821D-95AAFCFA0A2A}"/>
              </a:ext>
            </a:extLst>
          </p:cNvPr>
          <p:cNvPicPr>
            <a:picLocks noChangeAspect="1"/>
          </p:cNvPicPr>
          <p:nvPr/>
        </p:nvPicPr>
        <p:blipFill>
          <a:blip r:embed="rId2"/>
          <a:stretch>
            <a:fillRect/>
          </a:stretch>
        </p:blipFill>
        <p:spPr>
          <a:xfrm>
            <a:off x="838200" y="2440470"/>
            <a:ext cx="9801225" cy="2900155"/>
          </a:xfrm>
          <a:prstGeom prst="rect">
            <a:avLst/>
          </a:prstGeom>
        </p:spPr>
      </p:pic>
    </p:spTree>
    <p:extLst>
      <p:ext uri="{BB962C8B-B14F-4D97-AF65-F5344CB8AC3E}">
        <p14:creationId xmlns:p14="http://schemas.microsoft.com/office/powerpoint/2010/main" val="2108742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1BF0A9-32D9-44EC-8AD2-BA0BFDEF3363}"/>
              </a:ext>
            </a:extLst>
          </p:cNvPr>
          <p:cNvSpPr>
            <a:spLocks noGrp="1"/>
          </p:cNvSpPr>
          <p:nvPr>
            <p:ph idx="1"/>
          </p:nvPr>
        </p:nvSpPr>
        <p:spPr>
          <a:xfrm>
            <a:off x="838200" y="622852"/>
            <a:ext cx="10515600" cy="5554111"/>
          </a:xfrm>
        </p:spPr>
        <p:txBody>
          <a:bodyPr/>
          <a:lstStyle/>
          <a:p>
            <a:r>
              <a:rPr lang="en-IN" dirty="0"/>
              <a:t>Data scrapping</a:t>
            </a:r>
          </a:p>
        </p:txBody>
      </p:sp>
      <p:pic>
        <p:nvPicPr>
          <p:cNvPr id="5" name="Picture 4">
            <a:extLst>
              <a:ext uri="{FF2B5EF4-FFF2-40B4-BE49-F238E27FC236}">
                <a16:creationId xmlns:a16="http://schemas.microsoft.com/office/drawing/2014/main" id="{7A735B74-BC16-4739-9F17-645E00B72F94}"/>
              </a:ext>
            </a:extLst>
          </p:cNvPr>
          <p:cNvPicPr>
            <a:picLocks noChangeAspect="1"/>
          </p:cNvPicPr>
          <p:nvPr/>
        </p:nvPicPr>
        <p:blipFill>
          <a:blip r:embed="rId2"/>
          <a:stretch>
            <a:fillRect/>
          </a:stretch>
        </p:blipFill>
        <p:spPr>
          <a:xfrm>
            <a:off x="3421648" y="1134924"/>
            <a:ext cx="5348703" cy="4884859"/>
          </a:xfrm>
          <a:prstGeom prst="rect">
            <a:avLst/>
          </a:prstGeom>
        </p:spPr>
      </p:pic>
    </p:spTree>
    <p:extLst>
      <p:ext uri="{BB962C8B-B14F-4D97-AF65-F5344CB8AC3E}">
        <p14:creationId xmlns:p14="http://schemas.microsoft.com/office/powerpoint/2010/main" val="3337577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01B562-B870-40D2-B9C4-F0EA331FF2FE}"/>
              </a:ext>
            </a:extLst>
          </p:cNvPr>
          <p:cNvSpPr>
            <a:spLocks noGrp="1"/>
          </p:cNvSpPr>
          <p:nvPr>
            <p:ph idx="1"/>
          </p:nvPr>
        </p:nvSpPr>
        <p:spPr>
          <a:xfrm>
            <a:off x="838200" y="530087"/>
            <a:ext cx="10515600" cy="5646876"/>
          </a:xfrm>
        </p:spPr>
        <p:txBody>
          <a:bodyPr/>
          <a:lstStyle/>
          <a:p>
            <a:r>
              <a:rPr lang="en-IN" dirty="0"/>
              <a:t>Getting venues</a:t>
            </a:r>
          </a:p>
        </p:txBody>
      </p:sp>
      <p:pic>
        <p:nvPicPr>
          <p:cNvPr id="5" name="Picture 4">
            <a:extLst>
              <a:ext uri="{FF2B5EF4-FFF2-40B4-BE49-F238E27FC236}">
                <a16:creationId xmlns:a16="http://schemas.microsoft.com/office/drawing/2014/main" id="{A79227AE-305F-4FC1-8701-FBBC9FC5E192}"/>
              </a:ext>
            </a:extLst>
          </p:cNvPr>
          <p:cNvPicPr>
            <a:picLocks noChangeAspect="1"/>
          </p:cNvPicPr>
          <p:nvPr/>
        </p:nvPicPr>
        <p:blipFill>
          <a:blip r:embed="rId2"/>
          <a:stretch>
            <a:fillRect/>
          </a:stretch>
        </p:blipFill>
        <p:spPr>
          <a:xfrm>
            <a:off x="588182" y="1405869"/>
            <a:ext cx="11015636" cy="3895311"/>
          </a:xfrm>
          <a:prstGeom prst="rect">
            <a:avLst/>
          </a:prstGeom>
        </p:spPr>
      </p:pic>
    </p:spTree>
    <p:extLst>
      <p:ext uri="{BB962C8B-B14F-4D97-AF65-F5344CB8AC3E}">
        <p14:creationId xmlns:p14="http://schemas.microsoft.com/office/powerpoint/2010/main" val="988319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1F9245-0ED8-4FE6-BE3D-23B0581AD1CC}"/>
              </a:ext>
            </a:extLst>
          </p:cNvPr>
          <p:cNvSpPr>
            <a:spLocks noGrp="1"/>
          </p:cNvSpPr>
          <p:nvPr>
            <p:ph idx="1"/>
          </p:nvPr>
        </p:nvSpPr>
        <p:spPr>
          <a:xfrm>
            <a:off x="838200" y="662609"/>
            <a:ext cx="10515600" cy="5514354"/>
          </a:xfrm>
        </p:spPr>
        <p:txBody>
          <a:bodyPr/>
          <a:lstStyle/>
          <a:p>
            <a:r>
              <a:rPr lang="en-IN" dirty="0"/>
              <a:t>Transformed data</a:t>
            </a:r>
          </a:p>
        </p:txBody>
      </p:sp>
      <p:pic>
        <p:nvPicPr>
          <p:cNvPr id="5" name="Picture 4">
            <a:extLst>
              <a:ext uri="{FF2B5EF4-FFF2-40B4-BE49-F238E27FC236}">
                <a16:creationId xmlns:a16="http://schemas.microsoft.com/office/drawing/2014/main" id="{F555D8A0-9E8D-4EC4-B46C-79063FB1A41F}"/>
              </a:ext>
            </a:extLst>
          </p:cNvPr>
          <p:cNvPicPr>
            <a:picLocks noChangeAspect="1"/>
          </p:cNvPicPr>
          <p:nvPr/>
        </p:nvPicPr>
        <p:blipFill>
          <a:blip r:embed="rId2"/>
          <a:stretch>
            <a:fillRect/>
          </a:stretch>
        </p:blipFill>
        <p:spPr>
          <a:xfrm>
            <a:off x="721394" y="1773669"/>
            <a:ext cx="10632406" cy="3310662"/>
          </a:xfrm>
          <a:prstGeom prst="rect">
            <a:avLst/>
          </a:prstGeom>
        </p:spPr>
      </p:pic>
    </p:spTree>
    <p:extLst>
      <p:ext uri="{BB962C8B-B14F-4D97-AF65-F5344CB8AC3E}">
        <p14:creationId xmlns:p14="http://schemas.microsoft.com/office/powerpoint/2010/main" val="3439523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4156DB-8940-4250-AC24-233A0AE93895}"/>
              </a:ext>
            </a:extLst>
          </p:cNvPr>
          <p:cNvSpPr>
            <a:spLocks noGrp="1"/>
          </p:cNvSpPr>
          <p:nvPr>
            <p:ph idx="1"/>
          </p:nvPr>
        </p:nvSpPr>
        <p:spPr>
          <a:xfrm>
            <a:off x="838200" y="583096"/>
            <a:ext cx="10515600" cy="5593867"/>
          </a:xfrm>
        </p:spPr>
        <p:txBody>
          <a:bodyPr/>
          <a:lstStyle/>
          <a:p>
            <a:r>
              <a:rPr lang="en-IN" dirty="0"/>
              <a:t>Mapped result</a:t>
            </a:r>
          </a:p>
        </p:txBody>
      </p:sp>
      <p:pic>
        <p:nvPicPr>
          <p:cNvPr id="5" name="Picture 4">
            <a:extLst>
              <a:ext uri="{FF2B5EF4-FFF2-40B4-BE49-F238E27FC236}">
                <a16:creationId xmlns:a16="http://schemas.microsoft.com/office/drawing/2014/main" id="{449B0F13-FAD0-4374-A9C7-57E5ABF588FF}"/>
              </a:ext>
            </a:extLst>
          </p:cNvPr>
          <p:cNvPicPr>
            <a:picLocks noChangeAspect="1"/>
          </p:cNvPicPr>
          <p:nvPr/>
        </p:nvPicPr>
        <p:blipFill>
          <a:blip r:embed="rId2"/>
          <a:stretch>
            <a:fillRect/>
          </a:stretch>
        </p:blipFill>
        <p:spPr>
          <a:xfrm>
            <a:off x="1609725" y="1433719"/>
            <a:ext cx="8972550" cy="4229100"/>
          </a:xfrm>
          <a:prstGeom prst="rect">
            <a:avLst/>
          </a:prstGeom>
        </p:spPr>
      </p:pic>
    </p:spTree>
    <p:extLst>
      <p:ext uri="{BB962C8B-B14F-4D97-AF65-F5344CB8AC3E}">
        <p14:creationId xmlns:p14="http://schemas.microsoft.com/office/powerpoint/2010/main" val="2046679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BB9E5-4E3E-4201-BEDE-082535C8177E}"/>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3E029DB4-CC14-4BC1-891D-7E73A909CC99}"/>
              </a:ext>
            </a:extLst>
          </p:cNvPr>
          <p:cNvSpPr>
            <a:spLocks noGrp="1"/>
          </p:cNvSpPr>
          <p:nvPr>
            <p:ph idx="1"/>
          </p:nvPr>
        </p:nvSpPr>
        <p:spPr/>
        <p:txBody>
          <a:bodyPr/>
          <a:lstStyle/>
          <a:p>
            <a:pPr marL="0" indent="0">
              <a:lnSpc>
                <a:spcPct val="107000"/>
              </a:lnSpc>
              <a:spcAft>
                <a:spcPts val="800"/>
              </a:spcAft>
              <a:buNone/>
            </a:pPr>
            <a:r>
              <a:rPr lang="en-IN" dirty="0">
                <a:effectLst/>
                <a:latin typeface="Calibri" panose="020F0502020204030204" pitchFamily="34" charset="0"/>
                <a:ea typeface="Calibri" panose="020F0502020204030204" pitchFamily="34" charset="0"/>
                <a:cs typeface="Times New Roman" panose="02020603050405020304" pitchFamily="18" charset="0"/>
              </a:rPr>
              <a:t>Out of 225 areas for which the venue data was available:</a:t>
            </a:r>
          </a:p>
          <a:p>
            <a:pPr marL="342900" lvl="0" indent="-342900">
              <a:lnSpc>
                <a:spcPct val="107000"/>
              </a:lnSpc>
              <a:buFont typeface="+mj-lt"/>
              <a:buAutoNum type="arabicPeriod"/>
            </a:pPr>
            <a:r>
              <a:rPr lang="en-IN" dirty="0">
                <a:effectLst/>
                <a:latin typeface="Calibri" panose="020F0502020204030204" pitchFamily="34" charset="0"/>
                <a:ea typeface="Calibri" panose="020F0502020204030204" pitchFamily="34" charset="0"/>
                <a:cs typeface="Times New Roman" panose="02020603050405020304" pitchFamily="18" charset="0"/>
              </a:rPr>
              <a:t>129 were identified as underdeveloped areas.</a:t>
            </a:r>
          </a:p>
          <a:p>
            <a:pPr marL="342900" lvl="0" indent="-342900">
              <a:lnSpc>
                <a:spcPct val="107000"/>
              </a:lnSpc>
              <a:buFont typeface="+mj-lt"/>
              <a:buAutoNum type="arabicPeriod"/>
            </a:pPr>
            <a:r>
              <a:rPr lang="en-IN" dirty="0">
                <a:effectLst/>
                <a:latin typeface="Calibri" panose="020F0502020204030204" pitchFamily="34" charset="0"/>
                <a:ea typeface="Calibri" panose="020F0502020204030204" pitchFamily="34" charset="0"/>
                <a:cs typeface="Times New Roman" panose="02020603050405020304" pitchFamily="18" charset="0"/>
              </a:rPr>
              <a:t>61 were identified as developing areas.</a:t>
            </a:r>
          </a:p>
          <a:p>
            <a:pPr marL="342900" lvl="0" indent="-342900">
              <a:lnSpc>
                <a:spcPct val="107000"/>
              </a:lnSpc>
              <a:spcAft>
                <a:spcPts val="800"/>
              </a:spcAft>
              <a:buFont typeface="+mj-lt"/>
              <a:buAutoNum type="arabicPeriod"/>
            </a:pPr>
            <a:r>
              <a:rPr lang="en-IN" dirty="0">
                <a:effectLst/>
                <a:latin typeface="Calibri" panose="020F0502020204030204" pitchFamily="34" charset="0"/>
                <a:ea typeface="Calibri" panose="020F0502020204030204" pitchFamily="34" charset="0"/>
                <a:cs typeface="Times New Roman" panose="02020603050405020304" pitchFamily="18" charset="0"/>
              </a:rPr>
              <a:t>35 were identified as developed areas.</a:t>
            </a:r>
          </a:p>
          <a:p>
            <a:endParaRPr lang="en-IN" dirty="0"/>
          </a:p>
        </p:txBody>
      </p:sp>
    </p:spTree>
    <p:extLst>
      <p:ext uri="{BB962C8B-B14F-4D97-AF65-F5344CB8AC3E}">
        <p14:creationId xmlns:p14="http://schemas.microsoft.com/office/powerpoint/2010/main" val="2775083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282</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Mumbai: The financial capital?</vt:lpstr>
      <vt:lpstr>Introduction</vt:lpstr>
      <vt:lpstr>Data</vt:lpstr>
      <vt:lpstr>Methodology</vt:lpstr>
      <vt:lpstr>PowerPoint Presentation</vt:lpstr>
      <vt:lpstr>PowerPoint Presentation</vt:lpstr>
      <vt:lpstr>PowerPoint Presentation</vt:lpstr>
      <vt:lpstr>PowerPoint Presentation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Mumbai: The financial capital?</dc:title>
  <dc:creator>Ravi Lakhlan</dc:creator>
  <cp:lastModifiedBy>Ravi Lakhlan</cp:lastModifiedBy>
  <cp:revision>10</cp:revision>
  <dcterms:created xsi:type="dcterms:W3CDTF">2021-05-15T12:25:44Z</dcterms:created>
  <dcterms:modified xsi:type="dcterms:W3CDTF">2021-05-15T12:45:01Z</dcterms:modified>
</cp:coreProperties>
</file>