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87" r:id="rId3"/>
    <p:sldId id="288" r:id="rId4"/>
    <p:sldId id="290" r:id="rId5"/>
    <p:sldId id="338" r:id="rId6"/>
    <p:sldId id="291" r:id="rId7"/>
    <p:sldId id="324" r:id="rId8"/>
    <p:sldId id="329" r:id="rId9"/>
    <p:sldId id="325" r:id="rId10"/>
    <p:sldId id="328" r:id="rId11"/>
    <p:sldId id="258" r:id="rId12"/>
    <p:sldId id="330" r:id="rId13"/>
    <p:sldId id="326" r:id="rId14"/>
    <p:sldId id="333" r:id="rId15"/>
    <p:sldId id="335" r:id="rId16"/>
    <p:sldId id="33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 RACHERLA" initials="SR" lastIdx="1" clrIdx="0">
    <p:extLst>
      <p:ext uri="{19B8F6BF-5375-455C-9EA6-DF929625EA0E}">
        <p15:presenceInfo xmlns:p15="http://schemas.microsoft.com/office/powerpoint/2012/main" userId="622d7d18e0d99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CD14A-FF69-4150-908A-FD38A821C6C1}" v="2" dt="2022-02-22T06:50:3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78402" autoAdjust="0"/>
  </p:normalViewPr>
  <p:slideViewPr>
    <p:cSldViewPr snapToGrid="0">
      <p:cViewPr varScale="1">
        <p:scale>
          <a:sx n="67" d="100"/>
          <a:sy n="67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" userId="622d7d18e0d997fa" providerId="LiveId" clId="{73DCD14A-FF69-4150-908A-FD38A821C6C1}"/>
    <pc:docChg chg="custSel addSld delSld modSld">
      <pc:chgData name="KUMAR S" userId="622d7d18e0d997fa" providerId="LiveId" clId="{73DCD14A-FF69-4150-908A-FD38A821C6C1}" dt="2022-02-22T06:50:49.522" v="7" actId="47"/>
      <pc:docMkLst>
        <pc:docMk/>
      </pc:docMkLst>
      <pc:sldChg chg="modSp add mod">
        <pc:chgData name="KUMAR S" userId="622d7d18e0d997fa" providerId="LiveId" clId="{73DCD14A-FF69-4150-908A-FD38A821C6C1}" dt="2022-02-22T06:50:28.223" v="1" actId="27636"/>
        <pc:sldMkLst>
          <pc:docMk/>
          <pc:sldMk cId="0" sldId="269"/>
        </pc:sldMkLst>
        <pc:spChg chg="mod">
          <ac:chgData name="KUMAR S" userId="622d7d18e0d997fa" providerId="LiveId" clId="{73DCD14A-FF69-4150-908A-FD38A821C6C1}" dt="2022-02-22T06:50:28.223" v="1" actId="27636"/>
          <ac:spMkLst>
            <pc:docMk/>
            <pc:sldMk cId="0" sldId="269"/>
            <ac:spMk id="3074" creationId="{5F4BBCE2-B167-4B4A-9C1F-4D0066FEE025}"/>
          </ac:spMkLst>
        </pc:spChg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7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8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90"/>
        </pc:sldMkLst>
      </pc:sldChg>
      <pc:sldChg chg="del">
        <pc:chgData name="KUMAR S" userId="622d7d18e0d997fa" providerId="LiveId" clId="{73DCD14A-FF69-4150-908A-FD38A821C6C1}" dt="2022-02-22T06:50:49.522" v="7" actId="47"/>
        <pc:sldMkLst>
          <pc:docMk/>
          <pc:sldMk cId="1367051536" sldId="318"/>
        </pc:sldMkLst>
      </pc:sldChg>
      <pc:sldChg chg="del">
        <pc:chgData name="KUMAR S" userId="622d7d18e0d997fa" providerId="LiveId" clId="{73DCD14A-FF69-4150-908A-FD38A821C6C1}" dt="2022-02-22T06:50:42.524" v="5" actId="47"/>
        <pc:sldMkLst>
          <pc:docMk/>
          <pc:sldMk cId="2967066712" sldId="321"/>
        </pc:sldMkLst>
      </pc:sldChg>
      <pc:sldChg chg="del">
        <pc:chgData name="KUMAR S" userId="622d7d18e0d997fa" providerId="LiveId" clId="{73DCD14A-FF69-4150-908A-FD38A821C6C1}" dt="2022-02-22T06:50:41.807" v="4" actId="47"/>
        <pc:sldMkLst>
          <pc:docMk/>
          <pc:sldMk cId="4288307089" sldId="322"/>
        </pc:sldMkLst>
      </pc:sldChg>
      <pc:sldChg chg="del">
        <pc:chgData name="KUMAR S" userId="622d7d18e0d997fa" providerId="LiveId" clId="{73DCD14A-FF69-4150-908A-FD38A821C6C1}" dt="2022-02-22T06:50:43.634" v="6" actId="47"/>
        <pc:sldMkLst>
          <pc:docMk/>
          <pc:sldMk cId="2867712482" sldId="323"/>
        </pc:sldMkLst>
      </pc:sldChg>
      <pc:sldChg chg="add">
        <pc:chgData name="KUMAR S" userId="622d7d18e0d997fa" providerId="LiveId" clId="{73DCD14A-FF69-4150-908A-FD38A821C6C1}" dt="2022-02-22T06:50:36.705" v="3"/>
        <pc:sldMkLst>
          <pc:docMk/>
          <pc:sldMk cId="1972162427" sldId="338"/>
        </pc:sldMkLst>
      </pc:sldChg>
      <pc:sldChg chg="del">
        <pc:chgData name="KUMAR S" userId="622d7d18e0d997fa" providerId="LiveId" clId="{73DCD14A-FF69-4150-908A-FD38A821C6C1}" dt="2022-02-22T06:50:34.077" v="2" actId="2696"/>
        <pc:sldMkLst>
          <pc:docMk/>
          <pc:sldMk cId="2716911368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203-C3D1-45CF-9CCC-11ED2E852FA7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6102-9551-4CB9-8E67-62F0A40F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6925AB56-B038-424B-B64E-1FB15DD2F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14354F1-A48B-428B-9BC4-C91BB8193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57B7E19-038E-4D02-862D-07CA81743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C45FD3-0C0B-47C9-B1A3-05CF8FBF29C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difficult to find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Access to server / device is often difficult for analyst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High expertise for accessing logs on different platforms necessary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big and therefore difficult to copy 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SSH access and grep on logs doesn’t scale or 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Service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ion-service</a:t>
            </a:r>
          </a:p>
          <a:p>
            <a:r>
              <a:rPr lang="en-IN" dirty="0"/>
              <a:t>  labels: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selector: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  type: </a:t>
            </a:r>
            <a:r>
              <a:rPr lang="en-IN" dirty="0" err="1"/>
              <a:t>LoadBalancer</a:t>
            </a:r>
            <a:endParaRPr lang="en-IN" dirty="0"/>
          </a:p>
          <a:p>
            <a:r>
              <a:rPr lang="en-IN" dirty="0"/>
              <a:t>  ports:</a:t>
            </a:r>
          </a:p>
          <a:p>
            <a:r>
              <a:rPr lang="en-IN" dirty="0"/>
              <a:t>    - port: 80</a:t>
            </a:r>
          </a:p>
          <a:p>
            <a:r>
              <a:rPr lang="en-IN" dirty="0"/>
              <a:t>      </a:t>
            </a:r>
            <a:r>
              <a:rPr lang="en-IN" dirty="0" err="1"/>
              <a:t>targetPort</a:t>
            </a:r>
            <a:r>
              <a:rPr lang="en-IN" dirty="0"/>
              <a:t>: 80</a:t>
            </a:r>
          </a:p>
          <a:p>
            <a:r>
              <a:rPr lang="en-IN" dirty="0"/>
              <a:t>      </a:t>
            </a:r>
            <a:r>
              <a:rPr lang="en-IN" dirty="0" err="1"/>
              <a:t>nodePort</a:t>
            </a:r>
            <a:r>
              <a:rPr lang="en-IN" dirty="0"/>
              <a:t>: 32180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1F91-7C7E-4969-9807-C5C65EB2F321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5F4BBCE2-B167-4B4A-9C1F-4D0066FE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9400"/>
            <a:ext cx="12192000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>
                <a:latin typeface="+mn-lt"/>
              </a:rPr>
              <a:t>Containerization &amp;&amp; Dockers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Concepts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444"/>
            <a:ext cx="10515600" cy="539132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7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Nodes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Pods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Deployments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485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743F83-347C-9443-B792-792EA896F0BB}"/>
              </a:ext>
            </a:extLst>
          </p:cNvPr>
          <p:cNvSpPr/>
          <p:nvPr/>
        </p:nvSpPr>
        <p:spPr>
          <a:xfrm>
            <a:off x="3125000" y="795061"/>
            <a:ext cx="5400303" cy="21733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Nodes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D7596-0F97-3544-A36E-2AE41AB60895}"/>
              </a:ext>
            </a:extLst>
          </p:cNvPr>
          <p:cNvSpPr/>
          <p:nvPr/>
        </p:nvSpPr>
        <p:spPr>
          <a:xfrm>
            <a:off x="858807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CDB6F-442A-1F41-9C10-D65C6ED4EBA5}"/>
              </a:ext>
            </a:extLst>
          </p:cNvPr>
          <p:cNvSpPr/>
          <p:nvPr/>
        </p:nvSpPr>
        <p:spPr>
          <a:xfrm>
            <a:off x="2054561" y="3429000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CFC0B-0AA1-EF4F-9B86-AC969B1D7938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20FFD-41D7-7A43-86E8-E3770C6516C2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45B77-FC1D-2749-B549-BF36B96A1F3F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B9C8F-F016-FF46-88CF-676740437122}"/>
              </a:ext>
            </a:extLst>
          </p:cNvPr>
          <p:cNvSpPr txBox="1"/>
          <p:nvPr/>
        </p:nvSpPr>
        <p:spPr>
          <a:xfrm>
            <a:off x="886234" y="3440051"/>
            <a:ext cx="99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DA326-4274-AB4A-99DB-5449F4F0E79E}"/>
              </a:ext>
            </a:extLst>
          </p:cNvPr>
          <p:cNvSpPr/>
          <p:nvPr/>
        </p:nvSpPr>
        <p:spPr>
          <a:xfrm>
            <a:off x="6595405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7B152-7A6A-6F4D-B376-6E3121D9C0C3}"/>
              </a:ext>
            </a:extLst>
          </p:cNvPr>
          <p:cNvSpPr/>
          <p:nvPr/>
        </p:nvSpPr>
        <p:spPr>
          <a:xfrm>
            <a:off x="7791159" y="341794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1E53F-4741-A142-9936-7216AB170CC9}"/>
              </a:ext>
            </a:extLst>
          </p:cNvPr>
          <p:cNvSpPr/>
          <p:nvPr/>
        </p:nvSpPr>
        <p:spPr>
          <a:xfrm>
            <a:off x="6861327" y="444749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25CEA-EFDA-254E-8805-9C40950D6220}"/>
              </a:ext>
            </a:extLst>
          </p:cNvPr>
          <p:cNvSpPr/>
          <p:nvPr/>
        </p:nvSpPr>
        <p:spPr>
          <a:xfrm>
            <a:off x="7213120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E75FD-AC3D-1549-9548-5BCFE9F6F36F}"/>
              </a:ext>
            </a:extLst>
          </p:cNvPr>
          <p:cNvSpPr/>
          <p:nvPr/>
        </p:nvSpPr>
        <p:spPr>
          <a:xfrm>
            <a:off x="9048885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10B97-83D2-B641-8794-5DE581BC508F}"/>
              </a:ext>
            </a:extLst>
          </p:cNvPr>
          <p:cNvSpPr txBox="1"/>
          <p:nvPr/>
        </p:nvSpPr>
        <p:spPr>
          <a:xfrm>
            <a:off x="6622832" y="342900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7C111-1D72-0544-8ACE-5BA7D78BB78B}"/>
              </a:ext>
            </a:extLst>
          </p:cNvPr>
          <p:cNvSpPr/>
          <p:nvPr/>
        </p:nvSpPr>
        <p:spPr>
          <a:xfrm>
            <a:off x="3589418" y="1025397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57EB4-2AF9-C340-8C80-6E6473EF2FBB}"/>
              </a:ext>
            </a:extLst>
          </p:cNvPr>
          <p:cNvSpPr/>
          <p:nvPr/>
        </p:nvSpPr>
        <p:spPr>
          <a:xfrm>
            <a:off x="3589418" y="201042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D3C59-11DC-D94D-8771-E0D9F9B7980D}"/>
              </a:ext>
            </a:extLst>
          </p:cNvPr>
          <p:cNvSpPr/>
          <p:nvPr/>
        </p:nvSpPr>
        <p:spPr>
          <a:xfrm>
            <a:off x="6084271" y="101067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2B8A5-1CBA-314E-B2D3-290D92AB9523}"/>
              </a:ext>
            </a:extLst>
          </p:cNvPr>
          <p:cNvSpPr/>
          <p:nvPr/>
        </p:nvSpPr>
        <p:spPr>
          <a:xfrm>
            <a:off x="6084271" y="199313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A4121B6-80F8-224A-A7B5-0F4221EB2728}"/>
              </a:ext>
            </a:extLst>
          </p:cNvPr>
          <p:cNvSpPr/>
          <p:nvPr/>
        </p:nvSpPr>
        <p:spPr>
          <a:xfrm rot="5400000">
            <a:off x="5643836" y="2231633"/>
            <a:ext cx="500701" cy="193428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650012" y="1641607"/>
            <a:ext cx="6780112" cy="380019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It’s a logical collection of containers that belong to an application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 Pod is the smallest deployable unit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It can be created, scheduled, and managed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Each resource in Kubernetes is defined using a configuration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C40F-58E4-9E43-BC10-30AD3C5A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24" y="1641607"/>
            <a:ext cx="4346526" cy="36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90B3618-6992-CA4E-B3D4-DB4FFC5F95EA}"/>
              </a:ext>
            </a:extLst>
          </p:cNvPr>
          <p:cNvSpPr txBox="1">
            <a:spLocks/>
          </p:cNvSpPr>
          <p:nvPr/>
        </p:nvSpPr>
        <p:spPr>
          <a:xfrm>
            <a:off x="819462" y="1041829"/>
            <a:ext cx="10677993" cy="498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 err="1">
                <a:latin typeface="+mj-lt"/>
              </a:rPr>
              <a:t>apiVersion</a:t>
            </a:r>
            <a:r>
              <a:rPr lang="en-IN" sz="2400" b="1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v1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kind: </a:t>
            </a:r>
            <a:r>
              <a:rPr lang="en-IN" sz="2400" dirty="0">
                <a:latin typeface="+mj-lt"/>
              </a:rPr>
              <a:t>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metadata: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</a:t>
            </a:r>
            <a:r>
              <a:rPr lang="en-IN" sz="2400" b="1" dirty="0">
                <a:latin typeface="+mj-lt"/>
              </a:rPr>
              <a:t>name:</a:t>
            </a:r>
            <a:r>
              <a:rPr lang="en-IN" sz="2400" dirty="0">
                <a:latin typeface="+mj-lt"/>
              </a:rPr>
              <a:t> hello-pod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spec: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  </a:t>
            </a:r>
            <a:r>
              <a:rPr lang="en-IN" sz="2400" b="1" dirty="0">
                <a:latin typeface="+mj-lt"/>
              </a:rPr>
              <a:t>containers: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- name: </a:t>
            </a:r>
            <a:r>
              <a:rPr lang="en-IN" sz="2400" dirty="0">
                <a:latin typeface="+mj-lt"/>
              </a:rPr>
              <a:t>hello-container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  image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err="1">
                <a:latin typeface="+mj-lt"/>
              </a:rPr>
              <a:t>ubuntu:trusty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8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02887D-AB12-6746-8156-FCD4A8AD9727}"/>
              </a:ext>
            </a:extLst>
          </p:cNvPr>
          <p:cNvSpPr/>
          <p:nvPr/>
        </p:nvSpPr>
        <p:spPr>
          <a:xfrm>
            <a:off x="6872180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0AA2D-091A-7848-97BE-58C55DCC0F4F}"/>
              </a:ext>
            </a:extLst>
          </p:cNvPr>
          <p:cNvSpPr/>
          <p:nvPr/>
        </p:nvSpPr>
        <p:spPr>
          <a:xfrm>
            <a:off x="858807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1CE37-3F61-404F-B755-E1AE87623B9C}"/>
              </a:ext>
            </a:extLst>
          </p:cNvPr>
          <p:cNvSpPr/>
          <p:nvPr/>
        </p:nvSpPr>
        <p:spPr>
          <a:xfrm>
            <a:off x="858807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4C97E-83FA-EE40-BEE6-E7EE659ED2E9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52F2D-7DE8-8B40-8C02-D92F61F2A139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09F85-50AF-B64E-A2CB-3D237001E6E3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FE2B6-8B11-9349-9682-DA163D40C4E0}"/>
              </a:ext>
            </a:extLst>
          </p:cNvPr>
          <p:cNvSpPr/>
          <p:nvPr/>
        </p:nvSpPr>
        <p:spPr>
          <a:xfrm>
            <a:off x="6872180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8350A-D3DB-0844-8EF4-FF29A7887A43}"/>
              </a:ext>
            </a:extLst>
          </p:cNvPr>
          <p:cNvSpPr/>
          <p:nvPr/>
        </p:nvSpPr>
        <p:spPr>
          <a:xfrm>
            <a:off x="7138102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79B5F-6878-B045-9143-F9F99BB3DD9D}"/>
              </a:ext>
            </a:extLst>
          </p:cNvPr>
          <p:cNvSpPr/>
          <p:nvPr/>
        </p:nvSpPr>
        <p:spPr>
          <a:xfrm>
            <a:off x="7489895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F4564-B348-A54B-8487-AC2002C5D31B}"/>
              </a:ext>
            </a:extLst>
          </p:cNvPr>
          <p:cNvSpPr/>
          <p:nvPr/>
        </p:nvSpPr>
        <p:spPr>
          <a:xfrm>
            <a:off x="9325660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F62390-ABBF-FB41-9FAC-8DE6254525D9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142943" y="2350564"/>
            <a:ext cx="2825537" cy="6712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467C26-10C0-E143-B328-E875CEF90CF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895977" y="2304817"/>
            <a:ext cx="3260339" cy="7170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01E8F-3811-4D46-B23D-6ABB63C20CC5}"/>
              </a:ext>
            </a:extLst>
          </p:cNvPr>
          <p:cNvSpPr/>
          <p:nvPr/>
        </p:nvSpPr>
        <p:spPr>
          <a:xfrm>
            <a:off x="4393082" y="846482"/>
            <a:ext cx="3150796" cy="15040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replicas: 2</a:t>
            </a:r>
          </a:p>
          <a:p>
            <a:pPr algn="ctr"/>
            <a:r>
              <a:rPr lang="en-US" sz="3200" dirty="0">
                <a:latin typeface="+mj-lt"/>
              </a:rPr>
              <a:t> template: Pod</a:t>
            </a:r>
          </a:p>
        </p:txBody>
      </p:sp>
    </p:spTree>
    <p:extLst>
      <p:ext uri="{BB962C8B-B14F-4D97-AF65-F5344CB8AC3E}">
        <p14:creationId xmlns:p14="http://schemas.microsoft.com/office/powerpoint/2010/main" val="151781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12098" y="738130"/>
            <a:ext cx="109678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apps/v1</a:t>
            </a:r>
          </a:p>
          <a:p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Deployment</a:t>
            </a:r>
          </a:p>
          <a:p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	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deployment-example	 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Deployment instance</a:t>
            </a:r>
          </a:p>
          <a:p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replicas</a:t>
            </a:r>
            <a:r>
              <a:rPr lang="en-US" sz="2000" dirty="0">
                <a:latin typeface="+mj-lt"/>
              </a:rPr>
              <a:t>: 3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3 Pods should exist at all times.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 err="1">
                <a:latin typeface="+mj-lt"/>
              </a:rPr>
              <a:t>matchLabels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template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b="1" dirty="0">
                <a:latin typeface="+mj-lt"/>
              </a:rPr>
              <a:t>       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Apply this label to pods and default the Deployment label selector to this value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containers:</a:t>
            </a:r>
          </a:p>
          <a:p>
            <a:r>
              <a:rPr lang="en-US" sz="2000" dirty="0">
                <a:latin typeface="+mj-lt"/>
              </a:rPr>
              <a:t>      - name: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Run this image</a:t>
            </a:r>
          </a:p>
          <a:p>
            <a:r>
              <a:rPr lang="en-US" sz="2000" dirty="0">
                <a:latin typeface="+mj-lt"/>
              </a:rPr>
              <a:t>          image: nginx:1.14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13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Services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34583" y="738130"/>
            <a:ext cx="10615308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Service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v1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   			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Service instance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name: service-example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ports</a:t>
            </a:r>
            <a:r>
              <a:rPr lang="en-US" sz="2000" dirty="0">
                <a:latin typeface="+mj-lt"/>
              </a:rPr>
              <a:t>:  					#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Accept traffic sent to port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-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http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 err="1">
                <a:latin typeface="+mj-lt"/>
              </a:rPr>
              <a:t>targetPort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type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LoadBalancer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21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0" y="3128790"/>
            <a:ext cx="12192000" cy="8558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2167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2AA5808-7025-4A19-8FE0-CA031E0A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0338"/>
            <a:ext cx="11658600" cy="769937"/>
          </a:xfrm>
        </p:spPr>
        <p:txBody>
          <a:bodyPr/>
          <a:lstStyle/>
          <a:p>
            <a:pPr algn="l"/>
            <a:r>
              <a:rPr lang="en-IN" altLang="en-US" sz="2800"/>
              <a:t>Application Development</a:t>
            </a:r>
          </a:p>
        </p:txBody>
      </p:sp>
      <p:pic>
        <p:nvPicPr>
          <p:cNvPr id="5123" name="Content Placeholder 8">
            <a:extLst>
              <a:ext uri="{FF2B5EF4-FFF2-40B4-BE49-F238E27FC236}">
                <a16:creationId xmlns:a16="http://schemas.microsoft.com/office/drawing/2014/main" id="{95843F44-F4C6-4C7B-8895-E94DFBFB7F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1613" y="3097213"/>
            <a:ext cx="3190875" cy="1428750"/>
          </a:xfrm>
        </p:spPr>
      </p:pic>
      <p:pic>
        <p:nvPicPr>
          <p:cNvPr id="5124" name="Picture 10">
            <a:extLst>
              <a:ext uri="{FF2B5EF4-FFF2-40B4-BE49-F238E27FC236}">
                <a16:creationId xmlns:a16="http://schemas.microsoft.com/office/drawing/2014/main" id="{55E41074-A5D2-46AE-89DC-D247C1F10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750888"/>
            <a:ext cx="228600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2">
            <a:extLst>
              <a:ext uri="{FF2B5EF4-FFF2-40B4-BE49-F238E27FC236}">
                <a16:creationId xmlns:a16="http://schemas.microsoft.com/office/drawing/2014/main" id="{1EF6C115-16D0-4DE2-8FEF-C997D10F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472598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5AF749-7163-4D89-82F2-47316FE8C4E2}"/>
              </a:ext>
            </a:extLst>
          </p:cNvPr>
          <p:cNvCxnSpPr>
            <a:cxnSpLocks/>
            <a:endCxn id="5124" idx="1"/>
          </p:cNvCxnSpPr>
          <p:nvPr/>
        </p:nvCxnSpPr>
        <p:spPr>
          <a:xfrm flipV="1">
            <a:off x="3432175" y="1754188"/>
            <a:ext cx="4757738" cy="1196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C22D4-027F-4FE5-9872-893796136B6C}"/>
              </a:ext>
            </a:extLst>
          </p:cNvPr>
          <p:cNvCxnSpPr>
            <a:cxnSpLocks/>
            <a:endCxn id="5125" idx="1"/>
          </p:cNvCxnSpPr>
          <p:nvPr/>
        </p:nvCxnSpPr>
        <p:spPr>
          <a:xfrm>
            <a:off x="3444875" y="3160713"/>
            <a:ext cx="4754563" cy="248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BF0211-2D37-490B-A414-D724B03890AA}"/>
              </a:ext>
            </a:extLst>
          </p:cNvPr>
          <p:cNvCxnSpPr>
            <a:cxnSpLocks/>
          </p:cNvCxnSpPr>
          <p:nvPr/>
        </p:nvCxnSpPr>
        <p:spPr>
          <a:xfrm>
            <a:off x="3460750" y="3060700"/>
            <a:ext cx="4159250" cy="749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28588-0BAD-428F-8C83-143E5879A058}"/>
              </a:ext>
            </a:extLst>
          </p:cNvPr>
          <p:cNvSpPr txBox="1"/>
          <p:nvPr/>
        </p:nvSpPr>
        <p:spPr>
          <a:xfrm>
            <a:off x="731838" y="2601913"/>
            <a:ext cx="2778125" cy="1446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400" dirty="0">
                <a:latin typeface="+mn-lt"/>
              </a:rPr>
              <a:t>Application</a:t>
            </a:r>
          </a:p>
          <a:p>
            <a:pPr>
              <a:defRPr/>
            </a:pPr>
            <a:r>
              <a:rPr lang="en-IN" sz="4400" dirty="0">
                <a:latin typeface="+mn-lt"/>
              </a:rPr>
              <a:t>      { # }</a:t>
            </a:r>
            <a:endParaRPr lang="en-IN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64A4EA4-1C9B-420E-B3BC-5E08D602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60338"/>
            <a:ext cx="11658600" cy="769937"/>
          </a:xfrm>
        </p:spPr>
        <p:txBody>
          <a:bodyPr/>
          <a:lstStyle/>
          <a:p>
            <a:pPr algn="l"/>
            <a:r>
              <a:rPr lang="en-IN" altLang="en-US" sz="2800"/>
              <a:t>Application Development</a:t>
            </a:r>
          </a:p>
        </p:txBody>
      </p:sp>
      <p:pic>
        <p:nvPicPr>
          <p:cNvPr id="6147" name="Content Placeholder 8">
            <a:extLst>
              <a:ext uri="{FF2B5EF4-FFF2-40B4-BE49-F238E27FC236}">
                <a16:creationId xmlns:a16="http://schemas.microsoft.com/office/drawing/2014/main" id="{639A2685-F90B-4B68-90FA-E386BAF4D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1613" y="3097213"/>
            <a:ext cx="3190875" cy="1428750"/>
          </a:xfrm>
        </p:spPr>
      </p:pic>
      <p:pic>
        <p:nvPicPr>
          <p:cNvPr id="6148" name="Picture 10">
            <a:extLst>
              <a:ext uri="{FF2B5EF4-FFF2-40B4-BE49-F238E27FC236}">
                <a16:creationId xmlns:a16="http://schemas.microsoft.com/office/drawing/2014/main" id="{2C3AE190-D191-4C60-B7EF-30747A45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3" y="750888"/>
            <a:ext cx="2286000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2">
            <a:extLst>
              <a:ext uri="{FF2B5EF4-FFF2-40B4-BE49-F238E27FC236}">
                <a16:creationId xmlns:a16="http://schemas.microsoft.com/office/drawing/2014/main" id="{D68C606A-852D-4465-AB15-EDC967AF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8" y="4725988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5EB3DD-5BFA-478E-8553-C58DB8943008}"/>
              </a:ext>
            </a:extLst>
          </p:cNvPr>
          <p:cNvCxnSpPr>
            <a:cxnSpLocks/>
            <a:endCxn id="6148" idx="1"/>
          </p:cNvCxnSpPr>
          <p:nvPr/>
        </p:nvCxnSpPr>
        <p:spPr>
          <a:xfrm flipV="1">
            <a:off x="3432175" y="1754188"/>
            <a:ext cx="4757738" cy="1196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A11007-A4A8-4DB8-9CA9-DC4A268898FB}"/>
              </a:ext>
            </a:extLst>
          </p:cNvPr>
          <p:cNvCxnSpPr>
            <a:cxnSpLocks/>
            <a:endCxn id="6149" idx="1"/>
          </p:cNvCxnSpPr>
          <p:nvPr/>
        </p:nvCxnSpPr>
        <p:spPr>
          <a:xfrm>
            <a:off x="3444875" y="3160713"/>
            <a:ext cx="4754563" cy="248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5C1183-7729-404A-A695-C47C5B7895B6}"/>
              </a:ext>
            </a:extLst>
          </p:cNvPr>
          <p:cNvCxnSpPr>
            <a:cxnSpLocks/>
          </p:cNvCxnSpPr>
          <p:nvPr/>
        </p:nvCxnSpPr>
        <p:spPr>
          <a:xfrm>
            <a:off x="3460750" y="3060700"/>
            <a:ext cx="4159250" cy="749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5C5339-965A-4333-855B-0596BB944823}"/>
              </a:ext>
            </a:extLst>
          </p:cNvPr>
          <p:cNvSpPr txBox="1"/>
          <p:nvPr/>
        </p:nvSpPr>
        <p:spPr>
          <a:xfrm>
            <a:off x="731838" y="2601913"/>
            <a:ext cx="2778125" cy="14462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IN" sz="4400" dirty="0">
                <a:latin typeface="+mn-lt"/>
              </a:rPr>
              <a:t>Application</a:t>
            </a:r>
          </a:p>
          <a:p>
            <a:pPr>
              <a:defRPr/>
            </a:pPr>
            <a:r>
              <a:rPr lang="en-IN" sz="4400" dirty="0">
                <a:latin typeface="+mn-lt"/>
              </a:rPr>
              <a:t>      { # }</a:t>
            </a:r>
            <a:endParaRPr lang="en-IN" dirty="0">
              <a:latin typeface="+mn-lt"/>
            </a:endParaRPr>
          </a:p>
        </p:txBody>
      </p:sp>
      <p:sp>
        <p:nvSpPr>
          <p:cNvPr id="6154" name="TextBox 2">
            <a:extLst>
              <a:ext uri="{FF2B5EF4-FFF2-40B4-BE49-F238E27FC236}">
                <a16:creationId xmlns:a16="http://schemas.microsoft.com/office/drawing/2014/main" id="{A8B324C0-D79C-4C2B-AAEE-A82F46DD5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0675" y="1644650"/>
            <a:ext cx="155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7.x, 8.x,10.x</a:t>
            </a:r>
          </a:p>
        </p:txBody>
      </p:sp>
      <p:sp>
        <p:nvSpPr>
          <p:cNvPr id="6155" name="TextBox 14">
            <a:extLst>
              <a:ext uri="{FF2B5EF4-FFF2-40B4-BE49-F238E27FC236}">
                <a16:creationId xmlns:a16="http://schemas.microsoft.com/office/drawing/2014/main" id="{05F58A61-216D-45F1-BA86-19BEA2AD6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3" y="4541838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Arial" panose="020B0604020202020204" pitchFamily="34" charset="0"/>
              </a:rPr>
              <a:t>14.x, 16.x, 20.x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7ED22-C4A3-4100-AF0D-1CB7B9CDCE76}"/>
              </a:ext>
            </a:extLst>
          </p:cNvPr>
          <p:cNvSpPr/>
          <p:nvPr/>
        </p:nvSpPr>
        <p:spPr bwMode="auto">
          <a:xfrm>
            <a:off x="4648200" y="685800"/>
            <a:ext cx="2427288" cy="3135313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defTabSz="449263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83537F-1D9E-4952-8117-E61837ED2A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+mn-lt"/>
                <a:ea typeface="+mj-ea"/>
                <a:cs typeface="+mj-cs"/>
              </a:rPr>
              <a:t>What is Containerization?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76322-5BC0-428A-B8D4-3E6800C971C0}"/>
              </a:ext>
            </a:extLst>
          </p:cNvPr>
          <p:cNvSpPr/>
          <p:nvPr/>
        </p:nvSpPr>
        <p:spPr>
          <a:xfrm>
            <a:off x="5075238" y="1042988"/>
            <a:ext cx="1590675" cy="631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App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A99CDE-1F90-49B5-8F08-65B4CD854C76}"/>
              </a:ext>
            </a:extLst>
          </p:cNvPr>
          <p:cNvSpPr/>
          <p:nvPr/>
        </p:nvSpPr>
        <p:spPr>
          <a:xfrm>
            <a:off x="2460625" y="3886200"/>
            <a:ext cx="7270750" cy="733425"/>
          </a:xfrm>
          <a:prstGeom prst="roundRect">
            <a:avLst/>
          </a:prstGeom>
          <a:solidFill>
            <a:srgbClr val="22C9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Container Engine (Docker)</a:t>
            </a:r>
            <a:endParaRPr lang="en-US" alt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BEDCE08-A841-4A42-81ED-834140CE0D72}"/>
              </a:ext>
            </a:extLst>
          </p:cNvPr>
          <p:cNvSpPr/>
          <p:nvPr/>
        </p:nvSpPr>
        <p:spPr>
          <a:xfrm>
            <a:off x="2460625" y="4727575"/>
            <a:ext cx="7270750" cy="7000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</a:rPr>
              <a:t>Host Operating System</a:t>
            </a:r>
            <a:endParaRPr lang="en-US" altLang="en-US" sz="11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E19E9F9-D0CC-4097-A2E6-8A096D159E75}"/>
              </a:ext>
            </a:extLst>
          </p:cNvPr>
          <p:cNvSpPr/>
          <p:nvPr/>
        </p:nvSpPr>
        <p:spPr>
          <a:xfrm>
            <a:off x="2460625" y="5580063"/>
            <a:ext cx="7270750" cy="9683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dirty="0">
                <a:solidFill>
                  <a:srgbClr val="FFFFFF"/>
                </a:solidFill>
                <a:latin typeface="Calibri" panose="020F0502020204030204" pitchFamily="34" charset="0"/>
              </a:rPr>
              <a:t>Infrastructure- CPU, Memory, HDD</a:t>
            </a:r>
            <a:endParaRPr lang="en-US" altLang="en-US" sz="16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008EA3-EEA6-42AC-8B05-3B58C7FD5C30}"/>
              </a:ext>
            </a:extLst>
          </p:cNvPr>
          <p:cNvSpPr/>
          <p:nvPr/>
        </p:nvSpPr>
        <p:spPr>
          <a:xfrm>
            <a:off x="5075238" y="1820863"/>
            <a:ext cx="1590675" cy="538162"/>
          </a:xfrm>
          <a:prstGeom prst="rect">
            <a:avLst/>
          </a:prstGeom>
          <a:solidFill>
            <a:srgbClr val="98EC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BIN/LIBS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D47F04-246F-4C83-A5F2-9F133A61C9CA}"/>
              </a:ext>
            </a:extLst>
          </p:cNvPr>
          <p:cNvSpPr/>
          <p:nvPr/>
        </p:nvSpPr>
        <p:spPr>
          <a:xfrm>
            <a:off x="5075238" y="2516188"/>
            <a:ext cx="1590675" cy="477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30271-9525-403B-B929-303CFA0BBBA1}"/>
              </a:ext>
            </a:extLst>
          </p:cNvPr>
          <p:cNvSpPr txBox="1"/>
          <p:nvPr/>
        </p:nvSpPr>
        <p:spPr>
          <a:xfrm>
            <a:off x="6800850" y="1244600"/>
            <a:ext cx="17319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Container</a:t>
            </a:r>
          </a:p>
        </p:txBody>
      </p:sp>
      <p:pic>
        <p:nvPicPr>
          <p:cNvPr id="7179" name="Content Placeholder 8">
            <a:extLst>
              <a:ext uri="{FF2B5EF4-FFF2-40B4-BE49-F238E27FC236}">
                <a16:creationId xmlns:a16="http://schemas.microsoft.com/office/drawing/2014/main" id="{FEADBC89-A89A-4E17-BF4F-23C67BD64A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4822825"/>
            <a:ext cx="1143000" cy="511175"/>
          </a:xfrm>
        </p:spPr>
      </p:pic>
      <p:pic>
        <p:nvPicPr>
          <p:cNvPr id="7180" name="Picture 68">
            <a:extLst>
              <a:ext uri="{FF2B5EF4-FFF2-40B4-BE49-F238E27FC236}">
                <a16:creationId xmlns:a16="http://schemas.microsoft.com/office/drawing/2014/main" id="{E40EEE19-5B81-4BB0-8839-4D6A0667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3" y="4772025"/>
            <a:ext cx="6302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30E07FD-CC21-499A-99C9-7EB97799AA9A}"/>
              </a:ext>
            </a:extLst>
          </p:cNvPr>
          <p:cNvSpPr/>
          <p:nvPr/>
        </p:nvSpPr>
        <p:spPr>
          <a:xfrm>
            <a:off x="4659313" y="3192463"/>
            <a:ext cx="2416175" cy="517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LxC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6" grpId="0" animBg="1"/>
      <p:bldP spid="27" grpId="0" animBg="1"/>
      <p:bldP spid="28" grpId="0" animBg="1"/>
      <p:bldP spid="40" grpId="0" animBg="1"/>
      <p:bldP spid="41" grpId="0" animBg="1"/>
      <p:bldP spid="48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FF2-2B07-A646-AA65-D5E64CC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DB2D-4054-9042-8CB3-28BCEC0E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7A23-1804-0C4E-9370-278D57A2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5249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Hello World, Kubernetes 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815248"/>
            <a:ext cx="7940040" cy="5443885"/>
          </a:xfrm>
        </p:spPr>
        <p:txBody>
          <a:bodyPr>
            <a:normAutofit lnSpcReduction="10000"/>
          </a:bodyPr>
          <a:lstStyle/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A German Word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It means , a “Pilot” or “Helmsman of a ship”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K</a:t>
            </a:r>
            <a:r>
              <a:rPr lang="en-US" b="1" u="sng" dirty="0">
                <a:latin typeface="+mj-lt"/>
              </a:rPr>
              <a:t>ubernete</a:t>
            </a:r>
            <a:r>
              <a:rPr lang="en-US" dirty="0">
                <a:latin typeface="+mj-lt"/>
              </a:rPr>
              <a:t>s = k8s , </a:t>
            </a:r>
            <a:r>
              <a:rPr lang="en-US" sz="1800" dirty="0">
                <a:latin typeface="+mj-lt"/>
              </a:rPr>
              <a:t>[Eight Letters in between K and s]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Kubernetes was born in Google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Later donated to CNCF in 2014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Open source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Written in Go language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Orchestration Tools for running Containers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en-IN" dirty="0">
                <a:latin typeface="+mj-lt"/>
              </a:rPr>
              <a:t>	#</a:t>
            </a:r>
            <a:r>
              <a:rPr lang="en-IN" sz="1700" dirty="0">
                <a:latin typeface="+mj-lt"/>
              </a:rPr>
              <a:t> CNCF- Cloud Native Computing Foundation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75F7-CB19-C34B-A16C-B2E04B5C9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42" y="1333041"/>
            <a:ext cx="3185858" cy="4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315E-6EAD-5745-8862-917F3FDD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8129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Architecture of </a:t>
            </a:r>
            <a:r>
              <a:rPr lang="en-US" sz="4000" dirty="0"/>
              <a:t>Kubernetes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9480-26BD-7E4E-8291-CC5DF057644E}"/>
              </a:ext>
            </a:extLst>
          </p:cNvPr>
          <p:cNvSpPr/>
          <p:nvPr/>
        </p:nvSpPr>
        <p:spPr>
          <a:xfrm>
            <a:off x="1638415" y="1037944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856D5-CE9E-A446-BF87-E786B3EA98EA}"/>
              </a:ext>
            </a:extLst>
          </p:cNvPr>
          <p:cNvSpPr/>
          <p:nvPr/>
        </p:nvSpPr>
        <p:spPr>
          <a:xfrm>
            <a:off x="4051335" y="167722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5D9CC-FBD4-3845-8BD6-C859C12A8BD2}"/>
              </a:ext>
            </a:extLst>
          </p:cNvPr>
          <p:cNvSpPr/>
          <p:nvPr/>
        </p:nvSpPr>
        <p:spPr>
          <a:xfrm>
            <a:off x="4051335" y="259436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99F37-FBC3-3849-8900-05E757C21D13}"/>
              </a:ext>
            </a:extLst>
          </p:cNvPr>
          <p:cNvSpPr/>
          <p:nvPr/>
        </p:nvSpPr>
        <p:spPr>
          <a:xfrm>
            <a:off x="4065564" y="3508772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A00CB-1B6F-9546-BA5F-9BE2FAD640D0}"/>
              </a:ext>
            </a:extLst>
          </p:cNvPr>
          <p:cNvSpPr/>
          <p:nvPr/>
        </p:nvSpPr>
        <p:spPr>
          <a:xfrm>
            <a:off x="4065564" y="4423175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72C31-A595-3748-99C2-A2552D9EEC18}"/>
              </a:ext>
            </a:extLst>
          </p:cNvPr>
          <p:cNvSpPr/>
          <p:nvPr/>
        </p:nvSpPr>
        <p:spPr>
          <a:xfrm>
            <a:off x="7160455" y="941106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5AF59-A02E-8B47-B212-2E91E4D08C8F}"/>
              </a:ext>
            </a:extLst>
          </p:cNvPr>
          <p:cNvSpPr/>
          <p:nvPr/>
        </p:nvSpPr>
        <p:spPr>
          <a:xfrm>
            <a:off x="1638415" y="31287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A3F76-7695-1247-BD34-B69DE2DBD559}"/>
              </a:ext>
            </a:extLst>
          </p:cNvPr>
          <p:cNvSpPr/>
          <p:nvPr/>
        </p:nvSpPr>
        <p:spPr>
          <a:xfrm>
            <a:off x="275198" y="4366352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C74814-2DF3-3145-8A68-FD6107A18A99}"/>
              </a:ext>
            </a:extLst>
          </p:cNvPr>
          <p:cNvSpPr/>
          <p:nvPr/>
        </p:nvSpPr>
        <p:spPr>
          <a:xfrm>
            <a:off x="275198" y="2095041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BA2FEE-9209-1545-BC65-3256AF15F1DB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1055687" y="2875530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3AC9D3-6FBE-484F-92CA-F64F99E5DCA3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1055687" y="3909276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5C7E5C-69D0-D347-ABE9-411247C22A9F}"/>
              </a:ext>
            </a:extLst>
          </p:cNvPr>
          <p:cNvCxnSpPr>
            <a:cxnSpLocks/>
          </p:cNvCxnSpPr>
          <p:nvPr/>
        </p:nvCxnSpPr>
        <p:spPr>
          <a:xfrm>
            <a:off x="2552815" y="3585987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C7CA192-61B1-F844-9AFC-1B06320440E3}"/>
              </a:ext>
            </a:extLst>
          </p:cNvPr>
          <p:cNvSpPr/>
          <p:nvPr/>
        </p:nvSpPr>
        <p:spPr>
          <a:xfrm>
            <a:off x="8356209" y="941106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25925-A412-874E-B8FD-95F981DF7C07}"/>
              </a:ext>
            </a:extLst>
          </p:cNvPr>
          <p:cNvSpPr/>
          <p:nvPr/>
        </p:nvSpPr>
        <p:spPr>
          <a:xfrm>
            <a:off x="7426377" y="1970653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0508BE-EDCB-E54F-A6B3-75774EED9D11}"/>
              </a:ext>
            </a:extLst>
          </p:cNvPr>
          <p:cNvSpPr/>
          <p:nvPr/>
        </p:nvSpPr>
        <p:spPr>
          <a:xfrm>
            <a:off x="7778170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22CC05-7E3E-004F-AEEE-CF61D6535726}"/>
              </a:ext>
            </a:extLst>
          </p:cNvPr>
          <p:cNvSpPr/>
          <p:nvPr/>
        </p:nvSpPr>
        <p:spPr>
          <a:xfrm>
            <a:off x="9613935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65BAD6-CA67-CC4A-A14D-DF64E103FA6F}"/>
              </a:ext>
            </a:extLst>
          </p:cNvPr>
          <p:cNvSpPr/>
          <p:nvPr/>
        </p:nvSpPr>
        <p:spPr>
          <a:xfrm>
            <a:off x="7160455" y="3779219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212EC-D97C-0641-B9CB-676E2F3DDF6E}"/>
              </a:ext>
            </a:extLst>
          </p:cNvPr>
          <p:cNvSpPr/>
          <p:nvPr/>
        </p:nvSpPr>
        <p:spPr>
          <a:xfrm>
            <a:off x="8356209" y="377921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0167F7-AF2A-9140-A8E2-74594640575B}"/>
              </a:ext>
            </a:extLst>
          </p:cNvPr>
          <p:cNvSpPr/>
          <p:nvPr/>
        </p:nvSpPr>
        <p:spPr>
          <a:xfrm>
            <a:off x="7426377" y="480876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C3E3B6-FD86-0E44-B5B9-A1EAA7217D85}"/>
              </a:ext>
            </a:extLst>
          </p:cNvPr>
          <p:cNvSpPr/>
          <p:nvPr/>
        </p:nvSpPr>
        <p:spPr>
          <a:xfrm>
            <a:off x="7778170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1C3875-F41B-E74B-A16D-17C986EAC272}"/>
              </a:ext>
            </a:extLst>
          </p:cNvPr>
          <p:cNvSpPr/>
          <p:nvPr/>
        </p:nvSpPr>
        <p:spPr>
          <a:xfrm>
            <a:off x="9613935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CC815-6A8E-CD4F-B7F6-CF4D12249BE2}"/>
              </a:ext>
            </a:extLst>
          </p:cNvPr>
          <p:cNvSpPr/>
          <p:nvPr/>
        </p:nvSpPr>
        <p:spPr>
          <a:xfrm>
            <a:off x="3727573" y="1519311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F3547-C43A-CB40-8425-8909CCD15409}"/>
              </a:ext>
            </a:extLst>
          </p:cNvPr>
          <p:cNvSpPr txBox="1"/>
          <p:nvPr/>
        </p:nvSpPr>
        <p:spPr>
          <a:xfrm>
            <a:off x="7187882" y="95215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5DE2F-15C8-8248-896B-B21F520F38FA}"/>
              </a:ext>
            </a:extLst>
          </p:cNvPr>
          <p:cNvSpPr txBox="1"/>
          <p:nvPr/>
        </p:nvSpPr>
        <p:spPr>
          <a:xfrm>
            <a:off x="7180139" y="382284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F3705BA9-29BF-3143-9EFE-36874DB97C45}"/>
              </a:ext>
            </a:extLst>
          </p:cNvPr>
          <p:cNvSpPr/>
          <p:nvPr/>
        </p:nvSpPr>
        <p:spPr>
          <a:xfrm>
            <a:off x="6469279" y="2458087"/>
            <a:ext cx="618978" cy="227319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828827"/>
            <a:ext cx="5000375" cy="5390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API Server 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 err="1">
                <a:latin typeface="+mj-lt"/>
              </a:rPr>
              <a:t>Kube</a:t>
            </a:r>
            <a:r>
              <a:rPr lang="en-IN" sz="1600" dirty="0">
                <a:latin typeface="+mj-lt"/>
              </a:rPr>
              <a:t> API Server interacts with API, Its a frontend of the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control plane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Scheduler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>
                <a:latin typeface="+mj-lt"/>
              </a:rPr>
              <a:t>Scheduler watches the pods and assigns the pods to run on specific hosts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Control-Manager </a:t>
            </a:r>
            <a:r>
              <a:rPr lang="en-IN" sz="1600" dirty="0">
                <a:latin typeface="+mj-lt"/>
              </a:rPr>
              <a:t>:  	Controller manager runs the controllers in background which runs different tasks in cluster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 err="1">
                <a:latin typeface="+mj-lt"/>
              </a:rPr>
              <a:t>etcd</a:t>
            </a:r>
            <a:r>
              <a:rPr lang="en-IN" sz="1600" dirty="0">
                <a:latin typeface="+mj-lt"/>
              </a:rPr>
              <a:t>: 			A simple distribute key value database to store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cluster </a:t>
            </a:r>
            <a:r>
              <a:rPr lang="en-IN" sz="1600" dirty="0" err="1">
                <a:latin typeface="+mj-lt"/>
              </a:rPr>
              <a:t>data.Ex:job</a:t>
            </a:r>
            <a:r>
              <a:rPr lang="en-IN" sz="1600" dirty="0">
                <a:latin typeface="+mj-lt"/>
              </a:rPr>
              <a:t> scheduling information, pods, state information and etc</a:t>
            </a:r>
            <a:endParaRPr lang="en-US" sz="1600" dirty="0">
              <a:latin typeface="+mj-lt"/>
            </a:endParaRP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687F2-AF93-FA42-AD1F-B328DA6631DD}"/>
              </a:ext>
            </a:extLst>
          </p:cNvPr>
          <p:cNvSpPr/>
          <p:nvPr/>
        </p:nvSpPr>
        <p:spPr>
          <a:xfrm>
            <a:off x="6915354" y="738128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50836-D113-654E-88D1-D2D0E4482B0A}"/>
              </a:ext>
            </a:extLst>
          </p:cNvPr>
          <p:cNvSpPr/>
          <p:nvPr/>
        </p:nvSpPr>
        <p:spPr>
          <a:xfrm>
            <a:off x="9328274" y="137740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413F4B-B43F-5449-901D-D5DCE41064FE}"/>
              </a:ext>
            </a:extLst>
          </p:cNvPr>
          <p:cNvSpPr/>
          <p:nvPr/>
        </p:nvSpPr>
        <p:spPr>
          <a:xfrm>
            <a:off x="9328274" y="2294553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DA0DE-FD00-C24C-8AAA-DAFB9710339A}"/>
              </a:ext>
            </a:extLst>
          </p:cNvPr>
          <p:cNvSpPr/>
          <p:nvPr/>
        </p:nvSpPr>
        <p:spPr>
          <a:xfrm>
            <a:off x="9342503" y="3208956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67C04-EE7B-7948-BDAB-6EA22729D7CB}"/>
              </a:ext>
            </a:extLst>
          </p:cNvPr>
          <p:cNvSpPr/>
          <p:nvPr/>
        </p:nvSpPr>
        <p:spPr>
          <a:xfrm>
            <a:off x="9342503" y="412335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8D3AD0-FA3B-834D-8FA9-EB57A798A51A}"/>
              </a:ext>
            </a:extLst>
          </p:cNvPr>
          <p:cNvSpPr/>
          <p:nvPr/>
        </p:nvSpPr>
        <p:spPr>
          <a:xfrm>
            <a:off x="6915354" y="28289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4E4DA4-91D4-A946-A8AE-C1C672286910}"/>
              </a:ext>
            </a:extLst>
          </p:cNvPr>
          <p:cNvSpPr/>
          <p:nvPr/>
        </p:nvSpPr>
        <p:spPr>
          <a:xfrm>
            <a:off x="5552137" y="4066536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8391F0-0D6A-7B4D-B385-D6BDD21DFCEF}"/>
              </a:ext>
            </a:extLst>
          </p:cNvPr>
          <p:cNvSpPr/>
          <p:nvPr/>
        </p:nvSpPr>
        <p:spPr>
          <a:xfrm>
            <a:off x="5552137" y="1795225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24F855-1E4F-F542-88E0-F5F1F50977F5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6332626" y="2575714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B6A64-89DA-F84B-B502-B5D77AAA1EE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6332626" y="3609460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56E333-7B7A-F14C-8A44-F3BC1D771F65}"/>
              </a:ext>
            </a:extLst>
          </p:cNvPr>
          <p:cNvCxnSpPr>
            <a:cxnSpLocks/>
          </p:cNvCxnSpPr>
          <p:nvPr/>
        </p:nvCxnSpPr>
        <p:spPr>
          <a:xfrm>
            <a:off x="7829754" y="3286171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9BA88-D48E-5540-BE27-3FA9379ED204}"/>
              </a:ext>
            </a:extLst>
          </p:cNvPr>
          <p:cNvSpPr/>
          <p:nvPr/>
        </p:nvSpPr>
        <p:spPr>
          <a:xfrm>
            <a:off x="8990283" y="1223320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738129"/>
            <a:ext cx="11159168" cy="57067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WebUI</a:t>
            </a:r>
            <a:r>
              <a:rPr lang="en-US" sz="3600" b="1" i="1" dirty="0">
                <a:latin typeface="+mj-lt"/>
              </a:rPr>
              <a:t> (Dashboard):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>
                <a:latin typeface="+mj-lt"/>
              </a:rPr>
              <a:t>Web-based Kubernetes user interface. You can use Dashboard to deploy containerized applications to a Kubernetes cluster, troubleshoot your containerized application, and manage the cluster itself along with its attendant resources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Kubectl</a:t>
            </a:r>
            <a:r>
              <a:rPr lang="en-US" b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is a command line configuration tool (CLI) for Kubernetes used to interact with master node of </a:t>
            </a:r>
            <a:r>
              <a:rPr lang="en-IN" sz="2700" dirty="0" err="1">
                <a:latin typeface="+mj-lt"/>
              </a:rPr>
              <a:t>kubernetes</a:t>
            </a:r>
            <a:r>
              <a:rPr lang="en-IN" sz="2700" dirty="0">
                <a:latin typeface="+mj-lt"/>
              </a:rPr>
              <a:t>. 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has a config file called </a:t>
            </a:r>
            <a:r>
              <a:rPr lang="en-IN" sz="2700" dirty="0" err="1">
                <a:latin typeface="+mj-lt"/>
              </a:rPr>
              <a:t>kubeconfig</a:t>
            </a:r>
            <a:r>
              <a:rPr lang="en-IN" sz="2700" dirty="0">
                <a:latin typeface="+mj-lt"/>
              </a:rPr>
              <a:t>, this file has the information about server and authentication information to access the API Server</a:t>
            </a:r>
            <a:endParaRPr lang="en-US" sz="2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Kubelet</a:t>
            </a:r>
            <a:r>
              <a:rPr lang="en-US" sz="3600" b="1" i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sz="2700" dirty="0" err="1">
                <a:latin typeface="+mj-lt"/>
              </a:rPr>
              <a:t>Kubelet</a:t>
            </a:r>
            <a:r>
              <a:rPr lang="en-IN" sz="2700" dirty="0">
                <a:latin typeface="+mj-lt"/>
              </a:rPr>
              <a:t> is the primary node agent runs on each nodes and reads the container manifests which ensures that containers are running and healthy</a:t>
            </a:r>
            <a:endParaRPr lang="en-US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1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1282</Words>
  <Application>Microsoft Office PowerPoint</Application>
  <PresentationFormat>Widescreen</PresentationFormat>
  <Paragraphs>251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Containerization &amp;&amp; Dockers</vt:lpstr>
      <vt:lpstr>Application Development</vt:lpstr>
      <vt:lpstr>Application Development</vt:lpstr>
      <vt:lpstr>PowerPoint Presentation</vt:lpstr>
      <vt:lpstr>PowerPoint Presentation</vt:lpstr>
      <vt:lpstr>Hello World, Kubernetes !!</vt:lpstr>
      <vt:lpstr>Architecture of Kubernetes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KUMAR S</cp:lastModifiedBy>
  <cp:revision>245</cp:revision>
  <dcterms:created xsi:type="dcterms:W3CDTF">2017-08-27T17:13:07Z</dcterms:created>
  <dcterms:modified xsi:type="dcterms:W3CDTF">2022-04-02T17:15:44Z</dcterms:modified>
</cp:coreProperties>
</file>