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30"/>
  </p:notesMasterIdLst>
  <p:handoutMasterIdLst>
    <p:handoutMasterId r:id="rId31"/>
  </p:handoutMasterIdLst>
  <p:sldIdLst>
    <p:sldId id="320" r:id="rId5"/>
    <p:sldId id="321" r:id="rId6"/>
    <p:sldId id="353" r:id="rId7"/>
    <p:sldId id="335" r:id="rId8"/>
    <p:sldId id="338" r:id="rId9"/>
    <p:sldId id="334" r:id="rId10"/>
    <p:sldId id="355" r:id="rId11"/>
    <p:sldId id="332" r:id="rId12"/>
    <p:sldId id="346" r:id="rId13"/>
    <p:sldId id="354" r:id="rId14"/>
    <p:sldId id="345" r:id="rId15"/>
    <p:sldId id="295" r:id="rId16"/>
    <p:sldId id="356" r:id="rId17"/>
    <p:sldId id="366" r:id="rId18"/>
    <p:sldId id="367" r:id="rId19"/>
    <p:sldId id="361" r:id="rId20"/>
    <p:sldId id="365" r:id="rId21"/>
    <p:sldId id="359" r:id="rId22"/>
    <p:sldId id="360" r:id="rId23"/>
    <p:sldId id="364" r:id="rId24"/>
    <p:sldId id="343" r:id="rId25"/>
    <p:sldId id="363" r:id="rId26"/>
    <p:sldId id="342" r:id="rId27"/>
    <p:sldId id="358" r:id="rId28"/>
    <p:sldId id="29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00ABEC"/>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43" autoAdjust="0"/>
    <p:restoredTop sz="95447" autoAdjust="0"/>
  </p:normalViewPr>
  <p:slideViewPr>
    <p:cSldViewPr snapToGrid="0">
      <p:cViewPr varScale="1">
        <p:scale>
          <a:sx n="86" d="100"/>
          <a:sy n="86" d="100"/>
        </p:scale>
        <p:origin x="224" y="432"/>
      </p:cViewPr>
      <p:guideLst/>
    </p:cSldViewPr>
  </p:slideViewPr>
  <p:outlineViewPr>
    <p:cViewPr>
      <p:scale>
        <a:sx n="33" d="100"/>
        <a:sy n="33" d="100"/>
      </p:scale>
      <p:origin x="0" y="-2400"/>
    </p:cViewPr>
  </p:outlineViewPr>
  <p:notesTextViewPr>
    <p:cViewPr>
      <p:scale>
        <a:sx n="1" d="1"/>
        <a:sy n="1" d="1"/>
      </p:scale>
      <p:origin x="0" y="0"/>
    </p:cViewPr>
  </p:notesTextViewPr>
  <p:sorterViewPr>
    <p:cViewPr>
      <p:scale>
        <a:sx n="100" d="100"/>
        <a:sy n="100" d="100"/>
      </p:scale>
      <p:origin x="0" y="-1396"/>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EFDDD8-B410-4189-81FF-CE7923A7C1F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41DC730-B9D7-4ED2-809E-A5A25F48CB81}">
      <dgm:prSet phldrT="[Text]"/>
      <dgm:spPr/>
      <dgm:t>
        <a:bodyPr/>
        <a:lstStyle/>
        <a:p>
          <a:r>
            <a:rPr lang="en-US" dirty="0" smtClean="0"/>
            <a:t>Target CPU</a:t>
          </a:r>
          <a:endParaRPr lang="en-US" dirty="0"/>
        </a:p>
      </dgm:t>
    </dgm:pt>
    <dgm:pt modelId="{21FE5511-267B-48C9-AF73-ED4499D44891}" type="parTrans" cxnId="{3D63F460-C1AB-4AB2-97EF-1DD1C7995F99}">
      <dgm:prSet/>
      <dgm:spPr/>
      <dgm:t>
        <a:bodyPr/>
        <a:lstStyle/>
        <a:p>
          <a:endParaRPr lang="en-US"/>
        </a:p>
      </dgm:t>
    </dgm:pt>
    <dgm:pt modelId="{708B0DC4-6E47-4CCD-ADE1-1CEC47B74666}" type="sibTrans" cxnId="{3D63F460-C1AB-4AB2-97EF-1DD1C7995F99}">
      <dgm:prSet/>
      <dgm:spPr/>
      <dgm:t>
        <a:bodyPr/>
        <a:lstStyle/>
        <a:p>
          <a:endParaRPr lang="en-US"/>
        </a:p>
      </dgm:t>
    </dgm:pt>
    <dgm:pt modelId="{2883CE8D-2DCD-49EE-8AF1-494306A2C341}">
      <dgm:prSet phldrT="[Text]"/>
      <dgm:spPr/>
      <dgm:t>
        <a:bodyPr/>
        <a:lstStyle/>
        <a:p>
          <a:r>
            <a:rPr lang="en-US" dirty="0" smtClean="0"/>
            <a:t>When the average utilization of the CPU is above a certain threshold, new instances are created.  When it is below the floor, instances are removed.</a:t>
          </a:r>
          <a:endParaRPr lang="en-US" dirty="0"/>
        </a:p>
      </dgm:t>
    </dgm:pt>
    <dgm:pt modelId="{65DDF971-22D3-4E46-8DB6-057E1E409E56}" type="parTrans" cxnId="{B0695865-C7D8-4321-BC1C-B7E2BD82CA0C}">
      <dgm:prSet/>
      <dgm:spPr/>
      <dgm:t>
        <a:bodyPr/>
        <a:lstStyle/>
        <a:p>
          <a:endParaRPr lang="en-US"/>
        </a:p>
      </dgm:t>
    </dgm:pt>
    <dgm:pt modelId="{5770FB87-5AF2-453D-80F4-1E23FE8AB3AA}" type="sibTrans" cxnId="{B0695865-C7D8-4321-BC1C-B7E2BD82CA0C}">
      <dgm:prSet/>
      <dgm:spPr/>
      <dgm:t>
        <a:bodyPr/>
        <a:lstStyle/>
        <a:p>
          <a:endParaRPr lang="en-US"/>
        </a:p>
      </dgm:t>
    </dgm:pt>
    <dgm:pt modelId="{E1E77011-1846-430E-921C-FD6B4518CB67}">
      <dgm:prSet phldrT="[Text]"/>
      <dgm:spPr/>
      <dgm:t>
        <a:bodyPr/>
        <a:lstStyle/>
        <a:p>
          <a:r>
            <a:rPr lang="en-US" dirty="0" smtClean="0"/>
            <a:t>Queue</a:t>
          </a:r>
          <a:endParaRPr lang="en-US" dirty="0"/>
        </a:p>
      </dgm:t>
    </dgm:pt>
    <dgm:pt modelId="{13140BF5-B3CA-4447-824C-6C43974488CA}" type="parTrans" cxnId="{C8CA37A9-3D06-49C2-8326-2FC656FA246A}">
      <dgm:prSet/>
      <dgm:spPr/>
      <dgm:t>
        <a:bodyPr/>
        <a:lstStyle/>
        <a:p>
          <a:endParaRPr lang="en-US"/>
        </a:p>
      </dgm:t>
    </dgm:pt>
    <dgm:pt modelId="{4E699D2D-62FB-4BFA-A9F2-A24B24AB66EA}" type="sibTrans" cxnId="{C8CA37A9-3D06-49C2-8326-2FC656FA246A}">
      <dgm:prSet/>
      <dgm:spPr/>
      <dgm:t>
        <a:bodyPr/>
        <a:lstStyle/>
        <a:p>
          <a:endParaRPr lang="en-US"/>
        </a:p>
      </dgm:t>
    </dgm:pt>
    <dgm:pt modelId="{89D9BAE8-46A0-4450-820F-AA24562112B1}">
      <dgm:prSet phldrT="[Text]"/>
      <dgm:spPr/>
      <dgm:t>
        <a:bodyPr/>
        <a:lstStyle/>
        <a:p>
          <a:r>
            <a:rPr lang="en-US" dirty="0" smtClean="0"/>
            <a:t>You can establish a target amount of queue messages per instance.  New instances will be created to handle additional messages.</a:t>
          </a:r>
          <a:endParaRPr lang="en-US" dirty="0"/>
        </a:p>
      </dgm:t>
    </dgm:pt>
    <dgm:pt modelId="{5CACFEA1-067D-41B3-8990-2F912D198C42}" type="parTrans" cxnId="{7F7F320A-5FFA-491B-BC8B-EFEF8B844686}">
      <dgm:prSet/>
      <dgm:spPr/>
      <dgm:t>
        <a:bodyPr/>
        <a:lstStyle/>
        <a:p>
          <a:endParaRPr lang="en-US"/>
        </a:p>
      </dgm:t>
    </dgm:pt>
    <dgm:pt modelId="{313ABB59-C5AC-4F41-9FAF-C5317B57F34B}" type="sibTrans" cxnId="{7F7F320A-5FFA-491B-BC8B-EFEF8B844686}">
      <dgm:prSet/>
      <dgm:spPr/>
      <dgm:t>
        <a:bodyPr/>
        <a:lstStyle/>
        <a:p>
          <a:endParaRPr lang="en-US"/>
        </a:p>
      </dgm:t>
    </dgm:pt>
    <dgm:pt modelId="{0548D8DA-99BA-4057-8F83-100938063109}" type="pres">
      <dgm:prSet presAssocID="{5FEFDDD8-B410-4189-81FF-CE7923A7C1F2}" presName="Name0" presStyleCnt="0">
        <dgm:presLayoutVars>
          <dgm:dir/>
          <dgm:animLvl val="lvl"/>
          <dgm:resizeHandles val="exact"/>
        </dgm:presLayoutVars>
      </dgm:prSet>
      <dgm:spPr/>
      <dgm:t>
        <a:bodyPr/>
        <a:lstStyle/>
        <a:p>
          <a:endParaRPr lang="en-US"/>
        </a:p>
      </dgm:t>
    </dgm:pt>
    <dgm:pt modelId="{4C56AD42-1E01-4E5A-9C7A-EFDBB7CD0579}" type="pres">
      <dgm:prSet presAssocID="{E41DC730-B9D7-4ED2-809E-A5A25F48CB81}" presName="composite" presStyleCnt="0"/>
      <dgm:spPr/>
    </dgm:pt>
    <dgm:pt modelId="{38467BBA-53E1-4801-B05D-1B9916BBBEA1}" type="pres">
      <dgm:prSet presAssocID="{E41DC730-B9D7-4ED2-809E-A5A25F48CB81}" presName="parTx" presStyleLbl="alignNode1" presStyleIdx="0" presStyleCnt="2">
        <dgm:presLayoutVars>
          <dgm:chMax val="0"/>
          <dgm:chPref val="0"/>
          <dgm:bulletEnabled val="1"/>
        </dgm:presLayoutVars>
      </dgm:prSet>
      <dgm:spPr/>
      <dgm:t>
        <a:bodyPr/>
        <a:lstStyle/>
        <a:p>
          <a:endParaRPr lang="en-US"/>
        </a:p>
      </dgm:t>
    </dgm:pt>
    <dgm:pt modelId="{429CB59E-2DC7-4B07-AEB6-0993C7C7F743}" type="pres">
      <dgm:prSet presAssocID="{E41DC730-B9D7-4ED2-809E-A5A25F48CB81}" presName="desTx" presStyleLbl="alignAccFollowNode1" presStyleIdx="0" presStyleCnt="2">
        <dgm:presLayoutVars>
          <dgm:bulletEnabled val="1"/>
        </dgm:presLayoutVars>
      </dgm:prSet>
      <dgm:spPr/>
      <dgm:t>
        <a:bodyPr/>
        <a:lstStyle/>
        <a:p>
          <a:endParaRPr lang="en-US"/>
        </a:p>
      </dgm:t>
    </dgm:pt>
    <dgm:pt modelId="{9433F50C-FB1F-4350-9572-CA882B38E415}" type="pres">
      <dgm:prSet presAssocID="{708B0DC4-6E47-4CCD-ADE1-1CEC47B74666}" presName="space" presStyleCnt="0"/>
      <dgm:spPr/>
    </dgm:pt>
    <dgm:pt modelId="{3EB96C8E-2133-4550-A0DD-B70F24A2404B}" type="pres">
      <dgm:prSet presAssocID="{E1E77011-1846-430E-921C-FD6B4518CB67}" presName="composite" presStyleCnt="0"/>
      <dgm:spPr/>
    </dgm:pt>
    <dgm:pt modelId="{C9EBBF8C-95D5-444E-AE27-D18B4602CC93}" type="pres">
      <dgm:prSet presAssocID="{E1E77011-1846-430E-921C-FD6B4518CB67}" presName="parTx" presStyleLbl="alignNode1" presStyleIdx="1" presStyleCnt="2">
        <dgm:presLayoutVars>
          <dgm:chMax val="0"/>
          <dgm:chPref val="0"/>
          <dgm:bulletEnabled val="1"/>
        </dgm:presLayoutVars>
      </dgm:prSet>
      <dgm:spPr/>
      <dgm:t>
        <a:bodyPr/>
        <a:lstStyle/>
        <a:p>
          <a:endParaRPr lang="en-US"/>
        </a:p>
      </dgm:t>
    </dgm:pt>
    <dgm:pt modelId="{95A20B15-5162-46E1-AC3D-8754DB5779B6}" type="pres">
      <dgm:prSet presAssocID="{E1E77011-1846-430E-921C-FD6B4518CB67}" presName="desTx" presStyleLbl="alignAccFollowNode1" presStyleIdx="1" presStyleCnt="2">
        <dgm:presLayoutVars>
          <dgm:bulletEnabled val="1"/>
        </dgm:presLayoutVars>
      </dgm:prSet>
      <dgm:spPr/>
      <dgm:t>
        <a:bodyPr/>
        <a:lstStyle/>
        <a:p>
          <a:endParaRPr lang="en-US"/>
        </a:p>
      </dgm:t>
    </dgm:pt>
  </dgm:ptLst>
  <dgm:cxnLst>
    <dgm:cxn modelId="{7F7F320A-5FFA-491B-BC8B-EFEF8B844686}" srcId="{E1E77011-1846-430E-921C-FD6B4518CB67}" destId="{89D9BAE8-46A0-4450-820F-AA24562112B1}" srcOrd="0" destOrd="0" parTransId="{5CACFEA1-067D-41B3-8990-2F912D198C42}" sibTransId="{313ABB59-C5AC-4F41-9FAF-C5317B57F34B}"/>
    <dgm:cxn modelId="{9A61539E-9E92-4041-8AD7-246FB27749B9}" type="presOf" srcId="{5FEFDDD8-B410-4189-81FF-CE7923A7C1F2}" destId="{0548D8DA-99BA-4057-8F83-100938063109}" srcOrd="0" destOrd="0" presId="urn:microsoft.com/office/officeart/2005/8/layout/hList1"/>
    <dgm:cxn modelId="{B0695865-C7D8-4321-BC1C-B7E2BD82CA0C}" srcId="{E41DC730-B9D7-4ED2-809E-A5A25F48CB81}" destId="{2883CE8D-2DCD-49EE-8AF1-494306A2C341}" srcOrd="0" destOrd="0" parTransId="{65DDF971-22D3-4E46-8DB6-057E1E409E56}" sibTransId="{5770FB87-5AF2-453D-80F4-1E23FE8AB3AA}"/>
    <dgm:cxn modelId="{13CCE211-DD53-4B0C-A0B2-5E80B37D9418}" type="presOf" srcId="{89D9BAE8-46A0-4450-820F-AA24562112B1}" destId="{95A20B15-5162-46E1-AC3D-8754DB5779B6}" srcOrd="0" destOrd="0" presId="urn:microsoft.com/office/officeart/2005/8/layout/hList1"/>
    <dgm:cxn modelId="{3D63F460-C1AB-4AB2-97EF-1DD1C7995F99}" srcId="{5FEFDDD8-B410-4189-81FF-CE7923A7C1F2}" destId="{E41DC730-B9D7-4ED2-809E-A5A25F48CB81}" srcOrd="0" destOrd="0" parTransId="{21FE5511-267B-48C9-AF73-ED4499D44891}" sibTransId="{708B0DC4-6E47-4CCD-ADE1-1CEC47B74666}"/>
    <dgm:cxn modelId="{6DAB369D-5856-42CF-A26D-85CBBC31B410}" type="presOf" srcId="{E41DC730-B9D7-4ED2-809E-A5A25F48CB81}" destId="{38467BBA-53E1-4801-B05D-1B9916BBBEA1}" srcOrd="0" destOrd="0" presId="urn:microsoft.com/office/officeart/2005/8/layout/hList1"/>
    <dgm:cxn modelId="{BFC29C73-8934-41D9-BE8B-1767AD9E81DE}" type="presOf" srcId="{E1E77011-1846-430E-921C-FD6B4518CB67}" destId="{C9EBBF8C-95D5-444E-AE27-D18B4602CC93}" srcOrd="0" destOrd="0" presId="urn:microsoft.com/office/officeart/2005/8/layout/hList1"/>
    <dgm:cxn modelId="{C8CA37A9-3D06-49C2-8326-2FC656FA246A}" srcId="{5FEFDDD8-B410-4189-81FF-CE7923A7C1F2}" destId="{E1E77011-1846-430E-921C-FD6B4518CB67}" srcOrd="1" destOrd="0" parTransId="{13140BF5-B3CA-4447-824C-6C43974488CA}" sibTransId="{4E699D2D-62FB-4BFA-A9F2-A24B24AB66EA}"/>
    <dgm:cxn modelId="{2FA10453-6328-4861-AB50-B0089764EDF5}" type="presOf" srcId="{2883CE8D-2DCD-49EE-8AF1-494306A2C341}" destId="{429CB59E-2DC7-4B07-AEB6-0993C7C7F743}" srcOrd="0" destOrd="0" presId="urn:microsoft.com/office/officeart/2005/8/layout/hList1"/>
    <dgm:cxn modelId="{51D2FB2B-DA3B-4622-8FC0-FE86A42717F2}" type="presParOf" srcId="{0548D8DA-99BA-4057-8F83-100938063109}" destId="{4C56AD42-1E01-4E5A-9C7A-EFDBB7CD0579}" srcOrd="0" destOrd="0" presId="urn:microsoft.com/office/officeart/2005/8/layout/hList1"/>
    <dgm:cxn modelId="{3D1BBDC7-7B37-4CB7-BF95-4ADC0EC34AFB}" type="presParOf" srcId="{4C56AD42-1E01-4E5A-9C7A-EFDBB7CD0579}" destId="{38467BBA-53E1-4801-B05D-1B9916BBBEA1}" srcOrd="0" destOrd="0" presId="urn:microsoft.com/office/officeart/2005/8/layout/hList1"/>
    <dgm:cxn modelId="{10D4D10A-0DE6-41D7-A2E3-258A200ED6F3}" type="presParOf" srcId="{4C56AD42-1E01-4E5A-9C7A-EFDBB7CD0579}" destId="{429CB59E-2DC7-4B07-AEB6-0993C7C7F743}" srcOrd="1" destOrd="0" presId="urn:microsoft.com/office/officeart/2005/8/layout/hList1"/>
    <dgm:cxn modelId="{A94325BA-07CB-47D8-8476-AF7283A49220}" type="presParOf" srcId="{0548D8DA-99BA-4057-8F83-100938063109}" destId="{9433F50C-FB1F-4350-9572-CA882B38E415}" srcOrd="1" destOrd="0" presId="urn:microsoft.com/office/officeart/2005/8/layout/hList1"/>
    <dgm:cxn modelId="{C6F56A6C-896F-4CAC-81F4-A054DE3447EC}" type="presParOf" srcId="{0548D8DA-99BA-4057-8F83-100938063109}" destId="{3EB96C8E-2133-4550-A0DD-B70F24A2404B}" srcOrd="2" destOrd="0" presId="urn:microsoft.com/office/officeart/2005/8/layout/hList1"/>
    <dgm:cxn modelId="{F3AEA15B-6016-4958-8FE6-AF1BBF4845A5}" type="presParOf" srcId="{3EB96C8E-2133-4550-A0DD-B70F24A2404B}" destId="{C9EBBF8C-95D5-444E-AE27-D18B4602CC93}" srcOrd="0" destOrd="0" presId="urn:microsoft.com/office/officeart/2005/8/layout/hList1"/>
    <dgm:cxn modelId="{6BB7AEDE-7F86-44B4-BD39-2FBC5CC61D89}" type="presParOf" srcId="{3EB96C8E-2133-4550-A0DD-B70F24A2404B}" destId="{95A20B15-5162-46E1-AC3D-8754DB5779B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67BBA-53E1-4801-B05D-1B9916BBBEA1}">
      <dsp:nvSpPr>
        <dsp:cNvPr id="0" name=""/>
        <dsp:cNvSpPr/>
      </dsp:nvSpPr>
      <dsp:spPr>
        <a:xfrm>
          <a:off x="50" y="103558"/>
          <a:ext cx="4834191" cy="777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Target CPU</a:t>
          </a:r>
          <a:endParaRPr lang="en-US" sz="2700" kern="1200" dirty="0"/>
        </a:p>
      </dsp:txBody>
      <dsp:txXfrm>
        <a:off x="50" y="103558"/>
        <a:ext cx="4834191" cy="777600"/>
      </dsp:txXfrm>
    </dsp:sp>
    <dsp:sp modelId="{429CB59E-2DC7-4B07-AEB6-0993C7C7F743}">
      <dsp:nvSpPr>
        <dsp:cNvPr id="0" name=""/>
        <dsp:cNvSpPr/>
      </dsp:nvSpPr>
      <dsp:spPr>
        <a:xfrm>
          <a:off x="50" y="881158"/>
          <a:ext cx="4834191" cy="226050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When the average utilization of the CPU is above a certain threshold, new instances are created.  When it is below the floor, instances are removed.</a:t>
          </a:r>
          <a:endParaRPr lang="en-US" sz="2700" kern="1200" dirty="0"/>
        </a:p>
      </dsp:txBody>
      <dsp:txXfrm>
        <a:off x="50" y="881158"/>
        <a:ext cx="4834191" cy="2260507"/>
      </dsp:txXfrm>
    </dsp:sp>
    <dsp:sp modelId="{C9EBBF8C-95D5-444E-AE27-D18B4602CC93}">
      <dsp:nvSpPr>
        <dsp:cNvPr id="0" name=""/>
        <dsp:cNvSpPr/>
      </dsp:nvSpPr>
      <dsp:spPr>
        <a:xfrm>
          <a:off x="5511028" y="103558"/>
          <a:ext cx="4834191" cy="777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Queue</a:t>
          </a:r>
          <a:endParaRPr lang="en-US" sz="2700" kern="1200" dirty="0"/>
        </a:p>
      </dsp:txBody>
      <dsp:txXfrm>
        <a:off x="5511028" y="103558"/>
        <a:ext cx="4834191" cy="777600"/>
      </dsp:txXfrm>
    </dsp:sp>
    <dsp:sp modelId="{95A20B15-5162-46E1-AC3D-8754DB5779B6}">
      <dsp:nvSpPr>
        <dsp:cNvPr id="0" name=""/>
        <dsp:cNvSpPr/>
      </dsp:nvSpPr>
      <dsp:spPr>
        <a:xfrm>
          <a:off x="5511028" y="881158"/>
          <a:ext cx="4834191" cy="226050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You can establish a target amount of queue messages per instance.  New instances will be created to handle additional messages.</a:t>
          </a:r>
          <a:endParaRPr lang="en-US" sz="2700" kern="1200" dirty="0"/>
        </a:p>
      </dsp:txBody>
      <dsp:txXfrm>
        <a:off x="5511028" y="881158"/>
        <a:ext cx="4834191" cy="226050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4/12/16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4/12/16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16344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577066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2327712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305987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29186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823046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US"/>
          </a:p>
        </p:txBody>
      </p:sp>
      <p:sp>
        <p:nvSpPr>
          <p:cNvPr id="4" name="Slide Number Placeholder 3"/>
          <p:cNvSpPr>
            <a:spLocks noGrp="1"/>
          </p:cNvSpPr>
          <p:nvPr>
            <p:ph type="sldNum" sz="quarter" idx="10"/>
          </p:nvPr>
        </p:nvSpPr>
        <p:spPr/>
        <p:txBody>
          <a:bodyPr/>
          <a:lstStyle/>
          <a:p>
            <a:fld id="{3450EF18-3A1D-4D31-B00E-88AA874AF899}"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20532</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Infrastructure in Azure™</a:t>
            </a:r>
            <a:endParaRPr lang="en-US" sz="1200" b="1">
              <a:solidFill>
                <a:srgbClr val="336699"/>
              </a:solidFill>
              <a:latin typeface="Arial"/>
            </a:endParaRPr>
          </a:p>
        </p:txBody>
      </p:sp>
    </p:spTree>
    <p:extLst>
      <p:ext uri="{BB962C8B-B14F-4D97-AF65-F5344CB8AC3E}">
        <p14:creationId xmlns:p14="http://schemas.microsoft.com/office/powerpoint/2010/main" val="2640067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4209526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US"/>
          </a:p>
        </p:txBody>
      </p:sp>
      <p:sp>
        <p:nvSpPr>
          <p:cNvPr id="4" name="Slide Number Placeholder 3"/>
          <p:cNvSpPr>
            <a:spLocks noGrp="1"/>
          </p:cNvSpPr>
          <p:nvPr>
            <p:ph type="sldNum" sz="quarter" idx="10"/>
          </p:nvPr>
        </p:nvSpPr>
        <p:spPr/>
        <p:txBody>
          <a:bodyPr/>
          <a:lstStyle/>
          <a:p>
            <a:fld id="{3450EF18-3A1D-4D31-B00E-88AA874AF899}"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20532</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Infrastructure in Azure™</a:t>
            </a:r>
            <a:endParaRPr lang="en-US" sz="1200" b="1">
              <a:solidFill>
                <a:srgbClr val="336699"/>
              </a:solidFill>
              <a:latin typeface="Arial"/>
            </a:endParaRPr>
          </a:p>
        </p:txBody>
      </p:sp>
    </p:spTree>
    <p:extLst>
      <p:ext uri="{BB962C8B-B14F-4D97-AF65-F5344CB8AC3E}">
        <p14:creationId xmlns:p14="http://schemas.microsoft.com/office/powerpoint/2010/main" val="232759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996909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a:p>
        </p:txBody>
      </p:sp>
      <p:sp>
        <p:nvSpPr>
          <p:cNvPr id="4" name="Slide Number Placeholder 3"/>
          <p:cNvSpPr>
            <a:spLocks noGrp="1"/>
          </p:cNvSpPr>
          <p:nvPr>
            <p:ph type="sldNum" sz="quarter" idx="10"/>
          </p:nvPr>
        </p:nvSpPr>
        <p:spPr/>
        <p:txBody>
          <a:bodyPr/>
          <a:lstStyle/>
          <a:p>
            <a:fld id="{A77859CA-A880-4094-AC01-E6DF095CA80C}"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20532</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Establishing a Development Environment using Azure Virtual Machines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59393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US"/>
          </a:p>
        </p:txBody>
      </p:sp>
      <p:sp>
        <p:nvSpPr>
          <p:cNvPr id="4" name="Slide Number Placeholder 3"/>
          <p:cNvSpPr>
            <a:spLocks noGrp="1"/>
          </p:cNvSpPr>
          <p:nvPr>
            <p:ph type="sldNum" sz="quarter" idx="10"/>
          </p:nvPr>
        </p:nvSpPr>
        <p:spPr/>
        <p:txBody>
          <a:bodyPr/>
          <a:lstStyle/>
          <a:p>
            <a:fld id="{3450EF18-3A1D-4D31-B00E-88AA874AF899}"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20532</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Infrastructure in Azure™</a:t>
            </a:r>
            <a:endParaRPr lang="en-US" sz="1200" b="1">
              <a:solidFill>
                <a:srgbClr val="336699"/>
              </a:solidFill>
              <a:latin typeface="Arial"/>
            </a:endParaRPr>
          </a:p>
        </p:txBody>
      </p:sp>
    </p:spTree>
    <p:extLst>
      <p:ext uri="{BB962C8B-B14F-4D97-AF65-F5344CB8AC3E}">
        <p14:creationId xmlns:p14="http://schemas.microsoft.com/office/powerpoint/2010/main" val="2381883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jpg"/><Relationship Id="rId8" Type="http://schemas.openxmlformats.org/officeDocument/2006/relationships/image" Target="../media/image25.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emf"/><Relationship Id="rId3" Type="http://schemas.openxmlformats.org/officeDocument/2006/relationships/image" Target="../media/image2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1" Type="http://schemas.openxmlformats.org/officeDocument/2006/relationships/tags" Target="../tags/tag11.xml"/><Relationship Id="rId12" Type="http://schemas.openxmlformats.org/officeDocument/2006/relationships/tags" Target="../tags/tag12.xml"/><Relationship Id="rId13" Type="http://schemas.openxmlformats.org/officeDocument/2006/relationships/tags" Target="../tags/tag13.xml"/><Relationship Id="rId14" Type="http://schemas.openxmlformats.org/officeDocument/2006/relationships/tags" Target="../tags/tag14.xml"/><Relationship Id="rId15" Type="http://schemas.openxmlformats.org/officeDocument/2006/relationships/slideLayout" Target="../slideLayouts/slideLayout7.xml"/><Relationship Id="rId16" Type="http://schemas.openxmlformats.org/officeDocument/2006/relationships/notesSlide" Target="../notesSlides/notesSlide10.xml"/><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tags" Target="../tags/tag9.xml"/><Relationship Id="rId10" Type="http://schemas.openxmlformats.org/officeDocument/2006/relationships/tags" Target="../tags/tag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vmdepot.msopentech.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03 </a:t>
            </a:r>
            <a:r>
              <a:rPr lang="en-US" dirty="0"/>
              <a:t>| Create and Manage Virtual </a:t>
            </a:r>
            <a:r>
              <a:rPr lang="en-US" dirty="0" smtClean="0"/>
              <a:t>Machines</a:t>
            </a:r>
            <a:endParaRPr lang="en-US" dirty="0"/>
          </a:p>
        </p:txBody>
      </p:sp>
    </p:spTree>
    <p:extLst>
      <p:ext uri="{BB962C8B-B14F-4D97-AF65-F5344CB8AC3E}">
        <p14:creationId xmlns:p14="http://schemas.microsoft.com/office/powerpoint/2010/main" val="974254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4294967295"/>
          </p:nvPr>
        </p:nvSpPr>
        <p:spPr>
          <a:xfrm>
            <a:off x="560798" y="1482812"/>
            <a:ext cx="11079822" cy="4419734"/>
          </a:xfrm>
          <a:prstGeom prst="rect">
            <a:avLst/>
          </a:prstGeom>
        </p:spPr>
        <p:txBody>
          <a:bodyPr>
            <a:noAutofit/>
          </a:bodyPr>
          <a:lstStyle/>
          <a:p>
            <a:r>
              <a:rPr lang="en-US" sz="2800" b="0" dirty="0" smtClean="0"/>
              <a:t>Installable components to customize VM instances</a:t>
            </a:r>
          </a:p>
          <a:p>
            <a:r>
              <a:rPr lang="en-US" sz="2800" b="0" dirty="0" smtClean="0"/>
              <a:t>Enable various </a:t>
            </a:r>
            <a:r>
              <a:rPr lang="en-US" sz="2800" b="0" dirty="0" err="1" smtClean="0"/>
              <a:t>DevOps</a:t>
            </a:r>
            <a:r>
              <a:rPr lang="en-US" sz="2800" b="0" dirty="0" smtClean="0"/>
              <a:t> scenarios</a:t>
            </a:r>
          </a:p>
          <a:p>
            <a:r>
              <a:rPr lang="en-US" sz="2800" b="0" dirty="0" smtClean="0"/>
              <a:t>Can be added, updated, disabled or removed at any time</a:t>
            </a:r>
          </a:p>
          <a:p>
            <a:r>
              <a:rPr lang="en-US" sz="2800" b="0" dirty="0" smtClean="0"/>
              <a:t>Managed via portal, Power</a:t>
            </a:r>
            <a:r>
              <a:rPr lang="en-US" altLang="zh-CN" sz="2800" b="0" dirty="0" smtClean="0"/>
              <a:t>Shell and Management APIs</a:t>
            </a:r>
            <a:endParaRPr lang="en-US" sz="2800" b="0" dirty="0" smtClean="0"/>
          </a:p>
          <a:p>
            <a:endParaRPr lang="en-US" sz="2800" b="0" dirty="0" smtClean="0"/>
          </a:p>
          <a:p>
            <a:endParaRPr lang="en-US" sz="2800" b="0" dirty="0"/>
          </a:p>
        </p:txBody>
      </p:sp>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10</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200459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 calcmode="lin" valueType="num">
                                      <p:cBhvr>
                                        <p:cTn id="21" dur="250" fill="hold"/>
                                        <p:tgtEl>
                                          <p:spTgt spid="9"/>
                                        </p:tgtEl>
                                        <p:attrNameLst>
                                          <p:attrName>style.rotation</p:attrName>
                                        </p:attrNameLst>
                                      </p:cBhvr>
                                      <p:tavLst>
                                        <p:tav tm="0">
                                          <p:val>
                                            <p:fltVal val="90"/>
                                          </p:val>
                                        </p:tav>
                                        <p:tav tm="100000">
                                          <p:val>
                                            <p:fltVal val="0"/>
                                          </p:val>
                                        </p:tav>
                                      </p:tavLst>
                                    </p:anim>
                                    <p:animEffect transition="in" filter="fade">
                                      <p:cBhvr>
                                        <p:cTn id="22" dur="25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 calcmode="lin" valueType="num">
                                      <p:cBhvr>
                                        <p:cTn id="27" dur="250" fill="hold"/>
                                        <p:tgtEl>
                                          <p:spTgt spid="11"/>
                                        </p:tgtEl>
                                        <p:attrNameLst>
                                          <p:attrName>style.rotation</p:attrName>
                                        </p:attrNameLst>
                                      </p:cBhvr>
                                      <p:tavLst>
                                        <p:tav tm="0">
                                          <p:val>
                                            <p:fltVal val="90"/>
                                          </p:val>
                                        </p:tav>
                                        <p:tav tm="100000">
                                          <p:val>
                                            <p:fltVal val="0"/>
                                          </p:val>
                                        </p:tav>
                                      </p:tavLst>
                                    </p:anim>
                                    <p:animEffect transition="in" filter="fade">
                                      <p:cBhvr>
                                        <p:cTn id="28" dur="250"/>
                                        <p:tgtEl>
                                          <p:spTgt spid="11"/>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 calcmode="lin" valueType="num">
                                      <p:cBhvr>
                                        <p:cTn id="33" dur="250" fill="hold"/>
                                        <p:tgtEl>
                                          <p:spTgt spid="12"/>
                                        </p:tgtEl>
                                        <p:attrNameLst>
                                          <p:attrName>style.rotation</p:attrName>
                                        </p:attrNameLst>
                                      </p:cBhvr>
                                      <p:tavLst>
                                        <p:tav tm="0">
                                          <p:val>
                                            <p:fltVal val="90"/>
                                          </p:val>
                                        </p:tav>
                                        <p:tav tm="100000">
                                          <p:val>
                                            <p:fltVal val="0"/>
                                          </p:val>
                                        </p:tav>
                                      </p:tavLst>
                                    </p:anim>
                                    <p:animEffect transition="in" filter="fade">
                                      <p:cBhvr>
                                        <p:cTn id="34" dur="250"/>
                                        <p:tgtEl>
                                          <p:spTgt spid="12"/>
                                        </p:tgtEl>
                                      </p:cBhvr>
                                    </p:animEffect>
                                  </p:childTnLst>
                                </p:cTn>
                              </p:par>
                              <p:par>
                                <p:cTn id="35" presetID="3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50" fill="hold"/>
                                        <p:tgtEl>
                                          <p:spTgt spid="13"/>
                                        </p:tgtEl>
                                        <p:attrNameLst>
                                          <p:attrName>ppt_w</p:attrName>
                                        </p:attrNameLst>
                                      </p:cBhvr>
                                      <p:tavLst>
                                        <p:tav tm="0">
                                          <p:val>
                                            <p:fltVal val="0"/>
                                          </p:val>
                                        </p:tav>
                                        <p:tav tm="100000">
                                          <p:val>
                                            <p:strVal val="#ppt_w"/>
                                          </p:val>
                                        </p:tav>
                                      </p:tavLst>
                                    </p:anim>
                                    <p:anim calcmode="lin" valueType="num">
                                      <p:cBhvr>
                                        <p:cTn id="38" dur="250" fill="hold"/>
                                        <p:tgtEl>
                                          <p:spTgt spid="13"/>
                                        </p:tgtEl>
                                        <p:attrNameLst>
                                          <p:attrName>ppt_h</p:attrName>
                                        </p:attrNameLst>
                                      </p:cBhvr>
                                      <p:tavLst>
                                        <p:tav tm="0">
                                          <p:val>
                                            <p:fltVal val="0"/>
                                          </p:val>
                                        </p:tav>
                                        <p:tav tm="100000">
                                          <p:val>
                                            <p:strVal val="#ppt_h"/>
                                          </p:val>
                                        </p:tav>
                                      </p:tavLst>
                                    </p:anim>
                                    <p:anim calcmode="lin" valueType="num">
                                      <p:cBhvr>
                                        <p:cTn id="39" dur="250" fill="hold"/>
                                        <p:tgtEl>
                                          <p:spTgt spid="13"/>
                                        </p:tgtEl>
                                        <p:attrNameLst>
                                          <p:attrName>style.rotation</p:attrName>
                                        </p:attrNameLst>
                                      </p:cBhvr>
                                      <p:tavLst>
                                        <p:tav tm="0">
                                          <p:val>
                                            <p:fltVal val="90"/>
                                          </p:val>
                                        </p:tav>
                                        <p:tav tm="100000">
                                          <p:val>
                                            <p:fltVal val="0"/>
                                          </p:val>
                                        </p:tav>
                                      </p:tavLst>
                                    </p:anim>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Desired State Configuration</a:t>
            </a:r>
            <a:endParaRPr lang="en-US" dirty="0"/>
          </a:p>
        </p:txBody>
      </p:sp>
      <p:sp>
        <p:nvSpPr>
          <p:cNvPr id="3" name="Content Placeholder 2"/>
          <p:cNvSpPr>
            <a:spLocks noGrp="1"/>
          </p:cNvSpPr>
          <p:nvPr>
            <p:ph sz="quarter" idx="10"/>
          </p:nvPr>
        </p:nvSpPr>
        <p:spPr/>
        <p:txBody>
          <a:bodyPr/>
          <a:lstStyle/>
          <a:p>
            <a:pPr lvl="0"/>
            <a:r>
              <a:rPr lang="en-US" dirty="0">
                <a:solidFill>
                  <a:srgbClr val="000000"/>
                </a:solidFill>
              </a:rPr>
              <a:t>Desired State Configuration (DSC)</a:t>
            </a:r>
          </a:p>
          <a:p>
            <a:pPr lvl="1"/>
            <a:r>
              <a:rPr lang="en-US" dirty="0">
                <a:solidFill>
                  <a:srgbClr val="000000"/>
                </a:solidFill>
              </a:rPr>
              <a:t>Is an extension of PowerShell</a:t>
            </a:r>
          </a:p>
          <a:p>
            <a:pPr lvl="2"/>
            <a:r>
              <a:rPr lang="en-US" dirty="0">
                <a:solidFill>
                  <a:srgbClr val="000000"/>
                </a:solidFill>
              </a:rPr>
              <a:t>New language features</a:t>
            </a:r>
          </a:p>
          <a:p>
            <a:pPr lvl="2"/>
            <a:r>
              <a:rPr lang="en-US" dirty="0">
                <a:solidFill>
                  <a:srgbClr val="000000"/>
                </a:solidFill>
              </a:rPr>
              <a:t>New </a:t>
            </a:r>
            <a:r>
              <a:rPr lang="en-US" dirty="0" err="1">
                <a:solidFill>
                  <a:srgbClr val="000000"/>
                </a:solidFill>
              </a:rPr>
              <a:t>cmdLets</a:t>
            </a:r>
            <a:endParaRPr lang="en-US" dirty="0">
              <a:solidFill>
                <a:srgbClr val="000000"/>
              </a:solidFill>
            </a:endParaRPr>
          </a:p>
          <a:p>
            <a:pPr lvl="2"/>
            <a:r>
              <a:rPr lang="en-US" dirty="0">
                <a:solidFill>
                  <a:srgbClr val="000000"/>
                </a:solidFill>
              </a:rPr>
              <a:t>Extra resources</a:t>
            </a:r>
          </a:p>
          <a:p>
            <a:pPr lvl="1"/>
            <a:r>
              <a:rPr lang="en-US" dirty="0">
                <a:solidFill>
                  <a:srgbClr val="000000"/>
                </a:solidFill>
              </a:rPr>
              <a:t>Focuses on the configuration of software environments</a:t>
            </a:r>
          </a:p>
          <a:p>
            <a:pPr lvl="1"/>
            <a:r>
              <a:rPr lang="en-US" dirty="0">
                <a:solidFill>
                  <a:srgbClr val="000000"/>
                </a:solidFill>
              </a:rPr>
              <a:t>Can be used to maintain existing configurations or manage new configurations</a:t>
            </a:r>
          </a:p>
          <a:p>
            <a:endParaRPr lang="en-US" dirty="0"/>
          </a:p>
        </p:txBody>
      </p:sp>
      <p:sp>
        <p:nvSpPr>
          <p:cNvPr id="4" name="Content Placeholder 2"/>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p:txBody>
      </p:sp>
    </p:spTree>
    <p:extLst>
      <p:ext uri="{BB962C8B-B14F-4D97-AF65-F5344CB8AC3E}">
        <p14:creationId xmlns:p14="http://schemas.microsoft.com/office/powerpoint/2010/main" val="4197618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Networking</a:t>
            </a:r>
            <a:endParaRPr lang="en-US" dirty="0"/>
          </a:p>
        </p:txBody>
      </p:sp>
    </p:spTree>
    <p:extLst>
      <p:ext uri="{BB962C8B-B14F-4D97-AF65-F5344CB8AC3E}">
        <p14:creationId xmlns:p14="http://schemas.microsoft.com/office/powerpoint/2010/main" val="406314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Endpoints</a:t>
            </a:r>
            <a:endParaRPr lang="en-US" dirty="0"/>
          </a:p>
        </p:txBody>
      </p:sp>
      <p:sp>
        <p:nvSpPr>
          <p:cNvPr id="5" name="Content Placeholder 4"/>
          <p:cNvSpPr>
            <a:spLocks noGrp="1"/>
          </p:cNvSpPr>
          <p:nvPr>
            <p:ph sz="quarter" idx="10"/>
          </p:nvPr>
        </p:nvSpPr>
        <p:spPr/>
        <p:txBody>
          <a:bodyPr/>
          <a:lstStyle/>
          <a:p>
            <a:r>
              <a:rPr lang="en-US" dirty="0" smtClean="0"/>
              <a:t>Enable connectivity to your Virtual Machines</a:t>
            </a:r>
          </a:p>
          <a:p>
            <a:pPr lvl="1"/>
            <a:r>
              <a:rPr lang="en-US" dirty="0" smtClean="0"/>
              <a:t>Route requests from </a:t>
            </a:r>
            <a:r>
              <a:rPr lang="en-US" b="1" dirty="0" smtClean="0"/>
              <a:t>Cloud Service</a:t>
            </a:r>
            <a:r>
              <a:rPr lang="en-US" dirty="0" smtClean="0"/>
              <a:t> to </a:t>
            </a:r>
            <a:r>
              <a:rPr lang="en-US" b="1" dirty="0" smtClean="0"/>
              <a:t>Virtual Machine</a:t>
            </a:r>
            <a:r>
              <a:rPr lang="en-US" dirty="0" smtClean="0"/>
              <a:t> using</a:t>
            </a:r>
            <a:br>
              <a:rPr lang="en-US" dirty="0" smtClean="0"/>
            </a:br>
            <a:r>
              <a:rPr lang="en-US" dirty="0" smtClean="0"/>
              <a:t>an public port and a private port</a:t>
            </a:r>
          </a:p>
          <a:p>
            <a:pPr lvl="1"/>
            <a:r>
              <a:rPr lang="en-US" dirty="0" smtClean="0"/>
              <a:t>Can be added to a Load-Balanced Set</a:t>
            </a:r>
          </a:p>
          <a:p>
            <a:r>
              <a:rPr lang="en-US" dirty="0" smtClean="0"/>
              <a:t>Can create a list of allowed/denied IP Address Ranges using Access Control List (ACL)</a:t>
            </a:r>
          </a:p>
          <a:p>
            <a:pPr lvl="1"/>
            <a:r>
              <a:rPr lang="en-US" dirty="0" smtClean="0"/>
              <a:t>ACL set to </a:t>
            </a:r>
            <a:r>
              <a:rPr lang="en-US" b="1" dirty="0" smtClean="0"/>
              <a:t>Allow * (all)</a:t>
            </a:r>
            <a:r>
              <a:rPr lang="en-US" dirty="0" smtClean="0"/>
              <a:t> by default</a:t>
            </a:r>
            <a:endParaRPr lang="en-US" dirty="0"/>
          </a:p>
        </p:txBody>
      </p:sp>
    </p:spTree>
    <p:extLst>
      <p:ext uri="{BB962C8B-B14F-4D97-AF65-F5344CB8AC3E}">
        <p14:creationId xmlns:p14="http://schemas.microsoft.com/office/powerpoint/2010/main" val="4284308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2"/>
          </p:nvPr>
        </p:nvSpPr>
        <p:spPr/>
        <p:txBody>
          <a:bodyPr>
            <a:normAutofit/>
          </a:bodyPr>
          <a:lstStyle/>
          <a:p>
            <a:r>
              <a:rPr lang="en-US" sz="2400" b="0" dirty="0" smtClean="0"/>
              <a:t>Direct Endpoints</a:t>
            </a:r>
          </a:p>
          <a:p>
            <a:r>
              <a:rPr lang="en-US" sz="2400" b="0" dirty="0" smtClean="0"/>
              <a:t>Load Balanced Endpoints</a:t>
            </a:r>
          </a:p>
          <a:p>
            <a:endParaRPr lang="en-US" sz="2400" b="0" dirty="0"/>
          </a:p>
          <a:p>
            <a:endParaRPr lang="en-US" sz="2400" b="0" dirty="0" smtClean="0"/>
          </a:p>
          <a:p>
            <a:endParaRPr lang="en-US" sz="2400" b="0" dirty="0"/>
          </a:p>
          <a:p>
            <a:endParaRPr lang="en-US" sz="2400" b="0" dirty="0" smtClean="0"/>
          </a:p>
          <a:p>
            <a:r>
              <a:rPr lang="en-US" sz="2400" b="0" dirty="0"/>
              <a:t>Public and Private Ports may vary</a:t>
            </a:r>
          </a:p>
          <a:p>
            <a:r>
              <a:rPr lang="en-US" sz="2400" b="0" dirty="0" smtClean="0"/>
              <a:t>Other Options</a:t>
            </a:r>
          </a:p>
          <a:p>
            <a:pPr lvl="1"/>
            <a:r>
              <a:rPr lang="en-US" sz="2000" dirty="0" smtClean="0"/>
              <a:t>Reserved Static IP for VM Instance</a:t>
            </a:r>
          </a:p>
          <a:p>
            <a:pPr lvl="1"/>
            <a:r>
              <a:rPr lang="en-US" sz="2000" b="0" dirty="0" smtClean="0"/>
              <a:t>Reserved IP for Cloud Service</a:t>
            </a:r>
            <a:endParaRPr lang="en-US" sz="2000" b="0" dirty="0"/>
          </a:p>
        </p:txBody>
      </p:sp>
      <p:sp>
        <p:nvSpPr>
          <p:cNvPr id="2" name="Title 1"/>
          <p:cNvSpPr>
            <a:spLocks noGrp="1"/>
          </p:cNvSpPr>
          <p:nvPr>
            <p:ph type="title"/>
          </p:nvPr>
        </p:nvSpPr>
        <p:spPr/>
        <p:txBody>
          <a:bodyPr/>
          <a:lstStyle/>
          <a:p>
            <a:r>
              <a:rPr lang="en-US" dirty="0" smtClean="0"/>
              <a:t>Endpoints</a:t>
            </a:r>
            <a:endParaRPr lang="en-US" dirty="0"/>
          </a:p>
        </p:txBody>
      </p:sp>
      <p:sp>
        <p:nvSpPr>
          <p:cNvPr id="5" name="AutoShape 3"/>
          <p:cNvSpPr>
            <a:spLocks noChangeAspect="1" noChangeArrowheads="1" noTextEdit="1"/>
          </p:cNvSpPr>
          <p:nvPr/>
        </p:nvSpPr>
        <p:spPr bwMode="auto">
          <a:xfrm rot="16200000">
            <a:off x="6263455" y="2682653"/>
            <a:ext cx="4887562" cy="2071144"/>
          </a:xfrm>
          <a:prstGeom prst="rect">
            <a:avLst/>
          </a:prstGeom>
          <a:noFill/>
          <a:ln w="63500" cap="rnd">
            <a:solidFill>
              <a:srgbClr val="2BC7F4"/>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lvl="0" eaLnBrk="0" fontAlgn="base" hangingPunct="0">
              <a:spcBef>
                <a:spcPct val="0"/>
              </a:spcBef>
              <a:spcAft>
                <a:spcPct val="0"/>
              </a:spcAft>
            </a:pPr>
            <a:endParaRPr lang="en-US">
              <a:solidFill>
                <a:prstClr val="black"/>
              </a:solidFill>
              <a:latin typeface="Calibri" panose="020F0502020204030204" pitchFamily="34" charset="0"/>
              <a:cs typeface="Arial" charset="0"/>
            </a:endParaRPr>
          </a:p>
        </p:txBody>
      </p:sp>
      <p:pic>
        <p:nvPicPr>
          <p:cNvPr id="7" name="Picture 4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2174" y="216692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65"/>
          <p:cNvSpPr txBox="1">
            <a:spLocks noChangeArrowheads="1"/>
          </p:cNvSpPr>
          <p:nvPr/>
        </p:nvSpPr>
        <p:spPr bwMode="auto">
          <a:xfrm>
            <a:off x="8837185" y="2238365"/>
            <a:ext cx="6629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fontAlgn="base">
              <a:lnSpc>
                <a:spcPct val="100000"/>
              </a:lnSpc>
              <a:spcBef>
                <a:spcPct val="0"/>
              </a:spcBef>
              <a:spcAft>
                <a:spcPct val="0"/>
              </a:spcAft>
              <a:buNone/>
            </a:pPr>
            <a:r>
              <a:rPr lang="en-US" altLang="en-US" sz="1400" b="1" dirty="0" smtClean="0">
                <a:solidFill>
                  <a:srgbClr val="00ABEC"/>
                </a:solidFill>
                <a:latin typeface="Segoe UI" panose="020B0502040204020203" pitchFamily="34" charset="0"/>
                <a:cs typeface="Segoe UI" panose="020B0502040204020203" pitchFamily="34" charset="0"/>
              </a:rPr>
              <a:t>SQL</a:t>
            </a:r>
            <a:endParaRPr lang="en-US" altLang="en-US" sz="1400" b="1" dirty="0">
              <a:solidFill>
                <a:srgbClr val="00ABEC"/>
              </a:solidFill>
              <a:latin typeface="Segoe UI" panose="020B0502040204020203" pitchFamily="34" charset="0"/>
              <a:cs typeface="Segoe UI" panose="020B0502040204020203" pitchFamily="34" charset="0"/>
            </a:endParaRPr>
          </a:p>
        </p:txBody>
      </p:sp>
      <p:pic>
        <p:nvPicPr>
          <p:cNvPr id="9" name="Picture 4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2174" y="364678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2174" y="5021077"/>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65"/>
          <p:cNvSpPr txBox="1">
            <a:spLocks noChangeArrowheads="1"/>
          </p:cNvSpPr>
          <p:nvPr/>
        </p:nvSpPr>
        <p:spPr bwMode="auto">
          <a:xfrm>
            <a:off x="8837186" y="5092516"/>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fontAlgn="base">
              <a:lnSpc>
                <a:spcPct val="100000"/>
              </a:lnSpc>
              <a:spcBef>
                <a:spcPct val="0"/>
              </a:spcBef>
              <a:spcAft>
                <a:spcPct val="0"/>
              </a:spcAft>
              <a:buNone/>
            </a:pPr>
            <a:r>
              <a:rPr lang="en-US" altLang="en-US" sz="1400" b="1">
                <a:solidFill>
                  <a:srgbClr val="00ABEC"/>
                </a:solidFill>
                <a:latin typeface="Segoe UI" panose="020B0502040204020203" pitchFamily="34" charset="0"/>
                <a:cs typeface="Segoe UI" panose="020B0502040204020203" pitchFamily="34" charset="0"/>
              </a:rPr>
              <a:t>IIS</a:t>
            </a:r>
            <a:endParaRPr lang="en-US" altLang="en-US" sz="1400" b="1" dirty="0">
              <a:solidFill>
                <a:srgbClr val="00ABEC"/>
              </a:solidFill>
              <a:latin typeface="Segoe UI" panose="020B0502040204020203" pitchFamily="34" charset="0"/>
              <a:cs typeface="Segoe UI" panose="020B0502040204020203" pitchFamily="34" charset="0"/>
            </a:endParaRPr>
          </a:p>
        </p:txBody>
      </p:sp>
      <p:sp>
        <p:nvSpPr>
          <p:cNvPr id="16" name="TextBox 65"/>
          <p:cNvSpPr txBox="1">
            <a:spLocks noChangeArrowheads="1"/>
          </p:cNvSpPr>
          <p:nvPr/>
        </p:nvSpPr>
        <p:spPr bwMode="auto">
          <a:xfrm>
            <a:off x="8837186" y="3711003"/>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fontAlgn="base">
              <a:lnSpc>
                <a:spcPct val="100000"/>
              </a:lnSpc>
              <a:spcBef>
                <a:spcPct val="0"/>
              </a:spcBef>
              <a:spcAft>
                <a:spcPct val="0"/>
              </a:spcAft>
              <a:buNone/>
            </a:pPr>
            <a:r>
              <a:rPr lang="en-US" altLang="en-US" sz="1400" b="1" dirty="0">
                <a:solidFill>
                  <a:srgbClr val="00ABEC"/>
                </a:solidFill>
                <a:latin typeface="Segoe UI" panose="020B0502040204020203" pitchFamily="34" charset="0"/>
                <a:cs typeface="Segoe UI" panose="020B0502040204020203" pitchFamily="34" charset="0"/>
              </a:rPr>
              <a:t>IIS</a:t>
            </a:r>
          </a:p>
        </p:txBody>
      </p:sp>
      <p:pic>
        <p:nvPicPr>
          <p:cNvPr id="17"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54503" y="3103931"/>
            <a:ext cx="946099" cy="79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49"/>
          <p:cNvSpPr txBox="1">
            <a:spLocks noChangeArrowheads="1"/>
          </p:cNvSpPr>
          <p:nvPr/>
        </p:nvSpPr>
        <p:spPr bwMode="auto">
          <a:xfrm>
            <a:off x="5836690" y="3944831"/>
            <a:ext cx="14684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dirty="0">
                <a:solidFill>
                  <a:srgbClr val="00ABEC"/>
                </a:solidFill>
                <a:latin typeface="Segoe UI" panose="020B0502040204020203" pitchFamily="34" charset="0"/>
                <a:cs typeface="Segoe UI" panose="020B0502040204020203" pitchFamily="34" charset="0"/>
              </a:rPr>
              <a:t>cloud service</a:t>
            </a:r>
          </a:p>
        </p:txBody>
      </p:sp>
      <p:cxnSp>
        <p:nvCxnSpPr>
          <p:cNvPr id="20" name="Straight Arrow Connector 19"/>
          <p:cNvCxnSpPr/>
          <p:nvPr/>
        </p:nvCxnSpPr>
        <p:spPr>
          <a:xfrm>
            <a:off x="3955551" y="3667334"/>
            <a:ext cx="2040875" cy="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49"/>
          <p:cNvSpPr txBox="1">
            <a:spLocks noChangeArrowheads="1"/>
          </p:cNvSpPr>
          <p:nvPr/>
        </p:nvSpPr>
        <p:spPr bwMode="auto">
          <a:xfrm>
            <a:off x="2794575" y="3694212"/>
            <a:ext cx="22027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dirty="0" smtClean="0">
                <a:solidFill>
                  <a:srgbClr val="4BACC6"/>
                </a:solidFill>
                <a:latin typeface="Segoe UI" panose="020B0502040204020203" pitchFamily="34" charset="0"/>
                <a:cs typeface="Segoe UI" panose="020B0502040204020203" pitchFamily="34" charset="0"/>
              </a:rPr>
              <a:t>Web Browser: Port 80</a:t>
            </a:r>
            <a:endParaRPr lang="en-US" altLang="en-US" sz="1400" b="1" dirty="0">
              <a:solidFill>
                <a:srgbClr val="4BACC6"/>
              </a:solidFill>
              <a:latin typeface="Segoe UI" panose="020B0502040204020203" pitchFamily="34" charset="0"/>
              <a:cs typeface="Segoe UI" panose="020B0502040204020203" pitchFamily="34" charset="0"/>
            </a:endParaRPr>
          </a:p>
        </p:txBody>
      </p:sp>
      <p:cxnSp>
        <p:nvCxnSpPr>
          <p:cNvPr id="25" name="Straight Arrow Connector 24"/>
          <p:cNvCxnSpPr>
            <a:endCxn id="9" idx="1"/>
          </p:cNvCxnSpPr>
          <p:nvPr/>
        </p:nvCxnSpPr>
        <p:spPr>
          <a:xfrm>
            <a:off x="6953567" y="3544584"/>
            <a:ext cx="1148607" cy="360171"/>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953567" y="3711003"/>
            <a:ext cx="997064" cy="1542922"/>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955551" y="3357937"/>
            <a:ext cx="2040875"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49"/>
          <p:cNvSpPr txBox="1">
            <a:spLocks noChangeArrowheads="1"/>
          </p:cNvSpPr>
          <p:nvPr/>
        </p:nvSpPr>
        <p:spPr bwMode="auto">
          <a:xfrm>
            <a:off x="2794575" y="3005599"/>
            <a:ext cx="22027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dirty="0" smtClean="0">
                <a:solidFill>
                  <a:srgbClr val="4BACC6"/>
                </a:solidFill>
                <a:latin typeface="Segoe UI" panose="020B0502040204020203" pitchFamily="34" charset="0"/>
                <a:cs typeface="Segoe UI" panose="020B0502040204020203" pitchFamily="34" charset="0"/>
              </a:rPr>
              <a:t>SQL Client: Port 1433</a:t>
            </a:r>
            <a:endParaRPr lang="en-US" altLang="en-US" sz="1400" b="1" dirty="0">
              <a:solidFill>
                <a:srgbClr val="4BACC6"/>
              </a:solidFill>
              <a:latin typeface="Segoe UI" panose="020B0502040204020203" pitchFamily="34" charset="0"/>
              <a:cs typeface="Segoe UI" panose="020B0502040204020203" pitchFamily="34" charset="0"/>
            </a:endParaRPr>
          </a:p>
        </p:txBody>
      </p:sp>
      <p:cxnSp>
        <p:nvCxnSpPr>
          <p:cNvPr id="31" name="Straight Arrow Connector 30"/>
          <p:cNvCxnSpPr/>
          <p:nvPr/>
        </p:nvCxnSpPr>
        <p:spPr>
          <a:xfrm flipV="1">
            <a:off x="6953567" y="2428262"/>
            <a:ext cx="997064" cy="885115"/>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49"/>
          <p:cNvSpPr txBox="1">
            <a:spLocks noChangeArrowheads="1"/>
          </p:cNvSpPr>
          <p:nvPr/>
        </p:nvSpPr>
        <p:spPr bwMode="auto">
          <a:xfrm>
            <a:off x="2792348" y="3004591"/>
            <a:ext cx="22027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dirty="0" smtClean="0">
                <a:solidFill>
                  <a:srgbClr val="4BACC6"/>
                </a:solidFill>
                <a:latin typeface="Segoe UI" panose="020B0502040204020203" pitchFamily="34" charset="0"/>
                <a:cs typeface="Segoe UI" panose="020B0502040204020203" pitchFamily="34" charset="0"/>
              </a:rPr>
              <a:t>SQL Client: Port 1455</a:t>
            </a:r>
            <a:endParaRPr lang="en-US" altLang="en-US" sz="1400" b="1" dirty="0">
              <a:solidFill>
                <a:srgbClr val="4BACC6"/>
              </a:solidFill>
              <a:latin typeface="Segoe UI" panose="020B0502040204020203" pitchFamily="34" charset="0"/>
              <a:cs typeface="Segoe UI" panose="020B0502040204020203" pitchFamily="34" charset="0"/>
            </a:endParaRPr>
          </a:p>
        </p:txBody>
      </p:sp>
      <p:sp>
        <p:nvSpPr>
          <p:cNvPr id="38" name="TextBox 49"/>
          <p:cNvSpPr txBox="1">
            <a:spLocks noChangeArrowheads="1"/>
          </p:cNvSpPr>
          <p:nvPr/>
        </p:nvSpPr>
        <p:spPr bwMode="auto">
          <a:xfrm rot="19055245">
            <a:off x="6644120" y="2623357"/>
            <a:ext cx="10972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dirty="0" smtClean="0">
                <a:solidFill>
                  <a:srgbClr val="4BACC6"/>
                </a:solidFill>
                <a:latin typeface="Segoe UI" panose="020B0502040204020203" pitchFamily="34" charset="0"/>
                <a:cs typeface="Segoe UI" panose="020B0502040204020203" pitchFamily="34" charset="0"/>
              </a:rPr>
              <a:t>Port 1433</a:t>
            </a:r>
            <a:endParaRPr lang="en-US" altLang="en-US" sz="1400" b="1" dirty="0">
              <a:solidFill>
                <a:srgbClr val="4BACC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650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500"/>
                                        <p:tgtEl>
                                          <p:spTgt spid="30"/>
                                        </p:tgtEl>
                                      </p:cBhvr>
                                    </p:animEffect>
                                    <p:set>
                                      <p:cBhvr>
                                        <p:cTn id="9" dur="1" fill="hold">
                                          <p:stCondLst>
                                            <p:cond delay="499"/>
                                          </p:stCondLst>
                                        </p:cTn>
                                        <p:tgtEl>
                                          <p:spTgt spid="30"/>
                                        </p:tgtEl>
                                        <p:attrNameLst>
                                          <p:attrName>style.visibility</p:attrName>
                                        </p:attrNameLst>
                                      </p:cBhvr>
                                      <p:to>
                                        <p:strVal val="hidden"/>
                                      </p:to>
                                    </p:set>
                                  </p:childTnLst>
                                </p:cTn>
                              </p:par>
                              <p:par>
                                <p:cTn id="10" presetID="10" presetClass="entr" presetSubtype="0" fill="hold" grpId="0" nodeType="withEffect">
                                  <p:stCondLst>
                                    <p:cond delay="50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7"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a:t>
            </a:r>
            <a:endParaRPr lang="en-US" dirty="0"/>
          </a:p>
        </p:txBody>
      </p:sp>
      <p:sp>
        <p:nvSpPr>
          <p:cNvPr id="3" name="Content Placeholder 2"/>
          <p:cNvSpPr>
            <a:spLocks noGrp="1"/>
          </p:cNvSpPr>
          <p:nvPr>
            <p:ph sz="quarter" idx="10"/>
          </p:nvPr>
        </p:nvSpPr>
        <p:spPr/>
        <p:txBody>
          <a:bodyPr/>
          <a:lstStyle/>
          <a:p>
            <a:pPr marL="0" indent="0">
              <a:buNone/>
            </a:pPr>
            <a:r>
              <a:rPr lang="en-US" dirty="0">
                <a:solidFill>
                  <a:srgbClr val="000000"/>
                </a:solidFill>
              </a:rPr>
              <a:t>Custom Application Workload on </a:t>
            </a:r>
            <a:r>
              <a:rPr lang="en-US" dirty="0" smtClean="0">
                <a:solidFill>
                  <a:srgbClr val="000000"/>
                </a:solidFill>
              </a:rPr>
              <a:t/>
            </a:r>
            <a:br>
              <a:rPr lang="en-US" dirty="0" smtClean="0">
                <a:solidFill>
                  <a:srgbClr val="000000"/>
                </a:solidFill>
              </a:rPr>
            </a:br>
            <a:r>
              <a:rPr lang="en-US" dirty="0" smtClean="0">
                <a:solidFill>
                  <a:srgbClr val="000000"/>
                </a:solidFill>
              </a:rPr>
              <a:t>Azure </a:t>
            </a:r>
            <a:r>
              <a:rPr lang="en-US" dirty="0">
                <a:solidFill>
                  <a:srgbClr val="000000"/>
                </a:solidFill>
              </a:rPr>
              <a:t>VMs</a:t>
            </a:r>
          </a:p>
          <a:p>
            <a:pPr marL="0" indent="0">
              <a:buNone/>
            </a:pPr>
            <a:endParaRPr lang="en-US" dirty="0"/>
          </a:p>
        </p:txBody>
      </p:sp>
      <p:grpSp>
        <p:nvGrpSpPr>
          <p:cNvPr id="4" name="Group 4"/>
          <p:cNvGrpSpPr>
            <a:grpSpLocks noChangeAspect="1"/>
          </p:cNvGrpSpPr>
          <p:nvPr/>
        </p:nvGrpSpPr>
        <p:grpSpPr bwMode="auto">
          <a:xfrm>
            <a:off x="7104713" y="1693397"/>
            <a:ext cx="1236865" cy="753141"/>
            <a:chOff x="2079" y="1565"/>
            <a:chExt cx="1212" cy="738"/>
          </a:xfrm>
        </p:grpSpPr>
        <p:sp>
          <p:nvSpPr>
            <p:cNvPr id="5" name="Freeform 4"/>
            <p:cNvSpPr>
              <a:spLocks/>
            </p:cNvSpPr>
            <p:nvPr/>
          </p:nvSpPr>
          <p:spPr bwMode="auto">
            <a:xfrm>
              <a:off x="3151" y="2235"/>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 name="Freeform 5"/>
            <p:cNvSpPr>
              <a:spLocks/>
            </p:cNvSpPr>
            <p:nvPr/>
          </p:nvSpPr>
          <p:spPr bwMode="auto">
            <a:xfrm>
              <a:off x="2893" y="2236"/>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 name="Oval 6"/>
            <p:cNvSpPr>
              <a:spLocks noChangeArrowheads="1"/>
            </p:cNvSpPr>
            <p:nvPr/>
          </p:nvSpPr>
          <p:spPr bwMode="auto">
            <a:xfrm>
              <a:off x="2390" y="2127"/>
              <a:ext cx="311" cy="66"/>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8" name="Freeform 7"/>
            <p:cNvSpPr>
              <a:spLocks/>
            </p:cNvSpPr>
            <p:nvPr/>
          </p:nvSpPr>
          <p:spPr bwMode="auto">
            <a:xfrm>
              <a:off x="2163" y="1638"/>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9" name="Rectangle 8"/>
            <p:cNvSpPr>
              <a:spLocks noChangeArrowheads="1"/>
            </p:cNvSpPr>
            <p:nvPr/>
          </p:nvSpPr>
          <p:spPr bwMode="auto">
            <a:xfrm>
              <a:off x="2187" y="1662"/>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10" name="Rectangle 9"/>
            <p:cNvSpPr>
              <a:spLocks noChangeArrowheads="1"/>
            </p:cNvSpPr>
            <p:nvPr/>
          </p:nvSpPr>
          <p:spPr bwMode="auto">
            <a:xfrm>
              <a:off x="2079" y="2267"/>
              <a:ext cx="932" cy="3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11" name="Freeform 10"/>
            <p:cNvSpPr>
              <a:spLocks/>
            </p:cNvSpPr>
            <p:nvPr/>
          </p:nvSpPr>
          <p:spPr bwMode="auto">
            <a:xfrm>
              <a:off x="2079" y="2225"/>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12" name="Oval 11"/>
            <p:cNvSpPr>
              <a:spLocks noChangeArrowheads="1"/>
            </p:cNvSpPr>
            <p:nvPr/>
          </p:nvSpPr>
          <p:spPr bwMode="auto">
            <a:xfrm>
              <a:off x="2366" y="1565"/>
              <a:ext cx="370" cy="37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13" name="Freeform 12"/>
            <p:cNvSpPr>
              <a:spLocks noEditPoints="1"/>
            </p:cNvSpPr>
            <p:nvPr/>
          </p:nvSpPr>
          <p:spPr bwMode="auto">
            <a:xfrm>
              <a:off x="2459" y="1672"/>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grpSp>
      <p:sp>
        <p:nvSpPr>
          <p:cNvPr id="14" name="Down Arrow 13"/>
          <p:cNvSpPr/>
          <p:nvPr/>
        </p:nvSpPr>
        <p:spPr bwMode="auto">
          <a:xfrm>
            <a:off x="7355563" y="2671388"/>
            <a:ext cx="377591" cy="457200"/>
          </a:xfrm>
          <a:prstGeom prst="downArrow">
            <a:avLst/>
          </a:prstGeom>
          <a:solidFill>
            <a:srgbClr val="57D3F6"/>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endParaRPr>
          </a:p>
        </p:txBody>
      </p:sp>
      <p:sp>
        <p:nvSpPr>
          <p:cNvPr id="15" name="AutoShape 3"/>
          <p:cNvSpPr>
            <a:spLocks noChangeAspect="1" noChangeArrowheads="1" noTextEdit="1"/>
          </p:cNvSpPr>
          <p:nvPr/>
        </p:nvSpPr>
        <p:spPr bwMode="auto">
          <a:xfrm>
            <a:off x="5100577" y="3336535"/>
            <a:ext cx="4887562" cy="1154443"/>
          </a:xfrm>
          <a:prstGeom prst="rect">
            <a:avLst/>
          </a:prstGeom>
          <a:noFill/>
          <a:ln w="63500" cap="rnd">
            <a:solidFill>
              <a:srgbClr val="2BC7F4"/>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lvl="0" eaLnBrk="0" fontAlgn="base" hangingPunct="0">
              <a:spcBef>
                <a:spcPct val="0"/>
              </a:spcBef>
              <a:spcAft>
                <a:spcPct val="0"/>
              </a:spcAft>
            </a:pPr>
            <a:endParaRPr lang="en-US">
              <a:solidFill>
                <a:prstClr val="black"/>
              </a:solidFill>
              <a:latin typeface="Calibri" panose="020F0502020204030204" pitchFamily="34" charset="0"/>
              <a:cs typeface="Arial" charset="0"/>
            </a:endParaRPr>
          </a:p>
        </p:txBody>
      </p:sp>
      <p:sp>
        <p:nvSpPr>
          <p:cNvPr id="16" name="Rectangle 6"/>
          <p:cNvSpPr>
            <a:spLocks noChangeArrowheads="1"/>
          </p:cNvSpPr>
          <p:nvPr/>
        </p:nvSpPr>
        <p:spPr bwMode="auto">
          <a:xfrm>
            <a:off x="3176403" y="3806033"/>
            <a:ext cx="14074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eaLnBrk="0" fontAlgn="base" hangingPunct="0">
              <a:lnSpc>
                <a:spcPct val="100000"/>
              </a:lnSpc>
              <a:spcBef>
                <a:spcPct val="0"/>
              </a:spcBef>
              <a:spcAft>
                <a:spcPct val="0"/>
              </a:spcAft>
              <a:buNone/>
            </a:pPr>
            <a:r>
              <a:rPr lang="en-US" altLang="en-US" sz="1400" b="1">
                <a:solidFill>
                  <a:srgbClr val="00BCF2"/>
                </a:solidFill>
                <a:latin typeface="Segoe UI" panose="020B0502040204020203" pitchFamily="34" charset="0"/>
                <a:cs typeface="Segoe UI" panose="020B0502040204020203" pitchFamily="34" charset="0"/>
              </a:rPr>
              <a:t>Web Application</a:t>
            </a:r>
            <a:endParaRPr lang="en-US" altLang="en-US" sz="1400" b="1" dirty="0">
              <a:solidFill>
                <a:prstClr val="black"/>
              </a:solidFill>
              <a:latin typeface="Segoe UI" panose="020B0502040204020203" pitchFamily="34" charset="0"/>
              <a:cs typeface="Segoe UI" panose="020B0502040204020203" pitchFamily="34" charset="0"/>
            </a:endParaRPr>
          </a:p>
        </p:txBody>
      </p:sp>
      <p:sp>
        <p:nvSpPr>
          <p:cNvPr id="17" name="AutoShape 3"/>
          <p:cNvSpPr>
            <a:spLocks noChangeAspect="1" noChangeArrowheads="1" noTextEdit="1"/>
          </p:cNvSpPr>
          <p:nvPr/>
        </p:nvSpPr>
        <p:spPr bwMode="auto">
          <a:xfrm>
            <a:off x="5100577" y="5178839"/>
            <a:ext cx="4887562" cy="1154443"/>
          </a:xfrm>
          <a:prstGeom prst="rect">
            <a:avLst/>
          </a:prstGeom>
          <a:noFill/>
          <a:ln w="63500" cap="rnd">
            <a:solidFill>
              <a:srgbClr val="2BC7F4"/>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lvl="0" eaLnBrk="0" fontAlgn="base" hangingPunct="0">
              <a:spcBef>
                <a:spcPct val="0"/>
              </a:spcBef>
              <a:spcAft>
                <a:spcPct val="0"/>
              </a:spcAft>
            </a:pPr>
            <a:endParaRPr lang="en-US">
              <a:solidFill>
                <a:prstClr val="black"/>
              </a:solidFill>
              <a:latin typeface="Calibri" panose="020F0502020204030204" pitchFamily="34" charset="0"/>
              <a:cs typeface="Arial" charset="0"/>
            </a:endParaRPr>
          </a:p>
        </p:txBody>
      </p:sp>
      <p:sp>
        <p:nvSpPr>
          <p:cNvPr id="18" name="Rectangle 6"/>
          <p:cNvSpPr>
            <a:spLocks noChangeArrowheads="1"/>
          </p:cNvSpPr>
          <p:nvPr/>
        </p:nvSpPr>
        <p:spPr bwMode="auto">
          <a:xfrm>
            <a:off x="3176403" y="5648337"/>
            <a:ext cx="77732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eaLnBrk="0" fontAlgn="base" hangingPunct="0">
              <a:lnSpc>
                <a:spcPct val="100000"/>
              </a:lnSpc>
              <a:spcBef>
                <a:spcPct val="0"/>
              </a:spcBef>
              <a:spcAft>
                <a:spcPct val="0"/>
              </a:spcAft>
              <a:buNone/>
            </a:pPr>
            <a:r>
              <a:rPr lang="en-US" altLang="en-US" sz="1400" b="1">
                <a:solidFill>
                  <a:srgbClr val="00BCF2"/>
                </a:solidFill>
                <a:latin typeface="Segoe UI" panose="020B0502040204020203" pitchFamily="34" charset="0"/>
                <a:cs typeface="Segoe UI" panose="020B0502040204020203" pitchFamily="34" charset="0"/>
              </a:rPr>
              <a:t>Database</a:t>
            </a:r>
            <a:endParaRPr lang="en-US" altLang="en-US" sz="1400" b="1" dirty="0">
              <a:solidFill>
                <a:prstClr val="black"/>
              </a:solidFill>
              <a:latin typeface="Segoe UI" panose="020B0502040204020203" pitchFamily="34" charset="0"/>
              <a:cs typeface="Segoe UI" panose="020B0502040204020203" pitchFamily="34" charset="0"/>
            </a:endParaRPr>
          </a:p>
        </p:txBody>
      </p:sp>
      <p:sp>
        <p:nvSpPr>
          <p:cNvPr id="19" name="Down Arrow 18"/>
          <p:cNvSpPr/>
          <p:nvPr/>
        </p:nvSpPr>
        <p:spPr bwMode="auto">
          <a:xfrm>
            <a:off x="7383992" y="4720607"/>
            <a:ext cx="377591" cy="228600"/>
          </a:xfrm>
          <a:prstGeom prst="downArrow">
            <a:avLst/>
          </a:prstGeom>
          <a:solidFill>
            <a:srgbClr val="57D3F6"/>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endParaRPr>
          </a:p>
        </p:txBody>
      </p:sp>
      <p:sp>
        <p:nvSpPr>
          <p:cNvPr id="20" name="Rectangle 6"/>
          <p:cNvSpPr>
            <a:spLocks noChangeArrowheads="1"/>
          </p:cNvSpPr>
          <p:nvPr/>
        </p:nvSpPr>
        <p:spPr bwMode="auto">
          <a:xfrm>
            <a:off x="7950215" y="2671388"/>
            <a:ext cx="6170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eaLnBrk="0" fontAlgn="base" hangingPunct="0">
              <a:lnSpc>
                <a:spcPct val="100000"/>
              </a:lnSpc>
              <a:spcBef>
                <a:spcPct val="0"/>
              </a:spcBef>
              <a:spcAft>
                <a:spcPct val="0"/>
              </a:spcAft>
              <a:buNone/>
            </a:pPr>
            <a:r>
              <a:rPr lang="en-US" altLang="en-US" sz="1400" b="1" dirty="0">
                <a:solidFill>
                  <a:srgbClr val="00BCF2"/>
                </a:solidFill>
                <a:latin typeface="Segoe UI" panose="020B0502040204020203" pitchFamily="34" charset="0"/>
                <a:cs typeface="Segoe UI" panose="020B0502040204020203" pitchFamily="34" charset="0"/>
              </a:rPr>
              <a:t>Port 80</a:t>
            </a:r>
            <a:endParaRPr lang="en-US" altLang="en-US" sz="1400" b="1" dirty="0">
              <a:solidFill>
                <a:prstClr val="black"/>
              </a:solidFill>
              <a:latin typeface="Segoe UI" panose="020B0502040204020203" pitchFamily="34" charset="0"/>
              <a:cs typeface="Segoe UI" panose="020B0502040204020203" pitchFamily="34" charset="0"/>
            </a:endParaRPr>
          </a:p>
        </p:txBody>
      </p:sp>
      <p:pic>
        <p:nvPicPr>
          <p:cNvPr id="21"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48085" y="3633967"/>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65"/>
          <p:cNvSpPr txBox="1">
            <a:spLocks noChangeArrowheads="1"/>
          </p:cNvSpPr>
          <p:nvPr/>
        </p:nvSpPr>
        <p:spPr bwMode="auto">
          <a:xfrm>
            <a:off x="7183097" y="3705406"/>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fontAlgn="base">
              <a:lnSpc>
                <a:spcPct val="100000"/>
              </a:lnSpc>
              <a:spcBef>
                <a:spcPct val="0"/>
              </a:spcBef>
              <a:spcAft>
                <a:spcPct val="0"/>
              </a:spcAft>
              <a:buNone/>
            </a:pPr>
            <a:r>
              <a:rPr lang="en-US" altLang="en-US" sz="1400" b="1">
                <a:solidFill>
                  <a:srgbClr val="00ABEC"/>
                </a:solidFill>
                <a:latin typeface="Segoe UI" panose="020B0502040204020203" pitchFamily="34" charset="0"/>
                <a:cs typeface="Segoe UI" panose="020B0502040204020203" pitchFamily="34" charset="0"/>
              </a:rPr>
              <a:t>IIS</a:t>
            </a:r>
            <a:endParaRPr lang="en-US" altLang="en-US" sz="1400" b="1" dirty="0">
              <a:solidFill>
                <a:srgbClr val="00ABEC"/>
              </a:solidFill>
              <a:latin typeface="Segoe UI" panose="020B0502040204020203" pitchFamily="34" charset="0"/>
              <a:cs typeface="Segoe UI" panose="020B0502040204020203" pitchFamily="34" charset="0"/>
            </a:endParaRPr>
          </a:p>
        </p:txBody>
      </p:sp>
      <p:pic>
        <p:nvPicPr>
          <p:cNvPr id="23"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07706" y="364678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65"/>
          <p:cNvSpPr txBox="1">
            <a:spLocks noChangeArrowheads="1"/>
          </p:cNvSpPr>
          <p:nvPr/>
        </p:nvSpPr>
        <p:spPr bwMode="auto">
          <a:xfrm>
            <a:off x="8542718" y="3718225"/>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fontAlgn="base">
              <a:lnSpc>
                <a:spcPct val="100000"/>
              </a:lnSpc>
              <a:spcBef>
                <a:spcPct val="0"/>
              </a:spcBef>
              <a:spcAft>
                <a:spcPct val="0"/>
              </a:spcAft>
              <a:buNone/>
            </a:pPr>
            <a:r>
              <a:rPr lang="en-US" altLang="en-US" sz="1400" b="1">
                <a:solidFill>
                  <a:srgbClr val="00ABEC"/>
                </a:solidFill>
                <a:latin typeface="Segoe UI" panose="020B0502040204020203" pitchFamily="34" charset="0"/>
                <a:cs typeface="Segoe UI" panose="020B0502040204020203" pitchFamily="34" charset="0"/>
              </a:rPr>
              <a:t>IIS</a:t>
            </a:r>
            <a:endParaRPr lang="en-US" altLang="en-US" sz="1400" b="1" dirty="0">
              <a:solidFill>
                <a:srgbClr val="00ABEC"/>
              </a:solidFill>
              <a:latin typeface="Segoe UI" panose="020B0502040204020203" pitchFamily="34" charset="0"/>
              <a:cs typeface="Segoe UI" panose="020B0502040204020203" pitchFamily="34" charset="0"/>
            </a:endParaRPr>
          </a:p>
        </p:txBody>
      </p:sp>
      <p:pic>
        <p:nvPicPr>
          <p:cNvPr id="25"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70084" y="5437317"/>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65"/>
          <p:cNvSpPr txBox="1">
            <a:spLocks noChangeArrowheads="1"/>
          </p:cNvSpPr>
          <p:nvPr/>
        </p:nvSpPr>
        <p:spPr bwMode="auto">
          <a:xfrm>
            <a:off x="6205096" y="5508756"/>
            <a:ext cx="5486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fontAlgn="base">
              <a:lnSpc>
                <a:spcPct val="100000"/>
              </a:lnSpc>
              <a:spcBef>
                <a:spcPct val="0"/>
              </a:spcBef>
              <a:spcAft>
                <a:spcPct val="0"/>
              </a:spcAft>
              <a:buNone/>
            </a:pPr>
            <a:r>
              <a:rPr lang="en-US" altLang="en-US" sz="1400" b="1">
                <a:solidFill>
                  <a:srgbClr val="00ABEC"/>
                </a:solidFill>
                <a:latin typeface="Segoe UI" panose="020B0502040204020203" pitchFamily="34" charset="0"/>
                <a:cs typeface="Segoe UI" panose="020B0502040204020203" pitchFamily="34" charset="0"/>
              </a:rPr>
              <a:t>SQL</a:t>
            </a:r>
            <a:endParaRPr lang="en-US" altLang="en-US" sz="1400" b="1" dirty="0">
              <a:solidFill>
                <a:srgbClr val="00ABEC"/>
              </a:solidFill>
              <a:latin typeface="Segoe UI" panose="020B0502040204020203" pitchFamily="34" charset="0"/>
              <a:cs typeface="Segoe UI" panose="020B0502040204020203" pitchFamily="34" charset="0"/>
            </a:endParaRPr>
          </a:p>
        </p:txBody>
      </p:sp>
      <p:pic>
        <p:nvPicPr>
          <p:cNvPr id="27"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27705" y="5432255"/>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65"/>
          <p:cNvSpPr txBox="1">
            <a:spLocks noChangeArrowheads="1"/>
          </p:cNvSpPr>
          <p:nvPr/>
        </p:nvSpPr>
        <p:spPr bwMode="auto">
          <a:xfrm>
            <a:off x="7562717" y="5503694"/>
            <a:ext cx="5486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fontAlgn="base">
              <a:lnSpc>
                <a:spcPct val="100000"/>
              </a:lnSpc>
              <a:spcBef>
                <a:spcPct val="0"/>
              </a:spcBef>
              <a:spcAft>
                <a:spcPct val="0"/>
              </a:spcAft>
              <a:buNone/>
            </a:pPr>
            <a:r>
              <a:rPr lang="en-US" altLang="en-US" sz="1400" b="1">
                <a:solidFill>
                  <a:srgbClr val="00ABEC"/>
                </a:solidFill>
                <a:latin typeface="Segoe UI" panose="020B0502040204020203" pitchFamily="34" charset="0"/>
                <a:cs typeface="Segoe UI" panose="020B0502040204020203" pitchFamily="34" charset="0"/>
              </a:rPr>
              <a:t>SQL</a:t>
            </a:r>
            <a:endParaRPr lang="en-US" altLang="en-US" sz="1400" b="1" dirty="0">
              <a:solidFill>
                <a:srgbClr val="00ABEC"/>
              </a:solidFill>
              <a:latin typeface="Segoe UI" panose="020B0502040204020203" pitchFamily="34" charset="0"/>
              <a:cs typeface="Segoe UI" panose="020B0502040204020203" pitchFamily="34" charset="0"/>
            </a:endParaRPr>
          </a:p>
        </p:txBody>
      </p:sp>
      <p:pic>
        <p:nvPicPr>
          <p:cNvPr id="29"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85326" y="5432747"/>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65"/>
          <p:cNvSpPr txBox="1">
            <a:spLocks noChangeArrowheads="1"/>
          </p:cNvSpPr>
          <p:nvPr/>
        </p:nvSpPr>
        <p:spPr bwMode="auto">
          <a:xfrm>
            <a:off x="8920338" y="5504186"/>
            <a:ext cx="54864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fontAlgn="base">
              <a:lnSpc>
                <a:spcPct val="100000"/>
              </a:lnSpc>
              <a:spcBef>
                <a:spcPct val="0"/>
              </a:spcBef>
              <a:spcAft>
                <a:spcPct val="0"/>
              </a:spcAft>
              <a:buNone/>
            </a:pPr>
            <a:r>
              <a:rPr lang="en-US" altLang="en-US" sz="1400" b="1">
                <a:solidFill>
                  <a:srgbClr val="00ABEC"/>
                </a:solidFill>
                <a:latin typeface="Segoe UI" panose="020B0502040204020203" pitchFamily="34" charset="0"/>
                <a:cs typeface="Segoe UI" panose="020B0502040204020203" pitchFamily="34" charset="0"/>
              </a:rPr>
              <a:t>SQL</a:t>
            </a:r>
            <a:endParaRPr lang="en-US" altLang="en-US" sz="1400" b="1" dirty="0">
              <a:solidFill>
                <a:srgbClr val="00ABEC"/>
              </a:solidFill>
              <a:latin typeface="Segoe UI" panose="020B0502040204020203" pitchFamily="34" charset="0"/>
              <a:cs typeface="Segoe UI" panose="020B0502040204020203" pitchFamily="34" charset="0"/>
            </a:endParaRPr>
          </a:p>
        </p:txBody>
      </p:sp>
      <p:sp>
        <p:nvSpPr>
          <p:cNvPr id="32" name="Rectangle 6"/>
          <p:cNvSpPr>
            <a:spLocks noChangeArrowheads="1"/>
          </p:cNvSpPr>
          <p:nvPr/>
        </p:nvSpPr>
        <p:spPr bwMode="auto">
          <a:xfrm>
            <a:off x="7934393" y="4617263"/>
            <a:ext cx="18912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eaLnBrk="0" fontAlgn="base" hangingPunct="0">
              <a:lnSpc>
                <a:spcPct val="100000"/>
              </a:lnSpc>
              <a:spcBef>
                <a:spcPct val="0"/>
              </a:spcBef>
              <a:spcAft>
                <a:spcPct val="0"/>
              </a:spcAft>
              <a:buNone/>
            </a:pPr>
            <a:r>
              <a:rPr lang="en-US" altLang="en-US" sz="1400" b="1" dirty="0" smtClean="0">
                <a:solidFill>
                  <a:srgbClr val="00BCF2"/>
                </a:solidFill>
                <a:latin typeface="Segoe UI" panose="020B0502040204020203" pitchFamily="34" charset="0"/>
                <a:cs typeface="Segoe UI" panose="020B0502040204020203" pitchFamily="34" charset="0"/>
              </a:rPr>
              <a:t>Internal Load Balancer</a:t>
            </a:r>
            <a:br>
              <a:rPr lang="en-US" altLang="en-US" sz="1400" b="1" dirty="0" smtClean="0">
                <a:solidFill>
                  <a:srgbClr val="00BCF2"/>
                </a:solidFill>
                <a:latin typeface="Segoe UI" panose="020B0502040204020203" pitchFamily="34" charset="0"/>
                <a:cs typeface="Segoe UI" panose="020B0502040204020203" pitchFamily="34" charset="0"/>
              </a:rPr>
            </a:br>
            <a:r>
              <a:rPr lang="en-US" altLang="en-US" sz="1400" b="1" dirty="0" smtClean="0">
                <a:solidFill>
                  <a:srgbClr val="00BCF2"/>
                </a:solidFill>
                <a:latin typeface="Segoe UI" panose="020B0502040204020203" pitchFamily="34" charset="0"/>
                <a:cs typeface="Segoe UI" panose="020B0502040204020203" pitchFamily="34" charset="0"/>
              </a:rPr>
              <a:t>SQL Server Always On</a:t>
            </a:r>
            <a:endParaRPr lang="en-US" altLang="en-US" sz="1400" b="1" dirty="0">
              <a:solidFill>
                <a:prstClr val="black"/>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94310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Virtual Networks</a:t>
            </a:r>
            <a:endParaRPr lang="en-US" dirty="0"/>
          </a:p>
        </p:txBody>
      </p:sp>
      <p:sp>
        <p:nvSpPr>
          <p:cNvPr id="4" name="Content Placeholder 3"/>
          <p:cNvSpPr>
            <a:spLocks noGrp="1"/>
          </p:cNvSpPr>
          <p:nvPr>
            <p:ph sz="quarter" idx="10"/>
          </p:nvPr>
        </p:nvSpPr>
        <p:spPr>
          <a:xfrm>
            <a:off x="379413" y="1388226"/>
            <a:ext cx="11525250" cy="2179727"/>
          </a:xfrm>
        </p:spPr>
        <p:txBody>
          <a:bodyPr/>
          <a:lstStyle/>
          <a:p>
            <a:r>
              <a:rPr lang="en-US" dirty="0" smtClean="0"/>
              <a:t>Extend your </a:t>
            </a:r>
            <a:r>
              <a:rPr lang="en-US" b="1" dirty="0" smtClean="0"/>
              <a:t>trust boundary</a:t>
            </a:r>
          </a:p>
          <a:p>
            <a:pPr lvl="1"/>
            <a:r>
              <a:rPr lang="en-US" dirty="0" smtClean="0"/>
              <a:t>Site-to-Site</a:t>
            </a:r>
          </a:p>
          <a:p>
            <a:pPr lvl="1"/>
            <a:r>
              <a:rPr lang="en-US" dirty="0" err="1" smtClean="0"/>
              <a:t>ExpressRoute</a:t>
            </a:r>
            <a:endParaRPr lang="en-US" dirty="0" smtClean="0"/>
          </a:p>
          <a:p>
            <a:pPr lvl="1"/>
            <a:r>
              <a:rPr lang="en-US" dirty="0" smtClean="0"/>
              <a:t>Point-to-Site</a:t>
            </a:r>
          </a:p>
          <a:p>
            <a:pPr marL="0" indent="0">
              <a:buNone/>
            </a:pPr>
            <a:endParaRPr lang="en-US" dirty="0" smtClean="0"/>
          </a:p>
        </p:txBody>
      </p:sp>
      <p:pic>
        <p:nvPicPr>
          <p:cNvPr id="5" name="Picture 4"/>
          <p:cNvPicPr>
            <a:picLocks noChangeAspect="1"/>
          </p:cNvPicPr>
          <p:nvPr/>
        </p:nvPicPr>
        <p:blipFill>
          <a:blip r:embed="rId2"/>
          <a:stretch>
            <a:fillRect/>
          </a:stretch>
        </p:blipFill>
        <p:spPr>
          <a:xfrm>
            <a:off x="4159285" y="1527062"/>
            <a:ext cx="7787954" cy="5196467"/>
          </a:xfrm>
          <a:prstGeom prst="rect">
            <a:avLst/>
          </a:prstGeom>
        </p:spPr>
      </p:pic>
    </p:spTree>
    <p:extLst>
      <p:ext uri="{BB962C8B-B14F-4D97-AF65-F5344CB8AC3E}">
        <p14:creationId xmlns:p14="http://schemas.microsoft.com/office/powerpoint/2010/main" val="4190483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Networks Key Concepts</a:t>
            </a:r>
            <a:endParaRPr lang="en-US" dirty="0"/>
          </a:p>
        </p:txBody>
      </p:sp>
      <p:sp>
        <p:nvSpPr>
          <p:cNvPr id="3" name="Content Placeholder 2"/>
          <p:cNvSpPr>
            <a:spLocks noGrp="1"/>
          </p:cNvSpPr>
          <p:nvPr>
            <p:ph sz="quarter" idx="10"/>
          </p:nvPr>
        </p:nvSpPr>
        <p:spPr/>
        <p:txBody>
          <a:bodyPr/>
          <a:lstStyle/>
          <a:p>
            <a:r>
              <a:rPr lang="en-US" dirty="0" smtClean="0"/>
              <a:t>Network Security Groups</a:t>
            </a:r>
          </a:p>
          <a:p>
            <a:endParaRPr lang="en-US" dirty="0"/>
          </a:p>
          <a:p>
            <a:r>
              <a:rPr lang="en-US" dirty="0" smtClean="0"/>
              <a:t>Subnets</a:t>
            </a:r>
          </a:p>
          <a:p>
            <a:endParaRPr lang="en-US" dirty="0"/>
          </a:p>
          <a:p>
            <a:r>
              <a:rPr lang="en-US" dirty="0" smtClean="0"/>
              <a:t>Gateway (Service)</a:t>
            </a:r>
          </a:p>
          <a:p>
            <a:endParaRPr lang="en-US" dirty="0"/>
          </a:p>
          <a:p>
            <a:r>
              <a:rPr lang="en-US" dirty="0" smtClean="0"/>
              <a:t>IP Address Ranges</a:t>
            </a:r>
            <a:endParaRPr lang="en-US" dirty="0"/>
          </a:p>
        </p:txBody>
      </p:sp>
    </p:spTree>
    <p:extLst>
      <p:ext uri="{BB962C8B-B14F-4D97-AF65-F5344CB8AC3E}">
        <p14:creationId xmlns:p14="http://schemas.microsoft.com/office/powerpoint/2010/main" val="13646831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Customizing Virtual Network Configuration using XML</a:t>
            </a:r>
            <a:endParaRPr lang="en-US"/>
          </a:p>
        </p:txBody>
      </p:sp>
      <p:sp>
        <p:nvSpPr>
          <p:cNvPr id="3" name="Content Placeholder 2"/>
          <p:cNvSpPr>
            <a:spLocks noGrp="1"/>
          </p:cNvSpPr>
          <p:nvPr>
            <p:ph sz="quarter" idx="10"/>
          </p:nvPr>
        </p:nvSpPr>
        <p:spPr/>
        <p:txBody>
          <a:bodyPr/>
          <a:lstStyle/>
          <a:p>
            <a:pPr lvl="0"/>
            <a:r>
              <a:rPr lang="en-US" dirty="0">
                <a:solidFill>
                  <a:srgbClr val="000000"/>
                </a:solidFill>
              </a:rPr>
              <a:t>The Management Portal provides a convenient </a:t>
            </a:r>
            <a:r>
              <a:rPr lang="en-US" dirty="0" smtClean="0">
                <a:solidFill>
                  <a:srgbClr val="000000"/>
                </a:solidFill>
              </a:rPr>
              <a:t/>
            </a:r>
            <a:br>
              <a:rPr lang="en-US" dirty="0" smtClean="0">
                <a:solidFill>
                  <a:srgbClr val="000000"/>
                </a:solidFill>
              </a:rPr>
            </a:br>
            <a:r>
              <a:rPr lang="en-US" dirty="0" smtClean="0">
                <a:solidFill>
                  <a:srgbClr val="000000"/>
                </a:solidFill>
              </a:rPr>
              <a:t>wizard </a:t>
            </a:r>
            <a:r>
              <a:rPr lang="en-US" dirty="0">
                <a:solidFill>
                  <a:srgbClr val="000000"/>
                </a:solidFill>
              </a:rPr>
              <a:t>for creating your Virtual Network and </a:t>
            </a:r>
            <a:r>
              <a:rPr lang="en-US" dirty="0" smtClean="0">
                <a:solidFill>
                  <a:srgbClr val="000000"/>
                </a:solidFill>
              </a:rPr>
              <a:t/>
            </a:r>
            <a:br>
              <a:rPr lang="en-US" dirty="0" smtClean="0">
                <a:solidFill>
                  <a:srgbClr val="000000"/>
                </a:solidFill>
              </a:rPr>
            </a:br>
            <a:r>
              <a:rPr lang="en-US" dirty="0" smtClean="0">
                <a:solidFill>
                  <a:srgbClr val="000000"/>
                </a:solidFill>
              </a:rPr>
              <a:t>configuring </a:t>
            </a:r>
            <a:r>
              <a:rPr lang="en-US" dirty="0">
                <a:solidFill>
                  <a:srgbClr val="000000"/>
                </a:solidFill>
              </a:rPr>
              <a:t>the VNET.</a:t>
            </a:r>
          </a:p>
          <a:p>
            <a:pPr lvl="0"/>
            <a:r>
              <a:rPr lang="en-US" dirty="0">
                <a:solidFill>
                  <a:srgbClr val="000000"/>
                </a:solidFill>
              </a:rPr>
              <a:t>A network configuration file (</a:t>
            </a:r>
            <a:r>
              <a:rPr lang="en-US" b="1" dirty="0" err="1">
                <a:solidFill>
                  <a:srgbClr val="000000"/>
                </a:solidFill>
              </a:rPr>
              <a:t>netcfg</a:t>
            </a:r>
            <a:r>
              <a:rPr lang="en-US" dirty="0">
                <a:solidFill>
                  <a:srgbClr val="000000"/>
                </a:solidFill>
              </a:rPr>
              <a:t>) can alternatively be used to define your virtual network’s settings.</a:t>
            </a:r>
          </a:p>
          <a:p>
            <a:pPr lvl="0"/>
            <a:r>
              <a:rPr lang="en-US" dirty="0">
                <a:solidFill>
                  <a:srgbClr val="000000"/>
                </a:solidFill>
              </a:rPr>
              <a:t>Network configuration files can be edited for an existing VNET.</a:t>
            </a:r>
          </a:p>
          <a:p>
            <a:pPr lvl="0"/>
            <a:r>
              <a:rPr lang="en-US" dirty="0">
                <a:solidFill>
                  <a:srgbClr val="000000"/>
                </a:solidFill>
              </a:rPr>
              <a:t>The </a:t>
            </a:r>
            <a:r>
              <a:rPr lang="en-US" b="1" dirty="0" err="1">
                <a:solidFill>
                  <a:srgbClr val="000000"/>
                </a:solidFill>
              </a:rPr>
              <a:t>netcfg</a:t>
            </a:r>
            <a:r>
              <a:rPr lang="en-US" dirty="0">
                <a:solidFill>
                  <a:srgbClr val="000000"/>
                </a:solidFill>
              </a:rPr>
              <a:t> schema is available on MSDN for reference</a:t>
            </a:r>
          </a:p>
          <a:p>
            <a:endParaRPr lang="en-US" dirty="0"/>
          </a:p>
        </p:txBody>
      </p:sp>
      <p:sp>
        <p:nvSpPr>
          <p:cNvPr id="4" name="Content Placeholder 2"/>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p:txBody>
      </p:sp>
    </p:spTree>
    <p:extLst>
      <p:ext uri="{BB962C8B-B14F-4D97-AF65-F5344CB8AC3E}">
        <p14:creationId xmlns:p14="http://schemas.microsoft.com/office/powerpoint/2010/main" val="22923615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Virtual Network</a:t>
            </a:r>
            <a:endParaRPr lang="en-US" dirty="0"/>
          </a:p>
        </p:txBody>
      </p:sp>
    </p:spTree>
    <p:extLst>
      <p:ext uri="{BB962C8B-B14F-4D97-AF65-F5344CB8AC3E}">
        <p14:creationId xmlns:p14="http://schemas.microsoft.com/office/powerpoint/2010/main" val="3197324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Workloads</a:t>
            </a:r>
          </a:p>
          <a:p>
            <a:r>
              <a:rPr lang="en-GB" dirty="0" smtClean="0"/>
              <a:t>Networking</a:t>
            </a:r>
          </a:p>
          <a:p>
            <a:r>
              <a:rPr lang="en-GB" dirty="0" smtClean="0"/>
              <a:t>Configuration Management</a:t>
            </a:r>
          </a:p>
          <a:p>
            <a:r>
              <a:rPr lang="en-GB" dirty="0" smtClean="0"/>
              <a:t>Disk Management</a:t>
            </a:r>
          </a:p>
          <a:p>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537638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normAutofit fontScale="90000"/>
          </a:bodyPr>
          <a:lstStyle/>
          <a:p>
            <a:r>
              <a:rPr lang="en-NZ" dirty="0"/>
              <a:t>Virtual Machine Availability Sets</a:t>
            </a:r>
            <a:r>
              <a:rPr lang="en-NZ" dirty="0" smtClean="0"/>
              <a:t/>
            </a:r>
            <a:br>
              <a:rPr lang="en-NZ" dirty="0" smtClean="0"/>
            </a:br>
            <a:endParaRPr lang="en-NZ" sz="3999" dirty="0">
              <a:solidFill>
                <a:schemeClr val="bg1">
                  <a:alpha val="99000"/>
                </a:schemeClr>
              </a:solidFill>
            </a:endParaRPr>
          </a:p>
        </p:txBody>
      </p:sp>
      <p:sp>
        <p:nvSpPr>
          <p:cNvPr id="3" name="Rectangle 2"/>
          <p:cNvSpPr/>
          <p:nvPr>
            <p:custDataLst>
              <p:tags r:id="rId1"/>
            </p:custDataLst>
          </p:nvPr>
        </p:nvSpPr>
        <p:spPr bwMode="auto">
          <a:xfrm>
            <a:off x="2075381" y="1659348"/>
            <a:ext cx="2841318"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2267608" y="2132470"/>
            <a:ext cx="252086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7237982" y="1659348"/>
            <a:ext cx="2843784"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7396689" y="2132470"/>
            <a:ext cx="252374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2333911" y="2613728"/>
            <a:ext cx="7502142" cy="1810512"/>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21" name="Rectangle 20"/>
          <p:cNvSpPr/>
          <p:nvPr>
            <p:custDataLst>
              <p:tags r:id="rId6"/>
            </p:custDataLst>
          </p:nvPr>
        </p:nvSpPr>
        <p:spPr bwMode="auto">
          <a:xfrm>
            <a:off x="2333911" y="4500899"/>
            <a:ext cx="7502142" cy="1811645"/>
          </a:xfrm>
          <a:prstGeom prst="rect">
            <a:avLst/>
          </a:prstGeom>
          <a:solidFill>
            <a:schemeClr val="accent4">
              <a:lumMod val="75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5" name="Rectangle 4"/>
          <p:cNvSpPr/>
          <p:nvPr>
            <p:custDataLst>
              <p:tags r:id="rId7"/>
            </p:custDataLst>
          </p:nvPr>
        </p:nvSpPr>
        <p:spPr bwMode="auto">
          <a:xfrm>
            <a:off x="2578672"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2578672"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7564328"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7564328"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852990" y="3146641"/>
            <a:ext cx="1463040" cy="10057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852990"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7838648" y="3135921"/>
            <a:ext cx="1463040" cy="1016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7838648"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20" name="Rectangle 19"/>
          <p:cNvSpPr/>
          <p:nvPr/>
        </p:nvSpPr>
        <p:spPr>
          <a:xfrm>
            <a:off x="8128130" y="3787237"/>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2" name="Rectangle 21"/>
          <p:cNvSpPr/>
          <p:nvPr/>
        </p:nvSpPr>
        <p:spPr>
          <a:xfrm>
            <a:off x="8112887" y="5628524"/>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 name="TextBox 1"/>
          <p:cNvSpPr txBox="1"/>
          <p:nvPr/>
        </p:nvSpPr>
        <p:spPr>
          <a:xfrm>
            <a:off x="3202034" y="3863380"/>
            <a:ext cx="668453" cy="258404"/>
          </a:xfrm>
          <a:prstGeom prst="rect">
            <a:avLst/>
          </a:prstGeom>
          <a:noFill/>
        </p:spPr>
        <p:txBody>
          <a:bodyPr wrap="none" lIns="0" tIns="0" rIns="0" bIns="0" rtlCol="0">
            <a:spAutoFit/>
          </a:bodyPr>
          <a:lstStyle/>
          <a:p>
            <a:pPr>
              <a:lnSpc>
                <a:spcPct val="90000"/>
              </a:lnSpc>
              <a:spcBef>
                <a:spcPct val="20000"/>
              </a:spcBef>
              <a:buSzPct val="80000"/>
            </a:pPr>
            <a:r>
              <a:rPr lang="en-US" sz="1866" dirty="0">
                <a:ln>
                  <a:solidFill>
                    <a:schemeClr val="bg1">
                      <a:alpha val="0"/>
                    </a:schemeClr>
                  </a:solidFill>
                </a:ln>
                <a:solidFill>
                  <a:srgbClr val="595959"/>
                </a:solidFill>
              </a:rPr>
              <a:t>UD #1</a:t>
            </a:r>
            <a:endParaRPr lang="en-US" sz="1866"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3142471" y="5607630"/>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#1</a:t>
            </a:r>
          </a:p>
        </p:txBody>
      </p:sp>
      <p:sp>
        <p:nvSpPr>
          <p:cNvPr id="23" name="Freeform 62"/>
          <p:cNvSpPr>
            <a:spLocks noEditPoints="1"/>
          </p:cNvSpPr>
          <p:nvPr/>
        </p:nvSpPr>
        <p:spPr bwMode="black">
          <a:xfrm>
            <a:off x="2951345" y="3308489"/>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4" name="Freeform 62"/>
          <p:cNvSpPr>
            <a:spLocks noEditPoints="1"/>
          </p:cNvSpPr>
          <p:nvPr/>
        </p:nvSpPr>
        <p:spPr bwMode="black">
          <a:xfrm>
            <a:off x="7924016" y="3321831"/>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5" name="Freeform 34"/>
          <p:cNvSpPr>
            <a:spLocks noEditPoints="1"/>
          </p:cNvSpPr>
          <p:nvPr/>
        </p:nvSpPr>
        <p:spPr bwMode="auto">
          <a:xfrm>
            <a:off x="2962635"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6" name="Freeform 34"/>
          <p:cNvSpPr>
            <a:spLocks noEditPoints="1"/>
          </p:cNvSpPr>
          <p:nvPr/>
        </p:nvSpPr>
        <p:spPr bwMode="auto">
          <a:xfrm>
            <a:off x="7946598"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7"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a:t>Update Domains are honored by host OS updates</a:t>
            </a:r>
          </a:p>
        </p:txBody>
      </p:sp>
    </p:spTree>
    <p:extLst>
      <p:ext uri="{BB962C8B-B14F-4D97-AF65-F5344CB8AC3E}">
        <p14:creationId xmlns:p14="http://schemas.microsoft.com/office/powerpoint/2010/main" val="199713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9" grpId="0" animBg="1"/>
      <p:bldP spid="21" grpId="0" animBg="1"/>
      <p:bldP spid="20" grpId="0"/>
      <p:bldP spid="22" grpId="0"/>
      <p:bldP spid="2"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Virtual Machines</a:t>
            </a:r>
            <a:endParaRPr lang="en-US" dirty="0"/>
          </a:p>
        </p:txBody>
      </p:sp>
      <p:sp>
        <p:nvSpPr>
          <p:cNvPr id="3" name="Content Placeholder 2"/>
          <p:cNvSpPr>
            <a:spLocks noGrp="1"/>
          </p:cNvSpPr>
          <p:nvPr>
            <p:ph sz="quarter" idx="10"/>
          </p:nvPr>
        </p:nvSpPr>
        <p:spPr/>
        <p:txBody>
          <a:bodyPr/>
          <a:lstStyle/>
          <a:p>
            <a:pPr lvl="0"/>
            <a:r>
              <a:rPr lang="en-US" dirty="0">
                <a:solidFill>
                  <a:srgbClr val="000000"/>
                </a:solidFill>
              </a:rPr>
              <a:t>Virtual </a:t>
            </a:r>
            <a:r>
              <a:rPr lang="en-US" dirty="0" smtClean="0">
                <a:solidFill>
                  <a:srgbClr val="000000"/>
                </a:solidFill>
              </a:rPr>
              <a:t>Machines </a:t>
            </a:r>
            <a:r>
              <a:rPr lang="en-US" dirty="0">
                <a:solidFill>
                  <a:srgbClr val="000000"/>
                </a:solidFill>
              </a:rPr>
              <a:t>can be </a:t>
            </a:r>
            <a:r>
              <a:rPr lang="en-US" dirty="0" smtClean="0">
                <a:solidFill>
                  <a:srgbClr val="000000"/>
                </a:solidFill>
              </a:rPr>
              <a:t>generally </a:t>
            </a:r>
            <a:r>
              <a:rPr lang="en-US" dirty="0">
                <a:solidFill>
                  <a:srgbClr val="000000"/>
                </a:solidFill>
              </a:rPr>
              <a:t>scaled in two </a:t>
            </a:r>
            <a:r>
              <a:rPr lang="en-US" dirty="0" smtClean="0">
                <a:solidFill>
                  <a:srgbClr val="000000"/>
                </a:solidFill>
              </a:rPr>
              <a:t/>
            </a:r>
            <a:br>
              <a:rPr lang="en-US" dirty="0" smtClean="0">
                <a:solidFill>
                  <a:srgbClr val="000000"/>
                </a:solidFill>
              </a:rPr>
            </a:br>
            <a:r>
              <a:rPr lang="en-US" dirty="0" smtClean="0">
                <a:solidFill>
                  <a:srgbClr val="000000"/>
                </a:solidFill>
              </a:rPr>
              <a:t>directions</a:t>
            </a:r>
            <a:endParaRPr lang="en-US" dirty="0">
              <a:solidFill>
                <a:srgbClr val="000000"/>
              </a:solidFill>
            </a:endParaRPr>
          </a:p>
          <a:p>
            <a:pPr lvl="1"/>
            <a:r>
              <a:rPr lang="en-US" dirty="0">
                <a:solidFill>
                  <a:srgbClr val="000000"/>
                </a:solidFill>
              </a:rPr>
              <a:t>Horizontal</a:t>
            </a:r>
          </a:p>
          <a:p>
            <a:pPr lvl="2"/>
            <a:r>
              <a:rPr lang="en-US" dirty="0">
                <a:solidFill>
                  <a:srgbClr val="000000"/>
                </a:solidFill>
              </a:rPr>
              <a:t>Duplicate Virtual Machine instances are added</a:t>
            </a:r>
          </a:p>
          <a:p>
            <a:pPr lvl="1"/>
            <a:r>
              <a:rPr lang="en-US" dirty="0">
                <a:solidFill>
                  <a:srgbClr val="000000"/>
                </a:solidFill>
              </a:rPr>
              <a:t>Vertical</a:t>
            </a:r>
          </a:p>
          <a:p>
            <a:pPr lvl="2"/>
            <a:r>
              <a:rPr lang="en-US" dirty="0">
                <a:solidFill>
                  <a:srgbClr val="000000"/>
                </a:solidFill>
              </a:rPr>
              <a:t>Virtual Machine tiers can be changed for a current instance.</a:t>
            </a:r>
          </a:p>
          <a:p>
            <a:pPr lvl="0"/>
            <a:r>
              <a:rPr lang="en-US" dirty="0">
                <a:solidFill>
                  <a:srgbClr val="000000"/>
                </a:solidFill>
              </a:rPr>
              <a:t>Virtual </a:t>
            </a:r>
            <a:r>
              <a:rPr lang="en-US" dirty="0" smtClean="0">
                <a:solidFill>
                  <a:srgbClr val="000000"/>
                </a:solidFill>
              </a:rPr>
              <a:t>Machines in an </a:t>
            </a:r>
            <a:r>
              <a:rPr lang="en-US" b="1" dirty="0" smtClean="0">
                <a:solidFill>
                  <a:srgbClr val="000000"/>
                </a:solidFill>
              </a:rPr>
              <a:t>Availability Set</a:t>
            </a:r>
            <a:r>
              <a:rPr lang="en-US" dirty="0" smtClean="0">
                <a:solidFill>
                  <a:srgbClr val="000000"/>
                </a:solidFill>
              </a:rPr>
              <a:t> </a:t>
            </a:r>
            <a:r>
              <a:rPr lang="en-US" dirty="0">
                <a:solidFill>
                  <a:srgbClr val="000000"/>
                </a:solidFill>
              </a:rPr>
              <a:t>can be auto-scaled </a:t>
            </a:r>
            <a:r>
              <a:rPr lang="en-US" dirty="0" smtClean="0">
                <a:solidFill>
                  <a:srgbClr val="000000"/>
                </a:solidFill>
              </a:rPr>
              <a:t>horizontally</a:t>
            </a:r>
          </a:p>
          <a:p>
            <a:pPr lvl="0"/>
            <a:r>
              <a:rPr lang="en-US" dirty="0" smtClean="0">
                <a:solidFill>
                  <a:srgbClr val="000000"/>
                </a:solidFill>
              </a:rPr>
              <a:t>Scaling rules are assigned to a </a:t>
            </a:r>
            <a:r>
              <a:rPr lang="en-US" b="1" dirty="0" smtClean="0">
                <a:solidFill>
                  <a:srgbClr val="000000"/>
                </a:solidFill>
              </a:rPr>
              <a:t>schedule</a:t>
            </a:r>
            <a:endParaRPr lang="en-US" dirty="0">
              <a:solidFill>
                <a:srgbClr val="000000"/>
              </a:solidFill>
            </a:endParaRPr>
          </a:p>
          <a:p>
            <a:endParaRPr lang="en-US" dirty="0"/>
          </a:p>
        </p:txBody>
      </p:sp>
    </p:spTree>
    <p:extLst>
      <p:ext uri="{BB962C8B-B14F-4D97-AF65-F5344CB8AC3E}">
        <p14:creationId xmlns:p14="http://schemas.microsoft.com/office/powerpoint/2010/main" val="544669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cNvSpPr txBox="1">
            <a:spLocks noChangeArrowheads="1"/>
          </p:cNvSpPr>
          <p:nvPr/>
        </p:nvSpPr>
        <p:spPr bwMode="auto">
          <a:xfrm>
            <a:off x="2864852" y="5866455"/>
            <a:ext cx="67385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solidFill>
                  <a:srgbClr val="00ABEC"/>
                </a:solidFill>
                <a:latin typeface="Segoe UI Light" panose="020B0502040204020203" pitchFamily="34" charset="0"/>
                <a:cs typeface="Segoe UI Light" panose="020B0502040204020203" pitchFamily="34" charset="0"/>
              </a:rPr>
              <a:t>Virtual </a:t>
            </a:r>
            <a:r>
              <a:rPr lang="en-US" altLang="en-US" sz="2400" b="1" dirty="0" smtClean="0">
                <a:solidFill>
                  <a:srgbClr val="00ABEC"/>
                </a:solidFill>
                <a:latin typeface="Segoe UI Light" panose="020B0502040204020203" pitchFamily="34" charset="0"/>
                <a:cs typeface="Segoe UI Light" panose="020B0502040204020203" pitchFamily="34" charset="0"/>
              </a:rPr>
              <a:t>Machines (Availability Set)</a:t>
            </a:r>
            <a:endParaRPr lang="en-US" altLang="en-US" sz="2400" b="1" dirty="0">
              <a:solidFill>
                <a:srgbClr val="00ABEC"/>
              </a:solidFill>
              <a:latin typeface="Segoe UI Light" panose="020B0502040204020203" pitchFamily="34" charset="0"/>
              <a:cs typeface="Segoe UI Light" panose="020B0502040204020203" pitchFamily="34" charset="0"/>
            </a:endParaRPr>
          </a:p>
        </p:txBody>
      </p:sp>
      <p:sp>
        <p:nvSpPr>
          <p:cNvPr id="40" name="Content Placeholder"/>
          <p:cNvSpPr>
            <a:spLocks noGrp="1"/>
          </p:cNvSpPr>
          <p:nvPr>
            <p:ph sz="quarter" idx="10"/>
          </p:nvPr>
        </p:nvSpPr>
        <p:spPr>
          <a:xfrm>
            <a:off x="379413" y="1388226"/>
            <a:ext cx="11525250" cy="691586"/>
          </a:xfrm>
        </p:spPr>
        <p:txBody>
          <a:bodyPr/>
          <a:lstStyle/>
          <a:p>
            <a:r>
              <a:rPr lang="en-US" dirty="0" smtClean="0"/>
              <a:t>Minimum: 2, Maximum: 5</a:t>
            </a:r>
            <a:endParaRPr lang="en-US" dirty="0"/>
          </a:p>
        </p:txBody>
      </p:sp>
      <p:sp>
        <p:nvSpPr>
          <p:cNvPr id="2" name="Title"/>
          <p:cNvSpPr>
            <a:spLocks noGrp="1"/>
          </p:cNvSpPr>
          <p:nvPr>
            <p:ph type="title"/>
          </p:nvPr>
        </p:nvSpPr>
        <p:spPr/>
        <p:txBody>
          <a:bodyPr/>
          <a:lstStyle/>
          <a:p>
            <a:r>
              <a:rPr lang="en-US" dirty="0" smtClean="0"/>
              <a:t>Auto-Scaling Virtual Machines</a:t>
            </a:r>
            <a:endParaRPr lang="en-US" dirty="0"/>
          </a:p>
        </p:txBody>
      </p:sp>
      <p:sp>
        <p:nvSpPr>
          <p:cNvPr id="81" name="VM Shut Down Description"/>
          <p:cNvSpPr txBox="1">
            <a:spLocks noChangeArrowheads="1"/>
          </p:cNvSpPr>
          <p:nvPr/>
        </p:nvSpPr>
        <p:spPr bwMode="auto">
          <a:xfrm>
            <a:off x="4625135" y="3141821"/>
            <a:ext cx="6400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400" i="1" dirty="0" smtClean="0">
                <a:solidFill>
                  <a:srgbClr val="FF0000"/>
                </a:solidFill>
                <a:latin typeface="Segoe UI" panose="020B0502040204020203" pitchFamily="34" charset="0"/>
                <a:cs typeface="Segoe UI" panose="020B0502040204020203" pitchFamily="34" charset="0"/>
              </a:rPr>
              <a:t>VMs are Shut Down to save costs</a:t>
            </a:r>
            <a:endParaRPr lang="en-US" altLang="en-US" sz="2400" i="1" dirty="0">
              <a:solidFill>
                <a:srgbClr val="FF0000"/>
              </a:solidFill>
              <a:latin typeface="Segoe UI" panose="020B0502040204020203" pitchFamily="34" charset="0"/>
              <a:cs typeface="Segoe UI" panose="020B0502040204020203" pitchFamily="34" charset="0"/>
            </a:endParaRPr>
          </a:p>
        </p:txBody>
      </p:sp>
      <p:sp>
        <p:nvSpPr>
          <p:cNvPr id="80" name="Underutilize Description"/>
          <p:cNvSpPr txBox="1">
            <a:spLocks noChangeArrowheads="1"/>
          </p:cNvSpPr>
          <p:nvPr/>
        </p:nvSpPr>
        <p:spPr bwMode="auto">
          <a:xfrm>
            <a:off x="4625135" y="3144160"/>
            <a:ext cx="6400800" cy="46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400" i="1" dirty="0" smtClean="0">
                <a:solidFill>
                  <a:srgbClr val="FF0000"/>
                </a:solidFill>
                <a:latin typeface="Segoe UI" panose="020B0502040204020203" pitchFamily="34" charset="0"/>
                <a:cs typeface="Segoe UI" panose="020B0502040204020203" pitchFamily="34" charset="0"/>
              </a:rPr>
              <a:t>Later on, VMs may again be underutilized</a:t>
            </a:r>
            <a:endParaRPr lang="en-US" altLang="en-US" sz="2400" i="1" dirty="0">
              <a:solidFill>
                <a:srgbClr val="FF0000"/>
              </a:solidFill>
              <a:latin typeface="Segoe UI" panose="020B0502040204020203" pitchFamily="34" charset="0"/>
              <a:cs typeface="Segoe UI" panose="020B0502040204020203" pitchFamily="34" charset="0"/>
            </a:endParaRPr>
          </a:p>
        </p:txBody>
      </p:sp>
      <p:sp>
        <p:nvSpPr>
          <p:cNvPr id="79" name="VM Start Description"/>
          <p:cNvSpPr txBox="1">
            <a:spLocks noChangeArrowheads="1"/>
          </p:cNvSpPr>
          <p:nvPr/>
        </p:nvSpPr>
        <p:spPr bwMode="auto">
          <a:xfrm>
            <a:off x="4625135" y="3148388"/>
            <a:ext cx="6400800" cy="46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400" i="1" dirty="0" smtClean="0">
                <a:solidFill>
                  <a:srgbClr val="FF0000"/>
                </a:solidFill>
                <a:latin typeface="Segoe UI" panose="020B0502040204020203" pitchFamily="34" charset="0"/>
                <a:cs typeface="Segoe UI" panose="020B0502040204020203" pitchFamily="34" charset="0"/>
              </a:rPr>
              <a:t>Virtual Machines Started</a:t>
            </a:r>
            <a:endParaRPr lang="en-US" altLang="en-US" sz="2400" i="1" dirty="0">
              <a:solidFill>
                <a:srgbClr val="FF0000"/>
              </a:solidFill>
              <a:latin typeface="Segoe UI" panose="020B0502040204020203" pitchFamily="34" charset="0"/>
              <a:cs typeface="Segoe UI" panose="020B0502040204020203" pitchFamily="34" charset="0"/>
            </a:endParaRPr>
          </a:p>
        </p:txBody>
      </p:sp>
      <p:sp>
        <p:nvSpPr>
          <p:cNvPr id="78" name="Increase Description"/>
          <p:cNvSpPr txBox="1">
            <a:spLocks noChangeArrowheads="1"/>
          </p:cNvSpPr>
          <p:nvPr/>
        </p:nvSpPr>
        <p:spPr bwMode="auto">
          <a:xfrm>
            <a:off x="4625135" y="3150728"/>
            <a:ext cx="6400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400" i="1" dirty="0" smtClean="0">
                <a:solidFill>
                  <a:srgbClr val="FF0000"/>
                </a:solidFill>
                <a:latin typeface="Segoe UI" panose="020B0502040204020203" pitchFamily="34" charset="0"/>
                <a:cs typeface="Segoe UI" panose="020B0502040204020203" pitchFamily="34" charset="0"/>
              </a:rPr>
              <a:t>Usage Increases</a:t>
            </a:r>
            <a:endParaRPr lang="en-US" altLang="en-US" sz="2400" i="1" dirty="0">
              <a:solidFill>
                <a:srgbClr val="FF0000"/>
              </a:solidFill>
              <a:latin typeface="Segoe UI" panose="020B0502040204020203" pitchFamily="34" charset="0"/>
              <a:cs typeface="Segoe UI" panose="020B0502040204020203" pitchFamily="34" charset="0"/>
            </a:endParaRPr>
          </a:p>
        </p:txBody>
      </p:sp>
      <p:sp>
        <p:nvSpPr>
          <p:cNvPr id="5" name="Light Description"/>
          <p:cNvSpPr txBox="1">
            <a:spLocks noChangeArrowheads="1"/>
          </p:cNvSpPr>
          <p:nvPr/>
        </p:nvSpPr>
        <p:spPr bwMode="auto">
          <a:xfrm>
            <a:off x="4625135" y="3150728"/>
            <a:ext cx="6400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400" i="1" dirty="0" smtClean="0">
                <a:solidFill>
                  <a:srgbClr val="FF0000"/>
                </a:solidFill>
                <a:latin typeface="Segoe UI" panose="020B0502040204020203" pitchFamily="34" charset="0"/>
                <a:cs typeface="Segoe UI" panose="020B0502040204020203" pitchFamily="34" charset="0"/>
              </a:rPr>
              <a:t>Light Usage</a:t>
            </a:r>
            <a:endParaRPr lang="en-US" altLang="en-US" sz="2400" i="1" dirty="0">
              <a:solidFill>
                <a:srgbClr val="FF0000"/>
              </a:solidFill>
              <a:latin typeface="Segoe UI" panose="020B0502040204020203" pitchFamily="34" charset="0"/>
              <a:cs typeface="Segoe UI" panose="020B0502040204020203" pitchFamily="34" charset="0"/>
            </a:endParaRPr>
          </a:p>
        </p:txBody>
      </p:sp>
      <p:sp>
        <p:nvSpPr>
          <p:cNvPr id="76" name="VM Outside V"/>
          <p:cNvSpPr>
            <a:spLocks noEditPoints="1"/>
          </p:cNvSpPr>
          <p:nvPr/>
        </p:nvSpPr>
        <p:spPr bwMode="auto">
          <a:xfrm>
            <a:off x="9422560" y="4005581"/>
            <a:ext cx="1603375" cy="147002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AB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VM Center V"/>
          <p:cNvSpPr>
            <a:spLocks/>
          </p:cNvSpPr>
          <p:nvPr/>
        </p:nvSpPr>
        <p:spPr bwMode="auto">
          <a:xfrm>
            <a:off x="9936910" y="4273867"/>
            <a:ext cx="546099" cy="611188"/>
          </a:xfrm>
          <a:custGeom>
            <a:avLst/>
            <a:gdLst>
              <a:gd name="connsiteX0" fmla="*/ 546099 w 546099"/>
              <a:gd name="connsiteY0" fmla="*/ 188913 h 611188"/>
              <a:gd name="connsiteX1" fmla="*/ 546099 w 546099"/>
              <a:gd name="connsiteY1" fmla="*/ 469901 h 611188"/>
              <a:gd name="connsiteX2" fmla="*/ 296861 w 546099"/>
              <a:gd name="connsiteY2" fmla="*/ 611188 h 611188"/>
              <a:gd name="connsiteX3" fmla="*/ 296861 w 546099"/>
              <a:gd name="connsiteY3" fmla="*/ 330201 h 611188"/>
              <a:gd name="connsiteX4" fmla="*/ 0 w 546099"/>
              <a:gd name="connsiteY4" fmla="*/ 188913 h 611188"/>
              <a:gd name="connsiteX5" fmla="*/ 246063 w 546099"/>
              <a:gd name="connsiteY5" fmla="*/ 330201 h 611188"/>
              <a:gd name="connsiteX6" fmla="*/ 246063 w 546099"/>
              <a:gd name="connsiteY6" fmla="*/ 611188 h 611188"/>
              <a:gd name="connsiteX7" fmla="*/ 0 w 546099"/>
              <a:gd name="connsiteY7" fmla="*/ 469901 h 611188"/>
              <a:gd name="connsiteX8" fmla="*/ 273049 w 546099"/>
              <a:gd name="connsiteY8" fmla="*/ 0 h 611188"/>
              <a:gd name="connsiteX9" fmla="*/ 522286 w 546099"/>
              <a:gd name="connsiteY9" fmla="*/ 141288 h 611188"/>
              <a:gd name="connsiteX10" fmla="*/ 522286 w 546099"/>
              <a:gd name="connsiteY10" fmla="*/ 146050 h 611188"/>
              <a:gd name="connsiteX11" fmla="*/ 273049 w 546099"/>
              <a:gd name="connsiteY11" fmla="*/ 287338 h 611188"/>
              <a:gd name="connsiteX12" fmla="*/ 23811 w 546099"/>
              <a:gd name="connsiteY12" fmla="*/ 146050 h 611188"/>
              <a:gd name="connsiteX13" fmla="*/ 23811 w 546099"/>
              <a:gd name="connsiteY13" fmla="*/ 141288 h 61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099" h="611188">
                <a:moveTo>
                  <a:pt x="546099" y="188913"/>
                </a:moveTo>
                <a:lnTo>
                  <a:pt x="546099" y="469901"/>
                </a:lnTo>
                <a:lnTo>
                  <a:pt x="296861" y="611188"/>
                </a:lnTo>
                <a:lnTo>
                  <a:pt x="296861" y="330201"/>
                </a:lnTo>
                <a:close/>
                <a:moveTo>
                  <a:pt x="0" y="188913"/>
                </a:moveTo>
                <a:lnTo>
                  <a:pt x="246063" y="330201"/>
                </a:lnTo>
                <a:lnTo>
                  <a:pt x="246063" y="611188"/>
                </a:lnTo>
                <a:lnTo>
                  <a:pt x="0" y="469901"/>
                </a:lnTo>
                <a:close/>
                <a:moveTo>
                  <a:pt x="273049" y="0"/>
                </a:moveTo>
                <a:lnTo>
                  <a:pt x="522286" y="141288"/>
                </a:lnTo>
                <a:lnTo>
                  <a:pt x="522286" y="146050"/>
                </a:lnTo>
                <a:lnTo>
                  <a:pt x="273049" y="287338"/>
                </a:lnTo>
                <a:lnTo>
                  <a:pt x="23811" y="146050"/>
                </a:lnTo>
                <a:lnTo>
                  <a:pt x="23811" y="141288"/>
                </a:lnTo>
                <a:close/>
              </a:path>
            </a:pathLst>
          </a:custGeom>
          <a:solidFill>
            <a:srgbClr val="00ABEC"/>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73" name="VM Outside IV"/>
          <p:cNvSpPr>
            <a:spLocks noEditPoints="1"/>
          </p:cNvSpPr>
          <p:nvPr/>
        </p:nvSpPr>
        <p:spPr bwMode="auto">
          <a:xfrm>
            <a:off x="7318142" y="4005581"/>
            <a:ext cx="1603375" cy="147002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AB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VM Center IV"/>
          <p:cNvSpPr>
            <a:spLocks/>
          </p:cNvSpPr>
          <p:nvPr/>
        </p:nvSpPr>
        <p:spPr bwMode="auto">
          <a:xfrm>
            <a:off x="7832492" y="4273867"/>
            <a:ext cx="546099" cy="611188"/>
          </a:xfrm>
          <a:custGeom>
            <a:avLst/>
            <a:gdLst>
              <a:gd name="connsiteX0" fmla="*/ 546099 w 546099"/>
              <a:gd name="connsiteY0" fmla="*/ 188913 h 611188"/>
              <a:gd name="connsiteX1" fmla="*/ 546099 w 546099"/>
              <a:gd name="connsiteY1" fmla="*/ 469901 h 611188"/>
              <a:gd name="connsiteX2" fmla="*/ 296861 w 546099"/>
              <a:gd name="connsiteY2" fmla="*/ 611188 h 611188"/>
              <a:gd name="connsiteX3" fmla="*/ 296861 w 546099"/>
              <a:gd name="connsiteY3" fmla="*/ 330201 h 611188"/>
              <a:gd name="connsiteX4" fmla="*/ 0 w 546099"/>
              <a:gd name="connsiteY4" fmla="*/ 188913 h 611188"/>
              <a:gd name="connsiteX5" fmla="*/ 246063 w 546099"/>
              <a:gd name="connsiteY5" fmla="*/ 330201 h 611188"/>
              <a:gd name="connsiteX6" fmla="*/ 246063 w 546099"/>
              <a:gd name="connsiteY6" fmla="*/ 611188 h 611188"/>
              <a:gd name="connsiteX7" fmla="*/ 0 w 546099"/>
              <a:gd name="connsiteY7" fmla="*/ 469901 h 611188"/>
              <a:gd name="connsiteX8" fmla="*/ 273049 w 546099"/>
              <a:gd name="connsiteY8" fmla="*/ 0 h 611188"/>
              <a:gd name="connsiteX9" fmla="*/ 522286 w 546099"/>
              <a:gd name="connsiteY9" fmla="*/ 141288 h 611188"/>
              <a:gd name="connsiteX10" fmla="*/ 522286 w 546099"/>
              <a:gd name="connsiteY10" fmla="*/ 146050 h 611188"/>
              <a:gd name="connsiteX11" fmla="*/ 273049 w 546099"/>
              <a:gd name="connsiteY11" fmla="*/ 287338 h 611188"/>
              <a:gd name="connsiteX12" fmla="*/ 23811 w 546099"/>
              <a:gd name="connsiteY12" fmla="*/ 146050 h 611188"/>
              <a:gd name="connsiteX13" fmla="*/ 23811 w 546099"/>
              <a:gd name="connsiteY13" fmla="*/ 141288 h 61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099" h="611188">
                <a:moveTo>
                  <a:pt x="546099" y="188913"/>
                </a:moveTo>
                <a:lnTo>
                  <a:pt x="546099" y="469901"/>
                </a:lnTo>
                <a:lnTo>
                  <a:pt x="296861" y="611188"/>
                </a:lnTo>
                <a:lnTo>
                  <a:pt x="296861" y="330201"/>
                </a:lnTo>
                <a:close/>
                <a:moveTo>
                  <a:pt x="0" y="188913"/>
                </a:moveTo>
                <a:lnTo>
                  <a:pt x="246063" y="330201"/>
                </a:lnTo>
                <a:lnTo>
                  <a:pt x="246063" y="611188"/>
                </a:lnTo>
                <a:lnTo>
                  <a:pt x="0" y="469901"/>
                </a:lnTo>
                <a:close/>
                <a:moveTo>
                  <a:pt x="273049" y="0"/>
                </a:moveTo>
                <a:lnTo>
                  <a:pt x="522286" y="141288"/>
                </a:lnTo>
                <a:lnTo>
                  <a:pt x="522286" y="146050"/>
                </a:lnTo>
                <a:lnTo>
                  <a:pt x="273049" y="287338"/>
                </a:lnTo>
                <a:lnTo>
                  <a:pt x="23811" y="146050"/>
                </a:lnTo>
                <a:lnTo>
                  <a:pt x="23811" y="141288"/>
                </a:lnTo>
                <a:close/>
              </a:path>
            </a:pathLst>
          </a:custGeom>
          <a:solidFill>
            <a:srgbClr val="00ABEC"/>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70" name="VM Outside III"/>
          <p:cNvSpPr>
            <a:spLocks noEditPoints="1"/>
          </p:cNvSpPr>
          <p:nvPr/>
        </p:nvSpPr>
        <p:spPr bwMode="auto">
          <a:xfrm>
            <a:off x="5213724" y="4005581"/>
            <a:ext cx="1603375" cy="147002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AB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VM Center III"/>
          <p:cNvSpPr>
            <a:spLocks/>
          </p:cNvSpPr>
          <p:nvPr/>
        </p:nvSpPr>
        <p:spPr bwMode="auto">
          <a:xfrm>
            <a:off x="5728074" y="4273867"/>
            <a:ext cx="546099" cy="611188"/>
          </a:xfrm>
          <a:custGeom>
            <a:avLst/>
            <a:gdLst>
              <a:gd name="connsiteX0" fmla="*/ 546099 w 546099"/>
              <a:gd name="connsiteY0" fmla="*/ 188913 h 611188"/>
              <a:gd name="connsiteX1" fmla="*/ 546099 w 546099"/>
              <a:gd name="connsiteY1" fmla="*/ 469901 h 611188"/>
              <a:gd name="connsiteX2" fmla="*/ 296861 w 546099"/>
              <a:gd name="connsiteY2" fmla="*/ 611188 h 611188"/>
              <a:gd name="connsiteX3" fmla="*/ 296861 w 546099"/>
              <a:gd name="connsiteY3" fmla="*/ 330201 h 611188"/>
              <a:gd name="connsiteX4" fmla="*/ 0 w 546099"/>
              <a:gd name="connsiteY4" fmla="*/ 188913 h 611188"/>
              <a:gd name="connsiteX5" fmla="*/ 246063 w 546099"/>
              <a:gd name="connsiteY5" fmla="*/ 330201 h 611188"/>
              <a:gd name="connsiteX6" fmla="*/ 246063 w 546099"/>
              <a:gd name="connsiteY6" fmla="*/ 611188 h 611188"/>
              <a:gd name="connsiteX7" fmla="*/ 0 w 546099"/>
              <a:gd name="connsiteY7" fmla="*/ 469901 h 611188"/>
              <a:gd name="connsiteX8" fmla="*/ 273049 w 546099"/>
              <a:gd name="connsiteY8" fmla="*/ 0 h 611188"/>
              <a:gd name="connsiteX9" fmla="*/ 522286 w 546099"/>
              <a:gd name="connsiteY9" fmla="*/ 141288 h 611188"/>
              <a:gd name="connsiteX10" fmla="*/ 522286 w 546099"/>
              <a:gd name="connsiteY10" fmla="*/ 146050 h 611188"/>
              <a:gd name="connsiteX11" fmla="*/ 273049 w 546099"/>
              <a:gd name="connsiteY11" fmla="*/ 287338 h 611188"/>
              <a:gd name="connsiteX12" fmla="*/ 23811 w 546099"/>
              <a:gd name="connsiteY12" fmla="*/ 146050 h 611188"/>
              <a:gd name="connsiteX13" fmla="*/ 23811 w 546099"/>
              <a:gd name="connsiteY13" fmla="*/ 141288 h 61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099" h="611188">
                <a:moveTo>
                  <a:pt x="546099" y="188913"/>
                </a:moveTo>
                <a:lnTo>
                  <a:pt x="546099" y="469901"/>
                </a:lnTo>
                <a:lnTo>
                  <a:pt x="296861" y="611188"/>
                </a:lnTo>
                <a:lnTo>
                  <a:pt x="296861" y="330201"/>
                </a:lnTo>
                <a:close/>
                <a:moveTo>
                  <a:pt x="0" y="188913"/>
                </a:moveTo>
                <a:lnTo>
                  <a:pt x="246063" y="330201"/>
                </a:lnTo>
                <a:lnTo>
                  <a:pt x="246063" y="611188"/>
                </a:lnTo>
                <a:lnTo>
                  <a:pt x="0" y="469901"/>
                </a:lnTo>
                <a:close/>
                <a:moveTo>
                  <a:pt x="273049" y="0"/>
                </a:moveTo>
                <a:lnTo>
                  <a:pt x="522286" y="141288"/>
                </a:lnTo>
                <a:lnTo>
                  <a:pt x="522286" y="146050"/>
                </a:lnTo>
                <a:lnTo>
                  <a:pt x="273049" y="287338"/>
                </a:lnTo>
                <a:lnTo>
                  <a:pt x="23811" y="146050"/>
                </a:lnTo>
                <a:lnTo>
                  <a:pt x="23811" y="141288"/>
                </a:lnTo>
                <a:close/>
              </a:path>
            </a:pathLst>
          </a:custGeom>
          <a:solidFill>
            <a:srgbClr val="00ABEC"/>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67" name="VM Outside II"/>
          <p:cNvSpPr>
            <a:spLocks noEditPoints="1"/>
          </p:cNvSpPr>
          <p:nvPr/>
        </p:nvSpPr>
        <p:spPr bwMode="auto">
          <a:xfrm>
            <a:off x="3109306" y="4005581"/>
            <a:ext cx="1603375" cy="147002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AB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VM Center II"/>
          <p:cNvSpPr>
            <a:spLocks/>
          </p:cNvSpPr>
          <p:nvPr/>
        </p:nvSpPr>
        <p:spPr bwMode="auto">
          <a:xfrm>
            <a:off x="3623656" y="4273867"/>
            <a:ext cx="546099" cy="611188"/>
          </a:xfrm>
          <a:custGeom>
            <a:avLst/>
            <a:gdLst>
              <a:gd name="connsiteX0" fmla="*/ 546099 w 546099"/>
              <a:gd name="connsiteY0" fmla="*/ 188913 h 611188"/>
              <a:gd name="connsiteX1" fmla="*/ 546099 w 546099"/>
              <a:gd name="connsiteY1" fmla="*/ 469901 h 611188"/>
              <a:gd name="connsiteX2" fmla="*/ 296861 w 546099"/>
              <a:gd name="connsiteY2" fmla="*/ 611188 h 611188"/>
              <a:gd name="connsiteX3" fmla="*/ 296861 w 546099"/>
              <a:gd name="connsiteY3" fmla="*/ 330201 h 611188"/>
              <a:gd name="connsiteX4" fmla="*/ 0 w 546099"/>
              <a:gd name="connsiteY4" fmla="*/ 188913 h 611188"/>
              <a:gd name="connsiteX5" fmla="*/ 246063 w 546099"/>
              <a:gd name="connsiteY5" fmla="*/ 330201 h 611188"/>
              <a:gd name="connsiteX6" fmla="*/ 246063 w 546099"/>
              <a:gd name="connsiteY6" fmla="*/ 611188 h 611188"/>
              <a:gd name="connsiteX7" fmla="*/ 0 w 546099"/>
              <a:gd name="connsiteY7" fmla="*/ 469901 h 611188"/>
              <a:gd name="connsiteX8" fmla="*/ 273049 w 546099"/>
              <a:gd name="connsiteY8" fmla="*/ 0 h 611188"/>
              <a:gd name="connsiteX9" fmla="*/ 522286 w 546099"/>
              <a:gd name="connsiteY9" fmla="*/ 141288 h 611188"/>
              <a:gd name="connsiteX10" fmla="*/ 522286 w 546099"/>
              <a:gd name="connsiteY10" fmla="*/ 146050 h 611188"/>
              <a:gd name="connsiteX11" fmla="*/ 273049 w 546099"/>
              <a:gd name="connsiteY11" fmla="*/ 287338 h 611188"/>
              <a:gd name="connsiteX12" fmla="*/ 23811 w 546099"/>
              <a:gd name="connsiteY12" fmla="*/ 146050 h 611188"/>
              <a:gd name="connsiteX13" fmla="*/ 23811 w 546099"/>
              <a:gd name="connsiteY13" fmla="*/ 141288 h 61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099" h="611188">
                <a:moveTo>
                  <a:pt x="546099" y="188913"/>
                </a:moveTo>
                <a:lnTo>
                  <a:pt x="546099" y="469901"/>
                </a:lnTo>
                <a:lnTo>
                  <a:pt x="296861" y="611188"/>
                </a:lnTo>
                <a:lnTo>
                  <a:pt x="296861" y="330201"/>
                </a:lnTo>
                <a:close/>
                <a:moveTo>
                  <a:pt x="0" y="188913"/>
                </a:moveTo>
                <a:lnTo>
                  <a:pt x="246063" y="330201"/>
                </a:lnTo>
                <a:lnTo>
                  <a:pt x="246063" y="611188"/>
                </a:lnTo>
                <a:lnTo>
                  <a:pt x="0" y="469901"/>
                </a:lnTo>
                <a:close/>
                <a:moveTo>
                  <a:pt x="273049" y="0"/>
                </a:moveTo>
                <a:lnTo>
                  <a:pt x="522286" y="141288"/>
                </a:lnTo>
                <a:lnTo>
                  <a:pt x="522286" y="146050"/>
                </a:lnTo>
                <a:lnTo>
                  <a:pt x="273049" y="287338"/>
                </a:lnTo>
                <a:lnTo>
                  <a:pt x="23811" y="146050"/>
                </a:lnTo>
                <a:lnTo>
                  <a:pt x="23811" y="141288"/>
                </a:lnTo>
                <a:close/>
              </a:path>
            </a:pathLst>
          </a:custGeom>
          <a:solidFill>
            <a:srgbClr val="00ABEC"/>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57" name="VM Outside I"/>
          <p:cNvSpPr>
            <a:spLocks noEditPoints="1"/>
          </p:cNvSpPr>
          <p:nvPr/>
        </p:nvSpPr>
        <p:spPr bwMode="auto">
          <a:xfrm>
            <a:off x="1004888" y="4005581"/>
            <a:ext cx="1603375" cy="147002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AB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VM Center I"/>
          <p:cNvSpPr>
            <a:spLocks/>
          </p:cNvSpPr>
          <p:nvPr/>
        </p:nvSpPr>
        <p:spPr bwMode="auto">
          <a:xfrm>
            <a:off x="1519238" y="4273867"/>
            <a:ext cx="546099" cy="611188"/>
          </a:xfrm>
          <a:custGeom>
            <a:avLst/>
            <a:gdLst>
              <a:gd name="connsiteX0" fmla="*/ 546099 w 546099"/>
              <a:gd name="connsiteY0" fmla="*/ 188913 h 611188"/>
              <a:gd name="connsiteX1" fmla="*/ 546099 w 546099"/>
              <a:gd name="connsiteY1" fmla="*/ 469901 h 611188"/>
              <a:gd name="connsiteX2" fmla="*/ 296861 w 546099"/>
              <a:gd name="connsiteY2" fmla="*/ 611188 h 611188"/>
              <a:gd name="connsiteX3" fmla="*/ 296861 w 546099"/>
              <a:gd name="connsiteY3" fmla="*/ 330201 h 611188"/>
              <a:gd name="connsiteX4" fmla="*/ 0 w 546099"/>
              <a:gd name="connsiteY4" fmla="*/ 188913 h 611188"/>
              <a:gd name="connsiteX5" fmla="*/ 246063 w 546099"/>
              <a:gd name="connsiteY5" fmla="*/ 330201 h 611188"/>
              <a:gd name="connsiteX6" fmla="*/ 246063 w 546099"/>
              <a:gd name="connsiteY6" fmla="*/ 611188 h 611188"/>
              <a:gd name="connsiteX7" fmla="*/ 0 w 546099"/>
              <a:gd name="connsiteY7" fmla="*/ 469901 h 611188"/>
              <a:gd name="connsiteX8" fmla="*/ 273049 w 546099"/>
              <a:gd name="connsiteY8" fmla="*/ 0 h 611188"/>
              <a:gd name="connsiteX9" fmla="*/ 522286 w 546099"/>
              <a:gd name="connsiteY9" fmla="*/ 141288 h 611188"/>
              <a:gd name="connsiteX10" fmla="*/ 522286 w 546099"/>
              <a:gd name="connsiteY10" fmla="*/ 146050 h 611188"/>
              <a:gd name="connsiteX11" fmla="*/ 273049 w 546099"/>
              <a:gd name="connsiteY11" fmla="*/ 287338 h 611188"/>
              <a:gd name="connsiteX12" fmla="*/ 23811 w 546099"/>
              <a:gd name="connsiteY12" fmla="*/ 146050 h 611188"/>
              <a:gd name="connsiteX13" fmla="*/ 23811 w 546099"/>
              <a:gd name="connsiteY13" fmla="*/ 141288 h 61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099" h="611188">
                <a:moveTo>
                  <a:pt x="546099" y="188913"/>
                </a:moveTo>
                <a:lnTo>
                  <a:pt x="546099" y="469901"/>
                </a:lnTo>
                <a:lnTo>
                  <a:pt x="296861" y="611188"/>
                </a:lnTo>
                <a:lnTo>
                  <a:pt x="296861" y="330201"/>
                </a:lnTo>
                <a:close/>
                <a:moveTo>
                  <a:pt x="0" y="188913"/>
                </a:moveTo>
                <a:lnTo>
                  <a:pt x="246063" y="330201"/>
                </a:lnTo>
                <a:lnTo>
                  <a:pt x="246063" y="611188"/>
                </a:lnTo>
                <a:lnTo>
                  <a:pt x="0" y="469901"/>
                </a:lnTo>
                <a:close/>
                <a:moveTo>
                  <a:pt x="273049" y="0"/>
                </a:moveTo>
                <a:lnTo>
                  <a:pt x="522286" y="141288"/>
                </a:lnTo>
                <a:lnTo>
                  <a:pt x="522286" y="146050"/>
                </a:lnTo>
                <a:lnTo>
                  <a:pt x="273049" y="287338"/>
                </a:lnTo>
                <a:lnTo>
                  <a:pt x="23811" y="146050"/>
                </a:lnTo>
                <a:lnTo>
                  <a:pt x="23811" y="141288"/>
                </a:lnTo>
                <a:close/>
              </a:path>
            </a:pathLst>
          </a:custGeom>
          <a:solidFill>
            <a:srgbClr val="00ABEC"/>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306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9" presetClass="emph" presetSubtype="0" fill="hold" grpId="0" nodeType="withEffect">
                                  <p:stCondLst>
                                    <p:cond delay="500"/>
                                  </p:stCondLst>
                                  <p:childTnLst>
                                    <p:animClr clrSpc="rgb" dir="cw">
                                      <p:cBhvr override="childStyle">
                                        <p:cTn id="9" dur="500" fill="hold"/>
                                        <p:tgtEl>
                                          <p:spTgt spid="71"/>
                                        </p:tgtEl>
                                        <p:attrNameLst>
                                          <p:attrName>style.color</p:attrName>
                                        </p:attrNameLst>
                                      </p:cBhvr>
                                      <p:to>
                                        <a:srgbClr val="D8D8D8"/>
                                      </p:to>
                                    </p:animClr>
                                    <p:animClr clrSpc="rgb" dir="cw">
                                      <p:cBhvr>
                                        <p:cTn id="10" dur="500" fill="hold"/>
                                        <p:tgtEl>
                                          <p:spTgt spid="71"/>
                                        </p:tgtEl>
                                        <p:attrNameLst>
                                          <p:attrName>fillcolor</p:attrName>
                                        </p:attrNameLst>
                                      </p:cBhvr>
                                      <p:to>
                                        <a:srgbClr val="D8D8D8"/>
                                      </p:to>
                                    </p:animClr>
                                    <p:set>
                                      <p:cBhvr>
                                        <p:cTn id="11" dur="500" fill="hold"/>
                                        <p:tgtEl>
                                          <p:spTgt spid="71"/>
                                        </p:tgtEl>
                                        <p:attrNameLst>
                                          <p:attrName>fill.type</p:attrName>
                                        </p:attrNameLst>
                                      </p:cBhvr>
                                      <p:to>
                                        <p:strVal val="solid"/>
                                      </p:to>
                                    </p:set>
                                    <p:set>
                                      <p:cBhvr>
                                        <p:cTn id="12" dur="500" fill="hold"/>
                                        <p:tgtEl>
                                          <p:spTgt spid="71"/>
                                        </p:tgtEl>
                                        <p:attrNameLst>
                                          <p:attrName>fill.on</p:attrName>
                                        </p:attrNameLst>
                                      </p:cBhvr>
                                      <p:to>
                                        <p:strVal val="true"/>
                                      </p:to>
                                    </p:set>
                                  </p:childTnLst>
                                </p:cTn>
                              </p:par>
                              <p:par>
                                <p:cTn id="13" presetID="19" presetClass="emph" presetSubtype="0" fill="hold" grpId="0" nodeType="withEffect">
                                  <p:stCondLst>
                                    <p:cond delay="500"/>
                                  </p:stCondLst>
                                  <p:childTnLst>
                                    <p:animClr clrSpc="rgb" dir="cw">
                                      <p:cBhvr override="childStyle">
                                        <p:cTn id="14" dur="500" fill="hold"/>
                                        <p:tgtEl>
                                          <p:spTgt spid="70"/>
                                        </p:tgtEl>
                                        <p:attrNameLst>
                                          <p:attrName>style.color</p:attrName>
                                        </p:attrNameLst>
                                      </p:cBhvr>
                                      <p:to>
                                        <a:srgbClr val="D8D8D8"/>
                                      </p:to>
                                    </p:animClr>
                                    <p:animClr clrSpc="rgb" dir="cw">
                                      <p:cBhvr>
                                        <p:cTn id="15" dur="500" fill="hold"/>
                                        <p:tgtEl>
                                          <p:spTgt spid="70"/>
                                        </p:tgtEl>
                                        <p:attrNameLst>
                                          <p:attrName>fillcolor</p:attrName>
                                        </p:attrNameLst>
                                      </p:cBhvr>
                                      <p:to>
                                        <a:srgbClr val="D8D8D8"/>
                                      </p:to>
                                    </p:animClr>
                                    <p:set>
                                      <p:cBhvr>
                                        <p:cTn id="16" dur="500" fill="hold"/>
                                        <p:tgtEl>
                                          <p:spTgt spid="70"/>
                                        </p:tgtEl>
                                        <p:attrNameLst>
                                          <p:attrName>fill.type</p:attrName>
                                        </p:attrNameLst>
                                      </p:cBhvr>
                                      <p:to>
                                        <p:strVal val="solid"/>
                                      </p:to>
                                    </p:set>
                                    <p:set>
                                      <p:cBhvr>
                                        <p:cTn id="17" dur="500" fill="hold"/>
                                        <p:tgtEl>
                                          <p:spTgt spid="70"/>
                                        </p:tgtEl>
                                        <p:attrNameLst>
                                          <p:attrName>fill.on</p:attrName>
                                        </p:attrNameLst>
                                      </p:cBhvr>
                                      <p:to>
                                        <p:strVal val="true"/>
                                      </p:to>
                                    </p:set>
                                  </p:childTnLst>
                                </p:cTn>
                              </p:par>
                              <p:par>
                                <p:cTn id="18" presetID="19" presetClass="emph" presetSubtype="0" fill="hold" grpId="0" nodeType="withEffect">
                                  <p:stCondLst>
                                    <p:cond delay="500"/>
                                  </p:stCondLst>
                                  <p:childTnLst>
                                    <p:animClr clrSpc="rgb" dir="cw">
                                      <p:cBhvr override="childStyle">
                                        <p:cTn id="19" dur="500" fill="hold"/>
                                        <p:tgtEl>
                                          <p:spTgt spid="74"/>
                                        </p:tgtEl>
                                        <p:attrNameLst>
                                          <p:attrName>style.color</p:attrName>
                                        </p:attrNameLst>
                                      </p:cBhvr>
                                      <p:to>
                                        <a:srgbClr val="D8D8D8"/>
                                      </p:to>
                                    </p:animClr>
                                    <p:animClr clrSpc="rgb" dir="cw">
                                      <p:cBhvr>
                                        <p:cTn id="20" dur="500" fill="hold"/>
                                        <p:tgtEl>
                                          <p:spTgt spid="74"/>
                                        </p:tgtEl>
                                        <p:attrNameLst>
                                          <p:attrName>fillcolor</p:attrName>
                                        </p:attrNameLst>
                                      </p:cBhvr>
                                      <p:to>
                                        <a:srgbClr val="D8D8D8"/>
                                      </p:to>
                                    </p:animClr>
                                    <p:set>
                                      <p:cBhvr>
                                        <p:cTn id="21" dur="500" fill="hold"/>
                                        <p:tgtEl>
                                          <p:spTgt spid="74"/>
                                        </p:tgtEl>
                                        <p:attrNameLst>
                                          <p:attrName>fill.type</p:attrName>
                                        </p:attrNameLst>
                                      </p:cBhvr>
                                      <p:to>
                                        <p:strVal val="solid"/>
                                      </p:to>
                                    </p:set>
                                    <p:set>
                                      <p:cBhvr>
                                        <p:cTn id="22" dur="500" fill="hold"/>
                                        <p:tgtEl>
                                          <p:spTgt spid="74"/>
                                        </p:tgtEl>
                                        <p:attrNameLst>
                                          <p:attrName>fill.on</p:attrName>
                                        </p:attrNameLst>
                                      </p:cBhvr>
                                      <p:to>
                                        <p:strVal val="true"/>
                                      </p:to>
                                    </p:set>
                                  </p:childTnLst>
                                </p:cTn>
                              </p:par>
                              <p:par>
                                <p:cTn id="23" presetID="19" presetClass="emph" presetSubtype="0" fill="hold" grpId="0" nodeType="withEffect">
                                  <p:stCondLst>
                                    <p:cond delay="500"/>
                                  </p:stCondLst>
                                  <p:childTnLst>
                                    <p:animClr clrSpc="rgb" dir="cw">
                                      <p:cBhvr override="childStyle">
                                        <p:cTn id="24" dur="500" fill="hold"/>
                                        <p:tgtEl>
                                          <p:spTgt spid="73"/>
                                        </p:tgtEl>
                                        <p:attrNameLst>
                                          <p:attrName>style.color</p:attrName>
                                        </p:attrNameLst>
                                      </p:cBhvr>
                                      <p:to>
                                        <a:srgbClr val="D8D8D8"/>
                                      </p:to>
                                    </p:animClr>
                                    <p:animClr clrSpc="rgb" dir="cw">
                                      <p:cBhvr>
                                        <p:cTn id="25" dur="500" fill="hold"/>
                                        <p:tgtEl>
                                          <p:spTgt spid="73"/>
                                        </p:tgtEl>
                                        <p:attrNameLst>
                                          <p:attrName>fillcolor</p:attrName>
                                        </p:attrNameLst>
                                      </p:cBhvr>
                                      <p:to>
                                        <a:srgbClr val="D8D8D8"/>
                                      </p:to>
                                    </p:animClr>
                                    <p:set>
                                      <p:cBhvr>
                                        <p:cTn id="26" dur="500" fill="hold"/>
                                        <p:tgtEl>
                                          <p:spTgt spid="73"/>
                                        </p:tgtEl>
                                        <p:attrNameLst>
                                          <p:attrName>fill.type</p:attrName>
                                        </p:attrNameLst>
                                      </p:cBhvr>
                                      <p:to>
                                        <p:strVal val="solid"/>
                                      </p:to>
                                    </p:set>
                                    <p:set>
                                      <p:cBhvr>
                                        <p:cTn id="27" dur="500" fill="hold"/>
                                        <p:tgtEl>
                                          <p:spTgt spid="73"/>
                                        </p:tgtEl>
                                        <p:attrNameLst>
                                          <p:attrName>fill.on</p:attrName>
                                        </p:attrNameLst>
                                      </p:cBhvr>
                                      <p:to>
                                        <p:strVal val="true"/>
                                      </p:to>
                                    </p:set>
                                  </p:childTnLst>
                                </p:cTn>
                              </p:par>
                              <p:par>
                                <p:cTn id="28" presetID="19" presetClass="emph" presetSubtype="0" fill="hold" grpId="0" nodeType="withEffect">
                                  <p:stCondLst>
                                    <p:cond delay="500"/>
                                  </p:stCondLst>
                                  <p:childTnLst>
                                    <p:animClr clrSpc="rgb" dir="cw">
                                      <p:cBhvr override="childStyle">
                                        <p:cTn id="29" dur="500" fill="hold"/>
                                        <p:tgtEl>
                                          <p:spTgt spid="77"/>
                                        </p:tgtEl>
                                        <p:attrNameLst>
                                          <p:attrName>style.color</p:attrName>
                                        </p:attrNameLst>
                                      </p:cBhvr>
                                      <p:to>
                                        <a:srgbClr val="D8D8D8"/>
                                      </p:to>
                                    </p:animClr>
                                    <p:animClr clrSpc="rgb" dir="cw">
                                      <p:cBhvr>
                                        <p:cTn id="30" dur="500" fill="hold"/>
                                        <p:tgtEl>
                                          <p:spTgt spid="77"/>
                                        </p:tgtEl>
                                        <p:attrNameLst>
                                          <p:attrName>fillcolor</p:attrName>
                                        </p:attrNameLst>
                                      </p:cBhvr>
                                      <p:to>
                                        <a:srgbClr val="D8D8D8"/>
                                      </p:to>
                                    </p:animClr>
                                    <p:set>
                                      <p:cBhvr>
                                        <p:cTn id="31" dur="500" fill="hold"/>
                                        <p:tgtEl>
                                          <p:spTgt spid="77"/>
                                        </p:tgtEl>
                                        <p:attrNameLst>
                                          <p:attrName>fill.type</p:attrName>
                                        </p:attrNameLst>
                                      </p:cBhvr>
                                      <p:to>
                                        <p:strVal val="solid"/>
                                      </p:to>
                                    </p:set>
                                    <p:set>
                                      <p:cBhvr>
                                        <p:cTn id="32" dur="500" fill="hold"/>
                                        <p:tgtEl>
                                          <p:spTgt spid="77"/>
                                        </p:tgtEl>
                                        <p:attrNameLst>
                                          <p:attrName>fill.on</p:attrName>
                                        </p:attrNameLst>
                                      </p:cBhvr>
                                      <p:to>
                                        <p:strVal val="true"/>
                                      </p:to>
                                    </p:set>
                                  </p:childTnLst>
                                </p:cTn>
                              </p:par>
                              <p:par>
                                <p:cTn id="33" presetID="19" presetClass="emph" presetSubtype="0" fill="hold" grpId="0" nodeType="withEffect">
                                  <p:stCondLst>
                                    <p:cond delay="500"/>
                                  </p:stCondLst>
                                  <p:childTnLst>
                                    <p:animClr clrSpc="rgb" dir="cw">
                                      <p:cBhvr override="childStyle">
                                        <p:cTn id="34" dur="500" fill="hold"/>
                                        <p:tgtEl>
                                          <p:spTgt spid="76"/>
                                        </p:tgtEl>
                                        <p:attrNameLst>
                                          <p:attrName>style.color</p:attrName>
                                        </p:attrNameLst>
                                      </p:cBhvr>
                                      <p:to>
                                        <a:srgbClr val="D8D8D8"/>
                                      </p:to>
                                    </p:animClr>
                                    <p:animClr clrSpc="rgb" dir="cw">
                                      <p:cBhvr>
                                        <p:cTn id="35" dur="500" fill="hold"/>
                                        <p:tgtEl>
                                          <p:spTgt spid="76"/>
                                        </p:tgtEl>
                                        <p:attrNameLst>
                                          <p:attrName>fillcolor</p:attrName>
                                        </p:attrNameLst>
                                      </p:cBhvr>
                                      <p:to>
                                        <a:srgbClr val="D8D8D8"/>
                                      </p:to>
                                    </p:animClr>
                                    <p:set>
                                      <p:cBhvr>
                                        <p:cTn id="36" dur="500" fill="hold"/>
                                        <p:tgtEl>
                                          <p:spTgt spid="76"/>
                                        </p:tgtEl>
                                        <p:attrNameLst>
                                          <p:attrName>fill.type</p:attrName>
                                        </p:attrNameLst>
                                      </p:cBhvr>
                                      <p:to>
                                        <p:strVal val="solid"/>
                                      </p:to>
                                    </p:set>
                                    <p:set>
                                      <p:cBhvr>
                                        <p:cTn id="37" dur="500" fill="hold"/>
                                        <p:tgtEl>
                                          <p:spTgt spid="76"/>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5"/>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fade">
                                      <p:cBhvr>
                                        <p:cTn id="44" dur="500"/>
                                        <p:tgtEl>
                                          <p:spTgt spid="78"/>
                                        </p:tgtEl>
                                      </p:cBhvr>
                                    </p:animEffect>
                                  </p:childTnLst>
                                </p:cTn>
                              </p:par>
                              <p:par>
                                <p:cTn id="45" presetID="19" presetClass="emph" presetSubtype="0" fill="hold" grpId="0" nodeType="withEffect">
                                  <p:stCondLst>
                                    <p:cond delay="500"/>
                                  </p:stCondLst>
                                  <p:childTnLst>
                                    <p:animClr clrSpc="rgb" dir="cw">
                                      <p:cBhvr override="childStyle">
                                        <p:cTn id="46" dur="500" fill="hold"/>
                                        <p:tgtEl>
                                          <p:spTgt spid="67"/>
                                        </p:tgtEl>
                                        <p:attrNameLst>
                                          <p:attrName>style.color</p:attrName>
                                        </p:attrNameLst>
                                      </p:cBhvr>
                                      <p:to>
                                        <a:srgbClr val="FF0000"/>
                                      </p:to>
                                    </p:animClr>
                                    <p:animClr clrSpc="rgb" dir="cw">
                                      <p:cBhvr>
                                        <p:cTn id="47" dur="500" fill="hold"/>
                                        <p:tgtEl>
                                          <p:spTgt spid="67"/>
                                        </p:tgtEl>
                                        <p:attrNameLst>
                                          <p:attrName>fillcolor</p:attrName>
                                        </p:attrNameLst>
                                      </p:cBhvr>
                                      <p:to>
                                        <a:srgbClr val="FF0000"/>
                                      </p:to>
                                    </p:animClr>
                                    <p:set>
                                      <p:cBhvr>
                                        <p:cTn id="48" dur="500" fill="hold"/>
                                        <p:tgtEl>
                                          <p:spTgt spid="67"/>
                                        </p:tgtEl>
                                        <p:attrNameLst>
                                          <p:attrName>fill.type</p:attrName>
                                        </p:attrNameLst>
                                      </p:cBhvr>
                                      <p:to>
                                        <p:strVal val="solid"/>
                                      </p:to>
                                    </p:set>
                                    <p:set>
                                      <p:cBhvr>
                                        <p:cTn id="49" dur="500" fill="hold"/>
                                        <p:tgtEl>
                                          <p:spTgt spid="67"/>
                                        </p:tgtEl>
                                        <p:attrNameLst>
                                          <p:attrName>fill.on</p:attrName>
                                        </p:attrNameLst>
                                      </p:cBhvr>
                                      <p:to>
                                        <p:strVal val="true"/>
                                      </p:to>
                                    </p:set>
                                  </p:childTnLst>
                                </p:cTn>
                              </p:par>
                              <p:par>
                                <p:cTn id="50" presetID="19" presetClass="emph" presetSubtype="0" fill="hold" grpId="0" nodeType="withEffect">
                                  <p:stCondLst>
                                    <p:cond delay="500"/>
                                  </p:stCondLst>
                                  <p:childTnLst>
                                    <p:animClr clrSpc="rgb" dir="cw">
                                      <p:cBhvr override="childStyle">
                                        <p:cTn id="51" dur="500" fill="hold"/>
                                        <p:tgtEl>
                                          <p:spTgt spid="68"/>
                                        </p:tgtEl>
                                        <p:attrNameLst>
                                          <p:attrName>style.color</p:attrName>
                                        </p:attrNameLst>
                                      </p:cBhvr>
                                      <p:to>
                                        <a:srgbClr val="FF0000"/>
                                      </p:to>
                                    </p:animClr>
                                    <p:animClr clrSpc="rgb" dir="cw">
                                      <p:cBhvr>
                                        <p:cTn id="52" dur="500" fill="hold"/>
                                        <p:tgtEl>
                                          <p:spTgt spid="68"/>
                                        </p:tgtEl>
                                        <p:attrNameLst>
                                          <p:attrName>fillcolor</p:attrName>
                                        </p:attrNameLst>
                                      </p:cBhvr>
                                      <p:to>
                                        <a:srgbClr val="FF0000"/>
                                      </p:to>
                                    </p:animClr>
                                    <p:set>
                                      <p:cBhvr>
                                        <p:cTn id="53" dur="500" fill="hold"/>
                                        <p:tgtEl>
                                          <p:spTgt spid="68"/>
                                        </p:tgtEl>
                                        <p:attrNameLst>
                                          <p:attrName>fill.type</p:attrName>
                                        </p:attrNameLst>
                                      </p:cBhvr>
                                      <p:to>
                                        <p:strVal val="solid"/>
                                      </p:to>
                                    </p:set>
                                    <p:set>
                                      <p:cBhvr>
                                        <p:cTn id="54" dur="500" fill="hold"/>
                                        <p:tgtEl>
                                          <p:spTgt spid="68"/>
                                        </p:tgtEl>
                                        <p:attrNameLst>
                                          <p:attrName>fill.on</p:attrName>
                                        </p:attrNameLst>
                                      </p:cBhvr>
                                      <p:to>
                                        <p:strVal val="true"/>
                                      </p:to>
                                    </p:set>
                                  </p:childTnLst>
                                </p:cTn>
                              </p:par>
                              <p:par>
                                <p:cTn id="55" presetID="19" presetClass="emph" presetSubtype="0" fill="hold" grpId="0" nodeType="withEffect">
                                  <p:stCondLst>
                                    <p:cond delay="500"/>
                                  </p:stCondLst>
                                  <p:childTnLst>
                                    <p:animClr clrSpc="rgb" dir="cw">
                                      <p:cBhvr override="childStyle">
                                        <p:cTn id="56" dur="500" fill="hold"/>
                                        <p:tgtEl>
                                          <p:spTgt spid="57"/>
                                        </p:tgtEl>
                                        <p:attrNameLst>
                                          <p:attrName>style.color</p:attrName>
                                        </p:attrNameLst>
                                      </p:cBhvr>
                                      <p:to>
                                        <a:srgbClr val="FF0000"/>
                                      </p:to>
                                    </p:animClr>
                                    <p:animClr clrSpc="rgb" dir="cw">
                                      <p:cBhvr>
                                        <p:cTn id="57" dur="500" fill="hold"/>
                                        <p:tgtEl>
                                          <p:spTgt spid="57"/>
                                        </p:tgtEl>
                                        <p:attrNameLst>
                                          <p:attrName>fillcolor</p:attrName>
                                        </p:attrNameLst>
                                      </p:cBhvr>
                                      <p:to>
                                        <a:srgbClr val="FF0000"/>
                                      </p:to>
                                    </p:animClr>
                                    <p:set>
                                      <p:cBhvr>
                                        <p:cTn id="58" dur="500" fill="hold"/>
                                        <p:tgtEl>
                                          <p:spTgt spid="57"/>
                                        </p:tgtEl>
                                        <p:attrNameLst>
                                          <p:attrName>fill.type</p:attrName>
                                        </p:attrNameLst>
                                      </p:cBhvr>
                                      <p:to>
                                        <p:strVal val="solid"/>
                                      </p:to>
                                    </p:set>
                                    <p:set>
                                      <p:cBhvr>
                                        <p:cTn id="59" dur="500" fill="hold"/>
                                        <p:tgtEl>
                                          <p:spTgt spid="57"/>
                                        </p:tgtEl>
                                        <p:attrNameLst>
                                          <p:attrName>fill.on</p:attrName>
                                        </p:attrNameLst>
                                      </p:cBhvr>
                                      <p:to>
                                        <p:strVal val="true"/>
                                      </p:to>
                                    </p:set>
                                  </p:childTnLst>
                                </p:cTn>
                              </p:par>
                              <p:par>
                                <p:cTn id="60" presetID="19" presetClass="emph" presetSubtype="0" fill="hold" grpId="0" nodeType="withEffect">
                                  <p:stCondLst>
                                    <p:cond delay="500"/>
                                  </p:stCondLst>
                                  <p:childTnLst>
                                    <p:animClr clrSpc="rgb" dir="cw">
                                      <p:cBhvr override="childStyle">
                                        <p:cTn id="61" dur="500" fill="hold"/>
                                        <p:tgtEl>
                                          <p:spTgt spid="58"/>
                                        </p:tgtEl>
                                        <p:attrNameLst>
                                          <p:attrName>style.color</p:attrName>
                                        </p:attrNameLst>
                                      </p:cBhvr>
                                      <p:to>
                                        <a:srgbClr val="FF0000"/>
                                      </p:to>
                                    </p:animClr>
                                    <p:animClr clrSpc="rgb" dir="cw">
                                      <p:cBhvr>
                                        <p:cTn id="62" dur="500" fill="hold"/>
                                        <p:tgtEl>
                                          <p:spTgt spid="58"/>
                                        </p:tgtEl>
                                        <p:attrNameLst>
                                          <p:attrName>fillcolor</p:attrName>
                                        </p:attrNameLst>
                                      </p:cBhvr>
                                      <p:to>
                                        <a:srgbClr val="FF0000"/>
                                      </p:to>
                                    </p:animClr>
                                    <p:set>
                                      <p:cBhvr>
                                        <p:cTn id="63" dur="500" fill="hold"/>
                                        <p:tgtEl>
                                          <p:spTgt spid="58"/>
                                        </p:tgtEl>
                                        <p:attrNameLst>
                                          <p:attrName>fill.type</p:attrName>
                                        </p:attrNameLst>
                                      </p:cBhvr>
                                      <p:to>
                                        <p:strVal val="solid"/>
                                      </p:to>
                                    </p:set>
                                    <p:set>
                                      <p:cBhvr>
                                        <p:cTn id="64" dur="500" fill="hold"/>
                                        <p:tgtEl>
                                          <p:spTgt spid="58"/>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78"/>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79"/>
                                        </p:tgtEl>
                                        <p:attrNameLst>
                                          <p:attrName>style.visibility</p:attrName>
                                        </p:attrNameLst>
                                      </p:cBhvr>
                                      <p:to>
                                        <p:strVal val="visible"/>
                                      </p:to>
                                    </p:set>
                                    <p:animEffect transition="in" filter="fade">
                                      <p:cBhvr>
                                        <p:cTn id="71" dur="500"/>
                                        <p:tgtEl>
                                          <p:spTgt spid="79"/>
                                        </p:tgtEl>
                                      </p:cBhvr>
                                    </p:animEffect>
                                  </p:childTnLst>
                                </p:cTn>
                              </p:par>
                              <p:par>
                                <p:cTn id="72" presetID="19" presetClass="emph" presetSubtype="0" fill="hold" grpId="1" nodeType="withEffect">
                                  <p:stCondLst>
                                    <p:cond delay="500"/>
                                  </p:stCondLst>
                                  <p:childTnLst>
                                    <p:animClr clrSpc="rgb" dir="cw">
                                      <p:cBhvr override="childStyle">
                                        <p:cTn id="73" dur="500" fill="hold"/>
                                        <p:tgtEl>
                                          <p:spTgt spid="71"/>
                                        </p:tgtEl>
                                        <p:attrNameLst>
                                          <p:attrName>style.color</p:attrName>
                                        </p:attrNameLst>
                                      </p:cBhvr>
                                      <p:to>
                                        <a:srgbClr val="00B0F0"/>
                                      </p:to>
                                    </p:animClr>
                                    <p:animClr clrSpc="rgb" dir="cw">
                                      <p:cBhvr>
                                        <p:cTn id="74" dur="500" fill="hold"/>
                                        <p:tgtEl>
                                          <p:spTgt spid="71"/>
                                        </p:tgtEl>
                                        <p:attrNameLst>
                                          <p:attrName>fillcolor</p:attrName>
                                        </p:attrNameLst>
                                      </p:cBhvr>
                                      <p:to>
                                        <a:srgbClr val="00B0F0"/>
                                      </p:to>
                                    </p:animClr>
                                    <p:set>
                                      <p:cBhvr>
                                        <p:cTn id="75" dur="500" fill="hold"/>
                                        <p:tgtEl>
                                          <p:spTgt spid="71"/>
                                        </p:tgtEl>
                                        <p:attrNameLst>
                                          <p:attrName>fill.type</p:attrName>
                                        </p:attrNameLst>
                                      </p:cBhvr>
                                      <p:to>
                                        <p:strVal val="solid"/>
                                      </p:to>
                                    </p:set>
                                    <p:set>
                                      <p:cBhvr>
                                        <p:cTn id="76" dur="500" fill="hold"/>
                                        <p:tgtEl>
                                          <p:spTgt spid="71"/>
                                        </p:tgtEl>
                                        <p:attrNameLst>
                                          <p:attrName>fill.on</p:attrName>
                                        </p:attrNameLst>
                                      </p:cBhvr>
                                      <p:to>
                                        <p:strVal val="true"/>
                                      </p:to>
                                    </p:set>
                                  </p:childTnLst>
                                </p:cTn>
                              </p:par>
                              <p:par>
                                <p:cTn id="77" presetID="19" presetClass="emph" presetSubtype="0" fill="hold" grpId="1" nodeType="withEffect">
                                  <p:stCondLst>
                                    <p:cond delay="500"/>
                                  </p:stCondLst>
                                  <p:childTnLst>
                                    <p:animClr clrSpc="rgb" dir="cw">
                                      <p:cBhvr override="childStyle">
                                        <p:cTn id="78" dur="500" fill="hold"/>
                                        <p:tgtEl>
                                          <p:spTgt spid="70"/>
                                        </p:tgtEl>
                                        <p:attrNameLst>
                                          <p:attrName>style.color</p:attrName>
                                        </p:attrNameLst>
                                      </p:cBhvr>
                                      <p:to>
                                        <a:srgbClr val="00B0F0"/>
                                      </p:to>
                                    </p:animClr>
                                    <p:animClr clrSpc="rgb" dir="cw">
                                      <p:cBhvr>
                                        <p:cTn id="79" dur="500" fill="hold"/>
                                        <p:tgtEl>
                                          <p:spTgt spid="70"/>
                                        </p:tgtEl>
                                        <p:attrNameLst>
                                          <p:attrName>fillcolor</p:attrName>
                                        </p:attrNameLst>
                                      </p:cBhvr>
                                      <p:to>
                                        <a:srgbClr val="00B0F0"/>
                                      </p:to>
                                    </p:animClr>
                                    <p:set>
                                      <p:cBhvr>
                                        <p:cTn id="80" dur="500" fill="hold"/>
                                        <p:tgtEl>
                                          <p:spTgt spid="70"/>
                                        </p:tgtEl>
                                        <p:attrNameLst>
                                          <p:attrName>fill.type</p:attrName>
                                        </p:attrNameLst>
                                      </p:cBhvr>
                                      <p:to>
                                        <p:strVal val="solid"/>
                                      </p:to>
                                    </p:set>
                                    <p:set>
                                      <p:cBhvr>
                                        <p:cTn id="81" dur="500" fill="hold"/>
                                        <p:tgtEl>
                                          <p:spTgt spid="70"/>
                                        </p:tgtEl>
                                        <p:attrNameLst>
                                          <p:attrName>fill.on</p:attrName>
                                        </p:attrNameLst>
                                      </p:cBhvr>
                                      <p:to>
                                        <p:strVal val="true"/>
                                      </p:to>
                                    </p:set>
                                  </p:childTnLst>
                                </p:cTn>
                              </p:par>
                              <p:par>
                                <p:cTn id="82" presetID="19" presetClass="emph" presetSubtype="0" fill="hold" grpId="1" nodeType="withEffect">
                                  <p:stCondLst>
                                    <p:cond delay="1000"/>
                                  </p:stCondLst>
                                  <p:childTnLst>
                                    <p:animClr clrSpc="rgb" dir="cw">
                                      <p:cBhvr override="childStyle">
                                        <p:cTn id="83" dur="500" fill="hold"/>
                                        <p:tgtEl>
                                          <p:spTgt spid="74"/>
                                        </p:tgtEl>
                                        <p:attrNameLst>
                                          <p:attrName>style.color</p:attrName>
                                        </p:attrNameLst>
                                      </p:cBhvr>
                                      <p:to>
                                        <a:srgbClr val="00B0F0"/>
                                      </p:to>
                                    </p:animClr>
                                    <p:animClr clrSpc="rgb" dir="cw">
                                      <p:cBhvr>
                                        <p:cTn id="84" dur="500" fill="hold"/>
                                        <p:tgtEl>
                                          <p:spTgt spid="74"/>
                                        </p:tgtEl>
                                        <p:attrNameLst>
                                          <p:attrName>fillcolor</p:attrName>
                                        </p:attrNameLst>
                                      </p:cBhvr>
                                      <p:to>
                                        <a:srgbClr val="00B0F0"/>
                                      </p:to>
                                    </p:animClr>
                                    <p:set>
                                      <p:cBhvr>
                                        <p:cTn id="85" dur="500" fill="hold"/>
                                        <p:tgtEl>
                                          <p:spTgt spid="74"/>
                                        </p:tgtEl>
                                        <p:attrNameLst>
                                          <p:attrName>fill.type</p:attrName>
                                        </p:attrNameLst>
                                      </p:cBhvr>
                                      <p:to>
                                        <p:strVal val="solid"/>
                                      </p:to>
                                    </p:set>
                                    <p:set>
                                      <p:cBhvr>
                                        <p:cTn id="86" dur="500" fill="hold"/>
                                        <p:tgtEl>
                                          <p:spTgt spid="74"/>
                                        </p:tgtEl>
                                        <p:attrNameLst>
                                          <p:attrName>fill.on</p:attrName>
                                        </p:attrNameLst>
                                      </p:cBhvr>
                                      <p:to>
                                        <p:strVal val="true"/>
                                      </p:to>
                                    </p:set>
                                  </p:childTnLst>
                                </p:cTn>
                              </p:par>
                              <p:par>
                                <p:cTn id="87" presetID="19" presetClass="emph" presetSubtype="0" fill="hold" grpId="1" nodeType="withEffect">
                                  <p:stCondLst>
                                    <p:cond delay="1000"/>
                                  </p:stCondLst>
                                  <p:childTnLst>
                                    <p:animClr clrSpc="rgb" dir="cw">
                                      <p:cBhvr override="childStyle">
                                        <p:cTn id="88" dur="500" fill="hold"/>
                                        <p:tgtEl>
                                          <p:spTgt spid="73"/>
                                        </p:tgtEl>
                                        <p:attrNameLst>
                                          <p:attrName>style.color</p:attrName>
                                        </p:attrNameLst>
                                      </p:cBhvr>
                                      <p:to>
                                        <a:srgbClr val="00B0F0"/>
                                      </p:to>
                                    </p:animClr>
                                    <p:animClr clrSpc="rgb" dir="cw">
                                      <p:cBhvr>
                                        <p:cTn id="89" dur="500" fill="hold"/>
                                        <p:tgtEl>
                                          <p:spTgt spid="73"/>
                                        </p:tgtEl>
                                        <p:attrNameLst>
                                          <p:attrName>fillcolor</p:attrName>
                                        </p:attrNameLst>
                                      </p:cBhvr>
                                      <p:to>
                                        <a:srgbClr val="00B0F0"/>
                                      </p:to>
                                    </p:animClr>
                                    <p:set>
                                      <p:cBhvr>
                                        <p:cTn id="90" dur="500" fill="hold"/>
                                        <p:tgtEl>
                                          <p:spTgt spid="73"/>
                                        </p:tgtEl>
                                        <p:attrNameLst>
                                          <p:attrName>fill.type</p:attrName>
                                        </p:attrNameLst>
                                      </p:cBhvr>
                                      <p:to>
                                        <p:strVal val="solid"/>
                                      </p:to>
                                    </p:set>
                                    <p:set>
                                      <p:cBhvr>
                                        <p:cTn id="91" dur="500" fill="hold"/>
                                        <p:tgtEl>
                                          <p:spTgt spid="73"/>
                                        </p:tgtEl>
                                        <p:attrNameLst>
                                          <p:attrName>fill.on</p:attrName>
                                        </p:attrNameLst>
                                      </p:cBhvr>
                                      <p:to>
                                        <p:strVal val="true"/>
                                      </p:to>
                                    </p:set>
                                  </p:childTnLst>
                                </p:cTn>
                              </p:par>
                              <p:par>
                                <p:cTn id="92" presetID="19" presetClass="emph" presetSubtype="0" fill="hold" grpId="1" nodeType="withEffect">
                                  <p:stCondLst>
                                    <p:cond delay="1500"/>
                                  </p:stCondLst>
                                  <p:childTnLst>
                                    <p:animClr clrSpc="rgb" dir="cw">
                                      <p:cBhvr override="childStyle">
                                        <p:cTn id="93" dur="500" fill="hold"/>
                                        <p:tgtEl>
                                          <p:spTgt spid="77"/>
                                        </p:tgtEl>
                                        <p:attrNameLst>
                                          <p:attrName>style.color</p:attrName>
                                        </p:attrNameLst>
                                      </p:cBhvr>
                                      <p:to>
                                        <a:srgbClr val="00B0F0"/>
                                      </p:to>
                                    </p:animClr>
                                    <p:animClr clrSpc="rgb" dir="cw">
                                      <p:cBhvr>
                                        <p:cTn id="94" dur="500" fill="hold"/>
                                        <p:tgtEl>
                                          <p:spTgt spid="77"/>
                                        </p:tgtEl>
                                        <p:attrNameLst>
                                          <p:attrName>fillcolor</p:attrName>
                                        </p:attrNameLst>
                                      </p:cBhvr>
                                      <p:to>
                                        <a:srgbClr val="00B0F0"/>
                                      </p:to>
                                    </p:animClr>
                                    <p:set>
                                      <p:cBhvr>
                                        <p:cTn id="95" dur="500" fill="hold"/>
                                        <p:tgtEl>
                                          <p:spTgt spid="77"/>
                                        </p:tgtEl>
                                        <p:attrNameLst>
                                          <p:attrName>fill.type</p:attrName>
                                        </p:attrNameLst>
                                      </p:cBhvr>
                                      <p:to>
                                        <p:strVal val="solid"/>
                                      </p:to>
                                    </p:set>
                                    <p:set>
                                      <p:cBhvr>
                                        <p:cTn id="96" dur="500" fill="hold"/>
                                        <p:tgtEl>
                                          <p:spTgt spid="77"/>
                                        </p:tgtEl>
                                        <p:attrNameLst>
                                          <p:attrName>fill.on</p:attrName>
                                        </p:attrNameLst>
                                      </p:cBhvr>
                                      <p:to>
                                        <p:strVal val="true"/>
                                      </p:to>
                                    </p:set>
                                  </p:childTnLst>
                                </p:cTn>
                              </p:par>
                              <p:par>
                                <p:cTn id="97" presetID="19" presetClass="emph" presetSubtype="0" fill="hold" grpId="1" nodeType="withEffect">
                                  <p:stCondLst>
                                    <p:cond delay="1500"/>
                                  </p:stCondLst>
                                  <p:childTnLst>
                                    <p:animClr clrSpc="rgb" dir="cw">
                                      <p:cBhvr override="childStyle">
                                        <p:cTn id="98" dur="500" fill="hold"/>
                                        <p:tgtEl>
                                          <p:spTgt spid="76"/>
                                        </p:tgtEl>
                                        <p:attrNameLst>
                                          <p:attrName>style.color</p:attrName>
                                        </p:attrNameLst>
                                      </p:cBhvr>
                                      <p:to>
                                        <a:srgbClr val="00B0F0"/>
                                      </p:to>
                                    </p:animClr>
                                    <p:animClr clrSpc="rgb" dir="cw">
                                      <p:cBhvr>
                                        <p:cTn id="99" dur="500" fill="hold"/>
                                        <p:tgtEl>
                                          <p:spTgt spid="76"/>
                                        </p:tgtEl>
                                        <p:attrNameLst>
                                          <p:attrName>fillcolor</p:attrName>
                                        </p:attrNameLst>
                                      </p:cBhvr>
                                      <p:to>
                                        <a:srgbClr val="00B0F0"/>
                                      </p:to>
                                    </p:animClr>
                                    <p:set>
                                      <p:cBhvr>
                                        <p:cTn id="100" dur="500" fill="hold"/>
                                        <p:tgtEl>
                                          <p:spTgt spid="76"/>
                                        </p:tgtEl>
                                        <p:attrNameLst>
                                          <p:attrName>fill.type</p:attrName>
                                        </p:attrNameLst>
                                      </p:cBhvr>
                                      <p:to>
                                        <p:strVal val="solid"/>
                                      </p:to>
                                    </p:set>
                                    <p:set>
                                      <p:cBhvr>
                                        <p:cTn id="101" dur="500" fill="hold"/>
                                        <p:tgtEl>
                                          <p:spTgt spid="76"/>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79"/>
                                        </p:tgtEl>
                                        <p:attrNameLst>
                                          <p:attrName>style.visibility</p:attrName>
                                        </p:attrNameLst>
                                      </p:cBhvr>
                                      <p:to>
                                        <p:strVal val="hidden"/>
                                      </p:to>
                                    </p:set>
                                  </p:childTnLst>
                                </p:cTn>
                              </p:par>
                              <p:par>
                                <p:cTn id="106" presetID="19" presetClass="emph" presetSubtype="0" fill="hold" grpId="1" nodeType="withEffect">
                                  <p:stCondLst>
                                    <p:cond delay="0"/>
                                  </p:stCondLst>
                                  <p:childTnLst>
                                    <p:animClr clrSpc="rgb" dir="cw">
                                      <p:cBhvr override="childStyle">
                                        <p:cTn id="107" dur="10" fill="hold"/>
                                        <p:tgtEl>
                                          <p:spTgt spid="57"/>
                                        </p:tgtEl>
                                        <p:attrNameLst>
                                          <p:attrName>style.color</p:attrName>
                                        </p:attrNameLst>
                                      </p:cBhvr>
                                      <p:to>
                                        <a:srgbClr val="00B0F0"/>
                                      </p:to>
                                    </p:animClr>
                                    <p:animClr clrSpc="rgb" dir="cw">
                                      <p:cBhvr>
                                        <p:cTn id="108" dur="10" fill="hold"/>
                                        <p:tgtEl>
                                          <p:spTgt spid="57"/>
                                        </p:tgtEl>
                                        <p:attrNameLst>
                                          <p:attrName>fillcolor</p:attrName>
                                        </p:attrNameLst>
                                      </p:cBhvr>
                                      <p:to>
                                        <a:srgbClr val="00B0F0"/>
                                      </p:to>
                                    </p:animClr>
                                    <p:set>
                                      <p:cBhvr>
                                        <p:cTn id="109" dur="10" fill="hold"/>
                                        <p:tgtEl>
                                          <p:spTgt spid="57"/>
                                        </p:tgtEl>
                                        <p:attrNameLst>
                                          <p:attrName>fill.type</p:attrName>
                                        </p:attrNameLst>
                                      </p:cBhvr>
                                      <p:to>
                                        <p:strVal val="solid"/>
                                      </p:to>
                                    </p:set>
                                    <p:set>
                                      <p:cBhvr>
                                        <p:cTn id="110" dur="10" fill="hold"/>
                                        <p:tgtEl>
                                          <p:spTgt spid="57"/>
                                        </p:tgtEl>
                                        <p:attrNameLst>
                                          <p:attrName>fill.on</p:attrName>
                                        </p:attrNameLst>
                                      </p:cBhvr>
                                      <p:to>
                                        <p:strVal val="true"/>
                                      </p:to>
                                    </p:set>
                                  </p:childTnLst>
                                </p:cTn>
                              </p:par>
                              <p:par>
                                <p:cTn id="111" presetID="19" presetClass="emph" presetSubtype="0" fill="hold" grpId="1" nodeType="withEffect">
                                  <p:stCondLst>
                                    <p:cond delay="0"/>
                                  </p:stCondLst>
                                  <p:childTnLst>
                                    <p:animClr clrSpc="rgb" dir="cw">
                                      <p:cBhvr override="childStyle">
                                        <p:cTn id="112" dur="10" fill="hold"/>
                                        <p:tgtEl>
                                          <p:spTgt spid="58"/>
                                        </p:tgtEl>
                                        <p:attrNameLst>
                                          <p:attrName>style.color</p:attrName>
                                        </p:attrNameLst>
                                      </p:cBhvr>
                                      <p:to>
                                        <a:srgbClr val="00B0F0"/>
                                      </p:to>
                                    </p:animClr>
                                    <p:animClr clrSpc="rgb" dir="cw">
                                      <p:cBhvr>
                                        <p:cTn id="113" dur="10" fill="hold"/>
                                        <p:tgtEl>
                                          <p:spTgt spid="58"/>
                                        </p:tgtEl>
                                        <p:attrNameLst>
                                          <p:attrName>fillcolor</p:attrName>
                                        </p:attrNameLst>
                                      </p:cBhvr>
                                      <p:to>
                                        <a:srgbClr val="00B0F0"/>
                                      </p:to>
                                    </p:animClr>
                                    <p:set>
                                      <p:cBhvr>
                                        <p:cTn id="114" dur="10" fill="hold"/>
                                        <p:tgtEl>
                                          <p:spTgt spid="58"/>
                                        </p:tgtEl>
                                        <p:attrNameLst>
                                          <p:attrName>fill.type</p:attrName>
                                        </p:attrNameLst>
                                      </p:cBhvr>
                                      <p:to>
                                        <p:strVal val="solid"/>
                                      </p:to>
                                    </p:set>
                                    <p:set>
                                      <p:cBhvr>
                                        <p:cTn id="115" dur="10" fill="hold"/>
                                        <p:tgtEl>
                                          <p:spTgt spid="58"/>
                                        </p:tgtEl>
                                        <p:attrNameLst>
                                          <p:attrName>fill.on</p:attrName>
                                        </p:attrNameLst>
                                      </p:cBhvr>
                                      <p:to>
                                        <p:strVal val="true"/>
                                      </p:to>
                                    </p:set>
                                  </p:childTnLst>
                                </p:cTn>
                              </p:par>
                              <p:par>
                                <p:cTn id="116" presetID="19" presetClass="emph" presetSubtype="0" fill="hold" grpId="1" nodeType="withEffect">
                                  <p:stCondLst>
                                    <p:cond delay="0"/>
                                  </p:stCondLst>
                                  <p:childTnLst>
                                    <p:animClr clrSpc="rgb" dir="cw">
                                      <p:cBhvr override="childStyle">
                                        <p:cTn id="117" dur="10" fill="hold"/>
                                        <p:tgtEl>
                                          <p:spTgt spid="67"/>
                                        </p:tgtEl>
                                        <p:attrNameLst>
                                          <p:attrName>style.color</p:attrName>
                                        </p:attrNameLst>
                                      </p:cBhvr>
                                      <p:to>
                                        <a:srgbClr val="00B0F0"/>
                                      </p:to>
                                    </p:animClr>
                                    <p:animClr clrSpc="rgb" dir="cw">
                                      <p:cBhvr>
                                        <p:cTn id="118" dur="10" fill="hold"/>
                                        <p:tgtEl>
                                          <p:spTgt spid="67"/>
                                        </p:tgtEl>
                                        <p:attrNameLst>
                                          <p:attrName>fillcolor</p:attrName>
                                        </p:attrNameLst>
                                      </p:cBhvr>
                                      <p:to>
                                        <a:srgbClr val="00B0F0"/>
                                      </p:to>
                                    </p:animClr>
                                    <p:set>
                                      <p:cBhvr>
                                        <p:cTn id="119" dur="10" fill="hold"/>
                                        <p:tgtEl>
                                          <p:spTgt spid="67"/>
                                        </p:tgtEl>
                                        <p:attrNameLst>
                                          <p:attrName>fill.type</p:attrName>
                                        </p:attrNameLst>
                                      </p:cBhvr>
                                      <p:to>
                                        <p:strVal val="solid"/>
                                      </p:to>
                                    </p:set>
                                    <p:set>
                                      <p:cBhvr>
                                        <p:cTn id="120" dur="10" fill="hold"/>
                                        <p:tgtEl>
                                          <p:spTgt spid="67"/>
                                        </p:tgtEl>
                                        <p:attrNameLst>
                                          <p:attrName>fill.on</p:attrName>
                                        </p:attrNameLst>
                                      </p:cBhvr>
                                      <p:to>
                                        <p:strVal val="true"/>
                                      </p:to>
                                    </p:set>
                                  </p:childTnLst>
                                </p:cTn>
                              </p:par>
                              <p:par>
                                <p:cTn id="121" presetID="19" presetClass="emph" presetSubtype="0" fill="hold" grpId="1" nodeType="withEffect">
                                  <p:stCondLst>
                                    <p:cond delay="0"/>
                                  </p:stCondLst>
                                  <p:childTnLst>
                                    <p:animClr clrSpc="rgb" dir="cw">
                                      <p:cBhvr override="childStyle">
                                        <p:cTn id="122" dur="10" fill="hold"/>
                                        <p:tgtEl>
                                          <p:spTgt spid="68"/>
                                        </p:tgtEl>
                                        <p:attrNameLst>
                                          <p:attrName>style.color</p:attrName>
                                        </p:attrNameLst>
                                      </p:cBhvr>
                                      <p:to>
                                        <a:srgbClr val="00B0F0"/>
                                      </p:to>
                                    </p:animClr>
                                    <p:animClr clrSpc="rgb" dir="cw">
                                      <p:cBhvr>
                                        <p:cTn id="123" dur="10" fill="hold"/>
                                        <p:tgtEl>
                                          <p:spTgt spid="68"/>
                                        </p:tgtEl>
                                        <p:attrNameLst>
                                          <p:attrName>fillcolor</p:attrName>
                                        </p:attrNameLst>
                                      </p:cBhvr>
                                      <p:to>
                                        <a:srgbClr val="00B0F0"/>
                                      </p:to>
                                    </p:animClr>
                                    <p:set>
                                      <p:cBhvr>
                                        <p:cTn id="124" dur="10" fill="hold"/>
                                        <p:tgtEl>
                                          <p:spTgt spid="68"/>
                                        </p:tgtEl>
                                        <p:attrNameLst>
                                          <p:attrName>fill.type</p:attrName>
                                        </p:attrNameLst>
                                      </p:cBhvr>
                                      <p:to>
                                        <p:strVal val="solid"/>
                                      </p:to>
                                    </p:set>
                                    <p:set>
                                      <p:cBhvr>
                                        <p:cTn id="125" dur="10" fill="hold"/>
                                        <p:tgtEl>
                                          <p:spTgt spid="68"/>
                                        </p:tgtEl>
                                        <p:attrNameLst>
                                          <p:attrName>fill.on</p:attrName>
                                        </p:attrNameLst>
                                      </p:cBhvr>
                                      <p:to>
                                        <p:strVal val="true"/>
                                      </p:to>
                                    </p:set>
                                  </p:childTnLst>
                                </p:cTn>
                              </p:par>
                              <p:par>
                                <p:cTn id="126" presetID="19" presetClass="emph" presetSubtype="0" fill="hold" grpId="2" nodeType="withEffect">
                                  <p:stCondLst>
                                    <p:cond delay="0"/>
                                  </p:stCondLst>
                                  <p:childTnLst>
                                    <p:animClr clrSpc="rgb" dir="cw">
                                      <p:cBhvr override="childStyle">
                                        <p:cTn id="127" dur="10" fill="hold"/>
                                        <p:tgtEl>
                                          <p:spTgt spid="71"/>
                                        </p:tgtEl>
                                        <p:attrNameLst>
                                          <p:attrName>style.color</p:attrName>
                                        </p:attrNameLst>
                                      </p:cBhvr>
                                      <p:to>
                                        <a:srgbClr val="00B0F0"/>
                                      </p:to>
                                    </p:animClr>
                                    <p:animClr clrSpc="rgb" dir="cw">
                                      <p:cBhvr>
                                        <p:cTn id="128" dur="10" fill="hold"/>
                                        <p:tgtEl>
                                          <p:spTgt spid="71"/>
                                        </p:tgtEl>
                                        <p:attrNameLst>
                                          <p:attrName>fillcolor</p:attrName>
                                        </p:attrNameLst>
                                      </p:cBhvr>
                                      <p:to>
                                        <a:srgbClr val="00B0F0"/>
                                      </p:to>
                                    </p:animClr>
                                    <p:set>
                                      <p:cBhvr>
                                        <p:cTn id="129" dur="10" fill="hold"/>
                                        <p:tgtEl>
                                          <p:spTgt spid="71"/>
                                        </p:tgtEl>
                                        <p:attrNameLst>
                                          <p:attrName>fill.type</p:attrName>
                                        </p:attrNameLst>
                                      </p:cBhvr>
                                      <p:to>
                                        <p:strVal val="solid"/>
                                      </p:to>
                                    </p:set>
                                    <p:set>
                                      <p:cBhvr>
                                        <p:cTn id="130" dur="10" fill="hold"/>
                                        <p:tgtEl>
                                          <p:spTgt spid="71"/>
                                        </p:tgtEl>
                                        <p:attrNameLst>
                                          <p:attrName>fill.on</p:attrName>
                                        </p:attrNameLst>
                                      </p:cBhvr>
                                      <p:to>
                                        <p:strVal val="true"/>
                                      </p:to>
                                    </p:set>
                                  </p:childTnLst>
                                </p:cTn>
                              </p:par>
                              <p:par>
                                <p:cTn id="131" presetID="19" presetClass="emph" presetSubtype="0" fill="hold" grpId="2" nodeType="withEffect">
                                  <p:stCondLst>
                                    <p:cond delay="0"/>
                                  </p:stCondLst>
                                  <p:childTnLst>
                                    <p:animClr clrSpc="rgb" dir="cw">
                                      <p:cBhvr override="childStyle">
                                        <p:cTn id="132" dur="10" fill="hold"/>
                                        <p:tgtEl>
                                          <p:spTgt spid="70"/>
                                        </p:tgtEl>
                                        <p:attrNameLst>
                                          <p:attrName>style.color</p:attrName>
                                        </p:attrNameLst>
                                      </p:cBhvr>
                                      <p:to>
                                        <a:srgbClr val="00B0F0"/>
                                      </p:to>
                                    </p:animClr>
                                    <p:animClr clrSpc="rgb" dir="cw">
                                      <p:cBhvr>
                                        <p:cTn id="133" dur="10" fill="hold"/>
                                        <p:tgtEl>
                                          <p:spTgt spid="70"/>
                                        </p:tgtEl>
                                        <p:attrNameLst>
                                          <p:attrName>fillcolor</p:attrName>
                                        </p:attrNameLst>
                                      </p:cBhvr>
                                      <p:to>
                                        <a:srgbClr val="00B0F0"/>
                                      </p:to>
                                    </p:animClr>
                                    <p:set>
                                      <p:cBhvr>
                                        <p:cTn id="134" dur="10" fill="hold"/>
                                        <p:tgtEl>
                                          <p:spTgt spid="70"/>
                                        </p:tgtEl>
                                        <p:attrNameLst>
                                          <p:attrName>fill.type</p:attrName>
                                        </p:attrNameLst>
                                      </p:cBhvr>
                                      <p:to>
                                        <p:strVal val="solid"/>
                                      </p:to>
                                    </p:set>
                                    <p:set>
                                      <p:cBhvr>
                                        <p:cTn id="135" dur="10" fill="hold"/>
                                        <p:tgtEl>
                                          <p:spTgt spid="70"/>
                                        </p:tgtEl>
                                        <p:attrNameLst>
                                          <p:attrName>fill.on</p:attrName>
                                        </p:attrNameLst>
                                      </p:cBhvr>
                                      <p:to>
                                        <p:strVal val="true"/>
                                      </p:to>
                                    </p:set>
                                  </p:childTnLst>
                                </p:cTn>
                              </p:par>
                              <p:par>
                                <p:cTn id="136" presetID="10" presetClass="entr" presetSubtype="0" fill="hold" grpId="0" nodeType="withEffect">
                                  <p:stCondLst>
                                    <p:cond delay="500"/>
                                  </p:stCondLst>
                                  <p:childTnLst>
                                    <p:set>
                                      <p:cBhvr>
                                        <p:cTn id="137" dur="1" fill="hold">
                                          <p:stCondLst>
                                            <p:cond delay="0"/>
                                          </p:stCondLst>
                                        </p:cTn>
                                        <p:tgtEl>
                                          <p:spTgt spid="80"/>
                                        </p:tgtEl>
                                        <p:attrNameLst>
                                          <p:attrName>style.visibility</p:attrName>
                                        </p:attrNameLst>
                                      </p:cBhvr>
                                      <p:to>
                                        <p:strVal val="visible"/>
                                      </p:to>
                                    </p:set>
                                    <p:animEffect transition="in" filter="fade">
                                      <p:cBhvr>
                                        <p:cTn id="138" dur="500"/>
                                        <p:tgtEl>
                                          <p:spTgt spid="80"/>
                                        </p:tgtEl>
                                      </p:cBhvr>
                                    </p:animEffect>
                                  </p:childTnLst>
                                </p:cTn>
                              </p:par>
                              <p:par>
                                <p:cTn id="139" presetID="19" presetClass="emph" presetSubtype="0" fill="hold" grpId="2" nodeType="withEffect">
                                  <p:stCondLst>
                                    <p:cond delay="1000"/>
                                  </p:stCondLst>
                                  <p:childTnLst>
                                    <p:animClr clrSpc="rgb" dir="cw">
                                      <p:cBhvr override="childStyle">
                                        <p:cTn id="140" dur="500" fill="hold"/>
                                        <p:tgtEl>
                                          <p:spTgt spid="74"/>
                                        </p:tgtEl>
                                        <p:attrNameLst>
                                          <p:attrName>style.color</p:attrName>
                                        </p:attrNameLst>
                                      </p:cBhvr>
                                      <p:to>
                                        <a:srgbClr val="FAC08F"/>
                                      </p:to>
                                    </p:animClr>
                                    <p:animClr clrSpc="rgb" dir="cw">
                                      <p:cBhvr>
                                        <p:cTn id="141" dur="500" fill="hold"/>
                                        <p:tgtEl>
                                          <p:spTgt spid="74"/>
                                        </p:tgtEl>
                                        <p:attrNameLst>
                                          <p:attrName>fillcolor</p:attrName>
                                        </p:attrNameLst>
                                      </p:cBhvr>
                                      <p:to>
                                        <a:srgbClr val="FAC08F"/>
                                      </p:to>
                                    </p:animClr>
                                    <p:set>
                                      <p:cBhvr>
                                        <p:cTn id="142" dur="500" fill="hold"/>
                                        <p:tgtEl>
                                          <p:spTgt spid="74"/>
                                        </p:tgtEl>
                                        <p:attrNameLst>
                                          <p:attrName>fill.type</p:attrName>
                                        </p:attrNameLst>
                                      </p:cBhvr>
                                      <p:to>
                                        <p:strVal val="solid"/>
                                      </p:to>
                                    </p:set>
                                    <p:set>
                                      <p:cBhvr>
                                        <p:cTn id="143" dur="500" fill="hold"/>
                                        <p:tgtEl>
                                          <p:spTgt spid="74"/>
                                        </p:tgtEl>
                                        <p:attrNameLst>
                                          <p:attrName>fill.on</p:attrName>
                                        </p:attrNameLst>
                                      </p:cBhvr>
                                      <p:to>
                                        <p:strVal val="true"/>
                                      </p:to>
                                    </p:set>
                                  </p:childTnLst>
                                </p:cTn>
                              </p:par>
                              <p:par>
                                <p:cTn id="144" presetID="19" presetClass="emph" presetSubtype="0" fill="hold" grpId="2" nodeType="withEffect">
                                  <p:stCondLst>
                                    <p:cond delay="1000"/>
                                  </p:stCondLst>
                                  <p:childTnLst>
                                    <p:animClr clrSpc="rgb" dir="cw">
                                      <p:cBhvr override="childStyle">
                                        <p:cTn id="145" dur="500" fill="hold"/>
                                        <p:tgtEl>
                                          <p:spTgt spid="73"/>
                                        </p:tgtEl>
                                        <p:attrNameLst>
                                          <p:attrName>style.color</p:attrName>
                                        </p:attrNameLst>
                                      </p:cBhvr>
                                      <p:to>
                                        <a:srgbClr val="FAC08F"/>
                                      </p:to>
                                    </p:animClr>
                                    <p:animClr clrSpc="rgb" dir="cw">
                                      <p:cBhvr>
                                        <p:cTn id="146" dur="500" fill="hold"/>
                                        <p:tgtEl>
                                          <p:spTgt spid="73"/>
                                        </p:tgtEl>
                                        <p:attrNameLst>
                                          <p:attrName>fillcolor</p:attrName>
                                        </p:attrNameLst>
                                      </p:cBhvr>
                                      <p:to>
                                        <a:srgbClr val="FAC08F"/>
                                      </p:to>
                                    </p:animClr>
                                    <p:set>
                                      <p:cBhvr>
                                        <p:cTn id="147" dur="500" fill="hold"/>
                                        <p:tgtEl>
                                          <p:spTgt spid="73"/>
                                        </p:tgtEl>
                                        <p:attrNameLst>
                                          <p:attrName>fill.type</p:attrName>
                                        </p:attrNameLst>
                                      </p:cBhvr>
                                      <p:to>
                                        <p:strVal val="solid"/>
                                      </p:to>
                                    </p:set>
                                    <p:set>
                                      <p:cBhvr>
                                        <p:cTn id="148" dur="500" fill="hold"/>
                                        <p:tgtEl>
                                          <p:spTgt spid="73"/>
                                        </p:tgtEl>
                                        <p:attrNameLst>
                                          <p:attrName>fill.on</p:attrName>
                                        </p:attrNameLst>
                                      </p:cBhvr>
                                      <p:to>
                                        <p:strVal val="true"/>
                                      </p:to>
                                    </p:set>
                                  </p:childTnLst>
                                </p:cTn>
                              </p:par>
                              <p:par>
                                <p:cTn id="149" presetID="19" presetClass="emph" presetSubtype="0" fill="hold" grpId="2" nodeType="withEffect">
                                  <p:stCondLst>
                                    <p:cond delay="1000"/>
                                  </p:stCondLst>
                                  <p:childTnLst>
                                    <p:animClr clrSpc="rgb" dir="cw">
                                      <p:cBhvr override="childStyle">
                                        <p:cTn id="150" dur="500" fill="hold"/>
                                        <p:tgtEl>
                                          <p:spTgt spid="77"/>
                                        </p:tgtEl>
                                        <p:attrNameLst>
                                          <p:attrName>style.color</p:attrName>
                                        </p:attrNameLst>
                                      </p:cBhvr>
                                      <p:to>
                                        <a:srgbClr val="FAC08F"/>
                                      </p:to>
                                    </p:animClr>
                                    <p:animClr clrSpc="rgb" dir="cw">
                                      <p:cBhvr>
                                        <p:cTn id="151" dur="500" fill="hold"/>
                                        <p:tgtEl>
                                          <p:spTgt spid="77"/>
                                        </p:tgtEl>
                                        <p:attrNameLst>
                                          <p:attrName>fillcolor</p:attrName>
                                        </p:attrNameLst>
                                      </p:cBhvr>
                                      <p:to>
                                        <a:srgbClr val="FAC08F"/>
                                      </p:to>
                                    </p:animClr>
                                    <p:set>
                                      <p:cBhvr>
                                        <p:cTn id="152" dur="500" fill="hold"/>
                                        <p:tgtEl>
                                          <p:spTgt spid="77"/>
                                        </p:tgtEl>
                                        <p:attrNameLst>
                                          <p:attrName>fill.type</p:attrName>
                                        </p:attrNameLst>
                                      </p:cBhvr>
                                      <p:to>
                                        <p:strVal val="solid"/>
                                      </p:to>
                                    </p:set>
                                    <p:set>
                                      <p:cBhvr>
                                        <p:cTn id="153" dur="500" fill="hold"/>
                                        <p:tgtEl>
                                          <p:spTgt spid="77"/>
                                        </p:tgtEl>
                                        <p:attrNameLst>
                                          <p:attrName>fill.on</p:attrName>
                                        </p:attrNameLst>
                                      </p:cBhvr>
                                      <p:to>
                                        <p:strVal val="true"/>
                                      </p:to>
                                    </p:set>
                                  </p:childTnLst>
                                </p:cTn>
                              </p:par>
                              <p:par>
                                <p:cTn id="154" presetID="19" presetClass="emph" presetSubtype="0" fill="hold" grpId="2" nodeType="withEffect">
                                  <p:stCondLst>
                                    <p:cond delay="1000"/>
                                  </p:stCondLst>
                                  <p:childTnLst>
                                    <p:animClr clrSpc="rgb" dir="cw">
                                      <p:cBhvr override="childStyle">
                                        <p:cTn id="155" dur="500" fill="hold"/>
                                        <p:tgtEl>
                                          <p:spTgt spid="76"/>
                                        </p:tgtEl>
                                        <p:attrNameLst>
                                          <p:attrName>style.color</p:attrName>
                                        </p:attrNameLst>
                                      </p:cBhvr>
                                      <p:to>
                                        <a:srgbClr val="FAC08F"/>
                                      </p:to>
                                    </p:animClr>
                                    <p:animClr clrSpc="rgb" dir="cw">
                                      <p:cBhvr>
                                        <p:cTn id="156" dur="500" fill="hold"/>
                                        <p:tgtEl>
                                          <p:spTgt spid="76"/>
                                        </p:tgtEl>
                                        <p:attrNameLst>
                                          <p:attrName>fillcolor</p:attrName>
                                        </p:attrNameLst>
                                      </p:cBhvr>
                                      <p:to>
                                        <a:srgbClr val="FAC08F"/>
                                      </p:to>
                                    </p:animClr>
                                    <p:set>
                                      <p:cBhvr>
                                        <p:cTn id="157" dur="500" fill="hold"/>
                                        <p:tgtEl>
                                          <p:spTgt spid="76"/>
                                        </p:tgtEl>
                                        <p:attrNameLst>
                                          <p:attrName>fill.type</p:attrName>
                                        </p:attrNameLst>
                                      </p:cBhvr>
                                      <p:to>
                                        <p:strVal val="solid"/>
                                      </p:to>
                                    </p:set>
                                    <p:set>
                                      <p:cBhvr>
                                        <p:cTn id="158" dur="500" fill="hold"/>
                                        <p:tgtEl>
                                          <p:spTgt spid="76"/>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80"/>
                                        </p:tgtEl>
                                        <p:attrNameLst>
                                          <p:attrName>style.visibility</p:attrName>
                                        </p:attrNameLst>
                                      </p:cBhvr>
                                      <p:to>
                                        <p:strVal val="hidden"/>
                                      </p:to>
                                    </p:set>
                                  </p:childTnLst>
                                </p:cTn>
                              </p:par>
                              <p:par>
                                <p:cTn id="163" presetID="10" presetClass="entr" presetSubtype="0" fill="hold" grpId="0" nodeType="withEffect">
                                  <p:stCondLst>
                                    <p:cond delay="0"/>
                                  </p:stCondLst>
                                  <p:childTnLst>
                                    <p:set>
                                      <p:cBhvr>
                                        <p:cTn id="164" dur="1" fill="hold">
                                          <p:stCondLst>
                                            <p:cond delay="0"/>
                                          </p:stCondLst>
                                        </p:cTn>
                                        <p:tgtEl>
                                          <p:spTgt spid="81"/>
                                        </p:tgtEl>
                                        <p:attrNameLst>
                                          <p:attrName>style.visibility</p:attrName>
                                        </p:attrNameLst>
                                      </p:cBhvr>
                                      <p:to>
                                        <p:strVal val="visible"/>
                                      </p:to>
                                    </p:set>
                                    <p:animEffect transition="in" filter="fade">
                                      <p:cBhvr>
                                        <p:cTn id="165" dur="500"/>
                                        <p:tgtEl>
                                          <p:spTgt spid="81"/>
                                        </p:tgtEl>
                                      </p:cBhvr>
                                    </p:animEffect>
                                  </p:childTnLst>
                                </p:cTn>
                              </p:par>
                              <p:par>
                                <p:cTn id="166" presetID="19" presetClass="emph" presetSubtype="0" fill="hold" grpId="3" nodeType="withEffect">
                                  <p:stCondLst>
                                    <p:cond delay="500"/>
                                  </p:stCondLst>
                                  <p:childTnLst>
                                    <p:animClr clrSpc="rgb" dir="cw">
                                      <p:cBhvr override="childStyle">
                                        <p:cTn id="167" dur="500" fill="hold"/>
                                        <p:tgtEl>
                                          <p:spTgt spid="77"/>
                                        </p:tgtEl>
                                        <p:attrNameLst>
                                          <p:attrName>style.color</p:attrName>
                                        </p:attrNameLst>
                                      </p:cBhvr>
                                      <p:to>
                                        <a:srgbClr val="D8D8D8"/>
                                      </p:to>
                                    </p:animClr>
                                    <p:animClr clrSpc="rgb" dir="cw">
                                      <p:cBhvr>
                                        <p:cTn id="168" dur="500" fill="hold"/>
                                        <p:tgtEl>
                                          <p:spTgt spid="77"/>
                                        </p:tgtEl>
                                        <p:attrNameLst>
                                          <p:attrName>fillcolor</p:attrName>
                                        </p:attrNameLst>
                                      </p:cBhvr>
                                      <p:to>
                                        <a:srgbClr val="D8D8D8"/>
                                      </p:to>
                                    </p:animClr>
                                    <p:set>
                                      <p:cBhvr>
                                        <p:cTn id="169" dur="500" fill="hold"/>
                                        <p:tgtEl>
                                          <p:spTgt spid="77"/>
                                        </p:tgtEl>
                                        <p:attrNameLst>
                                          <p:attrName>fill.type</p:attrName>
                                        </p:attrNameLst>
                                      </p:cBhvr>
                                      <p:to>
                                        <p:strVal val="solid"/>
                                      </p:to>
                                    </p:set>
                                    <p:set>
                                      <p:cBhvr>
                                        <p:cTn id="170" dur="500" fill="hold"/>
                                        <p:tgtEl>
                                          <p:spTgt spid="77"/>
                                        </p:tgtEl>
                                        <p:attrNameLst>
                                          <p:attrName>fill.on</p:attrName>
                                        </p:attrNameLst>
                                      </p:cBhvr>
                                      <p:to>
                                        <p:strVal val="true"/>
                                      </p:to>
                                    </p:set>
                                  </p:childTnLst>
                                </p:cTn>
                              </p:par>
                              <p:par>
                                <p:cTn id="171" presetID="19" presetClass="emph" presetSubtype="0" fill="hold" grpId="3" nodeType="withEffect">
                                  <p:stCondLst>
                                    <p:cond delay="500"/>
                                  </p:stCondLst>
                                  <p:childTnLst>
                                    <p:animClr clrSpc="rgb" dir="cw">
                                      <p:cBhvr override="childStyle">
                                        <p:cTn id="172" dur="500" fill="hold"/>
                                        <p:tgtEl>
                                          <p:spTgt spid="76"/>
                                        </p:tgtEl>
                                        <p:attrNameLst>
                                          <p:attrName>style.color</p:attrName>
                                        </p:attrNameLst>
                                      </p:cBhvr>
                                      <p:to>
                                        <a:srgbClr val="D8D8D8"/>
                                      </p:to>
                                    </p:animClr>
                                    <p:animClr clrSpc="rgb" dir="cw">
                                      <p:cBhvr>
                                        <p:cTn id="173" dur="500" fill="hold"/>
                                        <p:tgtEl>
                                          <p:spTgt spid="76"/>
                                        </p:tgtEl>
                                        <p:attrNameLst>
                                          <p:attrName>fillcolor</p:attrName>
                                        </p:attrNameLst>
                                      </p:cBhvr>
                                      <p:to>
                                        <a:srgbClr val="D8D8D8"/>
                                      </p:to>
                                    </p:animClr>
                                    <p:set>
                                      <p:cBhvr>
                                        <p:cTn id="174" dur="500" fill="hold"/>
                                        <p:tgtEl>
                                          <p:spTgt spid="76"/>
                                        </p:tgtEl>
                                        <p:attrNameLst>
                                          <p:attrName>fill.type</p:attrName>
                                        </p:attrNameLst>
                                      </p:cBhvr>
                                      <p:to>
                                        <p:strVal val="solid"/>
                                      </p:to>
                                    </p:set>
                                    <p:set>
                                      <p:cBhvr>
                                        <p:cTn id="175" dur="500" fill="hold"/>
                                        <p:tgtEl>
                                          <p:spTgt spid="76"/>
                                        </p:tgtEl>
                                        <p:attrNameLst>
                                          <p:attrName>fill.on</p:attrName>
                                        </p:attrNameLst>
                                      </p:cBhvr>
                                      <p:to>
                                        <p:strVal val="true"/>
                                      </p:to>
                                    </p:set>
                                  </p:childTnLst>
                                </p:cTn>
                              </p:par>
                              <p:par>
                                <p:cTn id="176" presetID="19" presetClass="emph" presetSubtype="0" fill="hold" grpId="3" nodeType="withEffect">
                                  <p:stCondLst>
                                    <p:cond delay="1000"/>
                                  </p:stCondLst>
                                  <p:childTnLst>
                                    <p:animClr clrSpc="rgb" dir="cw">
                                      <p:cBhvr override="childStyle">
                                        <p:cTn id="177" dur="500" fill="hold"/>
                                        <p:tgtEl>
                                          <p:spTgt spid="74"/>
                                        </p:tgtEl>
                                        <p:attrNameLst>
                                          <p:attrName>style.color</p:attrName>
                                        </p:attrNameLst>
                                      </p:cBhvr>
                                      <p:to>
                                        <a:srgbClr val="D8D8D8"/>
                                      </p:to>
                                    </p:animClr>
                                    <p:animClr clrSpc="rgb" dir="cw">
                                      <p:cBhvr>
                                        <p:cTn id="178" dur="500" fill="hold"/>
                                        <p:tgtEl>
                                          <p:spTgt spid="74"/>
                                        </p:tgtEl>
                                        <p:attrNameLst>
                                          <p:attrName>fillcolor</p:attrName>
                                        </p:attrNameLst>
                                      </p:cBhvr>
                                      <p:to>
                                        <a:srgbClr val="D8D8D8"/>
                                      </p:to>
                                    </p:animClr>
                                    <p:set>
                                      <p:cBhvr>
                                        <p:cTn id="179" dur="500" fill="hold"/>
                                        <p:tgtEl>
                                          <p:spTgt spid="74"/>
                                        </p:tgtEl>
                                        <p:attrNameLst>
                                          <p:attrName>fill.type</p:attrName>
                                        </p:attrNameLst>
                                      </p:cBhvr>
                                      <p:to>
                                        <p:strVal val="solid"/>
                                      </p:to>
                                    </p:set>
                                    <p:set>
                                      <p:cBhvr>
                                        <p:cTn id="180" dur="500" fill="hold"/>
                                        <p:tgtEl>
                                          <p:spTgt spid="74"/>
                                        </p:tgtEl>
                                        <p:attrNameLst>
                                          <p:attrName>fill.on</p:attrName>
                                        </p:attrNameLst>
                                      </p:cBhvr>
                                      <p:to>
                                        <p:strVal val="true"/>
                                      </p:to>
                                    </p:set>
                                  </p:childTnLst>
                                </p:cTn>
                              </p:par>
                              <p:par>
                                <p:cTn id="181" presetID="19" presetClass="emph" presetSubtype="0" fill="hold" grpId="3" nodeType="withEffect">
                                  <p:stCondLst>
                                    <p:cond delay="1000"/>
                                  </p:stCondLst>
                                  <p:childTnLst>
                                    <p:animClr clrSpc="rgb" dir="cw">
                                      <p:cBhvr override="childStyle">
                                        <p:cTn id="182" dur="500" fill="hold"/>
                                        <p:tgtEl>
                                          <p:spTgt spid="73"/>
                                        </p:tgtEl>
                                        <p:attrNameLst>
                                          <p:attrName>style.color</p:attrName>
                                        </p:attrNameLst>
                                      </p:cBhvr>
                                      <p:to>
                                        <a:srgbClr val="D8D8D8"/>
                                      </p:to>
                                    </p:animClr>
                                    <p:animClr clrSpc="rgb" dir="cw">
                                      <p:cBhvr>
                                        <p:cTn id="183" dur="500" fill="hold"/>
                                        <p:tgtEl>
                                          <p:spTgt spid="73"/>
                                        </p:tgtEl>
                                        <p:attrNameLst>
                                          <p:attrName>fillcolor</p:attrName>
                                        </p:attrNameLst>
                                      </p:cBhvr>
                                      <p:to>
                                        <a:srgbClr val="D8D8D8"/>
                                      </p:to>
                                    </p:animClr>
                                    <p:set>
                                      <p:cBhvr>
                                        <p:cTn id="184" dur="500" fill="hold"/>
                                        <p:tgtEl>
                                          <p:spTgt spid="73"/>
                                        </p:tgtEl>
                                        <p:attrNameLst>
                                          <p:attrName>fill.type</p:attrName>
                                        </p:attrNameLst>
                                      </p:cBhvr>
                                      <p:to>
                                        <p:strVal val="solid"/>
                                      </p:to>
                                    </p:set>
                                    <p:set>
                                      <p:cBhvr>
                                        <p:cTn id="185" dur="500" fill="hold"/>
                                        <p:tgtEl>
                                          <p:spTgt spid="7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0" grpId="0"/>
      <p:bldP spid="80" grpId="1"/>
      <p:bldP spid="79" grpId="0"/>
      <p:bldP spid="79" grpId="1"/>
      <p:bldP spid="78" grpId="0"/>
      <p:bldP spid="78" grpId="1"/>
      <p:bldP spid="5" grpId="0"/>
      <p:bldP spid="5" grpId="1"/>
      <p:bldP spid="76" grpId="0" animBg="1"/>
      <p:bldP spid="76" grpId="1" animBg="1"/>
      <p:bldP spid="76" grpId="2" animBg="1"/>
      <p:bldP spid="76" grpId="3" animBg="1"/>
      <p:bldP spid="77" grpId="0" animBg="1"/>
      <p:bldP spid="77" grpId="1" animBg="1"/>
      <p:bldP spid="77" grpId="2" animBg="1"/>
      <p:bldP spid="77" grpId="3" animBg="1"/>
      <p:bldP spid="73" grpId="0" animBg="1"/>
      <p:bldP spid="73" grpId="1" animBg="1"/>
      <p:bldP spid="73" grpId="2" animBg="1"/>
      <p:bldP spid="73" grpId="3" animBg="1"/>
      <p:bldP spid="74" grpId="0" animBg="1"/>
      <p:bldP spid="74" grpId="1" animBg="1"/>
      <p:bldP spid="74" grpId="2" animBg="1"/>
      <p:bldP spid="74" grpId="3" animBg="1"/>
      <p:bldP spid="70" grpId="0" animBg="1"/>
      <p:bldP spid="70" grpId="1" animBg="1"/>
      <p:bldP spid="70" grpId="2" animBg="1"/>
      <p:bldP spid="71" grpId="0" animBg="1"/>
      <p:bldP spid="71" grpId="1" animBg="1"/>
      <p:bldP spid="71" grpId="2" animBg="1"/>
      <p:bldP spid="67" grpId="0" animBg="1"/>
      <p:bldP spid="67" grpId="1" animBg="1"/>
      <p:bldP spid="68" grpId="0" animBg="1"/>
      <p:bldP spid="68" grpId="1" animBg="1"/>
      <p:bldP spid="57" grpId="0" animBg="1"/>
      <p:bldP spid="57" grpId="1" animBg="1"/>
      <p:bldP spid="58" grpId="0" animBg="1"/>
      <p:bldP spid="5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Auto-Scaling </a:t>
            </a:r>
            <a:r>
              <a:rPr lang="en-US" dirty="0"/>
              <a:t>Virtual Machines</a:t>
            </a:r>
          </a:p>
        </p:txBody>
      </p:sp>
      <p:sp>
        <p:nvSpPr>
          <p:cNvPr id="3" name="Content Placeholder 2"/>
          <p:cNvSpPr>
            <a:spLocks noGrp="1"/>
          </p:cNvSpPr>
          <p:nvPr>
            <p:ph sz="quarter" idx="10"/>
          </p:nvPr>
        </p:nvSpPr>
        <p:spPr>
          <a:xfrm>
            <a:off x="379413" y="1388226"/>
            <a:ext cx="11525250" cy="1139821"/>
          </a:xfrm>
        </p:spPr>
        <p:txBody>
          <a:bodyPr/>
          <a:lstStyle/>
          <a:p>
            <a:pPr lvl="0"/>
            <a:r>
              <a:rPr lang="en-US" dirty="0">
                <a:solidFill>
                  <a:srgbClr val="000000"/>
                </a:solidFill>
              </a:rPr>
              <a:t>Virtual Machines can automatically scale horizontally </a:t>
            </a:r>
            <a:r>
              <a:rPr lang="en-US" dirty="0" smtClean="0">
                <a:solidFill>
                  <a:srgbClr val="000000"/>
                </a:solidFill>
              </a:rPr>
              <a:t/>
            </a:r>
            <a:br>
              <a:rPr lang="en-US" dirty="0" smtClean="0">
                <a:solidFill>
                  <a:srgbClr val="000000"/>
                </a:solidFill>
              </a:rPr>
            </a:br>
            <a:r>
              <a:rPr lang="en-US" dirty="0" smtClean="0">
                <a:solidFill>
                  <a:srgbClr val="000000"/>
                </a:solidFill>
              </a:rPr>
              <a:t>by </a:t>
            </a:r>
            <a:r>
              <a:rPr lang="en-US" dirty="0">
                <a:solidFill>
                  <a:srgbClr val="000000"/>
                </a:solidFill>
              </a:rPr>
              <a:t>monitoring </a:t>
            </a:r>
            <a:r>
              <a:rPr lang="en-US" dirty="0" smtClean="0">
                <a:solidFill>
                  <a:srgbClr val="000000"/>
                </a:solidFill>
              </a:rPr>
              <a:t>specific metrics:</a:t>
            </a:r>
            <a:endParaRPr lang="en-US" dirty="0">
              <a:solidFill>
                <a:srgbClr val="000000"/>
              </a:solidFill>
            </a:endParaRPr>
          </a:p>
        </p:txBody>
      </p:sp>
      <p:graphicFrame>
        <p:nvGraphicFramePr>
          <p:cNvPr id="4" name="Diagram 3"/>
          <p:cNvGraphicFramePr/>
          <p:nvPr>
            <p:extLst>
              <p:ext uri="{D42A27DB-BD31-4B8C-83A1-F6EECF244321}">
                <p14:modId xmlns:p14="http://schemas.microsoft.com/office/powerpoint/2010/main" val="473554468"/>
              </p:ext>
            </p:extLst>
          </p:nvPr>
        </p:nvGraphicFramePr>
        <p:xfrm>
          <a:off x="923365" y="2832847"/>
          <a:ext cx="10345271" cy="3245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87241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Disk Management</a:t>
            </a:r>
            <a:endParaRPr lang="en-US" dirty="0"/>
          </a:p>
        </p:txBody>
      </p:sp>
      <p:sp>
        <p:nvSpPr>
          <p:cNvPr id="3" name="Subtitle 2"/>
          <p:cNvSpPr>
            <a:spLocks noGrp="1"/>
          </p:cNvSpPr>
          <p:nvPr>
            <p:ph type="subTitle" idx="1"/>
          </p:nvPr>
        </p:nvSpPr>
        <p:spPr/>
        <p:txBody>
          <a:bodyPr/>
          <a:lstStyle/>
          <a:p>
            <a:r>
              <a:rPr lang="en-US" dirty="0"/>
              <a:t>Bret Stateham | Senior Technical Evangelist</a:t>
            </a:r>
          </a:p>
          <a:p>
            <a:r>
              <a:rPr lang="en-US" dirty="0"/>
              <a:t>Sidney Andrews | Cloud Applications </a:t>
            </a:r>
            <a:r>
              <a:rPr lang="en-US" dirty="0" smtClean="0"/>
              <a:t>Consultant</a:t>
            </a:r>
            <a:endParaRPr lang="en-US" dirty="0"/>
          </a:p>
        </p:txBody>
      </p:sp>
    </p:spTree>
    <p:extLst>
      <p:ext uri="{BB962C8B-B14F-4D97-AF65-F5344CB8AC3E}">
        <p14:creationId xmlns:p14="http://schemas.microsoft.com/office/powerpoint/2010/main" val="6547507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Disks and Images</a:t>
            </a:r>
            <a:endParaRPr lang="en-US" dirty="0"/>
          </a:p>
        </p:txBody>
      </p:sp>
      <p:sp>
        <p:nvSpPr>
          <p:cNvPr id="4" name="Rectangle 3"/>
          <p:cNvSpPr/>
          <p:nvPr/>
        </p:nvSpPr>
        <p:spPr bwMode="auto">
          <a:xfrm>
            <a:off x="3562545" y="1309358"/>
            <a:ext cx="6208978" cy="2408979"/>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5" name="Group 4"/>
          <p:cNvGrpSpPr/>
          <p:nvPr/>
        </p:nvGrpSpPr>
        <p:grpSpPr>
          <a:xfrm>
            <a:off x="1125602" y="1309358"/>
            <a:ext cx="2343960" cy="2408979"/>
            <a:chOff x="829782" y="750015"/>
            <a:chExt cx="1758428" cy="1807205"/>
          </a:xfrm>
        </p:grpSpPr>
        <p:sp>
          <p:nvSpPr>
            <p:cNvPr id="6" name="Rectangle 5"/>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7"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8"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9"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0"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11" name="Group 10"/>
          <p:cNvGrpSpPr/>
          <p:nvPr/>
        </p:nvGrpSpPr>
        <p:grpSpPr>
          <a:xfrm>
            <a:off x="1125603" y="3879477"/>
            <a:ext cx="2352490" cy="2394751"/>
            <a:chOff x="3055099" y="760689"/>
            <a:chExt cx="1764827" cy="1796531"/>
          </a:xfrm>
        </p:grpSpPr>
        <p:sp>
          <p:nvSpPr>
            <p:cNvPr id="12" name="Rectangle 11"/>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13"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4"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5"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6"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17" name="Rectangle 16"/>
          <p:cNvSpPr/>
          <p:nvPr/>
        </p:nvSpPr>
        <p:spPr bwMode="auto">
          <a:xfrm>
            <a:off x="3579762" y="3879477"/>
            <a:ext cx="6191760" cy="2408979"/>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18" name="TextBox 17"/>
          <p:cNvSpPr txBox="1"/>
          <p:nvPr/>
        </p:nvSpPr>
        <p:spPr>
          <a:xfrm>
            <a:off x="3705430" y="1750756"/>
            <a:ext cx="6066092" cy="1335750"/>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chemeClr val="tx1">
                    <a:lumMod val="75000"/>
                    <a:lumOff val="25000"/>
                  </a:schemeClr>
                </a:solidFill>
              </a:rPr>
              <a:t>Base OS image for new Virtual Machines</a:t>
            </a:r>
          </a:p>
          <a:p>
            <a:pPr>
              <a:lnSpc>
                <a:spcPct val="90000"/>
              </a:lnSpc>
              <a:spcBef>
                <a:spcPct val="20000"/>
              </a:spcBef>
              <a:buSzPct val="80000"/>
            </a:pPr>
            <a:r>
              <a:rPr lang="en-US" sz="2800" dirty="0">
                <a:solidFill>
                  <a:schemeClr val="tx1">
                    <a:lumMod val="75000"/>
                    <a:lumOff val="25000"/>
                  </a:schemeClr>
                </a:solidFill>
              </a:rPr>
              <a:t>Sys-Prepped/Generalized/Read Only </a:t>
            </a:r>
          </a:p>
          <a:p>
            <a:pPr>
              <a:lnSpc>
                <a:spcPct val="90000"/>
              </a:lnSpc>
              <a:spcBef>
                <a:spcPct val="20000"/>
              </a:spcBef>
              <a:buSzPct val="80000"/>
            </a:pPr>
            <a:r>
              <a:rPr lang="en-US" sz="2800" dirty="0">
                <a:solidFill>
                  <a:schemeClr val="tx1">
                    <a:lumMod val="75000"/>
                    <a:lumOff val="25000"/>
                  </a:schemeClr>
                </a:solidFill>
              </a:rPr>
              <a:t>Created by uploading or by capture</a:t>
            </a:r>
          </a:p>
        </p:txBody>
      </p:sp>
      <p:sp>
        <p:nvSpPr>
          <p:cNvPr id="19" name="TextBox 18"/>
          <p:cNvSpPr txBox="1"/>
          <p:nvPr/>
        </p:nvSpPr>
        <p:spPr>
          <a:xfrm>
            <a:off x="3831105" y="4313761"/>
            <a:ext cx="5940417" cy="1249573"/>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chemeClr val="tx1">
                    <a:lumMod val="75000"/>
                    <a:lumOff val="25000"/>
                  </a:schemeClr>
                </a:solidFill>
              </a:rPr>
              <a:t>Writable Disks for Virtual Machines</a:t>
            </a:r>
          </a:p>
          <a:p>
            <a:pPr>
              <a:lnSpc>
                <a:spcPct val="90000"/>
              </a:lnSpc>
              <a:spcBef>
                <a:spcPct val="20000"/>
              </a:spcBef>
              <a:buSzPct val="80000"/>
            </a:pPr>
            <a:r>
              <a:rPr lang="en-US" sz="2800" dirty="0">
                <a:solidFill>
                  <a:schemeClr val="tx1">
                    <a:lumMod val="75000"/>
                    <a:lumOff val="25000"/>
                  </a:schemeClr>
                </a:solidFill>
              </a:rPr>
              <a:t>Created during VM creation or during upload of existing VHDs. </a:t>
            </a:r>
          </a:p>
        </p:txBody>
      </p:sp>
    </p:spTree>
    <p:extLst>
      <p:ext uri="{BB962C8B-B14F-4D97-AF65-F5344CB8AC3E}">
        <p14:creationId xmlns:p14="http://schemas.microsoft.com/office/powerpoint/2010/main" val="290100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Workloads</a:t>
            </a:r>
            <a:endParaRPr lang="en-US" dirty="0"/>
          </a:p>
        </p:txBody>
      </p:sp>
    </p:spTree>
    <p:extLst>
      <p:ext uri="{BB962C8B-B14F-4D97-AF65-F5344CB8AC3E}">
        <p14:creationId xmlns:p14="http://schemas.microsoft.com/office/powerpoint/2010/main" val="1918048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388226"/>
            <a:ext cx="11525250" cy="619868"/>
          </a:xfrm>
        </p:spPr>
        <p:txBody>
          <a:bodyPr/>
          <a:lstStyle/>
          <a:p>
            <a:r>
              <a:rPr lang="en-US" dirty="0" smtClean="0"/>
              <a:t>Service Templates and VM Images for Workloads</a:t>
            </a:r>
            <a:endParaRPr lang="en-US" dirty="0"/>
          </a:p>
        </p:txBody>
      </p:sp>
      <p:sp>
        <p:nvSpPr>
          <p:cNvPr id="5" name="Title 4"/>
          <p:cNvSpPr>
            <a:spLocks noGrp="1"/>
          </p:cNvSpPr>
          <p:nvPr>
            <p:ph type="title"/>
          </p:nvPr>
        </p:nvSpPr>
        <p:spPr/>
        <p:txBody>
          <a:bodyPr/>
          <a:lstStyle/>
          <a:p>
            <a:r>
              <a:rPr lang="en-US" dirty="0" smtClean="0"/>
              <a:t>Azure Marketplace</a:t>
            </a:r>
            <a:endParaRPr lang="en-US" dirty="0"/>
          </a:p>
        </p:txBody>
      </p:sp>
      <p:grpSp>
        <p:nvGrpSpPr>
          <p:cNvPr id="4" name="Group 3"/>
          <p:cNvGrpSpPr/>
          <p:nvPr/>
        </p:nvGrpSpPr>
        <p:grpSpPr>
          <a:xfrm>
            <a:off x="1689897" y="2109008"/>
            <a:ext cx="1600956" cy="1318108"/>
            <a:chOff x="1689897" y="1786284"/>
            <a:chExt cx="1600956" cy="1318108"/>
          </a:xfrm>
        </p:grpSpPr>
        <p:pic>
          <p:nvPicPr>
            <p:cNvPr id="6" name="Picture 5"/>
            <p:cNvPicPr>
              <a:picLocks noChangeAspect="1"/>
            </p:cNvPicPr>
            <p:nvPr/>
          </p:nvPicPr>
          <p:blipFill>
            <a:blip r:embed="rId3"/>
            <a:stretch>
              <a:fillRect/>
            </a:stretch>
          </p:blipFill>
          <p:spPr>
            <a:xfrm>
              <a:off x="1831321" y="1786284"/>
              <a:ext cx="1318108" cy="1318108"/>
            </a:xfrm>
            <a:prstGeom prst="rect">
              <a:avLst/>
            </a:prstGeom>
          </p:spPr>
        </p:pic>
        <p:sp>
          <p:nvSpPr>
            <p:cNvPr id="7" name="Rectangle 6"/>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a:t>
              </a:r>
              <a:r>
                <a:rPr lang="pt-BR" sz="900" dirty="0" smtClean="0">
                  <a:solidFill>
                    <a:schemeClr val="bg1"/>
                  </a:solidFill>
                  <a:latin typeface="+mj-lt"/>
                </a:rPr>
                <a:t>Server 2012 R2</a:t>
              </a:r>
              <a:endParaRPr lang="en-US" sz="900" dirty="0">
                <a:solidFill>
                  <a:schemeClr val="bg1"/>
                </a:solidFill>
                <a:latin typeface="+mj-lt"/>
              </a:endParaRPr>
            </a:p>
          </p:txBody>
        </p:sp>
      </p:grpSp>
      <p:grpSp>
        <p:nvGrpSpPr>
          <p:cNvPr id="8" name="Group 7"/>
          <p:cNvGrpSpPr/>
          <p:nvPr/>
        </p:nvGrpSpPr>
        <p:grpSpPr>
          <a:xfrm>
            <a:off x="3220141" y="2109008"/>
            <a:ext cx="1459532" cy="1318108"/>
            <a:chOff x="3220141" y="1786284"/>
            <a:chExt cx="1459532" cy="1318108"/>
          </a:xfrm>
        </p:grpSpPr>
        <p:pic>
          <p:nvPicPr>
            <p:cNvPr id="9" name="Picture 8"/>
            <p:cNvPicPr>
              <a:picLocks noChangeAspect="1"/>
            </p:cNvPicPr>
            <p:nvPr/>
          </p:nvPicPr>
          <p:blipFill>
            <a:blip r:embed="rId4"/>
            <a:stretch>
              <a:fillRect/>
            </a:stretch>
          </p:blipFill>
          <p:spPr>
            <a:xfrm>
              <a:off x="3282866" y="1786284"/>
              <a:ext cx="1318108" cy="1318108"/>
            </a:xfrm>
            <a:prstGeom prst="rect">
              <a:avLst/>
            </a:prstGeom>
          </p:spPr>
        </p:pic>
        <p:sp>
          <p:nvSpPr>
            <p:cNvPr id="10" name="Rectangle 9"/>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11" name="Group 10"/>
          <p:cNvGrpSpPr/>
          <p:nvPr/>
        </p:nvGrpSpPr>
        <p:grpSpPr>
          <a:xfrm>
            <a:off x="4708625" y="2109008"/>
            <a:ext cx="1459532" cy="1318109"/>
            <a:chOff x="4708625" y="1786284"/>
            <a:chExt cx="1459532" cy="1318109"/>
          </a:xfrm>
        </p:grpSpPr>
        <p:pic>
          <p:nvPicPr>
            <p:cNvPr id="12" name="Picture 11"/>
            <p:cNvPicPr>
              <a:picLocks noChangeAspect="1"/>
            </p:cNvPicPr>
            <p:nvPr/>
          </p:nvPicPr>
          <p:blipFill>
            <a:blip r:embed="rId5"/>
            <a:stretch>
              <a:fillRect/>
            </a:stretch>
          </p:blipFill>
          <p:spPr>
            <a:xfrm>
              <a:off x="4734411" y="1786284"/>
              <a:ext cx="1318109" cy="1318109"/>
            </a:xfrm>
            <a:prstGeom prst="rect">
              <a:avLst/>
            </a:prstGeom>
          </p:spPr>
        </p:pic>
        <p:sp>
          <p:nvSpPr>
            <p:cNvPr id="13" name="Rectangle 12"/>
            <p:cNvSpPr/>
            <p:nvPr/>
          </p:nvSpPr>
          <p:spPr>
            <a:xfrm>
              <a:off x="4708625" y="2852657"/>
              <a:ext cx="1459532" cy="230832"/>
            </a:xfrm>
            <a:prstGeom prst="rect">
              <a:avLst/>
            </a:prstGeom>
          </p:spPr>
          <p:txBody>
            <a:bodyPr wrap="square">
              <a:spAutoFit/>
            </a:bodyPr>
            <a:lstStyle/>
            <a:p>
              <a:pPr algn="ctr"/>
              <a:r>
                <a:rPr lang="en-US" sz="900" dirty="0" err="1" smtClean="0">
                  <a:solidFill>
                    <a:schemeClr val="bg1"/>
                  </a:solidFill>
                  <a:latin typeface="+mj-lt"/>
                </a:rPr>
                <a:t>CentOS</a:t>
              </a:r>
              <a:r>
                <a:rPr lang="en-US" sz="900" dirty="0" smtClean="0">
                  <a:solidFill>
                    <a:schemeClr val="bg1"/>
                  </a:solidFill>
                  <a:latin typeface="+mj-lt"/>
                </a:rPr>
                <a:t> 6.5</a:t>
              </a:r>
              <a:endParaRPr lang="en-US" sz="900" dirty="0">
                <a:solidFill>
                  <a:schemeClr val="bg1"/>
                </a:solidFill>
                <a:latin typeface="+mj-lt"/>
              </a:endParaRPr>
            </a:p>
          </p:txBody>
        </p:sp>
      </p:grpSp>
      <p:grpSp>
        <p:nvGrpSpPr>
          <p:cNvPr id="14" name="Group 13"/>
          <p:cNvGrpSpPr/>
          <p:nvPr/>
        </p:nvGrpSpPr>
        <p:grpSpPr>
          <a:xfrm>
            <a:off x="6110254" y="2109008"/>
            <a:ext cx="1559195" cy="1325430"/>
            <a:chOff x="6110254" y="1786284"/>
            <a:chExt cx="1559195" cy="1325430"/>
          </a:xfrm>
        </p:grpSpPr>
        <p:pic>
          <p:nvPicPr>
            <p:cNvPr id="15" name="Picture 14"/>
            <p:cNvPicPr>
              <a:picLocks noChangeAspect="1"/>
            </p:cNvPicPr>
            <p:nvPr/>
          </p:nvPicPr>
          <p:blipFill>
            <a:blip r:embed="rId6"/>
            <a:stretch>
              <a:fillRect/>
            </a:stretch>
          </p:blipFill>
          <p:spPr>
            <a:xfrm>
              <a:off x="6185957" y="1786284"/>
              <a:ext cx="1318109" cy="1318109"/>
            </a:xfrm>
            <a:prstGeom prst="rect">
              <a:avLst/>
            </a:prstGeom>
          </p:spPr>
        </p:pic>
        <p:sp>
          <p:nvSpPr>
            <p:cNvPr id="16" name="Rectangle 15"/>
            <p:cNvSpPr/>
            <p:nvPr/>
          </p:nvSpPr>
          <p:spPr>
            <a:xfrm>
              <a:off x="6110254" y="2742382"/>
              <a:ext cx="1559195" cy="369332"/>
            </a:xfrm>
            <a:prstGeom prst="rect">
              <a:avLst/>
            </a:prstGeom>
          </p:spPr>
          <p:txBody>
            <a:bodyPr wrap="square">
              <a:spAutoFit/>
            </a:bodyPr>
            <a:lstStyle/>
            <a:p>
              <a:pPr algn="ctr"/>
              <a:r>
                <a:rPr lang="en-US" sz="900" dirty="0" smtClean="0">
                  <a:solidFill>
                    <a:schemeClr val="bg1"/>
                  </a:solidFill>
                  <a:latin typeface="+mj-lt"/>
                </a:rPr>
                <a:t>SUSE Linux </a:t>
              </a:r>
            </a:p>
            <a:p>
              <a:pPr algn="ctr"/>
              <a:r>
                <a:rPr lang="en-US" altLang="zh-CN" sz="900" dirty="0" smtClean="0">
                  <a:solidFill>
                    <a:schemeClr val="bg1"/>
                  </a:solidFill>
                  <a:latin typeface="+mj-lt"/>
                </a:rPr>
                <a:t>Enterprise Server</a:t>
              </a:r>
              <a:endParaRPr lang="en-US" sz="900" dirty="0">
                <a:solidFill>
                  <a:schemeClr val="bg1"/>
                </a:solidFill>
                <a:latin typeface="+mj-lt"/>
              </a:endParaRPr>
            </a:p>
          </p:txBody>
        </p:sp>
      </p:grpSp>
      <p:grpSp>
        <p:nvGrpSpPr>
          <p:cNvPr id="17" name="Group 16"/>
          <p:cNvGrpSpPr/>
          <p:nvPr/>
        </p:nvGrpSpPr>
        <p:grpSpPr>
          <a:xfrm>
            <a:off x="8958953" y="2130367"/>
            <a:ext cx="1559195" cy="1318109"/>
            <a:chOff x="7518855" y="1786284"/>
            <a:chExt cx="1559195" cy="1318109"/>
          </a:xfrm>
        </p:grpSpPr>
        <p:pic>
          <p:nvPicPr>
            <p:cNvPr id="18" name="Picture 17"/>
            <p:cNvPicPr>
              <a:picLocks noChangeAspect="1"/>
            </p:cNvPicPr>
            <p:nvPr/>
          </p:nvPicPr>
          <p:blipFill>
            <a:blip r:embed="rId7"/>
            <a:stretch>
              <a:fillRect/>
            </a:stretch>
          </p:blipFill>
          <p:spPr>
            <a:xfrm>
              <a:off x="7637503" y="1786284"/>
              <a:ext cx="1318109" cy="1318109"/>
            </a:xfrm>
            <a:prstGeom prst="rect">
              <a:avLst/>
            </a:prstGeom>
          </p:spPr>
        </p:pic>
        <p:sp>
          <p:nvSpPr>
            <p:cNvPr id="19" name="Rectangle 18"/>
            <p:cNvSpPr/>
            <p:nvPr/>
          </p:nvSpPr>
          <p:spPr>
            <a:xfrm>
              <a:off x="7518855" y="2843662"/>
              <a:ext cx="1559195" cy="230832"/>
            </a:xfrm>
            <a:prstGeom prst="rect">
              <a:avLst/>
            </a:prstGeom>
          </p:spPr>
          <p:txBody>
            <a:bodyPr wrap="square">
              <a:spAutoFit/>
            </a:bodyPr>
            <a:lstStyle/>
            <a:p>
              <a:pPr algn="ctr"/>
              <a:r>
                <a:rPr lang="en-US" sz="900" dirty="0" smtClean="0">
                  <a:solidFill>
                    <a:schemeClr val="bg1"/>
                  </a:solidFill>
                  <a:latin typeface="+mj-lt"/>
                </a:rPr>
                <a:t>Oracle Linux 6.4.0.0.0</a:t>
              </a:r>
              <a:endParaRPr lang="en-US" sz="900" dirty="0">
                <a:solidFill>
                  <a:schemeClr val="bg1"/>
                </a:solidFill>
                <a:latin typeface="+mj-lt"/>
              </a:endParaRPr>
            </a:p>
          </p:txBody>
        </p:sp>
      </p:grpSp>
      <p:grpSp>
        <p:nvGrpSpPr>
          <p:cNvPr id="20" name="Group 19"/>
          <p:cNvGrpSpPr/>
          <p:nvPr/>
        </p:nvGrpSpPr>
        <p:grpSpPr>
          <a:xfrm>
            <a:off x="8958953" y="4982800"/>
            <a:ext cx="1559195" cy="1321875"/>
            <a:chOff x="8958953" y="4660076"/>
            <a:chExt cx="1559195" cy="1321875"/>
          </a:xfrm>
        </p:grpSpPr>
        <p:pic>
          <p:nvPicPr>
            <p:cNvPr id="21" name="Picture 20"/>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2" name="Rectangle 21"/>
            <p:cNvSpPr/>
            <p:nvPr/>
          </p:nvSpPr>
          <p:spPr>
            <a:xfrm>
              <a:off x="8958953" y="5751119"/>
              <a:ext cx="1559195" cy="230832"/>
            </a:xfrm>
            <a:prstGeom prst="rect">
              <a:avLst/>
            </a:prstGeom>
          </p:spPr>
          <p:txBody>
            <a:bodyPr wrap="square">
              <a:spAutoFit/>
            </a:bodyPr>
            <a:lstStyle/>
            <a:p>
              <a:pPr algn="ctr"/>
              <a:r>
                <a:rPr lang="en-US" altLang="zh-CN" sz="900" dirty="0" smtClean="0">
                  <a:solidFill>
                    <a:schemeClr val="bg1"/>
                  </a:solidFill>
                  <a:latin typeface="+mj-lt"/>
                </a:rPr>
                <a:t>Windows 8.1 Enterprise</a:t>
              </a:r>
              <a:endParaRPr lang="en-US" sz="900" dirty="0">
                <a:solidFill>
                  <a:schemeClr val="bg1"/>
                </a:solidFill>
                <a:latin typeface="+mj-lt"/>
              </a:endParaRPr>
            </a:p>
          </p:txBody>
        </p:sp>
      </p:grpSp>
      <p:grpSp>
        <p:nvGrpSpPr>
          <p:cNvPr id="23" name="Group 22"/>
          <p:cNvGrpSpPr/>
          <p:nvPr/>
        </p:nvGrpSpPr>
        <p:grpSpPr>
          <a:xfrm>
            <a:off x="1674726" y="3547126"/>
            <a:ext cx="1600956" cy="1318109"/>
            <a:chOff x="1674726" y="3224402"/>
            <a:chExt cx="1600956" cy="1318109"/>
          </a:xfrm>
        </p:grpSpPr>
        <p:pic>
          <p:nvPicPr>
            <p:cNvPr id="24" name="Picture 23"/>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dirty="0" smtClean="0">
                  <a:solidFill>
                    <a:schemeClr val="bg1"/>
                  </a:solidFill>
                  <a:latin typeface="+mj-lt"/>
                </a:rPr>
                <a:t>SQL </a:t>
              </a:r>
              <a:r>
                <a:rPr lang="en-US" altLang="zh-CN" sz="900" dirty="0" smtClean="0">
                  <a:solidFill>
                    <a:schemeClr val="bg1"/>
                  </a:solidFill>
                  <a:latin typeface="+mj-lt"/>
                </a:rPr>
                <a:t>Server 2014 Standard</a:t>
              </a:r>
              <a:endParaRPr lang="en-US" sz="900" dirty="0">
                <a:solidFill>
                  <a:schemeClr val="bg1"/>
                </a:solidFill>
                <a:latin typeface="+mj-lt"/>
              </a:endParaRPr>
            </a:p>
          </p:txBody>
        </p:sp>
      </p:grpSp>
      <p:grpSp>
        <p:nvGrpSpPr>
          <p:cNvPr id="26" name="Group 25"/>
          <p:cNvGrpSpPr/>
          <p:nvPr/>
        </p:nvGrpSpPr>
        <p:grpSpPr>
          <a:xfrm>
            <a:off x="3149429" y="3547126"/>
            <a:ext cx="1600956" cy="1320942"/>
            <a:chOff x="3149429" y="3224402"/>
            <a:chExt cx="1600956" cy="1320942"/>
          </a:xfrm>
        </p:grpSpPr>
        <p:pic>
          <p:nvPicPr>
            <p:cNvPr id="27" name="Picture 26"/>
            <p:cNvPicPr>
              <a:picLocks noChangeAspect="1"/>
            </p:cNvPicPr>
            <p:nvPr/>
          </p:nvPicPr>
          <p:blipFill>
            <a:blip r:embed="rId9"/>
            <a:stretch>
              <a:fillRect/>
            </a:stretch>
          </p:blipFill>
          <p:spPr>
            <a:xfrm>
              <a:off x="3282866" y="3224402"/>
              <a:ext cx="1320942" cy="1320942"/>
            </a:xfrm>
            <a:prstGeom prst="rect">
              <a:avLst/>
            </a:prstGeom>
          </p:spPr>
        </p:pic>
        <p:sp>
          <p:nvSpPr>
            <p:cNvPr id="28" name="Rectangle 27"/>
            <p:cNvSpPr/>
            <p:nvPr/>
          </p:nvSpPr>
          <p:spPr>
            <a:xfrm>
              <a:off x="3149429" y="4298873"/>
              <a:ext cx="1600956" cy="230832"/>
            </a:xfrm>
            <a:prstGeom prst="rect">
              <a:avLst/>
            </a:prstGeom>
          </p:spPr>
          <p:txBody>
            <a:bodyPr wrap="square">
              <a:spAutoFit/>
            </a:bodyPr>
            <a:lstStyle/>
            <a:p>
              <a:pPr algn="ctr"/>
              <a:r>
                <a:rPr lang="en-US" altLang="zh-CN" sz="900" dirty="0" smtClean="0">
                  <a:solidFill>
                    <a:schemeClr val="bg1"/>
                  </a:solidFill>
                  <a:latin typeface="+mj-lt"/>
                </a:rPr>
                <a:t>Oracle Database 11g R2</a:t>
              </a:r>
              <a:endParaRPr lang="en-US" sz="900" dirty="0">
                <a:solidFill>
                  <a:schemeClr val="bg1"/>
                </a:solidFill>
                <a:latin typeface="+mj-lt"/>
              </a:endParaRPr>
            </a:p>
          </p:txBody>
        </p:sp>
      </p:grpSp>
      <p:grpSp>
        <p:nvGrpSpPr>
          <p:cNvPr id="29" name="Group 28"/>
          <p:cNvGrpSpPr/>
          <p:nvPr/>
        </p:nvGrpSpPr>
        <p:grpSpPr>
          <a:xfrm>
            <a:off x="4584482" y="3547126"/>
            <a:ext cx="1600956" cy="1321217"/>
            <a:chOff x="4584482" y="3224402"/>
            <a:chExt cx="1600956" cy="1321217"/>
          </a:xfrm>
        </p:grpSpPr>
        <p:pic>
          <p:nvPicPr>
            <p:cNvPr id="30" name="Picture 29"/>
            <p:cNvPicPr>
              <a:picLocks noChangeAspect="1"/>
            </p:cNvPicPr>
            <p:nvPr/>
          </p:nvPicPr>
          <p:blipFill>
            <a:blip r:embed="rId10"/>
            <a:stretch>
              <a:fillRect/>
            </a:stretch>
          </p:blipFill>
          <p:spPr>
            <a:xfrm>
              <a:off x="4734411" y="3224402"/>
              <a:ext cx="1318109" cy="1318109"/>
            </a:xfrm>
            <a:prstGeom prst="rect">
              <a:avLst/>
            </a:prstGeom>
          </p:spPr>
        </p:pic>
        <p:sp>
          <p:nvSpPr>
            <p:cNvPr id="31" name="Rectangle 30"/>
            <p:cNvSpPr/>
            <p:nvPr/>
          </p:nvSpPr>
          <p:spPr>
            <a:xfrm>
              <a:off x="4584482" y="4314787"/>
              <a:ext cx="1600956" cy="230832"/>
            </a:xfrm>
            <a:prstGeom prst="rect">
              <a:avLst/>
            </a:prstGeom>
          </p:spPr>
          <p:txBody>
            <a:bodyPr wrap="square">
              <a:spAutoFit/>
            </a:bodyPr>
            <a:lstStyle/>
            <a:p>
              <a:pPr algn="ctr"/>
              <a:r>
                <a:rPr lang="en-US" altLang="zh-CN" sz="900" dirty="0" smtClean="0">
                  <a:solidFill>
                    <a:schemeClr val="bg1"/>
                  </a:solidFill>
                  <a:latin typeface="+mj-lt"/>
                </a:rPr>
                <a:t>BizTalk Server 2013</a:t>
              </a:r>
              <a:endParaRPr lang="en-US" sz="900" dirty="0">
                <a:solidFill>
                  <a:schemeClr val="bg1"/>
                </a:solidFill>
                <a:latin typeface="+mj-lt"/>
              </a:endParaRPr>
            </a:p>
          </p:txBody>
        </p:sp>
      </p:grpSp>
      <p:grpSp>
        <p:nvGrpSpPr>
          <p:cNvPr id="32" name="Group 31"/>
          <p:cNvGrpSpPr/>
          <p:nvPr/>
        </p:nvGrpSpPr>
        <p:grpSpPr>
          <a:xfrm>
            <a:off x="6061936" y="3549171"/>
            <a:ext cx="1600956" cy="1318897"/>
            <a:chOff x="6061936" y="3226447"/>
            <a:chExt cx="1600956" cy="1318897"/>
          </a:xfrm>
        </p:grpSpPr>
        <p:pic>
          <p:nvPicPr>
            <p:cNvPr id="33" name="Picture 32"/>
            <p:cNvPicPr>
              <a:picLocks noChangeAspect="1"/>
            </p:cNvPicPr>
            <p:nvPr/>
          </p:nvPicPr>
          <p:blipFill>
            <a:blip r:embed="rId11"/>
            <a:stretch>
              <a:fillRect/>
            </a:stretch>
          </p:blipFill>
          <p:spPr>
            <a:xfrm>
              <a:off x="6183123" y="3226447"/>
              <a:ext cx="1318897" cy="1318897"/>
            </a:xfrm>
            <a:prstGeom prst="rect">
              <a:avLst/>
            </a:prstGeom>
          </p:spPr>
        </p:pic>
        <p:sp>
          <p:nvSpPr>
            <p:cNvPr id="34" name="Rectangle 33"/>
            <p:cNvSpPr/>
            <p:nvPr/>
          </p:nvSpPr>
          <p:spPr>
            <a:xfrm>
              <a:off x="6061936" y="4308137"/>
              <a:ext cx="1600956" cy="230832"/>
            </a:xfrm>
            <a:prstGeom prst="rect">
              <a:avLst/>
            </a:prstGeom>
          </p:spPr>
          <p:txBody>
            <a:bodyPr wrap="square">
              <a:spAutoFit/>
            </a:bodyPr>
            <a:lstStyle/>
            <a:p>
              <a:pPr algn="ctr"/>
              <a:r>
                <a:rPr lang="en-US" altLang="zh-CN" sz="900" dirty="0" smtClean="0">
                  <a:solidFill>
                    <a:schemeClr val="bg1"/>
                  </a:solidFill>
                  <a:latin typeface="+mj-lt"/>
                </a:rPr>
                <a:t>SharePoint Server Farm</a:t>
              </a:r>
              <a:endParaRPr lang="en-US" sz="900" dirty="0">
                <a:solidFill>
                  <a:schemeClr val="bg1"/>
                </a:solidFill>
                <a:latin typeface="+mj-lt"/>
              </a:endParaRPr>
            </a:p>
          </p:txBody>
        </p:sp>
      </p:grpSp>
      <p:grpSp>
        <p:nvGrpSpPr>
          <p:cNvPr id="35" name="Group 34"/>
          <p:cNvGrpSpPr/>
          <p:nvPr/>
        </p:nvGrpSpPr>
        <p:grpSpPr>
          <a:xfrm>
            <a:off x="7509168" y="3549171"/>
            <a:ext cx="1600956" cy="1320101"/>
            <a:chOff x="7509168" y="3226447"/>
            <a:chExt cx="1600956" cy="1320101"/>
          </a:xfrm>
        </p:grpSpPr>
        <p:pic>
          <p:nvPicPr>
            <p:cNvPr id="36" name="Picture 35"/>
            <p:cNvPicPr>
              <a:picLocks noChangeAspect="1"/>
            </p:cNvPicPr>
            <p:nvPr/>
          </p:nvPicPr>
          <p:blipFill>
            <a:blip r:embed="rId12"/>
            <a:stretch>
              <a:fillRect/>
            </a:stretch>
          </p:blipFill>
          <p:spPr>
            <a:xfrm>
              <a:off x="7637503" y="3226447"/>
              <a:ext cx="1318897" cy="1318897"/>
            </a:xfrm>
            <a:prstGeom prst="rect">
              <a:avLst/>
            </a:prstGeom>
          </p:spPr>
        </p:pic>
        <p:sp>
          <p:nvSpPr>
            <p:cNvPr id="37" name="Rectangle 36"/>
            <p:cNvSpPr/>
            <p:nvPr/>
          </p:nvSpPr>
          <p:spPr>
            <a:xfrm>
              <a:off x="7509168" y="4177216"/>
              <a:ext cx="1600956" cy="369332"/>
            </a:xfrm>
            <a:prstGeom prst="rect">
              <a:avLst/>
            </a:prstGeom>
          </p:spPr>
          <p:txBody>
            <a:bodyPr wrap="square">
              <a:spAutoFit/>
            </a:bodyPr>
            <a:lstStyle/>
            <a:p>
              <a:pPr algn="ctr"/>
              <a:r>
                <a:rPr lang="en-US" altLang="zh-CN" sz="900" dirty="0" smtClean="0">
                  <a:solidFill>
                    <a:schemeClr val="bg1"/>
                  </a:solidFill>
                  <a:latin typeface="+mj-lt"/>
                </a:rPr>
                <a:t>Microsoft Dynamics </a:t>
              </a:r>
            </a:p>
            <a:p>
              <a:pPr algn="ctr"/>
              <a:r>
                <a:rPr lang="en-US" altLang="zh-CN" sz="900" dirty="0" smtClean="0">
                  <a:solidFill>
                    <a:schemeClr val="bg1"/>
                  </a:solidFill>
                  <a:latin typeface="+mj-lt"/>
                </a:rPr>
                <a:t>GP 2013</a:t>
              </a:r>
              <a:endParaRPr lang="en-US" sz="900" dirty="0">
                <a:solidFill>
                  <a:schemeClr val="bg1"/>
                </a:solidFill>
                <a:latin typeface="+mj-lt"/>
              </a:endParaRPr>
            </a:p>
          </p:txBody>
        </p:sp>
      </p:grpSp>
      <p:grpSp>
        <p:nvGrpSpPr>
          <p:cNvPr id="38" name="Group 37"/>
          <p:cNvGrpSpPr/>
          <p:nvPr/>
        </p:nvGrpSpPr>
        <p:grpSpPr>
          <a:xfrm>
            <a:off x="9078050" y="3551332"/>
            <a:ext cx="1316736" cy="1316736"/>
            <a:chOff x="9078050" y="3228608"/>
            <a:chExt cx="1316736" cy="1316736"/>
          </a:xfrm>
        </p:grpSpPr>
        <p:pic>
          <p:nvPicPr>
            <p:cNvPr id="39" name="Picture 38"/>
            <p:cNvPicPr>
              <a:picLocks noChangeAspect="1"/>
            </p:cNvPicPr>
            <p:nvPr/>
          </p:nvPicPr>
          <p:blipFill>
            <a:blip r:embed="rId13"/>
            <a:stretch>
              <a:fillRect/>
            </a:stretch>
          </p:blipFill>
          <p:spPr>
            <a:xfrm>
              <a:off x="9078050" y="3228608"/>
              <a:ext cx="1316736" cy="1316736"/>
            </a:xfrm>
            <a:prstGeom prst="rect">
              <a:avLst/>
            </a:prstGeom>
          </p:spPr>
        </p:pic>
        <p:sp>
          <p:nvSpPr>
            <p:cNvPr id="40" name="Rectangle 39"/>
            <p:cNvSpPr/>
            <p:nvPr/>
          </p:nvSpPr>
          <p:spPr>
            <a:xfrm>
              <a:off x="9110123" y="4255933"/>
              <a:ext cx="1231732" cy="230832"/>
            </a:xfrm>
            <a:prstGeom prst="rect">
              <a:avLst/>
            </a:prstGeom>
          </p:spPr>
          <p:txBody>
            <a:bodyPr wrap="square">
              <a:spAutoFit/>
            </a:bodyPr>
            <a:lstStyle/>
            <a:p>
              <a:pPr algn="ctr"/>
              <a:r>
                <a:rPr lang="en-US" altLang="zh-CN" sz="900" dirty="0" smtClean="0">
                  <a:solidFill>
                    <a:schemeClr val="bg1"/>
                  </a:solidFill>
                  <a:latin typeface="+mj-lt"/>
                </a:rPr>
                <a:t>Zulu 8</a:t>
              </a:r>
              <a:endParaRPr lang="en-US" sz="900" dirty="0">
                <a:solidFill>
                  <a:schemeClr val="bg1"/>
                </a:solidFill>
                <a:latin typeface="+mj-lt"/>
              </a:endParaRPr>
            </a:p>
          </p:txBody>
        </p:sp>
      </p:grpSp>
      <p:grpSp>
        <p:nvGrpSpPr>
          <p:cNvPr id="41" name="Group 40"/>
          <p:cNvGrpSpPr/>
          <p:nvPr/>
        </p:nvGrpSpPr>
        <p:grpSpPr>
          <a:xfrm>
            <a:off x="1689897" y="4985245"/>
            <a:ext cx="1600956" cy="1334769"/>
            <a:chOff x="1689897" y="4662521"/>
            <a:chExt cx="1600956" cy="1334769"/>
          </a:xfrm>
        </p:grpSpPr>
        <p:pic>
          <p:nvPicPr>
            <p:cNvPr id="42" name="Picture 41"/>
            <p:cNvPicPr>
              <a:picLocks noChangeAspect="1"/>
            </p:cNvPicPr>
            <p:nvPr/>
          </p:nvPicPr>
          <p:blipFill>
            <a:blip r:embed="rId14"/>
            <a:stretch>
              <a:fillRect/>
            </a:stretch>
          </p:blipFill>
          <p:spPr>
            <a:xfrm>
              <a:off x="1831321" y="4662521"/>
              <a:ext cx="1316736" cy="1316736"/>
            </a:xfrm>
            <a:prstGeom prst="rect">
              <a:avLst/>
            </a:prstGeom>
          </p:spPr>
        </p:pic>
        <p:sp>
          <p:nvSpPr>
            <p:cNvPr id="43" name="Rectangle 42"/>
            <p:cNvSpPr/>
            <p:nvPr/>
          </p:nvSpPr>
          <p:spPr>
            <a:xfrm>
              <a:off x="1689897" y="5627958"/>
              <a:ext cx="1600956" cy="369332"/>
            </a:xfrm>
            <a:prstGeom prst="rect">
              <a:avLst/>
            </a:prstGeom>
          </p:spPr>
          <p:txBody>
            <a:bodyPr wrap="square">
              <a:spAutoFit/>
            </a:bodyPr>
            <a:lstStyle/>
            <a:p>
              <a:pPr algn="ctr"/>
              <a:r>
                <a:rPr lang="en-US" sz="900" dirty="0" smtClean="0">
                  <a:solidFill>
                    <a:schemeClr val="bg1"/>
                  </a:solidFill>
                  <a:latin typeface="+mj-lt"/>
                </a:rPr>
                <a:t>SAP HA</a:t>
              </a:r>
              <a:r>
                <a:rPr lang="en-US" altLang="zh-CN" sz="900" dirty="0" smtClean="0">
                  <a:solidFill>
                    <a:schemeClr val="bg1"/>
                  </a:solidFill>
                  <a:latin typeface="+mj-lt"/>
                </a:rPr>
                <a:t>NA </a:t>
              </a:r>
            </a:p>
            <a:p>
              <a:pPr algn="ctr"/>
              <a:r>
                <a:rPr lang="en-US" altLang="zh-CN" sz="900" dirty="0" smtClean="0">
                  <a:solidFill>
                    <a:schemeClr val="bg1"/>
                  </a:solidFill>
                  <a:latin typeface="+mj-lt"/>
                </a:rPr>
                <a:t>Developer Edition</a:t>
              </a:r>
              <a:endParaRPr lang="en-US" sz="900" dirty="0">
                <a:solidFill>
                  <a:schemeClr val="bg1"/>
                </a:solidFill>
                <a:latin typeface="+mj-lt"/>
              </a:endParaRPr>
            </a:p>
          </p:txBody>
        </p:sp>
      </p:grpSp>
      <p:grpSp>
        <p:nvGrpSpPr>
          <p:cNvPr id="44" name="Group 43"/>
          <p:cNvGrpSpPr/>
          <p:nvPr/>
        </p:nvGrpSpPr>
        <p:grpSpPr>
          <a:xfrm>
            <a:off x="3167323" y="4985243"/>
            <a:ext cx="1600956" cy="1316736"/>
            <a:chOff x="3167323" y="4662519"/>
            <a:chExt cx="1600956" cy="1316736"/>
          </a:xfrm>
        </p:grpSpPr>
        <p:pic>
          <p:nvPicPr>
            <p:cNvPr id="45" name="Picture 44"/>
            <p:cNvPicPr>
              <a:picLocks noChangeAspect="1"/>
            </p:cNvPicPr>
            <p:nvPr/>
          </p:nvPicPr>
          <p:blipFill>
            <a:blip r:embed="rId15"/>
            <a:stretch>
              <a:fillRect/>
            </a:stretch>
          </p:blipFill>
          <p:spPr>
            <a:xfrm>
              <a:off x="3281577" y="4662519"/>
              <a:ext cx="1316736" cy="1316736"/>
            </a:xfrm>
            <a:prstGeom prst="rect">
              <a:avLst/>
            </a:prstGeom>
          </p:spPr>
        </p:pic>
        <p:sp>
          <p:nvSpPr>
            <p:cNvPr id="46" name="Rectangle 45"/>
            <p:cNvSpPr/>
            <p:nvPr/>
          </p:nvSpPr>
          <p:spPr>
            <a:xfrm>
              <a:off x="3167323" y="5724185"/>
              <a:ext cx="1600956" cy="230832"/>
            </a:xfrm>
            <a:prstGeom prst="rect">
              <a:avLst/>
            </a:prstGeom>
          </p:spPr>
          <p:txBody>
            <a:bodyPr wrap="square">
              <a:spAutoFit/>
            </a:bodyPr>
            <a:lstStyle/>
            <a:p>
              <a:pPr algn="ctr"/>
              <a:r>
                <a:rPr lang="en-US" altLang="zh-CN" sz="900" dirty="0" smtClean="0">
                  <a:solidFill>
                    <a:schemeClr val="bg1"/>
                  </a:solidFill>
                  <a:latin typeface="+mj-lt"/>
                </a:rPr>
                <a:t>Puppet Enterprise 3.2.3</a:t>
              </a:r>
              <a:endParaRPr lang="en-US" sz="900" dirty="0">
                <a:solidFill>
                  <a:schemeClr val="bg1"/>
                </a:solidFill>
                <a:latin typeface="+mj-lt"/>
              </a:endParaRPr>
            </a:p>
          </p:txBody>
        </p:sp>
      </p:grpSp>
      <p:grpSp>
        <p:nvGrpSpPr>
          <p:cNvPr id="47" name="Group 46"/>
          <p:cNvGrpSpPr/>
          <p:nvPr/>
        </p:nvGrpSpPr>
        <p:grpSpPr>
          <a:xfrm>
            <a:off x="4598313" y="4985243"/>
            <a:ext cx="1600956" cy="1316736"/>
            <a:chOff x="4598313" y="4662519"/>
            <a:chExt cx="1600956" cy="1316736"/>
          </a:xfrm>
        </p:grpSpPr>
        <p:pic>
          <p:nvPicPr>
            <p:cNvPr id="48" name="Picture 47"/>
            <p:cNvPicPr>
              <a:picLocks noChangeAspect="1"/>
            </p:cNvPicPr>
            <p:nvPr/>
          </p:nvPicPr>
          <p:blipFill>
            <a:blip r:embed="rId16"/>
            <a:stretch>
              <a:fillRect/>
            </a:stretch>
          </p:blipFill>
          <p:spPr>
            <a:xfrm>
              <a:off x="4731832" y="4662519"/>
              <a:ext cx="1316736" cy="1316736"/>
            </a:xfrm>
            <a:prstGeom prst="rect">
              <a:avLst/>
            </a:prstGeom>
          </p:spPr>
        </p:pic>
        <p:sp>
          <p:nvSpPr>
            <p:cNvPr id="49" name="Rectangle 48"/>
            <p:cNvSpPr/>
            <p:nvPr/>
          </p:nvSpPr>
          <p:spPr>
            <a:xfrm>
              <a:off x="4598313" y="5748423"/>
              <a:ext cx="1600956" cy="230832"/>
            </a:xfrm>
            <a:prstGeom prst="rect">
              <a:avLst/>
            </a:prstGeom>
          </p:spPr>
          <p:txBody>
            <a:bodyPr wrap="square">
              <a:spAutoFit/>
            </a:bodyPr>
            <a:lstStyle/>
            <a:p>
              <a:pPr algn="ctr"/>
              <a:r>
                <a:rPr lang="en-US" altLang="zh-CN" sz="900" dirty="0" smtClean="0">
                  <a:solidFill>
                    <a:schemeClr val="bg1"/>
                  </a:solidFill>
                  <a:latin typeface="+mj-lt"/>
                </a:rPr>
                <a:t>Barracuda Web Application</a:t>
              </a:r>
              <a:endParaRPr lang="en-US" sz="900" dirty="0">
                <a:solidFill>
                  <a:schemeClr val="bg1"/>
                </a:solidFill>
                <a:latin typeface="+mj-lt"/>
              </a:endParaRPr>
            </a:p>
          </p:txBody>
        </p:sp>
      </p:grpSp>
      <p:grpSp>
        <p:nvGrpSpPr>
          <p:cNvPr id="50" name="Group 49"/>
          <p:cNvGrpSpPr/>
          <p:nvPr/>
        </p:nvGrpSpPr>
        <p:grpSpPr>
          <a:xfrm>
            <a:off x="6041013" y="4982800"/>
            <a:ext cx="1600956" cy="1350790"/>
            <a:chOff x="6041013" y="4660076"/>
            <a:chExt cx="1600956" cy="1350790"/>
          </a:xfrm>
        </p:grpSpPr>
        <p:pic>
          <p:nvPicPr>
            <p:cNvPr id="51" name="Picture 50"/>
            <p:cNvPicPr>
              <a:picLocks noChangeAspect="1"/>
            </p:cNvPicPr>
            <p:nvPr/>
          </p:nvPicPr>
          <p:blipFill>
            <a:blip r:embed="rId17"/>
            <a:stretch>
              <a:fillRect/>
            </a:stretch>
          </p:blipFill>
          <p:spPr>
            <a:xfrm>
              <a:off x="6183123" y="4660076"/>
              <a:ext cx="1316736" cy="1316736"/>
            </a:xfrm>
            <a:prstGeom prst="rect">
              <a:avLst/>
            </a:prstGeom>
          </p:spPr>
        </p:pic>
        <p:sp>
          <p:nvSpPr>
            <p:cNvPr id="52" name="Rectangle 51"/>
            <p:cNvSpPr/>
            <p:nvPr/>
          </p:nvSpPr>
          <p:spPr>
            <a:xfrm>
              <a:off x="6041013" y="5641534"/>
              <a:ext cx="1600956" cy="369332"/>
            </a:xfrm>
            <a:prstGeom prst="rect">
              <a:avLst/>
            </a:prstGeom>
          </p:spPr>
          <p:txBody>
            <a:bodyPr wrap="square">
              <a:spAutoFit/>
            </a:bodyPr>
            <a:lstStyle/>
            <a:p>
              <a:pPr algn="ctr"/>
              <a:r>
                <a:rPr lang="en-US" altLang="zh-CN" sz="900" dirty="0" smtClean="0">
                  <a:solidFill>
                    <a:schemeClr val="bg1"/>
                  </a:solidFill>
                  <a:latin typeface="+mj-lt"/>
                </a:rPr>
                <a:t>Oracle WebLogic</a:t>
              </a:r>
            </a:p>
            <a:p>
              <a:pPr algn="ctr"/>
              <a:r>
                <a:rPr lang="en-US" altLang="zh-CN" sz="900" dirty="0" smtClean="0">
                  <a:solidFill>
                    <a:schemeClr val="bg1"/>
                  </a:solidFill>
                  <a:latin typeface="+mj-lt"/>
                </a:rPr>
                <a:t>Server 12.1.2</a:t>
              </a:r>
              <a:endParaRPr lang="en-US" sz="900" dirty="0">
                <a:solidFill>
                  <a:schemeClr val="bg1"/>
                </a:solidFill>
                <a:latin typeface="+mj-lt"/>
              </a:endParaRPr>
            </a:p>
          </p:txBody>
        </p:sp>
      </p:grpSp>
      <p:grpSp>
        <p:nvGrpSpPr>
          <p:cNvPr id="53" name="Group 52"/>
          <p:cNvGrpSpPr/>
          <p:nvPr/>
        </p:nvGrpSpPr>
        <p:grpSpPr>
          <a:xfrm>
            <a:off x="7495480" y="4982800"/>
            <a:ext cx="1600956" cy="1316736"/>
            <a:chOff x="7495480" y="4660076"/>
            <a:chExt cx="1600956" cy="1316736"/>
          </a:xfrm>
        </p:grpSpPr>
        <p:pic>
          <p:nvPicPr>
            <p:cNvPr id="54" name="Picture 53"/>
            <p:cNvPicPr>
              <a:picLocks noChangeAspect="1"/>
            </p:cNvPicPr>
            <p:nvPr/>
          </p:nvPicPr>
          <p:blipFill>
            <a:blip r:embed="rId18"/>
            <a:stretch>
              <a:fillRect/>
            </a:stretch>
          </p:blipFill>
          <p:spPr>
            <a:xfrm>
              <a:off x="7637503" y="4660076"/>
              <a:ext cx="1316736" cy="1316736"/>
            </a:xfrm>
            <a:prstGeom prst="rect">
              <a:avLst/>
            </a:prstGeom>
          </p:spPr>
        </p:pic>
        <p:sp>
          <p:nvSpPr>
            <p:cNvPr id="55" name="Rectangle 54"/>
            <p:cNvSpPr/>
            <p:nvPr/>
          </p:nvSpPr>
          <p:spPr>
            <a:xfrm>
              <a:off x="7495480" y="5681645"/>
              <a:ext cx="1600956" cy="230832"/>
            </a:xfrm>
            <a:prstGeom prst="rect">
              <a:avLst/>
            </a:prstGeom>
          </p:spPr>
          <p:txBody>
            <a:bodyPr wrap="square">
              <a:spAutoFit/>
            </a:bodyPr>
            <a:lstStyle/>
            <a:p>
              <a:pPr algn="ctr"/>
              <a:r>
                <a:rPr lang="en-US" altLang="zh-CN" sz="900" dirty="0" smtClean="0">
                  <a:solidFill>
                    <a:schemeClr val="bg1"/>
                  </a:solidFill>
                  <a:latin typeface="+mj-lt"/>
                </a:rPr>
                <a:t>Visual Studio Ultimate 2013</a:t>
              </a:r>
              <a:endParaRPr lang="en-US" sz="900" dirty="0">
                <a:solidFill>
                  <a:schemeClr val="bg1"/>
                </a:solidFill>
                <a:latin typeface="+mj-lt"/>
              </a:endParaRPr>
            </a:p>
          </p:txBody>
        </p:sp>
      </p:grpSp>
      <p:grpSp>
        <p:nvGrpSpPr>
          <p:cNvPr id="56" name="Group 55"/>
          <p:cNvGrpSpPr/>
          <p:nvPr/>
        </p:nvGrpSpPr>
        <p:grpSpPr>
          <a:xfrm>
            <a:off x="7520557" y="2117015"/>
            <a:ext cx="1559195" cy="1316736"/>
            <a:chOff x="7520557" y="1794291"/>
            <a:chExt cx="1559195" cy="1316736"/>
          </a:xfrm>
        </p:grpSpPr>
        <p:pic>
          <p:nvPicPr>
            <p:cNvPr id="57" name="Picture 56"/>
            <p:cNvPicPr>
              <a:picLocks noChangeAspect="1"/>
            </p:cNvPicPr>
            <p:nvPr/>
          </p:nvPicPr>
          <p:blipFill>
            <a:blip r:embed="rId19"/>
            <a:stretch>
              <a:fillRect/>
            </a:stretch>
          </p:blipFill>
          <p:spPr>
            <a:xfrm>
              <a:off x="7637503" y="1794291"/>
              <a:ext cx="1316736" cy="1316736"/>
            </a:xfrm>
            <a:prstGeom prst="rect">
              <a:avLst/>
            </a:prstGeom>
          </p:spPr>
        </p:pic>
        <p:sp>
          <p:nvSpPr>
            <p:cNvPr id="58" name="Rectangle 57"/>
            <p:cNvSpPr/>
            <p:nvPr/>
          </p:nvSpPr>
          <p:spPr>
            <a:xfrm>
              <a:off x="7520557" y="2851398"/>
              <a:ext cx="1559195" cy="230832"/>
            </a:xfrm>
            <a:prstGeom prst="rect">
              <a:avLst/>
            </a:prstGeom>
          </p:spPr>
          <p:txBody>
            <a:bodyPr wrap="square">
              <a:spAutoFit/>
            </a:bodyPr>
            <a:lstStyle/>
            <a:p>
              <a:pPr algn="ctr"/>
              <a:r>
                <a:rPr lang="en-US" altLang="zh-CN" sz="900" dirty="0" err="1" smtClean="0">
                  <a:solidFill>
                    <a:schemeClr val="bg1"/>
                  </a:solidFill>
                  <a:latin typeface="+mj-lt"/>
                </a:rPr>
                <a:t>openSUSE</a:t>
              </a:r>
              <a:r>
                <a:rPr lang="en-US" altLang="zh-CN" sz="900" dirty="0" smtClean="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73422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decel="100000"/>
                                        <p:tgtEl>
                                          <p:spTgt spid="4"/>
                                        </p:tgtEl>
                                      </p:cBhvr>
                                    </p:animEffect>
                                    <p:anim calcmode="lin" valueType="num">
                                      <p:cBhvr>
                                        <p:cTn id="8" dur="200" decel="100000" fill="hold"/>
                                        <p:tgtEl>
                                          <p:spTgt spid="4"/>
                                        </p:tgtEl>
                                        <p:attrNameLst>
                                          <p:attrName>style.rotation</p:attrName>
                                        </p:attrNameLst>
                                      </p:cBhvr>
                                      <p:tavLst>
                                        <p:tav tm="0">
                                          <p:val>
                                            <p:fltVal val="-90"/>
                                          </p:val>
                                        </p:tav>
                                        <p:tav tm="100000">
                                          <p:val>
                                            <p:fltVal val="0"/>
                                          </p:val>
                                        </p:tav>
                                      </p:tavLst>
                                    </p:anim>
                                    <p:anim calcmode="lin" valueType="num">
                                      <p:cBhvr>
                                        <p:cTn id="9" dur="200" decel="100000" fill="hold"/>
                                        <p:tgtEl>
                                          <p:spTgt spid="4"/>
                                        </p:tgtEl>
                                        <p:attrNameLst>
                                          <p:attrName>ppt_x</p:attrName>
                                        </p:attrNameLst>
                                      </p:cBhvr>
                                      <p:tavLst>
                                        <p:tav tm="0">
                                          <p:val>
                                            <p:strVal val="#ppt_x+0.4"/>
                                          </p:val>
                                        </p:tav>
                                        <p:tav tm="100000">
                                          <p:val>
                                            <p:strVal val="#ppt_x-0.05"/>
                                          </p:val>
                                        </p:tav>
                                      </p:tavLst>
                                    </p:anim>
                                    <p:anim calcmode="lin" valueType="num">
                                      <p:cBhvr>
                                        <p:cTn id="10" dur="200" decel="100000" fill="hold"/>
                                        <p:tgtEl>
                                          <p:spTgt spid="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 decel="100000"/>
                                        <p:tgtEl>
                                          <p:spTgt spid="8"/>
                                        </p:tgtEl>
                                      </p:cBhvr>
                                    </p:animEffect>
                                    <p:anim calcmode="lin" valueType="num">
                                      <p:cBhvr>
                                        <p:cTn id="17" dur="200" decel="100000" fill="hold"/>
                                        <p:tgtEl>
                                          <p:spTgt spid="8"/>
                                        </p:tgtEl>
                                        <p:attrNameLst>
                                          <p:attrName>style.rotation</p:attrName>
                                        </p:attrNameLst>
                                      </p:cBhvr>
                                      <p:tavLst>
                                        <p:tav tm="0">
                                          <p:val>
                                            <p:fltVal val="-90"/>
                                          </p:val>
                                        </p:tav>
                                        <p:tav tm="100000">
                                          <p:val>
                                            <p:fltVal val="0"/>
                                          </p:val>
                                        </p:tav>
                                      </p:tavLst>
                                    </p:anim>
                                    <p:anim calcmode="lin" valueType="num">
                                      <p:cBhvr>
                                        <p:cTn id="18" dur="200" decel="100000" fill="hold"/>
                                        <p:tgtEl>
                                          <p:spTgt spid="8"/>
                                        </p:tgtEl>
                                        <p:attrNameLst>
                                          <p:attrName>ppt_x</p:attrName>
                                        </p:attrNameLst>
                                      </p:cBhvr>
                                      <p:tavLst>
                                        <p:tav tm="0">
                                          <p:val>
                                            <p:strVal val="#ppt_x+0.4"/>
                                          </p:val>
                                        </p:tav>
                                        <p:tav tm="100000">
                                          <p:val>
                                            <p:strVal val="#ppt_x-0.05"/>
                                          </p:val>
                                        </p:tav>
                                      </p:tavLst>
                                    </p:anim>
                                    <p:anim calcmode="lin" valueType="num">
                                      <p:cBhvr>
                                        <p:cTn id="19" dur="200" decel="100000" fill="hold"/>
                                        <p:tgtEl>
                                          <p:spTgt spid="8"/>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8"/>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8"/>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 decel="100000"/>
                                        <p:tgtEl>
                                          <p:spTgt spid="11"/>
                                        </p:tgtEl>
                                      </p:cBhvr>
                                    </p:animEffect>
                                    <p:anim calcmode="lin" valueType="num">
                                      <p:cBhvr>
                                        <p:cTn id="26" dur="200" decel="100000" fill="hold"/>
                                        <p:tgtEl>
                                          <p:spTgt spid="11"/>
                                        </p:tgtEl>
                                        <p:attrNameLst>
                                          <p:attrName>style.rotation</p:attrName>
                                        </p:attrNameLst>
                                      </p:cBhvr>
                                      <p:tavLst>
                                        <p:tav tm="0">
                                          <p:val>
                                            <p:fltVal val="-90"/>
                                          </p:val>
                                        </p:tav>
                                        <p:tav tm="100000">
                                          <p:val>
                                            <p:fltVal val="0"/>
                                          </p:val>
                                        </p:tav>
                                      </p:tavLst>
                                    </p:anim>
                                    <p:anim calcmode="lin" valueType="num">
                                      <p:cBhvr>
                                        <p:cTn id="27" dur="200" decel="100000" fill="hold"/>
                                        <p:tgtEl>
                                          <p:spTgt spid="11"/>
                                        </p:tgtEl>
                                        <p:attrNameLst>
                                          <p:attrName>ppt_x</p:attrName>
                                        </p:attrNameLst>
                                      </p:cBhvr>
                                      <p:tavLst>
                                        <p:tav tm="0">
                                          <p:val>
                                            <p:strVal val="#ppt_x+0.4"/>
                                          </p:val>
                                        </p:tav>
                                        <p:tav tm="100000">
                                          <p:val>
                                            <p:strVal val="#ppt_x-0.05"/>
                                          </p:val>
                                        </p:tav>
                                      </p:tavLst>
                                    </p:anim>
                                    <p:anim calcmode="lin" valueType="num">
                                      <p:cBhvr>
                                        <p:cTn id="28" dur="200" decel="100000" fill="hold"/>
                                        <p:tgtEl>
                                          <p:spTgt spid="11"/>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11"/>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11"/>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00" decel="100000"/>
                                        <p:tgtEl>
                                          <p:spTgt spid="14"/>
                                        </p:tgtEl>
                                      </p:cBhvr>
                                    </p:animEffect>
                                    <p:anim calcmode="lin" valueType="num">
                                      <p:cBhvr>
                                        <p:cTn id="35" dur="200" decel="100000" fill="hold"/>
                                        <p:tgtEl>
                                          <p:spTgt spid="14"/>
                                        </p:tgtEl>
                                        <p:attrNameLst>
                                          <p:attrName>style.rotation</p:attrName>
                                        </p:attrNameLst>
                                      </p:cBhvr>
                                      <p:tavLst>
                                        <p:tav tm="0">
                                          <p:val>
                                            <p:fltVal val="-90"/>
                                          </p:val>
                                        </p:tav>
                                        <p:tav tm="100000">
                                          <p:val>
                                            <p:fltVal val="0"/>
                                          </p:val>
                                        </p:tav>
                                      </p:tavLst>
                                    </p:anim>
                                    <p:anim calcmode="lin" valueType="num">
                                      <p:cBhvr>
                                        <p:cTn id="36" dur="200" decel="100000" fill="hold"/>
                                        <p:tgtEl>
                                          <p:spTgt spid="14"/>
                                        </p:tgtEl>
                                        <p:attrNameLst>
                                          <p:attrName>ppt_x</p:attrName>
                                        </p:attrNameLst>
                                      </p:cBhvr>
                                      <p:tavLst>
                                        <p:tav tm="0">
                                          <p:val>
                                            <p:strVal val="#ppt_x+0.4"/>
                                          </p:val>
                                        </p:tav>
                                        <p:tav tm="100000">
                                          <p:val>
                                            <p:strVal val="#ppt_x-0.05"/>
                                          </p:val>
                                        </p:tav>
                                      </p:tavLst>
                                    </p:anim>
                                    <p:anim calcmode="lin" valueType="num">
                                      <p:cBhvr>
                                        <p:cTn id="37" dur="200" decel="100000" fill="hold"/>
                                        <p:tgtEl>
                                          <p:spTgt spid="14"/>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14"/>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14"/>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200" decel="100000"/>
                                        <p:tgtEl>
                                          <p:spTgt spid="56"/>
                                        </p:tgtEl>
                                      </p:cBhvr>
                                    </p:animEffect>
                                    <p:anim calcmode="lin" valueType="num">
                                      <p:cBhvr>
                                        <p:cTn id="44" dur="200" decel="100000" fill="hold"/>
                                        <p:tgtEl>
                                          <p:spTgt spid="56"/>
                                        </p:tgtEl>
                                        <p:attrNameLst>
                                          <p:attrName>style.rotation</p:attrName>
                                        </p:attrNameLst>
                                      </p:cBhvr>
                                      <p:tavLst>
                                        <p:tav tm="0">
                                          <p:val>
                                            <p:fltVal val="-90"/>
                                          </p:val>
                                        </p:tav>
                                        <p:tav tm="100000">
                                          <p:val>
                                            <p:fltVal val="0"/>
                                          </p:val>
                                        </p:tav>
                                      </p:tavLst>
                                    </p:anim>
                                    <p:anim calcmode="lin" valueType="num">
                                      <p:cBhvr>
                                        <p:cTn id="45" dur="200" decel="100000" fill="hold"/>
                                        <p:tgtEl>
                                          <p:spTgt spid="56"/>
                                        </p:tgtEl>
                                        <p:attrNameLst>
                                          <p:attrName>ppt_x</p:attrName>
                                        </p:attrNameLst>
                                      </p:cBhvr>
                                      <p:tavLst>
                                        <p:tav tm="0">
                                          <p:val>
                                            <p:strVal val="#ppt_x+0.4"/>
                                          </p:val>
                                        </p:tav>
                                        <p:tav tm="100000">
                                          <p:val>
                                            <p:strVal val="#ppt_x-0.05"/>
                                          </p:val>
                                        </p:tav>
                                      </p:tavLst>
                                    </p:anim>
                                    <p:anim calcmode="lin" valueType="num">
                                      <p:cBhvr>
                                        <p:cTn id="46" dur="200" decel="100000" fill="hold"/>
                                        <p:tgtEl>
                                          <p:spTgt spid="56"/>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56"/>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56"/>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200" decel="100000"/>
                                        <p:tgtEl>
                                          <p:spTgt spid="17"/>
                                        </p:tgtEl>
                                      </p:cBhvr>
                                    </p:animEffect>
                                    <p:anim calcmode="lin" valueType="num">
                                      <p:cBhvr>
                                        <p:cTn id="53" dur="200" decel="100000" fill="hold"/>
                                        <p:tgtEl>
                                          <p:spTgt spid="17"/>
                                        </p:tgtEl>
                                        <p:attrNameLst>
                                          <p:attrName>style.rotation</p:attrName>
                                        </p:attrNameLst>
                                      </p:cBhvr>
                                      <p:tavLst>
                                        <p:tav tm="0">
                                          <p:val>
                                            <p:fltVal val="-90"/>
                                          </p:val>
                                        </p:tav>
                                        <p:tav tm="100000">
                                          <p:val>
                                            <p:fltVal val="0"/>
                                          </p:val>
                                        </p:tav>
                                      </p:tavLst>
                                    </p:anim>
                                    <p:anim calcmode="lin" valueType="num">
                                      <p:cBhvr>
                                        <p:cTn id="54" dur="200" decel="100000" fill="hold"/>
                                        <p:tgtEl>
                                          <p:spTgt spid="17"/>
                                        </p:tgtEl>
                                        <p:attrNameLst>
                                          <p:attrName>ppt_x</p:attrName>
                                        </p:attrNameLst>
                                      </p:cBhvr>
                                      <p:tavLst>
                                        <p:tav tm="0">
                                          <p:val>
                                            <p:strVal val="#ppt_x+0.4"/>
                                          </p:val>
                                        </p:tav>
                                        <p:tav tm="100000">
                                          <p:val>
                                            <p:strVal val="#ppt_x-0.05"/>
                                          </p:val>
                                        </p:tav>
                                      </p:tavLst>
                                    </p:anim>
                                    <p:anim calcmode="lin" valueType="num">
                                      <p:cBhvr>
                                        <p:cTn id="55" dur="200" decel="100000" fill="hold"/>
                                        <p:tgtEl>
                                          <p:spTgt spid="17"/>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17"/>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17"/>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200" decel="100000"/>
                                        <p:tgtEl>
                                          <p:spTgt spid="23"/>
                                        </p:tgtEl>
                                      </p:cBhvr>
                                    </p:animEffect>
                                    <p:anim calcmode="lin" valueType="num">
                                      <p:cBhvr>
                                        <p:cTn id="63" dur="200" decel="100000" fill="hold"/>
                                        <p:tgtEl>
                                          <p:spTgt spid="23"/>
                                        </p:tgtEl>
                                        <p:attrNameLst>
                                          <p:attrName>style.rotation</p:attrName>
                                        </p:attrNameLst>
                                      </p:cBhvr>
                                      <p:tavLst>
                                        <p:tav tm="0">
                                          <p:val>
                                            <p:fltVal val="-90"/>
                                          </p:val>
                                        </p:tav>
                                        <p:tav tm="100000">
                                          <p:val>
                                            <p:fltVal val="0"/>
                                          </p:val>
                                        </p:tav>
                                      </p:tavLst>
                                    </p:anim>
                                    <p:anim calcmode="lin" valueType="num">
                                      <p:cBhvr>
                                        <p:cTn id="64" dur="200" decel="100000" fill="hold"/>
                                        <p:tgtEl>
                                          <p:spTgt spid="23"/>
                                        </p:tgtEl>
                                        <p:attrNameLst>
                                          <p:attrName>ppt_x</p:attrName>
                                        </p:attrNameLst>
                                      </p:cBhvr>
                                      <p:tavLst>
                                        <p:tav tm="0">
                                          <p:val>
                                            <p:strVal val="#ppt_x+0.4"/>
                                          </p:val>
                                        </p:tav>
                                        <p:tav tm="100000">
                                          <p:val>
                                            <p:strVal val="#ppt_x-0.05"/>
                                          </p:val>
                                        </p:tav>
                                      </p:tavLst>
                                    </p:anim>
                                    <p:anim calcmode="lin" valueType="num">
                                      <p:cBhvr>
                                        <p:cTn id="65" dur="200" decel="100000" fill="hold"/>
                                        <p:tgtEl>
                                          <p:spTgt spid="23"/>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23"/>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23"/>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200" decel="100000"/>
                                        <p:tgtEl>
                                          <p:spTgt spid="26"/>
                                        </p:tgtEl>
                                      </p:cBhvr>
                                    </p:animEffect>
                                    <p:anim calcmode="lin" valueType="num">
                                      <p:cBhvr>
                                        <p:cTn id="72" dur="200" decel="100000" fill="hold"/>
                                        <p:tgtEl>
                                          <p:spTgt spid="26"/>
                                        </p:tgtEl>
                                        <p:attrNameLst>
                                          <p:attrName>style.rotation</p:attrName>
                                        </p:attrNameLst>
                                      </p:cBhvr>
                                      <p:tavLst>
                                        <p:tav tm="0">
                                          <p:val>
                                            <p:fltVal val="-90"/>
                                          </p:val>
                                        </p:tav>
                                        <p:tav tm="100000">
                                          <p:val>
                                            <p:fltVal val="0"/>
                                          </p:val>
                                        </p:tav>
                                      </p:tavLst>
                                    </p:anim>
                                    <p:anim calcmode="lin" valueType="num">
                                      <p:cBhvr>
                                        <p:cTn id="73" dur="200" decel="100000" fill="hold"/>
                                        <p:tgtEl>
                                          <p:spTgt spid="26"/>
                                        </p:tgtEl>
                                        <p:attrNameLst>
                                          <p:attrName>ppt_x</p:attrName>
                                        </p:attrNameLst>
                                      </p:cBhvr>
                                      <p:tavLst>
                                        <p:tav tm="0">
                                          <p:val>
                                            <p:strVal val="#ppt_x+0.4"/>
                                          </p:val>
                                        </p:tav>
                                        <p:tav tm="100000">
                                          <p:val>
                                            <p:strVal val="#ppt_x-0.05"/>
                                          </p:val>
                                        </p:tav>
                                      </p:tavLst>
                                    </p:anim>
                                    <p:anim calcmode="lin" valueType="num">
                                      <p:cBhvr>
                                        <p:cTn id="74" dur="200" decel="100000" fill="hold"/>
                                        <p:tgtEl>
                                          <p:spTgt spid="26"/>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26"/>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26"/>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200" decel="100000"/>
                                        <p:tgtEl>
                                          <p:spTgt spid="29"/>
                                        </p:tgtEl>
                                      </p:cBhvr>
                                    </p:animEffect>
                                    <p:anim calcmode="lin" valueType="num">
                                      <p:cBhvr>
                                        <p:cTn id="82" dur="200" decel="100000" fill="hold"/>
                                        <p:tgtEl>
                                          <p:spTgt spid="29"/>
                                        </p:tgtEl>
                                        <p:attrNameLst>
                                          <p:attrName>style.rotation</p:attrName>
                                        </p:attrNameLst>
                                      </p:cBhvr>
                                      <p:tavLst>
                                        <p:tav tm="0">
                                          <p:val>
                                            <p:fltVal val="-90"/>
                                          </p:val>
                                        </p:tav>
                                        <p:tav tm="100000">
                                          <p:val>
                                            <p:fltVal val="0"/>
                                          </p:val>
                                        </p:tav>
                                      </p:tavLst>
                                    </p:anim>
                                    <p:anim calcmode="lin" valueType="num">
                                      <p:cBhvr>
                                        <p:cTn id="83" dur="200" decel="100000" fill="hold"/>
                                        <p:tgtEl>
                                          <p:spTgt spid="29"/>
                                        </p:tgtEl>
                                        <p:attrNameLst>
                                          <p:attrName>ppt_x</p:attrName>
                                        </p:attrNameLst>
                                      </p:cBhvr>
                                      <p:tavLst>
                                        <p:tav tm="0">
                                          <p:val>
                                            <p:strVal val="#ppt_x+0.4"/>
                                          </p:val>
                                        </p:tav>
                                        <p:tav tm="100000">
                                          <p:val>
                                            <p:strVal val="#ppt_x-0.05"/>
                                          </p:val>
                                        </p:tav>
                                      </p:tavLst>
                                    </p:anim>
                                    <p:anim calcmode="lin" valueType="num">
                                      <p:cBhvr>
                                        <p:cTn id="84" dur="200" decel="100000" fill="hold"/>
                                        <p:tgtEl>
                                          <p:spTgt spid="29"/>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29"/>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29"/>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200" decel="100000"/>
                                        <p:tgtEl>
                                          <p:spTgt spid="32"/>
                                        </p:tgtEl>
                                      </p:cBhvr>
                                    </p:animEffect>
                                    <p:anim calcmode="lin" valueType="num">
                                      <p:cBhvr>
                                        <p:cTn id="91" dur="200" decel="100000" fill="hold"/>
                                        <p:tgtEl>
                                          <p:spTgt spid="32"/>
                                        </p:tgtEl>
                                        <p:attrNameLst>
                                          <p:attrName>style.rotation</p:attrName>
                                        </p:attrNameLst>
                                      </p:cBhvr>
                                      <p:tavLst>
                                        <p:tav tm="0">
                                          <p:val>
                                            <p:fltVal val="-90"/>
                                          </p:val>
                                        </p:tav>
                                        <p:tav tm="100000">
                                          <p:val>
                                            <p:fltVal val="0"/>
                                          </p:val>
                                        </p:tav>
                                      </p:tavLst>
                                    </p:anim>
                                    <p:anim calcmode="lin" valueType="num">
                                      <p:cBhvr>
                                        <p:cTn id="92" dur="200" decel="100000" fill="hold"/>
                                        <p:tgtEl>
                                          <p:spTgt spid="32"/>
                                        </p:tgtEl>
                                        <p:attrNameLst>
                                          <p:attrName>ppt_x</p:attrName>
                                        </p:attrNameLst>
                                      </p:cBhvr>
                                      <p:tavLst>
                                        <p:tav tm="0">
                                          <p:val>
                                            <p:strVal val="#ppt_x+0.4"/>
                                          </p:val>
                                        </p:tav>
                                        <p:tav tm="100000">
                                          <p:val>
                                            <p:strVal val="#ppt_x-0.05"/>
                                          </p:val>
                                        </p:tav>
                                      </p:tavLst>
                                    </p:anim>
                                    <p:anim calcmode="lin" valueType="num">
                                      <p:cBhvr>
                                        <p:cTn id="93" dur="200" decel="100000" fill="hold"/>
                                        <p:tgtEl>
                                          <p:spTgt spid="32"/>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32"/>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32"/>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200" decel="100000"/>
                                        <p:tgtEl>
                                          <p:spTgt spid="35"/>
                                        </p:tgtEl>
                                      </p:cBhvr>
                                    </p:animEffect>
                                    <p:anim calcmode="lin" valueType="num">
                                      <p:cBhvr>
                                        <p:cTn id="100" dur="200" decel="100000" fill="hold"/>
                                        <p:tgtEl>
                                          <p:spTgt spid="35"/>
                                        </p:tgtEl>
                                        <p:attrNameLst>
                                          <p:attrName>style.rotation</p:attrName>
                                        </p:attrNameLst>
                                      </p:cBhvr>
                                      <p:tavLst>
                                        <p:tav tm="0">
                                          <p:val>
                                            <p:fltVal val="-90"/>
                                          </p:val>
                                        </p:tav>
                                        <p:tav tm="100000">
                                          <p:val>
                                            <p:fltVal val="0"/>
                                          </p:val>
                                        </p:tav>
                                      </p:tavLst>
                                    </p:anim>
                                    <p:anim calcmode="lin" valueType="num">
                                      <p:cBhvr>
                                        <p:cTn id="101" dur="200" decel="100000" fill="hold"/>
                                        <p:tgtEl>
                                          <p:spTgt spid="35"/>
                                        </p:tgtEl>
                                        <p:attrNameLst>
                                          <p:attrName>ppt_x</p:attrName>
                                        </p:attrNameLst>
                                      </p:cBhvr>
                                      <p:tavLst>
                                        <p:tav tm="0">
                                          <p:val>
                                            <p:strVal val="#ppt_x+0.4"/>
                                          </p:val>
                                        </p:tav>
                                        <p:tav tm="100000">
                                          <p:val>
                                            <p:strVal val="#ppt_x-0.05"/>
                                          </p:val>
                                        </p:tav>
                                      </p:tavLst>
                                    </p:anim>
                                    <p:anim calcmode="lin" valueType="num">
                                      <p:cBhvr>
                                        <p:cTn id="102" dur="200" decel="100000" fill="hold"/>
                                        <p:tgtEl>
                                          <p:spTgt spid="35"/>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35"/>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35"/>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200" decel="100000"/>
                                        <p:tgtEl>
                                          <p:spTgt spid="38"/>
                                        </p:tgtEl>
                                      </p:cBhvr>
                                    </p:animEffect>
                                    <p:anim calcmode="lin" valueType="num">
                                      <p:cBhvr>
                                        <p:cTn id="109" dur="200" decel="100000" fill="hold"/>
                                        <p:tgtEl>
                                          <p:spTgt spid="38"/>
                                        </p:tgtEl>
                                        <p:attrNameLst>
                                          <p:attrName>style.rotation</p:attrName>
                                        </p:attrNameLst>
                                      </p:cBhvr>
                                      <p:tavLst>
                                        <p:tav tm="0">
                                          <p:val>
                                            <p:fltVal val="-90"/>
                                          </p:val>
                                        </p:tav>
                                        <p:tav tm="100000">
                                          <p:val>
                                            <p:fltVal val="0"/>
                                          </p:val>
                                        </p:tav>
                                      </p:tavLst>
                                    </p:anim>
                                    <p:anim calcmode="lin" valueType="num">
                                      <p:cBhvr>
                                        <p:cTn id="110" dur="200" decel="100000" fill="hold"/>
                                        <p:tgtEl>
                                          <p:spTgt spid="38"/>
                                        </p:tgtEl>
                                        <p:attrNameLst>
                                          <p:attrName>ppt_x</p:attrName>
                                        </p:attrNameLst>
                                      </p:cBhvr>
                                      <p:tavLst>
                                        <p:tav tm="0">
                                          <p:val>
                                            <p:strVal val="#ppt_x+0.4"/>
                                          </p:val>
                                        </p:tav>
                                        <p:tav tm="100000">
                                          <p:val>
                                            <p:strVal val="#ppt_x-0.05"/>
                                          </p:val>
                                        </p:tav>
                                      </p:tavLst>
                                    </p:anim>
                                    <p:anim calcmode="lin" valueType="num">
                                      <p:cBhvr>
                                        <p:cTn id="111" dur="200" decel="100000" fill="hold"/>
                                        <p:tgtEl>
                                          <p:spTgt spid="38"/>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38"/>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38"/>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41"/>
                                        </p:tgtEl>
                                        <p:attrNameLst>
                                          <p:attrName>style.visibility</p:attrName>
                                        </p:attrNameLst>
                                      </p:cBhvr>
                                      <p:to>
                                        <p:strVal val="visible"/>
                                      </p:to>
                                    </p:set>
                                    <p:animEffect transition="in" filter="fade">
                                      <p:cBhvr>
                                        <p:cTn id="117" dur="200" decel="100000"/>
                                        <p:tgtEl>
                                          <p:spTgt spid="41"/>
                                        </p:tgtEl>
                                      </p:cBhvr>
                                    </p:animEffect>
                                    <p:anim calcmode="lin" valueType="num">
                                      <p:cBhvr>
                                        <p:cTn id="118" dur="200" decel="100000" fill="hold"/>
                                        <p:tgtEl>
                                          <p:spTgt spid="41"/>
                                        </p:tgtEl>
                                        <p:attrNameLst>
                                          <p:attrName>style.rotation</p:attrName>
                                        </p:attrNameLst>
                                      </p:cBhvr>
                                      <p:tavLst>
                                        <p:tav tm="0">
                                          <p:val>
                                            <p:fltVal val="-90"/>
                                          </p:val>
                                        </p:tav>
                                        <p:tav tm="100000">
                                          <p:val>
                                            <p:fltVal val="0"/>
                                          </p:val>
                                        </p:tav>
                                      </p:tavLst>
                                    </p:anim>
                                    <p:anim calcmode="lin" valueType="num">
                                      <p:cBhvr>
                                        <p:cTn id="119" dur="200" decel="100000" fill="hold"/>
                                        <p:tgtEl>
                                          <p:spTgt spid="41"/>
                                        </p:tgtEl>
                                        <p:attrNameLst>
                                          <p:attrName>ppt_x</p:attrName>
                                        </p:attrNameLst>
                                      </p:cBhvr>
                                      <p:tavLst>
                                        <p:tav tm="0">
                                          <p:val>
                                            <p:strVal val="#ppt_x+0.4"/>
                                          </p:val>
                                        </p:tav>
                                        <p:tav tm="100000">
                                          <p:val>
                                            <p:strVal val="#ppt_x-0.05"/>
                                          </p:val>
                                        </p:tav>
                                      </p:tavLst>
                                    </p:anim>
                                    <p:anim calcmode="lin" valueType="num">
                                      <p:cBhvr>
                                        <p:cTn id="120" dur="200" decel="100000" fill="hold"/>
                                        <p:tgtEl>
                                          <p:spTgt spid="41"/>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41"/>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41"/>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44"/>
                                        </p:tgtEl>
                                        <p:attrNameLst>
                                          <p:attrName>style.visibility</p:attrName>
                                        </p:attrNameLst>
                                      </p:cBhvr>
                                      <p:to>
                                        <p:strVal val="visible"/>
                                      </p:to>
                                    </p:set>
                                    <p:animEffect transition="in" filter="fade">
                                      <p:cBhvr>
                                        <p:cTn id="126" dur="200" decel="100000"/>
                                        <p:tgtEl>
                                          <p:spTgt spid="44"/>
                                        </p:tgtEl>
                                      </p:cBhvr>
                                    </p:animEffect>
                                    <p:anim calcmode="lin" valueType="num">
                                      <p:cBhvr>
                                        <p:cTn id="127" dur="200" decel="100000" fill="hold"/>
                                        <p:tgtEl>
                                          <p:spTgt spid="44"/>
                                        </p:tgtEl>
                                        <p:attrNameLst>
                                          <p:attrName>style.rotation</p:attrName>
                                        </p:attrNameLst>
                                      </p:cBhvr>
                                      <p:tavLst>
                                        <p:tav tm="0">
                                          <p:val>
                                            <p:fltVal val="-90"/>
                                          </p:val>
                                        </p:tav>
                                        <p:tav tm="100000">
                                          <p:val>
                                            <p:fltVal val="0"/>
                                          </p:val>
                                        </p:tav>
                                      </p:tavLst>
                                    </p:anim>
                                    <p:anim calcmode="lin" valueType="num">
                                      <p:cBhvr>
                                        <p:cTn id="128" dur="200" decel="100000" fill="hold"/>
                                        <p:tgtEl>
                                          <p:spTgt spid="44"/>
                                        </p:tgtEl>
                                        <p:attrNameLst>
                                          <p:attrName>ppt_x</p:attrName>
                                        </p:attrNameLst>
                                      </p:cBhvr>
                                      <p:tavLst>
                                        <p:tav tm="0">
                                          <p:val>
                                            <p:strVal val="#ppt_x+0.4"/>
                                          </p:val>
                                        </p:tav>
                                        <p:tav tm="100000">
                                          <p:val>
                                            <p:strVal val="#ppt_x-0.05"/>
                                          </p:val>
                                        </p:tav>
                                      </p:tavLst>
                                    </p:anim>
                                    <p:anim calcmode="lin" valueType="num">
                                      <p:cBhvr>
                                        <p:cTn id="129" dur="200" decel="100000" fill="hold"/>
                                        <p:tgtEl>
                                          <p:spTgt spid="44"/>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44"/>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44"/>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47"/>
                                        </p:tgtEl>
                                        <p:attrNameLst>
                                          <p:attrName>style.visibility</p:attrName>
                                        </p:attrNameLst>
                                      </p:cBhvr>
                                      <p:to>
                                        <p:strVal val="visible"/>
                                      </p:to>
                                    </p:set>
                                    <p:animEffect transition="in" filter="fade">
                                      <p:cBhvr>
                                        <p:cTn id="135" dur="200" decel="100000"/>
                                        <p:tgtEl>
                                          <p:spTgt spid="47"/>
                                        </p:tgtEl>
                                      </p:cBhvr>
                                    </p:animEffect>
                                    <p:anim calcmode="lin" valueType="num">
                                      <p:cBhvr>
                                        <p:cTn id="136" dur="200" decel="100000" fill="hold"/>
                                        <p:tgtEl>
                                          <p:spTgt spid="47"/>
                                        </p:tgtEl>
                                        <p:attrNameLst>
                                          <p:attrName>style.rotation</p:attrName>
                                        </p:attrNameLst>
                                      </p:cBhvr>
                                      <p:tavLst>
                                        <p:tav tm="0">
                                          <p:val>
                                            <p:fltVal val="-90"/>
                                          </p:val>
                                        </p:tav>
                                        <p:tav tm="100000">
                                          <p:val>
                                            <p:fltVal val="0"/>
                                          </p:val>
                                        </p:tav>
                                      </p:tavLst>
                                    </p:anim>
                                    <p:anim calcmode="lin" valueType="num">
                                      <p:cBhvr>
                                        <p:cTn id="137" dur="200" decel="100000" fill="hold"/>
                                        <p:tgtEl>
                                          <p:spTgt spid="47"/>
                                        </p:tgtEl>
                                        <p:attrNameLst>
                                          <p:attrName>ppt_x</p:attrName>
                                        </p:attrNameLst>
                                      </p:cBhvr>
                                      <p:tavLst>
                                        <p:tav tm="0">
                                          <p:val>
                                            <p:strVal val="#ppt_x+0.4"/>
                                          </p:val>
                                        </p:tav>
                                        <p:tav tm="100000">
                                          <p:val>
                                            <p:strVal val="#ppt_x-0.05"/>
                                          </p:val>
                                        </p:tav>
                                      </p:tavLst>
                                    </p:anim>
                                    <p:anim calcmode="lin" valueType="num">
                                      <p:cBhvr>
                                        <p:cTn id="138" dur="200" decel="100000" fill="hold"/>
                                        <p:tgtEl>
                                          <p:spTgt spid="47"/>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47"/>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47"/>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50"/>
                                        </p:tgtEl>
                                        <p:attrNameLst>
                                          <p:attrName>style.visibility</p:attrName>
                                        </p:attrNameLst>
                                      </p:cBhvr>
                                      <p:to>
                                        <p:strVal val="visible"/>
                                      </p:to>
                                    </p:set>
                                    <p:animEffect transition="in" filter="fade">
                                      <p:cBhvr>
                                        <p:cTn id="144" dur="200" decel="100000"/>
                                        <p:tgtEl>
                                          <p:spTgt spid="50"/>
                                        </p:tgtEl>
                                      </p:cBhvr>
                                    </p:animEffect>
                                    <p:anim calcmode="lin" valueType="num">
                                      <p:cBhvr>
                                        <p:cTn id="145" dur="200" decel="100000" fill="hold"/>
                                        <p:tgtEl>
                                          <p:spTgt spid="50"/>
                                        </p:tgtEl>
                                        <p:attrNameLst>
                                          <p:attrName>style.rotation</p:attrName>
                                        </p:attrNameLst>
                                      </p:cBhvr>
                                      <p:tavLst>
                                        <p:tav tm="0">
                                          <p:val>
                                            <p:fltVal val="-90"/>
                                          </p:val>
                                        </p:tav>
                                        <p:tav tm="100000">
                                          <p:val>
                                            <p:fltVal val="0"/>
                                          </p:val>
                                        </p:tav>
                                      </p:tavLst>
                                    </p:anim>
                                    <p:anim calcmode="lin" valueType="num">
                                      <p:cBhvr>
                                        <p:cTn id="146" dur="200" decel="100000" fill="hold"/>
                                        <p:tgtEl>
                                          <p:spTgt spid="50"/>
                                        </p:tgtEl>
                                        <p:attrNameLst>
                                          <p:attrName>ppt_x</p:attrName>
                                        </p:attrNameLst>
                                      </p:cBhvr>
                                      <p:tavLst>
                                        <p:tav tm="0">
                                          <p:val>
                                            <p:strVal val="#ppt_x+0.4"/>
                                          </p:val>
                                        </p:tav>
                                        <p:tav tm="100000">
                                          <p:val>
                                            <p:strVal val="#ppt_x-0.05"/>
                                          </p:val>
                                        </p:tav>
                                      </p:tavLst>
                                    </p:anim>
                                    <p:anim calcmode="lin" valueType="num">
                                      <p:cBhvr>
                                        <p:cTn id="147" dur="200" decel="100000" fill="hold"/>
                                        <p:tgtEl>
                                          <p:spTgt spid="50"/>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50"/>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3"/>
                                        </p:tgtEl>
                                        <p:attrNameLst>
                                          <p:attrName>style.visibility</p:attrName>
                                        </p:attrNameLst>
                                      </p:cBhvr>
                                      <p:to>
                                        <p:strVal val="visible"/>
                                      </p:to>
                                    </p:set>
                                    <p:animEffect transition="in" filter="fade">
                                      <p:cBhvr>
                                        <p:cTn id="154" dur="200" decel="100000"/>
                                        <p:tgtEl>
                                          <p:spTgt spid="53"/>
                                        </p:tgtEl>
                                      </p:cBhvr>
                                    </p:animEffect>
                                    <p:anim calcmode="lin" valueType="num">
                                      <p:cBhvr>
                                        <p:cTn id="155" dur="200" decel="100000" fill="hold"/>
                                        <p:tgtEl>
                                          <p:spTgt spid="53"/>
                                        </p:tgtEl>
                                        <p:attrNameLst>
                                          <p:attrName>style.rotation</p:attrName>
                                        </p:attrNameLst>
                                      </p:cBhvr>
                                      <p:tavLst>
                                        <p:tav tm="0">
                                          <p:val>
                                            <p:fltVal val="-90"/>
                                          </p:val>
                                        </p:tav>
                                        <p:tav tm="100000">
                                          <p:val>
                                            <p:fltVal val="0"/>
                                          </p:val>
                                        </p:tav>
                                      </p:tavLst>
                                    </p:anim>
                                    <p:anim calcmode="lin" valueType="num">
                                      <p:cBhvr>
                                        <p:cTn id="156" dur="200" decel="100000" fill="hold"/>
                                        <p:tgtEl>
                                          <p:spTgt spid="53"/>
                                        </p:tgtEl>
                                        <p:attrNameLst>
                                          <p:attrName>ppt_x</p:attrName>
                                        </p:attrNameLst>
                                      </p:cBhvr>
                                      <p:tavLst>
                                        <p:tav tm="0">
                                          <p:val>
                                            <p:strVal val="#ppt_x+0.4"/>
                                          </p:val>
                                        </p:tav>
                                        <p:tav tm="100000">
                                          <p:val>
                                            <p:strVal val="#ppt_x-0.05"/>
                                          </p:val>
                                        </p:tav>
                                      </p:tavLst>
                                    </p:anim>
                                    <p:anim calcmode="lin" valueType="num">
                                      <p:cBhvr>
                                        <p:cTn id="157" dur="200" decel="100000" fill="hold"/>
                                        <p:tgtEl>
                                          <p:spTgt spid="53"/>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3"/>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3"/>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20"/>
                                        </p:tgtEl>
                                        <p:attrNameLst>
                                          <p:attrName>style.visibility</p:attrName>
                                        </p:attrNameLst>
                                      </p:cBhvr>
                                      <p:to>
                                        <p:strVal val="visible"/>
                                      </p:to>
                                    </p:set>
                                    <p:animEffect transition="in" filter="fade">
                                      <p:cBhvr>
                                        <p:cTn id="163" dur="200" decel="100000"/>
                                        <p:tgtEl>
                                          <p:spTgt spid="20"/>
                                        </p:tgtEl>
                                      </p:cBhvr>
                                    </p:animEffect>
                                    <p:anim calcmode="lin" valueType="num">
                                      <p:cBhvr>
                                        <p:cTn id="164" dur="200" decel="100000" fill="hold"/>
                                        <p:tgtEl>
                                          <p:spTgt spid="20"/>
                                        </p:tgtEl>
                                        <p:attrNameLst>
                                          <p:attrName>style.rotation</p:attrName>
                                        </p:attrNameLst>
                                      </p:cBhvr>
                                      <p:tavLst>
                                        <p:tav tm="0">
                                          <p:val>
                                            <p:fltVal val="-90"/>
                                          </p:val>
                                        </p:tav>
                                        <p:tav tm="100000">
                                          <p:val>
                                            <p:fltVal val="0"/>
                                          </p:val>
                                        </p:tav>
                                      </p:tavLst>
                                    </p:anim>
                                    <p:anim calcmode="lin" valueType="num">
                                      <p:cBhvr>
                                        <p:cTn id="165" dur="200" decel="100000" fill="hold"/>
                                        <p:tgtEl>
                                          <p:spTgt spid="20"/>
                                        </p:tgtEl>
                                        <p:attrNameLst>
                                          <p:attrName>ppt_x</p:attrName>
                                        </p:attrNameLst>
                                      </p:cBhvr>
                                      <p:tavLst>
                                        <p:tav tm="0">
                                          <p:val>
                                            <p:strVal val="#ppt_x+0.4"/>
                                          </p:val>
                                        </p:tav>
                                        <p:tav tm="100000">
                                          <p:val>
                                            <p:strVal val="#ppt_x-0.05"/>
                                          </p:val>
                                        </p:tav>
                                      </p:tavLst>
                                    </p:anim>
                                    <p:anim calcmode="lin" valueType="num">
                                      <p:cBhvr>
                                        <p:cTn id="166" dur="200" decel="100000" fill="hold"/>
                                        <p:tgtEl>
                                          <p:spTgt spid="20"/>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20"/>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2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VM Depot</a:t>
            </a:r>
            <a:endParaRPr lang="en-US" dirty="0"/>
          </a:p>
        </p:txBody>
      </p:sp>
      <p:sp>
        <p:nvSpPr>
          <p:cNvPr id="4" name="Content Placeholder 3"/>
          <p:cNvSpPr>
            <a:spLocks noGrp="1"/>
          </p:cNvSpPr>
          <p:nvPr>
            <p:ph sz="quarter" idx="10"/>
          </p:nvPr>
        </p:nvSpPr>
        <p:spPr/>
        <p:txBody>
          <a:bodyPr/>
          <a:lstStyle/>
          <a:p>
            <a:pPr marL="0" lvl="0" indent="0" algn="ctr">
              <a:buNone/>
            </a:pPr>
            <a:r>
              <a:rPr lang="en-US" dirty="0">
                <a:solidFill>
                  <a:srgbClr val="000000"/>
                </a:solidFill>
                <a:hlinkClick r:id="rId2"/>
              </a:rPr>
              <a:t>http://vmdepot.msopentech.com</a:t>
            </a:r>
            <a:endParaRPr lang="en-US" dirty="0">
              <a:solidFill>
                <a:srgbClr val="000000"/>
              </a:solidFill>
            </a:endParaRPr>
          </a:p>
          <a:p>
            <a:pPr lvl="0"/>
            <a:endParaRPr lang="en-US" dirty="0">
              <a:solidFill>
                <a:srgbClr val="000000"/>
              </a:solidFill>
            </a:endParaRPr>
          </a:p>
          <a:p>
            <a:pPr lvl="0"/>
            <a:r>
              <a:rPr lang="en-US" dirty="0">
                <a:solidFill>
                  <a:srgbClr val="000000"/>
                </a:solidFill>
              </a:rPr>
              <a:t>The VM Depot is a community-driven collection of templates for Virtual Machines running in Azure.</a:t>
            </a:r>
          </a:p>
          <a:p>
            <a:pPr lvl="0"/>
            <a:r>
              <a:rPr lang="en-US" dirty="0">
                <a:solidFill>
                  <a:srgbClr val="000000"/>
                </a:solidFill>
              </a:rPr>
              <a:t>Virtual Machines can be created automatically or using the Management Portal from the VM Depot images</a:t>
            </a:r>
          </a:p>
          <a:p>
            <a:pPr lvl="0"/>
            <a:r>
              <a:rPr lang="en-US" dirty="0">
                <a:solidFill>
                  <a:srgbClr val="000000"/>
                </a:solidFill>
              </a:rPr>
              <a:t>You can contribute new images to the VM Depot</a:t>
            </a:r>
          </a:p>
          <a:p>
            <a:endParaRPr lang="en-US" dirty="0"/>
          </a:p>
        </p:txBody>
      </p:sp>
    </p:spTree>
    <p:extLst>
      <p:ext uri="{BB962C8B-B14F-4D97-AF65-F5344CB8AC3E}">
        <p14:creationId xmlns:p14="http://schemas.microsoft.com/office/powerpoint/2010/main" val="3662462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an Azure Virtual Machine using Provided Images</a:t>
            </a:r>
            <a:endParaRPr lang="en-US" dirty="0"/>
          </a:p>
        </p:txBody>
      </p:sp>
    </p:spTree>
    <p:extLst>
      <p:ext uri="{BB962C8B-B14F-4D97-AF65-F5344CB8AC3E}">
        <p14:creationId xmlns:p14="http://schemas.microsoft.com/office/powerpoint/2010/main" val="1238940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1357800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Capturing a VM Image</a:t>
            </a:r>
          </a:p>
        </p:txBody>
      </p:sp>
      <p:sp>
        <p:nvSpPr>
          <p:cNvPr id="3" name="Content Placeholder 2"/>
          <p:cNvSpPr>
            <a:spLocks noGrp="1"/>
          </p:cNvSpPr>
          <p:nvPr>
            <p:ph sz="quarter" idx="10"/>
          </p:nvPr>
        </p:nvSpPr>
        <p:spPr/>
        <p:txBody>
          <a:bodyPr/>
          <a:lstStyle/>
          <a:p>
            <a:r>
              <a:rPr lang="en-US" dirty="0"/>
              <a:t>Existing Virtual Machines can have an “image” </a:t>
            </a:r>
            <a:r>
              <a:rPr lang="en-US" dirty="0" smtClean="0"/>
              <a:t/>
            </a:r>
            <a:br>
              <a:rPr lang="en-US" dirty="0" smtClean="0"/>
            </a:br>
            <a:r>
              <a:rPr lang="en-US" dirty="0" smtClean="0"/>
              <a:t>captured </a:t>
            </a:r>
            <a:r>
              <a:rPr lang="en-US" dirty="0"/>
              <a:t>to use as a template for other Virtual Machines</a:t>
            </a:r>
          </a:p>
          <a:p>
            <a:r>
              <a:rPr lang="en-US" dirty="0"/>
              <a:t>Steps</a:t>
            </a:r>
          </a:p>
          <a:p>
            <a:pPr marL="971396" lvl="1" indent="-514350">
              <a:buFont typeface="+mj-lt"/>
              <a:buAutoNum type="arabicPeriod"/>
            </a:pPr>
            <a:r>
              <a:rPr lang="en-US" dirty="0"/>
              <a:t>Use Remote Desktop to connect to running VM</a:t>
            </a:r>
          </a:p>
          <a:p>
            <a:pPr marL="971396" lvl="1" indent="-514350">
              <a:buFont typeface="+mj-lt"/>
              <a:buAutoNum type="arabicPeriod"/>
            </a:pPr>
            <a:r>
              <a:rPr lang="en-US" dirty="0"/>
              <a:t>Open an elevated command prompt</a:t>
            </a:r>
          </a:p>
          <a:p>
            <a:pPr marL="971396" lvl="1" indent="-514350">
              <a:buFont typeface="+mj-lt"/>
              <a:buAutoNum type="arabicPeriod"/>
            </a:pPr>
            <a:r>
              <a:rPr lang="en-US" dirty="0"/>
              <a:t>Run the System Preparation Tool (</a:t>
            </a:r>
            <a:r>
              <a:rPr lang="en-US" dirty="0" err="1"/>
              <a:t>sysprep</a:t>
            </a:r>
            <a:r>
              <a:rPr lang="en-US" dirty="0"/>
              <a:t>)</a:t>
            </a:r>
          </a:p>
          <a:p>
            <a:pPr marL="971396" lvl="1" indent="-514350">
              <a:buFont typeface="+mj-lt"/>
              <a:buAutoNum type="arabicPeriod"/>
            </a:pPr>
            <a:r>
              <a:rPr lang="en-US" dirty="0"/>
              <a:t>Use the “Capture” button in the Management Portal</a:t>
            </a:r>
          </a:p>
          <a:p>
            <a:pPr marL="971396" lvl="1" indent="-514350">
              <a:buFont typeface="+mj-lt"/>
              <a:buAutoNum type="arabicPeriod"/>
            </a:pPr>
            <a:endParaRPr lang="en-US" dirty="0"/>
          </a:p>
        </p:txBody>
      </p:sp>
    </p:spTree>
    <p:extLst>
      <p:ext uri="{BB962C8B-B14F-4D97-AF65-F5344CB8AC3E}">
        <p14:creationId xmlns:p14="http://schemas.microsoft.com/office/powerpoint/2010/main" val="2197880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VM Agent</a:t>
            </a:r>
            <a:endParaRPr lang="en-US"/>
          </a:p>
        </p:txBody>
      </p:sp>
      <p:sp>
        <p:nvSpPr>
          <p:cNvPr id="3" name="Content Placeholder 2"/>
          <p:cNvSpPr>
            <a:spLocks noGrp="1"/>
          </p:cNvSpPr>
          <p:nvPr>
            <p:ph sz="quarter" idx="10"/>
          </p:nvPr>
        </p:nvSpPr>
        <p:spPr/>
        <p:txBody>
          <a:bodyPr/>
          <a:lstStyle/>
          <a:p>
            <a:pPr lvl="0"/>
            <a:r>
              <a:rPr lang="en-US" dirty="0">
                <a:solidFill>
                  <a:srgbClr val="000000"/>
                </a:solidFill>
              </a:rPr>
              <a:t>VM Agent is a very lightweight background process </a:t>
            </a:r>
            <a:r>
              <a:rPr lang="en-US" dirty="0" smtClean="0">
                <a:solidFill>
                  <a:srgbClr val="000000"/>
                </a:solidFill>
              </a:rPr>
              <a:t/>
            </a:r>
            <a:br>
              <a:rPr lang="en-US" dirty="0" smtClean="0">
                <a:solidFill>
                  <a:srgbClr val="000000"/>
                </a:solidFill>
              </a:rPr>
            </a:br>
            <a:r>
              <a:rPr lang="en-US" dirty="0" smtClean="0">
                <a:solidFill>
                  <a:srgbClr val="000000"/>
                </a:solidFill>
              </a:rPr>
              <a:t>that </a:t>
            </a:r>
            <a:r>
              <a:rPr lang="en-US" dirty="0">
                <a:solidFill>
                  <a:srgbClr val="000000"/>
                </a:solidFill>
              </a:rPr>
              <a:t>provides an entry point for Microsoft and partners to configure and manage Virtual Machines</a:t>
            </a:r>
          </a:p>
          <a:p>
            <a:pPr lvl="1"/>
            <a:r>
              <a:rPr lang="en-US" dirty="0">
                <a:solidFill>
                  <a:srgbClr val="000000"/>
                </a:solidFill>
              </a:rPr>
              <a:t>Installed on a Virtual Machine by default (can be disabled)</a:t>
            </a:r>
          </a:p>
          <a:p>
            <a:pPr lvl="1"/>
            <a:r>
              <a:rPr lang="en-US" dirty="0">
                <a:solidFill>
                  <a:srgbClr val="000000"/>
                </a:solidFill>
              </a:rPr>
              <a:t>Allows VM Extensions to be installed on an Azure Virtual Machine</a:t>
            </a:r>
          </a:p>
          <a:p>
            <a:pPr lvl="0"/>
            <a:r>
              <a:rPr lang="en-US" dirty="0">
                <a:solidFill>
                  <a:srgbClr val="000000"/>
                </a:solidFill>
              </a:rPr>
              <a:t>VM Extensions are software components that can extend an existing Virtual Machine</a:t>
            </a:r>
          </a:p>
          <a:p>
            <a:pPr lvl="1"/>
            <a:r>
              <a:rPr lang="en-US" dirty="0">
                <a:solidFill>
                  <a:srgbClr val="000000"/>
                </a:solidFill>
              </a:rPr>
              <a:t>Multiple VM Extensions can be installed on the same VM</a:t>
            </a:r>
          </a:p>
          <a:p>
            <a:pPr lvl="1"/>
            <a:r>
              <a:rPr lang="en-US" dirty="0">
                <a:solidFill>
                  <a:srgbClr val="000000"/>
                </a:solidFill>
              </a:rPr>
              <a:t>The </a:t>
            </a:r>
            <a:r>
              <a:rPr lang="en-US" dirty="0" err="1">
                <a:solidFill>
                  <a:srgbClr val="000000"/>
                </a:solidFill>
              </a:rPr>
              <a:t>BGInfo</a:t>
            </a:r>
            <a:r>
              <a:rPr lang="en-US" dirty="0">
                <a:solidFill>
                  <a:srgbClr val="000000"/>
                </a:solidFill>
              </a:rPr>
              <a:t> desktop tool is a VM Extension</a:t>
            </a:r>
          </a:p>
          <a:p>
            <a:endParaRPr lang="en-US" dirty="0"/>
          </a:p>
        </p:txBody>
      </p:sp>
      <p:sp>
        <p:nvSpPr>
          <p:cNvPr id="4" name="Content Placeholder 2"/>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p:txBody>
      </p:sp>
    </p:spTree>
    <p:extLst>
      <p:ext uri="{BB962C8B-B14F-4D97-AF65-F5344CB8AC3E}">
        <p14:creationId xmlns:p14="http://schemas.microsoft.com/office/powerpoint/2010/main" val="54673869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BBFA96B3-BDB0-420A-8ABD-0A68CF1C1FA6">Final</Status>
    <Module xmlns="BBFA96B3-BDB0-420A-8ABD-0A68CF1C1FA6">3</Module>
    <Content_x0020_Type xmlns="BBFA96B3-BDB0-420A-8ABD-0A68CF1C1FA6">Slide Presentation</Content_x0020_Typ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A90B9801BCF1E4C94D03E5CBAA3E62C" ma:contentTypeVersion="" ma:contentTypeDescription="Create a new document." ma:contentTypeScope="" ma:versionID="7bb1e67d5725b46949879b93360645b9">
  <xsd:schema xmlns:xsd="http://www.w3.org/2001/XMLSchema" xmlns:xs="http://www.w3.org/2001/XMLSchema" xmlns:p="http://schemas.microsoft.com/office/2006/metadata/properties" xmlns:ns2="BBFA96B3-BDB0-420A-8ABD-0A68CF1C1FA6" targetNamespace="http://schemas.microsoft.com/office/2006/metadata/properties" ma:root="true" ma:fieldsID="19da328d152b7854038ae61007208041" ns2:_="">
    <xsd:import namespace="BBFA96B3-BDB0-420A-8ABD-0A68CF1C1FA6"/>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FA96B3-BDB0-420A-8ABD-0A68CF1C1FA6"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EB6C67-16FD-46FE-8818-B861701B291C}">
  <ds:schemaRefs>
    <ds:schemaRef ds:uri="http://purl.org/dc/terms/"/>
    <ds:schemaRef ds:uri="http://schemas.openxmlformats.org/package/2006/metadata/core-properties"/>
    <ds:schemaRef ds:uri="BBFA96B3-BDB0-420A-8ABD-0A68CF1C1FA6"/>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B3F9AC4-BEB8-475E-BF29-2B75D699E1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FA96B3-BDB0-420A-8ABD-0A68CF1C1F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F5D433-277D-4CB7-8E4E-3C23D082FC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624</Words>
  <Application>Microsoft Macintosh PowerPoint</Application>
  <PresentationFormat>Widescreen</PresentationFormat>
  <Paragraphs>204</Paragraphs>
  <Slides>25</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Segoe Light</vt:lpstr>
      <vt:lpstr>Segoe UI</vt:lpstr>
      <vt:lpstr>Segoe UI Light</vt:lpstr>
      <vt:lpstr>Verdana</vt:lpstr>
      <vt:lpstr>宋体</vt:lpstr>
      <vt:lpstr>Arial</vt:lpstr>
      <vt:lpstr>1_Office Theme</vt:lpstr>
      <vt:lpstr>03 | Create and Manage Virtual Machines</vt:lpstr>
      <vt:lpstr>Module Overview</vt:lpstr>
      <vt:lpstr>PowerPoint Presentation</vt:lpstr>
      <vt:lpstr>Azure Marketplace</vt:lpstr>
      <vt:lpstr>VM Depot</vt:lpstr>
      <vt:lpstr>Create an Azure Virtual Machine using Provided Images</vt:lpstr>
      <vt:lpstr>PowerPoint Presentation</vt:lpstr>
      <vt:lpstr>Capturing a VM Image</vt:lpstr>
      <vt:lpstr>VM Agent</vt:lpstr>
      <vt:lpstr>VM Extensions</vt:lpstr>
      <vt:lpstr>PowerShell Desired State Configuration</vt:lpstr>
      <vt:lpstr>PowerPoint Presentation</vt:lpstr>
      <vt:lpstr>Endpoints</vt:lpstr>
      <vt:lpstr>Endpoints</vt:lpstr>
      <vt:lpstr>Endpoints</vt:lpstr>
      <vt:lpstr>Virtual Networks</vt:lpstr>
      <vt:lpstr>Virtual Networks Key Concepts</vt:lpstr>
      <vt:lpstr>Customizing Virtual Network Configuration using XML</vt:lpstr>
      <vt:lpstr>Creating a Virtual Network</vt:lpstr>
      <vt:lpstr>Virtual Machine Availability Sets </vt:lpstr>
      <vt:lpstr>Scaling Virtual Machines</vt:lpstr>
      <vt:lpstr>Auto-Scaling Virtual Machines</vt:lpstr>
      <vt:lpstr>Auto-Scaling Virtual Machines</vt:lpstr>
      <vt:lpstr>PowerPoint Presentation</vt:lpstr>
      <vt:lpstr>Disks and Images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2014-12-18T23:28:49Z</dcterms:created>
  <dcterms:modified xsi:type="dcterms:W3CDTF">2016-04-12T02:29:16Z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0x0101008A90B9801BCF1E4C94D03E5CBAA3E62C</vt:lpwstr>
  </property>
</Properties>
</file>