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2"/>
  </p:notesMasterIdLst>
  <p:handoutMasterIdLst>
    <p:handoutMasterId r:id="rId23"/>
  </p:handoutMasterIdLst>
  <p:sldIdLst>
    <p:sldId id="256" r:id="rId5"/>
    <p:sldId id="257" r:id="rId6"/>
    <p:sldId id="258" r:id="rId7"/>
    <p:sldId id="269" r:id="rId8"/>
    <p:sldId id="271" r:id="rId9"/>
    <p:sldId id="270" r:id="rId10"/>
    <p:sldId id="259" r:id="rId11"/>
    <p:sldId id="261" r:id="rId12"/>
    <p:sldId id="272" r:id="rId13"/>
    <p:sldId id="273" r:id="rId14"/>
    <p:sldId id="262" r:id="rId15"/>
    <p:sldId id="263" r:id="rId16"/>
    <p:sldId id="274" r:id="rId17"/>
    <p:sldId id="264" r:id="rId18"/>
    <p:sldId id="265" r:id="rId19"/>
    <p:sldId id="267"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0" autoAdjust="0"/>
    <p:restoredTop sz="94660"/>
  </p:normalViewPr>
  <p:slideViewPr>
    <p:cSldViewPr snapToGrid="0">
      <p:cViewPr varScale="1">
        <p:scale>
          <a:sx n="64" d="100"/>
          <a:sy n="64" d="100"/>
        </p:scale>
        <p:origin x="200" y="19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023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5792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81582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04 – Azure SQL Database</a:t>
            </a:r>
            <a:endParaRPr lang="en-US" sz="4000" dirty="0"/>
          </a:p>
        </p:txBody>
      </p:sp>
    </p:spTree>
    <p:extLst>
      <p:ext uri="{BB962C8B-B14F-4D97-AF65-F5344CB8AC3E}">
        <p14:creationId xmlns:p14="http://schemas.microsoft.com/office/powerpoint/2010/main" val="827448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the Schema &amp; Data</a:t>
            </a:r>
            <a:endParaRPr lang="en-US" dirty="0"/>
          </a:p>
        </p:txBody>
      </p:sp>
      <p:sp>
        <p:nvSpPr>
          <p:cNvPr id="3" name="Content Placeholder 2"/>
          <p:cNvSpPr>
            <a:spLocks noGrp="1"/>
          </p:cNvSpPr>
          <p:nvPr>
            <p:ph sz="quarter" idx="10"/>
          </p:nvPr>
        </p:nvSpPr>
        <p:spPr/>
        <p:txBody>
          <a:bodyPr/>
          <a:lstStyle/>
          <a:p>
            <a:r>
              <a:rPr lang="en-US" dirty="0" smtClean="0"/>
              <a:t>USE SQL Server Management Studio’s Scripting Tasks</a:t>
            </a:r>
          </a:p>
          <a:p>
            <a:r>
              <a:rPr lang="en-US" dirty="0" smtClean="0"/>
              <a:t>Script just the Schema</a:t>
            </a:r>
          </a:p>
          <a:p>
            <a:r>
              <a:rPr lang="en-US" dirty="0" smtClean="0"/>
              <a:t>Script just the Data</a:t>
            </a:r>
          </a:p>
          <a:p>
            <a:r>
              <a:rPr lang="en-US" dirty="0" smtClean="0"/>
              <a:t>Script the Schema and the Data</a:t>
            </a:r>
          </a:p>
          <a:p>
            <a:r>
              <a:rPr lang="en-US" dirty="0" smtClean="0"/>
              <a:t>Choose Azure as the Target</a:t>
            </a:r>
            <a:endParaRPr lang="en-US" dirty="0"/>
          </a:p>
        </p:txBody>
      </p:sp>
    </p:spTree>
    <p:extLst>
      <p:ext uri="{BB962C8B-B14F-4D97-AF65-F5344CB8AC3E}">
        <p14:creationId xmlns:p14="http://schemas.microsoft.com/office/powerpoint/2010/main" val="1258844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Importing and Exporting Data </a:t>
            </a:r>
          </a:p>
        </p:txBody>
      </p:sp>
    </p:spTree>
    <p:extLst>
      <p:ext uri="{BB962C8B-B14F-4D97-AF65-F5344CB8AC3E}">
        <p14:creationId xmlns:p14="http://schemas.microsoft.com/office/powerpoint/2010/main" val="48443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Backup and Restore Options</a:t>
            </a:r>
          </a:p>
        </p:txBody>
      </p:sp>
    </p:spTree>
    <p:extLst>
      <p:ext uri="{BB962C8B-B14F-4D97-AF65-F5344CB8AC3E}">
        <p14:creationId xmlns:p14="http://schemas.microsoft.com/office/powerpoint/2010/main" val="223111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Azure SQL Database Business Continuity Options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073172541"/>
              </p:ext>
            </p:extLst>
          </p:nvPr>
        </p:nvGraphicFramePr>
        <p:xfrm>
          <a:off x="379413" y="1387475"/>
          <a:ext cx="11525252" cy="2661920"/>
        </p:xfrm>
        <a:graphic>
          <a:graphicData uri="http://schemas.openxmlformats.org/drawingml/2006/table">
            <a:tbl>
              <a:tblPr firstRow="1" bandRow="1">
                <a:tableStyleId>{5C22544A-7EE6-4342-B048-85BDC9FD1C3A}</a:tableStyleId>
              </a:tblPr>
              <a:tblGrid>
                <a:gridCol w="2881313"/>
                <a:gridCol w="2881313"/>
                <a:gridCol w="2881313"/>
                <a:gridCol w="2881313"/>
              </a:tblGrid>
              <a:tr h="370840">
                <a:tc>
                  <a:txBody>
                    <a:bodyPr/>
                    <a:lstStyle/>
                    <a:p>
                      <a:endParaRPr lang="en-US" dirty="0"/>
                    </a:p>
                  </a:txBody>
                  <a:tcPr>
                    <a:solidFill>
                      <a:schemeClr val="bg1">
                        <a:lumMod val="85000"/>
                      </a:schemeClr>
                    </a:solidFill>
                  </a:tcPr>
                </a:tc>
                <a:tc>
                  <a:txBody>
                    <a:bodyPr/>
                    <a:lstStyle/>
                    <a:p>
                      <a:r>
                        <a:rPr lang="en-US" dirty="0" smtClean="0"/>
                        <a:t>Basic</a:t>
                      </a:r>
                      <a:endParaRPr lang="en-US" dirty="0"/>
                    </a:p>
                  </a:txBody>
                  <a:tcPr/>
                </a:tc>
                <a:tc>
                  <a:txBody>
                    <a:bodyPr/>
                    <a:lstStyle/>
                    <a:p>
                      <a:r>
                        <a:rPr lang="en-US" dirty="0" smtClean="0"/>
                        <a:t>Standard</a:t>
                      </a:r>
                      <a:endParaRPr lang="en-US" dirty="0"/>
                    </a:p>
                  </a:txBody>
                  <a:tcPr/>
                </a:tc>
                <a:tc>
                  <a:txBody>
                    <a:bodyPr/>
                    <a:lstStyle/>
                    <a:p>
                      <a:r>
                        <a:rPr lang="en-US" dirty="0" smtClean="0"/>
                        <a:t>Premium</a:t>
                      </a:r>
                      <a:endParaRPr lang="en-US" dirty="0"/>
                    </a:p>
                  </a:txBody>
                  <a:tcPr/>
                </a:tc>
              </a:tr>
              <a:tr h="370840">
                <a:tc>
                  <a:txBody>
                    <a:bodyPr/>
                    <a:lstStyle/>
                    <a:p>
                      <a:r>
                        <a:rPr lang="en-US" dirty="0" smtClean="0"/>
                        <a:t>Point-in-Time Restore</a:t>
                      </a:r>
                      <a:endParaRPr lang="en-US" dirty="0"/>
                    </a:p>
                  </a:txBody>
                  <a:tcPr/>
                </a:tc>
                <a:tc>
                  <a:txBody>
                    <a:bodyPr/>
                    <a:lstStyle/>
                    <a:p>
                      <a:r>
                        <a:rPr lang="en-US" dirty="0" smtClean="0"/>
                        <a:t>Last 7</a:t>
                      </a:r>
                      <a:r>
                        <a:rPr lang="en-US" baseline="0" dirty="0" smtClean="0"/>
                        <a:t> Days</a:t>
                      </a:r>
                      <a:endParaRPr lang="en-US" dirty="0"/>
                    </a:p>
                  </a:txBody>
                  <a:tcPr/>
                </a:tc>
                <a:tc>
                  <a:txBody>
                    <a:bodyPr/>
                    <a:lstStyle/>
                    <a:p>
                      <a:r>
                        <a:rPr lang="en-US" dirty="0" smtClean="0"/>
                        <a:t>Last 14</a:t>
                      </a:r>
                      <a:r>
                        <a:rPr lang="en-US" baseline="0" dirty="0" smtClean="0"/>
                        <a:t> Days</a:t>
                      </a:r>
                      <a:endParaRPr lang="en-US" dirty="0"/>
                    </a:p>
                  </a:txBody>
                  <a:tcPr/>
                </a:tc>
                <a:tc>
                  <a:txBody>
                    <a:bodyPr/>
                    <a:lstStyle/>
                    <a:p>
                      <a:r>
                        <a:rPr lang="en-US" dirty="0" smtClean="0"/>
                        <a:t>Last 35</a:t>
                      </a:r>
                      <a:r>
                        <a:rPr lang="en-US" baseline="0" dirty="0" smtClean="0"/>
                        <a:t> Days</a:t>
                      </a:r>
                      <a:endParaRPr lang="en-US" dirty="0"/>
                    </a:p>
                  </a:txBody>
                  <a:tcPr/>
                </a:tc>
              </a:tr>
              <a:tr h="370840">
                <a:tc>
                  <a:txBody>
                    <a:bodyPr/>
                    <a:lstStyle/>
                    <a:p>
                      <a:r>
                        <a:rPr lang="en-US" dirty="0" smtClean="0"/>
                        <a:t>Geo-Restore</a:t>
                      </a:r>
                      <a:endParaRPr lang="en-US" dirty="0"/>
                    </a:p>
                  </a:txBody>
                  <a:tcPr/>
                </a:tc>
                <a:tc>
                  <a:txBody>
                    <a:bodyPr/>
                    <a:lstStyle/>
                    <a:p>
                      <a:r>
                        <a:rPr lang="en-US" dirty="0" smtClean="0"/>
                        <a:t>RTO &lt; 24 Hours</a:t>
                      </a:r>
                      <a:br>
                        <a:rPr lang="en-US" dirty="0" smtClean="0"/>
                      </a:br>
                      <a:r>
                        <a:rPr lang="en-US" dirty="0" smtClean="0"/>
                        <a:t>RPO &lt; 24 Hours</a:t>
                      </a:r>
                      <a:endParaRPr lang="en-US" dirty="0"/>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dirty="0" smtClean="0"/>
                        <a:t>RTO &lt; 24 Hours</a:t>
                      </a:r>
                      <a:br>
                        <a:rPr lang="en-US" dirty="0" smtClean="0"/>
                      </a:br>
                      <a:r>
                        <a:rPr lang="en-US" dirty="0" smtClean="0"/>
                        <a:t>RPO &lt; 24 Hours</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dirty="0" smtClean="0"/>
                        <a:t>RTO &lt; 24 Hours</a:t>
                      </a:r>
                      <a:br>
                        <a:rPr lang="en-US" dirty="0" smtClean="0"/>
                      </a:br>
                      <a:r>
                        <a:rPr lang="en-US" dirty="0" smtClean="0"/>
                        <a:t>RPO &lt; 24 Hours</a:t>
                      </a:r>
                    </a:p>
                  </a:txBody>
                  <a:tcPr/>
                </a:tc>
              </a:tr>
              <a:tr h="370840">
                <a:tc>
                  <a:txBody>
                    <a:bodyPr/>
                    <a:lstStyle/>
                    <a:p>
                      <a:r>
                        <a:rPr lang="en-US" dirty="0" smtClean="0"/>
                        <a:t>Standard Geo-Replication</a:t>
                      </a:r>
                      <a:endParaRPr lang="en-US" dirty="0"/>
                    </a:p>
                  </a:txBody>
                  <a:tcPr/>
                </a:tc>
                <a:tc>
                  <a:txBody>
                    <a:bodyPr/>
                    <a:lstStyle/>
                    <a:p>
                      <a:r>
                        <a:rPr lang="en-US" dirty="0" smtClean="0"/>
                        <a:t>N/A</a:t>
                      </a:r>
                      <a:endParaRPr lang="en-US" dirty="0"/>
                    </a:p>
                  </a:txBody>
                  <a:tcPr/>
                </a:tc>
                <a:tc>
                  <a:txBody>
                    <a:bodyPr/>
                    <a:lstStyle/>
                    <a:p>
                      <a:r>
                        <a:rPr lang="en-US" dirty="0" smtClean="0"/>
                        <a:t>RTO &lt; 2 Hours</a:t>
                      </a:r>
                      <a:br>
                        <a:rPr lang="en-US" dirty="0" smtClean="0"/>
                      </a:br>
                      <a:r>
                        <a:rPr lang="en-US" dirty="0" smtClean="0"/>
                        <a:t>RPO &lt; 30 Minutes</a:t>
                      </a:r>
                      <a:endParaRPr lang="en-US" dirty="0"/>
                    </a:p>
                  </a:txBody>
                  <a:tcPr/>
                </a:tc>
                <a:tc>
                  <a:txBody>
                    <a:bodyPr/>
                    <a:lstStyle/>
                    <a:p>
                      <a:r>
                        <a:rPr lang="en-US" dirty="0" smtClean="0"/>
                        <a:t>RTO &lt; 2 Hours</a:t>
                      </a:r>
                      <a:br>
                        <a:rPr lang="en-US" dirty="0" smtClean="0"/>
                      </a:br>
                      <a:r>
                        <a:rPr lang="en-US" dirty="0" smtClean="0"/>
                        <a:t>RPO</a:t>
                      </a:r>
                      <a:r>
                        <a:rPr lang="en-US" baseline="0" dirty="0" smtClean="0"/>
                        <a:t> &lt; 30 Minutes</a:t>
                      </a:r>
                      <a:endParaRPr lang="en-US" dirty="0"/>
                    </a:p>
                  </a:txBody>
                  <a:tcPr/>
                </a:tc>
              </a:tr>
              <a:tr h="370840">
                <a:tc>
                  <a:txBody>
                    <a:bodyPr/>
                    <a:lstStyle/>
                    <a:p>
                      <a:r>
                        <a:rPr lang="en-US" dirty="0" smtClean="0"/>
                        <a:t>Active</a:t>
                      </a:r>
                      <a:r>
                        <a:rPr lang="en-US" baseline="0" dirty="0" smtClean="0"/>
                        <a:t> Geo-Replication</a:t>
                      </a:r>
                      <a:endParaRPr lang="en-US" dirty="0"/>
                    </a:p>
                  </a:txBody>
                  <a:tcPr/>
                </a:tc>
                <a:tc>
                  <a:txBody>
                    <a:bodyPr/>
                    <a:lstStyle/>
                    <a:p>
                      <a:r>
                        <a:rPr lang="en-US" dirty="0" smtClean="0"/>
                        <a:t>N/A</a:t>
                      </a:r>
                      <a:endParaRPr lang="en-US" dirty="0"/>
                    </a:p>
                  </a:txBody>
                  <a:tcPr/>
                </a:tc>
                <a:tc>
                  <a:txBody>
                    <a:bodyPr/>
                    <a:lstStyle/>
                    <a:p>
                      <a:r>
                        <a:rPr lang="en-US" dirty="0" smtClean="0"/>
                        <a:t>N/A</a:t>
                      </a:r>
                      <a:endParaRPr lang="en-US" dirty="0"/>
                    </a:p>
                  </a:txBody>
                  <a:tcPr/>
                </a:tc>
                <a:tc>
                  <a:txBody>
                    <a:bodyPr/>
                    <a:lstStyle/>
                    <a:p>
                      <a:r>
                        <a:rPr lang="en-US" dirty="0" smtClean="0"/>
                        <a:t>RTO &lt; 1 Hour</a:t>
                      </a:r>
                      <a:br>
                        <a:rPr lang="en-US" dirty="0" smtClean="0"/>
                      </a:br>
                      <a:r>
                        <a:rPr lang="en-US" dirty="0" smtClean="0"/>
                        <a:t>RPO</a:t>
                      </a:r>
                      <a:r>
                        <a:rPr lang="en-US" baseline="0" dirty="0" smtClean="0"/>
                        <a:t> &lt; 5 Minutes</a:t>
                      </a:r>
                      <a:endParaRPr lang="en-US" dirty="0"/>
                    </a:p>
                  </a:txBody>
                  <a:tcPr/>
                </a:tc>
              </a:tr>
            </a:tbl>
          </a:graphicData>
        </a:graphic>
      </p:graphicFrame>
      <p:sp>
        <p:nvSpPr>
          <p:cNvPr id="7" name="TextBox 6"/>
          <p:cNvSpPr txBox="1"/>
          <p:nvPr/>
        </p:nvSpPr>
        <p:spPr>
          <a:xfrm>
            <a:off x="379514" y="4352081"/>
            <a:ext cx="11380364"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Can also use:</a:t>
            </a:r>
          </a:p>
          <a:p>
            <a:pPr marL="742950" lvl="1" indent="-285750">
              <a:buFont typeface="Arial" panose="020B0604020202020204" pitchFamily="34" charset="0"/>
              <a:buChar char="•"/>
            </a:pPr>
            <a:r>
              <a:rPr lang="en-US" sz="3600" dirty="0" smtClean="0"/>
              <a:t>Database Export / Import</a:t>
            </a:r>
          </a:p>
          <a:p>
            <a:pPr marL="742950" lvl="1" indent="-285750">
              <a:buFont typeface="Arial" panose="020B0604020202020204" pitchFamily="34" charset="0"/>
              <a:buChar char="•"/>
            </a:pPr>
            <a:r>
              <a:rPr lang="en-US" sz="3600" dirty="0" smtClean="0">
                <a:latin typeface="Consolas" panose="020B0609020204030204" pitchFamily="49" charset="0"/>
                <a:cs typeface="Consolas" panose="020B0609020204030204" pitchFamily="49" charset="0"/>
              </a:rPr>
              <a:t>CREATE DATABASE AS COPY</a:t>
            </a:r>
            <a:r>
              <a:rPr lang="en-US" sz="3600" dirty="0"/>
              <a:t>	</a:t>
            </a:r>
          </a:p>
        </p:txBody>
      </p:sp>
    </p:spTree>
    <p:extLst>
      <p:ext uri="{BB962C8B-B14F-4D97-AF65-F5344CB8AC3E}">
        <p14:creationId xmlns:p14="http://schemas.microsoft.com/office/powerpoint/2010/main" val="351952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Backup and Restore Options</a:t>
            </a:r>
          </a:p>
        </p:txBody>
      </p:sp>
    </p:spTree>
    <p:extLst>
      <p:ext uri="{BB962C8B-B14F-4D97-AF65-F5344CB8AC3E}">
        <p14:creationId xmlns:p14="http://schemas.microsoft.com/office/powerpoint/2010/main" val="522159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Scaling Azure SQL Databases</a:t>
            </a:r>
          </a:p>
        </p:txBody>
      </p:sp>
    </p:spTree>
    <p:extLst>
      <p:ext uri="{BB962C8B-B14F-4D97-AF65-F5344CB8AC3E}">
        <p14:creationId xmlns:p14="http://schemas.microsoft.com/office/powerpoint/2010/main" val="1543987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1774" y="2625876"/>
            <a:ext cx="11379912" cy="2873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909979" y="3117358"/>
            <a:ext cx="8671543" cy="218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Federation – Based on some key</a:t>
            </a:r>
            <a:endParaRPr lang="en-US" dirty="0"/>
          </a:p>
        </p:txBody>
      </p:sp>
      <p:sp>
        <p:nvSpPr>
          <p:cNvPr id="12" name="Rounded Rectangle 11"/>
          <p:cNvSpPr/>
          <p:nvPr/>
        </p:nvSpPr>
        <p:spPr>
          <a:xfrm>
            <a:off x="2757579" y="2964958"/>
            <a:ext cx="8671543" cy="218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Federation – Based on some key</a:t>
            </a:r>
            <a:endParaRPr lang="en-US" dirty="0"/>
          </a:p>
        </p:txBody>
      </p:sp>
      <p:sp>
        <p:nvSpPr>
          <p:cNvPr id="4" name="Title 3"/>
          <p:cNvSpPr>
            <a:spLocks noGrp="1"/>
          </p:cNvSpPr>
          <p:nvPr>
            <p:ph type="title"/>
          </p:nvPr>
        </p:nvSpPr>
        <p:spPr/>
        <p:txBody>
          <a:bodyPr/>
          <a:lstStyle/>
          <a:p>
            <a:r>
              <a:rPr lang="en-US" dirty="0" smtClean="0"/>
              <a:t>SQL Database Federations – The Old Way</a:t>
            </a:r>
            <a:endParaRPr lang="en-US" dirty="0"/>
          </a:p>
        </p:txBody>
      </p:sp>
      <p:grpSp>
        <p:nvGrpSpPr>
          <p:cNvPr id="10" name="Group 9"/>
          <p:cNvGrpSpPr/>
          <p:nvPr/>
        </p:nvGrpSpPr>
        <p:grpSpPr>
          <a:xfrm>
            <a:off x="935441" y="2063302"/>
            <a:ext cx="1410944" cy="1865163"/>
            <a:chOff x="1901599" y="760713"/>
            <a:chExt cx="1410944" cy="1865163"/>
          </a:xfrm>
        </p:grpSpPr>
        <p:sp>
          <p:nvSpPr>
            <p:cNvPr id="9" name="Rectangle 8"/>
            <p:cNvSpPr/>
            <p:nvPr/>
          </p:nvSpPr>
          <p:spPr>
            <a:xfrm>
              <a:off x="1975449" y="1414732"/>
              <a:ext cx="1250830" cy="948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QL Database Icon"/>
            <p:cNvSpPr>
              <a:spLocks noChangeAspect="1"/>
            </p:cNvSpPr>
            <p:nvPr/>
          </p:nvSpPr>
          <p:spPr>
            <a:xfrm>
              <a:off x="1901599" y="760713"/>
              <a:ext cx="1410944" cy="1865163"/>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sp>
        <p:nvSpPr>
          <p:cNvPr id="11" name="Rounded Rectangle 10"/>
          <p:cNvSpPr/>
          <p:nvPr/>
        </p:nvSpPr>
        <p:spPr>
          <a:xfrm>
            <a:off x="2605179" y="2812558"/>
            <a:ext cx="8671543" cy="218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Federation – Based on some key</a:t>
            </a:r>
            <a:endParaRPr lang="en-US" dirty="0"/>
          </a:p>
        </p:txBody>
      </p:sp>
      <p:sp>
        <p:nvSpPr>
          <p:cNvPr id="14" name="Database Icon"/>
          <p:cNvSpPr/>
          <p:nvPr/>
        </p:nvSpPr>
        <p:spPr>
          <a:xfrm>
            <a:off x="2797836"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15" name="Database Icon"/>
          <p:cNvSpPr/>
          <p:nvPr/>
        </p:nvSpPr>
        <p:spPr>
          <a:xfrm>
            <a:off x="3448609"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0" name="TextBox 19"/>
          <p:cNvSpPr txBox="1"/>
          <p:nvPr/>
        </p:nvSpPr>
        <p:spPr>
          <a:xfrm>
            <a:off x="4762035" y="3697632"/>
            <a:ext cx="4475004" cy="830997"/>
          </a:xfrm>
          <a:prstGeom prst="rect">
            <a:avLst/>
          </a:prstGeom>
          <a:noFill/>
        </p:spPr>
        <p:txBody>
          <a:bodyPr wrap="square" rtlCol="0">
            <a:spAutoFit/>
          </a:bodyPr>
          <a:lstStyle/>
          <a:p>
            <a:pPr algn="ctr"/>
            <a:r>
              <a:rPr lang="en-US" sz="2400" dirty="0" smtClean="0">
                <a:solidFill>
                  <a:schemeClr val="bg1"/>
                </a:solidFill>
              </a:rPr>
              <a:t>… Federation Members (Shards) …</a:t>
            </a:r>
            <a:br>
              <a:rPr lang="en-US" sz="2400" dirty="0" smtClean="0">
                <a:solidFill>
                  <a:schemeClr val="bg1"/>
                </a:solidFill>
              </a:rPr>
            </a:br>
            <a:r>
              <a:rPr lang="en-US" sz="2400" dirty="0" smtClean="0">
                <a:solidFill>
                  <a:schemeClr val="bg1"/>
                </a:solidFill>
              </a:rPr>
              <a:t>Each Shard is another SQL DB</a:t>
            </a:r>
            <a:endParaRPr lang="en-US" sz="2400" dirty="0">
              <a:solidFill>
                <a:schemeClr val="bg1"/>
              </a:solidFill>
            </a:endParaRPr>
          </a:p>
        </p:txBody>
      </p:sp>
      <p:sp>
        <p:nvSpPr>
          <p:cNvPr id="21" name="Database Icon"/>
          <p:cNvSpPr/>
          <p:nvPr/>
        </p:nvSpPr>
        <p:spPr>
          <a:xfrm>
            <a:off x="4099382"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2" name="Database Icon"/>
          <p:cNvSpPr/>
          <p:nvPr/>
        </p:nvSpPr>
        <p:spPr>
          <a:xfrm>
            <a:off x="9265213"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3" name="Database Icon"/>
          <p:cNvSpPr/>
          <p:nvPr/>
        </p:nvSpPr>
        <p:spPr>
          <a:xfrm>
            <a:off x="9915986"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4" name="Database Icon"/>
          <p:cNvSpPr/>
          <p:nvPr/>
        </p:nvSpPr>
        <p:spPr>
          <a:xfrm>
            <a:off x="10566759" y="3566633"/>
            <a:ext cx="594424" cy="78578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Tree>
    <p:extLst>
      <p:ext uri="{BB962C8B-B14F-4D97-AF65-F5344CB8AC3E}">
        <p14:creationId xmlns:p14="http://schemas.microsoft.com/office/powerpoint/2010/main" val="1209904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94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SQL Database Architecture</a:t>
            </a:r>
          </a:p>
          <a:p>
            <a:r>
              <a:rPr lang="en-GB" dirty="0" smtClean="0"/>
              <a:t>Importing and Exporting Data </a:t>
            </a:r>
          </a:p>
          <a:p>
            <a:r>
              <a:rPr lang="en-GB" dirty="0" smtClean="0"/>
              <a:t>Backup and Restore</a:t>
            </a:r>
          </a:p>
          <a:p>
            <a:r>
              <a:rPr lang="en-GB" dirty="0" smtClean="0"/>
              <a:t>Scaling Azure SQL Databases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400651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Azure SQL Database Architecture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6693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Windows Server"/>
          <p:cNvGrpSpPr/>
          <p:nvPr/>
        </p:nvGrpSpPr>
        <p:grpSpPr>
          <a:xfrm>
            <a:off x="379511" y="2187616"/>
            <a:ext cx="5616915" cy="4351208"/>
            <a:chOff x="379511" y="2187616"/>
            <a:chExt cx="5616915" cy="4351208"/>
          </a:xfrm>
        </p:grpSpPr>
        <p:sp>
          <p:nvSpPr>
            <p:cNvPr id="11" name="Rounded Rectangle 10"/>
            <p:cNvSpPr/>
            <p:nvPr/>
          </p:nvSpPr>
          <p:spPr>
            <a:xfrm>
              <a:off x="379511" y="2187616"/>
              <a:ext cx="5616915" cy="4351208"/>
            </a:xfrm>
            <a:prstGeom prst="roundRect">
              <a:avLst>
                <a:gd name="adj" fmla="val 33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330901" y="2295827"/>
              <a:ext cx="3234906" cy="707886"/>
            </a:xfrm>
            <a:prstGeom prst="rect">
              <a:avLst/>
            </a:prstGeom>
            <a:noFill/>
          </p:spPr>
          <p:txBody>
            <a:bodyPr wrap="square" rtlCol="0">
              <a:spAutoFit/>
            </a:bodyPr>
            <a:lstStyle/>
            <a:p>
              <a:r>
                <a:rPr lang="en-US" sz="2000" dirty="0" smtClean="0">
                  <a:solidFill>
                    <a:schemeClr val="bg1"/>
                  </a:solidFill>
                </a:rPr>
                <a:t>Windows Installation on a </a:t>
              </a:r>
              <a:br>
                <a:rPr lang="en-US" sz="2000" dirty="0" smtClean="0">
                  <a:solidFill>
                    <a:schemeClr val="bg1"/>
                  </a:solidFill>
                </a:rPr>
              </a:br>
              <a:r>
                <a:rPr lang="en-US" sz="2000" dirty="0" smtClean="0">
                  <a:solidFill>
                    <a:schemeClr val="bg1"/>
                  </a:solidFill>
                </a:rPr>
                <a:t>Physical or Virtual Computer</a:t>
              </a:r>
              <a:endParaRPr lang="en-US" sz="2000" dirty="0">
                <a:solidFill>
                  <a:schemeClr val="bg1"/>
                </a:solidFill>
              </a:endParaRPr>
            </a:p>
          </p:txBody>
        </p:sp>
        <p:sp>
          <p:nvSpPr>
            <p:cNvPr id="57" name="Rack Server Icon"/>
            <p:cNvSpPr>
              <a:spLocks noChangeAspect="1"/>
            </p:cNvSpPr>
            <p:nvPr/>
          </p:nvSpPr>
          <p:spPr>
            <a:xfrm>
              <a:off x="473175" y="2271579"/>
              <a:ext cx="1857726" cy="809710"/>
            </a:xfrm>
            <a:custGeom>
              <a:avLst/>
              <a:gdLst>
                <a:gd name="connsiteX0" fmla="*/ 8631829 w 9483188"/>
                <a:gd name="connsiteY0" fmla="*/ 3301267 h 4133346"/>
                <a:gd name="connsiteX1" fmla="*/ 8392343 w 9483188"/>
                <a:gd name="connsiteY1" fmla="*/ 3540753 h 4133346"/>
                <a:gd name="connsiteX2" fmla="*/ 8631829 w 9483188"/>
                <a:gd name="connsiteY2" fmla="*/ 3780239 h 4133346"/>
                <a:gd name="connsiteX3" fmla="*/ 8871315 w 9483188"/>
                <a:gd name="connsiteY3" fmla="*/ 3540753 h 4133346"/>
                <a:gd name="connsiteX4" fmla="*/ 8631829 w 9483188"/>
                <a:gd name="connsiteY4" fmla="*/ 3301267 h 4133346"/>
                <a:gd name="connsiteX5" fmla="*/ 7949292 w 9483188"/>
                <a:gd name="connsiteY5" fmla="*/ 3301267 h 4133346"/>
                <a:gd name="connsiteX6" fmla="*/ 7709806 w 9483188"/>
                <a:gd name="connsiteY6" fmla="*/ 3540753 h 4133346"/>
                <a:gd name="connsiteX7" fmla="*/ 7949292 w 9483188"/>
                <a:gd name="connsiteY7" fmla="*/ 3780239 h 4133346"/>
                <a:gd name="connsiteX8" fmla="*/ 8188778 w 9483188"/>
                <a:gd name="connsiteY8" fmla="*/ 3540753 h 4133346"/>
                <a:gd name="connsiteX9" fmla="*/ 7949292 w 9483188"/>
                <a:gd name="connsiteY9" fmla="*/ 3301267 h 4133346"/>
                <a:gd name="connsiteX10" fmla="*/ 3299190 w 9483188"/>
                <a:gd name="connsiteY10" fmla="*/ 2602996 h 4133346"/>
                <a:gd name="connsiteX11" fmla="*/ 3299190 w 9483188"/>
                <a:gd name="connsiteY11" fmla="*/ 2737425 h 4133346"/>
                <a:gd name="connsiteX12" fmla="*/ 3618786 w 9483188"/>
                <a:gd name="connsiteY12" fmla="*/ 3057021 h 4133346"/>
                <a:gd name="connsiteX13" fmla="*/ 8551719 w 9483188"/>
                <a:gd name="connsiteY13" fmla="*/ 3057021 h 4133346"/>
                <a:gd name="connsiteX14" fmla="*/ 8871315 w 9483188"/>
                <a:gd name="connsiteY14" fmla="*/ 2737425 h 4133346"/>
                <a:gd name="connsiteX15" fmla="*/ 8871315 w 9483188"/>
                <a:gd name="connsiteY15" fmla="*/ 2602996 h 4133346"/>
                <a:gd name="connsiteX16" fmla="*/ 1609322 w 9483188"/>
                <a:gd name="connsiteY16" fmla="*/ 2570339 h 4133346"/>
                <a:gd name="connsiteX17" fmla="*/ 1369836 w 9483188"/>
                <a:gd name="connsiteY17" fmla="*/ 2809825 h 4133346"/>
                <a:gd name="connsiteX18" fmla="*/ 1609322 w 9483188"/>
                <a:gd name="connsiteY18" fmla="*/ 3049311 h 4133346"/>
                <a:gd name="connsiteX19" fmla="*/ 1848809 w 9483188"/>
                <a:gd name="connsiteY19" fmla="*/ 2809825 h 4133346"/>
                <a:gd name="connsiteX20" fmla="*/ 1609322 w 9483188"/>
                <a:gd name="connsiteY20" fmla="*/ 2570339 h 4133346"/>
                <a:gd name="connsiteX21" fmla="*/ 926786 w 9483188"/>
                <a:gd name="connsiteY21" fmla="*/ 2570339 h 4133346"/>
                <a:gd name="connsiteX22" fmla="*/ 687300 w 9483188"/>
                <a:gd name="connsiteY22" fmla="*/ 2809825 h 4133346"/>
                <a:gd name="connsiteX23" fmla="*/ 926786 w 9483188"/>
                <a:gd name="connsiteY23" fmla="*/ 3049311 h 4133346"/>
                <a:gd name="connsiteX24" fmla="*/ 1166272 w 9483188"/>
                <a:gd name="connsiteY24" fmla="*/ 2809825 h 4133346"/>
                <a:gd name="connsiteX25" fmla="*/ 926786 w 9483188"/>
                <a:gd name="connsiteY25" fmla="*/ 2570339 h 4133346"/>
                <a:gd name="connsiteX26" fmla="*/ 3299190 w 9483188"/>
                <a:gd name="connsiteY26" fmla="*/ 1936246 h 4133346"/>
                <a:gd name="connsiteX27" fmla="*/ 3299190 w 9483188"/>
                <a:gd name="connsiteY27" fmla="*/ 2412496 h 4133346"/>
                <a:gd name="connsiteX28" fmla="*/ 8871315 w 9483188"/>
                <a:gd name="connsiteY28" fmla="*/ 2412496 h 4133346"/>
                <a:gd name="connsiteX29" fmla="*/ 8871315 w 9483188"/>
                <a:gd name="connsiteY29" fmla="*/ 1936246 h 4133346"/>
                <a:gd name="connsiteX30" fmla="*/ 1609322 w 9483188"/>
                <a:gd name="connsiteY30" fmla="*/ 1887714 h 4133346"/>
                <a:gd name="connsiteX31" fmla="*/ 1369836 w 9483188"/>
                <a:gd name="connsiteY31" fmla="*/ 2127200 h 4133346"/>
                <a:gd name="connsiteX32" fmla="*/ 1609322 w 9483188"/>
                <a:gd name="connsiteY32" fmla="*/ 2366686 h 4133346"/>
                <a:gd name="connsiteX33" fmla="*/ 1848808 w 9483188"/>
                <a:gd name="connsiteY33" fmla="*/ 2127200 h 4133346"/>
                <a:gd name="connsiteX34" fmla="*/ 1609322 w 9483188"/>
                <a:gd name="connsiteY34" fmla="*/ 1887714 h 4133346"/>
                <a:gd name="connsiteX35" fmla="*/ 926785 w 9483188"/>
                <a:gd name="connsiteY35" fmla="*/ 1887714 h 4133346"/>
                <a:gd name="connsiteX36" fmla="*/ 687299 w 9483188"/>
                <a:gd name="connsiteY36" fmla="*/ 2127200 h 4133346"/>
                <a:gd name="connsiteX37" fmla="*/ 926785 w 9483188"/>
                <a:gd name="connsiteY37" fmla="*/ 2366686 h 4133346"/>
                <a:gd name="connsiteX38" fmla="*/ 1166271 w 9483188"/>
                <a:gd name="connsiteY38" fmla="*/ 2127200 h 4133346"/>
                <a:gd name="connsiteX39" fmla="*/ 926785 w 9483188"/>
                <a:gd name="connsiteY39" fmla="*/ 1887714 h 4133346"/>
                <a:gd name="connsiteX40" fmla="*/ 3299190 w 9483188"/>
                <a:gd name="connsiteY40" fmla="*/ 1269496 h 4133346"/>
                <a:gd name="connsiteX41" fmla="*/ 3299190 w 9483188"/>
                <a:gd name="connsiteY41" fmla="*/ 1745746 h 4133346"/>
                <a:gd name="connsiteX42" fmla="*/ 8871315 w 9483188"/>
                <a:gd name="connsiteY42" fmla="*/ 1745746 h 4133346"/>
                <a:gd name="connsiteX43" fmla="*/ 8871315 w 9483188"/>
                <a:gd name="connsiteY43" fmla="*/ 1269496 h 4133346"/>
                <a:gd name="connsiteX44" fmla="*/ 1609322 w 9483188"/>
                <a:gd name="connsiteY44" fmla="*/ 1205089 h 4133346"/>
                <a:gd name="connsiteX45" fmla="*/ 1369836 w 9483188"/>
                <a:gd name="connsiteY45" fmla="*/ 1444575 h 4133346"/>
                <a:gd name="connsiteX46" fmla="*/ 1609322 w 9483188"/>
                <a:gd name="connsiteY46" fmla="*/ 1684061 h 4133346"/>
                <a:gd name="connsiteX47" fmla="*/ 1848808 w 9483188"/>
                <a:gd name="connsiteY47" fmla="*/ 1444575 h 4133346"/>
                <a:gd name="connsiteX48" fmla="*/ 1609322 w 9483188"/>
                <a:gd name="connsiteY48" fmla="*/ 1205089 h 4133346"/>
                <a:gd name="connsiteX49" fmla="*/ 926785 w 9483188"/>
                <a:gd name="connsiteY49" fmla="*/ 1205089 h 4133346"/>
                <a:gd name="connsiteX50" fmla="*/ 687299 w 9483188"/>
                <a:gd name="connsiteY50" fmla="*/ 1444575 h 4133346"/>
                <a:gd name="connsiteX51" fmla="*/ 926785 w 9483188"/>
                <a:gd name="connsiteY51" fmla="*/ 1684061 h 4133346"/>
                <a:gd name="connsiteX52" fmla="*/ 1166271 w 9483188"/>
                <a:gd name="connsiteY52" fmla="*/ 1444575 h 4133346"/>
                <a:gd name="connsiteX53" fmla="*/ 926785 w 9483188"/>
                <a:gd name="connsiteY53" fmla="*/ 1205089 h 4133346"/>
                <a:gd name="connsiteX54" fmla="*/ 3618786 w 9483188"/>
                <a:gd name="connsiteY54" fmla="*/ 637671 h 4133346"/>
                <a:gd name="connsiteX55" fmla="*/ 3299190 w 9483188"/>
                <a:gd name="connsiteY55" fmla="*/ 957267 h 4133346"/>
                <a:gd name="connsiteX56" fmla="*/ 3299190 w 9483188"/>
                <a:gd name="connsiteY56" fmla="*/ 1078996 h 4133346"/>
                <a:gd name="connsiteX57" fmla="*/ 8871315 w 9483188"/>
                <a:gd name="connsiteY57" fmla="*/ 1078996 h 4133346"/>
                <a:gd name="connsiteX58" fmla="*/ 8871315 w 9483188"/>
                <a:gd name="connsiteY58" fmla="*/ 957267 h 4133346"/>
                <a:gd name="connsiteX59" fmla="*/ 8551719 w 9483188"/>
                <a:gd name="connsiteY59" fmla="*/ 637671 h 4133346"/>
                <a:gd name="connsiteX60" fmla="*/ 546015 w 9483188"/>
                <a:gd name="connsiteY60" fmla="*/ 0 h 4133346"/>
                <a:gd name="connsiteX61" fmla="*/ 8937173 w 9483188"/>
                <a:gd name="connsiteY61" fmla="*/ 0 h 4133346"/>
                <a:gd name="connsiteX62" fmla="*/ 9483188 w 9483188"/>
                <a:gd name="connsiteY62" fmla="*/ 546015 h 4133346"/>
                <a:gd name="connsiteX63" fmla="*/ 9483188 w 9483188"/>
                <a:gd name="connsiteY63" fmla="*/ 3587331 h 4133346"/>
                <a:gd name="connsiteX64" fmla="*/ 8937173 w 9483188"/>
                <a:gd name="connsiteY64" fmla="*/ 4133346 h 4133346"/>
                <a:gd name="connsiteX65" fmla="*/ 546015 w 9483188"/>
                <a:gd name="connsiteY65" fmla="*/ 4133346 h 4133346"/>
                <a:gd name="connsiteX66" fmla="*/ 0 w 9483188"/>
                <a:gd name="connsiteY66" fmla="*/ 3587331 h 4133346"/>
                <a:gd name="connsiteX67" fmla="*/ 0 w 9483188"/>
                <a:gd name="connsiteY67" fmla="*/ 546015 h 4133346"/>
                <a:gd name="connsiteX68" fmla="*/ 546015 w 9483188"/>
                <a:gd name="connsiteY68" fmla="*/ 0 h 413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483188" h="4133346">
                  <a:moveTo>
                    <a:pt x="8631829" y="3301267"/>
                  </a:moveTo>
                  <a:cubicBezTo>
                    <a:pt x="8499565" y="3301267"/>
                    <a:pt x="8392343" y="3408489"/>
                    <a:pt x="8392343" y="3540753"/>
                  </a:cubicBezTo>
                  <a:cubicBezTo>
                    <a:pt x="8392343" y="3673017"/>
                    <a:pt x="8499565" y="3780239"/>
                    <a:pt x="8631829" y="3780239"/>
                  </a:cubicBezTo>
                  <a:cubicBezTo>
                    <a:pt x="8764093" y="3780239"/>
                    <a:pt x="8871315" y="3673017"/>
                    <a:pt x="8871315" y="3540753"/>
                  </a:cubicBezTo>
                  <a:cubicBezTo>
                    <a:pt x="8871315" y="3408489"/>
                    <a:pt x="8764093" y="3301267"/>
                    <a:pt x="8631829" y="3301267"/>
                  </a:cubicBezTo>
                  <a:close/>
                  <a:moveTo>
                    <a:pt x="7949292" y="3301267"/>
                  </a:moveTo>
                  <a:cubicBezTo>
                    <a:pt x="7817028" y="3301267"/>
                    <a:pt x="7709806" y="3408489"/>
                    <a:pt x="7709806" y="3540753"/>
                  </a:cubicBezTo>
                  <a:cubicBezTo>
                    <a:pt x="7709806" y="3673017"/>
                    <a:pt x="7817028" y="3780239"/>
                    <a:pt x="7949292" y="3780239"/>
                  </a:cubicBezTo>
                  <a:cubicBezTo>
                    <a:pt x="8081556" y="3780239"/>
                    <a:pt x="8188778" y="3673017"/>
                    <a:pt x="8188778" y="3540753"/>
                  </a:cubicBezTo>
                  <a:cubicBezTo>
                    <a:pt x="8188778" y="3408489"/>
                    <a:pt x="8081556" y="3301267"/>
                    <a:pt x="7949292" y="3301267"/>
                  </a:cubicBezTo>
                  <a:close/>
                  <a:moveTo>
                    <a:pt x="3299190" y="2602996"/>
                  </a:moveTo>
                  <a:lnTo>
                    <a:pt x="3299190" y="2737425"/>
                  </a:lnTo>
                  <a:cubicBezTo>
                    <a:pt x="3299190" y="2913933"/>
                    <a:pt x="3442278" y="3057021"/>
                    <a:pt x="3618786" y="3057021"/>
                  </a:cubicBezTo>
                  <a:lnTo>
                    <a:pt x="8551719" y="3057021"/>
                  </a:lnTo>
                  <a:cubicBezTo>
                    <a:pt x="8728227" y="3057021"/>
                    <a:pt x="8871315" y="2913933"/>
                    <a:pt x="8871315" y="2737425"/>
                  </a:cubicBezTo>
                  <a:lnTo>
                    <a:pt x="8871315" y="2602996"/>
                  </a:lnTo>
                  <a:close/>
                  <a:moveTo>
                    <a:pt x="1609322" y="2570339"/>
                  </a:moveTo>
                  <a:cubicBezTo>
                    <a:pt x="1477059" y="2570339"/>
                    <a:pt x="1369836" y="2677561"/>
                    <a:pt x="1369836" y="2809825"/>
                  </a:cubicBezTo>
                  <a:cubicBezTo>
                    <a:pt x="1369836" y="2942089"/>
                    <a:pt x="1477059" y="3049311"/>
                    <a:pt x="1609322" y="3049311"/>
                  </a:cubicBezTo>
                  <a:cubicBezTo>
                    <a:pt x="1741586" y="3049311"/>
                    <a:pt x="1848809" y="2942089"/>
                    <a:pt x="1848809" y="2809825"/>
                  </a:cubicBezTo>
                  <a:cubicBezTo>
                    <a:pt x="1848809" y="2677561"/>
                    <a:pt x="1741586" y="2570339"/>
                    <a:pt x="1609322" y="2570339"/>
                  </a:cubicBezTo>
                  <a:close/>
                  <a:moveTo>
                    <a:pt x="926786" y="2570339"/>
                  </a:moveTo>
                  <a:cubicBezTo>
                    <a:pt x="794522" y="2570339"/>
                    <a:pt x="687300" y="2677561"/>
                    <a:pt x="687300" y="2809825"/>
                  </a:cubicBezTo>
                  <a:cubicBezTo>
                    <a:pt x="687300" y="2942089"/>
                    <a:pt x="794522" y="3049311"/>
                    <a:pt x="926786" y="3049311"/>
                  </a:cubicBezTo>
                  <a:cubicBezTo>
                    <a:pt x="1059050" y="3049311"/>
                    <a:pt x="1166272" y="2942089"/>
                    <a:pt x="1166272" y="2809825"/>
                  </a:cubicBezTo>
                  <a:cubicBezTo>
                    <a:pt x="1166272" y="2677561"/>
                    <a:pt x="1059050" y="2570339"/>
                    <a:pt x="926786" y="2570339"/>
                  </a:cubicBezTo>
                  <a:close/>
                  <a:moveTo>
                    <a:pt x="3299190" y="1936246"/>
                  </a:moveTo>
                  <a:lnTo>
                    <a:pt x="3299190" y="2412496"/>
                  </a:lnTo>
                  <a:lnTo>
                    <a:pt x="8871315" y="2412496"/>
                  </a:lnTo>
                  <a:lnTo>
                    <a:pt x="8871315" y="1936246"/>
                  </a:lnTo>
                  <a:close/>
                  <a:moveTo>
                    <a:pt x="1609322" y="1887714"/>
                  </a:moveTo>
                  <a:cubicBezTo>
                    <a:pt x="1477058" y="1887714"/>
                    <a:pt x="1369836" y="1994936"/>
                    <a:pt x="1369836" y="2127200"/>
                  </a:cubicBezTo>
                  <a:cubicBezTo>
                    <a:pt x="1369836" y="2259464"/>
                    <a:pt x="1477058" y="2366686"/>
                    <a:pt x="1609322" y="2366686"/>
                  </a:cubicBezTo>
                  <a:cubicBezTo>
                    <a:pt x="1741586" y="2366686"/>
                    <a:pt x="1848808" y="2259464"/>
                    <a:pt x="1848808" y="2127200"/>
                  </a:cubicBezTo>
                  <a:cubicBezTo>
                    <a:pt x="1848808" y="1994936"/>
                    <a:pt x="1741586" y="1887714"/>
                    <a:pt x="1609322" y="1887714"/>
                  </a:cubicBezTo>
                  <a:close/>
                  <a:moveTo>
                    <a:pt x="926785" y="1887714"/>
                  </a:moveTo>
                  <a:cubicBezTo>
                    <a:pt x="794521" y="1887714"/>
                    <a:pt x="687299" y="1994936"/>
                    <a:pt x="687299" y="2127200"/>
                  </a:cubicBezTo>
                  <a:cubicBezTo>
                    <a:pt x="687299" y="2259464"/>
                    <a:pt x="794521" y="2366686"/>
                    <a:pt x="926785" y="2366686"/>
                  </a:cubicBezTo>
                  <a:cubicBezTo>
                    <a:pt x="1059049" y="2366686"/>
                    <a:pt x="1166271" y="2259464"/>
                    <a:pt x="1166271" y="2127200"/>
                  </a:cubicBezTo>
                  <a:cubicBezTo>
                    <a:pt x="1166271" y="1994936"/>
                    <a:pt x="1059049" y="1887714"/>
                    <a:pt x="926785" y="1887714"/>
                  </a:cubicBezTo>
                  <a:close/>
                  <a:moveTo>
                    <a:pt x="3299190" y="1269496"/>
                  </a:moveTo>
                  <a:lnTo>
                    <a:pt x="3299190" y="1745746"/>
                  </a:lnTo>
                  <a:lnTo>
                    <a:pt x="8871315" y="1745746"/>
                  </a:lnTo>
                  <a:lnTo>
                    <a:pt x="8871315" y="1269496"/>
                  </a:lnTo>
                  <a:close/>
                  <a:moveTo>
                    <a:pt x="1609322" y="1205089"/>
                  </a:moveTo>
                  <a:cubicBezTo>
                    <a:pt x="1477058" y="1205089"/>
                    <a:pt x="1369836" y="1312311"/>
                    <a:pt x="1369836" y="1444575"/>
                  </a:cubicBezTo>
                  <a:cubicBezTo>
                    <a:pt x="1369836" y="1576839"/>
                    <a:pt x="1477058" y="1684061"/>
                    <a:pt x="1609322" y="1684061"/>
                  </a:cubicBezTo>
                  <a:cubicBezTo>
                    <a:pt x="1741586" y="1684061"/>
                    <a:pt x="1848808" y="1576839"/>
                    <a:pt x="1848808" y="1444575"/>
                  </a:cubicBezTo>
                  <a:cubicBezTo>
                    <a:pt x="1848808" y="1312311"/>
                    <a:pt x="1741586" y="1205089"/>
                    <a:pt x="1609322" y="1205089"/>
                  </a:cubicBezTo>
                  <a:close/>
                  <a:moveTo>
                    <a:pt x="926785" y="1205089"/>
                  </a:moveTo>
                  <a:cubicBezTo>
                    <a:pt x="794521" y="1205089"/>
                    <a:pt x="687299" y="1312311"/>
                    <a:pt x="687299" y="1444575"/>
                  </a:cubicBezTo>
                  <a:cubicBezTo>
                    <a:pt x="687299" y="1576839"/>
                    <a:pt x="794521" y="1684061"/>
                    <a:pt x="926785" y="1684061"/>
                  </a:cubicBezTo>
                  <a:cubicBezTo>
                    <a:pt x="1059049" y="1684061"/>
                    <a:pt x="1166271" y="1576839"/>
                    <a:pt x="1166271" y="1444575"/>
                  </a:cubicBezTo>
                  <a:cubicBezTo>
                    <a:pt x="1166271" y="1312311"/>
                    <a:pt x="1059049" y="1205089"/>
                    <a:pt x="926785" y="1205089"/>
                  </a:cubicBezTo>
                  <a:close/>
                  <a:moveTo>
                    <a:pt x="3618786" y="637671"/>
                  </a:moveTo>
                  <a:cubicBezTo>
                    <a:pt x="3442278" y="637671"/>
                    <a:pt x="3299190" y="780759"/>
                    <a:pt x="3299190" y="957267"/>
                  </a:cubicBezTo>
                  <a:lnTo>
                    <a:pt x="3299190" y="1078996"/>
                  </a:lnTo>
                  <a:lnTo>
                    <a:pt x="8871315" y="1078996"/>
                  </a:lnTo>
                  <a:lnTo>
                    <a:pt x="8871315" y="957267"/>
                  </a:lnTo>
                  <a:cubicBezTo>
                    <a:pt x="8871315" y="780759"/>
                    <a:pt x="8728227" y="637671"/>
                    <a:pt x="8551719" y="637671"/>
                  </a:cubicBezTo>
                  <a:close/>
                  <a:moveTo>
                    <a:pt x="546015" y="0"/>
                  </a:moveTo>
                  <a:lnTo>
                    <a:pt x="8937173" y="0"/>
                  </a:lnTo>
                  <a:cubicBezTo>
                    <a:pt x="9238729" y="0"/>
                    <a:pt x="9483188" y="244459"/>
                    <a:pt x="9483188" y="546015"/>
                  </a:cubicBezTo>
                  <a:lnTo>
                    <a:pt x="9483188" y="3587331"/>
                  </a:lnTo>
                  <a:cubicBezTo>
                    <a:pt x="9483188" y="3888887"/>
                    <a:pt x="9238729" y="4133346"/>
                    <a:pt x="8937173" y="4133346"/>
                  </a:cubicBezTo>
                  <a:lnTo>
                    <a:pt x="546015" y="4133346"/>
                  </a:lnTo>
                  <a:cubicBezTo>
                    <a:pt x="244459" y="4133346"/>
                    <a:pt x="0" y="3888887"/>
                    <a:pt x="0" y="3587331"/>
                  </a:cubicBezTo>
                  <a:lnTo>
                    <a:pt x="0" y="546015"/>
                  </a:lnTo>
                  <a:cubicBezTo>
                    <a:pt x="0" y="244459"/>
                    <a:pt x="244459" y="0"/>
                    <a:pt x="546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SQL Fabric"/>
          <p:cNvSpPr/>
          <p:nvPr/>
        </p:nvSpPr>
        <p:spPr>
          <a:xfrm>
            <a:off x="6345807" y="4095633"/>
            <a:ext cx="5619121" cy="2443190"/>
          </a:xfrm>
          <a:prstGeom prst="roundRect">
            <a:avLst>
              <a:gd name="adj" fmla="val 3376"/>
            </a:avLst>
          </a:prstGeom>
          <a:solidFill>
            <a:schemeClr val="accent1">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solidFill>
                  <a:schemeClr val="tx2"/>
                </a:solidFill>
              </a:rPr>
              <a:t>SQL Database Fabric / Management Services / etc.</a:t>
            </a:r>
            <a:endParaRPr lang="en-US" dirty="0">
              <a:solidFill>
                <a:schemeClr val="tx2"/>
              </a:solidFill>
            </a:endParaRPr>
          </a:p>
        </p:txBody>
      </p:sp>
      <p:sp>
        <p:nvSpPr>
          <p:cNvPr id="6" name="Regular SQL Header"/>
          <p:cNvSpPr>
            <a:spLocks noGrp="1"/>
          </p:cNvSpPr>
          <p:nvPr>
            <p:ph type="body" idx="1"/>
          </p:nvPr>
        </p:nvSpPr>
        <p:spPr/>
        <p:txBody>
          <a:bodyPr/>
          <a:lstStyle/>
          <a:p>
            <a:r>
              <a:rPr lang="en-US" dirty="0" smtClean="0"/>
              <a:t>“Regular” SQL Server</a:t>
            </a:r>
            <a:endParaRPr lang="en-US" dirty="0"/>
          </a:p>
        </p:txBody>
      </p:sp>
      <p:sp>
        <p:nvSpPr>
          <p:cNvPr id="8" name="Azure SQL Header"/>
          <p:cNvSpPr>
            <a:spLocks noGrp="1"/>
          </p:cNvSpPr>
          <p:nvPr>
            <p:ph type="body" sz="quarter" idx="3"/>
          </p:nvPr>
        </p:nvSpPr>
        <p:spPr/>
        <p:txBody>
          <a:bodyPr/>
          <a:lstStyle/>
          <a:p>
            <a:r>
              <a:rPr lang="en-US" dirty="0" smtClean="0"/>
              <a:t>Azure SQL Server</a:t>
            </a:r>
            <a:endParaRPr lang="en-US" dirty="0"/>
          </a:p>
        </p:txBody>
      </p:sp>
      <p:sp>
        <p:nvSpPr>
          <p:cNvPr id="2" name="Title 1"/>
          <p:cNvSpPr>
            <a:spLocks noGrp="1"/>
          </p:cNvSpPr>
          <p:nvPr>
            <p:ph type="title"/>
          </p:nvPr>
        </p:nvSpPr>
        <p:spPr/>
        <p:txBody>
          <a:bodyPr/>
          <a:lstStyle/>
          <a:p>
            <a:r>
              <a:rPr lang="en-US" dirty="0" smtClean="0"/>
              <a:t>Azure SQL Server vs. “Regular” SQL Server</a:t>
            </a:r>
            <a:endParaRPr lang="en-US" dirty="0"/>
          </a:p>
        </p:txBody>
      </p:sp>
      <p:grpSp>
        <p:nvGrpSpPr>
          <p:cNvPr id="65" name="SQL Instances"/>
          <p:cNvGrpSpPr/>
          <p:nvPr/>
        </p:nvGrpSpPr>
        <p:grpSpPr>
          <a:xfrm>
            <a:off x="936297" y="3511285"/>
            <a:ext cx="4629510" cy="2714445"/>
            <a:chOff x="936297" y="3511285"/>
            <a:chExt cx="4629510" cy="2714445"/>
          </a:xfrm>
        </p:grpSpPr>
        <p:sp>
          <p:nvSpPr>
            <p:cNvPr id="25" name="Rounded Rectangle 24"/>
            <p:cNvSpPr/>
            <p:nvPr/>
          </p:nvSpPr>
          <p:spPr>
            <a:xfrm>
              <a:off x="1088697" y="3663685"/>
              <a:ext cx="4477110" cy="2562045"/>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solidFill>
                  <a:schemeClr val="bg1"/>
                </a:solidFill>
              </a:endParaRPr>
            </a:p>
          </p:txBody>
        </p:sp>
        <p:sp>
          <p:nvSpPr>
            <p:cNvPr id="24" name="Rounded Rectangle 23"/>
            <p:cNvSpPr/>
            <p:nvPr/>
          </p:nvSpPr>
          <p:spPr>
            <a:xfrm>
              <a:off x="936297" y="3511285"/>
              <a:ext cx="4477110" cy="2562045"/>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solidFill>
                  <a:schemeClr val="bg1"/>
                </a:solidFill>
              </a:endParaRPr>
            </a:p>
          </p:txBody>
        </p:sp>
      </p:grpSp>
      <p:sp>
        <p:nvSpPr>
          <p:cNvPr id="13" name="SQL Server Instance"/>
          <p:cNvSpPr/>
          <p:nvPr/>
        </p:nvSpPr>
        <p:spPr>
          <a:xfrm>
            <a:off x="783897" y="3358885"/>
            <a:ext cx="4477110" cy="2562045"/>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a:solidFill>
                  <a:schemeClr val="bg1"/>
                </a:solidFill>
              </a:rPr>
              <a:t>SQL Server Install – “Instance”</a:t>
            </a:r>
            <a:endParaRPr lang="en-US" sz="2000" dirty="0">
              <a:solidFill>
                <a:schemeClr val="bg1"/>
              </a:solidFill>
            </a:endParaRPr>
          </a:p>
        </p:txBody>
      </p:sp>
      <p:grpSp>
        <p:nvGrpSpPr>
          <p:cNvPr id="66" name="SQL Server System Databases"/>
          <p:cNvGrpSpPr/>
          <p:nvPr/>
        </p:nvGrpSpPr>
        <p:grpSpPr>
          <a:xfrm>
            <a:off x="912239" y="3859444"/>
            <a:ext cx="2045515" cy="1949342"/>
            <a:chOff x="912239" y="3859444"/>
            <a:chExt cx="2045515" cy="1949342"/>
          </a:xfrm>
        </p:grpSpPr>
        <p:sp>
          <p:nvSpPr>
            <p:cNvPr id="16" name="Rounded Rectangle 15"/>
            <p:cNvSpPr/>
            <p:nvPr/>
          </p:nvSpPr>
          <p:spPr>
            <a:xfrm>
              <a:off x="912239" y="3859444"/>
              <a:ext cx="2045515" cy="1949342"/>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System Databases</a:t>
              </a:r>
              <a:endParaRPr lang="en-US" dirty="0"/>
            </a:p>
          </p:txBody>
        </p:sp>
        <p:sp>
          <p:nvSpPr>
            <p:cNvPr id="15" name="Database Icon"/>
            <p:cNvSpPr/>
            <p:nvPr/>
          </p:nvSpPr>
          <p:spPr>
            <a:xfrm>
              <a:off x="1046658" y="433836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17" name="TextBox 16"/>
            <p:cNvSpPr txBox="1"/>
            <p:nvPr/>
          </p:nvSpPr>
          <p:spPr>
            <a:xfrm>
              <a:off x="1372353" y="4326649"/>
              <a:ext cx="1223091" cy="307777"/>
            </a:xfrm>
            <a:prstGeom prst="rect">
              <a:avLst/>
            </a:prstGeom>
            <a:noFill/>
          </p:spPr>
          <p:txBody>
            <a:bodyPr wrap="square" rtlCol="0" anchor="ctr">
              <a:spAutoFit/>
            </a:bodyPr>
            <a:lstStyle/>
            <a:p>
              <a:r>
                <a:rPr lang="en-US" sz="1400" dirty="0">
                  <a:solidFill>
                    <a:schemeClr val="tx2"/>
                  </a:solidFill>
                </a:rPr>
                <a:t>M</a:t>
              </a:r>
              <a:r>
                <a:rPr lang="en-US" sz="1400" dirty="0" smtClean="0">
                  <a:solidFill>
                    <a:schemeClr val="tx2"/>
                  </a:solidFill>
                </a:rPr>
                <a:t>aster</a:t>
              </a:r>
              <a:endParaRPr lang="en-US" sz="1400" dirty="0">
                <a:solidFill>
                  <a:schemeClr val="tx2"/>
                </a:solidFill>
              </a:endParaRPr>
            </a:p>
          </p:txBody>
        </p:sp>
        <p:sp>
          <p:nvSpPr>
            <p:cNvPr id="18" name="Database Icon"/>
            <p:cNvSpPr/>
            <p:nvPr/>
          </p:nvSpPr>
          <p:spPr>
            <a:xfrm>
              <a:off x="1046658" y="4688536"/>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19" name="TextBox 18"/>
            <p:cNvSpPr txBox="1"/>
            <p:nvPr/>
          </p:nvSpPr>
          <p:spPr>
            <a:xfrm>
              <a:off x="1372353" y="4676820"/>
              <a:ext cx="1223091" cy="307777"/>
            </a:xfrm>
            <a:prstGeom prst="rect">
              <a:avLst/>
            </a:prstGeom>
            <a:noFill/>
          </p:spPr>
          <p:txBody>
            <a:bodyPr wrap="square" rtlCol="0" anchor="ctr">
              <a:spAutoFit/>
            </a:bodyPr>
            <a:lstStyle/>
            <a:p>
              <a:r>
                <a:rPr lang="en-US" sz="1400" dirty="0" smtClean="0">
                  <a:solidFill>
                    <a:schemeClr val="tx2"/>
                  </a:solidFill>
                </a:rPr>
                <a:t>Model</a:t>
              </a:r>
              <a:endParaRPr lang="en-US" sz="1400" dirty="0">
                <a:solidFill>
                  <a:schemeClr val="tx2"/>
                </a:solidFill>
              </a:endParaRPr>
            </a:p>
          </p:txBody>
        </p:sp>
        <p:sp>
          <p:nvSpPr>
            <p:cNvPr id="20" name="Database Icon"/>
            <p:cNvSpPr/>
            <p:nvPr/>
          </p:nvSpPr>
          <p:spPr>
            <a:xfrm>
              <a:off x="1046658" y="5057868"/>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1" name="TextBox 20"/>
            <p:cNvSpPr txBox="1"/>
            <p:nvPr/>
          </p:nvSpPr>
          <p:spPr>
            <a:xfrm>
              <a:off x="1372353" y="5046152"/>
              <a:ext cx="1223091" cy="307777"/>
            </a:xfrm>
            <a:prstGeom prst="rect">
              <a:avLst/>
            </a:prstGeom>
            <a:noFill/>
          </p:spPr>
          <p:txBody>
            <a:bodyPr wrap="square" rtlCol="0" anchor="ctr">
              <a:spAutoFit/>
            </a:bodyPr>
            <a:lstStyle/>
            <a:p>
              <a:r>
                <a:rPr lang="en-US" sz="1400" dirty="0" smtClean="0">
                  <a:solidFill>
                    <a:schemeClr val="tx2"/>
                  </a:solidFill>
                </a:rPr>
                <a:t>MSDB</a:t>
              </a:r>
              <a:endParaRPr lang="en-US" sz="1400" dirty="0">
                <a:solidFill>
                  <a:schemeClr val="tx2"/>
                </a:solidFill>
              </a:endParaRPr>
            </a:p>
          </p:txBody>
        </p:sp>
        <p:sp>
          <p:nvSpPr>
            <p:cNvPr id="22" name="Database Icon"/>
            <p:cNvSpPr/>
            <p:nvPr/>
          </p:nvSpPr>
          <p:spPr>
            <a:xfrm>
              <a:off x="1046658" y="5404026"/>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3" name="TextBox 22"/>
            <p:cNvSpPr txBox="1"/>
            <p:nvPr/>
          </p:nvSpPr>
          <p:spPr>
            <a:xfrm>
              <a:off x="1372353" y="5392310"/>
              <a:ext cx="1223091" cy="307777"/>
            </a:xfrm>
            <a:prstGeom prst="rect">
              <a:avLst/>
            </a:prstGeom>
            <a:noFill/>
          </p:spPr>
          <p:txBody>
            <a:bodyPr wrap="square" rtlCol="0" anchor="ctr">
              <a:spAutoFit/>
            </a:bodyPr>
            <a:lstStyle/>
            <a:p>
              <a:r>
                <a:rPr lang="en-US" sz="1400" dirty="0" err="1" smtClean="0">
                  <a:solidFill>
                    <a:schemeClr val="tx2"/>
                  </a:solidFill>
                </a:rPr>
                <a:t>TempDB</a:t>
              </a:r>
              <a:endParaRPr lang="en-US" sz="1400" dirty="0">
                <a:solidFill>
                  <a:schemeClr val="tx2"/>
                </a:solidFill>
              </a:endParaRPr>
            </a:p>
          </p:txBody>
        </p:sp>
      </p:grpSp>
      <p:grpSp>
        <p:nvGrpSpPr>
          <p:cNvPr id="67" name="SQL Server User Databases"/>
          <p:cNvGrpSpPr/>
          <p:nvPr/>
        </p:nvGrpSpPr>
        <p:grpSpPr>
          <a:xfrm>
            <a:off x="3063533" y="3859444"/>
            <a:ext cx="2045515" cy="1949342"/>
            <a:chOff x="3063533" y="3859444"/>
            <a:chExt cx="2045515" cy="1949342"/>
          </a:xfrm>
        </p:grpSpPr>
        <p:sp>
          <p:nvSpPr>
            <p:cNvPr id="26" name="Rounded Rectangle 25"/>
            <p:cNvSpPr/>
            <p:nvPr/>
          </p:nvSpPr>
          <p:spPr>
            <a:xfrm>
              <a:off x="3063533" y="3859444"/>
              <a:ext cx="2045515" cy="1949342"/>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User Databases</a:t>
              </a:r>
              <a:endParaRPr lang="en-US" dirty="0"/>
            </a:p>
          </p:txBody>
        </p:sp>
        <p:sp>
          <p:nvSpPr>
            <p:cNvPr id="27" name="Database Icon"/>
            <p:cNvSpPr/>
            <p:nvPr/>
          </p:nvSpPr>
          <p:spPr>
            <a:xfrm>
              <a:off x="3194672" y="433836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28" name="TextBox 27"/>
            <p:cNvSpPr txBox="1"/>
            <p:nvPr/>
          </p:nvSpPr>
          <p:spPr>
            <a:xfrm>
              <a:off x="3520367" y="4326649"/>
              <a:ext cx="1588681" cy="307777"/>
            </a:xfrm>
            <a:prstGeom prst="rect">
              <a:avLst/>
            </a:prstGeom>
            <a:noFill/>
          </p:spPr>
          <p:txBody>
            <a:bodyPr wrap="square" rtlCol="0" anchor="ctr">
              <a:spAutoFit/>
            </a:bodyPr>
            <a:lstStyle/>
            <a:p>
              <a:r>
                <a:rPr lang="en-US" sz="1400" dirty="0" err="1" smtClean="0">
                  <a:solidFill>
                    <a:schemeClr val="tx2"/>
                  </a:solidFill>
                </a:rPr>
                <a:t>AdventureWorks</a:t>
              </a:r>
              <a:endParaRPr lang="en-US" sz="1400" dirty="0">
                <a:solidFill>
                  <a:schemeClr val="tx2"/>
                </a:solidFill>
              </a:endParaRPr>
            </a:p>
          </p:txBody>
        </p:sp>
        <p:sp>
          <p:nvSpPr>
            <p:cNvPr id="29" name="Database Icon"/>
            <p:cNvSpPr/>
            <p:nvPr/>
          </p:nvSpPr>
          <p:spPr>
            <a:xfrm>
              <a:off x="3194672" y="4688536"/>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30" name="TextBox 29"/>
            <p:cNvSpPr txBox="1"/>
            <p:nvPr/>
          </p:nvSpPr>
          <p:spPr>
            <a:xfrm>
              <a:off x="3520367" y="4676820"/>
              <a:ext cx="1223091" cy="307777"/>
            </a:xfrm>
            <a:prstGeom prst="rect">
              <a:avLst/>
            </a:prstGeom>
            <a:noFill/>
          </p:spPr>
          <p:txBody>
            <a:bodyPr wrap="square" rtlCol="0" anchor="ctr">
              <a:spAutoFit/>
            </a:bodyPr>
            <a:lstStyle/>
            <a:p>
              <a:r>
                <a:rPr lang="en-US" sz="1400" dirty="0" err="1" smtClean="0">
                  <a:solidFill>
                    <a:schemeClr val="tx2"/>
                  </a:solidFill>
                </a:rPr>
                <a:t>Northwind</a:t>
              </a:r>
              <a:endParaRPr lang="en-US" sz="1400" dirty="0">
                <a:solidFill>
                  <a:schemeClr val="tx2"/>
                </a:solidFill>
              </a:endParaRPr>
            </a:p>
          </p:txBody>
        </p:sp>
        <p:sp>
          <p:nvSpPr>
            <p:cNvPr id="31" name="Database Icon"/>
            <p:cNvSpPr/>
            <p:nvPr/>
          </p:nvSpPr>
          <p:spPr>
            <a:xfrm>
              <a:off x="3194672" y="5057868"/>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32" name="TextBox 31"/>
            <p:cNvSpPr txBox="1"/>
            <p:nvPr/>
          </p:nvSpPr>
          <p:spPr>
            <a:xfrm>
              <a:off x="3520367" y="5046152"/>
              <a:ext cx="1223091" cy="307777"/>
            </a:xfrm>
            <a:prstGeom prst="rect">
              <a:avLst/>
            </a:prstGeom>
            <a:noFill/>
          </p:spPr>
          <p:txBody>
            <a:bodyPr wrap="square" rtlCol="0" anchor="ctr">
              <a:spAutoFit/>
            </a:bodyPr>
            <a:lstStyle/>
            <a:p>
              <a:r>
                <a:rPr lang="en-US" sz="1400" dirty="0" smtClean="0">
                  <a:solidFill>
                    <a:schemeClr val="tx2"/>
                  </a:solidFill>
                </a:rPr>
                <a:t>Pubs</a:t>
              </a:r>
              <a:endParaRPr lang="en-US" sz="1400" dirty="0">
                <a:solidFill>
                  <a:schemeClr val="tx2"/>
                </a:solidFill>
              </a:endParaRPr>
            </a:p>
          </p:txBody>
        </p:sp>
        <p:sp>
          <p:nvSpPr>
            <p:cNvPr id="33" name="Database Icon"/>
            <p:cNvSpPr/>
            <p:nvPr/>
          </p:nvSpPr>
          <p:spPr>
            <a:xfrm>
              <a:off x="3194672" y="5404026"/>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34" name="TextBox 33"/>
            <p:cNvSpPr txBox="1"/>
            <p:nvPr/>
          </p:nvSpPr>
          <p:spPr>
            <a:xfrm>
              <a:off x="3520367" y="5392310"/>
              <a:ext cx="1223091" cy="307777"/>
            </a:xfrm>
            <a:prstGeom prst="rect">
              <a:avLst/>
            </a:prstGeom>
            <a:noFill/>
          </p:spPr>
          <p:txBody>
            <a:bodyPr wrap="square" rtlCol="0" anchor="ctr">
              <a:spAutoFit/>
            </a:bodyPr>
            <a:lstStyle/>
            <a:p>
              <a:r>
                <a:rPr lang="en-US" sz="1400" dirty="0" smtClean="0">
                  <a:solidFill>
                    <a:schemeClr val="tx2"/>
                  </a:solidFill>
                </a:rPr>
                <a:t>…</a:t>
              </a:r>
              <a:endParaRPr lang="en-US" sz="1400" dirty="0">
                <a:solidFill>
                  <a:schemeClr val="tx2"/>
                </a:solidFill>
              </a:endParaRPr>
            </a:p>
          </p:txBody>
        </p:sp>
      </p:grpSp>
      <p:sp>
        <p:nvSpPr>
          <p:cNvPr id="35" name="Azure SQL Server"/>
          <p:cNvSpPr/>
          <p:nvPr/>
        </p:nvSpPr>
        <p:spPr>
          <a:xfrm>
            <a:off x="6345807" y="2187616"/>
            <a:ext cx="5619121" cy="1509624"/>
          </a:xfrm>
          <a:prstGeom prst="roundRect">
            <a:avLst>
              <a:gd name="adj" fmla="val 3376"/>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solidFill>
              </a:rPr>
              <a:t>Azure SQL Server / TDS Endpoint</a:t>
            </a:r>
            <a:endParaRPr lang="en-US" dirty="0">
              <a:solidFill>
                <a:schemeClr val="tx2"/>
              </a:solidFill>
            </a:endParaRPr>
          </a:p>
        </p:txBody>
      </p:sp>
      <p:grpSp>
        <p:nvGrpSpPr>
          <p:cNvPr id="63" name="Azure SQL System DBs"/>
          <p:cNvGrpSpPr/>
          <p:nvPr/>
        </p:nvGrpSpPr>
        <p:grpSpPr>
          <a:xfrm>
            <a:off x="6453260" y="2650534"/>
            <a:ext cx="2045515" cy="924491"/>
            <a:chOff x="6453260" y="2650534"/>
            <a:chExt cx="2045515" cy="924491"/>
          </a:xfrm>
        </p:grpSpPr>
        <p:sp>
          <p:nvSpPr>
            <p:cNvPr id="38" name="Rounded Rectangle 37"/>
            <p:cNvSpPr/>
            <p:nvPr/>
          </p:nvSpPr>
          <p:spPr>
            <a:xfrm>
              <a:off x="6453260" y="2650534"/>
              <a:ext cx="2045515" cy="924491"/>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System Databases</a:t>
              </a:r>
              <a:endParaRPr lang="en-US" dirty="0"/>
            </a:p>
          </p:txBody>
        </p:sp>
        <p:sp>
          <p:nvSpPr>
            <p:cNvPr id="39" name="Database Icon"/>
            <p:cNvSpPr/>
            <p:nvPr/>
          </p:nvSpPr>
          <p:spPr>
            <a:xfrm>
              <a:off x="6587679" y="312945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40" name="TextBox 39"/>
            <p:cNvSpPr txBox="1"/>
            <p:nvPr/>
          </p:nvSpPr>
          <p:spPr>
            <a:xfrm>
              <a:off x="6913374" y="3117739"/>
              <a:ext cx="1223091" cy="307777"/>
            </a:xfrm>
            <a:prstGeom prst="rect">
              <a:avLst/>
            </a:prstGeom>
            <a:noFill/>
          </p:spPr>
          <p:txBody>
            <a:bodyPr wrap="square" rtlCol="0" anchor="ctr">
              <a:spAutoFit/>
            </a:bodyPr>
            <a:lstStyle/>
            <a:p>
              <a:r>
                <a:rPr lang="en-US" sz="1400" dirty="0">
                  <a:solidFill>
                    <a:schemeClr val="tx2"/>
                  </a:solidFill>
                </a:rPr>
                <a:t>M</a:t>
              </a:r>
              <a:r>
                <a:rPr lang="en-US" sz="1400" dirty="0" smtClean="0">
                  <a:solidFill>
                    <a:schemeClr val="tx2"/>
                  </a:solidFill>
                </a:rPr>
                <a:t>aster</a:t>
              </a:r>
              <a:endParaRPr lang="en-US" sz="1400" dirty="0">
                <a:solidFill>
                  <a:schemeClr val="tx2"/>
                </a:solidFill>
              </a:endParaRPr>
            </a:p>
          </p:txBody>
        </p:sp>
      </p:grpSp>
      <p:grpSp>
        <p:nvGrpSpPr>
          <p:cNvPr id="60" name="SQL Node"/>
          <p:cNvGrpSpPr/>
          <p:nvPr/>
        </p:nvGrpSpPr>
        <p:grpSpPr>
          <a:xfrm>
            <a:off x="6637389" y="4592572"/>
            <a:ext cx="1536530" cy="1654384"/>
            <a:chOff x="6637389" y="4592572"/>
            <a:chExt cx="1536530" cy="1654384"/>
          </a:xfrm>
        </p:grpSpPr>
        <p:sp>
          <p:nvSpPr>
            <p:cNvPr id="41" name="Rounded Rectangle 40"/>
            <p:cNvSpPr/>
            <p:nvPr/>
          </p:nvSpPr>
          <p:spPr>
            <a:xfrm>
              <a:off x="6637389" y="4592572"/>
              <a:ext cx="1536530" cy="1654384"/>
            </a:xfrm>
            <a:prstGeom prst="roundRect">
              <a:avLst>
                <a:gd name="adj" fmla="val 337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Windows</a:t>
              </a:r>
              <a:endParaRPr lang="en-US" dirty="0"/>
            </a:p>
          </p:txBody>
        </p:sp>
        <p:sp>
          <p:nvSpPr>
            <p:cNvPr id="10" name="Rack Server Icon"/>
            <p:cNvSpPr>
              <a:spLocks noChangeAspect="1"/>
            </p:cNvSpPr>
            <p:nvPr/>
          </p:nvSpPr>
          <p:spPr>
            <a:xfrm>
              <a:off x="6690187" y="4692151"/>
              <a:ext cx="460998" cy="200931"/>
            </a:xfrm>
            <a:custGeom>
              <a:avLst/>
              <a:gdLst>
                <a:gd name="connsiteX0" fmla="*/ 8631829 w 9483188"/>
                <a:gd name="connsiteY0" fmla="*/ 3301267 h 4133346"/>
                <a:gd name="connsiteX1" fmla="*/ 8392343 w 9483188"/>
                <a:gd name="connsiteY1" fmla="*/ 3540753 h 4133346"/>
                <a:gd name="connsiteX2" fmla="*/ 8631829 w 9483188"/>
                <a:gd name="connsiteY2" fmla="*/ 3780239 h 4133346"/>
                <a:gd name="connsiteX3" fmla="*/ 8871315 w 9483188"/>
                <a:gd name="connsiteY3" fmla="*/ 3540753 h 4133346"/>
                <a:gd name="connsiteX4" fmla="*/ 8631829 w 9483188"/>
                <a:gd name="connsiteY4" fmla="*/ 3301267 h 4133346"/>
                <a:gd name="connsiteX5" fmla="*/ 7949292 w 9483188"/>
                <a:gd name="connsiteY5" fmla="*/ 3301267 h 4133346"/>
                <a:gd name="connsiteX6" fmla="*/ 7709806 w 9483188"/>
                <a:gd name="connsiteY6" fmla="*/ 3540753 h 4133346"/>
                <a:gd name="connsiteX7" fmla="*/ 7949292 w 9483188"/>
                <a:gd name="connsiteY7" fmla="*/ 3780239 h 4133346"/>
                <a:gd name="connsiteX8" fmla="*/ 8188778 w 9483188"/>
                <a:gd name="connsiteY8" fmla="*/ 3540753 h 4133346"/>
                <a:gd name="connsiteX9" fmla="*/ 7949292 w 9483188"/>
                <a:gd name="connsiteY9" fmla="*/ 3301267 h 4133346"/>
                <a:gd name="connsiteX10" fmla="*/ 3299190 w 9483188"/>
                <a:gd name="connsiteY10" fmla="*/ 2602996 h 4133346"/>
                <a:gd name="connsiteX11" fmla="*/ 3299190 w 9483188"/>
                <a:gd name="connsiteY11" fmla="*/ 2737425 h 4133346"/>
                <a:gd name="connsiteX12" fmla="*/ 3618786 w 9483188"/>
                <a:gd name="connsiteY12" fmla="*/ 3057021 h 4133346"/>
                <a:gd name="connsiteX13" fmla="*/ 8551719 w 9483188"/>
                <a:gd name="connsiteY13" fmla="*/ 3057021 h 4133346"/>
                <a:gd name="connsiteX14" fmla="*/ 8871315 w 9483188"/>
                <a:gd name="connsiteY14" fmla="*/ 2737425 h 4133346"/>
                <a:gd name="connsiteX15" fmla="*/ 8871315 w 9483188"/>
                <a:gd name="connsiteY15" fmla="*/ 2602996 h 4133346"/>
                <a:gd name="connsiteX16" fmla="*/ 1609322 w 9483188"/>
                <a:gd name="connsiteY16" fmla="*/ 2570339 h 4133346"/>
                <a:gd name="connsiteX17" fmla="*/ 1369836 w 9483188"/>
                <a:gd name="connsiteY17" fmla="*/ 2809825 h 4133346"/>
                <a:gd name="connsiteX18" fmla="*/ 1609322 w 9483188"/>
                <a:gd name="connsiteY18" fmla="*/ 3049311 h 4133346"/>
                <a:gd name="connsiteX19" fmla="*/ 1848809 w 9483188"/>
                <a:gd name="connsiteY19" fmla="*/ 2809825 h 4133346"/>
                <a:gd name="connsiteX20" fmla="*/ 1609322 w 9483188"/>
                <a:gd name="connsiteY20" fmla="*/ 2570339 h 4133346"/>
                <a:gd name="connsiteX21" fmla="*/ 926786 w 9483188"/>
                <a:gd name="connsiteY21" fmla="*/ 2570339 h 4133346"/>
                <a:gd name="connsiteX22" fmla="*/ 687300 w 9483188"/>
                <a:gd name="connsiteY22" fmla="*/ 2809825 h 4133346"/>
                <a:gd name="connsiteX23" fmla="*/ 926786 w 9483188"/>
                <a:gd name="connsiteY23" fmla="*/ 3049311 h 4133346"/>
                <a:gd name="connsiteX24" fmla="*/ 1166272 w 9483188"/>
                <a:gd name="connsiteY24" fmla="*/ 2809825 h 4133346"/>
                <a:gd name="connsiteX25" fmla="*/ 926786 w 9483188"/>
                <a:gd name="connsiteY25" fmla="*/ 2570339 h 4133346"/>
                <a:gd name="connsiteX26" fmla="*/ 3299190 w 9483188"/>
                <a:gd name="connsiteY26" fmla="*/ 1936246 h 4133346"/>
                <a:gd name="connsiteX27" fmla="*/ 3299190 w 9483188"/>
                <a:gd name="connsiteY27" fmla="*/ 2412496 h 4133346"/>
                <a:gd name="connsiteX28" fmla="*/ 8871315 w 9483188"/>
                <a:gd name="connsiteY28" fmla="*/ 2412496 h 4133346"/>
                <a:gd name="connsiteX29" fmla="*/ 8871315 w 9483188"/>
                <a:gd name="connsiteY29" fmla="*/ 1936246 h 4133346"/>
                <a:gd name="connsiteX30" fmla="*/ 1609322 w 9483188"/>
                <a:gd name="connsiteY30" fmla="*/ 1887714 h 4133346"/>
                <a:gd name="connsiteX31" fmla="*/ 1369836 w 9483188"/>
                <a:gd name="connsiteY31" fmla="*/ 2127200 h 4133346"/>
                <a:gd name="connsiteX32" fmla="*/ 1609322 w 9483188"/>
                <a:gd name="connsiteY32" fmla="*/ 2366686 h 4133346"/>
                <a:gd name="connsiteX33" fmla="*/ 1848808 w 9483188"/>
                <a:gd name="connsiteY33" fmla="*/ 2127200 h 4133346"/>
                <a:gd name="connsiteX34" fmla="*/ 1609322 w 9483188"/>
                <a:gd name="connsiteY34" fmla="*/ 1887714 h 4133346"/>
                <a:gd name="connsiteX35" fmla="*/ 926785 w 9483188"/>
                <a:gd name="connsiteY35" fmla="*/ 1887714 h 4133346"/>
                <a:gd name="connsiteX36" fmla="*/ 687299 w 9483188"/>
                <a:gd name="connsiteY36" fmla="*/ 2127200 h 4133346"/>
                <a:gd name="connsiteX37" fmla="*/ 926785 w 9483188"/>
                <a:gd name="connsiteY37" fmla="*/ 2366686 h 4133346"/>
                <a:gd name="connsiteX38" fmla="*/ 1166271 w 9483188"/>
                <a:gd name="connsiteY38" fmla="*/ 2127200 h 4133346"/>
                <a:gd name="connsiteX39" fmla="*/ 926785 w 9483188"/>
                <a:gd name="connsiteY39" fmla="*/ 1887714 h 4133346"/>
                <a:gd name="connsiteX40" fmla="*/ 3299190 w 9483188"/>
                <a:gd name="connsiteY40" fmla="*/ 1269496 h 4133346"/>
                <a:gd name="connsiteX41" fmla="*/ 3299190 w 9483188"/>
                <a:gd name="connsiteY41" fmla="*/ 1745746 h 4133346"/>
                <a:gd name="connsiteX42" fmla="*/ 8871315 w 9483188"/>
                <a:gd name="connsiteY42" fmla="*/ 1745746 h 4133346"/>
                <a:gd name="connsiteX43" fmla="*/ 8871315 w 9483188"/>
                <a:gd name="connsiteY43" fmla="*/ 1269496 h 4133346"/>
                <a:gd name="connsiteX44" fmla="*/ 1609322 w 9483188"/>
                <a:gd name="connsiteY44" fmla="*/ 1205089 h 4133346"/>
                <a:gd name="connsiteX45" fmla="*/ 1369836 w 9483188"/>
                <a:gd name="connsiteY45" fmla="*/ 1444575 h 4133346"/>
                <a:gd name="connsiteX46" fmla="*/ 1609322 w 9483188"/>
                <a:gd name="connsiteY46" fmla="*/ 1684061 h 4133346"/>
                <a:gd name="connsiteX47" fmla="*/ 1848808 w 9483188"/>
                <a:gd name="connsiteY47" fmla="*/ 1444575 h 4133346"/>
                <a:gd name="connsiteX48" fmla="*/ 1609322 w 9483188"/>
                <a:gd name="connsiteY48" fmla="*/ 1205089 h 4133346"/>
                <a:gd name="connsiteX49" fmla="*/ 926785 w 9483188"/>
                <a:gd name="connsiteY49" fmla="*/ 1205089 h 4133346"/>
                <a:gd name="connsiteX50" fmla="*/ 687299 w 9483188"/>
                <a:gd name="connsiteY50" fmla="*/ 1444575 h 4133346"/>
                <a:gd name="connsiteX51" fmla="*/ 926785 w 9483188"/>
                <a:gd name="connsiteY51" fmla="*/ 1684061 h 4133346"/>
                <a:gd name="connsiteX52" fmla="*/ 1166271 w 9483188"/>
                <a:gd name="connsiteY52" fmla="*/ 1444575 h 4133346"/>
                <a:gd name="connsiteX53" fmla="*/ 926785 w 9483188"/>
                <a:gd name="connsiteY53" fmla="*/ 1205089 h 4133346"/>
                <a:gd name="connsiteX54" fmla="*/ 3618786 w 9483188"/>
                <a:gd name="connsiteY54" fmla="*/ 637671 h 4133346"/>
                <a:gd name="connsiteX55" fmla="*/ 3299190 w 9483188"/>
                <a:gd name="connsiteY55" fmla="*/ 957267 h 4133346"/>
                <a:gd name="connsiteX56" fmla="*/ 3299190 w 9483188"/>
                <a:gd name="connsiteY56" fmla="*/ 1078996 h 4133346"/>
                <a:gd name="connsiteX57" fmla="*/ 8871315 w 9483188"/>
                <a:gd name="connsiteY57" fmla="*/ 1078996 h 4133346"/>
                <a:gd name="connsiteX58" fmla="*/ 8871315 w 9483188"/>
                <a:gd name="connsiteY58" fmla="*/ 957267 h 4133346"/>
                <a:gd name="connsiteX59" fmla="*/ 8551719 w 9483188"/>
                <a:gd name="connsiteY59" fmla="*/ 637671 h 4133346"/>
                <a:gd name="connsiteX60" fmla="*/ 546015 w 9483188"/>
                <a:gd name="connsiteY60" fmla="*/ 0 h 4133346"/>
                <a:gd name="connsiteX61" fmla="*/ 8937173 w 9483188"/>
                <a:gd name="connsiteY61" fmla="*/ 0 h 4133346"/>
                <a:gd name="connsiteX62" fmla="*/ 9483188 w 9483188"/>
                <a:gd name="connsiteY62" fmla="*/ 546015 h 4133346"/>
                <a:gd name="connsiteX63" fmla="*/ 9483188 w 9483188"/>
                <a:gd name="connsiteY63" fmla="*/ 3587331 h 4133346"/>
                <a:gd name="connsiteX64" fmla="*/ 8937173 w 9483188"/>
                <a:gd name="connsiteY64" fmla="*/ 4133346 h 4133346"/>
                <a:gd name="connsiteX65" fmla="*/ 546015 w 9483188"/>
                <a:gd name="connsiteY65" fmla="*/ 4133346 h 4133346"/>
                <a:gd name="connsiteX66" fmla="*/ 0 w 9483188"/>
                <a:gd name="connsiteY66" fmla="*/ 3587331 h 4133346"/>
                <a:gd name="connsiteX67" fmla="*/ 0 w 9483188"/>
                <a:gd name="connsiteY67" fmla="*/ 546015 h 4133346"/>
                <a:gd name="connsiteX68" fmla="*/ 546015 w 9483188"/>
                <a:gd name="connsiteY68" fmla="*/ 0 h 413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483188" h="4133346">
                  <a:moveTo>
                    <a:pt x="8631829" y="3301267"/>
                  </a:moveTo>
                  <a:cubicBezTo>
                    <a:pt x="8499565" y="3301267"/>
                    <a:pt x="8392343" y="3408489"/>
                    <a:pt x="8392343" y="3540753"/>
                  </a:cubicBezTo>
                  <a:cubicBezTo>
                    <a:pt x="8392343" y="3673017"/>
                    <a:pt x="8499565" y="3780239"/>
                    <a:pt x="8631829" y="3780239"/>
                  </a:cubicBezTo>
                  <a:cubicBezTo>
                    <a:pt x="8764093" y="3780239"/>
                    <a:pt x="8871315" y="3673017"/>
                    <a:pt x="8871315" y="3540753"/>
                  </a:cubicBezTo>
                  <a:cubicBezTo>
                    <a:pt x="8871315" y="3408489"/>
                    <a:pt x="8764093" y="3301267"/>
                    <a:pt x="8631829" y="3301267"/>
                  </a:cubicBezTo>
                  <a:close/>
                  <a:moveTo>
                    <a:pt x="7949292" y="3301267"/>
                  </a:moveTo>
                  <a:cubicBezTo>
                    <a:pt x="7817028" y="3301267"/>
                    <a:pt x="7709806" y="3408489"/>
                    <a:pt x="7709806" y="3540753"/>
                  </a:cubicBezTo>
                  <a:cubicBezTo>
                    <a:pt x="7709806" y="3673017"/>
                    <a:pt x="7817028" y="3780239"/>
                    <a:pt x="7949292" y="3780239"/>
                  </a:cubicBezTo>
                  <a:cubicBezTo>
                    <a:pt x="8081556" y="3780239"/>
                    <a:pt x="8188778" y="3673017"/>
                    <a:pt x="8188778" y="3540753"/>
                  </a:cubicBezTo>
                  <a:cubicBezTo>
                    <a:pt x="8188778" y="3408489"/>
                    <a:pt x="8081556" y="3301267"/>
                    <a:pt x="7949292" y="3301267"/>
                  </a:cubicBezTo>
                  <a:close/>
                  <a:moveTo>
                    <a:pt x="3299190" y="2602996"/>
                  </a:moveTo>
                  <a:lnTo>
                    <a:pt x="3299190" y="2737425"/>
                  </a:lnTo>
                  <a:cubicBezTo>
                    <a:pt x="3299190" y="2913933"/>
                    <a:pt x="3442278" y="3057021"/>
                    <a:pt x="3618786" y="3057021"/>
                  </a:cubicBezTo>
                  <a:lnTo>
                    <a:pt x="8551719" y="3057021"/>
                  </a:lnTo>
                  <a:cubicBezTo>
                    <a:pt x="8728227" y="3057021"/>
                    <a:pt x="8871315" y="2913933"/>
                    <a:pt x="8871315" y="2737425"/>
                  </a:cubicBezTo>
                  <a:lnTo>
                    <a:pt x="8871315" y="2602996"/>
                  </a:lnTo>
                  <a:close/>
                  <a:moveTo>
                    <a:pt x="1609322" y="2570339"/>
                  </a:moveTo>
                  <a:cubicBezTo>
                    <a:pt x="1477059" y="2570339"/>
                    <a:pt x="1369836" y="2677561"/>
                    <a:pt x="1369836" y="2809825"/>
                  </a:cubicBezTo>
                  <a:cubicBezTo>
                    <a:pt x="1369836" y="2942089"/>
                    <a:pt x="1477059" y="3049311"/>
                    <a:pt x="1609322" y="3049311"/>
                  </a:cubicBezTo>
                  <a:cubicBezTo>
                    <a:pt x="1741586" y="3049311"/>
                    <a:pt x="1848809" y="2942089"/>
                    <a:pt x="1848809" y="2809825"/>
                  </a:cubicBezTo>
                  <a:cubicBezTo>
                    <a:pt x="1848809" y="2677561"/>
                    <a:pt x="1741586" y="2570339"/>
                    <a:pt x="1609322" y="2570339"/>
                  </a:cubicBezTo>
                  <a:close/>
                  <a:moveTo>
                    <a:pt x="926786" y="2570339"/>
                  </a:moveTo>
                  <a:cubicBezTo>
                    <a:pt x="794522" y="2570339"/>
                    <a:pt x="687300" y="2677561"/>
                    <a:pt x="687300" y="2809825"/>
                  </a:cubicBezTo>
                  <a:cubicBezTo>
                    <a:pt x="687300" y="2942089"/>
                    <a:pt x="794522" y="3049311"/>
                    <a:pt x="926786" y="3049311"/>
                  </a:cubicBezTo>
                  <a:cubicBezTo>
                    <a:pt x="1059050" y="3049311"/>
                    <a:pt x="1166272" y="2942089"/>
                    <a:pt x="1166272" y="2809825"/>
                  </a:cubicBezTo>
                  <a:cubicBezTo>
                    <a:pt x="1166272" y="2677561"/>
                    <a:pt x="1059050" y="2570339"/>
                    <a:pt x="926786" y="2570339"/>
                  </a:cubicBezTo>
                  <a:close/>
                  <a:moveTo>
                    <a:pt x="3299190" y="1936246"/>
                  </a:moveTo>
                  <a:lnTo>
                    <a:pt x="3299190" y="2412496"/>
                  </a:lnTo>
                  <a:lnTo>
                    <a:pt x="8871315" y="2412496"/>
                  </a:lnTo>
                  <a:lnTo>
                    <a:pt x="8871315" y="1936246"/>
                  </a:lnTo>
                  <a:close/>
                  <a:moveTo>
                    <a:pt x="1609322" y="1887714"/>
                  </a:moveTo>
                  <a:cubicBezTo>
                    <a:pt x="1477058" y="1887714"/>
                    <a:pt x="1369836" y="1994936"/>
                    <a:pt x="1369836" y="2127200"/>
                  </a:cubicBezTo>
                  <a:cubicBezTo>
                    <a:pt x="1369836" y="2259464"/>
                    <a:pt x="1477058" y="2366686"/>
                    <a:pt x="1609322" y="2366686"/>
                  </a:cubicBezTo>
                  <a:cubicBezTo>
                    <a:pt x="1741586" y="2366686"/>
                    <a:pt x="1848808" y="2259464"/>
                    <a:pt x="1848808" y="2127200"/>
                  </a:cubicBezTo>
                  <a:cubicBezTo>
                    <a:pt x="1848808" y="1994936"/>
                    <a:pt x="1741586" y="1887714"/>
                    <a:pt x="1609322" y="1887714"/>
                  </a:cubicBezTo>
                  <a:close/>
                  <a:moveTo>
                    <a:pt x="926785" y="1887714"/>
                  </a:moveTo>
                  <a:cubicBezTo>
                    <a:pt x="794521" y="1887714"/>
                    <a:pt x="687299" y="1994936"/>
                    <a:pt x="687299" y="2127200"/>
                  </a:cubicBezTo>
                  <a:cubicBezTo>
                    <a:pt x="687299" y="2259464"/>
                    <a:pt x="794521" y="2366686"/>
                    <a:pt x="926785" y="2366686"/>
                  </a:cubicBezTo>
                  <a:cubicBezTo>
                    <a:pt x="1059049" y="2366686"/>
                    <a:pt x="1166271" y="2259464"/>
                    <a:pt x="1166271" y="2127200"/>
                  </a:cubicBezTo>
                  <a:cubicBezTo>
                    <a:pt x="1166271" y="1994936"/>
                    <a:pt x="1059049" y="1887714"/>
                    <a:pt x="926785" y="1887714"/>
                  </a:cubicBezTo>
                  <a:close/>
                  <a:moveTo>
                    <a:pt x="3299190" y="1269496"/>
                  </a:moveTo>
                  <a:lnTo>
                    <a:pt x="3299190" y="1745746"/>
                  </a:lnTo>
                  <a:lnTo>
                    <a:pt x="8871315" y="1745746"/>
                  </a:lnTo>
                  <a:lnTo>
                    <a:pt x="8871315" y="1269496"/>
                  </a:lnTo>
                  <a:close/>
                  <a:moveTo>
                    <a:pt x="1609322" y="1205089"/>
                  </a:moveTo>
                  <a:cubicBezTo>
                    <a:pt x="1477058" y="1205089"/>
                    <a:pt x="1369836" y="1312311"/>
                    <a:pt x="1369836" y="1444575"/>
                  </a:cubicBezTo>
                  <a:cubicBezTo>
                    <a:pt x="1369836" y="1576839"/>
                    <a:pt x="1477058" y="1684061"/>
                    <a:pt x="1609322" y="1684061"/>
                  </a:cubicBezTo>
                  <a:cubicBezTo>
                    <a:pt x="1741586" y="1684061"/>
                    <a:pt x="1848808" y="1576839"/>
                    <a:pt x="1848808" y="1444575"/>
                  </a:cubicBezTo>
                  <a:cubicBezTo>
                    <a:pt x="1848808" y="1312311"/>
                    <a:pt x="1741586" y="1205089"/>
                    <a:pt x="1609322" y="1205089"/>
                  </a:cubicBezTo>
                  <a:close/>
                  <a:moveTo>
                    <a:pt x="926785" y="1205089"/>
                  </a:moveTo>
                  <a:cubicBezTo>
                    <a:pt x="794521" y="1205089"/>
                    <a:pt x="687299" y="1312311"/>
                    <a:pt x="687299" y="1444575"/>
                  </a:cubicBezTo>
                  <a:cubicBezTo>
                    <a:pt x="687299" y="1576839"/>
                    <a:pt x="794521" y="1684061"/>
                    <a:pt x="926785" y="1684061"/>
                  </a:cubicBezTo>
                  <a:cubicBezTo>
                    <a:pt x="1059049" y="1684061"/>
                    <a:pt x="1166271" y="1576839"/>
                    <a:pt x="1166271" y="1444575"/>
                  </a:cubicBezTo>
                  <a:cubicBezTo>
                    <a:pt x="1166271" y="1312311"/>
                    <a:pt x="1059049" y="1205089"/>
                    <a:pt x="926785" y="1205089"/>
                  </a:cubicBezTo>
                  <a:close/>
                  <a:moveTo>
                    <a:pt x="3618786" y="637671"/>
                  </a:moveTo>
                  <a:cubicBezTo>
                    <a:pt x="3442278" y="637671"/>
                    <a:pt x="3299190" y="780759"/>
                    <a:pt x="3299190" y="957267"/>
                  </a:cubicBezTo>
                  <a:lnTo>
                    <a:pt x="3299190" y="1078996"/>
                  </a:lnTo>
                  <a:lnTo>
                    <a:pt x="8871315" y="1078996"/>
                  </a:lnTo>
                  <a:lnTo>
                    <a:pt x="8871315" y="957267"/>
                  </a:lnTo>
                  <a:cubicBezTo>
                    <a:pt x="8871315" y="780759"/>
                    <a:pt x="8728227" y="637671"/>
                    <a:pt x="8551719" y="637671"/>
                  </a:cubicBezTo>
                  <a:close/>
                  <a:moveTo>
                    <a:pt x="546015" y="0"/>
                  </a:moveTo>
                  <a:lnTo>
                    <a:pt x="8937173" y="0"/>
                  </a:lnTo>
                  <a:cubicBezTo>
                    <a:pt x="9238729" y="0"/>
                    <a:pt x="9483188" y="244459"/>
                    <a:pt x="9483188" y="546015"/>
                  </a:cubicBezTo>
                  <a:lnTo>
                    <a:pt x="9483188" y="3587331"/>
                  </a:lnTo>
                  <a:cubicBezTo>
                    <a:pt x="9483188" y="3888887"/>
                    <a:pt x="9238729" y="4133346"/>
                    <a:pt x="8937173" y="4133346"/>
                  </a:cubicBezTo>
                  <a:lnTo>
                    <a:pt x="546015" y="4133346"/>
                  </a:lnTo>
                  <a:cubicBezTo>
                    <a:pt x="244459" y="4133346"/>
                    <a:pt x="0" y="3888887"/>
                    <a:pt x="0" y="3587331"/>
                  </a:cubicBezTo>
                  <a:lnTo>
                    <a:pt x="0" y="546015"/>
                  </a:lnTo>
                  <a:cubicBezTo>
                    <a:pt x="0" y="244459"/>
                    <a:pt x="244459" y="0"/>
                    <a:pt x="546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6742487" y="5055022"/>
              <a:ext cx="1288808" cy="1039533"/>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SQL</a:t>
              </a:r>
              <a:endParaRPr lang="en-US" sz="2000" dirty="0">
                <a:solidFill>
                  <a:schemeClr val="bg1"/>
                </a:solidFill>
              </a:endParaRPr>
            </a:p>
          </p:txBody>
        </p:sp>
        <p:sp>
          <p:nvSpPr>
            <p:cNvPr id="43" name="Database Icon"/>
            <p:cNvSpPr/>
            <p:nvPr/>
          </p:nvSpPr>
          <p:spPr>
            <a:xfrm>
              <a:off x="6810728" y="554986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44" name="TextBox 43"/>
            <p:cNvSpPr txBox="1"/>
            <p:nvPr/>
          </p:nvSpPr>
          <p:spPr>
            <a:xfrm>
              <a:off x="7030644" y="5538149"/>
              <a:ext cx="1000651" cy="307777"/>
            </a:xfrm>
            <a:prstGeom prst="rect">
              <a:avLst/>
            </a:prstGeom>
            <a:noFill/>
          </p:spPr>
          <p:txBody>
            <a:bodyPr wrap="square" rtlCol="0" anchor="ctr">
              <a:spAutoFit/>
            </a:bodyPr>
            <a:lstStyle/>
            <a:p>
              <a:r>
                <a:rPr lang="en-US" sz="1400" dirty="0" err="1" smtClean="0">
                  <a:solidFill>
                    <a:schemeClr val="tx2"/>
                  </a:solidFill>
                </a:rPr>
                <a:t>AdvWrks</a:t>
              </a:r>
              <a:endParaRPr lang="en-US" sz="1400" dirty="0">
                <a:solidFill>
                  <a:schemeClr val="tx2"/>
                </a:solidFill>
              </a:endParaRPr>
            </a:p>
          </p:txBody>
        </p:sp>
      </p:grpSp>
      <p:grpSp>
        <p:nvGrpSpPr>
          <p:cNvPr id="61" name="SQL Node"/>
          <p:cNvGrpSpPr/>
          <p:nvPr/>
        </p:nvGrpSpPr>
        <p:grpSpPr>
          <a:xfrm>
            <a:off x="8397507" y="4592572"/>
            <a:ext cx="1536530" cy="1654384"/>
            <a:chOff x="8397507" y="4592572"/>
            <a:chExt cx="1536530" cy="1654384"/>
          </a:xfrm>
        </p:grpSpPr>
        <p:sp>
          <p:nvSpPr>
            <p:cNvPr id="45" name="Rounded Rectangle 44"/>
            <p:cNvSpPr/>
            <p:nvPr/>
          </p:nvSpPr>
          <p:spPr>
            <a:xfrm>
              <a:off x="8397507" y="4592572"/>
              <a:ext cx="1536530" cy="1654384"/>
            </a:xfrm>
            <a:prstGeom prst="roundRect">
              <a:avLst>
                <a:gd name="adj" fmla="val 337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Windows</a:t>
              </a:r>
              <a:endParaRPr lang="en-US" dirty="0"/>
            </a:p>
          </p:txBody>
        </p:sp>
        <p:sp>
          <p:nvSpPr>
            <p:cNvPr id="46" name="Rack Server Icon"/>
            <p:cNvSpPr>
              <a:spLocks noChangeAspect="1"/>
            </p:cNvSpPr>
            <p:nvPr/>
          </p:nvSpPr>
          <p:spPr>
            <a:xfrm>
              <a:off x="8450305" y="4692151"/>
              <a:ext cx="460998" cy="200931"/>
            </a:xfrm>
            <a:custGeom>
              <a:avLst/>
              <a:gdLst>
                <a:gd name="connsiteX0" fmla="*/ 8631829 w 9483188"/>
                <a:gd name="connsiteY0" fmla="*/ 3301267 h 4133346"/>
                <a:gd name="connsiteX1" fmla="*/ 8392343 w 9483188"/>
                <a:gd name="connsiteY1" fmla="*/ 3540753 h 4133346"/>
                <a:gd name="connsiteX2" fmla="*/ 8631829 w 9483188"/>
                <a:gd name="connsiteY2" fmla="*/ 3780239 h 4133346"/>
                <a:gd name="connsiteX3" fmla="*/ 8871315 w 9483188"/>
                <a:gd name="connsiteY3" fmla="*/ 3540753 h 4133346"/>
                <a:gd name="connsiteX4" fmla="*/ 8631829 w 9483188"/>
                <a:gd name="connsiteY4" fmla="*/ 3301267 h 4133346"/>
                <a:gd name="connsiteX5" fmla="*/ 7949292 w 9483188"/>
                <a:gd name="connsiteY5" fmla="*/ 3301267 h 4133346"/>
                <a:gd name="connsiteX6" fmla="*/ 7709806 w 9483188"/>
                <a:gd name="connsiteY6" fmla="*/ 3540753 h 4133346"/>
                <a:gd name="connsiteX7" fmla="*/ 7949292 w 9483188"/>
                <a:gd name="connsiteY7" fmla="*/ 3780239 h 4133346"/>
                <a:gd name="connsiteX8" fmla="*/ 8188778 w 9483188"/>
                <a:gd name="connsiteY8" fmla="*/ 3540753 h 4133346"/>
                <a:gd name="connsiteX9" fmla="*/ 7949292 w 9483188"/>
                <a:gd name="connsiteY9" fmla="*/ 3301267 h 4133346"/>
                <a:gd name="connsiteX10" fmla="*/ 3299190 w 9483188"/>
                <a:gd name="connsiteY10" fmla="*/ 2602996 h 4133346"/>
                <a:gd name="connsiteX11" fmla="*/ 3299190 w 9483188"/>
                <a:gd name="connsiteY11" fmla="*/ 2737425 h 4133346"/>
                <a:gd name="connsiteX12" fmla="*/ 3618786 w 9483188"/>
                <a:gd name="connsiteY12" fmla="*/ 3057021 h 4133346"/>
                <a:gd name="connsiteX13" fmla="*/ 8551719 w 9483188"/>
                <a:gd name="connsiteY13" fmla="*/ 3057021 h 4133346"/>
                <a:gd name="connsiteX14" fmla="*/ 8871315 w 9483188"/>
                <a:gd name="connsiteY14" fmla="*/ 2737425 h 4133346"/>
                <a:gd name="connsiteX15" fmla="*/ 8871315 w 9483188"/>
                <a:gd name="connsiteY15" fmla="*/ 2602996 h 4133346"/>
                <a:gd name="connsiteX16" fmla="*/ 1609322 w 9483188"/>
                <a:gd name="connsiteY16" fmla="*/ 2570339 h 4133346"/>
                <a:gd name="connsiteX17" fmla="*/ 1369836 w 9483188"/>
                <a:gd name="connsiteY17" fmla="*/ 2809825 h 4133346"/>
                <a:gd name="connsiteX18" fmla="*/ 1609322 w 9483188"/>
                <a:gd name="connsiteY18" fmla="*/ 3049311 h 4133346"/>
                <a:gd name="connsiteX19" fmla="*/ 1848809 w 9483188"/>
                <a:gd name="connsiteY19" fmla="*/ 2809825 h 4133346"/>
                <a:gd name="connsiteX20" fmla="*/ 1609322 w 9483188"/>
                <a:gd name="connsiteY20" fmla="*/ 2570339 h 4133346"/>
                <a:gd name="connsiteX21" fmla="*/ 926786 w 9483188"/>
                <a:gd name="connsiteY21" fmla="*/ 2570339 h 4133346"/>
                <a:gd name="connsiteX22" fmla="*/ 687300 w 9483188"/>
                <a:gd name="connsiteY22" fmla="*/ 2809825 h 4133346"/>
                <a:gd name="connsiteX23" fmla="*/ 926786 w 9483188"/>
                <a:gd name="connsiteY23" fmla="*/ 3049311 h 4133346"/>
                <a:gd name="connsiteX24" fmla="*/ 1166272 w 9483188"/>
                <a:gd name="connsiteY24" fmla="*/ 2809825 h 4133346"/>
                <a:gd name="connsiteX25" fmla="*/ 926786 w 9483188"/>
                <a:gd name="connsiteY25" fmla="*/ 2570339 h 4133346"/>
                <a:gd name="connsiteX26" fmla="*/ 3299190 w 9483188"/>
                <a:gd name="connsiteY26" fmla="*/ 1936246 h 4133346"/>
                <a:gd name="connsiteX27" fmla="*/ 3299190 w 9483188"/>
                <a:gd name="connsiteY27" fmla="*/ 2412496 h 4133346"/>
                <a:gd name="connsiteX28" fmla="*/ 8871315 w 9483188"/>
                <a:gd name="connsiteY28" fmla="*/ 2412496 h 4133346"/>
                <a:gd name="connsiteX29" fmla="*/ 8871315 w 9483188"/>
                <a:gd name="connsiteY29" fmla="*/ 1936246 h 4133346"/>
                <a:gd name="connsiteX30" fmla="*/ 1609322 w 9483188"/>
                <a:gd name="connsiteY30" fmla="*/ 1887714 h 4133346"/>
                <a:gd name="connsiteX31" fmla="*/ 1369836 w 9483188"/>
                <a:gd name="connsiteY31" fmla="*/ 2127200 h 4133346"/>
                <a:gd name="connsiteX32" fmla="*/ 1609322 w 9483188"/>
                <a:gd name="connsiteY32" fmla="*/ 2366686 h 4133346"/>
                <a:gd name="connsiteX33" fmla="*/ 1848808 w 9483188"/>
                <a:gd name="connsiteY33" fmla="*/ 2127200 h 4133346"/>
                <a:gd name="connsiteX34" fmla="*/ 1609322 w 9483188"/>
                <a:gd name="connsiteY34" fmla="*/ 1887714 h 4133346"/>
                <a:gd name="connsiteX35" fmla="*/ 926785 w 9483188"/>
                <a:gd name="connsiteY35" fmla="*/ 1887714 h 4133346"/>
                <a:gd name="connsiteX36" fmla="*/ 687299 w 9483188"/>
                <a:gd name="connsiteY36" fmla="*/ 2127200 h 4133346"/>
                <a:gd name="connsiteX37" fmla="*/ 926785 w 9483188"/>
                <a:gd name="connsiteY37" fmla="*/ 2366686 h 4133346"/>
                <a:gd name="connsiteX38" fmla="*/ 1166271 w 9483188"/>
                <a:gd name="connsiteY38" fmla="*/ 2127200 h 4133346"/>
                <a:gd name="connsiteX39" fmla="*/ 926785 w 9483188"/>
                <a:gd name="connsiteY39" fmla="*/ 1887714 h 4133346"/>
                <a:gd name="connsiteX40" fmla="*/ 3299190 w 9483188"/>
                <a:gd name="connsiteY40" fmla="*/ 1269496 h 4133346"/>
                <a:gd name="connsiteX41" fmla="*/ 3299190 w 9483188"/>
                <a:gd name="connsiteY41" fmla="*/ 1745746 h 4133346"/>
                <a:gd name="connsiteX42" fmla="*/ 8871315 w 9483188"/>
                <a:gd name="connsiteY42" fmla="*/ 1745746 h 4133346"/>
                <a:gd name="connsiteX43" fmla="*/ 8871315 w 9483188"/>
                <a:gd name="connsiteY43" fmla="*/ 1269496 h 4133346"/>
                <a:gd name="connsiteX44" fmla="*/ 1609322 w 9483188"/>
                <a:gd name="connsiteY44" fmla="*/ 1205089 h 4133346"/>
                <a:gd name="connsiteX45" fmla="*/ 1369836 w 9483188"/>
                <a:gd name="connsiteY45" fmla="*/ 1444575 h 4133346"/>
                <a:gd name="connsiteX46" fmla="*/ 1609322 w 9483188"/>
                <a:gd name="connsiteY46" fmla="*/ 1684061 h 4133346"/>
                <a:gd name="connsiteX47" fmla="*/ 1848808 w 9483188"/>
                <a:gd name="connsiteY47" fmla="*/ 1444575 h 4133346"/>
                <a:gd name="connsiteX48" fmla="*/ 1609322 w 9483188"/>
                <a:gd name="connsiteY48" fmla="*/ 1205089 h 4133346"/>
                <a:gd name="connsiteX49" fmla="*/ 926785 w 9483188"/>
                <a:gd name="connsiteY49" fmla="*/ 1205089 h 4133346"/>
                <a:gd name="connsiteX50" fmla="*/ 687299 w 9483188"/>
                <a:gd name="connsiteY50" fmla="*/ 1444575 h 4133346"/>
                <a:gd name="connsiteX51" fmla="*/ 926785 w 9483188"/>
                <a:gd name="connsiteY51" fmla="*/ 1684061 h 4133346"/>
                <a:gd name="connsiteX52" fmla="*/ 1166271 w 9483188"/>
                <a:gd name="connsiteY52" fmla="*/ 1444575 h 4133346"/>
                <a:gd name="connsiteX53" fmla="*/ 926785 w 9483188"/>
                <a:gd name="connsiteY53" fmla="*/ 1205089 h 4133346"/>
                <a:gd name="connsiteX54" fmla="*/ 3618786 w 9483188"/>
                <a:gd name="connsiteY54" fmla="*/ 637671 h 4133346"/>
                <a:gd name="connsiteX55" fmla="*/ 3299190 w 9483188"/>
                <a:gd name="connsiteY55" fmla="*/ 957267 h 4133346"/>
                <a:gd name="connsiteX56" fmla="*/ 3299190 w 9483188"/>
                <a:gd name="connsiteY56" fmla="*/ 1078996 h 4133346"/>
                <a:gd name="connsiteX57" fmla="*/ 8871315 w 9483188"/>
                <a:gd name="connsiteY57" fmla="*/ 1078996 h 4133346"/>
                <a:gd name="connsiteX58" fmla="*/ 8871315 w 9483188"/>
                <a:gd name="connsiteY58" fmla="*/ 957267 h 4133346"/>
                <a:gd name="connsiteX59" fmla="*/ 8551719 w 9483188"/>
                <a:gd name="connsiteY59" fmla="*/ 637671 h 4133346"/>
                <a:gd name="connsiteX60" fmla="*/ 546015 w 9483188"/>
                <a:gd name="connsiteY60" fmla="*/ 0 h 4133346"/>
                <a:gd name="connsiteX61" fmla="*/ 8937173 w 9483188"/>
                <a:gd name="connsiteY61" fmla="*/ 0 h 4133346"/>
                <a:gd name="connsiteX62" fmla="*/ 9483188 w 9483188"/>
                <a:gd name="connsiteY62" fmla="*/ 546015 h 4133346"/>
                <a:gd name="connsiteX63" fmla="*/ 9483188 w 9483188"/>
                <a:gd name="connsiteY63" fmla="*/ 3587331 h 4133346"/>
                <a:gd name="connsiteX64" fmla="*/ 8937173 w 9483188"/>
                <a:gd name="connsiteY64" fmla="*/ 4133346 h 4133346"/>
                <a:gd name="connsiteX65" fmla="*/ 546015 w 9483188"/>
                <a:gd name="connsiteY65" fmla="*/ 4133346 h 4133346"/>
                <a:gd name="connsiteX66" fmla="*/ 0 w 9483188"/>
                <a:gd name="connsiteY66" fmla="*/ 3587331 h 4133346"/>
                <a:gd name="connsiteX67" fmla="*/ 0 w 9483188"/>
                <a:gd name="connsiteY67" fmla="*/ 546015 h 4133346"/>
                <a:gd name="connsiteX68" fmla="*/ 546015 w 9483188"/>
                <a:gd name="connsiteY68" fmla="*/ 0 h 413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483188" h="4133346">
                  <a:moveTo>
                    <a:pt x="8631829" y="3301267"/>
                  </a:moveTo>
                  <a:cubicBezTo>
                    <a:pt x="8499565" y="3301267"/>
                    <a:pt x="8392343" y="3408489"/>
                    <a:pt x="8392343" y="3540753"/>
                  </a:cubicBezTo>
                  <a:cubicBezTo>
                    <a:pt x="8392343" y="3673017"/>
                    <a:pt x="8499565" y="3780239"/>
                    <a:pt x="8631829" y="3780239"/>
                  </a:cubicBezTo>
                  <a:cubicBezTo>
                    <a:pt x="8764093" y="3780239"/>
                    <a:pt x="8871315" y="3673017"/>
                    <a:pt x="8871315" y="3540753"/>
                  </a:cubicBezTo>
                  <a:cubicBezTo>
                    <a:pt x="8871315" y="3408489"/>
                    <a:pt x="8764093" y="3301267"/>
                    <a:pt x="8631829" y="3301267"/>
                  </a:cubicBezTo>
                  <a:close/>
                  <a:moveTo>
                    <a:pt x="7949292" y="3301267"/>
                  </a:moveTo>
                  <a:cubicBezTo>
                    <a:pt x="7817028" y="3301267"/>
                    <a:pt x="7709806" y="3408489"/>
                    <a:pt x="7709806" y="3540753"/>
                  </a:cubicBezTo>
                  <a:cubicBezTo>
                    <a:pt x="7709806" y="3673017"/>
                    <a:pt x="7817028" y="3780239"/>
                    <a:pt x="7949292" y="3780239"/>
                  </a:cubicBezTo>
                  <a:cubicBezTo>
                    <a:pt x="8081556" y="3780239"/>
                    <a:pt x="8188778" y="3673017"/>
                    <a:pt x="8188778" y="3540753"/>
                  </a:cubicBezTo>
                  <a:cubicBezTo>
                    <a:pt x="8188778" y="3408489"/>
                    <a:pt x="8081556" y="3301267"/>
                    <a:pt x="7949292" y="3301267"/>
                  </a:cubicBezTo>
                  <a:close/>
                  <a:moveTo>
                    <a:pt x="3299190" y="2602996"/>
                  </a:moveTo>
                  <a:lnTo>
                    <a:pt x="3299190" y="2737425"/>
                  </a:lnTo>
                  <a:cubicBezTo>
                    <a:pt x="3299190" y="2913933"/>
                    <a:pt x="3442278" y="3057021"/>
                    <a:pt x="3618786" y="3057021"/>
                  </a:cubicBezTo>
                  <a:lnTo>
                    <a:pt x="8551719" y="3057021"/>
                  </a:lnTo>
                  <a:cubicBezTo>
                    <a:pt x="8728227" y="3057021"/>
                    <a:pt x="8871315" y="2913933"/>
                    <a:pt x="8871315" y="2737425"/>
                  </a:cubicBezTo>
                  <a:lnTo>
                    <a:pt x="8871315" y="2602996"/>
                  </a:lnTo>
                  <a:close/>
                  <a:moveTo>
                    <a:pt x="1609322" y="2570339"/>
                  </a:moveTo>
                  <a:cubicBezTo>
                    <a:pt x="1477059" y="2570339"/>
                    <a:pt x="1369836" y="2677561"/>
                    <a:pt x="1369836" y="2809825"/>
                  </a:cubicBezTo>
                  <a:cubicBezTo>
                    <a:pt x="1369836" y="2942089"/>
                    <a:pt x="1477059" y="3049311"/>
                    <a:pt x="1609322" y="3049311"/>
                  </a:cubicBezTo>
                  <a:cubicBezTo>
                    <a:pt x="1741586" y="3049311"/>
                    <a:pt x="1848809" y="2942089"/>
                    <a:pt x="1848809" y="2809825"/>
                  </a:cubicBezTo>
                  <a:cubicBezTo>
                    <a:pt x="1848809" y="2677561"/>
                    <a:pt x="1741586" y="2570339"/>
                    <a:pt x="1609322" y="2570339"/>
                  </a:cubicBezTo>
                  <a:close/>
                  <a:moveTo>
                    <a:pt x="926786" y="2570339"/>
                  </a:moveTo>
                  <a:cubicBezTo>
                    <a:pt x="794522" y="2570339"/>
                    <a:pt x="687300" y="2677561"/>
                    <a:pt x="687300" y="2809825"/>
                  </a:cubicBezTo>
                  <a:cubicBezTo>
                    <a:pt x="687300" y="2942089"/>
                    <a:pt x="794522" y="3049311"/>
                    <a:pt x="926786" y="3049311"/>
                  </a:cubicBezTo>
                  <a:cubicBezTo>
                    <a:pt x="1059050" y="3049311"/>
                    <a:pt x="1166272" y="2942089"/>
                    <a:pt x="1166272" y="2809825"/>
                  </a:cubicBezTo>
                  <a:cubicBezTo>
                    <a:pt x="1166272" y="2677561"/>
                    <a:pt x="1059050" y="2570339"/>
                    <a:pt x="926786" y="2570339"/>
                  </a:cubicBezTo>
                  <a:close/>
                  <a:moveTo>
                    <a:pt x="3299190" y="1936246"/>
                  </a:moveTo>
                  <a:lnTo>
                    <a:pt x="3299190" y="2412496"/>
                  </a:lnTo>
                  <a:lnTo>
                    <a:pt x="8871315" y="2412496"/>
                  </a:lnTo>
                  <a:lnTo>
                    <a:pt x="8871315" y="1936246"/>
                  </a:lnTo>
                  <a:close/>
                  <a:moveTo>
                    <a:pt x="1609322" y="1887714"/>
                  </a:moveTo>
                  <a:cubicBezTo>
                    <a:pt x="1477058" y="1887714"/>
                    <a:pt x="1369836" y="1994936"/>
                    <a:pt x="1369836" y="2127200"/>
                  </a:cubicBezTo>
                  <a:cubicBezTo>
                    <a:pt x="1369836" y="2259464"/>
                    <a:pt x="1477058" y="2366686"/>
                    <a:pt x="1609322" y="2366686"/>
                  </a:cubicBezTo>
                  <a:cubicBezTo>
                    <a:pt x="1741586" y="2366686"/>
                    <a:pt x="1848808" y="2259464"/>
                    <a:pt x="1848808" y="2127200"/>
                  </a:cubicBezTo>
                  <a:cubicBezTo>
                    <a:pt x="1848808" y="1994936"/>
                    <a:pt x="1741586" y="1887714"/>
                    <a:pt x="1609322" y="1887714"/>
                  </a:cubicBezTo>
                  <a:close/>
                  <a:moveTo>
                    <a:pt x="926785" y="1887714"/>
                  </a:moveTo>
                  <a:cubicBezTo>
                    <a:pt x="794521" y="1887714"/>
                    <a:pt x="687299" y="1994936"/>
                    <a:pt x="687299" y="2127200"/>
                  </a:cubicBezTo>
                  <a:cubicBezTo>
                    <a:pt x="687299" y="2259464"/>
                    <a:pt x="794521" y="2366686"/>
                    <a:pt x="926785" y="2366686"/>
                  </a:cubicBezTo>
                  <a:cubicBezTo>
                    <a:pt x="1059049" y="2366686"/>
                    <a:pt x="1166271" y="2259464"/>
                    <a:pt x="1166271" y="2127200"/>
                  </a:cubicBezTo>
                  <a:cubicBezTo>
                    <a:pt x="1166271" y="1994936"/>
                    <a:pt x="1059049" y="1887714"/>
                    <a:pt x="926785" y="1887714"/>
                  </a:cubicBezTo>
                  <a:close/>
                  <a:moveTo>
                    <a:pt x="3299190" y="1269496"/>
                  </a:moveTo>
                  <a:lnTo>
                    <a:pt x="3299190" y="1745746"/>
                  </a:lnTo>
                  <a:lnTo>
                    <a:pt x="8871315" y="1745746"/>
                  </a:lnTo>
                  <a:lnTo>
                    <a:pt x="8871315" y="1269496"/>
                  </a:lnTo>
                  <a:close/>
                  <a:moveTo>
                    <a:pt x="1609322" y="1205089"/>
                  </a:moveTo>
                  <a:cubicBezTo>
                    <a:pt x="1477058" y="1205089"/>
                    <a:pt x="1369836" y="1312311"/>
                    <a:pt x="1369836" y="1444575"/>
                  </a:cubicBezTo>
                  <a:cubicBezTo>
                    <a:pt x="1369836" y="1576839"/>
                    <a:pt x="1477058" y="1684061"/>
                    <a:pt x="1609322" y="1684061"/>
                  </a:cubicBezTo>
                  <a:cubicBezTo>
                    <a:pt x="1741586" y="1684061"/>
                    <a:pt x="1848808" y="1576839"/>
                    <a:pt x="1848808" y="1444575"/>
                  </a:cubicBezTo>
                  <a:cubicBezTo>
                    <a:pt x="1848808" y="1312311"/>
                    <a:pt x="1741586" y="1205089"/>
                    <a:pt x="1609322" y="1205089"/>
                  </a:cubicBezTo>
                  <a:close/>
                  <a:moveTo>
                    <a:pt x="926785" y="1205089"/>
                  </a:moveTo>
                  <a:cubicBezTo>
                    <a:pt x="794521" y="1205089"/>
                    <a:pt x="687299" y="1312311"/>
                    <a:pt x="687299" y="1444575"/>
                  </a:cubicBezTo>
                  <a:cubicBezTo>
                    <a:pt x="687299" y="1576839"/>
                    <a:pt x="794521" y="1684061"/>
                    <a:pt x="926785" y="1684061"/>
                  </a:cubicBezTo>
                  <a:cubicBezTo>
                    <a:pt x="1059049" y="1684061"/>
                    <a:pt x="1166271" y="1576839"/>
                    <a:pt x="1166271" y="1444575"/>
                  </a:cubicBezTo>
                  <a:cubicBezTo>
                    <a:pt x="1166271" y="1312311"/>
                    <a:pt x="1059049" y="1205089"/>
                    <a:pt x="926785" y="1205089"/>
                  </a:cubicBezTo>
                  <a:close/>
                  <a:moveTo>
                    <a:pt x="3618786" y="637671"/>
                  </a:moveTo>
                  <a:cubicBezTo>
                    <a:pt x="3442278" y="637671"/>
                    <a:pt x="3299190" y="780759"/>
                    <a:pt x="3299190" y="957267"/>
                  </a:cubicBezTo>
                  <a:lnTo>
                    <a:pt x="3299190" y="1078996"/>
                  </a:lnTo>
                  <a:lnTo>
                    <a:pt x="8871315" y="1078996"/>
                  </a:lnTo>
                  <a:lnTo>
                    <a:pt x="8871315" y="957267"/>
                  </a:lnTo>
                  <a:cubicBezTo>
                    <a:pt x="8871315" y="780759"/>
                    <a:pt x="8728227" y="637671"/>
                    <a:pt x="8551719" y="637671"/>
                  </a:cubicBezTo>
                  <a:close/>
                  <a:moveTo>
                    <a:pt x="546015" y="0"/>
                  </a:moveTo>
                  <a:lnTo>
                    <a:pt x="8937173" y="0"/>
                  </a:lnTo>
                  <a:cubicBezTo>
                    <a:pt x="9238729" y="0"/>
                    <a:pt x="9483188" y="244459"/>
                    <a:pt x="9483188" y="546015"/>
                  </a:cubicBezTo>
                  <a:lnTo>
                    <a:pt x="9483188" y="3587331"/>
                  </a:lnTo>
                  <a:cubicBezTo>
                    <a:pt x="9483188" y="3888887"/>
                    <a:pt x="9238729" y="4133346"/>
                    <a:pt x="8937173" y="4133346"/>
                  </a:cubicBezTo>
                  <a:lnTo>
                    <a:pt x="546015" y="4133346"/>
                  </a:lnTo>
                  <a:cubicBezTo>
                    <a:pt x="244459" y="4133346"/>
                    <a:pt x="0" y="3888887"/>
                    <a:pt x="0" y="3587331"/>
                  </a:cubicBezTo>
                  <a:lnTo>
                    <a:pt x="0" y="546015"/>
                  </a:lnTo>
                  <a:cubicBezTo>
                    <a:pt x="0" y="244459"/>
                    <a:pt x="244459" y="0"/>
                    <a:pt x="546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8502605" y="5055022"/>
              <a:ext cx="1288808" cy="1039533"/>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SQL</a:t>
              </a:r>
              <a:endParaRPr lang="en-US" sz="2000" dirty="0">
                <a:solidFill>
                  <a:schemeClr val="bg1"/>
                </a:solidFill>
              </a:endParaRPr>
            </a:p>
          </p:txBody>
        </p:sp>
        <p:sp>
          <p:nvSpPr>
            <p:cNvPr id="48" name="Database Icon"/>
            <p:cNvSpPr/>
            <p:nvPr/>
          </p:nvSpPr>
          <p:spPr>
            <a:xfrm>
              <a:off x="8570846" y="554986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49" name="TextBox 48"/>
            <p:cNvSpPr txBox="1"/>
            <p:nvPr/>
          </p:nvSpPr>
          <p:spPr>
            <a:xfrm>
              <a:off x="8790762" y="5538149"/>
              <a:ext cx="1000651" cy="307777"/>
            </a:xfrm>
            <a:prstGeom prst="rect">
              <a:avLst/>
            </a:prstGeom>
            <a:noFill/>
          </p:spPr>
          <p:txBody>
            <a:bodyPr wrap="square" rtlCol="0" anchor="ctr">
              <a:spAutoFit/>
            </a:bodyPr>
            <a:lstStyle/>
            <a:p>
              <a:r>
                <a:rPr lang="en-US" sz="1400" dirty="0" err="1" smtClean="0">
                  <a:solidFill>
                    <a:schemeClr val="tx2"/>
                  </a:solidFill>
                </a:rPr>
                <a:t>Northwind</a:t>
              </a:r>
              <a:endParaRPr lang="en-US" sz="1400" dirty="0">
                <a:solidFill>
                  <a:schemeClr val="tx2"/>
                </a:solidFill>
              </a:endParaRPr>
            </a:p>
          </p:txBody>
        </p:sp>
      </p:grpSp>
      <p:grpSp>
        <p:nvGrpSpPr>
          <p:cNvPr id="62" name="SQL Node"/>
          <p:cNvGrpSpPr/>
          <p:nvPr/>
        </p:nvGrpSpPr>
        <p:grpSpPr>
          <a:xfrm>
            <a:off x="10157625" y="4592572"/>
            <a:ext cx="1536530" cy="1654384"/>
            <a:chOff x="10157625" y="4592572"/>
            <a:chExt cx="1536530" cy="1654384"/>
          </a:xfrm>
        </p:grpSpPr>
        <p:sp>
          <p:nvSpPr>
            <p:cNvPr id="50" name="Rounded Rectangle 49"/>
            <p:cNvSpPr/>
            <p:nvPr/>
          </p:nvSpPr>
          <p:spPr>
            <a:xfrm>
              <a:off x="10157625" y="4592572"/>
              <a:ext cx="1536530" cy="1654384"/>
            </a:xfrm>
            <a:prstGeom prst="roundRect">
              <a:avLst>
                <a:gd name="adj" fmla="val 337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Windows</a:t>
              </a:r>
              <a:endParaRPr lang="en-US" dirty="0"/>
            </a:p>
          </p:txBody>
        </p:sp>
        <p:sp>
          <p:nvSpPr>
            <p:cNvPr id="51" name="Rack Server Icon"/>
            <p:cNvSpPr>
              <a:spLocks noChangeAspect="1"/>
            </p:cNvSpPr>
            <p:nvPr/>
          </p:nvSpPr>
          <p:spPr>
            <a:xfrm>
              <a:off x="10210423" y="4692151"/>
              <a:ext cx="460998" cy="200931"/>
            </a:xfrm>
            <a:custGeom>
              <a:avLst/>
              <a:gdLst>
                <a:gd name="connsiteX0" fmla="*/ 8631829 w 9483188"/>
                <a:gd name="connsiteY0" fmla="*/ 3301267 h 4133346"/>
                <a:gd name="connsiteX1" fmla="*/ 8392343 w 9483188"/>
                <a:gd name="connsiteY1" fmla="*/ 3540753 h 4133346"/>
                <a:gd name="connsiteX2" fmla="*/ 8631829 w 9483188"/>
                <a:gd name="connsiteY2" fmla="*/ 3780239 h 4133346"/>
                <a:gd name="connsiteX3" fmla="*/ 8871315 w 9483188"/>
                <a:gd name="connsiteY3" fmla="*/ 3540753 h 4133346"/>
                <a:gd name="connsiteX4" fmla="*/ 8631829 w 9483188"/>
                <a:gd name="connsiteY4" fmla="*/ 3301267 h 4133346"/>
                <a:gd name="connsiteX5" fmla="*/ 7949292 w 9483188"/>
                <a:gd name="connsiteY5" fmla="*/ 3301267 h 4133346"/>
                <a:gd name="connsiteX6" fmla="*/ 7709806 w 9483188"/>
                <a:gd name="connsiteY6" fmla="*/ 3540753 h 4133346"/>
                <a:gd name="connsiteX7" fmla="*/ 7949292 w 9483188"/>
                <a:gd name="connsiteY7" fmla="*/ 3780239 h 4133346"/>
                <a:gd name="connsiteX8" fmla="*/ 8188778 w 9483188"/>
                <a:gd name="connsiteY8" fmla="*/ 3540753 h 4133346"/>
                <a:gd name="connsiteX9" fmla="*/ 7949292 w 9483188"/>
                <a:gd name="connsiteY9" fmla="*/ 3301267 h 4133346"/>
                <a:gd name="connsiteX10" fmla="*/ 3299190 w 9483188"/>
                <a:gd name="connsiteY10" fmla="*/ 2602996 h 4133346"/>
                <a:gd name="connsiteX11" fmla="*/ 3299190 w 9483188"/>
                <a:gd name="connsiteY11" fmla="*/ 2737425 h 4133346"/>
                <a:gd name="connsiteX12" fmla="*/ 3618786 w 9483188"/>
                <a:gd name="connsiteY12" fmla="*/ 3057021 h 4133346"/>
                <a:gd name="connsiteX13" fmla="*/ 8551719 w 9483188"/>
                <a:gd name="connsiteY13" fmla="*/ 3057021 h 4133346"/>
                <a:gd name="connsiteX14" fmla="*/ 8871315 w 9483188"/>
                <a:gd name="connsiteY14" fmla="*/ 2737425 h 4133346"/>
                <a:gd name="connsiteX15" fmla="*/ 8871315 w 9483188"/>
                <a:gd name="connsiteY15" fmla="*/ 2602996 h 4133346"/>
                <a:gd name="connsiteX16" fmla="*/ 1609322 w 9483188"/>
                <a:gd name="connsiteY16" fmla="*/ 2570339 h 4133346"/>
                <a:gd name="connsiteX17" fmla="*/ 1369836 w 9483188"/>
                <a:gd name="connsiteY17" fmla="*/ 2809825 h 4133346"/>
                <a:gd name="connsiteX18" fmla="*/ 1609322 w 9483188"/>
                <a:gd name="connsiteY18" fmla="*/ 3049311 h 4133346"/>
                <a:gd name="connsiteX19" fmla="*/ 1848809 w 9483188"/>
                <a:gd name="connsiteY19" fmla="*/ 2809825 h 4133346"/>
                <a:gd name="connsiteX20" fmla="*/ 1609322 w 9483188"/>
                <a:gd name="connsiteY20" fmla="*/ 2570339 h 4133346"/>
                <a:gd name="connsiteX21" fmla="*/ 926786 w 9483188"/>
                <a:gd name="connsiteY21" fmla="*/ 2570339 h 4133346"/>
                <a:gd name="connsiteX22" fmla="*/ 687300 w 9483188"/>
                <a:gd name="connsiteY22" fmla="*/ 2809825 h 4133346"/>
                <a:gd name="connsiteX23" fmla="*/ 926786 w 9483188"/>
                <a:gd name="connsiteY23" fmla="*/ 3049311 h 4133346"/>
                <a:gd name="connsiteX24" fmla="*/ 1166272 w 9483188"/>
                <a:gd name="connsiteY24" fmla="*/ 2809825 h 4133346"/>
                <a:gd name="connsiteX25" fmla="*/ 926786 w 9483188"/>
                <a:gd name="connsiteY25" fmla="*/ 2570339 h 4133346"/>
                <a:gd name="connsiteX26" fmla="*/ 3299190 w 9483188"/>
                <a:gd name="connsiteY26" fmla="*/ 1936246 h 4133346"/>
                <a:gd name="connsiteX27" fmla="*/ 3299190 w 9483188"/>
                <a:gd name="connsiteY27" fmla="*/ 2412496 h 4133346"/>
                <a:gd name="connsiteX28" fmla="*/ 8871315 w 9483188"/>
                <a:gd name="connsiteY28" fmla="*/ 2412496 h 4133346"/>
                <a:gd name="connsiteX29" fmla="*/ 8871315 w 9483188"/>
                <a:gd name="connsiteY29" fmla="*/ 1936246 h 4133346"/>
                <a:gd name="connsiteX30" fmla="*/ 1609322 w 9483188"/>
                <a:gd name="connsiteY30" fmla="*/ 1887714 h 4133346"/>
                <a:gd name="connsiteX31" fmla="*/ 1369836 w 9483188"/>
                <a:gd name="connsiteY31" fmla="*/ 2127200 h 4133346"/>
                <a:gd name="connsiteX32" fmla="*/ 1609322 w 9483188"/>
                <a:gd name="connsiteY32" fmla="*/ 2366686 h 4133346"/>
                <a:gd name="connsiteX33" fmla="*/ 1848808 w 9483188"/>
                <a:gd name="connsiteY33" fmla="*/ 2127200 h 4133346"/>
                <a:gd name="connsiteX34" fmla="*/ 1609322 w 9483188"/>
                <a:gd name="connsiteY34" fmla="*/ 1887714 h 4133346"/>
                <a:gd name="connsiteX35" fmla="*/ 926785 w 9483188"/>
                <a:gd name="connsiteY35" fmla="*/ 1887714 h 4133346"/>
                <a:gd name="connsiteX36" fmla="*/ 687299 w 9483188"/>
                <a:gd name="connsiteY36" fmla="*/ 2127200 h 4133346"/>
                <a:gd name="connsiteX37" fmla="*/ 926785 w 9483188"/>
                <a:gd name="connsiteY37" fmla="*/ 2366686 h 4133346"/>
                <a:gd name="connsiteX38" fmla="*/ 1166271 w 9483188"/>
                <a:gd name="connsiteY38" fmla="*/ 2127200 h 4133346"/>
                <a:gd name="connsiteX39" fmla="*/ 926785 w 9483188"/>
                <a:gd name="connsiteY39" fmla="*/ 1887714 h 4133346"/>
                <a:gd name="connsiteX40" fmla="*/ 3299190 w 9483188"/>
                <a:gd name="connsiteY40" fmla="*/ 1269496 h 4133346"/>
                <a:gd name="connsiteX41" fmla="*/ 3299190 w 9483188"/>
                <a:gd name="connsiteY41" fmla="*/ 1745746 h 4133346"/>
                <a:gd name="connsiteX42" fmla="*/ 8871315 w 9483188"/>
                <a:gd name="connsiteY42" fmla="*/ 1745746 h 4133346"/>
                <a:gd name="connsiteX43" fmla="*/ 8871315 w 9483188"/>
                <a:gd name="connsiteY43" fmla="*/ 1269496 h 4133346"/>
                <a:gd name="connsiteX44" fmla="*/ 1609322 w 9483188"/>
                <a:gd name="connsiteY44" fmla="*/ 1205089 h 4133346"/>
                <a:gd name="connsiteX45" fmla="*/ 1369836 w 9483188"/>
                <a:gd name="connsiteY45" fmla="*/ 1444575 h 4133346"/>
                <a:gd name="connsiteX46" fmla="*/ 1609322 w 9483188"/>
                <a:gd name="connsiteY46" fmla="*/ 1684061 h 4133346"/>
                <a:gd name="connsiteX47" fmla="*/ 1848808 w 9483188"/>
                <a:gd name="connsiteY47" fmla="*/ 1444575 h 4133346"/>
                <a:gd name="connsiteX48" fmla="*/ 1609322 w 9483188"/>
                <a:gd name="connsiteY48" fmla="*/ 1205089 h 4133346"/>
                <a:gd name="connsiteX49" fmla="*/ 926785 w 9483188"/>
                <a:gd name="connsiteY49" fmla="*/ 1205089 h 4133346"/>
                <a:gd name="connsiteX50" fmla="*/ 687299 w 9483188"/>
                <a:gd name="connsiteY50" fmla="*/ 1444575 h 4133346"/>
                <a:gd name="connsiteX51" fmla="*/ 926785 w 9483188"/>
                <a:gd name="connsiteY51" fmla="*/ 1684061 h 4133346"/>
                <a:gd name="connsiteX52" fmla="*/ 1166271 w 9483188"/>
                <a:gd name="connsiteY52" fmla="*/ 1444575 h 4133346"/>
                <a:gd name="connsiteX53" fmla="*/ 926785 w 9483188"/>
                <a:gd name="connsiteY53" fmla="*/ 1205089 h 4133346"/>
                <a:gd name="connsiteX54" fmla="*/ 3618786 w 9483188"/>
                <a:gd name="connsiteY54" fmla="*/ 637671 h 4133346"/>
                <a:gd name="connsiteX55" fmla="*/ 3299190 w 9483188"/>
                <a:gd name="connsiteY55" fmla="*/ 957267 h 4133346"/>
                <a:gd name="connsiteX56" fmla="*/ 3299190 w 9483188"/>
                <a:gd name="connsiteY56" fmla="*/ 1078996 h 4133346"/>
                <a:gd name="connsiteX57" fmla="*/ 8871315 w 9483188"/>
                <a:gd name="connsiteY57" fmla="*/ 1078996 h 4133346"/>
                <a:gd name="connsiteX58" fmla="*/ 8871315 w 9483188"/>
                <a:gd name="connsiteY58" fmla="*/ 957267 h 4133346"/>
                <a:gd name="connsiteX59" fmla="*/ 8551719 w 9483188"/>
                <a:gd name="connsiteY59" fmla="*/ 637671 h 4133346"/>
                <a:gd name="connsiteX60" fmla="*/ 546015 w 9483188"/>
                <a:gd name="connsiteY60" fmla="*/ 0 h 4133346"/>
                <a:gd name="connsiteX61" fmla="*/ 8937173 w 9483188"/>
                <a:gd name="connsiteY61" fmla="*/ 0 h 4133346"/>
                <a:gd name="connsiteX62" fmla="*/ 9483188 w 9483188"/>
                <a:gd name="connsiteY62" fmla="*/ 546015 h 4133346"/>
                <a:gd name="connsiteX63" fmla="*/ 9483188 w 9483188"/>
                <a:gd name="connsiteY63" fmla="*/ 3587331 h 4133346"/>
                <a:gd name="connsiteX64" fmla="*/ 8937173 w 9483188"/>
                <a:gd name="connsiteY64" fmla="*/ 4133346 h 4133346"/>
                <a:gd name="connsiteX65" fmla="*/ 546015 w 9483188"/>
                <a:gd name="connsiteY65" fmla="*/ 4133346 h 4133346"/>
                <a:gd name="connsiteX66" fmla="*/ 0 w 9483188"/>
                <a:gd name="connsiteY66" fmla="*/ 3587331 h 4133346"/>
                <a:gd name="connsiteX67" fmla="*/ 0 w 9483188"/>
                <a:gd name="connsiteY67" fmla="*/ 546015 h 4133346"/>
                <a:gd name="connsiteX68" fmla="*/ 546015 w 9483188"/>
                <a:gd name="connsiteY68" fmla="*/ 0 h 413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483188" h="4133346">
                  <a:moveTo>
                    <a:pt x="8631829" y="3301267"/>
                  </a:moveTo>
                  <a:cubicBezTo>
                    <a:pt x="8499565" y="3301267"/>
                    <a:pt x="8392343" y="3408489"/>
                    <a:pt x="8392343" y="3540753"/>
                  </a:cubicBezTo>
                  <a:cubicBezTo>
                    <a:pt x="8392343" y="3673017"/>
                    <a:pt x="8499565" y="3780239"/>
                    <a:pt x="8631829" y="3780239"/>
                  </a:cubicBezTo>
                  <a:cubicBezTo>
                    <a:pt x="8764093" y="3780239"/>
                    <a:pt x="8871315" y="3673017"/>
                    <a:pt x="8871315" y="3540753"/>
                  </a:cubicBezTo>
                  <a:cubicBezTo>
                    <a:pt x="8871315" y="3408489"/>
                    <a:pt x="8764093" y="3301267"/>
                    <a:pt x="8631829" y="3301267"/>
                  </a:cubicBezTo>
                  <a:close/>
                  <a:moveTo>
                    <a:pt x="7949292" y="3301267"/>
                  </a:moveTo>
                  <a:cubicBezTo>
                    <a:pt x="7817028" y="3301267"/>
                    <a:pt x="7709806" y="3408489"/>
                    <a:pt x="7709806" y="3540753"/>
                  </a:cubicBezTo>
                  <a:cubicBezTo>
                    <a:pt x="7709806" y="3673017"/>
                    <a:pt x="7817028" y="3780239"/>
                    <a:pt x="7949292" y="3780239"/>
                  </a:cubicBezTo>
                  <a:cubicBezTo>
                    <a:pt x="8081556" y="3780239"/>
                    <a:pt x="8188778" y="3673017"/>
                    <a:pt x="8188778" y="3540753"/>
                  </a:cubicBezTo>
                  <a:cubicBezTo>
                    <a:pt x="8188778" y="3408489"/>
                    <a:pt x="8081556" y="3301267"/>
                    <a:pt x="7949292" y="3301267"/>
                  </a:cubicBezTo>
                  <a:close/>
                  <a:moveTo>
                    <a:pt x="3299190" y="2602996"/>
                  </a:moveTo>
                  <a:lnTo>
                    <a:pt x="3299190" y="2737425"/>
                  </a:lnTo>
                  <a:cubicBezTo>
                    <a:pt x="3299190" y="2913933"/>
                    <a:pt x="3442278" y="3057021"/>
                    <a:pt x="3618786" y="3057021"/>
                  </a:cubicBezTo>
                  <a:lnTo>
                    <a:pt x="8551719" y="3057021"/>
                  </a:lnTo>
                  <a:cubicBezTo>
                    <a:pt x="8728227" y="3057021"/>
                    <a:pt x="8871315" y="2913933"/>
                    <a:pt x="8871315" y="2737425"/>
                  </a:cubicBezTo>
                  <a:lnTo>
                    <a:pt x="8871315" y="2602996"/>
                  </a:lnTo>
                  <a:close/>
                  <a:moveTo>
                    <a:pt x="1609322" y="2570339"/>
                  </a:moveTo>
                  <a:cubicBezTo>
                    <a:pt x="1477059" y="2570339"/>
                    <a:pt x="1369836" y="2677561"/>
                    <a:pt x="1369836" y="2809825"/>
                  </a:cubicBezTo>
                  <a:cubicBezTo>
                    <a:pt x="1369836" y="2942089"/>
                    <a:pt x="1477059" y="3049311"/>
                    <a:pt x="1609322" y="3049311"/>
                  </a:cubicBezTo>
                  <a:cubicBezTo>
                    <a:pt x="1741586" y="3049311"/>
                    <a:pt x="1848809" y="2942089"/>
                    <a:pt x="1848809" y="2809825"/>
                  </a:cubicBezTo>
                  <a:cubicBezTo>
                    <a:pt x="1848809" y="2677561"/>
                    <a:pt x="1741586" y="2570339"/>
                    <a:pt x="1609322" y="2570339"/>
                  </a:cubicBezTo>
                  <a:close/>
                  <a:moveTo>
                    <a:pt x="926786" y="2570339"/>
                  </a:moveTo>
                  <a:cubicBezTo>
                    <a:pt x="794522" y="2570339"/>
                    <a:pt x="687300" y="2677561"/>
                    <a:pt x="687300" y="2809825"/>
                  </a:cubicBezTo>
                  <a:cubicBezTo>
                    <a:pt x="687300" y="2942089"/>
                    <a:pt x="794522" y="3049311"/>
                    <a:pt x="926786" y="3049311"/>
                  </a:cubicBezTo>
                  <a:cubicBezTo>
                    <a:pt x="1059050" y="3049311"/>
                    <a:pt x="1166272" y="2942089"/>
                    <a:pt x="1166272" y="2809825"/>
                  </a:cubicBezTo>
                  <a:cubicBezTo>
                    <a:pt x="1166272" y="2677561"/>
                    <a:pt x="1059050" y="2570339"/>
                    <a:pt x="926786" y="2570339"/>
                  </a:cubicBezTo>
                  <a:close/>
                  <a:moveTo>
                    <a:pt x="3299190" y="1936246"/>
                  </a:moveTo>
                  <a:lnTo>
                    <a:pt x="3299190" y="2412496"/>
                  </a:lnTo>
                  <a:lnTo>
                    <a:pt x="8871315" y="2412496"/>
                  </a:lnTo>
                  <a:lnTo>
                    <a:pt x="8871315" y="1936246"/>
                  </a:lnTo>
                  <a:close/>
                  <a:moveTo>
                    <a:pt x="1609322" y="1887714"/>
                  </a:moveTo>
                  <a:cubicBezTo>
                    <a:pt x="1477058" y="1887714"/>
                    <a:pt x="1369836" y="1994936"/>
                    <a:pt x="1369836" y="2127200"/>
                  </a:cubicBezTo>
                  <a:cubicBezTo>
                    <a:pt x="1369836" y="2259464"/>
                    <a:pt x="1477058" y="2366686"/>
                    <a:pt x="1609322" y="2366686"/>
                  </a:cubicBezTo>
                  <a:cubicBezTo>
                    <a:pt x="1741586" y="2366686"/>
                    <a:pt x="1848808" y="2259464"/>
                    <a:pt x="1848808" y="2127200"/>
                  </a:cubicBezTo>
                  <a:cubicBezTo>
                    <a:pt x="1848808" y="1994936"/>
                    <a:pt x="1741586" y="1887714"/>
                    <a:pt x="1609322" y="1887714"/>
                  </a:cubicBezTo>
                  <a:close/>
                  <a:moveTo>
                    <a:pt x="926785" y="1887714"/>
                  </a:moveTo>
                  <a:cubicBezTo>
                    <a:pt x="794521" y="1887714"/>
                    <a:pt x="687299" y="1994936"/>
                    <a:pt x="687299" y="2127200"/>
                  </a:cubicBezTo>
                  <a:cubicBezTo>
                    <a:pt x="687299" y="2259464"/>
                    <a:pt x="794521" y="2366686"/>
                    <a:pt x="926785" y="2366686"/>
                  </a:cubicBezTo>
                  <a:cubicBezTo>
                    <a:pt x="1059049" y="2366686"/>
                    <a:pt x="1166271" y="2259464"/>
                    <a:pt x="1166271" y="2127200"/>
                  </a:cubicBezTo>
                  <a:cubicBezTo>
                    <a:pt x="1166271" y="1994936"/>
                    <a:pt x="1059049" y="1887714"/>
                    <a:pt x="926785" y="1887714"/>
                  </a:cubicBezTo>
                  <a:close/>
                  <a:moveTo>
                    <a:pt x="3299190" y="1269496"/>
                  </a:moveTo>
                  <a:lnTo>
                    <a:pt x="3299190" y="1745746"/>
                  </a:lnTo>
                  <a:lnTo>
                    <a:pt x="8871315" y="1745746"/>
                  </a:lnTo>
                  <a:lnTo>
                    <a:pt x="8871315" y="1269496"/>
                  </a:lnTo>
                  <a:close/>
                  <a:moveTo>
                    <a:pt x="1609322" y="1205089"/>
                  </a:moveTo>
                  <a:cubicBezTo>
                    <a:pt x="1477058" y="1205089"/>
                    <a:pt x="1369836" y="1312311"/>
                    <a:pt x="1369836" y="1444575"/>
                  </a:cubicBezTo>
                  <a:cubicBezTo>
                    <a:pt x="1369836" y="1576839"/>
                    <a:pt x="1477058" y="1684061"/>
                    <a:pt x="1609322" y="1684061"/>
                  </a:cubicBezTo>
                  <a:cubicBezTo>
                    <a:pt x="1741586" y="1684061"/>
                    <a:pt x="1848808" y="1576839"/>
                    <a:pt x="1848808" y="1444575"/>
                  </a:cubicBezTo>
                  <a:cubicBezTo>
                    <a:pt x="1848808" y="1312311"/>
                    <a:pt x="1741586" y="1205089"/>
                    <a:pt x="1609322" y="1205089"/>
                  </a:cubicBezTo>
                  <a:close/>
                  <a:moveTo>
                    <a:pt x="926785" y="1205089"/>
                  </a:moveTo>
                  <a:cubicBezTo>
                    <a:pt x="794521" y="1205089"/>
                    <a:pt x="687299" y="1312311"/>
                    <a:pt x="687299" y="1444575"/>
                  </a:cubicBezTo>
                  <a:cubicBezTo>
                    <a:pt x="687299" y="1576839"/>
                    <a:pt x="794521" y="1684061"/>
                    <a:pt x="926785" y="1684061"/>
                  </a:cubicBezTo>
                  <a:cubicBezTo>
                    <a:pt x="1059049" y="1684061"/>
                    <a:pt x="1166271" y="1576839"/>
                    <a:pt x="1166271" y="1444575"/>
                  </a:cubicBezTo>
                  <a:cubicBezTo>
                    <a:pt x="1166271" y="1312311"/>
                    <a:pt x="1059049" y="1205089"/>
                    <a:pt x="926785" y="1205089"/>
                  </a:cubicBezTo>
                  <a:close/>
                  <a:moveTo>
                    <a:pt x="3618786" y="637671"/>
                  </a:moveTo>
                  <a:cubicBezTo>
                    <a:pt x="3442278" y="637671"/>
                    <a:pt x="3299190" y="780759"/>
                    <a:pt x="3299190" y="957267"/>
                  </a:cubicBezTo>
                  <a:lnTo>
                    <a:pt x="3299190" y="1078996"/>
                  </a:lnTo>
                  <a:lnTo>
                    <a:pt x="8871315" y="1078996"/>
                  </a:lnTo>
                  <a:lnTo>
                    <a:pt x="8871315" y="957267"/>
                  </a:lnTo>
                  <a:cubicBezTo>
                    <a:pt x="8871315" y="780759"/>
                    <a:pt x="8728227" y="637671"/>
                    <a:pt x="8551719" y="637671"/>
                  </a:cubicBezTo>
                  <a:close/>
                  <a:moveTo>
                    <a:pt x="546015" y="0"/>
                  </a:moveTo>
                  <a:lnTo>
                    <a:pt x="8937173" y="0"/>
                  </a:lnTo>
                  <a:cubicBezTo>
                    <a:pt x="9238729" y="0"/>
                    <a:pt x="9483188" y="244459"/>
                    <a:pt x="9483188" y="546015"/>
                  </a:cubicBezTo>
                  <a:lnTo>
                    <a:pt x="9483188" y="3587331"/>
                  </a:lnTo>
                  <a:cubicBezTo>
                    <a:pt x="9483188" y="3888887"/>
                    <a:pt x="9238729" y="4133346"/>
                    <a:pt x="8937173" y="4133346"/>
                  </a:cubicBezTo>
                  <a:lnTo>
                    <a:pt x="546015" y="4133346"/>
                  </a:lnTo>
                  <a:cubicBezTo>
                    <a:pt x="244459" y="4133346"/>
                    <a:pt x="0" y="3888887"/>
                    <a:pt x="0" y="3587331"/>
                  </a:cubicBezTo>
                  <a:lnTo>
                    <a:pt x="0" y="546015"/>
                  </a:lnTo>
                  <a:cubicBezTo>
                    <a:pt x="0" y="244459"/>
                    <a:pt x="244459" y="0"/>
                    <a:pt x="546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10262723" y="5055022"/>
              <a:ext cx="1288808" cy="1039533"/>
            </a:xfrm>
            <a:prstGeom prst="roundRect">
              <a:avLst>
                <a:gd name="adj" fmla="val 640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SQL</a:t>
              </a:r>
              <a:endParaRPr lang="en-US" sz="2000" dirty="0">
                <a:solidFill>
                  <a:schemeClr val="bg1"/>
                </a:solidFill>
              </a:endParaRPr>
            </a:p>
          </p:txBody>
        </p:sp>
        <p:sp>
          <p:nvSpPr>
            <p:cNvPr id="53" name="Database Icon"/>
            <p:cNvSpPr/>
            <p:nvPr/>
          </p:nvSpPr>
          <p:spPr>
            <a:xfrm>
              <a:off x="10330964" y="5549865"/>
              <a:ext cx="219916" cy="308564"/>
            </a:xfrm>
            <a:custGeom>
              <a:avLst/>
              <a:gdLst/>
              <a:ahLst/>
              <a:cxnLst/>
              <a:rect l="l" t="t" r="r" b="b"/>
              <a:pathLst>
                <a:path w="922288" h="1219200">
                  <a:moveTo>
                    <a:pt x="461144" y="59606"/>
                  </a:moveTo>
                  <a:cubicBezTo>
                    <a:pt x="278004" y="59606"/>
                    <a:pt x="129540" y="108270"/>
                    <a:pt x="129540" y="168300"/>
                  </a:cubicBezTo>
                  <a:cubicBezTo>
                    <a:pt x="129540" y="228330"/>
                    <a:pt x="278004" y="276994"/>
                    <a:pt x="461144" y="276994"/>
                  </a:cubicBezTo>
                  <a:cubicBezTo>
                    <a:pt x="644284" y="276994"/>
                    <a:pt x="792748" y="228330"/>
                    <a:pt x="792748" y="168300"/>
                  </a:cubicBezTo>
                  <a:cubicBezTo>
                    <a:pt x="792748" y="108270"/>
                    <a:pt x="644284" y="59606"/>
                    <a:pt x="461144" y="59606"/>
                  </a:cubicBezTo>
                  <a:close/>
                  <a:moveTo>
                    <a:pt x="461144" y="0"/>
                  </a:moveTo>
                  <a:cubicBezTo>
                    <a:pt x="715827" y="0"/>
                    <a:pt x="922288" y="67674"/>
                    <a:pt x="922288" y="151155"/>
                  </a:cubicBezTo>
                  <a:lnTo>
                    <a:pt x="922288" y="1068045"/>
                  </a:lnTo>
                  <a:lnTo>
                    <a:pt x="922288" y="1076960"/>
                  </a:lnTo>
                  <a:lnTo>
                    <a:pt x="919546" y="1076960"/>
                  </a:lnTo>
                  <a:cubicBezTo>
                    <a:pt x="906835" y="1156476"/>
                    <a:pt x="706337" y="1219200"/>
                    <a:pt x="461144" y="1219200"/>
                  </a:cubicBezTo>
                  <a:cubicBezTo>
                    <a:pt x="215951" y="1219200"/>
                    <a:pt x="15454" y="1156476"/>
                    <a:pt x="2742" y="1076960"/>
                  </a:cubicBezTo>
                  <a:lnTo>
                    <a:pt x="0" y="1076960"/>
                  </a:lnTo>
                  <a:lnTo>
                    <a:pt x="0" y="1068045"/>
                  </a:lnTo>
                  <a:lnTo>
                    <a:pt x="0" y="151155"/>
                  </a:lnTo>
                  <a:cubicBezTo>
                    <a:pt x="0" y="67674"/>
                    <a:pt x="206461" y="0"/>
                    <a:pt x="46114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solidFill>
              </a:endParaRPr>
            </a:p>
          </p:txBody>
        </p:sp>
        <p:sp>
          <p:nvSpPr>
            <p:cNvPr id="54" name="TextBox 53"/>
            <p:cNvSpPr txBox="1"/>
            <p:nvPr/>
          </p:nvSpPr>
          <p:spPr>
            <a:xfrm>
              <a:off x="10550880" y="5538149"/>
              <a:ext cx="1000651" cy="307777"/>
            </a:xfrm>
            <a:prstGeom prst="rect">
              <a:avLst/>
            </a:prstGeom>
            <a:noFill/>
          </p:spPr>
          <p:txBody>
            <a:bodyPr wrap="square" rtlCol="0" anchor="ctr">
              <a:spAutoFit/>
            </a:bodyPr>
            <a:lstStyle/>
            <a:p>
              <a:r>
                <a:rPr lang="en-US" sz="1400" dirty="0" smtClean="0">
                  <a:solidFill>
                    <a:schemeClr val="tx2"/>
                  </a:solidFill>
                </a:rPr>
                <a:t>Pubs</a:t>
              </a:r>
              <a:endParaRPr lang="en-US" sz="1400" dirty="0">
                <a:solidFill>
                  <a:schemeClr val="tx2"/>
                </a:solidFill>
              </a:endParaRPr>
            </a:p>
          </p:txBody>
        </p:sp>
      </p:grpSp>
      <p:sp>
        <p:nvSpPr>
          <p:cNvPr id="64" name="Up-Down Arrow 63"/>
          <p:cNvSpPr/>
          <p:nvPr/>
        </p:nvSpPr>
        <p:spPr>
          <a:xfrm>
            <a:off x="9048771" y="3551874"/>
            <a:ext cx="484632" cy="6627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01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6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500"/>
                                  </p:stCondLst>
                                  <p:childTnLst>
                                    <p:set>
                                      <p:cBhvr>
                                        <p:cTn id="43"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3" grpId="0" animBg="1"/>
      <p:bldP spid="35"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Azure SQL Database Tiers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46226335"/>
              </p:ext>
            </p:extLst>
          </p:nvPr>
        </p:nvGraphicFramePr>
        <p:xfrm>
          <a:off x="390521" y="1116198"/>
          <a:ext cx="11510966" cy="3883065"/>
        </p:xfrm>
        <a:graphic>
          <a:graphicData uri="http://schemas.openxmlformats.org/drawingml/2006/table">
            <a:tbl>
              <a:tblPr firstRow="1" bandRow="1">
                <a:tableStyleId>{5C22544A-7EE6-4342-B048-85BDC9FD1C3A}</a:tableStyleId>
              </a:tblPr>
              <a:tblGrid>
                <a:gridCol w="1198567"/>
                <a:gridCol w="1674812"/>
                <a:gridCol w="2071688"/>
                <a:gridCol w="1016000"/>
                <a:gridCol w="1841500"/>
                <a:gridCol w="830658"/>
                <a:gridCol w="960042"/>
                <a:gridCol w="1917699"/>
              </a:tblGrid>
              <a:tr h="566310">
                <a:tc rowSpan="2">
                  <a:txBody>
                    <a:bodyPr/>
                    <a:lstStyle/>
                    <a:p>
                      <a:r>
                        <a:rPr lang="en-US" dirty="0" smtClean="0"/>
                        <a:t>Service</a:t>
                      </a:r>
                      <a:r>
                        <a:rPr lang="en-US" baseline="0" dirty="0" smtClean="0"/>
                        <a:t> Tier</a:t>
                      </a:r>
                      <a:endParaRPr lang="en-US" dirty="0"/>
                    </a:p>
                  </a:txBody>
                  <a:tcPr/>
                </a:tc>
                <a:tc rowSpan="2">
                  <a:txBody>
                    <a:bodyPr/>
                    <a:lstStyle/>
                    <a:p>
                      <a:r>
                        <a:rPr lang="en-US" dirty="0" smtClean="0"/>
                        <a:t>Performance Level</a:t>
                      </a:r>
                      <a:endParaRPr lang="en-US" dirty="0"/>
                    </a:p>
                  </a:txBody>
                  <a:tcPr/>
                </a:tc>
                <a:tc rowSpan="2">
                  <a:txBody>
                    <a:bodyPr/>
                    <a:lstStyle/>
                    <a:p>
                      <a:r>
                        <a:rPr lang="en-US" dirty="0" smtClean="0"/>
                        <a:t>Common App Pattern</a:t>
                      </a:r>
                      <a:endParaRPr lang="en-US" dirty="0"/>
                    </a:p>
                  </a:txBody>
                  <a:tcPr/>
                </a:tc>
                <a:tc gridSpan="3">
                  <a:txBody>
                    <a:bodyPr/>
                    <a:lstStyle/>
                    <a:p>
                      <a:pPr algn="ctr"/>
                      <a:r>
                        <a:rPr lang="en-US" dirty="0" smtClean="0"/>
                        <a:t>Performance</a:t>
                      </a:r>
                      <a:endParaRPr lang="en-US" dirty="0"/>
                    </a:p>
                  </a:txBody>
                  <a:tcPr/>
                </a:tc>
                <a:tc hMerge="1">
                  <a:txBody>
                    <a:bodyPr/>
                    <a:lstStyle/>
                    <a:p>
                      <a:endParaRPr lang="en-US" dirty="0"/>
                    </a:p>
                  </a:txBody>
                  <a:tcPr/>
                </a:tc>
                <a:tc hMerge="1">
                  <a:txBody>
                    <a:bodyPr/>
                    <a:lstStyle/>
                    <a:p>
                      <a:endParaRPr lang="en-US" dirty="0"/>
                    </a:p>
                  </a:txBody>
                  <a:tcPr/>
                </a:tc>
                <a:tc gridSpan="2">
                  <a:txBody>
                    <a:bodyPr/>
                    <a:lstStyle/>
                    <a:p>
                      <a:r>
                        <a:rPr lang="en-US" dirty="0" smtClean="0"/>
                        <a:t>Business Continuity </a:t>
                      </a:r>
                      <a:endParaRPr lang="en-US" dirty="0"/>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p>
                  </a:txBody>
                  <a:tcPr/>
                </a:tc>
                <a:tc>
                  <a:txBody>
                    <a:bodyPr/>
                    <a:lstStyle/>
                    <a:p>
                      <a:r>
                        <a:rPr lang="en-US" dirty="0" smtClean="0"/>
                        <a:t>Trans. </a:t>
                      </a:r>
                      <a:r>
                        <a:rPr lang="en-US" dirty="0" err="1" smtClean="0"/>
                        <a:t>Perf</a:t>
                      </a:r>
                      <a:r>
                        <a:rPr lang="en-US" dirty="0" smtClean="0"/>
                        <a:t>. Objective</a:t>
                      </a:r>
                      <a:endParaRPr lang="en-US" dirty="0"/>
                    </a:p>
                  </a:txBody>
                  <a:tcPr/>
                </a:tc>
                <a:tc>
                  <a:txBody>
                    <a:bodyPr/>
                    <a:lstStyle/>
                    <a:p>
                      <a:r>
                        <a:rPr lang="en-US" dirty="0" smtClean="0"/>
                        <a:t>DTUs</a:t>
                      </a:r>
                      <a:endParaRPr lang="en-US" dirty="0"/>
                    </a:p>
                  </a:txBody>
                  <a:tcPr/>
                </a:tc>
                <a:tc>
                  <a:txBody>
                    <a:bodyPr/>
                    <a:lstStyle/>
                    <a:p>
                      <a:r>
                        <a:rPr lang="en-US" dirty="0" smtClean="0"/>
                        <a:t>PITR</a:t>
                      </a:r>
                      <a:endParaRPr lang="en-US" dirty="0"/>
                    </a:p>
                  </a:txBody>
                  <a:tcPr/>
                </a:tc>
                <a:tc>
                  <a:txBody>
                    <a:bodyPr/>
                    <a:lstStyle/>
                    <a:p>
                      <a:r>
                        <a:rPr lang="en-US" dirty="0" smtClean="0"/>
                        <a:t>DR / GEO-Rep</a:t>
                      </a:r>
                      <a:endParaRPr lang="en-US" dirty="0"/>
                    </a:p>
                  </a:txBody>
                  <a:tcPr/>
                </a:tc>
              </a:tr>
              <a:tr h="854541">
                <a:tc>
                  <a:txBody>
                    <a:bodyPr/>
                    <a:lstStyle/>
                    <a:p>
                      <a:r>
                        <a:rPr lang="en-US" dirty="0" smtClean="0"/>
                        <a:t>Basic</a:t>
                      </a:r>
                      <a:endParaRPr lang="en-US" dirty="0"/>
                    </a:p>
                  </a:txBody>
                  <a:tcPr/>
                </a:tc>
                <a:tc>
                  <a:txBody>
                    <a:bodyPr/>
                    <a:lstStyle/>
                    <a:p>
                      <a:r>
                        <a:rPr lang="en-US" dirty="0" smtClean="0"/>
                        <a:t>Basic</a:t>
                      </a:r>
                      <a:endParaRPr lang="en-US" dirty="0"/>
                    </a:p>
                  </a:txBody>
                  <a:tcPr/>
                </a:tc>
                <a:tc>
                  <a:txBody>
                    <a:bodyPr/>
                    <a:lstStyle/>
                    <a:p>
                      <a:r>
                        <a:rPr lang="en-US" sz="1600" dirty="0" smtClean="0"/>
                        <a:t>Small</a:t>
                      </a:r>
                      <a:r>
                        <a:rPr lang="en-US" sz="1600" baseline="0" dirty="0" smtClean="0"/>
                        <a:t> DB, SQL </a:t>
                      </a:r>
                      <a:r>
                        <a:rPr lang="en-US" sz="1600" baseline="0" dirty="0" err="1" smtClean="0"/>
                        <a:t>opp</a:t>
                      </a:r>
                      <a:endParaRPr lang="en-US" dirty="0"/>
                    </a:p>
                  </a:txBody>
                  <a:tcPr/>
                </a:tc>
                <a:tc>
                  <a:txBody>
                    <a:bodyPr/>
                    <a:lstStyle/>
                    <a:p>
                      <a:r>
                        <a:rPr lang="en-US" dirty="0" smtClean="0"/>
                        <a:t>2 GB</a:t>
                      </a:r>
                      <a:endParaRPr lang="en-US" dirty="0"/>
                    </a:p>
                  </a:txBody>
                  <a:tcPr/>
                </a:tc>
                <a:tc>
                  <a:txBody>
                    <a:bodyPr/>
                    <a:lstStyle/>
                    <a:p>
                      <a:r>
                        <a:rPr lang="en-US" dirty="0" smtClean="0"/>
                        <a:t>Reliability</a:t>
                      </a:r>
                      <a:r>
                        <a:rPr lang="en-US" baseline="0" dirty="0" smtClean="0"/>
                        <a:t> / Hr.</a:t>
                      </a:r>
                      <a:endParaRPr lang="en-US" dirty="0"/>
                    </a:p>
                  </a:txBody>
                  <a:tcPr/>
                </a:tc>
                <a:tc>
                  <a:txBody>
                    <a:bodyPr/>
                    <a:lstStyle/>
                    <a:p>
                      <a:r>
                        <a:rPr lang="en-US" dirty="0" smtClean="0"/>
                        <a:t>5</a:t>
                      </a:r>
                      <a:endParaRPr lang="en-US" dirty="0"/>
                    </a:p>
                  </a:txBody>
                  <a:tcPr/>
                </a:tc>
                <a:tc>
                  <a:txBody>
                    <a:bodyPr/>
                    <a:lstStyle/>
                    <a:p>
                      <a:r>
                        <a:rPr lang="en-US" dirty="0" smtClean="0"/>
                        <a:t>Past 7 Days</a:t>
                      </a:r>
                      <a:endParaRPr lang="en-US" dirty="0"/>
                    </a:p>
                  </a:txBody>
                  <a:tcPr/>
                </a:tc>
                <a:tc>
                  <a:txBody>
                    <a:bodyPr/>
                    <a:lstStyle/>
                    <a:p>
                      <a:r>
                        <a:rPr lang="en-US" dirty="0" smtClean="0"/>
                        <a:t>DB Copy + Manual Export</a:t>
                      </a:r>
                      <a:endParaRPr lang="en-US" dirty="0"/>
                    </a:p>
                  </a:txBody>
                  <a:tcPr/>
                </a:tc>
              </a:tr>
              <a:tr h="829178">
                <a:tc>
                  <a:txBody>
                    <a:bodyPr/>
                    <a:lstStyle/>
                    <a:p>
                      <a:r>
                        <a:rPr lang="en-US" dirty="0" smtClean="0"/>
                        <a:t>Standard</a:t>
                      </a:r>
                      <a:endParaRPr lang="en-US" dirty="0"/>
                    </a:p>
                  </a:txBody>
                  <a:tcPr/>
                </a:tc>
                <a:tc>
                  <a:txBody>
                    <a:bodyPr/>
                    <a:lstStyle/>
                    <a:p>
                      <a:r>
                        <a:rPr lang="en-US" dirty="0" smtClean="0"/>
                        <a:t>S1 / S2</a:t>
                      </a:r>
                      <a:endParaRPr lang="en-US" dirty="0"/>
                    </a:p>
                  </a:txBody>
                  <a:tcPr/>
                </a:tc>
                <a:tc>
                  <a:txBody>
                    <a:bodyPr/>
                    <a:lstStyle/>
                    <a:p>
                      <a:r>
                        <a:rPr lang="en-US" sz="1600" dirty="0" err="1" smtClean="0"/>
                        <a:t>Wrkgp</a:t>
                      </a:r>
                      <a:r>
                        <a:rPr lang="en-US" sz="1600" dirty="0" smtClean="0"/>
                        <a:t>/cloud</a:t>
                      </a:r>
                      <a:r>
                        <a:rPr lang="en-US" sz="1600" baseline="0" dirty="0" smtClean="0"/>
                        <a:t> app, multiple concurrent  operations</a:t>
                      </a:r>
                      <a:endParaRPr lang="en-US" sz="1600" dirty="0"/>
                    </a:p>
                  </a:txBody>
                  <a:tcPr/>
                </a:tc>
                <a:tc>
                  <a:txBody>
                    <a:bodyPr/>
                    <a:lstStyle/>
                    <a:p>
                      <a:r>
                        <a:rPr lang="en-US" dirty="0" smtClean="0"/>
                        <a:t>250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Min.</a:t>
                      </a:r>
                      <a:endParaRPr lang="en-US" dirty="0" smtClean="0"/>
                    </a:p>
                  </a:txBody>
                  <a:tcPr/>
                </a:tc>
                <a:tc>
                  <a:txBody>
                    <a:bodyPr/>
                    <a:lstStyle/>
                    <a:p>
                      <a:r>
                        <a:rPr lang="en-US" dirty="0" smtClean="0"/>
                        <a:t>15/ 50</a:t>
                      </a:r>
                      <a:endParaRPr lang="en-US" dirty="0"/>
                    </a:p>
                  </a:txBody>
                  <a:tcPr/>
                </a:tc>
                <a:tc>
                  <a:txBody>
                    <a:bodyPr/>
                    <a:lstStyle/>
                    <a:p>
                      <a:r>
                        <a:rPr lang="en-US" dirty="0" smtClean="0"/>
                        <a:t>Past 14 Days</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DB Copy + Manual Export</a:t>
                      </a:r>
                    </a:p>
                  </a:txBody>
                  <a:tcPr/>
                </a:tc>
              </a:tr>
              <a:tr h="899032">
                <a:tc>
                  <a:txBody>
                    <a:bodyPr/>
                    <a:lstStyle/>
                    <a:p>
                      <a:r>
                        <a:rPr lang="en-US" dirty="0" smtClean="0"/>
                        <a:t>Premium</a:t>
                      </a:r>
                      <a:endParaRPr lang="en-US" dirty="0"/>
                    </a:p>
                  </a:txBody>
                  <a:tcPr/>
                </a:tc>
                <a:tc>
                  <a:txBody>
                    <a:bodyPr/>
                    <a:lstStyle/>
                    <a:p>
                      <a:r>
                        <a:rPr lang="en-US" dirty="0" smtClean="0"/>
                        <a:t>P1</a:t>
                      </a:r>
                      <a:r>
                        <a:rPr lang="en-US" baseline="0" dirty="0" smtClean="0"/>
                        <a:t> / P2 / P3</a:t>
                      </a:r>
                      <a:endParaRPr lang="en-US" dirty="0"/>
                    </a:p>
                  </a:txBody>
                  <a:tcPr/>
                </a:tc>
                <a:tc>
                  <a:txBody>
                    <a:bodyPr/>
                    <a:lstStyle/>
                    <a:p>
                      <a:r>
                        <a:rPr lang="en-US" sz="1600" dirty="0" smtClean="0"/>
                        <a:t>Mission</a:t>
                      </a:r>
                      <a:r>
                        <a:rPr lang="en-US" sz="1600" baseline="0" dirty="0" smtClean="0"/>
                        <a:t> Critical, High volume, Many concurrent Users</a:t>
                      </a:r>
                      <a:endParaRPr lang="en-US" sz="1600" dirty="0"/>
                    </a:p>
                  </a:txBody>
                  <a:tcPr/>
                </a:tc>
                <a:tc>
                  <a:txBody>
                    <a:bodyPr/>
                    <a:lstStyle/>
                    <a:p>
                      <a:r>
                        <a:rPr lang="en-US" dirty="0" smtClean="0"/>
                        <a:t>500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sec.</a:t>
                      </a:r>
                      <a:endParaRPr lang="en-US" dirty="0" smtClean="0"/>
                    </a:p>
                  </a:txBody>
                  <a:tcPr/>
                </a:tc>
                <a:tc>
                  <a:txBody>
                    <a:bodyPr/>
                    <a:lstStyle/>
                    <a:p>
                      <a:r>
                        <a:rPr lang="en-US" dirty="0" smtClean="0"/>
                        <a:t>100/</a:t>
                      </a:r>
                    </a:p>
                    <a:p>
                      <a:r>
                        <a:rPr lang="en-US" dirty="0" smtClean="0"/>
                        <a:t>200/</a:t>
                      </a:r>
                    </a:p>
                    <a:p>
                      <a:r>
                        <a:rPr lang="en-US" dirty="0" smtClean="0"/>
                        <a:t>800</a:t>
                      </a:r>
                      <a:endParaRPr lang="en-US" dirty="0"/>
                    </a:p>
                  </a:txBody>
                  <a:tcPr/>
                </a:tc>
                <a:tc>
                  <a:txBody>
                    <a:bodyPr/>
                    <a:lstStyle/>
                    <a:p>
                      <a:r>
                        <a:rPr lang="en-US" dirty="0" smtClean="0"/>
                        <a:t>Past 35 Days</a:t>
                      </a:r>
                      <a:endParaRPr lang="en-US" dirty="0"/>
                    </a:p>
                  </a:txBody>
                  <a:tcPr/>
                </a:tc>
                <a:tc>
                  <a:txBody>
                    <a:bodyPr/>
                    <a:lstStyle/>
                    <a:p>
                      <a:r>
                        <a:rPr lang="en-US" dirty="0" smtClean="0"/>
                        <a:t>Active Geo-replication</a:t>
                      </a:r>
                      <a:endParaRPr lang="en-US" dirty="0"/>
                    </a:p>
                  </a:txBody>
                  <a:tcPr/>
                </a:tc>
              </a:tr>
            </a:tbl>
          </a:graphicData>
        </a:graphic>
      </p:graphicFrame>
      <p:sp>
        <p:nvSpPr>
          <p:cNvPr id="9" name="TextBox 8"/>
          <p:cNvSpPr txBox="1"/>
          <p:nvPr/>
        </p:nvSpPr>
        <p:spPr>
          <a:xfrm>
            <a:off x="379514" y="5405377"/>
            <a:ext cx="11524432" cy="584775"/>
          </a:xfrm>
          <a:prstGeom prst="rect">
            <a:avLst/>
          </a:prstGeom>
          <a:noFill/>
        </p:spPr>
        <p:txBody>
          <a:bodyPr wrap="square" rtlCol="0">
            <a:spAutoFit/>
          </a:bodyPr>
          <a:lstStyle/>
          <a:p>
            <a:r>
              <a:rPr lang="en-US" sz="3200" dirty="0" smtClean="0"/>
              <a:t>The old “Web” and “Business” editions have been deprecated.  </a:t>
            </a:r>
            <a:endParaRPr lang="en-US" sz="3200" dirty="0"/>
          </a:p>
        </p:txBody>
      </p:sp>
      <p:sp>
        <p:nvSpPr>
          <p:cNvPr id="2" name="TextBox 1"/>
          <p:cNvSpPr txBox="1"/>
          <p:nvPr/>
        </p:nvSpPr>
        <p:spPr>
          <a:xfrm>
            <a:off x="0" y="6133381"/>
            <a:ext cx="12192000" cy="646331"/>
          </a:xfrm>
          <a:prstGeom prst="rect">
            <a:avLst/>
          </a:prstGeom>
          <a:noFill/>
        </p:spPr>
        <p:txBody>
          <a:bodyPr wrap="square" rtlCol="0">
            <a:spAutoFit/>
          </a:bodyPr>
          <a:lstStyle/>
          <a:p>
            <a:r>
              <a:rPr lang="en-US" sz="1200" b="1" dirty="0"/>
              <a:t>Database Throughput Unit (DTU):</a:t>
            </a:r>
            <a:r>
              <a:rPr lang="en-US" sz="1200" dirty="0"/>
              <a:t> 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a:t>
            </a:r>
          </a:p>
        </p:txBody>
      </p:sp>
    </p:spTree>
    <p:extLst>
      <p:ext uri="{BB962C8B-B14F-4D97-AF65-F5344CB8AC3E}">
        <p14:creationId xmlns:p14="http://schemas.microsoft.com/office/powerpoint/2010/main" val="3924706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Azure SQL Server Security</a:t>
            </a:r>
            <a:endParaRPr lang="en-US" dirty="0"/>
          </a:p>
        </p:txBody>
      </p:sp>
      <p:sp>
        <p:nvSpPr>
          <p:cNvPr id="8" name="Content Placeholder 7"/>
          <p:cNvSpPr>
            <a:spLocks noGrp="1"/>
          </p:cNvSpPr>
          <p:nvPr>
            <p:ph sz="quarter" idx="10"/>
          </p:nvPr>
        </p:nvSpPr>
        <p:spPr/>
        <p:txBody>
          <a:bodyPr/>
          <a:lstStyle/>
          <a:p>
            <a:r>
              <a:rPr lang="en-US" dirty="0" smtClean="0"/>
              <a:t>Server Level</a:t>
            </a:r>
          </a:p>
          <a:p>
            <a:pPr lvl="1"/>
            <a:r>
              <a:rPr lang="en-US" dirty="0" smtClean="0"/>
              <a:t>Server-Level Firewall Rules</a:t>
            </a:r>
          </a:p>
          <a:p>
            <a:pPr lvl="1"/>
            <a:r>
              <a:rPr lang="en-US" dirty="0" smtClean="0"/>
              <a:t>Server Logins (SQL </a:t>
            </a:r>
            <a:r>
              <a:rPr lang="en-US" dirty="0" err="1" smtClean="0"/>
              <a:t>Auth</a:t>
            </a:r>
            <a:r>
              <a:rPr lang="en-US" dirty="0" smtClean="0"/>
              <a:t> Only)</a:t>
            </a:r>
          </a:p>
          <a:p>
            <a:pPr lvl="1"/>
            <a:r>
              <a:rPr lang="en-US" dirty="0" smtClean="0"/>
              <a:t>Server Roles</a:t>
            </a:r>
          </a:p>
          <a:p>
            <a:r>
              <a:rPr lang="en-US" dirty="0" smtClean="0"/>
              <a:t>Database Level</a:t>
            </a:r>
          </a:p>
          <a:p>
            <a:pPr lvl="1"/>
            <a:r>
              <a:rPr lang="en-US" dirty="0" smtClean="0"/>
              <a:t>Database-Level Firewall Rules</a:t>
            </a:r>
            <a:endParaRPr lang="en-US" dirty="0"/>
          </a:p>
          <a:p>
            <a:pPr lvl="1"/>
            <a:r>
              <a:rPr lang="en-US" dirty="0" smtClean="0"/>
              <a:t>Database Users</a:t>
            </a:r>
          </a:p>
          <a:p>
            <a:pPr lvl="1"/>
            <a:r>
              <a:rPr lang="en-US" dirty="0" smtClean="0"/>
              <a:t>Database Roles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969" y="866835"/>
            <a:ext cx="4314825" cy="5286375"/>
          </a:xfrm>
          <a:prstGeom prst="rect">
            <a:avLst/>
          </a:prstGeom>
        </p:spPr>
      </p:pic>
    </p:spTree>
    <p:extLst>
      <p:ext uri="{BB962C8B-B14F-4D97-AF65-F5344CB8AC3E}">
        <p14:creationId xmlns:p14="http://schemas.microsoft.com/office/powerpoint/2010/main" val="322288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Azure SQL Database and Server</a:t>
            </a:r>
            <a:endParaRPr lang="en-US" dirty="0"/>
          </a:p>
        </p:txBody>
      </p:sp>
    </p:spTree>
    <p:extLst>
      <p:ext uri="{BB962C8B-B14F-4D97-AF65-F5344CB8AC3E}">
        <p14:creationId xmlns:p14="http://schemas.microsoft.com/office/powerpoint/2010/main" val="347759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Importing and Exporting Data </a:t>
            </a:r>
          </a:p>
        </p:txBody>
      </p:sp>
    </p:spTree>
    <p:extLst>
      <p:ext uri="{BB962C8B-B14F-4D97-AF65-F5344CB8AC3E}">
        <p14:creationId xmlns:p14="http://schemas.microsoft.com/office/powerpoint/2010/main" val="3831049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Importing and Exporting Data with </a:t>
            </a:r>
            <a:r>
              <a:rPr lang="en-US" dirty="0" err="1" smtClean="0"/>
              <a:t>BacPacs</a:t>
            </a:r>
            <a:endParaRPr lang="en-US" dirty="0"/>
          </a:p>
        </p:txBody>
      </p:sp>
      <p:pic>
        <p:nvPicPr>
          <p:cNvPr id="9"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12" y="1434270"/>
            <a:ext cx="4916928" cy="2765773"/>
          </a:xfrm>
          <a:prstGeom prst="rect">
            <a:avLst/>
          </a:prstGeom>
        </p:spPr>
      </p:pic>
      <p:sp>
        <p:nvSpPr>
          <p:cNvPr id="10" name="Content Placeholder 2"/>
          <p:cNvSpPr txBox="1">
            <a:spLocks/>
          </p:cNvSpPr>
          <p:nvPr/>
        </p:nvSpPr>
        <p:spPr>
          <a:xfrm>
            <a:off x="6324601" y="976313"/>
            <a:ext cx="5573712" cy="5751344"/>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tx2"/>
                </a:solidFill>
                <a:latin typeface="Segoe UI Light" pitchFamily="34" charset="0"/>
              </a:rPr>
              <a:t>Data-Tier Application Framework </a:t>
            </a:r>
            <a:br>
              <a:rPr lang="en-US" sz="2800" spc="-100" dirty="0">
                <a:solidFill>
                  <a:schemeClr val="tx2"/>
                </a:solidFill>
                <a:latin typeface="Segoe UI Light" pitchFamily="34" charset="0"/>
              </a:rPr>
            </a:br>
            <a:r>
              <a:rPr lang="en-US" sz="2800" spc="-100" dirty="0">
                <a:solidFill>
                  <a:schemeClr val="tx2"/>
                </a:solidFill>
                <a:latin typeface="Segoe UI Light" pitchFamily="34" charset="0"/>
              </a:rPr>
              <a:t>(DAC Fx)</a:t>
            </a:r>
          </a:p>
          <a:p>
            <a:pPr marL="3175" lvl="1" indent="0" defTabSz="914325">
              <a:spcBef>
                <a:spcPts val="900"/>
              </a:spcBef>
              <a:buNone/>
            </a:pPr>
            <a:r>
              <a:rPr lang="en-US" sz="1600" spc="-51" dirty="0">
                <a:solidFill>
                  <a:schemeClr val="tx2"/>
                </a:solidFill>
              </a:rPr>
              <a:t>Alternative to traditional script based approach</a:t>
            </a:r>
          </a:p>
          <a:p>
            <a:pPr marL="3175" lvl="1" indent="0" defTabSz="914325">
              <a:spcBef>
                <a:spcPts val="900"/>
              </a:spcBef>
              <a:buNone/>
            </a:pPr>
            <a:r>
              <a:rPr lang="en-US" sz="1600" spc="-51" dirty="0">
                <a:solidFill>
                  <a:schemeClr val="tx2"/>
                </a:solidFill>
              </a:rPr>
              <a:t>Dramatically simplifies deployment, migration and versioning of databases</a:t>
            </a:r>
          </a:p>
          <a:p>
            <a:pPr marL="3175" lvl="1" indent="0" defTabSz="914325">
              <a:spcBef>
                <a:spcPts val="900"/>
              </a:spcBef>
              <a:buNone/>
            </a:pPr>
            <a:r>
              <a:rPr lang="en-US" sz="1600" spc="-51" dirty="0">
                <a:solidFill>
                  <a:schemeClr val="tx2"/>
                </a:solidFill>
              </a:rPr>
              <a:t>Provides a single unit of deployment for schema (dacpac) or for schema </a:t>
            </a:r>
            <a:r>
              <a:rPr lang="en-US" sz="1600" spc="-51" dirty="0" smtClean="0">
                <a:solidFill>
                  <a:schemeClr val="tx2"/>
                </a:solidFill>
              </a:rPr>
              <a:t>+ </a:t>
            </a:r>
            <a:r>
              <a:rPr lang="en-US" sz="1600" spc="-51" dirty="0">
                <a:solidFill>
                  <a:schemeClr val="tx2"/>
                </a:solidFill>
              </a:rPr>
              <a:t>data (bacpac)</a:t>
            </a:r>
          </a:p>
          <a:p>
            <a:pPr marL="3175" lvl="1" indent="0" defTabSz="914325">
              <a:spcBef>
                <a:spcPts val="900"/>
              </a:spcBef>
              <a:buNone/>
            </a:pPr>
            <a:r>
              <a:rPr lang="en-US" sz="1600" spc="-51" dirty="0">
                <a:solidFill>
                  <a:schemeClr val="tx2"/>
                </a:solidFill>
              </a:rPr>
              <a:t>Supports automatic versioning of database schemas</a:t>
            </a:r>
          </a:p>
          <a:p>
            <a:pPr marL="3175" lvl="1" indent="0" defTabSz="914325">
              <a:spcBef>
                <a:spcPts val="900"/>
              </a:spcBef>
              <a:buNone/>
            </a:pPr>
            <a:r>
              <a:rPr lang="en-US" sz="1600" spc="-51" dirty="0">
                <a:solidFill>
                  <a:schemeClr val="tx2"/>
                </a:solidFill>
              </a:rPr>
              <a:t>Supports platform targeting for both SQL Server (2005 and above) </a:t>
            </a:r>
            <a:br>
              <a:rPr lang="en-US" sz="1600" spc="-51" dirty="0">
                <a:solidFill>
                  <a:schemeClr val="tx2"/>
                </a:solidFill>
              </a:rPr>
            </a:br>
            <a:r>
              <a:rPr lang="en-US" sz="1600" spc="-51" dirty="0">
                <a:solidFill>
                  <a:schemeClr val="tx2"/>
                </a:solidFill>
              </a:rPr>
              <a:t>and SQL Database</a:t>
            </a:r>
          </a:p>
          <a:p>
            <a:pPr marL="3175" lvl="1" indent="0" defTabSz="914325">
              <a:spcBef>
                <a:spcPts val="900"/>
              </a:spcBef>
              <a:buNone/>
            </a:pPr>
            <a:r>
              <a:rPr lang="en-US" sz="1600" spc="-51" dirty="0">
                <a:solidFill>
                  <a:schemeClr val="tx2"/>
                </a:solidFill>
              </a:rPr>
              <a:t>Build from scratch or extract from existing db</a:t>
            </a:r>
            <a:r>
              <a:rPr lang="en-US" sz="1400" spc="-51" dirty="0">
                <a:solidFill>
                  <a:schemeClr val="tx2"/>
                </a:solidFill>
              </a:rPr>
              <a:t/>
            </a:r>
            <a:br>
              <a:rPr lang="en-US" sz="1400" spc="-51" dirty="0">
                <a:solidFill>
                  <a:schemeClr val="tx2"/>
                </a:solidFill>
              </a:rPr>
            </a:br>
            <a:endParaRPr lang="en-US" sz="1800" dirty="0">
              <a:solidFill>
                <a:schemeClr val="tx2"/>
              </a:solidFill>
            </a:endParaRPr>
          </a:p>
          <a:p>
            <a:pPr marL="3175" indent="0" defTabSz="914325">
              <a:spcBef>
                <a:spcPts val="0"/>
              </a:spcBef>
              <a:spcAft>
                <a:spcPts val="300"/>
              </a:spcAft>
              <a:buNone/>
            </a:pPr>
            <a:r>
              <a:rPr lang="en-US" sz="2800" spc="-100" dirty="0">
                <a:solidFill>
                  <a:schemeClr val="tx2"/>
                </a:solidFill>
                <a:latin typeface="Segoe UI Light" pitchFamily="34" charset="0"/>
              </a:rPr>
              <a:t>How To Get The Latest DAC Fx</a:t>
            </a:r>
          </a:p>
          <a:p>
            <a:pPr marL="3175" lvl="1" indent="0" defTabSz="914325">
              <a:spcBef>
                <a:spcPts val="900"/>
              </a:spcBef>
              <a:buNone/>
            </a:pPr>
            <a:r>
              <a:rPr lang="en-US" sz="1600" spc="-51" dirty="0">
                <a:solidFill>
                  <a:schemeClr val="tx2"/>
                </a:solidFill>
              </a:rPr>
              <a:t>With SQL Server Data Tools</a:t>
            </a:r>
          </a:p>
          <a:p>
            <a:pPr marL="3175" lvl="1" indent="0" defTabSz="914325">
              <a:spcBef>
                <a:spcPts val="900"/>
              </a:spcBef>
              <a:buNone/>
            </a:pPr>
            <a:r>
              <a:rPr lang="en-US" sz="1600" spc="-51" dirty="0">
                <a:solidFill>
                  <a:schemeClr val="tx2"/>
                </a:solidFill>
              </a:rPr>
              <a:t>With SQL Server 2012/2014 Management Studio</a:t>
            </a:r>
          </a:p>
          <a:p>
            <a:pPr marL="3175" lvl="1" indent="0" defTabSz="914325">
              <a:spcBef>
                <a:spcPts val="900"/>
              </a:spcBef>
              <a:buNone/>
            </a:pPr>
            <a:r>
              <a:rPr lang="en-US" sz="1600" spc="-51" dirty="0">
                <a:solidFill>
                  <a:schemeClr val="tx2"/>
                </a:solidFill>
              </a:rPr>
              <a:t>With SQL Database Import/Export Service</a:t>
            </a:r>
          </a:p>
          <a:p>
            <a:pPr marL="3175" lvl="1" indent="0" defTabSz="914325">
              <a:spcBef>
                <a:spcPts val="900"/>
              </a:spcBef>
              <a:buNone/>
            </a:pPr>
            <a:r>
              <a:rPr lang="en-US" sz="1600" b="1" spc="-51" dirty="0">
                <a:solidFill>
                  <a:schemeClr val="tx2"/>
                </a:solidFill>
              </a:rPr>
              <a:t>Via sqldacexamples.codeplex.com</a:t>
            </a:r>
          </a:p>
        </p:txBody>
      </p:sp>
    </p:spTree>
    <p:extLst>
      <p:ext uri="{BB962C8B-B14F-4D97-AF65-F5344CB8AC3E}">
        <p14:creationId xmlns:p14="http://schemas.microsoft.com/office/powerpoint/2010/main" val="170258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fade">
                                      <p:cBhvr>
                                        <p:cTn id="25" dur="500"/>
                                        <p:tgtEl>
                                          <p:spTgt spid="10">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500"/>
                                        <p:tgtEl>
                                          <p:spTgt spid="1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fade">
                                      <p:cBhvr>
                                        <p:cTn id="33" dur="500"/>
                                        <p:tgtEl>
                                          <p:spTgt spid="10">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fade">
                                      <p:cBhvr>
                                        <p:cTn id="36" dur="500"/>
                                        <p:tgtEl>
                                          <p:spTgt spid="10">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xEl>
                                              <p:pRg st="9" end="9"/>
                                            </p:txEl>
                                          </p:spTgt>
                                        </p:tgtEl>
                                        <p:attrNameLst>
                                          <p:attrName>style.visibility</p:attrName>
                                        </p:attrNameLst>
                                      </p:cBhvr>
                                      <p:to>
                                        <p:strVal val="visible"/>
                                      </p:to>
                                    </p:set>
                                    <p:animEffect transition="in" filter="fade">
                                      <p:cBhvr>
                                        <p:cTn id="39" dur="500"/>
                                        <p:tgtEl>
                                          <p:spTgt spid="10">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xEl>
                                              <p:pRg st="11" end="11"/>
                                            </p:txEl>
                                          </p:spTgt>
                                        </p:tgtEl>
                                        <p:attrNameLst>
                                          <p:attrName>style.visibility</p:attrName>
                                        </p:attrNameLst>
                                      </p:cBhvr>
                                      <p:to>
                                        <p:strVal val="visible"/>
                                      </p:to>
                                    </p:set>
                                    <p:animEffect transition="in" filter="fade">
                                      <p:cBhvr>
                                        <p:cTn id="45"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90B9801BCF1E4C94D03E5CBAA3E62C" ma:contentTypeVersion="" ma:contentTypeDescription="Create a new document." ma:contentTypeScope="" ma:versionID="7bb1e67d5725b46949879b93360645b9">
  <xsd:schema xmlns:xsd="http://www.w3.org/2001/XMLSchema" xmlns:xs="http://www.w3.org/2001/XMLSchema" xmlns:p="http://schemas.microsoft.com/office/2006/metadata/properties" xmlns:ns2="BBFA96B3-BDB0-420A-8ABD-0A68CF1C1FA6" targetNamespace="http://schemas.microsoft.com/office/2006/metadata/properties" ma:root="true" ma:fieldsID="19da328d152b7854038ae61007208041" ns2:_="">
    <xsd:import namespace="BBFA96B3-BDB0-420A-8ABD-0A68CF1C1FA6"/>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A96B3-BDB0-420A-8ABD-0A68CF1C1FA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BBFA96B3-BDB0-420A-8ABD-0A68CF1C1FA6">Final</Status>
    <Module xmlns="BBFA96B3-BDB0-420A-8ABD-0A68CF1C1FA6">4</Module>
    <Content_x0020_Type xmlns="BBFA96B3-BDB0-420A-8ABD-0A68CF1C1FA6">Slide Presentation</Content_x0020_Type>
  </documentManagement>
</p:properties>
</file>

<file path=customXml/itemProps1.xml><?xml version="1.0" encoding="utf-8"?>
<ds:datastoreItem xmlns:ds="http://schemas.openxmlformats.org/officeDocument/2006/customXml" ds:itemID="{12FAB2D4-3F20-4FCA-8100-D46AF6533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FA96B3-BDB0-420A-8ABD-0A68CF1C1F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419DF9-0D08-4DBF-936E-A87A201C216B}">
  <ds:schemaRefs>
    <ds:schemaRef ds:uri="http://schemas.microsoft.com/sharepoint/v3/contenttype/forms"/>
  </ds:schemaRefs>
</ds:datastoreItem>
</file>

<file path=customXml/itemProps3.xml><?xml version="1.0" encoding="utf-8"?>
<ds:datastoreItem xmlns:ds="http://schemas.openxmlformats.org/officeDocument/2006/customXml" ds:itemID="{B4036A81-8744-49F8-AFAC-040791E027D7}">
  <ds:schemaRefs>
    <ds:schemaRef ds:uri="http://schemas.microsoft.com/office/2006/metadata/properties"/>
    <ds:schemaRef ds:uri="http://schemas.microsoft.com/office/infopath/2007/PartnerControls"/>
    <ds:schemaRef ds:uri="BBFA96B3-BDB0-420A-8ABD-0A68CF1C1FA6"/>
  </ds:schemaRefs>
</ds:datastoreItem>
</file>

<file path=docProps/app.xml><?xml version="1.0" encoding="utf-8"?>
<Properties xmlns="http://schemas.openxmlformats.org/officeDocument/2006/extended-properties" xmlns:vt="http://schemas.openxmlformats.org/officeDocument/2006/docPropsVTypes">
  <Template/>
  <TotalTime>0</TotalTime>
  <Words>487</Words>
  <Application>Microsoft Macintosh PowerPoint</Application>
  <PresentationFormat>Widescreen</PresentationFormat>
  <Paragraphs>138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Consolas</vt:lpstr>
      <vt:lpstr>Segoe</vt:lpstr>
      <vt:lpstr>Segoe UI</vt:lpstr>
      <vt:lpstr>Segoe UI Light</vt:lpstr>
      <vt:lpstr>Arial</vt:lpstr>
      <vt:lpstr>1_Office Theme</vt:lpstr>
      <vt:lpstr>04 – Azure SQL Database</vt:lpstr>
      <vt:lpstr>Module Overview</vt:lpstr>
      <vt:lpstr>PowerPoint Presentation</vt:lpstr>
      <vt:lpstr>Azure SQL Server vs. “Regular” SQL Server</vt:lpstr>
      <vt:lpstr>Azure SQL Database Tiers</vt:lpstr>
      <vt:lpstr>Azure SQL Server Security</vt:lpstr>
      <vt:lpstr>Creating an Azure SQL Database and Server</vt:lpstr>
      <vt:lpstr>PowerPoint Presentation</vt:lpstr>
      <vt:lpstr>Importing and Exporting Data with BacPacs</vt:lpstr>
      <vt:lpstr>Scripting the Schema &amp; Data</vt:lpstr>
      <vt:lpstr>Importing and Exporting Data </vt:lpstr>
      <vt:lpstr>PowerPoint Presentation</vt:lpstr>
      <vt:lpstr>Azure SQL Database Business Continuity Options</vt:lpstr>
      <vt:lpstr>Backup and Restore Options</vt:lpstr>
      <vt:lpstr>PowerPoint Presentation</vt:lpstr>
      <vt:lpstr>SQL Database Federations – The Old Way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2014-12-18T23:29:03Z</dcterms:created>
  <dcterms:modified xsi:type="dcterms:W3CDTF">2016-04-12T02:28:19Z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0x0101008A90B9801BCF1E4C94D03E5CBAA3E62C</vt:lpwstr>
  </property>
</Properties>
</file>