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8" r:id="rId5"/>
  </p:sldIdLst>
  <p:sldSz cx="38404800" cy="274320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35" d="100"/>
          <a:sy n="35" d="100"/>
        </p:scale>
        <p:origin x="128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DEA8A-9745-8143-9F05-C37F5D1826EA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868B-8C43-3248-8957-010F2751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4868B-8C43-3248-8957-010F27519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4E41-DA18-449F-AEC1-D2B9C8C336F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9F2D-B792-44F6-A075-ABAF296F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0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emf"/><Relationship Id="rId21" Type="http://schemas.openxmlformats.org/officeDocument/2006/relationships/image" Target="../media/image18.emf"/><Relationship Id="rId22" Type="http://schemas.openxmlformats.org/officeDocument/2006/relationships/image" Target="../media/image19.emf"/><Relationship Id="rId10" Type="http://schemas.openxmlformats.org/officeDocument/2006/relationships/image" Target="../media/image7.emf"/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6" Type="http://schemas.openxmlformats.org/officeDocument/2006/relationships/image" Target="../media/image13.emf"/><Relationship Id="rId17" Type="http://schemas.openxmlformats.org/officeDocument/2006/relationships/image" Target="../media/image14.emf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3.jpg"/><Relationship Id="rId7" Type="http://schemas.openxmlformats.org/officeDocument/2006/relationships/image" Target="../media/image4.tiff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1999204" y="4937718"/>
            <a:ext cx="10234071" cy="2711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999204" y="7917268"/>
            <a:ext cx="5148847" cy="20438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7220495" y="7955297"/>
            <a:ext cx="5012780" cy="2067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 rot="16200000">
            <a:off x="21030042" y="4650614"/>
            <a:ext cx="1705966" cy="232882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5179" y="801852"/>
            <a:ext cx="256822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Scaling Relational </a:t>
            </a:r>
            <a:r>
              <a:rPr lang="en-US" sz="8800" dirty="0">
                <a:solidFill>
                  <a:schemeClr val="accent4"/>
                </a:solidFill>
              </a:rPr>
              <a:t>I</a:t>
            </a:r>
            <a:r>
              <a:rPr lang="en-US" sz="8800" dirty="0"/>
              <a:t>nference Using </a:t>
            </a:r>
            <a:r>
              <a:rPr lang="en-US" sz="8800" dirty="0">
                <a:solidFill>
                  <a:schemeClr val="accent4"/>
                </a:solidFill>
              </a:rPr>
              <a:t>P</a:t>
            </a:r>
            <a:r>
              <a:rPr lang="en-US" sz="8800" dirty="0"/>
              <a:t>roofs and </a:t>
            </a:r>
            <a:r>
              <a:rPr lang="en-US" sz="8800" dirty="0">
                <a:solidFill>
                  <a:schemeClr val="accent4"/>
                </a:solidFill>
              </a:rPr>
              <a:t>R</a:t>
            </a:r>
            <a:r>
              <a:rPr lang="en-US" sz="8800" dirty="0"/>
              <a:t>efutations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5179" y="2095052"/>
            <a:ext cx="25682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Ravi </a:t>
            </a:r>
            <a:r>
              <a:rPr lang="en-US" sz="4800" dirty="0" err="1"/>
              <a:t>Mangal</a:t>
            </a:r>
            <a:r>
              <a:rPr lang="en-US" sz="4800" dirty="0"/>
              <a:t>, Xin </a:t>
            </a:r>
            <a:r>
              <a:rPr lang="en-US" sz="4800" dirty="0" smtClean="0"/>
              <a:t>Zhang, Aditya Kamath, </a:t>
            </a:r>
            <a:r>
              <a:rPr lang="en-US" sz="4800" dirty="0"/>
              <a:t>Aditya </a:t>
            </a:r>
            <a:r>
              <a:rPr lang="en-US" sz="4800" dirty="0" smtClean="0"/>
              <a:t>V. </a:t>
            </a:r>
            <a:r>
              <a:rPr lang="en-US" sz="4800" dirty="0" err="1" smtClean="0"/>
              <a:t>Nori</a:t>
            </a:r>
            <a:r>
              <a:rPr lang="en-US" sz="4800" dirty="0" smtClean="0"/>
              <a:t>, </a:t>
            </a:r>
            <a:r>
              <a:rPr lang="en-US" sz="4800" dirty="0" err="1" smtClean="0"/>
              <a:t>Mayur</a:t>
            </a:r>
            <a:r>
              <a:rPr lang="en-US" sz="4800" dirty="0" smtClean="0"/>
              <a:t> </a:t>
            </a:r>
            <a:r>
              <a:rPr lang="en-US" sz="4800" dirty="0" err="1" smtClean="0"/>
              <a:t>Naik</a:t>
            </a:r>
            <a:endParaRPr lang="en-US" sz="4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9700" y="3603303"/>
            <a:ext cx="11155616" cy="9788847"/>
            <a:chOff x="1409700" y="3603303"/>
            <a:chExt cx="11155616" cy="9788847"/>
          </a:xfrm>
        </p:grpSpPr>
        <p:sp>
          <p:nvSpPr>
            <p:cNvPr id="328" name="Round Same Side Corner Rectangle 327"/>
            <p:cNvSpPr/>
            <p:nvPr/>
          </p:nvSpPr>
          <p:spPr>
            <a:xfrm>
              <a:off x="1409704" y="3603303"/>
              <a:ext cx="11155612" cy="9144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+mj-lt"/>
                </a:rPr>
                <a:t>What is Relational Inference?</a:t>
              </a:r>
              <a:endParaRPr lang="en-US" sz="5400" b="1" dirty="0">
                <a:latin typeface="+mj-lt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409700" y="4704898"/>
              <a:ext cx="11155612" cy="8687252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09696" y="13776281"/>
            <a:ext cx="18782938" cy="12093619"/>
            <a:chOff x="1409696" y="13776281"/>
            <a:chExt cx="11155616" cy="12093619"/>
          </a:xfrm>
        </p:grpSpPr>
        <p:sp>
          <p:nvSpPr>
            <p:cNvPr id="424" name="Round Same Side Corner Rectangle 423"/>
            <p:cNvSpPr/>
            <p:nvPr/>
          </p:nvSpPr>
          <p:spPr>
            <a:xfrm>
              <a:off x="1409700" y="13776281"/>
              <a:ext cx="11155612" cy="9144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+mj-lt"/>
                </a:rPr>
                <a:t>Graph Reachability Example</a:t>
              </a:r>
              <a:endParaRPr lang="en-US" sz="5400" b="1" dirty="0">
                <a:latin typeface="+mj-lt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409696" y="14877876"/>
              <a:ext cx="11155612" cy="1099202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25934055" y="3613388"/>
            <a:ext cx="11155616" cy="9788847"/>
            <a:chOff x="1409700" y="3603303"/>
            <a:chExt cx="11155616" cy="9788847"/>
          </a:xfrm>
        </p:grpSpPr>
        <p:sp>
          <p:nvSpPr>
            <p:cNvPr id="441" name="Round Same Side Corner Rectangle 440"/>
            <p:cNvSpPr/>
            <p:nvPr/>
          </p:nvSpPr>
          <p:spPr>
            <a:xfrm>
              <a:off x="1409704" y="3603303"/>
              <a:ext cx="11155612" cy="9144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+mj-lt"/>
                </a:rPr>
                <a:t>Our Algorithm: </a:t>
              </a:r>
              <a:r>
                <a:rPr lang="en-US" sz="5400" b="1" dirty="0" smtClean="0">
                  <a:solidFill>
                    <a:schemeClr val="accent4"/>
                  </a:solidFill>
                  <a:latin typeface="+mj-lt"/>
                </a:rPr>
                <a:t>IPR</a:t>
              </a:r>
              <a:endParaRPr lang="en-US" sz="5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409700" y="4704898"/>
              <a:ext cx="11155612" cy="8687252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20735634" y="13782946"/>
            <a:ext cx="16386596" cy="12093619"/>
            <a:chOff x="1409696" y="13776281"/>
            <a:chExt cx="11155616" cy="12093619"/>
          </a:xfrm>
        </p:grpSpPr>
        <p:sp>
          <p:nvSpPr>
            <p:cNvPr id="456" name="Round Same Side Corner Rectangle 455"/>
            <p:cNvSpPr/>
            <p:nvPr/>
          </p:nvSpPr>
          <p:spPr>
            <a:xfrm>
              <a:off x="1409700" y="13776281"/>
              <a:ext cx="11155612" cy="9144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+mj-lt"/>
                </a:rPr>
                <a:t>Evaluation Results</a:t>
              </a:r>
              <a:endParaRPr lang="en-US" sz="5400" b="1" dirty="0">
                <a:latin typeface="+mj-lt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09696" y="14877876"/>
              <a:ext cx="11155612" cy="1099202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076932" y="3616181"/>
            <a:ext cx="12376141" cy="9786054"/>
            <a:chOff x="13235960" y="3616181"/>
            <a:chExt cx="12376141" cy="9786054"/>
          </a:xfrm>
        </p:grpSpPr>
        <p:sp>
          <p:nvSpPr>
            <p:cNvPr id="151" name="Round Same Side Corner Rectangle 150"/>
            <p:cNvSpPr/>
            <p:nvPr/>
          </p:nvSpPr>
          <p:spPr>
            <a:xfrm>
              <a:off x="13235964" y="3616181"/>
              <a:ext cx="12376137" cy="9144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+mj-lt"/>
                </a:rPr>
                <a:t>Current Landscape</a:t>
              </a:r>
              <a:endParaRPr lang="en-US" sz="5400" b="1" dirty="0">
                <a:latin typeface="+mj-lt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3235960" y="4717776"/>
              <a:ext cx="12376137" cy="8684459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77" y="236910"/>
            <a:ext cx="3059715" cy="3059715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8075" y="1123840"/>
            <a:ext cx="5432930" cy="15205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80153" y="19919248"/>
            <a:ext cx="5303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/>
              <a:t>Iteration 1</a:t>
            </a:r>
            <a:endParaRPr lang="en-US" sz="4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13757308" y="19919248"/>
            <a:ext cx="5303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Iteration 2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2012" y="15155756"/>
                <a:ext cx="107782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               ∀</m:t>
                      </m:r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𝒏</m:t>
                      </m:r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,             </m:t>
                      </m:r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𝒑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∧     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    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charset="0"/>
                      </a:rPr>
                      <m:t>∀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charset="0"/>
                      </a:rPr>
                      <m:t>𝟏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,    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charset="0"/>
                      </a:rPr>
                      <m:t>𝒑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𝟐</m:t>
                        </m:r>
                      </m:e>
                    </m:d>
                    <m:r>
                      <m:rPr>
                        <m:nor/>
                      </m:rPr>
                      <a:rPr lang="en-US" sz="3200" b="1" dirty="0">
                        <a:solidFill>
                          <a:srgbClr val="7030A0"/>
                        </a:solidFill>
                      </a:rPr>
                      <m:t>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𝟑</m:t>
                        </m:r>
                      </m:e>
                    </m:d>
                    <m:r>
                      <m:rPr>
                        <m:nor/>
                      </m:rPr>
                      <a:rPr lang="en-US" sz="3200" b="1" i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32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𝟏</m:t>
                    </m:r>
                    <m:r>
                      <a:rPr lang="en-US" sz="32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  <m:r>
                      <a:rPr lang="en-US" sz="32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𝟓</m:t>
                    </m:r>
                    <m:r>
                      <a:rPr lang="en-US" sz="32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: 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∀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𝟏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𝟐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,        ¬</m:t>
                    </m:r>
                    <m:r>
                      <a:rPr lang="en-US" sz="3200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𝒑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32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𝟐</m:t>
                        </m:r>
                      </m:e>
                    </m:d>
                  </m:oMath>
                </a14:m>
                <a:endParaRPr lang="en-US" sz="3200" b="1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12" y="15155756"/>
                <a:ext cx="10778248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414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998472" y="16180067"/>
            <a:ext cx="5327469" cy="3059939"/>
            <a:chOff x="8473440" y="16861536"/>
            <a:chExt cx="2646594" cy="1524000"/>
          </a:xfrm>
        </p:grpSpPr>
        <p:sp>
          <p:nvSpPr>
            <p:cNvPr id="283" name="Oval 282"/>
            <p:cNvSpPr/>
            <p:nvPr/>
          </p:nvSpPr>
          <p:spPr>
            <a:xfrm>
              <a:off x="9616440" y="1686153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sz="3000" dirty="0" smtClean="0"/>
                <a:t>0</a:t>
              </a:r>
              <a:endParaRPr lang="en-US" sz="3000" dirty="0"/>
            </a:p>
          </p:txBody>
        </p:sp>
        <p:sp>
          <p:nvSpPr>
            <p:cNvPr id="284" name="Oval 283"/>
            <p:cNvSpPr/>
            <p:nvPr/>
          </p:nvSpPr>
          <p:spPr>
            <a:xfrm>
              <a:off x="9311640" y="1800453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sz="3000" dirty="0" smtClean="0"/>
                <a:t>4</a:t>
              </a:r>
              <a:endParaRPr lang="en-US" sz="30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10739035" y="1800453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sz="3000" dirty="0" smtClean="0"/>
                <a:t>6</a:t>
              </a:r>
              <a:endParaRPr lang="en-US" sz="30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8930639" y="17394936"/>
              <a:ext cx="380999" cy="381000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000" dirty="0" smtClean="0"/>
                <a:t>1</a:t>
              </a:r>
              <a:endParaRPr lang="en-US" sz="3000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9977037" y="1800453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sz="3000" dirty="0" smtClean="0"/>
                <a:t>5</a:t>
              </a:r>
              <a:endParaRPr lang="en-US" sz="3000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10337632" y="1739493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sz="3000" dirty="0" smtClean="0"/>
                <a:t>2</a:t>
              </a:r>
              <a:endParaRPr lang="en-US" sz="3000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8473440" y="18004536"/>
              <a:ext cx="380999" cy="381000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3000" dirty="0" smtClean="0"/>
                <a:t>3</a:t>
              </a:r>
              <a:endParaRPr lang="en-US" sz="3000" dirty="0"/>
            </a:p>
          </p:txBody>
        </p:sp>
        <p:cxnSp>
          <p:nvCxnSpPr>
            <p:cNvPr id="290" name="Straight Arrow Connector 289"/>
            <p:cNvCxnSpPr>
              <a:stCxn id="288" idx="5"/>
              <a:endCxn id="286" idx="0"/>
            </p:cNvCxnSpPr>
            <p:nvPr/>
          </p:nvCxnSpPr>
          <p:spPr>
            <a:xfrm>
              <a:off x="9255842" y="17720140"/>
              <a:ext cx="246298" cy="284396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8" idx="3"/>
              <a:endCxn id="291" idx="0"/>
            </p:cNvCxnSpPr>
            <p:nvPr/>
          </p:nvCxnSpPr>
          <p:spPr>
            <a:xfrm flipH="1">
              <a:off x="8663940" y="17720140"/>
              <a:ext cx="322495" cy="284396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85" idx="3"/>
              <a:endCxn id="288" idx="7"/>
            </p:cNvCxnSpPr>
            <p:nvPr/>
          </p:nvCxnSpPr>
          <p:spPr>
            <a:xfrm flipH="1">
              <a:off x="9255842" y="17186740"/>
              <a:ext cx="416394" cy="263992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85" idx="5"/>
              <a:endCxn id="290" idx="1"/>
            </p:cNvCxnSpPr>
            <p:nvPr/>
          </p:nvCxnSpPr>
          <p:spPr>
            <a:xfrm>
              <a:off x="9941643" y="17186740"/>
              <a:ext cx="451785" cy="263992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290" idx="5"/>
              <a:endCxn id="287" idx="0"/>
            </p:cNvCxnSpPr>
            <p:nvPr/>
          </p:nvCxnSpPr>
          <p:spPr>
            <a:xfrm>
              <a:off x="10662835" y="17720140"/>
              <a:ext cx="266700" cy="284396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stCxn id="290" idx="3"/>
              <a:endCxn id="289" idx="0"/>
            </p:cNvCxnSpPr>
            <p:nvPr/>
          </p:nvCxnSpPr>
          <p:spPr>
            <a:xfrm flipH="1">
              <a:off x="10167537" y="17720140"/>
              <a:ext cx="225891" cy="284396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229"/>
              </p:ext>
            </p:extLst>
          </p:nvPr>
        </p:nvGraphicFramePr>
        <p:xfrm>
          <a:off x="3581415" y="17125223"/>
          <a:ext cx="6037564" cy="254968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509391"/>
                <a:gridCol w="1509391"/>
                <a:gridCol w="1509391"/>
                <a:gridCol w="1509391"/>
              </a:tblGrid>
              <a:tr h="5373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input facts</a:t>
                      </a:r>
                      <a:endParaRPr lang="en-US" sz="2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/>
                        <a:t>output facts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64205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e(0,1)</a:t>
                      </a:r>
                      <a:endParaRPr lang="en-US" sz="26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/>
                        <a:t>e(0,2)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p(0,0)</a:t>
                      </a:r>
                      <a:endParaRPr lang="en-US" sz="26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/>
                        <a:t>p(0,1)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205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e(1,3)</a:t>
                      </a:r>
                      <a:endParaRPr lang="en-US" sz="26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/>
                        <a:t>e(1,4)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/>
                        <a:t>p(0,2)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p(0,3)</a:t>
                      </a:r>
                      <a:endParaRPr lang="en-US" sz="2600" b="1" i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205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e(2,5)</a:t>
                      </a:r>
                      <a:endParaRPr lang="en-US" sz="26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/>
                        <a:t>e(2,6)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p(0,4)</a:t>
                      </a:r>
                    </a:p>
                    <a:p>
                      <a:pPr algn="ctr"/>
                      <a:r>
                        <a:rPr lang="en-US" sz="2600" b="1" i="0" dirty="0" smtClean="0"/>
                        <a:t>…</a:t>
                      </a:r>
                      <a:endParaRPr lang="en-US" sz="26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/>
                        <a:t>p(0,5)</a:t>
                      </a:r>
                      <a:endParaRPr lang="en-US" sz="2600" b="1" i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23419"/>
              </p:ext>
            </p:extLst>
          </p:nvPr>
        </p:nvGraphicFramePr>
        <p:xfrm>
          <a:off x="1470358" y="20811744"/>
          <a:ext cx="10589219" cy="505968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4388239"/>
                <a:gridCol w="4691816"/>
                <a:gridCol w="1509164"/>
              </a:tblGrid>
              <a:tr h="37203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0) ∨ ¬e(0, 1) ∨ p(0, 1) 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0) ∨ ¬e(0, 2) ∨ p(0, 2)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p(0, 0) </a:t>
                      </a:r>
                      <a:endParaRPr lang="en-US" sz="2600" b="1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¬p(1, 1) ∨ ¬e(1, 3) ∨ p(1, 3)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¬p(1, 1) ∨ ¬e(1, 4) ∨ p(1, 4)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p(1, 1)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¬p(2, 2) ∨ ¬e(2, 5) ∨ p(2, 5) 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¬p(2, 2) ∨ ¬e(2, 6) ∨ p(2, 6)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p(2, 2) 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1) ∨ ¬e(1, 3) ∨ p(0, 3) 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1) ∨ ¬e(1, 4) ∨ p(0, 4) </a:t>
                      </a: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p(3, 3) 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2) ∨ ¬e(2, 5) ∨ p(0, 5)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¬p(0, 2) ∨ ¬e(2, 6) ∨ p(0, 6)</a:t>
                      </a:r>
                    </a:p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1" i="0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p(4, 4)</a:t>
                      </a:r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p(5, 5)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p(6, 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7" name="Table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3798"/>
              </p:ext>
            </p:extLst>
          </p:nvPr>
        </p:nvGraphicFramePr>
        <p:xfrm>
          <a:off x="12404058" y="20811744"/>
          <a:ext cx="7648150" cy="49377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2335954"/>
                <a:gridCol w="2692400"/>
                <a:gridCol w="261979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0) 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¬p(1, 1)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¬p(2, 2) 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¬p(3, 3)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¬p(4, 4)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¬p(5, 5)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¬p(6, 6) 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1)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2)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¬p(1, 3)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¬p(1, 4) 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¬p(2, 5) 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¬p(2, 6) </a:t>
                      </a:r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3)</a:t>
                      </a:r>
                      <a:endParaRPr lang="en-US" sz="2600" b="1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4) </a:t>
                      </a:r>
                      <a:endParaRPr lang="en-US" sz="2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5) </a:t>
                      </a:r>
                      <a:endParaRPr lang="en-US" sz="2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1.5 : ¬p(0, 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5" name="Down Arrow 304"/>
          <p:cNvSpPr/>
          <p:nvPr/>
        </p:nvSpPr>
        <p:spPr>
          <a:xfrm rot="16200000">
            <a:off x="15984359" y="4641219"/>
            <a:ext cx="1705966" cy="232882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8163209" y="5331301"/>
            <a:ext cx="2140736" cy="982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301044" y="5455066"/>
            <a:ext cx="2012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MaxSAT</a:t>
            </a:r>
            <a:endParaRPr lang="en-US" sz="3600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23184202" y="5007141"/>
            <a:ext cx="1793540" cy="1453871"/>
            <a:chOff x="1471961" y="1813810"/>
            <a:chExt cx="1655708" cy="1453871"/>
          </a:xfrm>
        </p:grpSpPr>
        <p:sp>
          <p:nvSpPr>
            <p:cNvPr id="312" name="TextBox 311"/>
            <p:cNvSpPr txBox="1"/>
            <p:nvPr/>
          </p:nvSpPr>
          <p:spPr>
            <a:xfrm>
              <a:off x="1471961" y="1813810"/>
              <a:ext cx="1655707" cy="771346"/>
            </a:xfrm>
            <a:prstGeom prst="foldedCorne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</a:rPr>
                <a:t>MAP</a:t>
              </a:r>
              <a:endParaRPr 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471961" y="2496335"/>
              <a:ext cx="1655708" cy="771346"/>
            </a:xfrm>
            <a:prstGeom prst="foldedCorne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5"/>
                  </a:solidFill>
                </a:rPr>
                <a:t>Solution</a:t>
              </a:r>
              <a:endParaRPr lang="en-US" sz="3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15" name="Folded Corner 314"/>
          <p:cNvSpPr/>
          <p:nvPr/>
        </p:nvSpPr>
        <p:spPr>
          <a:xfrm>
            <a:off x="23184203" y="4952650"/>
            <a:ext cx="1793539" cy="1705966"/>
          </a:xfrm>
          <a:prstGeom prst="foldedCorne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732053" y="5548766"/>
            <a:ext cx="1972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Grounding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0876458" y="5563244"/>
            <a:ext cx="1386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Solving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1834287" y="5005070"/>
            <a:ext cx="10262225" cy="4884296"/>
          </a:xfrm>
          <a:prstGeom prst="roundRect">
            <a:avLst/>
          </a:prstGeom>
          <a:noFill/>
          <a:ln w="63500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algn="ctr" defTabSz="914400">
              <a:defRPr/>
            </a:pPr>
            <a:r>
              <a:rPr lang="en-US" sz="4000" b="1" dirty="0" smtClean="0">
                <a:solidFill>
                  <a:schemeClr val="accent5"/>
                </a:solidFill>
              </a:rPr>
              <a:t>Relational </a:t>
            </a:r>
            <a:r>
              <a:rPr lang="en-US" sz="4000" b="1" dirty="0">
                <a:solidFill>
                  <a:schemeClr val="accent5"/>
                </a:solidFill>
              </a:rPr>
              <a:t>Inference </a:t>
            </a:r>
            <a:r>
              <a:rPr lang="en-US" sz="4000" b="1" dirty="0" smtClean="0">
                <a:solidFill>
                  <a:schemeClr val="accent5"/>
                </a:solidFill>
              </a:rPr>
              <a:t>Logics</a:t>
            </a:r>
            <a:br>
              <a:rPr lang="en-US" sz="4000" b="1" dirty="0" smtClean="0">
                <a:solidFill>
                  <a:schemeClr val="accent5"/>
                </a:solidFill>
              </a:rPr>
            </a:br>
            <a:endParaRPr lang="en-US" sz="1500" b="1" dirty="0" smtClean="0">
              <a:solidFill>
                <a:schemeClr val="accent5"/>
              </a:solidFill>
            </a:endParaRPr>
          </a:p>
          <a:p>
            <a:pPr defTabSz="914400">
              <a:defRPr/>
            </a:pPr>
            <a:r>
              <a:rPr lang="en-US" sz="3500" b="1" dirty="0" smtClean="0"/>
              <a:t>Syntax:</a:t>
            </a:r>
            <a:r>
              <a:rPr lang="en-US" sz="3500" b="1" dirty="0" smtClean="0">
                <a:solidFill>
                  <a:schemeClr val="accent5"/>
                </a:solidFill>
              </a:rPr>
              <a:t>           </a:t>
            </a:r>
            <a:r>
              <a:rPr lang="en-US" sz="3500" b="1" kern="0" dirty="0" smtClean="0">
                <a:solidFill>
                  <a:srgbClr val="7030A0"/>
                </a:solidFill>
                <a:latin typeface="Garamond"/>
                <a:ea typeface=""/>
                <a:cs typeface=""/>
              </a:rPr>
              <a:t>Relational Constraints</a:t>
            </a:r>
            <a:r>
              <a:rPr lang="en-US" sz="3500" b="1" kern="0" dirty="0" smtClean="0">
                <a:latin typeface="Garamond"/>
                <a:ea typeface=""/>
                <a:cs typeface=""/>
              </a:rPr>
              <a:t> + </a:t>
            </a:r>
            <a:r>
              <a:rPr lang="en-US" sz="3500" b="1" kern="0" dirty="0" smtClean="0">
                <a:solidFill>
                  <a:schemeClr val="accent4">
                    <a:lumMod val="75000"/>
                  </a:schemeClr>
                </a:solidFill>
                <a:latin typeface="Garamond"/>
                <a:ea typeface=""/>
                <a:cs typeface=""/>
              </a:rPr>
              <a:t>Weights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/>
                <a:ea typeface=""/>
                <a:cs typeface="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/>
                <a:ea typeface=""/>
                <a:cs typeface=""/>
              </a:rPr>
            </a:br>
            <a:r>
              <a:rPr kumimoji="0" lang="en-US" sz="35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/>
                <a:ea typeface=""/>
                <a:cs typeface=""/>
              </a:rPr>
              <a:t>Semantics:     Decidable fragment of</a:t>
            </a:r>
            <a:r>
              <a:rPr lang="en-US" sz="3500" b="1" kern="0" noProof="0" dirty="0">
                <a:latin typeface="Garamond"/>
                <a:ea typeface=""/>
                <a:cs typeface=""/>
              </a:rPr>
              <a:t/>
            </a:r>
            <a:br>
              <a:rPr lang="en-US" sz="3500" b="1" kern="0" noProof="0" dirty="0">
                <a:latin typeface="Garamond"/>
                <a:ea typeface=""/>
                <a:cs typeface=""/>
              </a:rPr>
            </a:br>
            <a:r>
              <a:rPr lang="en-US" sz="3500" b="1" kern="0" noProof="0" dirty="0" smtClean="0">
                <a:latin typeface="Garamond"/>
                <a:ea typeface=""/>
                <a:cs typeface=""/>
              </a:rPr>
              <a:t>                        </a:t>
            </a:r>
            <a:r>
              <a:rPr lang="en-US" sz="3500" b="1" dirty="0" smtClean="0">
                <a:solidFill>
                  <a:srgbClr val="7030A0"/>
                </a:solidFill>
              </a:rPr>
              <a:t>First-Order Logic</a:t>
            </a:r>
            <a:r>
              <a:rPr lang="en-US" sz="3500" b="1" dirty="0" smtClean="0">
                <a:solidFill>
                  <a:srgbClr val="FF0000"/>
                </a:solidFill>
              </a:rPr>
              <a:t> </a:t>
            </a:r>
            <a:r>
              <a:rPr lang="en-US" sz="3500" b="1" dirty="0"/>
              <a:t>+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smtClean="0">
                <a:solidFill>
                  <a:schemeClr val="accent4">
                    <a:lumMod val="75000"/>
                  </a:schemeClr>
                </a:solidFill>
              </a:rPr>
              <a:t>Probability</a:t>
            </a:r>
            <a:endParaRPr lang="en-US" sz="3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 defTabSz="914400">
              <a:defRPr/>
            </a:pPr>
            <a:r>
              <a:rPr lang="en-US" sz="3500" b="1" dirty="0" smtClean="0"/>
              <a:t>          Examples:                       Applications:</a:t>
            </a:r>
            <a:br>
              <a:rPr lang="en-US" sz="3500" b="1" dirty="0" smtClean="0"/>
            </a:br>
            <a:endParaRPr lang="en-US" sz="2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3387860" y="9019975"/>
          <a:ext cx="11418201" cy="3780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500"/>
                <a:gridCol w="2831752"/>
                <a:gridCol w="2831750"/>
                <a:gridCol w="2501199"/>
              </a:tblGrid>
              <a:tr h="63012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Tuffy</a:t>
                      </a:r>
                      <a:r>
                        <a:rPr lang="en-US" sz="3200" dirty="0" smtClean="0"/>
                        <a:t> [VLDB’11]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Alchemy</a:t>
                      </a:r>
                      <a:r>
                        <a:rPr lang="en-US" sz="3200" dirty="0" smtClean="0"/>
                        <a:t> [ML’06]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CPI</a:t>
                      </a:r>
                      <a:r>
                        <a:rPr lang="en-US" sz="3200" dirty="0" smtClean="0"/>
                        <a:t> [UAI’08]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RockIt</a:t>
                      </a:r>
                      <a:r>
                        <a:rPr lang="en-US" sz="3200" baseline="0" dirty="0" smtClean="0"/>
                        <a:t> [AAAI’13]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Z3 </a:t>
                      </a:r>
                      <a:r>
                        <a:rPr lang="en-US" sz="3200" b="0" dirty="0" smtClean="0"/>
                        <a:t>[TACAS’08]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6366235" y="9067540"/>
            <a:ext cx="32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Soundness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150653" y="9070253"/>
            <a:ext cx="32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Optimality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885374" y="9073164"/>
            <a:ext cx="32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Scalability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288" y="9669353"/>
            <a:ext cx="758255" cy="56931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127" y="9669353"/>
            <a:ext cx="758255" cy="56931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04" y="9671156"/>
            <a:ext cx="758255" cy="56931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288" y="10310943"/>
            <a:ext cx="758255" cy="56931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127" y="10310943"/>
            <a:ext cx="758255" cy="56931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04" y="10312746"/>
            <a:ext cx="758255" cy="56931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04" y="10954336"/>
            <a:ext cx="758255" cy="5693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04" y="11579964"/>
            <a:ext cx="758255" cy="56931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04" y="12205592"/>
            <a:ext cx="758255" cy="569312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25498137" y="24641629"/>
            <a:ext cx="9048195" cy="639684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timeout</a:t>
            </a:r>
            <a:r>
              <a:rPr lang="en-US" sz="3200" dirty="0" smtClean="0"/>
              <a:t>: runtime &gt; 24 hr. or memory &gt; 64GB</a:t>
            </a:r>
          </a:p>
        </p:txBody>
      </p:sp>
      <p:sp>
        <p:nvSpPr>
          <p:cNvPr id="90" name="Rounded Rectangle 89"/>
          <p:cNvSpPr/>
          <p:nvPr/>
        </p:nvSpPr>
        <p:spPr>
          <a:xfrm rot="16200000">
            <a:off x="20502020" y="16536454"/>
            <a:ext cx="1542659" cy="593136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Small</a:t>
            </a:r>
          </a:p>
        </p:txBody>
      </p:sp>
      <p:sp>
        <p:nvSpPr>
          <p:cNvPr id="91" name="Rounded Rectangle 90"/>
          <p:cNvSpPr/>
          <p:nvPr/>
        </p:nvSpPr>
        <p:spPr>
          <a:xfrm rot="16200000">
            <a:off x="20241794" y="19161939"/>
            <a:ext cx="2063109" cy="593137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92" name="Rounded Rectangle 91"/>
          <p:cNvSpPr/>
          <p:nvPr/>
        </p:nvSpPr>
        <p:spPr>
          <a:xfrm rot="16200000">
            <a:off x="20502020" y="21980017"/>
            <a:ext cx="1542659" cy="593136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Large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3616831" y="23580846"/>
            <a:ext cx="2099240" cy="593136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B050"/>
                </a:solidFill>
              </a:rPr>
              <a:t>Runtime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8339726" y="23580846"/>
            <a:ext cx="2711885" cy="593136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B050"/>
                </a:solidFill>
              </a:rPr>
              <a:t># Iterations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32596320" y="23580846"/>
            <a:ext cx="4266522" cy="593136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b="1" dirty="0" smtClean="0">
                <a:solidFill>
                  <a:srgbClr val="00B050"/>
                </a:solidFill>
              </a:rPr>
              <a:t># Ground Clauses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999204" y="10238665"/>
            <a:ext cx="10262225" cy="2932610"/>
          </a:xfrm>
          <a:prstGeom prst="round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</a:ln>
          <a:effectLst/>
        </p:spPr>
        <p:txBody>
          <a:bodyPr wrap="none" rtlCol="0" anchor="ctr" anchorCtr="1"/>
          <a:lstStyle/>
          <a:p>
            <a:pPr algn="ctr" defTabSz="914400">
              <a:defRPr/>
            </a:pPr>
            <a:r>
              <a:rPr lang="en-US" sz="4000" b="1" dirty="0" smtClean="0">
                <a:solidFill>
                  <a:schemeClr val="accent5"/>
                </a:solidFill>
              </a:rPr>
              <a:t>The MAP Inference Problem</a:t>
            </a:r>
            <a:br>
              <a:rPr lang="en-US" sz="4000" b="1" dirty="0" smtClean="0">
                <a:solidFill>
                  <a:schemeClr val="accent5"/>
                </a:solidFill>
              </a:rPr>
            </a:br>
            <a:endParaRPr lang="en-US" sz="1000" b="1" dirty="0" smtClean="0">
              <a:solidFill>
                <a:schemeClr val="accent5"/>
              </a:solidFill>
            </a:endParaRPr>
          </a:p>
          <a:p>
            <a:pPr algn="ctr"/>
            <a:r>
              <a:rPr lang="en-US" sz="3600" b="1" dirty="0" smtClean="0"/>
              <a:t>Satisfy</a:t>
            </a:r>
            <a:r>
              <a:rPr lang="en-US" sz="3600" dirty="0" smtClean="0"/>
              <a:t> unweighted 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7030A0"/>
                </a:solidFill>
              </a:rPr>
              <a:t>Hard</a:t>
            </a:r>
            <a:r>
              <a:rPr lang="en-US" sz="3600" dirty="0"/>
              <a:t>) constraints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500" dirty="0" smtClean="0"/>
          </a:p>
          <a:p>
            <a:pPr algn="ctr"/>
            <a:r>
              <a:rPr lang="en-US" sz="3600" b="1" dirty="0" smtClean="0"/>
              <a:t>Maximize</a:t>
            </a:r>
            <a:r>
              <a:rPr lang="en-US" sz="3600" dirty="0" smtClean="0"/>
              <a:t> the sum of the weights of</a:t>
            </a:r>
          </a:p>
          <a:p>
            <a:pPr algn="ctr"/>
            <a:r>
              <a:rPr lang="en-US" sz="3600" dirty="0" smtClean="0"/>
              <a:t>satisfied weighted (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Soft</a:t>
            </a:r>
            <a:r>
              <a:rPr lang="en-US" sz="3600" dirty="0" smtClean="0"/>
              <a:t>) constraints.</a:t>
            </a:r>
            <a:br>
              <a:rPr lang="en-US" sz="3600" dirty="0" smtClean="0"/>
            </a:br>
            <a:endParaRPr lang="en-US" sz="500" dirty="0"/>
          </a:p>
        </p:txBody>
      </p:sp>
      <p:sp>
        <p:nvSpPr>
          <p:cNvPr id="29" name="Rectangle 28"/>
          <p:cNvSpPr/>
          <p:nvPr/>
        </p:nvSpPr>
        <p:spPr>
          <a:xfrm>
            <a:off x="2307665" y="8513044"/>
            <a:ext cx="45763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charset="2"/>
              <a:buChar char="v"/>
            </a:pPr>
            <a:r>
              <a:rPr lang="en-US" sz="2900" dirty="0" smtClean="0">
                <a:solidFill>
                  <a:prstClr val="black"/>
                </a:solidFill>
              </a:rPr>
              <a:t>Markov </a:t>
            </a:r>
            <a:r>
              <a:rPr lang="en-US" sz="2900" dirty="0">
                <a:solidFill>
                  <a:prstClr val="black"/>
                </a:solidFill>
              </a:rPr>
              <a:t>Logic Networks</a:t>
            </a:r>
          </a:p>
          <a:p>
            <a:pPr marL="457200" lvl="0" indent="-457200">
              <a:buFont typeface="Wingdings" charset="2"/>
              <a:buChar char="v"/>
            </a:pPr>
            <a:r>
              <a:rPr lang="en-US" sz="2900" dirty="0">
                <a:solidFill>
                  <a:prstClr val="black"/>
                </a:solidFill>
              </a:rPr>
              <a:t>Probabilistic Soft Logic</a:t>
            </a:r>
          </a:p>
          <a:p>
            <a:pPr marL="457200" lvl="0" indent="-457200">
              <a:buFont typeface="Wingdings" charset="2"/>
              <a:buChar char="v"/>
            </a:pPr>
            <a:r>
              <a:rPr lang="en-US" sz="2900" dirty="0">
                <a:solidFill>
                  <a:prstClr val="black"/>
                </a:solidFill>
              </a:rPr>
              <a:t>Stochastic Logic Programs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75994" y="8526178"/>
            <a:ext cx="475830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charset="2"/>
              <a:buChar char="Ø"/>
            </a:pPr>
            <a:r>
              <a:rPr lang="en-US" sz="2900" dirty="0" smtClean="0">
                <a:solidFill>
                  <a:prstClr val="black"/>
                </a:solidFill>
              </a:rPr>
              <a:t>Software Verification</a:t>
            </a:r>
            <a:endParaRPr lang="en-US" sz="2900" dirty="0">
              <a:solidFill>
                <a:prstClr val="black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r>
              <a:rPr lang="en-US" sz="2900" dirty="0" smtClean="0">
                <a:solidFill>
                  <a:prstClr val="black"/>
                </a:solidFill>
              </a:rPr>
              <a:t>Mathematical Optimization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900" dirty="0">
                <a:solidFill>
                  <a:prstClr val="black"/>
                </a:solidFill>
              </a:rPr>
              <a:t>Information </a:t>
            </a:r>
            <a:r>
              <a:rPr lang="en-US" sz="2900" dirty="0" smtClean="0">
                <a:solidFill>
                  <a:prstClr val="black"/>
                </a:solidFill>
              </a:rPr>
              <a:t>Retrieval</a:t>
            </a:r>
            <a:endParaRPr lang="en-US" sz="2900" dirty="0">
              <a:solidFill>
                <a:prstClr val="black"/>
              </a:solidFill>
            </a:endParaRPr>
          </a:p>
        </p:txBody>
      </p:sp>
      <p:sp>
        <p:nvSpPr>
          <p:cNvPr id="31" name="Cross 30"/>
          <p:cNvSpPr>
            <a:spLocks noChangeAspect="1"/>
          </p:cNvSpPr>
          <p:nvPr/>
        </p:nvSpPr>
        <p:spPr>
          <a:xfrm>
            <a:off x="6829917" y="11579961"/>
            <a:ext cx="411480" cy="411480"/>
          </a:xfrm>
          <a:prstGeom prst="plus">
            <a:avLst>
              <a:gd name="adj" fmla="val 39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305089" y="26018593"/>
            <a:ext cx="7504794" cy="1049646"/>
            <a:chOff x="15481180" y="26083176"/>
            <a:chExt cx="7504794" cy="1049646"/>
          </a:xfrm>
        </p:grpSpPr>
        <p:sp>
          <p:nvSpPr>
            <p:cNvPr id="7" name="TextBox 6"/>
            <p:cNvSpPr txBox="1"/>
            <p:nvPr/>
          </p:nvSpPr>
          <p:spPr>
            <a:xfrm>
              <a:off x="15481180" y="26083176"/>
              <a:ext cx="7504794" cy="104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nichrome.org</a:t>
              </a:r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83083" y="26231991"/>
              <a:ext cx="752016" cy="752016"/>
            </a:xfrm>
            <a:prstGeom prst="rect">
              <a:avLst/>
            </a:prstGeom>
          </p:spPr>
        </p:pic>
      </p:grpSp>
      <p:sp>
        <p:nvSpPr>
          <p:cNvPr id="28" name="Explosion 1 27"/>
          <p:cNvSpPr/>
          <p:nvPr/>
        </p:nvSpPr>
        <p:spPr>
          <a:xfrm>
            <a:off x="15693265" y="6870606"/>
            <a:ext cx="7540761" cy="2309178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99 w 21600"/>
              <a:gd name="connsiteY21" fmla="*/ 4667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3955 h 19755"/>
              <a:gd name="connsiteX1" fmla="*/ 14883 w 21600"/>
              <a:gd name="connsiteY1" fmla="*/ 0 h 19755"/>
              <a:gd name="connsiteX2" fmla="*/ 14155 w 21600"/>
              <a:gd name="connsiteY2" fmla="*/ 3480 h 19755"/>
              <a:gd name="connsiteX3" fmla="*/ 18380 w 21600"/>
              <a:gd name="connsiteY3" fmla="*/ 2612 h 19755"/>
              <a:gd name="connsiteX4" fmla="*/ 16702 w 21600"/>
              <a:gd name="connsiteY4" fmla="*/ 5470 h 19755"/>
              <a:gd name="connsiteX5" fmla="*/ 21097 w 21600"/>
              <a:gd name="connsiteY5" fmla="*/ 6292 h 19755"/>
              <a:gd name="connsiteX6" fmla="*/ 17607 w 21600"/>
              <a:gd name="connsiteY6" fmla="*/ 8630 h 19755"/>
              <a:gd name="connsiteX7" fmla="*/ 21600 w 21600"/>
              <a:gd name="connsiteY7" fmla="*/ 11445 h 19755"/>
              <a:gd name="connsiteX8" fmla="*/ 16837 w 21600"/>
              <a:gd name="connsiteY8" fmla="*/ 11097 h 19755"/>
              <a:gd name="connsiteX9" fmla="*/ 18145 w 21600"/>
              <a:gd name="connsiteY9" fmla="*/ 16250 h 19755"/>
              <a:gd name="connsiteX10" fmla="*/ 14020 w 21600"/>
              <a:gd name="connsiteY10" fmla="*/ 12612 h 19755"/>
              <a:gd name="connsiteX11" fmla="*/ 13247 w 21600"/>
              <a:gd name="connsiteY11" fmla="*/ 17892 h 19755"/>
              <a:gd name="connsiteX12" fmla="*/ 10532 w 21600"/>
              <a:gd name="connsiteY12" fmla="*/ 13090 h 19755"/>
              <a:gd name="connsiteX13" fmla="*/ 8485 w 21600"/>
              <a:gd name="connsiteY13" fmla="*/ 19755 h 19755"/>
              <a:gd name="connsiteX14" fmla="*/ 7715 w 21600"/>
              <a:gd name="connsiteY14" fmla="*/ 13782 h 19755"/>
              <a:gd name="connsiteX15" fmla="*/ 4762 w 21600"/>
              <a:gd name="connsiteY15" fmla="*/ 15772 h 19755"/>
              <a:gd name="connsiteX16" fmla="*/ 5667 w 21600"/>
              <a:gd name="connsiteY16" fmla="*/ 12092 h 19755"/>
              <a:gd name="connsiteX17" fmla="*/ 135 w 21600"/>
              <a:gd name="connsiteY17" fmla="*/ 12742 h 19755"/>
              <a:gd name="connsiteX18" fmla="*/ 3722 w 21600"/>
              <a:gd name="connsiteY18" fmla="*/ 9930 h 19755"/>
              <a:gd name="connsiteX19" fmla="*/ 0 w 21600"/>
              <a:gd name="connsiteY19" fmla="*/ 6770 h 19755"/>
              <a:gd name="connsiteX20" fmla="*/ 4627 w 21600"/>
              <a:gd name="connsiteY20" fmla="*/ 5772 h 19755"/>
              <a:gd name="connsiteX21" fmla="*/ 99 w 21600"/>
              <a:gd name="connsiteY21" fmla="*/ 2822 h 19755"/>
              <a:gd name="connsiteX22" fmla="*/ 7312 w 21600"/>
              <a:gd name="connsiteY22" fmla="*/ 4475 h 19755"/>
              <a:gd name="connsiteX23" fmla="*/ 8352 w 21600"/>
              <a:gd name="connsiteY23" fmla="*/ 450 h 19755"/>
              <a:gd name="connsiteX24" fmla="*/ 10800 w 21600"/>
              <a:gd name="connsiteY24" fmla="*/ 3955 h 19755"/>
              <a:gd name="connsiteX0" fmla="*/ 10800 w 21600"/>
              <a:gd name="connsiteY0" fmla="*/ 3955 h 19755"/>
              <a:gd name="connsiteX1" fmla="*/ 14883 w 21600"/>
              <a:gd name="connsiteY1" fmla="*/ 0 h 19755"/>
              <a:gd name="connsiteX2" fmla="*/ 14155 w 21600"/>
              <a:gd name="connsiteY2" fmla="*/ 3480 h 19755"/>
              <a:gd name="connsiteX3" fmla="*/ 18380 w 21600"/>
              <a:gd name="connsiteY3" fmla="*/ 2612 h 19755"/>
              <a:gd name="connsiteX4" fmla="*/ 16702 w 21600"/>
              <a:gd name="connsiteY4" fmla="*/ 5470 h 19755"/>
              <a:gd name="connsiteX5" fmla="*/ 21097 w 21600"/>
              <a:gd name="connsiteY5" fmla="*/ 6292 h 19755"/>
              <a:gd name="connsiteX6" fmla="*/ 17607 w 21600"/>
              <a:gd name="connsiteY6" fmla="*/ 8630 h 19755"/>
              <a:gd name="connsiteX7" fmla="*/ 21600 w 21600"/>
              <a:gd name="connsiteY7" fmla="*/ 11445 h 19755"/>
              <a:gd name="connsiteX8" fmla="*/ 16837 w 21600"/>
              <a:gd name="connsiteY8" fmla="*/ 11097 h 19755"/>
              <a:gd name="connsiteX9" fmla="*/ 18145 w 21600"/>
              <a:gd name="connsiteY9" fmla="*/ 16250 h 19755"/>
              <a:gd name="connsiteX10" fmla="*/ 14020 w 21600"/>
              <a:gd name="connsiteY10" fmla="*/ 12612 h 19755"/>
              <a:gd name="connsiteX11" fmla="*/ 13247 w 21600"/>
              <a:gd name="connsiteY11" fmla="*/ 17892 h 19755"/>
              <a:gd name="connsiteX12" fmla="*/ 10532 w 21600"/>
              <a:gd name="connsiteY12" fmla="*/ 13090 h 19755"/>
              <a:gd name="connsiteX13" fmla="*/ 8485 w 21600"/>
              <a:gd name="connsiteY13" fmla="*/ 19755 h 19755"/>
              <a:gd name="connsiteX14" fmla="*/ 7715 w 21600"/>
              <a:gd name="connsiteY14" fmla="*/ 13782 h 19755"/>
              <a:gd name="connsiteX15" fmla="*/ 4762 w 21600"/>
              <a:gd name="connsiteY15" fmla="*/ 15772 h 19755"/>
              <a:gd name="connsiteX16" fmla="*/ 5667 w 21600"/>
              <a:gd name="connsiteY16" fmla="*/ 12092 h 19755"/>
              <a:gd name="connsiteX17" fmla="*/ 135 w 21600"/>
              <a:gd name="connsiteY17" fmla="*/ 12742 h 19755"/>
              <a:gd name="connsiteX18" fmla="*/ 3722 w 21600"/>
              <a:gd name="connsiteY18" fmla="*/ 9930 h 19755"/>
              <a:gd name="connsiteX19" fmla="*/ 0 w 21600"/>
              <a:gd name="connsiteY19" fmla="*/ 6770 h 19755"/>
              <a:gd name="connsiteX20" fmla="*/ 4627 w 21600"/>
              <a:gd name="connsiteY20" fmla="*/ 5772 h 19755"/>
              <a:gd name="connsiteX21" fmla="*/ 2447 w 21600"/>
              <a:gd name="connsiteY21" fmla="*/ 3613 h 19755"/>
              <a:gd name="connsiteX22" fmla="*/ 7312 w 21600"/>
              <a:gd name="connsiteY22" fmla="*/ 4475 h 19755"/>
              <a:gd name="connsiteX23" fmla="*/ 8352 w 21600"/>
              <a:gd name="connsiteY23" fmla="*/ 450 h 19755"/>
              <a:gd name="connsiteX24" fmla="*/ 10800 w 21600"/>
              <a:gd name="connsiteY24" fmla="*/ 3955 h 19755"/>
              <a:gd name="connsiteX0" fmla="*/ 10800 w 21600"/>
              <a:gd name="connsiteY0" fmla="*/ 3505 h 19305"/>
              <a:gd name="connsiteX1" fmla="*/ 14251 w 21600"/>
              <a:gd name="connsiteY1" fmla="*/ 868 h 19305"/>
              <a:gd name="connsiteX2" fmla="*/ 14155 w 21600"/>
              <a:gd name="connsiteY2" fmla="*/ 3030 h 19305"/>
              <a:gd name="connsiteX3" fmla="*/ 18380 w 21600"/>
              <a:gd name="connsiteY3" fmla="*/ 2162 h 19305"/>
              <a:gd name="connsiteX4" fmla="*/ 16702 w 21600"/>
              <a:gd name="connsiteY4" fmla="*/ 5020 h 19305"/>
              <a:gd name="connsiteX5" fmla="*/ 21097 w 21600"/>
              <a:gd name="connsiteY5" fmla="*/ 5842 h 19305"/>
              <a:gd name="connsiteX6" fmla="*/ 17607 w 21600"/>
              <a:gd name="connsiteY6" fmla="*/ 8180 h 19305"/>
              <a:gd name="connsiteX7" fmla="*/ 21600 w 21600"/>
              <a:gd name="connsiteY7" fmla="*/ 10995 h 19305"/>
              <a:gd name="connsiteX8" fmla="*/ 16837 w 21600"/>
              <a:gd name="connsiteY8" fmla="*/ 10647 h 19305"/>
              <a:gd name="connsiteX9" fmla="*/ 18145 w 21600"/>
              <a:gd name="connsiteY9" fmla="*/ 15800 h 19305"/>
              <a:gd name="connsiteX10" fmla="*/ 14020 w 21600"/>
              <a:gd name="connsiteY10" fmla="*/ 12162 h 19305"/>
              <a:gd name="connsiteX11" fmla="*/ 13247 w 21600"/>
              <a:gd name="connsiteY11" fmla="*/ 17442 h 19305"/>
              <a:gd name="connsiteX12" fmla="*/ 10532 w 21600"/>
              <a:gd name="connsiteY12" fmla="*/ 12640 h 19305"/>
              <a:gd name="connsiteX13" fmla="*/ 8485 w 21600"/>
              <a:gd name="connsiteY13" fmla="*/ 19305 h 19305"/>
              <a:gd name="connsiteX14" fmla="*/ 7715 w 21600"/>
              <a:gd name="connsiteY14" fmla="*/ 13332 h 19305"/>
              <a:gd name="connsiteX15" fmla="*/ 4762 w 21600"/>
              <a:gd name="connsiteY15" fmla="*/ 15322 h 19305"/>
              <a:gd name="connsiteX16" fmla="*/ 5667 w 21600"/>
              <a:gd name="connsiteY16" fmla="*/ 11642 h 19305"/>
              <a:gd name="connsiteX17" fmla="*/ 135 w 21600"/>
              <a:gd name="connsiteY17" fmla="*/ 12292 h 19305"/>
              <a:gd name="connsiteX18" fmla="*/ 3722 w 21600"/>
              <a:gd name="connsiteY18" fmla="*/ 9480 h 19305"/>
              <a:gd name="connsiteX19" fmla="*/ 0 w 21600"/>
              <a:gd name="connsiteY19" fmla="*/ 6320 h 19305"/>
              <a:gd name="connsiteX20" fmla="*/ 4627 w 21600"/>
              <a:gd name="connsiteY20" fmla="*/ 5322 h 19305"/>
              <a:gd name="connsiteX21" fmla="*/ 2447 w 21600"/>
              <a:gd name="connsiteY21" fmla="*/ 3163 h 19305"/>
              <a:gd name="connsiteX22" fmla="*/ 7312 w 21600"/>
              <a:gd name="connsiteY22" fmla="*/ 4025 h 19305"/>
              <a:gd name="connsiteX23" fmla="*/ 8352 w 21600"/>
              <a:gd name="connsiteY23" fmla="*/ 0 h 19305"/>
              <a:gd name="connsiteX24" fmla="*/ 10800 w 21600"/>
              <a:gd name="connsiteY24" fmla="*/ 3505 h 19305"/>
              <a:gd name="connsiteX0" fmla="*/ 10800 w 21600"/>
              <a:gd name="connsiteY0" fmla="*/ 3505 h 19305"/>
              <a:gd name="connsiteX1" fmla="*/ 14251 w 21600"/>
              <a:gd name="connsiteY1" fmla="*/ 868 h 19305"/>
              <a:gd name="connsiteX2" fmla="*/ 14155 w 21600"/>
              <a:gd name="connsiteY2" fmla="*/ 3030 h 19305"/>
              <a:gd name="connsiteX3" fmla="*/ 17477 w 21600"/>
              <a:gd name="connsiteY3" fmla="*/ 2162 h 19305"/>
              <a:gd name="connsiteX4" fmla="*/ 16702 w 21600"/>
              <a:gd name="connsiteY4" fmla="*/ 5020 h 19305"/>
              <a:gd name="connsiteX5" fmla="*/ 21097 w 21600"/>
              <a:gd name="connsiteY5" fmla="*/ 5842 h 19305"/>
              <a:gd name="connsiteX6" fmla="*/ 17607 w 21600"/>
              <a:gd name="connsiteY6" fmla="*/ 8180 h 19305"/>
              <a:gd name="connsiteX7" fmla="*/ 21600 w 21600"/>
              <a:gd name="connsiteY7" fmla="*/ 10995 h 19305"/>
              <a:gd name="connsiteX8" fmla="*/ 16837 w 21600"/>
              <a:gd name="connsiteY8" fmla="*/ 10647 h 19305"/>
              <a:gd name="connsiteX9" fmla="*/ 18145 w 21600"/>
              <a:gd name="connsiteY9" fmla="*/ 15800 h 19305"/>
              <a:gd name="connsiteX10" fmla="*/ 14020 w 21600"/>
              <a:gd name="connsiteY10" fmla="*/ 12162 h 19305"/>
              <a:gd name="connsiteX11" fmla="*/ 13247 w 21600"/>
              <a:gd name="connsiteY11" fmla="*/ 17442 h 19305"/>
              <a:gd name="connsiteX12" fmla="*/ 10532 w 21600"/>
              <a:gd name="connsiteY12" fmla="*/ 12640 h 19305"/>
              <a:gd name="connsiteX13" fmla="*/ 8485 w 21600"/>
              <a:gd name="connsiteY13" fmla="*/ 19305 h 19305"/>
              <a:gd name="connsiteX14" fmla="*/ 7715 w 21600"/>
              <a:gd name="connsiteY14" fmla="*/ 13332 h 19305"/>
              <a:gd name="connsiteX15" fmla="*/ 4762 w 21600"/>
              <a:gd name="connsiteY15" fmla="*/ 15322 h 19305"/>
              <a:gd name="connsiteX16" fmla="*/ 5667 w 21600"/>
              <a:gd name="connsiteY16" fmla="*/ 11642 h 19305"/>
              <a:gd name="connsiteX17" fmla="*/ 135 w 21600"/>
              <a:gd name="connsiteY17" fmla="*/ 12292 h 19305"/>
              <a:gd name="connsiteX18" fmla="*/ 3722 w 21600"/>
              <a:gd name="connsiteY18" fmla="*/ 9480 h 19305"/>
              <a:gd name="connsiteX19" fmla="*/ 0 w 21600"/>
              <a:gd name="connsiteY19" fmla="*/ 6320 h 19305"/>
              <a:gd name="connsiteX20" fmla="*/ 4627 w 21600"/>
              <a:gd name="connsiteY20" fmla="*/ 5322 h 19305"/>
              <a:gd name="connsiteX21" fmla="*/ 2447 w 21600"/>
              <a:gd name="connsiteY21" fmla="*/ 3163 h 19305"/>
              <a:gd name="connsiteX22" fmla="*/ 7312 w 21600"/>
              <a:gd name="connsiteY22" fmla="*/ 4025 h 19305"/>
              <a:gd name="connsiteX23" fmla="*/ 8352 w 21600"/>
              <a:gd name="connsiteY23" fmla="*/ 0 h 19305"/>
              <a:gd name="connsiteX24" fmla="*/ 10800 w 21600"/>
              <a:gd name="connsiteY24" fmla="*/ 3505 h 19305"/>
              <a:gd name="connsiteX0" fmla="*/ 10800 w 21600"/>
              <a:gd name="connsiteY0" fmla="*/ 3505 h 19305"/>
              <a:gd name="connsiteX1" fmla="*/ 14251 w 21600"/>
              <a:gd name="connsiteY1" fmla="*/ 868 h 19305"/>
              <a:gd name="connsiteX2" fmla="*/ 14155 w 21600"/>
              <a:gd name="connsiteY2" fmla="*/ 3030 h 19305"/>
              <a:gd name="connsiteX3" fmla="*/ 17477 w 21600"/>
              <a:gd name="connsiteY3" fmla="*/ 2162 h 19305"/>
              <a:gd name="connsiteX4" fmla="*/ 16702 w 21600"/>
              <a:gd name="connsiteY4" fmla="*/ 5020 h 19305"/>
              <a:gd name="connsiteX5" fmla="*/ 21097 w 21600"/>
              <a:gd name="connsiteY5" fmla="*/ 5842 h 19305"/>
              <a:gd name="connsiteX6" fmla="*/ 17607 w 21600"/>
              <a:gd name="connsiteY6" fmla="*/ 8180 h 19305"/>
              <a:gd name="connsiteX7" fmla="*/ 21600 w 21600"/>
              <a:gd name="connsiteY7" fmla="*/ 10995 h 19305"/>
              <a:gd name="connsiteX8" fmla="*/ 16837 w 21600"/>
              <a:gd name="connsiteY8" fmla="*/ 10647 h 19305"/>
              <a:gd name="connsiteX9" fmla="*/ 18145 w 21600"/>
              <a:gd name="connsiteY9" fmla="*/ 15800 h 19305"/>
              <a:gd name="connsiteX10" fmla="*/ 14020 w 21600"/>
              <a:gd name="connsiteY10" fmla="*/ 12162 h 19305"/>
              <a:gd name="connsiteX11" fmla="*/ 13247 w 21600"/>
              <a:gd name="connsiteY11" fmla="*/ 17442 h 19305"/>
              <a:gd name="connsiteX12" fmla="*/ 10532 w 21600"/>
              <a:gd name="connsiteY12" fmla="*/ 12640 h 19305"/>
              <a:gd name="connsiteX13" fmla="*/ 8485 w 21600"/>
              <a:gd name="connsiteY13" fmla="*/ 19305 h 19305"/>
              <a:gd name="connsiteX14" fmla="*/ 7715 w 21600"/>
              <a:gd name="connsiteY14" fmla="*/ 13332 h 19305"/>
              <a:gd name="connsiteX15" fmla="*/ 4762 w 21600"/>
              <a:gd name="connsiteY15" fmla="*/ 15322 h 19305"/>
              <a:gd name="connsiteX16" fmla="*/ 5667 w 21600"/>
              <a:gd name="connsiteY16" fmla="*/ 11642 h 19305"/>
              <a:gd name="connsiteX17" fmla="*/ 135 w 21600"/>
              <a:gd name="connsiteY17" fmla="*/ 12292 h 19305"/>
              <a:gd name="connsiteX18" fmla="*/ 3722 w 21600"/>
              <a:gd name="connsiteY18" fmla="*/ 9480 h 19305"/>
              <a:gd name="connsiteX19" fmla="*/ 0 w 21600"/>
              <a:gd name="connsiteY19" fmla="*/ 6320 h 19305"/>
              <a:gd name="connsiteX20" fmla="*/ 4627 w 21600"/>
              <a:gd name="connsiteY20" fmla="*/ 5322 h 19305"/>
              <a:gd name="connsiteX21" fmla="*/ 4073 w 21600"/>
              <a:gd name="connsiteY21" fmla="*/ 2372 h 19305"/>
              <a:gd name="connsiteX22" fmla="*/ 7312 w 21600"/>
              <a:gd name="connsiteY22" fmla="*/ 4025 h 19305"/>
              <a:gd name="connsiteX23" fmla="*/ 8352 w 21600"/>
              <a:gd name="connsiteY23" fmla="*/ 0 h 19305"/>
              <a:gd name="connsiteX24" fmla="*/ 10800 w 21600"/>
              <a:gd name="connsiteY24" fmla="*/ 3505 h 1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19305">
                <a:moveTo>
                  <a:pt x="10800" y="3505"/>
                </a:moveTo>
                <a:lnTo>
                  <a:pt x="14251" y="868"/>
                </a:lnTo>
                <a:cubicBezTo>
                  <a:pt x="14129" y="2643"/>
                  <a:pt x="14277" y="1255"/>
                  <a:pt x="14155" y="3030"/>
                </a:cubicBezTo>
                <a:lnTo>
                  <a:pt x="17477" y="2162"/>
                </a:lnTo>
                <a:lnTo>
                  <a:pt x="16702" y="5020"/>
                </a:lnTo>
                <a:lnTo>
                  <a:pt x="21097" y="5842"/>
                </a:lnTo>
                <a:lnTo>
                  <a:pt x="17607" y="8180"/>
                </a:lnTo>
                <a:lnTo>
                  <a:pt x="21600" y="10995"/>
                </a:lnTo>
                <a:lnTo>
                  <a:pt x="16837" y="10647"/>
                </a:lnTo>
                <a:lnTo>
                  <a:pt x="18145" y="15800"/>
                </a:lnTo>
                <a:lnTo>
                  <a:pt x="14020" y="12162"/>
                </a:lnTo>
                <a:lnTo>
                  <a:pt x="13247" y="17442"/>
                </a:lnTo>
                <a:lnTo>
                  <a:pt x="10532" y="12640"/>
                </a:lnTo>
                <a:lnTo>
                  <a:pt x="8485" y="19305"/>
                </a:lnTo>
                <a:cubicBezTo>
                  <a:pt x="8228" y="17314"/>
                  <a:pt x="7972" y="15323"/>
                  <a:pt x="7715" y="13332"/>
                </a:cubicBezTo>
                <a:lnTo>
                  <a:pt x="4762" y="15322"/>
                </a:lnTo>
                <a:lnTo>
                  <a:pt x="5667" y="11642"/>
                </a:lnTo>
                <a:lnTo>
                  <a:pt x="135" y="12292"/>
                </a:lnTo>
                <a:lnTo>
                  <a:pt x="3722" y="9480"/>
                </a:lnTo>
                <a:lnTo>
                  <a:pt x="0" y="6320"/>
                </a:lnTo>
                <a:lnTo>
                  <a:pt x="4627" y="5322"/>
                </a:lnTo>
                <a:cubicBezTo>
                  <a:pt x="4442" y="4339"/>
                  <a:pt x="4258" y="3355"/>
                  <a:pt x="4073" y="2372"/>
                </a:cubicBezTo>
                <a:lnTo>
                  <a:pt x="7312" y="4025"/>
                </a:lnTo>
                <a:lnTo>
                  <a:pt x="8352" y="0"/>
                </a:lnTo>
                <a:lnTo>
                  <a:pt x="10800" y="350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17454482" y="7397668"/>
                <a:ext cx="3425297" cy="87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>
                            <a:solidFill>
                              <a:prstClr val="whit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5000" b="1" i="1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sz="5000" b="1" i="1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𝟑𝟎</m:t>
                        </m:r>
                      </m:sup>
                    </m:sSup>
                  </m:oMath>
                </a14:m>
                <a:r>
                  <a:rPr lang="en-US" sz="5000" dirty="0">
                    <a:solidFill>
                      <a:prstClr val="white"/>
                    </a:solidFill>
                  </a:rPr>
                  <a:t> clauses</a:t>
                </a: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82" y="7397668"/>
                <a:ext cx="3425297" cy="879215"/>
              </a:xfrm>
              <a:prstGeom prst="rect">
                <a:avLst/>
              </a:prstGeom>
              <a:blipFill rotWithShape="0">
                <a:blip r:embed="rId8"/>
                <a:stretch>
                  <a:fillRect t="-14583" r="-7829" b="-3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Left Brace 248"/>
          <p:cNvSpPr/>
          <p:nvPr/>
        </p:nvSpPr>
        <p:spPr>
          <a:xfrm rot="5400000">
            <a:off x="19023875" y="2903038"/>
            <a:ext cx="451615" cy="76946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13734887" y="5013483"/>
            <a:ext cx="1624680" cy="1600460"/>
            <a:chOff x="1462752" y="1813810"/>
            <a:chExt cx="1499825" cy="1600460"/>
          </a:xfrm>
        </p:grpSpPr>
        <p:sp>
          <p:nvSpPr>
            <p:cNvPr id="132" name="TextBox 131"/>
            <p:cNvSpPr txBox="1"/>
            <p:nvPr/>
          </p:nvSpPr>
          <p:spPr>
            <a:xfrm>
              <a:off x="1462752" y="1813810"/>
              <a:ext cx="149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7030A0"/>
                  </a:solidFill>
                </a:rPr>
                <a:t>Hard</a:t>
              </a:r>
              <a:endParaRPr lang="en-US" sz="3600" b="1" dirty="0">
                <a:solidFill>
                  <a:srgbClr val="7030A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71959" y="2767939"/>
              <a:ext cx="1480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4">
                      <a:lumMod val="75000"/>
                    </a:schemeClr>
                  </a:solidFill>
                </a:rPr>
                <a:t>Soft</a:t>
              </a:r>
              <a:endParaRPr 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63711" y="2415171"/>
              <a:ext cx="374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</p:grpSp>
      <p:sp>
        <p:nvSpPr>
          <p:cNvPr id="135" name="Folded Corner 134"/>
          <p:cNvSpPr/>
          <p:nvPr/>
        </p:nvSpPr>
        <p:spPr>
          <a:xfrm>
            <a:off x="13744863" y="4958992"/>
            <a:ext cx="1614705" cy="1705966"/>
          </a:xfrm>
          <a:prstGeom prst="foldedCorne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7190" y="11006103"/>
            <a:ext cx="556019" cy="41701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7190" y="11659903"/>
            <a:ext cx="556019" cy="41701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07190" y="12270996"/>
            <a:ext cx="556019" cy="417015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1370" y="10998483"/>
            <a:ext cx="556019" cy="417015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1370" y="11652283"/>
            <a:ext cx="556019" cy="417015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1370" y="12263376"/>
            <a:ext cx="556019" cy="417015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20814116" y="24316010"/>
            <a:ext cx="4189731" cy="1580159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defRPr/>
            </a:pPr>
            <a:r>
              <a:rPr lang="en-US" sz="2200" b="1" dirty="0" smtClean="0"/>
              <a:t>PA: Program </a:t>
            </a:r>
            <a:r>
              <a:rPr lang="en-US" sz="2200" b="1" smtClean="0"/>
              <a:t>Analysis    </a:t>
            </a:r>
          </a:p>
          <a:p>
            <a:pPr defTabSz="914400">
              <a:defRPr/>
            </a:pPr>
            <a:r>
              <a:rPr lang="en-US" sz="2200" b="1" dirty="0" smtClean="0"/>
              <a:t>AR: Advisor Recommendation    RC: Relational Classification</a:t>
            </a:r>
            <a:endParaRPr lang="en-US" sz="2200" dirty="0" smtClean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600" y="11976100"/>
            <a:ext cx="0" cy="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0" y="12090400"/>
            <a:ext cx="0" cy="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400" y="12280900"/>
            <a:ext cx="0" cy="0"/>
          </a:xfrm>
          <a:prstGeom prst="rect">
            <a:avLst/>
          </a:prstGeom>
        </p:spPr>
      </p:pic>
      <p:sp>
        <p:nvSpPr>
          <p:cNvPr id="239" name="Rectangle 238"/>
          <p:cNvSpPr/>
          <p:nvPr/>
        </p:nvSpPr>
        <p:spPr>
          <a:xfrm>
            <a:off x="26293313" y="8484937"/>
            <a:ext cx="1879828" cy="11199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Relational Constraints 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9163180" y="6219756"/>
            <a:ext cx="2576591" cy="14188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MaxSAT</a:t>
            </a:r>
            <a:r>
              <a:rPr lang="en-US" sz="3000" dirty="0" smtClean="0">
                <a:solidFill>
                  <a:schemeClr val="tx1"/>
                </a:solidFill>
              </a:rPr>
              <a:t> Instance with relevant clauses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2756180" y="8558340"/>
            <a:ext cx="1556673" cy="10908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Current 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254403" y="10723200"/>
            <a:ext cx="1537393" cy="11794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Final 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26093115" y="6204879"/>
            <a:ext cx="2186133" cy="137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Eager Proof Exploitation</a:t>
            </a:r>
            <a:endParaRPr lang="en-US" sz="3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32671899" y="6193426"/>
            <a:ext cx="1776037" cy="136191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MaxSAT</a:t>
            </a:r>
            <a:r>
              <a:rPr lang="en-US" sz="3000" dirty="0" smtClean="0"/>
              <a:t> Solver</a:t>
            </a:r>
            <a:endParaRPr lang="en-US" sz="3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28836554" y="10652199"/>
            <a:ext cx="2845015" cy="15453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Lazy Counterexample Refutation</a:t>
            </a:r>
            <a:endParaRPr lang="en-US" sz="3000" dirty="0"/>
          </a:p>
        </p:txBody>
      </p:sp>
      <p:sp>
        <p:nvSpPr>
          <p:cNvPr id="242" name="Diamond 241"/>
          <p:cNvSpPr/>
          <p:nvPr/>
        </p:nvSpPr>
        <p:spPr>
          <a:xfrm>
            <a:off x="32756180" y="10709289"/>
            <a:ext cx="1503165" cy="115957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Done?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8459133" y="6543399"/>
            <a:ext cx="584640" cy="8234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 rot="16200000">
            <a:off x="31936772" y="6543399"/>
            <a:ext cx="584640" cy="8234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/>
          <p:cNvSpPr/>
          <p:nvPr/>
        </p:nvSpPr>
        <p:spPr>
          <a:xfrm rot="16200000">
            <a:off x="33215442" y="7664791"/>
            <a:ext cx="584640" cy="823454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/>
          <p:cNvSpPr/>
          <p:nvPr/>
        </p:nvSpPr>
        <p:spPr>
          <a:xfrm rot="16200000">
            <a:off x="33242196" y="9765097"/>
            <a:ext cx="584640" cy="823454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own Arrow 149"/>
          <p:cNvSpPr/>
          <p:nvPr/>
        </p:nvSpPr>
        <p:spPr>
          <a:xfrm rot="16200000">
            <a:off x="31871731" y="10901198"/>
            <a:ext cx="772028" cy="823454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own Arrow 154"/>
          <p:cNvSpPr/>
          <p:nvPr/>
        </p:nvSpPr>
        <p:spPr>
          <a:xfrm rot="16200000">
            <a:off x="26893861" y="7581695"/>
            <a:ext cx="584640" cy="823454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16200000">
            <a:off x="30135349" y="7711596"/>
            <a:ext cx="652147" cy="2711886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Callout 242"/>
          <p:cNvSpPr/>
          <p:nvPr/>
        </p:nvSpPr>
        <p:spPr>
          <a:xfrm>
            <a:off x="26432914" y="4774571"/>
            <a:ext cx="2730266" cy="1175743"/>
          </a:xfrm>
          <a:prstGeom prst="wedgeEllipseCallout">
            <a:avLst>
              <a:gd name="adj1" fmla="val -31055"/>
              <a:gd name="adj2" fmla="val 897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lvl="0" algn="ctr" defTabSz="914400">
              <a:defRPr/>
            </a:pPr>
            <a:r>
              <a:rPr lang="en-US" sz="2600" kern="0"/>
              <a:t>O</a:t>
            </a:r>
            <a:r>
              <a:rPr lang="en-US" sz="2600" kern="0" smtClean="0"/>
              <a:t>ptimal </a:t>
            </a:r>
            <a:r>
              <a:rPr lang="en-US" sz="2600" kern="0" dirty="0"/>
              <a:t>for Horn Clauses </a:t>
            </a:r>
          </a:p>
        </p:txBody>
      </p:sp>
      <p:sp>
        <p:nvSpPr>
          <p:cNvPr id="159" name="Oval Callout 158"/>
          <p:cNvSpPr/>
          <p:nvPr/>
        </p:nvSpPr>
        <p:spPr>
          <a:xfrm>
            <a:off x="32890805" y="11895008"/>
            <a:ext cx="3210654" cy="1358178"/>
          </a:xfrm>
          <a:prstGeom prst="wedgeEllipseCallout">
            <a:avLst>
              <a:gd name="adj1" fmla="val -25377"/>
              <a:gd name="adj2" fmla="val -6767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lvl="0" algn="ctr" defTabSz="914400">
              <a:defRPr/>
            </a:pPr>
            <a:r>
              <a:rPr lang="en-US" sz="2600" kern="0" dirty="0" smtClean="0"/>
              <a:t>Terminates with a sound, optimal solution</a:t>
            </a:r>
            <a:endParaRPr lang="en-US" sz="2600" kern="0" dirty="0"/>
          </a:p>
        </p:txBody>
      </p:sp>
      <p:sp>
        <p:nvSpPr>
          <p:cNvPr id="161" name="TextBox 160"/>
          <p:cNvSpPr txBox="1"/>
          <p:nvPr/>
        </p:nvSpPr>
        <p:spPr>
          <a:xfrm>
            <a:off x="32061668" y="11034196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No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2" name="Down Arrow 161"/>
          <p:cNvSpPr/>
          <p:nvPr/>
        </p:nvSpPr>
        <p:spPr>
          <a:xfrm rot="5400000">
            <a:off x="34396260" y="10862162"/>
            <a:ext cx="772028" cy="823454"/>
          </a:xfrm>
          <a:prstGeom prst="downArrow">
            <a:avLst/>
          </a:prstGeom>
          <a:solidFill>
            <a:srgbClr val="0070C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4370547" y="10977382"/>
            <a:ext cx="70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Yes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864" y="15558371"/>
            <a:ext cx="4858043" cy="25603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309" y="18152262"/>
            <a:ext cx="4811151" cy="25603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158" y="20755674"/>
            <a:ext cx="4898424" cy="256032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347" y="15546254"/>
            <a:ext cx="4754880" cy="256032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85" y="18178347"/>
            <a:ext cx="4669361" cy="256032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85" y="20781264"/>
            <a:ext cx="4754880" cy="256032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992" y="18189511"/>
            <a:ext cx="4858043" cy="256032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698" y="20781264"/>
            <a:ext cx="4858043" cy="256032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958763" y="14998084"/>
            <a:ext cx="6286500" cy="41910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698" y="15554662"/>
            <a:ext cx="485804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alibri Light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D355A42788143AE0FB0D22F302F2E" ma:contentTypeVersion="1" ma:contentTypeDescription="Create a new document." ma:contentTypeScope="" ma:versionID="f73ec8d0d608a6210d5f04b254be9371">
  <xsd:schema xmlns:xsd="http://www.w3.org/2001/XMLSchema" xmlns:xs="http://www.w3.org/2001/XMLSchema" xmlns:p="http://schemas.microsoft.com/office/2006/metadata/properties" xmlns:ns3="645017dd-093d-4fe6-8749-94edcd17ab36" targetNamespace="http://schemas.microsoft.com/office/2006/metadata/properties" ma:root="true" ma:fieldsID="f32456dbc7909b84c9f596fd45c17c55" ns3:_="">
    <xsd:import namespace="645017dd-093d-4fe6-8749-94edcd17ab3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017dd-093d-4fe6-8749-94edcd17ab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7ADF4-990C-4F6C-98CC-2A67D52818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EE2170-C642-4B76-932E-C8D6E15CF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017dd-093d-4fe6-8749-94edcd17a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D32B83-F150-40F7-8016-6AE7B6C34178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645017dd-093d-4fe6-8749-94edcd17ab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10882</TotalTime>
  <Words>512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</dc:creator>
  <cp:lastModifiedBy>Mangal, Ravi</cp:lastModifiedBy>
  <cp:revision>278</cp:revision>
  <cp:lastPrinted>2016-02-10T22:53:52Z</cp:lastPrinted>
  <dcterms:created xsi:type="dcterms:W3CDTF">2014-03-07T02:41:40Z</dcterms:created>
  <dcterms:modified xsi:type="dcterms:W3CDTF">2016-02-23T21:51:54Z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0x010100F8ED355A42788143AE0FB0D22F302F2E</vt:lpwstr>
  </property>
</Properties>
</file>