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1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2.xml" ContentType="application/vnd.openxmlformats-officedocument.presentationml.tags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notesSlides/notesSlide12.xml" ContentType="application/vnd.openxmlformats-officedocument.presentationml.notesSlide+xml"/>
  <Override PartName="/ppt/tags/tag28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1" r:id="rId3"/>
    <p:sldId id="317" r:id="rId4"/>
    <p:sldId id="296" r:id="rId5"/>
    <p:sldId id="315" r:id="rId6"/>
    <p:sldId id="303" r:id="rId7"/>
    <p:sldId id="316" r:id="rId8"/>
    <p:sldId id="305" r:id="rId9"/>
    <p:sldId id="318" r:id="rId10"/>
    <p:sldId id="306" r:id="rId11"/>
    <p:sldId id="307" r:id="rId12"/>
    <p:sldId id="308" r:id="rId13"/>
    <p:sldId id="293" r:id="rId14"/>
    <p:sldId id="309" r:id="rId15"/>
    <p:sldId id="325" r:id="rId16"/>
    <p:sldId id="319" r:id="rId17"/>
    <p:sldId id="326" r:id="rId18"/>
    <p:sldId id="323" r:id="rId19"/>
    <p:sldId id="270" r:id="rId20"/>
    <p:sldId id="273" r:id="rId21"/>
    <p:sldId id="314" r:id="rId22"/>
    <p:sldId id="280" r:id="rId23"/>
    <p:sldId id="321" r:id="rId24"/>
    <p:sldId id="322" r:id="rId25"/>
    <p:sldId id="274" r:id="rId26"/>
    <p:sldId id="298" r:id="rId27"/>
    <p:sldId id="310" r:id="rId28"/>
    <p:sldId id="311" r:id="rId29"/>
    <p:sldId id="312" r:id="rId30"/>
    <p:sldId id="275" r:id="rId31"/>
    <p:sldId id="276" r:id="rId32"/>
    <p:sldId id="277" r:id="rId33"/>
    <p:sldId id="320" r:id="rId34"/>
    <p:sldId id="281" r:id="rId35"/>
    <p:sldId id="313" r:id="rId36"/>
    <p:sldId id="283" r:id="rId3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i Mangal" initials="RM" lastIdx="1" clrIdx="0">
    <p:extLst>
      <p:ext uri="{19B8F6BF-5375-455C-9EA6-DF929625EA0E}">
        <p15:presenceInfo xmlns:p15="http://schemas.microsoft.com/office/powerpoint/2012/main" userId="8f0c9b50f7d05f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87555" autoAdjust="0"/>
  </p:normalViewPr>
  <p:slideViewPr>
    <p:cSldViewPr snapToGrid="0">
      <p:cViewPr varScale="1">
        <p:scale>
          <a:sx n="54" d="100"/>
          <a:sy n="54" d="100"/>
        </p:scale>
        <p:origin x="87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vi\Desktop\SlidesTem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vi\Desktop\SlidesTem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vi\Desktop\SlidesTem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vi\Desktop\SlidesTem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vi\Desktop\SlidesTem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Sheet1!$D$39</c:f>
              <c:strCache>
                <c:ptCount val="1"/>
                <c:pt idx="0">
                  <c:v> 2CFA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Sheet1!$E$36:$N$36</c:f>
              <c:strCache>
                <c:ptCount val="10"/>
                <c:pt idx="0">
                  <c:v>antlr</c:v>
                </c:pt>
                <c:pt idx="1">
                  <c:v>avrora</c:v>
                </c:pt>
                <c:pt idx="2">
                  <c:v>bloat</c:v>
                </c:pt>
                <c:pt idx="3">
                  <c:v>chart</c:v>
                </c:pt>
                <c:pt idx="4">
                  <c:v>hsqldb</c:v>
                </c:pt>
                <c:pt idx="5">
                  <c:v>luindex</c:v>
                </c:pt>
                <c:pt idx="6">
                  <c:v>lusearch</c:v>
                </c:pt>
                <c:pt idx="7">
                  <c:v>pmd</c:v>
                </c:pt>
                <c:pt idx="8">
                  <c:v>sunflow</c:v>
                </c:pt>
                <c:pt idx="9">
                  <c:v>xalan</c:v>
                </c:pt>
              </c:strCache>
            </c:strRef>
          </c:cat>
          <c:val>
            <c:numRef>
              <c:f>Sheet1!$E$39:$N$39</c:f>
              <c:numCache>
                <c:formatCode>General</c:formatCode>
                <c:ptCount val="10"/>
                <c:pt idx="0">
                  <c:v>72</c:v>
                </c:pt>
                <c:pt idx="1">
                  <c:v>68</c:v>
                </c:pt>
                <c:pt idx="2">
                  <c:v>239</c:v>
                </c:pt>
                <c:pt idx="3">
                  <c:v>256</c:v>
                </c:pt>
                <c:pt idx="4">
                  <c:v>158</c:v>
                </c:pt>
                <c:pt idx="5">
                  <c:v>83</c:v>
                </c:pt>
                <c:pt idx="6">
                  <c:v>80</c:v>
                </c:pt>
                <c:pt idx="7">
                  <c:v>112</c:v>
                </c:pt>
                <c:pt idx="8">
                  <c:v>279</c:v>
                </c:pt>
                <c:pt idx="9">
                  <c:v>82</c:v>
                </c:pt>
              </c:numCache>
            </c:numRef>
          </c:val>
        </c:ser>
        <c:ser>
          <c:idx val="4"/>
          <c:order val="4"/>
          <c:tx>
            <c:strRef>
              <c:f>Sheet1!$D$41</c:f>
              <c:strCache>
                <c:ptCount val="1"/>
                <c:pt idx="0">
                  <c:v> SBA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Sheet1!$E$36:$N$36</c:f>
              <c:strCache>
                <c:ptCount val="10"/>
                <c:pt idx="0">
                  <c:v>antlr</c:v>
                </c:pt>
                <c:pt idx="1">
                  <c:v>avrora</c:v>
                </c:pt>
                <c:pt idx="2">
                  <c:v>bloat</c:v>
                </c:pt>
                <c:pt idx="3">
                  <c:v>chart</c:v>
                </c:pt>
                <c:pt idx="4">
                  <c:v>hsqldb</c:v>
                </c:pt>
                <c:pt idx="5">
                  <c:v>luindex</c:v>
                </c:pt>
                <c:pt idx="6">
                  <c:v>lusearch</c:v>
                </c:pt>
                <c:pt idx="7">
                  <c:v>pmd</c:v>
                </c:pt>
                <c:pt idx="8">
                  <c:v>sunflow</c:v>
                </c:pt>
                <c:pt idx="9">
                  <c:v>xalan</c:v>
                </c:pt>
              </c:strCache>
            </c:strRef>
          </c:cat>
          <c:val>
            <c:numRef>
              <c:f>Sheet1!$E$41:$N$41</c:f>
              <c:numCache>
                <c:formatCode>General</c:formatCode>
                <c:ptCount val="10"/>
                <c:pt idx="0">
                  <c:v>21</c:v>
                </c:pt>
                <c:pt idx="1">
                  <c:v>17</c:v>
                </c:pt>
                <c:pt idx="2">
                  <c:v>60</c:v>
                </c:pt>
                <c:pt idx="3">
                  <c:v>51</c:v>
                </c:pt>
                <c:pt idx="4">
                  <c:v>37</c:v>
                </c:pt>
                <c:pt idx="5">
                  <c:v>27</c:v>
                </c:pt>
                <c:pt idx="6">
                  <c:v>16</c:v>
                </c:pt>
                <c:pt idx="7">
                  <c:v>29</c:v>
                </c:pt>
                <c:pt idx="8">
                  <c:v>72</c:v>
                </c:pt>
                <c:pt idx="9">
                  <c:v>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545072"/>
        <c:axId val="11354546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Sheet1!$D$37</c15:sqref>
                        </c15:formulaRef>
                      </c:ext>
                    </c:extLst>
                    <c:strCache>
                      <c:ptCount val="1"/>
                      <c:pt idx="0">
                        <c:v> 0CFAI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Sheet1!$E$36:$N$36</c15:sqref>
                        </c15:formulaRef>
                      </c:ext>
                    </c:extLst>
                    <c:strCache>
                      <c:ptCount val="10"/>
                      <c:pt idx="0">
                        <c:v>antlr</c:v>
                      </c:pt>
                      <c:pt idx="1">
                        <c:v>avrora</c:v>
                      </c:pt>
                      <c:pt idx="2">
                        <c:v>bloat</c:v>
                      </c:pt>
                      <c:pt idx="3">
                        <c:v>chart</c:v>
                      </c:pt>
                      <c:pt idx="4">
                        <c:v>hsqldb</c:v>
                      </c:pt>
                      <c:pt idx="5">
                        <c:v>luindex</c:v>
                      </c:pt>
                      <c:pt idx="6">
                        <c:v>lusearch</c:v>
                      </c:pt>
                      <c:pt idx="7">
                        <c:v>pmd</c:v>
                      </c:pt>
                      <c:pt idx="8">
                        <c:v>sunflow</c:v>
                      </c:pt>
                      <c:pt idx="9">
                        <c:v>xalan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Sheet1!$E$37:$N$37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Sheet1!$D$38</c15:sqref>
                        </c15:formulaRef>
                      </c:ext>
                    </c:extLst>
                    <c:strCache>
                      <c:ptCount val="1"/>
                      <c:pt idx="0">
                        <c:v> 1CFAI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Sheet1!$E$36:$N$36</c15:sqref>
                        </c15:formulaRef>
                      </c:ext>
                    </c:extLst>
                    <c:strCache>
                      <c:ptCount val="10"/>
                      <c:pt idx="0">
                        <c:v>antlr</c:v>
                      </c:pt>
                      <c:pt idx="1">
                        <c:v>avrora</c:v>
                      </c:pt>
                      <c:pt idx="2">
                        <c:v>bloat</c:v>
                      </c:pt>
                      <c:pt idx="3">
                        <c:v>chart</c:v>
                      </c:pt>
                      <c:pt idx="4">
                        <c:v>hsqldb</c:v>
                      </c:pt>
                      <c:pt idx="5">
                        <c:v>luindex</c:v>
                      </c:pt>
                      <c:pt idx="6">
                        <c:v>lusearch</c:v>
                      </c:pt>
                      <c:pt idx="7">
                        <c:v>pmd</c:v>
                      </c:pt>
                      <c:pt idx="8">
                        <c:v>sunflow</c:v>
                      </c:pt>
                      <c:pt idx="9">
                        <c:v>xalan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Sheet1!$E$38:$N$38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Sheet1!$D$40</c15:sqref>
                        </c15:formulaRef>
                      </c:ext>
                    </c:extLst>
                    <c:strCache>
                      <c:ptCount val="1"/>
                      <c:pt idx="0">
                        <c:v> 0CFAS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Sheet1!$E$36:$N$36</c15:sqref>
                        </c15:formulaRef>
                      </c:ext>
                    </c:extLst>
                    <c:strCache>
                      <c:ptCount val="10"/>
                      <c:pt idx="0">
                        <c:v>antlr</c:v>
                      </c:pt>
                      <c:pt idx="1">
                        <c:v>avrora</c:v>
                      </c:pt>
                      <c:pt idx="2">
                        <c:v>bloat</c:v>
                      </c:pt>
                      <c:pt idx="3">
                        <c:v>chart</c:v>
                      </c:pt>
                      <c:pt idx="4">
                        <c:v>hsqldb</c:v>
                      </c:pt>
                      <c:pt idx="5">
                        <c:v>luindex</c:v>
                      </c:pt>
                      <c:pt idx="6">
                        <c:v>lusearch</c:v>
                      </c:pt>
                      <c:pt idx="7">
                        <c:v>pmd</c:v>
                      </c:pt>
                      <c:pt idx="8">
                        <c:v>sunflow</c:v>
                      </c:pt>
                      <c:pt idx="9">
                        <c:v>xalan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Sheet1!$E$40:$N$40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1354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45464"/>
        <c:crosses val="autoZero"/>
        <c:auto val="1"/>
        <c:lblAlgn val="ctr"/>
        <c:lblOffset val="100"/>
        <c:noMultiLvlLbl val="0"/>
      </c:catAx>
      <c:valAx>
        <c:axId val="113545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(minutes)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45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Sheet1!$D$47</c:f>
              <c:strCache>
                <c:ptCount val="1"/>
                <c:pt idx="0">
                  <c:v> 2CFA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Sheet1!$E$46:$N$46</c:f>
              <c:strCache>
                <c:ptCount val="10"/>
                <c:pt idx="0">
                  <c:v>antlr</c:v>
                </c:pt>
                <c:pt idx="1">
                  <c:v>avrora</c:v>
                </c:pt>
                <c:pt idx="2">
                  <c:v>bloat</c:v>
                </c:pt>
                <c:pt idx="3">
                  <c:v>chart</c:v>
                </c:pt>
                <c:pt idx="4">
                  <c:v>hsqldb</c:v>
                </c:pt>
                <c:pt idx="5">
                  <c:v>luindex</c:v>
                </c:pt>
                <c:pt idx="6">
                  <c:v>lusearch</c:v>
                </c:pt>
                <c:pt idx="7">
                  <c:v>pmd</c:v>
                </c:pt>
                <c:pt idx="8">
                  <c:v>sunflow</c:v>
                </c:pt>
                <c:pt idx="9">
                  <c:v>xalan</c:v>
                </c:pt>
              </c:strCache>
            </c:strRef>
          </c:cat>
          <c:val>
            <c:numRef>
              <c:f>Sheet1!$E$47:$N$47</c:f>
              <c:numCache>
                <c:formatCode>General</c:formatCode>
                <c:ptCount val="10"/>
                <c:pt idx="0">
                  <c:v>41.9</c:v>
                </c:pt>
                <c:pt idx="1">
                  <c:v>41.8</c:v>
                </c:pt>
                <c:pt idx="2">
                  <c:v>54.6</c:v>
                </c:pt>
                <c:pt idx="3">
                  <c:v>35.700000000000003</c:v>
                </c:pt>
                <c:pt idx="4">
                  <c:v>34.299999999999997</c:v>
                </c:pt>
                <c:pt idx="5">
                  <c:v>38.799999999999997</c:v>
                </c:pt>
                <c:pt idx="6">
                  <c:v>39.9</c:v>
                </c:pt>
                <c:pt idx="7">
                  <c:v>35.9</c:v>
                </c:pt>
                <c:pt idx="8">
                  <c:v>31.5</c:v>
                </c:pt>
                <c:pt idx="9">
                  <c:v>42.4</c:v>
                </c:pt>
              </c:numCache>
            </c:numRef>
          </c:val>
        </c:ser>
        <c:ser>
          <c:idx val="1"/>
          <c:order val="1"/>
          <c:tx>
            <c:strRef>
              <c:f>Sheet1!$D$48</c:f>
              <c:strCache>
                <c:ptCount val="1"/>
                <c:pt idx="0">
                  <c:v> SBA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Sheet1!$E$46:$N$46</c:f>
              <c:strCache>
                <c:ptCount val="10"/>
                <c:pt idx="0">
                  <c:v>antlr</c:v>
                </c:pt>
                <c:pt idx="1">
                  <c:v>avrora</c:v>
                </c:pt>
                <c:pt idx="2">
                  <c:v>bloat</c:v>
                </c:pt>
                <c:pt idx="3">
                  <c:v>chart</c:v>
                </c:pt>
                <c:pt idx="4">
                  <c:v>hsqldb</c:v>
                </c:pt>
                <c:pt idx="5">
                  <c:v>luindex</c:v>
                </c:pt>
                <c:pt idx="6">
                  <c:v>lusearch</c:v>
                </c:pt>
                <c:pt idx="7">
                  <c:v>pmd</c:v>
                </c:pt>
                <c:pt idx="8">
                  <c:v>sunflow</c:v>
                </c:pt>
                <c:pt idx="9">
                  <c:v>xalan</c:v>
                </c:pt>
              </c:strCache>
            </c:strRef>
          </c:cat>
          <c:val>
            <c:numRef>
              <c:f>Sheet1!$E$48:$N$48</c:f>
              <c:numCache>
                <c:formatCode>General</c:formatCode>
                <c:ptCount val="10"/>
                <c:pt idx="0">
                  <c:v>6.7</c:v>
                </c:pt>
                <c:pt idx="1">
                  <c:v>6.4</c:v>
                </c:pt>
                <c:pt idx="2">
                  <c:v>9.9</c:v>
                </c:pt>
                <c:pt idx="3">
                  <c:v>7.2</c:v>
                </c:pt>
                <c:pt idx="4">
                  <c:v>6.6</c:v>
                </c:pt>
                <c:pt idx="5">
                  <c:v>6.4</c:v>
                </c:pt>
                <c:pt idx="6">
                  <c:v>6.2</c:v>
                </c:pt>
                <c:pt idx="7">
                  <c:v>6.8</c:v>
                </c:pt>
                <c:pt idx="8">
                  <c:v>7.4</c:v>
                </c:pt>
                <c:pt idx="9">
                  <c:v>6.4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765184"/>
        <c:axId val="167764792"/>
      </c:barChart>
      <c:catAx>
        <c:axId val="167765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64792"/>
        <c:crosses val="autoZero"/>
        <c:auto val="1"/>
        <c:lblAlgn val="ctr"/>
        <c:lblOffset val="100"/>
        <c:noMultiLvlLbl val="0"/>
      </c:catAx>
      <c:valAx>
        <c:axId val="167764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contexts per method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6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3"/>
          <c:order val="3"/>
          <c:tx>
            <c:strRef>
              <c:f>Sheet1!$F$84</c:f>
              <c:strCache>
                <c:ptCount val="1"/>
                <c:pt idx="0">
                  <c:v>2CFA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Sheet1!$B$85:$B$94</c:f>
              <c:strCache>
                <c:ptCount val="10"/>
                <c:pt idx="0">
                  <c:v>antlr</c:v>
                </c:pt>
                <c:pt idx="1">
                  <c:v>avrora</c:v>
                </c:pt>
                <c:pt idx="2">
                  <c:v>bloat</c:v>
                </c:pt>
                <c:pt idx="3">
                  <c:v>chart</c:v>
                </c:pt>
                <c:pt idx="4">
                  <c:v>hsqldb</c:v>
                </c:pt>
                <c:pt idx="5">
                  <c:v>luindex</c:v>
                </c:pt>
                <c:pt idx="6">
                  <c:v>lusearch</c:v>
                </c:pt>
                <c:pt idx="7">
                  <c:v>pmd</c:v>
                </c:pt>
                <c:pt idx="8">
                  <c:v>sunflow</c:v>
                </c:pt>
                <c:pt idx="9">
                  <c:v>xalan</c:v>
                </c:pt>
              </c:strCache>
            </c:strRef>
          </c:cat>
          <c:val>
            <c:numRef>
              <c:f>Sheet1!$F$85:$F$94</c:f>
              <c:numCache>
                <c:formatCode>General</c:formatCode>
                <c:ptCount val="10"/>
                <c:pt idx="0">
                  <c:v>50.1</c:v>
                </c:pt>
                <c:pt idx="1">
                  <c:v>49.7</c:v>
                </c:pt>
                <c:pt idx="2">
                  <c:v>30.5</c:v>
                </c:pt>
                <c:pt idx="3">
                  <c:v>38</c:v>
                </c:pt>
                <c:pt idx="4">
                  <c:v>39.6</c:v>
                </c:pt>
                <c:pt idx="5">
                  <c:v>48.4</c:v>
                </c:pt>
                <c:pt idx="6">
                  <c:v>47.6</c:v>
                </c:pt>
                <c:pt idx="7">
                  <c:v>43.8</c:v>
                </c:pt>
                <c:pt idx="8">
                  <c:v>40.299999999999997</c:v>
                </c:pt>
                <c:pt idx="9">
                  <c:v>50.9</c:v>
                </c:pt>
              </c:numCache>
            </c:numRef>
          </c:val>
        </c:ser>
        <c:ser>
          <c:idx val="5"/>
          <c:order val="5"/>
          <c:tx>
            <c:strRef>
              <c:f>Sheet1!$H$84</c:f>
              <c:strCache>
                <c:ptCount val="1"/>
                <c:pt idx="0">
                  <c:v>SBA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Sheet1!$B$85:$B$94</c:f>
              <c:strCache>
                <c:ptCount val="10"/>
                <c:pt idx="0">
                  <c:v>antlr</c:v>
                </c:pt>
                <c:pt idx="1">
                  <c:v>avrora</c:v>
                </c:pt>
                <c:pt idx="2">
                  <c:v>bloat</c:v>
                </c:pt>
                <c:pt idx="3">
                  <c:v>chart</c:v>
                </c:pt>
                <c:pt idx="4">
                  <c:v>hsqldb</c:v>
                </c:pt>
                <c:pt idx="5">
                  <c:v>luindex</c:v>
                </c:pt>
                <c:pt idx="6">
                  <c:v>lusearch</c:v>
                </c:pt>
                <c:pt idx="7">
                  <c:v>pmd</c:v>
                </c:pt>
                <c:pt idx="8">
                  <c:v>sunflow</c:v>
                </c:pt>
                <c:pt idx="9">
                  <c:v>xalan</c:v>
                </c:pt>
              </c:strCache>
            </c:strRef>
          </c:cat>
          <c:val>
            <c:numRef>
              <c:f>Sheet1!$H$85:$H$94</c:f>
              <c:numCache>
                <c:formatCode>General</c:formatCode>
                <c:ptCount val="10"/>
                <c:pt idx="0">
                  <c:v>53.9</c:v>
                </c:pt>
                <c:pt idx="1">
                  <c:v>53.6</c:v>
                </c:pt>
                <c:pt idx="2">
                  <c:v>33.1</c:v>
                </c:pt>
                <c:pt idx="3">
                  <c:v>55.5</c:v>
                </c:pt>
                <c:pt idx="4">
                  <c:v>43.8</c:v>
                </c:pt>
                <c:pt idx="5">
                  <c:v>52.1</c:v>
                </c:pt>
                <c:pt idx="6">
                  <c:v>51.5</c:v>
                </c:pt>
                <c:pt idx="7">
                  <c:v>48.3</c:v>
                </c:pt>
                <c:pt idx="8">
                  <c:v>45.6</c:v>
                </c:pt>
                <c:pt idx="9">
                  <c:v>54.9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763616"/>
        <c:axId val="11354585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Sheet1!$C$84</c15:sqref>
                        </c15:formulaRef>
                      </c:ext>
                    </c:extLst>
                    <c:strCache>
                      <c:ptCount val="1"/>
                      <c:pt idx="0">
                        <c:v>queries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Sheet1!$B$85:$B$94</c15:sqref>
                        </c15:formulaRef>
                      </c:ext>
                    </c:extLst>
                    <c:strCache>
                      <c:ptCount val="10"/>
                      <c:pt idx="0">
                        <c:v>antlr</c:v>
                      </c:pt>
                      <c:pt idx="1">
                        <c:v>avrora</c:v>
                      </c:pt>
                      <c:pt idx="2">
                        <c:v>bloat</c:v>
                      </c:pt>
                      <c:pt idx="3">
                        <c:v>chart</c:v>
                      </c:pt>
                      <c:pt idx="4">
                        <c:v>hsqldb</c:v>
                      </c:pt>
                      <c:pt idx="5">
                        <c:v>luindex</c:v>
                      </c:pt>
                      <c:pt idx="6">
                        <c:v>lusearch</c:v>
                      </c:pt>
                      <c:pt idx="7">
                        <c:v>pmd</c:v>
                      </c:pt>
                      <c:pt idx="8">
                        <c:v>sunflow</c:v>
                      </c:pt>
                      <c:pt idx="9">
                        <c:v>xalan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Sheet1!$C$85:$C$94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11.9</c:v>
                      </c:pt>
                      <c:pt idx="1">
                        <c:v>11.7</c:v>
                      </c:pt>
                      <c:pt idx="2">
                        <c:v>24.5</c:v>
                      </c:pt>
                      <c:pt idx="3">
                        <c:v>22.2</c:v>
                      </c:pt>
                      <c:pt idx="4">
                        <c:v>19.2</c:v>
                      </c:pt>
                      <c:pt idx="5">
                        <c:v>13.1</c:v>
                      </c:pt>
                      <c:pt idx="6">
                        <c:v>12.7</c:v>
                      </c:pt>
                      <c:pt idx="7">
                        <c:v>14.9</c:v>
                      </c:pt>
                      <c:pt idx="8">
                        <c:v>26.3</c:v>
                      </c:pt>
                      <c:pt idx="9">
                        <c:v>11.5</c:v>
                      </c:pt>
                    </c:numCache>
                  </c:numRef>
                </c:val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Sheet1!$D$84</c15:sqref>
                        </c15:formulaRef>
                      </c:ext>
                    </c:extLst>
                    <c:strCache>
                      <c:ptCount val="1"/>
                      <c:pt idx="0">
                        <c:v>0cfa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Sheet1!$B$85:$B$94</c15:sqref>
                        </c15:formulaRef>
                      </c:ext>
                    </c:extLst>
                    <c:strCache>
                      <c:ptCount val="10"/>
                      <c:pt idx="0">
                        <c:v>antlr</c:v>
                      </c:pt>
                      <c:pt idx="1">
                        <c:v>avrora</c:v>
                      </c:pt>
                      <c:pt idx="2">
                        <c:v>bloat</c:v>
                      </c:pt>
                      <c:pt idx="3">
                        <c:v>chart</c:v>
                      </c:pt>
                      <c:pt idx="4">
                        <c:v>hsqldb</c:v>
                      </c:pt>
                      <c:pt idx="5">
                        <c:v>luindex</c:v>
                      </c:pt>
                      <c:pt idx="6">
                        <c:v>lusearch</c:v>
                      </c:pt>
                      <c:pt idx="7">
                        <c:v>pmd</c:v>
                      </c:pt>
                      <c:pt idx="8">
                        <c:v>sunflow</c:v>
                      </c:pt>
                      <c:pt idx="9">
                        <c:v>xalan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Sheet1!$D$85:$D$94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32</c:v>
                      </c:pt>
                      <c:pt idx="1">
                        <c:v>31</c:v>
                      </c:pt>
                      <c:pt idx="2">
                        <c:v>20.5</c:v>
                      </c:pt>
                      <c:pt idx="3">
                        <c:v>24.5</c:v>
                      </c:pt>
                      <c:pt idx="4">
                        <c:v>26.1</c:v>
                      </c:pt>
                      <c:pt idx="5">
                        <c:v>31.5</c:v>
                      </c:pt>
                      <c:pt idx="6">
                        <c:v>29.6</c:v>
                      </c:pt>
                      <c:pt idx="7">
                        <c:v>27.8</c:v>
                      </c:pt>
                      <c:pt idx="8">
                        <c:v>25.3</c:v>
                      </c:pt>
                      <c:pt idx="9">
                        <c:v>31.6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Sheet1!$E$84</c15:sqref>
                        </c15:formulaRef>
                      </c:ext>
                    </c:extLst>
                    <c:strCache>
                      <c:ptCount val="1"/>
                      <c:pt idx="0">
                        <c:v>1cfa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Sheet1!$B$85:$B$94</c15:sqref>
                        </c15:formulaRef>
                      </c:ext>
                    </c:extLst>
                    <c:strCache>
                      <c:ptCount val="10"/>
                      <c:pt idx="0">
                        <c:v>antlr</c:v>
                      </c:pt>
                      <c:pt idx="1">
                        <c:v>avrora</c:v>
                      </c:pt>
                      <c:pt idx="2">
                        <c:v>bloat</c:v>
                      </c:pt>
                      <c:pt idx="3">
                        <c:v>chart</c:v>
                      </c:pt>
                      <c:pt idx="4">
                        <c:v>hsqldb</c:v>
                      </c:pt>
                      <c:pt idx="5">
                        <c:v>luindex</c:v>
                      </c:pt>
                      <c:pt idx="6">
                        <c:v>lusearch</c:v>
                      </c:pt>
                      <c:pt idx="7">
                        <c:v>pmd</c:v>
                      </c:pt>
                      <c:pt idx="8">
                        <c:v>sunflow</c:v>
                      </c:pt>
                      <c:pt idx="9">
                        <c:v>xalan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Sheet1!$E$85:$E$94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46.9</c:v>
                      </c:pt>
                      <c:pt idx="1">
                        <c:v>45.9</c:v>
                      </c:pt>
                      <c:pt idx="2">
                        <c:v>27.9</c:v>
                      </c:pt>
                      <c:pt idx="3">
                        <c:v>36.1</c:v>
                      </c:pt>
                      <c:pt idx="4">
                        <c:v>37.299999999999997</c:v>
                      </c:pt>
                      <c:pt idx="5">
                        <c:v>44.8</c:v>
                      </c:pt>
                      <c:pt idx="6">
                        <c:v>43.7</c:v>
                      </c:pt>
                      <c:pt idx="7">
                        <c:v>40.5</c:v>
                      </c:pt>
                      <c:pt idx="8">
                        <c:v>37.6</c:v>
                      </c:pt>
                      <c:pt idx="9">
                        <c:v>47</c:v>
                      </c:pt>
                    </c:numCache>
                  </c:numRef>
                </c:val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Sheet1!$G$84</c15:sqref>
                        </c15:formulaRef>
                      </c:ext>
                    </c:extLst>
                    <c:strCache>
                      <c:ptCount val="1"/>
                      <c:pt idx="0">
                        <c:v>0cfas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Sheet1!$B$85:$B$94</c15:sqref>
                        </c15:formulaRef>
                      </c:ext>
                    </c:extLst>
                    <c:strCache>
                      <c:ptCount val="10"/>
                      <c:pt idx="0">
                        <c:v>antlr</c:v>
                      </c:pt>
                      <c:pt idx="1">
                        <c:v>avrora</c:v>
                      </c:pt>
                      <c:pt idx="2">
                        <c:v>bloat</c:v>
                      </c:pt>
                      <c:pt idx="3">
                        <c:v>chart</c:v>
                      </c:pt>
                      <c:pt idx="4">
                        <c:v>hsqldb</c:v>
                      </c:pt>
                      <c:pt idx="5">
                        <c:v>luindex</c:v>
                      </c:pt>
                      <c:pt idx="6">
                        <c:v>lusearch</c:v>
                      </c:pt>
                      <c:pt idx="7">
                        <c:v>pmd</c:v>
                      </c:pt>
                      <c:pt idx="8">
                        <c:v>sunflow</c:v>
                      </c:pt>
                      <c:pt idx="9">
                        <c:v>xalan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Sheet1!$G$85:$G$94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34.4</c:v>
                      </c:pt>
                      <c:pt idx="1">
                        <c:v>33.200000000000003</c:v>
                      </c:pt>
                      <c:pt idx="2">
                        <c:v>21.7</c:v>
                      </c:pt>
                      <c:pt idx="3">
                        <c:v>41.5</c:v>
                      </c:pt>
                      <c:pt idx="4">
                        <c:v>28.8</c:v>
                      </c:pt>
                      <c:pt idx="5">
                        <c:v>33.4</c:v>
                      </c:pt>
                      <c:pt idx="6">
                        <c:v>31.5</c:v>
                      </c:pt>
                      <c:pt idx="7">
                        <c:v>30</c:v>
                      </c:pt>
                      <c:pt idx="8">
                        <c:v>29.3</c:v>
                      </c:pt>
                      <c:pt idx="9">
                        <c:v>33.700000000000003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67763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45856"/>
        <c:crosses val="autoZero"/>
        <c:auto val="1"/>
        <c:lblAlgn val="ctr"/>
        <c:lblOffset val="100"/>
        <c:noMultiLvlLbl val="0"/>
      </c:catAx>
      <c:valAx>
        <c:axId val="1135458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proven queries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76361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3"/>
          <c:order val="3"/>
          <c:tx>
            <c:strRef>
              <c:f>Sheet1!$F$51</c:f>
              <c:strCache>
                <c:ptCount val="1"/>
                <c:pt idx="0">
                  <c:v>2CFA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Sheet1!$B$52:$B$61</c:f>
              <c:strCache>
                <c:ptCount val="10"/>
                <c:pt idx="0">
                  <c:v>antlr</c:v>
                </c:pt>
                <c:pt idx="1">
                  <c:v>avrora</c:v>
                </c:pt>
                <c:pt idx="2">
                  <c:v>bloat</c:v>
                </c:pt>
                <c:pt idx="3">
                  <c:v>chart</c:v>
                </c:pt>
                <c:pt idx="4">
                  <c:v>hsqldb</c:v>
                </c:pt>
                <c:pt idx="5">
                  <c:v>luindex</c:v>
                </c:pt>
                <c:pt idx="6">
                  <c:v>lusearch</c:v>
                </c:pt>
                <c:pt idx="7">
                  <c:v>pmd</c:v>
                </c:pt>
                <c:pt idx="8">
                  <c:v>sunflow</c:v>
                </c:pt>
                <c:pt idx="9">
                  <c:v>xalan</c:v>
                </c:pt>
              </c:strCache>
            </c:strRef>
          </c:cat>
          <c:val>
            <c:numRef>
              <c:f>Sheet1!$F$52:$F$61</c:f>
              <c:numCache>
                <c:formatCode>General</c:formatCode>
                <c:ptCount val="10"/>
                <c:pt idx="0">
                  <c:v>60</c:v>
                </c:pt>
                <c:pt idx="1">
                  <c:v>59.5</c:v>
                </c:pt>
                <c:pt idx="2">
                  <c:v>54</c:v>
                </c:pt>
                <c:pt idx="3">
                  <c:v>73.5</c:v>
                </c:pt>
                <c:pt idx="4">
                  <c:v>70</c:v>
                </c:pt>
                <c:pt idx="5">
                  <c:v>66</c:v>
                </c:pt>
                <c:pt idx="6">
                  <c:v>63.8</c:v>
                </c:pt>
                <c:pt idx="7">
                  <c:v>46.8</c:v>
                </c:pt>
                <c:pt idx="8">
                  <c:v>74.5</c:v>
                </c:pt>
                <c:pt idx="9">
                  <c:v>58.3</c:v>
                </c:pt>
              </c:numCache>
            </c:numRef>
          </c:val>
        </c:ser>
        <c:ser>
          <c:idx val="5"/>
          <c:order val="5"/>
          <c:tx>
            <c:strRef>
              <c:f>Sheet1!$H$51</c:f>
              <c:strCache>
                <c:ptCount val="1"/>
                <c:pt idx="0">
                  <c:v>SBA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Sheet1!$B$52:$B$61</c:f>
              <c:strCache>
                <c:ptCount val="10"/>
                <c:pt idx="0">
                  <c:v>antlr</c:v>
                </c:pt>
                <c:pt idx="1">
                  <c:v>avrora</c:v>
                </c:pt>
                <c:pt idx="2">
                  <c:v>bloat</c:v>
                </c:pt>
                <c:pt idx="3">
                  <c:v>chart</c:v>
                </c:pt>
                <c:pt idx="4">
                  <c:v>hsqldb</c:v>
                </c:pt>
                <c:pt idx="5">
                  <c:v>luindex</c:v>
                </c:pt>
                <c:pt idx="6">
                  <c:v>lusearch</c:v>
                </c:pt>
                <c:pt idx="7">
                  <c:v>pmd</c:v>
                </c:pt>
                <c:pt idx="8">
                  <c:v>sunflow</c:v>
                </c:pt>
                <c:pt idx="9">
                  <c:v>xalan</c:v>
                </c:pt>
              </c:strCache>
            </c:strRef>
          </c:cat>
          <c:val>
            <c:numRef>
              <c:f>Sheet1!$H$52:$H$61</c:f>
              <c:numCache>
                <c:formatCode>General</c:formatCode>
                <c:ptCount val="10"/>
                <c:pt idx="0">
                  <c:v>66</c:v>
                </c:pt>
                <c:pt idx="1">
                  <c:v>64.2</c:v>
                </c:pt>
                <c:pt idx="2">
                  <c:v>65.5</c:v>
                </c:pt>
                <c:pt idx="3">
                  <c:v>80.8</c:v>
                </c:pt>
                <c:pt idx="4">
                  <c:v>73.099999999999994</c:v>
                </c:pt>
                <c:pt idx="5">
                  <c:v>70.2</c:v>
                </c:pt>
                <c:pt idx="6">
                  <c:v>67.900000000000006</c:v>
                </c:pt>
                <c:pt idx="7">
                  <c:v>52.5</c:v>
                </c:pt>
                <c:pt idx="8">
                  <c:v>78.599999999999994</c:v>
                </c:pt>
                <c:pt idx="9">
                  <c:v>63.1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546640"/>
        <c:axId val="11354703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Sheet1!$C$51</c15:sqref>
                        </c15:formulaRef>
                      </c:ext>
                    </c:extLst>
                    <c:strCache>
                      <c:ptCount val="1"/>
                      <c:pt idx="0">
                        <c:v>queries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Sheet1!$B$52:$B$61</c15:sqref>
                        </c15:formulaRef>
                      </c:ext>
                    </c:extLst>
                    <c:strCache>
                      <c:ptCount val="10"/>
                      <c:pt idx="0">
                        <c:v>antlr</c:v>
                      </c:pt>
                      <c:pt idx="1">
                        <c:v>avrora</c:v>
                      </c:pt>
                      <c:pt idx="2">
                        <c:v>bloat</c:v>
                      </c:pt>
                      <c:pt idx="3">
                        <c:v>chart</c:v>
                      </c:pt>
                      <c:pt idx="4">
                        <c:v>hsqldb</c:v>
                      </c:pt>
                      <c:pt idx="5">
                        <c:v>luindex</c:v>
                      </c:pt>
                      <c:pt idx="6">
                        <c:v>lusearch</c:v>
                      </c:pt>
                      <c:pt idx="7">
                        <c:v>pmd</c:v>
                      </c:pt>
                      <c:pt idx="8">
                        <c:v>sunflow</c:v>
                      </c:pt>
                      <c:pt idx="9">
                        <c:v>xalan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Sheet1!$C$52:$C$61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26</c:v>
                      </c:pt>
                      <c:pt idx="1">
                        <c:v>23.8</c:v>
                      </c:pt>
                      <c:pt idx="2">
                        <c:v>41.7</c:v>
                      </c:pt>
                      <c:pt idx="3">
                        <c:v>65.400000000000006</c:v>
                      </c:pt>
                      <c:pt idx="4">
                        <c:v>52.2</c:v>
                      </c:pt>
                      <c:pt idx="5">
                        <c:v>30</c:v>
                      </c:pt>
                      <c:pt idx="6">
                        <c:v>28.8</c:v>
                      </c:pt>
                      <c:pt idx="7">
                        <c:v>41.4</c:v>
                      </c:pt>
                      <c:pt idx="8">
                        <c:v>89</c:v>
                      </c:pt>
                      <c:pt idx="9">
                        <c:v>22.9</c:v>
                      </c:pt>
                    </c:numCache>
                  </c:numRef>
                </c:val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Sheet1!$D$51</c15:sqref>
                        </c15:formulaRef>
                      </c:ext>
                    </c:extLst>
                    <c:strCache>
                      <c:ptCount val="1"/>
                      <c:pt idx="0">
                        <c:v>0cfa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Sheet1!$B$52:$B$61</c15:sqref>
                        </c15:formulaRef>
                      </c:ext>
                    </c:extLst>
                    <c:strCache>
                      <c:ptCount val="10"/>
                      <c:pt idx="0">
                        <c:v>antlr</c:v>
                      </c:pt>
                      <c:pt idx="1">
                        <c:v>avrora</c:v>
                      </c:pt>
                      <c:pt idx="2">
                        <c:v>bloat</c:v>
                      </c:pt>
                      <c:pt idx="3">
                        <c:v>chart</c:v>
                      </c:pt>
                      <c:pt idx="4">
                        <c:v>hsqldb</c:v>
                      </c:pt>
                      <c:pt idx="5">
                        <c:v>luindex</c:v>
                      </c:pt>
                      <c:pt idx="6">
                        <c:v>lusearch</c:v>
                      </c:pt>
                      <c:pt idx="7">
                        <c:v>pmd</c:v>
                      </c:pt>
                      <c:pt idx="8">
                        <c:v>sunflow</c:v>
                      </c:pt>
                      <c:pt idx="9">
                        <c:v>xalan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Sheet1!$D$52:$D$61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47.9</c:v>
                      </c:pt>
                      <c:pt idx="1">
                        <c:v>45.1</c:v>
                      </c:pt>
                      <c:pt idx="2">
                        <c:v>41.3</c:v>
                      </c:pt>
                      <c:pt idx="3">
                        <c:v>62.6</c:v>
                      </c:pt>
                      <c:pt idx="4">
                        <c:v>36</c:v>
                      </c:pt>
                      <c:pt idx="5">
                        <c:v>49.5</c:v>
                      </c:pt>
                      <c:pt idx="6">
                        <c:v>45.3</c:v>
                      </c:pt>
                      <c:pt idx="7">
                        <c:v>32.200000000000003</c:v>
                      </c:pt>
                      <c:pt idx="8">
                        <c:v>56.6</c:v>
                      </c:pt>
                      <c:pt idx="9">
                        <c:v>43.9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Sheet1!$E$51</c15:sqref>
                        </c15:formulaRef>
                      </c:ext>
                    </c:extLst>
                    <c:strCache>
                      <c:ptCount val="1"/>
                      <c:pt idx="0">
                        <c:v>1cfa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Sheet1!$B$52:$B$61</c15:sqref>
                        </c15:formulaRef>
                      </c:ext>
                    </c:extLst>
                    <c:strCache>
                      <c:ptCount val="10"/>
                      <c:pt idx="0">
                        <c:v>antlr</c:v>
                      </c:pt>
                      <c:pt idx="1">
                        <c:v>avrora</c:v>
                      </c:pt>
                      <c:pt idx="2">
                        <c:v>bloat</c:v>
                      </c:pt>
                      <c:pt idx="3">
                        <c:v>chart</c:v>
                      </c:pt>
                      <c:pt idx="4">
                        <c:v>hsqldb</c:v>
                      </c:pt>
                      <c:pt idx="5">
                        <c:v>luindex</c:v>
                      </c:pt>
                      <c:pt idx="6">
                        <c:v>lusearch</c:v>
                      </c:pt>
                      <c:pt idx="7">
                        <c:v>pmd</c:v>
                      </c:pt>
                      <c:pt idx="8">
                        <c:v>sunflow</c:v>
                      </c:pt>
                      <c:pt idx="9">
                        <c:v>xalan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Sheet1!$E$52:$E$61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53.2</c:v>
                      </c:pt>
                      <c:pt idx="1">
                        <c:v>49.6</c:v>
                      </c:pt>
                      <c:pt idx="2">
                        <c:v>46.2</c:v>
                      </c:pt>
                      <c:pt idx="3">
                        <c:v>67.5</c:v>
                      </c:pt>
                      <c:pt idx="4">
                        <c:v>61.8</c:v>
                      </c:pt>
                      <c:pt idx="5">
                        <c:v>57.3</c:v>
                      </c:pt>
                      <c:pt idx="6">
                        <c:v>55.4</c:v>
                      </c:pt>
                      <c:pt idx="7">
                        <c:v>37.1</c:v>
                      </c:pt>
                      <c:pt idx="8">
                        <c:v>66.900000000000006</c:v>
                      </c:pt>
                      <c:pt idx="9">
                        <c:v>48.6</c:v>
                      </c:pt>
                    </c:numCache>
                  </c:numRef>
                </c:val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Sheet1!$G$51</c15:sqref>
                        </c15:formulaRef>
                      </c:ext>
                    </c:extLst>
                    <c:strCache>
                      <c:ptCount val="1"/>
                      <c:pt idx="0">
                        <c:v>0cfas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Sheet1!$B$52:$B$61</c15:sqref>
                        </c15:formulaRef>
                      </c:ext>
                    </c:extLst>
                    <c:strCache>
                      <c:ptCount val="10"/>
                      <c:pt idx="0">
                        <c:v>antlr</c:v>
                      </c:pt>
                      <c:pt idx="1">
                        <c:v>avrora</c:v>
                      </c:pt>
                      <c:pt idx="2">
                        <c:v>bloat</c:v>
                      </c:pt>
                      <c:pt idx="3">
                        <c:v>chart</c:v>
                      </c:pt>
                      <c:pt idx="4">
                        <c:v>hsqldb</c:v>
                      </c:pt>
                      <c:pt idx="5">
                        <c:v>luindex</c:v>
                      </c:pt>
                      <c:pt idx="6">
                        <c:v>lusearch</c:v>
                      </c:pt>
                      <c:pt idx="7">
                        <c:v>pmd</c:v>
                      </c:pt>
                      <c:pt idx="8">
                        <c:v>sunflow</c:v>
                      </c:pt>
                      <c:pt idx="9">
                        <c:v>xalan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Sheet1!$G$52:$G$61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50.4</c:v>
                      </c:pt>
                      <c:pt idx="1">
                        <c:v>47.1</c:v>
                      </c:pt>
                      <c:pt idx="2">
                        <c:v>43.3</c:v>
                      </c:pt>
                      <c:pt idx="3">
                        <c:v>70.5</c:v>
                      </c:pt>
                      <c:pt idx="4">
                        <c:v>39.299999999999997</c:v>
                      </c:pt>
                      <c:pt idx="5">
                        <c:v>51.2</c:v>
                      </c:pt>
                      <c:pt idx="6">
                        <c:v>47.1</c:v>
                      </c:pt>
                      <c:pt idx="7">
                        <c:v>34.5</c:v>
                      </c:pt>
                      <c:pt idx="8">
                        <c:v>60.1</c:v>
                      </c:pt>
                      <c:pt idx="9">
                        <c:v>46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1354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47032"/>
        <c:crosses val="autoZero"/>
        <c:auto val="1"/>
        <c:lblAlgn val="ctr"/>
        <c:lblOffset val="100"/>
        <c:noMultiLvlLbl val="0"/>
      </c:catAx>
      <c:valAx>
        <c:axId val="1135470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proven queries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46640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3"/>
          <c:order val="3"/>
          <c:tx>
            <c:strRef>
              <c:f>Sheet1!$F$100</c:f>
              <c:strCache>
                <c:ptCount val="1"/>
                <c:pt idx="0">
                  <c:v>2CFA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Sheet1!$B$101:$B$110</c:f>
              <c:strCache>
                <c:ptCount val="10"/>
                <c:pt idx="0">
                  <c:v>antlr</c:v>
                </c:pt>
                <c:pt idx="1">
                  <c:v>avrora</c:v>
                </c:pt>
                <c:pt idx="2">
                  <c:v>bloat</c:v>
                </c:pt>
                <c:pt idx="3">
                  <c:v>chart</c:v>
                </c:pt>
                <c:pt idx="4">
                  <c:v>hsqldb</c:v>
                </c:pt>
                <c:pt idx="5">
                  <c:v>luindex</c:v>
                </c:pt>
                <c:pt idx="6">
                  <c:v>lusearch</c:v>
                </c:pt>
                <c:pt idx="7">
                  <c:v>pmd</c:v>
                </c:pt>
                <c:pt idx="8">
                  <c:v>sunflow</c:v>
                </c:pt>
                <c:pt idx="9">
                  <c:v>xalan</c:v>
                </c:pt>
              </c:strCache>
            </c:strRef>
          </c:cat>
          <c:val>
            <c:numRef>
              <c:f>Sheet1!$F$101:$F$110</c:f>
              <c:numCache>
                <c:formatCode>General</c:formatCode>
                <c:ptCount val="10"/>
                <c:pt idx="0">
                  <c:v>94.5</c:v>
                </c:pt>
                <c:pt idx="1">
                  <c:v>93.4</c:v>
                </c:pt>
                <c:pt idx="2">
                  <c:v>92.89</c:v>
                </c:pt>
                <c:pt idx="3">
                  <c:v>93.63</c:v>
                </c:pt>
                <c:pt idx="4">
                  <c:v>94.49</c:v>
                </c:pt>
                <c:pt idx="5">
                  <c:v>93.83</c:v>
                </c:pt>
                <c:pt idx="6">
                  <c:v>92.99</c:v>
                </c:pt>
                <c:pt idx="7">
                  <c:v>93.25</c:v>
                </c:pt>
                <c:pt idx="8">
                  <c:v>92.02</c:v>
                </c:pt>
                <c:pt idx="9">
                  <c:v>93.38</c:v>
                </c:pt>
              </c:numCache>
            </c:numRef>
          </c:val>
        </c:ser>
        <c:ser>
          <c:idx val="5"/>
          <c:order val="5"/>
          <c:tx>
            <c:strRef>
              <c:f>Sheet1!$H$100</c:f>
              <c:strCache>
                <c:ptCount val="1"/>
                <c:pt idx="0">
                  <c:v>SBA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Sheet1!$B$101:$B$110</c:f>
              <c:strCache>
                <c:ptCount val="10"/>
                <c:pt idx="0">
                  <c:v>antlr</c:v>
                </c:pt>
                <c:pt idx="1">
                  <c:v>avrora</c:v>
                </c:pt>
                <c:pt idx="2">
                  <c:v>bloat</c:v>
                </c:pt>
                <c:pt idx="3">
                  <c:v>chart</c:v>
                </c:pt>
                <c:pt idx="4">
                  <c:v>hsqldb</c:v>
                </c:pt>
                <c:pt idx="5">
                  <c:v>luindex</c:v>
                </c:pt>
                <c:pt idx="6">
                  <c:v>lusearch</c:v>
                </c:pt>
                <c:pt idx="7">
                  <c:v>pmd</c:v>
                </c:pt>
                <c:pt idx="8">
                  <c:v>sunflow</c:v>
                </c:pt>
                <c:pt idx="9">
                  <c:v>xalan</c:v>
                </c:pt>
              </c:strCache>
            </c:strRef>
          </c:cat>
          <c:val>
            <c:numRef>
              <c:f>Sheet1!$H$101:$H$110</c:f>
              <c:numCache>
                <c:formatCode>General</c:formatCode>
                <c:ptCount val="10"/>
                <c:pt idx="0">
                  <c:v>94.83</c:v>
                </c:pt>
                <c:pt idx="1">
                  <c:v>93.82</c:v>
                </c:pt>
                <c:pt idx="2">
                  <c:v>93.13</c:v>
                </c:pt>
                <c:pt idx="3">
                  <c:v>95.71</c:v>
                </c:pt>
                <c:pt idx="4">
                  <c:v>94.83</c:v>
                </c:pt>
                <c:pt idx="5">
                  <c:v>94.18</c:v>
                </c:pt>
                <c:pt idx="6">
                  <c:v>93.36</c:v>
                </c:pt>
                <c:pt idx="7">
                  <c:v>93.58</c:v>
                </c:pt>
                <c:pt idx="8">
                  <c:v>92.61</c:v>
                </c:pt>
                <c:pt idx="9">
                  <c:v>93.81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3547816"/>
        <c:axId val="11354820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Sheet1!$C$100</c15:sqref>
                        </c15:formulaRef>
                      </c:ext>
                    </c:extLst>
                    <c:strCache>
                      <c:ptCount val="1"/>
                      <c:pt idx="0">
                        <c:v>queries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Sheet1!$B$101:$B$110</c15:sqref>
                        </c15:formulaRef>
                      </c:ext>
                    </c:extLst>
                    <c:strCache>
                      <c:ptCount val="10"/>
                      <c:pt idx="0">
                        <c:v>antlr</c:v>
                      </c:pt>
                      <c:pt idx="1">
                        <c:v>avrora</c:v>
                      </c:pt>
                      <c:pt idx="2">
                        <c:v>bloat</c:v>
                      </c:pt>
                      <c:pt idx="3">
                        <c:v>chart</c:v>
                      </c:pt>
                      <c:pt idx="4">
                        <c:v>hsqldb</c:v>
                      </c:pt>
                      <c:pt idx="5">
                        <c:v>luindex</c:v>
                      </c:pt>
                      <c:pt idx="6">
                        <c:v>lusearch</c:v>
                      </c:pt>
                      <c:pt idx="7">
                        <c:v>pmd</c:v>
                      </c:pt>
                      <c:pt idx="8">
                        <c:v>sunflow</c:v>
                      </c:pt>
                      <c:pt idx="9">
                        <c:v>xalan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Sheet1!$C$101:$C$110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18.3</c:v>
                      </c:pt>
                      <c:pt idx="1">
                        <c:v>15.1</c:v>
                      </c:pt>
                      <c:pt idx="2">
                        <c:v>27.7</c:v>
                      </c:pt>
                      <c:pt idx="3">
                        <c:v>27.4</c:v>
                      </c:pt>
                      <c:pt idx="4">
                        <c:v>26</c:v>
                      </c:pt>
                      <c:pt idx="5">
                        <c:v>18</c:v>
                      </c:pt>
                      <c:pt idx="6">
                        <c:v>16.899999999999999</c:v>
                      </c:pt>
                      <c:pt idx="7">
                        <c:v>20.3</c:v>
                      </c:pt>
                      <c:pt idx="8">
                        <c:v>30</c:v>
                      </c:pt>
                      <c:pt idx="9">
                        <c:v>14.9</c:v>
                      </c:pt>
                    </c:numCache>
                  </c:numRef>
                </c:val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Sheet1!$D$100</c15:sqref>
                        </c15:formulaRef>
                      </c:ext>
                    </c:extLst>
                    <c:strCache>
                      <c:ptCount val="1"/>
                      <c:pt idx="0">
                        <c:v>0cfa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Sheet1!$B$101:$B$110</c15:sqref>
                        </c15:formulaRef>
                      </c:ext>
                    </c:extLst>
                    <c:strCache>
                      <c:ptCount val="10"/>
                      <c:pt idx="0">
                        <c:v>antlr</c:v>
                      </c:pt>
                      <c:pt idx="1">
                        <c:v>avrora</c:v>
                      </c:pt>
                      <c:pt idx="2">
                        <c:v>bloat</c:v>
                      </c:pt>
                      <c:pt idx="3">
                        <c:v>chart</c:v>
                      </c:pt>
                      <c:pt idx="4">
                        <c:v>hsqldb</c:v>
                      </c:pt>
                      <c:pt idx="5">
                        <c:v>luindex</c:v>
                      </c:pt>
                      <c:pt idx="6">
                        <c:v>lusearch</c:v>
                      </c:pt>
                      <c:pt idx="7">
                        <c:v>pmd</c:v>
                      </c:pt>
                      <c:pt idx="8">
                        <c:v>sunflow</c:v>
                      </c:pt>
                      <c:pt idx="9">
                        <c:v>xalan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Sheet1!$D$101:$D$110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93.88</c:v>
                      </c:pt>
                      <c:pt idx="1">
                        <c:v>92.59</c:v>
                      </c:pt>
                      <c:pt idx="2">
                        <c:v>92.02</c:v>
                      </c:pt>
                      <c:pt idx="3">
                        <c:v>93.12</c:v>
                      </c:pt>
                      <c:pt idx="4">
                        <c:v>93.98</c:v>
                      </c:pt>
                      <c:pt idx="5">
                        <c:v>93</c:v>
                      </c:pt>
                      <c:pt idx="6">
                        <c:v>92.21</c:v>
                      </c:pt>
                      <c:pt idx="7">
                        <c:v>92.46</c:v>
                      </c:pt>
                      <c:pt idx="8">
                        <c:v>91.32</c:v>
                      </c:pt>
                      <c:pt idx="9">
                        <c:v>92.58</c:v>
                      </c:pt>
                    </c:numCache>
                  </c:numRef>
                </c:val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Sheet1!$E$100</c15:sqref>
                        </c15:formulaRef>
                      </c:ext>
                    </c:extLst>
                    <c:strCache>
                      <c:ptCount val="1"/>
                      <c:pt idx="0">
                        <c:v>1cfa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Sheet1!$B$101:$B$110</c15:sqref>
                        </c15:formulaRef>
                      </c:ext>
                    </c:extLst>
                    <c:strCache>
                      <c:ptCount val="10"/>
                      <c:pt idx="0">
                        <c:v>antlr</c:v>
                      </c:pt>
                      <c:pt idx="1">
                        <c:v>avrora</c:v>
                      </c:pt>
                      <c:pt idx="2">
                        <c:v>bloat</c:v>
                      </c:pt>
                      <c:pt idx="3">
                        <c:v>chart</c:v>
                      </c:pt>
                      <c:pt idx="4">
                        <c:v>hsqldb</c:v>
                      </c:pt>
                      <c:pt idx="5">
                        <c:v>luindex</c:v>
                      </c:pt>
                      <c:pt idx="6">
                        <c:v>lusearch</c:v>
                      </c:pt>
                      <c:pt idx="7">
                        <c:v>pmd</c:v>
                      </c:pt>
                      <c:pt idx="8">
                        <c:v>sunflow</c:v>
                      </c:pt>
                      <c:pt idx="9">
                        <c:v>xalan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Sheet1!$E$101:$E$110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94.22</c:v>
                      </c:pt>
                      <c:pt idx="1">
                        <c:v>93.05</c:v>
                      </c:pt>
                      <c:pt idx="2">
                        <c:v>92.44</c:v>
                      </c:pt>
                      <c:pt idx="3">
                        <c:v>93.42</c:v>
                      </c:pt>
                      <c:pt idx="4">
                        <c:v>94.25</c:v>
                      </c:pt>
                      <c:pt idx="5">
                        <c:v>93.53</c:v>
                      </c:pt>
                      <c:pt idx="6">
                        <c:v>92.68</c:v>
                      </c:pt>
                      <c:pt idx="7">
                        <c:v>93</c:v>
                      </c:pt>
                      <c:pt idx="8">
                        <c:v>91.77</c:v>
                      </c:pt>
                      <c:pt idx="9">
                        <c:v>93.03</c:v>
                      </c:pt>
                    </c:numCache>
                  </c:numRef>
                </c:val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Sheet1!$G$100</c15:sqref>
                        </c15:formulaRef>
                      </c:ext>
                    </c:extLst>
                    <c:strCache>
                      <c:ptCount val="1"/>
                      <c:pt idx="0">
                        <c:v>0cfas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Sheet1!$B$101:$B$110</c15:sqref>
                        </c15:formulaRef>
                      </c:ext>
                    </c:extLst>
                    <c:strCache>
                      <c:ptCount val="10"/>
                      <c:pt idx="0">
                        <c:v>antlr</c:v>
                      </c:pt>
                      <c:pt idx="1">
                        <c:v>avrora</c:v>
                      </c:pt>
                      <c:pt idx="2">
                        <c:v>bloat</c:v>
                      </c:pt>
                      <c:pt idx="3">
                        <c:v>chart</c:v>
                      </c:pt>
                      <c:pt idx="4">
                        <c:v>hsqldb</c:v>
                      </c:pt>
                      <c:pt idx="5">
                        <c:v>luindex</c:v>
                      </c:pt>
                      <c:pt idx="6">
                        <c:v>lusearch</c:v>
                      </c:pt>
                      <c:pt idx="7">
                        <c:v>pmd</c:v>
                      </c:pt>
                      <c:pt idx="8">
                        <c:v>sunflow</c:v>
                      </c:pt>
                      <c:pt idx="9">
                        <c:v>xalan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Sheet1!$G$101:$G$110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94.11</c:v>
                      </c:pt>
                      <c:pt idx="1">
                        <c:v>92.81</c:v>
                      </c:pt>
                      <c:pt idx="2">
                        <c:v>92.17</c:v>
                      </c:pt>
                      <c:pt idx="3">
                        <c:v>95.18</c:v>
                      </c:pt>
                      <c:pt idx="4">
                        <c:v>94.24</c:v>
                      </c:pt>
                      <c:pt idx="5">
                        <c:v>93.18</c:v>
                      </c:pt>
                      <c:pt idx="6">
                        <c:v>92.41</c:v>
                      </c:pt>
                      <c:pt idx="7">
                        <c:v>92.68</c:v>
                      </c:pt>
                      <c:pt idx="8">
                        <c:v>91.83</c:v>
                      </c:pt>
                      <c:pt idx="9">
                        <c:v>92.8</c:v>
                      </c:pt>
                    </c:numCache>
                  </c:numRef>
                </c:val>
              </c15:ser>
            </c15:filteredBarSeries>
          </c:ext>
        </c:extLst>
      </c:barChart>
      <c:catAx>
        <c:axId val="113547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48208"/>
        <c:crosses val="autoZero"/>
        <c:auto val="1"/>
        <c:lblAlgn val="ctr"/>
        <c:lblOffset val="100"/>
        <c:noMultiLvlLbl val="0"/>
      </c:catAx>
      <c:valAx>
        <c:axId val="113548208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proven queries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4781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A85F9E0-5DDD-4044-9FB3-33E71A3B7BE5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DECD7EB-8546-A145-89DB-8AF30AA77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41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23D39F5-5E9E-1947-9480-60097649182B}" type="datetimeFigureOut">
              <a:rPr lang="en-US" smtClean="0"/>
              <a:t>4/9/2014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FE37FDE-CC01-424E-BA98-E0919255D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08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7FDE-CC01-424E-BA98-E0919255D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33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7FDE-CC01-424E-BA98-E0919255D9F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8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7FDE-CC01-424E-BA98-E0919255D9F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25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7FDE-CC01-424E-BA98-E0919255D9F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28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7FDE-CC01-424E-BA98-E0919255D9F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99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7FDE-CC01-424E-BA98-E0919255D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4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7FDE-CC01-424E-BA98-E0919255D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62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7FDE-CC01-424E-BA98-E0919255D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48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7FDE-CC01-424E-BA98-E0919255D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0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7FDE-CC01-424E-BA98-E0919255D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27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7FDE-CC01-424E-BA98-E0919255D9F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01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7FDE-CC01-424E-BA98-E0919255D9F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12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37FDE-CC01-424E-BA98-E0919255D9F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8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F171B-C22D-A543-B1ED-97E83DDC13DF}" type="datetime1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0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883"/>
            <a:ext cx="7886700" cy="1053041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3421"/>
            <a:ext cx="7886700" cy="4698995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A0ABC-2672-8B43-86E2-BDB3298BCB95}" type="datetime1">
              <a:rPr lang="en-US" smtClean="0"/>
              <a:t>4/9/2014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3833" y="1217090"/>
            <a:ext cx="7916334" cy="0"/>
          </a:xfrm>
          <a:prstGeom prst="line">
            <a:avLst/>
          </a:prstGeom>
          <a:ln w="38100" cmpd="sng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5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33377"/>
            <a:ext cx="7886700" cy="1053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93333"/>
            <a:ext cx="7886700" cy="448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8109C-99F0-B749-B371-BBB58CBB55A5}" type="datetime1">
              <a:rPr lang="en-US" smtClean="0"/>
              <a:t>4/9/2014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BF393-C6EC-4F9D-8A13-008BF141D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8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chart" Target="../charts/char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chart" Target="../charts/char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chart" Target="../charts/char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4729"/>
            <a:ext cx="7772400" cy="2387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 Correspondence between two approaches to </a:t>
            </a:r>
            <a:r>
              <a:rPr lang="en-US" sz="3600" dirty="0" err="1" smtClean="0"/>
              <a:t>Interprocedural</a:t>
            </a:r>
            <a:r>
              <a:rPr lang="en-US" sz="3600" dirty="0" smtClean="0"/>
              <a:t> Analysis in the presence of Join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2340" y="4020679"/>
            <a:ext cx="7164284" cy="1655762"/>
          </a:xfrm>
        </p:spPr>
        <p:txBody>
          <a:bodyPr/>
          <a:lstStyle/>
          <a:p>
            <a:pPr algn="l"/>
            <a:r>
              <a:rPr lang="en-US" dirty="0" smtClean="0"/>
              <a:t> Ravi Mangal</a:t>
            </a:r>
            <a:r>
              <a:rPr lang="en-US" dirty="0"/>
              <a:t> </a:t>
            </a:r>
            <a:r>
              <a:rPr lang="en-US" dirty="0" smtClean="0"/>
              <a:t>    Mayur Naik	</a:t>
            </a:r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err="1" smtClean="0"/>
              <a:t>Hongseok</a:t>
            </a:r>
            <a:r>
              <a:rPr lang="en-US" dirty="0" smtClean="0"/>
              <a:t> Yang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639" y="4478227"/>
            <a:ext cx="1469139" cy="17556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8" y="4844161"/>
            <a:ext cx="1618491" cy="74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77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62"/>
    </mc:Choice>
    <mc:Fallback>
      <p:transition spd="slow" advTm="1616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Inter-Procedural Analysis Landscape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83848" y="1578402"/>
            <a:ext cx="11574" cy="4409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813" y="3591471"/>
            <a:ext cx="709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Cost</a:t>
            </a:r>
            <a:endParaRPr lang="en-US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4651212" y="3072884"/>
            <a:ext cx="731015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SBA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69937" y="6024511"/>
            <a:ext cx="1165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</a:t>
            </a:r>
            <a:endParaRPr lang="en-US" sz="2000" dirty="0"/>
          </a:p>
        </p:txBody>
      </p:sp>
      <p:sp>
        <p:nvSpPr>
          <p:cNvPr id="3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 smtClean="0"/>
              <a:t>ESOP 2014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995422" y="5980903"/>
            <a:ext cx="7685591" cy="19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761772" y="2134469"/>
            <a:ext cx="1984985" cy="6939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Sharir-Pnueli</a:t>
            </a:r>
            <a:r>
              <a:rPr lang="en-US" dirty="0" smtClean="0">
                <a:solidFill>
                  <a:schemeClr val="tx1"/>
                </a:solidFill>
              </a:rPr>
              <a:t> [1981],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Reps </a:t>
            </a:r>
            <a:r>
              <a:rPr lang="en-US" dirty="0" smtClean="0">
                <a:solidFill>
                  <a:schemeClr val="tx1"/>
                </a:solidFill>
              </a:rPr>
              <a:t>et al. [1995], …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95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447"/>
    </mc:Choice>
    <mc:Fallback>
      <p:transition spd="slow" advTm="21447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Summary-based Analysis (SBA)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467"/>
            <a:ext cx="2890898" cy="3608499"/>
          </a:xfrm>
        </p:spPr>
        <p:txBody>
          <a:bodyPr>
            <a:noAutofit/>
          </a:bodyPr>
          <a:lstStyle/>
          <a:p>
            <a:pPr marL="0" indent="0" defTabSz="45720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 void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defTabSz="4572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 defTabSz="45720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if(*)</a:t>
            </a:r>
          </a:p>
          <a:p>
            <a:pPr marL="0" indent="0" defTabSz="45720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3:		s1;</a:t>
            </a:r>
          </a:p>
          <a:p>
            <a:pPr marL="0" indent="0" defTabSz="45720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4:	else</a:t>
            </a:r>
          </a:p>
          <a:p>
            <a:pPr marL="0" indent="0" defTabSz="45720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5:		s2;</a:t>
            </a:r>
          </a:p>
          <a:p>
            <a:pPr marL="0" indent="0" defTabSz="4572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}</a:t>
            </a:r>
          </a:p>
          <a:p>
            <a:pPr marL="0" indent="0" defTabSz="457200"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11</a:t>
            </a:fld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188635" y="5226259"/>
            <a:ext cx="2619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Non-disjunctive summary-based</a:t>
            </a:r>
          </a:p>
          <a:p>
            <a:pPr algn="ctr"/>
            <a:r>
              <a:rPr lang="en-US" dirty="0" smtClean="0"/>
              <a:t>(ND-SBA)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2759864" y="1917735"/>
            <a:ext cx="538165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l-GR" sz="20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τ</a:t>
            </a:r>
            <a:r>
              <a:rPr lang="en-US" sz="2000" baseline="-250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759862" y="2602398"/>
            <a:ext cx="538165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l-GR" sz="2000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τ</a:t>
            </a:r>
            <a:r>
              <a:rPr lang="en-US" sz="2000" baseline="-25000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  <a:endParaRPr lang="en-US" sz="2000" baseline="-250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759861" y="3350606"/>
            <a:ext cx="538165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l-GR" sz="2000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τ</a:t>
            </a:r>
            <a:r>
              <a:rPr lang="en-US" sz="2000" baseline="-250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3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5012501" y="1370467"/>
            <a:ext cx="2890898" cy="3608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 void main(){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2:	if(*)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3:		s1;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4:	else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5:		s2;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6: }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buFont typeface="Arial" panose="020B0604020202020204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5572487" y="5226259"/>
            <a:ext cx="1770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Disjunctive summary-based (D-SBA)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7143715" y="1917735"/>
            <a:ext cx="538165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l-GR" sz="20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τ</a:t>
            </a:r>
            <a:r>
              <a:rPr lang="en-US" sz="2000" baseline="-250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143713" y="2602398"/>
            <a:ext cx="538165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l-GR" sz="2000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τ</a:t>
            </a:r>
            <a:r>
              <a:rPr lang="en-US" sz="2000" baseline="-25000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  <a:endParaRPr lang="en-US" sz="2000" baseline="-250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143712" y="3350606"/>
            <a:ext cx="538165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l-GR" sz="2000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τ</a:t>
            </a:r>
            <a:r>
              <a:rPr lang="en-US" sz="2000" baseline="-250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3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245489" y="3756023"/>
            <a:ext cx="1724627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l-GR" sz="2000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τ</a:t>
            </a:r>
            <a:r>
              <a:rPr lang="en-US" sz="2000" baseline="-25000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4</a:t>
            </a:r>
            <a:r>
              <a:rPr lang="en-US" sz="2000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= </a:t>
            </a:r>
            <a:r>
              <a:rPr lang="el-GR" sz="20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τ</a:t>
            </a:r>
            <a:r>
              <a:rPr lang="en-US" sz="2000" baseline="-25000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⊔ </a:t>
            </a:r>
            <a:r>
              <a:rPr lang="el-GR" sz="2000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τ</a:t>
            </a:r>
            <a:r>
              <a:rPr lang="en-US" sz="2000" baseline="-25000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3</a:t>
            </a:r>
            <a:r>
              <a:rPr lang="en-US" sz="2000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</a:t>
            </a:r>
            <a:endParaRPr lang="en-US" sz="2000" baseline="-250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801535" y="3756023"/>
            <a:ext cx="538165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l-GR" sz="2000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τ</a:t>
            </a:r>
            <a:r>
              <a:rPr lang="en-US" sz="2000" baseline="-25000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  <a:endParaRPr lang="en-US" sz="2000" baseline="-250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486650" y="3756022"/>
            <a:ext cx="538165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/>
            <a:r>
              <a:rPr lang="el-GR" sz="2000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τ</a:t>
            </a:r>
            <a:r>
              <a:rPr lang="en-US" sz="2000" baseline="-250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646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669"/>
    </mc:Choice>
    <mc:Fallback>
      <p:transition spd="slow" advTm="906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 animBg="1"/>
      <p:bldP spid="23" grpId="0" animBg="1"/>
      <p:bldP spid="27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Inter-Procedural Analysis Landscape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ESOP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95422" y="5980903"/>
            <a:ext cx="7685591" cy="19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983848" y="1578402"/>
            <a:ext cx="11574" cy="4409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813" y="3591471"/>
            <a:ext cx="70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17163" y="5965208"/>
            <a:ext cx="1165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</a:t>
            </a:r>
            <a:endParaRPr lang="en-US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4416007" y="3015509"/>
            <a:ext cx="1047164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ND-SBA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33956" y="1820293"/>
            <a:ext cx="908053" cy="5693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D-SBA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351121" y="2368881"/>
            <a:ext cx="1135974" cy="563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Partially D-SBA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 rot="20119407">
            <a:off x="3816116" y="1927761"/>
            <a:ext cx="4680314" cy="116547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 16"/>
          <p:cNvSpPr/>
          <p:nvPr/>
        </p:nvSpPr>
        <p:spPr>
          <a:xfrm rot="5400000">
            <a:off x="4723934" y="3393662"/>
            <a:ext cx="481975" cy="320939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894" y="3234109"/>
            <a:ext cx="573416" cy="573416"/>
          </a:xfrm>
          <a:prstGeom prst="rect">
            <a:avLst/>
          </a:prstGeom>
        </p:spPr>
      </p:pic>
      <p:sp>
        <p:nvSpPr>
          <p:cNvPr id="28" name="Flowchart: Decision 27"/>
          <p:cNvSpPr/>
          <p:nvPr/>
        </p:nvSpPr>
        <p:spPr>
          <a:xfrm>
            <a:off x="5971128" y="3126235"/>
            <a:ext cx="1688923" cy="854719"/>
          </a:xfrm>
          <a:prstGeom prst="flowChartDecis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Distributive?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17" idx="5"/>
            <a:endCxn id="28" idx="1"/>
          </p:cNvCxnSpPr>
          <p:nvPr/>
        </p:nvCxnSpPr>
        <p:spPr>
          <a:xfrm flipV="1">
            <a:off x="5059278" y="3553595"/>
            <a:ext cx="911850" cy="53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8" idx="3"/>
            <a:endCxn id="78" idx="1"/>
          </p:cNvCxnSpPr>
          <p:nvPr/>
        </p:nvCxnSpPr>
        <p:spPr>
          <a:xfrm flipV="1">
            <a:off x="7660051" y="3540864"/>
            <a:ext cx="416520" cy="1273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575524" y="3177897"/>
            <a:ext cx="54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cxnSp>
        <p:nvCxnSpPr>
          <p:cNvPr id="50" name="Straight Connector 49"/>
          <p:cNvCxnSpPr>
            <a:stCxn id="28" idx="2"/>
            <a:endCxn id="82" idx="0"/>
          </p:cNvCxnSpPr>
          <p:nvPr/>
        </p:nvCxnSpPr>
        <p:spPr>
          <a:xfrm>
            <a:off x="6815590" y="3980954"/>
            <a:ext cx="5999" cy="786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40119" y="4176884"/>
            <a:ext cx="54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1610808" y="5220980"/>
            <a:ext cx="750427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0CFA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408497" y="4881110"/>
            <a:ext cx="750427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CFA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184964" y="4564861"/>
            <a:ext cx="750427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2CFA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572000" y="3821040"/>
            <a:ext cx="906445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∞-CFA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 flipH="1">
            <a:off x="4012438" y="4372902"/>
            <a:ext cx="57874" cy="96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flipH="1">
            <a:off x="4220783" y="4265195"/>
            <a:ext cx="57874" cy="96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flipH="1">
            <a:off x="4407966" y="4167941"/>
            <a:ext cx="57874" cy="96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20119407">
            <a:off x="777974" y="4193514"/>
            <a:ext cx="5354795" cy="1086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4070312" y="1530848"/>
            <a:ext cx="2263585" cy="6125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TVLA [2004],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SpaceInvader</a:t>
            </a:r>
            <a:r>
              <a:rPr lang="en-US" dirty="0" smtClean="0">
                <a:solidFill>
                  <a:schemeClr val="tx1"/>
                </a:solidFill>
              </a:rPr>
              <a:t> [2008], 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6815589" y="1395577"/>
            <a:ext cx="1260982" cy="337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SLAM [2000]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/>
          <p:cNvSpPr/>
          <p:nvPr/>
        </p:nvSpPr>
        <p:spPr>
          <a:xfrm>
            <a:off x="8076571" y="3130703"/>
            <a:ext cx="796659" cy="8203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Sharir</a:t>
            </a:r>
            <a:r>
              <a:rPr lang="en-US" dirty="0" smtClean="0">
                <a:solidFill>
                  <a:schemeClr val="tx1"/>
                </a:solidFill>
              </a:rPr>
              <a:t>-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Pnueli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[1981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5508633" y="4767131"/>
            <a:ext cx="2625911" cy="5361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Grove-Chambers [2001]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conjecture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>
            <a:off x="6156338" y="4780610"/>
            <a:ext cx="1318501" cy="5157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Our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3692324" y="2531580"/>
            <a:ext cx="1247265" cy="2836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SAFE [2008]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7" name="Group 106"/>
          <p:cNvGrpSpPr/>
          <p:nvPr/>
        </p:nvGrpSpPr>
        <p:grpSpPr>
          <a:xfrm>
            <a:off x="1247593" y="3253901"/>
            <a:ext cx="2697792" cy="484359"/>
            <a:chOff x="1247593" y="3253901"/>
            <a:chExt cx="2697792" cy="484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1247593" y="3368928"/>
                  <a:ext cx="2697792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⊔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7593" y="3368928"/>
                  <a:ext cx="2697792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5" name="Rectangle 104"/>
            <p:cNvSpPr/>
            <p:nvPr/>
          </p:nvSpPr>
          <p:spPr>
            <a:xfrm>
              <a:off x="2301387" y="3253901"/>
              <a:ext cx="2851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/>
                <a:t>?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61405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306"/>
    </mc:Choice>
    <mc:Fallback>
      <p:transition spd="slow" advTm="1663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17" grpId="0" animBg="1"/>
      <p:bldP spid="28" grpId="0" animBg="1"/>
      <p:bldP spid="47" grpId="0"/>
      <p:bldP spid="54" grpId="0"/>
      <p:bldP spid="55" grpId="0" animBg="1"/>
      <p:bldP spid="56" grpId="0" animBg="1"/>
      <p:bldP spid="57" grpId="0" animBg="1"/>
      <p:bldP spid="58" grpId="0" animBg="1"/>
      <p:bldP spid="58" grpId="1" animBg="1"/>
      <p:bldP spid="59" grpId="0" animBg="1"/>
      <p:bldP spid="60" grpId="0" animBg="1"/>
      <p:bldP spid="61" grpId="0" animBg="1"/>
      <p:bldP spid="62" grpId="0" animBg="1"/>
      <p:bldP spid="76" grpId="0" animBg="1"/>
      <p:bldP spid="76" grpId="1" animBg="1"/>
      <p:bldP spid="77" grpId="0" animBg="1"/>
      <p:bldP spid="78" grpId="0" animBg="1"/>
      <p:bldP spid="82" grpId="0" animBg="1"/>
      <p:bldP spid="82" grpId="1" animBg="1"/>
      <p:bldP spid="102" grpId="0" animBg="1"/>
      <p:bldP spid="103" grpId="0" animBg="1"/>
      <p:bldP spid="10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57356"/>
            <a:ext cx="7886700" cy="4698995"/>
          </a:xfrm>
        </p:spPr>
        <p:txBody>
          <a:bodyPr/>
          <a:lstStyle/>
          <a:p>
            <a:r>
              <a:rPr lang="en-US" dirty="0" smtClean="0"/>
              <a:t>Proved ∞-CFA = SBA for </a:t>
            </a:r>
            <a:r>
              <a:rPr lang="en-US" dirty="0" smtClean="0">
                <a:solidFill>
                  <a:srgbClr val="FF0000"/>
                </a:solidFill>
              </a:rPr>
              <a:t>non-distributive</a:t>
            </a:r>
            <a:r>
              <a:rPr lang="en-US" dirty="0" smtClean="0"/>
              <a:t> analyses with finite domains.</a:t>
            </a:r>
          </a:p>
          <a:p>
            <a:endParaRPr lang="en-US" dirty="0" smtClean="0"/>
          </a:p>
          <a:p>
            <a:r>
              <a:rPr lang="en-US" dirty="0" smtClean="0"/>
              <a:t>Generalized </a:t>
            </a:r>
            <a:r>
              <a:rPr lang="en-US" dirty="0" err="1" smtClean="0"/>
              <a:t>Sharir-Pnueli’s</a:t>
            </a:r>
            <a:r>
              <a:rPr lang="en-US" dirty="0" smtClean="0"/>
              <a:t> 1981 result and resolved 2001 conjecture by Grove-Chambers.</a:t>
            </a:r>
          </a:p>
          <a:p>
            <a:endParaRPr lang="en-US" dirty="0" smtClean="0"/>
          </a:p>
          <a:p>
            <a:r>
              <a:rPr lang="en-US" dirty="0" smtClean="0"/>
              <a:t>Empirically observed the precision of </a:t>
            </a:r>
            <a:r>
              <a:rPr lang="en-US" dirty="0"/>
              <a:t>∞-CFA </a:t>
            </a:r>
            <a:r>
              <a:rPr lang="en-US" dirty="0" smtClean="0"/>
              <a:t>via SBA </a:t>
            </a:r>
            <a:r>
              <a:rPr lang="en-US" dirty="0"/>
              <a:t>for pointer analysis</a:t>
            </a:r>
            <a:r>
              <a:rPr lang="en-US" dirty="0" smtClean="0"/>
              <a:t> and improved </a:t>
            </a:r>
            <a:r>
              <a:rPr lang="en-US" dirty="0"/>
              <a:t>over existing k-CFA </a:t>
            </a:r>
            <a:r>
              <a:rPr lang="en-US" dirty="0" smtClean="0"/>
              <a:t>approaches.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7753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873"/>
    </mc:Choice>
    <mc:Fallback>
      <p:transition spd="slow" advTm="588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Inter-Procedural Analysis Landscape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ESOP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95422" y="5980903"/>
            <a:ext cx="7685591" cy="19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983848" y="1578402"/>
            <a:ext cx="11574" cy="4409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813" y="3591471"/>
            <a:ext cx="70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17163" y="5965208"/>
            <a:ext cx="1165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</a:t>
            </a:r>
            <a:endParaRPr lang="en-US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4416007" y="3015509"/>
            <a:ext cx="1047164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ND-SBA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78597" y="1824362"/>
            <a:ext cx="908053" cy="5693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D-SBA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431048" y="2380707"/>
            <a:ext cx="1135974" cy="563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Partially D-SBA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 rot="20119407">
            <a:off x="3816116" y="1927761"/>
            <a:ext cx="4680314" cy="116547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 16"/>
          <p:cNvSpPr/>
          <p:nvPr/>
        </p:nvSpPr>
        <p:spPr>
          <a:xfrm rot="5400000">
            <a:off x="4723934" y="3393662"/>
            <a:ext cx="481975" cy="320939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610808" y="5220980"/>
            <a:ext cx="750427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0CFA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408497" y="4881110"/>
            <a:ext cx="750427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CFA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184964" y="4564861"/>
            <a:ext cx="750427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2CFA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572000" y="3821040"/>
            <a:ext cx="906445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∞-CFA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 flipH="1">
            <a:off x="4012438" y="4372902"/>
            <a:ext cx="57874" cy="96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flipH="1">
            <a:off x="4220783" y="4265195"/>
            <a:ext cx="57874" cy="96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flipH="1">
            <a:off x="4407966" y="4167941"/>
            <a:ext cx="57874" cy="96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20119407">
            <a:off x="777974" y="4193514"/>
            <a:ext cx="5354795" cy="1086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443" y="3366911"/>
            <a:ext cx="407569" cy="3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43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36"/>
    </mc:Choice>
    <mc:Fallback>
      <p:transition spd="slow" advTm="17136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44915"/>
            <a:ext cx="7886700" cy="469899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Challenge 1: </a:t>
            </a:r>
            <a:br>
              <a:rPr lang="en-US" dirty="0" smtClean="0"/>
            </a:br>
            <a:r>
              <a:rPr lang="en-US" dirty="0" smtClean="0"/>
              <a:t>Unused </a:t>
            </a:r>
            <a:r>
              <a:rPr lang="en-US" dirty="0"/>
              <a:t>summaries in SBA </a:t>
            </a:r>
            <a:r>
              <a:rPr lang="en-US" dirty="0" err="1"/>
              <a:t>fixpoint</a:t>
            </a:r>
            <a:r>
              <a:rPr lang="en-US" dirty="0"/>
              <a:t> </a:t>
            </a:r>
            <a:r>
              <a:rPr lang="en-US" dirty="0" smtClean="0"/>
              <a:t>solution.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Challenge 2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Non-monotonicity </a:t>
            </a:r>
            <a:r>
              <a:rPr lang="en-US" dirty="0"/>
              <a:t>of </a:t>
            </a:r>
            <a:r>
              <a:rPr lang="en-US" dirty="0" smtClean="0"/>
              <a:t>SBA.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15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1011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006"/>
    </mc:Choice>
    <mc:Fallback>
      <p:transition spd="slow" advTm="67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2873506" y="2869708"/>
            <a:ext cx="812971" cy="322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[x:+]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3548190" y="4852356"/>
            <a:ext cx="809673" cy="322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[x:+]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551494" y="4327828"/>
            <a:ext cx="809675" cy="322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[x:0]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873505" y="2108242"/>
            <a:ext cx="812971" cy="322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[x:0]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Proof Challenges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5102"/>
            <a:ext cx="3057827" cy="4351339"/>
          </a:xfrm>
        </p:spPr>
        <p:txBody>
          <a:bodyPr>
            <a:noAutofit/>
          </a:bodyPr>
          <a:lstStyle/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1: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 marL="0" indent="0" defTabSz="457189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3:  x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 marL="0" indent="0" defTabSz="457189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4:  while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(*){</a:t>
            </a:r>
          </a:p>
          <a:p>
            <a:pPr marL="0" indent="0" defTabSz="457189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5: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}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}</a:t>
            </a:r>
          </a:p>
          <a:p>
            <a:pPr marL="0" indent="0" defTabSz="457189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defTabSz="457189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16</a:t>
            </a:fld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873505" y="1720825"/>
            <a:ext cx="812971" cy="322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[x:</a:t>
            </a:r>
            <a:r>
              <a:rPr lang="en-US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⊤</a:t>
            </a:r>
            <a:r>
              <a:rPr lang="en-US" dirty="0">
                <a:solidFill>
                  <a:schemeClr val="tx1"/>
                </a:solidFill>
              </a:rPr>
              <a:t>]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659626" y="4852355"/>
            <a:ext cx="747457" cy="322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[x:+]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659626" y="4327828"/>
            <a:ext cx="763343" cy="322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[x:0+]</a:t>
            </a:r>
          </a:p>
        </p:txBody>
      </p:sp>
      <p:sp>
        <p:nvSpPr>
          <p:cNvPr id="33" name="Oval 32"/>
          <p:cNvSpPr/>
          <p:nvPr/>
        </p:nvSpPr>
        <p:spPr>
          <a:xfrm>
            <a:off x="3333889" y="4033801"/>
            <a:ext cx="1266128" cy="13914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Rounded Rectangle 35"/>
          <p:cNvSpPr/>
          <p:nvPr/>
        </p:nvSpPr>
        <p:spPr>
          <a:xfrm>
            <a:off x="2873504" y="2478033"/>
            <a:ext cx="812971" cy="322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[x:0]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873504" y="2478033"/>
            <a:ext cx="812971" cy="322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[x:0+]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0062" y="3296765"/>
            <a:ext cx="157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Abstract Domain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3557814" y="3198005"/>
            <a:ext cx="2909825" cy="92539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Unused summary in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fixpoint</a:t>
            </a:r>
            <a:r>
              <a:rPr lang="en-US" dirty="0">
                <a:solidFill>
                  <a:schemeClr val="tx1"/>
                </a:solidFill>
              </a:rPr>
              <a:t> solution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6529657" y="1239227"/>
            <a:ext cx="2018111" cy="1944453"/>
            <a:chOff x="6529657" y="1239227"/>
            <a:chExt cx="2018111" cy="1944453"/>
          </a:xfrm>
        </p:grpSpPr>
        <p:sp>
          <p:nvSpPr>
            <p:cNvPr id="8" name="TextBox 7"/>
            <p:cNvSpPr txBox="1"/>
            <p:nvPr/>
          </p:nvSpPr>
          <p:spPr>
            <a:xfrm>
              <a:off x="7278240" y="1239227"/>
              <a:ext cx="4168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⊤</a:t>
              </a:r>
              <a:endParaRPr lang="en-US" sz="2200" dirty="0"/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6529657" y="1454671"/>
              <a:ext cx="2018111" cy="1729009"/>
              <a:chOff x="6529657" y="1454671"/>
              <a:chExt cx="2018111" cy="1729009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6529657" y="1665085"/>
                <a:ext cx="54676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-0</a:t>
                </a:r>
                <a:endParaRPr lang="en-US" sz="2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6602824" y="2286049"/>
                <a:ext cx="38232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-</a:t>
                </a:r>
                <a:endParaRPr lang="en-US" sz="2200" dirty="0"/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6793989" y="1454671"/>
                <a:ext cx="1753779" cy="1729009"/>
                <a:chOff x="6793989" y="1454671"/>
                <a:chExt cx="1753779" cy="1729009"/>
              </a:xfrm>
            </p:grpSpPr>
            <p:sp>
              <p:nvSpPr>
                <p:cNvPr id="22" name="TextBox 21"/>
                <p:cNvSpPr txBox="1"/>
                <p:nvPr/>
              </p:nvSpPr>
              <p:spPr>
                <a:xfrm>
                  <a:off x="7935072" y="1671535"/>
                  <a:ext cx="61269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latin typeface="Lucida Sans Unicode" panose="020B0602030504020204" pitchFamily="34" charset="0"/>
                      <a:cs typeface="Lucida Sans Unicode" panose="020B0602030504020204" pitchFamily="34" charset="0"/>
                    </a:rPr>
                    <a:t>0+</a:t>
                  </a:r>
                  <a:endParaRPr lang="en-US" sz="2200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7309957" y="2197424"/>
                  <a:ext cx="39436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latin typeface="Lucida Sans Unicode" panose="020B0602030504020204" pitchFamily="34" charset="0"/>
                      <a:cs typeface="Lucida Sans Unicode" panose="020B0602030504020204" pitchFamily="34" charset="0"/>
                    </a:rPr>
                    <a:t>0</a:t>
                  </a:r>
                  <a:endParaRPr lang="en-US" sz="2200" dirty="0"/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8061661" y="2286048"/>
                  <a:ext cx="35951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>
                      <a:latin typeface="Lucida Sans Unicode" panose="020B0602030504020204" pitchFamily="34" charset="0"/>
                      <a:cs typeface="Lucida Sans Unicode" panose="020B0602030504020204" pitchFamily="34" charset="0"/>
                    </a:rPr>
                    <a:t>+</a:t>
                  </a:r>
                  <a:endParaRPr lang="en-US" sz="22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7352826" y="2752793"/>
                  <a:ext cx="30862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>
                      <a:latin typeface="Lucida Sans Unicode" panose="020B0602030504020204" pitchFamily="34" charset="0"/>
                      <a:cs typeface="Lucida Sans Unicode" panose="020B0602030504020204" pitchFamily="34" charset="0"/>
                    </a:rPr>
                    <a:t>⊥</a:t>
                  </a:r>
                  <a:endParaRPr lang="en-US" sz="2200" dirty="0"/>
                </a:p>
              </p:txBody>
            </p:sp>
            <p:cxnSp>
              <p:nvCxnSpPr>
                <p:cNvPr id="10" name="Straight Connector 9"/>
                <p:cNvCxnSpPr>
                  <a:stCxn id="24" idx="2"/>
                </p:cNvCxnSpPr>
                <p:nvPr/>
              </p:nvCxnSpPr>
              <p:spPr>
                <a:xfrm>
                  <a:off x="6793989" y="2716936"/>
                  <a:ext cx="450605" cy="1900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>
                  <a:stCxn id="25" idx="2"/>
                </p:cNvCxnSpPr>
                <p:nvPr/>
              </p:nvCxnSpPr>
              <p:spPr>
                <a:xfrm flipH="1">
                  <a:off x="7766582" y="2716935"/>
                  <a:ext cx="474838" cy="1836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23" idx="2"/>
                  <a:endCxn id="31" idx="0"/>
                </p:cNvCxnSpPr>
                <p:nvPr/>
              </p:nvCxnSpPr>
              <p:spPr>
                <a:xfrm flipH="1">
                  <a:off x="7507140" y="2628311"/>
                  <a:ext cx="1" cy="12448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>
                  <a:stCxn id="21" idx="2"/>
                  <a:endCxn id="24" idx="0"/>
                </p:cNvCxnSpPr>
                <p:nvPr/>
              </p:nvCxnSpPr>
              <p:spPr>
                <a:xfrm flipH="1">
                  <a:off x="6793989" y="2095972"/>
                  <a:ext cx="9052" cy="1900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>
                  <a:stCxn id="21" idx="3"/>
                </p:cNvCxnSpPr>
                <p:nvPr/>
              </p:nvCxnSpPr>
              <p:spPr>
                <a:xfrm>
                  <a:off x="7076425" y="1880529"/>
                  <a:ext cx="336979" cy="235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stCxn id="22" idx="1"/>
                </p:cNvCxnSpPr>
                <p:nvPr/>
              </p:nvCxnSpPr>
              <p:spPr>
                <a:xfrm flipH="1">
                  <a:off x="7598093" y="1886979"/>
                  <a:ext cx="336979" cy="23534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>
                  <a:stCxn id="22" idx="2"/>
                  <a:endCxn id="25" idx="0"/>
                </p:cNvCxnSpPr>
                <p:nvPr/>
              </p:nvCxnSpPr>
              <p:spPr>
                <a:xfrm>
                  <a:off x="8241420" y="2102422"/>
                  <a:ext cx="0" cy="1836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>
                  <a:endCxn id="8" idx="1"/>
                </p:cNvCxnSpPr>
                <p:nvPr/>
              </p:nvCxnSpPr>
              <p:spPr>
                <a:xfrm flipV="1">
                  <a:off x="6939405" y="1454671"/>
                  <a:ext cx="338835" cy="12140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stCxn id="8" idx="3"/>
                </p:cNvCxnSpPr>
                <p:nvPr/>
              </p:nvCxnSpPr>
              <p:spPr>
                <a:xfrm>
                  <a:off x="7695059" y="1454671"/>
                  <a:ext cx="338835" cy="1089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372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992"/>
    </mc:Choice>
    <mc:Fallback>
      <p:transition spd="slow" advTm="1749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29" grpId="0" animBg="1"/>
      <p:bldP spid="27" grpId="0" animBg="1"/>
      <p:bldP spid="14" grpId="0" animBg="1"/>
      <p:bldP spid="26" grpId="0" animBg="1"/>
      <p:bldP spid="32" grpId="0" animBg="1"/>
      <p:bldP spid="33" grpId="0" animBg="1"/>
      <p:bldP spid="36" grpId="0" animBg="1"/>
      <p:bldP spid="36" grpId="1" animBg="1"/>
      <p:bldP spid="37" grpId="0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Proof Challenges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1: </a:t>
            </a:r>
            <a:br>
              <a:rPr lang="en-US" dirty="0" smtClean="0"/>
            </a:br>
            <a:r>
              <a:rPr lang="en-US" dirty="0" smtClean="0"/>
              <a:t>Unused </a:t>
            </a:r>
            <a:r>
              <a:rPr lang="en-US" dirty="0"/>
              <a:t>summaries in SBA </a:t>
            </a:r>
            <a:r>
              <a:rPr lang="en-US" dirty="0" err="1"/>
              <a:t>fixpoint</a:t>
            </a:r>
            <a:r>
              <a:rPr lang="en-US" dirty="0"/>
              <a:t> </a:t>
            </a:r>
            <a:r>
              <a:rPr lang="en-US" dirty="0" smtClean="0"/>
              <a:t>solution.</a:t>
            </a:r>
            <a:br>
              <a:rPr lang="en-US" dirty="0" smtClean="0"/>
            </a:br>
            <a:endParaRPr lang="en-US" sz="2800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800" dirty="0" smtClean="0"/>
              <a:t>Solution: </a:t>
            </a:r>
            <a:br>
              <a:rPr lang="en-US" sz="2800" dirty="0" smtClean="0"/>
            </a:br>
            <a:r>
              <a:rPr lang="en-US" sz="2800" dirty="0" smtClean="0"/>
              <a:t>  Garbage </a:t>
            </a:r>
            <a:r>
              <a:rPr lang="en-US" sz="2800" dirty="0"/>
              <a:t>collection on results computed by SBA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17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1450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452"/>
    </mc:Choice>
    <mc:Fallback>
      <p:transition spd="slow" advTm="284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>
          <a:xfrm>
            <a:off x="3548190" y="4852356"/>
            <a:ext cx="809673" cy="322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[x:+]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551494" y="4327828"/>
            <a:ext cx="809675" cy="322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[x:0]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Proof Challenges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65102"/>
            <a:ext cx="3057827" cy="4351339"/>
          </a:xfrm>
        </p:spPr>
        <p:txBody>
          <a:bodyPr>
            <a:noAutofit/>
          </a:bodyPr>
          <a:lstStyle/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1: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 marL="0" indent="0" defTabSz="457189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3:  …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189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4:  …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189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5: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…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}</a:t>
            </a:r>
          </a:p>
          <a:p>
            <a:pPr marL="0" indent="0" defTabSz="457189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x){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 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 defTabSz="457189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18</a:t>
            </a:fld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5867913" y="4331492"/>
            <a:ext cx="763343" cy="322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[x:0+]</a:t>
            </a:r>
          </a:p>
        </p:txBody>
      </p:sp>
      <p:sp>
        <p:nvSpPr>
          <p:cNvPr id="34" name="Oval 33"/>
          <p:cNvSpPr/>
          <p:nvPr/>
        </p:nvSpPr>
        <p:spPr>
          <a:xfrm>
            <a:off x="5742124" y="4790121"/>
            <a:ext cx="2909825" cy="92539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Non-monotonicity of SBA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544891" y="2491709"/>
            <a:ext cx="812971" cy="322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[x:0]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831770" y="2490658"/>
            <a:ext cx="812971" cy="322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[x:0+]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20061" y="3295845"/>
            <a:ext cx="1574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 Abstract Domain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545700" y="3020921"/>
            <a:ext cx="812971" cy="322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[x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⊥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0" y="1634434"/>
            <a:ext cx="34725" cy="42804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223104" y="1299621"/>
                <a:ext cx="2697792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 ⇒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104" y="1299621"/>
                <a:ext cx="269779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/>
          <p:cNvSpPr/>
          <p:nvPr/>
        </p:nvSpPr>
        <p:spPr>
          <a:xfrm>
            <a:off x="4831770" y="3024298"/>
            <a:ext cx="812971" cy="322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[x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⊥</a:t>
            </a:r>
            <a:r>
              <a:rPr lang="en-US" dirty="0" smtClean="0">
                <a:solidFill>
                  <a:schemeClr val="tx1"/>
                </a:solidFill>
              </a:rPr>
              <a:t>]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4809826" y="4852355"/>
            <a:ext cx="809673" cy="322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[x:+]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809824" y="4318932"/>
            <a:ext cx="809675" cy="322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[x:0]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385619" y="4295501"/>
                <a:ext cx="407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619" y="4295501"/>
                <a:ext cx="40748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90084" y="2989080"/>
                <a:ext cx="407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084" y="2989080"/>
                <a:ext cx="40748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392874" y="2468498"/>
                <a:ext cx="407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874" y="2468498"/>
                <a:ext cx="40748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85620" y="4828997"/>
                <a:ext cx="407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620" y="4828997"/>
                <a:ext cx="40748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ounded Rectangle 27"/>
          <p:cNvSpPr/>
          <p:nvPr/>
        </p:nvSpPr>
        <p:spPr>
          <a:xfrm>
            <a:off x="3544890" y="3020031"/>
            <a:ext cx="812971" cy="3226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[x:+] </a:t>
            </a:r>
          </a:p>
        </p:txBody>
      </p:sp>
      <p:sp>
        <p:nvSpPr>
          <p:cNvPr id="16" name="&quot;No&quot; Symbol 15"/>
          <p:cNvSpPr/>
          <p:nvPr/>
        </p:nvSpPr>
        <p:spPr>
          <a:xfrm>
            <a:off x="4417692" y="3016106"/>
            <a:ext cx="347240" cy="323166"/>
          </a:xfrm>
          <a:prstGeom prst="noSmoking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5" name="Group 64"/>
          <p:cNvGrpSpPr/>
          <p:nvPr/>
        </p:nvGrpSpPr>
        <p:grpSpPr>
          <a:xfrm>
            <a:off x="6529657" y="1239227"/>
            <a:ext cx="2018111" cy="1944453"/>
            <a:chOff x="6529657" y="1239227"/>
            <a:chExt cx="2018111" cy="1944453"/>
          </a:xfrm>
        </p:grpSpPr>
        <p:sp>
          <p:nvSpPr>
            <p:cNvPr id="66" name="TextBox 65"/>
            <p:cNvSpPr txBox="1"/>
            <p:nvPr/>
          </p:nvSpPr>
          <p:spPr>
            <a:xfrm>
              <a:off x="7278240" y="1239227"/>
              <a:ext cx="41681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⊤</a:t>
              </a:r>
              <a:endParaRPr lang="en-US" sz="2200" dirty="0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6529657" y="1454671"/>
              <a:ext cx="2018111" cy="1729009"/>
              <a:chOff x="6529657" y="1454671"/>
              <a:chExt cx="2018111" cy="1729009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6529657" y="1665085"/>
                <a:ext cx="54676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-0</a:t>
                </a:r>
                <a:endParaRPr lang="en-US" sz="22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602824" y="2286049"/>
                <a:ext cx="38232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 smtClean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-</a:t>
                </a:r>
                <a:endParaRPr lang="en-US" sz="2200" dirty="0"/>
              </a:p>
            </p:txBody>
          </p:sp>
          <p:grpSp>
            <p:nvGrpSpPr>
              <p:cNvPr id="70" name="Group 69"/>
              <p:cNvGrpSpPr/>
              <p:nvPr/>
            </p:nvGrpSpPr>
            <p:grpSpPr>
              <a:xfrm>
                <a:off x="6793989" y="1454671"/>
                <a:ext cx="1753779" cy="1729009"/>
                <a:chOff x="6793989" y="1454671"/>
                <a:chExt cx="1753779" cy="1729009"/>
              </a:xfrm>
            </p:grpSpPr>
            <p:sp>
              <p:nvSpPr>
                <p:cNvPr id="71" name="TextBox 70"/>
                <p:cNvSpPr txBox="1"/>
                <p:nvPr/>
              </p:nvSpPr>
              <p:spPr>
                <a:xfrm>
                  <a:off x="7935072" y="1671535"/>
                  <a:ext cx="612696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latin typeface="Lucida Sans Unicode" panose="020B0602030504020204" pitchFamily="34" charset="0"/>
                      <a:cs typeface="Lucida Sans Unicode" panose="020B0602030504020204" pitchFamily="34" charset="0"/>
                    </a:rPr>
                    <a:t>0+</a:t>
                  </a:r>
                  <a:endParaRPr lang="en-US" sz="2200" dirty="0"/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7309957" y="2197424"/>
                  <a:ext cx="39436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 smtClean="0">
                      <a:latin typeface="Lucida Sans Unicode" panose="020B0602030504020204" pitchFamily="34" charset="0"/>
                      <a:cs typeface="Lucida Sans Unicode" panose="020B0602030504020204" pitchFamily="34" charset="0"/>
                    </a:rPr>
                    <a:t>0</a:t>
                  </a:r>
                  <a:endParaRPr lang="en-US" sz="2200" dirty="0"/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8061661" y="2286048"/>
                  <a:ext cx="359517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>
                      <a:latin typeface="Lucida Sans Unicode" panose="020B0602030504020204" pitchFamily="34" charset="0"/>
                      <a:cs typeface="Lucida Sans Unicode" panose="020B0602030504020204" pitchFamily="34" charset="0"/>
                    </a:rPr>
                    <a:t>+</a:t>
                  </a:r>
                  <a:endParaRPr lang="en-US" sz="2200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7352826" y="2752793"/>
                  <a:ext cx="308628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>
                      <a:latin typeface="Lucida Sans Unicode" panose="020B0602030504020204" pitchFamily="34" charset="0"/>
                      <a:cs typeface="Lucida Sans Unicode" panose="020B0602030504020204" pitchFamily="34" charset="0"/>
                    </a:rPr>
                    <a:t>⊥</a:t>
                  </a:r>
                  <a:endParaRPr lang="en-US" sz="2200" dirty="0"/>
                </a:p>
              </p:txBody>
            </p:sp>
            <p:cxnSp>
              <p:nvCxnSpPr>
                <p:cNvPr id="75" name="Straight Connector 74"/>
                <p:cNvCxnSpPr>
                  <a:stCxn id="69" idx="2"/>
                </p:cNvCxnSpPr>
                <p:nvPr/>
              </p:nvCxnSpPr>
              <p:spPr>
                <a:xfrm>
                  <a:off x="6793989" y="2716936"/>
                  <a:ext cx="450605" cy="1900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>
                  <a:stCxn id="73" idx="2"/>
                </p:cNvCxnSpPr>
                <p:nvPr/>
              </p:nvCxnSpPr>
              <p:spPr>
                <a:xfrm flipH="1">
                  <a:off x="7766582" y="2716935"/>
                  <a:ext cx="474838" cy="1836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>
                  <a:stCxn id="72" idx="2"/>
                  <a:endCxn id="74" idx="0"/>
                </p:cNvCxnSpPr>
                <p:nvPr/>
              </p:nvCxnSpPr>
              <p:spPr>
                <a:xfrm flipH="1">
                  <a:off x="7507140" y="2628311"/>
                  <a:ext cx="1" cy="12448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>
                  <a:stCxn id="68" idx="2"/>
                  <a:endCxn id="69" idx="0"/>
                </p:cNvCxnSpPr>
                <p:nvPr/>
              </p:nvCxnSpPr>
              <p:spPr>
                <a:xfrm flipH="1">
                  <a:off x="6793989" y="2095972"/>
                  <a:ext cx="9052" cy="19007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>
                  <a:stCxn id="68" idx="3"/>
                </p:cNvCxnSpPr>
                <p:nvPr/>
              </p:nvCxnSpPr>
              <p:spPr>
                <a:xfrm>
                  <a:off x="7076425" y="1880529"/>
                  <a:ext cx="336979" cy="2355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>
                  <a:stCxn id="71" idx="1"/>
                </p:cNvCxnSpPr>
                <p:nvPr/>
              </p:nvCxnSpPr>
              <p:spPr>
                <a:xfrm flipH="1">
                  <a:off x="7598093" y="1886979"/>
                  <a:ext cx="336979" cy="23534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>
                  <a:stCxn id="71" idx="2"/>
                  <a:endCxn id="73" idx="0"/>
                </p:cNvCxnSpPr>
                <p:nvPr/>
              </p:nvCxnSpPr>
              <p:spPr>
                <a:xfrm>
                  <a:off x="8241420" y="2102422"/>
                  <a:ext cx="0" cy="1836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>
                  <a:endCxn id="66" idx="1"/>
                </p:cNvCxnSpPr>
                <p:nvPr/>
              </p:nvCxnSpPr>
              <p:spPr>
                <a:xfrm flipV="1">
                  <a:off x="6939405" y="1454671"/>
                  <a:ext cx="338835" cy="12140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>
                  <a:stCxn id="66" idx="3"/>
                </p:cNvCxnSpPr>
                <p:nvPr/>
              </p:nvCxnSpPr>
              <p:spPr>
                <a:xfrm>
                  <a:off x="7695059" y="1454671"/>
                  <a:ext cx="338835" cy="1089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919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1333"/>
    </mc:Choice>
    <mc:Fallback>
      <p:transition spd="slow" advTm="2613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29" grpId="1" animBg="1"/>
      <p:bldP spid="32" grpId="0" animBg="1"/>
      <p:bldP spid="34" grpId="0" animBg="1"/>
      <p:bldP spid="36" grpId="0" animBg="1"/>
      <p:bldP spid="36" grpId="1" animBg="1"/>
      <p:bldP spid="37" grpId="0" animBg="1"/>
      <p:bldP spid="19" grpId="0" animBg="1"/>
      <p:bldP spid="22" grpId="0"/>
      <p:bldP spid="23" grpId="0" animBg="1"/>
      <p:bldP spid="25" grpId="0" animBg="1"/>
      <p:bldP spid="31" grpId="0" animBg="1"/>
      <p:bldP spid="10" grpId="0"/>
      <p:bldP spid="11" grpId="0"/>
      <p:bldP spid="12" grpId="0"/>
      <p:bldP spid="13" grpId="0"/>
      <p:bldP spid="28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Proof Challenges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 </a:t>
            </a:r>
            <a:r>
              <a:rPr lang="en-US" dirty="0"/>
              <a:t>2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Non-monotonicity </a:t>
            </a:r>
            <a:r>
              <a:rPr lang="en-US" dirty="0"/>
              <a:t>of </a:t>
            </a:r>
            <a:r>
              <a:rPr lang="en-US" dirty="0" smtClean="0"/>
              <a:t>SBA.</a:t>
            </a:r>
            <a:br>
              <a:rPr lang="en-US" dirty="0" smtClean="0"/>
            </a:br>
            <a:endParaRPr lang="en-US" dirty="0"/>
          </a:p>
          <a:p>
            <a:pPr marL="0" indent="0">
              <a:buNone/>
            </a:pPr>
            <a:r>
              <a:rPr lang="en-US" dirty="0" smtClean="0"/>
              <a:t>  Solution: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Fixpoint</a:t>
            </a:r>
            <a:r>
              <a:rPr lang="en-US" dirty="0" smtClean="0"/>
              <a:t> </a:t>
            </a:r>
            <a:r>
              <a:rPr lang="en-US" dirty="0"/>
              <a:t>of a non-monotone function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  approximated </a:t>
            </a:r>
            <a:r>
              <a:rPr lang="en-US" dirty="0"/>
              <a:t>by </a:t>
            </a:r>
            <a:r>
              <a:rPr lang="en-US" dirty="0" smtClean="0"/>
              <a:t>pre-</a:t>
            </a:r>
            <a:r>
              <a:rPr lang="en-US" dirty="0" err="1" smtClean="0"/>
              <a:t>fixpoint</a:t>
            </a:r>
            <a:r>
              <a:rPr lang="en-US" dirty="0" smtClean="0"/>
              <a:t> </a:t>
            </a:r>
            <a:r>
              <a:rPr lang="en-US" dirty="0"/>
              <a:t>of </a:t>
            </a:r>
            <a:r>
              <a:rPr lang="en-US" dirty="0" smtClean="0"/>
              <a:t>the function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19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9079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775"/>
    </mc:Choice>
    <mc:Fallback>
      <p:transition spd="slow" advTm="427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Landscape </a:t>
            </a:r>
            <a:r>
              <a:rPr lang="en-US" dirty="0" smtClean="0"/>
              <a:t>of Procedural Analyses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83848" y="1578402"/>
            <a:ext cx="11574" cy="4409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813" y="3591471"/>
            <a:ext cx="709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Cost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1307939" y="5212853"/>
            <a:ext cx="1435260" cy="5629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Intra-Procedural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28950" y="4302390"/>
            <a:ext cx="1421757" cy="59794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Context-Insensitive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35410" y="1552344"/>
            <a:ext cx="5486400" cy="378492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45619" y="2180286"/>
            <a:ext cx="3102016" cy="19797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Context-Sensitive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Callstrings</a:t>
            </a:r>
            <a:r>
              <a:rPr lang="en-US" sz="2000" dirty="0" smtClean="0">
                <a:solidFill>
                  <a:schemeClr val="tx1"/>
                </a:solidFill>
              </a:rPr>
              <a:t>, Summaries,…)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60037" y="1645471"/>
            <a:ext cx="209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Inter-Procedural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217163" y="5965208"/>
            <a:ext cx="1165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95422" y="5980903"/>
            <a:ext cx="7685591" cy="19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9855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739"/>
    </mc:Choice>
    <mc:Fallback>
      <p:transition spd="slow" advTm="1077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225" y="1619115"/>
            <a:ext cx="7886700" cy="4627296"/>
          </a:xfrm>
        </p:spPr>
        <p:txBody>
          <a:bodyPr>
            <a:noAutofit/>
          </a:bodyPr>
          <a:lstStyle/>
          <a:p>
            <a:r>
              <a:rPr lang="en-US" dirty="0" smtClean="0"/>
              <a:t>Existing k-CFA approaches scale to low k values.</a:t>
            </a:r>
          </a:p>
          <a:p>
            <a:endParaRPr lang="en-US" dirty="0"/>
          </a:p>
          <a:p>
            <a:r>
              <a:rPr lang="en-US" dirty="0" smtClean="0"/>
              <a:t>Correspondence result allows us to simulate the effect of </a:t>
            </a:r>
            <a:r>
              <a:rPr lang="en-US" dirty="0"/>
              <a:t>∞-CFA </a:t>
            </a:r>
            <a:r>
              <a:rPr lang="en-US" dirty="0" smtClean="0"/>
              <a:t>via SBA.</a:t>
            </a:r>
          </a:p>
          <a:p>
            <a:endParaRPr lang="en-US" dirty="0"/>
          </a:p>
          <a:p>
            <a:r>
              <a:rPr lang="en-US" dirty="0" smtClean="0"/>
              <a:t>Empirically study the scalability of SBA and the precision of </a:t>
            </a:r>
            <a:r>
              <a:rPr lang="en-US" dirty="0"/>
              <a:t>∞-</a:t>
            </a:r>
            <a:r>
              <a:rPr lang="en-US" dirty="0" smtClean="0"/>
              <a:t>CFA.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Motivation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168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7161"/>
    </mc:Choice>
    <mc:Fallback>
      <p:transition spd="slow" advTm="571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9667"/>
            <a:ext cx="7886700" cy="46272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00" dirty="0" smtClean="0"/>
          </a:p>
          <a:p>
            <a:r>
              <a:rPr lang="en-US" dirty="0" smtClean="0"/>
              <a:t>3 client analyses: call graph </a:t>
            </a:r>
            <a:r>
              <a:rPr lang="en-US" dirty="0"/>
              <a:t>reachability, downcast safety, </a:t>
            </a:r>
            <a:r>
              <a:rPr lang="en-US" dirty="0" smtClean="0"/>
              <a:t>monomorphic </a:t>
            </a:r>
            <a:r>
              <a:rPr lang="en-US" dirty="0" err="1" smtClean="0"/>
              <a:t>callsite</a:t>
            </a:r>
            <a:r>
              <a:rPr lang="en-US" dirty="0" smtClean="0"/>
              <a:t> inference.</a:t>
            </a:r>
          </a:p>
          <a:p>
            <a:endParaRPr lang="en-US" sz="100" dirty="0" smtClean="0"/>
          </a:p>
          <a:p>
            <a:r>
              <a:rPr lang="en-US" dirty="0" smtClean="0"/>
              <a:t>All clients based on an underlying </a:t>
            </a:r>
            <a:r>
              <a:rPr lang="en-US" dirty="0" err="1" smtClean="0"/>
              <a:t>interprocedural</a:t>
            </a:r>
            <a:r>
              <a:rPr lang="en-US" dirty="0" smtClean="0"/>
              <a:t> pointer analysis for Java </a:t>
            </a:r>
            <a:r>
              <a:rPr lang="en-US" dirty="0" err="1" smtClean="0"/>
              <a:t>bytecode</a:t>
            </a:r>
            <a:r>
              <a:rPr lang="en-US" dirty="0" smtClean="0"/>
              <a:t>.</a:t>
            </a:r>
          </a:p>
          <a:p>
            <a:endParaRPr lang="en-US" sz="100" dirty="0" smtClean="0"/>
          </a:p>
          <a:p>
            <a:r>
              <a:rPr lang="en-US" dirty="0" smtClean="0"/>
              <a:t>Implemented using Chord.</a:t>
            </a:r>
          </a:p>
          <a:p>
            <a:endParaRPr lang="en-US" sz="100" dirty="0" smtClean="0"/>
          </a:p>
          <a:p>
            <a:r>
              <a:rPr lang="en-US" dirty="0" smtClean="0"/>
              <a:t>10 benchmarks from </a:t>
            </a:r>
            <a:r>
              <a:rPr lang="en-US" dirty="0" err="1" smtClean="0"/>
              <a:t>Dacapo</a:t>
            </a:r>
            <a:r>
              <a:rPr lang="en-US" dirty="0" smtClean="0"/>
              <a:t> suite.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7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014"/>
    </mc:Choice>
    <mc:Fallback>
      <p:transition spd="slow" advTm="44014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Analysis Clients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13421"/>
            <a:ext cx="7886700" cy="8593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Downcast safety: Downcast is safe if the object to which it is applied is a subtype of the target type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746895" y="2869117"/>
            <a:ext cx="4107739" cy="1562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 void main(){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Shape s = new Circle();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3:  Circle c = (Circle) s;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}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buFont typeface="Arial" panose="020B0604020202020204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55586" y="2869118"/>
            <a:ext cx="4097439" cy="1562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 void main(){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2:	 Shape s = new Square();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3:	 Circle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(Circle) s;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}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buFont typeface="Arial" panose="020B0604020202020204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99" y="3642726"/>
            <a:ext cx="308813" cy="276809"/>
          </a:xfrm>
          <a:prstGeom prst="rect">
            <a:avLst/>
          </a:prstGeom>
        </p:spPr>
      </p:pic>
      <p:sp>
        <p:nvSpPr>
          <p:cNvPr id="11" name="Explosion 1 10"/>
          <p:cNvSpPr/>
          <p:nvPr/>
        </p:nvSpPr>
        <p:spPr>
          <a:xfrm>
            <a:off x="4294726" y="3642726"/>
            <a:ext cx="385011" cy="3491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336716" y="4597044"/>
            <a:ext cx="2411123" cy="1319439"/>
            <a:chOff x="3342772" y="4453444"/>
            <a:chExt cx="2411123" cy="1319439"/>
          </a:xfrm>
        </p:grpSpPr>
        <p:sp>
          <p:nvSpPr>
            <p:cNvPr id="12" name="Rounded Rectangle 11"/>
            <p:cNvSpPr/>
            <p:nvPr/>
          </p:nvSpPr>
          <p:spPr>
            <a:xfrm>
              <a:off x="4068500" y="4453444"/>
              <a:ext cx="1007000" cy="451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Shape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342772" y="5321470"/>
              <a:ext cx="1007000" cy="451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Circle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746895" y="5321470"/>
              <a:ext cx="1007000" cy="451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Square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endCxn id="12" idx="2"/>
            </p:cNvCxnSpPr>
            <p:nvPr/>
          </p:nvCxnSpPr>
          <p:spPr>
            <a:xfrm flipV="1">
              <a:off x="3854370" y="4904857"/>
              <a:ext cx="717630" cy="4166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0"/>
              <a:endCxn id="12" idx="2"/>
            </p:cNvCxnSpPr>
            <p:nvPr/>
          </p:nvCxnSpPr>
          <p:spPr>
            <a:xfrm flipH="1" flipV="1">
              <a:off x="4572000" y="4904857"/>
              <a:ext cx="678395" cy="4166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07593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755"/>
    </mc:Choice>
    <mc:Fallback>
      <p:transition spd="slow" advTm="487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Analysis Clients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13421"/>
            <a:ext cx="7886700" cy="963561"/>
          </a:xfrm>
        </p:spPr>
        <p:txBody>
          <a:bodyPr/>
          <a:lstStyle/>
          <a:p>
            <a:r>
              <a:rPr lang="en-US" dirty="0" smtClean="0"/>
              <a:t>Call </a:t>
            </a:r>
            <a:r>
              <a:rPr lang="en-US" dirty="0"/>
              <a:t>graph reachability: Pairwise reachability between program functions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041" y="2871216"/>
            <a:ext cx="2646985" cy="2929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 void main(){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foo();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3: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taz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}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5: void foo(){</a:t>
            </a:r>
          </a:p>
          <a:p>
            <a:pPr marL="0" indent="0" defTabSz="4572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6:	 bar();</a:t>
            </a:r>
          </a:p>
          <a:p>
            <a:pPr marL="0" indent="0" defTabSz="45720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7: }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buFont typeface="Arial" panose="020B0604020202020204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buFont typeface="Arial" panose="020B0604020202020204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29871" y="2926994"/>
            <a:ext cx="4097439" cy="1562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Font typeface="Arial" panose="020B0604020202020204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buFont typeface="Arial" panose="020B0604020202020204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732594" y="2776521"/>
            <a:ext cx="3594181" cy="3351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reach(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foo,bar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reach(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foo,taz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Explosion 1 11"/>
          <p:cNvSpPr/>
          <p:nvPr/>
        </p:nvSpPr>
        <p:spPr>
          <a:xfrm>
            <a:off x="5960639" y="3296010"/>
            <a:ext cx="385011" cy="3491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911" y="4139857"/>
            <a:ext cx="308813" cy="2768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120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4117"/>
    </mc:Choice>
    <mc:Fallback>
      <p:transition spd="slow" advTm="641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Analysis Clients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Monomorphic </a:t>
            </a:r>
            <a:r>
              <a:rPr lang="en-US" dirty="0" err="1"/>
              <a:t>callsite</a:t>
            </a:r>
            <a:r>
              <a:rPr lang="en-US" dirty="0"/>
              <a:t> inference: Dynamically dispatched </a:t>
            </a:r>
            <a:r>
              <a:rPr lang="en-US" dirty="0" err="1"/>
              <a:t>callsite</a:t>
            </a:r>
            <a:r>
              <a:rPr lang="en-US" dirty="0"/>
              <a:t> with single target method.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7784" y="2871216"/>
            <a:ext cx="4107739" cy="30455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 void main(){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Shape s;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3:  if(*){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4:   s = new Circle();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5:  }else{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6:   s = new Square();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7:  }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8: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s.area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9: }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buFont typeface="Arial" panose="020B0604020202020204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36332" y="2871216"/>
            <a:ext cx="4097439" cy="15625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 void main(){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2:	 Circle c = new Circle();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3:	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c.area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}</a:t>
            </a:r>
          </a:p>
          <a:p>
            <a:pPr marL="0" indent="0" defTabSz="457200">
              <a:buFont typeface="Arial" panose="020B0604020202020204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200">
              <a:buFont typeface="Arial" panose="020B0604020202020204" pitchFamily="34" charset="0"/>
              <a:buNone/>
            </a:pP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732" y="3652507"/>
            <a:ext cx="308813" cy="276809"/>
          </a:xfrm>
          <a:prstGeom prst="rect">
            <a:avLst/>
          </a:prstGeom>
        </p:spPr>
      </p:pic>
      <p:sp>
        <p:nvSpPr>
          <p:cNvPr id="10" name="Explosion 1 9"/>
          <p:cNvSpPr/>
          <p:nvPr/>
        </p:nvSpPr>
        <p:spPr>
          <a:xfrm>
            <a:off x="2464520" y="5499368"/>
            <a:ext cx="385011" cy="349107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775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720"/>
    </mc:Choice>
    <mc:Fallback>
      <p:transition spd="slow" advTm="39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34285"/>
          </a:xfrm>
        </p:spPr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14920"/>
              </p:ext>
            </p:extLst>
          </p:nvPr>
        </p:nvGraphicFramePr>
        <p:xfrm>
          <a:off x="1390850" y="1713294"/>
          <a:ext cx="6362300" cy="4100360"/>
        </p:xfrm>
        <a:graphic>
          <a:graphicData uri="http://schemas.openxmlformats.org/drawingml/2006/table">
            <a:tbl>
              <a:tblPr firstRow="1"/>
              <a:tblGrid>
                <a:gridCol w="1294027"/>
                <a:gridCol w="1617534"/>
                <a:gridCol w="2156712"/>
                <a:gridCol w="1294027"/>
              </a:tblGrid>
              <a:tr h="3727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# functions</a:t>
                      </a:r>
                      <a:endParaRPr lang="en-US" sz="2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bytecode</a:t>
                      </a:r>
                      <a:r>
                        <a:rPr lang="en-US" sz="2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US" sz="2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KB)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KLOC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  <a:tr h="372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antlr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372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avrora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72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bloat   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372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chart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72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hsqldb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372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luindex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72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lusearch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372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pmd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372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sunflow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</a:tr>
              <a:tr h="372760"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  <a:r>
                        <a:rPr lang="en-US" sz="2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xalan</a:t>
                      </a:r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6.7k</a:t>
                      </a:r>
                      <a:endParaRPr lang="en-US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366817" y="5089059"/>
            <a:ext cx="6410366" cy="33688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25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1474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593"/>
    </mc:Choice>
    <mc:Fallback>
      <p:transition spd="slow" advTm="335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Given that k-CFA does not scale,</a:t>
            </a:r>
          </a:p>
          <a:p>
            <a:pPr marL="0" indent="0" algn="ctr">
              <a:buNone/>
            </a:pPr>
            <a:r>
              <a:rPr lang="en-US" dirty="0" smtClean="0"/>
              <a:t>does SBA even scale?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91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330"/>
    </mc:Choice>
    <mc:Fallback>
      <p:transition spd="slow" advTm="1533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har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009764"/>
              </p:ext>
            </p:extLst>
          </p:nvPr>
        </p:nvGraphicFramePr>
        <p:xfrm>
          <a:off x="512064" y="1373335"/>
          <a:ext cx="8029214" cy="4817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Time of </a:t>
            </a:r>
            <a:r>
              <a:rPr lang="en-US" dirty="0" smtClean="0"/>
              <a:t>Pointer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49243" y="1639618"/>
            <a:ext cx="1865807" cy="8720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 average, 2CFA is 3x-5x slower than SBA.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3826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472"/>
    </mc:Choice>
    <mc:Fallback>
      <p:transition spd="slow" advTm="364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2096811"/>
              </p:ext>
            </p:extLst>
          </p:nvPr>
        </p:nvGraphicFramePr>
        <p:xfrm>
          <a:off x="630936" y="1371600"/>
          <a:ext cx="8031480" cy="4818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Contexts Per Method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686282" y="1466016"/>
            <a:ext cx="2428768" cy="10554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On average, 2CFA computes 4x-7x more contexts than SBA.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6640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357"/>
    </mc:Choice>
    <mc:Fallback>
      <p:transition spd="slow" advTm="463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What is the precision gain from using </a:t>
            </a:r>
            <a:r>
              <a:rPr lang="en-US" dirty="0"/>
              <a:t>∞-CFA </a:t>
            </a:r>
            <a:r>
              <a:rPr lang="en-US" dirty="0" smtClean="0"/>
              <a:t>compared to k-CFA?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63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59"/>
    </mc:Choice>
    <mc:Fallback>
      <p:transition spd="slow" advTm="1065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Context-Insensitive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470"/>
            <a:ext cx="2890899" cy="3608499"/>
          </a:xfrm>
        </p:spPr>
        <p:txBody>
          <a:bodyPr>
            <a:noAutofit/>
          </a:bodyPr>
          <a:lstStyle/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1: void main(){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2:		foo();</a:t>
            </a:r>
            <a:endParaRPr lang="en-US" sz="1800" baseline="-25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 defTabSz="457189">
              <a:buNone/>
            </a:pPr>
            <a:r>
              <a:rPr lang="en-US" sz="1800" baseline="-25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	….</a:t>
            </a:r>
            <a:endParaRPr lang="en-US" sz="18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3:		foo();</a:t>
            </a:r>
            <a:endParaRPr lang="en-US" sz="1800" baseline="-25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 defTabSz="457189">
              <a:buNone/>
            </a:pPr>
            <a:r>
              <a:rPr lang="en-US" sz="1800" baseline="-25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	….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4:		foo();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5: }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6: void foo(){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7:		bar();</a:t>
            </a: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8: }</a:t>
            </a:r>
          </a:p>
          <a:p>
            <a:pPr marL="0" indent="0" defTabSz="457189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189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3</a:t>
            </a:fld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689137" y="4739683"/>
            <a:ext cx="92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0-CFA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5617339" y="1472780"/>
            <a:ext cx="995424" cy="5555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13" name="Oval 12"/>
          <p:cNvSpPr/>
          <p:nvPr/>
        </p:nvSpPr>
        <p:spPr>
          <a:xfrm>
            <a:off x="5617339" y="2674295"/>
            <a:ext cx="995424" cy="5555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2" idx="4"/>
            <a:endCxn id="13" idx="0"/>
          </p:cNvCxnSpPr>
          <p:nvPr/>
        </p:nvCxnSpPr>
        <p:spPr>
          <a:xfrm>
            <a:off x="6115051" y="2028364"/>
            <a:ext cx="0" cy="645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17339" y="3891655"/>
            <a:ext cx="995424" cy="5555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3" idx="4"/>
            <a:endCxn id="19" idx="0"/>
          </p:cNvCxnSpPr>
          <p:nvPr/>
        </p:nvCxnSpPr>
        <p:spPr>
          <a:xfrm>
            <a:off x="6115051" y="3229879"/>
            <a:ext cx="0" cy="66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754076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626"/>
    </mc:Choice>
    <mc:Fallback>
      <p:transition spd="slow" advTm="356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2" grpId="0" animBg="1"/>
      <p:bldP spid="13" grpId="0" animBg="1"/>
      <p:bldP spid="1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6386712"/>
              </p:ext>
            </p:extLst>
          </p:nvPr>
        </p:nvGraphicFramePr>
        <p:xfrm>
          <a:off x="448056" y="1353312"/>
          <a:ext cx="8202168" cy="4919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Downcast Safety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61788" y="1952153"/>
            <a:ext cx="2428768" cy="10554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On average, SBA proves 12% more queries than 2CFA.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0801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18"/>
    </mc:Choice>
    <mc:Fallback>
      <p:transition spd="slow" advTm="130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369791"/>
              </p:ext>
            </p:extLst>
          </p:nvPr>
        </p:nvGraphicFramePr>
        <p:xfrm>
          <a:off x="451653" y="1354238"/>
          <a:ext cx="8198731" cy="4919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Graph Reachability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32176" y="1716856"/>
            <a:ext cx="2390427" cy="22726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On average, SBA 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call graph has:</a:t>
            </a:r>
          </a:p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3.3% </a:t>
            </a:r>
            <a:r>
              <a:rPr lang="en-US" sz="1800" dirty="0" smtClean="0">
                <a:solidFill>
                  <a:schemeClr val="tx1"/>
                </a:solidFill>
              </a:rPr>
              <a:t>fewer </a:t>
            </a:r>
            <a:r>
              <a:rPr lang="en-US" sz="1800" b="1" dirty="0" smtClean="0">
                <a:solidFill>
                  <a:schemeClr val="tx1"/>
                </a:solidFill>
              </a:rPr>
              <a:t>functions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4.7% </a:t>
            </a:r>
            <a:r>
              <a:rPr lang="en-US" sz="1800" dirty="0" smtClean="0">
                <a:solidFill>
                  <a:schemeClr val="tx1"/>
                </a:solidFill>
              </a:rPr>
              <a:t>fewer </a:t>
            </a:r>
            <a:r>
              <a:rPr lang="en-US" sz="1800" b="1" dirty="0" smtClean="0">
                <a:solidFill>
                  <a:schemeClr val="tx1"/>
                </a:solidFill>
              </a:rPr>
              <a:t>edges</a:t>
            </a:r>
            <a:r>
              <a:rPr lang="en-US" sz="180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 15% </a:t>
            </a:r>
            <a:r>
              <a:rPr lang="en-US" sz="1800" dirty="0" smtClean="0">
                <a:solidFill>
                  <a:schemeClr val="tx1"/>
                </a:solidFill>
              </a:rPr>
              <a:t>fewer </a:t>
            </a:r>
            <a:r>
              <a:rPr lang="en-US" sz="1800" b="1" dirty="0" smtClean="0">
                <a:solidFill>
                  <a:schemeClr val="tx1"/>
                </a:solidFill>
              </a:rPr>
              <a:t>pairwise </a:t>
            </a:r>
          </a:p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reachable </a:t>
            </a:r>
            <a:r>
              <a:rPr lang="en-US" sz="1800" dirty="0" smtClean="0">
                <a:solidFill>
                  <a:schemeClr val="tx1"/>
                </a:solidFill>
              </a:rPr>
              <a:t>functions</a:t>
            </a:r>
          </a:p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 than 2CFA call graph.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26949" y="1797714"/>
            <a:ext cx="2428768" cy="10554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On average, SBA proves 9% more queries than 2CFA.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2718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2946"/>
    </mc:Choice>
    <mc:Fallback>
      <p:transition spd="slow" advTm="329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357948"/>
              </p:ext>
            </p:extLst>
          </p:nvPr>
        </p:nvGraphicFramePr>
        <p:xfrm>
          <a:off x="448056" y="1353312"/>
          <a:ext cx="8202168" cy="4919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Monomorphic </a:t>
            </a:r>
            <a:r>
              <a:rPr lang="en-US" dirty="0" smtClean="0"/>
              <a:t>Call Site Inference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461788" y="1952153"/>
            <a:ext cx="2428768" cy="10554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 smtClean="0">
                <a:solidFill>
                  <a:schemeClr val="tx1"/>
                </a:solidFill>
              </a:rPr>
              <a:t>On average, SBA proves 0.6% more queries than 2CFA.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741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226"/>
    </mc:Choice>
    <mc:Fallback>
      <p:transition spd="slow" advTm="142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our clients:</a:t>
            </a:r>
          </a:p>
          <a:p>
            <a:pPr lvl="1"/>
            <a:r>
              <a:rPr lang="en-US" dirty="0" smtClean="0"/>
              <a:t>SBA scales better than k-CFA; analyzes each method in fewer contexts.</a:t>
            </a:r>
          </a:p>
          <a:p>
            <a:pPr lvl="1"/>
            <a:r>
              <a:rPr lang="en-US" dirty="0" smtClean="0"/>
              <a:t>SBA is more precise than 2CFA; greater benefit for harder queries.</a:t>
            </a:r>
          </a:p>
          <a:p>
            <a:pPr lvl="1"/>
            <a:endParaRPr lang="en-US" dirty="0"/>
          </a:p>
          <a:p>
            <a:r>
              <a:rPr lang="en-US" dirty="0" smtClean="0"/>
              <a:t>General comments:</a:t>
            </a:r>
          </a:p>
          <a:p>
            <a:pPr lvl="1"/>
            <a:r>
              <a:rPr lang="en-US" dirty="0" smtClean="0"/>
              <a:t>Scalability of SBA depends on the richness of the abstract domain.</a:t>
            </a:r>
          </a:p>
          <a:p>
            <a:pPr lvl="1"/>
            <a:r>
              <a:rPr lang="en-US" dirty="0" err="1" smtClean="0"/>
              <a:t>Callstring</a:t>
            </a:r>
            <a:r>
              <a:rPr lang="en-US" dirty="0" smtClean="0"/>
              <a:t> length just one of the factors affecting</a:t>
            </a:r>
            <a:br>
              <a:rPr lang="en-US" dirty="0" smtClean="0"/>
            </a:br>
            <a:r>
              <a:rPr lang="en-US" dirty="0" smtClean="0"/>
              <a:t>analysis precision.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33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4003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657"/>
    </mc:Choice>
    <mc:Fallback>
      <p:transition spd="slow" advTm="766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 </a:t>
            </a:r>
            <a:r>
              <a:rPr lang="en-US" smtClean="0"/>
              <a:t>Question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1594446"/>
            <a:ext cx="7895573" cy="4698995"/>
          </a:xfrm>
        </p:spPr>
        <p:txBody>
          <a:bodyPr/>
          <a:lstStyle/>
          <a:p>
            <a:r>
              <a:rPr lang="en-US" dirty="0" smtClean="0"/>
              <a:t>k-Object </a:t>
            </a:r>
            <a:r>
              <a:rPr lang="en-US" dirty="0"/>
              <a:t>Sensitive Analyses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 smtClean="0"/>
              <a:t>Proposed </a:t>
            </a:r>
            <a:r>
              <a:rPr lang="en-US" dirty="0"/>
              <a:t>by </a:t>
            </a:r>
            <a:r>
              <a:rPr lang="en-US" dirty="0" err="1" smtClean="0"/>
              <a:t>Milanova</a:t>
            </a:r>
            <a:r>
              <a:rPr lang="en-US" dirty="0" smtClean="0"/>
              <a:t> et al. [2002], uses allocation site of </a:t>
            </a:r>
            <a:r>
              <a:rPr lang="en-US" dirty="0"/>
              <a:t>receiver objects to distinguish calling contexts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Empirically </a:t>
            </a:r>
            <a:r>
              <a:rPr lang="en-US" dirty="0"/>
              <a:t>shown to be more precise and scalable than k-CFA for similar k values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Theoretically </a:t>
            </a:r>
            <a:r>
              <a:rPr lang="en-US" dirty="0"/>
              <a:t>incomparable to </a:t>
            </a:r>
            <a:r>
              <a:rPr lang="en-US" dirty="0" smtClean="0"/>
              <a:t>k-CFA.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Theoretical and empirical </a:t>
            </a:r>
            <a:r>
              <a:rPr lang="en-US" dirty="0"/>
              <a:t>c</a:t>
            </a:r>
            <a:r>
              <a:rPr lang="en-US" dirty="0" smtClean="0"/>
              <a:t>omparison with SBA?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1473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858"/>
    </mc:Choice>
    <mc:Fallback>
      <p:transition spd="slow" advTm="538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Inter-Procedural Analysis Landscape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ESOP 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35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995422" y="5980903"/>
            <a:ext cx="7685591" cy="19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983848" y="1578402"/>
            <a:ext cx="11574" cy="4409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813" y="3591471"/>
            <a:ext cx="70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217163" y="5965208"/>
            <a:ext cx="1165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</a:t>
            </a:r>
            <a:endParaRPr lang="en-US" sz="2000" dirty="0"/>
          </a:p>
        </p:txBody>
      </p:sp>
      <p:sp>
        <p:nvSpPr>
          <p:cNvPr id="19" name="Rounded Rectangle 18"/>
          <p:cNvSpPr/>
          <p:nvPr/>
        </p:nvSpPr>
        <p:spPr>
          <a:xfrm>
            <a:off x="4416007" y="3015509"/>
            <a:ext cx="1047164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ND-SBA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60171" y="1817898"/>
            <a:ext cx="908053" cy="5693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D-SBA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349396" y="2390942"/>
            <a:ext cx="1135974" cy="5637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Partially D-SBA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 rot="20119407">
            <a:off x="3816116" y="1927761"/>
            <a:ext cx="4680314" cy="1165475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qual 16"/>
          <p:cNvSpPr/>
          <p:nvPr/>
        </p:nvSpPr>
        <p:spPr>
          <a:xfrm rot="5400000">
            <a:off x="4723934" y="3393662"/>
            <a:ext cx="481975" cy="320939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1610808" y="5220980"/>
            <a:ext cx="750427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0CFA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2408497" y="4881110"/>
            <a:ext cx="750427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CFA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184964" y="4564861"/>
            <a:ext cx="750427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2CFA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572000" y="3821040"/>
            <a:ext cx="906445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∞-CFA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 flipH="1">
            <a:off x="4012438" y="4372902"/>
            <a:ext cx="57874" cy="96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flipH="1">
            <a:off x="4220783" y="4265195"/>
            <a:ext cx="57874" cy="96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 flipH="1">
            <a:off x="4407966" y="4167941"/>
            <a:ext cx="57874" cy="96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rot="20119407">
            <a:off x="777974" y="4193514"/>
            <a:ext cx="5354795" cy="1086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3844065" y="5362380"/>
            <a:ext cx="750427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1OBJ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641754" y="5022510"/>
            <a:ext cx="750427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2OBJ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5418221" y="4706261"/>
            <a:ext cx="750427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3OBJ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805257" y="3962440"/>
            <a:ext cx="906445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∞-OBJ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 flipH="1">
            <a:off x="6245695" y="4514302"/>
            <a:ext cx="57874" cy="96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H="1">
            <a:off x="6454040" y="4406595"/>
            <a:ext cx="57874" cy="96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flipH="1">
            <a:off x="6641223" y="4309341"/>
            <a:ext cx="57874" cy="96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rot="20119407">
            <a:off x="3239985" y="4163060"/>
            <a:ext cx="5354795" cy="1086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38" y="2725342"/>
            <a:ext cx="573416" cy="57341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7381838" y="2511706"/>
            <a:ext cx="0" cy="107976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05850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555"/>
    </mc:Choice>
    <mc:Fallback>
      <p:transition spd="slow" advTm="11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06021"/>
            <a:ext cx="7858936" cy="4698995"/>
          </a:xfrm>
        </p:spPr>
        <p:txBody>
          <a:bodyPr>
            <a:normAutofit/>
          </a:bodyPr>
          <a:lstStyle/>
          <a:p>
            <a:r>
              <a:rPr lang="en-US" dirty="0" smtClean="0"/>
              <a:t>Proved that ∞-CFA = SBA for non-disjunctive, non-distributive analyses and generalized </a:t>
            </a:r>
            <a:r>
              <a:rPr lang="en-US" dirty="0" err="1" smtClean="0"/>
              <a:t>Sharir-Pnueli’s</a:t>
            </a:r>
            <a:r>
              <a:rPr lang="en-US" dirty="0" smtClean="0"/>
              <a:t> result.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Developed new proof techniques </a:t>
            </a:r>
            <a:r>
              <a:rPr lang="en-US" dirty="0" smtClean="0"/>
              <a:t>for garbage collection of summaries and approximating </a:t>
            </a:r>
            <a:r>
              <a:rPr lang="en-US" dirty="0" err="1" smtClean="0"/>
              <a:t>fixpoints</a:t>
            </a:r>
            <a:r>
              <a:rPr lang="en-US" dirty="0" smtClean="0"/>
              <a:t> of non-monotonic analyses.</a:t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Empirically </a:t>
            </a:r>
            <a:r>
              <a:rPr lang="en-US" dirty="0" smtClean="0"/>
              <a:t>observed the </a:t>
            </a:r>
            <a:r>
              <a:rPr lang="en-US" dirty="0"/>
              <a:t>precision of ∞-CFA via </a:t>
            </a:r>
            <a:r>
              <a:rPr lang="en-US" dirty="0" smtClean="0"/>
              <a:t>SBA, </a:t>
            </a:r>
            <a:r>
              <a:rPr lang="en-US" dirty="0"/>
              <a:t>and found </a:t>
            </a:r>
            <a:r>
              <a:rPr lang="en-US" dirty="0" smtClean="0"/>
              <a:t>SBA is more </a:t>
            </a:r>
            <a:r>
              <a:rPr lang="en-US" dirty="0"/>
              <a:t>scalable in </a:t>
            </a:r>
            <a:r>
              <a:rPr lang="en-US" dirty="0" smtClean="0"/>
              <a:t>practice.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850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761"/>
    </mc:Choice>
    <mc:Fallback>
      <p:transition spd="slow" advTm="34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Inter-Procedural Analysis Landscape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83848" y="1578402"/>
            <a:ext cx="11574" cy="4409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813" y="3591471"/>
            <a:ext cx="709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Cost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1610808" y="5220980"/>
            <a:ext cx="750427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0CFA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7163" y="5965208"/>
            <a:ext cx="1165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</a:t>
            </a:r>
            <a:endParaRPr lang="en-US" sz="20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95422" y="5980903"/>
            <a:ext cx="7685591" cy="19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52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94"/>
    </mc:Choice>
    <mc:Fallback>
      <p:transition spd="slow" advTm="1119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Callstring</a:t>
            </a:r>
            <a:r>
              <a:rPr lang="en-US" dirty="0" smtClean="0"/>
              <a:t>-based Analysis (1CFA)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470"/>
            <a:ext cx="2890899" cy="3608499"/>
          </a:xfrm>
        </p:spPr>
        <p:txBody>
          <a:bodyPr>
            <a:noAutofit/>
          </a:bodyPr>
          <a:lstStyle/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1: void main(){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2:		foo();</a:t>
            </a:r>
            <a:endParaRPr lang="en-US" sz="1800" baseline="-25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 defTabSz="457189">
              <a:buNone/>
            </a:pPr>
            <a:r>
              <a:rPr lang="en-US" sz="1800" baseline="-25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	….</a:t>
            </a:r>
            <a:endParaRPr lang="en-US" sz="18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3:		foo();</a:t>
            </a:r>
            <a:endParaRPr lang="en-US" sz="1800" baseline="-25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 defTabSz="457189">
              <a:buNone/>
            </a:pPr>
            <a:r>
              <a:rPr lang="en-US" sz="1800" baseline="-25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	….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4:		foo();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5: }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6: void foo(){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7:		bar();</a:t>
            </a:r>
            <a:r>
              <a:rPr lang="en-US" sz="1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8: }</a:t>
            </a:r>
          </a:p>
          <a:p>
            <a:pPr marL="0" indent="0" defTabSz="457189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189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617339" y="1472780"/>
            <a:ext cx="995424" cy="5555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13" name="Oval 12"/>
          <p:cNvSpPr/>
          <p:nvPr/>
        </p:nvSpPr>
        <p:spPr>
          <a:xfrm>
            <a:off x="5617339" y="2912699"/>
            <a:ext cx="995424" cy="5555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3:foo</a:t>
            </a:r>
          </a:p>
        </p:txBody>
      </p:sp>
      <p:cxnSp>
        <p:nvCxnSpPr>
          <p:cNvPr id="14" name="Straight Arrow Connector 13"/>
          <p:cNvCxnSpPr>
            <a:stCxn id="12" idx="4"/>
            <a:endCxn id="13" idx="0"/>
          </p:cNvCxnSpPr>
          <p:nvPr/>
        </p:nvCxnSpPr>
        <p:spPr>
          <a:xfrm>
            <a:off x="6115051" y="2028367"/>
            <a:ext cx="0" cy="88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409833" y="2912699"/>
            <a:ext cx="995424" cy="5555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2:foo</a:t>
            </a:r>
          </a:p>
        </p:txBody>
      </p:sp>
      <p:sp>
        <p:nvSpPr>
          <p:cNvPr id="16" name="Oval 15"/>
          <p:cNvSpPr/>
          <p:nvPr/>
        </p:nvSpPr>
        <p:spPr>
          <a:xfrm>
            <a:off x="6803019" y="2912699"/>
            <a:ext cx="995424" cy="5555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4:foo</a:t>
            </a:r>
          </a:p>
        </p:txBody>
      </p:sp>
      <p:cxnSp>
        <p:nvCxnSpPr>
          <p:cNvPr id="17" name="Straight Arrow Connector 16"/>
          <p:cNvCxnSpPr>
            <a:stCxn id="12" idx="4"/>
            <a:endCxn id="15" idx="0"/>
          </p:cNvCxnSpPr>
          <p:nvPr/>
        </p:nvCxnSpPr>
        <p:spPr>
          <a:xfrm flipH="1">
            <a:off x="4907549" y="2028367"/>
            <a:ext cx="1207505" cy="88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16" idx="0"/>
          </p:cNvCxnSpPr>
          <p:nvPr/>
        </p:nvCxnSpPr>
        <p:spPr>
          <a:xfrm>
            <a:off x="6115054" y="2028367"/>
            <a:ext cx="1185681" cy="88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17339" y="3891655"/>
            <a:ext cx="995424" cy="5555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7:bar</a:t>
            </a:r>
          </a:p>
        </p:txBody>
      </p:sp>
      <p:cxnSp>
        <p:nvCxnSpPr>
          <p:cNvPr id="20" name="Straight Arrow Connector 19"/>
          <p:cNvCxnSpPr>
            <a:stCxn id="15" idx="4"/>
            <a:endCxn id="19" idx="0"/>
          </p:cNvCxnSpPr>
          <p:nvPr/>
        </p:nvCxnSpPr>
        <p:spPr>
          <a:xfrm>
            <a:off x="4907549" y="3468283"/>
            <a:ext cx="1207505" cy="423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4"/>
            <a:endCxn id="19" idx="0"/>
          </p:cNvCxnSpPr>
          <p:nvPr/>
        </p:nvCxnSpPr>
        <p:spPr>
          <a:xfrm>
            <a:off x="6115051" y="3468283"/>
            <a:ext cx="0" cy="423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4"/>
            <a:endCxn id="19" idx="0"/>
          </p:cNvCxnSpPr>
          <p:nvPr/>
        </p:nvCxnSpPr>
        <p:spPr>
          <a:xfrm flipH="1">
            <a:off x="6115054" y="3468283"/>
            <a:ext cx="1185681" cy="4233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74489" y="4748136"/>
            <a:ext cx="92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  <a:r>
              <a:rPr lang="en-US" sz="2400" dirty="0" smtClean="0"/>
              <a:t>-CFA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515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558"/>
    </mc:Choice>
    <mc:Fallback>
      <p:transition spd="slow" advTm="405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9" grpId="0" animBg="1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Inter-Procedural Analysis Landscape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83848" y="1578402"/>
            <a:ext cx="11574" cy="4409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813" y="3591471"/>
            <a:ext cx="709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Cost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4217163" y="5965208"/>
            <a:ext cx="1165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</a:t>
            </a:r>
            <a:endParaRPr lang="en-US" sz="2000" dirty="0"/>
          </a:p>
        </p:txBody>
      </p:sp>
      <p:sp>
        <p:nvSpPr>
          <p:cNvPr id="12" name="Rounded Rectangle 11"/>
          <p:cNvSpPr/>
          <p:nvPr/>
        </p:nvSpPr>
        <p:spPr>
          <a:xfrm>
            <a:off x="1454794" y="5304115"/>
            <a:ext cx="750427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0CFA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52483" y="4964245"/>
            <a:ext cx="750427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CFA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995422" y="5980903"/>
            <a:ext cx="7685591" cy="19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858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370"/>
    </mc:Choice>
    <mc:Fallback>
      <p:transition spd="slow" advTm="1337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Callstring</a:t>
            </a:r>
            <a:r>
              <a:rPr lang="en-US" dirty="0" smtClean="0"/>
              <a:t>-based Analysis (2CFA)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470"/>
            <a:ext cx="2890899" cy="3608499"/>
          </a:xfrm>
        </p:spPr>
        <p:txBody>
          <a:bodyPr>
            <a:noAutofit/>
          </a:bodyPr>
          <a:lstStyle/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1: void main(){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2:		foo();</a:t>
            </a:r>
            <a:endParaRPr lang="en-US" sz="1800" baseline="-25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 defTabSz="457189">
              <a:buNone/>
            </a:pPr>
            <a:r>
              <a:rPr lang="en-US" sz="1800" baseline="-25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	….</a:t>
            </a:r>
            <a:endParaRPr lang="en-US" sz="18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3:		foo();</a:t>
            </a:r>
            <a:endParaRPr lang="en-US" sz="1800" baseline="-25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 defTabSz="457189">
              <a:buNone/>
            </a:pPr>
            <a:r>
              <a:rPr lang="en-US" sz="1800" baseline="-25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	….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4:		foo();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5: }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6: void foo(){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7:		bar();</a:t>
            </a:r>
            <a:endParaRPr lang="en-US" sz="18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8: }</a:t>
            </a:r>
          </a:p>
          <a:p>
            <a:pPr marL="0" indent="0" defTabSz="457189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189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617339" y="1472780"/>
            <a:ext cx="995424" cy="5555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13" name="Oval 12"/>
          <p:cNvSpPr/>
          <p:nvPr/>
        </p:nvSpPr>
        <p:spPr>
          <a:xfrm>
            <a:off x="5617339" y="2912699"/>
            <a:ext cx="995424" cy="5555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3:foo</a:t>
            </a:r>
          </a:p>
        </p:txBody>
      </p:sp>
      <p:cxnSp>
        <p:nvCxnSpPr>
          <p:cNvPr id="14" name="Straight Arrow Connector 13"/>
          <p:cNvCxnSpPr>
            <a:stCxn id="12" idx="4"/>
            <a:endCxn id="13" idx="0"/>
          </p:cNvCxnSpPr>
          <p:nvPr/>
        </p:nvCxnSpPr>
        <p:spPr>
          <a:xfrm>
            <a:off x="6115051" y="2028367"/>
            <a:ext cx="0" cy="88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285947" y="2912699"/>
            <a:ext cx="995424" cy="5555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2:foo</a:t>
            </a:r>
          </a:p>
        </p:txBody>
      </p:sp>
      <p:sp>
        <p:nvSpPr>
          <p:cNvPr id="16" name="Oval 15"/>
          <p:cNvSpPr/>
          <p:nvPr/>
        </p:nvSpPr>
        <p:spPr>
          <a:xfrm>
            <a:off x="7034273" y="2892341"/>
            <a:ext cx="995424" cy="5555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4:foo</a:t>
            </a:r>
          </a:p>
        </p:txBody>
      </p:sp>
      <p:cxnSp>
        <p:nvCxnSpPr>
          <p:cNvPr id="17" name="Straight Arrow Connector 16"/>
          <p:cNvCxnSpPr>
            <a:stCxn id="12" idx="4"/>
            <a:endCxn id="15" idx="0"/>
          </p:cNvCxnSpPr>
          <p:nvPr/>
        </p:nvCxnSpPr>
        <p:spPr>
          <a:xfrm flipH="1">
            <a:off x="4783663" y="2028367"/>
            <a:ext cx="1331391" cy="884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16" idx="0"/>
          </p:cNvCxnSpPr>
          <p:nvPr/>
        </p:nvCxnSpPr>
        <p:spPr>
          <a:xfrm>
            <a:off x="6115054" y="2028367"/>
            <a:ext cx="1416935" cy="863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468316" y="3894216"/>
            <a:ext cx="1293471" cy="5555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7,3:bar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5" idx="4"/>
            <a:endCxn id="22" idx="0"/>
          </p:cNvCxnSpPr>
          <p:nvPr/>
        </p:nvCxnSpPr>
        <p:spPr>
          <a:xfrm>
            <a:off x="4783659" y="3468287"/>
            <a:ext cx="5368" cy="4151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4"/>
            <a:endCxn id="19" idx="0"/>
          </p:cNvCxnSpPr>
          <p:nvPr/>
        </p:nvCxnSpPr>
        <p:spPr>
          <a:xfrm>
            <a:off x="6115051" y="3468285"/>
            <a:ext cx="0" cy="425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4"/>
            <a:endCxn id="21" idx="0"/>
          </p:cNvCxnSpPr>
          <p:nvPr/>
        </p:nvCxnSpPr>
        <p:spPr>
          <a:xfrm>
            <a:off x="7531985" y="3447928"/>
            <a:ext cx="0" cy="435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899717" y="3883483"/>
            <a:ext cx="1264536" cy="5555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7,4:bar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190158" y="3883483"/>
            <a:ext cx="1197740" cy="5555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7,2:bar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53237" y="4748136"/>
            <a:ext cx="92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dirty="0" smtClean="0"/>
              <a:t>-CFA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5799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855"/>
    </mc:Choice>
    <mc:Fallback>
      <p:transition spd="slow" advTm="628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9" grpId="0" animBg="1"/>
      <p:bldP spid="21" grpId="0" animBg="1"/>
      <p:bldP spid="22" grpId="0" animBg="1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/>
          <p:nvPr/>
        </p:nvSpPr>
        <p:spPr>
          <a:xfrm>
            <a:off x="1505365" y="2443509"/>
            <a:ext cx="2507073" cy="14438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Shivers [1988],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b</a:t>
            </a:r>
            <a:r>
              <a:rPr lang="en-US" dirty="0" err="1" smtClean="0">
                <a:solidFill>
                  <a:schemeClr val="tx1"/>
                </a:solidFill>
              </a:rPr>
              <a:t>ddbddb</a:t>
            </a:r>
            <a:r>
              <a:rPr lang="en-US" dirty="0" smtClean="0">
                <a:solidFill>
                  <a:schemeClr val="tx1"/>
                </a:solidFill>
              </a:rPr>
              <a:t> [2004] 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Paddle [2004],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Doop</a:t>
            </a:r>
            <a:r>
              <a:rPr lang="en-US" dirty="0" smtClean="0">
                <a:solidFill>
                  <a:schemeClr val="tx1"/>
                </a:solidFill>
              </a:rPr>
              <a:t> [2009], 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Inter-Procedural Analysis Landscape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83848" y="1578402"/>
            <a:ext cx="11574" cy="4409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3813" y="3591471"/>
            <a:ext cx="709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Cost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1610808" y="5220980"/>
            <a:ext cx="750427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0CFA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7163" y="5965208"/>
            <a:ext cx="11650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Precision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2408497" y="4881110"/>
            <a:ext cx="750427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CFA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184964" y="4564861"/>
            <a:ext cx="750427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2CFA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00" y="3821040"/>
            <a:ext cx="906445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∞-CFA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 flipH="1">
            <a:off x="4012438" y="4372902"/>
            <a:ext cx="57874" cy="96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4220783" y="4265195"/>
            <a:ext cx="57874" cy="96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H="1">
            <a:off x="4407966" y="4167941"/>
            <a:ext cx="57874" cy="96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20119407">
            <a:off x="777974" y="4193514"/>
            <a:ext cx="5354795" cy="10864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95422" y="5980903"/>
            <a:ext cx="7685591" cy="19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770250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949"/>
    </mc:Choice>
    <mc:Fallback>
      <p:transition spd="slow" advTm="65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3" grpId="0" animBg="1"/>
      <p:bldP spid="3" grpId="0" animBg="1"/>
      <p:bldP spid="14" grpId="0" animBg="1"/>
      <p:bldP spid="1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Summary-based Analysis (SBA)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0470"/>
            <a:ext cx="2890899" cy="3608499"/>
          </a:xfrm>
        </p:spPr>
        <p:txBody>
          <a:bodyPr>
            <a:noAutofit/>
          </a:bodyPr>
          <a:lstStyle/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1: void main(){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2:		foo();</a:t>
            </a:r>
          </a:p>
          <a:p>
            <a:pPr marL="0" indent="0" defTabSz="457189">
              <a:buNone/>
            </a:pPr>
            <a:r>
              <a:rPr lang="en-US" sz="18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baseline="-25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….</a:t>
            </a:r>
            <a:endParaRPr lang="en-US" sz="18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3:		foo(); </a:t>
            </a:r>
            <a:r>
              <a:rPr lang="en-US" sz="1800" baseline="-250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			….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4:		foo(); 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5: }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6: void foo(){</a:t>
            </a: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7:		bar();</a:t>
            </a:r>
            <a:endParaRPr lang="en-US" sz="1800" baseline="-25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0" indent="0" defTabSz="457189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8: }</a:t>
            </a:r>
          </a:p>
          <a:p>
            <a:pPr marL="0" indent="0" defTabSz="457189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457189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ESOP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BF393-C6EC-4F9D-8A13-008BF141D7B2}" type="slidenum">
              <a:rPr lang="en-US" smtClean="0"/>
              <a:t>9</a:t>
            </a:fld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720908" y="1584205"/>
            <a:ext cx="995424" cy="5555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28" name="Oval 27"/>
          <p:cNvSpPr/>
          <p:nvPr/>
        </p:nvSpPr>
        <p:spPr>
          <a:xfrm>
            <a:off x="4947454" y="2953147"/>
            <a:ext cx="1122867" cy="5555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τ</a:t>
            </a:r>
            <a:r>
              <a:rPr lang="en-US" baseline="-250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:foo</a:t>
            </a:r>
          </a:p>
        </p:txBody>
      </p:sp>
      <p:sp>
        <p:nvSpPr>
          <p:cNvPr id="29" name="Oval 28"/>
          <p:cNvSpPr/>
          <p:nvPr/>
        </p:nvSpPr>
        <p:spPr>
          <a:xfrm>
            <a:off x="6457954" y="2953147"/>
            <a:ext cx="1125639" cy="5555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τ</a:t>
            </a:r>
            <a:r>
              <a:rPr lang="en-US" baseline="-250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:foo</a:t>
            </a:r>
          </a:p>
        </p:txBody>
      </p:sp>
      <p:cxnSp>
        <p:nvCxnSpPr>
          <p:cNvPr id="30" name="Straight Arrow Connector 29"/>
          <p:cNvCxnSpPr>
            <a:stCxn id="25" idx="4"/>
            <a:endCxn id="28" idx="0"/>
          </p:cNvCxnSpPr>
          <p:nvPr/>
        </p:nvCxnSpPr>
        <p:spPr>
          <a:xfrm flipH="1">
            <a:off x="5508889" y="2139791"/>
            <a:ext cx="709733" cy="813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4"/>
            <a:endCxn id="29" idx="0"/>
          </p:cNvCxnSpPr>
          <p:nvPr/>
        </p:nvCxnSpPr>
        <p:spPr>
          <a:xfrm>
            <a:off x="6218622" y="2139791"/>
            <a:ext cx="802151" cy="813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480615" y="5043154"/>
            <a:ext cx="177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Summary-based</a:t>
            </a:r>
          </a:p>
        </p:txBody>
      </p:sp>
      <p:cxnSp>
        <p:nvCxnSpPr>
          <p:cNvPr id="32" name="Straight Arrow Connector 31"/>
          <p:cNvCxnSpPr>
            <a:stCxn id="28" idx="4"/>
            <a:endCxn id="33" idx="0"/>
          </p:cNvCxnSpPr>
          <p:nvPr/>
        </p:nvCxnSpPr>
        <p:spPr>
          <a:xfrm>
            <a:off x="5508889" y="3508735"/>
            <a:ext cx="709733" cy="70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657188" y="4209779"/>
            <a:ext cx="1122867" cy="5555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l-GR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τ</a:t>
            </a:r>
            <a:r>
              <a:rPr lang="en-US" baseline="-250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:bar</a:t>
            </a:r>
          </a:p>
        </p:txBody>
      </p:sp>
      <p:cxnSp>
        <p:nvCxnSpPr>
          <p:cNvPr id="35" name="Straight Arrow Connector 34"/>
          <p:cNvCxnSpPr>
            <a:stCxn id="29" idx="4"/>
            <a:endCxn id="33" idx="0"/>
          </p:cNvCxnSpPr>
          <p:nvPr/>
        </p:nvCxnSpPr>
        <p:spPr>
          <a:xfrm flipH="1">
            <a:off x="6218622" y="3508735"/>
            <a:ext cx="802151" cy="701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2759869" y="1600166"/>
            <a:ext cx="538165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457189"/>
            <a:r>
              <a:rPr lang="el-GR" sz="20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τ</a:t>
            </a:r>
            <a:r>
              <a:rPr lang="en-US" sz="2000" baseline="-250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759869" y="2230222"/>
            <a:ext cx="538165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457189"/>
            <a:r>
              <a:rPr lang="el-GR" sz="2000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τ</a:t>
            </a:r>
            <a:r>
              <a:rPr lang="en-US" sz="2000" baseline="-250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1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2759869" y="2836065"/>
            <a:ext cx="538165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457189"/>
            <a:r>
              <a:rPr lang="el-GR" sz="2000" dirty="0" smtClean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τ</a:t>
            </a:r>
            <a:r>
              <a:rPr lang="en-US" sz="2000" baseline="-250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759869" y="4036174"/>
            <a:ext cx="538165" cy="31624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457189"/>
            <a:r>
              <a:rPr lang="el-GR" sz="20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τ</a:t>
            </a:r>
            <a:r>
              <a:rPr lang="en-US" sz="2000" baseline="-250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9873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7548"/>
    </mc:Choice>
    <mc:Fallback>
      <p:transition spd="slow" advTm="1075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29" grpId="0" animBg="1"/>
      <p:bldP spid="38" grpId="0"/>
      <p:bldP spid="3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|24|3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8|16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5|3.2|4.4|12.1|3.7|2.7|7.7|4.2|3.2|1.6|1.3|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|66.9|35.3|74.8|1.1|2.4|7.7|12.4|16.9|8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7.9|1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8|4.8|6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8|14|2.2|13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4|1.7|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7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9.1|16.7|18.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11.3|9.7|5.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9.8|6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27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7|38.9|10.5|10.3|28.9|10.5|15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3.1|15.9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13792</TotalTime>
  <Words>1230</Words>
  <Application>Microsoft Office PowerPoint</Application>
  <PresentationFormat>On-screen Show (4:3)</PresentationFormat>
  <Paragraphs>520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Lucida Sans Unicode</vt:lpstr>
      <vt:lpstr>Office Theme</vt:lpstr>
      <vt:lpstr>A Correspondence between two approaches to Interprocedural Analysis in the presence of Join</vt:lpstr>
      <vt:lpstr>Landscape of Procedural Analyses</vt:lpstr>
      <vt:lpstr>Context-Insensitive Analysis</vt:lpstr>
      <vt:lpstr>Inter-Procedural Analysis Landscape</vt:lpstr>
      <vt:lpstr>Callstring-based Analysis (1CFA)</vt:lpstr>
      <vt:lpstr>Inter-Procedural Analysis Landscape</vt:lpstr>
      <vt:lpstr>Callstring-based Analysis (2CFA)</vt:lpstr>
      <vt:lpstr>Inter-Procedural Analysis Landscape</vt:lpstr>
      <vt:lpstr>Summary-based Analysis (SBA)</vt:lpstr>
      <vt:lpstr>Inter-Procedural Analysis Landscape</vt:lpstr>
      <vt:lpstr>Summary-based Analysis (SBA)</vt:lpstr>
      <vt:lpstr>Inter-Procedural Analysis Landscape</vt:lpstr>
      <vt:lpstr>Our Contributions</vt:lpstr>
      <vt:lpstr>New Inter-Procedural Analysis Landscape</vt:lpstr>
      <vt:lpstr>Proof Challenges</vt:lpstr>
      <vt:lpstr>Proof Challenges (1)</vt:lpstr>
      <vt:lpstr>Proof Challenges (1)</vt:lpstr>
      <vt:lpstr>Proof Challenges (2)</vt:lpstr>
      <vt:lpstr>Proof Challenges (2)</vt:lpstr>
      <vt:lpstr>Experimental Motivation</vt:lpstr>
      <vt:lpstr>Experimental Setup</vt:lpstr>
      <vt:lpstr>Pointer Analysis Clients</vt:lpstr>
      <vt:lpstr>Pointer Analysis Clients</vt:lpstr>
      <vt:lpstr>Pointer Analysis Clients</vt:lpstr>
      <vt:lpstr>Benchmarks</vt:lpstr>
      <vt:lpstr>Question 1</vt:lpstr>
      <vt:lpstr>Running Time of Pointer Analysis</vt:lpstr>
      <vt:lpstr>Different Contexts Per Method</vt:lpstr>
      <vt:lpstr>Question 2</vt:lpstr>
      <vt:lpstr>Downcast Safety</vt:lpstr>
      <vt:lpstr>Call Graph Reachability</vt:lpstr>
      <vt:lpstr>Monomorphic Call Site Inference</vt:lpstr>
      <vt:lpstr>Experimental Results Summary</vt:lpstr>
      <vt:lpstr>Open Question</vt:lpstr>
      <vt:lpstr>Inter-Procedural Analysis Landscape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Correspondence between two approaches to Interprocedural Analysis in the presence of Join</dc:title>
  <dc:creator>Ravi Mangal</dc:creator>
  <cp:lastModifiedBy>Ravi Mangal</cp:lastModifiedBy>
  <cp:revision>234</cp:revision>
  <cp:lastPrinted>2014-04-06T16:32:45Z</cp:lastPrinted>
  <dcterms:created xsi:type="dcterms:W3CDTF">2014-03-25T05:31:22Z</dcterms:created>
  <dcterms:modified xsi:type="dcterms:W3CDTF">2014-04-09T20:49:42Z</dcterms:modified>
</cp:coreProperties>
</file>