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3" r:id="rId4"/>
    <p:sldId id="258" r:id="rId5"/>
    <p:sldId id="267" r:id="rId6"/>
    <p:sldId id="259" r:id="rId7"/>
    <p:sldId id="260" r:id="rId8"/>
    <p:sldId id="261" r:id="rId9"/>
    <p:sldId id="266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E0CA-2E99-464A-B121-AEB5097F08E3}" v="832" dt="2019-05-16T17:15:2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922" autoAdjust="0"/>
  </p:normalViewPr>
  <p:slideViewPr>
    <p:cSldViewPr snapToGrid="0">
      <p:cViewPr varScale="1">
        <p:scale>
          <a:sx n="56" d="100"/>
          <a:sy n="56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FA22-E19F-4700-9520-6A496A72F74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E56DB-4F02-4A0E-85EA-11E6B4F3B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robustness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E56DB-4F02-4A0E-85EA-11E6B4F3BE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robustness notions motivated by security considerations. consider the worst-case scenarios. Defined over “ALL” inputs. Even a single example of violation is not acceptable. But SE experience suggests that its okay to relax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E56DB-4F02-4A0E-85EA-11E6B4F3B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2456-33C6-482D-A58C-382FACF3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10D4-01E4-4D42-8184-C041F5CE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E01D-DA0D-4D80-B3ED-BB4AFAE2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8FC7-7E91-48B6-A9E5-FE7E4E72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DE4C-9051-4CFF-8AFA-7A27D8A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8CB-1EB4-41A8-8FB9-73F60A78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CB8CF-E6CB-49CA-9E5E-96F423C3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B475-9D0A-42EF-9741-378D8559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EB98-498B-4B2D-8405-C0EFBE8F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A1DA-8B71-4AD8-B741-2E026B4D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A5247-DD4C-4C99-8617-30ED99DDE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73BC4-0C03-49C3-8CB3-904E75A6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2D3E-E732-4645-9B0F-F8C5CF36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850F-1DE7-400B-8527-B4F1FCE0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B333-4069-4412-86FA-3510672D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F37A-E8E1-4617-A4DA-EAE916B6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411D-200A-4B92-9279-D9185364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7CF8-76A2-4442-993B-F309A31F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5677-5745-4542-83B4-2A80530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C52-BECF-4759-BE71-F7530BBE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8AA-4AA9-4915-9169-140B880C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D14C-A3DE-4686-AEF5-F5A29E60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5159-C37D-4FB5-9D3E-C931D32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BE7C-6196-45B4-AE28-67250650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D692-0815-42FC-BCDC-C06C85B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9713-BC7B-42E5-BEAC-382A0E84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2DA7-D985-49C2-A018-D2EB9A3BC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BB4A-DCC0-4AC8-98A2-E4574927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D478-F055-4454-A573-80CAEC2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B04-BBFE-457C-B0CE-82B8AD66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8FD8-E8D1-4963-8C56-8C0F6303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20D6-60B2-4CBB-BCA7-1DC0521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CC98-0A3F-4B60-8FE8-A464CE5E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BC3D-96F9-44EB-A911-1EAC2015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D639-E10D-4BD8-8E30-79CBDD05A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F4E04-F324-4D25-8F54-6E6E5A7B0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1177D-7D24-43CC-B511-7135E2F5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FA720-D697-4F45-AAD2-3E00C11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9BF3-32B5-49CB-9517-E27FEAA0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2551-A527-479D-A427-10EF8D8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AA7DA-1BFB-4D3B-9917-5B88F783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1311-7C14-4EAD-A310-9CB33A4F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C0972-5533-4D98-9550-7A295CDD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7482A-4A2D-40C7-A26A-1342BC3A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27A7B-8894-40B4-8B72-4AB14EA1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1B503-99C9-46D5-96EA-76AA6EC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081-9031-4491-9FC5-339C32A4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D86A-4DC8-4C8D-86CE-68E46792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181D8-1BEF-4792-94A1-D0533C28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7D07C-445D-47BF-8894-76457F0A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4213-ED80-44BA-AB46-B3E6AFF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66E8-22D1-466D-AD65-A252BFA1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0F6A-04A7-4A5E-B130-E46A7C9A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A203F-6121-4AC5-8E84-B9794F5B0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44E5F-04CB-4DFC-9809-4B3FAE3F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9DA-CC0D-4A7D-93B7-1424ED17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D06E-F20F-4E7E-BC2A-43EFBDE1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7FB3-0420-478D-B74E-9846880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31251-5F0E-41A8-BB7B-45EB8B72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02CC-4A0A-4BE3-BA5B-3340CDFB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B1BE-766A-4AC5-96B6-048E0EBE9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E789-2E7A-4745-859D-B6D08A91BF1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8726-AE9F-46A7-80F9-4BE72607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E360-7BE6-4512-B57D-1DE416449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F9D2-A01A-449D-9018-82FBC48E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6F5-917D-4BB0-BA74-3C561CA16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of Neural Networks: A Probabilistic and Practical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2572C-3003-4959-BA04-ABC267DF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Ravi Mangal		Aditya V. Nori		Alessandro </a:t>
            </a:r>
            <a:r>
              <a:rPr lang="en-US" dirty="0" err="1"/>
              <a:t>Orso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1621AA-A614-4BDC-ADA9-1C564ADB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97" y="4756207"/>
            <a:ext cx="2372532" cy="1003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E08F1B-ED5D-4966-AEB1-F2A7131F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72" y="4720222"/>
            <a:ext cx="2576733" cy="12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0682-1ED9-44DD-A2AC-49DDE460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Sketch of an Algorithm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EC235E25-30B3-4344-AF2E-DA5BFF6DF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" y="2034810"/>
            <a:ext cx="4085714" cy="356190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2B2D00-91D8-42CD-BE05-F75F7359556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 statistical and symbolic techniques</a:t>
            </a:r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dirty="0"/>
              <a:t>Statistical – Sample inputs </a:t>
            </a:r>
          </a:p>
          <a:p>
            <a:endParaRPr lang="en-US" dirty="0"/>
          </a:p>
          <a:p>
            <a:r>
              <a:rPr lang="en-US" dirty="0"/>
              <a:t>Symbolic – Perform backwards abstract interpretation to find input regions to sample from</a:t>
            </a:r>
          </a:p>
        </p:txBody>
      </p:sp>
    </p:spTree>
    <p:extLst>
      <p:ext uri="{BB962C8B-B14F-4D97-AF65-F5344CB8AC3E}">
        <p14:creationId xmlns:p14="http://schemas.microsoft.com/office/powerpoint/2010/main" val="28572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6B09-3942-4546-AD07-4E57EFC6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EE5CB984-F8F0-400F-A45B-ECCF2AB1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39" y="1690688"/>
            <a:ext cx="4094196" cy="218313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80F22-74A7-4F82-804B-CEEF8D8D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98" y="1690688"/>
            <a:ext cx="4094197" cy="2183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BF55F33F-6BC8-4671-B0D3-69782CFF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39" y="4239677"/>
            <a:ext cx="4099678" cy="2186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98053-796F-4F4B-AAC6-A2AEC4862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8" y="4141387"/>
            <a:ext cx="4099678" cy="2183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9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6898-1F44-49DB-B586-1A8E7D7D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Sketch of an Algorithm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8F4DA0-03AC-4060-90AB-98BCCD1A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9" y="3260656"/>
            <a:ext cx="2040249" cy="101648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C7F6612-5E86-412C-85CE-12CCB7F7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80" y="5199330"/>
            <a:ext cx="2040249" cy="1016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AC0B2-3770-460B-99E5-872EE38CA19F}"/>
              </a:ext>
            </a:extLst>
          </p:cNvPr>
          <p:cNvSpPr txBox="1"/>
          <p:nvPr/>
        </p:nvSpPr>
        <p:spPr>
          <a:xfrm>
            <a:off x="7502147" y="3143666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7" name="Picture 6" descr="A close up of a lamp&#10;&#10;Description automatically generated">
            <a:extLst>
              <a:ext uri="{FF2B5EF4-FFF2-40B4-BE49-F238E27FC236}">
                <a16:creationId xmlns:a16="http://schemas.microsoft.com/office/drawing/2014/main" id="{A4430D96-FA0C-44E3-890A-0C3982BCC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6" y="4078080"/>
            <a:ext cx="1758878" cy="11939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D5E60F-E939-4BE5-829E-9463B7A197E9}"/>
              </a:ext>
            </a:extLst>
          </p:cNvPr>
          <p:cNvSpPr/>
          <p:nvPr/>
        </p:nvSpPr>
        <p:spPr>
          <a:xfrm>
            <a:off x="3087752" y="4421623"/>
            <a:ext cx="1046926" cy="506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EE3F25-82E4-46A8-94DA-DABB96DC09BC}"/>
              </a:ext>
            </a:extLst>
          </p:cNvPr>
          <p:cNvSpPr/>
          <p:nvPr/>
        </p:nvSpPr>
        <p:spPr>
          <a:xfrm>
            <a:off x="8673547" y="4421623"/>
            <a:ext cx="1119815" cy="506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</a:t>
            </a:r>
          </a:p>
          <a:p>
            <a:pPr algn="ctr"/>
            <a:r>
              <a:rPr lang="en-US" dirty="0"/>
              <a:t>Updater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2A48CB8-4D2B-4DDD-A1E7-514203CE812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134678" y="3768897"/>
            <a:ext cx="1774741" cy="906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222BA5-D819-4DF7-B466-9BB42DEBDB2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134678" y="4675071"/>
            <a:ext cx="1784902" cy="1032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A83E7-4250-4944-ADAF-80967224819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11891" y="4675071"/>
            <a:ext cx="6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E75C621-1C27-4550-9BC5-8B47C232DA78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7949668" y="3768897"/>
            <a:ext cx="1283787" cy="652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678F06B-667D-496E-8C4B-FB14CAD2632A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7959829" y="4928519"/>
            <a:ext cx="1273626" cy="779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2C358B4-3A48-41B5-9D95-7D3B8BC52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82" y="1593528"/>
            <a:ext cx="2040249" cy="101648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904B3B-FECB-4C5F-BDCE-2BFF3431C7C5}"/>
              </a:ext>
            </a:extLst>
          </p:cNvPr>
          <p:cNvSpPr/>
          <p:nvPr/>
        </p:nvSpPr>
        <p:spPr>
          <a:xfrm>
            <a:off x="5747339" y="1652336"/>
            <a:ext cx="1313940" cy="906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Backwards Abstract</a:t>
            </a:r>
          </a:p>
          <a:p>
            <a:pPr algn="ctr"/>
            <a:r>
              <a:rPr lang="en-US" dirty="0"/>
              <a:t>Interpreter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1D7CED-7F3B-492C-8C8F-5812D4E56CA2}"/>
              </a:ext>
            </a:extLst>
          </p:cNvPr>
          <p:cNvSpPr/>
          <p:nvPr/>
        </p:nvSpPr>
        <p:spPr>
          <a:xfrm>
            <a:off x="2875717" y="1807416"/>
            <a:ext cx="1470996" cy="5960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Regions to sample from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E3CE7-6FBB-4FB8-88D7-1C536B0A2BBE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3611215" y="2403429"/>
            <a:ext cx="0" cy="201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FE77D5-FF1E-456F-84FC-07C5C4EF0825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flipH="1">
            <a:off x="4346713" y="2105423"/>
            <a:ext cx="140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9FDEE2-8AE1-412C-A9A3-52947FAA7B41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7061279" y="2101769"/>
            <a:ext cx="1138503" cy="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BC0899C-13A3-43F2-9117-B26704F69693}"/>
              </a:ext>
            </a:extLst>
          </p:cNvPr>
          <p:cNvCxnSpPr>
            <a:stCxn id="9" idx="3"/>
          </p:cNvCxnSpPr>
          <p:nvPr/>
        </p:nvCxnSpPr>
        <p:spPr>
          <a:xfrm flipH="1">
            <a:off x="3611215" y="4675071"/>
            <a:ext cx="6182147" cy="1920576"/>
          </a:xfrm>
          <a:prstGeom prst="bentConnector3">
            <a:avLst>
              <a:gd name="adj1" fmla="val -3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F0575F-0243-4F99-8A9F-EC95B49A3D1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11215" y="4928519"/>
            <a:ext cx="0" cy="16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ECA-AC9E-4CC6-8959-34F09565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Discovery of Adversarial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D16D-B170-40DB-8A2B-3BFCF472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Szegedy</a:t>
            </a:r>
            <a:r>
              <a:rPr lang="en-US" dirty="0"/>
              <a:t> et al. (2013), Goodfellow et al. (2014) observe a curious phenomenon</a:t>
            </a:r>
          </a:p>
        </p:txBody>
      </p:sp>
      <p:pic>
        <p:nvPicPr>
          <p:cNvPr id="8" name="Picture 7" descr="A panda bear&#10;&#10;Description automatically generated">
            <a:extLst>
              <a:ext uri="{FF2B5EF4-FFF2-40B4-BE49-F238E27FC236}">
                <a16:creationId xmlns:a16="http://schemas.microsoft.com/office/drawing/2014/main" id="{09B6BA78-3A2C-4C38-9236-6715DD97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85" y="3021040"/>
            <a:ext cx="2257740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09F82-88B1-48F8-B060-5E45AC2FE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25" y="3021040"/>
            <a:ext cx="2876951" cy="2276793"/>
          </a:xfrm>
          <a:prstGeom prst="rect">
            <a:avLst/>
          </a:prstGeom>
        </p:spPr>
      </p:pic>
      <p:pic>
        <p:nvPicPr>
          <p:cNvPr id="10" name="Picture 9" descr="A panda bear&#10;&#10;Description automatically generated">
            <a:extLst>
              <a:ext uri="{FF2B5EF4-FFF2-40B4-BE49-F238E27FC236}">
                <a16:creationId xmlns:a16="http://schemas.microsoft.com/office/drawing/2014/main" id="{A356B24E-F19A-45F6-B5F7-6FDCB4E72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76" y="3021040"/>
            <a:ext cx="274358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D355-7D38-4F92-A730-558D4CD8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heck is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C00D-2484-41AC-88EB-EE775A8A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neural networks exhibit such behavior?</a:t>
            </a:r>
          </a:p>
          <a:p>
            <a:endParaRPr lang="en-US" dirty="0"/>
          </a:p>
          <a:p>
            <a:r>
              <a:rPr lang="en-US" dirty="0"/>
              <a:t>How can we train neural networks  to be robust?</a:t>
            </a:r>
          </a:p>
          <a:p>
            <a:endParaRPr lang="en-US" dirty="0"/>
          </a:p>
          <a:p>
            <a:r>
              <a:rPr lang="en-US" dirty="0"/>
              <a:t>How can we check if a trained neural network is robust?</a:t>
            </a:r>
          </a:p>
        </p:txBody>
      </p:sp>
    </p:spTree>
    <p:extLst>
      <p:ext uri="{BB962C8B-B14F-4D97-AF65-F5344CB8AC3E}">
        <p14:creationId xmlns:p14="http://schemas.microsoft.com/office/powerpoint/2010/main" val="27376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47C7-BA12-47FA-B648-8883A40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robustness?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E7C9-DED3-485F-A8D1-C153BF6EA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“Small” changes in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“Small” changes in output</a:t>
                </a:r>
              </a:p>
              <a:p>
                <a:endParaRPr lang="en-US" dirty="0"/>
              </a:p>
              <a:p>
                <a:r>
                  <a:rPr lang="en-US" dirty="0"/>
                  <a:t>Local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Global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′. 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′‖≤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E7C9-DED3-485F-A8D1-C153BF6EA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70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47C7-BA12-47FA-B648-8883A40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robustness?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E7C9-DED3-485F-A8D1-C153BF6EA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“Small” changes in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“Small” changes in output</a:t>
                </a:r>
              </a:p>
              <a:p>
                <a:endParaRPr lang="en-US" dirty="0"/>
              </a:p>
              <a:p>
                <a:r>
                  <a:rPr lang="en-US" dirty="0"/>
                  <a:t>Local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Global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′. 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′‖≤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90E7C9-DED3-485F-A8D1-C153BF6EA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87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9B46-8C6C-4C98-B229-3BDC4A08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Perspective Shift : From Adversarial to Non-Adversarial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C7AD-EBEB-4125-B930-C1E04236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and global robustness motivated by security considerations</a:t>
            </a:r>
          </a:p>
          <a:p>
            <a:pPr lvl="1"/>
            <a:r>
              <a:rPr lang="en-US" dirty="0"/>
              <a:t>Inputs generated by malicious entities</a:t>
            </a:r>
          </a:p>
          <a:p>
            <a:pPr lvl="1"/>
            <a:r>
              <a:rPr lang="en-US" dirty="0"/>
              <a:t>No adversarial examples tolerated</a:t>
            </a:r>
          </a:p>
          <a:p>
            <a:endParaRPr lang="en-US" dirty="0"/>
          </a:p>
          <a:p>
            <a:r>
              <a:rPr lang="en-US" dirty="0"/>
              <a:t>Our thesis: Non-adversarial setting is useful and understudied</a:t>
            </a:r>
          </a:p>
          <a:p>
            <a:pPr lvl="1"/>
            <a:r>
              <a:rPr lang="en-US" dirty="0"/>
              <a:t>Inputs generated by natural, non-malicious entities </a:t>
            </a:r>
          </a:p>
          <a:p>
            <a:pPr lvl="1"/>
            <a:r>
              <a:rPr lang="en-US" dirty="0"/>
              <a:t>Tolerance for rarely exhibit non-robust behavior</a:t>
            </a:r>
          </a:p>
        </p:txBody>
      </p:sp>
    </p:spTree>
    <p:extLst>
      <p:ext uri="{BB962C8B-B14F-4D97-AF65-F5344CB8AC3E}">
        <p14:creationId xmlns:p14="http://schemas.microsoft.com/office/powerpoint/2010/main" val="12268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D796-0C2F-4B3F-A39C-1A820460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View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E9A5B1-66A7-4BE9-9C6B-C576C9CE1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25" y="1948069"/>
            <a:ext cx="2440490" cy="121588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40FBCEE-9013-4F68-A8D1-22AF8746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86" y="4266579"/>
            <a:ext cx="2440490" cy="121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73923-AC1C-4917-93A4-03C309B02FE7}"/>
              </a:ext>
            </a:extLst>
          </p:cNvPr>
          <p:cNvSpPr txBox="1"/>
          <p:nvPr/>
        </p:nvSpPr>
        <p:spPr>
          <a:xfrm>
            <a:off x="639419" y="6347791"/>
            <a:ext cx="4738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*Michael A. Nielsen, "Neural Networks and Deep Learning", Determination Press, 2015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332E3-28A2-4CCA-A99A-4F97E490BEDC}"/>
              </a:ext>
            </a:extLst>
          </p:cNvPr>
          <p:cNvSpPr txBox="1"/>
          <p:nvPr/>
        </p:nvSpPr>
        <p:spPr>
          <a:xfrm>
            <a:off x="8333018" y="1817277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8" name="Picture 17" descr="A close up of a lamp&#10;&#10;Description automatically generated">
            <a:extLst>
              <a:ext uri="{FF2B5EF4-FFF2-40B4-BE49-F238E27FC236}">
                <a16:creationId xmlns:a16="http://schemas.microsoft.com/office/drawing/2014/main" id="{2437FBF0-549F-42EE-999B-BA4035AA8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6" y="2964899"/>
            <a:ext cx="1758878" cy="119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DBB0C03-C8C3-4ED4-8232-E6C9DD22EB0D}"/>
                  </a:ext>
                </a:extLst>
              </p:cNvPr>
              <p:cNvSpPr/>
              <p:nvPr/>
            </p:nvSpPr>
            <p:spPr>
              <a:xfrm>
                <a:off x="3121067" y="3429000"/>
                <a:ext cx="1758878" cy="50689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err="1"/>
                  <a:t>s.t.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′‖≤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DBB0C03-C8C3-4ED4-8232-E6C9DD22E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67" y="3429000"/>
                <a:ext cx="1758878" cy="506896"/>
              </a:xfrm>
              <a:prstGeom prst="roundRect">
                <a:avLst/>
              </a:prstGeom>
              <a:blipFill>
                <a:blip r:embed="rId4"/>
                <a:stretch>
                  <a:fillRect t="-18824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BE5AAD4-12E3-4AC3-8825-A544BD7345B1}"/>
                  </a:ext>
                </a:extLst>
              </p:cNvPr>
              <p:cNvSpPr/>
              <p:nvPr/>
            </p:nvSpPr>
            <p:spPr>
              <a:xfrm>
                <a:off x="8892915" y="3290048"/>
                <a:ext cx="1645019" cy="85043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With high probability,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BE5AAD4-12E3-4AC3-8825-A544BD734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915" y="3290048"/>
                <a:ext cx="1645019" cy="850439"/>
              </a:xfrm>
              <a:prstGeom prst="roundRect">
                <a:avLst/>
              </a:prstGeom>
              <a:blipFill>
                <a:blip r:embed="rId5"/>
                <a:stretch>
                  <a:fillRect t="-7092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3F28F69-35AB-4EF1-AB17-D1A65F2D81F9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4879945" y="2556013"/>
            <a:ext cx="1572480" cy="112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4D966E6-723E-4E9C-93E9-8790F8C1A8D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4879945" y="3682448"/>
            <a:ext cx="1582641" cy="1192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70B2CF-8508-43D8-A059-B96B5A744BC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45205" y="3682448"/>
            <a:ext cx="675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2AEDCD-4292-488A-86A7-73F066F57A33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8892915" y="2556013"/>
            <a:ext cx="822510" cy="734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CE13991-2BCB-4588-9049-7D7B002B4C6A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 flipV="1">
            <a:off x="8903076" y="4140487"/>
            <a:ext cx="812349" cy="734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5ED6BA-453D-4E15-B997-90560C32EEB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537934" y="3715268"/>
            <a:ext cx="69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8558-4962-430C-9CD9-8DD026F4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Non-Adversarial, Probabilistic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C0DC3-F506-443B-AF77-8BE3F60FB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With high probability, “small” input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“small” output changes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C0DC3-F506-443B-AF77-8BE3F60FB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8558-4962-430C-9CD9-8DD026F4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Non-Adversarial, Probabilistic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C0DC3-F506-443B-AF77-8BE3F60FB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With high probability, “small” input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“small” output changes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C0DC3-F506-443B-AF77-8BE3F60FB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415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Robustness of Neural Networks: A Probabilistic and Practical Perspective</vt:lpstr>
      <vt:lpstr>The Discovery of Adversarial Examples</vt:lpstr>
      <vt:lpstr>What the heck is going on?</vt:lpstr>
      <vt:lpstr>How to specify robustness?</vt:lpstr>
      <vt:lpstr>How to specify robustness?</vt:lpstr>
      <vt:lpstr>A Perspective Shift : From Adversarial to Non-Adversarial</vt:lpstr>
      <vt:lpstr>A Probabilistic View</vt:lpstr>
      <vt:lpstr>Non-Adversarial, Probabilistic Robustness</vt:lpstr>
      <vt:lpstr>Non-Adversarial, Probabilistic Robustness</vt:lpstr>
      <vt:lpstr>Sketch of an Algorithm</vt:lpstr>
      <vt:lpstr>Summary</vt:lpstr>
      <vt:lpstr>Extra: Sketch of an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Mangal, Ravi</cp:lastModifiedBy>
  <cp:revision>5</cp:revision>
  <dcterms:created xsi:type="dcterms:W3CDTF">2019-05-14T18:24:33Z</dcterms:created>
  <dcterms:modified xsi:type="dcterms:W3CDTF">2019-11-06T19:38:33Z</dcterms:modified>
</cp:coreProperties>
</file>