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6" r:id="rId4"/>
    <p:sldId id="257" r:id="rId5"/>
    <p:sldId id="258" r:id="rId6"/>
    <p:sldId id="259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FED662C-2118-43A2-8E47-04F834E23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E99C633-B7D3-46DD-99D5-22927BC03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4A52600-E35E-4ACB-9247-9D44A4D4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AB17-4E1F-4E62-92FF-3F1103A4502F}" type="datetimeFigureOut">
              <a:rPr lang="en-GB" smtClean="0"/>
              <a:t>16/09/2018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93FCA4D-BD16-4B6F-B416-16D2E508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CF772D7-1F84-4389-85C2-D2ED7EFE3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4123-95E4-4D79-A947-7380BDA3CE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24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53E40A4-FB8C-4173-8523-BC5C4377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43991851-CB37-4D38-AB6F-ED09A1EF8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767C85F-FC09-40C6-9445-223B2DFB3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AB17-4E1F-4E62-92FF-3F1103A4502F}" type="datetimeFigureOut">
              <a:rPr lang="en-GB" smtClean="0"/>
              <a:t>16/09/2018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C59D05E-3D05-47A5-A651-1F54AF7C5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0BE5F4E-178C-48C6-B30A-252CE3D1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4123-95E4-4D79-A947-7380BDA3CE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05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961E94C2-853E-4350-9F54-87AE106EF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4E0B503-9600-4F70-84CE-8BAAC4C5A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7754CCF-3243-4E7E-A040-FC527A23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AB17-4E1F-4E62-92FF-3F1103A4502F}" type="datetimeFigureOut">
              <a:rPr lang="en-GB" smtClean="0"/>
              <a:t>16/09/2018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62AF59A-A32F-410E-8CA6-B8E43FFA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3B17C14-9647-41A9-A570-1987A534E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4123-95E4-4D79-A947-7380BDA3CE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65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5336AD5-C010-4AC3-98EC-A0B9445F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956F88D-E6B7-4846-842B-F2F3EB9F9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4EBFB56-0045-478F-81FD-37BFE553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AB17-4E1F-4E62-92FF-3F1103A4502F}" type="datetimeFigureOut">
              <a:rPr lang="en-GB" smtClean="0"/>
              <a:t>16/09/2018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7442FE7-0ED0-40C6-AC97-98564E31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E1B9264-AA9B-42A1-94A7-BF0A3468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4123-95E4-4D79-A947-7380BDA3CE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80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A8EA4D3-5FB7-40A0-9B7A-49591C321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6610EC1-23F2-4081-A2AB-401F04CEC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8D73FF8-645B-4E64-8CC4-E8B440D7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AB17-4E1F-4E62-92FF-3F1103A4502F}" type="datetimeFigureOut">
              <a:rPr lang="en-GB" smtClean="0"/>
              <a:t>16/09/2018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57222B8-D2DC-42B8-8055-016E6BAE4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0B1BF53-EF2F-4836-941C-D9665067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4123-95E4-4D79-A947-7380BDA3CE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41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39C1098-DBB6-4770-89AA-66330942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4385CF7-9A54-4EF2-8BE9-32BDD8985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D790A9D-5C21-40DC-AAC3-59ED5779A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14624DB-7EA7-4759-884B-4553647BB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AB17-4E1F-4E62-92FF-3F1103A4502F}" type="datetimeFigureOut">
              <a:rPr lang="en-GB" smtClean="0"/>
              <a:t>16/09/2018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34176D1-35DC-4BE6-B679-2CDCDA34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0A58D05-0B6E-4F7A-A276-5C1B2308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4123-95E4-4D79-A947-7380BDA3CE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58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A028AB5-4BF1-454B-85D0-D15BF0B7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B2177B6-11A9-48BD-9F11-0413A12F3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C75AEAC-0B2E-47AF-A407-D7912BC26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EBDE0469-0AD4-4339-81BE-0A4234BB6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099C8381-26A5-4509-B7D0-A21F2E2FD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212BB60F-022C-4752-9F70-D1AF00546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AB17-4E1F-4E62-92FF-3F1103A4502F}" type="datetimeFigureOut">
              <a:rPr lang="en-GB" smtClean="0"/>
              <a:t>16/09/2018</a:t>
            </a:fld>
            <a:endParaRPr lang="en-GB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25F75DBD-51E0-464F-988A-1F2B8DC3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24B58A3F-9F11-4279-97DF-7D630661A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4123-95E4-4D79-A947-7380BDA3CE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04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DED00E6-6DFD-4EDB-86B1-FC682286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64CDE7B4-75B2-4DA5-8091-27B5C19D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AB17-4E1F-4E62-92FF-3F1103A4502F}" type="datetimeFigureOut">
              <a:rPr lang="en-GB" smtClean="0"/>
              <a:t>16/09/2018</a:t>
            </a:fld>
            <a:endParaRPr lang="en-GB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15B8B3E-F5CC-401C-AD3F-C0C159196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C648555A-B3C7-48E6-A772-EA90E47AC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4123-95E4-4D79-A947-7380BDA3CE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8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DC3C46F4-6581-431C-91C0-7D2F4476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AB17-4E1F-4E62-92FF-3F1103A4502F}" type="datetimeFigureOut">
              <a:rPr lang="en-GB" smtClean="0"/>
              <a:t>16/09/2018</a:t>
            </a:fld>
            <a:endParaRPr lang="en-GB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0DDE022-1F51-4699-AACE-10C41454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5FA23BEE-78E0-4D78-BFBD-98A76548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4123-95E4-4D79-A947-7380BDA3CE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04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89FD5B5-50CB-4861-A92A-C89A3AD9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1983E4F-CD9A-4671-ACD7-BC3A209A6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05CECB4-5D7F-4F6D-AECA-9AE7115A6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CA8A0C3-DFA4-4830-8E8F-BC187BE5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AB17-4E1F-4E62-92FF-3F1103A4502F}" type="datetimeFigureOut">
              <a:rPr lang="en-GB" smtClean="0"/>
              <a:t>16/09/2018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FAF9E3E-4027-4068-8058-D719829F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2DD49F4-998A-48C9-A6A5-9435015D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4123-95E4-4D79-A947-7380BDA3CE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30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626CD7E-ACF2-4493-B3C9-14E66506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7AFD43B8-26E5-49F0-9A2F-8B27B1D9B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CF97AEF-9AD9-4AF7-9F89-BEBFE739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2B2D68D-968D-44B9-B8BA-89B95162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AB17-4E1F-4E62-92FF-3F1103A4502F}" type="datetimeFigureOut">
              <a:rPr lang="en-GB" smtClean="0"/>
              <a:t>16/09/2018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F610365-D469-4893-88B4-A0739988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E0F2D86-288B-4C93-A84F-B4C559D3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4123-95E4-4D79-A947-7380BDA3CE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37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03CDDE84-B501-45A5-8732-7084AD5F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E491D88-D578-428C-A7E8-54C92763A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2A2C6EB-0724-4069-9741-20614F1CE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AAB17-4E1F-4E62-92FF-3F1103A4502F}" type="datetimeFigureOut">
              <a:rPr lang="en-GB" smtClean="0"/>
              <a:t>16/09/2018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BE6A5E-9EC9-4B6F-876C-635B42996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6FA2C02-3907-4382-8FAE-649E045F7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E4123-95E4-4D79-A947-7380BDA3CE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83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082151B-65CB-A645-A6B6-E61CC952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Plassere innhold på nettsiden - vertikalt</a:t>
            </a:r>
          </a:p>
        </p:txBody>
      </p:sp>
      <p:pic>
        <p:nvPicPr>
          <p:cNvPr id="10" name="Plassholder for innhold 9">
            <a:extLst>
              <a:ext uri="{FF2B5EF4-FFF2-40B4-BE49-F238E27FC236}">
                <a16:creationId xmlns:a16="http://schemas.microsoft.com/office/drawing/2014/main" id="{0A6B8115-7531-614F-96B5-2DEFEDF03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459" y="2828925"/>
            <a:ext cx="4337473" cy="3432175"/>
          </a:xfrm>
        </p:spPr>
      </p:pic>
      <p:pic>
        <p:nvPicPr>
          <p:cNvPr id="11" name="Plassholder for innhold 4">
            <a:extLst>
              <a:ext uri="{FF2B5EF4-FFF2-40B4-BE49-F238E27FC236}">
                <a16:creationId xmlns:a16="http://schemas.microsoft.com/office/drawing/2014/main" id="{62F0F3C9-7606-C44E-93AE-05104CC5A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903" y="2079625"/>
            <a:ext cx="4749097" cy="4348163"/>
          </a:xfrm>
          <a:prstGeom prst="rect">
            <a:avLst/>
          </a:prstGeom>
        </p:spPr>
      </p:pic>
      <p:sp>
        <p:nvSpPr>
          <p:cNvPr id="12" name="TekstSylinder 11">
            <a:extLst>
              <a:ext uri="{FF2B5EF4-FFF2-40B4-BE49-F238E27FC236}">
                <a16:creationId xmlns:a16="http://schemas.microsoft.com/office/drawing/2014/main" id="{C2202BA6-8E10-7145-8DC4-89114DF70005}"/>
              </a:ext>
            </a:extLst>
          </p:cNvPr>
          <p:cNvSpPr txBox="1"/>
          <p:nvPr/>
        </p:nvSpPr>
        <p:spPr>
          <a:xfrm>
            <a:off x="717559" y="2079625"/>
            <a:ext cx="523874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dirty="0"/>
              <a:t>For å oppnå en slik struktur med innhold under hverandre skriver vi en kode som den under.</a:t>
            </a: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63FA7817-00B3-4B4E-99E1-F429D04223FB}"/>
              </a:ext>
            </a:extLst>
          </p:cNvPr>
          <p:cNvSpPr txBox="1"/>
          <p:nvPr/>
        </p:nvSpPr>
        <p:spPr>
          <a:xfrm>
            <a:off x="8680459" y="6119336"/>
            <a:ext cx="3511541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sz="1400" dirty="0"/>
              <a:t>Obs: Denne koden setter kun innhold under hverandre, fargene og høyde må vi bruke CSS for å endre</a:t>
            </a:r>
          </a:p>
        </p:txBody>
      </p:sp>
    </p:spTree>
    <p:extLst>
      <p:ext uri="{BB962C8B-B14F-4D97-AF65-F5344CB8AC3E}">
        <p14:creationId xmlns:p14="http://schemas.microsoft.com/office/powerpoint/2010/main" val="40400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1FC92E1-6E8D-4707-9D1C-8B86286C8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4"/>
            <a:ext cx="10515600" cy="826038"/>
          </a:xfrm>
        </p:spPr>
        <p:txBody>
          <a:bodyPr/>
          <a:lstStyle/>
          <a:p>
            <a:pPr algn="ctr"/>
            <a:r>
              <a:rPr lang="nb-NO" b="1" dirty="0"/>
              <a:t>Utforming av en nettside</a:t>
            </a:r>
            <a:endParaRPr lang="en-GB" b="1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AFB20B9-3A5D-4903-A26B-A7F5E0134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017"/>
            <a:ext cx="10515600" cy="4817946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Et eksempel på et vanlig overordnet design:</a:t>
            </a:r>
          </a:p>
          <a:p>
            <a:endParaRPr lang="nb-NO" dirty="0"/>
          </a:p>
          <a:p>
            <a:pPr marL="3657600" lvl="8" indent="0">
              <a:buNone/>
            </a:pPr>
            <a:r>
              <a:rPr lang="nb-NO" sz="1000" dirty="0"/>
              <a:t> </a:t>
            </a:r>
            <a:r>
              <a:rPr lang="en-GB" sz="1000" dirty="0"/>
              <a:t>			</a:t>
            </a:r>
          </a:p>
          <a:p>
            <a:pPr marL="3657600" lvl="8" indent="0">
              <a:buNone/>
            </a:pPr>
            <a:r>
              <a:rPr lang="nb-NO" sz="1000" dirty="0"/>
              <a:t>			</a:t>
            </a:r>
            <a:endParaRPr lang="en-GB" sz="1000" dirty="0"/>
          </a:p>
          <a:p>
            <a:pPr marL="3657600" lvl="8" indent="0">
              <a:buNone/>
            </a:pPr>
            <a:r>
              <a:rPr lang="nb-NO" sz="1000" dirty="0"/>
              <a:t>	</a:t>
            </a:r>
            <a:r>
              <a:rPr lang="en-GB" sz="1000" dirty="0"/>
              <a:t>		</a:t>
            </a:r>
          </a:p>
          <a:p>
            <a:pPr marL="3657600" lvl="8" indent="0">
              <a:buNone/>
            </a:pPr>
            <a:r>
              <a:rPr lang="nb-NO" sz="1000" dirty="0"/>
              <a:t>	</a:t>
            </a:r>
            <a:r>
              <a:rPr lang="en-GB" sz="1000" dirty="0"/>
              <a:t>		</a:t>
            </a:r>
            <a:r>
              <a:rPr lang="en-GB" dirty="0" err="1"/>
              <a:t>Tilhørende</a:t>
            </a:r>
            <a:r>
              <a:rPr lang="en-GB" dirty="0"/>
              <a:t> </a:t>
            </a:r>
            <a:r>
              <a:rPr lang="en-GB" dirty="0" err="1"/>
              <a:t>kode</a:t>
            </a:r>
            <a:r>
              <a:rPr lang="en-GB" dirty="0"/>
              <a:t>:</a:t>
            </a:r>
          </a:p>
          <a:p>
            <a:pPr marL="3657600" lvl="8" indent="0">
              <a:buNone/>
            </a:pPr>
            <a:endParaRPr lang="nb-NO" sz="1000" dirty="0"/>
          </a:p>
          <a:p>
            <a:pPr marL="3657600" lvl="8" indent="0">
              <a:buNone/>
            </a:pPr>
            <a:endParaRPr lang="nb-NO" sz="1000" dirty="0"/>
          </a:p>
          <a:p>
            <a:pPr marL="3657600" lvl="8" indent="0">
              <a:buNone/>
            </a:pPr>
            <a:endParaRPr lang="nb-NO" sz="1000" dirty="0"/>
          </a:p>
          <a:p>
            <a:pPr marL="3657600" lvl="8" indent="0">
              <a:buNone/>
            </a:pPr>
            <a:r>
              <a:rPr lang="nb-NO" sz="1000" dirty="0"/>
              <a:t>					Disse taggene gjør ikke nødvendigvis</a:t>
            </a:r>
          </a:p>
          <a:p>
            <a:pPr marL="3657600" lvl="8" indent="0">
              <a:buNone/>
            </a:pPr>
            <a:r>
              <a:rPr lang="nb-NO" sz="1000" dirty="0"/>
              <a:t>					noe, men gjør html koden mer </a:t>
            </a:r>
          </a:p>
          <a:p>
            <a:pPr marL="3657600" lvl="8" indent="0">
              <a:buNone/>
            </a:pPr>
            <a:r>
              <a:rPr lang="nb-NO" sz="1000" dirty="0"/>
              <a:t>					oversiktlig		</a:t>
            </a:r>
          </a:p>
          <a:p>
            <a:pPr marL="3657600" lvl="8" indent="0">
              <a:buNone/>
            </a:pPr>
            <a:r>
              <a:rPr lang="nb-NO" sz="1000" dirty="0"/>
              <a:t>				                          </a:t>
            </a:r>
          </a:p>
          <a:p>
            <a:pPr marL="3657600" lvl="8" indent="0">
              <a:buNone/>
            </a:pPr>
            <a:r>
              <a:rPr lang="nb-NO" sz="1000" dirty="0"/>
              <a:t>			</a:t>
            </a:r>
            <a:r>
              <a:rPr lang="nb-NO" sz="2800" dirty="0"/>
              <a:t>Vi trenger CSS (grid) for at</a:t>
            </a:r>
            <a:r>
              <a:rPr lang="nb-NO" sz="1000" dirty="0"/>
              <a:t>			</a:t>
            </a:r>
            <a:r>
              <a:rPr lang="nb-NO" sz="2800" dirty="0"/>
              <a:t>innholdet skal legge seg på</a:t>
            </a:r>
          </a:p>
          <a:p>
            <a:pPr marL="3657600" lvl="8" indent="0">
              <a:buNone/>
            </a:pPr>
            <a:r>
              <a:rPr lang="nb-NO" sz="2800" dirty="0"/>
              <a:t>			riktig sted.</a:t>
            </a:r>
            <a:endParaRPr lang="nb-NO" sz="1000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54AB75DB-9181-4298-84C7-C69B552D5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361" y="1900088"/>
            <a:ext cx="5719036" cy="3598895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2DCDF666-98EA-4611-B412-C9AC2D1F3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713" y="2118050"/>
            <a:ext cx="2027379" cy="167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2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A36AA88-E0AB-40E7-B53C-85DEF4F93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37137"/>
            <a:ext cx="9144000" cy="857439"/>
          </a:xfrm>
        </p:spPr>
        <p:txBody>
          <a:bodyPr>
            <a:normAutofit fontScale="90000"/>
          </a:bodyPr>
          <a:lstStyle/>
          <a:p>
            <a:r>
              <a:rPr lang="nb-NO" dirty="0"/>
              <a:t>Grid</a:t>
            </a:r>
            <a:endParaRPr lang="en-GB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A6D957F-8F40-4E1C-8AC1-02FB8F3C3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07462"/>
            <a:ext cx="9144000" cy="4400032"/>
          </a:xfrm>
        </p:spPr>
        <p:txBody>
          <a:bodyPr>
            <a:normAutofit/>
          </a:bodyPr>
          <a:lstStyle/>
          <a:p>
            <a:pPr algn="l"/>
            <a:r>
              <a:rPr lang="nb-NO" dirty="0"/>
              <a:t>Med grid så jobber vi med nettsiden som et rutenett:</a:t>
            </a:r>
          </a:p>
          <a:p>
            <a:pPr algn="l"/>
            <a:r>
              <a:rPr lang="nb-NO" dirty="0"/>
              <a:t>					- Vi angir plassering av innhold ved 					  å spesifisere kolonner og rader</a:t>
            </a:r>
          </a:p>
          <a:p>
            <a:pPr algn="l"/>
            <a:r>
              <a:rPr lang="nb-NO" dirty="0"/>
              <a:t>					- Her har vi for eksempel fire 						   element i </a:t>
            </a:r>
            <a:r>
              <a:rPr lang="nb-NO" dirty="0">
                <a:solidFill>
                  <a:srgbClr val="FF0000"/>
                </a:solidFill>
              </a:rPr>
              <a:t>&lt;body&gt;, </a:t>
            </a:r>
            <a:r>
              <a:rPr lang="nb-NO" dirty="0"/>
              <a:t>et av de er  					   </a:t>
            </a:r>
            <a:r>
              <a:rPr lang="nb-NO" dirty="0">
                <a:solidFill>
                  <a:srgbClr val="FF0000"/>
                </a:solidFill>
              </a:rPr>
              <a:t>&lt;</a:t>
            </a:r>
            <a:r>
              <a:rPr lang="nb-NO" dirty="0" err="1">
                <a:solidFill>
                  <a:srgbClr val="FF0000"/>
                </a:solidFill>
              </a:rPr>
              <a:t>main</a:t>
            </a:r>
            <a:r>
              <a:rPr lang="nb-NO" dirty="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nb-NO" dirty="0"/>
              <a:t>					- Vi aktiverer grid for </a:t>
            </a:r>
            <a:r>
              <a:rPr lang="nb-NO" dirty="0">
                <a:solidFill>
                  <a:srgbClr val="FF0000"/>
                </a:solidFill>
              </a:rPr>
              <a:t>&lt;</a:t>
            </a:r>
            <a:r>
              <a:rPr lang="nb-NO" dirty="0" err="1">
                <a:solidFill>
                  <a:srgbClr val="FF0000"/>
                </a:solidFill>
              </a:rPr>
              <a:t>main</a:t>
            </a:r>
            <a:r>
              <a:rPr lang="nb-NO" dirty="0">
                <a:solidFill>
                  <a:srgbClr val="FF0000"/>
                </a:solidFill>
              </a:rPr>
              <a:t>&gt; </a:t>
            </a:r>
            <a:r>
              <a:rPr lang="nb-NO" dirty="0"/>
              <a:t>ved 					  følgende kode:</a:t>
            </a:r>
          </a:p>
          <a:p>
            <a:pPr algn="l"/>
            <a:r>
              <a:rPr lang="nb-NO" dirty="0"/>
              <a:t>					</a:t>
            </a:r>
            <a:endParaRPr lang="en-GB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72D46421-1A28-4C9A-965E-269974C1F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20" y="2445398"/>
            <a:ext cx="4054841" cy="3964733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E9B27855-D1EF-4EDF-B2C9-7D3AFE7EA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241" y="4785201"/>
            <a:ext cx="1962539" cy="134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6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FEC659A-3783-4B30-BC73-155F8648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nb-NO" sz="4000"/>
              <a:t>Grid - Kolonner</a:t>
            </a:r>
            <a:endParaRPr lang="en-GB" sz="400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95E5760-4DF5-4A5D-AB9F-EC1C386DA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nb-NO" sz="2200" dirty="0"/>
              <a:t>Vi bruker grid-</a:t>
            </a:r>
            <a:r>
              <a:rPr lang="nb-NO" sz="2200" dirty="0" err="1"/>
              <a:t>template</a:t>
            </a:r>
            <a:r>
              <a:rPr lang="nb-NO" sz="2200" dirty="0"/>
              <a:t>-</a:t>
            </a:r>
            <a:r>
              <a:rPr lang="nb-NO" sz="2200" dirty="0" err="1"/>
              <a:t>columns</a:t>
            </a:r>
            <a:r>
              <a:rPr lang="nb-NO" sz="2200" dirty="0"/>
              <a:t> for å sette opp antall kolonner på siden vår. For eksempel vil koden til høyre indikere tre kolonner på siden vår</a:t>
            </a:r>
          </a:p>
          <a:p>
            <a:endParaRPr lang="nb-NO" sz="2200" dirty="0"/>
          </a:p>
          <a:p>
            <a:endParaRPr lang="nb-NO" sz="2200" dirty="0"/>
          </a:p>
          <a:p>
            <a:endParaRPr lang="nb-NO" sz="2200" dirty="0"/>
          </a:p>
          <a:p>
            <a:pPr marL="0" indent="0">
              <a:buNone/>
            </a:pPr>
            <a:r>
              <a:rPr lang="nb-NO" sz="2200" dirty="0"/>
              <a:t>Har vi for eksempel fem &lt;p&gt; element på nettsiden vil de fylle seg som til høyre</a:t>
            </a:r>
            <a:endParaRPr lang="en-GB" sz="2200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C48F6FED-1AA7-4460-A287-C5D43D482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708" y="2133481"/>
            <a:ext cx="4042409" cy="1295519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513DBC0B-B6E0-4D47-8189-5105CEBDE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058" y="4410975"/>
            <a:ext cx="4371960" cy="157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9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10FDE89C-498B-4EFF-849F-477EF7895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Oppgave</a:t>
            </a:r>
            <a:r>
              <a:rPr lang="en-GB" dirty="0">
                <a:solidFill>
                  <a:srgbClr val="FFFFFF"/>
                </a:solidFill>
              </a:rPr>
              <a:t> 1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3E98159-9302-4F6E-8939-46DF0E911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nb-NO" sz="2400" dirty="0">
                <a:solidFill>
                  <a:srgbClr val="000000"/>
                </a:solidFill>
              </a:rPr>
              <a:t>Lag en nettside med en </a:t>
            </a:r>
            <a:r>
              <a:rPr lang="nb-NO" sz="2400" dirty="0">
                <a:solidFill>
                  <a:srgbClr val="FF0000"/>
                </a:solidFill>
              </a:rPr>
              <a:t>&lt;</a:t>
            </a:r>
            <a:r>
              <a:rPr lang="nb-NO" sz="2400" dirty="0" err="1">
                <a:solidFill>
                  <a:srgbClr val="FF0000"/>
                </a:solidFill>
              </a:rPr>
              <a:t>main</a:t>
            </a:r>
            <a:r>
              <a:rPr lang="nb-NO" sz="2400" dirty="0">
                <a:solidFill>
                  <a:srgbClr val="FF0000"/>
                </a:solidFill>
              </a:rPr>
              <a:t>&gt; </a:t>
            </a:r>
            <a:r>
              <a:rPr lang="nb-NO" sz="2400" dirty="0">
                <a:solidFill>
                  <a:srgbClr val="000000"/>
                </a:solidFill>
              </a:rPr>
              <a:t>tag som inneholder åtte </a:t>
            </a:r>
            <a:r>
              <a:rPr lang="nb-NO" sz="2400" dirty="0">
                <a:solidFill>
                  <a:srgbClr val="FF0000"/>
                </a:solidFill>
              </a:rPr>
              <a:t>&lt;p&gt; </a:t>
            </a:r>
            <a:r>
              <a:rPr lang="nb-NO" sz="2400" dirty="0">
                <a:solidFill>
                  <a:srgbClr val="000000"/>
                </a:solidFill>
              </a:rPr>
              <a:t>element. </a:t>
            </a:r>
          </a:p>
          <a:p>
            <a:pPr marL="0" indent="0">
              <a:buNone/>
            </a:pPr>
            <a:endParaRPr lang="nb-NO" sz="2400" dirty="0">
              <a:solidFill>
                <a:srgbClr val="000000"/>
              </a:solidFill>
            </a:endParaRPr>
          </a:p>
          <a:p>
            <a:r>
              <a:rPr lang="nb-NO" sz="2400" dirty="0">
                <a:solidFill>
                  <a:srgbClr val="000000"/>
                </a:solidFill>
              </a:rPr>
              <a:t>Bruk </a:t>
            </a:r>
            <a:r>
              <a:rPr lang="nb-NO" sz="2400" dirty="0">
                <a:solidFill>
                  <a:srgbClr val="FF0000"/>
                </a:solidFill>
              </a:rPr>
              <a:t>&lt;style&gt; </a:t>
            </a:r>
            <a:r>
              <a:rPr lang="nb-NO" sz="2400" dirty="0">
                <a:solidFill>
                  <a:srgbClr val="000000"/>
                </a:solidFill>
              </a:rPr>
              <a:t>for å gi alle </a:t>
            </a:r>
            <a:r>
              <a:rPr lang="nb-NO" sz="2400" dirty="0">
                <a:solidFill>
                  <a:srgbClr val="FF0000"/>
                </a:solidFill>
              </a:rPr>
              <a:t>&lt;p&gt;</a:t>
            </a:r>
            <a:r>
              <a:rPr lang="nb-NO" sz="2400" dirty="0">
                <a:solidFill>
                  <a:srgbClr val="000000"/>
                </a:solidFill>
              </a:rPr>
              <a:t> elementene samme bakgrunnsfarge.   </a:t>
            </a:r>
          </a:p>
          <a:p>
            <a:pPr marL="0" indent="0">
              <a:buNone/>
            </a:pPr>
            <a:r>
              <a:rPr lang="nb-NO" sz="2000" dirty="0">
                <a:solidFill>
                  <a:srgbClr val="000000"/>
                </a:solidFill>
              </a:rPr>
              <a:t>(For å endre </a:t>
            </a:r>
            <a:r>
              <a:rPr lang="nb-NO" sz="2000" dirty="0">
                <a:solidFill>
                  <a:srgbClr val="FF0000"/>
                </a:solidFill>
              </a:rPr>
              <a:t>&lt;p&gt; </a:t>
            </a:r>
            <a:r>
              <a:rPr lang="nb-NO" sz="2000" dirty="0">
                <a:solidFill>
                  <a:srgbClr val="000000"/>
                </a:solidFill>
              </a:rPr>
              <a:t>som nå ligger inne i </a:t>
            </a:r>
            <a:r>
              <a:rPr lang="nb-NO" sz="2000" dirty="0">
                <a:solidFill>
                  <a:srgbClr val="FF0000"/>
                </a:solidFill>
              </a:rPr>
              <a:t>&lt;</a:t>
            </a:r>
            <a:r>
              <a:rPr lang="nb-NO" sz="2000" dirty="0" err="1">
                <a:solidFill>
                  <a:srgbClr val="FF0000"/>
                </a:solidFill>
              </a:rPr>
              <a:t>main</a:t>
            </a:r>
            <a:r>
              <a:rPr lang="nb-NO" sz="2000" dirty="0">
                <a:solidFill>
                  <a:srgbClr val="FF0000"/>
                </a:solidFill>
              </a:rPr>
              <a:t>&gt; </a:t>
            </a:r>
            <a:r>
              <a:rPr lang="nb-NO" sz="2000" dirty="0">
                <a:solidFill>
                  <a:srgbClr val="000000"/>
                </a:solidFill>
              </a:rPr>
              <a:t>må selektoren se ut som følger: )</a:t>
            </a:r>
          </a:p>
          <a:p>
            <a:endParaRPr lang="nb-NO" sz="1400" dirty="0">
              <a:solidFill>
                <a:srgbClr val="000000"/>
              </a:solidFill>
            </a:endParaRPr>
          </a:p>
          <a:p>
            <a:endParaRPr lang="nb-NO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nb-NO" sz="1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nb-NO" sz="1400" dirty="0">
              <a:solidFill>
                <a:srgbClr val="000000"/>
              </a:solidFill>
            </a:endParaRPr>
          </a:p>
          <a:p>
            <a:r>
              <a:rPr lang="nb-NO" sz="2400" dirty="0">
                <a:solidFill>
                  <a:srgbClr val="000000"/>
                </a:solidFill>
              </a:rPr>
              <a:t>Legg på et grid med to kolonner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1C3E6994-D1D2-41FB-82F7-EC385E0BD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652" y="4030277"/>
            <a:ext cx="2911982" cy="88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4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2E32525D-D4D2-400D-A5E4-9DA4A045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nb-NO" dirty="0">
                <a:solidFill>
                  <a:srgbClr val="FFFFFF"/>
                </a:solidFill>
              </a:rPr>
              <a:t>Oppgave 2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1796D17-D670-4158-9CCB-18A6F25D3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14604"/>
            <a:ext cx="5796626" cy="6270172"/>
          </a:xfrm>
        </p:spPr>
        <p:txBody>
          <a:bodyPr anchor="ctr">
            <a:normAutofit lnSpcReduction="10000"/>
          </a:bodyPr>
          <a:lstStyle/>
          <a:p>
            <a:r>
              <a:rPr lang="nb-NO" sz="2400" dirty="0">
                <a:solidFill>
                  <a:srgbClr val="000000"/>
                </a:solidFill>
              </a:rPr>
              <a:t>Kopier siden fra oppgave 1, men endre til </a:t>
            </a:r>
          </a:p>
          <a:p>
            <a:endParaRPr lang="nb-NO" sz="2400" dirty="0">
              <a:solidFill>
                <a:srgbClr val="000000"/>
              </a:solidFill>
            </a:endParaRPr>
          </a:p>
          <a:p>
            <a:endParaRPr lang="nb-NO" sz="2400" dirty="0">
              <a:solidFill>
                <a:srgbClr val="000000"/>
              </a:solidFill>
            </a:endParaRPr>
          </a:p>
          <a:p>
            <a:endParaRPr lang="nb-NO" sz="2400" dirty="0">
              <a:solidFill>
                <a:srgbClr val="000000"/>
              </a:solidFill>
            </a:endParaRPr>
          </a:p>
          <a:p>
            <a:endParaRPr lang="nb-NO" sz="2400" dirty="0">
              <a:solidFill>
                <a:srgbClr val="000000"/>
              </a:solidFill>
            </a:endParaRPr>
          </a:p>
          <a:p>
            <a:endParaRPr lang="nb-NO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nb-NO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nb-NO" sz="2400" dirty="0">
              <a:solidFill>
                <a:srgbClr val="000000"/>
              </a:solidFill>
            </a:endParaRPr>
          </a:p>
          <a:p>
            <a:r>
              <a:rPr lang="nb-NO" sz="2400" dirty="0">
                <a:solidFill>
                  <a:srgbClr val="000000"/>
                </a:solidFill>
              </a:rPr>
              <a:t>Forklar hva du ser</a:t>
            </a:r>
          </a:p>
          <a:p>
            <a:r>
              <a:rPr lang="nb-NO" sz="2400" dirty="0">
                <a:solidFill>
                  <a:srgbClr val="000000"/>
                </a:solidFill>
              </a:rPr>
              <a:t>Endre grid-</a:t>
            </a:r>
            <a:r>
              <a:rPr lang="nb-NO" sz="2400" dirty="0" err="1">
                <a:solidFill>
                  <a:srgbClr val="000000"/>
                </a:solidFill>
              </a:rPr>
              <a:t>template</a:t>
            </a:r>
            <a:r>
              <a:rPr lang="nb-NO" sz="2400" dirty="0">
                <a:solidFill>
                  <a:srgbClr val="000000"/>
                </a:solidFill>
              </a:rPr>
              <a:t>-</a:t>
            </a:r>
            <a:r>
              <a:rPr lang="nb-NO" sz="2400" dirty="0" err="1">
                <a:solidFill>
                  <a:srgbClr val="000000"/>
                </a:solidFill>
              </a:rPr>
              <a:t>columns</a:t>
            </a:r>
            <a:r>
              <a:rPr lang="nb-NO" sz="2400" dirty="0">
                <a:solidFill>
                  <a:srgbClr val="000000"/>
                </a:solidFill>
              </a:rPr>
              <a:t> verdiene til </a:t>
            </a:r>
            <a:r>
              <a:rPr lang="nb-NO" sz="2400" dirty="0">
                <a:solidFill>
                  <a:schemeClr val="accent6">
                    <a:lumMod val="75000"/>
                  </a:schemeClr>
                </a:solidFill>
              </a:rPr>
              <a:t>20% 20% 20% 40%. </a:t>
            </a:r>
            <a:r>
              <a:rPr lang="nb-NO" sz="2400" dirty="0">
                <a:solidFill>
                  <a:srgbClr val="000000"/>
                </a:solidFill>
              </a:rPr>
              <a:t>Hva skjer nå?</a:t>
            </a:r>
          </a:p>
          <a:p>
            <a:r>
              <a:rPr lang="nb-NO" sz="2400" dirty="0">
                <a:solidFill>
                  <a:srgbClr val="000000"/>
                </a:solidFill>
              </a:rPr>
              <a:t>Endre grid-</a:t>
            </a:r>
            <a:r>
              <a:rPr lang="nb-NO" sz="2400" dirty="0" err="1">
                <a:solidFill>
                  <a:srgbClr val="000000"/>
                </a:solidFill>
              </a:rPr>
              <a:t>template</a:t>
            </a:r>
            <a:r>
              <a:rPr lang="nb-NO" sz="2400" dirty="0">
                <a:solidFill>
                  <a:srgbClr val="000000"/>
                </a:solidFill>
              </a:rPr>
              <a:t>-</a:t>
            </a:r>
            <a:r>
              <a:rPr lang="nb-NO" sz="2400" dirty="0" err="1">
                <a:solidFill>
                  <a:srgbClr val="000000"/>
                </a:solidFill>
              </a:rPr>
              <a:t>columns</a:t>
            </a:r>
            <a:r>
              <a:rPr lang="nb-NO" sz="2400" dirty="0">
                <a:solidFill>
                  <a:srgbClr val="000000"/>
                </a:solidFill>
              </a:rPr>
              <a:t> verdiene til </a:t>
            </a:r>
            <a:r>
              <a:rPr lang="nb-NO" sz="2400" dirty="0">
                <a:solidFill>
                  <a:schemeClr val="accent6">
                    <a:lumMod val="75000"/>
                  </a:schemeClr>
                </a:solidFill>
              </a:rPr>
              <a:t>1fr </a:t>
            </a:r>
            <a:r>
              <a:rPr lang="nb-NO" sz="2400" dirty="0" err="1">
                <a:solidFill>
                  <a:schemeClr val="accent6">
                    <a:lumMod val="75000"/>
                  </a:schemeClr>
                </a:solidFill>
              </a:rPr>
              <a:t>1fr</a:t>
            </a:r>
            <a:r>
              <a:rPr lang="nb-NO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nb-NO" sz="2400" dirty="0" err="1">
                <a:solidFill>
                  <a:schemeClr val="accent6">
                    <a:lumMod val="75000"/>
                  </a:schemeClr>
                </a:solidFill>
              </a:rPr>
              <a:t>1fr</a:t>
            </a:r>
            <a:r>
              <a:rPr lang="nb-NO" sz="2400" dirty="0">
                <a:solidFill>
                  <a:schemeClr val="accent6">
                    <a:lumMod val="75000"/>
                  </a:schemeClr>
                </a:solidFill>
              </a:rPr>
              <a:t> 2fr</a:t>
            </a:r>
          </a:p>
          <a:p>
            <a:r>
              <a:rPr lang="nb-NO" sz="2400" dirty="0">
                <a:solidFill>
                  <a:srgbClr val="000000"/>
                </a:solidFill>
              </a:rPr>
              <a:t>fr står for </a:t>
            </a:r>
            <a:r>
              <a:rPr lang="nb-NO" sz="2400" dirty="0" err="1">
                <a:solidFill>
                  <a:srgbClr val="000000"/>
                </a:solidFill>
              </a:rPr>
              <a:t>fraction</a:t>
            </a:r>
            <a:r>
              <a:rPr lang="nb-NO" sz="2400" dirty="0">
                <a:solidFill>
                  <a:srgbClr val="000000"/>
                </a:solidFill>
              </a:rPr>
              <a:t>, forklar hvorfor det gir mening og hvorfor denne teknikken brukes mest. Eksperimenter.</a:t>
            </a:r>
            <a:endParaRPr lang="en-GB" sz="2400" dirty="0">
              <a:solidFill>
                <a:srgbClr val="000000"/>
              </a:solidFill>
            </a:endParaRP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7ECE0ED0-2088-4A77-911A-39D740682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189" y="774441"/>
            <a:ext cx="4155464" cy="272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9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0B04BA-E43A-AB47-BBE9-411779543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Prøven neste uke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AA4FFA3-CBD8-2D4E-A530-DEBCBC0C0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45 min – uten hjelpemidler</a:t>
            </a:r>
          </a:p>
          <a:p>
            <a:r>
              <a:rPr lang="nb-NO" dirty="0"/>
              <a:t>90 min – med hjelpemidler (ikke internett)</a:t>
            </a:r>
          </a:p>
          <a:p>
            <a:endParaRPr lang="nb-NO" dirty="0"/>
          </a:p>
          <a:p>
            <a:r>
              <a:rPr lang="nb-NO" dirty="0"/>
              <a:t>Pensum:</a:t>
            </a:r>
          </a:p>
          <a:p>
            <a:pPr lvl="1"/>
            <a:r>
              <a:rPr lang="nb-NO" dirty="0" err="1"/>
              <a:t>Kap</a:t>
            </a:r>
            <a:r>
              <a:rPr lang="nb-NO" dirty="0"/>
              <a:t>. 1 og </a:t>
            </a:r>
            <a:r>
              <a:rPr lang="nb-NO" dirty="0" err="1"/>
              <a:t>kap</a:t>
            </a:r>
            <a:r>
              <a:rPr lang="nb-NO" dirty="0"/>
              <a:t>. 2.4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46378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F029716-0727-5243-8954-3E692CE6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 – øve til prøve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70EB05E-2BD3-B449-8B1E-50C09DE00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Lag et nettsted om </a:t>
            </a:r>
            <a:r>
              <a:rPr lang="nb-NO" dirty="0" err="1"/>
              <a:t>solsytemet</a:t>
            </a:r>
            <a:endParaRPr lang="nb-NO" dirty="0"/>
          </a:p>
          <a:p>
            <a:pPr lvl="1"/>
            <a:r>
              <a:rPr lang="nb-NO" dirty="0"/>
              <a:t>Nettstedet skal ha:</a:t>
            </a:r>
          </a:p>
          <a:p>
            <a:pPr lvl="2"/>
            <a:r>
              <a:rPr lang="nb-NO" dirty="0"/>
              <a:t>Minst 2 undersider</a:t>
            </a:r>
          </a:p>
          <a:p>
            <a:pPr lvl="2"/>
            <a:r>
              <a:rPr lang="nb-NO" dirty="0"/>
              <a:t>Navigasjonsbar</a:t>
            </a:r>
          </a:p>
          <a:p>
            <a:pPr lvl="2"/>
            <a:r>
              <a:rPr lang="nb-NO" dirty="0"/>
              <a:t>Overskrifter, vanlig tekst og bilder</a:t>
            </a:r>
          </a:p>
          <a:p>
            <a:pPr lvl="2"/>
            <a:r>
              <a:rPr lang="nb-NO" dirty="0"/>
              <a:t>Samme struktur og stil på alle sidene</a:t>
            </a:r>
          </a:p>
          <a:p>
            <a:pPr lvl="1"/>
            <a:r>
              <a:rPr lang="nb-NO" dirty="0"/>
              <a:t>Koden bør være ryddig og strukturert (bruk &lt;header&gt;,&lt;</a:t>
            </a:r>
            <a:r>
              <a:rPr lang="nb-NO" dirty="0" err="1"/>
              <a:t>main</a:t>
            </a:r>
            <a:r>
              <a:rPr lang="nb-NO" dirty="0"/>
              <a:t>&gt;)</a:t>
            </a:r>
          </a:p>
          <a:p>
            <a:pPr lvl="1"/>
            <a:r>
              <a:rPr lang="nb-NO" dirty="0"/>
              <a:t>Innholdet bør være fornuftig plassert på nettsiden. </a:t>
            </a:r>
          </a:p>
        </p:txBody>
      </p:sp>
    </p:spTree>
    <p:extLst>
      <p:ext uri="{BB962C8B-B14F-4D97-AF65-F5344CB8AC3E}">
        <p14:creationId xmlns:p14="http://schemas.microsoft.com/office/powerpoint/2010/main" val="219529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315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Plassere innhold på nettsiden - vertikalt</vt:lpstr>
      <vt:lpstr>Utforming av en nettside</vt:lpstr>
      <vt:lpstr>Grid</vt:lpstr>
      <vt:lpstr>Grid - Kolonner</vt:lpstr>
      <vt:lpstr>Oppgave 1</vt:lpstr>
      <vt:lpstr>Oppgave 2</vt:lpstr>
      <vt:lpstr>Prøven neste uke</vt:lpstr>
      <vt:lpstr>Oppgave – øve til prøve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</dc:title>
  <dc:creator>Hanne Blytt Manikarnika</dc:creator>
  <cp:lastModifiedBy>Hanne Blytt Manikarnika</cp:lastModifiedBy>
  <cp:revision>7</cp:revision>
  <dcterms:created xsi:type="dcterms:W3CDTF">2018-09-04T19:04:47Z</dcterms:created>
  <dcterms:modified xsi:type="dcterms:W3CDTF">2018-09-16T21:00:50Z</dcterms:modified>
</cp:coreProperties>
</file>