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9" r:id="rId10"/>
    <p:sldId id="263" r:id="rId11"/>
    <p:sldId id="268" r:id="rId12"/>
    <p:sldId id="265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D9FC09-400D-49D7-BB8C-B05A677D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31C2528-F98B-4F3D-AF26-CB860DE81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AB51B5-58D5-43B9-A195-BB9DD0D4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34FB27-BF71-4F63-8090-5A42AF50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B2BAEB-F5CE-4862-B60A-6E30B193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03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B5FC4F-BAB4-4DD4-9B95-40385990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61E4090-BA4B-4266-9053-37AA2FC7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1C84D05-D2FE-44B2-962D-25442B33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987C46-DC2F-458E-B1C9-9B0720B2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25FFC4-AEE4-4BA5-B763-3B9C895F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67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CD54AB2-D667-457B-BF06-248CB8B7D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54B3CA0-0CBB-4592-B31D-984A5815F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2DA099-1D31-4340-9CF9-B5FAF995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683BD0D-B100-4DFF-9F6D-760C094D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3B331E-33EA-4860-B8EB-723AAEEB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3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5DC0E0-706B-43D7-8A44-A6A0846A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EA612A-59EF-42C6-A3A6-BCA32542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BEECA8-D212-4C3A-9D6F-A34767C5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4012E4-623E-4A08-A0FA-1EEDBAFE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0E694C-A7C4-45FF-AE6A-84BDA292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1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3CEE02-B5E7-472C-A179-6A2897E5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1E3BF6B-23B8-431E-9ABE-3CD44307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E7C8797-A9B6-4797-9773-418F1E1C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9FC00DB-571D-4D2B-8EA4-6626B332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C3ECD5-8E5F-4B6C-A4D9-3FAB93F8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15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C748EA-72F5-4644-BEBD-263E8934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E2B8E6-127F-4182-A355-DFB76868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B8157C8-EB06-4AFB-B19D-8CF5993D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F20CA08-25A1-4851-AAC8-9434B22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96B2076-A848-4748-9C25-CFBD0303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B874BD7-1760-42BF-B7C8-05E42FA1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37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FCA9B8-C2B9-480B-8ED9-13089E0C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EA07763-C713-43AE-9BF2-0364C64D3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20D5D1C-CD5C-419A-8460-980C15695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349C6A1-AE4D-4B96-B554-80F62ABDA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439E71E-EF69-41C2-BD35-319A9C852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6E54A7-F289-47B5-A1A0-DC73A52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38BFEB0-3B4C-45EC-AA6D-43AE48B9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5AEFC15-20F9-48FD-8C36-7FCF622B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83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9C834D-F150-4C16-A898-71349C9A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5D3BBAE-7DA7-4892-9D20-6B0D27EC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ADA8E0-626B-4821-A45A-AD78E8C2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184B758-ED82-42DE-B0B7-F8EF6F34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4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E3BB415-ACCB-4B66-A2C9-C48D97C6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0008678-D130-425B-8AA4-1E02EA33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DB9CFC-5783-4854-8211-F47844ED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37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38809A-36AF-4FF8-B951-7B3BA5DC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2711A0-0B67-416D-AC26-10FE2C4A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60F9406-2D42-414D-8D20-ABEBE9466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B82A516-19C8-46C3-A712-02A7CFD9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CD8DADB-00C3-4ABE-9069-6D9934C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2C34617-4339-4816-ADD9-036A98A3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21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C3DEBB-BF66-4610-9ECF-36772676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395C02B-4C61-4D07-9DD0-D8D0D0C80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38941BE-7C2D-44D0-8B27-05CDB43A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560B608-DA6C-44F6-A9D4-B108B8AE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9B99045-71C6-4B49-88EA-AA9BF8B9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D15BA99-2EC8-4F27-8B0B-6FBF58BA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844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BEDEBE2-1A79-4545-820A-2FAA4301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2A5367-E483-40BE-949E-432B3B55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A1A90D-5F33-4CEE-A54A-227182A64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925-5CCA-4359-A0D8-98A602244143}" type="datetimeFigureOut">
              <a:rPr lang="nb-NO" smtClean="0"/>
              <a:t>13.01.2020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3906A2-CB20-4901-B104-0A71568A8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3490E2-F1F8-4620-A87A-025520CBA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09CF-83D7-4E09-A714-80BDEE6966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25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CF8C57-7518-44CE-85A5-41AE6B14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9055"/>
            <a:ext cx="9144000" cy="731604"/>
          </a:xfrm>
        </p:spPr>
        <p:txBody>
          <a:bodyPr>
            <a:normAutofit fontScale="90000"/>
          </a:bodyPr>
          <a:lstStyle/>
          <a:p>
            <a:r>
              <a:rPr lang="nb-NO" dirty="0"/>
              <a:t>Hvordan lagres informasjon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71C503F-354E-4FC1-8C7D-2903872FD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3911"/>
            <a:ext cx="6295053" cy="33031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Elektroniske datamaskiner lagrer informasjon ved to tilstander – strøm av (0) og strøm på 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Jamfør utelys på hytta:</a:t>
            </a:r>
          </a:p>
          <a:p>
            <a:pPr marL="800100" lvl="1" indent="-342900" algn="l">
              <a:buFontTx/>
              <a:buChar char="-"/>
            </a:pPr>
            <a:r>
              <a:rPr lang="nb-NO" dirty="0"/>
              <a:t>Av: Ingen på hytta</a:t>
            </a:r>
          </a:p>
          <a:p>
            <a:pPr marL="800100" lvl="1" indent="-342900" algn="l">
              <a:buFontTx/>
              <a:buChar char="-"/>
            </a:pPr>
            <a:r>
              <a:rPr lang="nb-NO" dirty="0"/>
              <a:t>På: Vi er på hytta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En bit er begrenset, med to bit (lys) har vi 4 tilstander -&gt; mer informasjon!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3 bit gir 2^3=8 tilstander, 4 bit gir 2^4 =16 osv..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2856701-CC0F-45B8-A2A7-315EFFAD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2063911"/>
            <a:ext cx="2562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0D24B7-A00D-4CE6-B768-925995CB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nb-NO" dirty="0"/>
              <a:t>Lagring av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25D124-6095-4912-B60D-B53C1228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8"/>
            <a:ext cx="6952861" cy="4198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Jo bedre kvalitet, jo mer lagringsplass trengs!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2F49E3D-13E6-4644-A536-3A54CA8C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30537"/>
            <a:ext cx="4060934" cy="1698463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46351191-1B1F-4D80-B46F-A752FF069CE1}"/>
              </a:ext>
            </a:extLst>
          </p:cNvPr>
          <p:cNvSpPr txBox="1"/>
          <p:nvPr/>
        </p:nvSpPr>
        <p:spPr>
          <a:xfrm>
            <a:off x="5243804" y="1730537"/>
            <a:ext cx="4861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1 bit per piksel, 100 piksler. Bildet tar altså 100 bit plass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29C3C0F-91A4-4AA2-BD13-B488A58ABDE2}"/>
              </a:ext>
            </a:extLst>
          </p:cNvPr>
          <p:cNvSpPr txBox="1"/>
          <p:nvPr/>
        </p:nvSpPr>
        <p:spPr>
          <a:xfrm>
            <a:off x="838201" y="3881535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Farger beskrives ofte som RBG, altså andel av Rødt, Grønt og Blått. Hver av disse har en skala fra </a:t>
            </a:r>
          </a:p>
          <a:p>
            <a:r>
              <a:rPr lang="nb-NO" sz="2400" dirty="0"/>
              <a:t>0 – 256 (8 bit)</a:t>
            </a:r>
          </a:p>
          <a:p>
            <a:endParaRPr lang="nb-NO" sz="2400" dirty="0"/>
          </a:p>
          <a:p>
            <a:r>
              <a:rPr lang="nb-NO" sz="2400" dirty="0"/>
              <a:t>Vi trenger 8 bit per farge altså 24 bit per piksel</a:t>
            </a:r>
          </a:p>
          <a:p>
            <a:r>
              <a:rPr lang="nb-NO" sz="2400" dirty="0"/>
              <a:t>Tilsvarende fargebilde vil da ta 24 000 bit plass!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80A1360-55DA-424F-8116-F292E11C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61" y="3881535"/>
            <a:ext cx="1855858" cy="14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50F431-D7B8-488E-8CAD-A490A31A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4358E8-AAEF-406D-B8E3-A9DAD2F4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Finn et bilde på maskinen din.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Beregn</a:t>
            </a:r>
            <a:r>
              <a:rPr lang="nb-NO" dirty="0"/>
              <a:t> hvor mye plass man ville ha trengt for å lagre bildet som piksler med RBG-farger (1 byte per fargemetning)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Sammenlikn med plassen bildet faktisk tar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Gi forslag til forklaring på forskjellen</a:t>
            </a:r>
          </a:p>
        </p:txBody>
      </p:sp>
    </p:spTree>
    <p:extLst>
      <p:ext uri="{BB962C8B-B14F-4D97-AF65-F5344CB8AC3E}">
        <p14:creationId xmlns:p14="http://schemas.microsoft.com/office/powerpoint/2010/main" val="45454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C67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F703A73-FF9B-4B01-AFF6-42C0BB44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b-NO" sz="2600">
                <a:solidFill>
                  <a:srgbClr val="FFFFFF"/>
                </a:solidFill>
              </a:rPr>
              <a:t>Lagring av symboler (Tegnsett)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4EC6298-6A64-4B94-A2B1-926D758F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4480249" cy="2721751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3482F9-B0F5-44C4-B6E6-BC221407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212" y="4385388"/>
            <a:ext cx="7343193" cy="2230015"/>
          </a:xfrm>
        </p:spPr>
        <p:txBody>
          <a:bodyPr>
            <a:normAutofit/>
          </a:bodyPr>
          <a:lstStyle/>
          <a:p>
            <a:r>
              <a:rPr lang="nb-NO" sz="2200" dirty="0"/>
              <a:t>Hver eneste tall, bokstav og symbol har sitt eget binære tall</a:t>
            </a:r>
          </a:p>
          <a:p>
            <a:r>
              <a:rPr lang="nb-NO" sz="2200" dirty="0"/>
              <a:t>ASCII (mye tidligere brukt). 7 bits system: 128 ulike tegn</a:t>
            </a:r>
          </a:p>
          <a:p>
            <a:r>
              <a:rPr lang="nb-NO" sz="2200" dirty="0"/>
              <a:t>ANSI (utviklet med Windows). 8 bits system: 256 ulike tegn</a:t>
            </a:r>
          </a:p>
          <a:p>
            <a:r>
              <a:rPr lang="nb-NO" sz="2200" dirty="0"/>
              <a:t>Unicode (vanligst i dag). 8 bits system (UTF-8 er et </a:t>
            </a:r>
            <a:r>
              <a:rPr lang="nb-NO" sz="2200" dirty="0" err="1"/>
              <a:t>unicode</a:t>
            </a:r>
            <a:r>
              <a:rPr lang="nb-NO" sz="2200" dirty="0"/>
              <a:t> tegnsett)</a:t>
            </a:r>
          </a:p>
          <a:p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0691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E61E3E-C96F-4987-B045-BBC851C8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av 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E9A11F-FCB9-4E48-92AB-8335AADF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Trykkvariasjon i luft	   Bølger			Målinger av bølgens 								høyde over tid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x og y verdier (symboler)			 </a:t>
            </a:r>
          </a:p>
          <a:p>
            <a:pPr marL="0" indent="0">
              <a:buNone/>
            </a:pPr>
            <a:r>
              <a:rPr lang="nb-NO" dirty="0"/>
              <a:t>						        Totallsystemet/fysisk lagring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B11457D-A57E-422D-AE04-0ABC7E6A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41" y="2313699"/>
            <a:ext cx="1895475" cy="94297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5AECEF47-4E36-4088-958F-17838EAD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58" y="2271905"/>
            <a:ext cx="2172283" cy="115709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2DD92BD-78AF-41B4-9D78-C33A52040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250" y="2785186"/>
            <a:ext cx="2722663" cy="136450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70D6E74-3808-462F-9631-40511C778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49" y="4976423"/>
            <a:ext cx="5124450" cy="600075"/>
          </a:xfrm>
          <a:prstGeom prst="rect">
            <a:avLst/>
          </a:prstGeom>
        </p:spPr>
      </p:pic>
      <p:sp>
        <p:nvSpPr>
          <p:cNvPr id="8" name="Pil: høyre 7">
            <a:extLst>
              <a:ext uri="{FF2B5EF4-FFF2-40B4-BE49-F238E27FC236}">
                <a16:creationId xmlns:a16="http://schemas.microsoft.com/office/drawing/2014/main" id="{9F310FE7-DB83-4B70-B60E-A64EBE5627FE}"/>
              </a:ext>
            </a:extLst>
          </p:cNvPr>
          <p:cNvSpPr/>
          <p:nvPr/>
        </p:nvSpPr>
        <p:spPr>
          <a:xfrm>
            <a:off x="3987972" y="2664028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Pil: høyre 8">
            <a:extLst>
              <a:ext uri="{FF2B5EF4-FFF2-40B4-BE49-F238E27FC236}">
                <a16:creationId xmlns:a16="http://schemas.microsoft.com/office/drawing/2014/main" id="{6C1B50BC-E9A3-49ED-A700-9438D54950E7}"/>
              </a:ext>
            </a:extLst>
          </p:cNvPr>
          <p:cNvSpPr/>
          <p:nvPr/>
        </p:nvSpPr>
        <p:spPr>
          <a:xfrm>
            <a:off x="2795559" y="2812542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Pil: høyre 9">
            <a:extLst>
              <a:ext uri="{FF2B5EF4-FFF2-40B4-BE49-F238E27FC236}">
                <a16:creationId xmlns:a16="http://schemas.microsoft.com/office/drawing/2014/main" id="{59598350-8BA7-4748-84F6-A2ADCC9E27B4}"/>
              </a:ext>
            </a:extLst>
          </p:cNvPr>
          <p:cNvSpPr/>
          <p:nvPr/>
        </p:nvSpPr>
        <p:spPr>
          <a:xfrm>
            <a:off x="7478946" y="2874105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Pil: høyre 10">
            <a:extLst>
              <a:ext uri="{FF2B5EF4-FFF2-40B4-BE49-F238E27FC236}">
                <a16:creationId xmlns:a16="http://schemas.microsoft.com/office/drawing/2014/main" id="{E6EA0881-7866-4A08-A756-EB01978BFFF0}"/>
              </a:ext>
            </a:extLst>
          </p:cNvPr>
          <p:cNvSpPr/>
          <p:nvPr/>
        </p:nvSpPr>
        <p:spPr>
          <a:xfrm>
            <a:off x="259796" y="4734107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il: høyre 11">
            <a:extLst>
              <a:ext uri="{FF2B5EF4-FFF2-40B4-BE49-F238E27FC236}">
                <a16:creationId xmlns:a16="http://schemas.microsoft.com/office/drawing/2014/main" id="{3FAC40D8-9FC7-4C1F-A354-2795E36292AC}"/>
              </a:ext>
            </a:extLst>
          </p:cNvPr>
          <p:cNvSpPr/>
          <p:nvPr/>
        </p:nvSpPr>
        <p:spPr>
          <a:xfrm>
            <a:off x="6301964" y="4855265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486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B7B2B3-2020-4C9A-B893-D8958CC6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nb-NO" dirty="0"/>
              <a:t>Lagring av 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BB6BC7-45C0-44E2-89B7-247977DC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/>
          <a:lstStyle/>
          <a:p>
            <a:r>
              <a:rPr lang="nb-NO" dirty="0"/>
              <a:t>Antall målinger av trykkbølgen kalles </a:t>
            </a:r>
            <a:r>
              <a:rPr lang="nb-NO" b="1" dirty="0">
                <a:solidFill>
                  <a:srgbClr val="FF0000"/>
                </a:solidFill>
              </a:rPr>
              <a:t>samplingsfrekvens</a:t>
            </a:r>
            <a:r>
              <a:rPr lang="nb-NO" dirty="0"/>
              <a:t> og måles i </a:t>
            </a:r>
            <a:r>
              <a:rPr lang="nb-NO" b="1" dirty="0">
                <a:solidFill>
                  <a:srgbClr val="FF0000"/>
                </a:solidFill>
              </a:rPr>
              <a:t>Hz</a:t>
            </a:r>
          </a:p>
          <a:p>
            <a:endParaRPr lang="nb-NO" b="1" dirty="0"/>
          </a:p>
          <a:p>
            <a:r>
              <a:rPr lang="nb-NO" dirty="0"/>
              <a:t>Hvis samplingsfrekvensen er på 2000 Hz, tar lydsensoren 2000 målinger i sekundet</a:t>
            </a:r>
          </a:p>
          <a:p>
            <a:endParaRPr lang="nb-NO" dirty="0"/>
          </a:p>
          <a:p>
            <a:r>
              <a:rPr lang="nb-NO" dirty="0"/>
              <a:t>Vi må passe på å gjøre nok målinger!</a:t>
            </a:r>
          </a:p>
          <a:p>
            <a:pPr lvl="7"/>
            <a:endParaRPr lang="nb-NO" dirty="0"/>
          </a:p>
          <a:p>
            <a:pPr lvl="7"/>
            <a:r>
              <a:rPr lang="nb-NO" dirty="0"/>
              <a:t>Rød linje er original lyd</a:t>
            </a:r>
          </a:p>
          <a:p>
            <a:pPr lvl="7"/>
            <a:r>
              <a:rPr lang="nb-NO" dirty="0"/>
              <a:t>Blå linje er tolkningen av målingene.</a:t>
            </a:r>
          </a:p>
          <a:p>
            <a:pPr lvl="7"/>
            <a:r>
              <a:rPr lang="nb-NO" dirty="0"/>
              <a:t>Vi har gjort for få målinger og fått </a:t>
            </a:r>
            <a:r>
              <a:rPr lang="nb-NO" dirty="0" err="1">
                <a:solidFill>
                  <a:srgbClr val="FF0000"/>
                </a:solidFill>
              </a:rPr>
              <a:t>aliasing</a:t>
            </a:r>
            <a:r>
              <a:rPr lang="nb-NO" dirty="0">
                <a:solidFill>
                  <a:srgbClr val="FF0000"/>
                </a:solidFill>
              </a:rPr>
              <a:t>!</a:t>
            </a:r>
          </a:p>
          <a:p>
            <a:pPr lvl="7"/>
            <a:r>
              <a:rPr lang="nb-NO" b="1" dirty="0"/>
              <a:t>Regel:</a:t>
            </a:r>
            <a:r>
              <a:rPr lang="nb-NO" dirty="0"/>
              <a:t> Bruk minst dobbelt så mange målinger som høyeste frekvens!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2C9BA9D-6B6A-4E4E-9A9C-6BD99E67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5" y="4481123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C19FE-40F9-4DC8-84F6-FA04DFC9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nb-NO" dirty="0"/>
              <a:t>Kompresjon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AB56A1-42E1-4FBC-9CD6-D6298734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Når filer tar mye plass kan de </a:t>
            </a:r>
            <a:r>
              <a:rPr lang="nb-NO" b="1" dirty="0"/>
              <a:t>komprimeres</a:t>
            </a:r>
          </a:p>
          <a:p>
            <a:pPr marL="0" indent="0">
              <a:buNone/>
            </a:pPr>
            <a:endParaRPr lang="nb-NO" b="1" dirty="0"/>
          </a:p>
          <a:p>
            <a:r>
              <a:rPr lang="nb-NO" b="1" dirty="0"/>
              <a:t>Tapsfri </a:t>
            </a:r>
            <a:r>
              <a:rPr lang="nb-NO" dirty="0"/>
              <a:t>komprimering skriver bitsene med informasjon på en enklere måte, men originalfilen kan reproduseres nøyaktig</a:t>
            </a:r>
          </a:p>
          <a:p>
            <a:r>
              <a:rPr lang="nb-NO" dirty="0"/>
              <a:t>Eksempler: PNG (bilder), WAW (lyd) og </a:t>
            </a:r>
            <a:r>
              <a:rPr lang="nb-NO" dirty="0" err="1"/>
              <a:t>zip</a:t>
            </a:r>
            <a:r>
              <a:rPr lang="nb-NO" dirty="0"/>
              <a:t> (filer)</a:t>
            </a:r>
          </a:p>
          <a:p>
            <a:endParaRPr lang="nb-NO" dirty="0"/>
          </a:p>
          <a:p>
            <a:r>
              <a:rPr lang="nb-NO" b="1" dirty="0"/>
              <a:t>Destruktiv komprimering </a:t>
            </a:r>
            <a:r>
              <a:rPr lang="nb-NO" dirty="0"/>
              <a:t>forenkler, for eksempel ved å fjerne detaljer vi ikke hadde lagt merke til uansett. Da kan ikke originalen gjenskapes</a:t>
            </a:r>
          </a:p>
          <a:p>
            <a:r>
              <a:rPr lang="nb-NO" dirty="0"/>
              <a:t>Eksempler: JPG (bilder), MP3 (lyd)</a:t>
            </a:r>
          </a:p>
          <a:p>
            <a:endParaRPr lang="nb-NO" dirty="0"/>
          </a:p>
          <a:p>
            <a:r>
              <a:rPr lang="nb-NO" dirty="0"/>
              <a:t>Når vi lagrer eller sender data, bør vi tenke på størrelse og hastighet opp mot behov. Kompresjon er ofte helt nødvendig!</a:t>
            </a:r>
          </a:p>
          <a:p>
            <a:pPr marL="0" indent="0">
              <a:buNone/>
            </a:pPr>
            <a:endParaRPr lang="nb-NO" dirty="0"/>
          </a:p>
          <a:p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92027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D57DAF-9132-4F13-81F4-8CD49080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b-NO" sz="2600">
                <a:solidFill>
                  <a:srgbClr val="FFFFFF"/>
                </a:solidFill>
              </a:rPr>
              <a:t>Binære tall (bits). Totallsystem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C6826-147B-4881-A5C1-1589EA34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923819"/>
            <a:ext cx="7188199" cy="1665218"/>
          </a:xfrm>
        </p:spPr>
        <p:txBody>
          <a:bodyPr>
            <a:normAutofit/>
          </a:bodyPr>
          <a:lstStyle/>
          <a:p>
            <a:r>
              <a:rPr lang="nb-NO" sz="2400" dirty="0"/>
              <a:t>Her har vi et 8 – bits system</a:t>
            </a:r>
          </a:p>
          <a:p>
            <a:pPr marL="0" indent="0">
              <a:buNone/>
            </a:pPr>
            <a:endParaRPr lang="nb-NO" sz="2400" dirty="0"/>
          </a:p>
          <a:p>
            <a:r>
              <a:rPr lang="nb-NO" sz="2400" dirty="0"/>
              <a:t>Ved å skru av (0) eller på (1) de 8 forskjellige </a:t>
            </a:r>
            <a:r>
              <a:rPr lang="nb-NO" sz="2400" dirty="0" err="1"/>
              <a:t>sifferene</a:t>
            </a:r>
            <a:r>
              <a:rPr lang="nb-NO" sz="2400" dirty="0"/>
              <a:t>, kan vi altså få 2^8= 256 ulike kombinasjoner!</a:t>
            </a:r>
          </a:p>
          <a:p>
            <a:pPr marL="0" indent="0">
              <a:buNone/>
            </a:pPr>
            <a:endParaRPr lang="nb-NO" sz="6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26B010D-6A4C-48BB-A5FF-9107BDE0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56006"/>
            <a:ext cx="7188199" cy="180573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7173FEC-5B25-4D91-827A-F57138C41482}"/>
              </a:ext>
            </a:extLst>
          </p:cNvPr>
          <p:cNvSpPr txBox="1"/>
          <p:nvPr/>
        </p:nvSpPr>
        <p:spPr>
          <a:xfrm>
            <a:off x="4170784" y="746449"/>
            <a:ext cx="570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 representerer alle de ulike </a:t>
            </a:r>
            <a:r>
              <a:rPr lang="nb-NO" dirty="0" err="1"/>
              <a:t>tilstandende</a:t>
            </a:r>
            <a:r>
              <a:rPr lang="nb-NO" dirty="0"/>
              <a:t> (tall) i et totallsystem: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016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0F4430-BBE9-4E09-97D5-61784EB6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53F562-FADE-48AF-A0E2-1ED97C9A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Gjør om til "vanlige tall" (titallsystem) når følgende tall er gitt i totallsystemet :</a:t>
            </a:r>
          </a:p>
          <a:p>
            <a:r>
              <a:rPr lang="nb-NO" dirty="0"/>
              <a:t>1101</a:t>
            </a:r>
          </a:p>
          <a:p>
            <a:r>
              <a:rPr lang="nb-NO" dirty="0"/>
              <a:t>1011 1011</a:t>
            </a:r>
          </a:p>
          <a:p>
            <a:endParaRPr lang="nb-NO" dirty="0"/>
          </a:p>
          <a:p>
            <a:r>
              <a:rPr lang="nb-NO" dirty="0"/>
              <a:t>Forklar følgende utsagn:</a:t>
            </a:r>
          </a:p>
          <a:p>
            <a:pPr marL="0" indent="0">
              <a:buNone/>
            </a:pPr>
            <a:r>
              <a:rPr lang="en-GB" i="1" dirty="0"/>
              <a:t>There are </a:t>
            </a:r>
            <a:r>
              <a:rPr lang="en-GB" b="1" i="1" dirty="0"/>
              <a:t>only 10</a:t>
            </a:r>
            <a:r>
              <a:rPr lang="en-GB" i="1" dirty="0"/>
              <a:t> types of people in the world: those who </a:t>
            </a:r>
            <a:r>
              <a:rPr lang="en-GB" b="1" i="1" dirty="0"/>
              <a:t>understand binary</a:t>
            </a:r>
            <a:r>
              <a:rPr lang="en-GB" i="1" dirty="0"/>
              <a:t> and those who don't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39164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6E7C5C3-540E-446D-8C6A-1CD5C1C6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369900" cy="4930246"/>
          </a:xfrm>
        </p:spPr>
        <p:txBody>
          <a:bodyPr>
            <a:normAutofit/>
          </a:bodyPr>
          <a:lstStyle/>
          <a:p>
            <a:pPr algn="r"/>
            <a:r>
              <a:rPr lang="nb-NO" dirty="0">
                <a:solidFill>
                  <a:schemeClr val="accent1"/>
                </a:solidFill>
              </a:rPr>
              <a:t>8 bits = 1 byte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1FACB8-249E-4149-AE11-59B97556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/>
              <a:t>Vi har sett litt på 8 bits system. 8 bits tilsvarer 1 byte</a:t>
            </a:r>
          </a:p>
          <a:p>
            <a:pPr marL="0" indent="0">
              <a:buNone/>
            </a:pPr>
            <a:endParaRPr lang="nb-NO" sz="2400"/>
          </a:p>
          <a:p>
            <a:r>
              <a:rPr lang="nb-NO" sz="2400"/>
              <a:t>I mange datamaskiner er 1 byte den minste plassen du kan sette av til bruk i minnet.</a:t>
            </a:r>
          </a:p>
          <a:p>
            <a:pPr marL="0" indent="0">
              <a:buNone/>
            </a:pPr>
            <a:endParaRPr lang="nb-NO" sz="2400"/>
          </a:p>
          <a:p>
            <a:r>
              <a:rPr lang="nb-NO" sz="2400"/>
              <a:t>256 tilstander er kanskje mye informasjon til hyttenaboen, men for en pc er det så vidt nok til en farge, et lydnivå eller et symbol/en bokstav!</a:t>
            </a:r>
          </a:p>
        </p:txBody>
      </p:sp>
    </p:spTree>
    <p:extLst>
      <p:ext uri="{BB962C8B-B14F-4D97-AF65-F5344CB8AC3E}">
        <p14:creationId xmlns:p14="http://schemas.microsoft.com/office/powerpoint/2010/main" val="7886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D77186F-F714-4D63-99A8-53DC0ECE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Lagringsplass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6BC6411D-15EA-417B-8F7B-26A8F4E0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400" dirty="0"/>
              <a:t>Med utviklingen har vi fått mer og mer lagringsplass</a:t>
            </a:r>
          </a:p>
          <a:p>
            <a:pPr lvl="1">
              <a:buFontTx/>
              <a:buChar char="-"/>
            </a:pPr>
            <a:r>
              <a:rPr lang="nb-NO" dirty="0"/>
              <a:t>kB: kilobytes – 1000 bytes</a:t>
            </a:r>
          </a:p>
          <a:p>
            <a:pPr lvl="1">
              <a:buFontTx/>
              <a:buChar char="-"/>
            </a:pPr>
            <a:r>
              <a:rPr lang="nb-NO" dirty="0"/>
              <a:t>MB: megabytes – 1 million bytes</a:t>
            </a:r>
          </a:p>
          <a:p>
            <a:pPr lvl="1">
              <a:buFontTx/>
              <a:buChar char="-"/>
            </a:pPr>
            <a:r>
              <a:rPr lang="nb-NO" dirty="0"/>
              <a:t>GB: gigabytes – 1 milliard bytes</a:t>
            </a:r>
          </a:p>
          <a:p>
            <a:pPr lvl="1">
              <a:buFontTx/>
              <a:buChar char="-"/>
            </a:pPr>
            <a:r>
              <a:rPr lang="nb-NO" dirty="0"/>
              <a:t>TB: terabytes – 1000 milliarder bytes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/>
              <a:t>Det ligger historie og informasjon i navn. Hva legger du i for eksempel </a:t>
            </a:r>
            <a:r>
              <a:rPr lang="nb-NO" sz="2400" dirty="0" err="1"/>
              <a:t>Nintento</a:t>
            </a:r>
            <a:r>
              <a:rPr lang="nb-NO" sz="2400" dirty="0"/>
              <a:t> 64?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4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8515AD-1B8C-4220-8E57-80C5BDEE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0254"/>
            <a:ext cx="10515600" cy="2097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800" dirty="0"/>
              <a:t>Jobb med "PRØV SELV", side 71 i boka</a:t>
            </a:r>
          </a:p>
        </p:txBody>
      </p:sp>
    </p:spTree>
    <p:extLst>
      <p:ext uri="{BB962C8B-B14F-4D97-AF65-F5344CB8AC3E}">
        <p14:creationId xmlns:p14="http://schemas.microsoft.com/office/powerpoint/2010/main" val="28499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C9649D-742D-46D9-99F5-73E4F366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r>
              <a:rPr lang="nb-NO" dirty="0"/>
              <a:t>Representasjon av data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DC9656D-52E3-4101-9A1B-E1B4EE710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10" y="1715925"/>
            <a:ext cx="5497286" cy="3426149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E418088F-CCCE-4ED6-81B4-0DDDEF6A28B8}"/>
              </a:ext>
            </a:extLst>
          </p:cNvPr>
          <p:cNvSpPr txBox="1"/>
          <p:nvPr/>
        </p:nvSpPr>
        <p:spPr>
          <a:xfrm>
            <a:off x="6848669" y="1715925"/>
            <a:ext cx="501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Bilder, lyd og symboler må alle gjøres om til bits og bytes</a:t>
            </a:r>
          </a:p>
          <a:p>
            <a:endParaRPr lang="nb-NO" dirty="0"/>
          </a:p>
          <a:p>
            <a:r>
              <a:rPr lang="nb-NO" dirty="0"/>
              <a:t>Vi skal se nærmere på hvordan.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48C795F-F5F8-4200-A2BB-8FC3E66A3019}"/>
              </a:ext>
            </a:extLst>
          </p:cNvPr>
          <p:cNvSpPr/>
          <p:nvPr/>
        </p:nvSpPr>
        <p:spPr>
          <a:xfrm>
            <a:off x="838200" y="5325061"/>
            <a:ext cx="38084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i="1" dirty="0"/>
              <a:t>https://www.bbc.com/bitesize/guides/zpfdwmn/revision/1</a:t>
            </a:r>
          </a:p>
        </p:txBody>
      </p:sp>
    </p:spTree>
    <p:extLst>
      <p:ext uri="{BB962C8B-B14F-4D97-AF65-F5344CB8AC3E}">
        <p14:creationId xmlns:p14="http://schemas.microsoft.com/office/powerpoint/2010/main" val="38636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3FF809-31D7-4B1E-B12A-AF209D5D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nb-NO" dirty="0"/>
              <a:t>Lagring av Bilder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7448BDA9-8E10-41F1-8349-F27AE4DF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2302"/>
            <a:ext cx="8534400" cy="5286375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09460C7-82DD-4C85-B71D-3F4BFA536D67}"/>
              </a:ext>
            </a:extLst>
          </p:cNvPr>
          <p:cNvSpPr txBox="1"/>
          <p:nvPr/>
        </p:nvSpPr>
        <p:spPr>
          <a:xfrm>
            <a:off x="9479902" y="1392302"/>
            <a:ext cx="24539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Bilder deles inn i små bildepunkter (piksler)</a:t>
            </a:r>
          </a:p>
          <a:p>
            <a:endParaRPr lang="nb-NO"/>
          </a:p>
          <a:p>
            <a:r>
              <a:rPr lang="nb-NO"/>
              <a:t>Vi kan sende informasjon om fargen til en piksel til datamaskinen via bits</a:t>
            </a:r>
          </a:p>
          <a:p>
            <a:endParaRPr lang="nb-NO"/>
          </a:p>
          <a:p>
            <a:r>
              <a:rPr lang="nb-NO"/>
              <a:t>Antall bits som brukes for å lagre en piksel kalles </a:t>
            </a:r>
            <a:r>
              <a:rPr lang="nb-NO" b="1"/>
              <a:t>fargedybde</a:t>
            </a:r>
          </a:p>
          <a:p>
            <a:endParaRPr lang="nb-NO"/>
          </a:p>
          <a:p>
            <a:r>
              <a:rPr lang="nb-NO"/>
              <a:t>Antall piksler et bilde består av tilsvarer </a:t>
            </a:r>
            <a:r>
              <a:rPr lang="nb-NO" b="1"/>
              <a:t>oppløsning</a:t>
            </a:r>
          </a:p>
          <a:p>
            <a:endParaRPr lang="nb-NO"/>
          </a:p>
          <a:p>
            <a:endParaRPr lang="nb-NO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926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E47BE8-D17A-478A-801A-0304D46D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nb-NO" dirty="0"/>
              <a:t>Lagring av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4F8E9F-E632-4FA8-BF86-7025FFC3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94"/>
            <a:ext cx="10515600" cy="4952170"/>
          </a:xfrm>
        </p:spPr>
        <p:txBody>
          <a:bodyPr/>
          <a:lstStyle/>
          <a:p>
            <a:pPr marL="0" indent="0">
              <a:buNone/>
            </a:pPr>
            <a:r>
              <a:rPr lang="nb-NO" b="1" u="sng" dirty="0"/>
              <a:t>Eksempel</a:t>
            </a:r>
          </a:p>
          <a:p>
            <a:pPr marL="0" indent="0">
              <a:buNone/>
            </a:pPr>
            <a:r>
              <a:rPr lang="nb-NO" dirty="0"/>
              <a:t>Bilde 			 Piksler	    Farge per piksel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			   </a:t>
            </a:r>
          </a:p>
          <a:p>
            <a:pPr marL="0" indent="0">
              <a:buNone/>
            </a:pPr>
            <a:r>
              <a:rPr lang="nb-NO" dirty="0"/>
              <a:t>Farge som RBG-metning (tall/symboler)</a:t>
            </a:r>
          </a:p>
          <a:p>
            <a:pPr marL="0" indent="0">
              <a:buNone/>
            </a:pPr>
            <a:r>
              <a:rPr lang="nb-NO" dirty="0"/>
              <a:t>						   </a:t>
            </a:r>
          </a:p>
          <a:p>
            <a:pPr marL="0" indent="0">
              <a:buNone/>
            </a:pPr>
            <a:r>
              <a:rPr lang="nb-NO" dirty="0"/>
              <a:t>						Totallsystemet/Fysisk 								lagring på harddisk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il: høyre 3">
            <a:extLst>
              <a:ext uri="{FF2B5EF4-FFF2-40B4-BE49-F238E27FC236}">
                <a16:creationId xmlns:a16="http://schemas.microsoft.com/office/drawing/2014/main" id="{2F4D7CC2-D740-4423-B1AB-E94DE92E3CB4}"/>
              </a:ext>
            </a:extLst>
          </p:cNvPr>
          <p:cNvSpPr/>
          <p:nvPr/>
        </p:nvSpPr>
        <p:spPr>
          <a:xfrm>
            <a:off x="2795559" y="2812542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Pil: høyre 4">
            <a:extLst>
              <a:ext uri="{FF2B5EF4-FFF2-40B4-BE49-F238E27FC236}">
                <a16:creationId xmlns:a16="http://schemas.microsoft.com/office/drawing/2014/main" id="{17B5EF9E-DBF1-4984-80E1-FCEEB9D7803D}"/>
              </a:ext>
            </a:extLst>
          </p:cNvPr>
          <p:cNvSpPr/>
          <p:nvPr/>
        </p:nvSpPr>
        <p:spPr>
          <a:xfrm>
            <a:off x="5241217" y="2880711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Pil: høyre 5">
            <a:extLst>
              <a:ext uri="{FF2B5EF4-FFF2-40B4-BE49-F238E27FC236}">
                <a16:creationId xmlns:a16="http://schemas.microsoft.com/office/drawing/2014/main" id="{5E6F89A0-997B-4093-93B7-D6917129B638}"/>
              </a:ext>
            </a:extLst>
          </p:cNvPr>
          <p:cNvSpPr/>
          <p:nvPr/>
        </p:nvSpPr>
        <p:spPr>
          <a:xfrm>
            <a:off x="5289284" y="5033399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Pil: høyre 6">
            <a:extLst>
              <a:ext uri="{FF2B5EF4-FFF2-40B4-BE49-F238E27FC236}">
                <a16:creationId xmlns:a16="http://schemas.microsoft.com/office/drawing/2014/main" id="{92D89CE6-CE8A-44EA-B540-A3B2B0043E23}"/>
              </a:ext>
            </a:extLst>
          </p:cNvPr>
          <p:cNvSpPr/>
          <p:nvPr/>
        </p:nvSpPr>
        <p:spPr>
          <a:xfrm>
            <a:off x="1501400" y="5033399"/>
            <a:ext cx="5117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259A1BD-C11E-43C9-9F17-73CB67B3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03" y="2438400"/>
            <a:ext cx="1152525" cy="9906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C4BCDF45-37A5-437C-BA7A-5154A196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20" y="2438400"/>
            <a:ext cx="1152525" cy="996779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7AE5B18-CD09-4865-8CB0-6EC27694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626" y="2438400"/>
            <a:ext cx="1225485" cy="9906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30AA7C14-C7A6-4242-BC99-D67D530FF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831" y="4501775"/>
            <a:ext cx="1388751" cy="1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836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Hvordan lagres informasjon</vt:lpstr>
      <vt:lpstr>Binære tall (bits). Totallsystem</vt:lpstr>
      <vt:lpstr>Oppgave</vt:lpstr>
      <vt:lpstr>8 bits = 1 byte</vt:lpstr>
      <vt:lpstr>Lagringsplass</vt:lpstr>
      <vt:lpstr>PowerPoint-presentasjon</vt:lpstr>
      <vt:lpstr>Representasjon av data</vt:lpstr>
      <vt:lpstr>Lagring av Bilder</vt:lpstr>
      <vt:lpstr>Lagring av Bilder</vt:lpstr>
      <vt:lpstr>Lagring av bilder</vt:lpstr>
      <vt:lpstr>Oppgave</vt:lpstr>
      <vt:lpstr>Lagring av symboler (Tegnsett)</vt:lpstr>
      <vt:lpstr>Lagring av Lyd</vt:lpstr>
      <vt:lpstr>Lagring av lyd</vt:lpstr>
      <vt:lpstr>Kompresjon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Hvordan lagres informasjon</dc:title>
  <dc:creator>Ravi David Manikarnika</dc:creator>
  <cp:lastModifiedBy>Rabijall</cp:lastModifiedBy>
  <cp:revision>13</cp:revision>
  <dcterms:created xsi:type="dcterms:W3CDTF">2019-05-26T11:20:24Z</dcterms:created>
  <dcterms:modified xsi:type="dcterms:W3CDTF">2020-01-13T12:59:00Z</dcterms:modified>
</cp:coreProperties>
</file>