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1"/>
  </p:notesMasterIdLst>
  <p:sldIdLst>
    <p:sldId id="256" r:id="rId2"/>
    <p:sldId id="257" r:id="rId3"/>
    <p:sldId id="259" r:id="rId4"/>
    <p:sldId id="271" r:id="rId5"/>
    <p:sldId id="273" r:id="rId6"/>
    <p:sldId id="274" r:id="rId7"/>
    <p:sldId id="258" r:id="rId8"/>
    <p:sldId id="261" r:id="rId9"/>
    <p:sldId id="262" r:id="rId10"/>
    <p:sldId id="264" r:id="rId11"/>
    <p:sldId id="265" r:id="rId12"/>
    <p:sldId id="266" r:id="rId13"/>
    <p:sldId id="267" r:id="rId14"/>
    <p:sldId id="268" r:id="rId15"/>
    <p:sldId id="263" r:id="rId16"/>
    <p:sldId id="269" r:id="rId17"/>
    <p:sldId id="275" r:id="rId18"/>
    <p:sldId id="270"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150"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9.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30DA2-6A9D-46B4-A9AA-3DC4BFD4CC5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F1E6F23-5533-4A1A-9870-4D00123AB4AE}">
      <dgm:prSet/>
      <dgm:spPr/>
      <dgm:t>
        <a:bodyPr/>
        <a:lstStyle/>
        <a:p>
          <a:pPr>
            <a:lnSpc>
              <a:spcPct val="100000"/>
            </a:lnSpc>
          </a:pPr>
          <a:r>
            <a:rPr lang="en-US"/>
            <a:t>Auto accidents are a public nuisance in highly populated cities such as New York. Snow, fog, rain, and ice are all contributory factors to the seriousness of an accident. </a:t>
          </a:r>
        </a:p>
      </dgm:t>
    </dgm:pt>
    <dgm:pt modelId="{9C8947CA-73F3-4E71-AEE0-FC1FA58836F1}" type="parTrans" cxnId="{CF025B07-0658-4271-BE61-5C831622A28D}">
      <dgm:prSet/>
      <dgm:spPr/>
      <dgm:t>
        <a:bodyPr/>
        <a:lstStyle/>
        <a:p>
          <a:endParaRPr lang="en-US"/>
        </a:p>
      </dgm:t>
    </dgm:pt>
    <dgm:pt modelId="{B06ECE6B-5D9E-49FC-A21D-167DE5F8EC43}" type="sibTrans" cxnId="{CF025B07-0658-4271-BE61-5C831622A28D}">
      <dgm:prSet/>
      <dgm:spPr/>
      <dgm:t>
        <a:bodyPr/>
        <a:lstStyle/>
        <a:p>
          <a:pPr>
            <a:lnSpc>
              <a:spcPct val="100000"/>
            </a:lnSpc>
          </a:pPr>
          <a:endParaRPr lang="en-US"/>
        </a:p>
      </dgm:t>
    </dgm:pt>
    <dgm:pt modelId="{DF54A965-5BD6-4F9A-A008-30DDC5E6BC28}">
      <dgm:prSet/>
      <dgm:spPr/>
      <dgm:t>
        <a:bodyPr/>
        <a:lstStyle/>
        <a:p>
          <a:pPr>
            <a:lnSpc>
              <a:spcPct val="100000"/>
            </a:lnSpc>
          </a:pPr>
          <a:r>
            <a:rPr lang="en-US"/>
            <a:t>The weather contributes to the probability of an accident because of reduced visibility, road friction, and driver reaction time. </a:t>
          </a:r>
        </a:p>
      </dgm:t>
    </dgm:pt>
    <dgm:pt modelId="{46D720E7-73B1-42F3-9FF6-83F50D757314}" type="parTrans" cxnId="{7E91EFCC-5413-4B1E-B44F-0F23C956C72F}">
      <dgm:prSet/>
      <dgm:spPr/>
      <dgm:t>
        <a:bodyPr/>
        <a:lstStyle/>
        <a:p>
          <a:endParaRPr lang="en-US"/>
        </a:p>
      </dgm:t>
    </dgm:pt>
    <dgm:pt modelId="{3F7B5295-9123-4E91-B75D-1F0ED7B9F77E}" type="sibTrans" cxnId="{7E91EFCC-5413-4B1E-B44F-0F23C956C72F}">
      <dgm:prSet/>
      <dgm:spPr/>
      <dgm:t>
        <a:bodyPr/>
        <a:lstStyle/>
        <a:p>
          <a:pPr>
            <a:lnSpc>
              <a:spcPct val="100000"/>
            </a:lnSpc>
          </a:pPr>
          <a:endParaRPr lang="en-US"/>
        </a:p>
      </dgm:t>
    </dgm:pt>
    <dgm:pt modelId="{E96BA6BA-F0DB-40BD-BBCB-2E8AB62F1329}">
      <dgm:prSet/>
      <dgm:spPr/>
      <dgm:t>
        <a:bodyPr/>
        <a:lstStyle/>
        <a:p>
          <a:pPr>
            <a:lnSpc>
              <a:spcPct val="100000"/>
            </a:lnSpc>
          </a:pPr>
          <a:r>
            <a:rPr lang="en-US"/>
            <a:t>The impact of weather on motor vehicle accidents will be analyzed for New York City using the Motor Vehicle Collisions - Crashes data set. </a:t>
          </a:r>
        </a:p>
      </dgm:t>
    </dgm:pt>
    <dgm:pt modelId="{E45470AD-3324-4FE7-92B3-B1A5B4B2597A}" type="parTrans" cxnId="{6D88B6F2-F238-4099-AA4B-6484ED9228C8}">
      <dgm:prSet/>
      <dgm:spPr/>
      <dgm:t>
        <a:bodyPr/>
        <a:lstStyle/>
        <a:p>
          <a:endParaRPr lang="en-US"/>
        </a:p>
      </dgm:t>
    </dgm:pt>
    <dgm:pt modelId="{331BAE51-F22E-4098-BFA9-BA516A536B8A}" type="sibTrans" cxnId="{6D88B6F2-F238-4099-AA4B-6484ED9228C8}">
      <dgm:prSet/>
      <dgm:spPr/>
      <dgm:t>
        <a:bodyPr/>
        <a:lstStyle/>
        <a:p>
          <a:pPr>
            <a:lnSpc>
              <a:spcPct val="100000"/>
            </a:lnSpc>
          </a:pPr>
          <a:endParaRPr lang="en-US"/>
        </a:p>
      </dgm:t>
    </dgm:pt>
    <dgm:pt modelId="{F07A6633-E89E-4278-A22C-AF30E591C2E0}">
      <dgm:prSet/>
      <dgm:spPr/>
      <dgm:t>
        <a:bodyPr/>
        <a:lstStyle/>
        <a:p>
          <a:pPr>
            <a:lnSpc>
              <a:spcPct val="100000"/>
            </a:lnSpc>
          </a:pPr>
          <a:r>
            <a:rPr lang="en-US"/>
            <a:t>The data set is used to predict the accident severity by location, weather conditions and by time of the day. </a:t>
          </a:r>
        </a:p>
      </dgm:t>
    </dgm:pt>
    <dgm:pt modelId="{911CC996-FB7B-40D6-81B5-10033AB1115D}" type="parTrans" cxnId="{E530AD9E-933C-4B5B-96D9-F397AE60DBC0}">
      <dgm:prSet/>
      <dgm:spPr/>
      <dgm:t>
        <a:bodyPr/>
        <a:lstStyle/>
        <a:p>
          <a:endParaRPr lang="en-US"/>
        </a:p>
      </dgm:t>
    </dgm:pt>
    <dgm:pt modelId="{85D03131-460D-4FE3-A6C1-5AF56220694C}" type="sibTrans" cxnId="{E530AD9E-933C-4B5B-96D9-F397AE60DBC0}">
      <dgm:prSet/>
      <dgm:spPr/>
      <dgm:t>
        <a:bodyPr/>
        <a:lstStyle/>
        <a:p>
          <a:pPr>
            <a:lnSpc>
              <a:spcPct val="100000"/>
            </a:lnSpc>
          </a:pPr>
          <a:endParaRPr lang="en-US"/>
        </a:p>
      </dgm:t>
    </dgm:pt>
    <dgm:pt modelId="{599FA4D6-7B45-4C0B-A7B6-5BACEED4E0F8}">
      <dgm:prSet/>
      <dgm:spPr/>
      <dgm:t>
        <a:bodyPr/>
        <a:lstStyle/>
        <a:p>
          <a:pPr>
            <a:lnSpc>
              <a:spcPct val="100000"/>
            </a:lnSpc>
          </a:pPr>
          <a:r>
            <a:rPr lang="en-US"/>
            <a:t>The study will also help traffic managers and municipal planners in their quest to make the roads much safer and reduce the number of accidents that relate to bad weather conditions</a:t>
          </a:r>
        </a:p>
      </dgm:t>
    </dgm:pt>
    <dgm:pt modelId="{11C2B612-2BD8-4751-8B39-C01D1F89CDDD}" type="parTrans" cxnId="{04517136-349A-4D6F-9829-0C625808F36B}">
      <dgm:prSet/>
      <dgm:spPr/>
      <dgm:t>
        <a:bodyPr/>
        <a:lstStyle/>
        <a:p>
          <a:endParaRPr lang="en-US"/>
        </a:p>
      </dgm:t>
    </dgm:pt>
    <dgm:pt modelId="{C44AD5A7-74C8-4BA3-9DEA-71F7959BCE67}" type="sibTrans" cxnId="{04517136-349A-4D6F-9829-0C625808F36B}">
      <dgm:prSet/>
      <dgm:spPr/>
      <dgm:t>
        <a:bodyPr/>
        <a:lstStyle/>
        <a:p>
          <a:endParaRPr lang="en-US"/>
        </a:p>
      </dgm:t>
    </dgm:pt>
    <dgm:pt modelId="{F4F23546-9E03-4CA3-9DF7-0191D256EE41}" type="pres">
      <dgm:prSet presAssocID="{4D930DA2-6A9D-46B4-A9AA-3DC4BFD4CC5A}" presName="root" presStyleCnt="0">
        <dgm:presLayoutVars>
          <dgm:dir/>
          <dgm:resizeHandles val="exact"/>
        </dgm:presLayoutVars>
      </dgm:prSet>
      <dgm:spPr/>
    </dgm:pt>
    <dgm:pt modelId="{527DA37F-7870-4AAE-9148-47817A316CEB}" type="pres">
      <dgm:prSet presAssocID="{4D930DA2-6A9D-46B4-A9AA-3DC4BFD4CC5A}" presName="container" presStyleCnt="0">
        <dgm:presLayoutVars>
          <dgm:dir/>
          <dgm:resizeHandles val="exact"/>
        </dgm:presLayoutVars>
      </dgm:prSet>
      <dgm:spPr/>
    </dgm:pt>
    <dgm:pt modelId="{C7199B72-2B39-4EB3-B7D8-57E8F14EEB6F}" type="pres">
      <dgm:prSet presAssocID="{9F1E6F23-5533-4A1A-9870-4D00123AB4AE}" presName="compNode" presStyleCnt="0"/>
      <dgm:spPr/>
    </dgm:pt>
    <dgm:pt modelId="{BA58825D-5F2F-4CE4-84DC-875A796DA159}" type="pres">
      <dgm:prSet presAssocID="{9F1E6F23-5533-4A1A-9870-4D00123AB4AE}" presName="iconBgRect" presStyleLbl="bgShp" presStyleIdx="0" presStyleCnt="5"/>
      <dgm:spPr/>
    </dgm:pt>
    <dgm:pt modelId="{2077C94C-3021-49D8-83E0-FCD566CED827}" type="pres">
      <dgm:prSet presAssocID="{9F1E6F23-5533-4A1A-9870-4D00123AB4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iny scene"/>
        </a:ext>
      </dgm:extLst>
    </dgm:pt>
    <dgm:pt modelId="{252B5639-223D-4779-8E1C-9FD92F4782CE}" type="pres">
      <dgm:prSet presAssocID="{9F1E6F23-5533-4A1A-9870-4D00123AB4AE}" presName="spaceRect" presStyleCnt="0"/>
      <dgm:spPr/>
    </dgm:pt>
    <dgm:pt modelId="{1D009049-8BFA-4A20-9451-AD19E21F610B}" type="pres">
      <dgm:prSet presAssocID="{9F1E6F23-5533-4A1A-9870-4D00123AB4AE}" presName="textRect" presStyleLbl="revTx" presStyleIdx="0" presStyleCnt="5">
        <dgm:presLayoutVars>
          <dgm:chMax val="1"/>
          <dgm:chPref val="1"/>
        </dgm:presLayoutVars>
      </dgm:prSet>
      <dgm:spPr/>
    </dgm:pt>
    <dgm:pt modelId="{D7501612-56B7-490D-9541-A02CFBAC650A}" type="pres">
      <dgm:prSet presAssocID="{B06ECE6B-5D9E-49FC-A21D-167DE5F8EC43}" presName="sibTrans" presStyleLbl="sibTrans2D1" presStyleIdx="0" presStyleCnt="0"/>
      <dgm:spPr/>
    </dgm:pt>
    <dgm:pt modelId="{E4523D1E-D4B0-48E6-ABB6-0AE50327188A}" type="pres">
      <dgm:prSet presAssocID="{DF54A965-5BD6-4F9A-A008-30DDC5E6BC28}" presName="compNode" presStyleCnt="0"/>
      <dgm:spPr/>
    </dgm:pt>
    <dgm:pt modelId="{6FB5C018-32B0-4AC8-B6F3-84D3B09953C6}" type="pres">
      <dgm:prSet presAssocID="{DF54A965-5BD6-4F9A-A008-30DDC5E6BC28}" presName="iconBgRect" presStyleLbl="bgShp" presStyleIdx="1" presStyleCnt="5"/>
      <dgm:spPr/>
    </dgm:pt>
    <dgm:pt modelId="{A770D861-AB88-46E5-BC38-D66595AAADFF}" type="pres">
      <dgm:prSet presAssocID="{DF54A965-5BD6-4F9A-A008-30DDC5E6BC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80E28175-8304-47A8-8036-448035CF511C}" type="pres">
      <dgm:prSet presAssocID="{DF54A965-5BD6-4F9A-A008-30DDC5E6BC28}" presName="spaceRect" presStyleCnt="0"/>
      <dgm:spPr/>
    </dgm:pt>
    <dgm:pt modelId="{5C161FD8-FFC1-4599-8F64-5075DB75FE0E}" type="pres">
      <dgm:prSet presAssocID="{DF54A965-5BD6-4F9A-A008-30DDC5E6BC28}" presName="textRect" presStyleLbl="revTx" presStyleIdx="1" presStyleCnt="5">
        <dgm:presLayoutVars>
          <dgm:chMax val="1"/>
          <dgm:chPref val="1"/>
        </dgm:presLayoutVars>
      </dgm:prSet>
      <dgm:spPr/>
    </dgm:pt>
    <dgm:pt modelId="{4A0F5FA9-D516-46C0-BE42-D5C02AD62E5C}" type="pres">
      <dgm:prSet presAssocID="{3F7B5295-9123-4E91-B75D-1F0ED7B9F77E}" presName="sibTrans" presStyleLbl="sibTrans2D1" presStyleIdx="0" presStyleCnt="0"/>
      <dgm:spPr/>
    </dgm:pt>
    <dgm:pt modelId="{331FB25E-4F85-4683-926C-BE1B3808CA61}" type="pres">
      <dgm:prSet presAssocID="{E96BA6BA-F0DB-40BD-BBCB-2E8AB62F1329}" presName="compNode" presStyleCnt="0"/>
      <dgm:spPr/>
    </dgm:pt>
    <dgm:pt modelId="{7EA0E3C1-CBF3-4A8A-A4FC-C41FB55DD94C}" type="pres">
      <dgm:prSet presAssocID="{E96BA6BA-F0DB-40BD-BBCB-2E8AB62F1329}" presName="iconBgRect" presStyleLbl="bgShp" presStyleIdx="2" presStyleCnt="5"/>
      <dgm:spPr/>
    </dgm:pt>
    <dgm:pt modelId="{84962330-37F0-4718-8488-22B95A75136D}" type="pres">
      <dgm:prSet presAssocID="{E96BA6BA-F0DB-40BD-BBCB-2E8AB62F13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98D527C0-C291-486C-B6C5-F111E7C8D216}" type="pres">
      <dgm:prSet presAssocID="{E96BA6BA-F0DB-40BD-BBCB-2E8AB62F1329}" presName="spaceRect" presStyleCnt="0"/>
      <dgm:spPr/>
    </dgm:pt>
    <dgm:pt modelId="{085F51EF-453B-405B-AB9E-E8322A3CF16D}" type="pres">
      <dgm:prSet presAssocID="{E96BA6BA-F0DB-40BD-BBCB-2E8AB62F1329}" presName="textRect" presStyleLbl="revTx" presStyleIdx="2" presStyleCnt="5">
        <dgm:presLayoutVars>
          <dgm:chMax val="1"/>
          <dgm:chPref val="1"/>
        </dgm:presLayoutVars>
      </dgm:prSet>
      <dgm:spPr/>
    </dgm:pt>
    <dgm:pt modelId="{10D3A403-C669-40A2-B8A4-294B1407B125}" type="pres">
      <dgm:prSet presAssocID="{331BAE51-F22E-4098-BFA9-BA516A536B8A}" presName="sibTrans" presStyleLbl="sibTrans2D1" presStyleIdx="0" presStyleCnt="0"/>
      <dgm:spPr/>
    </dgm:pt>
    <dgm:pt modelId="{768FE6BE-C4AD-4CC7-9F42-8524A47869C3}" type="pres">
      <dgm:prSet presAssocID="{F07A6633-E89E-4278-A22C-AF30E591C2E0}" presName="compNode" presStyleCnt="0"/>
      <dgm:spPr/>
    </dgm:pt>
    <dgm:pt modelId="{124FF5FB-3E98-4DCE-BB6B-291964CE7F79}" type="pres">
      <dgm:prSet presAssocID="{F07A6633-E89E-4278-A22C-AF30E591C2E0}" presName="iconBgRect" presStyleLbl="bgShp" presStyleIdx="3" presStyleCnt="5"/>
      <dgm:spPr/>
    </dgm:pt>
    <dgm:pt modelId="{F5FC0E12-1280-4028-B374-50DE39ED48F3}" type="pres">
      <dgm:prSet presAssocID="{F07A6633-E89E-4278-A22C-AF30E591C2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ning"/>
        </a:ext>
      </dgm:extLst>
    </dgm:pt>
    <dgm:pt modelId="{BB12CE6E-02BA-464E-8542-B7BF28DA556D}" type="pres">
      <dgm:prSet presAssocID="{F07A6633-E89E-4278-A22C-AF30E591C2E0}" presName="spaceRect" presStyleCnt="0"/>
      <dgm:spPr/>
    </dgm:pt>
    <dgm:pt modelId="{36C37D7A-E1CF-4959-B38F-51956FAB63E3}" type="pres">
      <dgm:prSet presAssocID="{F07A6633-E89E-4278-A22C-AF30E591C2E0}" presName="textRect" presStyleLbl="revTx" presStyleIdx="3" presStyleCnt="5">
        <dgm:presLayoutVars>
          <dgm:chMax val="1"/>
          <dgm:chPref val="1"/>
        </dgm:presLayoutVars>
      </dgm:prSet>
      <dgm:spPr/>
    </dgm:pt>
    <dgm:pt modelId="{92A01CAC-1D5E-4B29-B54D-45F73BF90741}" type="pres">
      <dgm:prSet presAssocID="{85D03131-460D-4FE3-A6C1-5AF56220694C}" presName="sibTrans" presStyleLbl="sibTrans2D1" presStyleIdx="0" presStyleCnt="0"/>
      <dgm:spPr/>
    </dgm:pt>
    <dgm:pt modelId="{64CCD62F-0518-4816-AAA3-612F81568737}" type="pres">
      <dgm:prSet presAssocID="{599FA4D6-7B45-4C0B-A7B6-5BACEED4E0F8}" presName="compNode" presStyleCnt="0"/>
      <dgm:spPr/>
    </dgm:pt>
    <dgm:pt modelId="{D3D9DC47-5464-43B3-A957-161CD8580B27}" type="pres">
      <dgm:prSet presAssocID="{599FA4D6-7B45-4C0B-A7B6-5BACEED4E0F8}" presName="iconBgRect" presStyleLbl="bgShp" presStyleIdx="4" presStyleCnt="5"/>
      <dgm:spPr/>
    </dgm:pt>
    <dgm:pt modelId="{DBC5DE53-4BEA-4519-B8B4-3E4C25D2B1D7}" type="pres">
      <dgm:prSet presAssocID="{599FA4D6-7B45-4C0B-A7B6-5BACEED4E0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peed Bump"/>
        </a:ext>
      </dgm:extLst>
    </dgm:pt>
    <dgm:pt modelId="{330E1DE4-B750-42D7-A23B-0D705ADA78A5}" type="pres">
      <dgm:prSet presAssocID="{599FA4D6-7B45-4C0B-A7B6-5BACEED4E0F8}" presName="spaceRect" presStyleCnt="0"/>
      <dgm:spPr/>
    </dgm:pt>
    <dgm:pt modelId="{B8384101-9A4B-4393-BA12-C1A2B6A07E09}" type="pres">
      <dgm:prSet presAssocID="{599FA4D6-7B45-4C0B-A7B6-5BACEED4E0F8}" presName="textRect" presStyleLbl="revTx" presStyleIdx="4" presStyleCnt="5">
        <dgm:presLayoutVars>
          <dgm:chMax val="1"/>
          <dgm:chPref val="1"/>
        </dgm:presLayoutVars>
      </dgm:prSet>
      <dgm:spPr/>
    </dgm:pt>
  </dgm:ptLst>
  <dgm:cxnLst>
    <dgm:cxn modelId="{CF025B07-0658-4271-BE61-5C831622A28D}" srcId="{4D930DA2-6A9D-46B4-A9AA-3DC4BFD4CC5A}" destId="{9F1E6F23-5533-4A1A-9870-4D00123AB4AE}" srcOrd="0" destOrd="0" parTransId="{9C8947CA-73F3-4E71-AEE0-FC1FA58836F1}" sibTransId="{B06ECE6B-5D9E-49FC-A21D-167DE5F8EC43}"/>
    <dgm:cxn modelId="{936A3319-ED9D-427E-9221-B5B7B2B0CE62}" type="presOf" srcId="{85D03131-460D-4FE3-A6C1-5AF56220694C}" destId="{92A01CAC-1D5E-4B29-B54D-45F73BF90741}" srcOrd="0" destOrd="0" presId="urn:microsoft.com/office/officeart/2018/2/layout/IconCircleList"/>
    <dgm:cxn modelId="{9AF50C32-7A62-4B9A-9E5A-9A4E43624638}" type="presOf" srcId="{331BAE51-F22E-4098-BFA9-BA516A536B8A}" destId="{10D3A403-C669-40A2-B8A4-294B1407B125}" srcOrd="0" destOrd="0" presId="urn:microsoft.com/office/officeart/2018/2/layout/IconCircleList"/>
    <dgm:cxn modelId="{04517136-349A-4D6F-9829-0C625808F36B}" srcId="{4D930DA2-6A9D-46B4-A9AA-3DC4BFD4CC5A}" destId="{599FA4D6-7B45-4C0B-A7B6-5BACEED4E0F8}" srcOrd="4" destOrd="0" parTransId="{11C2B612-2BD8-4751-8B39-C01D1F89CDDD}" sibTransId="{C44AD5A7-74C8-4BA3-9DEA-71F7959BCE67}"/>
    <dgm:cxn modelId="{1507D142-8D7F-40AE-8C5C-33E4A83CCD37}" type="presOf" srcId="{E96BA6BA-F0DB-40BD-BBCB-2E8AB62F1329}" destId="{085F51EF-453B-405B-AB9E-E8322A3CF16D}" srcOrd="0" destOrd="0" presId="urn:microsoft.com/office/officeart/2018/2/layout/IconCircleList"/>
    <dgm:cxn modelId="{C82A0448-EE01-4AD6-8B46-E3E10E877539}" type="presOf" srcId="{4D930DA2-6A9D-46B4-A9AA-3DC4BFD4CC5A}" destId="{F4F23546-9E03-4CA3-9DF7-0191D256EE41}" srcOrd="0" destOrd="0" presId="urn:microsoft.com/office/officeart/2018/2/layout/IconCircleList"/>
    <dgm:cxn modelId="{9E2C2590-9436-4480-8166-C6BA7B9A5221}" type="presOf" srcId="{DF54A965-5BD6-4F9A-A008-30DDC5E6BC28}" destId="{5C161FD8-FFC1-4599-8F64-5075DB75FE0E}" srcOrd="0" destOrd="0" presId="urn:microsoft.com/office/officeart/2018/2/layout/IconCircleList"/>
    <dgm:cxn modelId="{EC5D6F92-7A71-4B3C-9209-8CEA97CBF500}" type="presOf" srcId="{3F7B5295-9123-4E91-B75D-1F0ED7B9F77E}" destId="{4A0F5FA9-D516-46C0-BE42-D5C02AD62E5C}" srcOrd="0" destOrd="0" presId="urn:microsoft.com/office/officeart/2018/2/layout/IconCircleList"/>
    <dgm:cxn modelId="{E530AD9E-933C-4B5B-96D9-F397AE60DBC0}" srcId="{4D930DA2-6A9D-46B4-A9AA-3DC4BFD4CC5A}" destId="{F07A6633-E89E-4278-A22C-AF30E591C2E0}" srcOrd="3" destOrd="0" parTransId="{911CC996-FB7B-40D6-81B5-10033AB1115D}" sibTransId="{85D03131-460D-4FE3-A6C1-5AF56220694C}"/>
    <dgm:cxn modelId="{E14AA7A4-4243-449C-9B5E-FCF9285E3E5A}" type="presOf" srcId="{F07A6633-E89E-4278-A22C-AF30E591C2E0}" destId="{36C37D7A-E1CF-4959-B38F-51956FAB63E3}" srcOrd="0" destOrd="0" presId="urn:microsoft.com/office/officeart/2018/2/layout/IconCircleList"/>
    <dgm:cxn modelId="{09EA64B2-9910-4E34-AF20-B274AA499975}" type="presOf" srcId="{9F1E6F23-5533-4A1A-9870-4D00123AB4AE}" destId="{1D009049-8BFA-4A20-9451-AD19E21F610B}" srcOrd="0" destOrd="0" presId="urn:microsoft.com/office/officeart/2018/2/layout/IconCircleList"/>
    <dgm:cxn modelId="{7E91EFCC-5413-4B1E-B44F-0F23C956C72F}" srcId="{4D930DA2-6A9D-46B4-A9AA-3DC4BFD4CC5A}" destId="{DF54A965-5BD6-4F9A-A008-30DDC5E6BC28}" srcOrd="1" destOrd="0" parTransId="{46D720E7-73B1-42F3-9FF6-83F50D757314}" sibTransId="{3F7B5295-9123-4E91-B75D-1F0ED7B9F77E}"/>
    <dgm:cxn modelId="{D4186AD6-B1D5-428F-92C4-EDF2119EC2A4}" type="presOf" srcId="{B06ECE6B-5D9E-49FC-A21D-167DE5F8EC43}" destId="{D7501612-56B7-490D-9541-A02CFBAC650A}" srcOrd="0" destOrd="0" presId="urn:microsoft.com/office/officeart/2018/2/layout/IconCircleList"/>
    <dgm:cxn modelId="{6F3C17EC-DDC9-4BAB-971B-14AB106BB711}" type="presOf" srcId="{599FA4D6-7B45-4C0B-A7B6-5BACEED4E0F8}" destId="{B8384101-9A4B-4393-BA12-C1A2B6A07E09}" srcOrd="0" destOrd="0" presId="urn:microsoft.com/office/officeart/2018/2/layout/IconCircleList"/>
    <dgm:cxn modelId="{6D88B6F2-F238-4099-AA4B-6484ED9228C8}" srcId="{4D930DA2-6A9D-46B4-A9AA-3DC4BFD4CC5A}" destId="{E96BA6BA-F0DB-40BD-BBCB-2E8AB62F1329}" srcOrd="2" destOrd="0" parTransId="{E45470AD-3324-4FE7-92B3-B1A5B4B2597A}" sibTransId="{331BAE51-F22E-4098-BFA9-BA516A536B8A}"/>
    <dgm:cxn modelId="{2C8DFDC8-0ED9-4769-B088-028FC31C1136}" type="presParOf" srcId="{F4F23546-9E03-4CA3-9DF7-0191D256EE41}" destId="{527DA37F-7870-4AAE-9148-47817A316CEB}" srcOrd="0" destOrd="0" presId="urn:microsoft.com/office/officeart/2018/2/layout/IconCircleList"/>
    <dgm:cxn modelId="{849BEC61-25F7-4B70-A879-223E92CCCBED}" type="presParOf" srcId="{527DA37F-7870-4AAE-9148-47817A316CEB}" destId="{C7199B72-2B39-4EB3-B7D8-57E8F14EEB6F}" srcOrd="0" destOrd="0" presId="urn:microsoft.com/office/officeart/2018/2/layout/IconCircleList"/>
    <dgm:cxn modelId="{041E8A29-4662-42AD-8C71-DC099990E34C}" type="presParOf" srcId="{C7199B72-2B39-4EB3-B7D8-57E8F14EEB6F}" destId="{BA58825D-5F2F-4CE4-84DC-875A796DA159}" srcOrd="0" destOrd="0" presId="urn:microsoft.com/office/officeart/2018/2/layout/IconCircleList"/>
    <dgm:cxn modelId="{B54B93FA-0DC0-4F38-96FE-27485169BC2B}" type="presParOf" srcId="{C7199B72-2B39-4EB3-B7D8-57E8F14EEB6F}" destId="{2077C94C-3021-49D8-83E0-FCD566CED827}" srcOrd="1" destOrd="0" presId="urn:microsoft.com/office/officeart/2018/2/layout/IconCircleList"/>
    <dgm:cxn modelId="{22CA32DD-FDE0-470B-B495-143BAA4B5619}" type="presParOf" srcId="{C7199B72-2B39-4EB3-B7D8-57E8F14EEB6F}" destId="{252B5639-223D-4779-8E1C-9FD92F4782CE}" srcOrd="2" destOrd="0" presId="urn:microsoft.com/office/officeart/2018/2/layout/IconCircleList"/>
    <dgm:cxn modelId="{DF6F36C4-E74A-4E78-9B0F-48D8A3EDC506}" type="presParOf" srcId="{C7199B72-2B39-4EB3-B7D8-57E8F14EEB6F}" destId="{1D009049-8BFA-4A20-9451-AD19E21F610B}" srcOrd="3" destOrd="0" presId="urn:microsoft.com/office/officeart/2018/2/layout/IconCircleList"/>
    <dgm:cxn modelId="{C08E15C9-6BF5-4BD5-9DEF-32CE6E2F73E5}" type="presParOf" srcId="{527DA37F-7870-4AAE-9148-47817A316CEB}" destId="{D7501612-56B7-490D-9541-A02CFBAC650A}" srcOrd="1" destOrd="0" presId="urn:microsoft.com/office/officeart/2018/2/layout/IconCircleList"/>
    <dgm:cxn modelId="{E9746A39-423D-4897-B0E7-147CF23E2317}" type="presParOf" srcId="{527DA37F-7870-4AAE-9148-47817A316CEB}" destId="{E4523D1E-D4B0-48E6-ABB6-0AE50327188A}" srcOrd="2" destOrd="0" presId="urn:microsoft.com/office/officeart/2018/2/layout/IconCircleList"/>
    <dgm:cxn modelId="{7DB65747-6F94-4949-8E05-44BE92D920EC}" type="presParOf" srcId="{E4523D1E-D4B0-48E6-ABB6-0AE50327188A}" destId="{6FB5C018-32B0-4AC8-B6F3-84D3B09953C6}" srcOrd="0" destOrd="0" presId="urn:microsoft.com/office/officeart/2018/2/layout/IconCircleList"/>
    <dgm:cxn modelId="{46F95DC7-F928-4A82-8EF2-C7493E8BB99A}" type="presParOf" srcId="{E4523D1E-D4B0-48E6-ABB6-0AE50327188A}" destId="{A770D861-AB88-46E5-BC38-D66595AAADFF}" srcOrd="1" destOrd="0" presId="urn:microsoft.com/office/officeart/2018/2/layout/IconCircleList"/>
    <dgm:cxn modelId="{33EAA3E6-2D01-4999-AD5A-9121524DDA69}" type="presParOf" srcId="{E4523D1E-D4B0-48E6-ABB6-0AE50327188A}" destId="{80E28175-8304-47A8-8036-448035CF511C}" srcOrd="2" destOrd="0" presId="urn:microsoft.com/office/officeart/2018/2/layout/IconCircleList"/>
    <dgm:cxn modelId="{1C4F2B73-FDB1-42D2-BEF1-D0C2D05F66A3}" type="presParOf" srcId="{E4523D1E-D4B0-48E6-ABB6-0AE50327188A}" destId="{5C161FD8-FFC1-4599-8F64-5075DB75FE0E}" srcOrd="3" destOrd="0" presId="urn:microsoft.com/office/officeart/2018/2/layout/IconCircleList"/>
    <dgm:cxn modelId="{1943126A-9460-47EF-8120-CC7A4121FC32}" type="presParOf" srcId="{527DA37F-7870-4AAE-9148-47817A316CEB}" destId="{4A0F5FA9-D516-46C0-BE42-D5C02AD62E5C}" srcOrd="3" destOrd="0" presId="urn:microsoft.com/office/officeart/2018/2/layout/IconCircleList"/>
    <dgm:cxn modelId="{9BA125AE-4E93-4A4E-A43E-53C3175B5305}" type="presParOf" srcId="{527DA37F-7870-4AAE-9148-47817A316CEB}" destId="{331FB25E-4F85-4683-926C-BE1B3808CA61}" srcOrd="4" destOrd="0" presId="urn:microsoft.com/office/officeart/2018/2/layout/IconCircleList"/>
    <dgm:cxn modelId="{4CACC92C-0CF3-4E68-936E-E1F58BB0B9D5}" type="presParOf" srcId="{331FB25E-4F85-4683-926C-BE1B3808CA61}" destId="{7EA0E3C1-CBF3-4A8A-A4FC-C41FB55DD94C}" srcOrd="0" destOrd="0" presId="urn:microsoft.com/office/officeart/2018/2/layout/IconCircleList"/>
    <dgm:cxn modelId="{D648AEA1-905D-49CB-AAD3-6533D8929446}" type="presParOf" srcId="{331FB25E-4F85-4683-926C-BE1B3808CA61}" destId="{84962330-37F0-4718-8488-22B95A75136D}" srcOrd="1" destOrd="0" presId="urn:microsoft.com/office/officeart/2018/2/layout/IconCircleList"/>
    <dgm:cxn modelId="{0F17219D-A236-4773-AA4F-3934361BD913}" type="presParOf" srcId="{331FB25E-4F85-4683-926C-BE1B3808CA61}" destId="{98D527C0-C291-486C-B6C5-F111E7C8D216}" srcOrd="2" destOrd="0" presId="urn:microsoft.com/office/officeart/2018/2/layout/IconCircleList"/>
    <dgm:cxn modelId="{53C89607-9AA1-45F4-A109-18F60FE286F7}" type="presParOf" srcId="{331FB25E-4F85-4683-926C-BE1B3808CA61}" destId="{085F51EF-453B-405B-AB9E-E8322A3CF16D}" srcOrd="3" destOrd="0" presId="urn:microsoft.com/office/officeart/2018/2/layout/IconCircleList"/>
    <dgm:cxn modelId="{84061E4E-F900-4B5C-ADCF-6F609AA7B1EC}" type="presParOf" srcId="{527DA37F-7870-4AAE-9148-47817A316CEB}" destId="{10D3A403-C669-40A2-B8A4-294B1407B125}" srcOrd="5" destOrd="0" presId="urn:microsoft.com/office/officeart/2018/2/layout/IconCircleList"/>
    <dgm:cxn modelId="{8E184D3F-B319-4EE1-AAE5-5C70641185CA}" type="presParOf" srcId="{527DA37F-7870-4AAE-9148-47817A316CEB}" destId="{768FE6BE-C4AD-4CC7-9F42-8524A47869C3}" srcOrd="6" destOrd="0" presId="urn:microsoft.com/office/officeart/2018/2/layout/IconCircleList"/>
    <dgm:cxn modelId="{80BCA184-4D6B-4B3F-8D4F-E78BBB307E04}" type="presParOf" srcId="{768FE6BE-C4AD-4CC7-9F42-8524A47869C3}" destId="{124FF5FB-3E98-4DCE-BB6B-291964CE7F79}" srcOrd="0" destOrd="0" presId="urn:microsoft.com/office/officeart/2018/2/layout/IconCircleList"/>
    <dgm:cxn modelId="{291EC6C9-CAEE-4E91-BEE4-12FC8309782D}" type="presParOf" srcId="{768FE6BE-C4AD-4CC7-9F42-8524A47869C3}" destId="{F5FC0E12-1280-4028-B374-50DE39ED48F3}" srcOrd="1" destOrd="0" presId="urn:microsoft.com/office/officeart/2018/2/layout/IconCircleList"/>
    <dgm:cxn modelId="{981DDD61-FE9E-40DB-B805-B4425C51129E}" type="presParOf" srcId="{768FE6BE-C4AD-4CC7-9F42-8524A47869C3}" destId="{BB12CE6E-02BA-464E-8542-B7BF28DA556D}" srcOrd="2" destOrd="0" presId="urn:microsoft.com/office/officeart/2018/2/layout/IconCircleList"/>
    <dgm:cxn modelId="{C96A35A4-AC26-4582-AB81-F3DD2355C651}" type="presParOf" srcId="{768FE6BE-C4AD-4CC7-9F42-8524A47869C3}" destId="{36C37D7A-E1CF-4959-B38F-51956FAB63E3}" srcOrd="3" destOrd="0" presId="urn:microsoft.com/office/officeart/2018/2/layout/IconCircleList"/>
    <dgm:cxn modelId="{A5680C95-8C0E-4727-A577-6A889EC07301}" type="presParOf" srcId="{527DA37F-7870-4AAE-9148-47817A316CEB}" destId="{92A01CAC-1D5E-4B29-B54D-45F73BF90741}" srcOrd="7" destOrd="0" presId="urn:microsoft.com/office/officeart/2018/2/layout/IconCircleList"/>
    <dgm:cxn modelId="{A2590BCF-0785-4E20-B07A-BF21C293F866}" type="presParOf" srcId="{527DA37F-7870-4AAE-9148-47817A316CEB}" destId="{64CCD62F-0518-4816-AAA3-612F81568737}" srcOrd="8" destOrd="0" presId="urn:microsoft.com/office/officeart/2018/2/layout/IconCircleList"/>
    <dgm:cxn modelId="{CDDD762B-4067-4351-BDE6-FFCBEFF6C53A}" type="presParOf" srcId="{64CCD62F-0518-4816-AAA3-612F81568737}" destId="{D3D9DC47-5464-43B3-A957-161CD8580B27}" srcOrd="0" destOrd="0" presId="urn:microsoft.com/office/officeart/2018/2/layout/IconCircleList"/>
    <dgm:cxn modelId="{47A5DCD3-6AEB-4B2B-B625-AE246FCD3DCF}" type="presParOf" srcId="{64CCD62F-0518-4816-AAA3-612F81568737}" destId="{DBC5DE53-4BEA-4519-B8B4-3E4C25D2B1D7}" srcOrd="1" destOrd="0" presId="urn:microsoft.com/office/officeart/2018/2/layout/IconCircleList"/>
    <dgm:cxn modelId="{9B9604AD-0545-4200-95B4-958AB7900501}" type="presParOf" srcId="{64CCD62F-0518-4816-AAA3-612F81568737}" destId="{330E1DE4-B750-42D7-A23B-0D705ADA78A5}" srcOrd="2" destOrd="0" presId="urn:microsoft.com/office/officeart/2018/2/layout/IconCircleList"/>
    <dgm:cxn modelId="{29A1E71D-93E0-4A15-9E58-FC7724689FC7}" type="presParOf" srcId="{64CCD62F-0518-4816-AAA3-612F81568737}" destId="{B8384101-9A4B-4393-BA12-C1A2B6A07E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D625E1-F1BC-4520-A2B1-B373521C7DA1}"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AEEA6221-F7BE-4246-8D80-22B0294CC869}">
      <dgm:prSet/>
      <dgm:spPr/>
      <dgm:t>
        <a:bodyPr/>
        <a:lstStyle/>
        <a:p>
          <a:r>
            <a:rPr lang="en-US"/>
            <a:t>RQ1: How could the weather conditions impact the severity of accidents in a region?</a:t>
          </a:r>
        </a:p>
      </dgm:t>
    </dgm:pt>
    <dgm:pt modelId="{68ED8E29-55D7-4800-9425-6C0EF004CA61}" type="parTrans" cxnId="{89EB4051-5B9C-43D1-B00C-C684D257A8C1}">
      <dgm:prSet/>
      <dgm:spPr/>
      <dgm:t>
        <a:bodyPr/>
        <a:lstStyle/>
        <a:p>
          <a:endParaRPr lang="en-US"/>
        </a:p>
      </dgm:t>
    </dgm:pt>
    <dgm:pt modelId="{454991EE-A1EB-43D2-B65B-B52BD45EF7E5}" type="sibTrans" cxnId="{89EB4051-5B9C-43D1-B00C-C684D257A8C1}">
      <dgm:prSet/>
      <dgm:spPr/>
      <dgm:t>
        <a:bodyPr/>
        <a:lstStyle/>
        <a:p>
          <a:endParaRPr lang="en-US"/>
        </a:p>
      </dgm:t>
    </dgm:pt>
    <dgm:pt modelId="{BD7974D0-9356-4143-B475-CADADA06FD3F}">
      <dgm:prSet/>
      <dgm:spPr/>
      <dgm:t>
        <a:bodyPr/>
        <a:lstStyle/>
        <a:p>
          <a:r>
            <a:rPr lang="en-US" dirty="0"/>
            <a:t>H₀: Rain, snow, hail or storms and other severe weather conditions doesn’t impact the severity of accidents. </a:t>
          </a:r>
        </a:p>
      </dgm:t>
    </dgm:pt>
    <dgm:pt modelId="{D2C40346-026B-48E9-ABC9-005E0B2BA941}" type="parTrans" cxnId="{10838324-4D37-4D37-BB15-E4F9E3CF3B0D}">
      <dgm:prSet/>
      <dgm:spPr/>
      <dgm:t>
        <a:bodyPr/>
        <a:lstStyle/>
        <a:p>
          <a:endParaRPr lang="en-US"/>
        </a:p>
      </dgm:t>
    </dgm:pt>
    <dgm:pt modelId="{B21DB36F-0CAE-4729-A801-AD679FE276DA}" type="sibTrans" cxnId="{10838324-4D37-4D37-BB15-E4F9E3CF3B0D}">
      <dgm:prSet/>
      <dgm:spPr/>
      <dgm:t>
        <a:bodyPr/>
        <a:lstStyle/>
        <a:p>
          <a:endParaRPr lang="en-US"/>
        </a:p>
      </dgm:t>
    </dgm:pt>
    <dgm:pt modelId="{7F889EA7-B43B-49E7-8B1A-ACA9929C15A9}">
      <dgm:prSet/>
      <dgm:spPr/>
      <dgm:t>
        <a:bodyPr/>
        <a:lstStyle/>
        <a:p>
          <a:r>
            <a:rPr lang="en-US" b="1" dirty="0"/>
            <a:t>Hₐ:</a:t>
          </a:r>
          <a:r>
            <a:rPr lang="en-US" dirty="0"/>
            <a:t> Rain, snow, hail or storms and other severe weather conditions increase the likelihood of severity of accidents.</a:t>
          </a:r>
        </a:p>
      </dgm:t>
    </dgm:pt>
    <dgm:pt modelId="{8B8F9E5C-7E10-48F2-806C-AB651F7DF3C5}" type="parTrans" cxnId="{58F38CBC-FA7D-480B-B48E-1F0A30FA1668}">
      <dgm:prSet/>
      <dgm:spPr/>
      <dgm:t>
        <a:bodyPr/>
        <a:lstStyle/>
        <a:p>
          <a:endParaRPr lang="en-US"/>
        </a:p>
      </dgm:t>
    </dgm:pt>
    <dgm:pt modelId="{F121D193-70A3-4633-9D26-60B37DC8A56F}" type="sibTrans" cxnId="{58F38CBC-FA7D-480B-B48E-1F0A30FA1668}">
      <dgm:prSet/>
      <dgm:spPr/>
      <dgm:t>
        <a:bodyPr/>
        <a:lstStyle/>
        <a:p>
          <a:endParaRPr lang="en-US"/>
        </a:p>
      </dgm:t>
    </dgm:pt>
    <dgm:pt modelId="{381CF89B-7242-4AD1-A982-184A0071E142}">
      <dgm:prSet/>
      <dgm:spPr/>
      <dgm:t>
        <a:bodyPr/>
        <a:lstStyle/>
        <a:p>
          <a:r>
            <a:rPr lang="en-US" dirty="0"/>
            <a:t>Result: As per the analysis, during weather conditions like rain and snow have tied up with a high number of severe accidents. This confirms that bad weather is the direct cause for severe outcomes.</a:t>
          </a:r>
        </a:p>
      </dgm:t>
    </dgm:pt>
    <dgm:pt modelId="{A5FE9C83-1F23-495C-AF0F-302E24612897}" type="parTrans" cxnId="{2E9C7B31-61C7-48A4-97F3-BBF877ED8A43}">
      <dgm:prSet/>
      <dgm:spPr/>
      <dgm:t>
        <a:bodyPr/>
        <a:lstStyle/>
        <a:p>
          <a:endParaRPr lang="en-US"/>
        </a:p>
      </dgm:t>
    </dgm:pt>
    <dgm:pt modelId="{37B46A24-F991-4152-B94E-554D8CEF80D2}" type="sibTrans" cxnId="{2E9C7B31-61C7-48A4-97F3-BBF877ED8A43}">
      <dgm:prSet/>
      <dgm:spPr/>
      <dgm:t>
        <a:bodyPr/>
        <a:lstStyle/>
        <a:p>
          <a:endParaRPr lang="en-US"/>
        </a:p>
      </dgm:t>
    </dgm:pt>
    <dgm:pt modelId="{5629DA96-E5E0-4943-8719-E9F0FE217594}" type="pres">
      <dgm:prSet presAssocID="{EFD625E1-F1BC-4520-A2B1-B373521C7DA1}" presName="Name0" presStyleCnt="0">
        <dgm:presLayoutVars>
          <dgm:dir/>
          <dgm:animLvl val="lvl"/>
          <dgm:resizeHandles val="exact"/>
        </dgm:presLayoutVars>
      </dgm:prSet>
      <dgm:spPr/>
    </dgm:pt>
    <dgm:pt modelId="{1C7ADFB9-0EFC-4440-A938-8A73D5975F0F}" type="pres">
      <dgm:prSet presAssocID="{AEEA6221-F7BE-4246-8D80-22B0294CC869}" presName="boxAndChildren" presStyleCnt="0"/>
      <dgm:spPr/>
    </dgm:pt>
    <dgm:pt modelId="{0A62E45A-8177-49B4-AD40-F2DE3197F128}" type="pres">
      <dgm:prSet presAssocID="{AEEA6221-F7BE-4246-8D80-22B0294CC869}" presName="parentTextBox" presStyleLbl="node1" presStyleIdx="0" presStyleCnt="1"/>
      <dgm:spPr/>
    </dgm:pt>
    <dgm:pt modelId="{13828FFC-7B5D-4C1B-A2EE-02B23B929247}" type="pres">
      <dgm:prSet presAssocID="{AEEA6221-F7BE-4246-8D80-22B0294CC869}" presName="entireBox" presStyleLbl="node1" presStyleIdx="0" presStyleCnt="1"/>
      <dgm:spPr/>
    </dgm:pt>
    <dgm:pt modelId="{58F5DE0D-44EE-4271-8FB4-C3D724C4E7BD}" type="pres">
      <dgm:prSet presAssocID="{AEEA6221-F7BE-4246-8D80-22B0294CC869}" presName="descendantBox" presStyleCnt="0"/>
      <dgm:spPr/>
    </dgm:pt>
    <dgm:pt modelId="{10B95426-64AA-4297-952E-09F7D80B7758}" type="pres">
      <dgm:prSet presAssocID="{BD7974D0-9356-4143-B475-CADADA06FD3F}" presName="childTextBox" presStyleLbl="fgAccFollowNode1" presStyleIdx="0" presStyleCnt="3">
        <dgm:presLayoutVars>
          <dgm:bulletEnabled val="1"/>
        </dgm:presLayoutVars>
      </dgm:prSet>
      <dgm:spPr/>
    </dgm:pt>
    <dgm:pt modelId="{9BDFCD35-DB1B-4F76-8908-E043A36F23B1}" type="pres">
      <dgm:prSet presAssocID="{7F889EA7-B43B-49E7-8B1A-ACA9929C15A9}" presName="childTextBox" presStyleLbl="fgAccFollowNode1" presStyleIdx="1" presStyleCnt="3">
        <dgm:presLayoutVars>
          <dgm:bulletEnabled val="1"/>
        </dgm:presLayoutVars>
      </dgm:prSet>
      <dgm:spPr/>
    </dgm:pt>
    <dgm:pt modelId="{6FF8A25F-6CB2-47AF-90F7-E434657C3485}" type="pres">
      <dgm:prSet presAssocID="{381CF89B-7242-4AD1-A982-184A0071E142}" presName="childTextBox" presStyleLbl="fgAccFollowNode1" presStyleIdx="2" presStyleCnt="3">
        <dgm:presLayoutVars>
          <dgm:bulletEnabled val="1"/>
        </dgm:presLayoutVars>
      </dgm:prSet>
      <dgm:spPr/>
    </dgm:pt>
  </dgm:ptLst>
  <dgm:cxnLst>
    <dgm:cxn modelId="{376CA514-501F-466C-A7D8-18A625708762}" type="presOf" srcId="{AEEA6221-F7BE-4246-8D80-22B0294CC869}" destId="{0A62E45A-8177-49B4-AD40-F2DE3197F128}" srcOrd="0" destOrd="0" presId="urn:microsoft.com/office/officeart/2005/8/layout/process4"/>
    <dgm:cxn modelId="{10838324-4D37-4D37-BB15-E4F9E3CF3B0D}" srcId="{AEEA6221-F7BE-4246-8D80-22B0294CC869}" destId="{BD7974D0-9356-4143-B475-CADADA06FD3F}" srcOrd="0" destOrd="0" parTransId="{D2C40346-026B-48E9-ABC9-005E0B2BA941}" sibTransId="{B21DB36F-0CAE-4729-A801-AD679FE276DA}"/>
    <dgm:cxn modelId="{2E9C7B31-61C7-48A4-97F3-BBF877ED8A43}" srcId="{AEEA6221-F7BE-4246-8D80-22B0294CC869}" destId="{381CF89B-7242-4AD1-A982-184A0071E142}" srcOrd="2" destOrd="0" parTransId="{A5FE9C83-1F23-495C-AF0F-302E24612897}" sibTransId="{37B46A24-F991-4152-B94E-554D8CEF80D2}"/>
    <dgm:cxn modelId="{1DE17542-597F-4DD8-B049-764519A7E404}" type="presOf" srcId="{381CF89B-7242-4AD1-A982-184A0071E142}" destId="{6FF8A25F-6CB2-47AF-90F7-E434657C3485}" srcOrd="0" destOrd="0" presId="urn:microsoft.com/office/officeart/2005/8/layout/process4"/>
    <dgm:cxn modelId="{89EB4051-5B9C-43D1-B00C-C684D257A8C1}" srcId="{EFD625E1-F1BC-4520-A2B1-B373521C7DA1}" destId="{AEEA6221-F7BE-4246-8D80-22B0294CC869}" srcOrd="0" destOrd="0" parTransId="{68ED8E29-55D7-4800-9425-6C0EF004CA61}" sibTransId="{454991EE-A1EB-43D2-B65B-B52BD45EF7E5}"/>
    <dgm:cxn modelId="{91AA0473-F89B-4625-B82E-F10010FF6735}" type="presOf" srcId="{BD7974D0-9356-4143-B475-CADADA06FD3F}" destId="{10B95426-64AA-4297-952E-09F7D80B7758}" srcOrd="0" destOrd="0" presId="urn:microsoft.com/office/officeart/2005/8/layout/process4"/>
    <dgm:cxn modelId="{4D4BA359-400B-46C5-8186-68781C72E875}" type="presOf" srcId="{7F889EA7-B43B-49E7-8B1A-ACA9929C15A9}" destId="{9BDFCD35-DB1B-4F76-8908-E043A36F23B1}" srcOrd="0" destOrd="0" presId="urn:microsoft.com/office/officeart/2005/8/layout/process4"/>
    <dgm:cxn modelId="{5EC603A6-06DF-49F0-A5F8-BA830CFA784D}" type="presOf" srcId="{EFD625E1-F1BC-4520-A2B1-B373521C7DA1}" destId="{5629DA96-E5E0-4943-8719-E9F0FE217594}" srcOrd="0" destOrd="0" presId="urn:microsoft.com/office/officeart/2005/8/layout/process4"/>
    <dgm:cxn modelId="{58F38CBC-FA7D-480B-B48E-1F0A30FA1668}" srcId="{AEEA6221-F7BE-4246-8D80-22B0294CC869}" destId="{7F889EA7-B43B-49E7-8B1A-ACA9929C15A9}" srcOrd="1" destOrd="0" parTransId="{8B8F9E5C-7E10-48F2-806C-AB651F7DF3C5}" sibTransId="{F121D193-70A3-4633-9D26-60B37DC8A56F}"/>
    <dgm:cxn modelId="{F65DC1DB-92E6-46AB-AAB7-47A9DFB1C3FD}" type="presOf" srcId="{AEEA6221-F7BE-4246-8D80-22B0294CC869}" destId="{13828FFC-7B5D-4C1B-A2EE-02B23B929247}" srcOrd="1" destOrd="0" presId="urn:microsoft.com/office/officeart/2005/8/layout/process4"/>
    <dgm:cxn modelId="{542E8D92-9A3D-4F66-BA59-2CA3943A6E96}" type="presParOf" srcId="{5629DA96-E5E0-4943-8719-E9F0FE217594}" destId="{1C7ADFB9-0EFC-4440-A938-8A73D5975F0F}" srcOrd="0" destOrd="0" presId="urn:microsoft.com/office/officeart/2005/8/layout/process4"/>
    <dgm:cxn modelId="{9018045D-8D35-4370-965F-A3D6FE23C6BF}" type="presParOf" srcId="{1C7ADFB9-0EFC-4440-A938-8A73D5975F0F}" destId="{0A62E45A-8177-49B4-AD40-F2DE3197F128}" srcOrd="0" destOrd="0" presId="urn:microsoft.com/office/officeart/2005/8/layout/process4"/>
    <dgm:cxn modelId="{9C4CD48F-B909-4D48-AA57-0E3243B54CA4}" type="presParOf" srcId="{1C7ADFB9-0EFC-4440-A938-8A73D5975F0F}" destId="{13828FFC-7B5D-4C1B-A2EE-02B23B929247}" srcOrd="1" destOrd="0" presId="urn:microsoft.com/office/officeart/2005/8/layout/process4"/>
    <dgm:cxn modelId="{F2CFC561-77EE-4A83-ADDC-885ED9160B88}" type="presParOf" srcId="{1C7ADFB9-0EFC-4440-A938-8A73D5975F0F}" destId="{58F5DE0D-44EE-4271-8FB4-C3D724C4E7BD}" srcOrd="2" destOrd="0" presId="urn:microsoft.com/office/officeart/2005/8/layout/process4"/>
    <dgm:cxn modelId="{A26477FC-BCAF-4827-B08D-A7B293F7BCDE}" type="presParOf" srcId="{58F5DE0D-44EE-4271-8FB4-C3D724C4E7BD}" destId="{10B95426-64AA-4297-952E-09F7D80B7758}" srcOrd="0" destOrd="0" presId="urn:microsoft.com/office/officeart/2005/8/layout/process4"/>
    <dgm:cxn modelId="{E7C4D0BF-4E0C-40CF-A99A-0C62C1F376A7}" type="presParOf" srcId="{58F5DE0D-44EE-4271-8FB4-C3D724C4E7BD}" destId="{9BDFCD35-DB1B-4F76-8908-E043A36F23B1}" srcOrd="1" destOrd="0" presId="urn:microsoft.com/office/officeart/2005/8/layout/process4"/>
    <dgm:cxn modelId="{DE6CBC6B-0C4A-4D5A-BC15-8BC522F51B54}" type="presParOf" srcId="{58F5DE0D-44EE-4271-8FB4-C3D724C4E7BD}" destId="{6FF8A25F-6CB2-47AF-90F7-E434657C3485}" srcOrd="2"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620ED-DC18-4052-9380-977A4628FF44}"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BE0CBE5E-EEC8-413F-93A2-221D09CA9321}">
      <dgm:prSet/>
      <dgm:spPr/>
      <dgm:t>
        <a:bodyPr/>
        <a:lstStyle/>
        <a:p>
          <a:r>
            <a:rPr lang="en-US" dirty="0"/>
            <a:t>RQ2: Does the severity of accidents change significantly across boroughs?</a:t>
          </a:r>
        </a:p>
      </dgm:t>
    </dgm:pt>
    <dgm:pt modelId="{BBB2529D-A783-4B17-9D3E-250F85A4DDED}" type="parTrans" cxnId="{6AE0DDE4-AE48-4F43-B3A6-968198BA8EA4}">
      <dgm:prSet/>
      <dgm:spPr/>
      <dgm:t>
        <a:bodyPr/>
        <a:lstStyle/>
        <a:p>
          <a:endParaRPr lang="en-US"/>
        </a:p>
      </dgm:t>
    </dgm:pt>
    <dgm:pt modelId="{55395DF3-3980-4522-924D-DD449D63AC45}" type="sibTrans" cxnId="{6AE0DDE4-AE48-4F43-B3A6-968198BA8EA4}">
      <dgm:prSet/>
      <dgm:spPr/>
      <dgm:t>
        <a:bodyPr/>
        <a:lstStyle/>
        <a:p>
          <a:endParaRPr lang="en-US"/>
        </a:p>
      </dgm:t>
    </dgm:pt>
    <dgm:pt modelId="{E1041941-15E9-4F78-8DDB-24377BADE225}">
      <dgm:prSet/>
      <dgm:spPr/>
      <dgm:t>
        <a:bodyPr/>
        <a:lstStyle/>
        <a:p>
          <a:r>
            <a:rPr lang="en-US"/>
            <a:t>H₀: The severity of accidents doesn’t change from one borough to the other relatively.</a:t>
          </a:r>
        </a:p>
      </dgm:t>
    </dgm:pt>
    <dgm:pt modelId="{FFBDBF89-FF0A-481E-8E34-13794D9B1C9C}" type="parTrans" cxnId="{87CBB8DA-4BE5-48E1-A436-37F1FAA06258}">
      <dgm:prSet/>
      <dgm:spPr/>
      <dgm:t>
        <a:bodyPr/>
        <a:lstStyle/>
        <a:p>
          <a:endParaRPr lang="en-US"/>
        </a:p>
      </dgm:t>
    </dgm:pt>
    <dgm:pt modelId="{EC858911-183E-4DA0-9037-436FA5386E6D}" type="sibTrans" cxnId="{87CBB8DA-4BE5-48E1-A436-37F1FAA06258}">
      <dgm:prSet/>
      <dgm:spPr/>
      <dgm:t>
        <a:bodyPr/>
        <a:lstStyle/>
        <a:p>
          <a:endParaRPr lang="en-US"/>
        </a:p>
      </dgm:t>
    </dgm:pt>
    <dgm:pt modelId="{F42E80D9-8A8B-4858-8ED5-EC8969649C57}">
      <dgm:prSet/>
      <dgm:spPr/>
      <dgm:t>
        <a:bodyPr/>
        <a:lstStyle/>
        <a:p>
          <a:r>
            <a:rPr lang="en-US"/>
            <a:t>Hₐ: The severity of accidents changes from one borough to the other relatively, with some boroughs experiencing higher numbers of serious accidents and other boroughs comparatively less.</a:t>
          </a:r>
        </a:p>
      </dgm:t>
    </dgm:pt>
    <dgm:pt modelId="{55BE9ED1-DAB5-4B9A-A0C5-C27C5F35E754}" type="parTrans" cxnId="{B95E711F-BA0B-478E-9422-8765AF40043A}">
      <dgm:prSet/>
      <dgm:spPr/>
      <dgm:t>
        <a:bodyPr/>
        <a:lstStyle/>
        <a:p>
          <a:endParaRPr lang="en-US"/>
        </a:p>
      </dgm:t>
    </dgm:pt>
    <dgm:pt modelId="{1F7B8180-C732-435E-8212-418F22DA4522}" type="sibTrans" cxnId="{B95E711F-BA0B-478E-9422-8765AF40043A}">
      <dgm:prSet/>
      <dgm:spPr/>
      <dgm:t>
        <a:bodyPr/>
        <a:lstStyle/>
        <a:p>
          <a:endParaRPr lang="en-US"/>
        </a:p>
      </dgm:t>
    </dgm:pt>
    <dgm:pt modelId="{AA916CE8-4BCD-49DA-A869-90BF376AA937}">
      <dgm:prSet/>
      <dgm:spPr/>
      <dgm:t>
        <a:bodyPr/>
        <a:lstStyle/>
        <a:p>
          <a:r>
            <a:rPr lang="en-US"/>
            <a:t>Result: Borough-wise distribution is showing the differences in patterns, and conclusions drawn out of it are that the areas with high traffic density may indeed have higher accident severity. For example, boroughs like Brooklyn might show higher counts, declaring further safety measures.</a:t>
          </a:r>
        </a:p>
      </dgm:t>
    </dgm:pt>
    <dgm:pt modelId="{B9F5CDD0-832F-4C29-9344-40E4DD5C534E}" type="parTrans" cxnId="{C5C44761-B680-4C23-8C1B-F8686FF9A15F}">
      <dgm:prSet/>
      <dgm:spPr/>
      <dgm:t>
        <a:bodyPr/>
        <a:lstStyle/>
        <a:p>
          <a:endParaRPr lang="en-US"/>
        </a:p>
      </dgm:t>
    </dgm:pt>
    <dgm:pt modelId="{E9A3AAEE-87FA-4A12-AC30-6E5ED35D2428}" type="sibTrans" cxnId="{C5C44761-B680-4C23-8C1B-F8686FF9A15F}">
      <dgm:prSet/>
      <dgm:spPr/>
      <dgm:t>
        <a:bodyPr/>
        <a:lstStyle/>
        <a:p>
          <a:endParaRPr lang="en-US"/>
        </a:p>
      </dgm:t>
    </dgm:pt>
    <dgm:pt modelId="{F890D748-9357-4E3D-8073-D447C21A12BF}" type="pres">
      <dgm:prSet presAssocID="{77D620ED-DC18-4052-9380-977A4628FF44}" presName="Name0" presStyleCnt="0">
        <dgm:presLayoutVars>
          <dgm:dir/>
          <dgm:animLvl val="lvl"/>
          <dgm:resizeHandles val="exact"/>
        </dgm:presLayoutVars>
      </dgm:prSet>
      <dgm:spPr/>
    </dgm:pt>
    <dgm:pt modelId="{B74AB1FF-3464-4649-A9B7-2E9B290B3B7D}" type="pres">
      <dgm:prSet presAssocID="{BE0CBE5E-EEC8-413F-93A2-221D09CA9321}" presName="boxAndChildren" presStyleCnt="0"/>
      <dgm:spPr/>
    </dgm:pt>
    <dgm:pt modelId="{7AB3524F-CC82-4C27-852D-E807F6330268}" type="pres">
      <dgm:prSet presAssocID="{BE0CBE5E-EEC8-413F-93A2-221D09CA9321}" presName="parentTextBox" presStyleLbl="node1" presStyleIdx="0" presStyleCnt="1"/>
      <dgm:spPr/>
    </dgm:pt>
    <dgm:pt modelId="{9D87AA2C-37E1-43FC-B300-50201A6C5D60}" type="pres">
      <dgm:prSet presAssocID="{BE0CBE5E-EEC8-413F-93A2-221D09CA9321}" presName="entireBox" presStyleLbl="node1" presStyleIdx="0" presStyleCnt="1"/>
      <dgm:spPr/>
    </dgm:pt>
    <dgm:pt modelId="{D2FACEDF-2642-4886-926E-8714B7C90900}" type="pres">
      <dgm:prSet presAssocID="{BE0CBE5E-EEC8-413F-93A2-221D09CA9321}" presName="descendantBox" presStyleCnt="0"/>
      <dgm:spPr/>
    </dgm:pt>
    <dgm:pt modelId="{5C633CF1-9D4E-4B66-88B5-799804754C57}" type="pres">
      <dgm:prSet presAssocID="{E1041941-15E9-4F78-8DDB-24377BADE225}" presName="childTextBox" presStyleLbl="fgAccFollowNode1" presStyleIdx="0" presStyleCnt="3">
        <dgm:presLayoutVars>
          <dgm:bulletEnabled val="1"/>
        </dgm:presLayoutVars>
      </dgm:prSet>
      <dgm:spPr/>
    </dgm:pt>
    <dgm:pt modelId="{ED5ECA51-D353-4CA0-81F9-95C46899685F}" type="pres">
      <dgm:prSet presAssocID="{F42E80D9-8A8B-4858-8ED5-EC8969649C57}" presName="childTextBox" presStyleLbl="fgAccFollowNode1" presStyleIdx="1" presStyleCnt="3">
        <dgm:presLayoutVars>
          <dgm:bulletEnabled val="1"/>
        </dgm:presLayoutVars>
      </dgm:prSet>
      <dgm:spPr/>
    </dgm:pt>
    <dgm:pt modelId="{B30F3E05-5A16-47AD-9A54-96D87ABE784A}" type="pres">
      <dgm:prSet presAssocID="{AA916CE8-4BCD-49DA-A869-90BF376AA937}" presName="childTextBox" presStyleLbl="fgAccFollowNode1" presStyleIdx="2" presStyleCnt="3">
        <dgm:presLayoutVars>
          <dgm:bulletEnabled val="1"/>
        </dgm:presLayoutVars>
      </dgm:prSet>
      <dgm:spPr/>
    </dgm:pt>
  </dgm:ptLst>
  <dgm:cxnLst>
    <dgm:cxn modelId="{464D6E03-F59C-4FA9-BB8A-00A9CD1910E6}" type="presOf" srcId="{F42E80D9-8A8B-4858-8ED5-EC8969649C57}" destId="{ED5ECA51-D353-4CA0-81F9-95C46899685F}" srcOrd="0" destOrd="0" presId="urn:microsoft.com/office/officeart/2005/8/layout/process4"/>
    <dgm:cxn modelId="{B95E711F-BA0B-478E-9422-8765AF40043A}" srcId="{BE0CBE5E-EEC8-413F-93A2-221D09CA9321}" destId="{F42E80D9-8A8B-4858-8ED5-EC8969649C57}" srcOrd="1" destOrd="0" parTransId="{55BE9ED1-DAB5-4B9A-A0C5-C27C5F35E754}" sibTransId="{1F7B8180-C732-435E-8212-418F22DA4522}"/>
    <dgm:cxn modelId="{C5C44761-B680-4C23-8C1B-F8686FF9A15F}" srcId="{BE0CBE5E-EEC8-413F-93A2-221D09CA9321}" destId="{AA916CE8-4BCD-49DA-A869-90BF376AA937}" srcOrd="2" destOrd="0" parTransId="{B9F5CDD0-832F-4C29-9344-40E4DD5C534E}" sibTransId="{E9A3AAEE-87FA-4A12-AC30-6E5ED35D2428}"/>
    <dgm:cxn modelId="{1BCD1564-4B78-4E2A-A037-F60408FA8286}" type="presOf" srcId="{E1041941-15E9-4F78-8DDB-24377BADE225}" destId="{5C633CF1-9D4E-4B66-88B5-799804754C57}" srcOrd="0" destOrd="0" presId="urn:microsoft.com/office/officeart/2005/8/layout/process4"/>
    <dgm:cxn modelId="{73966B75-0124-4991-9E52-A06073947A7A}" type="presOf" srcId="{AA916CE8-4BCD-49DA-A869-90BF376AA937}" destId="{B30F3E05-5A16-47AD-9A54-96D87ABE784A}" srcOrd="0" destOrd="0" presId="urn:microsoft.com/office/officeart/2005/8/layout/process4"/>
    <dgm:cxn modelId="{2BAB6483-A862-4B71-997F-9838394B22D3}" type="presOf" srcId="{77D620ED-DC18-4052-9380-977A4628FF44}" destId="{F890D748-9357-4E3D-8073-D447C21A12BF}" srcOrd="0" destOrd="0" presId="urn:microsoft.com/office/officeart/2005/8/layout/process4"/>
    <dgm:cxn modelId="{E8F5CA8E-D699-4C41-B07A-5E4C309EB516}" type="presOf" srcId="{BE0CBE5E-EEC8-413F-93A2-221D09CA9321}" destId="{9D87AA2C-37E1-43FC-B300-50201A6C5D60}" srcOrd="1" destOrd="0" presId="urn:microsoft.com/office/officeart/2005/8/layout/process4"/>
    <dgm:cxn modelId="{8412B6D4-27DF-4EAF-8B84-A30B499BEF13}" type="presOf" srcId="{BE0CBE5E-EEC8-413F-93A2-221D09CA9321}" destId="{7AB3524F-CC82-4C27-852D-E807F6330268}" srcOrd="0" destOrd="0" presId="urn:microsoft.com/office/officeart/2005/8/layout/process4"/>
    <dgm:cxn modelId="{87CBB8DA-4BE5-48E1-A436-37F1FAA06258}" srcId="{BE0CBE5E-EEC8-413F-93A2-221D09CA9321}" destId="{E1041941-15E9-4F78-8DDB-24377BADE225}" srcOrd="0" destOrd="0" parTransId="{FFBDBF89-FF0A-481E-8E34-13794D9B1C9C}" sibTransId="{EC858911-183E-4DA0-9037-436FA5386E6D}"/>
    <dgm:cxn modelId="{6AE0DDE4-AE48-4F43-B3A6-968198BA8EA4}" srcId="{77D620ED-DC18-4052-9380-977A4628FF44}" destId="{BE0CBE5E-EEC8-413F-93A2-221D09CA9321}" srcOrd="0" destOrd="0" parTransId="{BBB2529D-A783-4B17-9D3E-250F85A4DDED}" sibTransId="{55395DF3-3980-4522-924D-DD449D63AC45}"/>
    <dgm:cxn modelId="{2653DE2A-52E8-455D-A759-7820C218B7C6}" type="presParOf" srcId="{F890D748-9357-4E3D-8073-D447C21A12BF}" destId="{B74AB1FF-3464-4649-A9B7-2E9B290B3B7D}" srcOrd="0" destOrd="0" presId="urn:microsoft.com/office/officeart/2005/8/layout/process4"/>
    <dgm:cxn modelId="{B9BACA0C-0DB0-4418-A26C-13012A6BF2FF}" type="presParOf" srcId="{B74AB1FF-3464-4649-A9B7-2E9B290B3B7D}" destId="{7AB3524F-CC82-4C27-852D-E807F6330268}" srcOrd="0" destOrd="0" presId="urn:microsoft.com/office/officeart/2005/8/layout/process4"/>
    <dgm:cxn modelId="{4B3C5BB5-7D8D-4898-A7EA-5C53CF86EAC9}" type="presParOf" srcId="{B74AB1FF-3464-4649-A9B7-2E9B290B3B7D}" destId="{9D87AA2C-37E1-43FC-B300-50201A6C5D60}" srcOrd="1" destOrd="0" presId="urn:microsoft.com/office/officeart/2005/8/layout/process4"/>
    <dgm:cxn modelId="{66C7FFF1-1308-477B-8963-4ABB519C18EF}" type="presParOf" srcId="{B74AB1FF-3464-4649-A9B7-2E9B290B3B7D}" destId="{D2FACEDF-2642-4886-926E-8714B7C90900}" srcOrd="2" destOrd="0" presId="urn:microsoft.com/office/officeart/2005/8/layout/process4"/>
    <dgm:cxn modelId="{9A2F3AD4-54C3-4AD7-898E-A78F484C4A9B}" type="presParOf" srcId="{D2FACEDF-2642-4886-926E-8714B7C90900}" destId="{5C633CF1-9D4E-4B66-88B5-799804754C57}" srcOrd="0" destOrd="0" presId="urn:microsoft.com/office/officeart/2005/8/layout/process4"/>
    <dgm:cxn modelId="{A4261803-34EC-4243-A1EB-7816486200A8}" type="presParOf" srcId="{D2FACEDF-2642-4886-926E-8714B7C90900}" destId="{ED5ECA51-D353-4CA0-81F9-95C46899685F}" srcOrd="1" destOrd="0" presId="urn:microsoft.com/office/officeart/2005/8/layout/process4"/>
    <dgm:cxn modelId="{52B67003-3A62-4F3D-B6A7-4D45C39F3EF8}" type="presParOf" srcId="{D2FACEDF-2642-4886-926E-8714B7C90900}" destId="{B30F3E05-5A16-47AD-9A54-96D87ABE784A}" srcOrd="2"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D620ED-DC18-4052-9380-977A4628FF44}" type="doc">
      <dgm:prSet loTypeId="urn:microsoft.com/office/officeart/2005/8/layout/process4" loCatId="process" qsTypeId="urn:microsoft.com/office/officeart/2005/8/quickstyle/simple2" qsCatId="simple" csTypeId="urn:microsoft.com/office/officeart/2005/8/colors/colorful1" csCatId="colorful" phldr="1"/>
      <dgm:spPr/>
      <dgm:t>
        <a:bodyPr/>
        <a:lstStyle/>
        <a:p>
          <a:endParaRPr lang="en-US"/>
        </a:p>
      </dgm:t>
    </dgm:pt>
    <dgm:pt modelId="{BE0CBE5E-EEC8-413F-93A2-221D09CA9321}">
      <dgm:prSet/>
      <dgm:spPr/>
      <dgm:t>
        <a:bodyPr/>
        <a:lstStyle/>
        <a:p>
          <a:r>
            <a:rPr lang="en-US" dirty="0"/>
            <a:t>RQ3: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 there any direct relation between rush hours and the higher number of major accidents?</a:t>
          </a:r>
          <a:endParaRPr lang="en-US" dirty="0"/>
        </a:p>
      </dgm:t>
    </dgm:pt>
    <dgm:pt modelId="{BBB2529D-A783-4B17-9D3E-250F85A4DDED}" type="parTrans" cxnId="{6AE0DDE4-AE48-4F43-B3A6-968198BA8EA4}">
      <dgm:prSet/>
      <dgm:spPr/>
      <dgm:t>
        <a:bodyPr/>
        <a:lstStyle/>
        <a:p>
          <a:endParaRPr lang="en-US"/>
        </a:p>
      </dgm:t>
    </dgm:pt>
    <dgm:pt modelId="{55395DF3-3980-4522-924D-DD449D63AC45}" type="sibTrans" cxnId="{6AE0DDE4-AE48-4F43-B3A6-968198BA8EA4}">
      <dgm:prSet/>
      <dgm:spPr/>
      <dgm:t>
        <a:bodyPr/>
        <a:lstStyle/>
        <a:p>
          <a:endParaRPr lang="en-US"/>
        </a:p>
      </dgm:t>
    </dgm:pt>
    <dgm:pt modelId="{E1041941-15E9-4F78-8DDB-24377BADE225}">
      <dgm:prSet/>
      <dgm:spPr/>
      <dgm:t>
        <a:bodyPr/>
        <a:lstStyle/>
        <a:p>
          <a:r>
            <a:rPr lang="en-US" dirty="0"/>
            <a:t>H₀: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There is no relationship between peak hours and the frequency of major accidents.</a:t>
          </a:r>
          <a:endParaRPr lang="en-US" dirty="0"/>
        </a:p>
      </dgm:t>
    </dgm:pt>
    <dgm:pt modelId="{FFBDBF89-FF0A-481E-8E34-13794D9B1C9C}" type="parTrans" cxnId="{87CBB8DA-4BE5-48E1-A436-37F1FAA06258}">
      <dgm:prSet/>
      <dgm:spPr/>
      <dgm:t>
        <a:bodyPr/>
        <a:lstStyle/>
        <a:p>
          <a:endParaRPr lang="en-US"/>
        </a:p>
      </dgm:t>
    </dgm:pt>
    <dgm:pt modelId="{EC858911-183E-4DA0-9037-436FA5386E6D}" type="sibTrans" cxnId="{87CBB8DA-4BE5-48E1-A436-37F1FAA06258}">
      <dgm:prSet/>
      <dgm:spPr/>
      <dgm:t>
        <a:bodyPr/>
        <a:lstStyle/>
        <a:p>
          <a:endParaRPr lang="en-US"/>
        </a:p>
      </dgm:t>
    </dgm:pt>
    <dgm:pt modelId="{F42E80D9-8A8B-4858-8ED5-EC8969649C57}">
      <dgm:prSet/>
      <dgm:spPr/>
      <dgm:t>
        <a:bodyPr/>
        <a:lstStyle/>
        <a:p>
          <a:r>
            <a:rPr lang="en-US" dirty="0"/>
            <a:t>Hₐ: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Major accidents are more common during peak hours</a:t>
          </a:r>
          <a:endParaRPr lang="en-US" dirty="0"/>
        </a:p>
      </dgm:t>
    </dgm:pt>
    <dgm:pt modelId="{55BE9ED1-DAB5-4B9A-A0C5-C27C5F35E754}" type="parTrans" cxnId="{B95E711F-BA0B-478E-9422-8765AF40043A}">
      <dgm:prSet/>
      <dgm:spPr/>
      <dgm:t>
        <a:bodyPr/>
        <a:lstStyle/>
        <a:p>
          <a:endParaRPr lang="en-US"/>
        </a:p>
      </dgm:t>
    </dgm:pt>
    <dgm:pt modelId="{1F7B8180-C732-435E-8212-418F22DA4522}" type="sibTrans" cxnId="{B95E711F-BA0B-478E-9422-8765AF40043A}">
      <dgm:prSet/>
      <dgm:spPr/>
      <dgm:t>
        <a:bodyPr/>
        <a:lstStyle/>
        <a:p>
          <a:endParaRPr lang="en-US"/>
        </a:p>
      </dgm:t>
    </dgm:pt>
    <dgm:pt modelId="{AA916CE8-4BCD-49DA-A869-90BF376AA937}">
      <dgm:prSet/>
      <dgm:spPr/>
      <dgm:t>
        <a:bodyPr/>
        <a:lstStyle/>
        <a:p>
          <a:r>
            <a:rPr lang="en-US" dirty="0"/>
            <a:t>Result: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accident time analysis in our data shows that during morning and evening hours, majorly during school and office hours, accident frequency is at peak level, which supports our hypothesis that traffic congestion is directly related to the number of major accidents.</a:t>
          </a:r>
          <a:endParaRPr lang="en-US" dirty="0"/>
        </a:p>
      </dgm:t>
    </dgm:pt>
    <dgm:pt modelId="{B9F5CDD0-832F-4C29-9344-40E4DD5C534E}" type="parTrans" cxnId="{C5C44761-B680-4C23-8C1B-F8686FF9A15F}">
      <dgm:prSet/>
      <dgm:spPr/>
      <dgm:t>
        <a:bodyPr/>
        <a:lstStyle/>
        <a:p>
          <a:endParaRPr lang="en-US"/>
        </a:p>
      </dgm:t>
    </dgm:pt>
    <dgm:pt modelId="{E9A3AAEE-87FA-4A12-AC30-6E5ED35D2428}" type="sibTrans" cxnId="{C5C44761-B680-4C23-8C1B-F8686FF9A15F}">
      <dgm:prSet/>
      <dgm:spPr/>
      <dgm:t>
        <a:bodyPr/>
        <a:lstStyle/>
        <a:p>
          <a:endParaRPr lang="en-US"/>
        </a:p>
      </dgm:t>
    </dgm:pt>
    <dgm:pt modelId="{FABD79A6-A84A-4F48-A04E-CFA1D8D2BF3C}" type="pres">
      <dgm:prSet presAssocID="{77D620ED-DC18-4052-9380-977A4628FF44}" presName="Name0" presStyleCnt="0">
        <dgm:presLayoutVars>
          <dgm:dir/>
          <dgm:animLvl val="lvl"/>
          <dgm:resizeHandles val="exact"/>
        </dgm:presLayoutVars>
      </dgm:prSet>
      <dgm:spPr/>
    </dgm:pt>
    <dgm:pt modelId="{EBE9B2DF-E2C7-4873-AB0B-300A67538A47}" type="pres">
      <dgm:prSet presAssocID="{BE0CBE5E-EEC8-413F-93A2-221D09CA9321}" presName="boxAndChildren" presStyleCnt="0"/>
      <dgm:spPr/>
    </dgm:pt>
    <dgm:pt modelId="{42AB2064-65AD-4901-9DE1-39BBE3A143CF}" type="pres">
      <dgm:prSet presAssocID="{BE0CBE5E-EEC8-413F-93A2-221D09CA9321}" presName="parentTextBox" presStyleLbl="node1" presStyleIdx="0" presStyleCnt="1"/>
      <dgm:spPr/>
    </dgm:pt>
    <dgm:pt modelId="{0C19271C-C0EF-431A-BF63-D5458B809704}" type="pres">
      <dgm:prSet presAssocID="{BE0CBE5E-EEC8-413F-93A2-221D09CA9321}" presName="entireBox" presStyleLbl="node1" presStyleIdx="0" presStyleCnt="1"/>
      <dgm:spPr/>
    </dgm:pt>
    <dgm:pt modelId="{6E5B3AE4-37D2-4E5D-8ECB-2B3968A268E8}" type="pres">
      <dgm:prSet presAssocID="{BE0CBE5E-EEC8-413F-93A2-221D09CA9321}" presName="descendantBox" presStyleCnt="0"/>
      <dgm:spPr/>
    </dgm:pt>
    <dgm:pt modelId="{A02EFCF3-D659-4D43-832C-1C23CB8A1CEF}" type="pres">
      <dgm:prSet presAssocID="{E1041941-15E9-4F78-8DDB-24377BADE225}" presName="childTextBox" presStyleLbl="fgAccFollowNode1" presStyleIdx="0" presStyleCnt="3">
        <dgm:presLayoutVars>
          <dgm:bulletEnabled val="1"/>
        </dgm:presLayoutVars>
      </dgm:prSet>
      <dgm:spPr/>
    </dgm:pt>
    <dgm:pt modelId="{36443D47-C62C-48AE-AB5A-5D4DF99EAA17}" type="pres">
      <dgm:prSet presAssocID="{F42E80D9-8A8B-4858-8ED5-EC8969649C57}" presName="childTextBox" presStyleLbl="fgAccFollowNode1" presStyleIdx="1" presStyleCnt="3">
        <dgm:presLayoutVars>
          <dgm:bulletEnabled val="1"/>
        </dgm:presLayoutVars>
      </dgm:prSet>
      <dgm:spPr/>
    </dgm:pt>
    <dgm:pt modelId="{E17E3F84-FCD9-476F-93FC-D6747130F911}" type="pres">
      <dgm:prSet presAssocID="{AA916CE8-4BCD-49DA-A869-90BF376AA937}" presName="childTextBox" presStyleLbl="fgAccFollowNode1" presStyleIdx="2" presStyleCnt="3">
        <dgm:presLayoutVars>
          <dgm:bulletEnabled val="1"/>
        </dgm:presLayoutVars>
      </dgm:prSet>
      <dgm:spPr/>
    </dgm:pt>
  </dgm:ptLst>
  <dgm:cxnLst>
    <dgm:cxn modelId="{F994BA13-B51D-4A48-B7B5-59BB653D946F}" type="presOf" srcId="{BE0CBE5E-EEC8-413F-93A2-221D09CA9321}" destId="{42AB2064-65AD-4901-9DE1-39BBE3A143CF}" srcOrd="0" destOrd="0" presId="urn:microsoft.com/office/officeart/2005/8/layout/process4"/>
    <dgm:cxn modelId="{B95E711F-BA0B-478E-9422-8765AF40043A}" srcId="{BE0CBE5E-EEC8-413F-93A2-221D09CA9321}" destId="{F42E80D9-8A8B-4858-8ED5-EC8969649C57}" srcOrd="1" destOrd="0" parTransId="{55BE9ED1-DAB5-4B9A-A0C5-C27C5F35E754}" sibTransId="{1F7B8180-C732-435E-8212-418F22DA4522}"/>
    <dgm:cxn modelId="{C5C44761-B680-4C23-8C1B-F8686FF9A15F}" srcId="{BE0CBE5E-EEC8-413F-93A2-221D09CA9321}" destId="{AA916CE8-4BCD-49DA-A869-90BF376AA937}" srcOrd="2" destOrd="0" parTransId="{B9F5CDD0-832F-4C29-9344-40E4DD5C534E}" sibTransId="{E9A3AAEE-87FA-4A12-AC30-6E5ED35D2428}"/>
    <dgm:cxn modelId="{EF746569-1815-47D6-B574-F7FD183FBC4F}" type="presOf" srcId="{F42E80D9-8A8B-4858-8ED5-EC8969649C57}" destId="{36443D47-C62C-48AE-AB5A-5D4DF99EAA17}" srcOrd="0" destOrd="0" presId="urn:microsoft.com/office/officeart/2005/8/layout/process4"/>
    <dgm:cxn modelId="{6E790D50-5C5D-435F-AAC4-FF65846D3276}" type="presOf" srcId="{77D620ED-DC18-4052-9380-977A4628FF44}" destId="{FABD79A6-A84A-4F48-A04E-CFA1D8D2BF3C}" srcOrd="0" destOrd="0" presId="urn:microsoft.com/office/officeart/2005/8/layout/process4"/>
    <dgm:cxn modelId="{DBFA5F70-7605-40A2-A467-74A1FAFF72FC}" type="presOf" srcId="{BE0CBE5E-EEC8-413F-93A2-221D09CA9321}" destId="{0C19271C-C0EF-431A-BF63-D5458B809704}" srcOrd="1" destOrd="0" presId="urn:microsoft.com/office/officeart/2005/8/layout/process4"/>
    <dgm:cxn modelId="{112022D1-A446-43FD-B200-20FEE312DCB5}" type="presOf" srcId="{AA916CE8-4BCD-49DA-A869-90BF376AA937}" destId="{E17E3F84-FCD9-476F-93FC-D6747130F911}" srcOrd="0" destOrd="0" presId="urn:microsoft.com/office/officeart/2005/8/layout/process4"/>
    <dgm:cxn modelId="{F47AE5D6-897B-49CC-9C2C-713A6C79D91B}" type="presOf" srcId="{E1041941-15E9-4F78-8DDB-24377BADE225}" destId="{A02EFCF3-D659-4D43-832C-1C23CB8A1CEF}" srcOrd="0" destOrd="0" presId="urn:microsoft.com/office/officeart/2005/8/layout/process4"/>
    <dgm:cxn modelId="{87CBB8DA-4BE5-48E1-A436-37F1FAA06258}" srcId="{BE0CBE5E-EEC8-413F-93A2-221D09CA9321}" destId="{E1041941-15E9-4F78-8DDB-24377BADE225}" srcOrd="0" destOrd="0" parTransId="{FFBDBF89-FF0A-481E-8E34-13794D9B1C9C}" sibTransId="{EC858911-183E-4DA0-9037-436FA5386E6D}"/>
    <dgm:cxn modelId="{6AE0DDE4-AE48-4F43-B3A6-968198BA8EA4}" srcId="{77D620ED-DC18-4052-9380-977A4628FF44}" destId="{BE0CBE5E-EEC8-413F-93A2-221D09CA9321}" srcOrd="0" destOrd="0" parTransId="{BBB2529D-A783-4B17-9D3E-250F85A4DDED}" sibTransId="{55395DF3-3980-4522-924D-DD449D63AC45}"/>
    <dgm:cxn modelId="{A6831645-5C5F-4132-BA99-49EF1C0C475B}" type="presParOf" srcId="{FABD79A6-A84A-4F48-A04E-CFA1D8D2BF3C}" destId="{EBE9B2DF-E2C7-4873-AB0B-300A67538A47}" srcOrd="0" destOrd="0" presId="urn:microsoft.com/office/officeart/2005/8/layout/process4"/>
    <dgm:cxn modelId="{EB62413B-7962-43DF-80DE-178BF63E83CA}" type="presParOf" srcId="{EBE9B2DF-E2C7-4873-AB0B-300A67538A47}" destId="{42AB2064-65AD-4901-9DE1-39BBE3A143CF}" srcOrd="0" destOrd="0" presId="urn:microsoft.com/office/officeart/2005/8/layout/process4"/>
    <dgm:cxn modelId="{1ADE605F-08CB-489B-A510-5340410F5996}" type="presParOf" srcId="{EBE9B2DF-E2C7-4873-AB0B-300A67538A47}" destId="{0C19271C-C0EF-431A-BF63-D5458B809704}" srcOrd="1" destOrd="0" presId="urn:microsoft.com/office/officeart/2005/8/layout/process4"/>
    <dgm:cxn modelId="{115A6BD7-3176-4C28-AE91-71A4AC4E26F0}" type="presParOf" srcId="{EBE9B2DF-E2C7-4873-AB0B-300A67538A47}" destId="{6E5B3AE4-37D2-4E5D-8ECB-2B3968A268E8}" srcOrd="2" destOrd="0" presId="urn:microsoft.com/office/officeart/2005/8/layout/process4"/>
    <dgm:cxn modelId="{700C7CDC-10BA-49F4-BC98-3EB6947DD006}" type="presParOf" srcId="{6E5B3AE4-37D2-4E5D-8ECB-2B3968A268E8}" destId="{A02EFCF3-D659-4D43-832C-1C23CB8A1CEF}" srcOrd="0" destOrd="0" presId="urn:microsoft.com/office/officeart/2005/8/layout/process4"/>
    <dgm:cxn modelId="{08CEBC6A-AB30-4702-89B5-9E72BD9BD066}" type="presParOf" srcId="{6E5B3AE4-37D2-4E5D-8ECB-2B3968A268E8}" destId="{36443D47-C62C-48AE-AB5A-5D4DF99EAA17}" srcOrd="1" destOrd="0" presId="urn:microsoft.com/office/officeart/2005/8/layout/process4"/>
    <dgm:cxn modelId="{FCEE0258-19E8-4185-B987-587F5F0229B8}" type="presParOf" srcId="{6E5B3AE4-37D2-4E5D-8ECB-2B3968A268E8}" destId="{E17E3F84-FCD9-476F-93FC-D6747130F911}" srcOrd="2"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D620ED-DC18-4052-9380-977A4628FF44}" type="doc">
      <dgm:prSet loTypeId="urn:microsoft.com/office/officeart/2005/8/layout/process4" loCatId="process" qsTypeId="urn:microsoft.com/office/officeart/2005/8/quickstyle/simple2" qsCatId="simple" csTypeId="urn:microsoft.com/office/officeart/2005/8/colors/colorful1" csCatId="colorful" phldr="1"/>
      <dgm:spPr/>
      <dgm:t>
        <a:bodyPr/>
        <a:lstStyle/>
        <a:p>
          <a:endParaRPr lang="en-US"/>
        </a:p>
      </dgm:t>
    </dgm:pt>
    <dgm:pt modelId="{BE0CBE5E-EEC8-413F-93A2-221D09CA9321}">
      <dgm:prSet/>
      <dgm:spPr/>
      <dgm:t>
        <a:bodyPr/>
        <a:lstStyle/>
        <a:p>
          <a:r>
            <a:rPr lang="en-US" dirty="0"/>
            <a:t>RQ4: </a:t>
          </a:r>
          <a:r>
            <a:rPr lang="en-US" dirty="0">
              <a:latin typeface="Times New Roman" panose="02020603050405020304" pitchFamily="18" charset="0"/>
              <a:cs typeface="Times New Roman" panose="02020603050405020304" pitchFamily="18" charset="0"/>
            </a:rPr>
            <a:t>To what extent do the models Logistic Regression and Random Forests predict </a:t>
          </a:r>
          <a:r>
            <a:rPr lang="en-US" b="1" dirty="0">
              <a:latin typeface="Times New Roman" panose="02020603050405020304" pitchFamily="18" charset="0"/>
              <a:cs typeface="Times New Roman" panose="02020603050405020304" pitchFamily="18" charset="0"/>
            </a:rPr>
            <a:t>severe vs. non-severe accidents</a:t>
          </a:r>
          <a:r>
            <a:rPr lang="en-US" dirty="0">
              <a:latin typeface="Times New Roman" panose="02020603050405020304" pitchFamily="18" charset="0"/>
              <a:cs typeface="Times New Roman" panose="02020603050405020304" pitchFamily="18" charset="0"/>
            </a:rPr>
            <a:t>?</a:t>
          </a:r>
          <a:endParaRPr lang="en-US" dirty="0"/>
        </a:p>
      </dgm:t>
    </dgm:pt>
    <dgm:pt modelId="{BBB2529D-A783-4B17-9D3E-250F85A4DDED}" type="parTrans" cxnId="{6AE0DDE4-AE48-4F43-B3A6-968198BA8EA4}">
      <dgm:prSet/>
      <dgm:spPr/>
      <dgm:t>
        <a:bodyPr/>
        <a:lstStyle/>
        <a:p>
          <a:endParaRPr lang="en-US"/>
        </a:p>
      </dgm:t>
    </dgm:pt>
    <dgm:pt modelId="{55395DF3-3980-4522-924D-DD449D63AC45}" type="sibTrans" cxnId="{6AE0DDE4-AE48-4F43-B3A6-968198BA8EA4}">
      <dgm:prSet/>
      <dgm:spPr/>
      <dgm:t>
        <a:bodyPr/>
        <a:lstStyle/>
        <a:p>
          <a:endParaRPr lang="en-US"/>
        </a:p>
      </dgm:t>
    </dgm:pt>
    <dgm:pt modelId="{E1041941-15E9-4F78-8DDB-24377BADE225}">
      <dgm:prSet/>
      <dgm:spPr/>
      <dgm:t>
        <a:bodyPr/>
        <a:lstStyle/>
        <a:p>
          <a:r>
            <a:rPr lang="en-US" dirty="0"/>
            <a:t>H₀: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and Random Forest models perform equally well in predicting severe accidents.</a:t>
          </a:r>
          <a:endParaRPr lang="en-US" dirty="0"/>
        </a:p>
      </dgm:t>
    </dgm:pt>
    <dgm:pt modelId="{FFBDBF89-FF0A-481E-8E34-13794D9B1C9C}" type="parTrans" cxnId="{87CBB8DA-4BE5-48E1-A436-37F1FAA06258}">
      <dgm:prSet/>
      <dgm:spPr/>
      <dgm:t>
        <a:bodyPr/>
        <a:lstStyle/>
        <a:p>
          <a:endParaRPr lang="en-US"/>
        </a:p>
      </dgm:t>
    </dgm:pt>
    <dgm:pt modelId="{EC858911-183E-4DA0-9037-436FA5386E6D}" type="sibTrans" cxnId="{87CBB8DA-4BE5-48E1-A436-37F1FAA06258}">
      <dgm:prSet/>
      <dgm:spPr/>
      <dgm:t>
        <a:bodyPr/>
        <a:lstStyle/>
        <a:p>
          <a:endParaRPr lang="en-US"/>
        </a:p>
      </dgm:t>
    </dgm:pt>
    <dgm:pt modelId="{F42E80D9-8A8B-4858-8ED5-EC8969649C57}">
      <dgm:prSet/>
      <dgm:spPr/>
      <dgm:t>
        <a:bodyPr/>
        <a:lstStyle/>
        <a:p>
          <a:r>
            <a:rPr lang="en-US" dirty="0"/>
            <a:t>Hₐ: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Random Forest performs better than Logistic Regression in predicting severe accidents due to class imbalance.</a:t>
          </a:r>
          <a:endParaRPr lang="en-US" dirty="0"/>
        </a:p>
      </dgm:t>
    </dgm:pt>
    <dgm:pt modelId="{55BE9ED1-DAB5-4B9A-A0C5-C27C5F35E754}" type="parTrans" cxnId="{B95E711F-BA0B-478E-9422-8765AF40043A}">
      <dgm:prSet/>
      <dgm:spPr/>
      <dgm:t>
        <a:bodyPr/>
        <a:lstStyle/>
        <a:p>
          <a:endParaRPr lang="en-US"/>
        </a:p>
      </dgm:t>
    </dgm:pt>
    <dgm:pt modelId="{1F7B8180-C732-435E-8212-418F22DA4522}" type="sibTrans" cxnId="{B95E711F-BA0B-478E-9422-8765AF40043A}">
      <dgm:prSet/>
      <dgm:spPr/>
      <dgm:t>
        <a:bodyPr/>
        <a:lstStyle/>
        <a:p>
          <a:endParaRPr lang="en-US"/>
        </a:p>
      </dgm:t>
    </dgm:pt>
    <dgm:pt modelId="{AA916CE8-4BCD-49DA-A869-90BF376AA937}">
      <dgm:prSet/>
      <dgm:spPr/>
      <dgm:t>
        <a:bodyPr/>
        <a:lstStyle/>
        <a:p>
          <a:r>
            <a:rPr lang="en-US" dirty="0"/>
            <a:t>Result: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shows high accuracy of 72% for non-severe accidents but fails to identify severe ones due to imbalance. Random Forest, accuracy is 70%, and it better captured minority class patterns.</a:t>
          </a:r>
          <a:endParaRPr lang="en-US" dirty="0"/>
        </a:p>
      </dgm:t>
    </dgm:pt>
    <dgm:pt modelId="{B9F5CDD0-832F-4C29-9344-40E4DD5C534E}" type="parTrans" cxnId="{C5C44761-B680-4C23-8C1B-F8686FF9A15F}">
      <dgm:prSet/>
      <dgm:spPr/>
      <dgm:t>
        <a:bodyPr/>
        <a:lstStyle/>
        <a:p>
          <a:endParaRPr lang="en-US"/>
        </a:p>
      </dgm:t>
    </dgm:pt>
    <dgm:pt modelId="{E9A3AAEE-87FA-4A12-AC30-6E5ED35D2428}" type="sibTrans" cxnId="{C5C44761-B680-4C23-8C1B-F8686FF9A15F}">
      <dgm:prSet/>
      <dgm:spPr/>
      <dgm:t>
        <a:bodyPr/>
        <a:lstStyle/>
        <a:p>
          <a:endParaRPr lang="en-US"/>
        </a:p>
      </dgm:t>
    </dgm:pt>
    <dgm:pt modelId="{38620D52-C308-4B5D-97F0-64AA5782704F}" type="pres">
      <dgm:prSet presAssocID="{77D620ED-DC18-4052-9380-977A4628FF44}" presName="Name0" presStyleCnt="0">
        <dgm:presLayoutVars>
          <dgm:dir/>
          <dgm:animLvl val="lvl"/>
          <dgm:resizeHandles val="exact"/>
        </dgm:presLayoutVars>
      </dgm:prSet>
      <dgm:spPr/>
    </dgm:pt>
    <dgm:pt modelId="{74D5BB3C-2DDE-4C87-8597-B0E2408426F1}" type="pres">
      <dgm:prSet presAssocID="{BE0CBE5E-EEC8-413F-93A2-221D09CA9321}" presName="boxAndChildren" presStyleCnt="0"/>
      <dgm:spPr/>
    </dgm:pt>
    <dgm:pt modelId="{49246BDD-E3D7-444B-A03B-D4B62D614E99}" type="pres">
      <dgm:prSet presAssocID="{BE0CBE5E-EEC8-413F-93A2-221D09CA9321}" presName="parentTextBox" presStyleLbl="node1" presStyleIdx="0" presStyleCnt="1"/>
      <dgm:spPr/>
    </dgm:pt>
    <dgm:pt modelId="{193CD7AD-F41D-4471-93B6-4D77E50E9A50}" type="pres">
      <dgm:prSet presAssocID="{BE0CBE5E-EEC8-413F-93A2-221D09CA9321}" presName="entireBox" presStyleLbl="node1" presStyleIdx="0" presStyleCnt="1"/>
      <dgm:spPr/>
    </dgm:pt>
    <dgm:pt modelId="{25568D60-43D6-41ED-9D8A-5E72E4EA7219}" type="pres">
      <dgm:prSet presAssocID="{BE0CBE5E-EEC8-413F-93A2-221D09CA9321}" presName="descendantBox" presStyleCnt="0"/>
      <dgm:spPr/>
    </dgm:pt>
    <dgm:pt modelId="{75A2B636-42D2-41B6-A903-964C2996AEC6}" type="pres">
      <dgm:prSet presAssocID="{E1041941-15E9-4F78-8DDB-24377BADE225}" presName="childTextBox" presStyleLbl="fgAccFollowNode1" presStyleIdx="0" presStyleCnt="3">
        <dgm:presLayoutVars>
          <dgm:bulletEnabled val="1"/>
        </dgm:presLayoutVars>
      </dgm:prSet>
      <dgm:spPr/>
    </dgm:pt>
    <dgm:pt modelId="{01300342-5DF8-4D03-AB4D-51C489AC12BB}" type="pres">
      <dgm:prSet presAssocID="{F42E80D9-8A8B-4858-8ED5-EC8969649C57}" presName="childTextBox" presStyleLbl="fgAccFollowNode1" presStyleIdx="1" presStyleCnt="3">
        <dgm:presLayoutVars>
          <dgm:bulletEnabled val="1"/>
        </dgm:presLayoutVars>
      </dgm:prSet>
      <dgm:spPr/>
    </dgm:pt>
    <dgm:pt modelId="{5D14D8D5-C2F6-426B-8F2D-A1CC6FFDAFC5}" type="pres">
      <dgm:prSet presAssocID="{AA916CE8-4BCD-49DA-A869-90BF376AA937}" presName="childTextBox" presStyleLbl="fgAccFollowNode1" presStyleIdx="2" presStyleCnt="3">
        <dgm:presLayoutVars>
          <dgm:bulletEnabled val="1"/>
        </dgm:presLayoutVars>
      </dgm:prSet>
      <dgm:spPr/>
    </dgm:pt>
  </dgm:ptLst>
  <dgm:cxnLst>
    <dgm:cxn modelId="{C6B86512-FE8F-44A6-BDC7-6DCCEC9EC89E}" type="presOf" srcId="{F42E80D9-8A8B-4858-8ED5-EC8969649C57}" destId="{01300342-5DF8-4D03-AB4D-51C489AC12BB}" srcOrd="0" destOrd="0" presId="urn:microsoft.com/office/officeart/2005/8/layout/process4"/>
    <dgm:cxn modelId="{C52C4C14-ED20-40CE-9652-201FCBE890C1}" type="presOf" srcId="{BE0CBE5E-EEC8-413F-93A2-221D09CA9321}" destId="{193CD7AD-F41D-4471-93B6-4D77E50E9A50}" srcOrd="1" destOrd="0" presId="urn:microsoft.com/office/officeart/2005/8/layout/process4"/>
    <dgm:cxn modelId="{B95E711F-BA0B-478E-9422-8765AF40043A}" srcId="{BE0CBE5E-EEC8-413F-93A2-221D09CA9321}" destId="{F42E80D9-8A8B-4858-8ED5-EC8969649C57}" srcOrd="1" destOrd="0" parTransId="{55BE9ED1-DAB5-4B9A-A0C5-C27C5F35E754}" sibTransId="{1F7B8180-C732-435E-8212-418F22DA4522}"/>
    <dgm:cxn modelId="{C5C44761-B680-4C23-8C1B-F8686FF9A15F}" srcId="{BE0CBE5E-EEC8-413F-93A2-221D09CA9321}" destId="{AA916CE8-4BCD-49DA-A869-90BF376AA937}" srcOrd="2" destOrd="0" parTransId="{B9F5CDD0-832F-4C29-9344-40E4DD5C534E}" sibTransId="{E9A3AAEE-87FA-4A12-AC30-6E5ED35D2428}"/>
    <dgm:cxn modelId="{E72B2575-335D-4F4C-BF9D-3B47172D88AE}" type="presOf" srcId="{E1041941-15E9-4F78-8DDB-24377BADE225}" destId="{75A2B636-42D2-41B6-A903-964C2996AEC6}" srcOrd="0" destOrd="0" presId="urn:microsoft.com/office/officeart/2005/8/layout/process4"/>
    <dgm:cxn modelId="{DCEB07A3-C28C-4922-96BC-A49C782BB942}" type="presOf" srcId="{BE0CBE5E-EEC8-413F-93A2-221D09CA9321}" destId="{49246BDD-E3D7-444B-A03B-D4B62D614E99}" srcOrd="0" destOrd="0" presId="urn:microsoft.com/office/officeart/2005/8/layout/process4"/>
    <dgm:cxn modelId="{87CBB8DA-4BE5-48E1-A436-37F1FAA06258}" srcId="{BE0CBE5E-EEC8-413F-93A2-221D09CA9321}" destId="{E1041941-15E9-4F78-8DDB-24377BADE225}" srcOrd="0" destOrd="0" parTransId="{FFBDBF89-FF0A-481E-8E34-13794D9B1C9C}" sibTransId="{EC858911-183E-4DA0-9037-436FA5386E6D}"/>
    <dgm:cxn modelId="{6AE0DDE4-AE48-4F43-B3A6-968198BA8EA4}" srcId="{77D620ED-DC18-4052-9380-977A4628FF44}" destId="{BE0CBE5E-EEC8-413F-93A2-221D09CA9321}" srcOrd="0" destOrd="0" parTransId="{BBB2529D-A783-4B17-9D3E-250F85A4DDED}" sibTransId="{55395DF3-3980-4522-924D-DD449D63AC45}"/>
    <dgm:cxn modelId="{4F39BAEA-D388-4AFA-B9E6-1AD41997F4C7}" type="presOf" srcId="{AA916CE8-4BCD-49DA-A869-90BF376AA937}" destId="{5D14D8D5-C2F6-426B-8F2D-A1CC6FFDAFC5}" srcOrd="0" destOrd="0" presId="urn:microsoft.com/office/officeart/2005/8/layout/process4"/>
    <dgm:cxn modelId="{C26B65FA-E950-4F7B-8A05-B9DE29AD0545}" type="presOf" srcId="{77D620ED-DC18-4052-9380-977A4628FF44}" destId="{38620D52-C308-4B5D-97F0-64AA5782704F}" srcOrd="0" destOrd="0" presId="urn:microsoft.com/office/officeart/2005/8/layout/process4"/>
    <dgm:cxn modelId="{515B16E9-C6F3-4D56-86CC-B8A8DB2FC41F}" type="presParOf" srcId="{38620D52-C308-4B5D-97F0-64AA5782704F}" destId="{74D5BB3C-2DDE-4C87-8597-B0E2408426F1}" srcOrd="0" destOrd="0" presId="urn:microsoft.com/office/officeart/2005/8/layout/process4"/>
    <dgm:cxn modelId="{758E801D-BDE6-42B4-B7EA-FE9F0E63083C}" type="presParOf" srcId="{74D5BB3C-2DDE-4C87-8597-B0E2408426F1}" destId="{49246BDD-E3D7-444B-A03B-D4B62D614E99}" srcOrd="0" destOrd="0" presId="urn:microsoft.com/office/officeart/2005/8/layout/process4"/>
    <dgm:cxn modelId="{94C5B9B1-41B7-4FE4-84A2-C7E1D62516C4}" type="presParOf" srcId="{74D5BB3C-2DDE-4C87-8597-B0E2408426F1}" destId="{193CD7AD-F41D-4471-93B6-4D77E50E9A50}" srcOrd="1" destOrd="0" presId="urn:microsoft.com/office/officeart/2005/8/layout/process4"/>
    <dgm:cxn modelId="{01CBC757-BBBA-4316-8D69-8F3B0C820455}" type="presParOf" srcId="{74D5BB3C-2DDE-4C87-8597-B0E2408426F1}" destId="{25568D60-43D6-41ED-9D8A-5E72E4EA7219}" srcOrd="2" destOrd="0" presId="urn:microsoft.com/office/officeart/2005/8/layout/process4"/>
    <dgm:cxn modelId="{636FF013-4A1A-4ED1-BE0A-77A96C920279}" type="presParOf" srcId="{25568D60-43D6-41ED-9D8A-5E72E4EA7219}" destId="{75A2B636-42D2-41B6-A903-964C2996AEC6}" srcOrd="0" destOrd="0" presId="urn:microsoft.com/office/officeart/2005/8/layout/process4"/>
    <dgm:cxn modelId="{7040EDA6-A8B9-482D-81EA-4EA8A7E788FC}" type="presParOf" srcId="{25568D60-43D6-41ED-9D8A-5E72E4EA7219}" destId="{01300342-5DF8-4D03-AB4D-51C489AC12BB}" srcOrd="1" destOrd="0" presId="urn:microsoft.com/office/officeart/2005/8/layout/process4"/>
    <dgm:cxn modelId="{A83A4A60-7DAB-41F9-A208-28EDF81A6873}" type="presParOf" srcId="{25568D60-43D6-41ED-9D8A-5E72E4EA7219}" destId="{5D14D8D5-C2F6-426B-8F2D-A1CC6FFDAFC5}" srcOrd="2"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C12585-F19E-401C-B7B0-3E3B03634A8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9ED317C-99DE-4F5F-B8AE-0EC4CC7E93E6}">
      <dgm:prSet/>
      <dgm:spPr/>
      <dgm:t>
        <a:bodyPr/>
        <a:lstStyle/>
        <a:p>
          <a:r>
            <a:rPr lang="en-US" dirty="0"/>
            <a:t> </a:t>
          </a:r>
        </a:p>
      </dgm:t>
    </dgm:pt>
    <dgm:pt modelId="{0FA50B6A-D872-4C9C-93D5-B124ED10F880}" type="parTrans" cxnId="{398D6AFB-544B-4C57-A457-F6C532BE796F}">
      <dgm:prSet/>
      <dgm:spPr/>
      <dgm:t>
        <a:bodyPr/>
        <a:lstStyle/>
        <a:p>
          <a:endParaRPr lang="en-US"/>
        </a:p>
      </dgm:t>
    </dgm:pt>
    <dgm:pt modelId="{A9AF6A78-9BC1-42D5-9F17-DD73767AD428}" type="sibTrans" cxnId="{398D6AFB-544B-4C57-A457-F6C532BE796F}">
      <dgm:prSet/>
      <dgm:spPr/>
      <dgm:t>
        <a:bodyPr/>
        <a:lstStyle/>
        <a:p>
          <a:endParaRPr lang="en-US"/>
        </a:p>
      </dgm:t>
    </dgm:pt>
    <dgm:pt modelId="{4A0BD3D0-C360-49D3-A1B7-6DB3C0A2F97C}">
      <dgm:prSet/>
      <dgm:spPr/>
      <dgm:t>
        <a:bodyPr/>
        <a:lstStyle/>
        <a:p>
          <a:r>
            <a:rPr lang="en-US"/>
            <a:t>Properly estimating the severity of road accidents is essential regarding highway security as well as health. </a:t>
          </a:r>
        </a:p>
      </dgm:t>
    </dgm:pt>
    <dgm:pt modelId="{07BD73CB-AEDB-48AD-8896-DC93EDF82B79}" type="parTrans" cxnId="{197F63FB-7F95-4392-9224-2D5271970DB2}">
      <dgm:prSet/>
      <dgm:spPr/>
      <dgm:t>
        <a:bodyPr/>
        <a:lstStyle/>
        <a:p>
          <a:endParaRPr lang="en-US"/>
        </a:p>
      </dgm:t>
    </dgm:pt>
    <dgm:pt modelId="{5C223998-397A-4494-83FB-6A5C7EABD849}" type="sibTrans" cxnId="{197F63FB-7F95-4392-9224-2D5271970DB2}">
      <dgm:prSet/>
      <dgm:spPr/>
      <dgm:t>
        <a:bodyPr/>
        <a:lstStyle/>
        <a:p>
          <a:endParaRPr lang="en-US"/>
        </a:p>
      </dgm:t>
    </dgm:pt>
    <dgm:pt modelId="{3AEC5702-DAAA-493A-A68E-1C22E61D0987}">
      <dgm:prSet/>
      <dgm:spPr/>
      <dgm:t>
        <a:bodyPr/>
        <a:lstStyle/>
        <a:p>
          <a:r>
            <a:rPr lang="en-US"/>
            <a:t>For forecasting complex road conditions, considerable traffic, and changing weather, advanced models are helpful. </a:t>
          </a:r>
        </a:p>
      </dgm:t>
    </dgm:pt>
    <dgm:pt modelId="{4A11719F-ADEC-4DAD-B530-43743EBE6206}" type="parTrans" cxnId="{7FD848FD-FF38-4A1F-9E3B-F14AB8CEA394}">
      <dgm:prSet/>
      <dgm:spPr/>
      <dgm:t>
        <a:bodyPr/>
        <a:lstStyle/>
        <a:p>
          <a:endParaRPr lang="en-US"/>
        </a:p>
      </dgm:t>
    </dgm:pt>
    <dgm:pt modelId="{5A5DA3D2-23BE-4865-9E51-31E01B2A3BA7}" type="sibTrans" cxnId="{7FD848FD-FF38-4A1F-9E3B-F14AB8CEA394}">
      <dgm:prSet/>
      <dgm:spPr/>
      <dgm:t>
        <a:bodyPr/>
        <a:lstStyle/>
        <a:p>
          <a:endParaRPr lang="en-US"/>
        </a:p>
      </dgm:t>
    </dgm:pt>
    <dgm:pt modelId="{8FCCF079-AA50-45ED-BFA2-D9BA0994FB9E}">
      <dgm:prSet/>
      <dgm:spPr/>
      <dgm:t>
        <a:bodyPr/>
        <a:lstStyle/>
        <a:p>
          <a:r>
            <a:rPr lang="en-US"/>
            <a:t>Using machine learning models with basic algorithms to deep learning, one may forecast the severity of accidents by analyzing driving behavior, road conditions, and weather (Celik &amp; Sevli, 2022; Zheng et al., 2018). </a:t>
          </a:r>
        </a:p>
      </dgm:t>
    </dgm:pt>
    <dgm:pt modelId="{B7CC28AD-D45A-45D2-9BAF-61C28EF2F4A0}" type="parTrans" cxnId="{0B3820CF-C8F9-493C-BAED-7DC7245CC5AE}">
      <dgm:prSet/>
      <dgm:spPr/>
      <dgm:t>
        <a:bodyPr/>
        <a:lstStyle/>
        <a:p>
          <a:endParaRPr lang="en-US"/>
        </a:p>
      </dgm:t>
    </dgm:pt>
    <dgm:pt modelId="{85CA0190-FC0B-4815-AA9A-BA900B6F0313}" type="sibTrans" cxnId="{0B3820CF-C8F9-493C-BAED-7DC7245CC5AE}">
      <dgm:prSet/>
      <dgm:spPr/>
      <dgm:t>
        <a:bodyPr/>
        <a:lstStyle/>
        <a:p>
          <a:endParaRPr lang="en-US"/>
        </a:p>
      </dgm:t>
    </dgm:pt>
    <dgm:pt modelId="{4E5A83F4-A90E-4177-8DFF-A359CA50AE07}">
      <dgm:prSet/>
      <dgm:spPr/>
      <dgm:t>
        <a:bodyPr/>
        <a:lstStyle/>
        <a:p>
          <a:r>
            <a:rPr lang="en-US"/>
            <a:t>Evaluated fourteen scholarly papers for the prediction of trends, issues, and potential advancement in accidents severity.</a:t>
          </a:r>
        </a:p>
      </dgm:t>
    </dgm:pt>
    <dgm:pt modelId="{777845D5-3BF9-4178-B99E-CF7A6F6F3937}" type="parTrans" cxnId="{F803FACA-305B-4902-B03D-8F062396DB0B}">
      <dgm:prSet/>
      <dgm:spPr/>
      <dgm:t>
        <a:bodyPr/>
        <a:lstStyle/>
        <a:p>
          <a:endParaRPr lang="en-US"/>
        </a:p>
      </dgm:t>
    </dgm:pt>
    <dgm:pt modelId="{A8C1BC73-AED9-4C5C-8A42-DFDA414D3553}" type="sibTrans" cxnId="{F803FACA-305B-4902-B03D-8F062396DB0B}">
      <dgm:prSet/>
      <dgm:spPr/>
      <dgm:t>
        <a:bodyPr/>
        <a:lstStyle/>
        <a:p>
          <a:endParaRPr lang="en-US"/>
        </a:p>
      </dgm:t>
    </dgm:pt>
    <dgm:pt modelId="{B560B741-58E7-46BA-9229-02150EB02EA8}" type="pres">
      <dgm:prSet presAssocID="{2BC12585-F19E-401C-B7B0-3E3B03634A85}" presName="root" presStyleCnt="0">
        <dgm:presLayoutVars>
          <dgm:dir/>
          <dgm:resizeHandles val="exact"/>
        </dgm:presLayoutVars>
      </dgm:prSet>
      <dgm:spPr/>
    </dgm:pt>
    <dgm:pt modelId="{B254C310-3049-4DAF-94F3-744234488141}" type="pres">
      <dgm:prSet presAssocID="{79ED317C-99DE-4F5F-B8AE-0EC4CC7E93E6}" presName="compNode" presStyleCnt="0"/>
      <dgm:spPr/>
    </dgm:pt>
    <dgm:pt modelId="{6623AB22-9AB1-4518-B492-6E2E638CD363}" type="pres">
      <dgm:prSet presAssocID="{79ED317C-99DE-4F5F-B8AE-0EC4CC7E93E6}" presName="iconRect" presStyleLbl="node1" presStyleIdx="0" presStyleCnt="5" custLinFactNeighborX="5789" custLinFactNeighborY="-19778"/>
      <dgm:spPr>
        <a:solidFill>
          <a:schemeClr val="bg1"/>
        </a:solidFill>
        <a:ln>
          <a:noFill/>
        </a:ln>
      </dgm:spPr>
    </dgm:pt>
    <dgm:pt modelId="{6359E657-F807-4B34-A8DF-0B2E1CA33F7A}" type="pres">
      <dgm:prSet presAssocID="{79ED317C-99DE-4F5F-B8AE-0EC4CC7E93E6}" presName="spaceRect" presStyleCnt="0"/>
      <dgm:spPr/>
    </dgm:pt>
    <dgm:pt modelId="{3FE45045-C26E-4F3C-A2C2-05C99498E292}" type="pres">
      <dgm:prSet presAssocID="{79ED317C-99DE-4F5F-B8AE-0EC4CC7E93E6}" presName="textRect" presStyleLbl="revTx" presStyleIdx="0" presStyleCnt="5">
        <dgm:presLayoutVars>
          <dgm:chMax val="1"/>
          <dgm:chPref val="1"/>
        </dgm:presLayoutVars>
      </dgm:prSet>
      <dgm:spPr/>
    </dgm:pt>
    <dgm:pt modelId="{9CB690A3-C1DD-4154-82CB-156111299083}" type="pres">
      <dgm:prSet presAssocID="{A9AF6A78-9BC1-42D5-9F17-DD73767AD428}" presName="sibTrans" presStyleCnt="0"/>
      <dgm:spPr/>
    </dgm:pt>
    <dgm:pt modelId="{068478CB-5579-4E02-B65F-2F3A1053EE9F}" type="pres">
      <dgm:prSet presAssocID="{4A0BD3D0-C360-49D3-A1B7-6DB3C0A2F97C}" presName="compNode" presStyleCnt="0"/>
      <dgm:spPr/>
    </dgm:pt>
    <dgm:pt modelId="{75CA7E33-0E7D-4846-905F-80B145373E42}" type="pres">
      <dgm:prSet presAssocID="{4A0BD3D0-C360-49D3-A1B7-6DB3C0A2F97C}"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97AA4A38-7899-47BE-AF05-AEFC46FE9799}" type="pres">
      <dgm:prSet presAssocID="{4A0BD3D0-C360-49D3-A1B7-6DB3C0A2F97C}" presName="spaceRect" presStyleCnt="0"/>
      <dgm:spPr/>
    </dgm:pt>
    <dgm:pt modelId="{F9014CC6-BC45-4A38-B91C-CB958D3DDF73}" type="pres">
      <dgm:prSet presAssocID="{4A0BD3D0-C360-49D3-A1B7-6DB3C0A2F97C}" presName="textRect" presStyleLbl="revTx" presStyleIdx="1" presStyleCnt="5">
        <dgm:presLayoutVars>
          <dgm:chMax val="1"/>
          <dgm:chPref val="1"/>
        </dgm:presLayoutVars>
      </dgm:prSet>
      <dgm:spPr/>
    </dgm:pt>
    <dgm:pt modelId="{22EA87F5-B0B9-47FF-B3F3-119D0854DF87}" type="pres">
      <dgm:prSet presAssocID="{5C223998-397A-4494-83FB-6A5C7EABD849}" presName="sibTrans" presStyleCnt="0"/>
      <dgm:spPr/>
    </dgm:pt>
    <dgm:pt modelId="{860A1F1F-F306-4657-AFC0-D49551987F9A}" type="pres">
      <dgm:prSet presAssocID="{3AEC5702-DAAA-493A-A68E-1C22E61D0987}" presName="compNode" presStyleCnt="0"/>
      <dgm:spPr/>
    </dgm:pt>
    <dgm:pt modelId="{72986FD3-7ABB-4A0B-BDA2-BC912598C37A}" type="pres">
      <dgm:prSet presAssocID="{3AEC5702-DAAA-493A-A68E-1C22E61D0987}"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ghway scene"/>
        </a:ext>
      </dgm:extLst>
    </dgm:pt>
    <dgm:pt modelId="{AC977F77-C4A0-4041-BF56-E4FEAEA2DEFB}" type="pres">
      <dgm:prSet presAssocID="{3AEC5702-DAAA-493A-A68E-1C22E61D0987}" presName="spaceRect" presStyleCnt="0"/>
      <dgm:spPr/>
    </dgm:pt>
    <dgm:pt modelId="{C9DA92A8-7383-44CB-8C56-F1E80A356C92}" type="pres">
      <dgm:prSet presAssocID="{3AEC5702-DAAA-493A-A68E-1C22E61D0987}" presName="textRect" presStyleLbl="revTx" presStyleIdx="2" presStyleCnt="5">
        <dgm:presLayoutVars>
          <dgm:chMax val="1"/>
          <dgm:chPref val="1"/>
        </dgm:presLayoutVars>
      </dgm:prSet>
      <dgm:spPr/>
    </dgm:pt>
    <dgm:pt modelId="{6735A4ED-5F6F-4AAB-975B-AEA975229BFD}" type="pres">
      <dgm:prSet presAssocID="{5A5DA3D2-23BE-4865-9E51-31E01B2A3BA7}" presName="sibTrans" presStyleCnt="0"/>
      <dgm:spPr/>
    </dgm:pt>
    <dgm:pt modelId="{056E8D67-E4DE-474D-9FCA-FFF8E1B5DE11}" type="pres">
      <dgm:prSet presAssocID="{8FCCF079-AA50-45ED-BFA2-D9BA0994FB9E}" presName="compNode" presStyleCnt="0"/>
      <dgm:spPr/>
    </dgm:pt>
    <dgm:pt modelId="{CFE3807D-39DD-4226-A55E-14B5EC463080}" type="pres">
      <dgm:prSet presAssocID="{8FCCF079-AA50-45ED-BFA2-D9BA0994FB9E}"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ooter"/>
        </a:ext>
      </dgm:extLst>
    </dgm:pt>
    <dgm:pt modelId="{4991899A-B484-42E5-9C63-595BDF6FA8DB}" type="pres">
      <dgm:prSet presAssocID="{8FCCF079-AA50-45ED-BFA2-D9BA0994FB9E}" presName="spaceRect" presStyleCnt="0"/>
      <dgm:spPr/>
    </dgm:pt>
    <dgm:pt modelId="{BF9E0675-E6E5-4DF2-B9B4-4E8E11F9E211}" type="pres">
      <dgm:prSet presAssocID="{8FCCF079-AA50-45ED-BFA2-D9BA0994FB9E}" presName="textRect" presStyleLbl="revTx" presStyleIdx="3" presStyleCnt="5">
        <dgm:presLayoutVars>
          <dgm:chMax val="1"/>
          <dgm:chPref val="1"/>
        </dgm:presLayoutVars>
      </dgm:prSet>
      <dgm:spPr/>
    </dgm:pt>
    <dgm:pt modelId="{07CF7B06-363E-45F0-A685-0BE003CD6EFD}" type="pres">
      <dgm:prSet presAssocID="{85CA0190-FC0B-4815-AA9A-BA900B6F0313}" presName="sibTrans" presStyleCnt="0"/>
      <dgm:spPr/>
    </dgm:pt>
    <dgm:pt modelId="{60A2284C-B4EC-4E38-B427-250507B8AAE4}" type="pres">
      <dgm:prSet presAssocID="{4E5A83F4-A90E-4177-8DFF-A359CA50AE07}" presName="compNode" presStyleCnt="0"/>
      <dgm:spPr/>
    </dgm:pt>
    <dgm:pt modelId="{16A3F8E3-3327-4686-9D9F-9C888071D4F2}" type="pres">
      <dgm:prSet presAssocID="{4E5A83F4-A90E-4177-8DFF-A359CA50AE07}"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7B9C87EE-E3A7-4442-B58C-330D601E0F8F}" type="pres">
      <dgm:prSet presAssocID="{4E5A83F4-A90E-4177-8DFF-A359CA50AE07}" presName="spaceRect" presStyleCnt="0"/>
      <dgm:spPr/>
    </dgm:pt>
    <dgm:pt modelId="{E37C5309-7C6E-4461-B553-D93763F1374D}" type="pres">
      <dgm:prSet presAssocID="{4E5A83F4-A90E-4177-8DFF-A359CA50AE07}" presName="textRect" presStyleLbl="revTx" presStyleIdx="4" presStyleCnt="5">
        <dgm:presLayoutVars>
          <dgm:chMax val="1"/>
          <dgm:chPref val="1"/>
        </dgm:presLayoutVars>
      </dgm:prSet>
      <dgm:spPr/>
    </dgm:pt>
  </dgm:ptLst>
  <dgm:cxnLst>
    <dgm:cxn modelId="{36B21967-CF73-4079-A05B-413B9B4D4223}" type="presOf" srcId="{8FCCF079-AA50-45ED-BFA2-D9BA0994FB9E}" destId="{BF9E0675-E6E5-4DF2-B9B4-4E8E11F9E211}" srcOrd="0" destOrd="0" presId="urn:microsoft.com/office/officeart/2018/2/layout/IconLabelList"/>
    <dgm:cxn modelId="{DED27559-9763-4A38-A138-CD7E5259CF43}" type="presOf" srcId="{2BC12585-F19E-401C-B7B0-3E3B03634A85}" destId="{B560B741-58E7-46BA-9229-02150EB02EA8}" srcOrd="0" destOrd="0" presId="urn:microsoft.com/office/officeart/2018/2/layout/IconLabelList"/>
    <dgm:cxn modelId="{80C25986-7AEE-4361-AA84-61892F4A4583}" type="presOf" srcId="{4A0BD3D0-C360-49D3-A1B7-6DB3C0A2F97C}" destId="{F9014CC6-BC45-4A38-B91C-CB958D3DDF73}" srcOrd="0" destOrd="0" presId="urn:microsoft.com/office/officeart/2018/2/layout/IconLabelList"/>
    <dgm:cxn modelId="{B897B7CA-EFF4-4387-AEAB-478F1DFC6B8A}" type="presOf" srcId="{3AEC5702-DAAA-493A-A68E-1C22E61D0987}" destId="{C9DA92A8-7383-44CB-8C56-F1E80A356C92}" srcOrd="0" destOrd="0" presId="urn:microsoft.com/office/officeart/2018/2/layout/IconLabelList"/>
    <dgm:cxn modelId="{F803FACA-305B-4902-B03D-8F062396DB0B}" srcId="{2BC12585-F19E-401C-B7B0-3E3B03634A85}" destId="{4E5A83F4-A90E-4177-8DFF-A359CA50AE07}" srcOrd="4" destOrd="0" parTransId="{777845D5-3BF9-4178-B99E-CF7A6F6F3937}" sibTransId="{A8C1BC73-AED9-4C5C-8A42-DFDA414D3553}"/>
    <dgm:cxn modelId="{0B3820CF-C8F9-493C-BAED-7DC7245CC5AE}" srcId="{2BC12585-F19E-401C-B7B0-3E3B03634A85}" destId="{8FCCF079-AA50-45ED-BFA2-D9BA0994FB9E}" srcOrd="3" destOrd="0" parTransId="{B7CC28AD-D45A-45D2-9BAF-61C28EF2F4A0}" sibTransId="{85CA0190-FC0B-4815-AA9A-BA900B6F0313}"/>
    <dgm:cxn modelId="{D1A737D3-DF17-4EE9-934B-D6E06FFCE581}" type="presOf" srcId="{79ED317C-99DE-4F5F-B8AE-0EC4CC7E93E6}" destId="{3FE45045-C26E-4F3C-A2C2-05C99498E292}" srcOrd="0" destOrd="0" presId="urn:microsoft.com/office/officeart/2018/2/layout/IconLabelList"/>
    <dgm:cxn modelId="{197F63FB-7F95-4392-9224-2D5271970DB2}" srcId="{2BC12585-F19E-401C-B7B0-3E3B03634A85}" destId="{4A0BD3D0-C360-49D3-A1B7-6DB3C0A2F97C}" srcOrd="1" destOrd="0" parTransId="{07BD73CB-AEDB-48AD-8896-DC93EDF82B79}" sibTransId="{5C223998-397A-4494-83FB-6A5C7EABD849}"/>
    <dgm:cxn modelId="{398D6AFB-544B-4C57-A457-F6C532BE796F}" srcId="{2BC12585-F19E-401C-B7B0-3E3B03634A85}" destId="{79ED317C-99DE-4F5F-B8AE-0EC4CC7E93E6}" srcOrd="0" destOrd="0" parTransId="{0FA50B6A-D872-4C9C-93D5-B124ED10F880}" sibTransId="{A9AF6A78-9BC1-42D5-9F17-DD73767AD428}"/>
    <dgm:cxn modelId="{7FD848FD-FF38-4A1F-9E3B-F14AB8CEA394}" srcId="{2BC12585-F19E-401C-B7B0-3E3B03634A85}" destId="{3AEC5702-DAAA-493A-A68E-1C22E61D0987}" srcOrd="2" destOrd="0" parTransId="{4A11719F-ADEC-4DAD-B530-43743EBE6206}" sibTransId="{5A5DA3D2-23BE-4865-9E51-31E01B2A3BA7}"/>
    <dgm:cxn modelId="{6D693DFE-8641-4650-A791-42BD9D1362EC}" type="presOf" srcId="{4E5A83F4-A90E-4177-8DFF-A359CA50AE07}" destId="{E37C5309-7C6E-4461-B553-D93763F1374D}" srcOrd="0" destOrd="0" presId="urn:microsoft.com/office/officeart/2018/2/layout/IconLabelList"/>
    <dgm:cxn modelId="{C54BFAF5-ECD0-47FD-B173-97D395E50205}" type="presParOf" srcId="{B560B741-58E7-46BA-9229-02150EB02EA8}" destId="{B254C310-3049-4DAF-94F3-744234488141}" srcOrd="0" destOrd="0" presId="urn:microsoft.com/office/officeart/2018/2/layout/IconLabelList"/>
    <dgm:cxn modelId="{A04FC806-C19B-45CF-8D6C-8A6456CC0898}" type="presParOf" srcId="{B254C310-3049-4DAF-94F3-744234488141}" destId="{6623AB22-9AB1-4518-B492-6E2E638CD363}" srcOrd="0" destOrd="0" presId="urn:microsoft.com/office/officeart/2018/2/layout/IconLabelList"/>
    <dgm:cxn modelId="{B053F69D-E9CA-485F-888E-65BCDA83D01A}" type="presParOf" srcId="{B254C310-3049-4DAF-94F3-744234488141}" destId="{6359E657-F807-4B34-A8DF-0B2E1CA33F7A}" srcOrd="1" destOrd="0" presId="urn:microsoft.com/office/officeart/2018/2/layout/IconLabelList"/>
    <dgm:cxn modelId="{40EB2645-720A-4C92-8F67-483C74C3E06C}" type="presParOf" srcId="{B254C310-3049-4DAF-94F3-744234488141}" destId="{3FE45045-C26E-4F3C-A2C2-05C99498E292}" srcOrd="2" destOrd="0" presId="urn:microsoft.com/office/officeart/2018/2/layout/IconLabelList"/>
    <dgm:cxn modelId="{7CFE13B8-8F27-4C35-BD2B-D2AA647AC3DE}" type="presParOf" srcId="{B560B741-58E7-46BA-9229-02150EB02EA8}" destId="{9CB690A3-C1DD-4154-82CB-156111299083}" srcOrd="1" destOrd="0" presId="urn:microsoft.com/office/officeart/2018/2/layout/IconLabelList"/>
    <dgm:cxn modelId="{C5A1CAA8-C856-4C58-AA82-F4FC0E688B0A}" type="presParOf" srcId="{B560B741-58E7-46BA-9229-02150EB02EA8}" destId="{068478CB-5579-4E02-B65F-2F3A1053EE9F}" srcOrd="2" destOrd="0" presId="urn:microsoft.com/office/officeart/2018/2/layout/IconLabelList"/>
    <dgm:cxn modelId="{CFE1F4CB-7450-47AD-AFBF-D65C433903B3}" type="presParOf" srcId="{068478CB-5579-4E02-B65F-2F3A1053EE9F}" destId="{75CA7E33-0E7D-4846-905F-80B145373E42}" srcOrd="0" destOrd="0" presId="urn:microsoft.com/office/officeart/2018/2/layout/IconLabelList"/>
    <dgm:cxn modelId="{AD1D4D0E-4D5F-4A6E-A6D4-2843630C9021}" type="presParOf" srcId="{068478CB-5579-4E02-B65F-2F3A1053EE9F}" destId="{97AA4A38-7899-47BE-AF05-AEFC46FE9799}" srcOrd="1" destOrd="0" presId="urn:microsoft.com/office/officeart/2018/2/layout/IconLabelList"/>
    <dgm:cxn modelId="{1F9EDF4D-30BA-48D7-8CB9-FC824D255F1E}" type="presParOf" srcId="{068478CB-5579-4E02-B65F-2F3A1053EE9F}" destId="{F9014CC6-BC45-4A38-B91C-CB958D3DDF73}" srcOrd="2" destOrd="0" presId="urn:microsoft.com/office/officeart/2018/2/layout/IconLabelList"/>
    <dgm:cxn modelId="{5DBF8212-06B3-4442-92EF-2FB25C912B64}" type="presParOf" srcId="{B560B741-58E7-46BA-9229-02150EB02EA8}" destId="{22EA87F5-B0B9-47FF-B3F3-119D0854DF87}" srcOrd="3" destOrd="0" presId="urn:microsoft.com/office/officeart/2018/2/layout/IconLabelList"/>
    <dgm:cxn modelId="{7B0172E8-84AD-4BCB-B265-6253B4FE308E}" type="presParOf" srcId="{B560B741-58E7-46BA-9229-02150EB02EA8}" destId="{860A1F1F-F306-4657-AFC0-D49551987F9A}" srcOrd="4" destOrd="0" presId="urn:microsoft.com/office/officeart/2018/2/layout/IconLabelList"/>
    <dgm:cxn modelId="{85EAFA11-5711-4DCB-B145-FD2B4DB39AA0}" type="presParOf" srcId="{860A1F1F-F306-4657-AFC0-D49551987F9A}" destId="{72986FD3-7ABB-4A0B-BDA2-BC912598C37A}" srcOrd="0" destOrd="0" presId="urn:microsoft.com/office/officeart/2018/2/layout/IconLabelList"/>
    <dgm:cxn modelId="{EF3F8CE7-CA52-465C-88DB-A8E9E6A6C4B3}" type="presParOf" srcId="{860A1F1F-F306-4657-AFC0-D49551987F9A}" destId="{AC977F77-C4A0-4041-BF56-E4FEAEA2DEFB}" srcOrd="1" destOrd="0" presId="urn:microsoft.com/office/officeart/2018/2/layout/IconLabelList"/>
    <dgm:cxn modelId="{C4886C67-4BF6-40A5-9924-77E8F2CED4D5}" type="presParOf" srcId="{860A1F1F-F306-4657-AFC0-D49551987F9A}" destId="{C9DA92A8-7383-44CB-8C56-F1E80A356C92}" srcOrd="2" destOrd="0" presId="urn:microsoft.com/office/officeart/2018/2/layout/IconLabelList"/>
    <dgm:cxn modelId="{13A8EC49-74D8-410C-9D5C-FC68CC6A68A2}" type="presParOf" srcId="{B560B741-58E7-46BA-9229-02150EB02EA8}" destId="{6735A4ED-5F6F-4AAB-975B-AEA975229BFD}" srcOrd="5" destOrd="0" presId="urn:microsoft.com/office/officeart/2018/2/layout/IconLabelList"/>
    <dgm:cxn modelId="{4292190E-5452-4361-A0B1-8394B935C392}" type="presParOf" srcId="{B560B741-58E7-46BA-9229-02150EB02EA8}" destId="{056E8D67-E4DE-474D-9FCA-FFF8E1B5DE11}" srcOrd="6" destOrd="0" presId="urn:microsoft.com/office/officeart/2018/2/layout/IconLabelList"/>
    <dgm:cxn modelId="{3075E5E2-2267-4A3C-B1CF-3C90E28A7464}" type="presParOf" srcId="{056E8D67-E4DE-474D-9FCA-FFF8E1B5DE11}" destId="{CFE3807D-39DD-4226-A55E-14B5EC463080}" srcOrd="0" destOrd="0" presId="urn:microsoft.com/office/officeart/2018/2/layout/IconLabelList"/>
    <dgm:cxn modelId="{9D3D0A51-FDA8-422D-A339-7B8A089C6ABF}" type="presParOf" srcId="{056E8D67-E4DE-474D-9FCA-FFF8E1B5DE11}" destId="{4991899A-B484-42E5-9C63-595BDF6FA8DB}" srcOrd="1" destOrd="0" presId="urn:microsoft.com/office/officeart/2018/2/layout/IconLabelList"/>
    <dgm:cxn modelId="{7B4BC534-C49D-44DE-9E12-53395173F1F5}" type="presParOf" srcId="{056E8D67-E4DE-474D-9FCA-FFF8E1B5DE11}" destId="{BF9E0675-E6E5-4DF2-B9B4-4E8E11F9E211}" srcOrd="2" destOrd="0" presId="urn:microsoft.com/office/officeart/2018/2/layout/IconLabelList"/>
    <dgm:cxn modelId="{B62901A5-F2BA-47B0-B96B-83347E107E65}" type="presParOf" srcId="{B560B741-58E7-46BA-9229-02150EB02EA8}" destId="{07CF7B06-363E-45F0-A685-0BE003CD6EFD}" srcOrd="7" destOrd="0" presId="urn:microsoft.com/office/officeart/2018/2/layout/IconLabelList"/>
    <dgm:cxn modelId="{1B77124E-43FA-49EF-8CBC-36187DEFD878}" type="presParOf" srcId="{B560B741-58E7-46BA-9229-02150EB02EA8}" destId="{60A2284C-B4EC-4E38-B427-250507B8AAE4}" srcOrd="8" destOrd="0" presId="urn:microsoft.com/office/officeart/2018/2/layout/IconLabelList"/>
    <dgm:cxn modelId="{E8ACE609-F238-4EFB-893A-240C75AF4858}" type="presParOf" srcId="{60A2284C-B4EC-4E38-B427-250507B8AAE4}" destId="{16A3F8E3-3327-4686-9D9F-9C888071D4F2}" srcOrd="0" destOrd="0" presId="urn:microsoft.com/office/officeart/2018/2/layout/IconLabelList"/>
    <dgm:cxn modelId="{395E5EBC-A361-45D1-8BA9-5E3FB1E1DB5E}" type="presParOf" srcId="{60A2284C-B4EC-4E38-B427-250507B8AAE4}" destId="{7B9C87EE-E3A7-4442-B58C-330D601E0F8F}" srcOrd="1" destOrd="0" presId="urn:microsoft.com/office/officeart/2018/2/layout/IconLabelList"/>
    <dgm:cxn modelId="{ECBC75C8-0062-4013-A003-F63B50A4E2C8}" type="presParOf" srcId="{60A2284C-B4EC-4E38-B427-250507B8AAE4}" destId="{E37C5309-7C6E-4461-B553-D93763F1374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25B3A1-A2B9-49E7-950B-2454ED887DAC}"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4AB2E68B-083F-413E-9A98-0D82BF5AF3AD}">
      <dgm:prSet/>
      <dgm:spPr/>
      <dgm:t>
        <a:bodyPr/>
        <a:lstStyle/>
        <a:p>
          <a:r>
            <a:rPr lang="en-US"/>
            <a:t>Imputed missing rows</a:t>
          </a:r>
        </a:p>
      </dgm:t>
    </dgm:pt>
    <dgm:pt modelId="{F18A5032-1F4C-4F43-80D9-38A7B970F30F}" type="parTrans" cxnId="{4E166FDF-ABFD-426C-805E-B2332A264D09}">
      <dgm:prSet/>
      <dgm:spPr/>
      <dgm:t>
        <a:bodyPr/>
        <a:lstStyle/>
        <a:p>
          <a:endParaRPr lang="en-US"/>
        </a:p>
      </dgm:t>
    </dgm:pt>
    <dgm:pt modelId="{DCE363AA-28CC-4C73-9CF8-D9C7FAE9EAEF}" type="sibTrans" cxnId="{4E166FDF-ABFD-426C-805E-B2332A264D09}">
      <dgm:prSet/>
      <dgm:spPr/>
      <dgm:t>
        <a:bodyPr/>
        <a:lstStyle/>
        <a:p>
          <a:endParaRPr lang="en-US"/>
        </a:p>
      </dgm:t>
    </dgm:pt>
    <dgm:pt modelId="{B1FAF30B-9FE5-40AC-93A2-A9A79439723E}">
      <dgm:prSet/>
      <dgm:spPr/>
      <dgm:t>
        <a:bodyPr/>
        <a:lstStyle/>
        <a:p>
          <a:r>
            <a:rPr lang="en-US"/>
            <a:t>Created a binary target variable, serious accident.</a:t>
          </a:r>
        </a:p>
      </dgm:t>
    </dgm:pt>
    <dgm:pt modelId="{0373EB4C-72C8-4503-A917-4B826073910C}" type="parTrans" cxnId="{1A1F7263-F2BB-41ED-B151-EEA829D61CB6}">
      <dgm:prSet/>
      <dgm:spPr/>
      <dgm:t>
        <a:bodyPr/>
        <a:lstStyle/>
        <a:p>
          <a:endParaRPr lang="en-US"/>
        </a:p>
      </dgm:t>
    </dgm:pt>
    <dgm:pt modelId="{496BE362-D17E-4332-8CDB-B113E2322353}" type="sibTrans" cxnId="{1A1F7263-F2BB-41ED-B151-EEA829D61CB6}">
      <dgm:prSet/>
      <dgm:spPr/>
      <dgm:t>
        <a:bodyPr/>
        <a:lstStyle/>
        <a:p>
          <a:endParaRPr lang="en-US"/>
        </a:p>
      </dgm:t>
    </dgm:pt>
    <dgm:pt modelId="{7443B789-A466-4E6E-9FDF-8348136D1E03}">
      <dgm:prSet/>
      <dgm:spPr/>
      <dgm:t>
        <a:bodyPr/>
        <a:lstStyle/>
        <a:p>
          <a:r>
            <a:rPr lang="en-US"/>
            <a:t>Defined a serious accident as one with either injuries or fatalities.</a:t>
          </a:r>
        </a:p>
      </dgm:t>
    </dgm:pt>
    <dgm:pt modelId="{B0F74DF2-04C8-4611-8A7E-B5965DD0D96E}" type="parTrans" cxnId="{4B9A4088-ACF3-4424-AD85-730E6E90C2B4}">
      <dgm:prSet/>
      <dgm:spPr/>
      <dgm:t>
        <a:bodyPr/>
        <a:lstStyle/>
        <a:p>
          <a:endParaRPr lang="en-US"/>
        </a:p>
      </dgm:t>
    </dgm:pt>
    <dgm:pt modelId="{29B9B180-CAA2-41B1-8D7F-7F345160E510}" type="sibTrans" cxnId="{4B9A4088-ACF3-4424-AD85-730E6E90C2B4}">
      <dgm:prSet/>
      <dgm:spPr/>
      <dgm:t>
        <a:bodyPr/>
        <a:lstStyle/>
        <a:p>
          <a:endParaRPr lang="en-US"/>
        </a:p>
      </dgm:t>
    </dgm:pt>
    <dgm:pt modelId="{7BEBCE44-7270-4832-A063-09B9F44E6AF1}">
      <dgm:prSet/>
      <dgm:spPr/>
      <dgm:t>
        <a:bodyPr/>
        <a:lstStyle/>
        <a:p>
          <a:r>
            <a:rPr lang="en-US"/>
            <a:t>Converted crash_time to a datetime format to allow grouping by time ranges.</a:t>
          </a:r>
        </a:p>
      </dgm:t>
    </dgm:pt>
    <dgm:pt modelId="{60EC9A6D-4684-4D05-8E12-AAF5D49BD502}" type="parTrans" cxnId="{E7472940-F6DB-40BA-9F95-FDB315B7BB08}">
      <dgm:prSet/>
      <dgm:spPr/>
      <dgm:t>
        <a:bodyPr/>
        <a:lstStyle/>
        <a:p>
          <a:endParaRPr lang="en-US"/>
        </a:p>
      </dgm:t>
    </dgm:pt>
    <dgm:pt modelId="{52768B8E-600B-4A03-8DE3-1FCF603FAE7C}" type="sibTrans" cxnId="{E7472940-F6DB-40BA-9F95-FDB315B7BB08}">
      <dgm:prSet/>
      <dgm:spPr/>
      <dgm:t>
        <a:bodyPr/>
        <a:lstStyle/>
        <a:p>
          <a:endParaRPr lang="en-US"/>
        </a:p>
      </dgm:t>
    </dgm:pt>
    <dgm:pt modelId="{46A54B04-6A4A-497B-A3C8-2A3C9858F14C}">
      <dgm:prSet/>
      <dgm:spPr/>
      <dgm:t>
        <a:bodyPr/>
        <a:lstStyle/>
        <a:p>
          <a:r>
            <a:rPr lang="en-US" dirty="0"/>
            <a:t>Removed entries that were labeled as "Unspecified“, ensuring only meaningful weather data is included.</a:t>
          </a:r>
        </a:p>
      </dgm:t>
    </dgm:pt>
    <dgm:pt modelId="{A87F08DE-1C59-44AB-97CB-73835F718CE2}" type="parTrans" cxnId="{C66C3176-445F-412D-B9A9-3F833E680908}">
      <dgm:prSet/>
      <dgm:spPr/>
      <dgm:t>
        <a:bodyPr/>
        <a:lstStyle/>
        <a:p>
          <a:endParaRPr lang="en-US"/>
        </a:p>
      </dgm:t>
    </dgm:pt>
    <dgm:pt modelId="{15254167-669E-464E-AAC6-DDD35531D5C2}" type="sibTrans" cxnId="{C66C3176-445F-412D-B9A9-3F833E680908}">
      <dgm:prSet/>
      <dgm:spPr/>
      <dgm:t>
        <a:bodyPr/>
        <a:lstStyle/>
        <a:p>
          <a:endParaRPr lang="en-US"/>
        </a:p>
      </dgm:t>
    </dgm:pt>
    <dgm:pt modelId="{FD876793-853D-475D-BDBF-7302689E0428}">
      <dgm:prSet/>
      <dgm:spPr/>
      <dgm:t>
        <a:bodyPr/>
        <a:lstStyle/>
        <a:p>
          <a:r>
            <a:rPr lang="en-US"/>
            <a:t>Encoded categorical variables to prepare the data for machine learning models.</a:t>
          </a:r>
        </a:p>
      </dgm:t>
    </dgm:pt>
    <dgm:pt modelId="{D31AC733-1CA1-4196-9D2C-924BD6AE6025}" type="parTrans" cxnId="{F1F0844F-232F-4A03-A6E0-8CDB92EEF9CE}">
      <dgm:prSet/>
      <dgm:spPr/>
      <dgm:t>
        <a:bodyPr/>
        <a:lstStyle/>
        <a:p>
          <a:endParaRPr lang="en-US"/>
        </a:p>
      </dgm:t>
    </dgm:pt>
    <dgm:pt modelId="{45D1C481-FC46-4FBD-974C-6102A64EC2CF}" type="sibTrans" cxnId="{F1F0844F-232F-4A03-A6E0-8CDB92EEF9CE}">
      <dgm:prSet/>
      <dgm:spPr/>
      <dgm:t>
        <a:bodyPr/>
        <a:lstStyle/>
        <a:p>
          <a:endParaRPr lang="en-US"/>
        </a:p>
      </dgm:t>
    </dgm:pt>
    <dgm:pt modelId="{4D780E4E-3CDD-4E4D-90CD-566B709EF501}">
      <dgm:prSet/>
      <dgm:spPr/>
      <dgm:t>
        <a:bodyPr/>
        <a:lstStyle/>
        <a:p>
          <a:r>
            <a:rPr lang="en-US"/>
            <a:t>Removed columns that were unnecessary or columns which have unstructured data.</a:t>
          </a:r>
        </a:p>
      </dgm:t>
    </dgm:pt>
    <dgm:pt modelId="{BA002AB1-27AB-432A-A3CC-22071E711D47}" type="parTrans" cxnId="{D4CD5B4C-D394-43C3-9CEA-489D6364F5D7}">
      <dgm:prSet/>
      <dgm:spPr/>
      <dgm:t>
        <a:bodyPr/>
        <a:lstStyle/>
        <a:p>
          <a:endParaRPr lang="en-US"/>
        </a:p>
      </dgm:t>
    </dgm:pt>
    <dgm:pt modelId="{4AC70931-4780-401F-B377-1781EF72241E}" type="sibTrans" cxnId="{D4CD5B4C-D394-43C3-9CEA-489D6364F5D7}">
      <dgm:prSet/>
      <dgm:spPr/>
      <dgm:t>
        <a:bodyPr/>
        <a:lstStyle/>
        <a:p>
          <a:endParaRPr lang="en-US"/>
        </a:p>
      </dgm:t>
    </dgm:pt>
    <dgm:pt modelId="{E8ED31D3-812D-4449-A5C6-F49596AA3384}" type="pres">
      <dgm:prSet presAssocID="{9325B3A1-A2B9-49E7-950B-2454ED887DAC}" presName="Name0" presStyleCnt="0">
        <dgm:presLayoutVars>
          <dgm:dir/>
          <dgm:resizeHandles val="exact"/>
        </dgm:presLayoutVars>
      </dgm:prSet>
      <dgm:spPr/>
    </dgm:pt>
    <dgm:pt modelId="{07B89611-116B-4547-A107-8370A31A42A2}" type="pres">
      <dgm:prSet presAssocID="{4AB2E68B-083F-413E-9A98-0D82BF5AF3AD}" presName="node" presStyleLbl="node1" presStyleIdx="0" presStyleCnt="7">
        <dgm:presLayoutVars>
          <dgm:bulletEnabled val="1"/>
        </dgm:presLayoutVars>
      </dgm:prSet>
      <dgm:spPr/>
    </dgm:pt>
    <dgm:pt modelId="{240FC867-69AB-4B32-B8CC-E36A62B38696}" type="pres">
      <dgm:prSet presAssocID="{DCE363AA-28CC-4C73-9CF8-D9C7FAE9EAEF}" presName="sibTrans" presStyleLbl="sibTrans1D1" presStyleIdx="0" presStyleCnt="6"/>
      <dgm:spPr/>
    </dgm:pt>
    <dgm:pt modelId="{2EC16EC9-BC5C-44AB-B7A6-880C95C5F9DB}" type="pres">
      <dgm:prSet presAssocID="{DCE363AA-28CC-4C73-9CF8-D9C7FAE9EAEF}" presName="connectorText" presStyleLbl="sibTrans1D1" presStyleIdx="0" presStyleCnt="6"/>
      <dgm:spPr/>
    </dgm:pt>
    <dgm:pt modelId="{B2B684DE-B9B6-48B7-8B57-27986F5C1328}" type="pres">
      <dgm:prSet presAssocID="{B1FAF30B-9FE5-40AC-93A2-A9A79439723E}" presName="node" presStyleLbl="node1" presStyleIdx="1" presStyleCnt="7">
        <dgm:presLayoutVars>
          <dgm:bulletEnabled val="1"/>
        </dgm:presLayoutVars>
      </dgm:prSet>
      <dgm:spPr/>
    </dgm:pt>
    <dgm:pt modelId="{F673E828-00AB-417D-AD8C-3F86C684CBD8}" type="pres">
      <dgm:prSet presAssocID="{496BE362-D17E-4332-8CDB-B113E2322353}" presName="sibTrans" presStyleLbl="sibTrans1D1" presStyleIdx="1" presStyleCnt="6"/>
      <dgm:spPr/>
    </dgm:pt>
    <dgm:pt modelId="{2E1C5F27-26E6-4678-BFF3-7E640463F61C}" type="pres">
      <dgm:prSet presAssocID="{496BE362-D17E-4332-8CDB-B113E2322353}" presName="connectorText" presStyleLbl="sibTrans1D1" presStyleIdx="1" presStyleCnt="6"/>
      <dgm:spPr/>
    </dgm:pt>
    <dgm:pt modelId="{E19DF4A1-A1AB-40DC-9D5F-9A3FCFC09C39}" type="pres">
      <dgm:prSet presAssocID="{7443B789-A466-4E6E-9FDF-8348136D1E03}" presName="node" presStyleLbl="node1" presStyleIdx="2" presStyleCnt="7">
        <dgm:presLayoutVars>
          <dgm:bulletEnabled val="1"/>
        </dgm:presLayoutVars>
      </dgm:prSet>
      <dgm:spPr/>
    </dgm:pt>
    <dgm:pt modelId="{A58EE78E-65F4-495A-A18B-1CB6565CDF31}" type="pres">
      <dgm:prSet presAssocID="{29B9B180-CAA2-41B1-8D7F-7F345160E510}" presName="sibTrans" presStyleLbl="sibTrans1D1" presStyleIdx="2" presStyleCnt="6"/>
      <dgm:spPr/>
    </dgm:pt>
    <dgm:pt modelId="{A76EBCCB-C219-419E-B1FF-236492EEB52C}" type="pres">
      <dgm:prSet presAssocID="{29B9B180-CAA2-41B1-8D7F-7F345160E510}" presName="connectorText" presStyleLbl="sibTrans1D1" presStyleIdx="2" presStyleCnt="6"/>
      <dgm:spPr/>
    </dgm:pt>
    <dgm:pt modelId="{7F298EAC-AF66-4E1E-A490-D42F3CFE252E}" type="pres">
      <dgm:prSet presAssocID="{7BEBCE44-7270-4832-A063-09B9F44E6AF1}" presName="node" presStyleLbl="node1" presStyleIdx="3" presStyleCnt="7">
        <dgm:presLayoutVars>
          <dgm:bulletEnabled val="1"/>
        </dgm:presLayoutVars>
      </dgm:prSet>
      <dgm:spPr/>
    </dgm:pt>
    <dgm:pt modelId="{C854D8C7-7286-4C4A-840D-069E9672AD1C}" type="pres">
      <dgm:prSet presAssocID="{52768B8E-600B-4A03-8DE3-1FCF603FAE7C}" presName="sibTrans" presStyleLbl="sibTrans1D1" presStyleIdx="3" presStyleCnt="6"/>
      <dgm:spPr/>
    </dgm:pt>
    <dgm:pt modelId="{349C489F-3F44-4343-BE84-4F6C1DAC3E74}" type="pres">
      <dgm:prSet presAssocID="{52768B8E-600B-4A03-8DE3-1FCF603FAE7C}" presName="connectorText" presStyleLbl="sibTrans1D1" presStyleIdx="3" presStyleCnt="6"/>
      <dgm:spPr/>
    </dgm:pt>
    <dgm:pt modelId="{3E11E53B-F651-4397-97D5-6B0C7B56F51E}" type="pres">
      <dgm:prSet presAssocID="{46A54B04-6A4A-497B-A3C8-2A3C9858F14C}" presName="node" presStyleLbl="node1" presStyleIdx="4" presStyleCnt="7">
        <dgm:presLayoutVars>
          <dgm:bulletEnabled val="1"/>
        </dgm:presLayoutVars>
      </dgm:prSet>
      <dgm:spPr/>
    </dgm:pt>
    <dgm:pt modelId="{491D7814-6838-4591-9456-1D17DEBDF7E2}" type="pres">
      <dgm:prSet presAssocID="{15254167-669E-464E-AAC6-DDD35531D5C2}" presName="sibTrans" presStyleLbl="sibTrans1D1" presStyleIdx="4" presStyleCnt="6"/>
      <dgm:spPr/>
    </dgm:pt>
    <dgm:pt modelId="{B11A4FAD-2225-4B8F-9622-B3BE78910558}" type="pres">
      <dgm:prSet presAssocID="{15254167-669E-464E-AAC6-DDD35531D5C2}" presName="connectorText" presStyleLbl="sibTrans1D1" presStyleIdx="4" presStyleCnt="6"/>
      <dgm:spPr/>
    </dgm:pt>
    <dgm:pt modelId="{3C359FA2-7747-4C7C-9C6D-853A42295963}" type="pres">
      <dgm:prSet presAssocID="{FD876793-853D-475D-BDBF-7302689E0428}" presName="node" presStyleLbl="node1" presStyleIdx="5" presStyleCnt="7">
        <dgm:presLayoutVars>
          <dgm:bulletEnabled val="1"/>
        </dgm:presLayoutVars>
      </dgm:prSet>
      <dgm:spPr/>
    </dgm:pt>
    <dgm:pt modelId="{28BE1341-F8CB-462F-87A1-9AB56A35C76C}" type="pres">
      <dgm:prSet presAssocID="{45D1C481-FC46-4FBD-974C-6102A64EC2CF}" presName="sibTrans" presStyleLbl="sibTrans1D1" presStyleIdx="5" presStyleCnt="6"/>
      <dgm:spPr/>
    </dgm:pt>
    <dgm:pt modelId="{9F30FC27-00E6-41CD-A562-13DAAD06BFF3}" type="pres">
      <dgm:prSet presAssocID="{45D1C481-FC46-4FBD-974C-6102A64EC2CF}" presName="connectorText" presStyleLbl="sibTrans1D1" presStyleIdx="5" presStyleCnt="6"/>
      <dgm:spPr/>
    </dgm:pt>
    <dgm:pt modelId="{AF178283-C5BC-4B74-8687-B4DEB6836E01}" type="pres">
      <dgm:prSet presAssocID="{4D780E4E-3CDD-4E4D-90CD-566B709EF501}" presName="node" presStyleLbl="node1" presStyleIdx="6" presStyleCnt="7">
        <dgm:presLayoutVars>
          <dgm:bulletEnabled val="1"/>
        </dgm:presLayoutVars>
      </dgm:prSet>
      <dgm:spPr/>
    </dgm:pt>
  </dgm:ptLst>
  <dgm:cxnLst>
    <dgm:cxn modelId="{DF664F23-76CD-41F4-97B5-428DCBE29EEA}" type="presOf" srcId="{15254167-669E-464E-AAC6-DDD35531D5C2}" destId="{491D7814-6838-4591-9456-1D17DEBDF7E2}" srcOrd="0" destOrd="0" presId="urn:microsoft.com/office/officeart/2016/7/layout/RepeatingBendingProcessNew"/>
    <dgm:cxn modelId="{2DC4B335-14ED-462C-BF1F-09747E68C05C}" type="presOf" srcId="{15254167-669E-464E-AAC6-DDD35531D5C2}" destId="{B11A4FAD-2225-4B8F-9622-B3BE78910558}" srcOrd="1" destOrd="0" presId="urn:microsoft.com/office/officeart/2016/7/layout/RepeatingBendingProcessNew"/>
    <dgm:cxn modelId="{E7472940-F6DB-40BA-9F95-FDB315B7BB08}" srcId="{9325B3A1-A2B9-49E7-950B-2454ED887DAC}" destId="{7BEBCE44-7270-4832-A063-09B9F44E6AF1}" srcOrd="3" destOrd="0" parTransId="{60EC9A6D-4684-4D05-8E12-AAF5D49BD502}" sibTransId="{52768B8E-600B-4A03-8DE3-1FCF603FAE7C}"/>
    <dgm:cxn modelId="{1A1F7263-F2BB-41ED-B151-EEA829D61CB6}" srcId="{9325B3A1-A2B9-49E7-950B-2454ED887DAC}" destId="{B1FAF30B-9FE5-40AC-93A2-A9A79439723E}" srcOrd="1" destOrd="0" parTransId="{0373EB4C-72C8-4503-A917-4B826073910C}" sibTransId="{496BE362-D17E-4332-8CDB-B113E2322353}"/>
    <dgm:cxn modelId="{D4CD5B4C-D394-43C3-9CEA-489D6364F5D7}" srcId="{9325B3A1-A2B9-49E7-950B-2454ED887DAC}" destId="{4D780E4E-3CDD-4E4D-90CD-566B709EF501}" srcOrd="6" destOrd="0" parTransId="{BA002AB1-27AB-432A-A3CC-22071E711D47}" sibTransId="{4AC70931-4780-401F-B377-1781EF72241E}"/>
    <dgm:cxn modelId="{F1F0844F-232F-4A03-A6E0-8CDB92EEF9CE}" srcId="{9325B3A1-A2B9-49E7-950B-2454ED887DAC}" destId="{FD876793-853D-475D-BDBF-7302689E0428}" srcOrd="5" destOrd="0" parTransId="{D31AC733-1CA1-4196-9D2C-924BD6AE6025}" sibTransId="{45D1C481-FC46-4FBD-974C-6102A64EC2CF}"/>
    <dgm:cxn modelId="{FBDEF855-E54A-48D4-8DB3-5531F48BD9A3}" type="presOf" srcId="{4D780E4E-3CDD-4E4D-90CD-566B709EF501}" destId="{AF178283-C5BC-4B74-8687-B4DEB6836E01}" srcOrd="0" destOrd="0" presId="urn:microsoft.com/office/officeart/2016/7/layout/RepeatingBendingProcessNew"/>
    <dgm:cxn modelId="{C66C3176-445F-412D-B9A9-3F833E680908}" srcId="{9325B3A1-A2B9-49E7-950B-2454ED887DAC}" destId="{46A54B04-6A4A-497B-A3C8-2A3C9858F14C}" srcOrd="4" destOrd="0" parTransId="{A87F08DE-1C59-44AB-97CB-73835F718CE2}" sibTransId="{15254167-669E-464E-AAC6-DDD35531D5C2}"/>
    <dgm:cxn modelId="{F5B60757-912F-4FC1-836F-327C472B81EC}" type="presOf" srcId="{DCE363AA-28CC-4C73-9CF8-D9C7FAE9EAEF}" destId="{2EC16EC9-BC5C-44AB-B7A6-880C95C5F9DB}" srcOrd="1" destOrd="0" presId="urn:microsoft.com/office/officeart/2016/7/layout/RepeatingBendingProcessNew"/>
    <dgm:cxn modelId="{CDCA4859-D012-4A67-853A-E273B1D3A688}" type="presOf" srcId="{29B9B180-CAA2-41B1-8D7F-7F345160E510}" destId="{A58EE78E-65F4-495A-A18B-1CB6565CDF31}" srcOrd="0" destOrd="0" presId="urn:microsoft.com/office/officeart/2016/7/layout/RepeatingBendingProcessNew"/>
    <dgm:cxn modelId="{F7AA8979-CD9C-45D4-A43A-5E77F9F624E2}" type="presOf" srcId="{B1FAF30B-9FE5-40AC-93A2-A9A79439723E}" destId="{B2B684DE-B9B6-48B7-8B57-27986F5C1328}" srcOrd="0" destOrd="0" presId="urn:microsoft.com/office/officeart/2016/7/layout/RepeatingBendingProcessNew"/>
    <dgm:cxn modelId="{49B4DD79-D96D-465B-99A0-659705AFB2E1}" type="presOf" srcId="{52768B8E-600B-4A03-8DE3-1FCF603FAE7C}" destId="{349C489F-3F44-4343-BE84-4F6C1DAC3E74}" srcOrd="1" destOrd="0" presId="urn:microsoft.com/office/officeart/2016/7/layout/RepeatingBendingProcessNew"/>
    <dgm:cxn modelId="{A50B277B-0957-45AD-A0A4-212777C09024}" type="presOf" srcId="{45D1C481-FC46-4FBD-974C-6102A64EC2CF}" destId="{28BE1341-F8CB-462F-87A1-9AB56A35C76C}" srcOrd="0" destOrd="0" presId="urn:microsoft.com/office/officeart/2016/7/layout/RepeatingBendingProcessNew"/>
    <dgm:cxn modelId="{306DE07F-D9FB-4E50-B8BE-A5AC38A6D34F}" type="presOf" srcId="{52768B8E-600B-4A03-8DE3-1FCF603FAE7C}" destId="{C854D8C7-7286-4C4A-840D-069E9672AD1C}" srcOrd="0" destOrd="0" presId="urn:microsoft.com/office/officeart/2016/7/layout/RepeatingBendingProcessNew"/>
    <dgm:cxn modelId="{4B9A4088-ACF3-4424-AD85-730E6E90C2B4}" srcId="{9325B3A1-A2B9-49E7-950B-2454ED887DAC}" destId="{7443B789-A466-4E6E-9FDF-8348136D1E03}" srcOrd="2" destOrd="0" parTransId="{B0F74DF2-04C8-4611-8A7E-B5965DD0D96E}" sibTransId="{29B9B180-CAA2-41B1-8D7F-7F345160E510}"/>
    <dgm:cxn modelId="{541BF18A-69DB-4D19-B9ED-3B52171CB088}" type="presOf" srcId="{7BEBCE44-7270-4832-A063-09B9F44E6AF1}" destId="{7F298EAC-AF66-4E1E-A490-D42F3CFE252E}" srcOrd="0" destOrd="0" presId="urn:microsoft.com/office/officeart/2016/7/layout/RepeatingBendingProcessNew"/>
    <dgm:cxn modelId="{615E9C91-0C24-4438-82F5-AEDD98F6B872}" type="presOf" srcId="{4AB2E68B-083F-413E-9A98-0D82BF5AF3AD}" destId="{07B89611-116B-4547-A107-8370A31A42A2}" srcOrd="0" destOrd="0" presId="urn:microsoft.com/office/officeart/2016/7/layout/RepeatingBendingProcessNew"/>
    <dgm:cxn modelId="{6193979B-C1F1-4BA5-A045-C9574F060086}" type="presOf" srcId="{45D1C481-FC46-4FBD-974C-6102A64EC2CF}" destId="{9F30FC27-00E6-41CD-A562-13DAAD06BFF3}" srcOrd="1" destOrd="0" presId="urn:microsoft.com/office/officeart/2016/7/layout/RepeatingBendingProcessNew"/>
    <dgm:cxn modelId="{02FAEAA2-2CD6-42D7-A66E-A3D69A5E0440}" type="presOf" srcId="{46A54B04-6A4A-497B-A3C8-2A3C9858F14C}" destId="{3E11E53B-F651-4397-97D5-6B0C7B56F51E}" srcOrd="0" destOrd="0" presId="urn:microsoft.com/office/officeart/2016/7/layout/RepeatingBendingProcessNew"/>
    <dgm:cxn modelId="{4C7477A4-B53D-48B2-88B1-E0FE43AB4C8F}" type="presOf" srcId="{9325B3A1-A2B9-49E7-950B-2454ED887DAC}" destId="{E8ED31D3-812D-4449-A5C6-F49596AA3384}" srcOrd="0" destOrd="0" presId="urn:microsoft.com/office/officeart/2016/7/layout/RepeatingBendingProcessNew"/>
    <dgm:cxn modelId="{5FA776AE-E9C8-44D6-9B4A-4B69BBAE760B}" type="presOf" srcId="{7443B789-A466-4E6E-9FDF-8348136D1E03}" destId="{E19DF4A1-A1AB-40DC-9D5F-9A3FCFC09C39}" srcOrd="0" destOrd="0" presId="urn:microsoft.com/office/officeart/2016/7/layout/RepeatingBendingProcessNew"/>
    <dgm:cxn modelId="{0CFBF9BD-BD44-4CA3-9D0D-5706D4784EE0}" type="presOf" srcId="{FD876793-853D-475D-BDBF-7302689E0428}" destId="{3C359FA2-7747-4C7C-9C6D-853A42295963}" srcOrd="0" destOrd="0" presId="urn:microsoft.com/office/officeart/2016/7/layout/RepeatingBendingProcessNew"/>
    <dgm:cxn modelId="{C3F5A2C0-983F-4AE0-A4AA-75D8BA76225D}" type="presOf" srcId="{DCE363AA-28CC-4C73-9CF8-D9C7FAE9EAEF}" destId="{240FC867-69AB-4B32-B8CC-E36A62B38696}" srcOrd="0" destOrd="0" presId="urn:microsoft.com/office/officeart/2016/7/layout/RepeatingBendingProcessNew"/>
    <dgm:cxn modelId="{1B9D94D4-38E9-4EB5-82D5-7EF5570FDB65}" type="presOf" srcId="{496BE362-D17E-4332-8CDB-B113E2322353}" destId="{2E1C5F27-26E6-4678-BFF3-7E640463F61C}" srcOrd="1" destOrd="0" presId="urn:microsoft.com/office/officeart/2016/7/layout/RepeatingBendingProcessNew"/>
    <dgm:cxn modelId="{4E166FDF-ABFD-426C-805E-B2332A264D09}" srcId="{9325B3A1-A2B9-49E7-950B-2454ED887DAC}" destId="{4AB2E68B-083F-413E-9A98-0D82BF5AF3AD}" srcOrd="0" destOrd="0" parTransId="{F18A5032-1F4C-4F43-80D9-38A7B970F30F}" sibTransId="{DCE363AA-28CC-4C73-9CF8-D9C7FAE9EAEF}"/>
    <dgm:cxn modelId="{6ED932EC-AD20-4C24-8C05-7D0EA77F59E9}" type="presOf" srcId="{496BE362-D17E-4332-8CDB-B113E2322353}" destId="{F673E828-00AB-417D-AD8C-3F86C684CBD8}" srcOrd="0" destOrd="0" presId="urn:microsoft.com/office/officeart/2016/7/layout/RepeatingBendingProcessNew"/>
    <dgm:cxn modelId="{437C36FC-0980-44F8-B923-900C51868AA7}" type="presOf" srcId="{29B9B180-CAA2-41B1-8D7F-7F345160E510}" destId="{A76EBCCB-C219-419E-B1FF-236492EEB52C}" srcOrd="1" destOrd="0" presId="urn:microsoft.com/office/officeart/2016/7/layout/RepeatingBendingProcessNew"/>
    <dgm:cxn modelId="{4E5AE58F-59EE-4B55-805E-8212C6F28971}" type="presParOf" srcId="{E8ED31D3-812D-4449-A5C6-F49596AA3384}" destId="{07B89611-116B-4547-A107-8370A31A42A2}" srcOrd="0" destOrd="0" presId="urn:microsoft.com/office/officeart/2016/7/layout/RepeatingBendingProcessNew"/>
    <dgm:cxn modelId="{8CEB2E36-31E5-49C6-A2C0-B1D2551A4C08}" type="presParOf" srcId="{E8ED31D3-812D-4449-A5C6-F49596AA3384}" destId="{240FC867-69AB-4B32-B8CC-E36A62B38696}" srcOrd="1" destOrd="0" presId="urn:microsoft.com/office/officeart/2016/7/layout/RepeatingBendingProcessNew"/>
    <dgm:cxn modelId="{88E94373-2340-4E59-BCDA-DB89FAAE35A3}" type="presParOf" srcId="{240FC867-69AB-4B32-B8CC-E36A62B38696}" destId="{2EC16EC9-BC5C-44AB-B7A6-880C95C5F9DB}" srcOrd="0" destOrd="0" presId="urn:microsoft.com/office/officeart/2016/7/layout/RepeatingBendingProcessNew"/>
    <dgm:cxn modelId="{04E353EF-FFB0-4EFF-8E72-6B6731652D16}" type="presParOf" srcId="{E8ED31D3-812D-4449-A5C6-F49596AA3384}" destId="{B2B684DE-B9B6-48B7-8B57-27986F5C1328}" srcOrd="2" destOrd="0" presId="urn:microsoft.com/office/officeart/2016/7/layout/RepeatingBendingProcessNew"/>
    <dgm:cxn modelId="{C369D019-F903-47E1-BF53-6C4C0A4BDE0D}" type="presParOf" srcId="{E8ED31D3-812D-4449-A5C6-F49596AA3384}" destId="{F673E828-00AB-417D-AD8C-3F86C684CBD8}" srcOrd="3" destOrd="0" presId="urn:microsoft.com/office/officeart/2016/7/layout/RepeatingBendingProcessNew"/>
    <dgm:cxn modelId="{275D415F-9DCB-4BFA-B49F-ACA6208DAC6C}" type="presParOf" srcId="{F673E828-00AB-417D-AD8C-3F86C684CBD8}" destId="{2E1C5F27-26E6-4678-BFF3-7E640463F61C}" srcOrd="0" destOrd="0" presId="urn:microsoft.com/office/officeart/2016/7/layout/RepeatingBendingProcessNew"/>
    <dgm:cxn modelId="{90AB5E39-DE52-42EC-BFF0-86ECC6F58013}" type="presParOf" srcId="{E8ED31D3-812D-4449-A5C6-F49596AA3384}" destId="{E19DF4A1-A1AB-40DC-9D5F-9A3FCFC09C39}" srcOrd="4" destOrd="0" presId="urn:microsoft.com/office/officeart/2016/7/layout/RepeatingBendingProcessNew"/>
    <dgm:cxn modelId="{059DAECF-0140-4D2C-90C8-3B5B72D8B115}" type="presParOf" srcId="{E8ED31D3-812D-4449-A5C6-F49596AA3384}" destId="{A58EE78E-65F4-495A-A18B-1CB6565CDF31}" srcOrd="5" destOrd="0" presId="urn:microsoft.com/office/officeart/2016/7/layout/RepeatingBendingProcessNew"/>
    <dgm:cxn modelId="{FB2B29C8-5195-42BA-BD32-859FC48FAE6C}" type="presParOf" srcId="{A58EE78E-65F4-495A-A18B-1CB6565CDF31}" destId="{A76EBCCB-C219-419E-B1FF-236492EEB52C}" srcOrd="0" destOrd="0" presId="urn:microsoft.com/office/officeart/2016/7/layout/RepeatingBendingProcessNew"/>
    <dgm:cxn modelId="{61A53C6A-C98E-4C25-9BBF-90AB50D3E125}" type="presParOf" srcId="{E8ED31D3-812D-4449-A5C6-F49596AA3384}" destId="{7F298EAC-AF66-4E1E-A490-D42F3CFE252E}" srcOrd="6" destOrd="0" presId="urn:microsoft.com/office/officeart/2016/7/layout/RepeatingBendingProcessNew"/>
    <dgm:cxn modelId="{7A08634B-2D03-4E70-ADCE-87E9D40A3973}" type="presParOf" srcId="{E8ED31D3-812D-4449-A5C6-F49596AA3384}" destId="{C854D8C7-7286-4C4A-840D-069E9672AD1C}" srcOrd="7" destOrd="0" presId="urn:microsoft.com/office/officeart/2016/7/layout/RepeatingBendingProcessNew"/>
    <dgm:cxn modelId="{9E6431B1-6AE2-494B-8D4B-FFBEE535AD0D}" type="presParOf" srcId="{C854D8C7-7286-4C4A-840D-069E9672AD1C}" destId="{349C489F-3F44-4343-BE84-4F6C1DAC3E74}" srcOrd="0" destOrd="0" presId="urn:microsoft.com/office/officeart/2016/7/layout/RepeatingBendingProcessNew"/>
    <dgm:cxn modelId="{8CE6DD47-9034-4792-9851-730A8D102F6E}" type="presParOf" srcId="{E8ED31D3-812D-4449-A5C6-F49596AA3384}" destId="{3E11E53B-F651-4397-97D5-6B0C7B56F51E}" srcOrd="8" destOrd="0" presId="urn:microsoft.com/office/officeart/2016/7/layout/RepeatingBendingProcessNew"/>
    <dgm:cxn modelId="{5A46B664-1B64-4A6F-8319-FC8FD02C01FE}" type="presParOf" srcId="{E8ED31D3-812D-4449-A5C6-F49596AA3384}" destId="{491D7814-6838-4591-9456-1D17DEBDF7E2}" srcOrd="9" destOrd="0" presId="urn:microsoft.com/office/officeart/2016/7/layout/RepeatingBendingProcessNew"/>
    <dgm:cxn modelId="{59998487-7080-402C-8A8C-7A4AAA6B63F6}" type="presParOf" srcId="{491D7814-6838-4591-9456-1D17DEBDF7E2}" destId="{B11A4FAD-2225-4B8F-9622-B3BE78910558}" srcOrd="0" destOrd="0" presId="urn:microsoft.com/office/officeart/2016/7/layout/RepeatingBendingProcessNew"/>
    <dgm:cxn modelId="{6E5F64B8-C93C-44D6-A58D-0C927FF139B5}" type="presParOf" srcId="{E8ED31D3-812D-4449-A5C6-F49596AA3384}" destId="{3C359FA2-7747-4C7C-9C6D-853A42295963}" srcOrd="10" destOrd="0" presId="urn:microsoft.com/office/officeart/2016/7/layout/RepeatingBendingProcessNew"/>
    <dgm:cxn modelId="{63FC4000-D299-48F5-BB3B-FBCA787D9203}" type="presParOf" srcId="{E8ED31D3-812D-4449-A5C6-F49596AA3384}" destId="{28BE1341-F8CB-462F-87A1-9AB56A35C76C}" srcOrd="11" destOrd="0" presId="urn:microsoft.com/office/officeart/2016/7/layout/RepeatingBendingProcessNew"/>
    <dgm:cxn modelId="{B3A7F92B-C2EF-48A4-AD67-E2633668AFE4}" type="presParOf" srcId="{28BE1341-F8CB-462F-87A1-9AB56A35C76C}" destId="{9F30FC27-00E6-41CD-A562-13DAAD06BFF3}" srcOrd="0" destOrd="0" presId="urn:microsoft.com/office/officeart/2016/7/layout/RepeatingBendingProcessNew"/>
    <dgm:cxn modelId="{2DCAC465-D755-4404-A352-204CE3853209}" type="presParOf" srcId="{E8ED31D3-812D-4449-A5C6-F49596AA3384}" destId="{AF178283-C5BC-4B74-8687-B4DEB6836E01}"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28F88C-0D74-4BF8-82DF-FB10179598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ECAA14-EEE8-4486-BE44-D746029F7FFB}">
      <dgm:prSet/>
      <dgm:spPr/>
      <dgm:t>
        <a:bodyPr/>
        <a:lstStyle/>
        <a:p>
          <a:r>
            <a:rPr lang="en-US"/>
            <a:t>Bad weather and bad road constructions increase severity in accidents. </a:t>
          </a:r>
        </a:p>
      </dgm:t>
    </dgm:pt>
    <dgm:pt modelId="{44D1E44F-22F8-4765-8239-C6DE6EEF0F44}" type="parTrans" cxnId="{F8B0500B-01C9-4408-88F5-6D581BAB2D3E}">
      <dgm:prSet/>
      <dgm:spPr/>
      <dgm:t>
        <a:bodyPr/>
        <a:lstStyle/>
        <a:p>
          <a:endParaRPr lang="en-US"/>
        </a:p>
      </dgm:t>
    </dgm:pt>
    <dgm:pt modelId="{67441CC3-8DF8-45A4-ACF0-B3F68BBD9267}" type="sibTrans" cxnId="{F8B0500B-01C9-4408-88F5-6D581BAB2D3E}">
      <dgm:prSet/>
      <dgm:spPr/>
      <dgm:t>
        <a:bodyPr/>
        <a:lstStyle/>
        <a:p>
          <a:endParaRPr lang="en-US"/>
        </a:p>
      </dgm:t>
    </dgm:pt>
    <dgm:pt modelId="{8BEEEE24-D540-40ED-A1A2-191B3AC90248}">
      <dgm:prSet/>
      <dgm:spPr/>
      <dgm:t>
        <a:bodyPr/>
        <a:lstStyle/>
        <a:p>
          <a:r>
            <a:rPr lang="en-US"/>
            <a:t>Road constructions, steep angles, position of traffic signals majorly contribute to higher accident rates in specific regions. </a:t>
          </a:r>
        </a:p>
      </dgm:t>
    </dgm:pt>
    <dgm:pt modelId="{5622091E-737E-4D6B-A3B6-853DF9544392}" type="parTrans" cxnId="{FB65683D-5CA1-43C0-A517-CD08386B4132}">
      <dgm:prSet/>
      <dgm:spPr/>
      <dgm:t>
        <a:bodyPr/>
        <a:lstStyle/>
        <a:p>
          <a:endParaRPr lang="en-US"/>
        </a:p>
      </dgm:t>
    </dgm:pt>
    <dgm:pt modelId="{ABB34690-6B8A-4F34-8AA4-30192DBC613F}" type="sibTrans" cxnId="{FB65683D-5CA1-43C0-A517-CD08386B4132}">
      <dgm:prSet/>
      <dgm:spPr/>
      <dgm:t>
        <a:bodyPr/>
        <a:lstStyle/>
        <a:p>
          <a:endParaRPr lang="en-US"/>
        </a:p>
      </dgm:t>
    </dgm:pt>
    <dgm:pt modelId="{0BFAE9E6-219C-4AFB-B9E9-E84CF8789FEB}">
      <dgm:prSet/>
      <dgm:spPr/>
      <dgm:t>
        <a:bodyPr/>
        <a:lstStyle/>
        <a:p>
          <a:r>
            <a:rPr lang="en-US"/>
            <a:t>Peak hour traffic, driver’s state of mind whether alcoholic or not, visually not impaired, intensity of fog, slippery conditions on the roads due to snow. </a:t>
          </a:r>
        </a:p>
      </dgm:t>
    </dgm:pt>
    <dgm:pt modelId="{54732A44-62A7-4976-B26F-E47E48132D29}" type="parTrans" cxnId="{06634EB0-B860-4EEF-8D24-570A80E15E01}">
      <dgm:prSet/>
      <dgm:spPr/>
      <dgm:t>
        <a:bodyPr/>
        <a:lstStyle/>
        <a:p>
          <a:endParaRPr lang="en-US"/>
        </a:p>
      </dgm:t>
    </dgm:pt>
    <dgm:pt modelId="{8AFEBE23-4509-43D1-A4ED-718AE3AD3CFB}" type="sibTrans" cxnId="{06634EB0-B860-4EEF-8D24-570A80E15E01}">
      <dgm:prSet/>
      <dgm:spPr/>
      <dgm:t>
        <a:bodyPr/>
        <a:lstStyle/>
        <a:p>
          <a:endParaRPr lang="en-US"/>
        </a:p>
      </dgm:t>
    </dgm:pt>
    <dgm:pt modelId="{DF566EFC-477C-4FDD-8030-9538982FB95D}">
      <dgm:prSet/>
      <dgm:spPr/>
      <dgm:t>
        <a:bodyPr/>
        <a:lstStyle/>
        <a:p>
          <a:r>
            <a:rPr lang="en-US"/>
            <a:t>Logistic Regression model has outperformed in predictions of severity accidents considering the attributes like weather conditions, time, road construction, traffic signals, driver’s behavior.</a:t>
          </a:r>
        </a:p>
      </dgm:t>
    </dgm:pt>
    <dgm:pt modelId="{8AADC820-97E6-45C3-A18E-ADE560DD002B}" type="parTrans" cxnId="{D83D8282-06E9-4335-8F39-5F8F811CA708}">
      <dgm:prSet/>
      <dgm:spPr/>
      <dgm:t>
        <a:bodyPr/>
        <a:lstStyle/>
        <a:p>
          <a:endParaRPr lang="en-US"/>
        </a:p>
      </dgm:t>
    </dgm:pt>
    <dgm:pt modelId="{16B98287-D137-415B-9B4D-28A9D375AE0E}" type="sibTrans" cxnId="{D83D8282-06E9-4335-8F39-5F8F811CA708}">
      <dgm:prSet/>
      <dgm:spPr/>
      <dgm:t>
        <a:bodyPr/>
        <a:lstStyle/>
        <a:p>
          <a:endParaRPr lang="en-US"/>
        </a:p>
      </dgm:t>
    </dgm:pt>
    <dgm:pt modelId="{735E48B9-DEE2-4A0C-9D7D-FEAA00DF7887}" type="pres">
      <dgm:prSet presAssocID="{7828F88C-0D74-4BF8-82DF-FB101795981C}" presName="root" presStyleCnt="0">
        <dgm:presLayoutVars>
          <dgm:dir/>
          <dgm:resizeHandles val="exact"/>
        </dgm:presLayoutVars>
      </dgm:prSet>
      <dgm:spPr/>
    </dgm:pt>
    <dgm:pt modelId="{0BA51D7F-EC1A-4AAB-99DD-C0214918CAED}" type="pres">
      <dgm:prSet presAssocID="{02ECAA14-EEE8-4486-BE44-D746029F7FFB}" presName="compNode" presStyleCnt="0"/>
      <dgm:spPr/>
    </dgm:pt>
    <dgm:pt modelId="{712D2CF9-ABE5-49AC-8EFC-5E3B22F8A70E}" type="pres">
      <dgm:prSet presAssocID="{02ECAA14-EEE8-4486-BE44-D746029F7FFB}" presName="bgRect" presStyleLbl="bgShp" presStyleIdx="0" presStyleCnt="4"/>
      <dgm:spPr/>
    </dgm:pt>
    <dgm:pt modelId="{27AF1097-01BC-4E31-8CCB-C7A37B9F653C}" type="pres">
      <dgm:prSet presAssocID="{02ECAA14-EEE8-4486-BE44-D746029F7F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4F01E245-B32A-4369-B80A-94E9074F539F}" type="pres">
      <dgm:prSet presAssocID="{02ECAA14-EEE8-4486-BE44-D746029F7FFB}" presName="spaceRect" presStyleCnt="0"/>
      <dgm:spPr/>
    </dgm:pt>
    <dgm:pt modelId="{8751BF12-75CE-420F-BB2E-CAD879474BE1}" type="pres">
      <dgm:prSet presAssocID="{02ECAA14-EEE8-4486-BE44-D746029F7FFB}" presName="parTx" presStyleLbl="revTx" presStyleIdx="0" presStyleCnt="4">
        <dgm:presLayoutVars>
          <dgm:chMax val="0"/>
          <dgm:chPref val="0"/>
        </dgm:presLayoutVars>
      </dgm:prSet>
      <dgm:spPr/>
    </dgm:pt>
    <dgm:pt modelId="{211ABDB5-5ADB-4AE9-B1FF-7BBB5A9566C9}" type="pres">
      <dgm:prSet presAssocID="{67441CC3-8DF8-45A4-ACF0-B3F68BBD9267}" presName="sibTrans" presStyleCnt="0"/>
      <dgm:spPr/>
    </dgm:pt>
    <dgm:pt modelId="{09770413-0ACA-4082-BBBF-C39E418D296D}" type="pres">
      <dgm:prSet presAssocID="{8BEEEE24-D540-40ED-A1A2-191B3AC90248}" presName="compNode" presStyleCnt="0"/>
      <dgm:spPr/>
    </dgm:pt>
    <dgm:pt modelId="{A9613AA6-6230-4BEA-8B0E-F49398703D4B}" type="pres">
      <dgm:prSet presAssocID="{8BEEEE24-D540-40ED-A1A2-191B3AC90248}" presName="bgRect" presStyleLbl="bgShp" presStyleIdx="1" presStyleCnt="4"/>
      <dgm:spPr/>
    </dgm:pt>
    <dgm:pt modelId="{C722A6B6-63DA-4964-AA4C-6671C60861B8}" type="pres">
      <dgm:prSet presAssocID="{8BEEEE24-D540-40ED-A1A2-191B3AC902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2F1E475C-21FB-4201-A386-B5F70D6322D9}" type="pres">
      <dgm:prSet presAssocID="{8BEEEE24-D540-40ED-A1A2-191B3AC90248}" presName="spaceRect" presStyleCnt="0"/>
      <dgm:spPr/>
    </dgm:pt>
    <dgm:pt modelId="{2DB21466-3D72-4451-BD3E-F01690A5BE3A}" type="pres">
      <dgm:prSet presAssocID="{8BEEEE24-D540-40ED-A1A2-191B3AC90248}" presName="parTx" presStyleLbl="revTx" presStyleIdx="1" presStyleCnt="4">
        <dgm:presLayoutVars>
          <dgm:chMax val="0"/>
          <dgm:chPref val="0"/>
        </dgm:presLayoutVars>
      </dgm:prSet>
      <dgm:spPr/>
    </dgm:pt>
    <dgm:pt modelId="{F330AC7E-D579-4EC3-8413-38E791A30513}" type="pres">
      <dgm:prSet presAssocID="{ABB34690-6B8A-4F34-8AA4-30192DBC613F}" presName="sibTrans" presStyleCnt="0"/>
      <dgm:spPr/>
    </dgm:pt>
    <dgm:pt modelId="{2C8B872E-EA8D-4EF4-A7D0-0449E6DA86AB}" type="pres">
      <dgm:prSet presAssocID="{0BFAE9E6-219C-4AFB-B9E9-E84CF8789FEB}" presName="compNode" presStyleCnt="0"/>
      <dgm:spPr/>
    </dgm:pt>
    <dgm:pt modelId="{D728E150-75F6-4603-A66D-A79EF2A2D04F}" type="pres">
      <dgm:prSet presAssocID="{0BFAE9E6-219C-4AFB-B9E9-E84CF8789FEB}" presName="bgRect" presStyleLbl="bgShp" presStyleIdx="2" presStyleCnt="4"/>
      <dgm:spPr/>
    </dgm:pt>
    <dgm:pt modelId="{47F8398C-73B6-4FEB-B2C9-F1F0A16D2797}" type="pres">
      <dgm:prSet presAssocID="{0BFAE9E6-219C-4AFB-B9E9-E84CF8789F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w Temperature"/>
        </a:ext>
      </dgm:extLst>
    </dgm:pt>
    <dgm:pt modelId="{C9CE7974-3709-49EF-9543-D93DD6F930D4}" type="pres">
      <dgm:prSet presAssocID="{0BFAE9E6-219C-4AFB-B9E9-E84CF8789FEB}" presName="spaceRect" presStyleCnt="0"/>
      <dgm:spPr/>
    </dgm:pt>
    <dgm:pt modelId="{520D1B9D-BDC9-4543-914F-7053CBE0C19A}" type="pres">
      <dgm:prSet presAssocID="{0BFAE9E6-219C-4AFB-B9E9-E84CF8789FEB}" presName="parTx" presStyleLbl="revTx" presStyleIdx="2" presStyleCnt="4">
        <dgm:presLayoutVars>
          <dgm:chMax val="0"/>
          <dgm:chPref val="0"/>
        </dgm:presLayoutVars>
      </dgm:prSet>
      <dgm:spPr/>
    </dgm:pt>
    <dgm:pt modelId="{B71ED65F-E48B-4C31-AFD5-9DCF48D8DDC7}" type="pres">
      <dgm:prSet presAssocID="{8AFEBE23-4509-43D1-A4ED-718AE3AD3CFB}" presName="sibTrans" presStyleCnt="0"/>
      <dgm:spPr/>
    </dgm:pt>
    <dgm:pt modelId="{EBDF73DE-A7B7-46A1-BA4C-04A2C0EE6489}" type="pres">
      <dgm:prSet presAssocID="{DF566EFC-477C-4FDD-8030-9538982FB95D}" presName="compNode" presStyleCnt="0"/>
      <dgm:spPr/>
    </dgm:pt>
    <dgm:pt modelId="{7FB76151-A0A4-47AA-BE14-89D5C0A5DC11}" type="pres">
      <dgm:prSet presAssocID="{DF566EFC-477C-4FDD-8030-9538982FB95D}" presName="bgRect" presStyleLbl="bgShp" presStyleIdx="3" presStyleCnt="4"/>
      <dgm:spPr/>
    </dgm:pt>
    <dgm:pt modelId="{91F34895-A6FF-4AA7-AF1D-95039463C6D5}" type="pres">
      <dgm:prSet presAssocID="{DF566EFC-477C-4FDD-8030-9538982FB9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ump truck"/>
        </a:ext>
      </dgm:extLst>
    </dgm:pt>
    <dgm:pt modelId="{CEF0F318-DF75-4845-8778-3B75A451B66D}" type="pres">
      <dgm:prSet presAssocID="{DF566EFC-477C-4FDD-8030-9538982FB95D}" presName="spaceRect" presStyleCnt="0"/>
      <dgm:spPr/>
    </dgm:pt>
    <dgm:pt modelId="{79956ECB-7486-4DF6-9F88-AA9CC328C691}" type="pres">
      <dgm:prSet presAssocID="{DF566EFC-477C-4FDD-8030-9538982FB95D}" presName="parTx" presStyleLbl="revTx" presStyleIdx="3" presStyleCnt="4">
        <dgm:presLayoutVars>
          <dgm:chMax val="0"/>
          <dgm:chPref val="0"/>
        </dgm:presLayoutVars>
      </dgm:prSet>
      <dgm:spPr/>
    </dgm:pt>
  </dgm:ptLst>
  <dgm:cxnLst>
    <dgm:cxn modelId="{F8B0500B-01C9-4408-88F5-6D581BAB2D3E}" srcId="{7828F88C-0D74-4BF8-82DF-FB101795981C}" destId="{02ECAA14-EEE8-4486-BE44-D746029F7FFB}" srcOrd="0" destOrd="0" parTransId="{44D1E44F-22F8-4765-8239-C6DE6EEF0F44}" sibTransId="{67441CC3-8DF8-45A4-ACF0-B3F68BBD9267}"/>
    <dgm:cxn modelId="{1B4BE012-5CB3-4C93-A715-1EF4ADCF82D5}" type="presOf" srcId="{8BEEEE24-D540-40ED-A1A2-191B3AC90248}" destId="{2DB21466-3D72-4451-BD3E-F01690A5BE3A}" srcOrd="0" destOrd="0" presId="urn:microsoft.com/office/officeart/2018/2/layout/IconVerticalSolidList"/>
    <dgm:cxn modelId="{5E49192D-50D2-4A1A-BBB7-361EFF23F6CE}" type="presOf" srcId="{7828F88C-0D74-4BF8-82DF-FB101795981C}" destId="{735E48B9-DEE2-4A0C-9D7D-FEAA00DF7887}" srcOrd="0" destOrd="0" presId="urn:microsoft.com/office/officeart/2018/2/layout/IconVerticalSolidList"/>
    <dgm:cxn modelId="{FB65683D-5CA1-43C0-A517-CD08386B4132}" srcId="{7828F88C-0D74-4BF8-82DF-FB101795981C}" destId="{8BEEEE24-D540-40ED-A1A2-191B3AC90248}" srcOrd="1" destOrd="0" parTransId="{5622091E-737E-4D6B-A3B6-853DF9544392}" sibTransId="{ABB34690-6B8A-4F34-8AA4-30192DBC613F}"/>
    <dgm:cxn modelId="{BE5F9557-8FE3-4A48-B851-598BB6978D8D}" type="presOf" srcId="{02ECAA14-EEE8-4486-BE44-D746029F7FFB}" destId="{8751BF12-75CE-420F-BB2E-CAD879474BE1}" srcOrd="0" destOrd="0" presId="urn:microsoft.com/office/officeart/2018/2/layout/IconVerticalSolidList"/>
    <dgm:cxn modelId="{D83D8282-06E9-4335-8F39-5F8F811CA708}" srcId="{7828F88C-0D74-4BF8-82DF-FB101795981C}" destId="{DF566EFC-477C-4FDD-8030-9538982FB95D}" srcOrd="3" destOrd="0" parTransId="{8AADC820-97E6-45C3-A18E-ADE560DD002B}" sibTransId="{16B98287-D137-415B-9B4D-28A9D375AE0E}"/>
    <dgm:cxn modelId="{06634EB0-B860-4EEF-8D24-570A80E15E01}" srcId="{7828F88C-0D74-4BF8-82DF-FB101795981C}" destId="{0BFAE9E6-219C-4AFB-B9E9-E84CF8789FEB}" srcOrd="2" destOrd="0" parTransId="{54732A44-62A7-4976-B26F-E47E48132D29}" sibTransId="{8AFEBE23-4509-43D1-A4ED-718AE3AD3CFB}"/>
    <dgm:cxn modelId="{3D9430C2-E806-4C68-8C93-A6F0472080B9}" type="presOf" srcId="{0BFAE9E6-219C-4AFB-B9E9-E84CF8789FEB}" destId="{520D1B9D-BDC9-4543-914F-7053CBE0C19A}" srcOrd="0" destOrd="0" presId="urn:microsoft.com/office/officeart/2018/2/layout/IconVerticalSolidList"/>
    <dgm:cxn modelId="{DAA820D9-1CD5-45D7-A904-131A36AE12F5}" type="presOf" srcId="{DF566EFC-477C-4FDD-8030-9538982FB95D}" destId="{79956ECB-7486-4DF6-9F88-AA9CC328C691}" srcOrd="0" destOrd="0" presId="urn:microsoft.com/office/officeart/2018/2/layout/IconVerticalSolidList"/>
    <dgm:cxn modelId="{FCFF487C-DDB3-4913-B72B-56E5A4EDC7E8}" type="presParOf" srcId="{735E48B9-DEE2-4A0C-9D7D-FEAA00DF7887}" destId="{0BA51D7F-EC1A-4AAB-99DD-C0214918CAED}" srcOrd="0" destOrd="0" presId="urn:microsoft.com/office/officeart/2018/2/layout/IconVerticalSolidList"/>
    <dgm:cxn modelId="{D990B4AC-AAB6-4607-98B8-22F53484E00D}" type="presParOf" srcId="{0BA51D7F-EC1A-4AAB-99DD-C0214918CAED}" destId="{712D2CF9-ABE5-49AC-8EFC-5E3B22F8A70E}" srcOrd="0" destOrd="0" presId="urn:microsoft.com/office/officeart/2018/2/layout/IconVerticalSolidList"/>
    <dgm:cxn modelId="{8A25257F-49AC-4386-B8C9-3CE4547E676F}" type="presParOf" srcId="{0BA51D7F-EC1A-4AAB-99DD-C0214918CAED}" destId="{27AF1097-01BC-4E31-8CCB-C7A37B9F653C}" srcOrd="1" destOrd="0" presId="urn:microsoft.com/office/officeart/2018/2/layout/IconVerticalSolidList"/>
    <dgm:cxn modelId="{4462C1C3-4B8C-499C-9D79-33E578EF9485}" type="presParOf" srcId="{0BA51D7F-EC1A-4AAB-99DD-C0214918CAED}" destId="{4F01E245-B32A-4369-B80A-94E9074F539F}" srcOrd="2" destOrd="0" presId="urn:microsoft.com/office/officeart/2018/2/layout/IconVerticalSolidList"/>
    <dgm:cxn modelId="{1949562A-D63F-497A-A259-9990C5E1A15E}" type="presParOf" srcId="{0BA51D7F-EC1A-4AAB-99DD-C0214918CAED}" destId="{8751BF12-75CE-420F-BB2E-CAD879474BE1}" srcOrd="3" destOrd="0" presId="urn:microsoft.com/office/officeart/2018/2/layout/IconVerticalSolidList"/>
    <dgm:cxn modelId="{A12A1C37-3462-4762-A384-160833111024}" type="presParOf" srcId="{735E48B9-DEE2-4A0C-9D7D-FEAA00DF7887}" destId="{211ABDB5-5ADB-4AE9-B1FF-7BBB5A9566C9}" srcOrd="1" destOrd="0" presId="urn:microsoft.com/office/officeart/2018/2/layout/IconVerticalSolidList"/>
    <dgm:cxn modelId="{FCE03BAC-61E7-4757-9ACD-97D135BFF9C0}" type="presParOf" srcId="{735E48B9-DEE2-4A0C-9D7D-FEAA00DF7887}" destId="{09770413-0ACA-4082-BBBF-C39E418D296D}" srcOrd="2" destOrd="0" presId="urn:microsoft.com/office/officeart/2018/2/layout/IconVerticalSolidList"/>
    <dgm:cxn modelId="{515BFDAD-0C8B-4AA2-8F72-DFD9D1A0EE8E}" type="presParOf" srcId="{09770413-0ACA-4082-BBBF-C39E418D296D}" destId="{A9613AA6-6230-4BEA-8B0E-F49398703D4B}" srcOrd="0" destOrd="0" presId="urn:microsoft.com/office/officeart/2018/2/layout/IconVerticalSolidList"/>
    <dgm:cxn modelId="{0974754A-09E4-422F-8D47-BF644C390E74}" type="presParOf" srcId="{09770413-0ACA-4082-BBBF-C39E418D296D}" destId="{C722A6B6-63DA-4964-AA4C-6671C60861B8}" srcOrd="1" destOrd="0" presId="urn:microsoft.com/office/officeart/2018/2/layout/IconVerticalSolidList"/>
    <dgm:cxn modelId="{B5F75D84-5179-4F3A-A876-A966A32CFEDC}" type="presParOf" srcId="{09770413-0ACA-4082-BBBF-C39E418D296D}" destId="{2F1E475C-21FB-4201-A386-B5F70D6322D9}" srcOrd="2" destOrd="0" presId="urn:microsoft.com/office/officeart/2018/2/layout/IconVerticalSolidList"/>
    <dgm:cxn modelId="{ACDC2A13-9175-40C9-8582-E1178DE7FB3C}" type="presParOf" srcId="{09770413-0ACA-4082-BBBF-C39E418D296D}" destId="{2DB21466-3D72-4451-BD3E-F01690A5BE3A}" srcOrd="3" destOrd="0" presId="urn:microsoft.com/office/officeart/2018/2/layout/IconVerticalSolidList"/>
    <dgm:cxn modelId="{3E5BD711-00B1-40E2-A803-9CED9AE24F50}" type="presParOf" srcId="{735E48B9-DEE2-4A0C-9D7D-FEAA00DF7887}" destId="{F330AC7E-D579-4EC3-8413-38E791A30513}" srcOrd="3" destOrd="0" presId="urn:microsoft.com/office/officeart/2018/2/layout/IconVerticalSolidList"/>
    <dgm:cxn modelId="{645A0930-3E57-4003-824D-D29182AA97A2}" type="presParOf" srcId="{735E48B9-DEE2-4A0C-9D7D-FEAA00DF7887}" destId="{2C8B872E-EA8D-4EF4-A7D0-0449E6DA86AB}" srcOrd="4" destOrd="0" presId="urn:microsoft.com/office/officeart/2018/2/layout/IconVerticalSolidList"/>
    <dgm:cxn modelId="{D8AB700B-C6D4-4CDC-B5ED-F5C28A32BFB3}" type="presParOf" srcId="{2C8B872E-EA8D-4EF4-A7D0-0449E6DA86AB}" destId="{D728E150-75F6-4603-A66D-A79EF2A2D04F}" srcOrd="0" destOrd="0" presId="urn:microsoft.com/office/officeart/2018/2/layout/IconVerticalSolidList"/>
    <dgm:cxn modelId="{1CF4A13C-58AE-4202-AF56-7740AC11C9A4}" type="presParOf" srcId="{2C8B872E-EA8D-4EF4-A7D0-0449E6DA86AB}" destId="{47F8398C-73B6-4FEB-B2C9-F1F0A16D2797}" srcOrd="1" destOrd="0" presId="urn:microsoft.com/office/officeart/2018/2/layout/IconVerticalSolidList"/>
    <dgm:cxn modelId="{47423DF6-E8A1-4FF4-9F2E-5F016392D36C}" type="presParOf" srcId="{2C8B872E-EA8D-4EF4-A7D0-0449E6DA86AB}" destId="{C9CE7974-3709-49EF-9543-D93DD6F930D4}" srcOrd="2" destOrd="0" presId="urn:microsoft.com/office/officeart/2018/2/layout/IconVerticalSolidList"/>
    <dgm:cxn modelId="{44B18D6B-C4CF-4099-B518-F1D355512B50}" type="presParOf" srcId="{2C8B872E-EA8D-4EF4-A7D0-0449E6DA86AB}" destId="{520D1B9D-BDC9-4543-914F-7053CBE0C19A}" srcOrd="3" destOrd="0" presId="urn:microsoft.com/office/officeart/2018/2/layout/IconVerticalSolidList"/>
    <dgm:cxn modelId="{4043AAB4-F620-4300-8FE7-03CFC602711B}" type="presParOf" srcId="{735E48B9-DEE2-4A0C-9D7D-FEAA00DF7887}" destId="{B71ED65F-E48B-4C31-AFD5-9DCF48D8DDC7}" srcOrd="5" destOrd="0" presId="urn:microsoft.com/office/officeart/2018/2/layout/IconVerticalSolidList"/>
    <dgm:cxn modelId="{0D2A6114-5AC8-447F-96AE-54D3E6C7EB35}" type="presParOf" srcId="{735E48B9-DEE2-4A0C-9D7D-FEAA00DF7887}" destId="{EBDF73DE-A7B7-46A1-BA4C-04A2C0EE6489}" srcOrd="6" destOrd="0" presId="urn:microsoft.com/office/officeart/2018/2/layout/IconVerticalSolidList"/>
    <dgm:cxn modelId="{AEB96649-3A97-4500-88BB-69986FD7CE05}" type="presParOf" srcId="{EBDF73DE-A7B7-46A1-BA4C-04A2C0EE6489}" destId="{7FB76151-A0A4-47AA-BE14-89D5C0A5DC11}" srcOrd="0" destOrd="0" presId="urn:microsoft.com/office/officeart/2018/2/layout/IconVerticalSolidList"/>
    <dgm:cxn modelId="{9D63AA11-05DE-424A-A9BD-B669870DF6CC}" type="presParOf" srcId="{EBDF73DE-A7B7-46A1-BA4C-04A2C0EE6489}" destId="{91F34895-A6FF-4AA7-AF1D-95039463C6D5}" srcOrd="1" destOrd="0" presId="urn:microsoft.com/office/officeart/2018/2/layout/IconVerticalSolidList"/>
    <dgm:cxn modelId="{485759DA-461B-4668-BFD7-9D99F5E3A6C9}" type="presParOf" srcId="{EBDF73DE-A7B7-46A1-BA4C-04A2C0EE6489}" destId="{CEF0F318-DF75-4845-8778-3B75A451B66D}" srcOrd="2" destOrd="0" presId="urn:microsoft.com/office/officeart/2018/2/layout/IconVerticalSolidList"/>
    <dgm:cxn modelId="{A6F871C2-50D5-42E5-AE1D-90F99D1EFFED}" type="presParOf" srcId="{EBDF73DE-A7B7-46A1-BA4C-04A2C0EE6489}" destId="{79956ECB-7486-4DF6-9F88-AA9CC328C6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4CD9C6-4116-4AD3-9371-854BB3144576}"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4B39F4-4E9A-4574-B41F-8F112100412E}">
      <dgm:prSet/>
      <dgm:spPr/>
      <dgm:t>
        <a:bodyPr/>
        <a:lstStyle/>
        <a:p>
          <a:pPr>
            <a:lnSpc>
              <a:spcPct val="100000"/>
            </a:lnSpc>
          </a:pPr>
          <a:r>
            <a:rPr lang="en-US"/>
            <a:t>Important factors leading to major accidents in New York city.</a:t>
          </a:r>
        </a:p>
      </dgm:t>
    </dgm:pt>
    <dgm:pt modelId="{F14A8343-F873-4EB9-91FF-945681A4F895}" type="parTrans" cxnId="{ABD9E2EB-C016-49F5-9291-CE4EA2B4C415}">
      <dgm:prSet/>
      <dgm:spPr/>
      <dgm:t>
        <a:bodyPr/>
        <a:lstStyle/>
        <a:p>
          <a:endParaRPr lang="en-US"/>
        </a:p>
      </dgm:t>
    </dgm:pt>
    <dgm:pt modelId="{F89C4454-93BF-4985-A6B2-35C12414BBC9}" type="sibTrans" cxnId="{ABD9E2EB-C016-49F5-9291-CE4EA2B4C415}">
      <dgm:prSet/>
      <dgm:spPr/>
      <dgm:t>
        <a:bodyPr/>
        <a:lstStyle/>
        <a:p>
          <a:pPr>
            <a:lnSpc>
              <a:spcPct val="100000"/>
            </a:lnSpc>
          </a:pPr>
          <a:endParaRPr lang="en-US"/>
        </a:p>
      </dgm:t>
    </dgm:pt>
    <dgm:pt modelId="{C7BEAAE6-CA02-4829-8E85-2F7889CF26D9}">
      <dgm:prSet/>
      <dgm:spPr/>
      <dgm:t>
        <a:bodyPr/>
        <a:lstStyle/>
        <a:p>
          <a:pPr>
            <a:lnSpc>
              <a:spcPct val="100000"/>
            </a:lnSpc>
          </a:pPr>
          <a:r>
            <a:rPr lang="en-US"/>
            <a:t>Bad weather, road construction, steep angles and peak hours. </a:t>
          </a:r>
        </a:p>
      </dgm:t>
    </dgm:pt>
    <dgm:pt modelId="{10AAA5D3-2052-4DB5-B9CC-750BDA1341A5}" type="parTrans" cxnId="{F871358C-B06F-4FAE-A3D6-DBDFE89C824A}">
      <dgm:prSet/>
      <dgm:spPr/>
      <dgm:t>
        <a:bodyPr/>
        <a:lstStyle/>
        <a:p>
          <a:endParaRPr lang="en-US"/>
        </a:p>
      </dgm:t>
    </dgm:pt>
    <dgm:pt modelId="{2E5D3344-9F50-491A-BB1A-C3D8C707C7F8}" type="sibTrans" cxnId="{F871358C-B06F-4FAE-A3D6-DBDFE89C824A}">
      <dgm:prSet/>
      <dgm:spPr/>
      <dgm:t>
        <a:bodyPr/>
        <a:lstStyle/>
        <a:p>
          <a:pPr>
            <a:lnSpc>
              <a:spcPct val="100000"/>
            </a:lnSpc>
          </a:pPr>
          <a:endParaRPr lang="en-US"/>
        </a:p>
      </dgm:t>
    </dgm:pt>
    <dgm:pt modelId="{428F919D-5D0E-4FFE-96A5-F126D4C6041D}">
      <dgm:prSet/>
      <dgm:spPr/>
      <dgm:t>
        <a:bodyPr/>
        <a:lstStyle/>
        <a:p>
          <a:pPr>
            <a:lnSpc>
              <a:spcPct val="100000"/>
            </a:lnSpc>
          </a:pPr>
          <a:r>
            <a:rPr lang="en-US"/>
            <a:t>Limitations include a lack of real-time traffic data and limited details in weather conditions. </a:t>
          </a:r>
        </a:p>
      </dgm:t>
    </dgm:pt>
    <dgm:pt modelId="{C6BA0641-0524-4BE8-B069-854F1E2E1D48}" type="parTrans" cxnId="{5C8F8D57-893A-4A87-A0C9-247348E5DBA0}">
      <dgm:prSet/>
      <dgm:spPr/>
      <dgm:t>
        <a:bodyPr/>
        <a:lstStyle/>
        <a:p>
          <a:endParaRPr lang="en-US"/>
        </a:p>
      </dgm:t>
    </dgm:pt>
    <dgm:pt modelId="{516D2AC6-AB16-491C-9397-735666B5B170}" type="sibTrans" cxnId="{5C8F8D57-893A-4A87-A0C9-247348E5DBA0}">
      <dgm:prSet/>
      <dgm:spPr/>
      <dgm:t>
        <a:bodyPr/>
        <a:lstStyle/>
        <a:p>
          <a:pPr>
            <a:lnSpc>
              <a:spcPct val="100000"/>
            </a:lnSpc>
          </a:pPr>
          <a:endParaRPr lang="en-US"/>
        </a:p>
      </dgm:t>
    </dgm:pt>
    <dgm:pt modelId="{4D5F95D0-9060-45A9-A14B-C1516F98B180}">
      <dgm:prSet/>
      <dgm:spPr/>
      <dgm:t>
        <a:bodyPr/>
        <a:lstStyle/>
        <a:p>
          <a:pPr>
            <a:lnSpc>
              <a:spcPct val="100000"/>
            </a:lnSpc>
          </a:pPr>
          <a:r>
            <a:rPr lang="en-US"/>
            <a:t>Future studies could incorporate additional variables, like real-time road monitoring data.</a:t>
          </a:r>
        </a:p>
      </dgm:t>
    </dgm:pt>
    <dgm:pt modelId="{2EB93CEE-91DB-4D3E-B80D-8BBD06AD2344}" type="parTrans" cxnId="{55299697-36AC-4964-A8F4-563F2139E85C}">
      <dgm:prSet/>
      <dgm:spPr/>
      <dgm:t>
        <a:bodyPr/>
        <a:lstStyle/>
        <a:p>
          <a:endParaRPr lang="en-US"/>
        </a:p>
      </dgm:t>
    </dgm:pt>
    <dgm:pt modelId="{36623BE2-4223-46EE-B1CC-061706A32D11}" type="sibTrans" cxnId="{55299697-36AC-4964-A8F4-563F2139E85C}">
      <dgm:prSet/>
      <dgm:spPr/>
      <dgm:t>
        <a:bodyPr/>
        <a:lstStyle/>
        <a:p>
          <a:pPr>
            <a:lnSpc>
              <a:spcPct val="100000"/>
            </a:lnSpc>
          </a:pPr>
          <a:endParaRPr lang="en-US"/>
        </a:p>
      </dgm:t>
    </dgm:pt>
    <dgm:pt modelId="{4CC883C1-C675-479E-BEF7-151B63ED7803}">
      <dgm:prSet/>
      <dgm:spPr/>
      <dgm:t>
        <a:bodyPr/>
        <a:lstStyle/>
        <a:p>
          <a:pPr>
            <a:lnSpc>
              <a:spcPct val="100000"/>
            </a:lnSpc>
          </a:pPr>
          <a:r>
            <a:rPr lang="en-US"/>
            <a:t>The findings provide a robust foundation for implementing safety measures in high-risk urban areas in New York.</a:t>
          </a:r>
        </a:p>
      </dgm:t>
    </dgm:pt>
    <dgm:pt modelId="{21799EA7-1841-4A2D-A0CE-E2B114FEA813}" type="parTrans" cxnId="{7DA86B5D-76DC-4452-8D99-BD3B33DAAEC2}">
      <dgm:prSet/>
      <dgm:spPr/>
      <dgm:t>
        <a:bodyPr/>
        <a:lstStyle/>
        <a:p>
          <a:endParaRPr lang="en-US"/>
        </a:p>
      </dgm:t>
    </dgm:pt>
    <dgm:pt modelId="{B14CA90F-95CF-4897-B315-2B34795C7B4E}" type="sibTrans" cxnId="{7DA86B5D-76DC-4452-8D99-BD3B33DAAEC2}">
      <dgm:prSet/>
      <dgm:spPr/>
      <dgm:t>
        <a:bodyPr/>
        <a:lstStyle/>
        <a:p>
          <a:endParaRPr lang="en-US"/>
        </a:p>
      </dgm:t>
    </dgm:pt>
    <dgm:pt modelId="{70FA2F1B-E5F5-4F04-992A-7D7B5637F560}" type="pres">
      <dgm:prSet presAssocID="{694CD9C6-4116-4AD3-9371-854BB3144576}" presName="root" presStyleCnt="0">
        <dgm:presLayoutVars>
          <dgm:dir/>
          <dgm:resizeHandles val="exact"/>
        </dgm:presLayoutVars>
      </dgm:prSet>
      <dgm:spPr/>
    </dgm:pt>
    <dgm:pt modelId="{6546D82F-0791-462B-9FD5-AA49BAF2317B}" type="pres">
      <dgm:prSet presAssocID="{694CD9C6-4116-4AD3-9371-854BB3144576}" presName="container" presStyleCnt="0">
        <dgm:presLayoutVars>
          <dgm:dir/>
          <dgm:resizeHandles val="exact"/>
        </dgm:presLayoutVars>
      </dgm:prSet>
      <dgm:spPr/>
    </dgm:pt>
    <dgm:pt modelId="{15B0B420-AD08-486D-967C-38D9A1AB4616}" type="pres">
      <dgm:prSet presAssocID="{3C4B39F4-4E9A-4574-B41F-8F112100412E}" presName="compNode" presStyleCnt="0"/>
      <dgm:spPr/>
    </dgm:pt>
    <dgm:pt modelId="{37A4E4CF-647C-41F4-A54B-92E1047CFBB2}" type="pres">
      <dgm:prSet presAssocID="{3C4B39F4-4E9A-4574-B41F-8F112100412E}" presName="iconBgRect" presStyleLbl="bgShp" presStyleIdx="0" presStyleCnt="5"/>
      <dgm:spPr/>
    </dgm:pt>
    <dgm:pt modelId="{AB23DA1D-D743-48D8-BAEF-C6F8287E4C62}" type="pres">
      <dgm:prSet presAssocID="{3C4B39F4-4E9A-4574-B41F-8F11210041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A88923EC-1063-4A0E-8E83-3E17C89D2CCE}" type="pres">
      <dgm:prSet presAssocID="{3C4B39F4-4E9A-4574-B41F-8F112100412E}" presName="spaceRect" presStyleCnt="0"/>
      <dgm:spPr/>
    </dgm:pt>
    <dgm:pt modelId="{DDA394CA-BD5E-4A81-88D7-8D93AEA92168}" type="pres">
      <dgm:prSet presAssocID="{3C4B39F4-4E9A-4574-B41F-8F112100412E}" presName="textRect" presStyleLbl="revTx" presStyleIdx="0" presStyleCnt="5">
        <dgm:presLayoutVars>
          <dgm:chMax val="1"/>
          <dgm:chPref val="1"/>
        </dgm:presLayoutVars>
      </dgm:prSet>
      <dgm:spPr/>
    </dgm:pt>
    <dgm:pt modelId="{BC66C52D-DD0A-4271-B380-8B114364FCFA}" type="pres">
      <dgm:prSet presAssocID="{F89C4454-93BF-4985-A6B2-35C12414BBC9}" presName="sibTrans" presStyleLbl="sibTrans2D1" presStyleIdx="0" presStyleCnt="0"/>
      <dgm:spPr/>
    </dgm:pt>
    <dgm:pt modelId="{2CABB5B6-A985-4B81-A80A-07A23D31B5C1}" type="pres">
      <dgm:prSet presAssocID="{C7BEAAE6-CA02-4829-8E85-2F7889CF26D9}" presName="compNode" presStyleCnt="0"/>
      <dgm:spPr/>
    </dgm:pt>
    <dgm:pt modelId="{9497721D-806A-4626-9EF5-C2560D08D0B3}" type="pres">
      <dgm:prSet presAssocID="{C7BEAAE6-CA02-4829-8E85-2F7889CF26D9}" presName="iconBgRect" presStyleLbl="bgShp" presStyleIdx="1" presStyleCnt="5"/>
      <dgm:spPr/>
    </dgm:pt>
    <dgm:pt modelId="{4C45AEFF-7FA8-45A5-80F5-61D81260669E}" type="pres">
      <dgm:prSet presAssocID="{C7BEAAE6-CA02-4829-8E85-2F7889CF26D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53B87A35-3CD6-4C5F-AAA3-55781ACD48EB}" type="pres">
      <dgm:prSet presAssocID="{C7BEAAE6-CA02-4829-8E85-2F7889CF26D9}" presName="spaceRect" presStyleCnt="0"/>
      <dgm:spPr/>
    </dgm:pt>
    <dgm:pt modelId="{DDF0607E-E62A-4FB7-BBAB-7C91AA561AED}" type="pres">
      <dgm:prSet presAssocID="{C7BEAAE6-CA02-4829-8E85-2F7889CF26D9}" presName="textRect" presStyleLbl="revTx" presStyleIdx="1" presStyleCnt="5">
        <dgm:presLayoutVars>
          <dgm:chMax val="1"/>
          <dgm:chPref val="1"/>
        </dgm:presLayoutVars>
      </dgm:prSet>
      <dgm:spPr/>
    </dgm:pt>
    <dgm:pt modelId="{70A58CD4-786F-4CD7-8375-B0C048ACC43C}" type="pres">
      <dgm:prSet presAssocID="{2E5D3344-9F50-491A-BB1A-C3D8C707C7F8}" presName="sibTrans" presStyleLbl="sibTrans2D1" presStyleIdx="0" presStyleCnt="0"/>
      <dgm:spPr/>
    </dgm:pt>
    <dgm:pt modelId="{D75AADF0-9C91-4209-A93A-0DA22F3E6E15}" type="pres">
      <dgm:prSet presAssocID="{428F919D-5D0E-4FFE-96A5-F126D4C6041D}" presName="compNode" presStyleCnt="0"/>
      <dgm:spPr/>
    </dgm:pt>
    <dgm:pt modelId="{31E14603-E5AC-43F8-A241-F214E1D8C697}" type="pres">
      <dgm:prSet presAssocID="{428F919D-5D0E-4FFE-96A5-F126D4C6041D}" presName="iconBgRect" presStyleLbl="bgShp" presStyleIdx="2" presStyleCnt="5"/>
      <dgm:spPr/>
    </dgm:pt>
    <dgm:pt modelId="{60972692-E792-4B00-B35E-FE613CB8492E}" type="pres">
      <dgm:prSet presAssocID="{428F919D-5D0E-4FFE-96A5-F126D4C604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ffic Light"/>
        </a:ext>
      </dgm:extLst>
    </dgm:pt>
    <dgm:pt modelId="{66738DD2-C50B-4A91-9589-6D89BBFEA4ED}" type="pres">
      <dgm:prSet presAssocID="{428F919D-5D0E-4FFE-96A5-F126D4C6041D}" presName="spaceRect" presStyleCnt="0"/>
      <dgm:spPr/>
    </dgm:pt>
    <dgm:pt modelId="{56345A72-8159-4411-8567-F1AF364A6B06}" type="pres">
      <dgm:prSet presAssocID="{428F919D-5D0E-4FFE-96A5-F126D4C6041D}" presName="textRect" presStyleLbl="revTx" presStyleIdx="2" presStyleCnt="5">
        <dgm:presLayoutVars>
          <dgm:chMax val="1"/>
          <dgm:chPref val="1"/>
        </dgm:presLayoutVars>
      </dgm:prSet>
      <dgm:spPr/>
    </dgm:pt>
    <dgm:pt modelId="{55516A24-6A38-4205-B496-1E85E03E85D8}" type="pres">
      <dgm:prSet presAssocID="{516D2AC6-AB16-491C-9397-735666B5B170}" presName="sibTrans" presStyleLbl="sibTrans2D1" presStyleIdx="0" presStyleCnt="0"/>
      <dgm:spPr/>
    </dgm:pt>
    <dgm:pt modelId="{8B604720-1AFA-4598-8F2D-729040F73949}" type="pres">
      <dgm:prSet presAssocID="{4D5F95D0-9060-45A9-A14B-C1516F98B180}" presName="compNode" presStyleCnt="0"/>
      <dgm:spPr/>
    </dgm:pt>
    <dgm:pt modelId="{DADE14CA-5A01-4C45-A500-A7561B321C3E}" type="pres">
      <dgm:prSet presAssocID="{4D5F95D0-9060-45A9-A14B-C1516F98B180}" presName="iconBgRect" presStyleLbl="bgShp" presStyleIdx="3" presStyleCnt="5"/>
      <dgm:spPr/>
    </dgm:pt>
    <dgm:pt modelId="{18223CB2-9C28-4A15-9996-8F2206CDA886}" type="pres">
      <dgm:prSet presAssocID="{4D5F95D0-9060-45A9-A14B-C1516F98B1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186CBCA6-7C5E-44DC-A667-888D2F29CD01}" type="pres">
      <dgm:prSet presAssocID="{4D5F95D0-9060-45A9-A14B-C1516F98B180}" presName="spaceRect" presStyleCnt="0"/>
      <dgm:spPr/>
    </dgm:pt>
    <dgm:pt modelId="{9D48CC7A-8DE3-4145-BC85-A7002EAF91D3}" type="pres">
      <dgm:prSet presAssocID="{4D5F95D0-9060-45A9-A14B-C1516F98B180}" presName="textRect" presStyleLbl="revTx" presStyleIdx="3" presStyleCnt="5">
        <dgm:presLayoutVars>
          <dgm:chMax val="1"/>
          <dgm:chPref val="1"/>
        </dgm:presLayoutVars>
      </dgm:prSet>
      <dgm:spPr/>
    </dgm:pt>
    <dgm:pt modelId="{142718C3-0DCC-41F8-9DF2-446B41BA0643}" type="pres">
      <dgm:prSet presAssocID="{36623BE2-4223-46EE-B1CC-061706A32D11}" presName="sibTrans" presStyleLbl="sibTrans2D1" presStyleIdx="0" presStyleCnt="0"/>
      <dgm:spPr/>
    </dgm:pt>
    <dgm:pt modelId="{916BF978-907A-4EE7-BD71-049F774A522D}" type="pres">
      <dgm:prSet presAssocID="{4CC883C1-C675-479E-BEF7-151B63ED7803}" presName="compNode" presStyleCnt="0"/>
      <dgm:spPr/>
    </dgm:pt>
    <dgm:pt modelId="{EA8846DD-1186-4FD0-969F-B7F618CBD50A}" type="pres">
      <dgm:prSet presAssocID="{4CC883C1-C675-479E-BEF7-151B63ED7803}" presName="iconBgRect" presStyleLbl="bgShp" presStyleIdx="4" presStyleCnt="5"/>
      <dgm:spPr/>
    </dgm:pt>
    <dgm:pt modelId="{3B645AC0-554A-4ADF-9F1A-CD8371F40CA5}" type="pres">
      <dgm:prSet presAssocID="{4CC883C1-C675-479E-BEF7-151B63ED780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4F7D48CB-28A4-406B-BBA5-78042F6C5695}" type="pres">
      <dgm:prSet presAssocID="{4CC883C1-C675-479E-BEF7-151B63ED7803}" presName="spaceRect" presStyleCnt="0"/>
      <dgm:spPr/>
    </dgm:pt>
    <dgm:pt modelId="{B1F3E853-7881-4E64-99DE-1A73648D6203}" type="pres">
      <dgm:prSet presAssocID="{4CC883C1-C675-479E-BEF7-151B63ED7803}" presName="textRect" presStyleLbl="revTx" presStyleIdx="4" presStyleCnt="5">
        <dgm:presLayoutVars>
          <dgm:chMax val="1"/>
          <dgm:chPref val="1"/>
        </dgm:presLayoutVars>
      </dgm:prSet>
      <dgm:spPr/>
    </dgm:pt>
  </dgm:ptLst>
  <dgm:cxnLst>
    <dgm:cxn modelId="{FF280713-AC5C-46EB-95DC-A984CF3C1DA2}" type="presOf" srcId="{2E5D3344-9F50-491A-BB1A-C3D8C707C7F8}" destId="{70A58CD4-786F-4CD7-8375-B0C048ACC43C}" srcOrd="0" destOrd="0" presId="urn:microsoft.com/office/officeart/2018/2/layout/IconCircleList"/>
    <dgm:cxn modelId="{AFC9802D-5ECD-4708-B9A2-45A6B262667D}" type="presOf" srcId="{4CC883C1-C675-479E-BEF7-151B63ED7803}" destId="{B1F3E853-7881-4E64-99DE-1A73648D6203}" srcOrd="0" destOrd="0" presId="urn:microsoft.com/office/officeart/2018/2/layout/IconCircleList"/>
    <dgm:cxn modelId="{58885C37-DB91-4144-9FFA-CB39087E1E58}" type="presOf" srcId="{428F919D-5D0E-4FFE-96A5-F126D4C6041D}" destId="{56345A72-8159-4411-8567-F1AF364A6B06}" srcOrd="0" destOrd="0" presId="urn:microsoft.com/office/officeart/2018/2/layout/IconCircleList"/>
    <dgm:cxn modelId="{7DA86B5D-76DC-4452-8D99-BD3B33DAAEC2}" srcId="{694CD9C6-4116-4AD3-9371-854BB3144576}" destId="{4CC883C1-C675-479E-BEF7-151B63ED7803}" srcOrd="4" destOrd="0" parTransId="{21799EA7-1841-4A2D-A0CE-E2B114FEA813}" sibTransId="{B14CA90F-95CF-4897-B315-2B34795C7B4E}"/>
    <dgm:cxn modelId="{898BAE4D-CB47-4074-86E6-4234F1155919}" type="presOf" srcId="{F89C4454-93BF-4985-A6B2-35C12414BBC9}" destId="{BC66C52D-DD0A-4271-B380-8B114364FCFA}" srcOrd="0" destOrd="0" presId="urn:microsoft.com/office/officeart/2018/2/layout/IconCircleList"/>
    <dgm:cxn modelId="{4A536154-FE94-431C-891E-FD66C04CD84A}" type="presOf" srcId="{C7BEAAE6-CA02-4829-8E85-2F7889CF26D9}" destId="{DDF0607E-E62A-4FB7-BBAB-7C91AA561AED}" srcOrd="0" destOrd="0" presId="urn:microsoft.com/office/officeart/2018/2/layout/IconCircleList"/>
    <dgm:cxn modelId="{5C8F8D57-893A-4A87-A0C9-247348E5DBA0}" srcId="{694CD9C6-4116-4AD3-9371-854BB3144576}" destId="{428F919D-5D0E-4FFE-96A5-F126D4C6041D}" srcOrd="2" destOrd="0" parTransId="{C6BA0641-0524-4BE8-B069-854F1E2E1D48}" sibTransId="{516D2AC6-AB16-491C-9397-735666B5B170}"/>
    <dgm:cxn modelId="{29665479-132B-4DC7-BB82-F450C1AD9D13}" type="presOf" srcId="{694CD9C6-4116-4AD3-9371-854BB3144576}" destId="{70FA2F1B-E5F5-4F04-992A-7D7B5637F560}" srcOrd="0" destOrd="0" presId="urn:microsoft.com/office/officeart/2018/2/layout/IconCircleList"/>
    <dgm:cxn modelId="{FC73A17A-539E-4DD5-A2A5-FE6FB9B41154}" type="presOf" srcId="{4D5F95D0-9060-45A9-A14B-C1516F98B180}" destId="{9D48CC7A-8DE3-4145-BC85-A7002EAF91D3}" srcOrd="0" destOrd="0" presId="urn:microsoft.com/office/officeart/2018/2/layout/IconCircleList"/>
    <dgm:cxn modelId="{F871358C-B06F-4FAE-A3D6-DBDFE89C824A}" srcId="{694CD9C6-4116-4AD3-9371-854BB3144576}" destId="{C7BEAAE6-CA02-4829-8E85-2F7889CF26D9}" srcOrd="1" destOrd="0" parTransId="{10AAA5D3-2052-4DB5-B9CC-750BDA1341A5}" sibTransId="{2E5D3344-9F50-491A-BB1A-C3D8C707C7F8}"/>
    <dgm:cxn modelId="{C0F49B90-BC41-4D52-A144-7261F83AF9F5}" type="presOf" srcId="{516D2AC6-AB16-491C-9397-735666B5B170}" destId="{55516A24-6A38-4205-B496-1E85E03E85D8}" srcOrd="0" destOrd="0" presId="urn:microsoft.com/office/officeart/2018/2/layout/IconCircleList"/>
    <dgm:cxn modelId="{55299697-36AC-4964-A8F4-563F2139E85C}" srcId="{694CD9C6-4116-4AD3-9371-854BB3144576}" destId="{4D5F95D0-9060-45A9-A14B-C1516F98B180}" srcOrd="3" destOrd="0" parTransId="{2EB93CEE-91DB-4D3E-B80D-8BBD06AD2344}" sibTransId="{36623BE2-4223-46EE-B1CC-061706A32D11}"/>
    <dgm:cxn modelId="{166A19BD-D570-433C-B1D1-47A8D75CCB36}" type="presOf" srcId="{3C4B39F4-4E9A-4574-B41F-8F112100412E}" destId="{DDA394CA-BD5E-4A81-88D7-8D93AEA92168}" srcOrd="0" destOrd="0" presId="urn:microsoft.com/office/officeart/2018/2/layout/IconCircleList"/>
    <dgm:cxn modelId="{4238FAC9-733B-474E-B77D-6C355754DEB5}" type="presOf" srcId="{36623BE2-4223-46EE-B1CC-061706A32D11}" destId="{142718C3-0DCC-41F8-9DF2-446B41BA0643}" srcOrd="0" destOrd="0" presId="urn:microsoft.com/office/officeart/2018/2/layout/IconCircleList"/>
    <dgm:cxn modelId="{ABD9E2EB-C016-49F5-9291-CE4EA2B4C415}" srcId="{694CD9C6-4116-4AD3-9371-854BB3144576}" destId="{3C4B39F4-4E9A-4574-B41F-8F112100412E}" srcOrd="0" destOrd="0" parTransId="{F14A8343-F873-4EB9-91FF-945681A4F895}" sibTransId="{F89C4454-93BF-4985-A6B2-35C12414BBC9}"/>
    <dgm:cxn modelId="{5B3DC549-26CF-474A-9C87-A1B3867D7023}" type="presParOf" srcId="{70FA2F1B-E5F5-4F04-992A-7D7B5637F560}" destId="{6546D82F-0791-462B-9FD5-AA49BAF2317B}" srcOrd="0" destOrd="0" presId="urn:microsoft.com/office/officeart/2018/2/layout/IconCircleList"/>
    <dgm:cxn modelId="{F2393529-74AB-4063-A710-296FBD6AC948}" type="presParOf" srcId="{6546D82F-0791-462B-9FD5-AA49BAF2317B}" destId="{15B0B420-AD08-486D-967C-38D9A1AB4616}" srcOrd="0" destOrd="0" presId="urn:microsoft.com/office/officeart/2018/2/layout/IconCircleList"/>
    <dgm:cxn modelId="{5086F7A5-E86E-427A-90A8-4B82512AA840}" type="presParOf" srcId="{15B0B420-AD08-486D-967C-38D9A1AB4616}" destId="{37A4E4CF-647C-41F4-A54B-92E1047CFBB2}" srcOrd="0" destOrd="0" presId="urn:microsoft.com/office/officeart/2018/2/layout/IconCircleList"/>
    <dgm:cxn modelId="{20CBF622-B097-4618-A555-7C308A275167}" type="presParOf" srcId="{15B0B420-AD08-486D-967C-38D9A1AB4616}" destId="{AB23DA1D-D743-48D8-BAEF-C6F8287E4C62}" srcOrd="1" destOrd="0" presId="urn:microsoft.com/office/officeart/2018/2/layout/IconCircleList"/>
    <dgm:cxn modelId="{C1BACCFA-AD4A-4225-BAE9-0D465CB98EBE}" type="presParOf" srcId="{15B0B420-AD08-486D-967C-38D9A1AB4616}" destId="{A88923EC-1063-4A0E-8E83-3E17C89D2CCE}" srcOrd="2" destOrd="0" presId="urn:microsoft.com/office/officeart/2018/2/layout/IconCircleList"/>
    <dgm:cxn modelId="{D73DA685-977E-44DC-B087-CABFD668B6CB}" type="presParOf" srcId="{15B0B420-AD08-486D-967C-38D9A1AB4616}" destId="{DDA394CA-BD5E-4A81-88D7-8D93AEA92168}" srcOrd="3" destOrd="0" presId="urn:microsoft.com/office/officeart/2018/2/layout/IconCircleList"/>
    <dgm:cxn modelId="{3BC5F68B-90B0-4238-A2B6-48404E617FD1}" type="presParOf" srcId="{6546D82F-0791-462B-9FD5-AA49BAF2317B}" destId="{BC66C52D-DD0A-4271-B380-8B114364FCFA}" srcOrd="1" destOrd="0" presId="urn:microsoft.com/office/officeart/2018/2/layout/IconCircleList"/>
    <dgm:cxn modelId="{775E259E-CAFF-4C36-81A0-BE05926DDCAD}" type="presParOf" srcId="{6546D82F-0791-462B-9FD5-AA49BAF2317B}" destId="{2CABB5B6-A985-4B81-A80A-07A23D31B5C1}" srcOrd="2" destOrd="0" presId="urn:microsoft.com/office/officeart/2018/2/layout/IconCircleList"/>
    <dgm:cxn modelId="{C7D6F548-574F-460F-A893-BA110B5297A1}" type="presParOf" srcId="{2CABB5B6-A985-4B81-A80A-07A23D31B5C1}" destId="{9497721D-806A-4626-9EF5-C2560D08D0B3}" srcOrd="0" destOrd="0" presId="urn:microsoft.com/office/officeart/2018/2/layout/IconCircleList"/>
    <dgm:cxn modelId="{C18E4A25-8428-4C1A-9855-AC93176361C6}" type="presParOf" srcId="{2CABB5B6-A985-4B81-A80A-07A23D31B5C1}" destId="{4C45AEFF-7FA8-45A5-80F5-61D81260669E}" srcOrd="1" destOrd="0" presId="urn:microsoft.com/office/officeart/2018/2/layout/IconCircleList"/>
    <dgm:cxn modelId="{7DE1D930-0BCE-4A29-BEE0-4A2383AB4DB9}" type="presParOf" srcId="{2CABB5B6-A985-4B81-A80A-07A23D31B5C1}" destId="{53B87A35-3CD6-4C5F-AAA3-55781ACD48EB}" srcOrd="2" destOrd="0" presId="urn:microsoft.com/office/officeart/2018/2/layout/IconCircleList"/>
    <dgm:cxn modelId="{D3A023F6-E41C-4D29-9F0D-D2648BCB67F8}" type="presParOf" srcId="{2CABB5B6-A985-4B81-A80A-07A23D31B5C1}" destId="{DDF0607E-E62A-4FB7-BBAB-7C91AA561AED}" srcOrd="3" destOrd="0" presId="urn:microsoft.com/office/officeart/2018/2/layout/IconCircleList"/>
    <dgm:cxn modelId="{F6A5C36B-D921-4497-ABC6-BE92ACDF917B}" type="presParOf" srcId="{6546D82F-0791-462B-9FD5-AA49BAF2317B}" destId="{70A58CD4-786F-4CD7-8375-B0C048ACC43C}" srcOrd="3" destOrd="0" presId="urn:microsoft.com/office/officeart/2018/2/layout/IconCircleList"/>
    <dgm:cxn modelId="{2EF3E509-156F-4CA4-87A0-AA5BDB07445C}" type="presParOf" srcId="{6546D82F-0791-462B-9FD5-AA49BAF2317B}" destId="{D75AADF0-9C91-4209-A93A-0DA22F3E6E15}" srcOrd="4" destOrd="0" presId="urn:microsoft.com/office/officeart/2018/2/layout/IconCircleList"/>
    <dgm:cxn modelId="{EEC65E45-F833-42E1-979F-1714BB58C03C}" type="presParOf" srcId="{D75AADF0-9C91-4209-A93A-0DA22F3E6E15}" destId="{31E14603-E5AC-43F8-A241-F214E1D8C697}" srcOrd="0" destOrd="0" presId="urn:microsoft.com/office/officeart/2018/2/layout/IconCircleList"/>
    <dgm:cxn modelId="{5801A05F-0E63-403B-9BAC-64B99653EBB5}" type="presParOf" srcId="{D75AADF0-9C91-4209-A93A-0DA22F3E6E15}" destId="{60972692-E792-4B00-B35E-FE613CB8492E}" srcOrd="1" destOrd="0" presId="urn:microsoft.com/office/officeart/2018/2/layout/IconCircleList"/>
    <dgm:cxn modelId="{3FC859EE-E4BC-45E6-85E6-E149403823BF}" type="presParOf" srcId="{D75AADF0-9C91-4209-A93A-0DA22F3E6E15}" destId="{66738DD2-C50B-4A91-9589-6D89BBFEA4ED}" srcOrd="2" destOrd="0" presId="urn:microsoft.com/office/officeart/2018/2/layout/IconCircleList"/>
    <dgm:cxn modelId="{3D5027FF-8C68-4DC7-B30E-8EB252A75A6F}" type="presParOf" srcId="{D75AADF0-9C91-4209-A93A-0DA22F3E6E15}" destId="{56345A72-8159-4411-8567-F1AF364A6B06}" srcOrd="3" destOrd="0" presId="urn:microsoft.com/office/officeart/2018/2/layout/IconCircleList"/>
    <dgm:cxn modelId="{C8C72630-A657-4131-806F-9816DDAD1464}" type="presParOf" srcId="{6546D82F-0791-462B-9FD5-AA49BAF2317B}" destId="{55516A24-6A38-4205-B496-1E85E03E85D8}" srcOrd="5" destOrd="0" presId="urn:microsoft.com/office/officeart/2018/2/layout/IconCircleList"/>
    <dgm:cxn modelId="{EA81752E-DCA8-4EFE-91DD-B3A490D2D9E5}" type="presParOf" srcId="{6546D82F-0791-462B-9FD5-AA49BAF2317B}" destId="{8B604720-1AFA-4598-8F2D-729040F73949}" srcOrd="6" destOrd="0" presId="urn:microsoft.com/office/officeart/2018/2/layout/IconCircleList"/>
    <dgm:cxn modelId="{A6143C85-A33C-4A14-B5A8-46C8AF54E47A}" type="presParOf" srcId="{8B604720-1AFA-4598-8F2D-729040F73949}" destId="{DADE14CA-5A01-4C45-A500-A7561B321C3E}" srcOrd="0" destOrd="0" presId="urn:microsoft.com/office/officeart/2018/2/layout/IconCircleList"/>
    <dgm:cxn modelId="{808F5DEA-ABA5-4E49-95F5-94141398F9CD}" type="presParOf" srcId="{8B604720-1AFA-4598-8F2D-729040F73949}" destId="{18223CB2-9C28-4A15-9996-8F2206CDA886}" srcOrd="1" destOrd="0" presId="urn:microsoft.com/office/officeart/2018/2/layout/IconCircleList"/>
    <dgm:cxn modelId="{DF137915-8E05-4759-84F7-D5E50BC96E5D}" type="presParOf" srcId="{8B604720-1AFA-4598-8F2D-729040F73949}" destId="{186CBCA6-7C5E-44DC-A667-888D2F29CD01}" srcOrd="2" destOrd="0" presId="urn:microsoft.com/office/officeart/2018/2/layout/IconCircleList"/>
    <dgm:cxn modelId="{10FC9F52-D8A1-4828-82DD-7ADFB88A14F2}" type="presParOf" srcId="{8B604720-1AFA-4598-8F2D-729040F73949}" destId="{9D48CC7A-8DE3-4145-BC85-A7002EAF91D3}" srcOrd="3" destOrd="0" presId="urn:microsoft.com/office/officeart/2018/2/layout/IconCircleList"/>
    <dgm:cxn modelId="{C133F461-78CC-4716-894B-F6910A7490C5}" type="presParOf" srcId="{6546D82F-0791-462B-9FD5-AA49BAF2317B}" destId="{142718C3-0DCC-41F8-9DF2-446B41BA0643}" srcOrd="7" destOrd="0" presId="urn:microsoft.com/office/officeart/2018/2/layout/IconCircleList"/>
    <dgm:cxn modelId="{62DB392C-B43B-41A8-930E-E72B380DC6AB}" type="presParOf" srcId="{6546D82F-0791-462B-9FD5-AA49BAF2317B}" destId="{916BF978-907A-4EE7-BD71-049F774A522D}" srcOrd="8" destOrd="0" presId="urn:microsoft.com/office/officeart/2018/2/layout/IconCircleList"/>
    <dgm:cxn modelId="{7C55067C-4CC2-42AE-89C3-0BDB4D98285F}" type="presParOf" srcId="{916BF978-907A-4EE7-BD71-049F774A522D}" destId="{EA8846DD-1186-4FD0-969F-B7F618CBD50A}" srcOrd="0" destOrd="0" presId="urn:microsoft.com/office/officeart/2018/2/layout/IconCircleList"/>
    <dgm:cxn modelId="{A778A8FB-9D64-48A5-AA2C-CC984A43F5C0}" type="presParOf" srcId="{916BF978-907A-4EE7-BD71-049F774A522D}" destId="{3B645AC0-554A-4ADF-9F1A-CD8371F40CA5}" srcOrd="1" destOrd="0" presId="urn:microsoft.com/office/officeart/2018/2/layout/IconCircleList"/>
    <dgm:cxn modelId="{E4988F76-A860-4597-A941-93B76A7585DD}" type="presParOf" srcId="{916BF978-907A-4EE7-BD71-049F774A522D}" destId="{4F7D48CB-28A4-406B-BBA5-78042F6C5695}" srcOrd="2" destOrd="0" presId="urn:microsoft.com/office/officeart/2018/2/layout/IconCircleList"/>
    <dgm:cxn modelId="{E73C957E-65EB-4D80-96DD-1B9C5BE6CCB7}" type="presParOf" srcId="{916BF978-907A-4EE7-BD71-049F774A522D}" destId="{B1F3E853-7881-4E64-99DE-1A73648D620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8825D-5F2F-4CE4-84DC-875A796DA159}">
      <dsp:nvSpPr>
        <dsp:cNvPr id="0" name=""/>
        <dsp:cNvSpPr/>
      </dsp:nvSpPr>
      <dsp:spPr>
        <a:xfrm>
          <a:off x="733688" y="46459"/>
          <a:ext cx="858059" cy="8580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7C94C-3021-49D8-83E0-FCD566CED827}">
      <dsp:nvSpPr>
        <dsp:cNvPr id="0" name=""/>
        <dsp:cNvSpPr/>
      </dsp:nvSpPr>
      <dsp:spPr>
        <a:xfrm>
          <a:off x="913880" y="226652"/>
          <a:ext cx="497674" cy="497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009049-8BFA-4A20-9451-AD19E21F610B}">
      <dsp:nvSpPr>
        <dsp:cNvPr id="0" name=""/>
        <dsp:cNvSpPr/>
      </dsp:nvSpPr>
      <dsp:spPr>
        <a:xfrm>
          <a:off x="1775617" y="46459"/>
          <a:ext cx="2022569" cy="858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Auto accidents are a public nuisance in highly populated cities such as New York. Snow, fog, rain, and ice are all contributory factors to the seriousness of an accident. </a:t>
          </a:r>
        </a:p>
      </dsp:txBody>
      <dsp:txXfrm>
        <a:off x="1775617" y="46459"/>
        <a:ext cx="2022569" cy="858059"/>
      </dsp:txXfrm>
    </dsp:sp>
    <dsp:sp modelId="{6FB5C018-32B0-4AC8-B6F3-84D3B09953C6}">
      <dsp:nvSpPr>
        <dsp:cNvPr id="0" name=""/>
        <dsp:cNvSpPr/>
      </dsp:nvSpPr>
      <dsp:spPr>
        <a:xfrm>
          <a:off x="4150604" y="46459"/>
          <a:ext cx="858059" cy="8580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0D861-AB88-46E5-BC38-D66595AAADFF}">
      <dsp:nvSpPr>
        <dsp:cNvPr id="0" name=""/>
        <dsp:cNvSpPr/>
      </dsp:nvSpPr>
      <dsp:spPr>
        <a:xfrm>
          <a:off x="4330796" y="226652"/>
          <a:ext cx="497674" cy="497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161FD8-FFC1-4599-8F64-5075DB75FE0E}">
      <dsp:nvSpPr>
        <dsp:cNvPr id="0" name=""/>
        <dsp:cNvSpPr/>
      </dsp:nvSpPr>
      <dsp:spPr>
        <a:xfrm>
          <a:off x="5192533" y="46459"/>
          <a:ext cx="2022569" cy="858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weather contributes to the probability of an accident because of reduced visibility, road friction, and driver reaction time. </a:t>
          </a:r>
        </a:p>
      </dsp:txBody>
      <dsp:txXfrm>
        <a:off x="5192533" y="46459"/>
        <a:ext cx="2022569" cy="858059"/>
      </dsp:txXfrm>
    </dsp:sp>
    <dsp:sp modelId="{7EA0E3C1-CBF3-4A8A-A4FC-C41FB55DD94C}">
      <dsp:nvSpPr>
        <dsp:cNvPr id="0" name=""/>
        <dsp:cNvSpPr/>
      </dsp:nvSpPr>
      <dsp:spPr>
        <a:xfrm>
          <a:off x="733688" y="1591499"/>
          <a:ext cx="858059" cy="8580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62330-37F0-4718-8488-22B95A75136D}">
      <dsp:nvSpPr>
        <dsp:cNvPr id="0" name=""/>
        <dsp:cNvSpPr/>
      </dsp:nvSpPr>
      <dsp:spPr>
        <a:xfrm>
          <a:off x="913880" y="1771691"/>
          <a:ext cx="497674" cy="497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5F51EF-453B-405B-AB9E-E8322A3CF16D}">
      <dsp:nvSpPr>
        <dsp:cNvPr id="0" name=""/>
        <dsp:cNvSpPr/>
      </dsp:nvSpPr>
      <dsp:spPr>
        <a:xfrm>
          <a:off x="1775617" y="1591499"/>
          <a:ext cx="2022569" cy="858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impact of weather on motor vehicle accidents will be analyzed for New York City using the Motor Vehicle Collisions - Crashes data set. </a:t>
          </a:r>
        </a:p>
      </dsp:txBody>
      <dsp:txXfrm>
        <a:off x="1775617" y="1591499"/>
        <a:ext cx="2022569" cy="858059"/>
      </dsp:txXfrm>
    </dsp:sp>
    <dsp:sp modelId="{124FF5FB-3E98-4DCE-BB6B-291964CE7F79}">
      <dsp:nvSpPr>
        <dsp:cNvPr id="0" name=""/>
        <dsp:cNvSpPr/>
      </dsp:nvSpPr>
      <dsp:spPr>
        <a:xfrm>
          <a:off x="4150604" y="1591499"/>
          <a:ext cx="858059" cy="8580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C0E12-1280-4028-B374-50DE39ED48F3}">
      <dsp:nvSpPr>
        <dsp:cNvPr id="0" name=""/>
        <dsp:cNvSpPr/>
      </dsp:nvSpPr>
      <dsp:spPr>
        <a:xfrm>
          <a:off x="4330796" y="1771691"/>
          <a:ext cx="497674" cy="4976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37D7A-E1CF-4959-B38F-51956FAB63E3}">
      <dsp:nvSpPr>
        <dsp:cNvPr id="0" name=""/>
        <dsp:cNvSpPr/>
      </dsp:nvSpPr>
      <dsp:spPr>
        <a:xfrm>
          <a:off x="5192533" y="1591499"/>
          <a:ext cx="2022569" cy="858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data set is used to predict the accident severity by location, weather conditions and by time of the day. </a:t>
          </a:r>
        </a:p>
      </dsp:txBody>
      <dsp:txXfrm>
        <a:off x="5192533" y="1591499"/>
        <a:ext cx="2022569" cy="858059"/>
      </dsp:txXfrm>
    </dsp:sp>
    <dsp:sp modelId="{D3D9DC47-5464-43B3-A957-161CD8580B27}">
      <dsp:nvSpPr>
        <dsp:cNvPr id="0" name=""/>
        <dsp:cNvSpPr/>
      </dsp:nvSpPr>
      <dsp:spPr>
        <a:xfrm>
          <a:off x="733688" y="3136538"/>
          <a:ext cx="858059" cy="8580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C5DE53-4BEA-4519-B8B4-3E4C25D2B1D7}">
      <dsp:nvSpPr>
        <dsp:cNvPr id="0" name=""/>
        <dsp:cNvSpPr/>
      </dsp:nvSpPr>
      <dsp:spPr>
        <a:xfrm>
          <a:off x="913880" y="3316731"/>
          <a:ext cx="497674" cy="4976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384101-9A4B-4393-BA12-C1A2B6A07E09}">
      <dsp:nvSpPr>
        <dsp:cNvPr id="0" name=""/>
        <dsp:cNvSpPr/>
      </dsp:nvSpPr>
      <dsp:spPr>
        <a:xfrm>
          <a:off x="1775617" y="3136538"/>
          <a:ext cx="2022569" cy="858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study will also help traffic managers and municipal planners in their quest to make the roads much safer and reduce the number of accidents that relate to bad weather conditions</a:t>
          </a:r>
        </a:p>
      </dsp:txBody>
      <dsp:txXfrm>
        <a:off x="1775617" y="3136538"/>
        <a:ext cx="2022569" cy="858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28FFC-7B5D-4C1B-A2EE-02B23B929247}">
      <dsp:nvSpPr>
        <dsp:cNvPr id="0" name=""/>
        <dsp:cNvSpPr/>
      </dsp:nvSpPr>
      <dsp:spPr>
        <a:xfrm>
          <a:off x="0" y="0"/>
          <a:ext cx="6487955" cy="388236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RQ1: How could the weather conditions impact the severity of accidents in a region?</a:t>
          </a:r>
        </a:p>
      </dsp:txBody>
      <dsp:txXfrm>
        <a:off x="0" y="0"/>
        <a:ext cx="6487955" cy="2096475"/>
      </dsp:txXfrm>
    </dsp:sp>
    <dsp:sp modelId="{10B95426-64AA-4297-952E-09F7D80B7758}">
      <dsp:nvSpPr>
        <dsp:cNvPr id="0" name=""/>
        <dsp:cNvSpPr/>
      </dsp:nvSpPr>
      <dsp:spPr>
        <a:xfrm>
          <a:off x="3167" y="2018828"/>
          <a:ext cx="2160539" cy="1785886"/>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H₀: Rain, snow, hail or storms and other severe weather conditions doesn’t impact the severity of accidents. </a:t>
          </a:r>
        </a:p>
      </dsp:txBody>
      <dsp:txXfrm>
        <a:off x="3167" y="2018828"/>
        <a:ext cx="2160539" cy="1785886"/>
      </dsp:txXfrm>
    </dsp:sp>
    <dsp:sp modelId="{9BDFCD35-DB1B-4F76-8908-E043A36F23B1}">
      <dsp:nvSpPr>
        <dsp:cNvPr id="0" name=""/>
        <dsp:cNvSpPr/>
      </dsp:nvSpPr>
      <dsp:spPr>
        <a:xfrm>
          <a:off x="2163707" y="2018828"/>
          <a:ext cx="2160539" cy="1785886"/>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Hₐ:</a:t>
          </a:r>
          <a:r>
            <a:rPr lang="en-US" sz="1400" kern="1200" dirty="0"/>
            <a:t> Rain, snow, hail or storms and other severe weather conditions increase the likelihood of severity of accidents.</a:t>
          </a:r>
        </a:p>
      </dsp:txBody>
      <dsp:txXfrm>
        <a:off x="2163707" y="2018828"/>
        <a:ext cx="2160539" cy="1785886"/>
      </dsp:txXfrm>
    </dsp:sp>
    <dsp:sp modelId="{6FF8A25F-6CB2-47AF-90F7-E434657C3485}">
      <dsp:nvSpPr>
        <dsp:cNvPr id="0" name=""/>
        <dsp:cNvSpPr/>
      </dsp:nvSpPr>
      <dsp:spPr>
        <a:xfrm>
          <a:off x="4324247" y="2018828"/>
          <a:ext cx="2160539" cy="1785886"/>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Result: As per the analysis, during weather conditions like rain and snow have tied up with a high number of severe accidents. This confirms that bad weather is the direct cause for severe outcomes.</a:t>
          </a:r>
        </a:p>
      </dsp:txBody>
      <dsp:txXfrm>
        <a:off x="4324247" y="2018828"/>
        <a:ext cx="2160539" cy="1785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AA2C-37E1-43FC-B300-50201A6C5D60}">
      <dsp:nvSpPr>
        <dsp:cNvPr id="0" name=""/>
        <dsp:cNvSpPr/>
      </dsp:nvSpPr>
      <dsp:spPr>
        <a:xfrm>
          <a:off x="0" y="0"/>
          <a:ext cx="6424440" cy="3880773"/>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RQ2: Does the severity of accidents change significantly across boroughs?</a:t>
          </a:r>
        </a:p>
      </dsp:txBody>
      <dsp:txXfrm>
        <a:off x="0" y="0"/>
        <a:ext cx="6424440" cy="2095617"/>
      </dsp:txXfrm>
    </dsp:sp>
    <dsp:sp modelId="{5C633CF1-9D4E-4B66-88B5-799804754C57}">
      <dsp:nvSpPr>
        <dsp:cNvPr id="0" name=""/>
        <dsp:cNvSpPr/>
      </dsp:nvSpPr>
      <dsp:spPr>
        <a:xfrm>
          <a:off x="3136" y="2018001"/>
          <a:ext cx="2139388" cy="1785155"/>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H₀: The severity of accidents doesn’t change from one borough to the other relatively.</a:t>
          </a:r>
        </a:p>
      </dsp:txBody>
      <dsp:txXfrm>
        <a:off x="3136" y="2018001"/>
        <a:ext cx="2139388" cy="1785155"/>
      </dsp:txXfrm>
    </dsp:sp>
    <dsp:sp modelId="{ED5ECA51-D353-4CA0-81F9-95C46899685F}">
      <dsp:nvSpPr>
        <dsp:cNvPr id="0" name=""/>
        <dsp:cNvSpPr/>
      </dsp:nvSpPr>
      <dsp:spPr>
        <a:xfrm>
          <a:off x="2142525" y="2018001"/>
          <a:ext cx="2139388" cy="1785155"/>
        </a:xfrm>
        <a:prstGeom prst="rect">
          <a:avLst/>
        </a:prstGeom>
        <a:solidFill>
          <a:schemeClr val="accent2">
            <a:tint val="40000"/>
            <a:alpha val="90000"/>
            <a:hueOff val="-878705"/>
            <a:satOff val="-3312"/>
            <a:lumOff val="361"/>
            <a:alphaOff val="0"/>
          </a:schemeClr>
        </a:solidFill>
        <a:ln w="19050" cap="rnd" cmpd="sng" algn="ctr">
          <a:solidFill>
            <a:schemeClr val="accent2">
              <a:tint val="40000"/>
              <a:alpha val="90000"/>
              <a:hueOff val="-878705"/>
              <a:satOff val="-3312"/>
              <a:lumOff val="3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Hₐ: The severity of accidents changes from one borough to the other relatively, with some boroughs experiencing higher numbers of serious accidents and other boroughs comparatively less.</a:t>
          </a:r>
        </a:p>
      </dsp:txBody>
      <dsp:txXfrm>
        <a:off x="2142525" y="2018001"/>
        <a:ext cx="2139388" cy="1785155"/>
      </dsp:txXfrm>
    </dsp:sp>
    <dsp:sp modelId="{B30F3E05-5A16-47AD-9A54-96D87ABE784A}">
      <dsp:nvSpPr>
        <dsp:cNvPr id="0" name=""/>
        <dsp:cNvSpPr/>
      </dsp:nvSpPr>
      <dsp:spPr>
        <a:xfrm>
          <a:off x="4281914" y="2018001"/>
          <a:ext cx="2139388" cy="1785155"/>
        </a:xfrm>
        <a:prstGeom prst="rect">
          <a:avLst/>
        </a:prstGeom>
        <a:solidFill>
          <a:schemeClr val="accent2">
            <a:tint val="40000"/>
            <a:alpha val="90000"/>
            <a:hueOff val="-1757410"/>
            <a:satOff val="-6624"/>
            <a:lumOff val="722"/>
            <a:alphaOff val="0"/>
          </a:schemeClr>
        </a:solidFill>
        <a:ln w="19050" cap="rnd" cmpd="sng" algn="ctr">
          <a:solidFill>
            <a:schemeClr val="accent2">
              <a:tint val="40000"/>
              <a:alpha val="90000"/>
              <a:hueOff val="-1757410"/>
              <a:satOff val="-6624"/>
              <a:lumOff val="7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Result: Borough-wise distribution is showing the differences in patterns, and conclusions drawn out of it are that the areas with high traffic density may indeed have higher accident severity. For example, boroughs like Brooklyn might show higher counts, declaring further safety measures.</a:t>
          </a:r>
        </a:p>
      </dsp:txBody>
      <dsp:txXfrm>
        <a:off x="4281914" y="2018001"/>
        <a:ext cx="2139388" cy="1785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9271C-C0EF-431A-BF63-D5458B809704}">
      <dsp:nvSpPr>
        <dsp:cNvPr id="0" name=""/>
        <dsp:cNvSpPr/>
      </dsp:nvSpPr>
      <dsp:spPr>
        <a:xfrm>
          <a:off x="0" y="0"/>
          <a:ext cx="6424440" cy="3880773"/>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RQ3: </a:t>
          </a:r>
          <a:r>
            <a:rPr lang="en-US" sz="3400" kern="1200" dirty="0">
              <a:effectLst/>
              <a:latin typeface="Times New Roman" panose="02020603050405020304" pitchFamily="18" charset="0"/>
              <a:ea typeface="Times New Roman" panose="02020603050405020304" pitchFamily="18" charset="0"/>
              <a:cs typeface="Times New Roman" panose="02020603050405020304" pitchFamily="18" charset="0"/>
            </a:rPr>
            <a:t>Is there any direct relation between rush hours and the higher number of major accidents?</a:t>
          </a:r>
          <a:endParaRPr lang="en-US" sz="3400" kern="1200" dirty="0"/>
        </a:p>
      </dsp:txBody>
      <dsp:txXfrm>
        <a:off x="0" y="0"/>
        <a:ext cx="6424440" cy="2095617"/>
      </dsp:txXfrm>
    </dsp:sp>
    <dsp:sp modelId="{A02EFCF3-D659-4D43-832C-1C23CB8A1CEF}">
      <dsp:nvSpPr>
        <dsp:cNvPr id="0" name=""/>
        <dsp:cNvSpPr/>
      </dsp:nvSpPr>
      <dsp:spPr>
        <a:xfrm>
          <a:off x="3136" y="2018001"/>
          <a:ext cx="2139388" cy="1785155"/>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H₀: </a:t>
          </a:r>
          <a:r>
            <a:rPr lang="en-US" sz="1200" kern="1200" dirty="0">
              <a:effectLst/>
              <a:latin typeface="Times New Roman" panose="02020603050405020304" pitchFamily="18" charset="0"/>
              <a:ea typeface="Times New Roman" panose="02020603050405020304" pitchFamily="18" charset="0"/>
              <a:cs typeface="Times New Roman" panose="02020603050405020304" pitchFamily="18" charset="0"/>
            </a:rPr>
            <a:t>There is no relationship between peak hours and the frequency of major accidents.</a:t>
          </a:r>
          <a:endParaRPr lang="en-US" sz="1200" kern="1200" dirty="0"/>
        </a:p>
      </dsp:txBody>
      <dsp:txXfrm>
        <a:off x="3136" y="2018001"/>
        <a:ext cx="2139388" cy="1785155"/>
      </dsp:txXfrm>
    </dsp:sp>
    <dsp:sp modelId="{36443D47-C62C-48AE-AB5A-5D4DF99EAA17}">
      <dsp:nvSpPr>
        <dsp:cNvPr id="0" name=""/>
        <dsp:cNvSpPr/>
      </dsp:nvSpPr>
      <dsp:spPr>
        <a:xfrm>
          <a:off x="2142525" y="2018001"/>
          <a:ext cx="2139388" cy="1785155"/>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Hₐ: </a:t>
          </a:r>
          <a:r>
            <a:rPr lang="en-US" sz="1200" kern="1200" dirty="0">
              <a:effectLst/>
              <a:latin typeface="Times New Roman" panose="02020603050405020304" pitchFamily="18" charset="0"/>
              <a:ea typeface="Times New Roman" panose="02020603050405020304" pitchFamily="18" charset="0"/>
              <a:cs typeface="Times New Roman" panose="02020603050405020304" pitchFamily="18" charset="0"/>
            </a:rPr>
            <a:t>Major accidents are more common during peak hours</a:t>
          </a:r>
          <a:endParaRPr lang="en-US" sz="1200" kern="1200" dirty="0"/>
        </a:p>
      </dsp:txBody>
      <dsp:txXfrm>
        <a:off x="2142525" y="2018001"/>
        <a:ext cx="2139388" cy="1785155"/>
      </dsp:txXfrm>
    </dsp:sp>
    <dsp:sp modelId="{E17E3F84-FCD9-476F-93FC-D6747130F911}">
      <dsp:nvSpPr>
        <dsp:cNvPr id="0" name=""/>
        <dsp:cNvSpPr/>
      </dsp:nvSpPr>
      <dsp:spPr>
        <a:xfrm>
          <a:off x="4281914" y="2018001"/>
          <a:ext cx="2139388" cy="1785155"/>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Result: </a:t>
          </a:r>
          <a:r>
            <a:rPr lang="en-US" sz="1200" kern="1200" dirty="0">
              <a:effectLst/>
              <a:latin typeface="Times New Roman" panose="02020603050405020304" pitchFamily="18" charset="0"/>
              <a:ea typeface="Times New Roman" panose="02020603050405020304" pitchFamily="18" charset="0"/>
              <a:cs typeface="Times New Roman" panose="02020603050405020304" pitchFamily="18" charset="0"/>
            </a:rPr>
            <a:t>The accident time analysis in our data shows that during morning and evening hours, majorly during school and office hours, accident frequency is at peak level, which supports our hypothesis that traffic congestion is directly related to the number of major accidents.</a:t>
          </a:r>
          <a:endParaRPr lang="en-US" sz="1200" kern="1200" dirty="0"/>
        </a:p>
      </dsp:txBody>
      <dsp:txXfrm>
        <a:off x="4281914" y="2018001"/>
        <a:ext cx="2139388" cy="1785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CD7AD-F41D-4471-93B6-4D77E50E9A50}">
      <dsp:nvSpPr>
        <dsp:cNvPr id="0" name=""/>
        <dsp:cNvSpPr/>
      </dsp:nvSpPr>
      <dsp:spPr>
        <a:xfrm>
          <a:off x="0" y="0"/>
          <a:ext cx="6424440" cy="3880773"/>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RQ4: </a:t>
          </a:r>
          <a:r>
            <a:rPr lang="en-US" sz="3100" kern="1200" dirty="0">
              <a:latin typeface="Times New Roman" panose="02020603050405020304" pitchFamily="18" charset="0"/>
              <a:cs typeface="Times New Roman" panose="02020603050405020304" pitchFamily="18" charset="0"/>
            </a:rPr>
            <a:t>To what extent do the models Logistic Regression and Random Forests predict </a:t>
          </a:r>
          <a:r>
            <a:rPr lang="en-US" sz="3100" b="1" kern="1200" dirty="0">
              <a:latin typeface="Times New Roman" panose="02020603050405020304" pitchFamily="18" charset="0"/>
              <a:cs typeface="Times New Roman" panose="02020603050405020304" pitchFamily="18" charset="0"/>
            </a:rPr>
            <a:t>severe vs. non-severe accidents</a:t>
          </a:r>
          <a:r>
            <a:rPr lang="en-US" sz="3100" kern="1200" dirty="0">
              <a:latin typeface="Times New Roman" panose="02020603050405020304" pitchFamily="18" charset="0"/>
              <a:cs typeface="Times New Roman" panose="02020603050405020304" pitchFamily="18" charset="0"/>
            </a:rPr>
            <a:t>?</a:t>
          </a:r>
          <a:endParaRPr lang="en-US" sz="3100" kern="1200" dirty="0"/>
        </a:p>
      </dsp:txBody>
      <dsp:txXfrm>
        <a:off x="0" y="0"/>
        <a:ext cx="6424440" cy="2095617"/>
      </dsp:txXfrm>
    </dsp:sp>
    <dsp:sp modelId="{75A2B636-42D2-41B6-A903-964C2996AEC6}">
      <dsp:nvSpPr>
        <dsp:cNvPr id="0" name=""/>
        <dsp:cNvSpPr/>
      </dsp:nvSpPr>
      <dsp:spPr>
        <a:xfrm>
          <a:off x="3136" y="2018001"/>
          <a:ext cx="2139388" cy="1785155"/>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H₀: </a:t>
          </a:r>
          <a:r>
            <a:rPr lang="en-US" sz="1400" kern="12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and Random Forest models perform equally well in predicting severe accidents.</a:t>
          </a:r>
          <a:endParaRPr lang="en-US" sz="1400" kern="1200" dirty="0"/>
        </a:p>
      </dsp:txBody>
      <dsp:txXfrm>
        <a:off x="3136" y="2018001"/>
        <a:ext cx="2139388" cy="1785155"/>
      </dsp:txXfrm>
    </dsp:sp>
    <dsp:sp modelId="{01300342-5DF8-4D03-AB4D-51C489AC12BB}">
      <dsp:nvSpPr>
        <dsp:cNvPr id="0" name=""/>
        <dsp:cNvSpPr/>
      </dsp:nvSpPr>
      <dsp:spPr>
        <a:xfrm>
          <a:off x="2142525" y="2018001"/>
          <a:ext cx="2139388" cy="1785155"/>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Hₐ: </a:t>
          </a:r>
          <a:r>
            <a:rPr lang="en-US" sz="1400" kern="1200" dirty="0">
              <a:effectLst/>
              <a:latin typeface="Times New Roman" panose="02020603050405020304" pitchFamily="18" charset="0"/>
              <a:ea typeface="Times New Roman" panose="02020603050405020304" pitchFamily="18" charset="0"/>
              <a:cs typeface="Times New Roman" panose="02020603050405020304" pitchFamily="18" charset="0"/>
            </a:rPr>
            <a:t>Random Forest performs better than Logistic Regression in predicting severe accidents due to class imbalance.</a:t>
          </a:r>
          <a:endParaRPr lang="en-US" sz="1400" kern="1200" dirty="0"/>
        </a:p>
      </dsp:txBody>
      <dsp:txXfrm>
        <a:off x="2142525" y="2018001"/>
        <a:ext cx="2139388" cy="1785155"/>
      </dsp:txXfrm>
    </dsp:sp>
    <dsp:sp modelId="{5D14D8D5-C2F6-426B-8F2D-A1CC6FFDAFC5}">
      <dsp:nvSpPr>
        <dsp:cNvPr id="0" name=""/>
        <dsp:cNvSpPr/>
      </dsp:nvSpPr>
      <dsp:spPr>
        <a:xfrm>
          <a:off x="4281914" y="2018001"/>
          <a:ext cx="2139388" cy="1785155"/>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Result: </a:t>
          </a:r>
          <a:r>
            <a:rPr lang="en-US" sz="1400" kern="12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shows high accuracy of 72% for non-severe accidents but fails to identify severe ones due to imbalance. Random Forest, accuracy is 70%, and it better captured minority class patterns.</a:t>
          </a:r>
          <a:endParaRPr lang="en-US" sz="1400" kern="1200" dirty="0"/>
        </a:p>
      </dsp:txBody>
      <dsp:txXfrm>
        <a:off x="4281914" y="2018001"/>
        <a:ext cx="2139388" cy="17851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3AB22-9AB1-4518-B492-6E2E638CD363}">
      <dsp:nvSpPr>
        <dsp:cNvPr id="0" name=""/>
        <dsp:cNvSpPr/>
      </dsp:nvSpPr>
      <dsp:spPr>
        <a:xfrm>
          <a:off x="458302" y="756748"/>
          <a:ext cx="677900" cy="677900"/>
        </a:xfrm>
        <a:prstGeom prst="rect">
          <a:avLst/>
        </a:prstGeom>
        <a:solidFill>
          <a:schemeClr val="bg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E45045-C26E-4F3C-A2C2-05C99498E292}">
      <dsp:nvSpPr>
        <dsp:cNvPr id="0" name=""/>
        <dsp:cNvSpPr/>
      </dsp:nvSpPr>
      <dsp:spPr>
        <a:xfrm>
          <a:off x="4786" y="1883729"/>
          <a:ext cx="1506445" cy="110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a:t>
          </a:r>
        </a:p>
      </dsp:txBody>
      <dsp:txXfrm>
        <a:off x="4786" y="1883729"/>
        <a:ext cx="1506445" cy="1106884"/>
      </dsp:txXfrm>
    </dsp:sp>
    <dsp:sp modelId="{75CA7E33-0E7D-4846-905F-80B145373E42}">
      <dsp:nvSpPr>
        <dsp:cNvPr id="0" name=""/>
        <dsp:cNvSpPr/>
      </dsp:nvSpPr>
      <dsp:spPr>
        <a:xfrm>
          <a:off x="2189132" y="890823"/>
          <a:ext cx="677900" cy="677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014CC6-BC45-4A38-B91C-CB958D3DDF73}">
      <dsp:nvSpPr>
        <dsp:cNvPr id="0" name=""/>
        <dsp:cNvSpPr/>
      </dsp:nvSpPr>
      <dsp:spPr>
        <a:xfrm>
          <a:off x="1774860" y="1883729"/>
          <a:ext cx="1506445" cy="110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Properly estimating the severity of road accidents is essential regarding highway security as well as health. </a:t>
          </a:r>
        </a:p>
      </dsp:txBody>
      <dsp:txXfrm>
        <a:off x="1774860" y="1883729"/>
        <a:ext cx="1506445" cy="1106884"/>
      </dsp:txXfrm>
    </dsp:sp>
    <dsp:sp modelId="{72986FD3-7ABB-4A0B-BDA2-BC912598C37A}">
      <dsp:nvSpPr>
        <dsp:cNvPr id="0" name=""/>
        <dsp:cNvSpPr/>
      </dsp:nvSpPr>
      <dsp:spPr>
        <a:xfrm>
          <a:off x="3959205" y="890823"/>
          <a:ext cx="677900" cy="677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DA92A8-7383-44CB-8C56-F1E80A356C92}">
      <dsp:nvSpPr>
        <dsp:cNvPr id="0" name=""/>
        <dsp:cNvSpPr/>
      </dsp:nvSpPr>
      <dsp:spPr>
        <a:xfrm>
          <a:off x="3544933" y="1883729"/>
          <a:ext cx="1506445" cy="110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For forecasting complex road conditions, considerable traffic, and changing weather, advanced models are helpful. </a:t>
          </a:r>
        </a:p>
      </dsp:txBody>
      <dsp:txXfrm>
        <a:off x="3544933" y="1883729"/>
        <a:ext cx="1506445" cy="1106884"/>
      </dsp:txXfrm>
    </dsp:sp>
    <dsp:sp modelId="{CFE3807D-39DD-4226-A55E-14B5EC463080}">
      <dsp:nvSpPr>
        <dsp:cNvPr id="0" name=""/>
        <dsp:cNvSpPr/>
      </dsp:nvSpPr>
      <dsp:spPr>
        <a:xfrm>
          <a:off x="5729279" y="890823"/>
          <a:ext cx="677900" cy="677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9E0675-E6E5-4DF2-B9B4-4E8E11F9E211}">
      <dsp:nvSpPr>
        <dsp:cNvPr id="0" name=""/>
        <dsp:cNvSpPr/>
      </dsp:nvSpPr>
      <dsp:spPr>
        <a:xfrm>
          <a:off x="5315006" y="1883729"/>
          <a:ext cx="1506445" cy="110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Using machine learning models with basic algorithms to deep learning, one may forecast the severity of accidents by analyzing driving behavior, road conditions, and weather (Celik &amp; Sevli, 2022; Zheng et al., 2018). </a:t>
          </a:r>
        </a:p>
      </dsp:txBody>
      <dsp:txXfrm>
        <a:off x="5315006" y="1883729"/>
        <a:ext cx="1506445" cy="1106884"/>
      </dsp:txXfrm>
    </dsp:sp>
    <dsp:sp modelId="{16A3F8E3-3327-4686-9D9F-9C888071D4F2}">
      <dsp:nvSpPr>
        <dsp:cNvPr id="0" name=""/>
        <dsp:cNvSpPr/>
      </dsp:nvSpPr>
      <dsp:spPr>
        <a:xfrm>
          <a:off x="7499352" y="890823"/>
          <a:ext cx="677900" cy="6779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7C5309-7C6E-4461-B553-D93763F1374D}">
      <dsp:nvSpPr>
        <dsp:cNvPr id="0" name=""/>
        <dsp:cNvSpPr/>
      </dsp:nvSpPr>
      <dsp:spPr>
        <a:xfrm>
          <a:off x="7085079" y="1883729"/>
          <a:ext cx="1506445" cy="110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Evaluated fourteen scholarly papers for the prediction of trends, issues, and potential advancement in accidents severity.</a:t>
          </a:r>
        </a:p>
      </dsp:txBody>
      <dsp:txXfrm>
        <a:off x="7085079" y="1883729"/>
        <a:ext cx="1506445" cy="11068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FC867-69AB-4B32-B8CC-E36A62B38696}">
      <dsp:nvSpPr>
        <dsp:cNvPr id="0" name=""/>
        <dsp:cNvSpPr/>
      </dsp:nvSpPr>
      <dsp:spPr>
        <a:xfrm>
          <a:off x="1834489" y="1135389"/>
          <a:ext cx="390388" cy="91440"/>
        </a:xfrm>
        <a:custGeom>
          <a:avLst/>
          <a:gdLst/>
          <a:ahLst/>
          <a:cxnLst/>
          <a:rect l="0" t="0" r="0" b="0"/>
          <a:pathLst>
            <a:path>
              <a:moveTo>
                <a:pt x="0" y="45720"/>
              </a:moveTo>
              <a:lnTo>
                <a:pt x="390388"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9159" y="1179002"/>
        <a:ext cx="21049" cy="4213"/>
      </dsp:txXfrm>
    </dsp:sp>
    <dsp:sp modelId="{07B89611-116B-4547-A107-8370A31A42A2}">
      <dsp:nvSpPr>
        <dsp:cNvPr id="0" name=""/>
        <dsp:cNvSpPr/>
      </dsp:nvSpPr>
      <dsp:spPr>
        <a:xfrm>
          <a:off x="5906" y="631994"/>
          <a:ext cx="1830383" cy="10982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90" tIns="94146" rIns="89690" bIns="94146" numCol="1" spcCol="1270" anchor="ctr" anchorCtr="0">
          <a:noAutofit/>
        </a:bodyPr>
        <a:lstStyle/>
        <a:p>
          <a:pPr marL="0" lvl="0" indent="0" algn="ctr" defTabSz="533400">
            <a:lnSpc>
              <a:spcPct val="90000"/>
            </a:lnSpc>
            <a:spcBef>
              <a:spcPct val="0"/>
            </a:spcBef>
            <a:spcAft>
              <a:spcPct val="35000"/>
            </a:spcAft>
            <a:buNone/>
          </a:pPr>
          <a:r>
            <a:rPr lang="en-US" sz="1200" kern="1200"/>
            <a:t>Imputed missing rows</a:t>
          </a:r>
        </a:p>
      </dsp:txBody>
      <dsp:txXfrm>
        <a:off x="5906" y="631994"/>
        <a:ext cx="1830383" cy="1098230"/>
      </dsp:txXfrm>
    </dsp:sp>
    <dsp:sp modelId="{F673E828-00AB-417D-AD8C-3F86C684CBD8}">
      <dsp:nvSpPr>
        <dsp:cNvPr id="0" name=""/>
        <dsp:cNvSpPr/>
      </dsp:nvSpPr>
      <dsp:spPr>
        <a:xfrm>
          <a:off x="4085861" y="1135389"/>
          <a:ext cx="390388" cy="91440"/>
        </a:xfrm>
        <a:custGeom>
          <a:avLst/>
          <a:gdLst/>
          <a:ahLst/>
          <a:cxnLst/>
          <a:rect l="0" t="0" r="0" b="0"/>
          <a:pathLst>
            <a:path>
              <a:moveTo>
                <a:pt x="0" y="45720"/>
              </a:moveTo>
              <a:lnTo>
                <a:pt x="390388"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0531" y="1179002"/>
        <a:ext cx="21049" cy="4213"/>
      </dsp:txXfrm>
    </dsp:sp>
    <dsp:sp modelId="{B2B684DE-B9B6-48B7-8B57-27986F5C1328}">
      <dsp:nvSpPr>
        <dsp:cNvPr id="0" name=""/>
        <dsp:cNvSpPr/>
      </dsp:nvSpPr>
      <dsp:spPr>
        <a:xfrm>
          <a:off x="2257278" y="631994"/>
          <a:ext cx="1830383" cy="10982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90" tIns="94146" rIns="89690" bIns="94146" numCol="1" spcCol="1270" anchor="ctr" anchorCtr="0">
          <a:noAutofit/>
        </a:bodyPr>
        <a:lstStyle/>
        <a:p>
          <a:pPr marL="0" lvl="0" indent="0" algn="ctr" defTabSz="533400">
            <a:lnSpc>
              <a:spcPct val="90000"/>
            </a:lnSpc>
            <a:spcBef>
              <a:spcPct val="0"/>
            </a:spcBef>
            <a:spcAft>
              <a:spcPct val="35000"/>
            </a:spcAft>
            <a:buNone/>
          </a:pPr>
          <a:r>
            <a:rPr lang="en-US" sz="1200" kern="1200"/>
            <a:t>Created a binary target variable, serious accident.</a:t>
          </a:r>
        </a:p>
      </dsp:txBody>
      <dsp:txXfrm>
        <a:off x="2257278" y="631994"/>
        <a:ext cx="1830383" cy="1098230"/>
      </dsp:txXfrm>
    </dsp:sp>
    <dsp:sp modelId="{A58EE78E-65F4-495A-A18B-1CB6565CDF31}">
      <dsp:nvSpPr>
        <dsp:cNvPr id="0" name=""/>
        <dsp:cNvSpPr/>
      </dsp:nvSpPr>
      <dsp:spPr>
        <a:xfrm>
          <a:off x="6337233" y="1135389"/>
          <a:ext cx="390388" cy="91440"/>
        </a:xfrm>
        <a:custGeom>
          <a:avLst/>
          <a:gdLst/>
          <a:ahLst/>
          <a:cxnLst/>
          <a:rect l="0" t="0" r="0" b="0"/>
          <a:pathLst>
            <a:path>
              <a:moveTo>
                <a:pt x="0" y="45720"/>
              </a:moveTo>
              <a:lnTo>
                <a:pt x="390388"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1903" y="1179002"/>
        <a:ext cx="21049" cy="4213"/>
      </dsp:txXfrm>
    </dsp:sp>
    <dsp:sp modelId="{E19DF4A1-A1AB-40DC-9D5F-9A3FCFC09C39}">
      <dsp:nvSpPr>
        <dsp:cNvPr id="0" name=""/>
        <dsp:cNvSpPr/>
      </dsp:nvSpPr>
      <dsp:spPr>
        <a:xfrm>
          <a:off x="4508650" y="631994"/>
          <a:ext cx="1830383" cy="10982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90" tIns="94146" rIns="89690" bIns="94146" numCol="1" spcCol="1270" anchor="ctr" anchorCtr="0">
          <a:noAutofit/>
        </a:bodyPr>
        <a:lstStyle/>
        <a:p>
          <a:pPr marL="0" lvl="0" indent="0" algn="ctr" defTabSz="533400">
            <a:lnSpc>
              <a:spcPct val="90000"/>
            </a:lnSpc>
            <a:spcBef>
              <a:spcPct val="0"/>
            </a:spcBef>
            <a:spcAft>
              <a:spcPct val="35000"/>
            </a:spcAft>
            <a:buNone/>
          </a:pPr>
          <a:r>
            <a:rPr lang="en-US" sz="1200" kern="1200"/>
            <a:t>Defined a serious accident as one with either injuries or fatalities.</a:t>
          </a:r>
        </a:p>
      </dsp:txBody>
      <dsp:txXfrm>
        <a:off x="4508650" y="631994"/>
        <a:ext cx="1830383" cy="1098230"/>
      </dsp:txXfrm>
    </dsp:sp>
    <dsp:sp modelId="{C854D8C7-7286-4C4A-840D-069E9672AD1C}">
      <dsp:nvSpPr>
        <dsp:cNvPr id="0" name=""/>
        <dsp:cNvSpPr/>
      </dsp:nvSpPr>
      <dsp:spPr>
        <a:xfrm>
          <a:off x="921098" y="1728424"/>
          <a:ext cx="6754115" cy="390388"/>
        </a:xfrm>
        <a:custGeom>
          <a:avLst/>
          <a:gdLst/>
          <a:ahLst/>
          <a:cxnLst/>
          <a:rect l="0" t="0" r="0" b="0"/>
          <a:pathLst>
            <a:path>
              <a:moveTo>
                <a:pt x="6754115" y="0"/>
              </a:moveTo>
              <a:lnTo>
                <a:pt x="6754115" y="212294"/>
              </a:lnTo>
              <a:lnTo>
                <a:pt x="0" y="212294"/>
              </a:lnTo>
              <a:lnTo>
                <a:pt x="0" y="390388"/>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8975" y="1921511"/>
        <a:ext cx="338361" cy="4213"/>
      </dsp:txXfrm>
    </dsp:sp>
    <dsp:sp modelId="{7F298EAC-AF66-4E1E-A490-D42F3CFE252E}">
      <dsp:nvSpPr>
        <dsp:cNvPr id="0" name=""/>
        <dsp:cNvSpPr/>
      </dsp:nvSpPr>
      <dsp:spPr>
        <a:xfrm>
          <a:off x="6760022" y="631994"/>
          <a:ext cx="1830383" cy="10982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90" tIns="94146" rIns="89690" bIns="94146" numCol="1" spcCol="1270" anchor="ctr" anchorCtr="0">
          <a:noAutofit/>
        </a:bodyPr>
        <a:lstStyle/>
        <a:p>
          <a:pPr marL="0" lvl="0" indent="0" algn="ctr" defTabSz="533400">
            <a:lnSpc>
              <a:spcPct val="90000"/>
            </a:lnSpc>
            <a:spcBef>
              <a:spcPct val="0"/>
            </a:spcBef>
            <a:spcAft>
              <a:spcPct val="35000"/>
            </a:spcAft>
            <a:buNone/>
          </a:pPr>
          <a:r>
            <a:rPr lang="en-US" sz="1200" kern="1200"/>
            <a:t>Converted crash_time to a datetime format to allow grouping by time ranges.</a:t>
          </a:r>
        </a:p>
      </dsp:txBody>
      <dsp:txXfrm>
        <a:off x="6760022" y="631994"/>
        <a:ext cx="1830383" cy="1098230"/>
      </dsp:txXfrm>
    </dsp:sp>
    <dsp:sp modelId="{491D7814-6838-4591-9456-1D17DEBDF7E2}">
      <dsp:nvSpPr>
        <dsp:cNvPr id="0" name=""/>
        <dsp:cNvSpPr/>
      </dsp:nvSpPr>
      <dsp:spPr>
        <a:xfrm>
          <a:off x="1834489" y="2654607"/>
          <a:ext cx="390388" cy="91440"/>
        </a:xfrm>
        <a:custGeom>
          <a:avLst/>
          <a:gdLst/>
          <a:ahLst/>
          <a:cxnLst/>
          <a:rect l="0" t="0" r="0" b="0"/>
          <a:pathLst>
            <a:path>
              <a:moveTo>
                <a:pt x="0" y="45720"/>
              </a:moveTo>
              <a:lnTo>
                <a:pt x="390388"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9159" y="2698220"/>
        <a:ext cx="21049" cy="4213"/>
      </dsp:txXfrm>
    </dsp:sp>
    <dsp:sp modelId="{3E11E53B-F651-4397-97D5-6B0C7B56F51E}">
      <dsp:nvSpPr>
        <dsp:cNvPr id="0" name=""/>
        <dsp:cNvSpPr/>
      </dsp:nvSpPr>
      <dsp:spPr>
        <a:xfrm>
          <a:off x="5906" y="2151212"/>
          <a:ext cx="1830383" cy="10982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90" tIns="94146" rIns="89690" bIns="94146" numCol="1" spcCol="1270" anchor="ctr" anchorCtr="0">
          <a:noAutofit/>
        </a:bodyPr>
        <a:lstStyle/>
        <a:p>
          <a:pPr marL="0" lvl="0" indent="0" algn="ctr" defTabSz="533400">
            <a:lnSpc>
              <a:spcPct val="90000"/>
            </a:lnSpc>
            <a:spcBef>
              <a:spcPct val="0"/>
            </a:spcBef>
            <a:spcAft>
              <a:spcPct val="35000"/>
            </a:spcAft>
            <a:buNone/>
          </a:pPr>
          <a:r>
            <a:rPr lang="en-US" sz="1200" kern="1200" dirty="0"/>
            <a:t>Removed entries that were labeled as "Unspecified“, ensuring only meaningful weather data is included.</a:t>
          </a:r>
        </a:p>
      </dsp:txBody>
      <dsp:txXfrm>
        <a:off x="5906" y="2151212"/>
        <a:ext cx="1830383" cy="1098230"/>
      </dsp:txXfrm>
    </dsp:sp>
    <dsp:sp modelId="{28BE1341-F8CB-462F-87A1-9AB56A35C76C}">
      <dsp:nvSpPr>
        <dsp:cNvPr id="0" name=""/>
        <dsp:cNvSpPr/>
      </dsp:nvSpPr>
      <dsp:spPr>
        <a:xfrm>
          <a:off x="4085861" y="2654607"/>
          <a:ext cx="390388" cy="91440"/>
        </a:xfrm>
        <a:custGeom>
          <a:avLst/>
          <a:gdLst/>
          <a:ahLst/>
          <a:cxnLst/>
          <a:rect l="0" t="0" r="0" b="0"/>
          <a:pathLst>
            <a:path>
              <a:moveTo>
                <a:pt x="0" y="45720"/>
              </a:moveTo>
              <a:lnTo>
                <a:pt x="390388"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0531" y="2698220"/>
        <a:ext cx="21049" cy="4213"/>
      </dsp:txXfrm>
    </dsp:sp>
    <dsp:sp modelId="{3C359FA2-7747-4C7C-9C6D-853A42295963}">
      <dsp:nvSpPr>
        <dsp:cNvPr id="0" name=""/>
        <dsp:cNvSpPr/>
      </dsp:nvSpPr>
      <dsp:spPr>
        <a:xfrm>
          <a:off x="2257278" y="2151212"/>
          <a:ext cx="1830383" cy="10982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90" tIns="94146" rIns="89690" bIns="94146" numCol="1" spcCol="1270" anchor="ctr" anchorCtr="0">
          <a:noAutofit/>
        </a:bodyPr>
        <a:lstStyle/>
        <a:p>
          <a:pPr marL="0" lvl="0" indent="0" algn="ctr" defTabSz="533400">
            <a:lnSpc>
              <a:spcPct val="90000"/>
            </a:lnSpc>
            <a:spcBef>
              <a:spcPct val="0"/>
            </a:spcBef>
            <a:spcAft>
              <a:spcPct val="35000"/>
            </a:spcAft>
            <a:buNone/>
          </a:pPr>
          <a:r>
            <a:rPr lang="en-US" sz="1200" kern="1200"/>
            <a:t>Encoded categorical variables to prepare the data for machine learning models.</a:t>
          </a:r>
        </a:p>
      </dsp:txBody>
      <dsp:txXfrm>
        <a:off x="2257278" y="2151212"/>
        <a:ext cx="1830383" cy="1098230"/>
      </dsp:txXfrm>
    </dsp:sp>
    <dsp:sp modelId="{AF178283-C5BC-4B74-8687-B4DEB6836E01}">
      <dsp:nvSpPr>
        <dsp:cNvPr id="0" name=""/>
        <dsp:cNvSpPr/>
      </dsp:nvSpPr>
      <dsp:spPr>
        <a:xfrm>
          <a:off x="4508650" y="2151212"/>
          <a:ext cx="1830383" cy="10982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90" tIns="94146" rIns="89690" bIns="94146" numCol="1" spcCol="1270" anchor="ctr" anchorCtr="0">
          <a:noAutofit/>
        </a:bodyPr>
        <a:lstStyle/>
        <a:p>
          <a:pPr marL="0" lvl="0" indent="0" algn="ctr" defTabSz="533400">
            <a:lnSpc>
              <a:spcPct val="90000"/>
            </a:lnSpc>
            <a:spcBef>
              <a:spcPct val="0"/>
            </a:spcBef>
            <a:spcAft>
              <a:spcPct val="35000"/>
            </a:spcAft>
            <a:buNone/>
          </a:pPr>
          <a:r>
            <a:rPr lang="en-US" sz="1200" kern="1200"/>
            <a:t>Removed columns that were unnecessary or columns which have unstructured data.</a:t>
          </a:r>
        </a:p>
      </dsp:txBody>
      <dsp:txXfrm>
        <a:off x="4508650" y="2151212"/>
        <a:ext cx="1830383" cy="10982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D2CF9-ABE5-49AC-8EFC-5E3B22F8A70E}">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F1097-01BC-4E31-8CCB-C7A37B9F653C}">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51BF12-75CE-420F-BB2E-CAD879474BE1}">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Bad weather and bad road constructions increase severity in accidents. </a:t>
          </a:r>
        </a:p>
      </dsp:txBody>
      <dsp:txXfrm>
        <a:off x="994536" y="1698"/>
        <a:ext cx="8623596" cy="861070"/>
      </dsp:txXfrm>
    </dsp:sp>
    <dsp:sp modelId="{A9613AA6-6230-4BEA-8B0E-F49398703D4B}">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2A6B6-63DA-4964-AA4C-6671C60861B8}">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B21466-3D72-4451-BD3E-F01690A5BE3A}">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Road constructions, steep angles, position of traffic signals majorly contribute to higher accident rates in specific regions. </a:t>
          </a:r>
        </a:p>
      </dsp:txBody>
      <dsp:txXfrm>
        <a:off x="994536" y="1078036"/>
        <a:ext cx="8623596" cy="861070"/>
      </dsp:txXfrm>
    </dsp:sp>
    <dsp:sp modelId="{D728E150-75F6-4603-A66D-A79EF2A2D04F}">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8398C-73B6-4FEB-B2C9-F1F0A16D2797}">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0D1B9D-BDC9-4543-914F-7053CBE0C19A}">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Peak hour traffic, driver’s state of mind whether alcoholic or not, visually not impaired, intensity of fog, slippery conditions on the roads due to snow. </a:t>
          </a:r>
        </a:p>
      </dsp:txBody>
      <dsp:txXfrm>
        <a:off x="994536" y="2154374"/>
        <a:ext cx="8623596" cy="861070"/>
      </dsp:txXfrm>
    </dsp:sp>
    <dsp:sp modelId="{7FB76151-A0A4-47AA-BE14-89D5C0A5DC11}">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F34895-A6FF-4AA7-AF1D-95039463C6D5}">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956ECB-7486-4DF6-9F88-AA9CC328C691}">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Logistic Regression model has outperformed in predictions of severity accidents considering the attributes like weather conditions, time, road construction, traffic signals, driver’s behavior.</a:t>
          </a:r>
        </a:p>
      </dsp:txBody>
      <dsp:txXfrm>
        <a:off x="994536" y="3230712"/>
        <a:ext cx="8623596" cy="8610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4E4CF-647C-41F4-A54B-92E1047CFBB2}">
      <dsp:nvSpPr>
        <dsp:cNvPr id="0" name=""/>
        <dsp:cNvSpPr/>
      </dsp:nvSpPr>
      <dsp:spPr>
        <a:xfrm>
          <a:off x="1163156" y="35767"/>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3DA1D-D743-48D8-BAEF-C6F8287E4C62}">
      <dsp:nvSpPr>
        <dsp:cNvPr id="0" name=""/>
        <dsp:cNvSpPr/>
      </dsp:nvSpPr>
      <dsp:spPr>
        <a:xfrm>
          <a:off x="1337470" y="210082"/>
          <a:ext cx="481441" cy="481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A394CA-BD5E-4A81-88D7-8D93AEA92168}">
      <dsp:nvSpPr>
        <dsp:cNvPr id="0" name=""/>
        <dsp:cNvSpPr/>
      </dsp:nvSpPr>
      <dsp:spPr>
        <a:xfrm>
          <a:off x="2171099" y="35767"/>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Important factors leading to major accidents in New York city.</a:t>
          </a:r>
        </a:p>
      </dsp:txBody>
      <dsp:txXfrm>
        <a:off x="2171099" y="35767"/>
        <a:ext cx="1956595" cy="830070"/>
      </dsp:txXfrm>
    </dsp:sp>
    <dsp:sp modelId="{9497721D-806A-4626-9EF5-C2560D08D0B3}">
      <dsp:nvSpPr>
        <dsp:cNvPr id="0" name=""/>
        <dsp:cNvSpPr/>
      </dsp:nvSpPr>
      <dsp:spPr>
        <a:xfrm>
          <a:off x="4468616" y="35767"/>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5AEFF-7FA8-45A5-80F5-61D81260669E}">
      <dsp:nvSpPr>
        <dsp:cNvPr id="0" name=""/>
        <dsp:cNvSpPr/>
      </dsp:nvSpPr>
      <dsp:spPr>
        <a:xfrm>
          <a:off x="4642931" y="210082"/>
          <a:ext cx="481441" cy="481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F0607E-E62A-4FB7-BBAB-7C91AA561AED}">
      <dsp:nvSpPr>
        <dsp:cNvPr id="0" name=""/>
        <dsp:cNvSpPr/>
      </dsp:nvSpPr>
      <dsp:spPr>
        <a:xfrm>
          <a:off x="5476560" y="35767"/>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Bad weather, road construction, steep angles and peak hours. </a:t>
          </a:r>
        </a:p>
      </dsp:txBody>
      <dsp:txXfrm>
        <a:off x="5476560" y="35767"/>
        <a:ext cx="1956595" cy="830070"/>
      </dsp:txXfrm>
    </dsp:sp>
    <dsp:sp modelId="{31E14603-E5AC-43F8-A241-F214E1D8C697}">
      <dsp:nvSpPr>
        <dsp:cNvPr id="0" name=""/>
        <dsp:cNvSpPr/>
      </dsp:nvSpPr>
      <dsp:spPr>
        <a:xfrm>
          <a:off x="1163156" y="1525683"/>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72692-E792-4B00-B35E-FE613CB8492E}">
      <dsp:nvSpPr>
        <dsp:cNvPr id="0" name=""/>
        <dsp:cNvSpPr/>
      </dsp:nvSpPr>
      <dsp:spPr>
        <a:xfrm>
          <a:off x="1337470" y="1699997"/>
          <a:ext cx="481441" cy="4814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345A72-8159-4411-8567-F1AF364A6B06}">
      <dsp:nvSpPr>
        <dsp:cNvPr id="0" name=""/>
        <dsp:cNvSpPr/>
      </dsp:nvSpPr>
      <dsp:spPr>
        <a:xfrm>
          <a:off x="2171099" y="1525683"/>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Limitations include a lack of real-time traffic data and limited details in weather conditions. </a:t>
          </a:r>
        </a:p>
      </dsp:txBody>
      <dsp:txXfrm>
        <a:off x="2171099" y="1525683"/>
        <a:ext cx="1956595" cy="830070"/>
      </dsp:txXfrm>
    </dsp:sp>
    <dsp:sp modelId="{DADE14CA-5A01-4C45-A500-A7561B321C3E}">
      <dsp:nvSpPr>
        <dsp:cNvPr id="0" name=""/>
        <dsp:cNvSpPr/>
      </dsp:nvSpPr>
      <dsp:spPr>
        <a:xfrm>
          <a:off x="4468616" y="1525683"/>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23CB2-9C28-4A15-9996-8F2206CDA886}">
      <dsp:nvSpPr>
        <dsp:cNvPr id="0" name=""/>
        <dsp:cNvSpPr/>
      </dsp:nvSpPr>
      <dsp:spPr>
        <a:xfrm>
          <a:off x="4642931" y="1699997"/>
          <a:ext cx="481441" cy="4814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48CC7A-8DE3-4145-BC85-A7002EAF91D3}">
      <dsp:nvSpPr>
        <dsp:cNvPr id="0" name=""/>
        <dsp:cNvSpPr/>
      </dsp:nvSpPr>
      <dsp:spPr>
        <a:xfrm>
          <a:off x="5476560" y="1525683"/>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Future studies could incorporate additional variables, like real-time road monitoring data.</a:t>
          </a:r>
        </a:p>
      </dsp:txBody>
      <dsp:txXfrm>
        <a:off x="5476560" y="1525683"/>
        <a:ext cx="1956595" cy="830070"/>
      </dsp:txXfrm>
    </dsp:sp>
    <dsp:sp modelId="{EA8846DD-1186-4FD0-969F-B7F618CBD50A}">
      <dsp:nvSpPr>
        <dsp:cNvPr id="0" name=""/>
        <dsp:cNvSpPr/>
      </dsp:nvSpPr>
      <dsp:spPr>
        <a:xfrm>
          <a:off x="1163156" y="3015598"/>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45AC0-554A-4ADF-9F1A-CD8371F40CA5}">
      <dsp:nvSpPr>
        <dsp:cNvPr id="0" name=""/>
        <dsp:cNvSpPr/>
      </dsp:nvSpPr>
      <dsp:spPr>
        <a:xfrm>
          <a:off x="1337470" y="3189913"/>
          <a:ext cx="481441" cy="4814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F3E853-7881-4E64-99DE-1A73648D6203}">
      <dsp:nvSpPr>
        <dsp:cNvPr id="0" name=""/>
        <dsp:cNvSpPr/>
      </dsp:nvSpPr>
      <dsp:spPr>
        <a:xfrm>
          <a:off x="2171099" y="3015598"/>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findings provide a robust foundation for implementing safety measures in high-risk urban areas in New York.</a:t>
          </a:r>
        </a:p>
      </dsp:txBody>
      <dsp:txXfrm>
        <a:off x="2171099" y="3015598"/>
        <a:ext cx="1956595" cy="83007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6A294-8DF2-46B7-BBE1-40A50946C9AC}"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F4A26-9584-4D3F-864B-F7AA2A05F7D2}" type="slidenum">
              <a:rPr lang="en-US" smtClean="0"/>
              <a:t>‹#›</a:t>
            </a:fld>
            <a:endParaRPr lang="en-US"/>
          </a:p>
        </p:txBody>
      </p:sp>
    </p:spTree>
    <p:extLst>
      <p:ext uri="{BB962C8B-B14F-4D97-AF65-F5344CB8AC3E}">
        <p14:creationId xmlns:p14="http://schemas.microsoft.com/office/powerpoint/2010/main" val="50557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F4A26-9584-4D3F-864B-F7AA2A05F7D2}" type="slidenum">
              <a:rPr lang="en-US" smtClean="0"/>
              <a:t>3</a:t>
            </a:fld>
            <a:endParaRPr lang="en-US"/>
          </a:p>
        </p:txBody>
      </p:sp>
    </p:spTree>
    <p:extLst>
      <p:ext uri="{BB962C8B-B14F-4D97-AF65-F5344CB8AC3E}">
        <p14:creationId xmlns:p14="http://schemas.microsoft.com/office/powerpoint/2010/main" val="110460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60874-73A3-0736-815F-B0634A144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16C41-651E-71CB-2C12-C2BE3756E8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767A7-E81B-4195-7AF4-C614340E21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AEABD8-9CEC-FBFD-FA69-B6B8CF863D62}"/>
              </a:ext>
            </a:extLst>
          </p:cNvPr>
          <p:cNvSpPr>
            <a:spLocks noGrp="1"/>
          </p:cNvSpPr>
          <p:nvPr>
            <p:ph type="sldNum" sz="quarter" idx="5"/>
          </p:nvPr>
        </p:nvSpPr>
        <p:spPr/>
        <p:txBody>
          <a:bodyPr/>
          <a:lstStyle/>
          <a:p>
            <a:fld id="{48FF4A26-9584-4D3F-864B-F7AA2A05F7D2}" type="slidenum">
              <a:rPr lang="en-US" smtClean="0"/>
              <a:t>4</a:t>
            </a:fld>
            <a:endParaRPr lang="en-US"/>
          </a:p>
        </p:txBody>
      </p:sp>
    </p:spTree>
    <p:extLst>
      <p:ext uri="{BB962C8B-B14F-4D97-AF65-F5344CB8AC3E}">
        <p14:creationId xmlns:p14="http://schemas.microsoft.com/office/powerpoint/2010/main" val="76227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BEE4-FCFC-1352-3676-91EA25A7AE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3C4D2-6BC2-05B5-770B-7819600D92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872872-2F7B-C646-6CEB-68A18BB3B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5A12C3-3DB5-0B02-6E20-2814B9FA76A9}"/>
              </a:ext>
            </a:extLst>
          </p:cNvPr>
          <p:cNvSpPr>
            <a:spLocks noGrp="1"/>
          </p:cNvSpPr>
          <p:nvPr>
            <p:ph type="sldNum" sz="quarter" idx="5"/>
          </p:nvPr>
        </p:nvSpPr>
        <p:spPr/>
        <p:txBody>
          <a:bodyPr/>
          <a:lstStyle/>
          <a:p>
            <a:fld id="{48FF4A26-9584-4D3F-864B-F7AA2A05F7D2}" type="slidenum">
              <a:rPr lang="en-US" smtClean="0"/>
              <a:t>5</a:t>
            </a:fld>
            <a:endParaRPr lang="en-US"/>
          </a:p>
        </p:txBody>
      </p:sp>
    </p:spTree>
    <p:extLst>
      <p:ext uri="{BB962C8B-B14F-4D97-AF65-F5344CB8AC3E}">
        <p14:creationId xmlns:p14="http://schemas.microsoft.com/office/powerpoint/2010/main" val="40874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DF1F5-6E49-9D9C-0DCD-B1CABA4455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AA5BB-805B-DB4C-5665-FA76BFFC29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A19989-3C40-C0D3-AA7D-16CF532223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916FBC-FFCC-1F5C-0531-D3BFCB375908}"/>
              </a:ext>
            </a:extLst>
          </p:cNvPr>
          <p:cNvSpPr>
            <a:spLocks noGrp="1"/>
          </p:cNvSpPr>
          <p:nvPr>
            <p:ph type="sldNum" sz="quarter" idx="5"/>
          </p:nvPr>
        </p:nvSpPr>
        <p:spPr/>
        <p:txBody>
          <a:bodyPr/>
          <a:lstStyle/>
          <a:p>
            <a:fld id="{48FF4A26-9584-4D3F-864B-F7AA2A05F7D2}" type="slidenum">
              <a:rPr lang="en-US" smtClean="0"/>
              <a:t>6</a:t>
            </a:fld>
            <a:endParaRPr lang="en-US"/>
          </a:p>
        </p:txBody>
      </p:sp>
    </p:spTree>
    <p:extLst>
      <p:ext uri="{BB962C8B-B14F-4D97-AF65-F5344CB8AC3E}">
        <p14:creationId xmlns:p14="http://schemas.microsoft.com/office/powerpoint/2010/main" val="72102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Above Graph shows the distribution of accident severity. It describes the number of serious accidents is less than the non-serious accidents and it indicates the most accidents do not result in serious injuries.</a:t>
            </a:r>
            <a:endParaRPr lang="en-US" dirty="0"/>
          </a:p>
        </p:txBody>
      </p:sp>
      <p:sp>
        <p:nvSpPr>
          <p:cNvPr id="4" name="Slide Number Placeholder 3"/>
          <p:cNvSpPr>
            <a:spLocks noGrp="1"/>
          </p:cNvSpPr>
          <p:nvPr>
            <p:ph type="sldNum" sz="quarter" idx="5"/>
          </p:nvPr>
        </p:nvSpPr>
        <p:spPr/>
        <p:txBody>
          <a:bodyPr/>
          <a:lstStyle/>
          <a:p>
            <a:fld id="{48FF4A26-9584-4D3F-864B-F7AA2A05F7D2}" type="slidenum">
              <a:rPr lang="en-US" smtClean="0"/>
              <a:t>10</a:t>
            </a:fld>
            <a:endParaRPr lang="en-US"/>
          </a:p>
        </p:txBody>
      </p:sp>
    </p:spTree>
    <p:extLst>
      <p:ext uri="{BB962C8B-B14F-4D97-AF65-F5344CB8AC3E}">
        <p14:creationId xmlns:p14="http://schemas.microsoft.com/office/powerpoint/2010/main" val="81817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As per the graph there no difference in variation in the proportion of serious accidents across the weather conditions in the map This implies that factors other than weather, such driving habits or road conditions, can be quite important in determining how serious accidents are in this dataset.</a:t>
            </a:r>
            <a:endParaRPr lang="en-US" dirty="0"/>
          </a:p>
        </p:txBody>
      </p:sp>
      <p:sp>
        <p:nvSpPr>
          <p:cNvPr id="4" name="Slide Number Placeholder 3"/>
          <p:cNvSpPr>
            <a:spLocks noGrp="1"/>
          </p:cNvSpPr>
          <p:nvPr>
            <p:ph type="sldNum" sz="quarter" idx="5"/>
          </p:nvPr>
        </p:nvSpPr>
        <p:spPr/>
        <p:txBody>
          <a:bodyPr/>
          <a:lstStyle/>
          <a:p>
            <a:fld id="{48FF4A26-9584-4D3F-864B-F7AA2A05F7D2}" type="slidenum">
              <a:rPr lang="en-US" smtClean="0"/>
              <a:t>11</a:t>
            </a:fld>
            <a:endParaRPr lang="en-US"/>
          </a:p>
        </p:txBody>
      </p:sp>
    </p:spTree>
    <p:extLst>
      <p:ext uri="{BB962C8B-B14F-4D97-AF65-F5344CB8AC3E}">
        <p14:creationId xmlns:p14="http://schemas.microsoft.com/office/powerpoint/2010/main" val="650496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Above Graph clearly explains the accident frequency in each borough, broken down by severity. For the improvement of traffic safety there needs to be serious attention required to avoid the high number of serious accidents. Let’s say for example, most accidents happened in Brooklyn because of higher traffic density/ road conditions that affect the number of accidents rate. Variations among boroughs may indicate the necessity for specific interventions or tailored policies aimed at enhancing road safety.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FF4A26-9584-4D3F-864B-F7AA2A05F7D2}" type="slidenum">
              <a:rPr lang="en-US" smtClean="0"/>
              <a:t>12</a:t>
            </a:fld>
            <a:endParaRPr lang="en-US"/>
          </a:p>
        </p:txBody>
      </p:sp>
    </p:spTree>
    <p:extLst>
      <p:ext uri="{BB962C8B-B14F-4D97-AF65-F5344CB8AC3E}">
        <p14:creationId xmlns:p14="http://schemas.microsoft.com/office/powerpoint/2010/main" val="59479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This graph illustrates the frequency of accidents over time, highlighting accident hotspots.</a:t>
            </a:r>
            <a:br>
              <a:rPr lang="en-US" sz="1800" kern="0" dirty="0">
                <a:effectLst/>
                <a:latin typeface="Times New Roman" panose="02020603050405020304" pitchFamily="18" charset="0"/>
                <a:ea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rPr>
              <a:t>In peak hours (morning and evening) with huge accidents, it will give the idea that congestion and higher traffic volumes during these times. Illustrating severe and non-severe accidents over time can also help conclude whether those hours are more lead to serious accidents, which could suggest measures such as increased patrols or road safety campaigns during high-risk hours</a:t>
            </a:r>
            <a:endParaRPr lang="en-US" dirty="0"/>
          </a:p>
        </p:txBody>
      </p:sp>
      <p:sp>
        <p:nvSpPr>
          <p:cNvPr id="4" name="Slide Number Placeholder 3"/>
          <p:cNvSpPr>
            <a:spLocks noGrp="1"/>
          </p:cNvSpPr>
          <p:nvPr>
            <p:ph type="sldNum" sz="quarter" idx="5"/>
          </p:nvPr>
        </p:nvSpPr>
        <p:spPr/>
        <p:txBody>
          <a:bodyPr/>
          <a:lstStyle/>
          <a:p>
            <a:fld id="{48FF4A26-9584-4D3F-864B-F7AA2A05F7D2}" type="slidenum">
              <a:rPr lang="en-US" smtClean="0"/>
              <a:t>13</a:t>
            </a:fld>
            <a:endParaRPr lang="en-US"/>
          </a:p>
        </p:txBody>
      </p:sp>
    </p:spTree>
    <p:extLst>
      <p:ext uri="{BB962C8B-B14F-4D97-AF65-F5344CB8AC3E}">
        <p14:creationId xmlns:p14="http://schemas.microsoft.com/office/powerpoint/2010/main" val="1770415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Heat map showing the correlation between numerical variables:</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Number of injuries and number of deaths shows that there is a high positive correlation between these two and simulating more injuries likely to be occurred because of these accidents. This shows a relation between injury count and severity.</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 a linear way it shows that the precipitation does not directly influence accident severity, but it may indirectly affect the factors that influence the visibility of road slipperiness.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FF4A26-9584-4D3F-864B-F7AA2A05F7D2}" type="slidenum">
              <a:rPr lang="en-US" smtClean="0"/>
              <a:t>14</a:t>
            </a:fld>
            <a:endParaRPr lang="en-US"/>
          </a:p>
        </p:txBody>
      </p:sp>
    </p:spTree>
    <p:extLst>
      <p:ext uri="{BB962C8B-B14F-4D97-AF65-F5344CB8AC3E}">
        <p14:creationId xmlns:p14="http://schemas.microsoft.com/office/powerpoint/2010/main" val="2960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17061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6767281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27250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676887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37936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5647776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07165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6029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6509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1958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27188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9666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839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65704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6639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5163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F7C3A7-D6F6-4D38-A7C3-B72967BB81A6}" type="datetime1">
              <a:rPr lang="en-US" smtClean="0"/>
              <a:t>12/1/2024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40793645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4.pn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5.pn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6.pn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hyperlink" Target="https://catalog.data.gov/dataset/motor-vehicle-collisions-crash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8785-0844-33E0-2C43-1B7C44886B84}"/>
              </a:ext>
            </a:extLst>
          </p:cNvPr>
          <p:cNvSpPr>
            <a:spLocks noGrp="1"/>
          </p:cNvSpPr>
          <p:nvPr>
            <p:ph type="ctrTitle"/>
          </p:nvPr>
        </p:nvSpPr>
        <p:spPr>
          <a:xfrm>
            <a:off x="5425404" y="4027146"/>
            <a:ext cx="3893439" cy="1646302"/>
          </a:xfrm>
        </p:spPr>
        <p:txBody>
          <a:bodyPr>
            <a:normAutofit/>
          </a:bodyPr>
          <a:lstStyle/>
          <a:p>
            <a:pPr marL="0" marR="0">
              <a:lnSpc>
                <a:spcPct val="90000"/>
              </a:lnSpc>
              <a:spcAft>
                <a:spcPts val="800"/>
              </a:spcAft>
            </a:pPr>
            <a:r>
              <a:rPr lang="es-ES" sz="1600" kern="100" dirty="0">
                <a:effectLst/>
                <a:latin typeface="Times New Roman" panose="02020603050405020304" pitchFamily="18" charset="0"/>
                <a:ea typeface="Aptos" panose="020B0004020202020204" pitchFamily="34" charset="0"/>
                <a:cs typeface="Times New Roman" panose="02020603050405020304" pitchFamily="18" charset="0"/>
              </a:rPr>
              <a:t>Cheelam, Guna </a:t>
            </a:r>
            <a:r>
              <a:rPr lang="es-ES" sz="1600" kern="100" dirty="0" err="1">
                <a:effectLst/>
                <a:latin typeface="Times New Roman" panose="02020603050405020304" pitchFamily="18" charset="0"/>
                <a:ea typeface="Aptos" panose="020B0004020202020204" pitchFamily="34" charset="0"/>
                <a:cs typeface="Times New Roman" panose="02020603050405020304" pitchFamily="18" charset="0"/>
              </a:rPr>
              <a:t>Pranay</a:t>
            </a:r>
            <a:r>
              <a:rPr lang="es-ES" sz="1600" kern="100" dirty="0">
                <a:effectLst/>
                <a:latin typeface="Times New Roman" panose="02020603050405020304" pitchFamily="18" charset="0"/>
                <a:ea typeface="Aptos" panose="020B0004020202020204" pitchFamily="34" charset="0"/>
                <a:cs typeface="Times New Roman" panose="02020603050405020304" pitchFamily="18" charset="0"/>
              </a:rPr>
              <a:t> Reddy: 11646048</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s-ES" sz="1600" kern="100" dirty="0" err="1">
                <a:effectLst/>
                <a:latin typeface="Times New Roman" panose="02020603050405020304" pitchFamily="18" charset="0"/>
                <a:ea typeface="Aptos" panose="020B0004020202020204" pitchFamily="34" charset="0"/>
                <a:cs typeface="Times New Roman" panose="02020603050405020304" pitchFamily="18" charset="0"/>
              </a:rPr>
              <a:t>Diddekunta</a:t>
            </a:r>
            <a:r>
              <a:rPr lang="es-E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1600" kern="100" dirty="0" err="1">
                <a:effectLst/>
                <a:latin typeface="Times New Roman" panose="02020603050405020304" pitchFamily="18" charset="0"/>
                <a:ea typeface="Aptos" panose="020B0004020202020204" pitchFamily="34" charset="0"/>
                <a:cs typeface="Times New Roman" panose="02020603050405020304" pitchFamily="18" charset="0"/>
              </a:rPr>
              <a:t>Siva</a:t>
            </a:r>
            <a:r>
              <a:rPr lang="es-ES" sz="1600" kern="100" dirty="0">
                <a:effectLst/>
                <a:latin typeface="Times New Roman" panose="02020603050405020304" pitchFamily="18" charset="0"/>
                <a:ea typeface="Aptos" panose="020B0004020202020204" pitchFamily="34" charset="0"/>
                <a:cs typeface="Times New Roman" panose="02020603050405020304" pitchFamily="18" charset="0"/>
              </a:rPr>
              <a:t> Teja: 11655074</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Pidamarthi, Bharath: 11657213</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Ravi, Meghana :11716212</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dirty="0">
                <a:effectLst/>
                <a:latin typeface="Times New Roman" panose="02020603050405020304" pitchFamily="18" charset="0"/>
                <a:ea typeface="Aptos" panose="020B0004020202020204" pitchFamily="34" charset="0"/>
                <a:cs typeface="Times New Roman" panose="02020603050405020304" pitchFamily="18" charset="0"/>
              </a:rPr>
              <a:t>Swathi Sandela :11741222</a:t>
            </a:r>
            <a:endParaRPr lang="en-US" sz="1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5801F1-E49B-A3D5-88EF-8949EAEEC0BA}"/>
              </a:ext>
            </a:extLst>
          </p:cNvPr>
          <p:cNvSpPr>
            <a:spLocks noGrp="1"/>
          </p:cNvSpPr>
          <p:nvPr>
            <p:ph type="subTitle" idx="1"/>
          </p:nvPr>
        </p:nvSpPr>
        <p:spPr>
          <a:xfrm>
            <a:off x="4971067" y="3220322"/>
            <a:ext cx="4980731" cy="1157661"/>
          </a:xfrm>
        </p:spPr>
        <p:txBody>
          <a:bodyPr>
            <a:normAutofit/>
          </a:bodyPr>
          <a:lstStyle/>
          <a:p>
            <a:pPr algn="ctr"/>
            <a:r>
              <a:rPr lang="en-US" sz="2400" b="1" kern="1400" spc="-50" dirty="0">
                <a:effectLst/>
                <a:latin typeface="Times New Roman" panose="02020603050405020304" pitchFamily="18" charset="0"/>
                <a:ea typeface="Times New Roman" panose="02020603050405020304" pitchFamily="18" charset="0"/>
                <a:cs typeface="Times New Roman" panose="02020603050405020304" pitchFamily="18" charset="0"/>
              </a:rPr>
              <a:t>Weather Impact on Accident severity</a:t>
            </a:r>
            <a:endParaRPr lang="en-US" sz="2400" kern="1400" spc="-50" dirty="0">
              <a:effectLst/>
              <a:latin typeface="Aptos Display" panose="020B000402020202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941F98-BCC2-8151-A46F-058CA41966E8}"/>
              </a:ext>
            </a:extLst>
          </p:cNvPr>
          <p:cNvPicPr>
            <a:picLocks noChangeAspect="1"/>
          </p:cNvPicPr>
          <p:nvPr/>
        </p:nvPicPr>
        <p:blipFill>
          <a:blip r:embed="rId2"/>
          <a:srcRect r="2197" b="3"/>
          <a:stretch/>
        </p:blipFill>
        <p:spPr>
          <a:xfrm>
            <a:off x="332680" y="-1"/>
            <a:ext cx="5062280" cy="3429000"/>
          </a:xfrm>
          <a:custGeom>
            <a:avLst/>
            <a:gdLst/>
            <a:ahLst/>
            <a:cxnLst/>
            <a:rect l="l" t="t" r="r" b="b"/>
            <a:pathLst>
              <a:path w="5062280" h="3429000">
                <a:moveTo>
                  <a:pt x="509916" y="0"/>
                </a:moveTo>
                <a:lnTo>
                  <a:pt x="5062280" y="0"/>
                </a:lnTo>
                <a:lnTo>
                  <a:pt x="5062280" y="21851"/>
                </a:lnTo>
                <a:lnTo>
                  <a:pt x="4549416" y="3429000"/>
                </a:lnTo>
                <a:lnTo>
                  <a:pt x="0" y="3429000"/>
                </a:lnTo>
                <a:close/>
              </a:path>
            </a:pathLst>
          </a:custGeom>
        </p:spPr>
      </p:pic>
      <p:pic>
        <p:nvPicPr>
          <p:cNvPr id="6" name="Picture 5">
            <a:extLst>
              <a:ext uri="{FF2B5EF4-FFF2-40B4-BE49-F238E27FC236}">
                <a16:creationId xmlns:a16="http://schemas.microsoft.com/office/drawing/2014/main" id="{10FD7619-F590-3886-2ED8-D47336912624}"/>
              </a:ext>
            </a:extLst>
          </p:cNvPr>
          <p:cNvPicPr>
            <a:picLocks noChangeAspect="1"/>
          </p:cNvPicPr>
          <p:nvPr/>
        </p:nvPicPr>
        <p:blipFill>
          <a:blip r:embed="rId3"/>
          <a:srcRect t="31611" b="8513"/>
          <a:stretch/>
        </p:blipFill>
        <p:spPr>
          <a:xfrm>
            <a:off x="20" y="3428999"/>
            <a:ext cx="4882076" cy="3429001"/>
          </a:xfrm>
          <a:custGeom>
            <a:avLst/>
            <a:gdLst/>
            <a:ahLst/>
            <a:cxnLst/>
            <a:rect l="l" t="t" r="r" b="b"/>
            <a:pathLst>
              <a:path w="4882096" h="3429001">
                <a:moveTo>
                  <a:pt x="332680" y="0"/>
                </a:moveTo>
                <a:lnTo>
                  <a:pt x="4882096" y="0"/>
                </a:lnTo>
                <a:lnTo>
                  <a:pt x="4365943" y="3429001"/>
                </a:lnTo>
                <a:lnTo>
                  <a:pt x="0" y="3429001"/>
                </a:lnTo>
                <a:lnTo>
                  <a:pt x="0" y="2237155"/>
                </a:lnTo>
                <a:close/>
              </a:path>
            </a:pathLst>
          </a:custGeom>
        </p:spPr>
      </p:pic>
      <p:cxnSp>
        <p:nvCxnSpPr>
          <p:cNvPr id="16" name="Straight Connector 15">
            <a:extLst>
              <a:ext uri="{FF2B5EF4-FFF2-40B4-BE49-F238E27FC236}">
                <a16:creationId xmlns:a16="http://schemas.microsoft.com/office/drawing/2014/main" id="{2EC607CC-319E-425D-8A0C-EC6E84F6C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2012" y="3433493"/>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83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4FA3-8852-A0F4-6C0E-84F329228582}"/>
              </a:ext>
            </a:extLst>
          </p:cNvPr>
          <p:cNvSpPr>
            <a:spLocks noGrp="1"/>
          </p:cNvSpPr>
          <p:nvPr>
            <p:ph type="title"/>
          </p:nvPr>
        </p:nvSpPr>
        <p:spPr>
          <a:xfrm>
            <a:off x="677334" y="609600"/>
            <a:ext cx="8496483" cy="354496"/>
          </a:xfrm>
        </p:spPr>
        <p:txBody>
          <a:bodyPr>
            <a:noAutofit/>
          </a:bodyPr>
          <a:lstStyle/>
          <a:p>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endParaRPr lang="en-US" sz="2000" dirty="0"/>
          </a:p>
        </p:txBody>
      </p:sp>
      <p:pic>
        <p:nvPicPr>
          <p:cNvPr id="4" name="Picture 3" descr="A graph showing a number of injuries&#10;&#10;Description automatically generated with medium confidence">
            <a:extLst>
              <a:ext uri="{FF2B5EF4-FFF2-40B4-BE49-F238E27FC236}">
                <a16:creationId xmlns:a16="http://schemas.microsoft.com/office/drawing/2014/main" id="{08E8B965-F5B3-6155-5C05-1586E3276F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209" y="1222513"/>
            <a:ext cx="7551425" cy="4900359"/>
          </a:xfrm>
          <a:prstGeom prst="rect">
            <a:avLst/>
          </a:prstGeom>
          <a:noFill/>
          <a:ln>
            <a:noFill/>
          </a:ln>
        </p:spPr>
      </p:pic>
    </p:spTree>
    <p:extLst>
      <p:ext uri="{BB962C8B-B14F-4D97-AF65-F5344CB8AC3E}">
        <p14:creationId xmlns:p14="http://schemas.microsoft.com/office/powerpoint/2010/main" val="423304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7" name="Picture 6" descr="A graph of a weather condition&#10;&#10;Description automatically generated">
            <a:extLst>
              <a:ext uri="{FF2B5EF4-FFF2-40B4-BE49-F238E27FC236}">
                <a16:creationId xmlns:a16="http://schemas.microsoft.com/office/drawing/2014/main" id="{1FF8D4F1-2B4F-770F-CBE7-3BAAFE451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8126" y="1891685"/>
            <a:ext cx="7478946" cy="2954184"/>
          </a:xfrm>
          <a:prstGeom prst="rect">
            <a:avLst/>
          </a:prstGeom>
          <a:noFill/>
        </p:spPr>
      </p:pic>
    </p:spTree>
    <p:extLst>
      <p:ext uri="{BB962C8B-B14F-4D97-AF65-F5344CB8AC3E}">
        <p14:creationId xmlns:p14="http://schemas.microsoft.com/office/powerpoint/2010/main" val="381661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 name="Picture 3" descr="A graph of a number of people falling&#10;&#10;Description automatically generated with medium confidence">
            <a:extLst>
              <a:ext uri="{FF2B5EF4-FFF2-40B4-BE49-F238E27FC236}">
                <a16:creationId xmlns:a16="http://schemas.microsoft.com/office/drawing/2014/main" id="{FF5A5D1D-7D31-64E9-2EF7-307EA9534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8126" y="1891685"/>
            <a:ext cx="7478946" cy="2954184"/>
          </a:xfrm>
          <a:prstGeom prst="rect">
            <a:avLst/>
          </a:prstGeom>
          <a:noFill/>
        </p:spPr>
      </p:pic>
    </p:spTree>
    <p:extLst>
      <p:ext uri="{BB962C8B-B14F-4D97-AF65-F5344CB8AC3E}">
        <p14:creationId xmlns:p14="http://schemas.microsoft.com/office/powerpoint/2010/main" val="383979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 name="Picture 3">
            <a:extLst>
              <a:ext uri="{FF2B5EF4-FFF2-40B4-BE49-F238E27FC236}">
                <a16:creationId xmlns:a16="http://schemas.microsoft.com/office/drawing/2014/main" id="{15803C2B-BAF4-38A3-74CD-4969BE070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8126" y="1134442"/>
            <a:ext cx="7478946" cy="4468669"/>
          </a:xfrm>
          <a:prstGeom prst="rect">
            <a:avLst/>
          </a:prstGeom>
          <a:noFill/>
        </p:spPr>
      </p:pic>
    </p:spTree>
    <p:extLst>
      <p:ext uri="{BB962C8B-B14F-4D97-AF65-F5344CB8AC3E}">
        <p14:creationId xmlns:p14="http://schemas.microsoft.com/office/powerpoint/2010/main" val="309088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 name="Picture 3" descr="A screenshot of a graph&#10;&#10;Description automatically generated">
            <a:extLst>
              <a:ext uri="{FF2B5EF4-FFF2-40B4-BE49-F238E27FC236}">
                <a16:creationId xmlns:a16="http://schemas.microsoft.com/office/drawing/2014/main" id="{56DA26A1-B3ED-29E5-62D9-3F6E03AD1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213484" y="1066377"/>
            <a:ext cx="5903588" cy="4604800"/>
          </a:xfrm>
          <a:prstGeom prst="rect">
            <a:avLst/>
          </a:prstGeom>
          <a:noFill/>
        </p:spPr>
      </p:pic>
    </p:spTree>
    <p:extLst>
      <p:ext uri="{BB962C8B-B14F-4D97-AF65-F5344CB8AC3E}">
        <p14:creationId xmlns:p14="http://schemas.microsoft.com/office/powerpoint/2010/main" val="262599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015AE2A-5721-178D-BA26-CB4EF2B4E7FB}"/>
              </a:ext>
            </a:extLst>
          </p:cNvPr>
          <p:cNvSpPr>
            <a:spLocks noGrp="1"/>
          </p:cNvSpPr>
          <p:nvPr>
            <p:ph type="title"/>
          </p:nvPr>
        </p:nvSpPr>
        <p:spPr>
          <a:xfrm>
            <a:off x="643467" y="816638"/>
            <a:ext cx="3367359" cy="5224724"/>
          </a:xfrm>
        </p:spPr>
        <p:txBody>
          <a:bodyPr anchor="ctr">
            <a:normAutofit/>
          </a:bodyPr>
          <a:lstStyle/>
          <a:p>
            <a:r>
              <a:rPr lang="en-US" b="1">
                <a:effectLst/>
                <a:latin typeface="Times New Roman" panose="02020603050405020304" pitchFamily="18" charset="0"/>
                <a:ea typeface="Times New Roman" panose="02020603050405020304" pitchFamily="18" charset="0"/>
              </a:rPr>
              <a:t>Model Selection:</a:t>
            </a:r>
            <a:endParaRPr lang="en-US" b="1"/>
          </a:p>
        </p:txBody>
      </p:sp>
      <p:sp>
        <p:nvSpPr>
          <p:cNvPr id="3" name="Content Placeholder 2">
            <a:extLst>
              <a:ext uri="{FF2B5EF4-FFF2-40B4-BE49-F238E27FC236}">
                <a16:creationId xmlns:a16="http://schemas.microsoft.com/office/drawing/2014/main" id="{8AD8F3A9-A224-7A19-0A57-21B77A26709E}"/>
              </a:ext>
            </a:extLst>
          </p:cNvPr>
          <p:cNvSpPr>
            <a:spLocks noGrp="1"/>
          </p:cNvSpPr>
          <p:nvPr>
            <p:ph idx="1"/>
          </p:nvPr>
        </p:nvSpPr>
        <p:spPr>
          <a:xfrm>
            <a:off x="4654295" y="816638"/>
            <a:ext cx="4619706" cy="5224724"/>
          </a:xfrm>
        </p:spPr>
        <p:txBody>
          <a:bodyPr anchor="ctr">
            <a:normAutofit/>
          </a:bodyPr>
          <a:lstStyle/>
          <a:p>
            <a:pPr marL="0" indent="0">
              <a:buNone/>
            </a:pPr>
            <a:r>
              <a:rPr lang="en-US" kern="0">
                <a:latin typeface="Times New Roman" panose="02020603050405020304" pitchFamily="18" charset="0"/>
                <a:ea typeface="Times New Roman" panose="02020603050405020304" pitchFamily="18" charset="0"/>
              </a:rPr>
              <a:t>1. </a:t>
            </a:r>
            <a:r>
              <a:rPr lang="en-US" kern="0">
                <a:effectLst/>
                <a:latin typeface="Times New Roman" panose="02020603050405020304" pitchFamily="18" charset="0"/>
                <a:ea typeface="Times New Roman" panose="02020603050405020304" pitchFamily="18" charset="0"/>
              </a:rPr>
              <a:t>Logistic Regression and </a:t>
            </a:r>
          </a:p>
          <a:p>
            <a:pPr marL="0" indent="0">
              <a:buNone/>
            </a:pPr>
            <a:r>
              <a:rPr lang="en-US" kern="0">
                <a:latin typeface="Times New Roman" panose="02020603050405020304" pitchFamily="18" charset="0"/>
                <a:ea typeface="Times New Roman" panose="02020603050405020304" pitchFamily="18" charset="0"/>
              </a:rPr>
              <a:t>2. </a:t>
            </a:r>
            <a:r>
              <a:rPr lang="en-US" kern="0">
                <a:effectLst/>
                <a:latin typeface="Times New Roman" panose="02020603050405020304" pitchFamily="18" charset="0"/>
                <a:ea typeface="Times New Roman" panose="02020603050405020304" pitchFamily="18" charset="0"/>
              </a:rPr>
              <a:t>Random Forest model.</a:t>
            </a:r>
          </a:p>
          <a:p>
            <a:pPr marL="0" indent="0">
              <a:buNone/>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Why ? </a:t>
            </a:r>
          </a:p>
          <a:p>
            <a:r>
              <a:rPr lang="en-US" kern="0">
                <a:effectLst/>
                <a:latin typeface="Times New Roman" panose="02020603050405020304" pitchFamily="18" charset="0"/>
                <a:ea typeface="Times New Roman" panose="02020603050405020304" pitchFamily="18" charset="0"/>
              </a:rPr>
              <a:t>Dependent variable is binary.</a:t>
            </a:r>
          </a:p>
          <a:p>
            <a:r>
              <a:rPr lang="en-US" kern="0">
                <a:effectLst/>
                <a:latin typeface="Times New Roman" panose="02020603050405020304" pitchFamily="18" charset="0"/>
                <a:ea typeface="Times New Roman" panose="02020603050405020304" pitchFamily="18" charset="0"/>
              </a:rPr>
              <a:t>linearly separable data.</a:t>
            </a:r>
          </a:p>
          <a:p>
            <a:r>
              <a:rPr lang="en-US" kern="0">
                <a:effectLst/>
                <a:latin typeface="Times New Roman" panose="02020603050405020304" pitchFamily="18" charset="0"/>
                <a:ea typeface="Times New Roman" panose="02020603050405020304" pitchFamily="18" charset="0"/>
              </a:rPr>
              <a:t>Feature importance score. </a:t>
            </a:r>
          </a:p>
          <a:p>
            <a:r>
              <a:rPr lang="en-US" kern="0">
                <a:effectLst/>
                <a:latin typeface="Times New Roman" panose="02020603050405020304" pitchFamily="18" charset="0"/>
                <a:ea typeface="Times New Roman" panose="02020603050405020304" pitchFamily="18" charset="0"/>
              </a:rPr>
              <a:t>Time series Analysis</a:t>
            </a:r>
            <a:endParaRPr lang="en-US"/>
          </a:p>
        </p:txBody>
      </p:sp>
    </p:spTree>
    <p:extLst>
      <p:ext uri="{BB962C8B-B14F-4D97-AF65-F5344CB8AC3E}">
        <p14:creationId xmlns:p14="http://schemas.microsoft.com/office/powerpoint/2010/main" val="225906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2DB1-FCFE-E324-EFCE-B9CD812AB9F7}"/>
              </a:ext>
            </a:extLst>
          </p:cNvPr>
          <p:cNvSpPr>
            <a:spLocks noGrp="1"/>
          </p:cNvSpPr>
          <p:nvPr>
            <p:ph type="title"/>
          </p:nvPr>
        </p:nvSpPr>
        <p:spPr>
          <a:xfrm>
            <a:off x="303276" y="0"/>
            <a:ext cx="2930518" cy="1320800"/>
          </a:xfrm>
        </p:spPr>
        <p:txBody>
          <a:bodyPr anchor="ctr">
            <a:normAutofit/>
          </a:bodyPr>
          <a:lstStyle/>
          <a:p>
            <a:r>
              <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rPr>
              <a:t>Results:</a:t>
            </a:r>
            <a:endParaRPr lang="en-US" dirty="0"/>
          </a:p>
        </p:txBody>
      </p:sp>
      <p:sp>
        <p:nvSpPr>
          <p:cNvPr id="3" name="Content Placeholder 2">
            <a:extLst>
              <a:ext uri="{FF2B5EF4-FFF2-40B4-BE49-F238E27FC236}">
                <a16:creationId xmlns:a16="http://schemas.microsoft.com/office/drawing/2014/main" id="{C1E6D87E-EB6D-2865-8968-687F007C5082}"/>
              </a:ext>
            </a:extLst>
          </p:cNvPr>
          <p:cNvSpPr>
            <a:spLocks noGrp="1"/>
          </p:cNvSpPr>
          <p:nvPr>
            <p:ph idx="1"/>
          </p:nvPr>
        </p:nvSpPr>
        <p:spPr>
          <a:xfrm>
            <a:off x="671361" y="2160589"/>
            <a:ext cx="2930517" cy="3880773"/>
          </a:xfrm>
        </p:spPr>
        <p:txBody>
          <a:bodyPr>
            <a:normAutofit/>
          </a:bodyPr>
          <a:lstStyle/>
          <a:p>
            <a:pPr marL="0" indent="0">
              <a:buNone/>
            </a:pPr>
            <a:r>
              <a:rPr lang="en-US" dirty="0"/>
              <a:t>Logistic Regression: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Random Forest:</a:t>
            </a:r>
          </a:p>
          <a:p>
            <a:pPr marL="0" indent="0">
              <a:buNone/>
            </a:pPr>
            <a:endParaRPr lang="en-US" dirty="0"/>
          </a:p>
        </p:txBody>
      </p:sp>
      <p:pic>
        <p:nvPicPr>
          <p:cNvPr id="11" name="Picture 10">
            <a:extLst>
              <a:ext uri="{FF2B5EF4-FFF2-40B4-BE49-F238E27FC236}">
                <a16:creationId xmlns:a16="http://schemas.microsoft.com/office/drawing/2014/main" id="{1E0895E0-CD54-1783-E6F6-239FA8283946}"/>
              </a:ext>
            </a:extLst>
          </p:cNvPr>
          <p:cNvPicPr>
            <a:picLocks noChangeAspect="1"/>
          </p:cNvPicPr>
          <p:nvPr/>
        </p:nvPicPr>
        <p:blipFill>
          <a:blip r:embed="rId2"/>
          <a:stretch>
            <a:fillRect/>
          </a:stretch>
        </p:blipFill>
        <p:spPr>
          <a:xfrm>
            <a:off x="3601878" y="4100975"/>
            <a:ext cx="5421162" cy="2127806"/>
          </a:xfrm>
          <a:prstGeom prst="rect">
            <a:avLst/>
          </a:prstGeom>
        </p:spPr>
      </p:pic>
      <p:pic>
        <p:nvPicPr>
          <p:cNvPr id="13" name="Picture 12">
            <a:extLst>
              <a:ext uri="{FF2B5EF4-FFF2-40B4-BE49-F238E27FC236}">
                <a16:creationId xmlns:a16="http://schemas.microsoft.com/office/drawing/2014/main" id="{D565F0DB-F132-7627-0C45-6C0F7C368BFF}"/>
              </a:ext>
            </a:extLst>
          </p:cNvPr>
          <p:cNvPicPr>
            <a:picLocks noChangeAspect="1"/>
          </p:cNvPicPr>
          <p:nvPr/>
        </p:nvPicPr>
        <p:blipFill>
          <a:blip r:embed="rId3"/>
          <a:stretch>
            <a:fillRect/>
          </a:stretch>
        </p:blipFill>
        <p:spPr>
          <a:xfrm>
            <a:off x="3601878" y="1192771"/>
            <a:ext cx="5421162" cy="2236229"/>
          </a:xfrm>
          <a:prstGeom prst="rect">
            <a:avLst/>
          </a:prstGeom>
        </p:spPr>
      </p:pic>
    </p:spTree>
    <p:extLst>
      <p:ext uri="{BB962C8B-B14F-4D97-AF65-F5344CB8AC3E}">
        <p14:creationId xmlns:p14="http://schemas.microsoft.com/office/powerpoint/2010/main" val="155590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F3AAEF-2F9A-24B7-A099-1B9E922D49F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F30E4-2892-3315-4B66-3FCF4C7659BA}"/>
              </a:ext>
            </a:extLst>
          </p:cNvPr>
          <p:cNvSpPr>
            <a:spLocks noGrp="1"/>
          </p:cNvSpPr>
          <p:nvPr>
            <p:ph type="title"/>
          </p:nvPr>
        </p:nvSpPr>
        <p:spPr>
          <a:xfrm>
            <a:off x="1286933" y="609600"/>
            <a:ext cx="10197494" cy="1099457"/>
          </a:xfrm>
        </p:spPr>
        <p:txBody>
          <a:bodyPr>
            <a:normAutofit/>
          </a:bodyPr>
          <a:lstStyle/>
          <a:p>
            <a:r>
              <a:rPr lang="en-US" b="1" kern="100">
                <a:effectLst/>
                <a:latin typeface="Times New Roman" panose="02020603050405020304" pitchFamily="18" charset="0"/>
                <a:ea typeface="Times New Roman" panose="02020603050405020304" pitchFamily="18" charset="0"/>
                <a:cs typeface="Times New Roman" panose="02020603050405020304" pitchFamily="18" charset="0"/>
              </a:rPr>
              <a:t>Interpretations:</a:t>
            </a:r>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0" name="Content Placeholder 2">
            <a:extLst>
              <a:ext uri="{FF2B5EF4-FFF2-40B4-BE49-F238E27FC236}">
                <a16:creationId xmlns:a16="http://schemas.microsoft.com/office/drawing/2014/main" id="{53D32196-45DA-CCC3-998E-C3B0B37B3970}"/>
              </a:ext>
            </a:extLst>
          </p:cNvPr>
          <p:cNvGraphicFramePr>
            <a:graphicFrameLocks noGrp="1"/>
          </p:cNvGraphicFramePr>
          <p:nvPr>
            <p:ph idx="1"/>
            <p:extLst>
              <p:ext uri="{D42A27DB-BD31-4B8C-83A1-F6EECF244321}">
                <p14:modId xmlns:p14="http://schemas.microsoft.com/office/powerpoint/2010/main" val="73422692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461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F979-750B-3A2D-5C6D-824C8640E33A}"/>
              </a:ext>
            </a:extLst>
          </p:cNvPr>
          <p:cNvSpPr>
            <a:spLocks noGrp="1"/>
          </p:cNvSpPr>
          <p:nvPr>
            <p:ph type="title"/>
          </p:nvPr>
        </p:nvSpPr>
        <p:spPr>
          <a:xfrm>
            <a:off x="677334" y="609600"/>
            <a:ext cx="8596668" cy="1320800"/>
          </a:xfrm>
        </p:spPr>
        <p:txBody>
          <a:bodyPr>
            <a:normAutofit/>
          </a:bodyPr>
          <a:lstStyle/>
          <a:p>
            <a:r>
              <a:rPr lang="en-US">
                <a:effectLst/>
                <a:latin typeface="Times New Roman" panose="02020603050405020304" pitchFamily="18" charset="0"/>
                <a:ea typeface="Aptos" panose="020B0004020202020204" pitchFamily="34" charset="0"/>
              </a:rPr>
              <a:t>Conclusion:</a:t>
            </a:r>
            <a:endParaRPr lang="en-US"/>
          </a:p>
        </p:txBody>
      </p:sp>
      <p:graphicFrame>
        <p:nvGraphicFramePr>
          <p:cNvPr id="10" name="Content Placeholder 2">
            <a:extLst>
              <a:ext uri="{FF2B5EF4-FFF2-40B4-BE49-F238E27FC236}">
                <a16:creationId xmlns:a16="http://schemas.microsoft.com/office/drawing/2014/main" id="{FDE43463-199C-BA58-0556-B25E0EEAA3B7}"/>
              </a:ext>
            </a:extLst>
          </p:cNvPr>
          <p:cNvGraphicFramePr>
            <a:graphicFrameLocks noGrp="1"/>
          </p:cNvGraphicFramePr>
          <p:nvPr>
            <p:ph idx="1"/>
            <p:extLst>
              <p:ext uri="{D42A27DB-BD31-4B8C-83A1-F6EECF244321}">
                <p14:modId xmlns:p14="http://schemas.microsoft.com/office/powerpoint/2010/main" val="123492469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96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F51F0C-D898-3B52-D9DD-D2F818668BB2}"/>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614D6575-B454-C33F-65E3-98DA5706A56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E5F52283-7451-8675-498E-CB77633926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59" y="934222"/>
            <a:ext cx="3299450" cy="3299450"/>
          </a:xfrm>
          <a:prstGeom prst="rect">
            <a:avLst/>
          </a:prstGeom>
        </p:spPr>
      </p:pic>
    </p:spTree>
    <p:extLst>
      <p:ext uri="{BB962C8B-B14F-4D97-AF65-F5344CB8AC3E}">
        <p14:creationId xmlns:p14="http://schemas.microsoft.com/office/powerpoint/2010/main" val="324739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8F3C-3850-8BB5-E68E-D9C81701BD66}"/>
              </a:ext>
            </a:extLst>
          </p:cNvPr>
          <p:cNvSpPr>
            <a:spLocks noGrp="1"/>
          </p:cNvSpPr>
          <p:nvPr>
            <p:ph type="title"/>
          </p:nvPr>
        </p:nvSpPr>
        <p:spPr>
          <a:xfrm>
            <a:off x="742926" y="552782"/>
            <a:ext cx="9256481" cy="461635"/>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C79D4E55-0730-776E-96F6-418B0A8200DB}"/>
              </a:ext>
            </a:extLst>
          </p:cNvPr>
          <p:cNvGraphicFramePr>
            <a:graphicFrameLocks noGrp="1"/>
          </p:cNvGraphicFramePr>
          <p:nvPr>
            <p:ph idx="1"/>
          </p:nvPr>
        </p:nvGraphicFramePr>
        <p:xfrm>
          <a:off x="742926" y="1238865"/>
          <a:ext cx="7948791" cy="404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2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rnado on a field">
            <a:extLst>
              <a:ext uri="{FF2B5EF4-FFF2-40B4-BE49-F238E27FC236}">
                <a16:creationId xmlns:a16="http://schemas.microsoft.com/office/drawing/2014/main" id="{E2C0CA1A-BF1C-9142-E0E5-CA201A4101C5}"/>
              </a:ext>
            </a:extLst>
          </p:cNvPr>
          <p:cNvPicPr>
            <a:picLocks noChangeAspect="1"/>
          </p:cNvPicPr>
          <p:nvPr/>
        </p:nvPicPr>
        <p:blipFill>
          <a:blip r:embed="rId3"/>
          <a:srcRect l="9091" t="15686" b="8836"/>
          <a:stretch/>
        </p:blipFill>
        <p:spPr>
          <a:xfrm>
            <a:off x="1" y="10"/>
            <a:ext cx="12191999" cy="6857990"/>
          </a:xfrm>
          <a:prstGeom prst="rect">
            <a:avLst/>
          </a:prstGeom>
        </p:spPr>
      </p:pic>
      <p:sp>
        <p:nvSpPr>
          <p:cNvPr id="65" name="Isosceles Triangle 64">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Parallelogram 66">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C41F562-881D-53E2-E280-DC964D29321B}"/>
              </a:ext>
            </a:extLst>
          </p:cNvPr>
          <p:cNvSpPr>
            <a:spLocks noGrp="1"/>
          </p:cNvSpPr>
          <p:nvPr>
            <p:ph type="title"/>
          </p:nvPr>
        </p:nvSpPr>
        <p:spPr>
          <a:xfrm>
            <a:off x="2786047" y="609600"/>
            <a:ext cx="6487955" cy="1320800"/>
          </a:xfrm>
        </p:spPr>
        <p:txBody>
          <a:bodyPr anchor="t">
            <a:normAutofit/>
          </a:bodyPr>
          <a:lstStyle/>
          <a:p>
            <a:r>
              <a:rPr lang="en-US">
                <a:latin typeface="Times New Roman" panose="02020603050405020304" pitchFamily="18" charset="0"/>
                <a:cs typeface="Times New Roman" panose="02020603050405020304" pitchFamily="18" charset="0"/>
              </a:rPr>
              <a:t>Research Questions</a:t>
            </a:r>
          </a:p>
        </p:txBody>
      </p:sp>
      <p:sp>
        <p:nvSpPr>
          <p:cNvPr id="75"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Isosceles Triangle 84">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9" name="Content Placeholder 2">
            <a:extLst>
              <a:ext uri="{FF2B5EF4-FFF2-40B4-BE49-F238E27FC236}">
                <a16:creationId xmlns:a16="http://schemas.microsoft.com/office/drawing/2014/main" id="{904F3740-34F3-04CA-1768-487684AFC708}"/>
              </a:ext>
            </a:extLst>
          </p:cNvPr>
          <p:cNvGraphicFramePr>
            <a:graphicFrameLocks noGrp="1"/>
          </p:cNvGraphicFramePr>
          <p:nvPr>
            <p:ph idx="1"/>
            <p:extLst>
              <p:ext uri="{D42A27DB-BD31-4B8C-83A1-F6EECF244321}">
                <p14:modId xmlns:p14="http://schemas.microsoft.com/office/powerpoint/2010/main" val="1288178936"/>
              </p:ext>
            </p:extLst>
          </p:nvPr>
        </p:nvGraphicFramePr>
        <p:xfrm>
          <a:off x="2786047" y="2159000"/>
          <a:ext cx="6487955" cy="3882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31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39C244-932F-3CD0-E1E8-6325F463C12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7084B13-BB80-1CDA-6A2B-39A992A9E68D}"/>
              </a:ext>
            </a:extLst>
          </p:cNvPr>
          <p:cNvPicPr>
            <a:picLocks noChangeAspect="1"/>
          </p:cNvPicPr>
          <p:nvPr/>
        </p:nvPicPr>
        <p:blipFill>
          <a:blip r:embed="rId3"/>
          <a:srcRect l="47678" r="2903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3" name="Isosceles Triangle 12">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B52CB2D-14D3-B411-6EE3-D7769D29E780}"/>
              </a:ext>
            </a:extLst>
          </p:cNvPr>
          <p:cNvGraphicFramePr>
            <a:graphicFrameLocks noGrp="1"/>
          </p:cNvGraphicFramePr>
          <p:nvPr>
            <p:ph idx="1"/>
            <p:extLst>
              <p:ext uri="{D42A27DB-BD31-4B8C-83A1-F6EECF244321}">
                <p14:modId xmlns:p14="http://schemas.microsoft.com/office/powerpoint/2010/main" val="2979103004"/>
              </p:ext>
            </p:extLst>
          </p:nvPr>
        </p:nvGraphicFramePr>
        <p:xfrm>
          <a:off x="2849562" y="2160589"/>
          <a:ext cx="6424440"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942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057327-A8CB-3DA8-4291-421CB29934E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1847A8C-18AF-A417-7248-F22F9372FD45}"/>
              </a:ext>
            </a:extLst>
          </p:cNvPr>
          <p:cNvPicPr>
            <a:picLocks noChangeAspect="1"/>
          </p:cNvPicPr>
          <p:nvPr/>
        </p:nvPicPr>
        <p:blipFill>
          <a:blip r:embed="rId3"/>
          <a:srcRect l="51065" r="3052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9" name="Isosceles Triangle 3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0FD2861-C1F3-AD2E-A054-01E8438F00C9}"/>
              </a:ext>
            </a:extLst>
          </p:cNvPr>
          <p:cNvGraphicFramePr>
            <a:graphicFrameLocks noGrp="1"/>
          </p:cNvGraphicFramePr>
          <p:nvPr>
            <p:ph idx="1"/>
            <p:extLst>
              <p:ext uri="{D42A27DB-BD31-4B8C-83A1-F6EECF244321}">
                <p14:modId xmlns:p14="http://schemas.microsoft.com/office/powerpoint/2010/main" val="3134846076"/>
              </p:ext>
            </p:extLst>
          </p:nvPr>
        </p:nvGraphicFramePr>
        <p:xfrm>
          <a:off x="2849562" y="2160589"/>
          <a:ext cx="6424440"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213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A1F241-C216-5952-9ADD-FDC9FEFED2B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682AFBF-ED2D-4B11-18CA-F7A4E55DE680}"/>
              </a:ext>
            </a:extLst>
          </p:cNvPr>
          <p:cNvPicPr>
            <a:picLocks noChangeAspect="1"/>
          </p:cNvPicPr>
          <p:nvPr/>
        </p:nvPicPr>
        <p:blipFill>
          <a:blip r:embed="rId3"/>
          <a:srcRect l="27683" r="49617"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0" name="Isosceles Triangle 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B9360FA-ECA0-99EA-D3B6-CBC4C550CEE4}"/>
              </a:ext>
            </a:extLst>
          </p:cNvPr>
          <p:cNvGraphicFramePr>
            <a:graphicFrameLocks noGrp="1"/>
          </p:cNvGraphicFramePr>
          <p:nvPr>
            <p:ph idx="1"/>
            <p:extLst>
              <p:ext uri="{D42A27DB-BD31-4B8C-83A1-F6EECF244321}">
                <p14:modId xmlns:p14="http://schemas.microsoft.com/office/powerpoint/2010/main" val="2217185470"/>
              </p:ext>
            </p:extLst>
          </p:nvPr>
        </p:nvGraphicFramePr>
        <p:xfrm>
          <a:off x="2849562" y="2160589"/>
          <a:ext cx="6424440"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57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1931-F0F0-3694-53BF-58C5351DC114}"/>
              </a:ext>
            </a:extLst>
          </p:cNvPr>
          <p:cNvSpPr>
            <a:spLocks noGrp="1"/>
          </p:cNvSpPr>
          <p:nvPr>
            <p:ph type="title"/>
          </p:nvPr>
        </p:nvSpPr>
        <p:spPr>
          <a:xfrm>
            <a:off x="677334" y="609600"/>
            <a:ext cx="8596668" cy="1320800"/>
          </a:xfrm>
        </p:spPr>
        <p:txBody>
          <a:bodyPr>
            <a:normAutofit/>
          </a:bodyPr>
          <a:lstStyle/>
          <a:p>
            <a:r>
              <a:rPr lang="en-US" b="1">
                <a:latin typeface="Times New Roman" panose="02020603050405020304" pitchFamily="18" charset="0"/>
                <a:cs typeface="Times New Roman" panose="02020603050405020304" pitchFamily="18" charset="0"/>
              </a:rPr>
              <a:t>Literature Review</a:t>
            </a:r>
          </a:p>
        </p:txBody>
      </p:sp>
      <p:graphicFrame>
        <p:nvGraphicFramePr>
          <p:cNvPr id="5" name="Content Placeholder 2">
            <a:extLst>
              <a:ext uri="{FF2B5EF4-FFF2-40B4-BE49-F238E27FC236}">
                <a16:creationId xmlns:a16="http://schemas.microsoft.com/office/drawing/2014/main" id="{5D871300-194E-84AF-F2D7-35487419C4D9}"/>
              </a:ext>
            </a:extLst>
          </p:cNvPr>
          <p:cNvGraphicFramePr>
            <a:graphicFrameLocks noGrp="1"/>
          </p:cNvGraphicFramePr>
          <p:nvPr>
            <p:ph idx="1"/>
            <p:extLst>
              <p:ext uri="{D42A27DB-BD31-4B8C-83A1-F6EECF244321}">
                <p14:modId xmlns:p14="http://schemas.microsoft.com/office/powerpoint/2010/main" val="368111328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9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7C37911-1E31-97E6-FB5A-6D88EFFEA147}"/>
              </a:ext>
            </a:extLst>
          </p:cNvPr>
          <p:cNvSpPr>
            <a:spLocks noGrp="1"/>
          </p:cNvSpPr>
          <p:nvPr>
            <p:ph type="title"/>
          </p:nvPr>
        </p:nvSpPr>
        <p:spPr>
          <a:xfrm>
            <a:off x="643467" y="816638"/>
            <a:ext cx="3367359" cy="5224724"/>
          </a:xfrm>
        </p:spPr>
        <p:txBody>
          <a:bodyPr anchor="ctr">
            <a:normAutofit/>
          </a:bodyPr>
          <a:lstStyle/>
          <a:p>
            <a:r>
              <a:rPr lang="en-US" b="1">
                <a:effectLst/>
                <a:latin typeface="Times New Roman" panose="02020603050405020304" pitchFamily="18" charset="0"/>
                <a:ea typeface="Aptos" panose="020B0004020202020204" pitchFamily="34" charset="0"/>
                <a:cs typeface="Times New Roman" panose="02020603050405020304" pitchFamily="18" charset="0"/>
              </a:rPr>
              <a:t>METHODS:</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4CE90D-82FF-8A1B-D10B-57A22615BB23}"/>
              </a:ext>
            </a:extLst>
          </p:cNvPr>
          <p:cNvSpPr>
            <a:spLocks noGrp="1"/>
          </p:cNvSpPr>
          <p:nvPr>
            <p:ph idx="1"/>
          </p:nvPr>
        </p:nvSpPr>
        <p:spPr>
          <a:xfrm>
            <a:off x="4654295" y="816638"/>
            <a:ext cx="4619706" cy="5224724"/>
          </a:xfrm>
        </p:spPr>
        <p:txBody>
          <a:bodyPr anchor="ctr">
            <a:normAutofit/>
          </a:bodyPr>
          <a:lstStyle/>
          <a:p>
            <a:pPr marL="0" indent="0">
              <a:buNone/>
            </a:pPr>
            <a:r>
              <a:rPr lang="en-US" b="1" dirty="0">
                <a:latin typeface="Times New Roman" panose="02020603050405020304" pitchFamily="18" charset="0"/>
                <a:cs typeface="Times New Roman" panose="02020603050405020304" pitchFamily="18" charset="0"/>
              </a:rPr>
              <a:t>New York City accident data:</a:t>
            </a:r>
          </a:p>
          <a:p>
            <a:pPr marL="0" indent="0">
              <a:buNone/>
            </a:pPr>
            <a:r>
              <a:rPr lang="en-US" u="sng" dirty="0">
                <a:effectLst/>
                <a:latin typeface="Times New Roman" panose="02020603050405020304" pitchFamily="18" charset="0"/>
                <a:ea typeface="Aptos" panose="020B0004020202020204" pitchFamily="34" charset="0"/>
                <a:cs typeface="Times New Roman" panose="02020603050405020304" pitchFamily="18" charset="0"/>
                <a:hlinkClick r:id="rId2"/>
              </a:rPr>
              <a:t>https://catalog.data.gov/dataset/motor-vehicle-collisions-crashes</a:t>
            </a:r>
            <a:endParaRPr lang="en-US" u="sng"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u="sng" dirty="0">
              <a:latin typeface="Times New Roman" panose="02020603050405020304" pitchFamily="18" charset="0"/>
              <a:ea typeface="Aptos" panose="020B0004020202020204" pitchFamily="34" charset="0"/>
              <a:cs typeface="Times New Roman" panose="02020603050405020304" pitchFamily="18" charset="0"/>
            </a:endParaRPr>
          </a:p>
          <a:p>
            <a:pPr marL="0" indent="0">
              <a:buNone/>
            </a:pPr>
            <a:br>
              <a:rPr lang="en-US" dirty="0">
                <a:effectLst/>
                <a:latin typeface="Times New Roman" panose="02020603050405020304" pitchFamily="18" charset="0"/>
                <a:ea typeface="Aptos" panose="020B0004020202020204" pitchFamily="34" charset="0"/>
              </a:rPr>
            </a:b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Key Variables include:</a:t>
            </a:r>
            <a:endParaRPr lang="en-US" dirty="0">
              <a:effectLst/>
              <a:latin typeface="Times New Roman" panose="02020603050405020304" pitchFamily="18" charset="0"/>
              <a:ea typeface="Aptos" panose="020B0004020202020204" pitchFamily="34" charset="0"/>
            </a:endParaRPr>
          </a:p>
          <a:p>
            <a:pPr marL="0" indent="0">
              <a:buNone/>
            </a:pPr>
            <a:r>
              <a:rPr lang="en-US" dirty="0">
                <a:effectLst/>
                <a:latin typeface="Times New Roman" panose="02020603050405020304" pitchFamily="18" charset="0"/>
                <a:ea typeface="Aptos" panose="020B0004020202020204" pitchFamily="34" charset="0"/>
              </a:rPr>
              <a:t>Location Information </a:t>
            </a:r>
          </a:p>
          <a:p>
            <a:pPr marL="0" indent="0">
              <a:buNone/>
            </a:pPr>
            <a:r>
              <a:rPr lang="en-US" dirty="0">
                <a:effectLst/>
                <a:latin typeface="Times New Roman" panose="02020603050405020304" pitchFamily="18" charset="0"/>
                <a:ea typeface="Aptos" panose="020B0004020202020204" pitchFamily="34" charset="0"/>
              </a:rPr>
              <a:t>Time and Date </a:t>
            </a:r>
          </a:p>
          <a:p>
            <a:pPr marL="0" indent="0">
              <a:buNone/>
            </a:pPr>
            <a:r>
              <a:rPr lang="en-US" dirty="0">
                <a:effectLst/>
                <a:latin typeface="Times New Roman" panose="02020603050405020304" pitchFamily="18" charset="0"/>
                <a:ea typeface="Aptos" panose="020B0004020202020204" pitchFamily="34" charset="0"/>
              </a:rPr>
              <a:t>Contributing Factors</a:t>
            </a:r>
          </a:p>
          <a:p>
            <a:pPr marL="0" indent="0">
              <a:buNone/>
            </a:pPr>
            <a:r>
              <a:rPr lang="en-US" dirty="0">
                <a:effectLst/>
                <a:latin typeface="Times New Roman" panose="02020603050405020304" pitchFamily="18" charset="0"/>
                <a:ea typeface="Aptos" panose="020B0004020202020204" pitchFamily="34" charset="0"/>
              </a:rPr>
              <a:t>Crash Severity</a:t>
            </a:r>
          </a:p>
          <a:p>
            <a:pPr marL="0" indent="0">
              <a:buNone/>
            </a:pPr>
            <a:r>
              <a:rPr lang="en-US" dirty="0">
                <a:effectLst/>
                <a:latin typeface="Times New Roman" panose="02020603050405020304" pitchFamily="18" charset="0"/>
                <a:ea typeface="Aptos" panose="020B0004020202020204" pitchFamily="34" charset="0"/>
              </a:rPr>
              <a:t>Vehicle Information</a:t>
            </a:r>
          </a:p>
          <a:p>
            <a:pPr marL="0" indent="0">
              <a:buNone/>
            </a:pPr>
            <a:r>
              <a:rPr lang="en-US" dirty="0">
                <a:latin typeface="Times New Roman" panose="02020603050405020304" pitchFamily="18" charset="0"/>
                <a:cs typeface="Times New Roman" panose="02020603050405020304" pitchFamily="18" charset="0"/>
              </a:rPr>
              <a:t>No. of people Injured</a:t>
            </a:r>
          </a:p>
          <a:p>
            <a:pPr marL="0" indent="0">
              <a:buNone/>
            </a:pPr>
            <a:r>
              <a:rPr lang="en-US" dirty="0">
                <a:latin typeface="Times New Roman" panose="02020603050405020304" pitchFamily="18" charset="0"/>
                <a:cs typeface="Times New Roman" panose="02020603050405020304" pitchFamily="18" charset="0"/>
              </a:rPr>
              <a:t>No. of deaths</a:t>
            </a:r>
          </a:p>
        </p:txBody>
      </p:sp>
    </p:spTree>
    <p:extLst>
      <p:ext uri="{BB962C8B-B14F-4D97-AF65-F5344CB8AC3E}">
        <p14:creationId xmlns:p14="http://schemas.microsoft.com/office/powerpoint/2010/main" val="158085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BD39-6C4B-6078-5D6A-9BED6ABF5A04}"/>
              </a:ext>
            </a:extLst>
          </p:cNvPr>
          <p:cNvSpPr>
            <a:spLocks noGrp="1"/>
          </p:cNvSpPr>
          <p:nvPr>
            <p:ph type="title"/>
          </p:nvPr>
        </p:nvSpPr>
        <p:spPr>
          <a:xfrm>
            <a:off x="677334" y="609600"/>
            <a:ext cx="8596668" cy="1320800"/>
          </a:xfrm>
        </p:spPr>
        <p:txBody>
          <a:bodyPr>
            <a:normAutofit/>
          </a:bodyPr>
          <a:lstStyle/>
          <a:p>
            <a:r>
              <a:rPr lang="en-US" b="1" kern="0">
                <a:effectLst/>
                <a:latin typeface="Times New Roman" panose="02020603050405020304" pitchFamily="18" charset="0"/>
                <a:ea typeface="Times New Roman" panose="02020603050405020304" pitchFamily="18" charset="0"/>
              </a:rPr>
              <a:t>Data Pre-processing</a:t>
            </a:r>
            <a:r>
              <a:rPr lang="en-US" kern="0">
                <a:effectLst/>
                <a:latin typeface="Times New Roman" panose="02020603050405020304" pitchFamily="18" charset="0"/>
                <a:ea typeface="Times New Roman" panose="02020603050405020304" pitchFamily="18" charset="0"/>
              </a:rPr>
              <a:t>:</a:t>
            </a:r>
            <a:endParaRPr lang="en-US"/>
          </a:p>
        </p:txBody>
      </p:sp>
      <p:graphicFrame>
        <p:nvGraphicFramePr>
          <p:cNvPr id="7" name="Content Placeholder 2">
            <a:extLst>
              <a:ext uri="{FF2B5EF4-FFF2-40B4-BE49-F238E27FC236}">
                <a16:creationId xmlns:a16="http://schemas.microsoft.com/office/drawing/2014/main" id="{547B00AF-746D-08B2-2DC9-0396F28EB0FB}"/>
              </a:ext>
            </a:extLst>
          </p:cNvPr>
          <p:cNvGraphicFramePr>
            <a:graphicFrameLocks noGrp="1"/>
          </p:cNvGraphicFramePr>
          <p:nvPr>
            <p:ph idx="1"/>
            <p:extLst>
              <p:ext uri="{D42A27DB-BD31-4B8C-83A1-F6EECF244321}">
                <p14:modId xmlns:p14="http://schemas.microsoft.com/office/powerpoint/2010/main" val="80944896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758975"/>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Facet</Template>
  <TotalTime>1129</TotalTime>
  <Words>1340</Words>
  <Application>Microsoft Office PowerPoint</Application>
  <PresentationFormat>Widescreen</PresentationFormat>
  <Paragraphs>95</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Times New Roman</vt:lpstr>
      <vt:lpstr>Trebuchet MS</vt:lpstr>
      <vt:lpstr>Wingdings 3</vt:lpstr>
      <vt:lpstr>Facet</vt:lpstr>
      <vt:lpstr>Cheelam, Guna Pranay Reddy: 11646048 Diddekunta, Siva Teja: 11655074 Pidamarthi, Bharath: 11657213 Ravi, Meghana :11716212 Swathi Sandela :11741222</vt:lpstr>
      <vt:lpstr>Introduction</vt:lpstr>
      <vt:lpstr>Research Questions</vt:lpstr>
      <vt:lpstr>PowerPoint Presentation</vt:lpstr>
      <vt:lpstr>PowerPoint Presentation</vt:lpstr>
      <vt:lpstr>PowerPoint Presentation</vt:lpstr>
      <vt:lpstr>Literature Review</vt:lpstr>
      <vt:lpstr>METHODS:</vt:lpstr>
      <vt:lpstr>Data Pre-processing:</vt:lpstr>
      <vt:lpstr>Exploratory Data Analysis (EDA):</vt:lpstr>
      <vt:lpstr>PowerPoint Presentation</vt:lpstr>
      <vt:lpstr>PowerPoint Presentation</vt:lpstr>
      <vt:lpstr>PowerPoint Presentation</vt:lpstr>
      <vt:lpstr>PowerPoint Presentation</vt:lpstr>
      <vt:lpstr>Model Selection:</vt:lpstr>
      <vt:lpstr>Results:</vt:lpstr>
      <vt:lpstr>Interpretations: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Meghana</dc:creator>
  <cp:lastModifiedBy>Swathi Sandela</cp:lastModifiedBy>
  <cp:revision>14</cp:revision>
  <dcterms:created xsi:type="dcterms:W3CDTF">2024-12-01T22:19:13Z</dcterms:created>
  <dcterms:modified xsi:type="dcterms:W3CDTF">2024-12-02T17:52:44Z</dcterms:modified>
</cp:coreProperties>
</file>