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0840" y="0"/>
            <a:ext cx="2435040" cy="6856200"/>
            <a:chOff x="150840" y="0"/>
            <a:chExt cx="2435040" cy="6856200"/>
          </a:xfrm>
        </p:grpSpPr>
        <p:sp>
          <p:nvSpPr>
            <p:cNvPr id="1" name="CustomShape 2"/>
            <p:cNvSpPr/>
            <p:nvPr/>
          </p:nvSpPr>
          <p:spPr>
            <a:xfrm>
              <a:off x="457200" y="0"/>
              <a:ext cx="1120680" cy="532728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2" name="CustomShape 3"/>
            <p:cNvSpPr/>
            <p:nvPr/>
          </p:nvSpPr>
          <p:spPr>
            <a:xfrm>
              <a:off x="150840" y="0"/>
              <a:ext cx="1115640" cy="527508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3" name="CustomShape 4"/>
            <p:cNvSpPr/>
            <p:nvPr/>
          </p:nvSpPr>
          <p:spPr>
            <a:xfrm>
              <a:off x="150840" y="5238720"/>
              <a:ext cx="1226880" cy="161748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4" name="CustomShape 5"/>
            <p:cNvSpPr/>
            <p:nvPr/>
          </p:nvSpPr>
          <p:spPr>
            <a:xfrm>
              <a:off x="457200" y="5291280"/>
              <a:ext cx="1493640" cy="156492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 name="CustomShape 6"/>
            <p:cNvSpPr/>
            <p:nvPr/>
          </p:nvSpPr>
          <p:spPr>
            <a:xfrm>
              <a:off x="457200" y="5286240"/>
              <a:ext cx="2128680" cy="156996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6" name="CustomShape 7"/>
            <p:cNvSpPr/>
            <p:nvPr/>
          </p:nvSpPr>
          <p:spPr>
            <a:xfrm>
              <a:off x="150840" y="5238720"/>
              <a:ext cx="1693800" cy="161748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grpSp>
        <p:nvGrpSpPr>
          <p:cNvPr id="7" name="Group 8"/>
          <p:cNvGrpSpPr/>
          <p:nvPr/>
        </p:nvGrpSpPr>
        <p:grpSpPr>
          <a:xfrm>
            <a:off x="546120" y="-4680"/>
            <a:ext cx="5013000" cy="6860880"/>
            <a:chOff x="546120" y="-4680"/>
            <a:chExt cx="5013000" cy="6860880"/>
          </a:xfrm>
        </p:grpSpPr>
        <p:sp>
          <p:nvSpPr>
            <p:cNvPr id="8" name="CustomShape 9"/>
            <p:cNvSpPr/>
            <p:nvPr/>
          </p:nvSpPr>
          <p:spPr>
            <a:xfrm>
              <a:off x="984240" y="-4680"/>
              <a:ext cx="1062000" cy="2781000"/>
            </a:xfrm>
            <a:custGeom>
              <a:avLst/>
              <a:gdLst/>
              <a:ah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fillRef idx="0"/>
            <a:effectRef idx="0"/>
            <a:fontRef idx="minor"/>
          </p:style>
        </p:sp>
        <p:sp>
          <p:nvSpPr>
            <p:cNvPr id="9" name="CustomShape 10"/>
            <p:cNvSpPr/>
            <p:nvPr/>
          </p:nvSpPr>
          <p:spPr>
            <a:xfrm>
              <a:off x="546120" y="-4680"/>
              <a:ext cx="1033200" cy="2671560"/>
            </a:xfrm>
            <a:custGeom>
              <a:avLst/>
              <a:gdLst/>
              <a:ah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fillRef idx="0"/>
            <a:effectRef idx="0"/>
            <a:fontRef idx="minor"/>
          </p:style>
        </p:sp>
        <p:sp>
          <p:nvSpPr>
            <p:cNvPr id="10" name="CustomShape 11"/>
            <p:cNvSpPr/>
            <p:nvPr/>
          </p:nvSpPr>
          <p:spPr>
            <a:xfrm>
              <a:off x="546120" y="2583000"/>
              <a:ext cx="2692080" cy="4273200"/>
            </a:xfrm>
            <a:custGeom>
              <a:avLst/>
              <a:gdLst/>
              <a:ah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fillRef idx="0"/>
            <a:effectRef idx="0"/>
            <a:fontRef idx="minor"/>
          </p:style>
        </p:sp>
        <p:sp>
          <p:nvSpPr>
            <p:cNvPr id="11" name="CustomShape 12"/>
            <p:cNvSpPr/>
            <p:nvPr/>
          </p:nvSpPr>
          <p:spPr>
            <a:xfrm>
              <a:off x="988920" y="2692440"/>
              <a:ext cx="3330360" cy="4163760"/>
            </a:xfrm>
            <a:custGeom>
              <a:avLst/>
              <a:gdLst/>
              <a:ah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fillRef idx="0"/>
            <a:effectRef idx="0"/>
            <a:fontRef idx="minor"/>
          </p:style>
        </p:sp>
        <p:sp>
          <p:nvSpPr>
            <p:cNvPr id="12" name="CustomShape 13"/>
            <p:cNvSpPr/>
            <p:nvPr/>
          </p:nvSpPr>
          <p:spPr>
            <a:xfrm>
              <a:off x="984240" y="2687760"/>
              <a:ext cx="4574880" cy="4168440"/>
            </a:xfrm>
            <a:custGeom>
              <a:avLst/>
              <a:gdLst/>
              <a:ah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fillRef idx="0"/>
            <a:effectRef idx="0"/>
            <a:fontRef idx="minor"/>
          </p:style>
        </p:sp>
        <p:sp>
          <p:nvSpPr>
            <p:cNvPr id="13" name="CustomShape 14"/>
            <p:cNvSpPr/>
            <p:nvPr/>
          </p:nvSpPr>
          <p:spPr>
            <a:xfrm>
              <a:off x="546120" y="2577960"/>
              <a:ext cx="3582720" cy="4278240"/>
            </a:xfrm>
            <a:custGeom>
              <a:avLst/>
              <a:gdLst/>
              <a:ah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fillRef idx="0"/>
            <a:effectRef idx="0"/>
            <a:fontRef idx="minor"/>
          </p:style>
        </p:sp>
      </p:grpSp>
      <p:sp>
        <p:nvSpPr>
          <p:cNvPr id="14" name="PlaceHolder 15"/>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52" name="Group 1"/>
          <p:cNvGrpSpPr/>
          <p:nvPr/>
        </p:nvGrpSpPr>
        <p:grpSpPr>
          <a:xfrm>
            <a:off x="150840" y="0"/>
            <a:ext cx="2435040" cy="6856200"/>
            <a:chOff x="150840" y="0"/>
            <a:chExt cx="2435040" cy="6856200"/>
          </a:xfrm>
        </p:grpSpPr>
        <p:sp>
          <p:nvSpPr>
            <p:cNvPr id="53" name="CustomShape 2"/>
            <p:cNvSpPr/>
            <p:nvPr/>
          </p:nvSpPr>
          <p:spPr>
            <a:xfrm>
              <a:off x="457200" y="0"/>
              <a:ext cx="1120680" cy="532728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54" name="CustomShape 3"/>
            <p:cNvSpPr/>
            <p:nvPr/>
          </p:nvSpPr>
          <p:spPr>
            <a:xfrm>
              <a:off x="150840" y="0"/>
              <a:ext cx="1115640" cy="527508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55" name="CustomShape 4"/>
            <p:cNvSpPr/>
            <p:nvPr/>
          </p:nvSpPr>
          <p:spPr>
            <a:xfrm>
              <a:off x="150840" y="5238720"/>
              <a:ext cx="1226880" cy="161748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56" name="CustomShape 5"/>
            <p:cNvSpPr/>
            <p:nvPr/>
          </p:nvSpPr>
          <p:spPr>
            <a:xfrm>
              <a:off x="457200" y="5291280"/>
              <a:ext cx="1493640" cy="156492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7" name="CustomShape 6"/>
            <p:cNvSpPr/>
            <p:nvPr/>
          </p:nvSpPr>
          <p:spPr>
            <a:xfrm>
              <a:off x="457200" y="5286240"/>
              <a:ext cx="2128680" cy="156996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58" name="CustomShape 7"/>
            <p:cNvSpPr/>
            <p:nvPr/>
          </p:nvSpPr>
          <p:spPr>
            <a:xfrm>
              <a:off x="150840" y="5238720"/>
              <a:ext cx="1693800" cy="161748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sp>
        <p:nvSpPr>
          <p:cNvPr id="59"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0"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97" name="Group 1"/>
          <p:cNvGrpSpPr/>
          <p:nvPr/>
        </p:nvGrpSpPr>
        <p:grpSpPr>
          <a:xfrm>
            <a:off x="150840" y="0"/>
            <a:ext cx="2435040" cy="6856200"/>
            <a:chOff x="150840" y="0"/>
            <a:chExt cx="2435040" cy="6856200"/>
          </a:xfrm>
        </p:grpSpPr>
        <p:sp>
          <p:nvSpPr>
            <p:cNvPr id="98" name="CustomShape 2"/>
            <p:cNvSpPr/>
            <p:nvPr/>
          </p:nvSpPr>
          <p:spPr>
            <a:xfrm>
              <a:off x="457200" y="0"/>
              <a:ext cx="1120680" cy="532728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99" name="CustomShape 3"/>
            <p:cNvSpPr/>
            <p:nvPr/>
          </p:nvSpPr>
          <p:spPr>
            <a:xfrm>
              <a:off x="150840" y="0"/>
              <a:ext cx="1115640" cy="527508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100" name="CustomShape 4"/>
            <p:cNvSpPr/>
            <p:nvPr/>
          </p:nvSpPr>
          <p:spPr>
            <a:xfrm>
              <a:off x="150840" y="5238720"/>
              <a:ext cx="1226880" cy="161748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101" name="CustomShape 5"/>
            <p:cNvSpPr/>
            <p:nvPr/>
          </p:nvSpPr>
          <p:spPr>
            <a:xfrm>
              <a:off x="457200" y="5291280"/>
              <a:ext cx="1493640" cy="156492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102" name="CustomShape 6"/>
            <p:cNvSpPr/>
            <p:nvPr/>
          </p:nvSpPr>
          <p:spPr>
            <a:xfrm>
              <a:off x="457200" y="5286240"/>
              <a:ext cx="2128680" cy="156996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103" name="CustomShape 7"/>
            <p:cNvSpPr/>
            <p:nvPr/>
          </p:nvSpPr>
          <p:spPr>
            <a:xfrm>
              <a:off x="150840" y="5238720"/>
              <a:ext cx="1693800" cy="161748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sp>
        <p:nvSpPr>
          <p:cNvPr id="104"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05"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2538360" y="2260800"/>
            <a:ext cx="8572680" cy="26143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a:solidFill>
                  <a:srgbClr val="404040"/>
                </a:solidFill>
                <a:latin typeface="Engravers MT"/>
                <a:ea typeface="DejaVu Sans"/>
              </a:rPr>
              <a:t>Breast Cancer Detection</a:t>
            </a:r>
            <a:br/>
            <a:br/>
            <a:r>
              <a:rPr b="0" lang="en-US" sz="2800" spc="-1" strike="noStrike">
                <a:solidFill>
                  <a:srgbClr val="404040"/>
                </a:solidFill>
                <a:latin typeface="Engravers MT"/>
                <a:ea typeface="DejaVu Sans"/>
              </a:rPr>
              <a:t>RAVINA LAD</a:t>
            </a:r>
            <a:br/>
            <a:r>
              <a:rPr b="0" lang="en-US" sz="2800" spc="-1" strike="noStrike">
                <a:solidFill>
                  <a:srgbClr val="404040"/>
                </a:solidFill>
                <a:latin typeface="Engravers MT"/>
                <a:ea typeface="DejaVu Sans"/>
              </a:rPr>
              <a:t>28</a:t>
            </a:r>
            <a:r>
              <a:rPr b="0" lang="en-US" sz="2800" spc="-1" strike="noStrike" baseline="30000">
                <a:solidFill>
                  <a:srgbClr val="404040"/>
                </a:solidFill>
                <a:latin typeface="Engravers MT"/>
                <a:ea typeface="DejaVu Sans"/>
              </a:rPr>
              <a:t>th</a:t>
            </a:r>
            <a:r>
              <a:rPr b="0" lang="en-US" sz="2800" spc="-1" strike="noStrike">
                <a:solidFill>
                  <a:srgbClr val="404040"/>
                </a:solidFill>
                <a:latin typeface="Engravers MT"/>
                <a:ea typeface="DejaVu Sans"/>
              </a:rPr>
              <a:t> April 2022</a:t>
            </a:r>
            <a:br/>
            <a:endParaRPr b="0" lang="en-US" sz="2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484280" y="685800"/>
            <a:ext cx="10017000" cy="1750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3200" spc="-1" strike="noStrike">
                <a:solidFill>
                  <a:srgbClr val="b96c11"/>
                </a:solidFill>
                <a:latin typeface="Corbel"/>
                <a:ea typeface="DejaVu Sans"/>
              </a:rPr>
              <a:t>Overview</a:t>
            </a:r>
            <a:endParaRPr b="0" lang="en-US" sz="3200" spc="-1" strike="noStrike">
              <a:latin typeface="Arial"/>
            </a:endParaRPr>
          </a:p>
        </p:txBody>
      </p:sp>
      <p:sp>
        <p:nvSpPr>
          <p:cNvPr id="144" name="CustomShape 2"/>
          <p:cNvSpPr/>
          <p:nvPr/>
        </p:nvSpPr>
        <p:spPr>
          <a:xfrm>
            <a:off x="1484280" y="2162880"/>
            <a:ext cx="10017000" cy="3122280"/>
          </a:xfrm>
          <a:prstGeom prst="rect">
            <a:avLst/>
          </a:prstGeom>
          <a:noFill/>
          <a:ln>
            <a:noFill/>
          </a:ln>
        </p:spPr>
        <p:style>
          <a:lnRef idx="0"/>
          <a:fillRef idx="0"/>
          <a:effectRef idx="0"/>
          <a:fontRef idx="minor"/>
        </p:style>
        <p:txBody>
          <a:bodyPr lIns="90000" rIns="90000" tIns="45000" bIns="45000" anchor="ctr">
            <a:normAutofit fontScale="30000"/>
          </a:bodyPr>
          <a:p>
            <a:pPr>
              <a:lnSpc>
                <a:spcPct val="100000"/>
              </a:lnSpc>
              <a:spcBef>
                <a:spcPts val="479"/>
              </a:spcBef>
              <a:spcAft>
                <a:spcPts val="601"/>
              </a:spcAft>
              <a:tabLst>
                <a:tab algn="l" pos="0"/>
              </a:tabLst>
            </a:pPr>
            <a:r>
              <a:rPr b="1" lang="en-US" sz="2400" spc="-1" strike="noStrike">
                <a:solidFill>
                  <a:srgbClr val="050505"/>
                </a:solidFill>
                <a:latin typeface="Corbel"/>
                <a:ea typeface="DejaVu Sans"/>
              </a:rPr>
              <a:t>Breast cancer is the second leading cause of death in women. Breast cancer mortality is reduced by early identification and treatment.</a:t>
            </a:r>
            <a:br/>
            <a:br/>
            <a:r>
              <a:rPr b="1" i="1" lang="en-US" sz="2400" spc="-1" strike="noStrike">
                <a:solidFill>
                  <a:srgbClr val="b96c11"/>
                </a:solidFill>
                <a:latin typeface="Corbel"/>
                <a:ea typeface="DejaVu Sans"/>
              </a:rPr>
              <a:t>Implementation of this project can help in the following ways:</a:t>
            </a:r>
            <a:br/>
            <a:br/>
            <a:r>
              <a:rPr b="1" lang="en-US" sz="2400" spc="-1" strike="noStrike">
                <a:solidFill>
                  <a:srgbClr val="050505"/>
                </a:solidFill>
                <a:latin typeface="Corbel"/>
                <a:ea typeface="DejaVu Sans"/>
              </a:rPr>
              <a:t>1. Help physicians for early detection to maximize patients’ survival rate.</a:t>
            </a:r>
            <a:br/>
            <a:br/>
            <a:r>
              <a:rPr b="1" lang="en-US" sz="2400" spc="-1" strike="noStrike">
                <a:solidFill>
                  <a:srgbClr val="050505"/>
                </a:solidFill>
                <a:latin typeface="Corbel"/>
                <a:ea typeface="DejaVu Sans"/>
              </a:rPr>
              <a:t>2. Minimize the number of “untrained eyes” that is wrong interpretations and increase the accuracy of screening.</a:t>
            </a:r>
            <a:br/>
            <a:br/>
            <a:r>
              <a:rPr b="1" lang="en-US" sz="2400" spc="-1" strike="noStrike">
                <a:solidFill>
                  <a:srgbClr val="050505"/>
                </a:solidFill>
                <a:latin typeface="Corbel"/>
                <a:ea typeface="DejaVu Sans"/>
              </a:rPr>
              <a:t>3. Prevent late treatments as well as unnecessary treatments in case of false positives.</a:t>
            </a:r>
            <a:br/>
            <a:br/>
            <a:r>
              <a:rPr b="1" lang="en-US" sz="2400" spc="-1" strike="noStrike">
                <a:solidFill>
                  <a:srgbClr val="050505"/>
                </a:solidFill>
                <a:latin typeface="Corbel"/>
                <a:ea typeface="DejaVu Sans"/>
              </a:rPr>
              <a:t>4. One would be able to overcome the dependency of pathologist in the places where no experts are available.</a:t>
            </a:r>
            <a:b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484280" y="685800"/>
            <a:ext cx="10017000" cy="7984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b96c11"/>
                </a:solidFill>
                <a:latin typeface="Corbel"/>
                <a:ea typeface="DejaVu Sans"/>
              </a:rPr>
              <a:t>Dataset</a:t>
            </a:r>
            <a:endParaRPr b="0" lang="en-US" sz="3200" spc="-1" strike="noStrike">
              <a:latin typeface="Arial"/>
            </a:endParaRPr>
          </a:p>
        </p:txBody>
      </p:sp>
      <p:sp>
        <p:nvSpPr>
          <p:cNvPr id="146" name="CustomShape 2"/>
          <p:cNvSpPr/>
          <p:nvPr/>
        </p:nvSpPr>
        <p:spPr>
          <a:xfrm>
            <a:off x="1484280" y="1486080"/>
            <a:ext cx="10017000" cy="4303440"/>
          </a:xfrm>
          <a:prstGeom prst="rect">
            <a:avLst/>
          </a:prstGeom>
          <a:noFill/>
          <a:ln>
            <a:noFill/>
          </a:ln>
        </p:spPr>
        <p:style>
          <a:lnRef idx="0"/>
          <a:fillRef idx="0"/>
          <a:effectRef idx="0"/>
          <a:fontRef idx="minor"/>
        </p:style>
        <p:txBody>
          <a:bodyPr lIns="90000" rIns="90000" tIns="45000" bIns="45000" anchor="ctr">
            <a:normAutofit fontScale="73000"/>
          </a:bodyPr>
          <a:p>
            <a:pPr>
              <a:lnSpc>
                <a:spcPct val="100000"/>
              </a:lnSpc>
              <a:spcAft>
                <a:spcPts val="1060"/>
              </a:spcAft>
              <a:tabLst>
                <a:tab algn="l" pos="0"/>
              </a:tabLst>
            </a:pPr>
            <a:r>
              <a:rPr b="0" lang="en-US" sz="1800" spc="-1" strike="noStrike">
                <a:solidFill>
                  <a:srgbClr val="050505"/>
                </a:solidFill>
                <a:latin typeface="Times New Roman"/>
                <a:ea typeface="DejaVu Sans"/>
              </a:rPr>
              <a:t>	</a:t>
            </a:r>
            <a:endParaRPr b="0" lang="en-US" sz="1800" spc="-1" strike="noStrike">
              <a:latin typeface="Arial"/>
            </a:endParaRPr>
          </a:p>
          <a:p>
            <a:pPr>
              <a:lnSpc>
                <a:spcPct val="100000"/>
              </a:lnSpc>
              <a:spcAft>
                <a:spcPts val="1060"/>
              </a:spcAft>
              <a:tabLst>
                <a:tab algn="l" pos="0"/>
              </a:tabLst>
            </a:pPr>
            <a:r>
              <a:rPr b="1" lang="en-US" sz="1700" spc="-1" strike="noStrike">
                <a:solidFill>
                  <a:srgbClr val="050505"/>
                </a:solidFill>
                <a:latin typeface="Corbel"/>
                <a:ea typeface="DejaVu Sans"/>
              </a:rPr>
              <a:t>The dataset to be used in this project is put together by Mendeley Data. It is free to use and open source. The dataset contains mammography with benign and malignant masses.</a:t>
            </a:r>
            <a:endParaRPr b="0" lang="en-US" sz="1700" spc="-1" strike="noStrike">
              <a:latin typeface="Arial"/>
            </a:endParaRPr>
          </a:p>
          <a:p>
            <a:pPr>
              <a:lnSpc>
                <a:spcPct val="100000"/>
              </a:lnSpc>
              <a:spcAft>
                <a:spcPts val="1060"/>
              </a:spcAft>
              <a:tabLst>
                <a:tab algn="l" pos="0"/>
              </a:tabLst>
            </a:pPr>
            <a:endParaRPr b="0" lang="en-US" sz="1700" spc="-1" strike="noStrike">
              <a:latin typeface="Arial"/>
            </a:endParaRPr>
          </a:p>
          <a:p>
            <a:pPr>
              <a:lnSpc>
                <a:spcPct val="100000"/>
              </a:lnSpc>
              <a:spcAft>
                <a:spcPts val="1060"/>
              </a:spcAft>
              <a:tabLst>
                <a:tab algn="l" pos="0"/>
              </a:tabLst>
            </a:pPr>
            <a:r>
              <a:rPr b="1" lang="en-US" sz="1700" spc="-1" strike="noStrike">
                <a:solidFill>
                  <a:srgbClr val="050505"/>
                </a:solidFill>
                <a:latin typeface="Corbel"/>
                <a:ea typeface="DejaVu Sans"/>
              </a:rPr>
              <a:t>1. INbreast</a:t>
            </a:r>
            <a:endParaRPr b="0" lang="en-US" sz="1700" spc="-1" strike="noStrike">
              <a:latin typeface="Arial"/>
            </a:endParaRPr>
          </a:p>
          <a:p>
            <a:pPr>
              <a:lnSpc>
                <a:spcPct val="100000"/>
              </a:lnSpc>
              <a:spcAft>
                <a:spcPts val="1060"/>
              </a:spcAft>
              <a:tabLst>
                <a:tab algn="l" pos="0"/>
              </a:tabLst>
            </a:pPr>
            <a:r>
              <a:rPr b="1" lang="en-US" sz="1700" spc="-1" strike="noStrike">
                <a:solidFill>
                  <a:srgbClr val="050505"/>
                </a:solidFill>
                <a:latin typeface="Corbel"/>
                <a:ea typeface="DejaVu Sans"/>
              </a:rPr>
              <a:t> </a:t>
            </a:r>
            <a:r>
              <a:rPr b="1" lang="en-US" sz="1700" spc="-1" strike="noStrike">
                <a:solidFill>
                  <a:srgbClr val="050505"/>
                </a:solidFill>
                <a:latin typeface="Corbel"/>
                <a:ea typeface="DejaVu Sans"/>
              </a:rPr>
              <a:t>	</a:t>
            </a:r>
            <a:r>
              <a:rPr b="1" lang="en-US" sz="1700" spc="-1" strike="noStrike">
                <a:solidFill>
                  <a:srgbClr val="050505"/>
                </a:solidFill>
                <a:latin typeface="Corbel"/>
                <a:ea typeface="DejaVu Sans"/>
              </a:rPr>
              <a:t>Total Images : </a:t>
            </a:r>
            <a:r>
              <a:rPr b="1" lang="en-US" sz="1700" spc="-1" strike="noStrike">
                <a:solidFill>
                  <a:srgbClr val="b96c11"/>
                </a:solidFill>
                <a:latin typeface="Corbel"/>
                <a:ea typeface="DejaVu Sans"/>
              </a:rPr>
              <a:t>7632  Types of Breast Masses : 106</a:t>
            </a:r>
            <a:endParaRPr b="0" lang="en-US" sz="1700" spc="-1" strike="noStrike">
              <a:latin typeface="Arial"/>
            </a:endParaRPr>
          </a:p>
          <a:p>
            <a:pPr>
              <a:lnSpc>
                <a:spcPct val="100000"/>
              </a:lnSpc>
              <a:spcAft>
                <a:spcPts val="1060"/>
              </a:spcAft>
              <a:tabLst>
                <a:tab algn="l" pos="0"/>
              </a:tabLst>
            </a:pPr>
            <a:r>
              <a:rPr b="1" lang="en-US" sz="1700" spc="-1" strike="noStrike">
                <a:solidFill>
                  <a:srgbClr val="050505"/>
                </a:solidFill>
                <a:latin typeface="Corbel"/>
                <a:ea typeface="DejaVu Sans"/>
              </a:rPr>
              <a:t>2. MIAS (Mammographic Imaging Analysis society)</a:t>
            </a:r>
            <a:endParaRPr b="0" lang="en-US" sz="1700" spc="-1" strike="noStrike">
              <a:latin typeface="Arial"/>
            </a:endParaRPr>
          </a:p>
          <a:p>
            <a:pPr>
              <a:lnSpc>
                <a:spcPct val="100000"/>
              </a:lnSpc>
              <a:spcAft>
                <a:spcPts val="1060"/>
              </a:spcAft>
              <a:tabLst>
                <a:tab algn="l" pos="0"/>
              </a:tabLst>
            </a:pPr>
            <a:r>
              <a:rPr b="1" lang="en-US" sz="1700" spc="-1" strike="noStrike">
                <a:solidFill>
                  <a:srgbClr val="050505"/>
                </a:solidFill>
                <a:latin typeface="Corbel"/>
                <a:ea typeface="DejaVu Sans"/>
              </a:rPr>
              <a:t>	</a:t>
            </a:r>
            <a:r>
              <a:rPr b="1" lang="en-US" sz="1700" spc="-1" strike="noStrike">
                <a:solidFill>
                  <a:srgbClr val="050505"/>
                </a:solidFill>
                <a:latin typeface="Corbel"/>
                <a:ea typeface="DejaVu Sans"/>
              </a:rPr>
              <a:t>Total Images : </a:t>
            </a:r>
            <a:r>
              <a:rPr b="1" lang="en-US" sz="1700" spc="-1" strike="noStrike">
                <a:solidFill>
                  <a:srgbClr val="b96c11"/>
                </a:solidFill>
                <a:latin typeface="Corbel"/>
                <a:ea typeface="DejaVu Sans"/>
              </a:rPr>
              <a:t>3816  Types of Breast Masses : 53</a:t>
            </a:r>
            <a:endParaRPr b="0" lang="en-US" sz="1700" spc="-1" strike="noStrike">
              <a:latin typeface="Arial"/>
            </a:endParaRPr>
          </a:p>
          <a:p>
            <a:pPr>
              <a:lnSpc>
                <a:spcPct val="100000"/>
              </a:lnSpc>
              <a:spcAft>
                <a:spcPts val="1060"/>
              </a:spcAft>
              <a:tabLst>
                <a:tab algn="l" pos="0"/>
              </a:tabLst>
            </a:pPr>
            <a:endParaRPr b="0" lang="en-US" sz="1700" spc="-1" strike="noStrike">
              <a:latin typeface="Arial"/>
            </a:endParaRPr>
          </a:p>
          <a:p>
            <a:pPr>
              <a:lnSpc>
                <a:spcPct val="100000"/>
              </a:lnSpc>
              <a:spcAft>
                <a:spcPts val="1060"/>
              </a:spcAft>
              <a:tabLst>
                <a:tab algn="l" pos="0"/>
              </a:tabLst>
            </a:pPr>
            <a:r>
              <a:rPr b="1" lang="en-US" sz="1700" spc="-1" strike="noStrike">
                <a:solidFill>
                  <a:srgbClr val="050505"/>
                </a:solidFill>
                <a:latin typeface="Corbel"/>
                <a:ea typeface="DejaVu Sans"/>
              </a:rPr>
              <a:t>Training and Validation set contains </a:t>
            </a:r>
            <a:r>
              <a:rPr b="1" lang="en-US" sz="1700" spc="-1" strike="noStrike">
                <a:solidFill>
                  <a:srgbClr val="b96c11"/>
                </a:solidFill>
                <a:latin typeface="Corbel"/>
                <a:ea typeface="DejaVu Sans"/>
              </a:rPr>
              <a:t>: 11448</a:t>
            </a:r>
            <a:endParaRPr b="0" lang="en-US" sz="1700" spc="-1" strike="noStrike">
              <a:latin typeface="Arial"/>
            </a:endParaRPr>
          </a:p>
          <a:p>
            <a:pPr>
              <a:lnSpc>
                <a:spcPct val="100000"/>
              </a:lnSpc>
              <a:spcAft>
                <a:spcPts val="1060"/>
              </a:spcAft>
              <a:tabLst>
                <a:tab algn="l" pos="0"/>
              </a:tabLst>
            </a:pPr>
            <a:r>
              <a:rPr b="1" lang="en-US" sz="1700" spc="-1" strike="noStrike">
                <a:solidFill>
                  <a:srgbClr val="050505"/>
                </a:solidFill>
                <a:latin typeface="Corbel"/>
                <a:ea typeface="DejaVu Sans"/>
              </a:rPr>
              <a:t>Test set contains : </a:t>
            </a:r>
            <a:r>
              <a:rPr b="1" lang="en-US" sz="1700" spc="-1" strike="noStrike">
                <a:solidFill>
                  <a:srgbClr val="b96c11"/>
                </a:solidFill>
                <a:latin typeface="Corbel"/>
                <a:ea typeface="DejaVu Sans"/>
              </a:rPr>
              <a:t>2349</a:t>
            </a:r>
            <a:endParaRPr b="0" lang="en-US" sz="1700" spc="-1" strike="noStrike">
              <a:latin typeface="Arial"/>
            </a:endParaRPr>
          </a:p>
          <a:p>
            <a:pPr>
              <a:lnSpc>
                <a:spcPct val="100000"/>
              </a:lnSpc>
              <a:spcAft>
                <a:spcPts val="1060"/>
              </a:spcAft>
              <a:tabLst>
                <a:tab algn="l" pos="0"/>
              </a:tabLst>
            </a:pPr>
            <a:endParaRPr b="0" lang="en-US" sz="1700" spc="-1" strike="noStrike">
              <a:latin typeface="Arial"/>
            </a:endParaRPr>
          </a:p>
          <a:p>
            <a:pPr>
              <a:lnSpc>
                <a:spcPct val="100000"/>
              </a:lnSpc>
              <a:spcAft>
                <a:spcPts val="1060"/>
              </a:spcAft>
              <a:tabLst>
                <a:tab algn="l" pos="0"/>
              </a:tabLst>
            </a:pPr>
            <a:r>
              <a:rPr b="1" lang="en-US" sz="1700" spc="-1" strike="noStrike">
                <a:solidFill>
                  <a:srgbClr val="050505"/>
                </a:solidFill>
                <a:latin typeface="Corbel"/>
                <a:ea typeface="DejaVu Sans"/>
              </a:rPr>
              <a:t>Image Size : </a:t>
            </a:r>
            <a:r>
              <a:rPr b="1" lang="en-US" sz="1700" spc="-1" strike="noStrike">
                <a:solidFill>
                  <a:srgbClr val="b96c11"/>
                </a:solidFill>
                <a:latin typeface="Corbel"/>
                <a:ea typeface="DejaVu Sans"/>
              </a:rPr>
              <a:t>227 * 227.</a:t>
            </a:r>
            <a:endParaRPr b="0" lang="en-US" sz="1700" spc="-1" strike="noStrike">
              <a:latin typeface="Arial"/>
            </a:endParaRPr>
          </a:p>
          <a:p>
            <a:pPr>
              <a:lnSpc>
                <a:spcPct val="100000"/>
              </a:lnSpc>
              <a:spcBef>
                <a:spcPts val="479"/>
              </a:spcBef>
              <a:spcAft>
                <a:spcPts val="601"/>
              </a:spcAft>
              <a:tabLst>
                <a:tab algn="l" pos="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484280" y="685800"/>
            <a:ext cx="10017000" cy="9057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b96c11"/>
                </a:solidFill>
                <a:latin typeface="Corbel"/>
                <a:ea typeface="DejaVu Sans"/>
              </a:rPr>
              <a:t>Approach</a:t>
            </a:r>
            <a:endParaRPr b="0" lang="en-US" sz="3200" spc="-1" strike="noStrike">
              <a:latin typeface="Arial"/>
            </a:endParaRPr>
          </a:p>
        </p:txBody>
      </p:sp>
      <p:sp>
        <p:nvSpPr>
          <p:cNvPr id="148" name="CustomShape 2"/>
          <p:cNvSpPr/>
          <p:nvPr/>
        </p:nvSpPr>
        <p:spPr>
          <a:xfrm>
            <a:off x="1484280" y="1506240"/>
            <a:ext cx="10017000" cy="4283280"/>
          </a:xfrm>
          <a:prstGeom prst="rect">
            <a:avLst/>
          </a:prstGeom>
          <a:noFill/>
          <a:ln>
            <a:noFill/>
          </a:ln>
        </p:spPr>
        <p:style>
          <a:lnRef idx="0"/>
          <a:fillRef idx="0"/>
          <a:effectRef idx="0"/>
          <a:fontRef idx="minor"/>
        </p:style>
        <p:txBody>
          <a:bodyPr lIns="90000" rIns="90000" tIns="45000" bIns="45000" anchor="ctr">
            <a:normAutofit fontScale="66000"/>
          </a:bodyPr>
          <a:p>
            <a:pPr>
              <a:lnSpc>
                <a:spcPct val="100000"/>
              </a:lnSpc>
              <a:spcAft>
                <a:spcPts val="1060"/>
              </a:spcAft>
            </a:pPr>
            <a:endParaRPr b="0" lang="en-US" sz="1800" spc="-1" strike="noStrike">
              <a:latin typeface="Arial"/>
            </a:endParaRPr>
          </a:p>
          <a:p>
            <a:pPr marL="285840" indent="-284040">
              <a:lnSpc>
                <a:spcPct val="100000"/>
              </a:lnSpc>
              <a:spcAft>
                <a:spcPts val="1060"/>
              </a:spcAft>
              <a:buClr>
                <a:srgbClr val="0066ff"/>
              </a:buClr>
              <a:buSzPct val="40000"/>
              <a:buFont typeface="Wingdings" charset="2"/>
              <a:buChar char=""/>
            </a:pPr>
            <a:r>
              <a:rPr b="1" lang="en-US" sz="1600" spc="-1" strike="noStrike">
                <a:solidFill>
                  <a:srgbClr val="050505"/>
                </a:solidFill>
                <a:latin typeface="Corbel"/>
                <a:ea typeface="DejaVu Sans"/>
              </a:rPr>
              <a:t>Image Processing : </a:t>
            </a:r>
            <a:br/>
            <a:r>
              <a:rPr b="1" lang="en-US" sz="1600" spc="-1" strike="noStrike">
                <a:solidFill>
                  <a:srgbClr val="050505"/>
                </a:solidFill>
                <a:latin typeface="Corbel"/>
                <a:ea typeface="DejaVu Sans"/>
              </a:rPr>
              <a:t>1. Image transformations: reshape, Rotation. </a:t>
            </a:r>
            <a:br/>
            <a:r>
              <a:rPr b="1" lang="en-US" sz="1600" spc="-1" strike="noStrike">
                <a:solidFill>
                  <a:srgbClr val="050505"/>
                </a:solidFill>
                <a:latin typeface="Corbel"/>
                <a:ea typeface="DejaVu Sans"/>
              </a:rPr>
              <a:t>2. Data Augmentation</a:t>
            </a:r>
            <a:endParaRPr b="0" lang="en-US" sz="1600" spc="-1" strike="noStrike">
              <a:latin typeface="Arial"/>
            </a:endParaRPr>
          </a:p>
          <a:p>
            <a:pPr marL="285840" indent="-284040">
              <a:lnSpc>
                <a:spcPct val="100000"/>
              </a:lnSpc>
              <a:spcAft>
                <a:spcPts val="1060"/>
              </a:spcAft>
              <a:buClr>
                <a:srgbClr val="0066ff"/>
              </a:buClr>
              <a:buSzPct val="40000"/>
              <a:buFont typeface="Wingdings" charset="2"/>
              <a:buChar char=""/>
            </a:pPr>
            <a:r>
              <a:rPr b="1" lang="en-US" sz="1600" spc="-1" strike="noStrike">
                <a:solidFill>
                  <a:srgbClr val="050505"/>
                </a:solidFill>
                <a:latin typeface="Corbel"/>
                <a:ea typeface="DejaVu Sans"/>
              </a:rPr>
              <a:t>Feature Extraction :</a:t>
            </a:r>
            <a:br/>
            <a:r>
              <a:rPr b="1" lang="en-US" sz="1600" spc="-1" strike="noStrike">
                <a:solidFill>
                  <a:srgbClr val="050505"/>
                </a:solidFill>
                <a:latin typeface="Corbel"/>
                <a:ea typeface="DejaVu Sans"/>
              </a:rPr>
              <a:t>1. Patterns and textures extracted using combination of convolution and max pooling layers.</a:t>
            </a:r>
            <a:br/>
            <a:r>
              <a:rPr b="1" lang="en-US" sz="1600" spc="-1" strike="noStrike">
                <a:solidFill>
                  <a:srgbClr val="050505"/>
                </a:solidFill>
                <a:latin typeface="Corbel"/>
                <a:ea typeface="DejaVu Sans"/>
              </a:rPr>
              <a:t>2. CNN filters and their weights, are features that are used at the time of testing for model evaluation.</a:t>
            </a:r>
            <a:endParaRPr b="0" lang="en-US" sz="1600" spc="-1" strike="noStrike">
              <a:latin typeface="Arial"/>
            </a:endParaRPr>
          </a:p>
          <a:p>
            <a:pPr marL="285840" indent="-284040">
              <a:lnSpc>
                <a:spcPct val="100000"/>
              </a:lnSpc>
              <a:spcAft>
                <a:spcPts val="1060"/>
              </a:spcAft>
              <a:buClr>
                <a:srgbClr val="0066ff"/>
              </a:buClr>
              <a:buSzPct val="40000"/>
              <a:buFont typeface="Wingdings" charset="2"/>
              <a:buChar char=""/>
            </a:pPr>
            <a:r>
              <a:rPr b="1" lang="en-US" sz="1600" spc="-1" strike="noStrike">
                <a:solidFill>
                  <a:srgbClr val="050505"/>
                </a:solidFill>
                <a:latin typeface="Corbel"/>
                <a:ea typeface="DejaVu Sans"/>
              </a:rPr>
              <a:t>Classification : </a:t>
            </a:r>
            <a:br/>
            <a:r>
              <a:rPr b="1" lang="en-US" sz="1600" spc="-1" strike="noStrike">
                <a:solidFill>
                  <a:srgbClr val="050505"/>
                </a:solidFill>
                <a:latin typeface="Corbel"/>
                <a:ea typeface="DejaVu Sans"/>
              </a:rPr>
              <a:t>1. Places an image into the respective class (benign or malignant)</a:t>
            </a:r>
            <a:br/>
            <a:r>
              <a:rPr b="1" lang="en-US" sz="1600" spc="-1" strike="noStrike">
                <a:solidFill>
                  <a:srgbClr val="050505"/>
                </a:solidFill>
                <a:latin typeface="Corbel"/>
                <a:ea typeface="DejaVu Sans"/>
              </a:rPr>
              <a:t>2. Classified using a fully connected layer using an activation function such as Softmax.</a:t>
            </a:r>
            <a:endParaRPr b="0" lang="en-US" sz="1600" spc="-1" strike="noStrike">
              <a:latin typeface="Arial"/>
            </a:endParaRPr>
          </a:p>
          <a:p>
            <a:pPr marL="285840" indent="-284040">
              <a:lnSpc>
                <a:spcPct val="100000"/>
              </a:lnSpc>
              <a:spcAft>
                <a:spcPts val="1060"/>
              </a:spcAft>
              <a:buClr>
                <a:srgbClr val="0066ff"/>
              </a:buClr>
              <a:buSzPct val="40000"/>
              <a:buFont typeface="Wingdings" charset="2"/>
              <a:buChar char=""/>
            </a:pPr>
            <a:r>
              <a:rPr b="1" lang="en-US" sz="1600" spc="-1" strike="noStrike">
                <a:solidFill>
                  <a:srgbClr val="050505"/>
                </a:solidFill>
                <a:latin typeface="Corbel"/>
                <a:ea typeface="DejaVu Sans"/>
              </a:rPr>
              <a:t>Basic CNN : </a:t>
            </a:r>
            <a:r>
              <a:rPr b="1" lang="en-US" sz="1600" spc="-1" strike="noStrike">
                <a:solidFill>
                  <a:srgbClr val="b96c11"/>
                </a:solidFill>
                <a:latin typeface="Corbel"/>
                <a:ea typeface="DejaVu Sans"/>
              </a:rPr>
              <a:t>86.4 %</a:t>
            </a:r>
            <a:br/>
            <a:r>
              <a:rPr b="1" lang="en-US" sz="1600" spc="-1" strike="noStrike">
                <a:solidFill>
                  <a:srgbClr val="050505"/>
                </a:solidFill>
                <a:latin typeface="Corbel"/>
                <a:ea typeface="DejaVu Sans"/>
              </a:rPr>
              <a:t>Adding more layers </a:t>
            </a:r>
            <a:r>
              <a:rPr b="1" lang="en-US" sz="1600" spc="-1" strike="noStrike">
                <a:solidFill>
                  <a:srgbClr val="b96c11"/>
                </a:solidFill>
                <a:latin typeface="Corbel"/>
                <a:ea typeface="DejaVu Sans"/>
              </a:rPr>
              <a:t>(64 channels + 3 x 3 kernel) : 90 %</a:t>
            </a:r>
            <a:br/>
            <a:r>
              <a:rPr b="1" lang="en-US" sz="1600" spc="-1" strike="noStrike">
                <a:solidFill>
                  <a:srgbClr val="050505"/>
                </a:solidFill>
                <a:latin typeface="Corbel"/>
                <a:ea typeface="DejaVu Sans"/>
              </a:rPr>
              <a:t>Architecture + Image Augmentation : </a:t>
            </a:r>
            <a:r>
              <a:rPr b="1" lang="en-US" sz="1600" spc="-1" strike="noStrike">
                <a:solidFill>
                  <a:srgbClr val="b96c11"/>
                </a:solidFill>
                <a:latin typeface="Corbel"/>
                <a:ea typeface="DejaVu Sans"/>
              </a:rPr>
              <a:t>91 %</a:t>
            </a:r>
            <a:br/>
            <a:r>
              <a:rPr b="1" lang="en-US" sz="1600" spc="-1" strike="noStrike">
                <a:solidFill>
                  <a:srgbClr val="050505"/>
                </a:solidFill>
                <a:latin typeface="Corbel"/>
                <a:ea typeface="DejaVu Sans"/>
              </a:rPr>
              <a:t>Final Accuracy </a:t>
            </a:r>
            <a:r>
              <a:rPr b="1" lang="en-US" sz="1600" spc="-1" strike="noStrike">
                <a:solidFill>
                  <a:srgbClr val="b96c11"/>
                </a:solidFill>
                <a:latin typeface="Corbel"/>
                <a:ea typeface="DejaVu Sans"/>
              </a:rPr>
              <a:t>:</a:t>
            </a:r>
            <a:endParaRPr b="0" lang="en-US" sz="1600" spc="-1" strike="noStrike">
              <a:latin typeface="Arial"/>
            </a:endParaRPr>
          </a:p>
          <a:p>
            <a:pPr marL="285840" indent="-284040">
              <a:lnSpc>
                <a:spcPct val="100000"/>
              </a:lnSpc>
              <a:spcAft>
                <a:spcPts val="1060"/>
              </a:spcAft>
              <a:buClr>
                <a:srgbClr val="0066ff"/>
              </a:buClr>
              <a:buSzPct val="40000"/>
              <a:buFont typeface="Wingdings" charset="2"/>
              <a:buChar char=""/>
            </a:pPr>
            <a:r>
              <a:rPr b="1" lang="en-US" sz="1600" spc="-1" strike="noStrike">
                <a:solidFill>
                  <a:srgbClr val="000000"/>
                </a:solidFill>
                <a:latin typeface="Corbel"/>
                <a:ea typeface="DejaVu Sans"/>
              </a:rPr>
              <a:t>1. MIAS : </a:t>
            </a:r>
            <a:r>
              <a:rPr b="1" lang="en-US" sz="1600" spc="-1" strike="noStrike">
                <a:solidFill>
                  <a:srgbClr val="b96c11"/>
                </a:solidFill>
                <a:latin typeface="Corbel"/>
                <a:ea typeface="DejaVu Sans"/>
              </a:rPr>
              <a:t>92.02 % </a:t>
            </a:r>
            <a:endParaRPr b="0" lang="en-US" sz="1600" spc="-1" strike="noStrike">
              <a:latin typeface="Arial"/>
            </a:endParaRPr>
          </a:p>
          <a:p>
            <a:pPr marL="285840" indent="-284040">
              <a:lnSpc>
                <a:spcPct val="100000"/>
              </a:lnSpc>
              <a:spcAft>
                <a:spcPts val="1060"/>
              </a:spcAft>
              <a:buClr>
                <a:srgbClr val="0066ff"/>
              </a:buClr>
              <a:buSzPct val="40000"/>
              <a:buFont typeface="Wingdings" charset="2"/>
              <a:buChar char=""/>
            </a:pPr>
            <a:r>
              <a:rPr b="1" lang="en-US" sz="1600" spc="-1" strike="noStrike">
                <a:solidFill>
                  <a:srgbClr val="000000"/>
                </a:solidFill>
                <a:latin typeface="Corbel"/>
                <a:ea typeface="DejaVu Sans"/>
              </a:rPr>
              <a:t>2. INbreast : </a:t>
            </a:r>
            <a:r>
              <a:rPr b="1" lang="en-US" sz="1600" spc="-1" strike="noStrike">
                <a:solidFill>
                  <a:srgbClr val="b96c11"/>
                </a:solidFill>
                <a:latin typeface="Corbel"/>
                <a:ea typeface="DejaVu Sans"/>
              </a:rPr>
              <a:t>97.45 %</a:t>
            </a:r>
            <a:endParaRPr b="0" lang="en-US" sz="1600" spc="-1" strike="noStrike">
              <a:latin typeface="Arial"/>
            </a:endParaRPr>
          </a:p>
          <a:p>
            <a:pPr>
              <a:lnSpc>
                <a:spcPct val="100000"/>
              </a:lnSpc>
              <a:spcBef>
                <a:spcPts val="479"/>
              </a:spcBef>
              <a:spcAft>
                <a:spcPts val="601"/>
              </a:spcAf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84280" y="274320"/>
            <a:ext cx="10017000" cy="730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b96c11"/>
                </a:solidFill>
                <a:latin typeface="Corbel"/>
                <a:ea typeface="DejaVu Sans"/>
              </a:rPr>
              <a:t>CNN Model Architecture</a:t>
            </a:r>
            <a:endParaRPr b="0" lang="en-US" sz="3200" spc="-1" strike="noStrike">
              <a:latin typeface="Arial"/>
            </a:endParaRPr>
          </a:p>
        </p:txBody>
      </p:sp>
      <p:pic>
        <p:nvPicPr>
          <p:cNvPr id="150" name="" descr=""/>
          <p:cNvPicPr/>
          <p:nvPr/>
        </p:nvPicPr>
        <p:blipFill>
          <a:blip r:embed="rId1"/>
          <a:stretch/>
        </p:blipFill>
        <p:spPr>
          <a:xfrm>
            <a:off x="3017520" y="1225440"/>
            <a:ext cx="7030440" cy="2797200"/>
          </a:xfrm>
          <a:prstGeom prst="rect">
            <a:avLst/>
          </a:prstGeom>
          <a:ln>
            <a:noFill/>
          </a:ln>
        </p:spPr>
      </p:pic>
      <p:pic>
        <p:nvPicPr>
          <p:cNvPr id="151" name="" descr=""/>
          <p:cNvPicPr/>
          <p:nvPr/>
        </p:nvPicPr>
        <p:blipFill>
          <a:blip r:embed="rId2"/>
          <a:stretch/>
        </p:blipFill>
        <p:spPr>
          <a:xfrm>
            <a:off x="2926080" y="4114800"/>
            <a:ext cx="7131600" cy="19792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372680" y="31680"/>
            <a:ext cx="10017000" cy="9194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b96c11"/>
                </a:solidFill>
                <a:latin typeface="Corbel"/>
                <a:ea typeface="DejaVu Sans"/>
              </a:rPr>
              <a:t>Performance Graphs</a:t>
            </a:r>
            <a:endParaRPr b="0" lang="en-US" sz="3200" spc="-1" strike="noStrike">
              <a:latin typeface="Arial"/>
            </a:endParaRPr>
          </a:p>
        </p:txBody>
      </p:sp>
      <p:pic>
        <p:nvPicPr>
          <p:cNvPr id="153" name="Picture 3" descr=""/>
          <p:cNvPicPr/>
          <p:nvPr/>
        </p:nvPicPr>
        <p:blipFill>
          <a:blip r:embed="rId1"/>
          <a:stretch/>
        </p:blipFill>
        <p:spPr>
          <a:xfrm>
            <a:off x="1633680" y="1263600"/>
            <a:ext cx="2634120" cy="2610720"/>
          </a:xfrm>
          <a:prstGeom prst="rect">
            <a:avLst/>
          </a:prstGeom>
          <a:ln>
            <a:noFill/>
          </a:ln>
        </p:spPr>
      </p:pic>
      <p:pic>
        <p:nvPicPr>
          <p:cNvPr id="154" name="Picture 4" descr=""/>
          <p:cNvPicPr/>
          <p:nvPr/>
        </p:nvPicPr>
        <p:blipFill>
          <a:blip r:embed="rId2"/>
          <a:stretch/>
        </p:blipFill>
        <p:spPr>
          <a:xfrm>
            <a:off x="1633680" y="3952440"/>
            <a:ext cx="2634120" cy="2733120"/>
          </a:xfrm>
          <a:prstGeom prst="rect">
            <a:avLst/>
          </a:prstGeom>
          <a:ln>
            <a:noFill/>
          </a:ln>
        </p:spPr>
      </p:pic>
      <p:pic>
        <p:nvPicPr>
          <p:cNvPr id="155" name="Picture 5" descr=""/>
          <p:cNvPicPr/>
          <p:nvPr/>
        </p:nvPicPr>
        <p:blipFill>
          <a:blip r:embed="rId3"/>
          <a:stretch/>
        </p:blipFill>
        <p:spPr>
          <a:xfrm>
            <a:off x="4269600" y="1263600"/>
            <a:ext cx="1996200" cy="2610720"/>
          </a:xfrm>
          <a:prstGeom prst="rect">
            <a:avLst/>
          </a:prstGeom>
          <a:ln>
            <a:noFill/>
          </a:ln>
        </p:spPr>
      </p:pic>
      <p:pic>
        <p:nvPicPr>
          <p:cNvPr id="156" name="Picture 6" descr=""/>
          <p:cNvPicPr/>
          <p:nvPr/>
        </p:nvPicPr>
        <p:blipFill>
          <a:blip r:embed="rId4"/>
          <a:stretch/>
        </p:blipFill>
        <p:spPr>
          <a:xfrm>
            <a:off x="4269600" y="3952440"/>
            <a:ext cx="1996200" cy="2733120"/>
          </a:xfrm>
          <a:prstGeom prst="rect">
            <a:avLst/>
          </a:prstGeom>
          <a:ln>
            <a:noFill/>
          </a:ln>
        </p:spPr>
      </p:pic>
      <p:sp>
        <p:nvSpPr>
          <p:cNvPr id="157" name="CustomShape 2"/>
          <p:cNvSpPr/>
          <p:nvPr/>
        </p:nvSpPr>
        <p:spPr>
          <a:xfrm>
            <a:off x="6521760" y="1263600"/>
            <a:ext cx="4630680" cy="2610720"/>
          </a:xfrm>
          <a:prstGeom prst="rect">
            <a:avLst/>
          </a:prstGeom>
          <a:noFill/>
          <a:ln>
            <a:noFill/>
          </a:ln>
        </p:spPr>
        <p:style>
          <a:lnRef idx="0"/>
          <a:fillRef idx="0"/>
          <a:effectRef idx="0"/>
          <a:fontRef idx="minor"/>
        </p:style>
        <p:txBody>
          <a:bodyPr lIns="90000" rIns="90000" tIns="45000" bIns="45000">
            <a:normAutofit fontScale="74000"/>
          </a:bodyPr>
          <a:p>
            <a:pPr marL="285840" indent="-284040">
              <a:lnSpc>
                <a:spcPct val="120000"/>
              </a:lnSpc>
              <a:buClr>
                <a:srgbClr val="b96c11"/>
              </a:buClr>
              <a:buSzPct val="45000"/>
              <a:buFont typeface="Wingdings" charset="2"/>
              <a:buChar char=""/>
            </a:pPr>
            <a:r>
              <a:rPr b="0" lang="en-US" sz="1800" spc="-1" strike="noStrike">
                <a:solidFill>
                  <a:srgbClr val="b96c11"/>
                </a:solidFill>
                <a:latin typeface="Corbel"/>
                <a:ea typeface="DejaVu Sans"/>
              </a:rPr>
              <a:t> </a:t>
            </a:r>
            <a:r>
              <a:rPr b="1" lang="en-US" sz="1700" spc="-1" strike="noStrike">
                <a:solidFill>
                  <a:srgbClr val="b96c11"/>
                </a:solidFill>
                <a:latin typeface="Corbel"/>
                <a:ea typeface="DejaVu Sans"/>
              </a:rPr>
              <a:t>Training loss and validation loss.</a:t>
            </a:r>
            <a:br/>
            <a:br/>
            <a:r>
              <a:rPr b="1" lang="en-US" sz="1700" spc="-1" strike="noStrike">
                <a:solidFill>
                  <a:srgbClr val="000000"/>
                </a:solidFill>
                <a:latin typeface="Corbel"/>
                <a:ea typeface="DejaVu Sans"/>
              </a:rPr>
              <a:t>Loss start with a high value and decrease while training proceeds.</a:t>
            </a:r>
            <a:br/>
            <a:br/>
            <a:r>
              <a:rPr b="1" lang="en-US" sz="1700" spc="-1" strike="noStrike">
                <a:solidFill>
                  <a:srgbClr val="000000"/>
                </a:solidFill>
                <a:latin typeface="Corbel"/>
                <a:ea typeface="DejaVu Sans"/>
              </a:rPr>
              <a:t>Difference in saturation levels of Training Loss and Validation Loss is 0.2, within the permissible range for a network to avoid underfitting or overfitting</a:t>
            </a:r>
            <a:r>
              <a:rPr b="0" lang="en-US" sz="1600" spc="-1" strike="noStrike">
                <a:solidFill>
                  <a:srgbClr val="000000"/>
                </a:solidFill>
                <a:latin typeface="Corbel"/>
                <a:ea typeface="DejaVu Sans"/>
              </a:rPr>
              <a:t>.</a:t>
            </a:r>
            <a:endParaRPr b="0" lang="en-US" sz="1600" spc="-1" strike="noStrike">
              <a:latin typeface="Arial"/>
            </a:endParaRPr>
          </a:p>
        </p:txBody>
      </p:sp>
      <p:sp>
        <p:nvSpPr>
          <p:cNvPr id="158" name="CustomShape 3"/>
          <p:cNvSpPr/>
          <p:nvPr/>
        </p:nvSpPr>
        <p:spPr>
          <a:xfrm>
            <a:off x="6521760" y="3957840"/>
            <a:ext cx="4770720" cy="2733120"/>
          </a:xfrm>
          <a:prstGeom prst="rect">
            <a:avLst/>
          </a:prstGeom>
          <a:noFill/>
          <a:ln>
            <a:noFill/>
          </a:ln>
        </p:spPr>
        <p:style>
          <a:lnRef idx="0"/>
          <a:fillRef idx="0"/>
          <a:effectRef idx="0"/>
          <a:fontRef idx="minor"/>
        </p:style>
        <p:txBody>
          <a:bodyPr lIns="90000" rIns="90000" tIns="45000" bIns="45000">
            <a:normAutofit/>
          </a:bodyPr>
          <a:p>
            <a:pPr marL="285840" indent="-284040">
              <a:lnSpc>
                <a:spcPct val="100000"/>
              </a:lnSpc>
              <a:buClr>
                <a:srgbClr val="b96c11"/>
              </a:buClr>
              <a:buSzPct val="45000"/>
              <a:buFont typeface="Wingdings" charset="2"/>
              <a:buChar char=""/>
            </a:pPr>
            <a:r>
              <a:rPr b="1" lang="en-US" sz="1400" spc="-1" strike="noStrike">
                <a:solidFill>
                  <a:srgbClr val="b96c11"/>
                </a:solidFill>
                <a:latin typeface="Corbel"/>
                <a:ea typeface="DejaVu Sans"/>
              </a:rPr>
              <a:t>Training accuracy and validation accuracy.</a:t>
            </a:r>
            <a:br/>
            <a:br/>
            <a:r>
              <a:rPr b="1" lang="en-US" sz="1400" spc="-1" strike="noStrike">
                <a:solidFill>
                  <a:srgbClr val="000000"/>
                </a:solidFill>
                <a:latin typeface="Corbel"/>
                <a:ea typeface="DejaVu Sans"/>
              </a:rPr>
              <a:t>Accuracy starts to increase with the number of epochs, and ultimately saturates.</a:t>
            </a:r>
            <a:br/>
            <a:br/>
            <a:r>
              <a:rPr b="1" lang="en-US" sz="1400" spc="-1" strike="noStrike">
                <a:solidFill>
                  <a:srgbClr val="000000"/>
                </a:solidFill>
                <a:latin typeface="Corbel"/>
                <a:ea typeface="DejaVu Sans"/>
              </a:rPr>
              <a:t>No underfitting and overfitting, as validation accuracy and training accuracy curves are similar in distribution.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372680" y="31680"/>
            <a:ext cx="10017000" cy="9194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b96c11"/>
                </a:solidFill>
                <a:latin typeface="Corbel"/>
                <a:ea typeface="DejaVu Sans"/>
              </a:rPr>
              <a:t>Classification Report</a:t>
            </a:r>
            <a:endParaRPr b="0" lang="en-US" sz="3200" spc="-1" strike="noStrike">
              <a:latin typeface="Arial"/>
            </a:endParaRPr>
          </a:p>
        </p:txBody>
      </p:sp>
      <p:sp>
        <p:nvSpPr>
          <p:cNvPr id="160" name="CustomShape 2"/>
          <p:cNvSpPr/>
          <p:nvPr/>
        </p:nvSpPr>
        <p:spPr>
          <a:xfrm>
            <a:off x="6521760" y="1263600"/>
            <a:ext cx="4630680" cy="2610720"/>
          </a:xfrm>
          <a:prstGeom prst="rect">
            <a:avLst/>
          </a:prstGeom>
          <a:noFill/>
          <a:ln>
            <a:noFill/>
          </a:ln>
        </p:spPr>
        <p:style>
          <a:lnRef idx="0"/>
          <a:fillRef idx="0"/>
          <a:effectRef idx="0"/>
          <a:fontRef idx="minor"/>
        </p:style>
        <p:txBody>
          <a:bodyPr lIns="90000" rIns="90000" tIns="45000" bIns="45000">
            <a:normAutofit/>
          </a:bodyPr>
          <a:p>
            <a:pPr marL="285840" indent="-284040">
              <a:lnSpc>
                <a:spcPct val="120000"/>
              </a:lnSpc>
              <a:buClr>
                <a:srgbClr val="b96c11"/>
              </a:buClr>
              <a:buSzPct val="45000"/>
              <a:buFont typeface="Wingdings" charset="2"/>
              <a:buChar char=""/>
            </a:pPr>
            <a:r>
              <a:rPr b="1" lang="en-US" sz="1500" spc="-1" strike="noStrike">
                <a:solidFill>
                  <a:srgbClr val="b96c11"/>
                </a:solidFill>
                <a:latin typeface="Corbel"/>
                <a:ea typeface="DejaVu Sans"/>
              </a:rPr>
              <a:t>Precision :</a:t>
            </a:r>
            <a:br/>
            <a:r>
              <a:rPr b="1" lang="en-US" sz="1500" spc="-1" strike="noStrike">
                <a:solidFill>
                  <a:srgbClr val="000000"/>
                </a:solidFill>
                <a:latin typeface="Corbel"/>
                <a:ea typeface="DejaVu Sans"/>
              </a:rPr>
              <a:t>A probabilistic measure to determine whether a positive case, defined on our terms, actually belongs to positive case.</a:t>
            </a:r>
            <a:br/>
            <a:br/>
            <a:r>
              <a:rPr b="1" lang="en-US" sz="1500" spc="-1" strike="noStrike">
                <a:solidFill>
                  <a:srgbClr val="000000"/>
                </a:solidFill>
                <a:latin typeface="Corbel"/>
                <a:ea typeface="DejaVu Sans"/>
              </a:rPr>
              <a:t> </a:t>
            </a:r>
            <a:endParaRPr b="0" lang="en-US" sz="1500" spc="-1" strike="noStrike">
              <a:latin typeface="Arial"/>
            </a:endParaRPr>
          </a:p>
        </p:txBody>
      </p:sp>
      <p:sp>
        <p:nvSpPr>
          <p:cNvPr id="161" name="CustomShape 3"/>
          <p:cNvSpPr/>
          <p:nvPr/>
        </p:nvSpPr>
        <p:spPr>
          <a:xfrm>
            <a:off x="6521760" y="3957840"/>
            <a:ext cx="4770720" cy="2733120"/>
          </a:xfrm>
          <a:prstGeom prst="rect">
            <a:avLst/>
          </a:prstGeom>
          <a:noFill/>
          <a:ln>
            <a:noFill/>
          </a:ln>
        </p:spPr>
        <p:style>
          <a:lnRef idx="0"/>
          <a:fillRef idx="0"/>
          <a:effectRef idx="0"/>
          <a:fontRef idx="minor"/>
        </p:style>
        <p:txBody>
          <a:bodyPr lIns="90000" rIns="90000" tIns="45000" bIns="45000">
            <a:normAutofit/>
          </a:bodyPr>
          <a:p>
            <a:pPr marL="285840" indent="-284040">
              <a:lnSpc>
                <a:spcPct val="100000"/>
              </a:lnSpc>
              <a:buClr>
                <a:srgbClr val="b96c11"/>
              </a:buClr>
              <a:buSzPct val="45000"/>
              <a:buFont typeface="Wingdings" charset="2"/>
              <a:buChar char=""/>
            </a:pPr>
            <a:r>
              <a:rPr b="1" lang="en-US" sz="1500" spc="-1" strike="noStrike">
                <a:solidFill>
                  <a:srgbClr val="b96c11"/>
                </a:solidFill>
                <a:latin typeface="Corbel"/>
                <a:ea typeface="DejaVu Sans"/>
              </a:rPr>
              <a:t>Recall and F1 score :</a:t>
            </a:r>
            <a:br/>
            <a:br/>
            <a:r>
              <a:rPr b="1" lang="en-US" sz="1500" spc="-1" strike="noStrike">
                <a:solidFill>
                  <a:srgbClr val="000000"/>
                </a:solidFill>
                <a:latin typeface="Corbel"/>
                <a:ea typeface="DejaVu Sans"/>
              </a:rPr>
              <a:t>A probabilistic measure to determine if an actual positive case is correctly classified with the positive class.</a:t>
            </a:r>
            <a:br/>
            <a:br/>
            <a:r>
              <a:rPr b="1" lang="en-US" sz="1500" spc="-1" strike="noStrike">
                <a:solidFill>
                  <a:srgbClr val="000000"/>
                </a:solidFill>
                <a:latin typeface="Corbel"/>
                <a:ea typeface="DejaVu Sans"/>
              </a:rPr>
              <a:t>F1 score is calculated as the geometric mean between precision and recall.</a:t>
            </a:r>
            <a:endParaRPr b="0" lang="en-US" sz="1500" spc="-1" strike="noStrike">
              <a:latin typeface="Arial"/>
            </a:endParaRPr>
          </a:p>
        </p:txBody>
      </p:sp>
      <p:pic>
        <p:nvPicPr>
          <p:cNvPr id="162" name="" descr=""/>
          <p:cNvPicPr/>
          <p:nvPr/>
        </p:nvPicPr>
        <p:blipFill>
          <a:blip r:embed="rId1"/>
          <a:stretch/>
        </p:blipFill>
        <p:spPr>
          <a:xfrm>
            <a:off x="1778040" y="1554480"/>
            <a:ext cx="4621320" cy="2031480"/>
          </a:xfrm>
          <a:prstGeom prst="rect">
            <a:avLst/>
          </a:prstGeom>
          <a:ln>
            <a:noFill/>
          </a:ln>
        </p:spPr>
      </p:pic>
      <p:pic>
        <p:nvPicPr>
          <p:cNvPr id="163" name="" descr=""/>
          <p:cNvPicPr/>
          <p:nvPr/>
        </p:nvPicPr>
        <p:blipFill>
          <a:blip r:embed="rId2"/>
          <a:stretch/>
        </p:blipFill>
        <p:spPr>
          <a:xfrm>
            <a:off x="1737360" y="4206240"/>
            <a:ext cx="4672440" cy="2006280"/>
          </a:xfrm>
          <a:prstGeom prst="rect">
            <a:avLst/>
          </a:prstGeom>
          <a:ln>
            <a:noFill/>
          </a:ln>
        </p:spPr>
      </p:pic>
      <p:sp>
        <p:nvSpPr>
          <p:cNvPr id="164" name="CustomShape 4"/>
          <p:cNvSpPr/>
          <p:nvPr/>
        </p:nvSpPr>
        <p:spPr>
          <a:xfrm>
            <a:off x="1828800" y="3749040"/>
            <a:ext cx="3108960" cy="370800"/>
          </a:xfrm>
          <a:prstGeom prst="rect">
            <a:avLst/>
          </a:prstGeom>
          <a:noFill/>
          <a:ln>
            <a:noFill/>
          </a:ln>
        </p:spPr>
        <p:style>
          <a:lnRef idx="0"/>
          <a:fillRef idx="0"/>
          <a:effectRef idx="0"/>
          <a:fontRef idx="minor"/>
        </p:style>
        <p:txBody>
          <a:bodyPr lIns="90000" rIns="90000" tIns="45000" bIns="45000" anchor="ctr">
            <a:normAutofit fontScale="8000"/>
          </a:bodyPr>
          <a:p>
            <a:pPr algn="ctr">
              <a:lnSpc>
                <a:spcPct val="100000"/>
              </a:lnSpc>
            </a:pPr>
            <a:r>
              <a:rPr b="1" lang="en-US" sz="3200" spc="-1" strike="noStrike">
                <a:solidFill>
                  <a:srgbClr val="b96c11"/>
                </a:solidFill>
                <a:latin typeface="Corbel"/>
                <a:ea typeface="DejaVu Sans"/>
              </a:rPr>
              <a:t>INBreast Classification </a:t>
            </a:r>
            <a:endParaRPr b="0" lang="en-US" sz="3200" spc="-1" strike="noStrike">
              <a:latin typeface="Arial"/>
            </a:endParaRPr>
          </a:p>
        </p:txBody>
      </p:sp>
      <p:sp>
        <p:nvSpPr>
          <p:cNvPr id="165" name="TextShape 5"/>
          <p:cNvSpPr txBox="1"/>
          <p:nvPr/>
        </p:nvSpPr>
        <p:spPr>
          <a:xfrm>
            <a:off x="1828800" y="1097280"/>
            <a:ext cx="2651760" cy="390600"/>
          </a:xfrm>
          <a:prstGeom prst="rect">
            <a:avLst/>
          </a:prstGeom>
          <a:noFill/>
          <a:ln>
            <a:noFill/>
          </a:ln>
        </p:spPr>
        <p:txBody>
          <a:bodyPr lIns="90000" rIns="90000" tIns="45000" bIns="45000">
            <a:noAutofit/>
          </a:bodyPr>
          <a:p>
            <a:r>
              <a:rPr b="1" lang="en-US" sz="1800" spc="-1" strike="noStrike">
                <a:solidFill>
                  <a:srgbClr val="b96c11"/>
                </a:solidFill>
                <a:latin typeface="Corbel"/>
                <a:ea typeface="DejaVu Sans"/>
              </a:rPr>
              <a:t>MIAS Classification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497600" y="87480"/>
            <a:ext cx="10017000" cy="11343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b96c11"/>
                </a:solidFill>
                <a:latin typeface="Corbel"/>
                <a:ea typeface="DejaVu Sans"/>
              </a:rPr>
              <a:t>Conclusion &amp; Future scope</a:t>
            </a:r>
            <a:endParaRPr b="0" lang="en-US" sz="3200" spc="-1" strike="noStrike">
              <a:latin typeface="Arial"/>
            </a:endParaRPr>
          </a:p>
        </p:txBody>
      </p:sp>
      <p:pic>
        <p:nvPicPr>
          <p:cNvPr id="167" name="Content Placeholder 3" descr=""/>
          <p:cNvPicPr/>
          <p:nvPr/>
        </p:nvPicPr>
        <p:blipFill>
          <a:blip r:embed="rId1"/>
          <a:stretch/>
        </p:blipFill>
        <p:spPr>
          <a:xfrm>
            <a:off x="3507840" y="1223640"/>
            <a:ext cx="5808600" cy="2084040"/>
          </a:xfrm>
          <a:prstGeom prst="rect">
            <a:avLst/>
          </a:prstGeom>
          <a:ln>
            <a:noFill/>
          </a:ln>
          <a:effectLst>
            <a:outerShdw algn="tl" blurRad="292100" dir="2700000" dist="138479" rotWithShape="0">
              <a:srgbClr val="333333">
                <a:alpha val="65000"/>
              </a:srgbClr>
            </a:outerShdw>
          </a:effectLst>
        </p:spPr>
      </p:pic>
      <p:sp>
        <p:nvSpPr>
          <p:cNvPr id="168" name="CustomShape 2"/>
          <p:cNvSpPr/>
          <p:nvPr/>
        </p:nvSpPr>
        <p:spPr>
          <a:xfrm>
            <a:off x="1984680" y="3759840"/>
            <a:ext cx="8636760" cy="669240"/>
          </a:xfrm>
          <a:prstGeom prst="rect">
            <a:avLst/>
          </a:prstGeom>
          <a:noFill/>
          <a:ln>
            <a:noFill/>
          </a:ln>
        </p:spPr>
        <p:style>
          <a:lnRef idx="0"/>
          <a:fillRef idx="0"/>
          <a:effectRef idx="0"/>
          <a:fontRef idx="minor"/>
        </p:style>
        <p:txBody>
          <a:bodyPr lIns="90000" rIns="90000" tIns="45000" bIns="45000">
            <a:normAutofit/>
          </a:bodyPr>
          <a:p>
            <a:pPr lvl="3" marL="285840" indent="-284040">
              <a:lnSpc>
                <a:spcPct val="100000"/>
              </a:lnSpc>
              <a:buClr>
                <a:srgbClr val="b96c11"/>
              </a:buClr>
              <a:buSzPct val="45000"/>
              <a:buFont typeface="Wingdings" charset="2"/>
              <a:buChar char=""/>
            </a:pPr>
            <a:r>
              <a:rPr b="1" lang="en-US" sz="1600" spc="-1" strike="noStrike">
                <a:solidFill>
                  <a:srgbClr val="b96c11"/>
                </a:solidFill>
                <a:latin typeface="Corbel"/>
                <a:ea typeface="DejaVu Sans"/>
              </a:rPr>
              <a:t>For comparison, we have compared our result (92.02% and 97.45% validation accuracy from test set)with several published studies</a:t>
            </a:r>
            <a:endParaRPr b="0" lang="en-US" sz="1600" spc="-1" strike="noStrike">
              <a:latin typeface="Arial"/>
            </a:endParaRPr>
          </a:p>
        </p:txBody>
      </p:sp>
      <p:sp>
        <p:nvSpPr>
          <p:cNvPr id="169" name="CustomShape 3"/>
          <p:cNvSpPr/>
          <p:nvPr/>
        </p:nvSpPr>
        <p:spPr>
          <a:xfrm>
            <a:off x="1984680" y="4430880"/>
            <a:ext cx="8636760" cy="2337840"/>
          </a:xfrm>
          <a:prstGeom prst="rect">
            <a:avLst/>
          </a:prstGeom>
          <a:noFill/>
          <a:ln>
            <a:noFill/>
          </a:ln>
        </p:spPr>
        <p:style>
          <a:lnRef idx="0"/>
          <a:fillRef idx="0"/>
          <a:effectRef idx="0"/>
          <a:fontRef idx="minor"/>
        </p:style>
        <p:txBody>
          <a:bodyPr lIns="90000" rIns="90000" tIns="45000" bIns="45000">
            <a:normAutofit fontScale="70000"/>
          </a:bodyPr>
          <a:p>
            <a:pPr>
              <a:lnSpc>
                <a:spcPct val="150000"/>
              </a:lnSpc>
            </a:pPr>
            <a:r>
              <a:rPr b="1" lang="en-US" sz="1600" spc="-1" strike="noStrike">
                <a:solidFill>
                  <a:srgbClr val="000000"/>
                </a:solidFill>
                <a:latin typeface="Corbel"/>
                <a:ea typeface="DejaVu Sans"/>
              </a:rPr>
              <a:t>1. Results are insensitive to the resolution of images.</a:t>
            </a:r>
            <a:br/>
            <a:r>
              <a:rPr b="1" lang="en-US" sz="1600" spc="-1" strike="noStrike">
                <a:solidFill>
                  <a:srgbClr val="000000"/>
                </a:solidFill>
                <a:latin typeface="Corbel"/>
                <a:ea typeface="DejaVu Sans"/>
              </a:rPr>
              <a:t>2. Scope to implement auto-encoders instead of manually reducing image size. </a:t>
            </a:r>
            <a:br/>
            <a:r>
              <a:rPr b="1" lang="en-US" sz="1600" spc="-1" strike="noStrike">
                <a:solidFill>
                  <a:srgbClr val="000000"/>
                </a:solidFill>
                <a:latin typeface="Corbel"/>
                <a:ea typeface="DejaVu Sans"/>
              </a:rPr>
              <a:t>3. It can compress data without losing the prominent features. </a:t>
            </a:r>
            <a:br/>
            <a:r>
              <a:rPr b="1" lang="en-US" sz="1600" spc="-1" strike="noStrike">
                <a:solidFill>
                  <a:srgbClr val="000000"/>
                </a:solidFill>
                <a:latin typeface="Corbel"/>
                <a:ea typeface="DejaVu Sans"/>
              </a:rPr>
              <a:t>4. Classified breast cancer tissues into two classes benign and malignant with :</a:t>
            </a:r>
            <a:br/>
            <a:r>
              <a:rPr b="1" lang="en-US" sz="1600" spc="-1" strike="noStrike">
                <a:solidFill>
                  <a:srgbClr val="000000"/>
                </a:solidFill>
                <a:latin typeface="Corbel"/>
                <a:ea typeface="DejaVu Sans"/>
              </a:rPr>
              <a:t>	</a:t>
            </a:r>
            <a:r>
              <a:rPr b="1" lang="en-US" sz="1600" spc="-1" strike="noStrike">
                <a:solidFill>
                  <a:srgbClr val="000000"/>
                </a:solidFill>
                <a:latin typeface="Corbel"/>
                <a:ea typeface="DejaVu Sans"/>
              </a:rPr>
              <a:t>4.1</a:t>
            </a:r>
            <a:r>
              <a:rPr b="1" lang="en-US" sz="1600" spc="-1" strike="noStrike">
                <a:solidFill>
                  <a:srgbClr val="b96c11"/>
                </a:solidFill>
                <a:latin typeface="Corbel"/>
                <a:ea typeface="DejaVu Sans"/>
              </a:rPr>
              <a:t> Accuracy of 92.02 % for MIAS </a:t>
            </a:r>
            <a:br/>
            <a:r>
              <a:rPr b="1" lang="en-US" sz="1600" spc="-1" strike="noStrike">
                <a:solidFill>
                  <a:srgbClr val="b96c11"/>
                </a:solidFill>
                <a:latin typeface="Corbel"/>
                <a:ea typeface="DejaVu Sans"/>
              </a:rPr>
              <a:t>	</a:t>
            </a:r>
            <a:r>
              <a:rPr b="1" lang="en-US" sz="1600" spc="-1" strike="noStrike">
                <a:solidFill>
                  <a:srgbClr val="000000"/>
                </a:solidFill>
                <a:latin typeface="Corbel"/>
                <a:ea typeface="DejaVu Sans"/>
              </a:rPr>
              <a:t>4.2</a:t>
            </a:r>
            <a:r>
              <a:rPr b="1" lang="en-US" sz="1600" spc="-1" strike="noStrike">
                <a:solidFill>
                  <a:srgbClr val="b96c11"/>
                </a:solidFill>
                <a:latin typeface="Corbel"/>
                <a:ea typeface="DejaVu Sans"/>
              </a:rPr>
              <a:t> Accuracy of 97.45%  for Inbreast datasets.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484280" y="450360"/>
            <a:ext cx="10017000" cy="10807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b96c11"/>
                </a:solidFill>
                <a:latin typeface="Corbel"/>
                <a:ea typeface="DejaVu Sans"/>
              </a:rPr>
              <a:t>THANK YOU !</a:t>
            </a:r>
            <a:endParaRPr b="0" lang="en-US" sz="3200" spc="-1" strike="noStrike">
              <a:latin typeface="Arial"/>
            </a:endParaRPr>
          </a:p>
        </p:txBody>
      </p:sp>
      <p:sp>
        <p:nvSpPr>
          <p:cNvPr id="171" name="CustomShape 2"/>
          <p:cNvSpPr/>
          <p:nvPr/>
        </p:nvSpPr>
        <p:spPr>
          <a:xfrm>
            <a:off x="3768480" y="1419480"/>
            <a:ext cx="5448960" cy="5436720"/>
          </a:xfrm>
          <a:prstGeom prst="ellipse">
            <a:avLst/>
          </a:prstGeom>
          <a:blipFill rotWithShape="0">
            <a:blip r:embed="rId1"/>
            <a:stretch>
              <a:fillRect/>
            </a:stretch>
          </a:blipFill>
          <a:ln>
            <a:noFill/>
          </a:ln>
          <a:effectLst>
            <a:softEdge rad="112500"/>
          </a:effectLst>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TM03457496[[fn=Parallax]]</Template>
  <TotalTime>200</TotalTime>
  <Application>LibreOffice/6.4.7.2$Linux_X86_64 LibreOffice_project/40$Build-2</Application>
  <Words>554</Words>
  <Paragraphs>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2022-04-26T19:47:33Z</dcterms:created>
  <dc:creator>Sahil</dc:creator>
  <dc:description/>
  <dc:language>en-US</dc:language>
  <cp:lastModifiedBy/>
  <dcterms:modified xsi:type="dcterms:W3CDTF">2022-04-28T13:10:52Z</dcterms:modified>
  <cp:revision>27</cp:revision>
  <dc:subject/>
  <dc:title>Breast Cancer Detection  RAVINA LAD 28th April 2022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