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hil" initials="S" lastIdx="1" clrIdx="0">
    <p:extLst>
      <p:ext uri="{19B8F6BF-5375-455C-9EA6-DF929625EA0E}">
        <p15:presenceInfo xmlns:p15="http://schemas.microsoft.com/office/powerpoint/2012/main" userId="Sahi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C3A"/>
    <a:srgbClr val="00C0F4"/>
    <a:srgbClr val="4B3E18"/>
    <a:srgbClr val="F4511E"/>
    <a:srgbClr val="0096A7"/>
    <a:srgbClr val="351F0F"/>
    <a:srgbClr val="FD0000"/>
    <a:srgbClr val="5F4122"/>
    <a:srgbClr val="9B69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4" autoAdjust="0"/>
    <p:restoredTop sz="94660"/>
  </p:normalViewPr>
  <p:slideViewPr>
    <p:cSldViewPr snapToGrid="0">
      <p:cViewPr>
        <p:scale>
          <a:sx n="80" d="100"/>
          <a:sy n="80" d="100"/>
        </p:scale>
        <p:origin x="120"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57932" y="1108295"/>
            <a:ext cx="7343338" cy="2387600"/>
          </a:xfrm>
        </p:spPr>
        <p:txBody>
          <a:bodyPr anchor="b">
            <a:normAutofit/>
          </a:bodyPr>
          <a:lstStyle>
            <a:lvl1pPr algn="ctr">
              <a:defRPr sz="6000"/>
            </a:lvl1pPr>
          </a:lstStyle>
          <a:p>
            <a:r>
              <a:rPr lang="en-US"/>
              <a:t>Click to edit Master title style</a:t>
            </a:r>
          </a:p>
        </p:txBody>
      </p:sp>
      <p:sp>
        <p:nvSpPr>
          <p:cNvPr id="3" name="Subtitle 2"/>
          <p:cNvSpPr>
            <a:spLocks noGrp="1"/>
          </p:cNvSpPr>
          <p:nvPr>
            <p:ph type="subTitle" idx="1"/>
          </p:nvPr>
        </p:nvSpPr>
        <p:spPr>
          <a:xfrm>
            <a:off x="4557932" y="3587970"/>
            <a:ext cx="7343338" cy="1655762"/>
          </a:xfrm>
        </p:spPr>
        <p:txBody>
          <a:bodyPr/>
          <a:lstStyle>
            <a:lvl1pPr marL="0" indent="0" algn="ctr">
              <a:buNone/>
              <a:defRPr sz="2400">
                <a:solidFill>
                  <a:srgbClr val="191C3A"/>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76D79ED-3FA7-4EF8-964B-EB8BCFAB02F8}" type="datetimeFigureOut">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191C3A"/>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6D79ED-3FA7-4EF8-964B-EB8BCFAB02F8}" type="datetimeFigureOut">
              <a:rPr lang="en-US" smtClean="0"/>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5/3/2022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5/3/2022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5/3/2022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789611"/>
            <a:ext cx="10515600"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ln>
                  <a:noFill/>
                </a:ln>
                <a:solidFill>
                  <a:srgbClr val="4B3E18"/>
                </a:solidFill>
              </a:defRPr>
            </a:lvl1pPr>
          </a:lstStyle>
          <a:p>
            <a:fld id="{276D79ED-3FA7-4EF8-964B-EB8BCFAB02F8}" type="datetimeFigureOut">
              <a:rPr lang="en-US" smtClean="0"/>
              <a:pPr/>
              <a:t>5/3/2022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ln>
                  <a:noFill/>
                </a:ln>
                <a:solidFill>
                  <a:srgbClr val="4B3E18"/>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ln>
                  <a:noFill/>
                </a:ln>
                <a:solidFill>
                  <a:srgbClr val="4B3E18"/>
                </a:solidFill>
              </a:defRPr>
            </a:lvl1pPr>
          </a:lstStyle>
          <a:p>
            <a:fld id="{C6F12CB2-7F2C-47B9-AE70-22A94B49F233}" type="slidenum">
              <a:rPr lang="en-US" smtClean="0"/>
              <a:pPr/>
              <a:t>‹#›</a:t>
            </a:fld>
            <a:endParaRPr lang="en-US"/>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8" name="TextBox 7"/>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800" b="1" kern="1200">
          <a:ln w="19050">
            <a:solidFill>
              <a:schemeClr val="tx1"/>
            </a:solidFill>
          </a:ln>
          <a:solidFill>
            <a:srgbClr val="00C0F4"/>
          </a:solidFill>
          <a:effectLst/>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ln>
            <a:noFill/>
          </a:ln>
          <a:solidFill>
            <a:srgbClr val="4B3E1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ln>
            <a:noFill/>
          </a:ln>
          <a:solidFill>
            <a:srgbClr val="4B3E1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ln>
            <a:noFill/>
          </a:ln>
          <a:solidFill>
            <a:srgbClr val="4B3E1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ln>
            <a:noFill/>
          </a:ln>
          <a:solidFill>
            <a:srgbClr val="4B3E1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ln>
            <a:noFill/>
          </a:ln>
          <a:solidFill>
            <a:srgbClr val="4B3E1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Advanced Lane Detection</a:t>
            </a:r>
          </a:p>
        </p:txBody>
      </p:sp>
      <p:sp>
        <p:nvSpPr>
          <p:cNvPr id="3" name="Subtitle 2"/>
          <p:cNvSpPr>
            <a:spLocks noGrp="1"/>
          </p:cNvSpPr>
          <p:nvPr>
            <p:ph type="subTitle" idx="1"/>
          </p:nvPr>
        </p:nvSpPr>
        <p:spPr/>
        <p:txBody>
          <a:bodyPr/>
          <a:lstStyle/>
          <a:p>
            <a:r>
              <a:rPr lang="en-US"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Ravina Lad</a:t>
            </a:r>
          </a:p>
          <a:p>
            <a:r>
              <a:rPr lang="en-US" sz="1400" i="1" u="sng"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Lad.ra@northestern.edu</a:t>
            </a:r>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0981C1-9F1F-AF77-7E64-70DCE6124D25}"/>
              </a:ext>
            </a:extLst>
          </p:cNvPr>
          <p:cNvSpPr txBox="1"/>
          <p:nvPr/>
        </p:nvSpPr>
        <p:spPr>
          <a:xfrm>
            <a:off x="4285397" y="170597"/>
            <a:ext cx="7710984" cy="3972675"/>
          </a:xfrm>
          <a:prstGeom prst="rect">
            <a:avLst/>
          </a:prstGeom>
          <a:noFill/>
        </p:spPr>
        <p:txBody>
          <a:bodyPr wrap="square">
            <a:spAutoFit/>
          </a:bodyPr>
          <a:lstStyle/>
          <a:p>
            <a:pPr marL="285750" marR="0" indent="-285750">
              <a:lnSpc>
                <a:spcPct val="95000"/>
              </a:lnSpc>
              <a:spcBef>
                <a:spcPts val="600"/>
              </a:spcBef>
              <a:spcAft>
                <a:spcPts val="300"/>
              </a:spcAft>
              <a:buFont typeface="Wingdings" panose="05000000000000000000" pitchFamily="2" charset="2"/>
              <a:buChar char="q"/>
              <a:tabLst>
                <a:tab pos="182880" algn="l"/>
              </a:tabLst>
            </a:pPr>
            <a:r>
              <a:rPr lang="en-US" sz="16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The sliding window </a:t>
            </a:r>
            <a:r>
              <a:rPr lang="en-US" sz="16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gives</a:t>
            </a:r>
            <a:r>
              <a:rPr lang="en-US" sz="16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us the estimated </a:t>
            </a:r>
            <a:r>
              <a:rPr lang="en-US" sz="16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center</a:t>
            </a:r>
            <a:r>
              <a:rPr lang="en-US" sz="16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value of lane area, using these x and y pixel </a:t>
            </a:r>
            <a:r>
              <a:rPr lang="en-US" sz="16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positions</a:t>
            </a:r>
            <a:r>
              <a:rPr lang="en-US" sz="16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the custom searches around these polynomial </a:t>
            </a:r>
            <a:r>
              <a:rPr lang="en-US" sz="16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curves</a:t>
            </a:r>
            <a:r>
              <a:rPr lang="en-US" sz="16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and </a:t>
            </a:r>
            <a:r>
              <a:rPr lang="en-US" sz="16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tries</a:t>
            </a:r>
            <a:r>
              <a:rPr lang="en-US" sz="16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to fit the second order polynomial curve. See Figure : 12 for the same.</a:t>
            </a:r>
            <a:endParaRPr lang="en-US" sz="16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endParaRPr>
          </a:p>
          <a:p>
            <a:pPr marL="285750" marR="0" indent="-285750">
              <a:lnSpc>
                <a:spcPct val="95000"/>
              </a:lnSpc>
              <a:spcBef>
                <a:spcPts val="600"/>
              </a:spcBef>
              <a:spcAft>
                <a:spcPts val="300"/>
              </a:spcAft>
              <a:buFont typeface="Wingdings" panose="05000000000000000000" pitchFamily="2" charset="2"/>
              <a:buChar char="q"/>
              <a:tabLst>
                <a:tab pos="182880" algn="l"/>
              </a:tabLst>
            </a:pPr>
            <a:r>
              <a:rPr lang="en-US" sz="1600" i="1"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To c</a:t>
            </a:r>
            <a:r>
              <a:rPr lang="en-US" sz="1600" i="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alculate with a circle that closely fits nearby points on a local section of a curve as seen in figure 13. The radius of curvature of the curve at a particular point can be defined as the radius of the approximating circle. </a:t>
            </a:r>
            <a:endParaRPr lang="en-US" sz="1600" i="1"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endParaRPr>
          </a:p>
          <a:p>
            <a:pPr marL="285750" marR="0" indent="-285750">
              <a:lnSpc>
                <a:spcPct val="95000"/>
              </a:lnSpc>
              <a:spcBef>
                <a:spcPts val="600"/>
              </a:spcBef>
              <a:spcAft>
                <a:spcPts val="300"/>
              </a:spcAft>
              <a:buFont typeface="Wingdings" panose="05000000000000000000" pitchFamily="2" charset="2"/>
              <a:buChar char="q"/>
              <a:tabLst>
                <a:tab pos="182880" algn="l"/>
              </a:tabLst>
            </a:pPr>
            <a:r>
              <a:rPr lang="en-US" sz="1600" i="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The last step would be to highlight the lane area by fitting a polygon between these points and projecting it back on to the original image .The lane area and radius of curvature have been computed in image space based on pixel values which is not the same as real world space, hence they have to be converted into real world values, this involves measuring the length and width of the section of lane on which we are projecting our warped image. For simplicity, we can assume that most lanes are going to be usually 30 meters long and 3.7 meters wide and the code uses these values to convert pixel space values to real-world meter measurements.</a:t>
            </a:r>
            <a:br>
              <a:rPr lang="en-US" sz="1600" i="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br>
            <a:endParaRPr lang="en-US" sz="1600" i="1"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endParaRPr>
          </a:p>
        </p:txBody>
      </p:sp>
      <p:pic>
        <p:nvPicPr>
          <p:cNvPr id="4" name="image5.png">
            <a:extLst>
              <a:ext uri="{FF2B5EF4-FFF2-40B4-BE49-F238E27FC236}">
                <a16:creationId xmlns:a16="http://schemas.microsoft.com/office/drawing/2014/main" id="{CCA58917-5659-81D1-9A96-77FBA57A3DC1}"/>
              </a:ext>
            </a:extLst>
          </p:cNvPr>
          <p:cNvPicPr/>
          <p:nvPr/>
        </p:nvPicPr>
        <p:blipFill>
          <a:blip r:embed="rId2"/>
          <a:srcRect/>
          <a:stretch>
            <a:fillRect/>
          </a:stretch>
        </p:blipFill>
        <p:spPr>
          <a:xfrm>
            <a:off x="0" y="1323833"/>
            <a:ext cx="4007891" cy="2620370"/>
          </a:xfrm>
          <a:prstGeom prst="rect">
            <a:avLst/>
          </a:prstGeom>
          <a:ln/>
        </p:spPr>
      </p:pic>
      <p:pic>
        <p:nvPicPr>
          <p:cNvPr id="5" name="image7.jpg">
            <a:extLst>
              <a:ext uri="{FF2B5EF4-FFF2-40B4-BE49-F238E27FC236}">
                <a16:creationId xmlns:a16="http://schemas.microsoft.com/office/drawing/2014/main" id="{9FDCEB0C-D940-3379-ED23-2564B241081D}"/>
              </a:ext>
            </a:extLst>
          </p:cNvPr>
          <p:cNvPicPr/>
          <p:nvPr/>
        </p:nvPicPr>
        <p:blipFill>
          <a:blip r:embed="rId3"/>
          <a:srcRect/>
          <a:stretch>
            <a:fillRect/>
          </a:stretch>
        </p:blipFill>
        <p:spPr>
          <a:xfrm>
            <a:off x="8042088" y="3736364"/>
            <a:ext cx="4007891" cy="2721225"/>
          </a:xfrm>
          <a:prstGeom prst="rect">
            <a:avLst/>
          </a:prstGeom>
          <a:ln/>
        </p:spPr>
      </p:pic>
      <p:sp>
        <p:nvSpPr>
          <p:cNvPr id="9" name="TextBox 8">
            <a:extLst>
              <a:ext uri="{FF2B5EF4-FFF2-40B4-BE49-F238E27FC236}">
                <a16:creationId xmlns:a16="http://schemas.microsoft.com/office/drawing/2014/main" id="{914BEEBE-8045-C467-05F0-EF2F2927C112}"/>
              </a:ext>
            </a:extLst>
          </p:cNvPr>
          <p:cNvSpPr txBox="1"/>
          <p:nvPr/>
        </p:nvSpPr>
        <p:spPr>
          <a:xfrm>
            <a:off x="0" y="4050857"/>
            <a:ext cx="3939085" cy="584775"/>
          </a:xfrm>
          <a:prstGeom prst="rect">
            <a:avLst/>
          </a:prstGeom>
          <a:noFill/>
        </p:spPr>
        <p:txBody>
          <a:bodyPr wrap="square">
            <a:spAutoFit/>
          </a:bodyPr>
          <a:lstStyle/>
          <a:p>
            <a:r>
              <a:rPr lang="en-US" sz="1600" b="1" i="1" dirty="0">
                <a:solidFill>
                  <a:srgbClr val="2A6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Figure : 12 – Fit the second order polynomial on detected lanes.</a:t>
            </a:r>
            <a:endParaRPr lang="en-US"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053B026D-4C2A-8DE3-7744-FE3C1F3E9BDF}"/>
              </a:ext>
            </a:extLst>
          </p:cNvPr>
          <p:cNvSpPr txBox="1"/>
          <p:nvPr/>
        </p:nvSpPr>
        <p:spPr>
          <a:xfrm>
            <a:off x="4779135" y="5096976"/>
            <a:ext cx="6260910" cy="338554"/>
          </a:xfrm>
          <a:prstGeom prst="rect">
            <a:avLst/>
          </a:prstGeom>
          <a:noFill/>
        </p:spPr>
        <p:txBody>
          <a:bodyPr wrap="square">
            <a:spAutoFit/>
          </a:bodyPr>
          <a:lstStyle/>
          <a:p>
            <a:r>
              <a:rPr lang="en-US" sz="1600" b="1" dirty="0">
                <a:solidFill>
                  <a:srgbClr val="2A6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Figure : 13 – Radius of curvature</a:t>
            </a:r>
            <a:endParaRPr lang="en-US"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4A5A3F4C-AB4A-D372-9E45-B5A9D00D4E8F}"/>
              </a:ext>
            </a:extLst>
          </p:cNvPr>
          <p:cNvSpPr txBox="1"/>
          <p:nvPr/>
        </p:nvSpPr>
        <p:spPr>
          <a:xfrm>
            <a:off x="-1264124" y="226915"/>
            <a:ext cx="6260910" cy="369332"/>
          </a:xfrm>
          <a:prstGeom prst="rect">
            <a:avLst/>
          </a:prstGeom>
          <a:noFill/>
        </p:spPr>
        <p:txBody>
          <a:bodyPr wrap="square">
            <a:spAutoFit/>
          </a:bodyPr>
          <a:lstStyle/>
          <a:p>
            <a:pPr marR="0" lvl="1" algn="ctr" fontAlgn="base">
              <a:spcBef>
                <a:spcPts val="600"/>
              </a:spcBef>
              <a:spcAft>
                <a:spcPts val="300"/>
              </a:spcAft>
              <a:buClr>
                <a:srgbClr val="000000"/>
              </a:buClr>
              <a:buSzPts val="1000"/>
              <a:tabLst>
                <a:tab pos="182880" algn="l"/>
              </a:tabLst>
            </a:pPr>
            <a:r>
              <a:rPr lang="en-US" sz="1800" b="1" i="1" u="sng" strike="noStrike"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5) Recognizing the lane area</a:t>
            </a:r>
          </a:p>
        </p:txBody>
      </p:sp>
    </p:spTree>
    <p:extLst>
      <p:ext uri="{BB962C8B-B14F-4D97-AF65-F5344CB8AC3E}">
        <p14:creationId xmlns:p14="http://schemas.microsoft.com/office/powerpoint/2010/main" val="1912380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09A39-48CB-F93A-B409-CA0BA507A824}"/>
              </a:ext>
            </a:extLst>
          </p:cNvPr>
          <p:cNvSpPr>
            <a:spLocks noGrp="1"/>
          </p:cNvSpPr>
          <p:nvPr>
            <p:ph type="title"/>
          </p:nvPr>
        </p:nvSpPr>
        <p:spPr>
          <a:xfrm>
            <a:off x="838200" y="365125"/>
            <a:ext cx="10515600" cy="1033771"/>
          </a:xfrm>
        </p:spPr>
        <p:txBody>
          <a:bodyPr/>
          <a:lstStyle/>
          <a:p>
            <a:r>
              <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Results</a:t>
            </a:r>
          </a:p>
        </p:txBody>
      </p:sp>
      <p:sp>
        <p:nvSpPr>
          <p:cNvPr id="3" name="Content Placeholder 2">
            <a:extLst>
              <a:ext uri="{FF2B5EF4-FFF2-40B4-BE49-F238E27FC236}">
                <a16:creationId xmlns:a16="http://schemas.microsoft.com/office/drawing/2014/main" id="{12C30D3C-9CE3-DBC2-D577-066C282F0A8D}"/>
              </a:ext>
            </a:extLst>
          </p:cNvPr>
          <p:cNvSpPr>
            <a:spLocks noGrp="1"/>
          </p:cNvSpPr>
          <p:nvPr>
            <p:ph idx="1"/>
          </p:nvPr>
        </p:nvSpPr>
        <p:spPr/>
        <p:txBody>
          <a:bodyPr/>
          <a:lstStyle/>
          <a:p>
            <a:pPr marL="457200" marR="0" indent="-285750">
              <a:lnSpc>
                <a:spcPct val="100000"/>
              </a:lnSpc>
              <a:spcBef>
                <a:spcPts val="0"/>
              </a:spcBef>
              <a:spcAft>
                <a:spcPts val="600"/>
              </a:spcAft>
              <a:buFont typeface="Wingdings" panose="05000000000000000000" pitchFamily="2" charset="2"/>
              <a:buChar char="Ø"/>
              <a:tabLst>
                <a:tab pos="182880" algn="l"/>
              </a:tabLst>
            </a:pP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The project was tricky to implement. I used trial and error </a:t>
            </a:r>
            <a:r>
              <a:rPr lang="en-US" sz="18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techniques</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for adjusting threshold values and changing color space. The parameters can be tuned to work well on both tracks, but it may fail under the different conditions like during night or different weather conditions. Also, it may fail if </a:t>
            </a:r>
            <a:r>
              <a:rPr lang="en-US" sz="1800"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another</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car is close ahead.</a:t>
            </a:r>
            <a:endParaRPr lang="en-US" sz="18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endParaRPr>
          </a:p>
          <a:p>
            <a:pPr marL="457200" marR="0" indent="-285750">
              <a:lnSpc>
                <a:spcPct val="100000"/>
              </a:lnSpc>
              <a:spcBef>
                <a:spcPts val="0"/>
              </a:spcBef>
              <a:spcAft>
                <a:spcPts val="600"/>
              </a:spcAft>
              <a:buFont typeface="Wingdings" panose="05000000000000000000" pitchFamily="2" charset="2"/>
              <a:buChar char="Ø"/>
              <a:tabLst>
                <a:tab pos="182880" algn="l"/>
              </a:tabLst>
            </a:pP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The work-flow explained in this paper works </a:t>
            </a:r>
            <a:r>
              <a:rPr lang="en-US" sz="18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perfectly</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on data such as following</a:t>
            </a:r>
            <a:endParaRPr lang="en-US" sz="18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endParaRPr>
          </a:p>
          <a:p>
            <a:pPr marL="457200" marR="0" indent="-285750">
              <a:lnSpc>
                <a:spcPct val="100000"/>
              </a:lnSpc>
              <a:spcBef>
                <a:spcPts val="0"/>
              </a:spcBef>
              <a:spcAft>
                <a:spcPts val="600"/>
              </a:spcAft>
              <a:buFont typeface="Wingdings" panose="05000000000000000000" pitchFamily="2" charset="2"/>
              <a:buChar char="Ø"/>
              <a:tabLst>
                <a:tab pos="182880" algn="l"/>
              </a:tabLst>
            </a:pP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Adjusting brightness might work for some parts of the road (e.g. under the bridge) but fail when it's very light or vice versa. I believe that checking the density of the pixels would indicate that it's too bright or too dark therefore increasing/decreasing </a:t>
            </a:r>
            <a:r>
              <a:rPr lang="en-US" sz="1800"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threshold</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runtime could give better results.</a:t>
            </a:r>
            <a:endParaRPr lang="en-US" sz="1800" dirty="0">
              <a:effectLst>
                <a:outerShdw blurRad="38100" dist="38100" dir="2700000" algn="tl">
                  <a:srgbClr val="000000">
                    <a:alpha val="43137"/>
                  </a:srgbClr>
                </a:outerShdw>
              </a:effectLst>
              <a:latin typeface="Calibri" panose="020F0502020204030204" pitchFamily="34" charset="0"/>
              <a:ea typeface="Noto Sans Symbols"/>
              <a:cs typeface="Calibri" panose="020F0502020204030204" pitchFamily="34" charset="0"/>
            </a:endParaRPr>
          </a:p>
          <a:p>
            <a:pPr>
              <a:lnSpc>
                <a:spcPct val="100000"/>
              </a:lnSpc>
            </a:pPr>
            <a:endPar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6613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B8E23-C89A-E427-577B-7F288E5579EE}"/>
              </a:ext>
            </a:extLst>
          </p:cNvPr>
          <p:cNvSpPr>
            <a:spLocks noGrp="1"/>
          </p:cNvSpPr>
          <p:nvPr>
            <p:ph type="title"/>
          </p:nvPr>
        </p:nvSpPr>
        <p:spPr/>
        <p:txBody>
          <a:bodyPr/>
          <a:lstStyle/>
          <a:p>
            <a:r>
              <a:rPr lang="en-US" dirty="0"/>
              <a:t>Potential Issues or Failures</a:t>
            </a:r>
          </a:p>
        </p:txBody>
      </p:sp>
      <p:sp>
        <p:nvSpPr>
          <p:cNvPr id="3" name="Content Placeholder 2">
            <a:extLst>
              <a:ext uri="{FF2B5EF4-FFF2-40B4-BE49-F238E27FC236}">
                <a16:creationId xmlns:a16="http://schemas.microsoft.com/office/drawing/2014/main" id="{F2364B9C-0223-59A6-5860-78CB91D235CC}"/>
              </a:ext>
            </a:extLst>
          </p:cNvPr>
          <p:cNvSpPr>
            <a:spLocks noGrp="1"/>
          </p:cNvSpPr>
          <p:nvPr>
            <p:ph idx="1"/>
          </p:nvPr>
        </p:nvSpPr>
        <p:spPr/>
        <p:txBody>
          <a:bodyPr>
            <a:normAutofit/>
          </a:bodyPr>
          <a:lstStyle/>
          <a:p>
            <a:pPr marL="0" indent="0">
              <a:lnSpc>
                <a:spcPct val="100000"/>
              </a:lnSpc>
              <a:buNone/>
            </a:pPr>
            <a:r>
              <a:rPr lang="en-US" sz="20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Currently, sliding windows are stacked vertically and only move horizontally, </a:t>
            </a:r>
            <a:r>
              <a:rPr lang="en-US" sz="2000"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but the harder</a:t>
            </a:r>
            <a:r>
              <a:rPr lang="en-US" sz="20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challenge road is very curved and stacking only vertically loose the line. Moving windows not only horizontally but also adjusting vertically may improve line detection. It is something worth trying in the future.</a:t>
            </a:r>
            <a:endParaRPr lang="en-US" sz="2000" dirty="0">
              <a:effectLst>
                <a:outerShdw blurRad="38100" dist="38100" dir="2700000" algn="tl">
                  <a:srgbClr val="000000">
                    <a:alpha val="43137"/>
                  </a:srgbClr>
                </a:outerShdw>
              </a:effectLst>
              <a:latin typeface="Calibri" panose="020F0502020204030204" pitchFamily="34" charset="0"/>
              <a:ea typeface="Noto Sans Symbols"/>
              <a:cs typeface="Calibri" panose="020F0502020204030204" pitchFamily="34" charset="0"/>
            </a:endParaRPr>
          </a:p>
          <a:p>
            <a:pPr>
              <a:lnSpc>
                <a:spcPct val="100000"/>
              </a:lnSpc>
            </a:pPr>
            <a:endParaRPr lang="en-US" sz="20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1647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2E59B-037F-D56C-AF27-6B5D43CF08D3}"/>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E9AC04C9-25DB-E4BE-DDD2-A3A6DAB37A21}"/>
              </a:ext>
            </a:extLst>
          </p:cNvPr>
          <p:cNvSpPr>
            <a:spLocks noGrp="1"/>
          </p:cNvSpPr>
          <p:nvPr>
            <p:ph idx="1"/>
          </p:nvPr>
        </p:nvSpPr>
        <p:spPr/>
        <p:txBody>
          <a:bodyPr/>
          <a:lstStyle/>
          <a:p>
            <a:pPr marR="0" algn="just">
              <a:lnSpc>
                <a:spcPct val="95000"/>
              </a:lnSpc>
              <a:spcBef>
                <a:spcPts val="0"/>
              </a:spcBef>
              <a:spcAft>
                <a:spcPts val="600"/>
              </a:spcAft>
              <a:buFont typeface="Wingdings" panose="05000000000000000000" pitchFamily="2" charset="2"/>
              <a:buChar char="Ø"/>
              <a:tabLst>
                <a:tab pos="182880" algn="l"/>
              </a:tabLst>
            </a:pP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To begin with, the approach explained in this paper </a:t>
            </a:r>
            <a:r>
              <a:rPr lang="en-US" sz="18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is a good</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solution to solve the lane detection problem with pure computer vision techniques. To get more consistent and comprehensive results, we can also use neural network techniques especially when input data frames </a:t>
            </a:r>
            <a:r>
              <a:rPr lang="en-US" sz="18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contain</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varying lighting and surroundings conditions.</a:t>
            </a:r>
          </a:p>
          <a:p>
            <a:pPr marR="0" algn="just">
              <a:lnSpc>
                <a:spcPct val="95000"/>
              </a:lnSpc>
              <a:spcBef>
                <a:spcPts val="0"/>
              </a:spcBef>
              <a:spcAft>
                <a:spcPts val="600"/>
              </a:spcAft>
              <a:buFont typeface="Wingdings" panose="05000000000000000000" pitchFamily="2" charset="2"/>
              <a:buChar char="Ø"/>
              <a:tabLst>
                <a:tab pos="182880" algn="l"/>
              </a:tabLst>
            </a:pP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The biggest problem that I faced with this </a:t>
            </a:r>
            <a:r>
              <a:rPr lang="en-US" sz="18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approach</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is that : it </a:t>
            </a:r>
            <a:r>
              <a:rPr lang="en-US" sz="18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is a difficult</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process to create the composition of thresholds. This pipeline may fail if there is variation in the light, shade, and noise of the surroundings. There is </a:t>
            </a:r>
            <a:r>
              <a:rPr lang="en-US" sz="18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also a possibility</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that the thresholded image may not </a:t>
            </a:r>
            <a:r>
              <a:rPr lang="en-US" sz="1800"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always capture</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the lane lanes and the information that we really need to extract. But this is </a:t>
            </a:r>
            <a:r>
              <a:rPr lang="en-US" sz="1800"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not an ideal</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solution, and we </a:t>
            </a:r>
            <a:r>
              <a:rPr lang="en-US" sz="1800"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need a more</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powerful algorithm that can </a:t>
            </a:r>
            <a:r>
              <a:rPr lang="en-US" sz="1800"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compose a set</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of filters that can learn and construct the output </a:t>
            </a:r>
            <a:r>
              <a:rPr lang="en-US" sz="1800"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in a more</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consistent way. Because of that, I think that we cannot completely solve the problem with computer vision, we need machine learning </a:t>
            </a:r>
            <a:r>
              <a:rPr lang="en-US" sz="1800"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or a convolutional</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neural network algorithm that can learn how to annotate the road lane lines.</a:t>
            </a:r>
            <a:endParaRPr lang="en-US" sz="18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endParaRPr>
          </a:p>
          <a:p>
            <a:pPr marR="0" algn="just">
              <a:lnSpc>
                <a:spcPct val="95000"/>
              </a:lnSpc>
              <a:spcBef>
                <a:spcPts val="0"/>
              </a:spcBef>
              <a:spcAft>
                <a:spcPts val="600"/>
              </a:spcAft>
              <a:buFont typeface="Wingdings" panose="05000000000000000000" pitchFamily="2" charset="2"/>
              <a:buChar char="Ø"/>
              <a:tabLst>
                <a:tab pos="182880" algn="l"/>
              </a:tabLst>
            </a:pP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The pipeline fails in low light conditions where the lanes are not visible on lots of continuous frames. This was observed during the testing of the pipeline on low light condition videos.</a:t>
            </a:r>
            <a:endParaRPr lang="en-US" sz="18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endParaRPr>
          </a:p>
          <a:p>
            <a:endPar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8061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4853-FD59-0666-3E8C-1C4FEB01D41E}"/>
              </a:ext>
            </a:extLst>
          </p:cNvPr>
          <p:cNvSpPr>
            <a:spLocks noGrp="1"/>
          </p:cNvSpPr>
          <p:nvPr>
            <p:ph type="ctrTitle"/>
          </p:nvPr>
        </p:nvSpPr>
        <p:spPr>
          <a:xfrm>
            <a:off x="4278153" y="1360778"/>
            <a:ext cx="7343338" cy="2387600"/>
          </a:xfrm>
        </p:spPr>
        <p:txBody>
          <a:bodyPr/>
          <a:lstStyle/>
          <a:p>
            <a:r>
              <a:rPr lang="en-US" dirty="0"/>
              <a:t>Thank You !</a:t>
            </a:r>
          </a:p>
        </p:txBody>
      </p:sp>
    </p:spTree>
    <p:extLst>
      <p:ext uri="{BB962C8B-B14F-4D97-AF65-F5344CB8AC3E}">
        <p14:creationId xmlns:p14="http://schemas.microsoft.com/office/powerpoint/2010/main" val="2120669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Introduction</a:t>
            </a:r>
          </a:p>
        </p:txBody>
      </p:sp>
      <p:sp>
        <p:nvSpPr>
          <p:cNvPr id="3" name="Content Placeholder 2"/>
          <p:cNvSpPr>
            <a:spLocks noGrp="1"/>
          </p:cNvSpPr>
          <p:nvPr>
            <p:ph idx="1"/>
          </p:nvPr>
        </p:nvSpPr>
        <p:spPr>
          <a:xfrm>
            <a:off x="838200" y="1571247"/>
            <a:ext cx="10515600" cy="4167637"/>
          </a:xfrm>
        </p:spPr>
        <p:txBody>
          <a:bodyPr>
            <a:normAutofit/>
          </a:bodyPr>
          <a:lstStyle/>
          <a:p>
            <a:pPr marL="0" indent="0">
              <a:buNone/>
            </a:pPr>
            <a:r>
              <a:rPr lang="en-US" sz="2400" dirty="0">
                <a:solidFill>
                  <a:schemeClr val="tx1">
                    <a:lumMod val="95000"/>
                    <a:lumOff val="5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In the world of autonomous systems to visualize the surroundings, computer vision </a:t>
            </a:r>
            <a:r>
              <a:rPr lang="en-US" sz="2400" dirty="0">
                <a:solidFill>
                  <a:schemeClr val="tx1">
                    <a:lumMod val="95000"/>
                    <a:lumOff val="5000"/>
                  </a:schemeClr>
                </a:solidFill>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plays the most</a:t>
            </a:r>
            <a:r>
              <a:rPr lang="en-US" sz="2400" dirty="0">
                <a:solidFill>
                  <a:schemeClr val="tx1">
                    <a:lumMod val="95000"/>
                    <a:lumOff val="5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important role. This paper explains the process involved in lane detection using  different computer vision techniques like camera calibration, perspective transform, binary image thresholding, finding lane pixels, and recognizing the lane area. The end result of this paper is to </a:t>
            </a:r>
            <a:r>
              <a:rPr lang="en-US" sz="2400" dirty="0">
                <a:solidFill>
                  <a:schemeClr val="tx1">
                    <a:lumMod val="95000"/>
                    <a:lumOff val="5000"/>
                  </a:schemeClr>
                </a:solidFill>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find the radius</a:t>
            </a:r>
            <a:r>
              <a:rPr lang="en-US" sz="2400" dirty="0">
                <a:solidFill>
                  <a:schemeClr val="tx1">
                    <a:lumMod val="95000"/>
                    <a:lumOff val="5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of lane curvature. This paper does not include any neural network system. In the project, we will build a pipeline to identify lane </a:t>
            </a:r>
            <a:r>
              <a:rPr lang="en-US" sz="2400" dirty="0">
                <a:solidFill>
                  <a:schemeClr val="tx1">
                    <a:lumMod val="95000"/>
                    <a:lumOff val="5000"/>
                  </a:schemeClr>
                </a:solidFill>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boundaries</a:t>
            </a:r>
            <a:r>
              <a:rPr lang="en-US" sz="2400" dirty="0">
                <a:solidFill>
                  <a:schemeClr val="tx1">
                    <a:lumMod val="95000"/>
                    <a:lumOff val="5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in a video </a:t>
            </a:r>
            <a:r>
              <a:rPr lang="en-US" sz="2400" dirty="0">
                <a:solidFill>
                  <a:schemeClr val="tx1">
                    <a:lumMod val="95000"/>
                    <a:lumOff val="5000"/>
                  </a:schemeClr>
                </a:solidFill>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from a front</a:t>
            </a:r>
            <a:r>
              <a:rPr lang="en-US" sz="2400" dirty="0">
                <a:solidFill>
                  <a:schemeClr val="tx1">
                    <a:lumMod val="95000"/>
                    <a:lumOff val="5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facing camera </a:t>
            </a:r>
            <a:r>
              <a:rPr lang="en-US" sz="2400" dirty="0">
                <a:solidFill>
                  <a:schemeClr val="tx1">
                    <a:lumMod val="95000"/>
                    <a:lumOff val="5000"/>
                  </a:schemeClr>
                </a:solidFill>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mounted</a:t>
            </a:r>
            <a:r>
              <a:rPr lang="en-US" sz="2400" dirty="0">
                <a:solidFill>
                  <a:schemeClr val="tx1">
                    <a:lumMod val="95000"/>
                    <a:lumOff val="5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on a car. It will detect lanes in conditions like curved roads.</a:t>
            </a:r>
            <a:endParaRPr lang="en-US" sz="2400" dirty="0">
              <a:solidFill>
                <a:schemeClr val="tx1">
                  <a:lumMod val="95000"/>
                  <a:lumOff val="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6" name="image1.jpg" descr="s&#10;s">
            <a:extLst>
              <a:ext uri="{FF2B5EF4-FFF2-40B4-BE49-F238E27FC236}">
                <a16:creationId xmlns:a16="http://schemas.microsoft.com/office/drawing/2014/main" id="{122ADB4F-6998-4C2B-F8E9-17796EF45AFF}"/>
              </a:ext>
            </a:extLst>
          </p:cNvPr>
          <p:cNvPicPr/>
          <p:nvPr/>
        </p:nvPicPr>
        <p:blipFill>
          <a:blip r:embed="rId2"/>
          <a:srcRect/>
          <a:stretch>
            <a:fillRect/>
          </a:stretch>
        </p:blipFill>
        <p:spPr>
          <a:xfrm>
            <a:off x="838200" y="4391708"/>
            <a:ext cx="6314947" cy="1790089"/>
          </a:xfrm>
          <a:prstGeom prst="rect">
            <a:avLst/>
          </a:prstGeom>
          <a:ln/>
        </p:spPr>
      </p:pic>
    </p:spTree>
    <p:extLst>
      <p:ext uri="{BB962C8B-B14F-4D97-AF65-F5344CB8AC3E}">
        <p14:creationId xmlns:p14="http://schemas.microsoft.com/office/powerpoint/2010/main" val="2059971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49772B-0C20-B005-B72D-C41115C5EC37}"/>
              </a:ext>
            </a:extLst>
          </p:cNvPr>
          <p:cNvSpPr>
            <a:spLocks noGrp="1"/>
          </p:cNvSpPr>
          <p:nvPr>
            <p:ph type="title"/>
          </p:nvPr>
        </p:nvSpPr>
        <p:spPr>
          <a:xfrm>
            <a:off x="838200" y="365125"/>
            <a:ext cx="10515600" cy="1136129"/>
          </a:xfrm>
        </p:spPr>
        <p:txBody>
          <a:bodyPr/>
          <a:lstStyle/>
          <a:p>
            <a:r>
              <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Motivation</a:t>
            </a:r>
          </a:p>
        </p:txBody>
      </p:sp>
      <p:sp>
        <p:nvSpPr>
          <p:cNvPr id="7" name="Content Placeholder 6">
            <a:extLst>
              <a:ext uri="{FF2B5EF4-FFF2-40B4-BE49-F238E27FC236}">
                <a16:creationId xmlns:a16="http://schemas.microsoft.com/office/drawing/2014/main" id="{98FE218D-C752-DEBB-1862-F64F0C3AD83D}"/>
              </a:ext>
            </a:extLst>
          </p:cNvPr>
          <p:cNvSpPr>
            <a:spLocks noGrp="1"/>
          </p:cNvSpPr>
          <p:nvPr>
            <p:ph idx="1"/>
          </p:nvPr>
        </p:nvSpPr>
        <p:spPr/>
        <p:txBody>
          <a:bodyPr>
            <a:normAutofit/>
          </a:bodyPr>
          <a:lstStyle/>
          <a:p>
            <a:pPr marR="0">
              <a:lnSpc>
                <a:spcPct val="95000"/>
              </a:lnSpc>
              <a:spcBef>
                <a:spcPts val="0"/>
              </a:spcBef>
              <a:spcAft>
                <a:spcPts val="600"/>
              </a:spcAft>
              <a:buFont typeface="Wingdings" panose="05000000000000000000" pitchFamily="2" charset="2"/>
              <a:buChar char="Ø"/>
              <a:tabLst>
                <a:tab pos="182880" algn="l"/>
              </a:tabLst>
            </a:pPr>
            <a:r>
              <a:rPr lang="en-US" sz="2000" dirty="0">
                <a:solidFill>
                  <a:schemeClr val="tx1">
                    <a:lumMod val="95000"/>
                    <a:lumOff val="5000"/>
                  </a:schemeClr>
                </a:solidFill>
                <a:effectLst>
                  <a:outerShdw blurRad="38100" dist="38100" dir="2700000" algn="tl">
                    <a:srgbClr val="000000">
                      <a:alpha val="43137"/>
                    </a:srgbClr>
                  </a:outerShdw>
                </a:effectLst>
                <a:latin typeface="Calibri" panose="020F0502020204030204" pitchFamily="34" charset="0"/>
                <a:ea typeface="Times" panose="02020603050405020304" pitchFamily="18" charset="0"/>
                <a:cs typeface="Calibri" panose="020F0502020204030204" pitchFamily="34" charset="0"/>
              </a:rPr>
              <a:t>In the field of Advanced Driver assistive systems, lane departure detection plays an important role. It also helps to improve the vehicle's safe driving. Road accidents are a major problem worldwide. The detection of the lane works as a warning system. Therefore, in order to avoid over speeding of the vehicles during the turning on the curved roads, it is necessary to detect lanes. This paper includes python programming language and for pre-processing the frame from video </a:t>
            </a:r>
            <a:r>
              <a:rPr lang="en-US" sz="2000" dirty="0" err="1">
                <a:solidFill>
                  <a:schemeClr val="tx1">
                    <a:lumMod val="95000"/>
                    <a:lumOff val="5000"/>
                  </a:schemeClr>
                </a:solidFill>
                <a:effectLst>
                  <a:outerShdw blurRad="38100" dist="38100" dir="2700000" algn="tl">
                    <a:srgbClr val="000000">
                      <a:alpha val="43137"/>
                    </a:srgbClr>
                  </a:outerShdw>
                </a:effectLst>
                <a:latin typeface="Calibri" panose="020F0502020204030204" pitchFamily="34" charset="0"/>
                <a:ea typeface="Times" panose="02020603050405020304" pitchFamily="18" charset="0"/>
                <a:cs typeface="Calibri" panose="020F0502020204030204" pitchFamily="34" charset="0"/>
              </a:rPr>
              <a:t>openCV</a:t>
            </a:r>
            <a:r>
              <a:rPr lang="en-US" sz="2000" dirty="0">
                <a:solidFill>
                  <a:schemeClr val="tx1">
                    <a:lumMod val="95000"/>
                    <a:lumOff val="5000"/>
                  </a:schemeClr>
                </a:solidFill>
                <a:effectLst>
                  <a:outerShdw blurRad="38100" dist="38100" dir="2700000" algn="tl">
                    <a:srgbClr val="000000">
                      <a:alpha val="43137"/>
                    </a:srgbClr>
                  </a:outerShdw>
                </a:effectLst>
                <a:latin typeface="Calibri" panose="020F0502020204030204" pitchFamily="34" charset="0"/>
                <a:ea typeface="Times" panose="02020603050405020304" pitchFamily="18" charset="0"/>
                <a:cs typeface="Calibri" panose="020F0502020204030204" pitchFamily="34" charset="0"/>
              </a:rPr>
              <a:t> is utilized. The highlighted pipeline was designed to operate in below scenarios:</a:t>
            </a:r>
            <a:endParaRPr lang="en-US" sz="2000" dirty="0">
              <a:solidFill>
                <a:schemeClr val="tx1">
                  <a:lumMod val="95000"/>
                  <a:lumOff val="5000"/>
                </a:schemeClr>
              </a:solidFill>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endParaRPr>
          </a:p>
          <a:p>
            <a:pPr marR="0" lvl="0">
              <a:lnSpc>
                <a:spcPct val="95000"/>
              </a:lnSpc>
              <a:spcBef>
                <a:spcPts val="0"/>
              </a:spcBef>
              <a:spcAft>
                <a:spcPts val="600"/>
              </a:spcAft>
              <a:buFont typeface="Wingdings" panose="05000000000000000000" pitchFamily="2" charset="2"/>
              <a:buChar char="Ø"/>
              <a:tabLst>
                <a:tab pos="182880" algn="l"/>
              </a:tabLst>
            </a:pPr>
            <a:r>
              <a:rPr lang="en-US" sz="2000" dirty="0">
                <a:solidFill>
                  <a:schemeClr val="tx1">
                    <a:lumMod val="95000"/>
                    <a:lumOff val="5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If only one of two lane lines have been successfully detected, then the detection is considered invalid and will be discarded. In this case, the pipeline will instead output a lane line fit (for both left and right) based on the moving average of the previous detections.</a:t>
            </a:r>
            <a:endParaRPr lang="en-US" sz="2000" dirty="0">
              <a:solidFill>
                <a:schemeClr val="tx1">
                  <a:lumMod val="95000"/>
                  <a:lumOff val="5000"/>
                </a:schemeClr>
              </a:solidFill>
              <a:effectLst>
                <a:outerShdw blurRad="38100" dist="38100" dir="2700000" algn="tl">
                  <a:srgbClr val="000000">
                    <a:alpha val="43137"/>
                  </a:srgbClr>
                </a:outerShdw>
              </a:effectLst>
              <a:latin typeface="Calibri" panose="020F0502020204030204" pitchFamily="34" charset="0"/>
              <a:ea typeface="Noto Sans Symbols"/>
              <a:cs typeface="Calibri" panose="020F0502020204030204" pitchFamily="34" charset="0"/>
            </a:endParaRPr>
          </a:p>
          <a:p>
            <a:pPr marR="0" lvl="0">
              <a:lnSpc>
                <a:spcPct val="95000"/>
              </a:lnSpc>
              <a:spcBef>
                <a:spcPts val="0"/>
              </a:spcBef>
              <a:spcAft>
                <a:spcPts val="600"/>
              </a:spcAft>
              <a:buFont typeface="Wingdings" panose="05000000000000000000" pitchFamily="2" charset="2"/>
              <a:buChar char="Ø"/>
              <a:tabLst>
                <a:tab pos="182880" algn="l"/>
              </a:tabLst>
            </a:pPr>
            <a:r>
              <a:rPr lang="en-US" sz="2000" dirty="0">
                <a:solidFill>
                  <a:schemeClr val="tx1">
                    <a:lumMod val="95000"/>
                    <a:lumOff val="5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It can detect exactly two lane lines, i.e. the left and right lane boundaries of the lane the vehicle is currently driving </a:t>
            </a:r>
            <a:r>
              <a:rPr lang="en-US" sz="2000" dirty="0" err="1">
                <a:solidFill>
                  <a:schemeClr val="tx1">
                    <a:lumMod val="95000"/>
                    <a:lumOff val="5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in.onents</a:t>
            </a:r>
            <a:r>
              <a:rPr lang="en-US" sz="2000" dirty="0">
                <a:solidFill>
                  <a:schemeClr val="tx1">
                    <a:lumMod val="95000"/>
                    <a:lumOff val="5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such as multi-leveled equations, graphics, and tables are not prescribed, although the various table text styles are provided. The formatter will need to create these components, incorporating the applicable criteria that follow.</a:t>
            </a:r>
            <a:endParaRPr lang="en-US" sz="2000" dirty="0">
              <a:solidFill>
                <a:schemeClr val="tx1">
                  <a:lumMod val="95000"/>
                  <a:lumOff val="5000"/>
                </a:schemeClr>
              </a:solidFill>
              <a:effectLst>
                <a:outerShdw blurRad="38100" dist="38100" dir="2700000" algn="tl">
                  <a:srgbClr val="000000">
                    <a:alpha val="43137"/>
                  </a:srgbClr>
                </a:outerShdw>
              </a:effectLst>
              <a:latin typeface="Calibri" panose="020F0502020204030204" pitchFamily="34" charset="0"/>
              <a:ea typeface="Noto Sans Symbols"/>
              <a:cs typeface="Calibri" panose="020F0502020204030204" pitchFamily="34" charset="0"/>
            </a:endParaRPr>
          </a:p>
          <a:p>
            <a:endParaRPr lang="en-US" sz="2000" dirty="0">
              <a:solidFill>
                <a:schemeClr val="tx1">
                  <a:lumMod val="95000"/>
                  <a:lumOff val="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0615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B4EA-9BEB-107A-B707-EE5B55AA32B3}"/>
              </a:ext>
            </a:extLst>
          </p:cNvPr>
          <p:cNvSpPr>
            <a:spLocks noGrp="1"/>
          </p:cNvSpPr>
          <p:nvPr>
            <p:ph type="title"/>
          </p:nvPr>
        </p:nvSpPr>
        <p:spPr>
          <a:xfrm>
            <a:off x="838200" y="365125"/>
            <a:ext cx="10515600" cy="992827"/>
          </a:xfrm>
        </p:spPr>
        <p:txBody>
          <a:bodyPr/>
          <a:lstStyle/>
          <a:p>
            <a:r>
              <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Related Work</a:t>
            </a:r>
          </a:p>
        </p:txBody>
      </p:sp>
      <p:sp>
        <p:nvSpPr>
          <p:cNvPr id="3" name="Content Placeholder 2">
            <a:extLst>
              <a:ext uri="{FF2B5EF4-FFF2-40B4-BE49-F238E27FC236}">
                <a16:creationId xmlns:a16="http://schemas.microsoft.com/office/drawing/2014/main" id="{3D6782D1-98E0-AE0B-EAA7-0FDB94ED686B}"/>
              </a:ext>
            </a:extLst>
          </p:cNvPr>
          <p:cNvSpPr>
            <a:spLocks noGrp="1"/>
          </p:cNvSpPr>
          <p:nvPr>
            <p:ph idx="1"/>
          </p:nvPr>
        </p:nvSpPr>
        <p:spPr>
          <a:xfrm>
            <a:off x="838200" y="1282890"/>
            <a:ext cx="10515600" cy="4634766"/>
          </a:xfrm>
        </p:spPr>
        <p:txBody>
          <a:bodyPr>
            <a:normAutofit/>
          </a:bodyPr>
          <a:lstStyle/>
          <a:p>
            <a:pPr marR="0">
              <a:lnSpc>
                <a:spcPct val="95000"/>
              </a:lnSpc>
              <a:spcBef>
                <a:spcPts val="0"/>
              </a:spcBef>
              <a:spcAft>
                <a:spcPts val="600"/>
              </a:spcAft>
              <a:buFont typeface="Wingdings" panose="05000000000000000000" pitchFamily="2" charset="2"/>
              <a:buChar char="v"/>
              <a:tabLst>
                <a:tab pos="182880" algn="l"/>
              </a:tabLst>
            </a:pP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This section talks about the current-state-of-art and different proposed methods given by different scholars. </a:t>
            </a:r>
            <a:endParaRPr lang="en-US" sz="18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endParaRPr>
          </a:p>
          <a:p>
            <a:pPr>
              <a:buFont typeface="Wingdings" panose="05000000000000000000" pitchFamily="2" charset="2"/>
              <a:buChar char="Ø"/>
            </a:pPr>
            <a:r>
              <a:rPr lang="en-US" sz="1800" b="1" i="1"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L. Mao </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et al [1] and </a:t>
            </a:r>
            <a:r>
              <a:rPr lang="en-US" sz="1800" b="1" i="1"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C. Ma. </a:t>
            </a:r>
            <a:r>
              <a:rPr lang="en-US" sz="18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uses a Heuristic</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search method to detect lane </a:t>
            </a:r>
            <a:r>
              <a:rPr lang="en-US" sz="18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boundaries</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They do this by converting GB image into Lab </a:t>
            </a:r>
            <a:r>
              <a:rPr lang="en-US" sz="18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color</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space and Heuristic Search technique narrowing the search region, this algorithm is powerful and compatible to the particular road conditions. </a:t>
            </a:r>
          </a:p>
          <a:p>
            <a:pPr>
              <a:buFont typeface="Wingdings" panose="05000000000000000000" pitchFamily="2" charset="2"/>
              <a:buChar char="Ø"/>
            </a:pPr>
            <a:r>
              <a:rPr lang="en-US" sz="1800" b="1" i="1"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J. </a:t>
            </a:r>
            <a:r>
              <a:rPr lang="en-US" sz="1800" b="1" i="1" dirty="0" err="1">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Baili</a:t>
            </a:r>
            <a:r>
              <a:rPr lang="en-US" sz="1800" b="1" i="1"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et al. [2] converts the ROI into </a:t>
            </a:r>
            <a:r>
              <a:rPr lang="en-US" sz="1800" dirty="0" err="1">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YCbCr</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color</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space. </a:t>
            </a:r>
            <a:r>
              <a:rPr lang="en-US" sz="18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Horizontal</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differencing filter is used to detect edges. The modified Hough transform algorithm sorts the edge point into lines. When there is a modification in the road lane, the tracking mode has to be upgraded. </a:t>
            </a:r>
          </a:p>
          <a:p>
            <a:pPr>
              <a:buFont typeface="Wingdings" panose="05000000000000000000" pitchFamily="2" charset="2"/>
              <a:buChar char="Ø"/>
            </a:pPr>
            <a:r>
              <a:rPr lang="en-US" sz="1800" b="1" i="1"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Qing Lin </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et al. [3]  This paper </a:t>
            </a:r>
            <a:r>
              <a:rPr lang="en-US" sz="18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detects</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lane positions and lane marks. It uses the technique which extracts the lane mark candidates within the input frame through using a prolonged edge link </a:t>
            </a:r>
            <a:r>
              <a:rPr lang="en-US" sz="1800" dirty="0" err="1">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algorithm.It</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combines lane-mark and edge-link capabilities that </a:t>
            </a:r>
            <a:r>
              <a:rPr lang="en-US" sz="18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are edge-link</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features that are orientation and width.</a:t>
            </a:r>
          </a:p>
          <a:p>
            <a:pPr>
              <a:buFont typeface="Wingdings" panose="05000000000000000000" pitchFamily="2" charset="2"/>
              <a:buChar char="Ø"/>
            </a:pPr>
            <a:r>
              <a:rPr lang="en-US" sz="1800" b="1" i="1"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K. </a:t>
            </a:r>
            <a:r>
              <a:rPr lang="en-US" sz="1800" b="1" i="1"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Dinakaran</a:t>
            </a:r>
            <a:r>
              <a:rPr lang="en-US" sz="1800" b="1" i="1"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Stephen </a:t>
            </a:r>
            <a:r>
              <a:rPr lang="en-US" sz="1800" b="1" i="1" dirty="0" err="1">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SagayarajS.K</a:t>
            </a:r>
            <a:r>
              <a:rPr lang="en-US" sz="1800" b="1" i="1"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a:t>
            </a:r>
            <a:r>
              <a:rPr lang="en-US" sz="1800" b="1" i="1" dirty="0" err="1">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KabileshT</a:t>
            </a:r>
            <a:r>
              <a:rPr lang="en-US" sz="1800" b="1" i="1"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a:t>
            </a:r>
            <a:r>
              <a:rPr lang="en-US" sz="1800" b="1" i="1" dirty="0" err="1">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ManiA</a:t>
            </a:r>
            <a:r>
              <a:rPr lang="en-US" sz="1800" b="1" i="1"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a:t>
            </a:r>
            <a:r>
              <a:rPr lang="en-US" sz="1800" b="1" i="1" dirty="0" err="1">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AnandkumarGokul</a:t>
            </a:r>
            <a:r>
              <a:rPr lang="en-US" sz="1800" b="1" i="1"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Chand</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rasekaran [4] This paper is quite similar </a:t>
            </a:r>
            <a:r>
              <a:rPr lang="en-US" sz="18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to the</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approach</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that I followed but there are many prominent changes such as: they have developed two </a:t>
            </a:r>
            <a:r>
              <a:rPr lang="en-US" sz="18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different</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models to detect curved and straight lanes. They use improved </a:t>
            </a:r>
            <a:r>
              <a:rPr lang="en-US" sz="1800" dirty="0" err="1">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hough</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transformation to detect </a:t>
            </a:r>
            <a:r>
              <a:rPr lang="en-US" sz="18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straight</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lines while curve fitting method is proposed to detect curved road lanes. They also perform Sobel thresholding on HLS converted input images.</a:t>
            </a:r>
            <a:endPar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65758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7A7C-98BD-0D60-E0AF-FB3D99C9BBB6}"/>
              </a:ext>
            </a:extLst>
          </p:cNvPr>
          <p:cNvSpPr>
            <a:spLocks noGrp="1"/>
          </p:cNvSpPr>
          <p:nvPr>
            <p:ph type="title"/>
          </p:nvPr>
        </p:nvSpPr>
        <p:spPr>
          <a:xfrm>
            <a:off x="283026" y="171124"/>
            <a:ext cx="3932237" cy="1600200"/>
          </a:xfrm>
        </p:spPr>
        <p:txBody>
          <a:bodyPr>
            <a:normAutofit/>
          </a:bodyPr>
          <a:lstStyle/>
          <a:p>
            <a:r>
              <a:rPr lang="en-US" sz="44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Methods</a:t>
            </a:r>
          </a:p>
        </p:txBody>
      </p:sp>
      <p:sp>
        <p:nvSpPr>
          <p:cNvPr id="5" name="Text Placeholder 4">
            <a:extLst>
              <a:ext uri="{FF2B5EF4-FFF2-40B4-BE49-F238E27FC236}">
                <a16:creationId xmlns:a16="http://schemas.microsoft.com/office/drawing/2014/main" id="{D1C1BB35-C403-D744-FEC9-EEA08144B88F}"/>
              </a:ext>
            </a:extLst>
          </p:cNvPr>
          <p:cNvSpPr>
            <a:spLocks noGrp="1"/>
          </p:cNvSpPr>
          <p:nvPr>
            <p:ph type="body" sz="half" idx="2"/>
          </p:nvPr>
        </p:nvSpPr>
        <p:spPr>
          <a:xfrm>
            <a:off x="4506795" y="122830"/>
            <a:ext cx="7496411" cy="6387152"/>
          </a:xfrm>
        </p:spPr>
        <p:txBody>
          <a:bodyPr>
            <a:normAutofit/>
          </a:bodyPr>
          <a:lstStyle/>
          <a:p>
            <a:pPr marL="285750" marR="0" indent="-285750">
              <a:lnSpc>
                <a:spcPct val="95000"/>
              </a:lnSpc>
              <a:spcBef>
                <a:spcPts val="0"/>
              </a:spcBef>
              <a:spcAft>
                <a:spcPts val="600"/>
              </a:spcAft>
              <a:buFont typeface="Wingdings" panose="05000000000000000000" pitchFamily="2" charset="2"/>
              <a:buChar char="q"/>
              <a:tabLst>
                <a:tab pos="182880" algn="l"/>
              </a:tabLst>
            </a:pP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All cameras use lenses and radial distortion </a:t>
            </a:r>
            <a:r>
              <a:rPr lang="en-US" sz="18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is the main</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problem with lenses. When lenses </a:t>
            </a:r>
            <a:r>
              <a:rPr lang="en-US" sz="18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focus</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light rays on the sensor to </a:t>
            </a:r>
            <a:r>
              <a:rPr lang="en-US" sz="18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capture</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wide images, these light rays tend to blend at the edge </a:t>
            </a:r>
            <a:r>
              <a:rPr lang="en-US" sz="18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of the convex</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or curved </a:t>
            </a:r>
            <a:r>
              <a:rPr lang="en-US" sz="18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lens</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of the camera due </a:t>
            </a:r>
            <a:r>
              <a:rPr lang="en-US" sz="18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to the effect</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of refraction. </a:t>
            </a:r>
            <a:r>
              <a:rPr lang="en-US" sz="18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Furthermore</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this effect leads to </a:t>
            </a:r>
            <a:r>
              <a:rPr lang="en-US" sz="18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distorting</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the </a:t>
            </a:r>
            <a:r>
              <a:rPr lang="en-US" sz="18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images, that</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is they appear more or less like curved lines than they actually are. To remove radial distortion, this paper uses chessboard images to calculate distortion coefficients and camera matrix. To find the intrinsic camera parameters, first find the inside corners within the chessboard images and use those parameters to </a:t>
            </a:r>
            <a:r>
              <a:rPr lang="en-US" sz="18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un-distort the</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test image of straight lanes of road images. </a:t>
            </a:r>
            <a:endParaRPr lang="en-US" sz="18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endParaRPr>
          </a:p>
          <a:p>
            <a:pPr marL="285750" indent="-285750">
              <a:buFont typeface="Wingdings" panose="05000000000000000000" pitchFamily="2" charset="2"/>
              <a:buChar char="q"/>
            </a:pP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We can use five distortion coefficients </a:t>
            </a:r>
            <a:r>
              <a:rPr lang="en-US" sz="1800"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k1, k2, p1, p</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2 and </a:t>
            </a:r>
            <a:r>
              <a:rPr lang="en-US" sz="1800"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k3</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to undistort the images </a:t>
            </a:r>
            <a:r>
              <a:rPr lang="en-US" sz="18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from the video</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frame. I have used </a:t>
            </a:r>
            <a:r>
              <a:rPr lang="en-US" sz="1800"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(k1, k2, k3) </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to correct radial distortion. Object points </a:t>
            </a:r>
            <a:r>
              <a:rPr lang="en-US" sz="18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that are</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a:t>
            </a:r>
            <a:r>
              <a:rPr lang="en-US" sz="1800" dirty="0" err="1">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x,y,z</a:t>
            </a:r>
            <a:r>
              <a:rPr lang="en-US" sz="1800"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coordinates</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of the chessboard corners in the world. Chessboard is fixed at </a:t>
            </a:r>
            <a:r>
              <a:rPr lang="en-US" sz="1800"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a:t>
            </a:r>
            <a:r>
              <a:rPr lang="en-US" sz="1800" dirty="0" err="1">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x,y</a:t>
            </a:r>
            <a:r>
              <a:rPr lang="en-US" sz="1800"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keeping z zero and I assume that object points will </a:t>
            </a:r>
            <a:r>
              <a:rPr lang="en-US" sz="18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be the same</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for each calibration image.</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panose="02020603050405020304" pitchFamily="18" charset="0"/>
                <a:cs typeface="Calibri" panose="020F0502020204030204" pitchFamily="34" charset="0"/>
              </a:rPr>
              <a:t> </a:t>
            </a:r>
            <a:r>
              <a:rPr lang="en-US" sz="1800" dirty="0" err="1">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Img</a:t>
            </a:r>
            <a:r>
              <a:rPr lang="en-US" sz="18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 Points</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will be appended with the </a:t>
            </a:r>
            <a:r>
              <a:rPr lang="en-US" sz="1800"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(x, y) </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pixel position of each of the corners in the image plane with each successful chessboard detection. I then used the output </a:t>
            </a:r>
            <a:r>
              <a:rPr lang="en-US" sz="1800"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obj points</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and </a:t>
            </a:r>
            <a:r>
              <a:rPr lang="en-US" sz="1800" dirty="0" err="1">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img</a:t>
            </a:r>
            <a:r>
              <a:rPr lang="en-US" sz="1800"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points</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to compute the camera calibration and distortion coefficients using the </a:t>
            </a:r>
            <a:r>
              <a:rPr lang="en-US" sz="1800"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cv2.calibrateCamera() function</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I applied this distortion correction to the test image using the </a:t>
            </a:r>
            <a:r>
              <a:rPr lang="en-US" sz="1800"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cv2.undistort() function.</a:t>
            </a:r>
            <a:endParaRPr lang="en-US" sz="1800"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7CEDFF0A-6521-211D-83F8-7E4F473585D7}"/>
              </a:ext>
            </a:extLst>
          </p:cNvPr>
          <p:cNvPicPr>
            <a:picLocks noChangeAspect="1"/>
          </p:cNvPicPr>
          <p:nvPr/>
        </p:nvPicPr>
        <p:blipFill rotWithShape="1">
          <a:blip r:embed="rId2">
            <a:extLst>
              <a:ext uri="{28A0092B-C50C-407E-A947-70E740481C1C}">
                <a14:useLocalDpi xmlns:a14="http://schemas.microsoft.com/office/drawing/2010/main" val="0"/>
              </a:ext>
            </a:extLst>
          </a:blip>
          <a:srcRect r="48323"/>
          <a:stretch/>
        </p:blipFill>
        <p:spPr>
          <a:xfrm>
            <a:off x="300251" y="1864236"/>
            <a:ext cx="3623481" cy="2216710"/>
          </a:xfrm>
          <a:prstGeom prst="rect">
            <a:avLst/>
          </a:prstGeom>
        </p:spPr>
      </p:pic>
      <p:pic>
        <p:nvPicPr>
          <p:cNvPr id="11" name="Picture 10">
            <a:extLst>
              <a:ext uri="{FF2B5EF4-FFF2-40B4-BE49-F238E27FC236}">
                <a16:creationId xmlns:a16="http://schemas.microsoft.com/office/drawing/2014/main" id="{B9291826-D2F4-B96A-F6AC-BDC92CF07325}"/>
              </a:ext>
            </a:extLst>
          </p:cNvPr>
          <p:cNvPicPr>
            <a:picLocks noChangeAspect="1"/>
          </p:cNvPicPr>
          <p:nvPr/>
        </p:nvPicPr>
        <p:blipFill rotWithShape="1">
          <a:blip r:embed="rId2">
            <a:extLst>
              <a:ext uri="{28A0092B-C50C-407E-A947-70E740481C1C}">
                <a14:useLocalDpi xmlns:a14="http://schemas.microsoft.com/office/drawing/2010/main" val="0"/>
              </a:ext>
            </a:extLst>
          </a:blip>
          <a:srcRect l="50868"/>
          <a:stretch/>
        </p:blipFill>
        <p:spPr>
          <a:xfrm>
            <a:off x="300251" y="4132912"/>
            <a:ext cx="3445042" cy="2216710"/>
          </a:xfrm>
          <a:prstGeom prst="rect">
            <a:avLst/>
          </a:prstGeom>
        </p:spPr>
      </p:pic>
      <p:sp>
        <p:nvSpPr>
          <p:cNvPr id="13" name="TextBox 12">
            <a:extLst>
              <a:ext uri="{FF2B5EF4-FFF2-40B4-BE49-F238E27FC236}">
                <a16:creationId xmlns:a16="http://schemas.microsoft.com/office/drawing/2014/main" id="{C59116F8-77ED-C662-181A-23660F0B46FB}"/>
              </a:ext>
            </a:extLst>
          </p:cNvPr>
          <p:cNvSpPr txBox="1"/>
          <p:nvPr/>
        </p:nvSpPr>
        <p:spPr>
          <a:xfrm>
            <a:off x="-1352834" y="1401992"/>
            <a:ext cx="6260910" cy="369332"/>
          </a:xfrm>
          <a:prstGeom prst="rect">
            <a:avLst/>
          </a:prstGeom>
          <a:noFill/>
        </p:spPr>
        <p:txBody>
          <a:bodyPr wrap="square">
            <a:spAutoFit/>
          </a:bodyPr>
          <a:lstStyle/>
          <a:p>
            <a:pPr marR="0" lvl="1" algn="ctr" fontAlgn="base">
              <a:spcBef>
                <a:spcPts val="600"/>
              </a:spcBef>
              <a:spcAft>
                <a:spcPts val="300"/>
              </a:spcAft>
              <a:buClr>
                <a:srgbClr val="000000"/>
              </a:buClr>
              <a:buSzPts val="1000"/>
              <a:tabLst>
                <a:tab pos="182880" algn="l"/>
              </a:tabLst>
            </a:pPr>
            <a:r>
              <a:rPr lang="en-US" sz="1800" b="1" i="1" u="sng" strike="noStrike" dirty="0">
                <a:solidFill>
                  <a:schemeClr val="tx1">
                    <a:lumMod val="95000"/>
                    <a:lumOff val="5000"/>
                  </a:schemeClr>
                </a:solidFill>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1) Camera Calibration </a:t>
            </a:r>
          </a:p>
        </p:txBody>
      </p:sp>
    </p:spTree>
    <p:extLst>
      <p:ext uri="{BB962C8B-B14F-4D97-AF65-F5344CB8AC3E}">
        <p14:creationId xmlns:p14="http://schemas.microsoft.com/office/powerpoint/2010/main" val="1566073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6B7CF3-1121-433C-779F-04CE9FD74A43}"/>
              </a:ext>
            </a:extLst>
          </p:cNvPr>
          <p:cNvSpPr>
            <a:spLocks noGrp="1"/>
          </p:cNvSpPr>
          <p:nvPr>
            <p:ph idx="1"/>
          </p:nvPr>
        </p:nvSpPr>
        <p:spPr>
          <a:xfrm>
            <a:off x="4455994" y="95534"/>
            <a:ext cx="7308376" cy="1419367"/>
          </a:xfrm>
        </p:spPr>
        <p:txBody>
          <a:bodyPr>
            <a:noAutofit/>
          </a:bodyPr>
          <a:lstStyle/>
          <a:p>
            <a:pPr marR="0">
              <a:lnSpc>
                <a:spcPct val="95000"/>
              </a:lnSpc>
              <a:spcBef>
                <a:spcPts val="0"/>
              </a:spcBef>
              <a:spcAft>
                <a:spcPts val="600"/>
              </a:spcAft>
              <a:buFont typeface="Wingdings" panose="05000000000000000000" pitchFamily="2" charset="2"/>
              <a:buChar char="q"/>
              <a:tabLst>
                <a:tab pos="182880" algn="l"/>
              </a:tabLst>
            </a:pP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The first step in detecting lanes is to align our visual systems to visualize the road ahead in a manner that they seem to be looking at it from a bird’s eye perspective, this will help in calculating the curvature of the road, as a result, will help us predict the steering angle for the next few hundred meters. The other benefit of top-down view is it fixes the issue where lane lines seem to merge whereas lane lines are infinitely parallel lines as long as the road runs. The bird’s eye view can be achieved by applying the perspective transform, essentially mapping a set of four points bounding the lane area in our input image to the desired set of points, thus generating the desired top-down view. These points are determined on a case-to-case basis, the determining factors are mainly the position of the camera in the vehicle and its field of view. </a:t>
            </a:r>
            <a:endParaRPr lang="en-US" sz="18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endParaRPr>
          </a:p>
          <a:p>
            <a:pPr marR="0">
              <a:lnSpc>
                <a:spcPct val="95000"/>
              </a:lnSpc>
              <a:spcBef>
                <a:spcPts val="0"/>
              </a:spcBef>
              <a:spcAft>
                <a:spcPts val="600"/>
              </a:spcAft>
              <a:buFont typeface="Wingdings" panose="05000000000000000000" pitchFamily="2" charset="2"/>
              <a:buChar char="q"/>
              <a:tabLst>
                <a:tab pos="182880" algn="l"/>
              </a:tabLst>
            </a:pP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The function </a:t>
            </a:r>
            <a:r>
              <a:rPr lang="en-US" sz="1800"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cv2. </a:t>
            </a:r>
            <a:r>
              <a:rPr lang="en-US" sz="1800" dirty="0" err="1">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PerspectiveTransform</a:t>
            </a:r>
            <a:r>
              <a:rPr lang="en-US" sz="1800"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will change the viewpoint. This transform does not preserve length, angle, and parallelism. This means that the straight lines will remain straight after the transformation. We make use of a function called </a:t>
            </a:r>
            <a:r>
              <a:rPr lang="en-US" sz="1800"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cv2.warpPerspective() function </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to fit the size of the resulting image by using the </a:t>
            </a:r>
            <a:r>
              <a:rPr lang="en-US" sz="1800"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cv2.getPerspectiveTransform() </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function to the size of the original image or video. The </a:t>
            </a:r>
            <a:r>
              <a:rPr lang="en-US" sz="1800"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cv2.warpPerspective()</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function returns an image or video whose size is the same as the size of the original image or video.</a:t>
            </a:r>
            <a:endParaRPr lang="en-US" sz="18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endParaRPr>
          </a:p>
          <a:p>
            <a:pPr>
              <a:buFont typeface="Wingdings" panose="05000000000000000000" pitchFamily="2" charset="2"/>
              <a:buChar char="q"/>
            </a:pP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See the Figure for better understanding:</a:t>
            </a:r>
            <a:endParaRPr lang="en-US" sz="18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5" name="image2.png">
            <a:extLst>
              <a:ext uri="{FF2B5EF4-FFF2-40B4-BE49-F238E27FC236}">
                <a16:creationId xmlns:a16="http://schemas.microsoft.com/office/drawing/2014/main" id="{34E963E1-67B6-71D2-ECAE-AE1DA44B7AE7}"/>
              </a:ext>
            </a:extLst>
          </p:cNvPr>
          <p:cNvPicPr/>
          <p:nvPr/>
        </p:nvPicPr>
        <p:blipFill>
          <a:blip r:embed="rId2"/>
          <a:srcRect/>
          <a:stretch>
            <a:fillRect/>
          </a:stretch>
        </p:blipFill>
        <p:spPr>
          <a:xfrm>
            <a:off x="80748" y="895712"/>
            <a:ext cx="4484427" cy="2413872"/>
          </a:xfrm>
          <a:prstGeom prst="rect">
            <a:avLst/>
          </a:prstGeom>
          <a:ln/>
        </p:spPr>
      </p:pic>
      <p:sp>
        <p:nvSpPr>
          <p:cNvPr id="7" name="TextBox 6">
            <a:extLst>
              <a:ext uri="{FF2B5EF4-FFF2-40B4-BE49-F238E27FC236}">
                <a16:creationId xmlns:a16="http://schemas.microsoft.com/office/drawing/2014/main" id="{D5EC4DCC-360B-6257-17BA-1A12775CE947}"/>
              </a:ext>
            </a:extLst>
          </p:cNvPr>
          <p:cNvSpPr txBox="1"/>
          <p:nvPr/>
        </p:nvSpPr>
        <p:spPr>
          <a:xfrm>
            <a:off x="-1804916" y="228178"/>
            <a:ext cx="6260910" cy="369332"/>
          </a:xfrm>
          <a:prstGeom prst="rect">
            <a:avLst/>
          </a:prstGeom>
          <a:noFill/>
        </p:spPr>
        <p:txBody>
          <a:bodyPr wrap="square">
            <a:spAutoFit/>
          </a:bodyPr>
          <a:lstStyle/>
          <a:p>
            <a:pPr marL="742950" marR="0" lvl="1" indent="-285750" algn="ctr" fontAlgn="base">
              <a:spcBef>
                <a:spcPts val="600"/>
              </a:spcBef>
              <a:spcAft>
                <a:spcPts val="300"/>
              </a:spcAft>
              <a:buClr>
                <a:srgbClr val="000000"/>
              </a:buClr>
              <a:buSzPts val="1000"/>
              <a:buFont typeface="+mj-lt"/>
              <a:buAutoNum type="alphaUcPeriod"/>
              <a:tabLst>
                <a:tab pos="182880" algn="l"/>
              </a:tabLst>
            </a:pPr>
            <a:r>
              <a:rPr lang="en-US" b="1" i="1" u="sng"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2) </a:t>
            </a:r>
            <a:r>
              <a:rPr lang="en-US" sz="1800" b="1" i="1" u="sng" strike="noStrike"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Perspective Transform </a:t>
            </a:r>
          </a:p>
        </p:txBody>
      </p:sp>
      <p:sp>
        <p:nvSpPr>
          <p:cNvPr id="9" name="TextBox 8">
            <a:extLst>
              <a:ext uri="{FF2B5EF4-FFF2-40B4-BE49-F238E27FC236}">
                <a16:creationId xmlns:a16="http://schemas.microsoft.com/office/drawing/2014/main" id="{F4AB4750-1482-1FB2-14E2-9033214E0BC7}"/>
              </a:ext>
            </a:extLst>
          </p:cNvPr>
          <p:cNvSpPr txBox="1"/>
          <p:nvPr/>
        </p:nvSpPr>
        <p:spPr>
          <a:xfrm>
            <a:off x="-1175983" y="3430045"/>
            <a:ext cx="6997888" cy="326243"/>
          </a:xfrm>
          <a:prstGeom prst="rect">
            <a:avLst/>
          </a:prstGeom>
          <a:noFill/>
        </p:spPr>
        <p:txBody>
          <a:bodyPr wrap="square">
            <a:spAutoFit/>
          </a:bodyPr>
          <a:lstStyle/>
          <a:p>
            <a:pPr marL="0" marR="0" algn="ctr">
              <a:lnSpc>
                <a:spcPct val="95000"/>
              </a:lnSpc>
              <a:spcBef>
                <a:spcPts val="0"/>
              </a:spcBef>
              <a:spcAft>
                <a:spcPts val="600"/>
              </a:spcAft>
              <a:tabLst>
                <a:tab pos="182880" algn="l"/>
              </a:tabLst>
            </a:pPr>
            <a:r>
              <a:rPr lang="en-US" sz="1600" b="1" dirty="0">
                <a:solidFill>
                  <a:srgbClr val="2A6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Figure :  Perspective Transform</a:t>
            </a:r>
            <a:endParaRPr lang="en-US" sz="1600" b="1"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endParaRPr>
          </a:p>
        </p:txBody>
      </p:sp>
    </p:spTree>
    <p:extLst>
      <p:ext uri="{BB962C8B-B14F-4D97-AF65-F5344CB8AC3E}">
        <p14:creationId xmlns:p14="http://schemas.microsoft.com/office/powerpoint/2010/main" val="4069044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804DA9-7B96-A7F8-268B-6D30E77E9E11}"/>
              </a:ext>
            </a:extLst>
          </p:cNvPr>
          <p:cNvSpPr txBox="1"/>
          <p:nvPr/>
        </p:nvSpPr>
        <p:spPr>
          <a:xfrm>
            <a:off x="182539" y="298642"/>
            <a:ext cx="6260910" cy="2011320"/>
          </a:xfrm>
          <a:prstGeom prst="rect">
            <a:avLst/>
          </a:prstGeom>
          <a:noFill/>
        </p:spPr>
        <p:txBody>
          <a:bodyPr wrap="square">
            <a:spAutoFit/>
          </a:bodyPr>
          <a:lstStyle/>
          <a:p>
            <a:pPr marL="0" marR="0" algn="just">
              <a:lnSpc>
                <a:spcPct val="95000"/>
              </a:lnSpc>
              <a:spcBef>
                <a:spcPts val="0"/>
              </a:spcBef>
              <a:spcAft>
                <a:spcPts val="600"/>
              </a:spcAft>
              <a:tabLst>
                <a:tab pos="182880" algn="l"/>
              </a:tabLst>
            </a:pP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Since, the transform </a:t>
            </a:r>
            <a:r>
              <a:rPr lang="en-US" sz="1800"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Matrix (M) </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is defined by 8 constants that is degree of freedom, thus to </a:t>
            </a:r>
            <a:r>
              <a:rPr lang="en-US" sz="1800"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find the </a:t>
            </a:r>
            <a:r>
              <a:rPr lang="en-US" sz="1800"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M matrix</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I selected the four points (See Figure : 5) in the input image and mapped them to 4 desired location points in the unknown output image. I had to </a:t>
            </a:r>
            <a:r>
              <a:rPr lang="en-US" sz="1800"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consider</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the image dimensions for selecting the input points. </a:t>
            </a:r>
          </a:p>
          <a:p>
            <a:pPr marL="0" marR="0" algn="just">
              <a:lnSpc>
                <a:spcPct val="95000"/>
              </a:lnSpc>
              <a:spcBef>
                <a:spcPts val="0"/>
              </a:spcBef>
              <a:spcAft>
                <a:spcPts val="600"/>
              </a:spcAft>
              <a:tabLst>
                <a:tab pos="182880" algn="l"/>
              </a:tabLst>
            </a:pP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Figure : 6 will </a:t>
            </a:r>
            <a:r>
              <a:rPr lang="en-US" sz="1800"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demonstrate</a:t>
            </a:r>
            <a:r>
              <a:rPr lang="en-US" sz="18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the perspective transform applied to the road lane. </a:t>
            </a:r>
            <a:endParaRPr lang="en-US" sz="18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endParaRPr>
          </a:p>
        </p:txBody>
      </p:sp>
      <p:sp>
        <p:nvSpPr>
          <p:cNvPr id="5" name="TextBox 4">
            <a:extLst>
              <a:ext uri="{FF2B5EF4-FFF2-40B4-BE49-F238E27FC236}">
                <a16:creationId xmlns:a16="http://schemas.microsoft.com/office/drawing/2014/main" id="{B1D32A0B-7925-7AF5-F9D7-E872928542C9}"/>
              </a:ext>
            </a:extLst>
          </p:cNvPr>
          <p:cNvSpPr txBox="1"/>
          <p:nvPr/>
        </p:nvSpPr>
        <p:spPr>
          <a:xfrm>
            <a:off x="7641040" y="1643626"/>
            <a:ext cx="6260910" cy="589392"/>
          </a:xfrm>
          <a:prstGeom prst="rect">
            <a:avLst/>
          </a:prstGeom>
          <a:noFill/>
        </p:spPr>
        <p:txBody>
          <a:bodyPr wrap="square">
            <a:spAutoFit/>
          </a:bodyPr>
          <a:lstStyle/>
          <a:p>
            <a:pPr marL="0" marR="0" algn="just">
              <a:lnSpc>
                <a:spcPct val="95000"/>
              </a:lnSpc>
              <a:spcBef>
                <a:spcPts val="0"/>
              </a:spcBef>
              <a:spcAft>
                <a:spcPts val="600"/>
              </a:spcAft>
              <a:tabLst>
                <a:tab pos="182880" algn="l"/>
              </a:tabLst>
            </a:pPr>
            <a:r>
              <a:rPr lang="en-US" sz="1400" b="1" i="1"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endParaRPr lang="en-US" sz="1400" b="1" i="1" dirty="0">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endParaRPr>
          </a:p>
          <a:p>
            <a:r>
              <a:rPr lang="en-US" sz="1400" b="1" i="1" dirty="0">
                <a:solidFill>
                  <a:srgbClr val="2A6099"/>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Figure : 5 – Source and Destination Points</a:t>
            </a:r>
            <a:endParaRPr lang="en-US" sz="1400" b="1" i="1" dirty="0">
              <a:effectLst>
                <a:outerShdw blurRad="38100" dist="38100" dir="2700000" algn="tl">
                  <a:srgbClr val="000000">
                    <a:alpha val="43137"/>
                  </a:srgbClr>
                </a:outerShdw>
              </a:effectLst>
            </a:endParaRPr>
          </a:p>
        </p:txBody>
      </p:sp>
      <p:pic>
        <p:nvPicPr>
          <p:cNvPr id="6" name="image3.png">
            <a:extLst>
              <a:ext uri="{FF2B5EF4-FFF2-40B4-BE49-F238E27FC236}">
                <a16:creationId xmlns:a16="http://schemas.microsoft.com/office/drawing/2014/main" id="{9BF43449-3751-B0AA-4524-1F8DE91B120D}"/>
              </a:ext>
            </a:extLst>
          </p:cNvPr>
          <p:cNvPicPr/>
          <p:nvPr/>
        </p:nvPicPr>
        <p:blipFill>
          <a:blip r:embed="rId2"/>
          <a:srcRect/>
          <a:stretch>
            <a:fillRect/>
          </a:stretch>
        </p:blipFill>
        <p:spPr>
          <a:xfrm>
            <a:off x="7168406" y="346937"/>
            <a:ext cx="4698322" cy="1536454"/>
          </a:xfrm>
          <a:prstGeom prst="rect">
            <a:avLst/>
          </a:prstGeom>
          <a:ln/>
        </p:spPr>
      </p:pic>
      <p:pic>
        <p:nvPicPr>
          <p:cNvPr id="7" name="image6.png">
            <a:extLst>
              <a:ext uri="{FF2B5EF4-FFF2-40B4-BE49-F238E27FC236}">
                <a16:creationId xmlns:a16="http://schemas.microsoft.com/office/drawing/2014/main" id="{1F30C321-C554-D9B6-5CF3-18C94AD0CE14}"/>
              </a:ext>
            </a:extLst>
          </p:cNvPr>
          <p:cNvPicPr/>
          <p:nvPr/>
        </p:nvPicPr>
        <p:blipFill>
          <a:blip r:embed="rId3"/>
          <a:srcRect/>
          <a:stretch>
            <a:fillRect/>
          </a:stretch>
        </p:blipFill>
        <p:spPr>
          <a:xfrm>
            <a:off x="286603" y="2585993"/>
            <a:ext cx="5398827" cy="2046806"/>
          </a:xfrm>
          <a:prstGeom prst="rect">
            <a:avLst/>
          </a:prstGeom>
          <a:ln/>
        </p:spPr>
      </p:pic>
      <p:sp>
        <p:nvSpPr>
          <p:cNvPr id="8" name="Rectangle 2">
            <a:extLst>
              <a:ext uri="{FF2B5EF4-FFF2-40B4-BE49-F238E27FC236}">
                <a16:creationId xmlns:a16="http://schemas.microsoft.com/office/drawing/2014/main" id="{7C055436-634E-54AC-8F0B-BAC8C4395B87}"/>
              </a:ext>
            </a:extLst>
          </p:cNvPr>
          <p:cNvSpPr>
            <a:spLocks noChangeArrowheads="1"/>
          </p:cNvSpPr>
          <p:nvPr/>
        </p:nvSpPr>
        <p:spPr bwMode="auto">
          <a:xfrm>
            <a:off x="1136983" y="4731458"/>
            <a:ext cx="369806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2A6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Figure : 6 – Perspective Transform on Road lane</a:t>
            </a:r>
            <a:endParaRPr kumimoji="0" lang="en-US"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9" name="Rectangle 3">
            <a:extLst>
              <a:ext uri="{FF2B5EF4-FFF2-40B4-BE49-F238E27FC236}">
                <a16:creationId xmlns:a16="http://schemas.microsoft.com/office/drawing/2014/main" id="{D46153CE-3A49-4D1B-6B3C-5DB1755DFC6B}"/>
              </a:ext>
            </a:extLst>
          </p:cNvPr>
          <p:cNvSpPr>
            <a:spLocks noChangeArrowheads="1"/>
          </p:cNvSpPr>
          <p:nvPr/>
        </p:nvSpPr>
        <p:spPr bwMode="auto">
          <a:xfrm>
            <a:off x="286603" y="30112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046969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E20A1-7F31-10F6-E65A-3C7C13491972}"/>
              </a:ext>
            </a:extLst>
          </p:cNvPr>
          <p:cNvSpPr txBox="1"/>
          <p:nvPr/>
        </p:nvSpPr>
        <p:spPr>
          <a:xfrm>
            <a:off x="4599296" y="199986"/>
            <a:ext cx="7226490" cy="2742289"/>
          </a:xfrm>
          <a:prstGeom prst="rect">
            <a:avLst/>
          </a:prstGeom>
          <a:noFill/>
        </p:spPr>
        <p:txBody>
          <a:bodyPr wrap="square">
            <a:spAutoFit/>
          </a:bodyPr>
          <a:lstStyle/>
          <a:p>
            <a:pPr marL="57150" marR="0" indent="-352425" algn="just">
              <a:lnSpc>
                <a:spcPct val="95000"/>
              </a:lnSpc>
              <a:spcBef>
                <a:spcPts val="0"/>
              </a:spcBef>
              <a:spcAft>
                <a:spcPts val="600"/>
              </a:spcAft>
              <a:buFont typeface="Wingdings" panose="05000000000000000000" pitchFamily="2" charset="2"/>
              <a:buChar char="q"/>
              <a:tabLst>
                <a:tab pos="182880" algn="l"/>
              </a:tabLst>
            </a:pPr>
            <a:r>
              <a:rPr lang="en-US" sz="16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	</a:t>
            </a:r>
            <a:r>
              <a:rPr lang="en-US" sz="16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This step includes the segmentation of the input image after lane lines are parallel. We know that lanes are either white or yellow based. The input image still contains R, G and B channel information. I eliminated the other channels that I do not need by converting the input </a:t>
            </a:r>
            <a:r>
              <a:rPr lang="en-US" sz="16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transformed</a:t>
            </a:r>
            <a:r>
              <a:rPr lang="en-US" sz="16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image </a:t>
            </a:r>
            <a:r>
              <a:rPr lang="en-US" sz="16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into a single</a:t>
            </a:r>
            <a:r>
              <a:rPr lang="en-US" sz="16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channel grayscale image. Another approach that can be used here was using S channel from HLS converted input image. S </a:t>
            </a:r>
            <a:r>
              <a:rPr lang="en-US" sz="16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channel</a:t>
            </a:r>
            <a:r>
              <a:rPr lang="en-US" sz="16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usually </a:t>
            </a:r>
            <a:r>
              <a:rPr lang="en-US" sz="16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provide good</a:t>
            </a:r>
            <a:r>
              <a:rPr lang="en-US" sz="16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results even if there </a:t>
            </a:r>
            <a:r>
              <a:rPr lang="en-US" sz="16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are fluctuations</a:t>
            </a:r>
            <a:r>
              <a:rPr lang="en-US" sz="16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in </a:t>
            </a:r>
            <a:r>
              <a:rPr lang="en-US" sz="16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lighting</a:t>
            </a:r>
            <a:r>
              <a:rPr lang="en-US" sz="16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conditions. This paper contains the thresholding approach used to convert </a:t>
            </a:r>
            <a:r>
              <a:rPr lang="en-US" sz="16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perspective</a:t>
            </a:r>
            <a:r>
              <a:rPr lang="en-US" sz="16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transform into binary image. </a:t>
            </a:r>
            <a:endParaRPr lang="en-US" sz="16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endParaRPr>
          </a:p>
          <a:p>
            <a:pPr marL="57150" marR="0" indent="-352425" algn="just">
              <a:lnSpc>
                <a:spcPct val="95000"/>
              </a:lnSpc>
              <a:spcBef>
                <a:spcPts val="0"/>
              </a:spcBef>
              <a:spcAft>
                <a:spcPts val="600"/>
              </a:spcAft>
              <a:buFont typeface="Wingdings" panose="05000000000000000000" pitchFamily="2" charset="2"/>
              <a:buChar char="q"/>
              <a:tabLst>
                <a:tab pos="182880" algn="l"/>
              </a:tabLst>
            </a:pPr>
            <a:r>
              <a:rPr lang="en-US" sz="16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I have </a:t>
            </a:r>
            <a:r>
              <a:rPr lang="en-US" sz="16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tuned the minimum</a:t>
            </a:r>
            <a:r>
              <a:rPr lang="en-US" sz="16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and maximum threshold manually by trial and error methods. I have selected 220 </a:t>
            </a:r>
            <a:r>
              <a:rPr lang="en-US" sz="16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values</a:t>
            </a:r>
            <a:r>
              <a:rPr lang="en-US" sz="16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as minimum threshold while 225 as maximum threshold value. </a:t>
            </a:r>
            <a:endParaRPr lang="en-US" sz="16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endParaRPr>
          </a:p>
        </p:txBody>
      </p:sp>
      <p:sp>
        <p:nvSpPr>
          <p:cNvPr id="5" name="TextBox 4">
            <a:extLst>
              <a:ext uri="{FF2B5EF4-FFF2-40B4-BE49-F238E27FC236}">
                <a16:creationId xmlns:a16="http://schemas.microsoft.com/office/drawing/2014/main" id="{819C7F26-DF03-39BD-7451-FDBE0681C512}"/>
              </a:ext>
            </a:extLst>
          </p:cNvPr>
          <p:cNvSpPr txBox="1"/>
          <p:nvPr/>
        </p:nvSpPr>
        <p:spPr>
          <a:xfrm>
            <a:off x="-1346012" y="275946"/>
            <a:ext cx="6607223" cy="369332"/>
          </a:xfrm>
          <a:prstGeom prst="rect">
            <a:avLst/>
          </a:prstGeom>
          <a:noFill/>
        </p:spPr>
        <p:txBody>
          <a:bodyPr wrap="square">
            <a:spAutoFit/>
          </a:bodyPr>
          <a:lstStyle/>
          <a:p>
            <a:pPr marR="0" lvl="1" algn="ctr" fontAlgn="base">
              <a:spcBef>
                <a:spcPts val="600"/>
              </a:spcBef>
              <a:spcAft>
                <a:spcPts val="300"/>
              </a:spcAft>
              <a:buClr>
                <a:srgbClr val="000000"/>
              </a:buClr>
              <a:buSzPts val="1000"/>
              <a:tabLst>
                <a:tab pos="182880" algn="l"/>
              </a:tabLst>
            </a:pPr>
            <a:r>
              <a:rPr lang="en-US" sz="1800" b="1" i="1" u="none" strike="noStrike"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3) Thresholding </a:t>
            </a:r>
          </a:p>
        </p:txBody>
      </p:sp>
      <p:sp>
        <p:nvSpPr>
          <p:cNvPr id="7" name="TextBox 6">
            <a:extLst>
              <a:ext uri="{FF2B5EF4-FFF2-40B4-BE49-F238E27FC236}">
                <a16:creationId xmlns:a16="http://schemas.microsoft.com/office/drawing/2014/main" id="{9392AD49-A105-CE91-45FD-9F21A1827168}"/>
              </a:ext>
            </a:extLst>
          </p:cNvPr>
          <p:cNvSpPr txBox="1"/>
          <p:nvPr/>
        </p:nvSpPr>
        <p:spPr>
          <a:xfrm>
            <a:off x="86435" y="2709207"/>
            <a:ext cx="6769288" cy="3648691"/>
          </a:xfrm>
          <a:prstGeom prst="rect">
            <a:avLst/>
          </a:prstGeom>
          <a:noFill/>
        </p:spPr>
        <p:txBody>
          <a:bodyPr wrap="square">
            <a:spAutoFit/>
          </a:bodyPr>
          <a:lstStyle/>
          <a:p>
            <a:pPr marR="0" lvl="1" algn="ctr" fontAlgn="base">
              <a:spcBef>
                <a:spcPts val="600"/>
              </a:spcBef>
              <a:spcAft>
                <a:spcPts val="300"/>
              </a:spcAft>
              <a:buClr>
                <a:srgbClr val="000000"/>
              </a:buClr>
              <a:buSzPts val="1000"/>
              <a:tabLst>
                <a:tab pos="182880" algn="l"/>
              </a:tabLst>
            </a:pPr>
            <a:endParaRPr lang="en-US" sz="1600" i="1" u="none" strike="noStrike"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endParaRPr>
          </a:p>
          <a:p>
            <a:pPr marL="285750" marR="0" indent="-285750" algn="just">
              <a:lnSpc>
                <a:spcPct val="95000"/>
              </a:lnSpc>
              <a:spcBef>
                <a:spcPts val="0"/>
              </a:spcBef>
              <a:spcAft>
                <a:spcPts val="600"/>
              </a:spcAft>
              <a:buFont typeface="Wingdings" panose="05000000000000000000" pitchFamily="2" charset="2"/>
              <a:buChar char="q"/>
              <a:tabLst>
                <a:tab pos="182880" algn="l"/>
              </a:tabLst>
            </a:pPr>
            <a:r>
              <a:rPr lang="en-US" sz="16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Now, we have </a:t>
            </a:r>
            <a:r>
              <a:rPr lang="en-US" sz="16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preprocessed a transformed</a:t>
            </a:r>
            <a:r>
              <a:rPr lang="en-US" sz="16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binary image, for finding lanes, we first locate and map the lanes in the image space. I plotted the histogram of pixels that are non zero in lower half of thresholded binary image. The peaks in histogram of binary image </a:t>
            </a:r>
            <a:r>
              <a:rPr lang="en-US" sz="16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indicate</a:t>
            </a:r>
            <a:r>
              <a:rPr lang="en-US" sz="16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lane lines where </a:t>
            </a:r>
            <a:r>
              <a:rPr lang="en-US" sz="16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non-zero</a:t>
            </a:r>
            <a:r>
              <a:rPr lang="en-US" sz="16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pixels are present. </a:t>
            </a:r>
          </a:p>
          <a:p>
            <a:pPr marL="285750" marR="0" indent="-285750" algn="just">
              <a:lnSpc>
                <a:spcPct val="95000"/>
              </a:lnSpc>
              <a:spcBef>
                <a:spcPts val="0"/>
              </a:spcBef>
              <a:spcAft>
                <a:spcPts val="600"/>
              </a:spcAft>
              <a:buFont typeface="Wingdings" panose="05000000000000000000" pitchFamily="2" charset="2"/>
              <a:buChar char="q"/>
              <a:tabLst>
                <a:tab pos="182880" algn="l"/>
              </a:tabLst>
            </a:pPr>
            <a:r>
              <a:rPr lang="en-US" sz="16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See Figure : 9 for this. X coordinate from histogram is considered to be starting point to search for the respective lanes. I have applied the concept of sliding </a:t>
            </a:r>
            <a:r>
              <a:rPr lang="en-US" sz="16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window, that</a:t>
            </a:r>
            <a:r>
              <a:rPr lang="en-US" sz="16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is  a window with a margin is being placed around the line’s </a:t>
            </a:r>
            <a:r>
              <a:rPr lang="en-US" sz="16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center</a:t>
            </a:r>
            <a:r>
              <a:rPr lang="en-US" sz="16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one for each left and right lane.</a:t>
            </a:r>
            <a:endParaRPr lang="en-US" sz="16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endParaRPr>
          </a:p>
          <a:p>
            <a:pPr marL="285750" marR="0" indent="-285750" algn="just">
              <a:lnSpc>
                <a:spcPct val="95000"/>
              </a:lnSpc>
              <a:spcBef>
                <a:spcPts val="0"/>
              </a:spcBef>
              <a:spcAft>
                <a:spcPts val="600"/>
              </a:spcAft>
              <a:buFont typeface="Wingdings" panose="05000000000000000000" pitchFamily="2" charset="2"/>
              <a:buChar char="q"/>
              <a:tabLst>
                <a:tab pos="182880" algn="l"/>
              </a:tabLst>
            </a:pPr>
            <a:r>
              <a:rPr lang="en-US" sz="16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For finding lane pixels, I took histograms of regions along the columns, see </a:t>
            </a:r>
            <a:r>
              <a:rPr lang="en-US" sz="16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attached</a:t>
            </a:r>
            <a:r>
              <a:rPr lang="en-US" sz="16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Figure : 10. I have identified the peaks and  then used these peak positions </a:t>
            </a:r>
            <a:r>
              <a:rPr lang="en-US" sz="16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as a starting</a:t>
            </a:r>
            <a:r>
              <a:rPr lang="en-US" sz="16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point to draw windows on the lane marks. </a:t>
            </a:r>
          </a:p>
          <a:p>
            <a:pPr marL="285750" marR="0" indent="-285750" algn="just">
              <a:lnSpc>
                <a:spcPct val="95000"/>
              </a:lnSpc>
              <a:spcBef>
                <a:spcPts val="0"/>
              </a:spcBef>
              <a:spcAft>
                <a:spcPts val="600"/>
              </a:spcAft>
              <a:buFont typeface="Wingdings" panose="05000000000000000000" pitchFamily="2" charset="2"/>
              <a:buChar char="q"/>
              <a:tabLst>
                <a:tab pos="182880" algn="l"/>
              </a:tabLst>
            </a:pPr>
            <a:r>
              <a:rPr lang="en-US" sz="1600" dirty="0">
                <a:solidFill>
                  <a:srgbClr val="00000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See Figure : 11 for this.  </a:t>
            </a:r>
            <a:endParaRPr lang="en-US" sz="1600"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endParaRPr>
          </a:p>
        </p:txBody>
      </p:sp>
      <p:sp>
        <p:nvSpPr>
          <p:cNvPr id="9" name="TextBox 8">
            <a:extLst>
              <a:ext uri="{FF2B5EF4-FFF2-40B4-BE49-F238E27FC236}">
                <a16:creationId xmlns:a16="http://schemas.microsoft.com/office/drawing/2014/main" id="{5CA088A4-EBED-4FC9-792B-A63410283EAE}"/>
              </a:ext>
            </a:extLst>
          </p:cNvPr>
          <p:cNvSpPr txBox="1"/>
          <p:nvPr/>
        </p:nvSpPr>
        <p:spPr>
          <a:xfrm>
            <a:off x="8212541" y="2942275"/>
            <a:ext cx="5165676" cy="369332"/>
          </a:xfrm>
          <a:prstGeom prst="rect">
            <a:avLst/>
          </a:prstGeom>
          <a:noFill/>
        </p:spPr>
        <p:txBody>
          <a:bodyPr wrap="square">
            <a:spAutoFit/>
          </a:bodyPr>
          <a:lstStyle/>
          <a:p>
            <a:r>
              <a:rPr lang="en-US" sz="1800" b="1" i="1" u="none" strike="noStrike" dirty="0">
                <a:solidFill>
                  <a:schemeClr val="accent1">
                    <a:lumMod val="50000"/>
                  </a:schemeClr>
                </a:solidFill>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4) Finding Lane Pixels </a:t>
            </a:r>
            <a:endParaRPr lang="en-US" dirty="0">
              <a:solidFill>
                <a:schemeClr val="accent1">
                  <a:lumMod val="50000"/>
                </a:schemeClr>
              </a:solidFill>
            </a:endParaRPr>
          </a:p>
        </p:txBody>
      </p:sp>
      <p:pic>
        <p:nvPicPr>
          <p:cNvPr id="10" name="image4.jpg">
            <a:extLst>
              <a:ext uri="{FF2B5EF4-FFF2-40B4-BE49-F238E27FC236}">
                <a16:creationId xmlns:a16="http://schemas.microsoft.com/office/drawing/2014/main" id="{01E2E425-E7B6-9512-2661-8BF61E4A0838}"/>
              </a:ext>
            </a:extLst>
          </p:cNvPr>
          <p:cNvPicPr/>
          <p:nvPr/>
        </p:nvPicPr>
        <p:blipFill>
          <a:blip r:embed="rId2"/>
          <a:srcRect/>
          <a:stretch>
            <a:fillRect/>
          </a:stretch>
        </p:blipFill>
        <p:spPr>
          <a:xfrm>
            <a:off x="277503" y="721238"/>
            <a:ext cx="4233082" cy="2127465"/>
          </a:xfrm>
          <a:prstGeom prst="rect">
            <a:avLst/>
          </a:prstGeom>
          <a:ln/>
        </p:spPr>
      </p:pic>
      <p:pic>
        <p:nvPicPr>
          <p:cNvPr id="11" name="image14.png">
            <a:extLst>
              <a:ext uri="{FF2B5EF4-FFF2-40B4-BE49-F238E27FC236}">
                <a16:creationId xmlns:a16="http://schemas.microsoft.com/office/drawing/2014/main" id="{FE02A85A-4DAA-35C9-0B7A-3AC9CACF5CD5}"/>
              </a:ext>
            </a:extLst>
          </p:cNvPr>
          <p:cNvPicPr/>
          <p:nvPr/>
        </p:nvPicPr>
        <p:blipFill>
          <a:blip r:embed="rId3"/>
          <a:srcRect/>
          <a:stretch>
            <a:fillRect/>
          </a:stretch>
        </p:blipFill>
        <p:spPr>
          <a:xfrm>
            <a:off x="6757917" y="3311607"/>
            <a:ext cx="5165676" cy="1705970"/>
          </a:xfrm>
          <a:prstGeom prst="rect">
            <a:avLst/>
          </a:prstGeom>
          <a:ln/>
        </p:spPr>
      </p:pic>
      <p:sp>
        <p:nvSpPr>
          <p:cNvPr id="13" name="TextBox 12">
            <a:extLst>
              <a:ext uri="{FF2B5EF4-FFF2-40B4-BE49-F238E27FC236}">
                <a16:creationId xmlns:a16="http://schemas.microsoft.com/office/drawing/2014/main" id="{F2BA78C5-1ECB-4EA1-71E7-C9C4215831DF}"/>
              </a:ext>
            </a:extLst>
          </p:cNvPr>
          <p:cNvSpPr txBox="1"/>
          <p:nvPr/>
        </p:nvSpPr>
        <p:spPr>
          <a:xfrm>
            <a:off x="7460209" y="5004280"/>
            <a:ext cx="7359554" cy="338554"/>
          </a:xfrm>
          <a:prstGeom prst="rect">
            <a:avLst/>
          </a:prstGeom>
          <a:noFill/>
        </p:spPr>
        <p:txBody>
          <a:bodyPr wrap="square">
            <a:spAutoFit/>
          </a:bodyPr>
          <a:lstStyle/>
          <a:p>
            <a:r>
              <a:rPr lang="en-US" sz="1600" b="1" i="1" dirty="0">
                <a:solidFill>
                  <a:srgbClr val="2A6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Figure : 9 – Histogram of pixel = x , y = count</a:t>
            </a:r>
            <a:endParaRPr lang="en-US" sz="1600" b="1" i="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0200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5.png">
            <a:extLst>
              <a:ext uri="{FF2B5EF4-FFF2-40B4-BE49-F238E27FC236}">
                <a16:creationId xmlns:a16="http://schemas.microsoft.com/office/drawing/2014/main" id="{B870C736-6536-D7BC-AB98-D4F05DFE6EB8}"/>
              </a:ext>
            </a:extLst>
          </p:cNvPr>
          <p:cNvPicPr/>
          <p:nvPr/>
        </p:nvPicPr>
        <p:blipFill>
          <a:blip r:embed="rId2"/>
          <a:srcRect/>
          <a:stretch>
            <a:fillRect/>
          </a:stretch>
        </p:blipFill>
        <p:spPr>
          <a:xfrm>
            <a:off x="762051" y="370693"/>
            <a:ext cx="4485513" cy="2290620"/>
          </a:xfrm>
          <a:prstGeom prst="rect">
            <a:avLst/>
          </a:prstGeom>
          <a:ln/>
        </p:spPr>
      </p:pic>
      <p:pic>
        <p:nvPicPr>
          <p:cNvPr id="3" name="image12.png">
            <a:extLst>
              <a:ext uri="{FF2B5EF4-FFF2-40B4-BE49-F238E27FC236}">
                <a16:creationId xmlns:a16="http://schemas.microsoft.com/office/drawing/2014/main" id="{360CB80D-FFC6-DFAA-57D4-AAAFB1B31C49}"/>
              </a:ext>
            </a:extLst>
          </p:cNvPr>
          <p:cNvPicPr/>
          <p:nvPr/>
        </p:nvPicPr>
        <p:blipFill>
          <a:blip r:embed="rId3"/>
          <a:srcRect/>
          <a:stretch>
            <a:fillRect/>
          </a:stretch>
        </p:blipFill>
        <p:spPr>
          <a:xfrm>
            <a:off x="762051" y="3429000"/>
            <a:ext cx="4485513" cy="2498464"/>
          </a:xfrm>
          <a:prstGeom prst="rect">
            <a:avLst/>
          </a:prstGeom>
          <a:ln/>
        </p:spPr>
      </p:pic>
      <p:sp>
        <p:nvSpPr>
          <p:cNvPr id="5" name="TextBox 4">
            <a:extLst>
              <a:ext uri="{FF2B5EF4-FFF2-40B4-BE49-F238E27FC236}">
                <a16:creationId xmlns:a16="http://schemas.microsoft.com/office/drawing/2014/main" id="{3A16D5DA-08B8-0196-4D21-ECA8470503C4}"/>
              </a:ext>
            </a:extLst>
          </p:cNvPr>
          <p:cNvSpPr txBox="1"/>
          <p:nvPr/>
        </p:nvSpPr>
        <p:spPr>
          <a:xfrm>
            <a:off x="939471" y="2725719"/>
            <a:ext cx="6260910" cy="338554"/>
          </a:xfrm>
          <a:prstGeom prst="rect">
            <a:avLst/>
          </a:prstGeom>
          <a:noFill/>
        </p:spPr>
        <p:txBody>
          <a:bodyPr wrap="square">
            <a:spAutoFit/>
          </a:bodyPr>
          <a:lstStyle/>
          <a:p>
            <a:r>
              <a:rPr lang="en-US" sz="1600" b="1" i="1" dirty="0">
                <a:solidFill>
                  <a:srgbClr val="2A6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Figure : 10 – </a:t>
            </a:r>
            <a:r>
              <a:rPr lang="en-US" sz="1600" b="1" i="1" dirty="0">
                <a:solidFill>
                  <a:srgbClr val="2A6099"/>
                </a:solidFill>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rPr>
              <a:t>Identifying</a:t>
            </a:r>
            <a:r>
              <a:rPr lang="en-US" sz="1600" b="1" i="1" dirty="0">
                <a:solidFill>
                  <a:srgbClr val="2A6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 peaks from Histograms</a:t>
            </a:r>
            <a:endParaRPr lang="en-US" sz="1600" b="1" i="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7EE10246-0E15-1830-7CA8-AA4F419BD3CD}"/>
              </a:ext>
            </a:extLst>
          </p:cNvPr>
          <p:cNvSpPr txBox="1"/>
          <p:nvPr/>
        </p:nvSpPr>
        <p:spPr>
          <a:xfrm>
            <a:off x="-281485" y="6070696"/>
            <a:ext cx="6260910" cy="326243"/>
          </a:xfrm>
          <a:prstGeom prst="rect">
            <a:avLst/>
          </a:prstGeom>
          <a:noFill/>
        </p:spPr>
        <p:txBody>
          <a:bodyPr wrap="square">
            <a:spAutoFit/>
          </a:bodyPr>
          <a:lstStyle/>
          <a:p>
            <a:pPr marL="0" marR="0" algn="ctr">
              <a:lnSpc>
                <a:spcPct val="95000"/>
              </a:lnSpc>
              <a:spcBef>
                <a:spcPts val="0"/>
              </a:spcBef>
              <a:spcAft>
                <a:spcPts val="600"/>
              </a:spcAft>
              <a:tabLst>
                <a:tab pos="182880" algn="l"/>
              </a:tabLst>
            </a:pPr>
            <a:r>
              <a:rPr lang="en-US" sz="1600" b="1" i="1" dirty="0">
                <a:solidFill>
                  <a:srgbClr val="2A6099"/>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Calibri" panose="020F0502020204030204" pitchFamily="34" charset="0"/>
              </a:rPr>
              <a:t>Figure : 11 – Sliding windows</a:t>
            </a:r>
            <a:endParaRPr lang="en-US" sz="1600" b="1" i="1" dirty="0">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Calibri" panose="020F0502020204030204" pitchFamily="34" charset="0"/>
            </a:endParaRPr>
          </a:p>
        </p:txBody>
      </p:sp>
    </p:spTree>
    <p:extLst>
      <p:ext uri="{BB962C8B-B14F-4D97-AF65-F5344CB8AC3E}">
        <p14:creationId xmlns:p14="http://schemas.microsoft.com/office/powerpoint/2010/main" val="780023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uper-Bowl-PowePoint-Template" id="{4B85BAAD-0C6C-F540-B978-6556A450101F}" vid="{19AB0D37-A829-6C40-A18C-06351D5B4989}"/>
    </a:ext>
  </a:extLst>
</a:theme>
</file>

<file path=docProps/app.xml><?xml version="1.0" encoding="utf-8"?>
<Properties xmlns="http://schemas.openxmlformats.org/officeDocument/2006/extended-properties" xmlns:vt="http://schemas.openxmlformats.org/officeDocument/2006/docPropsVTypes">
  <Template/>
  <TotalTime>64</TotalTime>
  <Words>2291</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vt:lpstr>
      <vt:lpstr>Office Theme</vt:lpstr>
      <vt:lpstr>Advanced Lane Detection</vt:lpstr>
      <vt:lpstr>Introduction</vt:lpstr>
      <vt:lpstr>Motivation</vt:lpstr>
      <vt:lpstr>Related Work</vt:lpstr>
      <vt:lpstr>Methods</vt:lpstr>
      <vt:lpstr>PowerPoint Presentation</vt:lpstr>
      <vt:lpstr>PowerPoint Presentation</vt:lpstr>
      <vt:lpstr>PowerPoint Presentation</vt:lpstr>
      <vt:lpstr>PowerPoint Presentation</vt:lpstr>
      <vt:lpstr>PowerPoint Presentation</vt:lpstr>
      <vt:lpstr>Results</vt:lpstr>
      <vt:lpstr>Potential Issues or Failures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Sahil</dc:creator>
  <cp:lastModifiedBy>Sahil</cp:lastModifiedBy>
  <cp:revision>3</cp:revision>
  <dcterms:created xsi:type="dcterms:W3CDTF">2022-05-03T09:31:10Z</dcterms:created>
  <dcterms:modified xsi:type="dcterms:W3CDTF">2022-05-03T10:35:35Z</dcterms:modified>
</cp:coreProperties>
</file>