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18288000" cy="10287000"/>
  <p:notesSz cx="6858000" cy="9144000"/>
  <p:embeddedFontLst>
    <p:embeddedFont>
      <p:font typeface="Calibri" panose="020F0502020204030204" pitchFamily="34" charset="0"/>
      <p:regular r:id="rId6"/>
      <p:bold r:id="rId7"/>
      <p:italic r:id="rId8"/>
      <p:boldItalic r:id="rId9"/>
    </p:embeddedFont>
    <p:embeddedFont>
      <p:font typeface="HK Gothic Bold" panose="020B0604020202020204" charset="0"/>
      <p:regular r:id="rId10"/>
      <p:bold r:id="rId11"/>
    </p:embeddedFont>
    <p:embeddedFont>
      <p:font typeface="Heading Now 71-78"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autoAdjust="0"/>
    <p:restoredTop sz="94595" autoAdjust="0"/>
  </p:normalViewPr>
  <p:slideViewPr>
    <p:cSldViewPr>
      <p:cViewPr varScale="1">
        <p:scale>
          <a:sx n="74" d="100"/>
          <a:sy n="74" d="100"/>
        </p:scale>
        <p:origin x="35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273050" y="5854025"/>
            <a:ext cx="17741900" cy="4127500"/>
            <a:chOff x="0" y="0"/>
            <a:chExt cx="4672764" cy="1087078"/>
          </a:xfrm>
        </p:grpSpPr>
        <p:sp>
          <p:nvSpPr>
            <p:cNvPr id="4" name="Freeform 4"/>
            <p:cNvSpPr/>
            <p:nvPr/>
          </p:nvSpPr>
          <p:spPr>
            <a:xfrm>
              <a:off x="0" y="0"/>
              <a:ext cx="4672764" cy="1087078"/>
            </a:xfrm>
            <a:custGeom>
              <a:avLst/>
              <a:gdLst/>
              <a:ahLst/>
              <a:cxnLst/>
              <a:rect l="l" t="t" r="r" b="b"/>
              <a:pathLst>
                <a:path w="4672764" h="1087078">
                  <a:moveTo>
                    <a:pt x="0" y="0"/>
                  </a:moveTo>
                  <a:lnTo>
                    <a:pt x="4672764" y="0"/>
                  </a:lnTo>
                  <a:lnTo>
                    <a:pt x="4672764" y="1087078"/>
                  </a:lnTo>
                  <a:lnTo>
                    <a:pt x="0" y="1087078"/>
                  </a:lnTo>
                  <a:close/>
                </a:path>
              </a:pathLst>
            </a:custGeom>
            <a:solidFill>
              <a:srgbClr val="000000">
                <a:alpha val="0"/>
              </a:srgbClr>
            </a:solidFill>
            <a:ln w="9525" cap="sq">
              <a:solidFill>
                <a:srgbClr val="FFFFFF"/>
              </a:solidFill>
              <a:prstDash val="solid"/>
              <a:miter/>
            </a:ln>
          </p:spPr>
        </p:sp>
        <p:sp>
          <p:nvSpPr>
            <p:cNvPr id="5" name="TextBox 5"/>
            <p:cNvSpPr txBox="1"/>
            <p:nvPr/>
          </p:nvSpPr>
          <p:spPr>
            <a:xfrm>
              <a:off x="0" y="-95250"/>
              <a:ext cx="4672764" cy="1182328"/>
            </a:xfrm>
            <a:prstGeom prst="rect">
              <a:avLst/>
            </a:prstGeom>
          </p:spPr>
          <p:txBody>
            <a:bodyPr lIns="50800" tIns="50800" rIns="50800" bIns="50800" rtlCol="0" anchor="ctr"/>
            <a:lstStyle/>
            <a:p>
              <a:pPr algn="ctr">
                <a:lnSpc>
                  <a:spcPts val="3079"/>
                </a:lnSpc>
              </a:pPr>
              <a:endParaRPr/>
            </a:p>
          </p:txBody>
        </p:sp>
      </p:grpSp>
      <p:sp>
        <p:nvSpPr>
          <p:cNvPr id="6" name="TextBox 6"/>
          <p:cNvSpPr txBox="1"/>
          <p:nvPr/>
        </p:nvSpPr>
        <p:spPr>
          <a:xfrm>
            <a:off x="1028700" y="6378324"/>
            <a:ext cx="6720662" cy="523875"/>
          </a:xfrm>
          <a:prstGeom prst="rect">
            <a:avLst/>
          </a:prstGeom>
        </p:spPr>
        <p:txBody>
          <a:bodyPr lIns="0" tIns="0" rIns="0" bIns="0" rtlCol="0" anchor="t">
            <a:spAutoFit/>
          </a:bodyPr>
          <a:lstStyle/>
          <a:p>
            <a:pPr algn="l">
              <a:lnSpc>
                <a:spcPts val="4200"/>
              </a:lnSpc>
              <a:spcBef>
                <a:spcPct val="0"/>
              </a:spcBef>
            </a:pPr>
            <a:r>
              <a:rPr lang="en-US" sz="3000" b="1">
                <a:solidFill>
                  <a:srgbClr val="FFFFFF"/>
                </a:solidFill>
                <a:latin typeface="HK Gothic Bold"/>
                <a:ea typeface="HK Gothic Bold"/>
                <a:cs typeface="HK Gothic Bold"/>
                <a:sym typeface="HK Gothic Bold"/>
              </a:rPr>
              <a:t>Team Details</a:t>
            </a:r>
          </a:p>
        </p:txBody>
      </p:sp>
      <p:sp>
        <p:nvSpPr>
          <p:cNvPr id="7" name="TextBox 7"/>
          <p:cNvSpPr txBox="1"/>
          <p:nvPr/>
        </p:nvSpPr>
        <p:spPr>
          <a:xfrm>
            <a:off x="1028700" y="7102224"/>
            <a:ext cx="3992862" cy="429895"/>
          </a:xfrm>
          <a:prstGeom prst="rect">
            <a:avLst/>
          </a:prstGeom>
        </p:spPr>
        <p:txBody>
          <a:bodyPr lIns="0" tIns="0" rIns="0" bIns="0" rtlCol="0" anchor="t">
            <a:spAutoFit/>
          </a:bodyPr>
          <a:lstStyle/>
          <a:p>
            <a:pPr algn="l">
              <a:lnSpc>
                <a:spcPts val="3079"/>
              </a:lnSpc>
              <a:spcBef>
                <a:spcPct val="0"/>
              </a:spcBef>
            </a:pPr>
            <a:r>
              <a:rPr lang="en-US" sz="2199" dirty="0">
                <a:solidFill>
                  <a:srgbClr val="C6B79B"/>
                </a:solidFill>
                <a:latin typeface="Heading Now 71-78"/>
                <a:ea typeface="Heading Now 71-78"/>
                <a:cs typeface="Heading Now 71-78"/>
                <a:sym typeface="Heading Now 71-78"/>
              </a:rPr>
              <a:t>Team Member 1 (Leader): </a:t>
            </a:r>
          </a:p>
        </p:txBody>
      </p:sp>
      <p:sp>
        <p:nvSpPr>
          <p:cNvPr id="8" name="TextBox 8"/>
          <p:cNvSpPr txBox="1"/>
          <p:nvPr/>
        </p:nvSpPr>
        <p:spPr>
          <a:xfrm>
            <a:off x="5001333" y="7102224"/>
            <a:ext cx="4122438" cy="397545"/>
          </a:xfrm>
          <a:prstGeom prst="rect">
            <a:avLst/>
          </a:prstGeom>
        </p:spPr>
        <p:txBody>
          <a:bodyPr wrap="square" lIns="0" tIns="0" rIns="0" bIns="0" rtlCol="0" anchor="t">
            <a:spAutoFit/>
          </a:bodyPr>
          <a:lstStyle/>
          <a:p>
            <a:pPr>
              <a:lnSpc>
                <a:spcPts val="3079"/>
              </a:lnSpc>
              <a:spcBef>
                <a:spcPct val="0"/>
              </a:spcBef>
            </a:pPr>
            <a:r>
              <a:rPr lang="en-US" sz="2199" dirty="0" err="1" smtClean="0">
                <a:solidFill>
                  <a:srgbClr val="FFFFFF"/>
                </a:solidFill>
                <a:latin typeface="Heading Now 71-78"/>
                <a:ea typeface="Heading Now 71-78"/>
                <a:cs typeface="Heading Now 71-78"/>
                <a:sym typeface="Heading Now 71-78"/>
              </a:rPr>
              <a:t>Ravindran</a:t>
            </a:r>
            <a:endParaRPr lang="en-US" sz="2199" dirty="0">
              <a:solidFill>
                <a:srgbClr val="FFFFFF"/>
              </a:solidFill>
              <a:latin typeface="Heading Now 71-78"/>
              <a:ea typeface="Heading Now 71-78"/>
              <a:cs typeface="Heading Now 71-78"/>
              <a:sym typeface="Heading Now 71-78"/>
            </a:endParaRPr>
          </a:p>
        </p:txBody>
      </p:sp>
      <p:sp>
        <p:nvSpPr>
          <p:cNvPr id="9" name="TextBox 9"/>
          <p:cNvSpPr txBox="1"/>
          <p:nvPr/>
        </p:nvSpPr>
        <p:spPr>
          <a:xfrm>
            <a:off x="1028700" y="7712356"/>
            <a:ext cx="3815062" cy="429895"/>
          </a:xfrm>
          <a:prstGeom prst="rect">
            <a:avLst/>
          </a:prstGeom>
        </p:spPr>
        <p:txBody>
          <a:bodyPr lIns="0" tIns="0" rIns="0" bIns="0" rtlCol="0" anchor="t">
            <a:spAutoFit/>
          </a:bodyPr>
          <a:lstStyle/>
          <a:p>
            <a:pPr marL="0" lvl="0" indent="0" algn="l">
              <a:lnSpc>
                <a:spcPts val="3079"/>
              </a:lnSpc>
              <a:spcBef>
                <a:spcPct val="0"/>
              </a:spcBef>
            </a:pPr>
            <a:r>
              <a:rPr lang="en-US" sz="2199" u="none" strike="noStrike" dirty="0">
                <a:solidFill>
                  <a:srgbClr val="C6B79B"/>
                </a:solidFill>
                <a:latin typeface="Heading Now 71-78"/>
                <a:ea typeface="Heading Now 71-78"/>
                <a:cs typeface="Heading Now 71-78"/>
                <a:sym typeface="Heading Now 71-78"/>
              </a:rPr>
              <a:t>Team Member 2: </a:t>
            </a:r>
          </a:p>
        </p:txBody>
      </p:sp>
      <p:sp>
        <p:nvSpPr>
          <p:cNvPr id="10" name="TextBox 10"/>
          <p:cNvSpPr txBox="1"/>
          <p:nvPr/>
        </p:nvSpPr>
        <p:spPr>
          <a:xfrm>
            <a:off x="1028700" y="8322488"/>
            <a:ext cx="3815062" cy="429895"/>
          </a:xfrm>
          <a:prstGeom prst="rect">
            <a:avLst/>
          </a:prstGeom>
        </p:spPr>
        <p:txBody>
          <a:bodyPr lIns="0" tIns="0" rIns="0" bIns="0" rtlCol="0" anchor="t">
            <a:spAutoFit/>
          </a:bodyPr>
          <a:lstStyle/>
          <a:p>
            <a:pPr marL="0" lvl="0" indent="0" algn="l">
              <a:lnSpc>
                <a:spcPts val="3079"/>
              </a:lnSpc>
              <a:spcBef>
                <a:spcPct val="0"/>
              </a:spcBef>
            </a:pPr>
            <a:r>
              <a:rPr lang="en-US" sz="2199" u="none" strike="noStrike">
                <a:solidFill>
                  <a:srgbClr val="C6B79B"/>
                </a:solidFill>
                <a:latin typeface="Heading Now 71-78"/>
                <a:ea typeface="Heading Now 71-78"/>
                <a:cs typeface="Heading Now 71-78"/>
                <a:sym typeface="Heading Now 71-78"/>
              </a:rPr>
              <a:t>Team Member 3: </a:t>
            </a:r>
          </a:p>
        </p:txBody>
      </p:sp>
      <p:sp>
        <p:nvSpPr>
          <p:cNvPr id="11" name="TextBox 11"/>
          <p:cNvSpPr txBox="1"/>
          <p:nvPr/>
        </p:nvSpPr>
        <p:spPr>
          <a:xfrm>
            <a:off x="1028700" y="8828405"/>
            <a:ext cx="3815062" cy="429895"/>
          </a:xfrm>
          <a:prstGeom prst="rect">
            <a:avLst/>
          </a:prstGeom>
        </p:spPr>
        <p:txBody>
          <a:bodyPr lIns="0" tIns="0" rIns="0" bIns="0" rtlCol="0" anchor="t">
            <a:spAutoFit/>
          </a:bodyPr>
          <a:lstStyle/>
          <a:p>
            <a:pPr marL="0" lvl="0" indent="0" algn="l">
              <a:lnSpc>
                <a:spcPts val="3079"/>
              </a:lnSpc>
              <a:spcBef>
                <a:spcPct val="0"/>
              </a:spcBef>
            </a:pPr>
            <a:r>
              <a:rPr lang="en-US" sz="2199" u="none" strike="noStrike">
                <a:solidFill>
                  <a:srgbClr val="C6B79B"/>
                </a:solidFill>
                <a:latin typeface="Heading Now 71-78"/>
                <a:ea typeface="Heading Now 71-78"/>
                <a:cs typeface="Heading Now 71-78"/>
                <a:sym typeface="Heading Now 71-78"/>
              </a:rPr>
              <a:t>Team Member 4: </a:t>
            </a:r>
          </a:p>
        </p:txBody>
      </p:sp>
      <p:sp>
        <p:nvSpPr>
          <p:cNvPr id="12" name="TextBox 12"/>
          <p:cNvSpPr txBox="1"/>
          <p:nvPr/>
        </p:nvSpPr>
        <p:spPr>
          <a:xfrm>
            <a:off x="10123909" y="7134502"/>
            <a:ext cx="3075087" cy="429895"/>
          </a:xfrm>
          <a:prstGeom prst="rect">
            <a:avLst/>
          </a:prstGeom>
        </p:spPr>
        <p:txBody>
          <a:bodyPr lIns="0" tIns="0" rIns="0" bIns="0" rtlCol="0" anchor="t">
            <a:spAutoFit/>
          </a:bodyPr>
          <a:lstStyle/>
          <a:p>
            <a:pPr algn="ctr">
              <a:lnSpc>
                <a:spcPts val="3079"/>
              </a:lnSpc>
              <a:spcBef>
                <a:spcPct val="0"/>
              </a:spcBef>
            </a:pPr>
            <a:r>
              <a:rPr lang="en-US" sz="2199" dirty="0" err="1">
                <a:solidFill>
                  <a:srgbClr val="C6B79B"/>
                </a:solidFill>
                <a:latin typeface="Heading Now 71-78"/>
                <a:ea typeface="Heading Now 71-78"/>
                <a:cs typeface="Heading Now 71-78"/>
                <a:sym typeface="Heading Now 71-78"/>
              </a:rPr>
              <a:t>Organisation</a:t>
            </a:r>
            <a:r>
              <a:rPr lang="en-US" sz="2199" dirty="0">
                <a:solidFill>
                  <a:srgbClr val="C6B79B"/>
                </a:solidFill>
                <a:latin typeface="Heading Now 71-78"/>
                <a:ea typeface="Heading Now 71-78"/>
                <a:cs typeface="Heading Now 71-78"/>
                <a:sym typeface="Heading Now 71-78"/>
              </a:rPr>
              <a:t> Name: </a:t>
            </a:r>
          </a:p>
        </p:txBody>
      </p:sp>
      <p:sp>
        <p:nvSpPr>
          <p:cNvPr id="13" name="TextBox 13"/>
          <p:cNvSpPr txBox="1"/>
          <p:nvPr/>
        </p:nvSpPr>
        <p:spPr>
          <a:xfrm>
            <a:off x="10106645" y="7719655"/>
            <a:ext cx="3535189" cy="429895"/>
          </a:xfrm>
          <a:prstGeom prst="rect">
            <a:avLst/>
          </a:prstGeom>
        </p:spPr>
        <p:txBody>
          <a:bodyPr lIns="0" tIns="0" rIns="0" bIns="0" rtlCol="0" anchor="t">
            <a:spAutoFit/>
          </a:bodyPr>
          <a:lstStyle/>
          <a:p>
            <a:pPr algn="ctr">
              <a:lnSpc>
                <a:spcPts val="3079"/>
              </a:lnSpc>
              <a:spcBef>
                <a:spcPct val="0"/>
              </a:spcBef>
            </a:pPr>
            <a:r>
              <a:rPr lang="en-US" sz="2199">
                <a:solidFill>
                  <a:srgbClr val="C6B79B"/>
                </a:solidFill>
                <a:latin typeface="Heading Now 71-78"/>
                <a:ea typeface="Heading Now 71-78"/>
                <a:cs typeface="Heading Now 71-78"/>
                <a:sym typeface="Heading Now 71-78"/>
              </a:rPr>
              <a:t>Email Id (Team Leader):</a:t>
            </a:r>
          </a:p>
        </p:txBody>
      </p:sp>
      <p:sp>
        <p:nvSpPr>
          <p:cNvPr id="14" name="TextBox 14"/>
          <p:cNvSpPr txBox="1"/>
          <p:nvPr/>
        </p:nvSpPr>
        <p:spPr>
          <a:xfrm>
            <a:off x="5467780" y="4464050"/>
            <a:ext cx="7352440" cy="718145"/>
          </a:xfrm>
          <a:prstGeom prst="rect">
            <a:avLst/>
          </a:prstGeom>
        </p:spPr>
        <p:txBody>
          <a:bodyPr lIns="0" tIns="0" rIns="0" bIns="0" rtlCol="0" anchor="t">
            <a:spAutoFit/>
          </a:bodyPr>
          <a:lstStyle/>
          <a:p>
            <a:pPr algn="ctr">
              <a:lnSpc>
                <a:spcPts val="5599"/>
              </a:lnSpc>
              <a:spcBef>
                <a:spcPct val="0"/>
              </a:spcBef>
            </a:pPr>
            <a:r>
              <a:rPr lang="en-IN" sz="4000" b="1" dirty="0" smtClean="0">
                <a:solidFill>
                  <a:srgbClr val="FF0000"/>
                </a:solidFill>
              </a:rPr>
              <a:t>GrandHealth AI</a:t>
            </a:r>
            <a:endParaRPr lang="en-US" sz="3999" b="1" dirty="0">
              <a:solidFill>
                <a:srgbClr val="FF0000"/>
              </a:solidFill>
              <a:latin typeface="HK Gothic Bold"/>
              <a:ea typeface="HK Gothic Bold"/>
              <a:cs typeface="HK Gothic Bold"/>
              <a:sym typeface="HK Gothic Bold"/>
            </a:endParaRPr>
          </a:p>
        </p:txBody>
      </p:sp>
      <p:sp>
        <p:nvSpPr>
          <p:cNvPr id="15" name="TextBox 15"/>
          <p:cNvSpPr txBox="1"/>
          <p:nvPr/>
        </p:nvSpPr>
        <p:spPr>
          <a:xfrm>
            <a:off x="10134997" y="8329786"/>
            <a:ext cx="4861620" cy="429895"/>
          </a:xfrm>
          <a:prstGeom prst="rect">
            <a:avLst/>
          </a:prstGeom>
        </p:spPr>
        <p:txBody>
          <a:bodyPr lIns="0" tIns="0" rIns="0" bIns="0" rtlCol="0" anchor="t">
            <a:spAutoFit/>
          </a:bodyPr>
          <a:lstStyle/>
          <a:p>
            <a:pPr algn="ctr">
              <a:lnSpc>
                <a:spcPts val="3079"/>
              </a:lnSpc>
              <a:spcBef>
                <a:spcPct val="0"/>
              </a:spcBef>
            </a:pPr>
            <a:r>
              <a:rPr lang="en-US" sz="2199">
                <a:solidFill>
                  <a:srgbClr val="C6B79B"/>
                </a:solidFill>
                <a:latin typeface="Heading Now 71-78"/>
                <a:ea typeface="Heading Now 71-78"/>
                <a:cs typeface="Heading Now 71-78"/>
                <a:sym typeface="Heading Now 71-78"/>
              </a:rPr>
              <a:t>Contact Number (Team Leader):</a:t>
            </a:r>
          </a:p>
        </p:txBody>
      </p:sp>
      <p:sp>
        <p:nvSpPr>
          <p:cNvPr id="16" name="TextBox 16"/>
          <p:cNvSpPr txBox="1"/>
          <p:nvPr/>
        </p:nvSpPr>
        <p:spPr>
          <a:xfrm>
            <a:off x="3989836" y="7732144"/>
            <a:ext cx="3535189" cy="366319"/>
          </a:xfrm>
          <a:prstGeom prst="rect">
            <a:avLst/>
          </a:prstGeom>
        </p:spPr>
        <p:txBody>
          <a:bodyPr wrap="square" lIns="0" tIns="0" rIns="0" bIns="0" rtlCol="0" anchor="t">
            <a:spAutoFit/>
          </a:bodyPr>
          <a:lstStyle/>
          <a:p>
            <a:pPr>
              <a:lnSpc>
                <a:spcPts val="3079"/>
              </a:lnSpc>
              <a:spcBef>
                <a:spcPct val="0"/>
              </a:spcBef>
            </a:pPr>
            <a:r>
              <a:rPr lang="en-US" sz="2199" dirty="0">
                <a:solidFill>
                  <a:srgbClr val="FFFFFF"/>
                </a:solidFill>
                <a:latin typeface="Heading Now 71-78"/>
                <a:ea typeface="Heading Now 71-78"/>
                <a:cs typeface="Heading Now 71-78"/>
                <a:sym typeface="Heading Now 71-78"/>
              </a:rPr>
              <a:t>Type name here</a:t>
            </a:r>
          </a:p>
        </p:txBody>
      </p:sp>
      <p:sp>
        <p:nvSpPr>
          <p:cNvPr id="17" name="TextBox 17"/>
          <p:cNvSpPr txBox="1"/>
          <p:nvPr/>
        </p:nvSpPr>
        <p:spPr>
          <a:xfrm>
            <a:off x="3989836" y="8322488"/>
            <a:ext cx="3949791" cy="366319"/>
          </a:xfrm>
          <a:prstGeom prst="rect">
            <a:avLst/>
          </a:prstGeom>
        </p:spPr>
        <p:txBody>
          <a:bodyPr wrap="square" lIns="0" tIns="0" rIns="0" bIns="0" rtlCol="0" anchor="t">
            <a:spAutoFit/>
          </a:bodyPr>
          <a:lstStyle/>
          <a:p>
            <a:pPr>
              <a:lnSpc>
                <a:spcPts val="3079"/>
              </a:lnSpc>
              <a:spcBef>
                <a:spcPct val="0"/>
              </a:spcBef>
            </a:pPr>
            <a:r>
              <a:rPr lang="en-US" sz="2199" dirty="0">
                <a:solidFill>
                  <a:srgbClr val="FFFFFF"/>
                </a:solidFill>
                <a:latin typeface="Heading Now 71-78"/>
                <a:ea typeface="Heading Now 71-78"/>
                <a:cs typeface="Heading Now 71-78"/>
                <a:sym typeface="Heading Now 71-78"/>
              </a:rPr>
              <a:t>Type name here</a:t>
            </a:r>
          </a:p>
        </p:txBody>
      </p:sp>
      <p:sp>
        <p:nvSpPr>
          <p:cNvPr id="18" name="TextBox 18"/>
          <p:cNvSpPr txBox="1"/>
          <p:nvPr/>
        </p:nvSpPr>
        <p:spPr>
          <a:xfrm>
            <a:off x="3989836" y="8828405"/>
            <a:ext cx="3439429" cy="366319"/>
          </a:xfrm>
          <a:prstGeom prst="rect">
            <a:avLst/>
          </a:prstGeom>
        </p:spPr>
        <p:txBody>
          <a:bodyPr wrap="square" lIns="0" tIns="0" rIns="0" bIns="0" rtlCol="0" anchor="t">
            <a:spAutoFit/>
          </a:bodyPr>
          <a:lstStyle/>
          <a:p>
            <a:pPr>
              <a:lnSpc>
                <a:spcPts val="3079"/>
              </a:lnSpc>
              <a:spcBef>
                <a:spcPct val="0"/>
              </a:spcBef>
            </a:pPr>
            <a:r>
              <a:rPr lang="en-US" sz="2199" dirty="0">
                <a:solidFill>
                  <a:srgbClr val="FFFFFF"/>
                </a:solidFill>
                <a:latin typeface="Heading Now 71-78"/>
                <a:ea typeface="Heading Now 71-78"/>
                <a:cs typeface="Heading Now 71-78"/>
                <a:sym typeface="Heading Now 71-78"/>
              </a:rPr>
              <a:t>Type name here</a:t>
            </a:r>
          </a:p>
        </p:txBody>
      </p:sp>
      <p:sp>
        <p:nvSpPr>
          <p:cNvPr id="19" name="TextBox 19"/>
          <p:cNvSpPr txBox="1"/>
          <p:nvPr/>
        </p:nvSpPr>
        <p:spPr>
          <a:xfrm>
            <a:off x="13416905" y="7134503"/>
            <a:ext cx="3423295" cy="397545"/>
          </a:xfrm>
          <a:prstGeom prst="rect">
            <a:avLst/>
          </a:prstGeom>
        </p:spPr>
        <p:txBody>
          <a:bodyPr wrap="square" lIns="0" tIns="0" rIns="0" bIns="0" rtlCol="0" anchor="t">
            <a:spAutoFit/>
          </a:bodyPr>
          <a:lstStyle/>
          <a:p>
            <a:pPr>
              <a:lnSpc>
                <a:spcPts val="3079"/>
              </a:lnSpc>
              <a:spcBef>
                <a:spcPct val="0"/>
              </a:spcBef>
            </a:pPr>
            <a:r>
              <a:rPr lang="en-US" sz="2199" dirty="0" err="1" smtClean="0">
                <a:solidFill>
                  <a:srgbClr val="FFFFFF"/>
                </a:solidFill>
                <a:latin typeface="Heading Now 71-78"/>
                <a:ea typeface="Heading Now 71-78"/>
                <a:cs typeface="Heading Now 71-78"/>
                <a:sym typeface="Heading Now 71-78"/>
              </a:rPr>
              <a:t>DevopZ</a:t>
            </a:r>
            <a:r>
              <a:rPr lang="en-US" sz="2199" dirty="0" smtClean="0">
                <a:solidFill>
                  <a:srgbClr val="FFFFFF"/>
                </a:solidFill>
                <a:latin typeface="Heading Now 71-78"/>
                <a:ea typeface="Heading Now 71-78"/>
                <a:cs typeface="Heading Now 71-78"/>
                <a:sym typeface="Heading Now 71-78"/>
              </a:rPr>
              <a:t> Consultants.</a:t>
            </a:r>
            <a:endParaRPr lang="en-US" sz="2199" dirty="0">
              <a:solidFill>
                <a:srgbClr val="FFFFFF"/>
              </a:solidFill>
              <a:latin typeface="Heading Now 71-78"/>
              <a:ea typeface="Heading Now 71-78"/>
              <a:cs typeface="Heading Now 71-78"/>
              <a:sym typeface="Heading Now 71-78"/>
            </a:endParaRPr>
          </a:p>
        </p:txBody>
      </p:sp>
      <p:sp>
        <p:nvSpPr>
          <p:cNvPr id="20" name="TextBox 20"/>
          <p:cNvSpPr txBox="1"/>
          <p:nvPr/>
        </p:nvSpPr>
        <p:spPr>
          <a:xfrm>
            <a:off x="13709129" y="7712284"/>
            <a:ext cx="4442346" cy="397545"/>
          </a:xfrm>
          <a:prstGeom prst="rect">
            <a:avLst/>
          </a:prstGeom>
        </p:spPr>
        <p:txBody>
          <a:bodyPr wrap="square" lIns="0" tIns="0" rIns="0" bIns="0" rtlCol="0" anchor="t">
            <a:spAutoFit/>
          </a:bodyPr>
          <a:lstStyle/>
          <a:p>
            <a:pPr>
              <a:lnSpc>
                <a:spcPts val="3079"/>
              </a:lnSpc>
              <a:spcBef>
                <a:spcPct val="0"/>
              </a:spcBef>
            </a:pPr>
            <a:r>
              <a:rPr lang="en-US" sz="2199" dirty="0" smtClean="0">
                <a:solidFill>
                  <a:srgbClr val="FFFFFF"/>
                </a:solidFill>
                <a:latin typeface="Heading Now 71-78"/>
                <a:ea typeface="Heading Now 71-78"/>
                <a:cs typeface="Heading Now 71-78"/>
                <a:sym typeface="Heading Now 71-78"/>
              </a:rPr>
              <a:t>ravi@devopzconsultants.com</a:t>
            </a:r>
            <a:endParaRPr lang="en-US" sz="2199" dirty="0">
              <a:solidFill>
                <a:srgbClr val="FFFFFF"/>
              </a:solidFill>
              <a:latin typeface="Heading Now 71-78"/>
              <a:ea typeface="Heading Now 71-78"/>
              <a:cs typeface="Heading Now 71-78"/>
              <a:sym typeface="Heading Now 71-78"/>
            </a:endParaRPr>
          </a:p>
        </p:txBody>
      </p:sp>
      <p:sp>
        <p:nvSpPr>
          <p:cNvPr id="21" name="TextBox 21"/>
          <p:cNvSpPr txBox="1"/>
          <p:nvPr/>
        </p:nvSpPr>
        <p:spPr>
          <a:xfrm>
            <a:off x="15228788" y="8329786"/>
            <a:ext cx="2678212" cy="366319"/>
          </a:xfrm>
          <a:prstGeom prst="rect">
            <a:avLst/>
          </a:prstGeom>
        </p:spPr>
        <p:txBody>
          <a:bodyPr wrap="square" lIns="0" tIns="0" rIns="0" bIns="0" rtlCol="0" anchor="t">
            <a:spAutoFit/>
          </a:bodyPr>
          <a:lstStyle/>
          <a:p>
            <a:pPr>
              <a:lnSpc>
                <a:spcPts val="3079"/>
              </a:lnSpc>
              <a:spcBef>
                <a:spcPct val="0"/>
              </a:spcBef>
            </a:pPr>
            <a:r>
              <a:rPr lang="en-US" sz="2199" dirty="0" smtClean="0">
                <a:solidFill>
                  <a:srgbClr val="FFFFFF"/>
                </a:solidFill>
                <a:latin typeface="Heading Now 71-78"/>
                <a:ea typeface="Heading Now 71-78"/>
                <a:cs typeface="Heading Now 71-78"/>
                <a:sym typeface="Heading Now 71-78"/>
              </a:rPr>
              <a:t>90033 69718</a:t>
            </a:r>
            <a:endParaRPr lang="en-US" sz="2199" dirty="0">
              <a:solidFill>
                <a:srgbClr val="FFFFFF"/>
              </a:solidFill>
              <a:latin typeface="Heading Now 71-78"/>
              <a:ea typeface="Heading Now 71-78"/>
              <a:cs typeface="Heading Now 71-78"/>
              <a:sym typeface="Heading Now 71-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105801" y="-111173"/>
            <a:ext cx="11382375" cy="4301827"/>
            <a:chOff x="-47664" y="-95250"/>
            <a:chExt cx="2997827" cy="1132991"/>
          </a:xfrm>
        </p:grpSpPr>
        <p:sp>
          <p:nvSpPr>
            <p:cNvPr id="3" name="Freeform 3"/>
            <p:cNvSpPr/>
            <p:nvPr/>
          </p:nvSpPr>
          <p:spPr>
            <a:xfrm>
              <a:off x="-47664" y="532668"/>
              <a:ext cx="2950163" cy="505073"/>
            </a:xfrm>
            <a:custGeom>
              <a:avLst/>
              <a:gdLst/>
              <a:ahLst/>
              <a:cxnLst/>
              <a:rect l="l" t="t" r="r" b="b"/>
              <a:pathLst>
                <a:path w="2950163" h="505073">
                  <a:moveTo>
                    <a:pt x="0" y="0"/>
                  </a:moveTo>
                  <a:lnTo>
                    <a:pt x="2950163" y="0"/>
                  </a:lnTo>
                  <a:lnTo>
                    <a:pt x="2950163" y="505073"/>
                  </a:lnTo>
                  <a:lnTo>
                    <a:pt x="0" y="505073"/>
                  </a:lnTo>
                  <a:close/>
                </a:path>
              </a:pathLst>
            </a:custGeom>
            <a:solidFill>
              <a:srgbClr val="000000">
                <a:alpha val="0"/>
              </a:srgbClr>
            </a:solidFill>
            <a:ln w="9525" cap="sq">
              <a:solidFill>
                <a:srgbClr val="000000"/>
              </a:solidFill>
              <a:prstDash val="solid"/>
              <a:miter/>
            </a:ln>
          </p:spPr>
        </p:sp>
        <p:sp>
          <p:nvSpPr>
            <p:cNvPr id="4" name="TextBox 4"/>
            <p:cNvSpPr txBox="1"/>
            <p:nvPr/>
          </p:nvSpPr>
          <p:spPr>
            <a:xfrm>
              <a:off x="0" y="-95250"/>
              <a:ext cx="2950163" cy="600323"/>
            </a:xfrm>
            <a:prstGeom prst="rect">
              <a:avLst/>
            </a:prstGeom>
          </p:spPr>
          <p:txBody>
            <a:bodyPr lIns="50800" tIns="50800" rIns="50800" bIns="50800" rtlCol="0" anchor="ctr"/>
            <a:lstStyle/>
            <a:p>
              <a:pPr algn="ctr">
                <a:lnSpc>
                  <a:spcPts val="3079"/>
                </a:lnSpc>
              </a:pPr>
              <a:endParaRPr/>
            </a:p>
          </p:txBody>
        </p:sp>
      </p:grpSp>
      <p:sp>
        <p:nvSpPr>
          <p:cNvPr id="5" name="TextBox 5"/>
          <p:cNvSpPr txBox="1"/>
          <p:nvPr/>
        </p:nvSpPr>
        <p:spPr>
          <a:xfrm>
            <a:off x="484134" y="450684"/>
            <a:ext cx="6269216" cy="679450"/>
          </a:xfrm>
          <a:prstGeom prst="rect">
            <a:avLst/>
          </a:prstGeom>
        </p:spPr>
        <p:txBody>
          <a:bodyPr lIns="0" tIns="0" rIns="0" bIns="0" rtlCol="0" anchor="t">
            <a:spAutoFit/>
          </a:bodyPr>
          <a:lstStyle/>
          <a:p>
            <a:pPr algn="l">
              <a:lnSpc>
                <a:spcPts val="5599"/>
              </a:lnSpc>
              <a:spcBef>
                <a:spcPct val="0"/>
              </a:spcBef>
            </a:pPr>
            <a:r>
              <a:rPr lang="en-US" sz="3999" b="1">
                <a:solidFill>
                  <a:srgbClr val="000000"/>
                </a:solidFill>
                <a:latin typeface="HK Gothic Bold"/>
                <a:ea typeface="HK Gothic Bold"/>
                <a:cs typeface="HK Gothic Bold"/>
                <a:sym typeface="HK Gothic Bold"/>
              </a:rPr>
              <a:t>Problem Statement</a:t>
            </a:r>
          </a:p>
        </p:txBody>
      </p:sp>
      <p:sp>
        <p:nvSpPr>
          <p:cNvPr id="6" name="TextBox 6"/>
          <p:cNvSpPr txBox="1"/>
          <p:nvPr/>
        </p:nvSpPr>
        <p:spPr>
          <a:xfrm>
            <a:off x="1264982" y="2273134"/>
            <a:ext cx="4518537" cy="1210945"/>
          </a:xfrm>
          <a:prstGeom prst="rect">
            <a:avLst/>
          </a:prstGeom>
        </p:spPr>
        <p:txBody>
          <a:bodyPr lIns="0" tIns="0" rIns="0" bIns="0" rtlCol="0" anchor="t">
            <a:spAutoFit/>
          </a:bodyPr>
          <a:lstStyle/>
          <a:p>
            <a:pPr algn="l">
              <a:lnSpc>
                <a:spcPts val="3079"/>
              </a:lnSpc>
              <a:spcBef>
                <a:spcPct val="0"/>
              </a:spcBef>
            </a:pPr>
            <a:r>
              <a:rPr lang="en-US" sz="2199">
                <a:solidFill>
                  <a:srgbClr val="000000"/>
                </a:solidFill>
                <a:latin typeface="Heading Now 71-78"/>
                <a:ea typeface="Heading Now 71-78"/>
                <a:cs typeface="Heading Now 71-78"/>
                <a:sym typeface="Heading Now 71-78"/>
              </a:rPr>
              <a:t>Briefly describe the healthcare problem you are addressing.</a:t>
            </a:r>
          </a:p>
        </p:txBody>
      </p:sp>
      <p:sp>
        <p:nvSpPr>
          <p:cNvPr id="7" name="TextBox 7"/>
          <p:cNvSpPr txBox="1"/>
          <p:nvPr/>
        </p:nvSpPr>
        <p:spPr>
          <a:xfrm>
            <a:off x="1339541" y="7639353"/>
            <a:ext cx="4443977" cy="820420"/>
          </a:xfrm>
          <a:prstGeom prst="rect">
            <a:avLst/>
          </a:prstGeom>
        </p:spPr>
        <p:txBody>
          <a:bodyPr lIns="0" tIns="0" rIns="0" bIns="0" rtlCol="0" anchor="t">
            <a:spAutoFit/>
          </a:bodyPr>
          <a:lstStyle/>
          <a:p>
            <a:pPr algn="l">
              <a:lnSpc>
                <a:spcPts val="3079"/>
              </a:lnSpc>
              <a:spcBef>
                <a:spcPct val="0"/>
              </a:spcBef>
            </a:pPr>
            <a:r>
              <a:rPr lang="en-US" sz="2199">
                <a:solidFill>
                  <a:srgbClr val="000000"/>
                </a:solidFill>
                <a:latin typeface="Heading Now 71-78"/>
                <a:ea typeface="Heading Now 71-78"/>
                <a:cs typeface="Heading Now 71-78"/>
                <a:sym typeface="Heading Now 71-78"/>
              </a:rPr>
              <a:t>Why is this solution impactful?</a:t>
            </a:r>
          </a:p>
        </p:txBody>
      </p:sp>
      <p:sp>
        <p:nvSpPr>
          <p:cNvPr id="8" name="TextBox 8"/>
          <p:cNvSpPr txBox="1"/>
          <p:nvPr/>
        </p:nvSpPr>
        <p:spPr>
          <a:xfrm>
            <a:off x="1264982" y="4628349"/>
            <a:ext cx="4518537" cy="820420"/>
          </a:xfrm>
          <a:prstGeom prst="rect">
            <a:avLst/>
          </a:prstGeom>
        </p:spPr>
        <p:txBody>
          <a:bodyPr lIns="0" tIns="0" rIns="0" bIns="0" rtlCol="0" anchor="t">
            <a:spAutoFit/>
          </a:bodyPr>
          <a:lstStyle/>
          <a:p>
            <a:pPr algn="l">
              <a:lnSpc>
                <a:spcPts val="3079"/>
              </a:lnSpc>
              <a:spcBef>
                <a:spcPct val="0"/>
              </a:spcBef>
            </a:pPr>
            <a:r>
              <a:rPr lang="en-US" sz="2199" dirty="0">
                <a:solidFill>
                  <a:srgbClr val="000000"/>
                </a:solidFill>
                <a:latin typeface="Heading Now 71-78"/>
                <a:ea typeface="Heading Now 71-78"/>
                <a:cs typeface="Heading Now 71-78"/>
                <a:sym typeface="Heading Now 71-78"/>
              </a:rPr>
              <a:t>What is your proposed AI solution?</a:t>
            </a:r>
          </a:p>
        </p:txBody>
      </p:sp>
      <p:grpSp>
        <p:nvGrpSpPr>
          <p:cNvPr id="9" name="Group 9"/>
          <p:cNvGrpSpPr/>
          <p:nvPr/>
        </p:nvGrpSpPr>
        <p:grpSpPr>
          <a:xfrm>
            <a:off x="6057900" y="4628984"/>
            <a:ext cx="11201400" cy="2683344"/>
            <a:chOff x="0" y="0"/>
            <a:chExt cx="2950163" cy="706724"/>
          </a:xfrm>
        </p:grpSpPr>
        <p:sp>
          <p:nvSpPr>
            <p:cNvPr id="10" name="Freeform 10"/>
            <p:cNvSpPr/>
            <p:nvPr/>
          </p:nvSpPr>
          <p:spPr>
            <a:xfrm>
              <a:off x="0" y="0"/>
              <a:ext cx="2950163" cy="706724"/>
            </a:xfrm>
            <a:custGeom>
              <a:avLst/>
              <a:gdLst/>
              <a:ahLst/>
              <a:cxnLst/>
              <a:rect l="l" t="t" r="r" b="b"/>
              <a:pathLst>
                <a:path w="2950163" h="706724">
                  <a:moveTo>
                    <a:pt x="0" y="0"/>
                  </a:moveTo>
                  <a:lnTo>
                    <a:pt x="2950163" y="0"/>
                  </a:lnTo>
                  <a:lnTo>
                    <a:pt x="2950163" y="706724"/>
                  </a:lnTo>
                  <a:lnTo>
                    <a:pt x="0" y="706724"/>
                  </a:lnTo>
                  <a:close/>
                </a:path>
              </a:pathLst>
            </a:custGeom>
            <a:solidFill>
              <a:srgbClr val="000000">
                <a:alpha val="0"/>
              </a:srgbClr>
            </a:solidFill>
            <a:ln w="9525" cap="sq">
              <a:solidFill>
                <a:srgbClr val="000000"/>
              </a:solidFill>
              <a:prstDash val="solid"/>
              <a:miter/>
            </a:ln>
          </p:spPr>
        </p:sp>
        <p:sp>
          <p:nvSpPr>
            <p:cNvPr id="11" name="TextBox 11"/>
            <p:cNvSpPr txBox="1"/>
            <p:nvPr/>
          </p:nvSpPr>
          <p:spPr>
            <a:xfrm>
              <a:off x="0" y="-95250"/>
              <a:ext cx="2950163" cy="801974"/>
            </a:xfrm>
            <a:prstGeom prst="rect">
              <a:avLst/>
            </a:prstGeom>
          </p:spPr>
          <p:txBody>
            <a:bodyPr lIns="50800" tIns="50800" rIns="50800" bIns="50800" rtlCol="0" anchor="ctr"/>
            <a:lstStyle/>
            <a:p>
              <a:pPr algn="ctr">
                <a:lnSpc>
                  <a:spcPts val="3079"/>
                </a:lnSpc>
              </a:pPr>
              <a:endParaRPr/>
            </a:p>
          </p:txBody>
        </p:sp>
      </p:grpSp>
      <p:grpSp>
        <p:nvGrpSpPr>
          <p:cNvPr id="12" name="Group 12"/>
          <p:cNvGrpSpPr/>
          <p:nvPr/>
        </p:nvGrpSpPr>
        <p:grpSpPr>
          <a:xfrm>
            <a:off x="6057900" y="7674913"/>
            <a:ext cx="11201400" cy="1917700"/>
            <a:chOff x="0" y="0"/>
            <a:chExt cx="2950163" cy="505073"/>
          </a:xfrm>
        </p:grpSpPr>
        <p:sp>
          <p:nvSpPr>
            <p:cNvPr id="13" name="Freeform 13"/>
            <p:cNvSpPr/>
            <p:nvPr/>
          </p:nvSpPr>
          <p:spPr>
            <a:xfrm>
              <a:off x="0" y="0"/>
              <a:ext cx="2950163" cy="505073"/>
            </a:xfrm>
            <a:custGeom>
              <a:avLst/>
              <a:gdLst/>
              <a:ahLst/>
              <a:cxnLst/>
              <a:rect l="l" t="t" r="r" b="b"/>
              <a:pathLst>
                <a:path w="2950163" h="505073">
                  <a:moveTo>
                    <a:pt x="0" y="0"/>
                  </a:moveTo>
                  <a:lnTo>
                    <a:pt x="2950163" y="0"/>
                  </a:lnTo>
                  <a:lnTo>
                    <a:pt x="2950163" y="505073"/>
                  </a:lnTo>
                  <a:lnTo>
                    <a:pt x="0" y="505073"/>
                  </a:lnTo>
                  <a:close/>
                </a:path>
              </a:pathLst>
            </a:custGeom>
            <a:solidFill>
              <a:srgbClr val="000000">
                <a:alpha val="0"/>
              </a:srgbClr>
            </a:solidFill>
            <a:ln w="9525" cap="sq">
              <a:solidFill>
                <a:srgbClr val="000000"/>
              </a:solidFill>
              <a:prstDash val="solid"/>
              <a:miter/>
            </a:ln>
          </p:spPr>
        </p:sp>
        <p:sp>
          <p:nvSpPr>
            <p:cNvPr id="14" name="TextBox 14"/>
            <p:cNvSpPr txBox="1"/>
            <p:nvPr/>
          </p:nvSpPr>
          <p:spPr>
            <a:xfrm>
              <a:off x="0" y="-95250"/>
              <a:ext cx="2950163" cy="600323"/>
            </a:xfrm>
            <a:prstGeom prst="rect">
              <a:avLst/>
            </a:prstGeom>
          </p:spPr>
          <p:txBody>
            <a:bodyPr lIns="50800" tIns="50800" rIns="50800" bIns="50800" rtlCol="0" anchor="ctr"/>
            <a:lstStyle/>
            <a:p>
              <a:pPr algn="ctr">
                <a:lnSpc>
                  <a:spcPts val="3079"/>
                </a:lnSpc>
              </a:pPr>
              <a:endParaRPr/>
            </a:p>
          </p:txBody>
        </p:sp>
      </p:grpSp>
      <p:sp>
        <p:nvSpPr>
          <p:cNvPr id="15" name="TextBox 15"/>
          <p:cNvSpPr txBox="1"/>
          <p:nvPr/>
        </p:nvSpPr>
        <p:spPr>
          <a:xfrm>
            <a:off x="508820" y="2044534"/>
            <a:ext cx="479937" cy="1069975"/>
          </a:xfrm>
          <a:prstGeom prst="rect">
            <a:avLst/>
          </a:prstGeom>
        </p:spPr>
        <p:txBody>
          <a:bodyPr lIns="0" tIns="0" rIns="0" bIns="0" rtlCol="0" anchor="t">
            <a:spAutoFit/>
          </a:bodyPr>
          <a:lstStyle/>
          <a:p>
            <a:pPr algn="l">
              <a:lnSpc>
                <a:spcPts val="7699"/>
              </a:lnSpc>
              <a:spcBef>
                <a:spcPct val="0"/>
              </a:spcBef>
            </a:pPr>
            <a:r>
              <a:rPr lang="en-US" sz="5499">
                <a:solidFill>
                  <a:srgbClr val="000000"/>
                </a:solidFill>
                <a:latin typeface="Heading Now 71-78"/>
                <a:ea typeface="Heading Now 71-78"/>
                <a:cs typeface="Heading Now 71-78"/>
                <a:sym typeface="Heading Now 71-78"/>
              </a:rPr>
              <a:t>1.</a:t>
            </a:r>
          </a:p>
        </p:txBody>
      </p:sp>
      <p:sp>
        <p:nvSpPr>
          <p:cNvPr id="16" name="TextBox 16"/>
          <p:cNvSpPr txBox="1"/>
          <p:nvPr/>
        </p:nvSpPr>
        <p:spPr>
          <a:xfrm>
            <a:off x="484134" y="4390859"/>
            <a:ext cx="687441" cy="1069975"/>
          </a:xfrm>
          <a:prstGeom prst="rect">
            <a:avLst/>
          </a:prstGeom>
        </p:spPr>
        <p:txBody>
          <a:bodyPr lIns="0" tIns="0" rIns="0" bIns="0" rtlCol="0" anchor="t">
            <a:spAutoFit/>
          </a:bodyPr>
          <a:lstStyle/>
          <a:p>
            <a:pPr algn="l">
              <a:lnSpc>
                <a:spcPts val="7699"/>
              </a:lnSpc>
              <a:spcBef>
                <a:spcPct val="0"/>
              </a:spcBef>
            </a:pPr>
            <a:r>
              <a:rPr lang="en-US" sz="5499">
                <a:solidFill>
                  <a:srgbClr val="000000"/>
                </a:solidFill>
                <a:latin typeface="Heading Now 71-78"/>
                <a:ea typeface="Heading Now 71-78"/>
                <a:cs typeface="Heading Now 71-78"/>
                <a:sym typeface="Heading Now 71-78"/>
              </a:rPr>
              <a:t>2.</a:t>
            </a:r>
          </a:p>
        </p:txBody>
      </p:sp>
      <p:sp>
        <p:nvSpPr>
          <p:cNvPr id="17" name="TextBox 17"/>
          <p:cNvSpPr txBox="1"/>
          <p:nvPr/>
        </p:nvSpPr>
        <p:spPr>
          <a:xfrm>
            <a:off x="484134" y="7436788"/>
            <a:ext cx="687441" cy="1069975"/>
          </a:xfrm>
          <a:prstGeom prst="rect">
            <a:avLst/>
          </a:prstGeom>
        </p:spPr>
        <p:txBody>
          <a:bodyPr lIns="0" tIns="0" rIns="0" bIns="0" rtlCol="0" anchor="t">
            <a:spAutoFit/>
          </a:bodyPr>
          <a:lstStyle/>
          <a:p>
            <a:pPr algn="l">
              <a:lnSpc>
                <a:spcPts val="7699"/>
              </a:lnSpc>
              <a:spcBef>
                <a:spcPct val="0"/>
              </a:spcBef>
            </a:pPr>
            <a:r>
              <a:rPr lang="en-US" sz="5499">
                <a:solidFill>
                  <a:srgbClr val="000000"/>
                </a:solidFill>
                <a:latin typeface="Heading Now 71-78"/>
                <a:ea typeface="Heading Now 71-78"/>
                <a:cs typeface="Heading Now 71-78"/>
                <a:sym typeface="Heading Now 71-78"/>
              </a:rPr>
              <a:t>3.</a:t>
            </a:r>
          </a:p>
        </p:txBody>
      </p:sp>
      <p:grpSp>
        <p:nvGrpSpPr>
          <p:cNvPr id="18" name="Group 18"/>
          <p:cNvGrpSpPr/>
          <p:nvPr/>
        </p:nvGrpSpPr>
        <p:grpSpPr>
          <a:xfrm>
            <a:off x="-1395389" y="8891617"/>
            <a:ext cx="2790777" cy="2790766"/>
            <a:chOff x="0" y="0"/>
            <a:chExt cx="6350000" cy="6349975"/>
          </a:xfrm>
        </p:grpSpPr>
        <p:sp>
          <p:nvSpPr>
            <p:cNvPr id="19" name="Freeform 19"/>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153518" t="-54629" r="-35721" b="-38077"/>
              </a:stretch>
            </a:blipFill>
          </p:spPr>
        </p:sp>
      </p:grpSp>
      <p:grpSp>
        <p:nvGrpSpPr>
          <p:cNvPr id="20" name="Group 20"/>
          <p:cNvGrpSpPr/>
          <p:nvPr/>
        </p:nvGrpSpPr>
        <p:grpSpPr>
          <a:xfrm>
            <a:off x="16010984" y="-2922063"/>
            <a:ext cx="4554032" cy="4554013"/>
            <a:chOff x="0" y="0"/>
            <a:chExt cx="6350000" cy="6349975"/>
          </a:xfrm>
        </p:grpSpPr>
        <p:sp>
          <p:nvSpPr>
            <p:cNvPr id="21" name="Freeform 21"/>
            <p:cNvSpPr/>
            <p:nvPr/>
          </p:nvSpPr>
          <p:spPr>
            <a:xfrm flipH="1">
              <a:off x="0" y="0"/>
              <a:ext cx="6350000" cy="6349975"/>
            </a:xfrm>
            <a:custGeom>
              <a:avLst/>
              <a:gdLst/>
              <a:ahLst/>
              <a:cxnLst/>
              <a:rect l="l" t="t" r="r" b="b"/>
              <a:pathLst>
                <a:path w="6350000" h="6349975">
                  <a:moveTo>
                    <a:pt x="0" y="3175025"/>
                  </a:moveTo>
                  <a:cubicBezTo>
                    <a:pt x="0" y="4928451"/>
                    <a:pt x="1421524" y="6349975"/>
                    <a:pt x="3175000" y="6349975"/>
                  </a:cubicBezTo>
                  <a:cubicBezTo>
                    <a:pt x="4928502" y="6349975"/>
                    <a:pt x="6350000" y="4928451"/>
                    <a:pt x="6350000" y="3175025"/>
                  </a:cubicBezTo>
                  <a:cubicBezTo>
                    <a:pt x="6350000" y="1421511"/>
                    <a:pt x="4928502" y="0"/>
                    <a:pt x="3175000" y="0"/>
                  </a:cubicBezTo>
                  <a:cubicBezTo>
                    <a:pt x="1421498" y="0"/>
                    <a:pt x="0" y="1421511"/>
                    <a:pt x="0" y="3175025"/>
                  </a:cubicBezTo>
                  <a:close/>
                </a:path>
              </a:pathLst>
            </a:custGeom>
            <a:blipFill>
              <a:blip r:embed="rId2"/>
              <a:stretch>
                <a:fillRect r="-128387" b="-52163"/>
              </a:stretch>
            </a:blipFill>
          </p:spPr>
        </p:sp>
      </p:grpSp>
      <p:sp>
        <p:nvSpPr>
          <p:cNvPr id="22" name="TextBox 22"/>
          <p:cNvSpPr txBox="1"/>
          <p:nvPr/>
        </p:nvSpPr>
        <p:spPr>
          <a:xfrm>
            <a:off x="6144566" y="2321532"/>
            <a:ext cx="11162636" cy="1661993"/>
          </a:xfrm>
          <a:prstGeom prst="rect">
            <a:avLst/>
          </a:prstGeom>
        </p:spPr>
        <p:txBody>
          <a:bodyPr wrap="square" lIns="0" tIns="0" rIns="0" bIns="0" rtlCol="0" anchor="t">
            <a:spAutoFit/>
          </a:bodyPr>
          <a:lstStyle/>
          <a:p>
            <a:r>
              <a:rPr lang="en-US" dirty="0"/>
              <a:t>The shift from joint families to nuclear households has created a knowledge gap in traditional healthcare wisdom. Despite advanced technology and medical facilities, we're missing the personalized, holistic guidance that grandparents once provided in our families—practical advice for everyday wellness that balanced traditional knowledge with care and empathy.</a:t>
            </a:r>
          </a:p>
          <a:p>
            <a:r>
              <a:rPr lang="en-US" dirty="0"/>
              <a:t>This generational disconnect has led to over-reliance on fragmented healthcare systems and impersonal digital solutions that often fail to address preventive care in a culturally relevant context</a:t>
            </a:r>
            <a:r>
              <a:rPr lang="en-US" dirty="0" smtClean="0"/>
              <a:t>.</a:t>
            </a:r>
            <a:endParaRPr lang="en-US" dirty="0">
              <a:solidFill>
                <a:srgbClr val="000000"/>
              </a:solidFill>
              <a:latin typeface="Heading Now 71-78"/>
              <a:ea typeface="Heading Now 71-78"/>
              <a:cs typeface="Heading Now 71-78"/>
              <a:sym typeface="Heading Now 71-78"/>
            </a:endParaRPr>
          </a:p>
        </p:txBody>
      </p:sp>
      <p:sp>
        <p:nvSpPr>
          <p:cNvPr id="23" name="TextBox 23"/>
          <p:cNvSpPr txBox="1"/>
          <p:nvPr/>
        </p:nvSpPr>
        <p:spPr>
          <a:xfrm>
            <a:off x="6134904" y="4628349"/>
            <a:ext cx="11143194" cy="1938992"/>
          </a:xfrm>
          <a:prstGeom prst="rect">
            <a:avLst/>
          </a:prstGeom>
        </p:spPr>
        <p:txBody>
          <a:bodyPr wrap="square" lIns="0" tIns="0" rIns="0" bIns="0" rtlCol="0" anchor="t">
            <a:spAutoFit/>
          </a:bodyPr>
          <a:lstStyle/>
          <a:p>
            <a:r>
              <a:rPr lang="en-US" dirty="0"/>
              <a:t>Our solution is an AI-powered wellness companion that bridges traditional healthcare wisdom with modern medical knowledge. This digital advisor provides personalized guidance inspired by the holistic, preventive approach that was traditionally offered by family elders.</a:t>
            </a:r>
          </a:p>
          <a:p>
            <a:r>
              <a:rPr lang="en-US" dirty="0"/>
              <a:t>The platform creates continuity through relationship-building and adaptation to individual needs, focusing on wellness rather than just disease management. By combining the best of traditional wisdom with evidence-based approaches, our solution offers accessible preventive healthcare that respects cultural context while recognizing when professional medical care is necessary.</a:t>
            </a:r>
          </a:p>
        </p:txBody>
      </p:sp>
      <p:sp>
        <p:nvSpPr>
          <p:cNvPr id="24" name="TextBox 24"/>
          <p:cNvSpPr txBox="1"/>
          <p:nvPr/>
        </p:nvSpPr>
        <p:spPr>
          <a:xfrm>
            <a:off x="6144566" y="7750023"/>
            <a:ext cx="10723818" cy="553998"/>
          </a:xfrm>
          <a:prstGeom prst="rect">
            <a:avLst/>
          </a:prstGeom>
        </p:spPr>
        <p:txBody>
          <a:bodyPr wrap="square" lIns="0" tIns="0" rIns="0" bIns="0" rtlCol="0" anchor="t">
            <a:spAutoFit/>
          </a:bodyPr>
          <a:lstStyle/>
          <a:p>
            <a:r>
              <a:rPr lang="en-US" dirty="0"/>
              <a:t>Our solution addresses a critical gap in modern healthcare through:</a:t>
            </a:r>
          </a:p>
          <a:p>
            <a:r>
              <a:rPr lang="en-US" dirty="0"/>
              <a:t>Preventive </a:t>
            </a:r>
            <a:r>
              <a:rPr lang="en-US" dirty="0" smtClean="0"/>
              <a:t>Focus, Cultural Relevance, Accessibility, Holistic Care, Empowerment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0859852" y="3054543"/>
            <a:ext cx="6406573" cy="1192634"/>
          </a:xfrm>
          <a:prstGeom prst="rect">
            <a:avLst/>
          </a:prstGeom>
        </p:spPr>
        <p:txBody>
          <a:bodyPr lIns="0" tIns="0" rIns="0" bIns="0" rtlCol="0" anchor="t">
            <a:spAutoFit/>
          </a:bodyPr>
          <a:lstStyle/>
          <a:p>
            <a:pPr marL="474979" lvl="1" indent="-237490" algn="l">
              <a:lnSpc>
                <a:spcPts val="3079"/>
              </a:lnSpc>
              <a:buFont typeface="Arial"/>
              <a:buChar char="•"/>
            </a:pPr>
            <a:r>
              <a:rPr lang="en-US" sz="2199" dirty="0">
                <a:solidFill>
                  <a:srgbClr val="000000"/>
                </a:solidFill>
                <a:latin typeface="Heading Now 71-78"/>
                <a:ea typeface="Heading Now 71-78"/>
                <a:cs typeface="Heading Now 71-78"/>
                <a:sym typeface="Heading Now 71-78"/>
              </a:rPr>
              <a:t>Example: </a:t>
            </a:r>
            <a:r>
              <a:rPr lang="en-US" sz="2199" dirty="0" err="1" smtClean="0">
                <a:solidFill>
                  <a:srgbClr val="000000"/>
                </a:solidFill>
                <a:latin typeface="Heading Now 71-78"/>
                <a:ea typeface="Heading Now 71-78"/>
                <a:cs typeface="Heading Now 71-78"/>
                <a:sym typeface="Heading Now 71-78"/>
              </a:rPr>
              <a:t>OpenAI</a:t>
            </a:r>
            <a:r>
              <a:rPr lang="en-US" sz="2199" dirty="0" smtClean="0">
                <a:solidFill>
                  <a:srgbClr val="000000"/>
                </a:solidFill>
                <a:latin typeface="Heading Now 71-78"/>
                <a:ea typeface="Heading Now 71-78"/>
                <a:cs typeface="Heading Now 71-78"/>
                <a:sym typeface="Heading Now 71-78"/>
              </a:rPr>
              <a:t> LLM’s ,  Memory Systems,  </a:t>
            </a:r>
            <a:r>
              <a:rPr lang="en-US" sz="2199" dirty="0" err="1">
                <a:solidFill>
                  <a:srgbClr val="000000"/>
                </a:solidFill>
                <a:latin typeface="Heading Now 71-78"/>
                <a:ea typeface="Heading Now 71-78"/>
                <a:cs typeface="Heading Now 71-78"/>
                <a:sym typeface="Heading Now 71-78"/>
              </a:rPr>
              <a:t>LlamaIndex</a:t>
            </a:r>
            <a:r>
              <a:rPr lang="en-US" sz="2199" dirty="0">
                <a:solidFill>
                  <a:srgbClr val="000000"/>
                </a:solidFill>
                <a:latin typeface="Heading Now 71-78"/>
                <a:ea typeface="Heading Now 71-78"/>
                <a:cs typeface="Heading Now 71-78"/>
                <a:sym typeface="Heading Now 71-78"/>
              </a:rPr>
              <a:t>, Fast </a:t>
            </a:r>
            <a:r>
              <a:rPr lang="en-US" sz="2199" dirty="0" smtClean="0">
                <a:solidFill>
                  <a:srgbClr val="000000"/>
                </a:solidFill>
                <a:latin typeface="Heading Now 71-78"/>
                <a:ea typeface="Heading Now 71-78"/>
                <a:cs typeface="Heading Now 71-78"/>
                <a:sym typeface="Heading Now 71-78"/>
              </a:rPr>
              <a:t>API, Airflow, </a:t>
            </a:r>
            <a:r>
              <a:rPr lang="en-US" sz="2199" dirty="0" err="1" smtClean="0">
                <a:solidFill>
                  <a:srgbClr val="000000"/>
                </a:solidFill>
                <a:latin typeface="Heading Now 71-78"/>
                <a:ea typeface="Heading Now 71-78"/>
                <a:cs typeface="Heading Now 71-78"/>
                <a:sym typeface="Heading Now 71-78"/>
              </a:rPr>
              <a:t>postgress</a:t>
            </a:r>
            <a:r>
              <a:rPr lang="en-US" sz="2199" dirty="0" smtClean="0">
                <a:solidFill>
                  <a:srgbClr val="000000"/>
                </a:solidFill>
                <a:latin typeface="Heading Now 71-78"/>
                <a:ea typeface="Heading Now 71-78"/>
                <a:cs typeface="Heading Now 71-78"/>
                <a:sym typeface="Heading Now 71-78"/>
              </a:rPr>
              <a:t>/</a:t>
            </a:r>
            <a:r>
              <a:rPr lang="en-US" sz="2199" dirty="0" err="1" smtClean="0">
                <a:solidFill>
                  <a:srgbClr val="000000"/>
                </a:solidFill>
                <a:latin typeface="Heading Now 71-78"/>
                <a:ea typeface="Heading Now 71-78"/>
                <a:cs typeface="Heading Now 71-78"/>
                <a:sym typeface="Heading Now 71-78"/>
              </a:rPr>
              <a:t>redis</a:t>
            </a:r>
            <a:r>
              <a:rPr lang="en-US" sz="2199" dirty="0" smtClean="0">
                <a:solidFill>
                  <a:srgbClr val="000000"/>
                </a:solidFill>
                <a:latin typeface="Heading Now 71-78"/>
                <a:ea typeface="Heading Now 71-78"/>
                <a:cs typeface="Heading Now 71-78"/>
                <a:sym typeface="Heading Now 71-78"/>
              </a:rPr>
              <a:t>, social chat</a:t>
            </a:r>
            <a:endParaRPr lang="en-US" sz="2199" dirty="0">
              <a:solidFill>
                <a:srgbClr val="000000"/>
              </a:solidFill>
              <a:latin typeface="Heading Now 71-78"/>
              <a:ea typeface="Heading Now 71-78"/>
              <a:cs typeface="Heading Now 71-78"/>
              <a:sym typeface="Heading Now 71-78"/>
            </a:endParaRPr>
          </a:p>
        </p:txBody>
      </p:sp>
      <p:sp>
        <p:nvSpPr>
          <p:cNvPr id="5" name="TextBox 5"/>
          <p:cNvSpPr txBox="1"/>
          <p:nvPr/>
        </p:nvSpPr>
        <p:spPr>
          <a:xfrm>
            <a:off x="10859852" y="1756989"/>
            <a:ext cx="6399448" cy="1043305"/>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Heading Now 71-78"/>
                <a:ea typeface="Heading Now 71-78"/>
                <a:cs typeface="Heading Now 71-78"/>
                <a:sym typeface="Heading Now 71-78"/>
              </a:rPr>
              <a:t>Key technologies, frameworks, or APIs you plan to use.</a:t>
            </a:r>
          </a:p>
        </p:txBody>
      </p:sp>
      <p:sp>
        <p:nvSpPr>
          <p:cNvPr id="6" name="TextBox 6"/>
          <p:cNvSpPr txBox="1"/>
          <p:nvPr/>
        </p:nvSpPr>
        <p:spPr>
          <a:xfrm>
            <a:off x="484134" y="450684"/>
            <a:ext cx="10104616" cy="679450"/>
          </a:xfrm>
          <a:prstGeom prst="rect">
            <a:avLst/>
          </a:prstGeom>
        </p:spPr>
        <p:txBody>
          <a:bodyPr lIns="0" tIns="0" rIns="0" bIns="0" rtlCol="0" anchor="t">
            <a:spAutoFit/>
          </a:bodyPr>
          <a:lstStyle/>
          <a:p>
            <a:pPr algn="l">
              <a:lnSpc>
                <a:spcPts val="5599"/>
              </a:lnSpc>
              <a:spcBef>
                <a:spcPct val="0"/>
              </a:spcBef>
            </a:pPr>
            <a:r>
              <a:rPr lang="en-US" sz="3999" b="1">
                <a:solidFill>
                  <a:srgbClr val="000000"/>
                </a:solidFill>
                <a:latin typeface="HK Gothic Bold"/>
                <a:ea typeface="HK Gothic Bold"/>
                <a:cs typeface="HK Gothic Bold"/>
                <a:sym typeface="HK Gothic Bold"/>
              </a:rPr>
              <a:t>Solution Architecture &amp; Tech Stack</a:t>
            </a:r>
          </a:p>
        </p:txBody>
      </p:sp>
      <p:grpSp>
        <p:nvGrpSpPr>
          <p:cNvPr id="7" name="Group 7"/>
          <p:cNvGrpSpPr/>
          <p:nvPr/>
        </p:nvGrpSpPr>
        <p:grpSpPr>
          <a:xfrm>
            <a:off x="17259300" y="8636986"/>
            <a:ext cx="1089175" cy="1089171"/>
            <a:chOff x="0" y="0"/>
            <a:chExt cx="6350000" cy="6349975"/>
          </a:xfrm>
        </p:grpSpPr>
        <p:sp>
          <p:nvSpPr>
            <p:cNvPr id="8" name="Freeform 8"/>
            <p:cNvSpPr/>
            <p:nvPr/>
          </p:nvSpPr>
          <p:spPr>
            <a:xfrm flipH="1">
              <a:off x="0" y="0"/>
              <a:ext cx="6350000" cy="6349975"/>
            </a:xfrm>
            <a:custGeom>
              <a:avLst/>
              <a:gdLst/>
              <a:ahLst/>
              <a:cxnLst/>
              <a:rect l="l" t="t" r="r" b="b"/>
              <a:pathLst>
                <a:path w="6350000" h="6349975">
                  <a:moveTo>
                    <a:pt x="0" y="3175025"/>
                  </a:moveTo>
                  <a:cubicBezTo>
                    <a:pt x="0" y="4928451"/>
                    <a:pt x="1421524" y="6349975"/>
                    <a:pt x="3175000" y="6349975"/>
                  </a:cubicBezTo>
                  <a:cubicBezTo>
                    <a:pt x="4928502" y="6349975"/>
                    <a:pt x="6350000" y="4928451"/>
                    <a:pt x="6350000" y="3175025"/>
                  </a:cubicBezTo>
                  <a:cubicBezTo>
                    <a:pt x="6350000" y="1421511"/>
                    <a:pt x="4928502" y="0"/>
                    <a:pt x="3175000" y="0"/>
                  </a:cubicBezTo>
                  <a:cubicBezTo>
                    <a:pt x="1421498" y="0"/>
                    <a:pt x="0" y="1421511"/>
                    <a:pt x="0" y="3175025"/>
                  </a:cubicBezTo>
                  <a:close/>
                </a:path>
              </a:pathLst>
            </a:custGeom>
            <a:blipFill>
              <a:blip r:embed="rId2"/>
              <a:stretch>
                <a:fillRect r="-128387" b="-52163"/>
              </a:stretch>
            </a:blipFill>
          </p:spPr>
        </p:sp>
      </p:grpSp>
      <p:grpSp>
        <p:nvGrpSpPr>
          <p:cNvPr id="9" name="Group 9"/>
          <p:cNvGrpSpPr/>
          <p:nvPr/>
        </p:nvGrpSpPr>
        <p:grpSpPr>
          <a:xfrm>
            <a:off x="17266424" y="9776863"/>
            <a:ext cx="1020274" cy="510137"/>
            <a:chOff x="0" y="0"/>
            <a:chExt cx="6350000" cy="3175000"/>
          </a:xfrm>
        </p:grpSpPr>
        <p:sp>
          <p:nvSpPr>
            <p:cNvPr id="10" name="Freeform 10"/>
            <p:cNvSpPr/>
            <p:nvPr/>
          </p:nvSpPr>
          <p:spPr>
            <a:xfrm flipH="1">
              <a:off x="0" y="0"/>
              <a:ext cx="6350000" cy="3175000"/>
            </a:xfrm>
            <a:custGeom>
              <a:avLst/>
              <a:gdLst/>
              <a:ahLst/>
              <a:cxnLst/>
              <a:rect l="l" t="t" r="r" b="b"/>
              <a:pathLst>
                <a:path w="6350000" h="3175000">
                  <a:moveTo>
                    <a:pt x="3175000" y="3175000"/>
                  </a:moveTo>
                  <a:cubicBezTo>
                    <a:pt x="4928502" y="3175000"/>
                    <a:pt x="6350000" y="1753502"/>
                    <a:pt x="6350000" y="0"/>
                  </a:cubicBezTo>
                  <a:lnTo>
                    <a:pt x="0" y="0"/>
                  </a:lnTo>
                  <a:cubicBezTo>
                    <a:pt x="0" y="1753502"/>
                    <a:pt x="1421498" y="3175000"/>
                    <a:pt x="3175000" y="3175000"/>
                  </a:cubicBezTo>
                  <a:close/>
                </a:path>
              </a:pathLst>
            </a:custGeom>
            <a:blipFill>
              <a:blip r:embed="rId2"/>
              <a:stretch>
                <a:fillRect l="-25681" t="-137595" r="-257832" b="-273435"/>
              </a:stretch>
            </a:blipFill>
          </p:spPr>
        </p:sp>
      </p:grpSp>
      <p:pic>
        <p:nvPicPr>
          <p:cNvPr id="11" name="Picture 10"/>
          <p:cNvPicPr>
            <a:picLocks noChangeAspect="1"/>
          </p:cNvPicPr>
          <p:nvPr/>
        </p:nvPicPr>
        <p:blipFill>
          <a:blip r:embed="rId3"/>
          <a:stretch>
            <a:fillRect/>
          </a:stretch>
        </p:blipFill>
        <p:spPr>
          <a:xfrm>
            <a:off x="609599" y="1770844"/>
            <a:ext cx="9499553" cy="71064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2308446065"/>
              </p:ext>
            </p:extLst>
          </p:nvPr>
        </p:nvGraphicFramePr>
        <p:xfrm>
          <a:off x="484134" y="3532276"/>
          <a:ext cx="17388118" cy="5726024"/>
        </p:xfrm>
        <a:graphic>
          <a:graphicData uri="http://schemas.openxmlformats.org/drawingml/2006/table">
            <a:tbl>
              <a:tblPr/>
              <a:tblGrid>
                <a:gridCol w="5877627">
                  <a:extLst>
                    <a:ext uri="{9D8B030D-6E8A-4147-A177-3AD203B41FA5}">
                      <a16:colId xmlns:a16="http://schemas.microsoft.com/office/drawing/2014/main" xmlns="" val="20000"/>
                    </a:ext>
                  </a:extLst>
                </a:gridCol>
                <a:gridCol w="5920708">
                  <a:extLst>
                    <a:ext uri="{9D8B030D-6E8A-4147-A177-3AD203B41FA5}">
                      <a16:colId xmlns:a16="http://schemas.microsoft.com/office/drawing/2014/main" xmlns="" val="20001"/>
                    </a:ext>
                  </a:extLst>
                </a:gridCol>
                <a:gridCol w="5589783">
                  <a:extLst>
                    <a:ext uri="{9D8B030D-6E8A-4147-A177-3AD203B41FA5}">
                      <a16:colId xmlns:a16="http://schemas.microsoft.com/office/drawing/2014/main" xmlns="" val="20002"/>
                    </a:ext>
                  </a:extLst>
                </a:gridCol>
              </a:tblGrid>
              <a:tr h="920525">
                <a:tc>
                  <a:txBody>
                    <a:bodyPr/>
                    <a:lstStyle/>
                    <a:p>
                      <a:pPr algn="ctr">
                        <a:lnSpc>
                          <a:spcPts val="3079"/>
                        </a:lnSpc>
                        <a:defRPr/>
                      </a:pPr>
                      <a:r>
                        <a:rPr lang="en-US" sz="2199" b="1" dirty="0">
                          <a:solidFill>
                            <a:srgbClr val="000000"/>
                          </a:solidFill>
                          <a:latin typeface="HK Gothic Bold"/>
                          <a:ea typeface="HK Gothic Bold"/>
                          <a:cs typeface="HK Gothic Bold"/>
                          <a:sym typeface="HK Gothic Bold"/>
                        </a:rPr>
                        <a:t>Day 1</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b="1">
                          <a:solidFill>
                            <a:srgbClr val="000000"/>
                          </a:solidFill>
                          <a:latin typeface="HK Gothic Bold"/>
                          <a:ea typeface="HK Gothic Bold"/>
                          <a:cs typeface="HK Gothic Bold"/>
                          <a:sym typeface="HK Gothic Bold"/>
                        </a:rPr>
                        <a:t>Day 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b="1">
                          <a:solidFill>
                            <a:srgbClr val="000000"/>
                          </a:solidFill>
                          <a:latin typeface="HK Gothic Bold"/>
                          <a:ea typeface="HK Gothic Bold"/>
                          <a:cs typeface="HK Gothic Bold"/>
                          <a:sym typeface="HK Gothic Bold"/>
                        </a:rPr>
                        <a:t>Day 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1526128">
                <a:tc>
                  <a:txBody>
                    <a:bodyPr/>
                    <a:lstStyle/>
                    <a:p>
                      <a:pPr algn="ctr">
                        <a:lnSpc>
                          <a:spcPts val="2520"/>
                        </a:lnSpc>
                        <a:defRPr/>
                      </a:pPr>
                      <a:r>
                        <a:rPr lang="en-IN" dirty="0" smtClean="0"/>
                        <a:t>Core system architecture setup</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dirty="0" smtClean="0"/>
                        <a:t>Safety protocols and ethical guidelines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IN" dirty="0" smtClean="0"/>
                        <a:t>Deployment planning</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562975">
                <a:tc>
                  <a:txBody>
                    <a:bodyPr/>
                    <a:lstStyle/>
                    <a:p>
                      <a:pPr algn="ctr">
                        <a:lnSpc>
                          <a:spcPts val="2520"/>
                        </a:lnSpc>
                        <a:defRPr/>
                      </a:pPr>
                      <a:r>
                        <a:rPr lang="en-IN" dirty="0" smtClean="0"/>
                        <a:t>Initial personalization system</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IN" dirty="0" smtClean="0"/>
                        <a:t>Knowledge expansion</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IN" dirty="0" smtClean="0"/>
                        <a:t>Response quality</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716396">
                <a:tc>
                  <a:txBody>
                    <a:bodyPr/>
                    <a:lstStyle/>
                    <a:p>
                      <a:pPr algn="ctr">
                        <a:lnSpc>
                          <a:spcPts val="2520"/>
                        </a:lnSpc>
                        <a:defRPr/>
                      </a:pPr>
                      <a:r>
                        <a:rPr lang="en-IN" dirty="0" smtClean="0"/>
                        <a:t>Cultural adapt systems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IN" dirty="0" smtClean="0"/>
                        <a:t>User experience refinement</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r>
                        <a:rPr lang="en-US" dirty="0" smtClean="0"/>
                        <a:t>User testing with diverse demographics</a:t>
                      </a:r>
                      <a:endParaRPr lang="en-US" sz="1100" dirty="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p:sp>
        <p:nvSpPr>
          <p:cNvPr id="3" name="TextBox 3"/>
          <p:cNvSpPr txBox="1"/>
          <p:nvPr/>
        </p:nvSpPr>
        <p:spPr>
          <a:xfrm>
            <a:off x="484134" y="450684"/>
            <a:ext cx="10104616" cy="679450"/>
          </a:xfrm>
          <a:prstGeom prst="rect">
            <a:avLst/>
          </a:prstGeom>
        </p:spPr>
        <p:txBody>
          <a:bodyPr lIns="0" tIns="0" rIns="0" bIns="0" rtlCol="0" anchor="t">
            <a:spAutoFit/>
          </a:bodyPr>
          <a:lstStyle/>
          <a:p>
            <a:pPr algn="l">
              <a:lnSpc>
                <a:spcPts val="5599"/>
              </a:lnSpc>
              <a:spcBef>
                <a:spcPct val="0"/>
              </a:spcBef>
            </a:pPr>
            <a:r>
              <a:rPr lang="en-US" sz="3999" b="1">
                <a:solidFill>
                  <a:srgbClr val="000000"/>
                </a:solidFill>
                <a:latin typeface="HK Gothic Bold"/>
                <a:ea typeface="HK Gothic Bold"/>
                <a:cs typeface="HK Gothic Bold"/>
                <a:sym typeface="HK Gothic Bold"/>
              </a:rPr>
              <a:t>Project Implementation Plan</a:t>
            </a:r>
          </a:p>
        </p:txBody>
      </p:sp>
      <p:grpSp>
        <p:nvGrpSpPr>
          <p:cNvPr id="4" name="Group 4"/>
          <p:cNvGrpSpPr/>
          <p:nvPr/>
        </p:nvGrpSpPr>
        <p:grpSpPr>
          <a:xfrm>
            <a:off x="9953033" y="0"/>
            <a:ext cx="1699469" cy="849735"/>
            <a:chOff x="0" y="0"/>
            <a:chExt cx="6350000" cy="3175000"/>
          </a:xfrm>
        </p:grpSpPr>
        <p:sp>
          <p:nvSpPr>
            <p:cNvPr id="5" name="Freeform 5"/>
            <p:cNvSpPr/>
            <p:nvPr/>
          </p:nvSpPr>
          <p:spPr>
            <a:xfrm>
              <a:off x="0" y="0"/>
              <a:ext cx="6350000" cy="3175000"/>
            </a:xfrm>
            <a:custGeom>
              <a:avLst/>
              <a:gdLst/>
              <a:ahLst/>
              <a:cxnLst/>
              <a:rect l="l" t="t" r="r" b="b"/>
              <a:pathLst>
                <a:path w="6350000" h="3175000">
                  <a:moveTo>
                    <a:pt x="3175000" y="3175000"/>
                  </a:moveTo>
                  <a:cubicBezTo>
                    <a:pt x="1421498" y="3175000"/>
                    <a:pt x="0" y="1753502"/>
                    <a:pt x="0" y="0"/>
                  </a:cubicBezTo>
                  <a:lnTo>
                    <a:pt x="6350000" y="0"/>
                  </a:lnTo>
                  <a:cubicBezTo>
                    <a:pt x="6350000" y="1753502"/>
                    <a:pt x="4928502" y="3175000"/>
                    <a:pt x="3175000" y="3175000"/>
                  </a:cubicBezTo>
                  <a:close/>
                </a:path>
              </a:pathLst>
            </a:custGeom>
            <a:blipFill>
              <a:blip r:embed="rId2"/>
              <a:stretch>
                <a:fillRect t="-16625" b="-16625"/>
              </a:stretch>
            </a:blipFill>
          </p:spPr>
        </p:sp>
      </p:grpSp>
      <p:sp>
        <p:nvSpPr>
          <p:cNvPr id="6" name="TextBox 6"/>
          <p:cNvSpPr txBox="1"/>
          <p:nvPr/>
        </p:nvSpPr>
        <p:spPr>
          <a:xfrm>
            <a:off x="484134" y="1263351"/>
            <a:ext cx="17388118" cy="1161408"/>
          </a:xfrm>
          <a:prstGeom prst="rect">
            <a:avLst/>
          </a:prstGeom>
        </p:spPr>
        <p:txBody>
          <a:bodyPr lIns="0" tIns="0" rIns="0" bIns="0" rtlCol="0" anchor="t">
            <a:spAutoFit/>
          </a:bodyPr>
          <a:lstStyle/>
          <a:p>
            <a:pPr algn="l">
              <a:lnSpc>
                <a:spcPts val="3079"/>
              </a:lnSpc>
              <a:spcBef>
                <a:spcPct val="0"/>
              </a:spcBef>
            </a:pPr>
            <a:r>
              <a:rPr lang="en-US" sz="2199" dirty="0">
                <a:solidFill>
                  <a:srgbClr val="000000"/>
                </a:solidFill>
                <a:latin typeface="Heading Now 71-78"/>
                <a:ea typeface="Heading Now 71-78"/>
                <a:cs typeface="Heading Now 71-78"/>
                <a:sym typeface="Heading Now 71-78"/>
              </a:rPr>
              <a:t>Note: Provide a  step-by-step breakdown of tasks and modules you will be implementing over the course of the hackathon (over the 2.5-day build phase i.e. from Thursday to Saturday). Mention the core functionalities to be developed.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390</Words>
  <Application>Microsoft Office PowerPoint</Application>
  <PresentationFormat>Custom</PresentationFormat>
  <Paragraphs>46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vt:lpstr>
      <vt:lpstr>HK Gothic Bold</vt:lpstr>
      <vt:lpstr>Heading Now 71-78</vt:lpstr>
      <vt:lpstr>Arial</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CellVerse Idea Submission Template</dc:title>
  <dc:creator>ravi1</dc:creator>
  <cp:lastModifiedBy>Microsoft account</cp:lastModifiedBy>
  <cp:revision>8</cp:revision>
  <dcterms:created xsi:type="dcterms:W3CDTF">2006-08-16T00:00:00Z</dcterms:created>
  <dcterms:modified xsi:type="dcterms:W3CDTF">2025-03-05T08:19:35Z</dcterms:modified>
  <dc:identifier>DAGgxNpBqMg</dc:identifier>
</cp:coreProperties>
</file>