
<file path=[Content_Types].xml><?xml version="1.0" encoding="utf-8"?>
<Types xmlns="http://schemas.openxmlformats.org/package/2006/content-types">
  <Override PartName="/ppt/slides/slide14.xml" ContentType="application/vnd.openxmlformats-officedocument.presentationml.slide+xml"/>
  <Override PartName="/ppt/slides/slide33.xml" ContentType="application/vnd.openxmlformats-officedocument.presentationml.slide+xml"/>
  <Override PartName="/ppt/slides/slide52.xml" ContentType="application/vnd.openxmlformats-officedocument.presentationml.slide+xml"/>
  <Override PartName="/ppt/slides/slide49.xml" ContentType="application/vnd.openxmlformats-officedocument.presentationml.slide+xml"/>
  <Override PartName="/ppt/slides/slide68.xml" ContentType="application/vnd.openxmlformats-officedocument.presentationml.slide+xml"/>
  <Override PartName="/ppt/slides/slide87.xml" ContentType="application/vnd.openxmlformats-officedocument.presentationml.slide+xml"/>
  <Default Extension="bin" ContentType="application/vnd.openxmlformats-officedocument.presentationml.printerSettings"/>
  <Override PartName="/ppt/slideLayouts/slideLayout8.xml" ContentType="application/vnd.openxmlformats-officedocument.presentationml.slideLayout+xml"/>
  <Override PartName="/ppt/slides/slide92.xml" ContentType="application/vnd.openxmlformats-officedocument.presentationml.slide+xml"/>
  <Override PartName="/ppt/slides/slide100.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75.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slides/slide80.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9.xml" ContentType="application/vnd.openxmlformats-officedocument.presentationml.slide+xml"/>
  <Override PartName="/ppt/slides/slide98.xml" ContentType="application/vnd.openxmlformats-officedocument.presentationml.slide+xml"/>
  <Override PartName="/ppt/slides/slide11.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65.xml" ContentType="application/vnd.openxmlformats-officedocument.presentationml.slide+xml"/>
  <Override PartName="/ppt/slides/slide84.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s/slide70.xml" ContentType="application/vnd.openxmlformats-officedocument.presentationml.slide+xml"/>
  <Override PartName="/ppt/slides/slide15.xml" ContentType="application/vnd.openxmlformats-officedocument.presentationml.slide+xml"/>
  <Override PartName="/ppt/slides/slide34.xml" ContentType="application/vnd.openxmlformats-officedocument.presentationml.slide+xml"/>
  <Override PartName="/ppt/slides/slide53.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88.xml" ContentType="application/vnd.openxmlformats-officedocument.presentationml.slide+xml"/>
  <Override PartName="/ppt/slideLayouts/slideLayout9.xml" ContentType="application/vnd.openxmlformats-officedocument.presentationml.slideLayout+xml"/>
  <Override PartName="/ppt/slides/slide20.xml" ContentType="application/vnd.openxmlformats-officedocument.presentationml.slide+xml"/>
  <Override PartName="/ppt/presProps.xml" ContentType="application/vnd.openxmlformats-officedocument.presentationml.presProps+xml"/>
  <Override PartName="/ppt/slides/slide93.xml" ContentType="application/vnd.openxmlformats-officedocument.presentationml.slide+xml"/>
  <Override PartName="/ppt/slides/slide101.xml" ContentType="application/vnd.openxmlformats-officedocument.presentationml.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slides/slide81.xml" ContentType="application/vnd.openxmlformats-officedocument.presentationml.slide+xml"/>
  <Override PartName="/ppt/handoutMasters/handoutMaster1.xml" ContentType="application/vnd.openxmlformats-officedocument.presentationml.handoutMaster+xml"/>
  <Override PartName="/ppt/theme/theme2.xml" ContentType="application/vnd.openxmlformats-officedocument.theme+xml"/>
  <Override PartName="/ppt/slideLayouts/slideLayout11.xml" ContentType="application/vnd.openxmlformats-officedocument.presentationml.slideLayout+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slides/slide9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28.xml" ContentType="application/vnd.openxmlformats-officedocument.presentationml.slide+xml"/>
  <Override PartName="/ppt/slides/slide50.xml" ContentType="application/vnd.openxmlformats-officedocument.presentationml.slide+xml"/>
  <Override PartName="/ppt/slides/slide66.xml" ContentType="application/vnd.openxmlformats-officedocument.presentationml.slide+xml"/>
  <Override PartName="/ppt/slides/slide85.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s/slide71.xml" ContentType="application/vnd.openxmlformats-officedocument.presentationml.slide+xml"/>
  <Override PartName="/ppt/slides/slide90.xml" ContentType="application/vnd.openxmlformats-officedocument.presentationml.slide+xml"/>
  <Default Extension="rels" ContentType="application/vnd.openxmlformats-package.relationships+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slides/slide94.xml" ContentType="application/vnd.openxmlformats-officedocument.presentationml.slide+xml"/>
  <Override PartName="/ppt/slides/slide102.xml" ContentType="application/vnd.openxmlformats-officedocument.presentationml.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slides/slide7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s/slide104.xml" ContentType="application/vnd.openxmlformats-officedocument.presentationml.slide+xml"/>
  <Override PartName="/ppt/slideLayouts/slideLayout3.xml" ContentType="application/vnd.openxmlformats-officedocument.presentationml.slideLayout+xml"/>
  <Override PartName="/ppt/slides/slide44.xml" ContentType="application/vnd.openxmlformats-officedocument.presentationml.slide+xml"/>
  <Override PartName="/ppt/slides/slide25.xml" ContentType="application/vnd.openxmlformats-officedocument.presentationml.slide+xml"/>
  <Override PartName="/ppt/slides/slide82.xml" ContentType="application/vnd.openxmlformats-officedocument.presentationml.slide+xml"/>
  <Override PartName="/ppt/slides/slide96.xml" ContentType="application/vnd.openxmlformats-officedocument.presentationml.slide+xml"/>
  <Override PartName="/ppt/slides/slide63.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67.xml" ContentType="application/vnd.openxmlformats-officedocument.presentationml.slide+xml"/>
  <Override PartName="/ppt/slides/slide48.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ppt/slides/slide86.xml" ContentType="application/vnd.openxmlformats-officedocument.presentationml.slide+xml"/>
  <Override PartName="/ppt/slideLayouts/slideLayout7.xml" ContentType="application/vnd.openxmlformats-officedocument.presentationml.slideLayout+xml"/>
  <Override PartName="/docProps/app.xml" ContentType="application/vnd.openxmlformats-officedocument.extended-properties+xml"/>
  <Override PartName="/ppt/slides/slide91.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notesSlides/notesSlide5.xml" ContentType="application/vnd.openxmlformats-officedocument.presentationml.notesSlide+xml"/>
  <Override PartName="/ppt/slides/slide59.xml" ContentType="application/vnd.openxmlformats-officedocument.presentationml.slide+xml"/>
  <Override PartName="/ppt/slides/slide78.xml" ContentType="application/vnd.openxmlformats-officedocument.presentationml.slide+xml"/>
  <Override PartName="/ppt/slides/slide97.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64.xml" ContentType="application/vnd.openxmlformats-officedocument.presentationml.slide+xml"/>
  <Override PartName="/ppt/slides/slide83.xml" ContentType="application/vnd.openxmlformats-officedocument.presentationml.slide+xml"/>
  <Override PartName="/ppt/slides/slide6.xml" ContentType="application/vnd.openxmlformats-officedocument.presentationml.slide+xml"/>
  <Override PartName="/ppt/slideLayouts/slideLayout13.xml" ContentType="application/vnd.openxmlformats-officedocument.presentationml.slideLayout+xml"/>
  <Default Extension="pdf" ContentType="application/pdf"/>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64" r:id="rId1"/>
  </p:sldMasterIdLst>
  <p:notesMasterIdLst>
    <p:notesMasterId r:id="rId106"/>
  </p:notesMasterIdLst>
  <p:handoutMasterIdLst>
    <p:handoutMasterId r:id="rId107"/>
  </p:handoutMasterIdLst>
  <p:sldIdLst>
    <p:sldId id="284" r:id="rId2"/>
    <p:sldId id="3755" r:id="rId3"/>
    <p:sldId id="3689" r:id="rId4"/>
    <p:sldId id="3810" r:id="rId5"/>
    <p:sldId id="2272" r:id="rId6"/>
    <p:sldId id="3687" r:id="rId7"/>
    <p:sldId id="3752" r:id="rId8"/>
    <p:sldId id="3754" r:id="rId9"/>
    <p:sldId id="3762" r:id="rId10"/>
    <p:sldId id="3778" r:id="rId11"/>
    <p:sldId id="3827" r:id="rId12"/>
    <p:sldId id="3829" r:id="rId13"/>
    <p:sldId id="3828" r:id="rId14"/>
    <p:sldId id="3830" r:id="rId15"/>
    <p:sldId id="3696" r:id="rId16"/>
    <p:sldId id="3815" r:id="rId17"/>
    <p:sldId id="3896" r:id="rId18"/>
    <p:sldId id="3816" r:id="rId19"/>
    <p:sldId id="3817" r:id="rId20"/>
    <p:sldId id="3874" r:id="rId21"/>
    <p:sldId id="3818" r:id="rId22"/>
    <p:sldId id="3820" r:id="rId23"/>
    <p:sldId id="3898" r:id="rId24"/>
    <p:sldId id="3899" r:id="rId25"/>
    <p:sldId id="3901" r:id="rId26"/>
    <p:sldId id="3809" r:id="rId27"/>
    <p:sldId id="3771" r:id="rId28"/>
    <p:sldId id="3203" r:id="rId29"/>
    <p:sldId id="3623" r:id="rId30"/>
    <p:sldId id="3770" r:id="rId31"/>
    <p:sldId id="3843" r:id="rId32"/>
    <p:sldId id="3470" r:id="rId33"/>
    <p:sldId id="3795" r:id="rId34"/>
    <p:sldId id="3875" r:id="rId35"/>
    <p:sldId id="3779" r:id="rId36"/>
    <p:sldId id="3512" r:id="rId37"/>
    <p:sldId id="3870" r:id="rId38"/>
    <p:sldId id="3869" r:id="rId39"/>
    <p:sldId id="3846" r:id="rId40"/>
    <p:sldId id="3871" r:id="rId41"/>
    <p:sldId id="3845" r:id="rId42"/>
    <p:sldId id="3227" r:id="rId43"/>
    <p:sldId id="3847" r:id="rId44"/>
    <p:sldId id="3773" r:id="rId45"/>
    <p:sldId id="3231" r:id="rId46"/>
    <p:sldId id="3848" r:id="rId47"/>
    <p:sldId id="3849" r:id="rId48"/>
    <p:sldId id="3886" r:id="rId49"/>
    <p:sldId id="3774" r:id="rId50"/>
    <p:sldId id="1877" r:id="rId51"/>
    <p:sldId id="3775" r:id="rId52"/>
    <p:sldId id="1878" r:id="rId53"/>
    <p:sldId id="1824" r:id="rId54"/>
    <p:sldId id="3862" r:id="rId55"/>
    <p:sldId id="3781" r:id="rId56"/>
    <p:sldId id="3370" r:id="rId57"/>
    <p:sldId id="3371" r:id="rId58"/>
    <p:sldId id="3783" r:id="rId59"/>
    <p:sldId id="3784" r:id="rId60"/>
    <p:sldId id="3785" r:id="rId61"/>
    <p:sldId id="3376" r:id="rId62"/>
    <p:sldId id="3382" r:id="rId63"/>
    <p:sldId id="3379" r:id="rId64"/>
    <p:sldId id="3786" r:id="rId65"/>
    <p:sldId id="3799" r:id="rId66"/>
    <p:sldId id="3861" r:id="rId67"/>
    <p:sldId id="3702" r:id="rId68"/>
    <p:sldId id="3703" r:id="rId69"/>
    <p:sldId id="3704" r:id="rId70"/>
    <p:sldId id="3706" r:id="rId71"/>
    <p:sldId id="3853" r:id="rId72"/>
    <p:sldId id="3800" r:id="rId73"/>
    <p:sldId id="3859" r:id="rId74"/>
    <p:sldId id="3860" r:id="rId75"/>
    <p:sldId id="3891" r:id="rId76"/>
    <p:sldId id="3897" r:id="rId77"/>
    <p:sldId id="3296" r:id="rId78"/>
    <p:sldId id="3299" r:id="rId79"/>
    <p:sldId id="3300" r:id="rId80"/>
    <p:sldId id="3301" r:id="rId81"/>
    <p:sldId id="3302" r:id="rId82"/>
    <p:sldId id="3855" r:id="rId83"/>
    <p:sldId id="3307" r:id="rId84"/>
    <p:sldId id="3708" r:id="rId85"/>
    <p:sldId id="3310" r:id="rId86"/>
    <p:sldId id="3834" r:id="rId87"/>
    <p:sldId id="3840" r:id="rId88"/>
    <p:sldId id="3841" r:id="rId89"/>
    <p:sldId id="3835" r:id="rId90"/>
    <p:sldId id="3838" r:id="rId91"/>
    <p:sldId id="3836" r:id="rId92"/>
    <p:sldId id="3837" r:id="rId93"/>
    <p:sldId id="3839" r:id="rId94"/>
    <p:sldId id="3842" r:id="rId95"/>
    <p:sldId id="3312" r:id="rId96"/>
    <p:sldId id="3362" r:id="rId97"/>
    <p:sldId id="3319" r:id="rId98"/>
    <p:sldId id="3469" r:id="rId99"/>
    <p:sldId id="3856" r:id="rId100"/>
    <p:sldId id="3863" r:id="rId101"/>
    <p:sldId id="3407" r:id="rId102"/>
    <p:sldId id="3857" r:id="rId103"/>
    <p:sldId id="3790" r:id="rId104"/>
    <p:sldId id="3858" r:id="rId10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Myriad Pro Light" pitchFamily="34" charset="0"/>
        <a:ea typeface="+mn-ea"/>
        <a:cs typeface="+mn-cs"/>
      </a:defRPr>
    </a:lvl1pPr>
    <a:lvl2pPr marL="457200" algn="l" rtl="0" fontAlgn="base">
      <a:spcBef>
        <a:spcPct val="0"/>
      </a:spcBef>
      <a:spcAft>
        <a:spcPct val="0"/>
      </a:spcAft>
      <a:defRPr kern="1200">
        <a:solidFill>
          <a:schemeClr val="tx1"/>
        </a:solidFill>
        <a:latin typeface="Myriad Pro Light" pitchFamily="34" charset="0"/>
        <a:ea typeface="+mn-ea"/>
        <a:cs typeface="+mn-cs"/>
      </a:defRPr>
    </a:lvl2pPr>
    <a:lvl3pPr marL="914400" algn="l" rtl="0" fontAlgn="base">
      <a:spcBef>
        <a:spcPct val="0"/>
      </a:spcBef>
      <a:spcAft>
        <a:spcPct val="0"/>
      </a:spcAft>
      <a:defRPr kern="1200">
        <a:solidFill>
          <a:schemeClr val="tx1"/>
        </a:solidFill>
        <a:latin typeface="Myriad Pro Light" pitchFamily="34" charset="0"/>
        <a:ea typeface="+mn-ea"/>
        <a:cs typeface="+mn-cs"/>
      </a:defRPr>
    </a:lvl3pPr>
    <a:lvl4pPr marL="1371600" algn="l" rtl="0" fontAlgn="base">
      <a:spcBef>
        <a:spcPct val="0"/>
      </a:spcBef>
      <a:spcAft>
        <a:spcPct val="0"/>
      </a:spcAft>
      <a:defRPr kern="1200">
        <a:solidFill>
          <a:schemeClr val="tx1"/>
        </a:solidFill>
        <a:latin typeface="Myriad Pro Light" pitchFamily="34" charset="0"/>
        <a:ea typeface="+mn-ea"/>
        <a:cs typeface="+mn-cs"/>
      </a:defRPr>
    </a:lvl4pPr>
    <a:lvl5pPr marL="1828800" algn="l" rtl="0" fontAlgn="base">
      <a:spcBef>
        <a:spcPct val="0"/>
      </a:spcBef>
      <a:spcAft>
        <a:spcPct val="0"/>
      </a:spcAft>
      <a:defRPr kern="1200">
        <a:solidFill>
          <a:schemeClr val="tx1"/>
        </a:solidFill>
        <a:latin typeface="Myriad Pro Light" pitchFamily="34" charset="0"/>
        <a:ea typeface="+mn-ea"/>
        <a:cs typeface="+mn-cs"/>
      </a:defRPr>
    </a:lvl5pPr>
    <a:lvl6pPr marL="2286000" algn="l" defTabSz="457200" rtl="0" eaLnBrk="1" latinLnBrk="0" hangingPunct="1">
      <a:defRPr kern="1200">
        <a:solidFill>
          <a:schemeClr val="tx1"/>
        </a:solidFill>
        <a:latin typeface="Myriad Pro Light" pitchFamily="34" charset="0"/>
        <a:ea typeface="+mn-ea"/>
        <a:cs typeface="+mn-cs"/>
      </a:defRPr>
    </a:lvl6pPr>
    <a:lvl7pPr marL="2743200" algn="l" defTabSz="457200" rtl="0" eaLnBrk="1" latinLnBrk="0" hangingPunct="1">
      <a:defRPr kern="1200">
        <a:solidFill>
          <a:schemeClr val="tx1"/>
        </a:solidFill>
        <a:latin typeface="Myriad Pro Light" pitchFamily="34" charset="0"/>
        <a:ea typeface="+mn-ea"/>
        <a:cs typeface="+mn-cs"/>
      </a:defRPr>
    </a:lvl7pPr>
    <a:lvl8pPr marL="3200400" algn="l" defTabSz="457200" rtl="0" eaLnBrk="1" latinLnBrk="0" hangingPunct="1">
      <a:defRPr kern="1200">
        <a:solidFill>
          <a:schemeClr val="tx1"/>
        </a:solidFill>
        <a:latin typeface="Myriad Pro Light" pitchFamily="34" charset="0"/>
        <a:ea typeface="+mn-ea"/>
        <a:cs typeface="+mn-cs"/>
      </a:defRPr>
    </a:lvl8pPr>
    <a:lvl9pPr marL="3657600" algn="l" defTabSz="457200" rtl="0" eaLnBrk="1" latinLnBrk="0" hangingPunct="1">
      <a:defRPr kern="1200">
        <a:solidFill>
          <a:schemeClr val="tx1"/>
        </a:solidFill>
        <a:latin typeface="Myriad Pro Ligh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FFFDB8"/>
    <a:srgbClr val="66FF33"/>
    <a:srgbClr val="6699FF"/>
    <a:srgbClr val="FD8003"/>
    <a:srgbClr val="FF0000"/>
    <a:srgbClr val="0000FF"/>
    <a:srgbClr val="FFFF00"/>
    <a:srgbClr val="5F5F5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4970" autoAdjust="0"/>
    <p:restoredTop sz="97601" autoAdjust="0"/>
  </p:normalViewPr>
  <p:slideViewPr>
    <p:cSldViewPr snapToGrid="0">
      <p:cViewPr>
        <p:scale>
          <a:sx n="100" d="100"/>
          <a:sy n="100" d="100"/>
        </p:scale>
        <p:origin x="-1056"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78"/>
    </p:cViewPr>
  </p:sorterViewPr>
  <p:gridSpacing cx="78028800" cy="780288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notesMaster" Target="notesMasters/notesMaster1.xml"/><Relationship Id="rId107"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interSettings" Target="printerSettings/printerSettings1.bin"/><Relationship Id="rId10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viewProps" Target="view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65" charset="0"/>
              </a:defRPr>
            </a:lvl1pPr>
          </a:lstStyle>
          <a:p>
            <a:pPr>
              <a:defRPr/>
            </a:pPr>
            <a:endParaRPr lang="en-US"/>
          </a:p>
        </p:txBody>
      </p:sp>
      <p:sp>
        <p:nvSpPr>
          <p:cNvPr id="28672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65" charset="0"/>
              </a:defRPr>
            </a:lvl1pPr>
          </a:lstStyle>
          <a:p>
            <a:pPr>
              <a:defRPr/>
            </a:pPr>
            <a:endParaRPr lang="en-US"/>
          </a:p>
        </p:txBody>
      </p:sp>
      <p:sp>
        <p:nvSpPr>
          <p:cNvPr id="28672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65" charset="0"/>
              </a:defRPr>
            </a:lvl1pPr>
          </a:lstStyle>
          <a:p>
            <a:pPr>
              <a:defRPr/>
            </a:pPr>
            <a:endParaRPr lang="en-US"/>
          </a:p>
        </p:txBody>
      </p:sp>
      <p:sp>
        <p:nvSpPr>
          <p:cNvPr id="28672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65" charset="0"/>
              </a:defRPr>
            </a:lvl1pPr>
          </a:lstStyle>
          <a:p>
            <a:pPr>
              <a:defRPr/>
            </a:pPr>
            <a:fld id="{9C557439-05FF-C049-8619-678D7C1F414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65" charset="0"/>
              </a:defRPr>
            </a:lvl1pPr>
          </a:lstStyle>
          <a:p>
            <a:pPr>
              <a:defRPr/>
            </a:pPr>
            <a:endParaRPr lang="en-US"/>
          </a:p>
        </p:txBody>
      </p:sp>
      <p:sp>
        <p:nvSpPr>
          <p:cNvPr id="5222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65" charset="0"/>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65" charset="0"/>
              </a:defRPr>
            </a:lvl1pPr>
          </a:lstStyle>
          <a:p>
            <a:pPr>
              <a:defRPr/>
            </a:pPr>
            <a:endParaRPr lang="en-US"/>
          </a:p>
        </p:txBody>
      </p:sp>
      <p:sp>
        <p:nvSpPr>
          <p:cNvPr id="5223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65" charset="0"/>
              </a:defRPr>
            </a:lvl1pPr>
          </a:lstStyle>
          <a:p>
            <a:pPr>
              <a:defRPr/>
            </a:pPr>
            <a:fld id="{1349C219-9E70-D24E-8B13-B383DD4A520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2621D5C-7A3E-2243-9FF8-698965BF0D14}" type="slidenum">
              <a:rPr lang="en-US">
                <a:latin typeface="Arial" pitchFamily="-110" charset="0"/>
              </a:rPr>
              <a:pPr/>
              <a:t>1</a:t>
            </a:fld>
            <a:endParaRPr lang="en-US">
              <a:latin typeface="Arial" pitchFamily="-110"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atin typeface="Arial" pitchFamily="-110" charset="0"/>
              <a:ea typeface="ＭＳ Ｐゴシック" pitchFamily="-110" charset="-128"/>
              <a:cs typeface="ＭＳ Ｐゴシック" pitchFamily="-110"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FCA77-A364-5744-A11D-3F418EA60116}" type="slidenum">
              <a:rPr lang="en-US"/>
              <a:pPr/>
              <a:t>8</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r>
              <a:rPr lang="en-US"/>
              <a:t>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C306F44-EBAD-7E4A-BD1F-DB027BDA3B44}" type="slidenum">
              <a:rPr lang="en-US">
                <a:latin typeface="Arial" pitchFamily="-110" charset="0"/>
              </a:rPr>
              <a:pPr/>
              <a:t>45</a:t>
            </a:fld>
            <a:endParaRPr lang="en-US">
              <a:latin typeface="Arial" pitchFamily="-110"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latin typeface="Arial" pitchFamily="-110" charset="0"/>
              <a:ea typeface="ＭＳ Ｐゴシック" pitchFamily="-110" charset="-128"/>
              <a:cs typeface="ＭＳ Ｐゴシック" pitchFamily="-110"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2F192B29-D2F2-8146-99DE-42B02680B6E7}" type="slidenum">
              <a:rPr lang="en-US">
                <a:latin typeface="Arial" pitchFamily="-110" charset="0"/>
              </a:rPr>
              <a:pPr/>
              <a:t>50</a:t>
            </a:fld>
            <a:endParaRPr lang="en-US">
              <a:latin typeface="Arial" pitchFamily="-110"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en-US">
              <a:latin typeface="Arial" pitchFamily="-110" charset="0"/>
              <a:ea typeface="ＭＳ Ｐゴシック" pitchFamily="-110" charset="-128"/>
              <a:cs typeface="ＭＳ Ｐゴシック" pitchFamily="-110"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EEBE565D-1B3B-5945-BD4B-7D7ECE28159B}" type="slidenum">
              <a:rPr lang="en-US">
                <a:latin typeface="Arial" pitchFamily="-110" charset="0"/>
              </a:rPr>
              <a:pPr/>
              <a:t>52</a:t>
            </a:fld>
            <a:endParaRPr lang="en-US">
              <a:latin typeface="Arial" pitchFamily="-110"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en-US">
              <a:latin typeface="Arial" pitchFamily="-110" charset="0"/>
              <a:ea typeface="ＭＳ Ｐゴシック" pitchFamily="-110" charset="-128"/>
              <a:cs typeface="ＭＳ Ｐゴシック" pitchFamily="-110"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42C94D14-391B-834C-AEF2-16C8BCBC990E}" type="slidenum">
              <a:rPr lang="en-US">
                <a:latin typeface="Arial" pitchFamily="-110" charset="0"/>
              </a:rPr>
              <a:pPr/>
              <a:t>53</a:t>
            </a:fld>
            <a:endParaRPr lang="en-US">
              <a:latin typeface="Arial" pitchFamily="-110"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en-US">
              <a:latin typeface="Arial" pitchFamily="-110" charset="0"/>
              <a:ea typeface="ＭＳ Ｐゴシック" pitchFamily="-110" charset="-128"/>
              <a:cs typeface="ＭＳ Ｐゴシック" pitchFamily="-110"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C1D90BB-C29C-4D4D-A2FD-1D0F2D4509A5}" type="slidenum">
              <a:rPr lang="en-US">
                <a:latin typeface="Arial" pitchFamily="-110" charset="0"/>
              </a:rPr>
              <a:pPr/>
              <a:t>64</a:t>
            </a:fld>
            <a:endParaRPr lang="en-US">
              <a:latin typeface="Arial" pitchFamily="-110"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atin typeface="Arial" pitchFamily="-110" charset="0"/>
              <a:ea typeface="ＭＳ Ｐゴシック" pitchFamily="-110" charset="-128"/>
              <a:cs typeface="ＭＳ Ｐゴシック" pitchFamily="-110"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Gill Sans"/>
                <a:cs typeface="Gill Sans"/>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Gill Sans"/>
                <a:cs typeface="Gill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atin typeface="Gill Sans"/>
                <a:cs typeface="Gill Sans"/>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atin typeface="Gill Sans"/>
                <a:cs typeface="Gill Sans"/>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atin typeface="Gill Sans"/>
                <a:cs typeface="Gill Sans"/>
              </a:defRPr>
            </a:lvl1pPr>
          </a:lstStyle>
          <a:p>
            <a:pPr>
              <a:defRPr/>
            </a:pPr>
            <a:fld id="{5857DC76-52FD-A641-918B-6AB4694ADD90}" type="slidenum">
              <a:rPr lang="en-US"/>
              <a:pPr>
                <a:defRPr/>
              </a:pPr>
              <a:t>‹#›</a:t>
            </a:fld>
            <a:endParaRPr lang="en-US"/>
          </a:p>
        </p:txBody>
      </p:sp>
      <p:sp>
        <p:nvSpPr>
          <p:cNvPr id="9" name="Line 8"/>
          <p:cNvSpPr>
            <a:spLocks noChangeShapeType="1"/>
          </p:cNvSpPr>
          <p:nvPr userDrawn="1"/>
        </p:nvSpPr>
        <p:spPr bwMode="auto">
          <a:xfrm>
            <a:off x="457200" y="1219200"/>
            <a:ext cx="8229600" cy="0"/>
          </a:xfrm>
          <a:prstGeom prst="line">
            <a:avLst/>
          </a:prstGeom>
          <a:noFill/>
          <a:ln w="38100">
            <a:solidFill>
              <a:schemeClr val="bg1"/>
            </a:solidFill>
            <a:round/>
            <a:headEnd/>
            <a:tailEnd/>
          </a:ln>
          <a:effectLst/>
        </p:spPr>
        <p:txBody>
          <a:bodyPr>
            <a:prstTxWarp prst="textNoShape">
              <a:avLst/>
            </a:prstTxWarp>
          </a:bodyPr>
          <a:lstStyle/>
          <a:p>
            <a:pPr>
              <a:defRPr/>
            </a:pPr>
            <a:endParaRPr lang="en-US" b="0" i="0">
              <a:latin typeface="Gill Sans"/>
              <a:cs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F7288F-52F6-244F-A865-284D7A68F45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6049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6049963"/>
          </a:xfrm>
        </p:spPr>
        <p:txBody>
          <a:bodyPr vert="eaVert"/>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B72ADA-428E-E946-8709-0D0DFC3D272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42CA23-6469-1144-AB61-48EF71CAB1B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229600" cy="6049963"/>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F139A6-E241-6C4D-A4DB-62CAEC5A125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7B52C9-0D4C-A941-971B-D3EFCD68783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D679EDB5-5C4B-404A-85B5-07E53CA4DA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a:cs typeface="Gill Sans"/>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Gill Sans"/>
                <a:cs typeface="Gill Sans"/>
              </a:defRPr>
            </a:lvl1pPr>
            <a:lvl2pPr>
              <a:defRPr>
                <a:latin typeface="Gill Sans"/>
                <a:cs typeface="Gill Sans"/>
              </a:defRPr>
            </a:lvl2pPr>
            <a:lvl3pPr>
              <a:defRPr>
                <a:latin typeface="Gill Sans"/>
                <a:cs typeface="Gill Sans"/>
              </a:defRPr>
            </a:lvl3pPr>
            <a:lvl4pPr>
              <a:defRPr>
                <a:latin typeface="Gill Sans"/>
                <a:cs typeface="Gill Sans"/>
              </a:defRPr>
            </a:lvl4pPr>
            <a:lvl5pPr>
              <a:defRPr>
                <a:latin typeface="Gill Sans"/>
                <a:cs typeface="Gill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atin typeface="Gill Sans"/>
                <a:cs typeface="Gill Sans"/>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atin typeface="Gill Sans"/>
                <a:cs typeface="Gill Sans"/>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atin typeface="Gill Sans"/>
                <a:cs typeface="Gill Sans"/>
              </a:defRPr>
            </a:lvl1pPr>
          </a:lstStyle>
          <a:p>
            <a:pPr>
              <a:defRPr/>
            </a:pPr>
            <a:fld id="{EC025FF0-1400-D145-A08E-59EAC3E126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Gill Sans"/>
                <a:cs typeface="Gill Sans"/>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Gill Sans"/>
                <a:cs typeface="Gill San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atin typeface="Gill Sans"/>
                <a:cs typeface="Gill Sans"/>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atin typeface="Gill Sans"/>
                <a:cs typeface="Gill Sans"/>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atin typeface="Gill Sans"/>
                <a:cs typeface="Gill Sans"/>
              </a:defRPr>
            </a:lvl1pPr>
          </a:lstStyle>
          <a:p>
            <a:pPr>
              <a:defRPr/>
            </a:pPr>
            <a:fld id="{AFDC12B2-71E4-0E4B-8601-CCC3AB86F1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a:cs typeface="Gill Sans"/>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atin typeface="Gill Sans"/>
                <a:cs typeface="Gill Sans"/>
              </a:defRPr>
            </a:lvl1pPr>
            <a:lvl2pPr>
              <a:defRPr sz="2400">
                <a:latin typeface="Gill Sans"/>
                <a:cs typeface="Gill Sans"/>
              </a:defRPr>
            </a:lvl2pPr>
            <a:lvl3pPr>
              <a:defRPr sz="2000">
                <a:latin typeface="Gill Sans"/>
                <a:cs typeface="Gill Sans"/>
              </a:defRPr>
            </a:lvl3pPr>
            <a:lvl4pPr>
              <a:defRPr sz="1800">
                <a:latin typeface="Gill Sans"/>
                <a:cs typeface="Gill Sans"/>
              </a:defRPr>
            </a:lvl4pPr>
            <a:lvl5pPr>
              <a:defRPr sz="1800">
                <a:latin typeface="Gill Sans"/>
                <a:cs typeface="Gill San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atin typeface="Gill Sans"/>
                <a:cs typeface="Gill Sans"/>
              </a:defRPr>
            </a:lvl1pPr>
            <a:lvl2pPr>
              <a:defRPr sz="2400">
                <a:latin typeface="Gill Sans"/>
                <a:cs typeface="Gill Sans"/>
              </a:defRPr>
            </a:lvl2pPr>
            <a:lvl3pPr>
              <a:defRPr sz="2000">
                <a:latin typeface="Gill Sans"/>
                <a:cs typeface="Gill Sans"/>
              </a:defRPr>
            </a:lvl3pPr>
            <a:lvl4pPr>
              <a:defRPr sz="1800">
                <a:latin typeface="Gill Sans"/>
                <a:cs typeface="Gill Sans"/>
              </a:defRPr>
            </a:lvl4pPr>
            <a:lvl5pPr>
              <a:defRPr sz="1800">
                <a:latin typeface="Gill Sans"/>
                <a:cs typeface="Gill San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atin typeface="Gill Sans"/>
                <a:cs typeface="Gill Sans"/>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atin typeface="Gill Sans"/>
                <a:cs typeface="Gill Sans"/>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atin typeface="Gill Sans"/>
                <a:cs typeface="Gill Sans"/>
              </a:defRPr>
            </a:lvl1pPr>
          </a:lstStyle>
          <a:p>
            <a:pPr>
              <a:defRPr/>
            </a:pPr>
            <a:fld id="{36D6199E-D901-9B46-9E04-74B47EC0DFF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Gill Sans"/>
                <a:cs typeface="Gill Sans"/>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Gill Sans"/>
                <a:cs typeface="Gill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Gill Sans"/>
                <a:cs typeface="Gill Sans"/>
              </a:defRPr>
            </a:lvl1pPr>
            <a:lvl2pPr>
              <a:defRPr sz="2000">
                <a:latin typeface="Gill Sans"/>
                <a:cs typeface="Gill Sans"/>
              </a:defRPr>
            </a:lvl2pPr>
            <a:lvl3pPr>
              <a:defRPr sz="1800">
                <a:latin typeface="Gill Sans"/>
                <a:cs typeface="Gill Sans"/>
              </a:defRPr>
            </a:lvl3pPr>
            <a:lvl4pPr>
              <a:defRPr sz="1600">
                <a:latin typeface="Gill Sans"/>
                <a:cs typeface="Gill Sans"/>
              </a:defRPr>
            </a:lvl4pPr>
            <a:lvl5pPr>
              <a:defRPr sz="1600">
                <a:latin typeface="Gill Sans"/>
                <a:cs typeface="Gill San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Gill Sans"/>
                <a:cs typeface="Gill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Gill Sans"/>
                <a:cs typeface="Gill Sans"/>
              </a:defRPr>
            </a:lvl1pPr>
            <a:lvl2pPr>
              <a:defRPr sz="2000">
                <a:latin typeface="Gill Sans"/>
                <a:cs typeface="Gill Sans"/>
              </a:defRPr>
            </a:lvl2pPr>
            <a:lvl3pPr>
              <a:defRPr sz="1800">
                <a:latin typeface="Gill Sans"/>
                <a:cs typeface="Gill Sans"/>
              </a:defRPr>
            </a:lvl3pPr>
            <a:lvl4pPr>
              <a:defRPr sz="1600">
                <a:latin typeface="Gill Sans"/>
                <a:cs typeface="Gill Sans"/>
              </a:defRPr>
            </a:lvl4pPr>
            <a:lvl5pPr>
              <a:defRPr sz="1600">
                <a:latin typeface="Gill Sans"/>
                <a:cs typeface="Gill San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atin typeface="Gill Sans"/>
                <a:cs typeface="Gill Sans"/>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atin typeface="Gill Sans"/>
                <a:cs typeface="Gill Sans"/>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atin typeface="Gill Sans"/>
                <a:cs typeface="Gill Sans"/>
              </a:defRPr>
            </a:lvl1pPr>
          </a:lstStyle>
          <a:p>
            <a:pPr>
              <a:defRPr/>
            </a:pPr>
            <a:fld id="{2E40AB91-95F8-414B-B650-FF1008D8A26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2FB47F-6A22-B44C-B8F7-459E852BAE7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0DB4763-3F92-A844-BE66-228FD66E895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atin typeface="Gill Sans"/>
                <a:cs typeface="Gill Sans"/>
              </a:defRPr>
            </a:lvl3pPr>
            <a:lvl4pPr>
              <a:defRPr sz="2000">
                <a:latin typeface="Gill Sans"/>
                <a:cs typeface="Gill Sans"/>
              </a:defRPr>
            </a:lvl4pPr>
            <a:lvl5pPr>
              <a:defRPr sz="2000">
                <a:latin typeface="Gill Sans"/>
                <a:cs typeface="Gill San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4D4039-5D39-AA4A-9663-5BE8DC0BC19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A95ECE2-60BE-0946-B05A-98F19E4D81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6858000"/>
          </a:xfrm>
          <a:prstGeom prst="rect">
            <a:avLst/>
          </a:prstGeom>
          <a:solidFill>
            <a:srgbClr val="000000"/>
          </a:solidFill>
          <a:ln w="9525">
            <a:solidFill>
              <a:schemeClr val="tx1"/>
            </a:solidFill>
            <a:miter lim="800000"/>
            <a:headEnd/>
            <a:tailEnd/>
          </a:ln>
          <a:effectLst/>
        </p:spPr>
        <p:txBody>
          <a:bodyPr wrap="none" anchor="ctr">
            <a:prstTxWarp prst="textNoShape">
              <a:avLst/>
            </a:prstTxWarp>
          </a:bodyPr>
          <a:lstStyle/>
          <a:p>
            <a:pPr>
              <a:defRPr/>
            </a:pPr>
            <a:endParaRPr lang="en-US" b="0" i="0">
              <a:latin typeface="Gill Sans"/>
              <a:cs typeface="Gill Sans"/>
            </a:endParaRPr>
          </a:p>
        </p:txBody>
      </p:sp>
      <p:sp>
        <p:nvSpPr>
          <p:cNvPr id="1027" name="Rectangle 2"/>
          <p:cNvSpPr>
            <a:spLocks noGrp="1" noChangeArrowheads="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i="0">
                <a:solidFill>
                  <a:schemeClr val="bg1"/>
                </a:solidFill>
                <a:latin typeface="Gill Sans"/>
                <a:cs typeface="Gill San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i="0">
                <a:solidFill>
                  <a:schemeClr val="bg1"/>
                </a:solidFill>
                <a:latin typeface="Gill Sans"/>
                <a:cs typeface="Gill Sans"/>
              </a:defRPr>
            </a:lvl1pPr>
          </a:lstStyle>
          <a:p>
            <a:pPr>
              <a:defRPr/>
            </a:pPr>
            <a:endParaRPr lang="en-US"/>
          </a:p>
        </p:txBody>
      </p:sp>
      <p:sp>
        <p:nvSpPr>
          <p:cNvPr id="1030" name="Rectangle 6"/>
          <p:cNvSpPr>
            <a:spLocks noGrp="1" noChangeArrowheads="1"/>
          </p:cNvSpPr>
          <p:nvPr>
            <p:ph type="sldNum" sz="quarter" idx="4"/>
          </p:nvPr>
        </p:nvSpPr>
        <p:spPr bwMode="auto">
          <a:xfrm>
            <a:off x="6959600" y="65373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i="0">
                <a:solidFill>
                  <a:schemeClr val="bg1"/>
                </a:solidFill>
                <a:latin typeface="Gill Sans"/>
                <a:cs typeface="Gill Sans"/>
              </a:defRPr>
            </a:lvl1pPr>
          </a:lstStyle>
          <a:p>
            <a:pPr>
              <a:defRPr/>
            </a:pPr>
            <a:fld id="{C4092846-3AEF-FE45-B163-D0E66930421B}" type="slidenum">
              <a:rPr lang="en-US"/>
              <a:pPr>
                <a:defRPr/>
              </a:pPr>
              <a:t>‹#›</a:t>
            </a:fld>
            <a:endParaRPr lang="en-US"/>
          </a:p>
        </p:txBody>
      </p:sp>
      <p:sp>
        <p:nvSpPr>
          <p:cNvPr id="1032" name="Line 8"/>
          <p:cNvSpPr>
            <a:spLocks noChangeShapeType="1"/>
          </p:cNvSpPr>
          <p:nvPr/>
        </p:nvSpPr>
        <p:spPr bwMode="auto">
          <a:xfrm>
            <a:off x="457200" y="1219200"/>
            <a:ext cx="8229600" cy="0"/>
          </a:xfrm>
          <a:prstGeom prst="line">
            <a:avLst/>
          </a:prstGeom>
          <a:noFill/>
          <a:ln w="38100">
            <a:solidFill>
              <a:schemeClr val="bg1"/>
            </a:solidFill>
            <a:round/>
            <a:headEnd/>
            <a:tailEnd/>
          </a:ln>
          <a:effectLst/>
        </p:spPr>
        <p:txBody>
          <a:bodyPr>
            <a:prstTxWarp prst="textNoShape">
              <a:avLst/>
            </a:prstTxWarp>
          </a:bodyPr>
          <a:lstStyle/>
          <a:p>
            <a:pPr>
              <a:defRPr/>
            </a:pPr>
            <a:endParaRPr lang="en-US" b="0" i="0">
              <a:latin typeface="Gill Sans"/>
              <a:cs typeface="Gill Sans"/>
            </a:endParaRPr>
          </a:p>
        </p:txBody>
      </p:sp>
      <p:sp>
        <p:nvSpPr>
          <p:cNvPr id="9" name="Rectangle 7"/>
          <p:cNvSpPr>
            <a:spLocks noChangeArrowheads="1"/>
          </p:cNvSpPr>
          <p:nvPr userDrawn="1"/>
        </p:nvSpPr>
        <p:spPr bwMode="auto">
          <a:xfrm>
            <a:off x="0" y="0"/>
            <a:ext cx="9144000" cy="6858000"/>
          </a:xfrm>
          <a:prstGeom prst="rect">
            <a:avLst/>
          </a:prstGeom>
          <a:solidFill>
            <a:srgbClr val="000000"/>
          </a:solidFill>
          <a:ln w="9525">
            <a:solidFill>
              <a:schemeClr val="tx1"/>
            </a:solidFill>
            <a:miter lim="800000"/>
            <a:headEnd/>
            <a:tailEnd/>
          </a:ln>
          <a:effectLst/>
        </p:spPr>
        <p:txBody>
          <a:bodyPr wrap="none" anchor="ctr">
            <a:prstTxWarp prst="textNoShape">
              <a:avLst/>
            </a:prstTxWarp>
          </a:bodyPr>
          <a:lstStyle/>
          <a:p>
            <a:pPr>
              <a:defRPr/>
            </a:pPr>
            <a:endParaRPr lang="en-US" b="0" i="0">
              <a:latin typeface="Gill Sans"/>
              <a:cs typeface="Gill Sans"/>
            </a:endParaRPr>
          </a:p>
        </p:txBody>
      </p:sp>
      <p:sp>
        <p:nvSpPr>
          <p:cNvPr id="10" name="Line 8"/>
          <p:cNvSpPr>
            <a:spLocks noChangeShapeType="1"/>
          </p:cNvSpPr>
          <p:nvPr userDrawn="1"/>
        </p:nvSpPr>
        <p:spPr bwMode="auto">
          <a:xfrm>
            <a:off x="457200" y="1219200"/>
            <a:ext cx="8229600" cy="0"/>
          </a:xfrm>
          <a:prstGeom prst="line">
            <a:avLst/>
          </a:prstGeom>
          <a:noFill/>
          <a:ln w="38100">
            <a:solidFill>
              <a:schemeClr val="bg1"/>
            </a:solidFill>
            <a:round/>
            <a:headEnd/>
            <a:tailEnd/>
          </a:ln>
          <a:effectLst/>
        </p:spPr>
        <p:txBody>
          <a:bodyPr>
            <a:prstTxWarp prst="textNoShape">
              <a:avLst/>
            </a:prstTxWarp>
          </a:bodyPr>
          <a:lstStyle/>
          <a:p>
            <a:pPr>
              <a:defRPr/>
            </a:pPr>
            <a:endParaRPr lang="en-US" b="0" i="0">
              <a:latin typeface="Gill Sans"/>
              <a:cs typeface="Gill San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lvl1pPr algn="l" rtl="0" eaLnBrk="1" fontAlgn="base" hangingPunct="1">
        <a:spcBef>
          <a:spcPct val="0"/>
        </a:spcBef>
        <a:spcAft>
          <a:spcPct val="0"/>
        </a:spcAft>
        <a:defRPr sz="4400" b="0" i="0">
          <a:solidFill>
            <a:schemeClr val="bg1"/>
          </a:solidFill>
          <a:latin typeface="Gill Sans"/>
          <a:ea typeface="ＭＳ Ｐゴシック" pitchFamily="-65" charset="-128"/>
          <a:cs typeface="Gill Sans"/>
        </a:defRPr>
      </a:lvl1pPr>
      <a:lvl2pPr algn="l" rtl="0" eaLnBrk="1" fontAlgn="base" hangingPunct="1">
        <a:spcBef>
          <a:spcPct val="0"/>
        </a:spcBef>
        <a:spcAft>
          <a:spcPct val="0"/>
        </a:spcAft>
        <a:defRPr sz="4400">
          <a:solidFill>
            <a:schemeClr val="bg1"/>
          </a:solidFill>
          <a:latin typeface="Myriad Pro Semibold"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4400">
          <a:solidFill>
            <a:schemeClr val="bg1"/>
          </a:solidFill>
          <a:latin typeface="Myriad Pro Semibold"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4400">
          <a:solidFill>
            <a:schemeClr val="bg1"/>
          </a:solidFill>
          <a:latin typeface="Myriad Pro Semibold"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4400">
          <a:solidFill>
            <a:schemeClr val="bg1"/>
          </a:solidFill>
          <a:latin typeface="Myriad Pro Semibold"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4400" b="1">
          <a:solidFill>
            <a:schemeClr val="bg1"/>
          </a:solidFill>
          <a:latin typeface="Myriad Pro Light" pitchFamily="34" charset="0"/>
        </a:defRPr>
      </a:lvl6pPr>
      <a:lvl7pPr marL="914400" algn="l" rtl="0" eaLnBrk="1" fontAlgn="base" hangingPunct="1">
        <a:spcBef>
          <a:spcPct val="0"/>
        </a:spcBef>
        <a:spcAft>
          <a:spcPct val="0"/>
        </a:spcAft>
        <a:defRPr sz="4400" b="1">
          <a:solidFill>
            <a:schemeClr val="bg1"/>
          </a:solidFill>
          <a:latin typeface="Myriad Pro Light" pitchFamily="34" charset="0"/>
        </a:defRPr>
      </a:lvl7pPr>
      <a:lvl8pPr marL="1371600" algn="l" rtl="0" eaLnBrk="1" fontAlgn="base" hangingPunct="1">
        <a:spcBef>
          <a:spcPct val="0"/>
        </a:spcBef>
        <a:spcAft>
          <a:spcPct val="0"/>
        </a:spcAft>
        <a:defRPr sz="4400" b="1">
          <a:solidFill>
            <a:schemeClr val="bg1"/>
          </a:solidFill>
          <a:latin typeface="Myriad Pro Light" pitchFamily="34" charset="0"/>
        </a:defRPr>
      </a:lvl8pPr>
      <a:lvl9pPr marL="1828800" algn="l" rtl="0" eaLnBrk="1" fontAlgn="base" hangingPunct="1">
        <a:spcBef>
          <a:spcPct val="0"/>
        </a:spcBef>
        <a:spcAft>
          <a:spcPct val="0"/>
        </a:spcAft>
        <a:defRPr sz="4400" b="1">
          <a:solidFill>
            <a:schemeClr val="bg1"/>
          </a:solidFill>
          <a:latin typeface="Myriad Pro Light" pitchFamily="34" charset="0"/>
        </a:defRPr>
      </a:lvl9pPr>
    </p:titleStyle>
    <p:bodyStyle>
      <a:lvl1pPr marL="342900" indent="-342900" algn="l" rtl="0" eaLnBrk="1" fontAlgn="base" hangingPunct="1">
        <a:spcBef>
          <a:spcPct val="20000"/>
        </a:spcBef>
        <a:spcAft>
          <a:spcPct val="0"/>
        </a:spcAft>
        <a:buFont typeface="Wingdings" pitchFamily="-110" charset="2"/>
        <a:buChar char="§"/>
        <a:defRPr sz="2400" b="0" i="0">
          <a:solidFill>
            <a:schemeClr val="bg1"/>
          </a:solidFill>
          <a:latin typeface="Gill Sans"/>
          <a:ea typeface="ＭＳ Ｐゴシック" pitchFamily="-65" charset="-128"/>
          <a:cs typeface="Gill Sans"/>
        </a:defRPr>
      </a:lvl1pPr>
      <a:lvl2pPr marL="742950" indent="-285750" algn="l" rtl="0" eaLnBrk="1" fontAlgn="base" hangingPunct="1">
        <a:spcBef>
          <a:spcPct val="20000"/>
        </a:spcBef>
        <a:spcAft>
          <a:spcPct val="0"/>
        </a:spcAft>
        <a:buFont typeface="Wingdings" pitchFamily="-110" charset="2"/>
        <a:buChar char="§"/>
        <a:defRPr sz="2000" b="0" i="0">
          <a:solidFill>
            <a:schemeClr val="bg1"/>
          </a:solidFill>
          <a:latin typeface="Gill Sans"/>
          <a:ea typeface="ＭＳ Ｐゴシック" pitchFamily="-65" charset="-128"/>
          <a:cs typeface="Gill Sans"/>
        </a:defRPr>
      </a:lvl2pPr>
      <a:lvl3pPr marL="1143000" indent="-228600" algn="l" rtl="0" eaLnBrk="1" fontAlgn="base" hangingPunct="1">
        <a:spcBef>
          <a:spcPct val="20000"/>
        </a:spcBef>
        <a:spcAft>
          <a:spcPct val="0"/>
        </a:spcAft>
        <a:buFont typeface="Wingdings" pitchFamily="-110" charset="2"/>
        <a:buChar char="§"/>
        <a:defRPr sz="2400" b="0" i="0">
          <a:solidFill>
            <a:schemeClr val="bg1"/>
          </a:solidFill>
          <a:latin typeface="Myriad Pro"/>
          <a:ea typeface="ＭＳ Ｐゴシック" pitchFamily="-65" charset="-128"/>
          <a:cs typeface="Myriad Pro"/>
        </a:defRPr>
      </a:lvl3pPr>
      <a:lvl4pPr marL="1600200" indent="-228600" algn="l" rtl="0" eaLnBrk="1" fontAlgn="base" hangingPunct="1">
        <a:spcBef>
          <a:spcPct val="20000"/>
        </a:spcBef>
        <a:spcAft>
          <a:spcPct val="0"/>
        </a:spcAft>
        <a:buChar char="–"/>
        <a:defRPr sz="2000" b="0" i="0">
          <a:solidFill>
            <a:schemeClr val="bg1"/>
          </a:solidFill>
          <a:latin typeface="Myriad Pro"/>
          <a:ea typeface="ＭＳ Ｐゴシック" pitchFamily="-65" charset="-128"/>
          <a:cs typeface="Myriad Pro"/>
        </a:defRPr>
      </a:lvl4pPr>
      <a:lvl5pPr marL="2057400" indent="-228600" algn="l" rtl="0" eaLnBrk="1" fontAlgn="base" hangingPunct="1">
        <a:spcBef>
          <a:spcPct val="20000"/>
        </a:spcBef>
        <a:spcAft>
          <a:spcPct val="0"/>
        </a:spcAft>
        <a:buChar char="»"/>
        <a:defRPr sz="2000" b="0" i="0">
          <a:solidFill>
            <a:schemeClr val="bg1"/>
          </a:solidFill>
          <a:latin typeface="Myriad Pro"/>
          <a:ea typeface="ＭＳ Ｐゴシック" pitchFamily="-65" charset="-128"/>
          <a:cs typeface="Myriad Pro"/>
        </a:defRPr>
      </a:lvl5pPr>
      <a:lvl6pPr marL="2514600" indent="-228600" algn="l" rtl="0" eaLnBrk="1" fontAlgn="base" hangingPunct="1">
        <a:spcBef>
          <a:spcPct val="20000"/>
        </a:spcBef>
        <a:spcAft>
          <a:spcPct val="0"/>
        </a:spcAft>
        <a:buChar char="»"/>
        <a:defRPr sz="2000" b="1">
          <a:solidFill>
            <a:schemeClr val="bg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b="1">
          <a:solidFill>
            <a:schemeClr val="bg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b="1">
          <a:solidFill>
            <a:schemeClr val="bg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b="1">
          <a:solidFill>
            <a:schemeClr val="bg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1.jpeg"/><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1.jpeg"/><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5" Type="http://schemas.openxmlformats.org/officeDocument/2006/relationships/image" Target="../media/image21.pdf"/><Relationship Id="rId6" Type="http://schemas.openxmlformats.org/officeDocument/2006/relationships/image" Target="../media/image22.png"/><Relationship Id="rId7" Type="http://schemas.openxmlformats.org/officeDocument/2006/relationships/image" Target="../media/image23.pdf"/><Relationship Id="rId8" Type="http://schemas.openxmlformats.org/officeDocument/2006/relationships/image" Target="../media/image24.png"/><Relationship Id="rId9" Type="http://schemas.openxmlformats.org/officeDocument/2006/relationships/image" Target="../media/image25.pdf"/><Relationship Id="rId10"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7.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5" Type="http://schemas.openxmlformats.org/officeDocument/2006/relationships/image" Target="../media/image21.pdf"/><Relationship Id="rId6" Type="http://schemas.openxmlformats.org/officeDocument/2006/relationships/image" Target="../media/image22.png"/><Relationship Id="rId7" Type="http://schemas.openxmlformats.org/officeDocument/2006/relationships/image" Target="../media/image25.pdf"/><Relationship Id="rId8" Type="http://schemas.openxmlformats.org/officeDocument/2006/relationships/image" Target="../media/image26.png"/><Relationship Id="rId9" Type="http://schemas.openxmlformats.org/officeDocument/2006/relationships/image" Target="../media/image27.pdf"/><Relationship Id="rId10"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8.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5" Type="http://schemas.openxmlformats.org/officeDocument/2006/relationships/image" Target="../media/image21.pdf"/><Relationship Id="rId6" Type="http://schemas.openxmlformats.org/officeDocument/2006/relationships/image" Target="../media/image22.png"/><Relationship Id="rId7" Type="http://schemas.openxmlformats.org/officeDocument/2006/relationships/image" Target="../media/image27.pdf"/><Relationship Id="rId8"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9.xml.rels><?xml version="1.0" encoding="UTF-8" standalone="yes"?>
<Relationships xmlns="http://schemas.openxmlformats.org/package/2006/relationships"><Relationship Id="rId11" Type="http://schemas.openxmlformats.org/officeDocument/2006/relationships/image" Target="../media/image30.pdf"/><Relationship Id="rId12" Type="http://schemas.openxmlformats.org/officeDocument/2006/relationships/image" Target="../media/image31.png"/><Relationship Id="rId13" Type="http://schemas.openxmlformats.org/officeDocument/2006/relationships/image" Target="../media/image32.pdf"/><Relationship Id="rId1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1.pdf"/><Relationship Id="rId3" Type="http://schemas.openxmlformats.org/officeDocument/2006/relationships/image" Target="../media/image22.png"/><Relationship Id="rId4" Type="http://schemas.openxmlformats.org/officeDocument/2006/relationships/image" Target="../media/image23.pdf"/><Relationship Id="rId5" Type="http://schemas.openxmlformats.org/officeDocument/2006/relationships/image" Target="../media/image24.png"/><Relationship Id="rId6" Type="http://schemas.openxmlformats.org/officeDocument/2006/relationships/image" Target="../media/image25.pdf"/><Relationship Id="rId7" Type="http://schemas.openxmlformats.org/officeDocument/2006/relationships/image" Target="../media/image26.png"/><Relationship Id="rId8" Type="http://schemas.openxmlformats.org/officeDocument/2006/relationships/image" Target="../media/image27.pdf"/><Relationship Id="rId9" Type="http://schemas.openxmlformats.org/officeDocument/2006/relationships/image" Target="../media/image28.png"/><Relationship Id="rId10"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eg"/></Relationships>
</file>

<file path=ppt/slides/_rels/slide90.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5" Type="http://schemas.openxmlformats.org/officeDocument/2006/relationships/image" Target="../media/image27.pdf"/><Relationship Id="rId6" Type="http://schemas.openxmlformats.org/officeDocument/2006/relationships/image" Target="../media/image28.png"/><Relationship Id="rId7" Type="http://schemas.openxmlformats.org/officeDocument/2006/relationships/image" Target="../media/image34.pdf"/><Relationship Id="rId8" Type="http://schemas.openxmlformats.org/officeDocument/2006/relationships/image" Target="../media/image35.png"/><Relationship Id="rId9" Type="http://schemas.openxmlformats.org/officeDocument/2006/relationships/image" Target="../media/image32.pdf"/><Relationship Id="rId10"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9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df"/><Relationship Id="rId5" Type="http://schemas.openxmlformats.org/officeDocument/2006/relationships/image" Target="../media/image39.png"/><Relationship Id="rId6" Type="http://schemas.openxmlformats.org/officeDocument/2006/relationships/image" Target="../media/image40.pdf"/><Relationship Id="rId7" Type="http://schemas.openxmlformats.org/officeDocument/2006/relationships/image" Target="../media/image41.png"/><Relationship Id="rId8"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36.pdf"/></Relationships>
</file>

<file path=ppt/slides/_rels/slide92.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42.pd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94.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a:xfrm>
            <a:off x="685800" y="2514600"/>
            <a:ext cx="7772400" cy="1447800"/>
          </a:xfrm>
        </p:spPr>
        <p:txBody>
          <a:bodyPr/>
          <a:lstStyle/>
          <a:p>
            <a:pPr algn="ctr" eaLnBrk="1" hangingPunct="1"/>
            <a:r>
              <a:rPr lang="en-US" sz="4800">
                <a:ea typeface="ＭＳ Ｐゴシック" pitchFamily="-110" charset="-128"/>
              </a:rPr>
              <a:t>Introduction to Agile</a:t>
            </a:r>
          </a:p>
        </p:txBody>
      </p:sp>
      <p:sp>
        <p:nvSpPr>
          <p:cNvPr id="62468" name="Rectangle 4"/>
          <p:cNvSpPr>
            <a:spLocks noChangeArrowheads="1"/>
          </p:cNvSpPr>
          <p:nvPr/>
        </p:nvSpPr>
        <p:spPr bwMode="auto">
          <a:xfrm>
            <a:off x="304800" y="1066800"/>
            <a:ext cx="8610600" cy="304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latin typeface="Gill Sans"/>
              <a:cs typeface="Gill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eview.jpg"/>
          <p:cNvPicPr>
            <a:picLocks noChangeAspect="1"/>
          </p:cNvPicPr>
          <p:nvPr/>
        </p:nvPicPr>
        <p:blipFill>
          <a:blip r:embed="rId2"/>
          <a:stretch>
            <a:fillRect/>
          </a:stretch>
        </p:blipFill>
        <p:spPr>
          <a:xfrm>
            <a:off x="7635240" y="3394075"/>
            <a:ext cx="1416050" cy="679450"/>
          </a:xfrm>
          <a:prstGeom prst="rect">
            <a:avLst/>
          </a:prstGeom>
          <a:effectLst/>
        </p:spPr>
      </p:pic>
      <p:pic>
        <p:nvPicPr>
          <p:cNvPr id="5" name="Picture 4" descr="team.jpg"/>
          <p:cNvPicPr>
            <a:picLocks noChangeAspect="1"/>
          </p:cNvPicPr>
          <p:nvPr/>
        </p:nvPicPr>
        <p:blipFill>
          <a:blip r:embed="rId3"/>
          <a:stretch>
            <a:fillRect/>
          </a:stretch>
        </p:blipFill>
        <p:spPr>
          <a:xfrm>
            <a:off x="7588251" y="5822950"/>
            <a:ext cx="1374775" cy="628650"/>
          </a:xfrm>
          <a:prstGeom prst="rect">
            <a:avLst/>
          </a:prstGeom>
          <a:effectLst/>
        </p:spPr>
      </p:pic>
      <p:sp>
        <p:nvSpPr>
          <p:cNvPr id="6" name="Right Arrow 5"/>
          <p:cNvSpPr/>
          <p:nvPr/>
        </p:nvSpPr>
        <p:spPr>
          <a:xfrm>
            <a:off x="5232390" y="4439708"/>
            <a:ext cx="2501900" cy="583142"/>
          </a:xfrm>
          <a:prstGeom prst="rightArrow">
            <a:avLst>
              <a:gd name="adj1" fmla="val 54556"/>
              <a:gd name="adj2" fmla="val 6451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7" name="Circular Arrow 6"/>
          <p:cNvSpPr/>
          <p:nvPr/>
        </p:nvSpPr>
        <p:spPr>
          <a:xfrm flipH="1">
            <a:off x="4427220" y="2245995"/>
            <a:ext cx="2938780" cy="2938780"/>
          </a:xfrm>
          <a:prstGeom prst="circularArrow">
            <a:avLst>
              <a:gd name="adj1" fmla="val 11156"/>
              <a:gd name="adj2" fmla="val 1142319"/>
              <a:gd name="adj3" fmla="val 1881005"/>
              <a:gd name="adj4" fmla="val 5465592"/>
              <a:gd name="adj5" fmla="val 1196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 name="Rectangle 6"/>
          <p:cNvSpPr>
            <a:spLocks noChangeArrowheads="1"/>
          </p:cNvSpPr>
          <p:nvPr/>
        </p:nvSpPr>
        <p:spPr bwMode="auto">
          <a:xfrm>
            <a:off x="4654550" y="4565650"/>
            <a:ext cx="1203325" cy="327025"/>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600">
              <a:latin typeface="Gill Sans"/>
            </a:endParaRPr>
          </a:p>
        </p:txBody>
      </p:sp>
      <p:sp>
        <p:nvSpPr>
          <p:cNvPr id="10" name="Text Box 7"/>
          <p:cNvSpPr txBox="1">
            <a:spLocks noChangeArrowheads="1"/>
          </p:cNvSpPr>
          <p:nvPr/>
        </p:nvSpPr>
        <p:spPr bwMode="auto">
          <a:xfrm>
            <a:off x="5017159" y="3079750"/>
            <a:ext cx="1620831" cy="892552"/>
          </a:xfrm>
          <a:prstGeom prst="rect">
            <a:avLst/>
          </a:prstGeom>
          <a:noFill/>
          <a:ln w="9525">
            <a:noFill/>
            <a:miter lim="800000"/>
            <a:headEnd/>
            <a:tailEnd/>
          </a:ln>
          <a:effectLst/>
        </p:spPr>
        <p:txBody>
          <a:bodyPr wrap="none">
            <a:prstTxWarp prst="textNoShape">
              <a:avLst/>
            </a:prstTxWarp>
            <a:spAutoFit/>
          </a:bodyPr>
          <a:lstStyle/>
          <a:p>
            <a:pPr algn="ctr"/>
            <a:r>
              <a:rPr lang="en-US" sz="3600" b="1">
                <a:solidFill>
                  <a:schemeClr val="bg1"/>
                </a:solidFill>
                <a:latin typeface="Gill Sans"/>
              </a:rPr>
              <a:t>Sprint</a:t>
            </a:r>
          </a:p>
          <a:p>
            <a:pPr algn="ctr"/>
            <a:r>
              <a:rPr lang="en-US" sz="1600" b="1">
                <a:solidFill>
                  <a:schemeClr val="bg1"/>
                </a:solidFill>
                <a:latin typeface="Gill Sans"/>
              </a:rPr>
              <a:t>1-4 Weeks</a:t>
            </a:r>
          </a:p>
        </p:txBody>
      </p:sp>
      <p:sp>
        <p:nvSpPr>
          <p:cNvPr id="11" name="AutoShape 11"/>
          <p:cNvSpPr>
            <a:spLocks noChangeArrowheads="1"/>
          </p:cNvSpPr>
          <p:nvPr/>
        </p:nvSpPr>
        <p:spPr bwMode="auto">
          <a:xfrm>
            <a:off x="7912100" y="4473575"/>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00">
              <a:latin typeface="Gill Sans"/>
            </a:endParaRPr>
          </a:p>
        </p:txBody>
      </p:sp>
      <p:sp>
        <p:nvSpPr>
          <p:cNvPr id="12" name="Text Box 12"/>
          <p:cNvSpPr txBox="1">
            <a:spLocks noChangeArrowheads="1"/>
          </p:cNvSpPr>
          <p:nvPr/>
        </p:nvSpPr>
        <p:spPr bwMode="auto">
          <a:xfrm>
            <a:off x="7302500" y="4921250"/>
            <a:ext cx="1955800" cy="969069"/>
          </a:xfrm>
          <a:prstGeom prst="rect">
            <a:avLst/>
          </a:prstGeom>
          <a:noFill/>
          <a:ln w="31750">
            <a:noFill/>
            <a:miter lim="800000"/>
            <a:headEnd/>
            <a:tailEnd/>
          </a:ln>
          <a:effectLst/>
        </p:spPr>
        <p:txBody>
          <a:bodyPr wrap="square">
            <a:prstTxWarp prst="textNoShape">
              <a:avLst/>
            </a:prstTxWarp>
            <a:spAutoFit/>
          </a:bodyPr>
          <a:lstStyle/>
          <a:p>
            <a:pPr algn="ctr">
              <a:lnSpc>
                <a:spcPts val="1680"/>
              </a:lnSpc>
            </a:pPr>
            <a:r>
              <a:rPr lang="en-US" sz="1600" b="1">
                <a:solidFill>
                  <a:schemeClr val="bg1"/>
                </a:solidFill>
                <a:latin typeface="Gill Sans"/>
              </a:rPr>
              <a:t>Potentially Shippable Product</a:t>
            </a:r>
          </a:p>
          <a:p>
            <a:pPr algn="ctr">
              <a:lnSpc>
                <a:spcPts val="1680"/>
              </a:lnSpc>
            </a:pPr>
            <a:r>
              <a:rPr lang="en-US" sz="1600" b="1">
                <a:solidFill>
                  <a:schemeClr val="bg1"/>
                </a:solidFill>
                <a:latin typeface="Gill Sans"/>
              </a:rPr>
              <a:t>Increment</a:t>
            </a:r>
          </a:p>
        </p:txBody>
      </p:sp>
      <p:sp>
        <p:nvSpPr>
          <p:cNvPr id="14" name="Text Box 80"/>
          <p:cNvSpPr txBox="1">
            <a:spLocks noChangeArrowheads="1"/>
          </p:cNvSpPr>
          <p:nvPr/>
        </p:nvSpPr>
        <p:spPr bwMode="auto">
          <a:xfrm>
            <a:off x="7866462" y="3970338"/>
            <a:ext cx="1089461" cy="369332"/>
          </a:xfrm>
          <a:prstGeom prst="rect">
            <a:avLst/>
          </a:prstGeom>
          <a:noFill/>
          <a:ln w="31750">
            <a:noFill/>
            <a:miter lim="800000"/>
            <a:headEnd/>
            <a:tailEnd/>
          </a:ln>
          <a:effectLst/>
        </p:spPr>
        <p:txBody>
          <a:bodyPr wrap="none">
            <a:prstTxWarp prst="textNoShape">
              <a:avLst/>
            </a:prstTxWarp>
            <a:spAutoFit/>
          </a:bodyPr>
          <a:lstStyle/>
          <a:p>
            <a:pPr algn="ctr"/>
            <a:r>
              <a:rPr lang="en-US" b="1">
                <a:solidFill>
                  <a:schemeClr val="bg1"/>
                </a:solidFill>
                <a:latin typeface="Gill Sans"/>
              </a:rPr>
              <a:t>Review</a:t>
            </a:r>
            <a:endParaRPr lang="en-US" b="1" i="1">
              <a:solidFill>
                <a:schemeClr val="bg1"/>
              </a:solidFill>
              <a:latin typeface="Gill Sans"/>
            </a:endParaRPr>
          </a:p>
        </p:txBody>
      </p:sp>
      <p:sp>
        <p:nvSpPr>
          <p:cNvPr id="28" name="Rectangle 227"/>
          <p:cNvSpPr>
            <a:spLocks noChangeArrowheads="1"/>
          </p:cNvSpPr>
          <p:nvPr/>
        </p:nvSpPr>
        <p:spPr bwMode="auto">
          <a:xfrm>
            <a:off x="4978400" y="5022850"/>
            <a:ext cx="1905000" cy="609600"/>
          </a:xfrm>
          <a:prstGeom prst="rect">
            <a:avLst/>
          </a:prstGeom>
          <a:noFill/>
          <a:ln w="9525">
            <a:noFill/>
            <a:miter lim="800000"/>
            <a:headEnd/>
            <a:tailEnd/>
          </a:ln>
          <a:effectLst/>
        </p:spPr>
        <p:txBody>
          <a:bodyPr wrap="none" anchor="ctr">
            <a:prstTxWarp prst="textNoShape">
              <a:avLst/>
            </a:prstTxWarp>
          </a:bodyPr>
          <a:lstStyle/>
          <a:p>
            <a:pPr algn="ctr">
              <a:lnSpc>
                <a:spcPts val="1880"/>
              </a:lnSpc>
            </a:pPr>
            <a:r>
              <a:rPr lang="en-US" sz="2400">
                <a:solidFill>
                  <a:schemeClr val="bg1"/>
                </a:solidFill>
                <a:latin typeface="Gill Sans"/>
              </a:rPr>
              <a:t>No Changes</a:t>
            </a:r>
          </a:p>
          <a:p>
            <a:pPr algn="ctr">
              <a:lnSpc>
                <a:spcPts val="1880"/>
              </a:lnSpc>
            </a:pPr>
            <a:r>
              <a:rPr lang="en-US" sz="1600">
                <a:solidFill>
                  <a:schemeClr val="bg1"/>
                </a:solidFill>
                <a:latin typeface="Gill Sans"/>
              </a:rPr>
              <a:t>in Duration or Goal</a:t>
            </a:r>
          </a:p>
        </p:txBody>
      </p:sp>
      <p:sp>
        <p:nvSpPr>
          <p:cNvPr id="31" name="Rectangle 232"/>
          <p:cNvSpPr>
            <a:spLocks noChangeArrowheads="1"/>
          </p:cNvSpPr>
          <p:nvPr/>
        </p:nvSpPr>
        <p:spPr bwMode="auto">
          <a:xfrm>
            <a:off x="7408332" y="1515531"/>
            <a:ext cx="3048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sz="1600" b="1">
              <a:solidFill>
                <a:schemeClr val="bg1"/>
              </a:solidFill>
              <a:latin typeface="Gill Sans"/>
            </a:endParaRPr>
          </a:p>
        </p:txBody>
      </p:sp>
      <p:sp>
        <p:nvSpPr>
          <p:cNvPr id="32" name="Freeform 233"/>
          <p:cNvSpPr>
            <a:spLocks/>
          </p:cNvSpPr>
          <p:nvPr/>
        </p:nvSpPr>
        <p:spPr bwMode="auto">
          <a:xfrm>
            <a:off x="7411507" y="1542519"/>
            <a:ext cx="304800" cy="263525"/>
          </a:xfrm>
          <a:custGeom>
            <a:avLst/>
            <a:gdLst>
              <a:gd name="T0" fmla="*/ 0 w 192"/>
              <a:gd name="T1" fmla="*/ 0 h 166"/>
              <a:gd name="T2" fmla="*/ 15 w 192"/>
              <a:gd name="T3" fmla="*/ 19 h 166"/>
              <a:gd name="T4" fmla="*/ 24 w 192"/>
              <a:gd name="T5" fmla="*/ 48 h 166"/>
              <a:gd name="T6" fmla="*/ 72 w 192"/>
              <a:gd name="T7" fmla="*/ 69 h 166"/>
              <a:gd name="T8" fmla="*/ 94 w 192"/>
              <a:gd name="T9" fmla="*/ 99 h 166"/>
              <a:gd name="T10" fmla="*/ 153 w 192"/>
              <a:gd name="T11" fmla="*/ 120 h 166"/>
              <a:gd name="T12" fmla="*/ 171 w 192"/>
              <a:gd name="T13" fmla="*/ 153 h 166"/>
              <a:gd name="T14" fmla="*/ 192 w 192"/>
              <a:gd name="T15" fmla="*/ 166 h 16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66"/>
              <a:gd name="T26" fmla="*/ 192 w 19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66">
                <a:moveTo>
                  <a:pt x="0" y="0"/>
                </a:moveTo>
                <a:lnTo>
                  <a:pt x="15" y="19"/>
                </a:lnTo>
                <a:lnTo>
                  <a:pt x="24" y="48"/>
                </a:lnTo>
                <a:lnTo>
                  <a:pt x="72" y="69"/>
                </a:lnTo>
                <a:lnTo>
                  <a:pt x="94" y="99"/>
                </a:lnTo>
                <a:lnTo>
                  <a:pt x="153" y="120"/>
                </a:lnTo>
                <a:lnTo>
                  <a:pt x="171" y="153"/>
                </a:lnTo>
                <a:lnTo>
                  <a:pt x="192" y="166"/>
                </a:lnTo>
              </a:path>
            </a:pathLst>
          </a:custGeom>
          <a:noFill/>
          <a:ln w="9525">
            <a:solidFill>
              <a:schemeClr val="tx1"/>
            </a:solidFill>
            <a:round/>
            <a:headEnd/>
            <a:tailEnd/>
          </a:ln>
        </p:spPr>
        <p:txBody>
          <a:bodyPr>
            <a:prstTxWarp prst="textNoShape">
              <a:avLst/>
            </a:prstTxWarp>
          </a:bodyPr>
          <a:lstStyle/>
          <a:p>
            <a:endParaRPr lang="en-US" sz="1600">
              <a:latin typeface="Gill Sans"/>
            </a:endParaRPr>
          </a:p>
        </p:txBody>
      </p:sp>
      <p:sp>
        <p:nvSpPr>
          <p:cNvPr id="33" name="Text Box 299"/>
          <p:cNvSpPr txBox="1">
            <a:spLocks noChangeArrowheads="1"/>
          </p:cNvSpPr>
          <p:nvPr/>
        </p:nvSpPr>
        <p:spPr bwMode="auto">
          <a:xfrm>
            <a:off x="7343570" y="6351588"/>
            <a:ext cx="1868520" cy="369332"/>
          </a:xfrm>
          <a:prstGeom prst="rect">
            <a:avLst/>
          </a:prstGeom>
          <a:noFill/>
          <a:ln w="31750">
            <a:noFill/>
            <a:miter lim="800000"/>
            <a:headEnd/>
            <a:tailEnd/>
          </a:ln>
          <a:effectLst/>
        </p:spPr>
        <p:txBody>
          <a:bodyPr wrap="none">
            <a:prstTxWarp prst="textNoShape">
              <a:avLst/>
            </a:prstTxWarp>
            <a:spAutoFit/>
          </a:bodyPr>
          <a:lstStyle/>
          <a:p>
            <a:pPr algn="ctr"/>
            <a:r>
              <a:rPr lang="en-US" b="1">
                <a:solidFill>
                  <a:schemeClr val="bg1"/>
                </a:solidFill>
                <a:latin typeface="Gill Sans"/>
              </a:rPr>
              <a:t>Retrospective</a:t>
            </a:r>
            <a:endParaRPr lang="en-US" b="1" i="1">
              <a:solidFill>
                <a:schemeClr val="bg1"/>
              </a:solidFill>
              <a:latin typeface="Gill Sans"/>
            </a:endParaRPr>
          </a:p>
        </p:txBody>
      </p:sp>
      <p:grpSp>
        <p:nvGrpSpPr>
          <p:cNvPr id="2" name="Group 123"/>
          <p:cNvGrpSpPr/>
          <p:nvPr/>
        </p:nvGrpSpPr>
        <p:grpSpPr>
          <a:xfrm>
            <a:off x="258312" y="3378200"/>
            <a:ext cx="1664000" cy="778907"/>
            <a:chOff x="258312" y="3378200"/>
            <a:chExt cx="1664000" cy="778907"/>
          </a:xfrm>
        </p:grpSpPr>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pic>
          <p:nvPicPr>
            <p:cNvPr id="36" name="Picture 35"/>
            <p:cNvPicPr>
              <a:picLocks noChangeAspect="1"/>
            </p:cNvPicPr>
            <p:nvPr/>
          </p:nvPicPr>
          <p:blipFill>
            <a:blip r:embed="rId4"/>
            <a:stretch>
              <a:fillRect/>
            </a:stretch>
          </p:blipFill>
          <p:spPr>
            <a:xfrm>
              <a:off x="1000125" y="3378200"/>
              <a:ext cx="158750" cy="444500"/>
            </a:xfrm>
            <a:prstGeom prst="rect">
              <a:avLst/>
            </a:prstGeom>
            <a:effectLst/>
          </p:spPr>
        </p:pic>
      </p:grpSp>
      <p:grpSp>
        <p:nvGrpSpPr>
          <p:cNvPr id="3" name="Group 130"/>
          <p:cNvGrpSpPr/>
          <p:nvPr/>
        </p:nvGrpSpPr>
        <p:grpSpPr>
          <a:xfrm>
            <a:off x="2051051" y="3270250"/>
            <a:ext cx="1374775" cy="901145"/>
            <a:chOff x="2051051" y="3270250"/>
            <a:chExt cx="1374775" cy="901145"/>
          </a:xfrm>
        </p:grpSpPr>
        <p:sp>
          <p:nvSpPr>
            <p:cNvPr id="38" name="Text Box 148"/>
            <p:cNvSpPr txBox="1">
              <a:spLocks noChangeArrowheads="1"/>
            </p:cNvSpPr>
            <p:nvPr/>
          </p:nvSpPr>
          <p:spPr bwMode="auto">
            <a:xfrm>
              <a:off x="2399905" y="38020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051051" y="3270250"/>
              <a:ext cx="1374775" cy="628650"/>
            </a:xfrm>
            <a:prstGeom prst="rect">
              <a:avLst/>
            </a:prstGeom>
          </p:spPr>
        </p:pic>
      </p:grpSp>
      <p:pic>
        <p:nvPicPr>
          <p:cNvPr id="43" name="Picture 42" descr="standup.jpg"/>
          <p:cNvPicPr>
            <a:picLocks noChangeAspect="1"/>
          </p:cNvPicPr>
          <p:nvPr/>
        </p:nvPicPr>
        <p:blipFill>
          <a:blip r:embed="rId5"/>
          <a:stretch>
            <a:fillRect/>
          </a:stretch>
        </p:blipFill>
        <p:spPr>
          <a:xfrm>
            <a:off x="7789332" y="1261531"/>
            <a:ext cx="787400" cy="800100"/>
          </a:xfrm>
          <a:prstGeom prst="rect">
            <a:avLst/>
          </a:prstGeom>
          <a:effectLst/>
        </p:spPr>
      </p:pic>
      <p:sp>
        <p:nvSpPr>
          <p:cNvPr id="44" name="Text Box 231"/>
          <p:cNvSpPr txBox="1">
            <a:spLocks noChangeArrowheads="1"/>
          </p:cNvSpPr>
          <p:nvPr/>
        </p:nvSpPr>
        <p:spPr bwMode="auto">
          <a:xfrm>
            <a:off x="7356600" y="2024588"/>
            <a:ext cx="1727293" cy="818600"/>
          </a:xfrm>
          <a:prstGeom prst="rect">
            <a:avLst/>
          </a:prstGeom>
          <a:noFill/>
          <a:ln w="31750">
            <a:noFill/>
            <a:miter lim="800000"/>
            <a:headEnd/>
            <a:tailEnd/>
          </a:ln>
          <a:effectLst/>
        </p:spPr>
        <p:txBody>
          <a:bodyPr wrap="none">
            <a:prstTxWarp prst="textNoShape">
              <a:avLst/>
            </a:prstTxWarp>
            <a:spAutoFit/>
          </a:bodyPr>
          <a:lstStyle/>
          <a:p>
            <a:pPr algn="ctr">
              <a:lnSpc>
                <a:spcPts val="1880"/>
              </a:lnSpc>
              <a:spcBef>
                <a:spcPct val="50000"/>
              </a:spcBef>
            </a:pPr>
            <a:r>
              <a:rPr lang="en-US" sz="1400" b="1">
                <a:solidFill>
                  <a:schemeClr val="bg1"/>
                </a:solidFill>
                <a:latin typeface="Gill Sans"/>
              </a:rPr>
              <a:t>Daily Scrum</a:t>
            </a:r>
            <a:br>
              <a:rPr lang="en-US" sz="1400" b="1">
                <a:solidFill>
                  <a:schemeClr val="bg1"/>
                </a:solidFill>
                <a:latin typeface="Gill Sans"/>
              </a:rPr>
            </a:br>
            <a:r>
              <a:rPr lang="en-US" sz="1400" b="1">
                <a:solidFill>
                  <a:schemeClr val="bg1"/>
                </a:solidFill>
                <a:latin typeface="Gill Sans"/>
              </a:rPr>
              <a:t>Meeting and</a:t>
            </a:r>
            <a:br>
              <a:rPr lang="en-US" sz="1400" b="1">
                <a:solidFill>
                  <a:schemeClr val="bg1"/>
                </a:solidFill>
                <a:latin typeface="Gill Sans"/>
              </a:rPr>
            </a:br>
            <a:r>
              <a:rPr lang="en-US" sz="1400" b="1">
                <a:solidFill>
                  <a:schemeClr val="bg1"/>
                </a:solidFill>
                <a:latin typeface="Gill Sans"/>
              </a:rPr>
              <a:t>Artifacts Update</a:t>
            </a:r>
          </a:p>
        </p:txBody>
      </p:sp>
      <p:sp>
        <p:nvSpPr>
          <p:cNvPr id="45" name="Circular Arrow 44"/>
          <p:cNvSpPr/>
          <p:nvPr/>
        </p:nvSpPr>
        <p:spPr>
          <a:xfrm rot="2401493">
            <a:off x="6352350" y="1859572"/>
            <a:ext cx="1192509" cy="1192509"/>
          </a:xfrm>
          <a:prstGeom prst="circularArrow">
            <a:avLst>
              <a:gd name="adj1" fmla="val 17412"/>
              <a:gd name="adj2" fmla="val 1142319"/>
              <a:gd name="adj3" fmla="val 1601325"/>
              <a:gd name="adj4" fmla="val 5649642"/>
              <a:gd name="adj5" fmla="val 138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nvSpPr>
        <p:spPr>
          <a:xfrm>
            <a:off x="4851400" y="2336800"/>
            <a:ext cx="279400" cy="279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Text Box 14"/>
          <p:cNvSpPr txBox="1">
            <a:spLocks noChangeArrowheads="1"/>
          </p:cNvSpPr>
          <p:nvPr/>
        </p:nvSpPr>
        <p:spPr bwMode="auto">
          <a:xfrm>
            <a:off x="52576" y="1967441"/>
            <a:ext cx="222960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b="1">
                <a:solidFill>
                  <a:schemeClr val="bg1"/>
                </a:solidFill>
                <a:latin typeface="Gill Sans"/>
              </a:rPr>
              <a:t>Input from End-Users,</a:t>
            </a:r>
          </a:p>
          <a:p>
            <a:pPr algn="ctr" eaLnBrk="0" hangingPunct="0"/>
            <a:r>
              <a:rPr lang="en-US" sz="1400" b="1">
                <a:solidFill>
                  <a:schemeClr val="bg1"/>
                </a:solidFill>
                <a:latin typeface="Gill Sans"/>
              </a:rPr>
              <a:t>Customers, Team and</a:t>
            </a:r>
            <a:br>
              <a:rPr lang="en-US" sz="1400" b="1">
                <a:solidFill>
                  <a:schemeClr val="bg1"/>
                </a:solidFill>
                <a:latin typeface="Gill Sans"/>
              </a:rPr>
            </a:br>
            <a:r>
              <a:rPr lang="en-US" sz="1400" b="1">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214"/>
          <p:cNvSpPr>
            <a:spLocks noChangeArrowheads="1"/>
          </p:cNvSpPr>
          <p:nvPr/>
        </p:nvSpPr>
        <p:spPr bwMode="auto">
          <a:xfrm>
            <a:off x="3757612" y="468369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5" name="Rectangle 215"/>
          <p:cNvSpPr>
            <a:spLocks noChangeArrowheads="1"/>
          </p:cNvSpPr>
          <p:nvPr/>
        </p:nvSpPr>
        <p:spPr bwMode="auto">
          <a:xfrm>
            <a:off x="3757612" y="475999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6" name="Rectangle 216"/>
          <p:cNvSpPr>
            <a:spLocks noChangeArrowheads="1"/>
          </p:cNvSpPr>
          <p:nvPr/>
        </p:nvSpPr>
        <p:spPr bwMode="auto">
          <a:xfrm>
            <a:off x="3757612" y="483628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7" name="Rectangle 217"/>
          <p:cNvSpPr>
            <a:spLocks noChangeArrowheads="1"/>
          </p:cNvSpPr>
          <p:nvPr/>
        </p:nvSpPr>
        <p:spPr bwMode="auto">
          <a:xfrm>
            <a:off x="3757612" y="491258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8" name="Rectangle 220"/>
          <p:cNvSpPr>
            <a:spLocks noChangeArrowheads="1"/>
          </p:cNvSpPr>
          <p:nvPr/>
        </p:nvSpPr>
        <p:spPr bwMode="auto">
          <a:xfrm>
            <a:off x="3757612" y="422592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9" name="Rectangle 221"/>
          <p:cNvSpPr>
            <a:spLocks noChangeArrowheads="1"/>
          </p:cNvSpPr>
          <p:nvPr/>
        </p:nvSpPr>
        <p:spPr bwMode="auto">
          <a:xfrm>
            <a:off x="3757612" y="4302220"/>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0" name="Rectangle 222"/>
          <p:cNvSpPr>
            <a:spLocks noChangeArrowheads="1"/>
          </p:cNvSpPr>
          <p:nvPr/>
        </p:nvSpPr>
        <p:spPr bwMode="auto">
          <a:xfrm>
            <a:off x="3757612" y="437851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1" name="Rectangle 223"/>
          <p:cNvSpPr>
            <a:spLocks noChangeArrowheads="1"/>
          </p:cNvSpPr>
          <p:nvPr/>
        </p:nvSpPr>
        <p:spPr bwMode="auto">
          <a:xfrm>
            <a:off x="3757612" y="445481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2" name="Rectangle 224"/>
          <p:cNvSpPr>
            <a:spLocks noChangeArrowheads="1"/>
          </p:cNvSpPr>
          <p:nvPr/>
        </p:nvSpPr>
        <p:spPr bwMode="auto">
          <a:xfrm>
            <a:off x="3757612" y="453110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3" name="Rectangle 225"/>
          <p:cNvSpPr>
            <a:spLocks noChangeArrowheads="1"/>
          </p:cNvSpPr>
          <p:nvPr/>
        </p:nvSpPr>
        <p:spPr bwMode="auto">
          <a:xfrm>
            <a:off x="3757612" y="460740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4" name="Rectangle 215"/>
          <p:cNvSpPr>
            <a:spLocks noChangeArrowheads="1"/>
          </p:cNvSpPr>
          <p:nvPr/>
        </p:nvSpPr>
        <p:spPr bwMode="auto">
          <a:xfrm>
            <a:off x="3757612" y="498541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5" name="Rectangle 216"/>
          <p:cNvSpPr>
            <a:spLocks noChangeArrowheads="1"/>
          </p:cNvSpPr>
          <p:nvPr/>
        </p:nvSpPr>
        <p:spPr bwMode="auto">
          <a:xfrm>
            <a:off x="3757612" y="506171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6" name="Rectangle 217"/>
          <p:cNvSpPr>
            <a:spLocks noChangeArrowheads="1"/>
          </p:cNvSpPr>
          <p:nvPr/>
        </p:nvSpPr>
        <p:spPr bwMode="auto">
          <a:xfrm>
            <a:off x="3757612" y="51380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7" name="Text Box 379"/>
          <p:cNvSpPr txBox="1">
            <a:spLocks noChangeArrowheads="1"/>
          </p:cNvSpPr>
          <p:nvPr/>
        </p:nvSpPr>
        <p:spPr bwMode="auto">
          <a:xfrm>
            <a:off x="3670734" y="5289550"/>
            <a:ext cx="902811"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a:t>
            </a:r>
            <a:br>
              <a:rPr lang="en-US">
                <a:solidFill>
                  <a:schemeClr val="bg1"/>
                </a:solidFill>
                <a:latin typeface="Gill Sans"/>
              </a:rPr>
            </a:br>
            <a:r>
              <a:rPr lang="en-US">
                <a:solidFill>
                  <a:schemeClr val="bg1"/>
                </a:solidFill>
                <a:latin typeface="Gill Sans"/>
              </a:rPr>
              <a:t>Backlog</a:t>
            </a:r>
          </a:p>
        </p:txBody>
      </p:sp>
      <p:sp>
        <p:nvSpPr>
          <p:cNvPr id="68" name="TextBox 67"/>
          <p:cNvSpPr txBox="1"/>
          <p:nvPr/>
        </p:nvSpPr>
        <p:spPr>
          <a:xfrm rot="18900000">
            <a:off x="3721792" y="4543424"/>
            <a:ext cx="817764" cy="369332"/>
          </a:xfrm>
          <a:prstGeom prst="rect">
            <a:avLst/>
          </a:prstGeom>
          <a:noFill/>
          <a:effectLst/>
        </p:spPr>
        <p:txBody>
          <a:bodyPr wrap="none" rtlCol="0">
            <a:spAutoFit/>
          </a:bodyPr>
          <a:lstStyle/>
          <a:p>
            <a:r>
              <a:rPr lang="en-US">
                <a:latin typeface="Gill Sans"/>
              </a:rPr>
              <a:t>TASKS</a:t>
            </a:r>
          </a:p>
        </p:txBody>
      </p:sp>
      <p:sp>
        <p:nvSpPr>
          <p:cNvPr id="70" name="Text Box 14"/>
          <p:cNvSpPr txBox="1">
            <a:spLocks noChangeArrowheads="1"/>
          </p:cNvSpPr>
          <p:nvPr/>
        </p:nvSpPr>
        <p:spPr bwMode="auto">
          <a:xfrm>
            <a:off x="3782427" y="2085975"/>
            <a:ext cx="1086818"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b="1">
                <a:solidFill>
                  <a:schemeClr val="bg1"/>
                </a:solidFill>
                <a:latin typeface="Gill Sans"/>
              </a:rPr>
              <a:t>Product</a:t>
            </a:r>
          </a:p>
          <a:p>
            <a:pPr algn="ctr" eaLnBrk="0" hangingPunct="0"/>
            <a:r>
              <a:rPr lang="en-US" sz="1400" b="1">
                <a:solidFill>
                  <a:schemeClr val="bg1"/>
                </a:solidFill>
                <a:latin typeface="Gill Sans"/>
              </a:rPr>
              <a:t>Backlog</a:t>
            </a:r>
          </a:p>
          <a:p>
            <a:pPr algn="ctr" eaLnBrk="0" hangingPunct="0"/>
            <a:r>
              <a:rPr lang="en-US" sz="1400" b="1">
                <a:solidFill>
                  <a:schemeClr val="bg1"/>
                </a:solidFill>
                <a:latin typeface="Gill Sans"/>
              </a:rPr>
              <a:t>Grooming</a:t>
            </a:r>
          </a:p>
        </p:txBody>
      </p:sp>
      <p:grpSp>
        <p:nvGrpSpPr>
          <p:cNvPr id="15" name="Group 136"/>
          <p:cNvGrpSpPr/>
          <p:nvPr/>
        </p:nvGrpSpPr>
        <p:grpSpPr>
          <a:xfrm>
            <a:off x="4699000" y="1219200"/>
            <a:ext cx="1778000" cy="781223"/>
            <a:chOff x="4699000" y="1219200"/>
            <a:chExt cx="1778000" cy="781223"/>
          </a:xfrm>
        </p:grpSpPr>
        <p:sp>
          <p:nvSpPr>
            <p:cNvPr id="92" name="Text Box 137"/>
            <p:cNvSpPr txBox="1">
              <a:spLocks noChangeArrowheads="1"/>
            </p:cNvSpPr>
            <p:nvPr/>
          </p:nvSpPr>
          <p:spPr bwMode="auto">
            <a:xfrm>
              <a:off x="4699000" y="16541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4"/>
            <a:stretch>
              <a:fillRect/>
            </a:stretch>
          </p:blipFill>
          <p:spPr>
            <a:xfrm>
              <a:off x="5511800" y="12192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sp>
        <p:nvSpPr>
          <p:cNvPr id="52" name="Text Box 379"/>
          <p:cNvSpPr txBox="1">
            <a:spLocks noChangeArrowheads="1"/>
          </p:cNvSpPr>
          <p:nvPr/>
        </p:nvSpPr>
        <p:spPr bwMode="auto">
          <a:xfrm>
            <a:off x="473385" y="61252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331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590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035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183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046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617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046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046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077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622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003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215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204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173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522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554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458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112" name="Rectangle 217"/>
          <p:cNvSpPr>
            <a:spLocks noChangeArrowheads="1"/>
          </p:cNvSpPr>
          <p:nvPr/>
        </p:nvSpPr>
        <p:spPr bwMode="auto">
          <a:xfrm>
            <a:off x="3757612" y="52142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91" name="Rectangle 90"/>
          <p:cNvSpPr/>
          <p:nvPr/>
        </p:nvSpPr>
        <p:spPr>
          <a:xfrm>
            <a:off x="50800" y="1891386"/>
            <a:ext cx="2349500" cy="1321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7" name="Rectangle 116"/>
          <p:cNvSpPr/>
          <p:nvPr/>
        </p:nvSpPr>
        <p:spPr>
          <a:xfrm>
            <a:off x="7565068" y="3354794"/>
            <a:ext cx="1578932" cy="96640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9" name="Rectangle 118"/>
          <p:cNvSpPr/>
          <p:nvPr/>
        </p:nvSpPr>
        <p:spPr>
          <a:xfrm>
            <a:off x="7404100" y="5524500"/>
            <a:ext cx="1739900" cy="133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0" name="Rectangle 119"/>
          <p:cNvSpPr/>
          <p:nvPr/>
        </p:nvSpPr>
        <p:spPr>
          <a:xfrm>
            <a:off x="5011166" y="4986676"/>
            <a:ext cx="1838553" cy="75651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1" name="Rectangle 120"/>
          <p:cNvSpPr/>
          <p:nvPr/>
        </p:nvSpPr>
        <p:spPr>
          <a:xfrm>
            <a:off x="3685900" y="4183138"/>
            <a:ext cx="883512" cy="179474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6" name="Freeform 125"/>
          <p:cNvSpPr/>
          <p:nvPr/>
        </p:nvSpPr>
        <p:spPr>
          <a:xfrm>
            <a:off x="3611033" y="2091266"/>
            <a:ext cx="1579033" cy="745066"/>
          </a:xfrm>
          <a:custGeom>
            <a:avLst/>
            <a:gdLst>
              <a:gd name="connsiteX0" fmla="*/ 169333 w 1579033"/>
              <a:gd name="connsiteY0" fmla="*/ 745066 h 745066"/>
              <a:gd name="connsiteX1" fmla="*/ 1134533 w 1579033"/>
              <a:gd name="connsiteY1" fmla="*/ 740833 h 745066"/>
              <a:gd name="connsiteX2" fmla="*/ 1333500 w 1579033"/>
              <a:gd name="connsiteY2" fmla="*/ 563033 h 745066"/>
              <a:gd name="connsiteX3" fmla="*/ 1401233 w 1579033"/>
              <a:gd name="connsiteY3" fmla="*/ 537633 h 745066"/>
              <a:gd name="connsiteX4" fmla="*/ 1401233 w 1579033"/>
              <a:gd name="connsiteY4" fmla="*/ 537633 h 745066"/>
              <a:gd name="connsiteX5" fmla="*/ 1579033 w 1579033"/>
              <a:gd name="connsiteY5" fmla="*/ 397933 h 745066"/>
              <a:gd name="connsiteX6" fmla="*/ 1392766 w 1579033"/>
              <a:gd name="connsiteY6" fmla="*/ 76200 h 745066"/>
              <a:gd name="connsiteX7" fmla="*/ 194733 w 1579033"/>
              <a:gd name="connsiteY7" fmla="*/ 0 h 745066"/>
              <a:gd name="connsiteX8" fmla="*/ 0 w 1579033"/>
              <a:gd name="connsiteY8" fmla="*/ 660400 h 74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9033" h="745066">
                <a:moveTo>
                  <a:pt x="169333" y="745066"/>
                </a:moveTo>
                <a:lnTo>
                  <a:pt x="1134533" y="740833"/>
                </a:lnTo>
                <a:lnTo>
                  <a:pt x="1333500" y="563033"/>
                </a:lnTo>
                <a:lnTo>
                  <a:pt x="1401233" y="537633"/>
                </a:lnTo>
                <a:lnTo>
                  <a:pt x="1401233" y="537633"/>
                </a:lnTo>
                <a:lnTo>
                  <a:pt x="1579033" y="397933"/>
                </a:lnTo>
                <a:lnTo>
                  <a:pt x="1392766" y="76200"/>
                </a:lnTo>
                <a:lnTo>
                  <a:pt x="194733" y="0"/>
                </a:lnTo>
                <a:lnTo>
                  <a:pt x="0" y="66040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28" name="Freeform 127"/>
          <p:cNvSpPr/>
          <p:nvPr/>
        </p:nvSpPr>
        <p:spPr>
          <a:xfrm>
            <a:off x="6337300" y="4301067"/>
            <a:ext cx="2777067" cy="1384300"/>
          </a:xfrm>
          <a:custGeom>
            <a:avLst/>
            <a:gdLst>
              <a:gd name="connsiteX0" fmla="*/ 677333 w 2777067"/>
              <a:gd name="connsiteY0" fmla="*/ 0 h 1384300"/>
              <a:gd name="connsiteX1" fmla="*/ 296333 w 2777067"/>
              <a:gd name="connsiteY1" fmla="*/ 381000 h 1384300"/>
              <a:gd name="connsiteX2" fmla="*/ 0 w 2777067"/>
              <a:gd name="connsiteY2" fmla="*/ 584200 h 1384300"/>
              <a:gd name="connsiteX3" fmla="*/ 127000 w 2777067"/>
              <a:gd name="connsiteY3" fmla="*/ 643466 h 1384300"/>
              <a:gd name="connsiteX4" fmla="*/ 914400 w 2777067"/>
              <a:gd name="connsiteY4" fmla="*/ 910166 h 1384300"/>
              <a:gd name="connsiteX5" fmla="*/ 1464733 w 2777067"/>
              <a:gd name="connsiteY5" fmla="*/ 1371600 h 1384300"/>
              <a:gd name="connsiteX6" fmla="*/ 2455333 w 2777067"/>
              <a:gd name="connsiteY6" fmla="*/ 1384300 h 1384300"/>
              <a:gd name="connsiteX7" fmla="*/ 2777067 w 2777067"/>
              <a:gd name="connsiteY7" fmla="*/ 1075266 h 1384300"/>
              <a:gd name="connsiteX8" fmla="*/ 2683933 w 2777067"/>
              <a:gd name="connsiteY8" fmla="*/ 444500 h 1384300"/>
              <a:gd name="connsiteX9" fmla="*/ 2429933 w 2777067"/>
              <a:gd name="connsiteY9" fmla="*/ 105833 h 1384300"/>
              <a:gd name="connsiteX10" fmla="*/ 1447800 w 2777067"/>
              <a:gd name="connsiteY10" fmla="*/ 55033 h 1384300"/>
              <a:gd name="connsiteX11" fmla="*/ 791633 w 2777067"/>
              <a:gd name="connsiteY11" fmla="*/ 8466 h 1384300"/>
              <a:gd name="connsiteX12" fmla="*/ 486833 w 2777067"/>
              <a:gd name="connsiteY12" fmla="*/ 220133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77067" h="1384300">
                <a:moveTo>
                  <a:pt x="677333" y="0"/>
                </a:moveTo>
                <a:lnTo>
                  <a:pt x="296333" y="381000"/>
                </a:lnTo>
                <a:lnTo>
                  <a:pt x="0" y="584200"/>
                </a:lnTo>
                <a:lnTo>
                  <a:pt x="127000" y="643466"/>
                </a:lnTo>
                <a:cubicBezTo>
                  <a:pt x="388446" y="735325"/>
                  <a:pt x="790483" y="1158030"/>
                  <a:pt x="914400" y="910166"/>
                </a:cubicBezTo>
                <a:lnTo>
                  <a:pt x="1464733" y="1371600"/>
                </a:lnTo>
                <a:lnTo>
                  <a:pt x="2455333" y="1384300"/>
                </a:lnTo>
                <a:lnTo>
                  <a:pt x="2777067" y="1075266"/>
                </a:lnTo>
                <a:cubicBezTo>
                  <a:pt x="2745817" y="865041"/>
                  <a:pt x="2683933" y="657035"/>
                  <a:pt x="2683933" y="444500"/>
                </a:cubicBezTo>
                <a:lnTo>
                  <a:pt x="2429933" y="105833"/>
                </a:lnTo>
                <a:lnTo>
                  <a:pt x="1447800" y="55033"/>
                </a:lnTo>
                <a:lnTo>
                  <a:pt x="791633" y="8466"/>
                </a:lnTo>
                <a:lnTo>
                  <a:pt x="486833" y="220133"/>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30" name="Freeform 129"/>
          <p:cNvSpPr/>
          <p:nvPr/>
        </p:nvSpPr>
        <p:spPr>
          <a:xfrm>
            <a:off x="6337300" y="1041400"/>
            <a:ext cx="2794000" cy="2630020"/>
          </a:xfrm>
          <a:custGeom>
            <a:avLst/>
            <a:gdLst>
              <a:gd name="connsiteX0" fmla="*/ 0 w 2794000"/>
              <a:gd name="connsiteY0" fmla="*/ 1130300 h 2630020"/>
              <a:gd name="connsiteX1" fmla="*/ 0 w 2794000"/>
              <a:gd name="connsiteY1" fmla="*/ 1498600 h 2630020"/>
              <a:gd name="connsiteX2" fmla="*/ 482600 w 2794000"/>
              <a:gd name="connsiteY2" fmla="*/ 1905000 h 2630020"/>
              <a:gd name="connsiteX3" fmla="*/ 850900 w 2794000"/>
              <a:gd name="connsiteY3" fmla="*/ 2095500 h 2630020"/>
              <a:gd name="connsiteX4" fmla="*/ 2794000 w 2794000"/>
              <a:gd name="connsiteY4" fmla="*/ 1981200 h 2630020"/>
              <a:gd name="connsiteX5" fmla="*/ 2387600 w 2794000"/>
              <a:gd name="connsiteY5" fmla="*/ 0 h 2630020"/>
              <a:gd name="connsiteX6" fmla="*/ 482600 w 2794000"/>
              <a:gd name="connsiteY6" fmla="*/ 88900 h 2630020"/>
              <a:gd name="connsiteX7" fmla="*/ 0 w 2794000"/>
              <a:gd name="connsiteY7" fmla="*/ 1130300 h 263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4000" h="2630020">
                <a:moveTo>
                  <a:pt x="0" y="1130300"/>
                </a:moveTo>
                <a:lnTo>
                  <a:pt x="0" y="1498600"/>
                </a:lnTo>
                <a:lnTo>
                  <a:pt x="482600" y="1905000"/>
                </a:lnTo>
                <a:cubicBezTo>
                  <a:pt x="854712" y="2084640"/>
                  <a:pt x="850900" y="1946476"/>
                  <a:pt x="850900" y="2095500"/>
                </a:cubicBezTo>
                <a:cubicBezTo>
                  <a:pt x="1498835" y="2061621"/>
                  <a:pt x="2794000" y="2630020"/>
                  <a:pt x="2794000" y="1981200"/>
                </a:cubicBezTo>
                <a:lnTo>
                  <a:pt x="2387600" y="0"/>
                </a:lnTo>
                <a:lnTo>
                  <a:pt x="482600" y="88900"/>
                </a:lnTo>
                <a:lnTo>
                  <a:pt x="0" y="113030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5" name="Circular Arrow 34"/>
          <p:cNvSpPr/>
          <p:nvPr/>
        </p:nvSpPr>
        <p:spPr>
          <a:xfrm flipH="1">
            <a:off x="4363720" y="2141220"/>
            <a:ext cx="2938780" cy="2938780"/>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122"/>
          <p:cNvSpPr/>
          <p:nvPr/>
        </p:nvSpPr>
        <p:spPr>
          <a:xfrm>
            <a:off x="13805" y="4196536"/>
            <a:ext cx="1822243" cy="26476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9" name="Freeform 148"/>
          <p:cNvSpPr/>
          <p:nvPr/>
        </p:nvSpPr>
        <p:spPr>
          <a:xfrm>
            <a:off x="4489450" y="2194887"/>
            <a:ext cx="2787650" cy="3189349"/>
          </a:xfrm>
          <a:custGeom>
            <a:avLst/>
            <a:gdLst>
              <a:gd name="connsiteX0" fmla="*/ 844550 w 2787650"/>
              <a:gd name="connsiteY0" fmla="*/ 146050 h 3062904"/>
              <a:gd name="connsiteX1" fmla="*/ 330200 w 2787650"/>
              <a:gd name="connsiteY1" fmla="*/ 552450 h 3062904"/>
              <a:gd name="connsiteX2" fmla="*/ 25400 w 2787650"/>
              <a:gd name="connsiteY2" fmla="*/ 939800 h 3062904"/>
              <a:gd name="connsiteX3" fmla="*/ 0 w 2787650"/>
              <a:gd name="connsiteY3" fmla="*/ 1504950 h 3062904"/>
              <a:gd name="connsiteX4" fmla="*/ 82550 w 2787650"/>
              <a:gd name="connsiteY4" fmla="*/ 1968500 h 3062904"/>
              <a:gd name="connsiteX5" fmla="*/ 107950 w 2787650"/>
              <a:gd name="connsiteY5" fmla="*/ 2705100 h 3062904"/>
              <a:gd name="connsiteX6" fmla="*/ 1733550 w 2787650"/>
              <a:gd name="connsiteY6" fmla="*/ 2679700 h 3062904"/>
              <a:gd name="connsiteX7" fmla="*/ 2508250 w 2787650"/>
              <a:gd name="connsiteY7" fmla="*/ 2120900 h 3062904"/>
              <a:gd name="connsiteX8" fmla="*/ 2787650 w 2787650"/>
              <a:gd name="connsiteY8" fmla="*/ 1403350 h 3062904"/>
              <a:gd name="connsiteX9" fmla="*/ 2628900 w 2787650"/>
              <a:gd name="connsiteY9" fmla="*/ 908050 h 3062904"/>
              <a:gd name="connsiteX10" fmla="*/ 2254250 w 2787650"/>
              <a:gd name="connsiteY10" fmla="*/ 463550 h 3062904"/>
              <a:gd name="connsiteX11" fmla="*/ 2171700 w 2787650"/>
              <a:gd name="connsiteY11" fmla="*/ 387350 h 3062904"/>
              <a:gd name="connsiteX12" fmla="*/ 1905000 w 2787650"/>
              <a:gd name="connsiteY12" fmla="*/ 215900 h 3062904"/>
              <a:gd name="connsiteX13" fmla="*/ 1225550 w 2787650"/>
              <a:gd name="connsiteY13" fmla="*/ 0 h 30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87650" h="3062904">
                <a:moveTo>
                  <a:pt x="844550" y="146050"/>
                </a:moveTo>
                <a:lnTo>
                  <a:pt x="330200" y="552450"/>
                </a:lnTo>
                <a:lnTo>
                  <a:pt x="25400" y="939800"/>
                </a:lnTo>
                <a:lnTo>
                  <a:pt x="0" y="1504950"/>
                </a:lnTo>
                <a:lnTo>
                  <a:pt x="82550" y="1968500"/>
                </a:lnTo>
                <a:cubicBezTo>
                  <a:pt x="90944" y="2214036"/>
                  <a:pt x="107950" y="2950779"/>
                  <a:pt x="107950" y="2705100"/>
                </a:cubicBezTo>
                <a:cubicBezTo>
                  <a:pt x="649846" y="2698774"/>
                  <a:pt x="2116754" y="3062904"/>
                  <a:pt x="1733550" y="2679700"/>
                </a:cubicBezTo>
                <a:lnTo>
                  <a:pt x="2508250" y="2120900"/>
                </a:lnTo>
                <a:lnTo>
                  <a:pt x="2787650" y="1403350"/>
                </a:lnTo>
                <a:lnTo>
                  <a:pt x="2628900" y="908050"/>
                </a:lnTo>
                <a:lnTo>
                  <a:pt x="2254250" y="463550"/>
                </a:lnTo>
                <a:lnTo>
                  <a:pt x="2171700" y="387350"/>
                </a:lnTo>
                <a:lnTo>
                  <a:pt x="1905000" y="215900"/>
                </a:lnTo>
                <a:lnTo>
                  <a:pt x="1225550" y="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14" name="TextBox 113"/>
          <p:cNvSpPr txBox="1"/>
          <p:nvPr/>
        </p:nvSpPr>
        <p:spPr>
          <a:xfrm>
            <a:off x="12700" y="4724401"/>
            <a:ext cx="4254500" cy="2585323"/>
          </a:xfrm>
          <a:prstGeom prst="rect">
            <a:avLst/>
          </a:prstGeom>
          <a:noFill/>
        </p:spPr>
        <p:txBody>
          <a:bodyPr wrap="square" rtlCol="0">
            <a:spAutoFit/>
          </a:bodyPr>
          <a:lstStyle/>
          <a:p>
            <a:r>
              <a:rPr lang="en-US" smtClean="0">
                <a:solidFill>
                  <a:srgbClr val="FFFFFF"/>
                </a:solidFill>
                <a:latin typeface="Gill Sans"/>
                <a:cs typeface="Gill Sans"/>
              </a:rPr>
              <a:t>Responsible for </a:t>
            </a:r>
            <a:r>
              <a:rPr lang="en-US" u="sng" smtClean="0">
                <a:solidFill>
                  <a:srgbClr val="FFFFFF"/>
                </a:solidFill>
                <a:latin typeface="Gill Sans"/>
                <a:cs typeface="Gill Sans"/>
              </a:rPr>
              <a:t>maximizing the value of the work that the Team does</a:t>
            </a:r>
          </a:p>
          <a:p>
            <a:pPr marL="266700" lvl="1" indent="-177800" eaLnBrk="1" hangingPunct="1">
              <a:buFont typeface="Wingdings" charset="2"/>
              <a:buChar char="§"/>
            </a:pPr>
            <a:r>
              <a:rPr lang="en-US" dirty="0">
                <a:solidFill>
                  <a:srgbClr val="FFFFFF"/>
                </a:solidFill>
                <a:latin typeface="Gill Sans"/>
                <a:ea typeface="ＭＳ Ｐゴシック" pitchFamily="-110" charset="-128"/>
                <a:cs typeface="Gill Sans"/>
              </a:rPr>
              <a:t>Owns the vision and overall goals</a:t>
            </a:r>
          </a:p>
          <a:p>
            <a:pPr marL="266700" lvl="1" indent="-177800" eaLnBrk="1" hangingPunct="1">
              <a:buFont typeface="Wingdings" charset="2"/>
              <a:buChar char="§"/>
            </a:pPr>
            <a:r>
              <a:rPr lang="en-US" dirty="0">
                <a:solidFill>
                  <a:srgbClr val="FFFFFF"/>
                </a:solidFill>
                <a:latin typeface="Gill Sans"/>
                <a:ea typeface="ＭＳ Ｐゴシック" pitchFamily="-110" charset="-128"/>
                <a:cs typeface="Gill Sans"/>
              </a:rPr>
              <a:t>Owns the prioritized list of what needs to be produced to achieve maximum value and ROI (the Product Backlog)</a:t>
            </a:r>
          </a:p>
          <a:p>
            <a:pPr marL="266700" lvl="1" indent="-177800" eaLnBrk="1" hangingPunct="1">
              <a:buFont typeface="Wingdings" charset="2"/>
              <a:buChar char="§"/>
            </a:pPr>
            <a:r>
              <a:rPr lang="en-US" dirty="0">
                <a:solidFill>
                  <a:srgbClr val="FFFFFF"/>
                </a:solidFill>
                <a:latin typeface="Gill Sans"/>
                <a:ea typeface="ＭＳ Ｐゴシック" pitchFamily="-110" charset="-128"/>
                <a:cs typeface="Gill Sans"/>
              </a:rPr>
              <a:t>Decides when product is ready to ship</a:t>
            </a:r>
          </a:p>
          <a:p>
            <a:endParaRPr lang="en-US" u="sng" smtClean="0">
              <a:solidFill>
                <a:srgbClr val="FFFFFF"/>
              </a:solidFill>
              <a:latin typeface="Gill Sans"/>
              <a:cs typeface="Gill Sans"/>
            </a:endParaRPr>
          </a:p>
          <a:p>
            <a:endParaRPr lang="en-US" u="sng">
              <a:solidFill>
                <a:srgbClr val="FFFFFF"/>
              </a:solidFill>
              <a:latin typeface="Gill Sans"/>
              <a:cs typeface="Gill Sans"/>
            </a:endParaRPr>
          </a:p>
        </p:txBody>
      </p:sp>
      <p:sp>
        <p:nvSpPr>
          <p:cNvPr id="111" name="Rectangular Callout 110"/>
          <p:cNvSpPr/>
          <p:nvPr/>
        </p:nvSpPr>
        <p:spPr>
          <a:xfrm flipH="1">
            <a:off x="266700" y="1460500"/>
            <a:ext cx="3492500" cy="1244600"/>
          </a:xfrm>
          <a:prstGeom prst="wedgeRectCallout">
            <a:avLst>
              <a:gd name="adj1" fmla="val -20833"/>
              <a:gd name="adj2" fmla="val 96927"/>
            </a:avLst>
          </a:prstGeom>
          <a:solidFill>
            <a:schemeClr val="tx1"/>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Gill Sans"/>
            </a:endParaRPr>
          </a:p>
        </p:txBody>
      </p:sp>
      <p:sp>
        <p:nvSpPr>
          <p:cNvPr id="115" name="TextBox 114"/>
          <p:cNvSpPr txBox="1"/>
          <p:nvPr/>
        </p:nvSpPr>
        <p:spPr>
          <a:xfrm>
            <a:off x="292100" y="1460501"/>
            <a:ext cx="3441700" cy="1200329"/>
          </a:xfrm>
          <a:prstGeom prst="rect">
            <a:avLst/>
          </a:prstGeom>
          <a:noFill/>
        </p:spPr>
        <p:txBody>
          <a:bodyPr wrap="square" rtlCol="0">
            <a:spAutoFit/>
          </a:bodyPr>
          <a:lstStyle/>
          <a:p>
            <a:r>
              <a:rPr lang="en-US" smtClean="0">
                <a:solidFill>
                  <a:schemeClr val="bg1"/>
                </a:solidFill>
                <a:latin typeface="Gill Sans"/>
                <a:cs typeface="Gill Sans"/>
              </a:rPr>
              <a:t>Responsible for </a:t>
            </a:r>
            <a:r>
              <a:rPr lang="en-US" u="sng" smtClean="0">
                <a:solidFill>
                  <a:schemeClr val="bg1"/>
                </a:solidFill>
                <a:latin typeface="Gill Sans"/>
                <a:cs typeface="Gill Sans"/>
              </a:rPr>
              <a:t>doing the work</a:t>
            </a:r>
          </a:p>
          <a:p>
            <a:pPr marL="266700" indent="-177800">
              <a:buFont typeface="Wingdings" charset="2"/>
              <a:buChar char="§"/>
            </a:pPr>
            <a:r>
              <a:rPr lang="en-US" smtClean="0">
                <a:solidFill>
                  <a:schemeClr val="bg1"/>
                </a:solidFill>
                <a:latin typeface="Gill Sans"/>
                <a:cs typeface="Gill Sans"/>
              </a:rPr>
              <a:t>7 +/- 2 People</a:t>
            </a:r>
          </a:p>
          <a:p>
            <a:pPr marL="266700" indent="-177800">
              <a:buFont typeface="Wingdings" charset="2"/>
              <a:buChar char="§"/>
            </a:pPr>
            <a:r>
              <a:rPr lang="en-US" smtClean="0">
                <a:solidFill>
                  <a:schemeClr val="bg1"/>
                </a:solidFill>
                <a:latin typeface="Gill Sans"/>
                <a:cs typeface="Gill Sans"/>
              </a:rPr>
              <a:t>Cross-functional</a:t>
            </a:r>
          </a:p>
          <a:p>
            <a:pPr marL="266700" indent="-177800">
              <a:buFont typeface="Wingdings" charset="2"/>
              <a:buChar char="§"/>
            </a:pPr>
            <a:r>
              <a:rPr lang="en-US" smtClean="0">
                <a:solidFill>
                  <a:schemeClr val="bg1"/>
                </a:solidFill>
                <a:latin typeface="Gill Sans"/>
                <a:cs typeface="Gill Sans"/>
              </a:rPr>
              <a:t>Self-organizing</a:t>
            </a:r>
          </a:p>
        </p:txBody>
      </p:sp>
      <p:sp>
        <p:nvSpPr>
          <p:cNvPr id="116" name="Rectangular Callout 115"/>
          <p:cNvSpPr/>
          <p:nvPr/>
        </p:nvSpPr>
        <p:spPr>
          <a:xfrm flipV="1">
            <a:off x="4508500" y="2603500"/>
            <a:ext cx="4025900" cy="4241800"/>
          </a:xfrm>
          <a:prstGeom prst="wedgeRectCallout">
            <a:avLst>
              <a:gd name="adj1" fmla="val -21822"/>
              <a:gd name="adj2" fmla="val 65007"/>
            </a:avLst>
          </a:prstGeom>
          <a:solidFill>
            <a:schemeClr val="tx1"/>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Gill Sans"/>
            </a:endParaRPr>
          </a:p>
        </p:txBody>
      </p:sp>
      <p:sp>
        <p:nvSpPr>
          <p:cNvPr id="118" name="TextBox 117"/>
          <p:cNvSpPr txBox="1"/>
          <p:nvPr/>
        </p:nvSpPr>
        <p:spPr>
          <a:xfrm>
            <a:off x="4508500" y="2616201"/>
            <a:ext cx="4229100" cy="4247317"/>
          </a:xfrm>
          <a:prstGeom prst="rect">
            <a:avLst/>
          </a:prstGeom>
          <a:noFill/>
        </p:spPr>
        <p:txBody>
          <a:bodyPr wrap="square" rtlCol="0">
            <a:spAutoFit/>
          </a:bodyPr>
          <a:lstStyle/>
          <a:p>
            <a:r>
              <a:rPr lang="en-US" smtClean="0">
                <a:solidFill>
                  <a:schemeClr val="bg1"/>
                </a:solidFill>
                <a:latin typeface="Gill Sans"/>
                <a:cs typeface="Gill Sans"/>
              </a:rPr>
              <a:t>Responsible </a:t>
            </a:r>
            <a:r>
              <a:rPr lang="en-US" u="sng" smtClean="0">
                <a:solidFill>
                  <a:schemeClr val="bg1"/>
                </a:solidFill>
                <a:latin typeface="Gill Sans"/>
                <a:cs typeface="Gill Sans"/>
              </a:rPr>
              <a:t>ensuring the Scrum</a:t>
            </a:r>
            <a:br>
              <a:rPr lang="en-US" u="sng" smtClean="0">
                <a:solidFill>
                  <a:schemeClr val="bg1"/>
                </a:solidFill>
                <a:latin typeface="Gill Sans"/>
                <a:cs typeface="Gill Sans"/>
              </a:rPr>
            </a:br>
            <a:r>
              <a:rPr lang="en-US" u="sng" smtClean="0">
                <a:solidFill>
                  <a:schemeClr val="bg1"/>
                </a:solidFill>
                <a:latin typeface="Gill Sans"/>
                <a:cs typeface="Gill Sans"/>
              </a:rPr>
              <a:t>process is understood and followed</a:t>
            </a:r>
          </a:p>
          <a:p>
            <a:pPr marL="266700" lvl="1" indent="-177800">
              <a:buFont typeface="Wingdings" charset="2"/>
              <a:buChar char="§"/>
            </a:pPr>
            <a:r>
              <a:rPr lang="en-US" dirty="0">
                <a:solidFill>
                  <a:schemeClr val="bg1"/>
                </a:solidFill>
                <a:latin typeface="Gill Sans"/>
                <a:ea typeface="ＭＳ Ｐゴシック" pitchFamily="-110" charset="-128"/>
                <a:cs typeface="Gill Sans"/>
              </a:rPr>
              <a:t>3 P’s:</a:t>
            </a:r>
          </a:p>
          <a:p>
            <a:pPr marL="266700" lvl="1" indent="-177800">
              <a:buFont typeface="Wingdings" charset="2"/>
              <a:buChar char="§"/>
            </a:pPr>
            <a:r>
              <a:rPr lang="en-US" dirty="0">
                <a:solidFill>
                  <a:schemeClr val="bg1"/>
                </a:solidFill>
                <a:latin typeface="Gill Sans"/>
                <a:ea typeface="ＭＳ Ｐゴシック" pitchFamily="-110" charset="-128"/>
                <a:cs typeface="Gill Sans"/>
              </a:rPr>
              <a:t>P rocess Owner</a:t>
            </a:r>
          </a:p>
          <a:p>
            <a:pPr marL="444500" lvl="2" indent="-177800">
              <a:buFont typeface="Lucida Grande"/>
              <a:buChar char="-"/>
            </a:pPr>
            <a:r>
              <a:rPr lang="en-US" dirty="0">
                <a:solidFill>
                  <a:schemeClr val="bg1"/>
                </a:solidFill>
                <a:latin typeface="Gill Sans"/>
                <a:ea typeface="ＭＳ Ｐゴシック" pitchFamily="-110" charset="-128"/>
                <a:cs typeface="Gill Sans"/>
              </a:rPr>
              <a:t>Teaches Scrum to Team, PO, and stakeholders</a:t>
            </a:r>
          </a:p>
          <a:p>
            <a:pPr marL="444500" lvl="2" indent="-177800">
              <a:buFont typeface="Lucida Grande"/>
              <a:buChar char="-"/>
            </a:pPr>
            <a:r>
              <a:rPr lang="en-US" dirty="0">
                <a:solidFill>
                  <a:schemeClr val="bg1"/>
                </a:solidFill>
                <a:latin typeface="Gill Sans"/>
                <a:ea typeface="ＭＳ Ｐゴシック" pitchFamily="-110" charset="-128"/>
                <a:cs typeface="Gill Sans"/>
              </a:rPr>
              <a:t>Coaches the Team, PO, and stakeholders to achieve maximum value and ROI by improving practices</a:t>
            </a:r>
          </a:p>
          <a:p>
            <a:pPr marL="444500" lvl="2" indent="-177800">
              <a:buFont typeface="Lucida Grande"/>
              <a:buChar char="-"/>
            </a:pPr>
            <a:r>
              <a:rPr lang="en-US" dirty="0">
                <a:solidFill>
                  <a:schemeClr val="bg1"/>
                </a:solidFill>
                <a:latin typeface="Gill Sans"/>
                <a:ea typeface="ＭＳ Ｐゴシック" pitchFamily="-110" charset="-128"/>
                <a:cs typeface="Gill Sans"/>
              </a:rPr>
              <a:t>Change agent for the organization</a:t>
            </a:r>
          </a:p>
          <a:p>
            <a:pPr marL="266700" lvl="1" indent="-177800" eaLnBrk="1" hangingPunct="1">
              <a:buFont typeface="Wingdings" charset="2"/>
              <a:buChar char="§"/>
            </a:pPr>
            <a:r>
              <a:rPr lang="en-US" dirty="0">
                <a:solidFill>
                  <a:schemeClr val="bg1"/>
                </a:solidFill>
                <a:latin typeface="Gill Sans"/>
                <a:ea typeface="ＭＳ Ｐゴシック" pitchFamily="-110" charset="-128"/>
                <a:cs typeface="Gill Sans"/>
              </a:rPr>
              <a:t>P roblem Solver</a:t>
            </a:r>
          </a:p>
          <a:p>
            <a:pPr marL="444500" lvl="2" indent="-177800">
              <a:buFont typeface="Lucida Grande"/>
              <a:buChar char="-"/>
            </a:pPr>
            <a:r>
              <a:rPr lang="en-US" dirty="0">
                <a:solidFill>
                  <a:schemeClr val="bg1"/>
                </a:solidFill>
                <a:latin typeface="Gill Sans"/>
                <a:ea typeface="ＭＳ Ｐゴシック" pitchFamily="-110" charset="-128"/>
                <a:cs typeface="Gill Sans"/>
              </a:rPr>
              <a:t>Helps remove blocks and assists the Team and Product Owner</a:t>
            </a:r>
          </a:p>
          <a:p>
            <a:pPr marL="266700" lvl="1" indent="-177800" eaLnBrk="1" hangingPunct="1">
              <a:buFont typeface="Wingdings" charset="2"/>
              <a:buChar char="§"/>
            </a:pPr>
            <a:r>
              <a:rPr lang="en-US" dirty="0">
                <a:solidFill>
                  <a:schemeClr val="bg1"/>
                </a:solidFill>
                <a:latin typeface="Gill Sans"/>
                <a:ea typeface="ＭＳ Ｐゴシック" pitchFamily="-110" charset="-128"/>
                <a:cs typeface="Gill Sans"/>
              </a:rPr>
              <a:t>P rotector</a:t>
            </a:r>
          </a:p>
          <a:p>
            <a:pPr marL="444500" lvl="2" indent="-177800">
              <a:buFont typeface="Lucida Grande"/>
              <a:buChar char="-"/>
            </a:pPr>
            <a:r>
              <a:rPr lang="en-US" dirty="0">
                <a:solidFill>
                  <a:schemeClr val="bg1"/>
                </a:solidFill>
                <a:latin typeface="Gill Sans"/>
                <a:ea typeface="ＭＳ Ｐゴシック" pitchFamily="-110" charset="-128"/>
                <a:cs typeface="Gill Sans"/>
              </a:rPr>
              <a:t>Protects the Team from disruption</a:t>
            </a:r>
          </a:p>
        </p:txBody>
      </p:sp>
      <p:sp>
        <p:nvSpPr>
          <p:cNvPr id="138" name="Rectangle 137"/>
          <p:cNvSpPr/>
          <p:nvPr/>
        </p:nvSpPr>
        <p:spPr>
          <a:xfrm>
            <a:off x="4838698" y="3530601"/>
            <a:ext cx="177801" cy="215900"/>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0" name="Rectangle 149"/>
          <p:cNvSpPr/>
          <p:nvPr/>
        </p:nvSpPr>
        <p:spPr>
          <a:xfrm>
            <a:off x="4838699" y="5448301"/>
            <a:ext cx="177801" cy="215900"/>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1" name="Rectangle 150"/>
          <p:cNvSpPr/>
          <p:nvPr/>
        </p:nvSpPr>
        <p:spPr>
          <a:xfrm>
            <a:off x="4838699" y="6273800"/>
            <a:ext cx="177801" cy="215900"/>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2" name="Freeform 161"/>
          <p:cNvSpPr/>
          <p:nvPr/>
        </p:nvSpPr>
        <p:spPr>
          <a:xfrm>
            <a:off x="46566" y="4123267"/>
            <a:ext cx="4220633" cy="2722033"/>
          </a:xfrm>
          <a:custGeom>
            <a:avLst/>
            <a:gdLst>
              <a:gd name="connsiteX0" fmla="*/ 1037167 w 4140200"/>
              <a:gd name="connsiteY0" fmla="*/ 0 h 2654300"/>
              <a:gd name="connsiteX1" fmla="*/ 1545167 w 4140200"/>
              <a:gd name="connsiteY1" fmla="*/ 516467 h 2654300"/>
              <a:gd name="connsiteX2" fmla="*/ 4135967 w 4140200"/>
              <a:gd name="connsiteY2" fmla="*/ 516467 h 2654300"/>
              <a:gd name="connsiteX3" fmla="*/ 4140200 w 4140200"/>
              <a:gd name="connsiteY3" fmla="*/ 2654300 h 2654300"/>
              <a:gd name="connsiteX4" fmla="*/ 0 w 4140200"/>
              <a:gd name="connsiteY4" fmla="*/ 2654300 h 2654300"/>
              <a:gd name="connsiteX5" fmla="*/ 0 w 4140200"/>
              <a:gd name="connsiteY5" fmla="*/ 508000 h 2654300"/>
              <a:gd name="connsiteX6" fmla="*/ 605367 w 4140200"/>
              <a:gd name="connsiteY6" fmla="*/ 516467 h 2654300"/>
              <a:gd name="connsiteX7" fmla="*/ 1037167 w 4140200"/>
              <a:gd name="connsiteY7" fmla="*/ 0 h 265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40200" h="2654300">
                <a:moveTo>
                  <a:pt x="1037167" y="0"/>
                </a:moveTo>
                <a:lnTo>
                  <a:pt x="1545167" y="516467"/>
                </a:lnTo>
                <a:lnTo>
                  <a:pt x="4135967" y="516467"/>
                </a:lnTo>
                <a:lnTo>
                  <a:pt x="4140200" y="2654300"/>
                </a:lnTo>
                <a:lnTo>
                  <a:pt x="0" y="2654300"/>
                </a:lnTo>
                <a:lnTo>
                  <a:pt x="0" y="508000"/>
                </a:lnTo>
                <a:lnTo>
                  <a:pt x="605367" y="516467"/>
                </a:lnTo>
                <a:lnTo>
                  <a:pt x="1037167" y="0"/>
                </a:lnTo>
                <a:close/>
              </a:path>
            </a:pathLst>
          </a:cu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8">
                                            <p:txEl>
                                              <p:pRg st="2" end="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8">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8">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8">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8">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8">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allAtOnce"/>
      <p:bldP spid="111" grpId="0" animBg="1"/>
      <p:bldP spid="115" grpId="0" build="allAtOnce"/>
      <p:bldP spid="116" grpId="0" animBg="1"/>
      <p:bldP spid="118" grpId="0" build="allAtOnce"/>
      <p:bldP spid="138" grpId="0" animBg="1"/>
      <p:bldP spid="150" grpId="0" animBg="1"/>
      <p:bldP spid="151" grpId="0" animBg="1"/>
    </p:bld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2" name="Title 1"/>
          <p:cNvSpPr>
            <a:spLocks noGrp="1"/>
          </p:cNvSpPr>
          <p:nvPr>
            <p:ph type="title"/>
          </p:nvPr>
        </p:nvSpPr>
        <p:spPr/>
        <p:txBody>
          <a:bodyPr/>
          <a:lstStyle/>
          <a:p>
            <a:r>
              <a:rPr lang="en-US">
                <a:ea typeface="ＭＳ Ｐゴシック" charset="-128"/>
              </a:rPr>
              <a:t>Widely Used Scrum Pricing Models</a:t>
            </a:r>
          </a:p>
        </p:txBody>
      </p:sp>
      <p:sp>
        <p:nvSpPr>
          <p:cNvPr id="174083" name="Content Placeholder 2"/>
          <p:cNvSpPr>
            <a:spLocks noGrp="1"/>
          </p:cNvSpPr>
          <p:nvPr>
            <p:ph idx="1"/>
          </p:nvPr>
        </p:nvSpPr>
        <p:spPr/>
        <p:txBody>
          <a:bodyPr/>
          <a:lstStyle/>
          <a:p>
            <a:r>
              <a:rPr lang="en-US" sz="3600">
                <a:ea typeface="ＭＳ Ｐゴシック" charset="-128"/>
              </a:rPr>
              <a:t>Time and Materials</a:t>
            </a:r>
          </a:p>
          <a:p>
            <a:r>
              <a:rPr lang="en-US" sz="3600">
                <a:ea typeface="ＭＳ Ｐゴシック" charset="-128"/>
              </a:rPr>
              <a:t>Cost per Sprint</a:t>
            </a:r>
          </a:p>
          <a:p>
            <a:r>
              <a:rPr lang="en-US" sz="3600">
                <a:ea typeface="ＭＳ Ｐゴシック" charset="-128"/>
              </a:rPr>
              <a:t>Fixed-Bid (Fixed Date, Scope, Price)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139700"/>
            <a:ext cx="9296400" cy="7010400"/>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Gill Sans"/>
              <a:cs typeface="Gill Sans"/>
            </a:endParaRPr>
          </a:p>
        </p:txBody>
      </p:sp>
      <p:sp>
        <p:nvSpPr>
          <p:cNvPr id="246786" name="Rectangle 2"/>
          <p:cNvSpPr>
            <a:spLocks noGrp="1" noChangeArrowheads="1"/>
          </p:cNvSpPr>
          <p:nvPr>
            <p:ph type="title"/>
          </p:nvPr>
        </p:nvSpPr>
        <p:spPr>
          <a:xfrm>
            <a:off x="355600" y="76200"/>
            <a:ext cx="8686800" cy="1143000"/>
          </a:xfrm>
        </p:spPr>
        <p:txBody>
          <a:bodyPr/>
          <a:lstStyle/>
          <a:p>
            <a:pPr algn="ctr" eaLnBrk="1" hangingPunct="1"/>
            <a:r>
              <a:rPr lang="en-US">
                <a:solidFill>
                  <a:schemeClr val="tx1"/>
                </a:solidFill>
                <a:ea typeface="ＭＳ Ｐゴシック" pitchFamily="-110" charset="-128"/>
              </a:rPr>
              <a:t>Standard Fixed-Bid Contract Terms</a:t>
            </a:r>
          </a:p>
        </p:txBody>
      </p:sp>
      <p:sp>
        <p:nvSpPr>
          <p:cNvPr id="1739780" name="Text Box 4"/>
          <p:cNvSpPr txBox="1">
            <a:spLocks noChangeArrowheads="1"/>
          </p:cNvSpPr>
          <p:nvPr/>
        </p:nvSpPr>
        <p:spPr bwMode="auto">
          <a:xfrm>
            <a:off x="1295400" y="1689101"/>
            <a:ext cx="6680200" cy="4616647"/>
          </a:xfrm>
          <a:prstGeom prst="rect">
            <a:avLst/>
          </a:prstGeom>
          <a:noFill/>
          <a:ln w="9525">
            <a:solidFill>
              <a:schemeClr val="tx1"/>
            </a:solidFill>
            <a:miter lim="800000"/>
            <a:headEnd/>
            <a:tailEnd/>
          </a:ln>
        </p:spPr>
        <p:txBody>
          <a:bodyPr wrap="square">
            <a:prstTxWarp prst="textNoShape">
              <a:avLst/>
            </a:prstTxWarp>
            <a:spAutoFit/>
          </a:bodyPr>
          <a:lstStyle/>
          <a:p>
            <a:pPr marL="914400" indent="-914400">
              <a:spcBef>
                <a:spcPct val="50000"/>
              </a:spcBef>
            </a:pPr>
            <a:r>
              <a:rPr lang="en-US" sz="1400" b="1">
                <a:latin typeface="Courier New" pitchFamily="-110" charset="0"/>
              </a:rPr>
              <a:t>1.1.1	PeteSoft will demo potentially shippable software to Customer every 30 days.  There is no additional charge for this.</a:t>
            </a:r>
          </a:p>
          <a:p>
            <a:pPr marL="914400" indent="-914400">
              <a:spcBef>
                <a:spcPct val="50000"/>
              </a:spcBef>
            </a:pPr>
            <a:r>
              <a:rPr lang="en-US" sz="1400" b="1">
                <a:latin typeface="Courier New" pitchFamily="-110" charset="0"/>
              </a:rPr>
              <a:t>1.1.2	Customer can replace any requirement that PeteSoft has not yet started working on with one or more of equal total size (in the estimate of PeteSoft) at any time.  There is no additional charge for this.</a:t>
            </a:r>
          </a:p>
          <a:p>
            <a:pPr marL="914400" indent="-914400">
              <a:spcBef>
                <a:spcPct val="50000"/>
              </a:spcBef>
            </a:pPr>
            <a:r>
              <a:rPr lang="en-US" sz="1400" b="1">
                <a:latin typeface="Courier New" pitchFamily="-110" charset="0"/>
              </a:rPr>
              <a:t>1.1.3	Customer may also add requirements to the project at a price of $1000 per point of size (in the estimate of PeteSoft).  Changes may not be made during a Sprint.  Each increment of up to 7 points of new features will add 2 weeks to the project schedule.</a:t>
            </a:r>
          </a:p>
          <a:p>
            <a:pPr marL="914400" indent="-914400">
              <a:spcBef>
                <a:spcPct val="50000"/>
              </a:spcBef>
            </a:pPr>
            <a:r>
              <a:rPr lang="en-US" sz="1400" b="1">
                <a:latin typeface="Courier New" pitchFamily="-110" charset="0"/>
              </a:rPr>
              <a:t>1.1.3	Customer may request interim releases at any time, and Customer will simply pay for the additional Pre-Release Sprint on a “Time &amp; Materials” basis.</a:t>
            </a:r>
          </a:p>
          <a:p>
            <a:pPr marL="914400" indent="-914400">
              <a:spcBef>
                <a:spcPct val="50000"/>
              </a:spcBef>
            </a:pPr>
            <a:r>
              <a:rPr lang="en-US" sz="1400" b="1">
                <a:latin typeface="Courier New" pitchFamily="-110" charset="0"/>
              </a:rPr>
              <a:t>1.1.4	If the Customer’s business goals are satisfied early, Customer may terminate the contract early by paying PeteSoft a fee equal to 50% of the remaining unbilled contract amount.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97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97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97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397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39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51308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Rectangle 28"/>
          <p:cNvSpPr/>
          <p:nvPr/>
        </p:nvSpPr>
        <p:spPr>
          <a:xfrm>
            <a:off x="-20693" y="-12933"/>
            <a:ext cx="9164693" cy="6870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yriad Pro Semibold"/>
              <a:cs typeface="Myriad Pro Semibold"/>
            </a:endParaRPr>
          </a:p>
        </p:txBody>
      </p:sp>
      <p:graphicFrame>
        <p:nvGraphicFramePr>
          <p:cNvPr id="44" name="Table 43"/>
          <p:cNvGraphicFramePr>
            <a:graphicFrameLocks noGrp="1"/>
          </p:cNvGraphicFramePr>
          <p:nvPr/>
        </p:nvGraphicFramePr>
        <p:xfrm>
          <a:off x="584200" y="495300"/>
          <a:ext cx="8331195" cy="5829300"/>
        </p:xfrm>
        <a:graphic>
          <a:graphicData uri="http://schemas.openxmlformats.org/drawingml/2006/table">
            <a:tbl>
              <a:tblPr>
                <a:tableStyleId>{5C22544A-7EE6-4342-B048-85BDC9FD1C3A}</a:tableStyleId>
              </a:tblPr>
              <a:tblGrid>
                <a:gridCol w="555413"/>
                <a:gridCol w="555413"/>
                <a:gridCol w="555413"/>
                <a:gridCol w="555413"/>
                <a:gridCol w="555413"/>
                <a:gridCol w="555413"/>
                <a:gridCol w="555413"/>
                <a:gridCol w="555413"/>
                <a:gridCol w="555413"/>
                <a:gridCol w="555413"/>
                <a:gridCol w="555413"/>
                <a:gridCol w="555413"/>
                <a:gridCol w="555413"/>
                <a:gridCol w="555413"/>
                <a:gridCol w="555413"/>
              </a:tblGrid>
              <a:tr h="4457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45" name="Table 44"/>
          <p:cNvGraphicFramePr>
            <a:graphicFrameLocks noGrp="1"/>
          </p:cNvGraphicFramePr>
          <p:nvPr/>
        </p:nvGraphicFramePr>
        <p:xfrm>
          <a:off x="50800" y="-76200"/>
          <a:ext cx="555413" cy="6579870"/>
        </p:xfrm>
        <a:graphic>
          <a:graphicData uri="http://schemas.openxmlformats.org/drawingml/2006/table">
            <a:tbl>
              <a:tblPr>
                <a:tableStyleId>{5C22544A-7EE6-4342-B048-85BDC9FD1C3A}</a:tableStyleId>
              </a:tblPr>
              <a:tblGrid>
                <a:gridCol w="555413"/>
              </a:tblGrid>
              <a:tr h="598170">
                <a:tc>
                  <a:txBody>
                    <a:bodyPr/>
                    <a:lstStyle/>
                    <a:p>
                      <a:pPr algn="r"/>
                      <a:endParaRPr lang="en-US">
                        <a:solidFill>
                          <a:srgbClr val="000000"/>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90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80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70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60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50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40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30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20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10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rPr>
                        <a:t>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3" name="Table 52"/>
          <p:cNvGraphicFramePr>
            <a:graphicFrameLocks noGrp="1"/>
          </p:cNvGraphicFramePr>
          <p:nvPr/>
        </p:nvGraphicFramePr>
        <p:xfrm>
          <a:off x="876300" y="6272530"/>
          <a:ext cx="8331195" cy="598170"/>
        </p:xfrm>
        <a:graphic>
          <a:graphicData uri="http://schemas.openxmlformats.org/drawingml/2006/table">
            <a:tbl>
              <a:tblPr>
                <a:tableStyleId>{5C22544A-7EE6-4342-B048-85BDC9FD1C3A}</a:tableStyleId>
              </a:tblPr>
              <a:tblGrid>
                <a:gridCol w="555413"/>
                <a:gridCol w="555413"/>
                <a:gridCol w="555413"/>
                <a:gridCol w="555413"/>
                <a:gridCol w="555413"/>
                <a:gridCol w="555413"/>
                <a:gridCol w="555413"/>
                <a:gridCol w="555413"/>
                <a:gridCol w="555413"/>
                <a:gridCol w="555413"/>
                <a:gridCol w="555413"/>
                <a:gridCol w="555413"/>
                <a:gridCol w="555413"/>
                <a:gridCol w="555413"/>
                <a:gridCol w="555413"/>
              </a:tblGrid>
              <a:tr h="598170">
                <a:tc>
                  <a:txBody>
                    <a:bodyPr/>
                    <a:lstStyle/>
                    <a:p>
                      <a:pPr algn="ctr"/>
                      <a:r>
                        <a:rPr lang="en-US">
                          <a:solidFill>
                            <a:srgbClr val="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7" name="Straight Connector 56"/>
          <p:cNvCxnSpPr/>
          <p:nvPr/>
        </p:nvCxnSpPr>
        <p:spPr>
          <a:xfrm>
            <a:off x="571500" y="1524000"/>
            <a:ext cx="5562600" cy="4787898"/>
          </a:xfrm>
          <a:prstGeom prst="line">
            <a:avLst/>
          </a:prstGeom>
          <a:ln w="53975">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16200000" flipH="1">
            <a:off x="3225800" y="3403600"/>
            <a:ext cx="5822950" cy="6350"/>
          </a:xfrm>
          <a:prstGeom prst="line">
            <a:avLst/>
          </a:prstGeom>
          <a:ln w="53975">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3787775" y="3413125"/>
            <a:ext cx="5810250" cy="1588"/>
          </a:xfrm>
          <a:prstGeom prst="line">
            <a:avLst/>
          </a:prstGeom>
          <a:ln w="53975">
            <a:solidFill>
              <a:srgbClr val="FF0000"/>
            </a:solidFill>
            <a:prstDash val="solid"/>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565400" y="-88900"/>
            <a:ext cx="4006225" cy="523220"/>
          </a:xfrm>
          <a:prstGeom prst="rect">
            <a:avLst/>
          </a:prstGeom>
          <a:noFill/>
        </p:spPr>
        <p:txBody>
          <a:bodyPr wrap="none" rtlCol="0">
            <a:spAutoFit/>
          </a:bodyPr>
          <a:lstStyle/>
          <a:p>
            <a:r>
              <a:rPr lang="en-US" sz="2800"/>
              <a:t>Release Burndown Chart</a:t>
            </a:r>
          </a:p>
        </p:txBody>
      </p:sp>
      <p:sp>
        <p:nvSpPr>
          <p:cNvPr id="15" name="TextBox 14"/>
          <p:cNvSpPr txBox="1"/>
          <p:nvPr/>
        </p:nvSpPr>
        <p:spPr>
          <a:xfrm>
            <a:off x="4381500" y="6495990"/>
            <a:ext cx="967187" cy="400110"/>
          </a:xfrm>
          <a:prstGeom prst="rect">
            <a:avLst/>
          </a:prstGeom>
          <a:noFill/>
        </p:spPr>
        <p:txBody>
          <a:bodyPr wrap="none" rtlCol="0">
            <a:spAutoFit/>
          </a:bodyPr>
          <a:lstStyle/>
          <a:p>
            <a:r>
              <a:rPr lang="en-US" sz="2000"/>
              <a:t>Sprints</a:t>
            </a:r>
          </a:p>
        </p:txBody>
      </p:sp>
      <p:sp>
        <p:nvSpPr>
          <p:cNvPr id="16" name="Oval 15"/>
          <p:cNvSpPr/>
          <p:nvPr/>
        </p:nvSpPr>
        <p:spPr>
          <a:xfrm>
            <a:off x="1066800" y="1733550"/>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7" name="Straight Connector 16"/>
          <p:cNvCxnSpPr/>
          <p:nvPr/>
        </p:nvCxnSpPr>
        <p:spPr>
          <a:xfrm>
            <a:off x="588433" y="1532467"/>
            <a:ext cx="541862" cy="258233"/>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30300" y="1797050"/>
            <a:ext cx="558800" cy="17145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1630892" y="1909233"/>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p:cNvCxnSpPr/>
          <p:nvPr/>
        </p:nvCxnSpPr>
        <p:spPr>
          <a:xfrm>
            <a:off x="1689102" y="1974852"/>
            <a:ext cx="563031" cy="46354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2183340" y="2363259"/>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22" name="Straight Connector 21"/>
          <p:cNvCxnSpPr/>
          <p:nvPr/>
        </p:nvCxnSpPr>
        <p:spPr>
          <a:xfrm rot="16200000" flipH="1">
            <a:off x="2074333" y="2582333"/>
            <a:ext cx="914400" cy="575733"/>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734732" y="3245908"/>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7" name="Oval 36"/>
          <p:cNvSpPr/>
          <p:nvPr/>
        </p:nvSpPr>
        <p:spPr>
          <a:xfrm>
            <a:off x="520704" y="1473201"/>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6" name="TextBox 45"/>
          <p:cNvSpPr txBox="1"/>
          <p:nvPr/>
        </p:nvSpPr>
        <p:spPr>
          <a:xfrm>
            <a:off x="3937000" y="1625600"/>
            <a:ext cx="2121714" cy="402291"/>
          </a:xfrm>
          <a:prstGeom prst="rect">
            <a:avLst/>
          </a:prstGeom>
          <a:solidFill>
            <a:schemeClr val="bg1"/>
          </a:solidFill>
        </p:spPr>
        <p:txBody>
          <a:bodyPr wrap="square" lIns="36000" tIns="46800" rIns="36000" bIns="46800" rtlCol="0">
            <a:spAutoFit/>
          </a:bodyPr>
          <a:lstStyle/>
          <a:p>
            <a:pPr algn="r"/>
            <a:r>
              <a:rPr lang="en-US" sz="2000">
                <a:solidFill>
                  <a:srgbClr val="FF0000"/>
                </a:solidFill>
              </a:rPr>
              <a:t>End Development</a:t>
            </a:r>
          </a:p>
        </p:txBody>
      </p:sp>
      <p:sp>
        <p:nvSpPr>
          <p:cNvPr id="47" name="TextBox 46"/>
          <p:cNvSpPr txBox="1"/>
          <p:nvPr/>
        </p:nvSpPr>
        <p:spPr>
          <a:xfrm>
            <a:off x="6756400" y="1625600"/>
            <a:ext cx="1031564" cy="400110"/>
          </a:xfrm>
          <a:prstGeom prst="rect">
            <a:avLst/>
          </a:prstGeom>
          <a:solidFill>
            <a:schemeClr val="bg1"/>
          </a:solidFill>
        </p:spPr>
        <p:txBody>
          <a:bodyPr wrap="none" rtlCol="0">
            <a:spAutoFit/>
          </a:bodyPr>
          <a:lstStyle/>
          <a:p>
            <a:r>
              <a:rPr lang="en-US" sz="2000">
                <a:solidFill>
                  <a:srgbClr val="FF0000"/>
                </a:solidFill>
              </a:rPr>
              <a:t>Release</a:t>
            </a:r>
          </a:p>
        </p:txBody>
      </p:sp>
      <p:cxnSp>
        <p:nvCxnSpPr>
          <p:cNvPr id="40" name="Straight Connector 39"/>
          <p:cNvCxnSpPr/>
          <p:nvPr/>
        </p:nvCxnSpPr>
        <p:spPr>
          <a:xfrm>
            <a:off x="2806700" y="3327400"/>
            <a:ext cx="552450" cy="19050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3284007" y="3437467"/>
            <a:ext cx="139700" cy="1397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24" name="Straight Connector 23"/>
          <p:cNvCxnSpPr/>
          <p:nvPr/>
        </p:nvCxnSpPr>
        <p:spPr>
          <a:xfrm>
            <a:off x="579259" y="1519059"/>
            <a:ext cx="6659741" cy="480554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ular Callout 24"/>
          <p:cNvSpPr/>
          <p:nvPr/>
        </p:nvSpPr>
        <p:spPr>
          <a:xfrm>
            <a:off x="6667500" y="4902200"/>
            <a:ext cx="1930400" cy="952500"/>
          </a:xfrm>
          <a:prstGeom prst="wedgeRectCallout">
            <a:avLst>
              <a:gd name="adj1" fmla="val -20175"/>
              <a:gd name="adj2" fmla="val 89820"/>
            </a:avLst>
          </a:prstGeom>
          <a:solidFill>
            <a:schemeClr val="bg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2 extra Sprints needed to finish Release Backlog</a:t>
            </a:r>
          </a:p>
        </p:txBody>
      </p:sp>
      <p:sp>
        <p:nvSpPr>
          <p:cNvPr id="26" name="Rectangular Callout 25"/>
          <p:cNvSpPr/>
          <p:nvPr/>
        </p:nvSpPr>
        <p:spPr>
          <a:xfrm>
            <a:off x="0" y="3860800"/>
            <a:ext cx="1930400" cy="1295400"/>
          </a:xfrm>
          <a:prstGeom prst="wedgeRectCallout">
            <a:avLst>
              <a:gd name="adj1" fmla="val -20175"/>
              <a:gd name="adj2" fmla="val 73153"/>
            </a:avLst>
          </a:prstGeom>
          <a:solidFill>
            <a:schemeClr val="bg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Remove 13 points from Release Backlog to launch on time</a:t>
            </a:r>
          </a:p>
        </p:txBody>
      </p:sp>
      <p:cxnSp>
        <p:nvCxnSpPr>
          <p:cNvPr id="28" name="Straight Connector 27"/>
          <p:cNvCxnSpPr/>
          <p:nvPr/>
        </p:nvCxnSpPr>
        <p:spPr>
          <a:xfrm>
            <a:off x="558800" y="5524500"/>
            <a:ext cx="5575300" cy="158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20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right)">
                                      <p:cBhvr>
                                        <p:cTn id="60" dur="20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P spid="27" grpId="0" animBg="1"/>
      <p:bldP spid="37" grpId="0" animBg="1"/>
      <p:bldP spid="49" grpId="0" animBg="1"/>
      <p:bldP spid="25" grpId="0" animBg="1"/>
      <p:bldP spid="26" grpId="0" animBg="1"/>
    </p:bld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55753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eview.jpg"/>
          <p:cNvPicPr>
            <a:picLocks noChangeAspect="1"/>
          </p:cNvPicPr>
          <p:nvPr/>
        </p:nvPicPr>
        <p:blipFill>
          <a:blip r:embed="rId2"/>
          <a:stretch>
            <a:fillRect/>
          </a:stretch>
        </p:blipFill>
        <p:spPr>
          <a:xfrm>
            <a:off x="7635240" y="3394075"/>
            <a:ext cx="1416050" cy="679450"/>
          </a:xfrm>
          <a:prstGeom prst="rect">
            <a:avLst/>
          </a:prstGeom>
          <a:effectLst/>
        </p:spPr>
      </p:pic>
      <p:pic>
        <p:nvPicPr>
          <p:cNvPr id="5" name="Picture 4" descr="team.jpg"/>
          <p:cNvPicPr>
            <a:picLocks noChangeAspect="1"/>
          </p:cNvPicPr>
          <p:nvPr/>
        </p:nvPicPr>
        <p:blipFill>
          <a:blip r:embed="rId3"/>
          <a:stretch>
            <a:fillRect/>
          </a:stretch>
        </p:blipFill>
        <p:spPr>
          <a:xfrm>
            <a:off x="7588251" y="5822950"/>
            <a:ext cx="1374775" cy="628650"/>
          </a:xfrm>
          <a:prstGeom prst="rect">
            <a:avLst/>
          </a:prstGeom>
          <a:effectLst/>
        </p:spPr>
      </p:pic>
      <p:sp>
        <p:nvSpPr>
          <p:cNvPr id="6" name="Right Arrow 5"/>
          <p:cNvSpPr/>
          <p:nvPr/>
        </p:nvSpPr>
        <p:spPr>
          <a:xfrm>
            <a:off x="5232390" y="4439708"/>
            <a:ext cx="2501900" cy="583142"/>
          </a:xfrm>
          <a:prstGeom prst="rightArrow">
            <a:avLst>
              <a:gd name="adj1" fmla="val 54556"/>
              <a:gd name="adj2" fmla="val 6451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7" name="Circular Arrow 6"/>
          <p:cNvSpPr/>
          <p:nvPr/>
        </p:nvSpPr>
        <p:spPr>
          <a:xfrm flipH="1">
            <a:off x="4427220" y="2245995"/>
            <a:ext cx="2938780" cy="2938780"/>
          </a:xfrm>
          <a:prstGeom prst="circularArrow">
            <a:avLst>
              <a:gd name="adj1" fmla="val 11156"/>
              <a:gd name="adj2" fmla="val 1142319"/>
              <a:gd name="adj3" fmla="val 1881005"/>
              <a:gd name="adj4" fmla="val 5465592"/>
              <a:gd name="adj5" fmla="val 1196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 name="Rectangle 6"/>
          <p:cNvSpPr>
            <a:spLocks noChangeArrowheads="1"/>
          </p:cNvSpPr>
          <p:nvPr/>
        </p:nvSpPr>
        <p:spPr bwMode="auto">
          <a:xfrm>
            <a:off x="4654550" y="4565650"/>
            <a:ext cx="1203325" cy="327025"/>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600">
              <a:latin typeface="Gill Sans"/>
            </a:endParaRPr>
          </a:p>
        </p:txBody>
      </p:sp>
      <p:sp>
        <p:nvSpPr>
          <p:cNvPr id="10" name="Text Box 7"/>
          <p:cNvSpPr txBox="1">
            <a:spLocks noChangeArrowheads="1"/>
          </p:cNvSpPr>
          <p:nvPr/>
        </p:nvSpPr>
        <p:spPr bwMode="auto">
          <a:xfrm>
            <a:off x="5017159" y="3079750"/>
            <a:ext cx="1620831" cy="892552"/>
          </a:xfrm>
          <a:prstGeom prst="rect">
            <a:avLst/>
          </a:prstGeom>
          <a:noFill/>
          <a:ln w="9525">
            <a:noFill/>
            <a:miter lim="800000"/>
            <a:headEnd/>
            <a:tailEnd/>
          </a:ln>
          <a:effectLst/>
        </p:spPr>
        <p:txBody>
          <a:bodyPr wrap="none">
            <a:prstTxWarp prst="textNoShape">
              <a:avLst/>
            </a:prstTxWarp>
            <a:spAutoFit/>
          </a:bodyPr>
          <a:lstStyle/>
          <a:p>
            <a:pPr algn="ctr"/>
            <a:r>
              <a:rPr lang="en-US" sz="3600" b="1">
                <a:solidFill>
                  <a:schemeClr val="bg1"/>
                </a:solidFill>
                <a:latin typeface="Gill Sans"/>
              </a:rPr>
              <a:t>Sprint</a:t>
            </a:r>
          </a:p>
          <a:p>
            <a:pPr algn="ctr"/>
            <a:r>
              <a:rPr lang="en-US" sz="1600" b="1">
                <a:solidFill>
                  <a:schemeClr val="bg1"/>
                </a:solidFill>
                <a:latin typeface="Gill Sans"/>
              </a:rPr>
              <a:t>1-4 Weeks</a:t>
            </a:r>
          </a:p>
        </p:txBody>
      </p:sp>
      <p:sp>
        <p:nvSpPr>
          <p:cNvPr id="11" name="AutoShape 11"/>
          <p:cNvSpPr>
            <a:spLocks noChangeArrowheads="1"/>
          </p:cNvSpPr>
          <p:nvPr/>
        </p:nvSpPr>
        <p:spPr bwMode="auto">
          <a:xfrm>
            <a:off x="7912100" y="4473575"/>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00">
              <a:latin typeface="Gill Sans"/>
            </a:endParaRPr>
          </a:p>
        </p:txBody>
      </p:sp>
      <p:sp>
        <p:nvSpPr>
          <p:cNvPr id="12" name="Text Box 12"/>
          <p:cNvSpPr txBox="1">
            <a:spLocks noChangeArrowheads="1"/>
          </p:cNvSpPr>
          <p:nvPr/>
        </p:nvSpPr>
        <p:spPr bwMode="auto">
          <a:xfrm>
            <a:off x="7302500" y="4921250"/>
            <a:ext cx="1955800" cy="969069"/>
          </a:xfrm>
          <a:prstGeom prst="rect">
            <a:avLst/>
          </a:prstGeom>
          <a:noFill/>
          <a:ln w="31750">
            <a:noFill/>
            <a:miter lim="800000"/>
            <a:headEnd/>
            <a:tailEnd/>
          </a:ln>
          <a:effectLst/>
        </p:spPr>
        <p:txBody>
          <a:bodyPr wrap="square">
            <a:prstTxWarp prst="textNoShape">
              <a:avLst/>
            </a:prstTxWarp>
            <a:spAutoFit/>
          </a:bodyPr>
          <a:lstStyle/>
          <a:p>
            <a:pPr algn="ctr">
              <a:lnSpc>
                <a:spcPts val="1680"/>
              </a:lnSpc>
            </a:pPr>
            <a:r>
              <a:rPr lang="en-US" sz="1600" b="1">
                <a:solidFill>
                  <a:schemeClr val="bg1"/>
                </a:solidFill>
                <a:latin typeface="Gill Sans"/>
              </a:rPr>
              <a:t>Potentially Shippable Product</a:t>
            </a:r>
          </a:p>
          <a:p>
            <a:pPr algn="ctr">
              <a:lnSpc>
                <a:spcPts val="1680"/>
              </a:lnSpc>
            </a:pPr>
            <a:r>
              <a:rPr lang="en-US" sz="1600" b="1">
                <a:solidFill>
                  <a:schemeClr val="bg1"/>
                </a:solidFill>
                <a:latin typeface="Gill Sans"/>
              </a:rPr>
              <a:t>Increment</a:t>
            </a:r>
          </a:p>
        </p:txBody>
      </p:sp>
      <p:sp>
        <p:nvSpPr>
          <p:cNvPr id="14" name="Text Box 80"/>
          <p:cNvSpPr txBox="1">
            <a:spLocks noChangeArrowheads="1"/>
          </p:cNvSpPr>
          <p:nvPr/>
        </p:nvSpPr>
        <p:spPr bwMode="auto">
          <a:xfrm>
            <a:off x="7866462" y="3970338"/>
            <a:ext cx="1089461" cy="369332"/>
          </a:xfrm>
          <a:prstGeom prst="rect">
            <a:avLst/>
          </a:prstGeom>
          <a:noFill/>
          <a:ln w="31750">
            <a:noFill/>
            <a:miter lim="800000"/>
            <a:headEnd/>
            <a:tailEnd/>
          </a:ln>
          <a:effectLst/>
        </p:spPr>
        <p:txBody>
          <a:bodyPr wrap="none">
            <a:prstTxWarp prst="textNoShape">
              <a:avLst/>
            </a:prstTxWarp>
            <a:spAutoFit/>
          </a:bodyPr>
          <a:lstStyle/>
          <a:p>
            <a:pPr algn="ctr"/>
            <a:r>
              <a:rPr lang="en-US" b="1">
                <a:solidFill>
                  <a:schemeClr val="bg1"/>
                </a:solidFill>
                <a:latin typeface="Gill Sans"/>
              </a:rPr>
              <a:t>Review</a:t>
            </a:r>
            <a:endParaRPr lang="en-US" b="1" i="1">
              <a:solidFill>
                <a:schemeClr val="bg1"/>
              </a:solidFill>
              <a:latin typeface="Gill Sans"/>
            </a:endParaRPr>
          </a:p>
        </p:txBody>
      </p:sp>
      <p:sp>
        <p:nvSpPr>
          <p:cNvPr id="28" name="Rectangle 227"/>
          <p:cNvSpPr>
            <a:spLocks noChangeArrowheads="1"/>
          </p:cNvSpPr>
          <p:nvPr/>
        </p:nvSpPr>
        <p:spPr bwMode="auto">
          <a:xfrm>
            <a:off x="4978400" y="5022850"/>
            <a:ext cx="1905000" cy="609600"/>
          </a:xfrm>
          <a:prstGeom prst="rect">
            <a:avLst/>
          </a:prstGeom>
          <a:noFill/>
          <a:ln w="9525">
            <a:noFill/>
            <a:miter lim="800000"/>
            <a:headEnd/>
            <a:tailEnd/>
          </a:ln>
          <a:effectLst/>
        </p:spPr>
        <p:txBody>
          <a:bodyPr wrap="none" anchor="ctr">
            <a:prstTxWarp prst="textNoShape">
              <a:avLst/>
            </a:prstTxWarp>
          </a:bodyPr>
          <a:lstStyle/>
          <a:p>
            <a:pPr algn="ctr">
              <a:lnSpc>
                <a:spcPts val="1880"/>
              </a:lnSpc>
            </a:pPr>
            <a:r>
              <a:rPr lang="en-US" sz="2400">
                <a:solidFill>
                  <a:schemeClr val="bg1"/>
                </a:solidFill>
                <a:latin typeface="Gill Sans"/>
              </a:rPr>
              <a:t>No Changes</a:t>
            </a:r>
          </a:p>
          <a:p>
            <a:pPr algn="ctr">
              <a:lnSpc>
                <a:spcPts val="1880"/>
              </a:lnSpc>
            </a:pPr>
            <a:r>
              <a:rPr lang="en-US" sz="1600">
                <a:solidFill>
                  <a:schemeClr val="bg1"/>
                </a:solidFill>
                <a:latin typeface="Gill Sans"/>
              </a:rPr>
              <a:t>in Duration or Goal</a:t>
            </a:r>
          </a:p>
        </p:txBody>
      </p:sp>
      <p:sp>
        <p:nvSpPr>
          <p:cNvPr id="31" name="Rectangle 232"/>
          <p:cNvSpPr>
            <a:spLocks noChangeArrowheads="1"/>
          </p:cNvSpPr>
          <p:nvPr/>
        </p:nvSpPr>
        <p:spPr bwMode="auto">
          <a:xfrm>
            <a:off x="7408332" y="1515531"/>
            <a:ext cx="3048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sz="1600" b="1">
              <a:solidFill>
                <a:schemeClr val="bg1"/>
              </a:solidFill>
              <a:latin typeface="Gill Sans"/>
            </a:endParaRPr>
          </a:p>
        </p:txBody>
      </p:sp>
      <p:sp>
        <p:nvSpPr>
          <p:cNvPr id="32" name="Freeform 233"/>
          <p:cNvSpPr>
            <a:spLocks/>
          </p:cNvSpPr>
          <p:nvPr/>
        </p:nvSpPr>
        <p:spPr bwMode="auto">
          <a:xfrm>
            <a:off x="7411507" y="1542519"/>
            <a:ext cx="304800" cy="263525"/>
          </a:xfrm>
          <a:custGeom>
            <a:avLst/>
            <a:gdLst>
              <a:gd name="T0" fmla="*/ 0 w 192"/>
              <a:gd name="T1" fmla="*/ 0 h 166"/>
              <a:gd name="T2" fmla="*/ 15 w 192"/>
              <a:gd name="T3" fmla="*/ 19 h 166"/>
              <a:gd name="T4" fmla="*/ 24 w 192"/>
              <a:gd name="T5" fmla="*/ 48 h 166"/>
              <a:gd name="T6" fmla="*/ 72 w 192"/>
              <a:gd name="T7" fmla="*/ 69 h 166"/>
              <a:gd name="T8" fmla="*/ 94 w 192"/>
              <a:gd name="T9" fmla="*/ 99 h 166"/>
              <a:gd name="T10" fmla="*/ 153 w 192"/>
              <a:gd name="T11" fmla="*/ 120 h 166"/>
              <a:gd name="T12" fmla="*/ 171 w 192"/>
              <a:gd name="T13" fmla="*/ 153 h 166"/>
              <a:gd name="T14" fmla="*/ 192 w 192"/>
              <a:gd name="T15" fmla="*/ 166 h 16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66"/>
              <a:gd name="T26" fmla="*/ 192 w 19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66">
                <a:moveTo>
                  <a:pt x="0" y="0"/>
                </a:moveTo>
                <a:lnTo>
                  <a:pt x="15" y="19"/>
                </a:lnTo>
                <a:lnTo>
                  <a:pt x="24" y="48"/>
                </a:lnTo>
                <a:lnTo>
                  <a:pt x="72" y="69"/>
                </a:lnTo>
                <a:lnTo>
                  <a:pt x="94" y="99"/>
                </a:lnTo>
                <a:lnTo>
                  <a:pt x="153" y="120"/>
                </a:lnTo>
                <a:lnTo>
                  <a:pt x="171" y="153"/>
                </a:lnTo>
                <a:lnTo>
                  <a:pt x="192" y="166"/>
                </a:lnTo>
              </a:path>
            </a:pathLst>
          </a:custGeom>
          <a:noFill/>
          <a:ln w="9525">
            <a:solidFill>
              <a:schemeClr val="tx1"/>
            </a:solidFill>
            <a:round/>
            <a:headEnd/>
            <a:tailEnd/>
          </a:ln>
        </p:spPr>
        <p:txBody>
          <a:bodyPr>
            <a:prstTxWarp prst="textNoShape">
              <a:avLst/>
            </a:prstTxWarp>
          </a:bodyPr>
          <a:lstStyle/>
          <a:p>
            <a:endParaRPr lang="en-US" sz="1600">
              <a:latin typeface="Gill Sans"/>
            </a:endParaRPr>
          </a:p>
        </p:txBody>
      </p:sp>
      <p:sp>
        <p:nvSpPr>
          <p:cNvPr id="33" name="Text Box 299"/>
          <p:cNvSpPr txBox="1">
            <a:spLocks noChangeArrowheads="1"/>
          </p:cNvSpPr>
          <p:nvPr/>
        </p:nvSpPr>
        <p:spPr bwMode="auto">
          <a:xfrm>
            <a:off x="7343570" y="6351588"/>
            <a:ext cx="1868520" cy="369332"/>
          </a:xfrm>
          <a:prstGeom prst="rect">
            <a:avLst/>
          </a:prstGeom>
          <a:noFill/>
          <a:ln w="31750">
            <a:noFill/>
            <a:miter lim="800000"/>
            <a:headEnd/>
            <a:tailEnd/>
          </a:ln>
          <a:effectLst/>
        </p:spPr>
        <p:txBody>
          <a:bodyPr wrap="none">
            <a:prstTxWarp prst="textNoShape">
              <a:avLst/>
            </a:prstTxWarp>
            <a:spAutoFit/>
          </a:bodyPr>
          <a:lstStyle/>
          <a:p>
            <a:pPr algn="ctr"/>
            <a:r>
              <a:rPr lang="en-US" b="1">
                <a:solidFill>
                  <a:schemeClr val="bg1"/>
                </a:solidFill>
                <a:latin typeface="Gill Sans"/>
              </a:rPr>
              <a:t>Retrospective</a:t>
            </a:r>
            <a:endParaRPr lang="en-US" b="1" i="1">
              <a:solidFill>
                <a:schemeClr val="bg1"/>
              </a:solidFill>
              <a:latin typeface="Gill Sans"/>
            </a:endParaRPr>
          </a:p>
        </p:txBody>
      </p:sp>
      <p:grpSp>
        <p:nvGrpSpPr>
          <p:cNvPr id="2" name="Group 123"/>
          <p:cNvGrpSpPr/>
          <p:nvPr/>
        </p:nvGrpSpPr>
        <p:grpSpPr>
          <a:xfrm>
            <a:off x="258312" y="3378200"/>
            <a:ext cx="1664000" cy="778907"/>
            <a:chOff x="258312" y="3378200"/>
            <a:chExt cx="1664000" cy="778907"/>
          </a:xfrm>
        </p:grpSpPr>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pic>
          <p:nvPicPr>
            <p:cNvPr id="36" name="Picture 35"/>
            <p:cNvPicPr>
              <a:picLocks noChangeAspect="1"/>
            </p:cNvPicPr>
            <p:nvPr/>
          </p:nvPicPr>
          <p:blipFill>
            <a:blip r:embed="rId4"/>
            <a:stretch>
              <a:fillRect/>
            </a:stretch>
          </p:blipFill>
          <p:spPr>
            <a:xfrm>
              <a:off x="1000125" y="3378200"/>
              <a:ext cx="158750" cy="444500"/>
            </a:xfrm>
            <a:prstGeom prst="rect">
              <a:avLst/>
            </a:prstGeom>
            <a:effectLst/>
          </p:spPr>
        </p:pic>
      </p:grpSp>
      <p:grpSp>
        <p:nvGrpSpPr>
          <p:cNvPr id="3" name="Group 130"/>
          <p:cNvGrpSpPr/>
          <p:nvPr/>
        </p:nvGrpSpPr>
        <p:grpSpPr>
          <a:xfrm>
            <a:off x="2051051" y="3270250"/>
            <a:ext cx="1374775" cy="901145"/>
            <a:chOff x="2051051" y="3270250"/>
            <a:chExt cx="1374775" cy="901145"/>
          </a:xfrm>
        </p:grpSpPr>
        <p:sp>
          <p:nvSpPr>
            <p:cNvPr id="38" name="Text Box 148"/>
            <p:cNvSpPr txBox="1">
              <a:spLocks noChangeArrowheads="1"/>
            </p:cNvSpPr>
            <p:nvPr/>
          </p:nvSpPr>
          <p:spPr bwMode="auto">
            <a:xfrm>
              <a:off x="2399905" y="38020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051051" y="3270250"/>
              <a:ext cx="1374775" cy="628650"/>
            </a:xfrm>
            <a:prstGeom prst="rect">
              <a:avLst/>
            </a:prstGeom>
          </p:spPr>
        </p:pic>
      </p:grpSp>
      <p:pic>
        <p:nvPicPr>
          <p:cNvPr id="43" name="Picture 42" descr="standup.jpg"/>
          <p:cNvPicPr>
            <a:picLocks noChangeAspect="1"/>
          </p:cNvPicPr>
          <p:nvPr/>
        </p:nvPicPr>
        <p:blipFill>
          <a:blip r:embed="rId5"/>
          <a:stretch>
            <a:fillRect/>
          </a:stretch>
        </p:blipFill>
        <p:spPr>
          <a:xfrm>
            <a:off x="7789332" y="1261531"/>
            <a:ext cx="787400" cy="800100"/>
          </a:xfrm>
          <a:prstGeom prst="rect">
            <a:avLst/>
          </a:prstGeom>
          <a:effectLst/>
        </p:spPr>
      </p:pic>
      <p:sp>
        <p:nvSpPr>
          <p:cNvPr id="44" name="Text Box 231"/>
          <p:cNvSpPr txBox="1">
            <a:spLocks noChangeArrowheads="1"/>
          </p:cNvSpPr>
          <p:nvPr/>
        </p:nvSpPr>
        <p:spPr bwMode="auto">
          <a:xfrm>
            <a:off x="7356600" y="2024588"/>
            <a:ext cx="1727293" cy="818600"/>
          </a:xfrm>
          <a:prstGeom prst="rect">
            <a:avLst/>
          </a:prstGeom>
          <a:noFill/>
          <a:ln w="31750">
            <a:noFill/>
            <a:miter lim="800000"/>
            <a:headEnd/>
            <a:tailEnd/>
          </a:ln>
          <a:effectLst/>
        </p:spPr>
        <p:txBody>
          <a:bodyPr wrap="none">
            <a:prstTxWarp prst="textNoShape">
              <a:avLst/>
            </a:prstTxWarp>
            <a:spAutoFit/>
          </a:bodyPr>
          <a:lstStyle/>
          <a:p>
            <a:pPr algn="ctr">
              <a:lnSpc>
                <a:spcPts val="1880"/>
              </a:lnSpc>
              <a:spcBef>
                <a:spcPct val="50000"/>
              </a:spcBef>
            </a:pPr>
            <a:r>
              <a:rPr lang="en-US" sz="1400" b="1">
                <a:solidFill>
                  <a:schemeClr val="bg1"/>
                </a:solidFill>
                <a:latin typeface="Gill Sans"/>
              </a:rPr>
              <a:t>Daily Scrum</a:t>
            </a:r>
            <a:br>
              <a:rPr lang="en-US" sz="1400" b="1">
                <a:solidFill>
                  <a:schemeClr val="bg1"/>
                </a:solidFill>
                <a:latin typeface="Gill Sans"/>
              </a:rPr>
            </a:br>
            <a:r>
              <a:rPr lang="en-US" sz="1400" b="1">
                <a:solidFill>
                  <a:schemeClr val="bg1"/>
                </a:solidFill>
                <a:latin typeface="Gill Sans"/>
              </a:rPr>
              <a:t>Meeting and</a:t>
            </a:r>
            <a:br>
              <a:rPr lang="en-US" sz="1400" b="1">
                <a:solidFill>
                  <a:schemeClr val="bg1"/>
                </a:solidFill>
                <a:latin typeface="Gill Sans"/>
              </a:rPr>
            </a:br>
            <a:r>
              <a:rPr lang="en-US" sz="1400" b="1">
                <a:solidFill>
                  <a:schemeClr val="bg1"/>
                </a:solidFill>
                <a:latin typeface="Gill Sans"/>
              </a:rPr>
              <a:t>Artifacts Update</a:t>
            </a:r>
          </a:p>
        </p:txBody>
      </p:sp>
      <p:sp>
        <p:nvSpPr>
          <p:cNvPr id="45" name="Circular Arrow 44"/>
          <p:cNvSpPr/>
          <p:nvPr/>
        </p:nvSpPr>
        <p:spPr>
          <a:xfrm rot="2401493">
            <a:off x="6352350" y="1859572"/>
            <a:ext cx="1192509" cy="1192509"/>
          </a:xfrm>
          <a:prstGeom prst="circularArrow">
            <a:avLst>
              <a:gd name="adj1" fmla="val 17412"/>
              <a:gd name="adj2" fmla="val 1142319"/>
              <a:gd name="adj3" fmla="val 1601325"/>
              <a:gd name="adj4" fmla="val 5649642"/>
              <a:gd name="adj5" fmla="val 138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nvSpPr>
        <p:spPr>
          <a:xfrm>
            <a:off x="4851400" y="2336800"/>
            <a:ext cx="279400" cy="279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Text Box 14"/>
          <p:cNvSpPr txBox="1">
            <a:spLocks noChangeArrowheads="1"/>
          </p:cNvSpPr>
          <p:nvPr/>
        </p:nvSpPr>
        <p:spPr bwMode="auto">
          <a:xfrm>
            <a:off x="52576" y="1967441"/>
            <a:ext cx="222960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b="1">
                <a:solidFill>
                  <a:schemeClr val="bg1"/>
                </a:solidFill>
                <a:latin typeface="Gill Sans"/>
              </a:rPr>
              <a:t>Input from End-Users,</a:t>
            </a:r>
          </a:p>
          <a:p>
            <a:pPr algn="ctr" eaLnBrk="0" hangingPunct="0"/>
            <a:r>
              <a:rPr lang="en-US" sz="1400" b="1">
                <a:solidFill>
                  <a:schemeClr val="bg1"/>
                </a:solidFill>
                <a:latin typeface="Gill Sans"/>
              </a:rPr>
              <a:t>Customers, Team and</a:t>
            </a:r>
            <a:br>
              <a:rPr lang="en-US" sz="1400" b="1">
                <a:solidFill>
                  <a:schemeClr val="bg1"/>
                </a:solidFill>
                <a:latin typeface="Gill Sans"/>
              </a:rPr>
            </a:br>
            <a:r>
              <a:rPr lang="en-US" sz="1400" b="1">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214"/>
          <p:cNvSpPr>
            <a:spLocks noChangeArrowheads="1"/>
          </p:cNvSpPr>
          <p:nvPr/>
        </p:nvSpPr>
        <p:spPr bwMode="auto">
          <a:xfrm>
            <a:off x="3757612" y="468369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5" name="Rectangle 215"/>
          <p:cNvSpPr>
            <a:spLocks noChangeArrowheads="1"/>
          </p:cNvSpPr>
          <p:nvPr/>
        </p:nvSpPr>
        <p:spPr bwMode="auto">
          <a:xfrm>
            <a:off x="3757612" y="475999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6" name="Rectangle 216"/>
          <p:cNvSpPr>
            <a:spLocks noChangeArrowheads="1"/>
          </p:cNvSpPr>
          <p:nvPr/>
        </p:nvSpPr>
        <p:spPr bwMode="auto">
          <a:xfrm>
            <a:off x="3757612" y="483628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7" name="Rectangle 217"/>
          <p:cNvSpPr>
            <a:spLocks noChangeArrowheads="1"/>
          </p:cNvSpPr>
          <p:nvPr/>
        </p:nvSpPr>
        <p:spPr bwMode="auto">
          <a:xfrm>
            <a:off x="3757612" y="491258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8" name="Rectangle 220"/>
          <p:cNvSpPr>
            <a:spLocks noChangeArrowheads="1"/>
          </p:cNvSpPr>
          <p:nvPr/>
        </p:nvSpPr>
        <p:spPr bwMode="auto">
          <a:xfrm>
            <a:off x="3757612" y="422592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9" name="Rectangle 221"/>
          <p:cNvSpPr>
            <a:spLocks noChangeArrowheads="1"/>
          </p:cNvSpPr>
          <p:nvPr/>
        </p:nvSpPr>
        <p:spPr bwMode="auto">
          <a:xfrm>
            <a:off x="3757612" y="4302220"/>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0" name="Rectangle 222"/>
          <p:cNvSpPr>
            <a:spLocks noChangeArrowheads="1"/>
          </p:cNvSpPr>
          <p:nvPr/>
        </p:nvSpPr>
        <p:spPr bwMode="auto">
          <a:xfrm>
            <a:off x="3757612" y="437851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1" name="Rectangle 223"/>
          <p:cNvSpPr>
            <a:spLocks noChangeArrowheads="1"/>
          </p:cNvSpPr>
          <p:nvPr/>
        </p:nvSpPr>
        <p:spPr bwMode="auto">
          <a:xfrm>
            <a:off x="3757612" y="445481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2" name="Rectangle 224"/>
          <p:cNvSpPr>
            <a:spLocks noChangeArrowheads="1"/>
          </p:cNvSpPr>
          <p:nvPr/>
        </p:nvSpPr>
        <p:spPr bwMode="auto">
          <a:xfrm>
            <a:off x="3757612" y="453110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3" name="Rectangle 225"/>
          <p:cNvSpPr>
            <a:spLocks noChangeArrowheads="1"/>
          </p:cNvSpPr>
          <p:nvPr/>
        </p:nvSpPr>
        <p:spPr bwMode="auto">
          <a:xfrm>
            <a:off x="3757612" y="460740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4" name="Rectangle 215"/>
          <p:cNvSpPr>
            <a:spLocks noChangeArrowheads="1"/>
          </p:cNvSpPr>
          <p:nvPr/>
        </p:nvSpPr>
        <p:spPr bwMode="auto">
          <a:xfrm>
            <a:off x="3757612" y="498541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5" name="Rectangle 216"/>
          <p:cNvSpPr>
            <a:spLocks noChangeArrowheads="1"/>
          </p:cNvSpPr>
          <p:nvPr/>
        </p:nvSpPr>
        <p:spPr bwMode="auto">
          <a:xfrm>
            <a:off x="3757612" y="506171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6" name="Rectangle 217"/>
          <p:cNvSpPr>
            <a:spLocks noChangeArrowheads="1"/>
          </p:cNvSpPr>
          <p:nvPr/>
        </p:nvSpPr>
        <p:spPr bwMode="auto">
          <a:xfrm>
            <a:off x="3757612" y="51380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7" name="Text Box 379"/>
          <p:cNvSpPr txBox="1">
            <a:spLocks noChangeArrowheads="1"/>
          </p:cNvSpPr>
          <p:nvPr/>
        </p:nvSpPr>
        <p:spPr bwMode="auto">
          <a:xfrm>
            <a:off x="3670734" y="5289550"/>
            <a:ext cx="902811"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a:t>
            </a:r>
            <a:br>
              <a:rPr lang="en-US">
                <a:solidFill>
                  <a:schemeClr val="bg1"/>
                </a:solidFill>
                <a:latin typeface="Gill Sans"/>
              </a:rPr>
            </a:br>
            <a:r>
              <a:rPr lang="en-US">
                <a:solidFill>
                  <a:schemeClr val="bg1"/>
                </a:solidFill>
                <a:latin typeface="Gill Sans"/>
              </a:rPr>
              <a:t>Backlog</a:t>
            </a:r>
          </a:p>
        </p:txBody>
      </p:sp>
      <p:sp>
        <p:nvSpPr>
          <p:cNvPr id="68" name="TextBox 67"/>
          <p:cNvSpPr txBox="1"/>
          <p:nvPr/>
        </p:nvSpPr>
        <p:spPr>
          <a:xfrm rot="18900000">
            <a:off x="3721792" y="4543424"/>
            <a:ext cx="817764" cy="369332"/>
          </a:xfrm>
          <a:prstGeom prst="rect">
            <a:avLst/>
          </a:prstGeom>
          <a:noFill/>
          <a:effectLst/>
        </p:spPr>
        <p:txBody>
          <a:bodyPr wrap="none" rtlCol="0">
            <a:spAutoFit/>
          </a:bodyPr>
          <a:lstStyle/>
          <a:p>
            <a:r>
              <a:rPr lang="en-US">
                <a:latin typeface="Gill Sans"/>
              </a:rPr>
              <a:t>TASKS</a:t>
            </a:r>
          </a:p>
        </p:txBody>
      </p:sp>
      <p:sp>
        <p:nvSpPr>
          <p:cNvPr id="70" name="Text Box 14"/>
          <p:cNvSpPr txBox="1">
            <a:spLocks noChangeArrowheads="1"/>
          </p:cNvSpPr>
          <p:nvPr/>
        </p:nvSpPr>
        <p:spPr bwMode="auto">
          <a:xfrm>
            <a:off x="3782427" y="2085975"/>
            <a:ext cx="1086818"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b="1">
                <a:solidFill>
                  <a:schemeClr val="bg1"/>
                </a:solidFill>
                <a:latin typeface="Gill Sans"/>
              </a:rPr>
              <a:t>Product</a:t>
            </a:r>
          </a:p>
          <a:p>
            <a:pPr algn="ctr" eaLnBrk="0" hangingPunct="0"/>
            <a:r>
              <a:rPr lang="en-US" sz="1400" b="1">
                <a:solidFill>
                  <a:schemeClr val="bg1"/>
                </a:solidFill>
                <a:latin typeface="Gill Sans"/>
              </a:rPr>
              <a:t>Backlog</a:t>
            </a:r>
          </a:p>
          <a:p>
            <a:pPr algn="ctr" eaLnBrk="0" hangingPunct="0"/>
            <a:r>
              <a:rPr lang="en-US" sz="1400" b="1">
                <a:solidFill>
                  <a:schemeClr val="bg1"/>
                </a:solidFill>
                <a:latin typeface="Gill Sans"/>
              </a:rPr>
              <a:t>Grooming</a:t>
            </a:r>
          </a:p>
        </p:txBody>
      </p:sp>
      <p:grpSp>
        <p:nvGrpSpPr>
          <p:cNvPr id="15" name="Group 136"/>
          <p:cNvGrpSpPr/>
          <p:nvPr/>
        </p:nvGrpSpPr>
        <p:grpSpPr>
          <a:xfrm>
            <a:off x="4699000" y="1219200"/>
            <a:ext cx="1778000" cy="781223"/>
            <a:chOff x="4699000" y="1219200"/>
            <a:chExt cx="1778000" cy="781223"/>
          </a:xfrm>
        </p:grpSpPr>
        <p:sp>
          <p:nvSpPr>
            <p:cNvPr id="92" name="Text Box 137"/>
            <p:cNvSpPr txBox="1">
              <a:spLocks noChangeArrowheads="1"/>
            </p:cNvSpPr>
            <p:nvPr/>
          </p:nvSpPr>
          <p:spPr bwMode="auto">
            <a:xfrm>
              <a:off x="4699000" y="16541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4"/>
            <a:stretch>
              <a:fillRect/>
            </a:stretch>
          </p:blipFill>
          <p:spPr>
            <a:xfrm>
              <a:off x="5511800" y="12192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sp>
        <p:nvSpPr>
          <p:cNvPr id="52" name="Text Box 379"/>
          <p:cNvSpPr txBox="1">
            <a:spLocks noChangeArrowheads="1"/>
          </p:cNvSpPr>
          <p:nvPr/>
        </p:nvSpPr>
        <p:spPr bwMode="auto">
          <a:xfrm>
            <a:off x="473385" y="61252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331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590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035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183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046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617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046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046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077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622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003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215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204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173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522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554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458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112" name="Rectangle 217"/>
          <p:cNvSpPr>
            <a:spLocks noChangeArrowheads="1"/>
          </p:cNvSpPr>
          <p:nvPr/>
        </p:nvSpPr>
        <p:spPr bwMode="auto">
          <a:xfrm>
            <a:off x="3757612" y="52142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91" name="Rectangle 90"/>
          <p:cNvSpPr/>
          <p:nvPr/>
        </p:nvSpPr>
        <p:spPr>
          <a:xfrm>
            <a:off x="50800" y="1891386"/>
            <a:ext cx="2349500" cy="1321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7" name="Rectangle 116"/>
          <p:cNvSpPr/>
          <p:nvPr/>
        </p:nvSpPr>
        <p:spPr>
          <a:xfrm>
            <a:off x="7565068" y="3354794"/>
            <a:ext cx="1578932" cy="96640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9" name="Rectangle 118"/>
          <p:cNvSpPr/>
          <p:nvPr/>
        </p:nvSpPr>
        <p:spPr>
          <a:xfrm>
            <a:off x="7404100" y="5524500"/>
            <a:ext cx="1739900" cy="133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0" name="Rectangle 119"/>
          <p:cNvSpPr/>
          <p:nvPr/>
        </p:nvSpPr>
        <p:spPr>
          <a:xfrm>
            <a:off x="5011166" y="4986676"/>
            <a:ext cx="1838553" cy="75651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1" name="Rectangle 120"/>
          <p:cNvSpPr/>
          <p:nvPr/>
        </p:nvSpPr>
        <p:spPr>
          <a:xfrm>
            <a:off x="3685900" y="4183138"/>
            <a:ext cx="883512" cy="179474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6" name="Freeform 125"/>
          <p:cNvSpPr/>
          <p:nvPr/>
        </p:nvSpPr>
        <p:spPr>
          <a:xfrm>
            <a:off x="3611033" y="2091266"/>
            <a:ext cx="1579033" cy="745066"/>
          </a:xfrm>
          <a:custGeom>
            <a:avLst/>
            <a:gdLst>
              <a:gd name="connsiteX0" fmla="*/ 169333 w 1579033"/>
              <a:gd name="connsiteY0" fmla="*/ 745066 h 745066"/>
              <a:gd name="connsiteX1" fmla="*/ 1134533 w 1579033"/>
              <a:gd name="connsiteY1" fmla="*/ 740833 h 745066"/>
              <a:gd name="connsiteX2" fmla="*/ 1333500 w 1579033"/>
              <a:gd name="connsiteY2" fmla="*/ 563033 h 745066"/>
              <a:gd name="connsiteX3" fmla="*/ 1401233 w 1579033"/>
              <a:gd name="connsiteY3" fmla="*/ 537633 h 745066"/>
              <a:gd name="connsiteX4" fmla="*/ 1401233 w 1579033"/>
              <a:gd name="connsiteY4" fmla="*/ 537633 h 745066"/>
              <a:gd name="connsiteX5" fmla="*/ 1579033 w 1579033"/>
              <a:gd name="connsiteY5" fmla="*/ 397933 h 745066"/>
              <a:gd name="connsiteX6" fmla="*/ 1392766 w 1579033"/>
              <a:gd name="connsiteY6" fmla="*/ 76200 h 745066"/>
              <a:gd name="connsiteX7" fmla="*/ 194733 w 1579033"/>
              <a:gd name="connsiteY7" fmla="*/ 0 h 745066"/>
              <a:gd name="connsiteX8" fmla="*/ 0 w 1579033"/>
              <a:gd name="connsiteY8" fmla="*/ 660400 h 74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9033" h="745066">
                <a:moveTo>
                  <a:pt x="169333" y="745066"/>
                </a:moveTo>
                <a:lnTo>
                  <a:pt x="1134533" y="740833"/>
                </a:lnTo>
                <a:lnTo>
                  <a:pt x="1333500" y="563033"/>
                </a:lnTo>
                <a:lnTo>
                  <a:pt x="1401233" y="537633"/>
                </a:lnTo>
                <a:lnTo>
                  <a:pt x="1401233" y="537633"/>
                </a:lnTo>
                <a:lnTo>
                  <a:pt x="1579033" y="397933"/>
                </a:lnTo>
                <a:lnTo>
                  <a:pt x="1392766" y="76200"/>
                </a:lnTo>
                <a:lnTo>
                  <a:pt x="194733" y="0"/>
                </a:lnTo>
                <a:lnTo>
                  <a:pt x="0" y="66040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28" name="Freeform 127"/>
          <p:cNvSpPr/>
          <p:nvPr/>
        </p:nvSpPr>
        <p:spPr>
          <a:xfrm>
            <a:off x="6337300" y="4301067"/>
            <a:ext cx="2777067" cy="1384300"/>
          </a:xfrm>
          <a:custGeom>
            <a:avLst/>
            <a:gdLst>
              <a:gd name="connsiteX0" fmla="*/ 677333 w 2777067"/>
              <a:gd name="connsiteY0" fmla="*/ 0 h 1384300"/>
              <a:gd name="connsiteX1" fmla="*/ 296333 w 2777067"/>
              <a:gd name="connsiteY1" fmla="*/ 381000 h 1384300"/>
              <a:gd name="connsiteX2" fmla="*/ 0 w 2777067"/>
              <a:gd name="connsiteY2" fmla="*/ 584200 h 1384300"/>
              <a:gd name="connsiteX3" fmla="*/ 127000 w 2777067"/>
              <a:gd name="connsiteY3" fmla="*/ 643466 h 1384300"/>
              <a:gd name="connsiteX4" fmla="*/ 914400 w 2777067"/>
              <a:gd name="connsiteY4" fmla="*/ 910166 h 1384300"/>
              <a:gd name="connsiteX5" fmla="*/ 1464733 w 2777067"/>
              <a:gd name="connsiteY5" fmla="*/ 1371600 h 1384300"/>
              <a:gd name="connsiteX6" fmla="*/ 2455333 w 2777067"/>
              <a:gd name="connsiteY6" fmla="*/ 1384300 h 1384300"/>
              <a:gd name="connsiteX7" fmla="*/ 2777067 w 2777067"/>
              <a:gd name="connsiteY7" fmla="*/ 1075266 h 1384300"/>
              <a:gd name="connsiteX8" fmla="*/ 2683933 w 2777067"/>
              <a:gd name="connsiteY8" fmla="*/ 444500 h 1384300"/>
              <a:gd name="connsiteX9" fmla="*/ 2429933 w 2777067"/>
              <a:gd name="connsiteY9" fmla="*/ 105833 h 1384300"/>
              <a:gd name="connsiteX10" fmla="*/ 1447800 w 2777067"/>
              <a:gd name="connsiteY10" fmla="*/ 55033 h 1384300"/>
              <a:gd name="connsiteX11" fmla="*/ 791633 w 2777067"/>
              <a:gd name="connsiteY11" fmla="*/ 8466 h 1384300"/>
              <a:gd name="connsiteX12" fmla="*/ 486833 w 2777067"/>
              <a:gd name="connsiteY12" fmla="*/ 220133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77067" h="1384300">
                <a:moveTo>
                  <a:pt x="677333" y="0"/>
                </a:moveTo>
                <a:lnTo>
                  <a:pt x="296333" y="381000"/>
                </a:lnTo>
                <a:lnTo>
                  <a:pt x="0" y="584200"/>
                </a:lnTo>
                <a:lnTo>
                  <a:pt x="127000" y="643466"/>
                </a:lnTo>
                <a:cubicBezTo>
                  <a:pt x="388446" y="735325"/>
                  <a:pt x="790483" y="1158030"/>
                  <a:pt x="914400" y="910166"/>
                </a:cubicBezTo>
                <a:lnTo>
                  <a:pt x="1464733" y="1371600"/>
                </a:lnTo>
                <a:lnTo>
                  <a:pt x="2455333" y="1384300"/>
                </a:lnTo>
                <a:lnTo>
                  <a:pt x="2777067" y="1075266"/>
                </a:lnTo>
                <a:cubicBezTo>
                  <a:pt x="2745817" y="865041"/>
                  <a:pt x="2683933" y="657035"/>
                  <a:pt x="2683933" y="444500"/>
                </a:cubicBezTo>
                <a:lnTo>
                  <a:pt x="2429933" y="105833"/>
                </a:lnTo>
                <a:lnTo>
                  <a:pt x="1447800" y="55033"/>
                </a:lnTo>
                <a:lnTo>
                  <a:pt x="791633" y="8466"/>
                </a:lnTo>
                <a:lnTo>
                  <a:pt x="486833" y="220133"/>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30" name="Freeform 129"/>
          <p:cNvSpPr/>
          <p:nvPr/>
        </p:nvSpPr>
        <p:spPr>
          <a:xfrm>
            <a:off x="6337300" y="1041400"/>
            <a:ext cx="2794000" cy="2630020"/>
          </a:xfrm>
          <a:custGeom>
            <a:avLst/>
            <a:gdLst>
              <a:gd name="connsiteX0" fmla="*/ 0 w 2794000"/>
              <a:gd name="connsiteY0" fmla="*/ 1130300 h 2630020"/>
              <a:gd name="connsiteX1" fmla="*/ 0 w 2794000"/>
              <a:gd name="connsiteY1" fmla="*/ 1498600 h 2630020"/>
              <a:gd name="connsiteX2" fmla="*/ 482600 w 2794000"/>
              <a:gd name="connsiteY2" fmla="*/ 1905000 h 2630020"/>
              <a:gd name="connsiteX3" fmla="*/ 850900 w 2794000"/>
              <a:gd name="connsiteY3" fmla="*/ 2095500 h 2630020"/>
              <a:gd name="connsiteX4" fmla="*/ 2794000 w 2794000"/>
              <a:gd name="connsiteY4" fmla="*/ 1981200 h 2630020"/>
              <a:gd name="connsiteX5" fmla="*/ 2387600 w 2794000"/>
              <a:gd name="connsiteY5" fmla="*/ 0 h 2630020"/>
              <a:gd name="connsiteX6" fmla="*/ 482600 w 2794000"/>
              <a:gd name="connsiteY6" fmla="*/ 88900 h 2630020"/>
              <a:gd name="connsiteX7" fmla="*/ 0 w 2794000"/>
              <a:gd name="connsiteY7" fmla="*/ 1130300 h 263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4000" h="2630020">
                <a:moveTo>
                  <a:pt x="0" y="1130300"/>
                </a:moveTo>
                <a:lnTo>
                  <a:pt x="0" y="1498600"/>
                </a:lnTo>
                <a:lnTo>
                  <a:pt x="482600" y="1905000"/>
                </a:lnTo>
                <a:cubicBezTo>
                  <a:pt x="854712" y="2084640"/>
                  <a:pt x="850900" y="1946476"/>
                  <a:pt x="850900" y="2095500"/>
                </a:cubicBezTo>
                <a:cubicBezTo>
                  <a:pt x="1498835" y="2061621"/>
                  <a:pt x="2794000" y="2630020"/>
                  <a:pt x="2794000" y="1981200"/>
                </a:cubicBezTo>
                <a:lnTo>
                  <a:pt x="2387600" y="0"/>
                </a:lnTo>
                <a:lnTo>
                  <a:pt x="482600" y="88900"/>
                </a:lnTo>
                <a:lnTo>
                  <a:pt x="0" y="113030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5" name="Circular Arrow 34"/>
          <p:cNvSpPr/>
          <p:nvPr/>
        </p:nvSpPr>
        <p:spPr>
          <a:xfrm flipH="1">
            <a:off x="4363720" y="2141220"/>
            <a:ext cx="2938780" cy="2938780"/>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122"/>
          <p:cNvSpPr/>
          <p:nvPr/>
        </p:nvSpPr>
        <p:spPr>
          <a:xfrm>
            <a:off x="13805" y="4196536"/>
            <a:ext cx="1822243" cy="26476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9" name="Freeform 148"/>
          <p:cNvSpPr/>
          <p:nvPr/>
        </p:nvSpPr>
        <p:spPr>
          <a:xfrm>
            <a:off x="4489450" y="2194887"/>
            <a:ext cx="2787650" cy="3189349"/>
          </a:xfrm>
          <a:custGeom>
            <a:avLst/>
            <a:gdLst>
              <a:gd name="connsiteX0" fmla="*/ 844550 w 2787650"/>
              <a:gd name="connsiteY0" fmla="*/ 146050 h 3062904"/>
              <a:gd name="connsiteX1" fmla="*/ 330200 w 2787650"/>
              <a:gd name="connsiteY1" fmla="*/ 552450 h 3062904"/>
              <a:gd name="connsiteX2" fmla="*/ 25400 w 2787650"/>
              <a:gd name="connsiteY2" fmla="*/ 939800 h 3062904"/>
              <a:gd name="connsiteX3" fmla="*/ 0 w 2787650"/>
              <a:gd name="connsiteY3" fmla="*/ 1504950 h 3062904"/>
              <a:gd name="connsiteX4" fmla="*/ 82550 w 2787650"/>
              <a:gd name="connsiteY4" fmla="*/ 1968500 h 3062904"/>
              <a:gd name="connsiteX5" fmla="*/ 107950 w 2787650"/>
              <a:gd name="connsiteY5" fmla="*/ 2705100 h 3062904"/>
              <a:gd name="connsiteX6" fmla="*/ 1733550 w 2787650"/>
              <a:gd name="connsiteY6" fmla="*/ 2679700 h 3062904"/>
              <a:gd name="connsiteX7" fmla="*/ 2508250 w 2787650"/>
              <a:gd name="connsiteY7" fmla="*/ 2120900 h 3062904"/>
              <a:gd name="connsiteX8" fmla="*/ 2787650 w 2787650"/>
              <a:gd name="connsiteY8" fmla="*/ 1403350 h 3062904"/>
              <a:gd name="connsiteX9" fmla="*/ 2628900 w 2787650"/>
              <a:gd name="connsiteY9" fmla="*/ 908050 h 3062904"/>
              <a:gd name="connsiteX10" fmla="*/ 2254250 w 2787650"/>
              <a:gd name="connsiteY10" fmla="*/ 463550 h 3062904"/>
              <a:gd name="connsiteX11" fmla="*/ 2171700 w 2787650"/>
              <a:gd name="connsiteY11" fmla="*/ 387350 h 3062904"/>
              <a:gd name="connsiteX12" fmla="*/ 1905000 w 2787650"/>
              <a:gd name="connsiteY12" fmla="*/ 215900 h 3062904"/>
              <a:gd name="connsiteX13" fmla="*/ 1225550 w 2787650"/>
              <a:gd name="connsiteY13" fmla="*/ 0 h 30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87650" h="3062904">
                <a:moveTo>
                  <a:pt x="844550" y="146050"/>
                </a:moveTo>
                <a:lnTo>
                  <a:pt x="330200" y="552450"/>
                </a:lnTo>
                <a:lnTo>
                  <a:pt x="25400" y="939800"/>
                </a:lnTo>
                <a:lnTo>
                  <a:pt x="0" y="1504950"/>
                </a:lnTo>
                <a:lnTo>
                  <a:pt x="82550" y="1968500"/>
                </a:lnTo>
                <a:cubicBezTo>
                  <a:pt x="90944" y="2214036"/>
                  <a:pt x="107950" y="2950779"/>
                  <a:pt x="107950" y="2705100"/>
                </a:cubicBezTo>
                <a:cubicBezTo>
                  <a:pt x="649846" y="2698774"/>
                  <a:pt x="2116754" y="3062904"/>
                  <a:pt x="1733550" y="2679700"/>
                </a:cubicBezTo>
                <a:lnTo>
                  <a:pt x="2508250" y="2120900"/>
                </a:lnTo>
                <a:lnTo>
                  <a:pt x="2787650" y="1403350"/>
                </a:lnTo>
                <a:lnTo>
                  <a:pt x="2628900" y="908050"/>
                </a:lnTo>
                <a:lnTo>
                  <a:pt x="2254250" y="463550"/>
                </a:lnTo>
                <a:lnTo>
                  <a:pt x="2171700" y="387350"/>
                </a:lnTo>
                <a:lnTo>
                  <a:pt x="1905000" y="215900"/>
                </a:lnTo>
                <a:lnTo>
                  <a:pt x="1225550" y="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94" name="Freeform 93"/>
          <p:cNvSpPr/>
          <p:nvPr/>
        </p:nvSpPr>
        <p:spPr>
          <a:xfrm>
            <a:off x="177800" y="2514600"/>
            <a:ext cx="4584781" cy="2365153"/>
          </a:xfrm>
          <a:custGeom>
            <a:avLst/>
            <a:gdLst>
              <a:gd name="connsiteX0" fmla="*/ 190500 w 4584781"/>
              <a:gd name="connsiteY0" fmla="*/ 457200 h 2365153"/>
              <a:gd name="connsiteX1" fmla="*/ 190500 w 4584781"/>
              <a:gd name="connsiteY1" fmla="*/ 457200 h 2365153"/>
              <a:gd name="connsiteX2" fmla="*/ 0 w 4584781"/>
              <a:gd name="connsiteY2" fmla="*/ 1943100 h 2365153"/>
              <a:gd name="connsiteX3" fmla="*/ 3098800 w 4584781"/>
              <a:gd name="connsiteY3" fmla="*/ 2362200 h 2365153"/>
              <a:gd name="connsiteX4" fmla="*/ 3162300 w 4584781"/>
              <a:gd name="connsiteY4" fmla="*/ 2324100 h 2365153"/>
              <a:gd name="connsiteX5" fmla="*/ 4089400 w 4584781"/>
              <a:gd name="connsiteY5" fmla="*/ 660400 h 2365153"/>
              <a:gd name="connsiteX6" fmla="*/ 4064000 w 4584781"/>
              <a:gd name="connsiteY6" fmla="*/ 635000 h 2365153"/>
              <a:gd name="connsiteX7" fmla="*/ 2336800 w 4584781"/>
              <a:gd name="connsiteY7" fmla="*/ 0 h 236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4781" h="2365153">
                <a:moveTo>
                  <a:pt x="190500" y="457200"/>
                </a:moveTo>
                <a:lnTo>
                  <a:pt x="190500" y="457200"/>
                </a:lnTo>
                <a:lnTo>
                  <a:pt x="0" y="1943100"/>
                </a:lnTo>
                <a:lnTo>
                  <a:pt x="3098800" y="2362200"/>
                </a:lnTo>
                <a:cubicBezTo>
                  <a:pt x="3123307" y="2365153"/>
                  <a:pt x="3162300" y="2324100"/>
                  <a:pt x="3162300" y="2324100"/>
                </a:cubicBezTo>
                <a:cubicBezTo>
                  <a:pt x="4152616" y="690722"/>
                  <a:pt x="4584781" y="1155781"/>
                  <a:pt x="4089400" y="660400"/>
                </a:cubicBezTo>
                <a:lnTo>
                  <a:pt x="4064000" y="635000"/>
                </a:lnTo>
                <a:lnTo>
                  <a:pt x="2336800" y="0"/>
                </a:lnTo>
              </a:path>
            </a:pathLst>
          </a:custGeom>
          <a:solidFill>
            <a:schemeClr val="tx1">
              <a:alpha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A Day in the Life of a ScrumMaster</a:t>
            </a:r>
          </a:p>
        </p:txBody>
      </p:sp>
      <p:sp>
        <p:nvSpPr>
          <p:cNvPr id="4" name="Content Placeholder 3"/>
          <p:cNvSpPr>
            <a:spLocks noGrp="1"/>
          </p:cNvSpPr>
          <p:nvPr>
            <p:ph sz="half" idx="1"/>
          </p:nvPr>
        </p:nvSpPr>
        <p:spPr>
          <a:xfrm>
            <a:off x="165100" y="1308103"/>
            <a:ext cx="4330700" cy="4525963"/>
          </a:xfrm>
        </p:spPr>
        <p:txBody>
          <a:bodyPr/>
          <a:lstStyle/>
          <a:p>
            <a:pPr>
              <a:buNone/>
            </a:pPr>
            <a:r>
              <a:rPr lang="en-US"/>
              <a:t>Morning</a:t>
            </a:r>
          </a:p>
          <a:p>
            <a:r>
              <a:rPr lang="en-US" sz="2000"/>
              <a:t>Phone call to the Product Owner in the US to get a fast response to team’s questions from the end of the previous day (30 mins)</a:t>
            </a:r>
          </a:p>
          <a:p>
            <a:r>
              <a:rPr lang="en-US" sz="2000"/>
              <a:t>Update team-mates on the answers from PO (30 mins)</a:t>
            </a:r>
          </a:p>
          <a:p>
            <a:r>
              <a:rPr lang="en-US" sz="2000"/>
              <a:t>Work on a coding task (90 mins)</a:t>
            </a:r>
          </a:p>
          <a:p>
            <a:r>
              <a:rPr lang="en-US" sz="2000"/>
              <a:t>Hold the Daily Scrum meeting (10 mins)</a:t>
            </a:r>
          </a:p>
          <a:p>
            <a:r>
              <a:rPr lang="en-US" sz="2000"/>
              <a:t>Follow-up with team-mates on their blocks (40 mins)</a:t>
            </a:r>
          </a:p>
          <a:p>
            <a:r>
              <a:rPr lang="en-US" sz="2000"/>
              <a:t>Continue to work on the coding task (60 mins)</a:t>
            </a:r>
          </a:p>
          <a:p>
            <a:r>
              <a:rPr lang="en-US" sz="2000"/>
              <a:t>Facilitate a design disagreement between 2 team-mates (20 mins)</a:t>
            </a:r>
          </a:p>
        </p:txBody>
      </p:sp>
      <p:sp>
        <p:nvSpPr>
          <p:cNvPr id="5" name="Content Placeholder 4"/>
          <p:cNvSpPr>
            <a:spLocks noGrp="1"/>
          </p:cNvSpPr>
          <p:nvPr>
            <p:ph sz="half" idx="2"/>
          </p:nvPr>
        </p:nvSpPr>
        <p:spPr>
          <a:xfrm>
            <a:off x="4648200" y="1274237"/>
            <a:ext cx="4495800" cy="4525963"/>
          </a:xfrm>
        </p:spPr>
        <p:txBody>
          <a:bodyPr/>
          <a:lstStyle/>
          <a:p>
            <a:pPr>
              <a:buNone/>
            </a:pPr>
            <a:r>
              <a:rPr lang="en-US"/>
              <a:t>Afternoon</a:t>
            </a:r>
          </a:p>
          <a:p>
            <a:r>
              <a:rPr lang="en-US" sz="2000"/>
              <a:t>Meeting with purchasing department to request hardware the team will need next Sprint (30 mins)</a:t>
            </a:r>
          </a:p>
          <a:p>
            <a:r>
              <a:rPr lang="en-US" sz="2000"/>
              <a:t>Follow-up meeting with dept head to try to get budget for TDD training for team (30 mins)</a:t>
            </a:r>
          </a:p>
          <a:p>
            <a:r>
              <a:rPr lang="en-US" sz="2000"/>
              <a:t>Take new team-member to the admin group to sort out database access issues (20 mins)</a:t>
            </a:r>
          </a:p>
          <a:p>
            <a:r>
              <a:rPr lang="en-US" sz="2000"/>
              <a:t>Facilitate a team discussion on how we’re going to take action on the technical debt we’re seeing (40 mins)</a:t>
            </a:r>
          </a:p>
          <a:p>
            <a:r>
              <a:rPr lang="en-US" sz="2000"/>
              <a:t>Continue to work on the coding task (90 mins)</a:t>
            </a:r>
          </a:p>
          <a:p>
            <a:r>
              <a:rPr lang="en-US" sz="2000"/>
              <a:t>Done for the 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eview.jpg"/>
          <p:cNvPicPr>
            <a:picLocks noChangeAspect="1"/>
          </p:cNvPicPr>
          <p:nvPr/>
        </p:nvPicPr>
        <p:blipFill>
          <a:blip r:embed="rId2"/>
          <a:stretch>
            <a:fillRect/>
          </a:stretch>
        </p:blipFill>
        <p:spPr>
          <a:xfrm>
            <a:off x="7635240" y="3394075"/>
            <a:ext cx="1416050" cy="679450"/>
          </a:xfrm>
          <a:prstGeom prst="rect">
            <a:avLst/>
          </a:prstGeom>
          <a:effectLst/>
        </p:spPr>
      </p:pic>
      <p:pic>
        <p:nvPicPr>
          <p:cNvPr id="5" name="Picture 4" descr="team.jpg"/>
          <p:cNvPicPr>
            <a:picLocks noChangeAspect="1"/>
          </p:cNvPicPr>
          <p:nvPr/>
        </p:nvPicPr>
        <p:blipFill>
          <a:blip r:embed="rId3"/>
          <a:stretch>
            <a:fillRect/>
          </a:stretch>
        </p:blipFill>
        <p:spPr>
          <a:xfrm>
            <a:off x="7588251" y="5822950"/>
            <a:ext cx="1374775" cy="628650"/>
          </a:xfrm>
          <a:prstGeom prst="rect">
            <a:avLst/>
          </a:prstGeom>
          <a:effectLst/>
        </p:spPr>
      </p:pic>
      <p:sp>
        <p:nvSpPr>
          <p:cNvPr id="6" name="Right Arrow 5"/>
          <p:cNvSpPr/>
          <p:nvPr/>
        </p:nvSpPr>
        <p:spPr>
          <a:xfrm>
            <a:off x="5232390" y="4439708"/>
            <a:ext cx="2501900" cy="583142"/>
          </a:xfrm>
          <a:prstGeom prst="rightArrow">
            <a:avLst>
              <a:gd name="adj1" fmla="val 54556"/>
              <a:gd name="adj2" fmla="val 6451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7" name="Circular Arrow 6"/>
          <p:cNvSpPr/>
          <p:nvPr/>
        </p:nvSpPr>
        <p:spPr>
          <a:xfrm flipH="1">
            <a:off x="4427220" y="2245995"/>
            <a:ext cx="2938780" cy="2938780"/>
          </a:xfrm>
          <a:prstGeom prst="circularArrow">
            <a:avLst>
              <a:gd name="adj1" fmla="val 11156"/>
              <a:gd name="adj2" fmla="val 1142319"/>
              <a:gd name="adj3" fmla="val 1881005"/>
              <a:gd name="adj4" fmla="val 5465592"/>
              <a:gd name="adj5" fmla="val 1196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 name="Rectangle 6"/>
          <p:cNvSpPr>
            <a:spLocks noChangeArrowheads="1"/>
          </p:cNvSpPr>
          <p:nvPr/>
        </p:nvSpPr>
        <p:spPr bwMode="auto">
          <a:xfrm>
            <a:off x="4654550" y="4565650"/>
            <a:ext cx="1203325" cy="327025"/>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600">
              <a:latin typeface="Gill Sans"/>
            </a:endParaRPr>
          </a:p>
        </p:txBody>
      </p:sp>
      <p:sp>
        <p:nvSpPr>
          <p:cNvPr id="10" name="Text Box 7"/>
          <p:cNvSpPr txBox="1">
            <a:spLocks noChangeArrowheads="1"/>
          </p:cNvSpPr>
          <p:nvPr/>
        </p:nvSpPr>
        <p:spPr bwMode="auto">
          <a:xfrm>
            <a:off x="5017159" y="3079750"/>
            <a:ext cx="1620831" cy="892552"/>
          </a:xfrm>
          <a:prstGeom prst="rect">
            <a:avLst/>
          </a:prstGeom>
          <a:noFill/>
          <a:ln w="9525">
            <a:noFill/>
            <a:miter lim="800000"/>
            <a:headEnd/>
            <a:tailEnd/>
          </a:ln>
          <a:effectLst/>
        </p:spPr>
        <p:txBody>
          <a:bodyPr wrap="none">
            <a:prstTxWarp prst="textNoShape">
              <a:avLst/>
            </a:prstTxWarp>
            <a:spAutoFit/>
          </a:bodyPr>
          <a:lstStyle/>
          <a:p>
            <a:pPr algn="ctr"/>
            <a:r>
              <a:rPr lang="en-US" sz="3600" b="1">
                <a:solidFill>
                  <a:schemeClr val="bg1"/>
                </a:solidFill>
                <a:latin typeface="Gill Sans"/>
              </a:rPr>
              <a:t>Sprint</a:t>
            </a:r>
          </a:p>
          <a:p>
            <a:pPr algn="ctr"/>
            <a:r>
              <a:rPr lang="en-US" sz="1600" b="1">
                <a:solidFill>
                  <a:schemeClr val="bg1"/>
                </a:solidFill>
                <a:latin typeface="Gill Sans"/>
              </a:rPr>
              <a:t>1-4 Weeks</a:t>
            </a:r>
          </a:p>
        </p:txBody>
      </p:sp>
      <p:sp>
        <p:nvSpPr>
          <p:cNvPr id="11" name="AutoShape 11"/>
          <p:cNvSpPr>
            <a:spLocks noChangeArrowheads="1"/>
          </p:cNvSpPr>
          <p:nvPr/>
        </p:nvSpPr>
        <p:spPr bwMode="auto">
          <a:xfrm>
            <a:off x="7912100" y="4473575"/>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00">
              <a:latin typeface="Gill Sans"/>
            </a:endParaRPr>
          </a:p>
        </p:txBody>
      </p:sp>
      <p:sp>
        <p:nvSpPr>
          <p:cNvPr id="12" name="Text Box 12"/>
          <p:cNvSpPr txBox="1">
            <a:spLocks noChangeArrowheads="1"/>
          </p:cNvSpPr>
          <p:nvPr/>
        </p:nvSpPr>
        <p:spPr bwMode="auto">
          <a:xfrm>
            <a:off x="7302500" y="4921250"/>
            <a:ext cx="1955800" cy="969069"/>
          </a:xfrm>
          <a:prstGeom prst="rect">
            <a:avLst/>
          </a:prstGeom>
          <a:noFill/>
          <a:ln w="31750">
            <a:noFill/>
            <a:miter lim="800000"/>
            <a:headEnd/>
            <a:tailEnd/>
          </a:ln>
          <a:effectLst/>
        </p:spPr>
        <p:txBody>
          <a:bodyPr wrap="square">
            <a:prstTxWarp prst="textNoShape">
              <a:avLst/>
            </a:prstTxWarp>
            <a:spAutoFit/>
          </a:bodyPr>
          <a:lstStyle/>
          <a:p>
            <a:pPr algn="ctr">
              <a:lnSpc>
                <a:spcPts val="1680"/>
              </a:lnSpc>
            </a:pPr>
            <a:r>
              <a:rPr lang="en-US" sz="1600" b="1">
                <a:solidFill>
                  <a:schemeClr val="bg1"/>
                </a:solidFill>
                <a:latin typeface="Gill Sans"/>
              </a:rPr>
              <a:t>Potentially Shippable Product</a:t>
            </a:r>
          </a:p>
          <a:p>
            <a:pPr algn="ctr">
              <a:lnSpc>
                <a:spcPts val="1680"/>
              </a:lnSpc>
            </a:pPr>
            <a:r>
              <a:rPr lang="en-US" sz="1600" b="1">
                <a:solidFill>
                  <a:schemeClr val="bg1"/>
                </a:solidFill>
                <a:latin typeface="Gill Sans"/>
              </a:rPr>
              <a:t>Increment</a:t>
            </a:r>
          </a:p>
        </p:txBody>
      </p:sp>
      <p:sp>
        <p:nvSpPr>
          <p:cNvPr id="14" name="Text Box 80"/>
          <p:cNvSpPr txBox="1">
            <a:spLocks noChangeArrowheads="1"/>
          </p:cNvSpPr>
          <p:nvPr/>
        </p:nvSpPr>
        <p:spPr bwMode="auto">
          <a:xfrm>
            <a:off x="7866462" y="3970338"/>
            <a:ext cx="1089461" cy="369332"/>
          </a:xfrm>
          <a:prstGeom prst="rect">
            <a:avLst/>
          </a:prstGeom>
          <a:noFill/>
          <a:ln w="31750">
            <a:noFill/>
            <a:miter lim="800000"/>
            <a:headEnd/>
            <a:tailEnd/>
          </a:ln>
          <a:effectLst/>
        </p:spPr>
        <p:txBody>
          <a:bodyPr wrap="none">
            <a:prstTxWarp prst="textNoShape">
              <a:avLst/>
            </a:prstTxWarp>
            <a:spAutoFit/>
          </a:bodyPr>
          <a:lstStyle/>
          <a:p>
            <a:pPr algn="ctr"/>
            <a:r>
              <a:rPr lang="en-US" b="1">
                <a:solidFill>
                  <a:schemeClr val="bg1"/>
                </a:solidFill>
                <a:latin typeface="Gill Sans"/>
              </a:rPr>
              <a:t>Review</a:t>
            </a:r>
            <a:endParaRPr lang="en-US" b="1" i="1">
              <a:solidFill>
                <a:schemeClr val="bg1"/>
              </a:solidFill>
              <a:latin typeface="Gill Sans"/>
            </a:endParaRPr>
          </a:p>
        </p:txBody>
      </p:sp>
      <p:sp>
        <p:nvSpPr>
          <p:cNvPr id="28" name="Rectangle 227"/>
          <p:cNvSpPr>
            <a:spLocks noChangeArrowheads="1"/>
          </p:cNvSpPr>
          <p:nvPr/>
        </p:nvSpPr>
        <p:spPr bwMode="auto">
          <a:xfrm>
            <a:off x="4978400" y="5022850"/>
            <a:ext cx="1905000" cy="609600"/>
          </a:xfrm>
          <a:prstGeom prst="rect">
            <a:avLst/>
          </a:prstGeom>
          <a:noFill/>
          <a:ln w="9525">
            <a:noFill/>
            <a:miter lim="800000"/>
            <a:headEnd/>
            <a:tailEnd/>
          </a:ln>
          <a:effectLst/>
        </p:spPr>
        <p:txBody>
          <a:bodyPr wrap="none" anchor="ctr">
            <a:prstTxWarp prst="textNoShape">
              <a:avLst/>
            </a:prstTxWarp>
          </a:bodyPr>
          <a:lstStyle/>
          <a:p>
            <a:pPr algn="ctr">
              <a:lnSpc>
                <a:spcPts val="1880"/>
              </a:lnSpc>
            </a:pPr>
            <a:r>
              <a:rPr lang="en-US" sz="2400">
                <a:solidFill>
                  <a:schemeClr val="bg1"/>
                </a:solidFill>
                <a:latin typeface="Gill Sans"/>
              </a:rPr>
              <a:t>No Changes</a:t>
            </a:r>
          </a:p>
          <a:p>
            <a:pPr algn="ctr">
              <a:lnSpc>
                <a:spcPts val="1880"/>
              </a:lnSpc>
            </a:pPr>
            <a:r>
              <a:rPr lang="en-US" sz="1600">
                <a:solidFill>
                  <a:schemeClr val="bg1"/>
                </a:solidFill>
                <a:latin typeface="Gill Sans"/>
              </a:rPr>
              <a:t>in Duration or Goal</a:t>
            </a:r>
          </a:p>
        </p:txBody>
      </p:sp>
      <p:sp>
        <p:nvSpPr>
          <p:cNvPr id="31" name="Rectangle 232"/>
          <p:cNvSpPr>
            <a:spLocks noChangeArrowheads="1"/>
          </p:cNvSpPr>
          <p:nvPr/>
        </p:nvSpPr>
        <p:spPr bwMode="auto">
          <a:xfrm>
            <a:off x="7408332" y="1515531"/>
            <a:ext cx="3048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sz="1600" b="1">
              <a:solidFill>
                <a:schemeClr val="bg1"/>
              </a:solidFill>
              <a:latin typeface="Gill Sans"/>
            </a:endParaRPr>
          </a:p>
        </p:txBody>
      </p:sp>
      <p:sp>
        <p:nvSpPr>
          <p:cNvPr id="32" name="Freeform 233"/>
          <p:cNvSpPr>
            <a:spLocks/>
          </p:cNvSpPr>
          <p:nvPr/>
        </p:nvSpPr>
        <p:spPr bwMode="auto">
          <a:xfrm>
            <a:off x="7411507" y="1542519"/>
            <a:ext cx="304800" cy="263525"/>
          </a:xfrm>
          <a:custGeom>
            <a:avLst/>
            <a:gdLst>
              <a:gd name="T0" fmla="*/ 0 w 192"/>
              <a:gd name="T1" fmla="*/ 0 h 166"/>
              <a:gd name="T2" fmla="*/ 15 w 192"/>
              <a:gd name="T3" fmla="*/ 19 h 166"/>
              <a:gd name="T4" fmla="*/ 24 w 192"/>
              <a:gd name="T5" fmla="*/ 48 h 166"/>
              <a:gd name="T6" fmla="*/ 72 w 192"/>
              <a:gd name="T7" fmla="*/ 69 h 166"/>
              <a:gd name="T8" fmla="*/ 94 w 192"/>
              <a:gd name="T9" fmla="*/ 99 h 166"/>
              <a:gd name="T10" fmla="*/ 153 w 192"/>
              <a:gd name="T11" fmla="*/ 120 h 166"/>
              <a:gd name="T12" fmla="*/ 171 w 192"/>
              <a:gd name="T13" fmla="*/ 153 h 166"/>
              <a:gd name="T14" fmla="*/ 192 w 192"/>
              <a:gd name="T15" fmla="*/ 166 h 16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66"/>
              <a:gd name="T26" fmla="*/ 192 w 19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66">
                <a:moveTo>
                  <a:pt x="0" y="0"/>
                </a:moveTo>
                <a:lnTo>
                  <a:pt x="15" y="19"/>
                </a:lnTo>
                <a:lnTo>
                  <a:pt x="24" y="48"/>
                </a:lnTo>
                <a:lnTo>
                  <a:pt x="72" y="69"/>
                </a:lnTo>
                <a:lnTo>
                  <a:pt x="94" y="99"/>
                </a:lnTo>
                <a:lnTo>
                  <a:pt x="153" y="120"/>
                </a:lnTo>
                <a:lnTo>
                  <a:pt x="171" y="153"/>
                </a:lnTo>
                <a:lnTo>
                  <a:pt x="192" y="166"/>
                </a:lnTo>
              </a:path>
            </a:pathLst>
          </a:custGeom>
          <a:noFill/>
          <a:ln w="9525">
            <a:solidFill>
              <a:schemeClr val="tx1"/>
            </a:solidFill>
            <a:round/>
            <a:headEnd/>
            <a:tailEnd/>
          </a:ln>
        </p:spPr>
        <p:txBody>
          <a:bodyPr>
            <a:prstTxWarp prst="textNoShape">
              <a:avLst/>
            </a:prstTxWarp>
          </a:bodyPr>
          <a:lstStyle/>
          <a:p>
            <a:endParaRPr lang="en-US" sz="1600">
              <a:latin typeface="Gill Sans"/>
            </a:endParaRPr>
          </a:p>
        </p:txBody>
      </p:sp>
      <p:sp>
        <p:nvSpPr>
          <p:cNvPr id="33" name="Text Box 299"/>
          <p:cNvSpPr txBox="1">
            <a:spLocks noChangeArrowheads="1"/>
          </p:cNvSpPr>
          <p:nvPr/>
        </p:nvSpPr>
        <p:spPr bwMode="auto">
          <a:xfrm>
            <a:off x="7343570" y="6351588"/>
            <a:ext cx="1868520" cy="369332"/>
          </a:xfrm>
          <a:prstGeom prst="rect">
            <a:avLst/>
          </a:prstGeom>
          <a:noFill/>
          <a:ln w="31750">
            <a:noFill/>
            <a:miter lim="800000"/>
            <a:headEnd/>
            <a:tailEnd/>
          </a:ln>
          <a:effectLst/>
        </p:spPr>
        <p:txBody>
          <a:bodyPr wrap="none">
            <a:prstTxWarp prst="textNoShape">
              <a:avLst/>
            </a:prstTxWarp>
            <a:spAutoFit/>
          </a:bodyPr>
          <a:lstStyle/>
          <a:p>
            <a:pPr algn="ctr"/>
            <a:r>
              <a:rPr lang="en-US" b="1">
                <a:solidFill>
                  <a:schemeClr val="bg1"/>
                </a:solidFill>
                <a:latin typeface="Gill Sans"/>
              </a:rPr>
              <a:t>Retrospective</a:t>
            </a:r>
            <a:endParaRPr lang="en-US" b="1" i="1">
              <a:solidFill>
                <a:schemeClr val="bg1"/>
              </a:solidFill>
              <a:latin typeface="Gill Sans"/>
            </a:endParaRPr>
          </a:p>
        </p:txBody>
      </p:sp>
      <p:grpSp>
        <p:nvGrpSpPr>
          <p:cNvPr id="2" name="Group 123"/>
          <p:cNvGrpSpPr/>
          <p:nvPr/>
        </p:nvGrpSpPr>
        <p:grpSpPr>
          <a:xfrm>
            <a:off x="258312" y="3378200"/>
            <a:ext cx="1664000" cy="778907"/>
            <a:chOff x="258312" y="3378200"/>
            <a:chExt cx="1664000" cy="778907"/>
          </a:xfrm>
        </p:grpSpPr>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pic>
          <p:nvPicPr>
            <p:cNvPr id="36" name="Picture 35"/>
            <p:cNvPicPr>
              <a:picLocks noChangeAspect="1"/>
            </p:cNvPicPr>
            <p:nvPr/>
          </p:nvPicPr>
          <p:blipFill>
            <a:blip r:embed="rId4"/>
            <a:stretch>
              <a:fillRect/>
            </a:stretch>
          </p:blipFill>
          <p:spPr>
            <a:xfrm>
              <a:off x="1000125" y="3378200"/>
              <a:ext cx="158750" cy="444500"/>
            </a:xfrm>
            <a:prstGeom prst="rect">
              <a:avLst/>
            </a:prstGeom>
            <a:effectLst/>
          </p:spPr>
        </p:pic>
      </p:grpSp>
      <p:grpSp>
        <p:nvGrpSpPr>
          <p:cNvPr id="3" name="Group 130"/>
          <p:cNvGrpSpPr/>
          <p:nvPr/>
        </p:nvGrpSpPr>
        <p:grpSpPr>
          <a:xfrm>
            <a:off x="2051051" y="3270250"/>
            <a:ext cx="1374775" cy="901145"/>
            <a:chOff x="2051051" y="3270250"/>
            <a:chExt cx="1374775" cy="901145"/>
          </a:xfrm>
        </p:grpSpPr>
        <p:sp>
          <p:nvSpPr>
            <p:cNvPr id="38" name="Text Box 148"/>
            <p:cNvSpPr txBox="1">
              <a:spLocks noChangeArrowheads="1"/>
            </p:cNvSpPr>
            <p:nvPr/>
          </p:nvSpPr>
          <p:spPr bwMode="auto">
            <a:xfrm>
              <a:off x="2399905" y="38020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051051" y="3270250"/>
              <a:ext cx="1374775" cy="628650"/>
            </a:xfrm>
            <a:prstGeom prst="rect">
              <a:avLst/>
            </a:prstGeom>
          </p:spPr>
        </p:pic>
      </p:grpSp>
      <p:pic>
        <p:nvPicPr>
          <p:cNvPr id="43" name="Picture 42" descr="standup.jpg"/>
          <p:cNvPicPr>
            <a:picLocks noChangeAspect="1"/>
          </p:cNvPicPr>
          <p:nvPr/>
        </p:nvPicPr>
        <p:blipFill>
          <a:blip r:embed="rId5"/>
          <a:stretch>
            <a:fillRect/>
          </a:stretch>
        </p:blipFill>
        <p:spPr>
          <a:xfrm>
            <a:off x="7789332" y="1261531"/>
            <a:ext cx="787400" cy="800100"/>
          </a:xfrm>
          <a:prstGeom prst="rect">
            <a:avLst/>
          </a:prstGeom>
          <a:effectLst/>
        </p:spPr>
      </p:pic>
      <p:sp>
        <p:nvSpPr>
          <p:cNvPr id="44" name="Text Box 231"/>
          <p:cNvSpPr txBox="1">
            <a:spLocks noChangeArrowheads="1"/>
          </p:cNvSpPr>
          <p:nvPr/>
        </p:nvSpPr>
        <p:spPr bwMode="auto">
          <a:xfrm>
            <a:off x="7356600" y="2024588"/>
            <a:ext cx="1727293" cy="818600"/>
          </a:xfrm>
          <a:prstGeom prst="rect">
            <a:avLst/>
          </a:prstGeom>
          <a:noFill/>
          <a:ln w="31750">
            <a:noFill/>
            <a:miter lim="800000"/>
            <a:headEnd/>
            <a:tailEnd/>
          </a:ln>
          <a:effectLst/>
        </p:spPr>
        <p:txBody>
          <a:bodyPr wrap="none">
            <a:prstTxWarp prst="textNoShape">
              <a:avLst/>
            </a:prstTxWarp>
            <a:spAutoFit/>
          </a:bodyPr>
          <a:lstStyle/>
          <a:p>
            <a:pPr algn="ctr">
              <a:lnSpc>
                <a:spcPts val="1880"/>
              </a:lnSpc>
              <a:spcBef>
                <a:spcPct val="50000"/>
              </a:spcBef>
            </a:pPr>
            <a:r>
              <a:rPr lang="en-US" sz="1400" b="1">
                <a:solidFill>
                  <a:schemeClr val="bg1"/>
                </a:solidFill>
                <a:latin typeface="Gill Sans"/>
              </a:rPr>
              <a:t>Daily Scrum</a:t>
            </a:r>
            <a:br>
              <a:rPr lang="en-US" sz="1400" b="1">
                <a:solidFill>
                  <a:schemeClr val="bg1"/>
                </a:solidFill>
                <a:latin typeface="Gill Sans"/>
              </a:rPr>
            </a:br>
            <a:r>
              <a:rPr lang="en-US" sz="1400" b="1">
                <a:solidFill>
                  <a:schemeClr val="bg1"/>
                </a:solidFill>
                <a:latin typeface="Gill Sans"/>
              </a:rPr>
              <a:t>Meeting and</a:t>
            </a:r>
            <a:br>
              <a:rPr lang="en-US" sz="1400" b="1">
                <a:solidFill>
                  <a:schemeClr val="bg1"/>
                </a:solidFill>
                <a:latin typeface="Gill Sans"/>
              </a:rPr>
            </a:br>
            <a:r>
              <a:rPr lang="en-US" sz="1400" b="1">
                <a:solidFill>
                  <a:schemeClr val="bg1"/>
                </a:solidFill>
                <a:latin typeface="Gill Sans"/>
              </a:rPr>
              <a:t>Artifacts Update</a:t>
            </a:r>
          </a:p>
        </p:txBody>
      </p:sp>
      <p:sp>
        <p:nvSpPr>
          <p:cNvPr id="45" name="Circular Arrow 44"/>
          <p:cNvSpPr/>
          <p:nvPr/>
        </p:nvSpPr>
        <p:spPr>
          <a:xfrm rot="2401493">
            <a:off x="6352350" y="1859572"/>
            <a:ext cx="1192509" cy="1192509"/>
          </a:xfrm>
          <a:prstGeom prst="circularArrow">
            <a:avLst>
              <a:gd name="adj1" fmla="val 17412"/>
              <a:gd name="adj2" fmla="val 1142319"/>
              <a:gd name="adj3" fmla="val 1601325"/>
              <a:gd name="adj4" fmla="val 5649642"/>
              <a:gd name="adj5" fmla="val 138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nvSpPr>
        <p:spPr>
          <a:xfrm>
            <a:off x="4851400" y="2336800"/>
            <a:ext cx="279400" cy="279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Text Box 14"/>
          <p:cNvSpPr txBox="1">
            <a:spLocks noChangeArrowheads="1"/>
          </p:cNvSpPr>
          <p:nvPr/>
        </p:nvSpPr>
        <p:spPr bwMode="auto">
          <a:xfrm>
            <a:off x="52576" y="1967441"/>
            <a:ext cx="222960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b="1">
                <a:solidFill>
                  <a:schemeClr val="bg1"/>
                </a:solidFill>
                <a:latin typeface="Gill Sans"/>
              </a:rPr>
              <a:t>Input from End-Users,</a:t>
            </a:r>
          </a:p>
          <a:p>
            <a:pPr algn="ctr" eaLnBrk="0" hangingPunct="0"/>
            <a:r>
              <a:rPr lang="en-US" sz="1400" b="1">
                <a:solidFill>
                  <a:schemeClr val="bg1"/>
                </a:solidFill>
                <a:latin typeface="Gill Sans"/>
              </a:rPr>
              <a:t>Customers, Team and</a:t>
            </a:r>
            <a:br>
              <a:rPr lang="en-US" sz="1400" b="1">
                <a:solidFill>
                  <a:schemeClr val="bg1"/>
                </a:solidFill>
                <a:latin typeface="Gill Sans"/>
              </a:rPr>
            </a:br>
            <a:r>
              <a:rPr lang="en-US" sz="1400" b="1">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214"/>
          <p:cNvSpPr>
            <a:spLocks noChangeArrowheads="1"/>
          </p:cNvSpPr>
          <p:nvPr/>
        </p:nvSpPr>
        <p:spPr bwMode="auto">
          <a:xfrm>
            <a:off x="3757612" y="468369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5" name="Rectangle 215"/>
          <p:cNvSpPr>
            <a:spLocks noChangeArrowheads="1"/>
          </p:cNvSpPr>
          <p:nvPr/>
        </p:nvSpPr>
        <p:spPr bwMode="auto">
          <a:xfrm>
            <a:off x="3757612" y="475999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6" name="Rectangle 216"/>
          <p:cNvSpPr>
            <a:spLocks noChangeArrowheads="1"/>
          </p:cNvSpPr>
          <p:nvPr/>
        </p:nvSpPr>
        <p:spPr bwMode="auto">
          <a:xfrm>
            <a:off x="3757612" y="483628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7" name="Rectangle 217"/>
          <p:cNvSpPr>
            <a:spLocks noChangeArrowheads="1"/>
          </p:cNvSpPr>
          <p:nvPr/>
        </p:nvSpPr>
        <p:spPr bwMode="auto">
          <a:xfrm>
            <a:off x="3757612" y="491258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8" name="Rectangle 220"/>
          <p:cNvSpPr>
            <a:spLocks noChangeArrowheads="1"/>
          </p:cNvSpPr>
          <p:nvPr/>
        </p:nvSpPr>
        <p:spPr bwMode="auto">
          <a:xfrm>
            <a:off x="3757612" y="422592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9" name="Rectangle 221"/>
          <p:cNvSpPr>
            <a:spLocks noChangeArrowheads="1"/>
          </p:cNvSpPr>
          <p:nvPr/>
        </p:nvSpPr>
        <p:spPr bwMode="auto">
          <a:xfrm>
            <a:off x="3757612" y="4302220"/>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0" name="Rectangle 222"/>
          <p:cNvSpPr>
            <a:spLocks noChangeArrowheads="1"/>
          </p:cNvSpPr>
          <p:nvPr/>
        </p:nvSpPr>
        <p:spPr bwMode="auto">
          <a:xfrm>
            <a:off x="3757612" y="437851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1" name="Rectangle 223"/>
          <p:cNvSpPr>
            <a:spLocks noChangeArrowheads="1"/>
          </p:cNvSpPr>
          <p:nvPr/>
        </p:nvSpPr>
        <p:spPr bwMode="auto">
          <a:xfrm>
            <a:off x="3757612" y="445481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2" name="Rectangle 224"/>
          <p:cNvSpPr>
            <a:spLocks noChangeArrowheads="1"/>
          </p:cNvSpPr>
          <p:nvPr/>
        </p:nvSpPr>
        <p:spPr bwMode="auto">
          <a:xfrm>
            <a:off x="3757612" y="453110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3" name="Rectangle 225"/>
          <p:cNvSpPr>
            <a:spLocks noChangeArrowheads="1"/>
          </p:cNvSpPr>
          <p:nvPr/>
        </p:nvSpPr>
        <p:spPr bwMode="auto">
          <a:xfrm>
            <a:off x="3757612" y="460740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4" name="Rectangle 215"/>
          <p:cNvSpPr>
            <a:spLocks noChangeArrowheads="1"/>
          </p:cNvSpPr>
          <p:nvPr/>
        </p:nvSpPr>
        <p:spPr bwMode="auto">
          <a:xfrm>
            <a:off x="3757612" y="498541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5" name="Rectangle 216"/>
          <p:cNvSpPr>
            <a:spLocks noChangeArrowheads="1"/>
          </p:cNvSpPr>
          <p:nvPr/>
        </p:nvSpPr>
        <p:spPr bwMode="auto">
          <a:xfrm>
            <a:off x="3757612" y="506171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6" name="Rectangle 217"/>
          <p:cNvSpPr>
            <a:spLocks noChangeArrowheads="1"/>
          </p:cNvSpPr>
          <p:nvPr/>
        </p:nvSpPr>
        <p:spPr bwMode="auto">
          <a:xfrm>
            <a:off x="3757612" y="51380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7" name="Text Box 379"/>
          <p:cNvSpPr txBox="1">
            <a:spLocks noChangeArrowheads="1"/>
          </p:cNvSpPr>
          <p:nvPr/>
        </p:nvSpPr>
        <p:spPr bwMode="auto">
          <a:xfrm>
            <a:off x="3670734" y="5289550"/>
            <a:ext cx="902811"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a:t>
            </a:r>
            <a:br>
              <a:rPr lang="en-US">
                <a:solidFill>
                  <a:schemeClr val="bg1"/>
                </a:solidFill>
                <a:latin typeface="Gill Sans"/>
              </a:rPr>
            </a:br>
            <a:r>
              <a:rPr lang="en-US">
                <a:solidFill>
                  <a:schemeClr val="bg1"/>
                </a:solidFill>
                <a:latin typeface="Gill Sans"/>
              </a:rPr>
              <a:t>Backlog</a:t>
            </a:r>
          </a:p>
        </p:txBody>
      </p:sp>
      <p:sp>
        <p:nvSpPr>
          <p:cNvPr id="68" name="TextBox 67"/>
          <p:cNvSpPr txBox="1"/>
          <p:nvPr/>
        </p:nvSpPr>
        <p:spPr>
          <a:xfrm rot="18900000">
            <a:off x="3721792" y="4543424"/>
            <a:ext cx="817764" cy="369332"/>
          </a:xfrm>
          <a:prstGeom prst="rect">
            <a:avLst/>
          </a:prstGeom>
          <a:noFill/>
          <a:effectLst/>
        </p:spPr>
        <p:txBody>
          <a:bodyPr wrap="none" rtlCol="0">
            <a:spAutoFit/>
          </a:bodyPr>
          <a:lstStyle/>
          <a:p>
            <a:r>
              <a:rPr lang="en-US">
                <a:latin typeface="Gill Sans"/>
              </a:rPr>
              <a:t>TASKS</a:t>
            </a:r>
          </a:p>
        </p:txBody>
      </p:sp>
      <p:sp>
        <p:nvSpPr>
          <p:cNvPr id="70" name="Text Box 14"/>
          <p:cNvSpPr txBox="1">
            <a:spLocks noChangeArrowheads="1"/>
          </p:cNvSpPr>
          <p:nvPr/>
        </p:nvSpPr>
        <p:spPr bwMode="auto">
          <a:xfrm>
            <a:off x="3782427" y="2085975"/>
            <a:ext cx="1086818"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b="1">
                <a:solidFill>
                  <a:schemeClr val="bg1"/>
                </a:solidFill>
                <a:latin typeface="Gill Sans"/>
              </a:rPr>
              <a:t>Product</a:t>
            </a:r>
          </a:p>
          <a:p>
            <a:pPr algn="ctr" eaLnBrk="0" hangingPunct="0"/>
            <a:r>
              <a:rPr lang="en-US" sz="1400" b="1">
                <a:solidFill>
                  <a:schemeClr val="bg1"/>
                </a:solidFill>
                <a:latin typeface="Gill Sans"/>
              </a:rPr>
              <a:t>Backlog</a:t>
            </a:r>
          </a:p>
          <a:p>
            <a:pPr algn="ctr" eaLnBrk="0" hangingPunct="0"/>
            <a:r>
              <a:rPr lang="en-US" sz="1400" b="1">
                <a:solidFill>
                  <a:schemeClr val="bg1"/>
                </a:solidFill>
                <a:latin typeface="Gill Sans"/>
              </a:rPr>
              <a:t>Grooming</a:t>
            </a:r>
          </a:p>
        </p:txBody>
      </p:sp>
      <p:grpSp>
        <p:nvGrpSpPr>
          <p:cNvPr id="15" name="Group 136"/>
          <p:cNvGrpSpPr/>
          <p:nvPr/>
        </p:nvGrpSpPr>
        <p:grpSpPr>
          <a:xfrm>
            <a:off x="4699000" y="1219200"/>
            <a:ext cx="1778000" cy="781223"/>
            <a:chOff x="4699000" y="1219200"/>
            <a:chExt cx="1778000" cy="781223"/>
          </a:xfrm>
        </p:grpSpPr>
        <p:sp>
          <p:nvSpPr>
            <p:cNvPr id="92" name="Text Box 137"/>
            <p:cNvSpPr txBox="1">
              <a:spLocks noChangeArrowheads="1"/>
            </p:cNvSpPr>
            <p:nvPr/>
          </p:nvSpPr>
          <p:spPr bwMode="auto">
            <a:xfrm>
              <a:off x="4699000" y="16541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4"/>
            <a:stretch>
              <a:fillRect/>
            </a:stretch>
          </p:blipFill>
          <p:spPr>
            <a:xfrm>
              <a:off x="5511800" y="12192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sp>
        <p:nvSpPr>
          <p:cNvPr id="52" name="Text Box 379"/>
          <p:cNvSpPr txBox="1">
            <a:spLocks noChangeArrowheads="1"/>
          </p:cNvSpPr>
          <p:nvPr/>
        </p:nvSpPr>
        <p:spPr bwMode="auto">
          <a:xfrm>
            <a:off x="473385" y="61252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331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590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035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183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046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617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046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046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077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622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003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215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204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173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522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554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458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112" name="Rectangle 217"/>
          <p:cNvSpPr>
            <a:spLocks noChangeArrowheads="1"/>
          </p:cNvSpPr>
          <p:nvPr/>
        </p:nvSpPr>
        <p:spPr bwMode="auto">
          <a:xfrm>
            <a:off x="3757612" y="52142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91" name="Rectangle 90"/>
          <p:cNvSpPr/>
          <p:nvPr/>
        </p:nvSpPr>
        <p:spPr>
          <a:xfrm>
            <a:off x="50800" y="1891386"/>
            <a:ext cx="2349500" cy="1321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7" name="Rectangle 116"/>
          <p:cNvSpPr/>
          <p:nvPr/>
        </p:nvSpPr>
        <p:spPr>
          <a:xfrm>
            <a:off x="7565068" y="3354794"/>
            <a:ext cx="1578932" cy="96640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9" name="Rectangle 118"/>
          <p:cNvSpPr/>
          <p:nvPr/>
        </p:nvSpPr>
        <p:spPr>
          <a:xfrm>
            <a:off x="7404100" y="5524500"/>
            <a:ext cx="1739900" cy="133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0" name="Rectangle 119"/>
          <p:cNvSpPr/>
          <p:nvPr/>
        </p:nvSpPr>
        <p:spPr>
          <a:xfrm>
            <a:off x="5011166" y="4986676"/>
            <a:ext cx="1838553" cy="75651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1" name="Rectangle 120"/>
          <p:cNvSpPr/>
          <p:nvPr/>
        </p:nvSpPr>
        <p:spPr>
          <a:xfrm>
            <a:off x="3685900" y="4183138"/>
            <a:ext cx="883512" cy="179474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6" name="Freeform 125"/>
          <p:cNvSpPr/>
          <p:nvPr/>
        </p:nvSpPr>
        <p:spPr>
          <a:xfrm>
            <a:off x="3611033" y="2091266"/>
            <a:ext cx="1579033" cy="745066"/>
          </a:xfrm>
          <a:custGeom>
            <a:avLst/>
            <a:gdLst>
              <a:gd name="connsiteX0" fmla="*/ 169333 w 1579033"/>
              <a:gd name="connsiteY0" fmla="*/ 745066 h 745066"/>
              <a:gd name="connsiteX1" fmla="*/ 1134533 w 1579033"/>
              <a:gd name="connsiteY1" fmla="*/ 740833 h 745066"/>
              <a:gd name="connsiteX2" fmla="*/ 1333500 w 1579033"/>
              <a:gd name="connsiteY2" fmla="*/ 563033 h 745066"/>
              <a:gd name="connsiteX3" fmla="*/ 1401233 w 1579033"/>
              <a:gd name="connsiteY3" fmla="*/ 537633 h 745066"/>
              <a:gd name="connsiteX4" fmla="*/ 1401233 w 1579033"/>
              <a:gd name="connsiteY4" fmla="*/ 537633 h 745066"/>
              <a:gd name="connsiteX5" fmla="*/ 1579033 w 1579033"/>
              <a:gd name="connsiteY5" fmla="*/ 397933 h 745066"/>
              <a:gd name="connsiteX6" fmla="*/ 1392766 w 1579033"/>
              <a:gd name="connsiteY6" fmla="*/ 76200 h 745066"/>
              <a:gd name="connsiteX7" fmla="*/ 194733 w 1579033"/>
              <a:gd name="connsiteY7" fmla="*/ 0 h 745066"/>
              <a:gd name="connsiteX8" fmla="*/ 0 w 1579033"/>
              <a:gd name="connsiteY8" fmla="*/ 660400 h 74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9033" h="745066">
                <a:moveTo>
                  <a:pt x="169333" y="745066"/>
                </a:moveTo>
                <a:lnTo>
                  <a:pt x="1134533" y="740833"/>
                </a:lnTo>
                <a:lnTo>
                  <a:pt x="1333500" y="563033"/>
                </a:lnTo>
                <a:lnTo>
                  <a:pt x="1401233" y="537633"/>
                </a:lnTo>
                <a:lnTo>
                  <a:pt x="1401233" y="537633"/>
                </a:lnTo>
                <a:lnTo>
                  <a:pt x="1579033" y="397933"/>
                </a:lnTo>
                <a:lnTo>
                  <a:pt x="1392766" y="76200"/>
                </a:lnTo>
                <a:lnTo>
                  <a:pt x="194733" y="0"/>
                </a:lnTo>
                <a:lnTo>
                  <a:pt x="0" y="66040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28" name="Freeform 127"/>
          <p:cNvSpPr/>
          <p:nvPr/>
        </p:nvSpPr>
        <p:spPr>
          <a:xfrm>
            <a:off x="6337300" y="4301067"/>
            <a:ext cx="2777067" cy="1384300"/>
          </a:xfrm>
          <a:custGeom>
            <a:avLst/>
            <a:gdLst>
              <a:gd name="connsiteX0" fmla="*/ 677333 w 2777067"/>
              <a:gd name="connsiteY0" fmla="*/ 0 h 1384300"/>
              <a:gd name="connsiteX1" fmla="*/ 296333 w 2777067"/>
              <a:gd name="connsiteY1" fmla="*/ 381000 h 1384300"/>
              <a:gd name="connsiteX2" fmla="*/ 0 w 2777067"/>
              <a:gd name="connsiteY2" fmla="*/ 584200 h 1384300"/>
              <a:gd name="connsiteX3" fmla="*/ 127000 w 2777067"/>
              <a:gd name="connsiteY3" fmla="*/ 643466 h 1384300"/>
              <a:gd name="connsiteX4" fmla="*/ 914400 w 2777067"/>
              <a:gd name="connsiteY4" fmla="*/ 910166 h 1384300"/>
              <a:gd name="connsiteX5" fmla="*/ 1464733 w 2777067"/>
              <a:gd name="connsiteY5" fmla="*/ 1371600 h 1384300"/>
              <a:gd name="connsiteX6" fmla="*/ 2455333 w 2777067"/>
              <a:gd name="connsiteY6" fmla="*/ 1384300 h 1384300"/>
              <a:gd name="connsiteX7" fmla="*/ 2777067 w 2777067"/>
              <a:gd name="connsiteY7" fmla="*/ 1075266 h 1384300"/>
              <a:gd name="connsiteX8" fmla="*/ 2683933 w 2777067"/>
              <a:gd name="connsiteY8" fmla="*/ 444500 h 1384300"/>
              <a:gd name="connsiteX9" fmla="*/ 2429933 w 2777067"/>
              <a:gd name="connsiteY9" fmla="*/ 105833 h 1384300"/>
              <a:gd name="connsiteX10" fmla="*/ 1447800 w 2777067"/>
              <a:gd name="connsiteY10" fmla="*/ 55033 h 1384300"/>
              <a:gd name="connsiteX11" fmla="*/ 791633 w 2777067"/>
              <a:gd name="connsiteY11" fmla="*/ 8466 h 1384300"/>
              <a:gd name="connsiteX12" fmla="*/ 486833 w 2777067"/>
              <a:gd name="connsiteY12" fmla="*/ 220133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77067" h="1384300">
                <a:moveTo>
                  <a:pt x="677333" y="0"/>
                </a:moveTo>
                <a:lnTo>
                  <a:pt x="296333" y="381000"/>
                </a:lnTo>
                <a:lnTo>
                  <a:pt x="0" y="584200"/>
                </a:lnTo>
                <a:lnTo>
                  <a:pt x="127000" y="643466"/>
                </a:lnTo>
                <a:cubicBezTo>
                  <a:pt x="388446" y="735325"/>
                  <a:pt x="790483" y="1158030"/>
                  <a:pt x="914400" y="910166"/>
                </a:cubicBezTo>
                <a:lnTo>
                  <a:pt x="1464733" y="1371600"/>
                </a:lnTo>
                <a:lnTo>
                  <a:pt x="2455333" y="1384300"/>
                </a:lnTo>
                <a:lnTo>
                  <a:pt x="2777067" y="1075266"/>
                </a:lnTo>
                <a:cubicBezTo>
                  <a:pt x="2745817" y="865041"/>
                  <a:pt x="2683933" y="657035"/>
                  <a:pt x="2683933" y="444500"/>
                </a:cubicBezTo>
                <a:lnTo>
                  <a:pt x="2429933" y="105833"/>
                </a:lnTo>
                <a:lnTo>
                  <a:pt x="1447800" y="55033"/>
                </a:lnTo>
                <a:lnTo>
                  <a:pt x="791633" y="8466"/>
                </a:lnTo>
                <a:lnTo>
                  <a:pt x="486833" y="220133"/>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30" name="Freeform 129"/>
          <p:cNvSpPr/>
          <p:nvPr/>
        </p:nvSpPr>
        <p:spPr>
          <a:xfrm>
            <a:off x="6337300" y="1041400"/>
            <a:ext cx="2794000" cy="2630020"/>
          </a:xfrm>
          <a:custGeom>
            <a:avLst/>
            <a:gdLst>
              <a:gd name="connsiteX0" fmla="*/ 0 w 2794000"/>
              <a:gd name="connsiteY0" fmla="*/ 1130300 h 2630020"/>
              <a:gd name="connsiteX1" fmla="*/ 0 w 2794000"/>
              <a:gd name="connsiteY1" fmla="*/ 1498600 h 2630020"/>
              <a:gd name="connsiteX2" fmla="*/ 482600 w 2794000"/>
              <a:gd name="connsiteY2" fmla="*/ 1905000 h 2630020"/>
              <a:gd name="connsiteX3" fmla="*/ 850900 w 2794000"/>
              <a:gd name="connsiteY3" fmla="*/ 2095500 h 2630020"/>
              <a:gd name="connsiteX4" fmla="*/ 2794000 w 2794000"/>
              <a:gd name="connsiteY4" fmla="*/ 1981200 h 2630020"/>
              <a:gd name="connsiteX5" fmla="*/ 2387600 w 2794000"/>
              <a:gd name="connsiteY5" fmla="*/ 0 h 2630020"/>
              <a:gd name="connsiteX6" fmla="*/ 482600 w 2794000"/>
              <a:gd name="connsiteY6" fmla="*/ 88900 h 2630020"/>
              <a:gd name="connsiteX7" fmla="*/ 0 w 2794000"/>
              <a:gd name="connsiteY7" fmla="*/ 1130300 h 263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4000" h="2630020">
                <a:moveTo>
                  <a:pt x="0" y="1130300"/>
                </a:moveTo>
                <a:lnTo>
                  <a:pt x="0" y="1498600"/>
                </a:lnTo>
                <a:lnTo>
                  <a:pt x="482600" y="1905000"/>
                </a:lnTo>
                <a:cubicBezTo>
                  <a:pt x="854712" y="2084640"/>
                  <a:pt x="850900" y="1946476"/>
                  <a:pt x="850900" y="2095500"/>
                </a:cubicBezTo>
                <a:cubicBezTo>
                  <a:pt x="1498835" y="2061621"/>
                  <a:pt x="2794000" y="2630020"/>
                  <a:pt x="2794000" y="1981200"/>
                </a:cubicBezTo>
                <a:lnTo>
                  <a:pt x="2387600" y="0"/>
                </a:lnTo>
                <a:lnTo>
                  <a:pt x="482600" y="88900"/>
                </a:lnTo>
                <a:lnTo>
                  <a:pt x="0" y="113030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5" name="Circular Arrow 34"/>
          <p:cNvSpPr/>
          <p:nvPr/>
        </p:nvSpPr>
        <p:spPr>
          <a:xfrm flipH="1">
            <a:off x="4363720" y="2141220"/>
            <a:ext cx="2938780" cy="2938780"/>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122"/>
          <p:cNvSpPr/>
          <p:nvPr/>
        </p:nvSpPr>
        <p:spPr>
          <a:xfrm>
            <a:off x="13805" y="4196536"/>
            <a:ext cx="1822243" cy="26476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9" name="Freeform 148"/>
          <p:cNvSpPr/>
          <p:nvPr/>
        </p:nvSpPr>
        <p:spPr>
          <a:xfrm>
            <a:off x="4489450" y="2194887"/>
            <a:ext cx="2787650" cy="3189349"/>
          </a:xfrm>
          <a:custGeom>
            <a:avLst/>
            <a:gdLst>
              <a:gd name="connsiteX0" fmla="*/ 844550 w 2787650"/>
              <a:gd name="connsiteY0" fmla="*/ 146050 h 3062904"/>
              <a:gd name="connsiteX1" fmla="*/ 330200 w 2787650"/>
              <a:gd name="connsiteY1" fmla="*/ 552450 h 3062904"/>
              <a:gd name="connsiteX2" fmla="*/ 25400 w 2787650"/>
              <a:gd name="connsiteY2" fmla="*/ 939800 h 3062904"/>
              <a:gd name="connsiteX3" fmla="*/ 0 w 2787650"/>
              <a:gd name="connsiteY3" fmla="*/ 1504950 h 3062904"/>
              <a:gd name="connsiteX4" fmla="*/ 82550 w 2787650"/>
              <a:gd name="connsiteY4" fmla="*/ 1968500 h 3062904"/>
              <a:gd name="connsiteX5" fmla="*/ 107950 w 2787650"/>
              <a:gd name="connsiteY5" fmla="*/ 2705100 h 3062904"/>
              <a:gd name="connsiteX6" fmla="*/ 1733550 w 2787650"/>
              <a:gd name="connsiteY6" fmla="*/ 2679700 h 3062904"/>
              <a:gd name="connsiteX7" fmla="*/ 2508250 w 2787650"/>
              <a:gd name="connsiteY7" fmla="*/ 2120900 h 3062904"/>
              <a:gd name="connsiteX8" fmla="*/ 2787650 w 2787650"/>
              <a:gd name="connsiteY8" fmla="*/ 1403350 h 3062904"/>
              <a:gd name="connsiteX9" fmla="*/ 2628900 w 2787650"/>
              <a:gd name="connsiteY9" fmla="*/ 908050 h 3062904"/>
              <a:gd name="connsiteX10" fmla="*/ 2254250 w 2787650"/>
              <a:gd name="connsiteY10" fmla="*/ 463550 h 3062904"/>
              <a:gd name="connsiteX11" fmla="*/ 2171700 w 2787650"/>
              <a:gd name="connsiteY11" fmla="*/ 387350 h 3062904"/>
              <a:gd name="connsiteX12" fmla="*/ 1905000 w 2787650"/>
              <a:gd name="connsiteY12" fmla="*/ 215900 h 3062904"/>
              <a:gd name="connsiteX13" fmla="*/ 1225550 w 2787650"/>
              <a:gd name="connsiteY13" fmla="*/ 0 h 30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87650" h="3062904">
                <a:moveTo>
                  <a:pt x="844550" y="146050"/>
                </a:moveTo>
                <a:lnTo>
                  <a:pt x="330200" y="552450"/>
                </a:lnTo>
                <a:lnTo>
                  <a:pt x="25400" y="939800"/>
                </a:lnTo>
                <a:lnTo>
                  <a:pt x="0" y="1504950"/>
                </a:lnTo>
                <a:lnTo>
                  <a:pt x="82550" y="1968500"/>
                </a:lnTo>
                <a:cubicBezTo>
                  <a:pt x="90944" y="2214036"/>
                  <a:pt x="107950" y="2950779"/>
                  <a:pt x="107950" y="2705100"/>
                </a:cubicBezTo>
                <a:cubicBezTo>
                  <a:pt x="649846" y="2698774"/>
                  <a:pt x="2116754" y="3062904"/>
                  <a:pt x="1733550" y="2679700"/>
                </a:cubicBezTo>
                <a:lnTo>
                  <a:pt x="2508250" y="2120900"/>
                </a:lnTo>
                <a:lnTo>
                  <a:pt x="2787650" y="1403350"/>
                </a:lnTo>
                <a:lnTo>
                  <a:pt x="2628900" y="908050"/>
                </a:lnTo>
                <a:lnTo>
                  <a:pt x="2254250" y="463550"/>
                </a:lnTo>
                <a:lnTo>
                  <a:pt x="2171700" y="387350"/>
                </a:lnTo>
                <a:lnTo>
                  <a:pt x="1905000" y="215900"/>
                </a:lnTo>
                <a:lnTo>
                  <a:pt x="1225550" y="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85" name="Freeform 84"/>
          <p:cNvSpPr/>
          <p:nvPr/>
        </p:nvSpPr>
        <p:spPr>
          <a:xfrm>
            <a:off x="139700" y="863600"/>
            <a:ext cx="7210721" cy="4255336"/>
          </a:xfrm>
          <a:custGeom>
            <a:avLst/>
            <a:gdLst>
              <a:gd name="connsiteX0" fmla="*/ 165100 w 7210721"/>
              <a:gd name="connsiteY0" fmla="*/ 2349500 h 4255336"/>
              <a:gd name="connsiteX1" fmla="*/ 165100 w 7210721"/>
              <a:gd name="connsiteY1" fmla="*/ 2349500 h 4255336"/>
              <a:gd name="connsiteX2" fmla="*/ 38100 w 7210721"/>
              <a:gd name="connsiteY2" fmla="*/ 3683000 h 4255336"/>
              <a:gd name="connsiteX3" fmla="*/ 114300 w 7210721"/>
              <a:gd name="connsiteY3" fmla="*/ 3670300 h 4255336"/>
              <a:gd name="connsiteX4" fmla="*/ 2171700 w 7210721"/>
              <a:gd name="connsiteY4" fmla="*/ 3568700 h 4255336"/>
              <a:gd name="connsiteX5" fmla="*/ 1752600 w 7210721"/>
              <a:gd name="connsiteY5" fmla="*/ 2717800 h 4255336"/>
              <a:gd name="connsiteX6" fmla="*/ 1739900 w 7210721"/>
              <a:gd name="connsiteY6" fmla="*/ 2679700 h 4255336"/>
              <a:gd name="connsiteX7" fmla="*/ 1917700 w 7210721"/>
              <a:gd name="connsiteY7" fmla="*/ 1892300 h 4255336"/>
              <a:gd name="connsiteX8" fmla="*/ 7035800 w 7210721"/>
              <a:gd name="connsiteY8" fmla="*/ 1587500 h 4255336"/>
              <a:gd name="connsiteX9" fmla="*/ 6667500 w 7210721"/>
              <a:gd name="connsiteY9" fmla="*/ 0 h 4255336"/>
              <a:gd name="connsiteX10" fmla="*/ 4749800 w 7210721"/>
              <a:gd name="connsiteY10" fmla="*/ 254000 h 4255336"/>
              <a:gd name="connsiteX11" fmla="*/ 0 w 7210721"/>
              <a:gd name="connsiteY11" fmla="*/ 1790700 h 425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10721" h="4255336">
                <a:moveTo>
                  <a:pt x="165100" y="2349500"/>
                </a:moveTo>
                <a:lnTo>
                  <a:pt x="165100" y="2349500"/>
                </a:lnTo>
                <a:cubicBezTo>
                  <a:pt x="122767" y="2794000"/>
                  <a:pt x="55261" y="3236819"/>
                  <a:pt x="38100" y="3683000"/>
                </a:cubicBezTo>
                <a:cubicBezTo>
                  <a:pt x="37110" y="3708731"/>
                  <a:pt x="114300" y="3670300"/>
                  <a:pt x="114300" y="3670300"/>
                </a:cubicBezTo>
                <a:cubicBezTo>
                  <a:pt x="800296" y="3640658"/>
                  <a:pt x="2171700" y="4255336"/>
                  <a:pt x="2171700" y="3568700"/>
                </a:cubicBezTo>
                <a:cubicBezTo>
                  <a:pt x="2032000" y="3285067"/>
                  <a:pt x="1890736" y="3002198"/>
                  <a:pt x="1752600" y="2717800"/>
                </a:cubicBezTo>
                <a:cubicBezTo>
                  <a:pt x="1746751" y="2705758"/>
                  <a:pt x="1739900" y="2679700"/>
                  <a:pt x="1739900" y="2679700"/>
                </a:cubicBezTo>
                <a:cubicBezTo>
                  <a:pt x="1893909" y="1883988"/>
                  <a:pt x="1624962" y="1892300"/>
                  <a:pt x="1917700" y="1892300"/>
                </a:cubicBezTo>
                <a:cubicBezTo>
                  <a:pt x="3623979" y="1794919"/>
                  <a:pt x="7035800" y="3296556"/>
                  <a:pt x="7035800" y="1587500"/>
                </a:cubicBezTo>
                <a:cubicBezTo>
                  <a:pt x="6917061" y="1057415"/>
                  <a:pt x="7210721" y="0"/>
                  <a:pt x="6667500" y="0"/>
                </a:cubicBezTo>
                <a:lnTo>
                  <a:pt x="4749800" y="254000"/>
                </a:lnTo>
                <a:lnTo>
                  <a:pt x="0" y="1790700"/>
                </a:lnTo>
              </a:path>
            </a:pathLst>
          </a:custGeom>
          <a:solidFill>
            <a:schemeClr val="tx1">
              <a:alpha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6"/>
          <p:cNvSpPr/>
          <p:nvPr/>
        </p:nvSpPr>
        <p:spPr>
          <a:xfrm>
            <a:off x="0" y="952596"/>
            <a:ext cx="9144000" cy="51081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pic>
        <p:nvPicPr>
          <p:cNvPr id="5" name="Picture 4"/>
          <p:cNvPicPr>
            <a:picLocks noChangeAspect="1"/>
          </p:cNvPicPr>
          <p:nvPr/>
        </p:nvPicPr>
        <p:blipFill>
          <a:blip r:embed="rId2"/>
          <a:stretch>
            <a:fillRect/>
          </a:stretch>
        </p:blipFill>
        <p:spPr>
          <a:xfrm>
            <a:off x="1021557" y="571369"/>
            <a:ext cx="7123315" cy="534248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eview.jpg"/>
          <p:cNvPicPr>
            <a:picLocks noChangeAspect="1"/>
          </p:cNvPicPr>
          <p:nvPr/>
        </p:nvPicPr>
        <p:blipFill>
          <a:blip r:embed="rId2"/>
          <a:stretch>
            <a:fillRect/>
          </a:stretch>
        </p:blipFill>
        <p:spPr>
          <a:xfrm>
            <a:off x="7635240" y="3394075"/>
            <a:ext cx="1416050" cy="679450"/>
          </a:xfrm>
          <a:prstGeom prst="rect">
            <a:avLst/>
          </a:prstGeom>
          <a:effectLst/>
        </p:spPr>
      </p:pic>
      <p:pic>
        <p:nvPicPr>
          <p:cNvPr id="5" name="Picture 4" descr="team.jpg"/>
          <p:cNvPicPr>
            <a:picLocks noChangeAspect="1"/>
          </p:cNvPicPr>
          <p:nvPr/>
        </p:nvPicPr>
        <p:blipFill>
          <a:blip r:embed="rId3"/>
          <a:stretch>
            <a:fillRect/>
          </a:stretch>
        </p:blipFill>
        <p:spPr>
          <a:xfrm>
            <a:off x="7588251" y="5708650"/>
            <a:ext cx="1374775" cy="628650"/>
          </a:xfrm>
          <a:prstGeom prst="rect">
            <a:avLst/>
          </a:prstGeom>
          <a:effectLst/>
        </p:spPr>
      </p:pic>
      <p:sp>
        <p:nvSpPr>
          <p:cNvPr id="6" name="Right Arrow 5"/>
          <p:cNvSpPr/>
          <p:nvPr/>
        </p:nvSpPr>
        <p:spPr>
          <a:xfrm>
            <a:off x="5232390" y="4439708"/>
            <a:ext cx="2501900" cy="583142"/>
          </a:xfrm>
          <a:prstGeom prst="rightArrow">
            <a:avLst>
              <a:gd name="adj1" fmla="val 54556"/>
              <a:gd name="adj2" fmla="val 6451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7" name="Circular Arrow 6"/>
          <p:cNvSpPr/>
          <p:nvPr/>
        </p:nvSpPr>
        <p:spPr>
          <a:xfrm flipH="1">
            <a:off x="4427220" y="2245995"/>
            <a:ext cx="2938780" cy="2938780"/>
          </a:xfrm>
          <a:prstGeom prst="circularArrow">
            <a:avLst>
              <a:gd name="adj1" fmla="val 11156"/>
              <a:gd name="adj2" fmla="val 1142319"/>
              <a:gd name="adj3" fmla="val 1881005"/>
              <a:gd name="adj4" fmla="val 5465592"/>
              <a:gd name="adj5" fmla="val 1196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 name="Rectangle 6"/>
          <p:cNvSpPr>
            <a:spLocks noChangeArrowheads="1"/>
          </p:cNvSpPr>
          <p:nvPr/>
        </p:nvSpPr>
        <p:spPr bwMode="auto">
          <a:xfrm>
            <a:off x="4654550" y="4565650"/>
            <a:ext cx="1203325" cy="327025"/>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600">
              <a:latin typeface="Gill Sans"/>
            </a:endParaRPr>
          </a:p>
        </p:txBody>
      </p:sp>
      <p:sp>
        <p:nvSpPr>
          <p:cNvPr id="10" name="Text Box 7"/>
          <p:cNvSpPr txBox="1">
            <a:spLocks noChangeArrowheads="1"/>
          </p:cNvSpPr>
          <p:nvPr/>
        </p:nvSpPr>
        <p:spPr bwMode="auto">
          <a:xfrm>
            <a:off x="5051060" y="3079750"/>
            <a:ext cx="1553029" cy="892552"/>
          </a:xfrm>
          <a:prstGeom prst="rect">
            <a:avLst/>
          </a:prstGeom>
          <a:noFill/>
          <a:ln w="9525">
            <a:noFill/>
            <a:miter lim="800000"/>
            <a:headEnd/>
            <a:tailEnd/>
          </a:ln>
          <a:effectLst/>
        </p:spPr>
        <p:txBody>
          <a:bodyPr wrap="none">
            <a:prstTxWarp prst="textNoShape">
              <a:avLst/>
            </a:prstTxWarp>
            <a:spAutoFit/>
          </a:bodyPr>
          <a:lstStyle/>
          <a:p>
            <a:pPr algn="ctr"/>
            <a:r>
              <a:rPr lang="en-US" sz="3600">
                <a:solidFill>
                  <a:schemeClr val="bg1"/>
                </a:solidFill>
                <a:latin typeface="Gill Sans"/>
              </a:rPr>
              <a:t>Sprint</a:t>
            </a:r>
          </a:p>
          <a:p>
            <a:pPr algn="ctr"/>
            <a:r>
              <a:rPr lang="en-US" sz="1600">
                <a:solidFill>
                  <a:schemeClr val="bg1"/>
                </a:solidFill>
                <a:latin typeface="Gill Sans"/>
              </a:rPr>
              <a:t>4 Weeks or Less</a:t>
            </a:r>
          </a:p>
        </p:txBody>
      </p:sp>
      <p:sp>
        <p:nvSpPr>
          <p:cNvPr id="11" name="AutoShape 11"/>
          <p:cNvSpPr>
            <a:spLocks noChangeArrowheads="1"/>
          </p:cNvSpPr>
          <p:nvPr/>
        </p:nvSpPr>
        <p:spPr bwMode="auto">
          <a:xfrm>
            <a:off x="7912100" y="4473575"/>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00">
              <a:latin typeface="Gill Sans"/>
            </a:endParaRPr>
          </a:p>
        </p:txBody>
      </p:sp>
      <p:sp>
        <p:nvSpPr>
          <p:cNvPr id="12" name="Text Box 12"/>
          <p:cNvSpPr txBox="1">
            <a:spLocks noChangeArrowheads="1"/>
          </p:cNvSpPr>
          <p:nvPr/>
        </p:nvSpPr>
        <p:spPr bwMode="auto">
          <a:xfrm>
            <a:off x="7302500" y="5022850"/>
            <a:ext cx="1955800" cy="533052"/>
          </a:xfrm>
          <a:prstGeom prst="rect">
            <a:avLst/>
          </a:prstGeom>
          <a:noFill/>
          <a:ln w="31750">
            <a:noFill/>
            <a:miter lim="800000"/>
            <a:headEnd/>
            <a:tailEnd/>
          </a:ln>
          <a:effectLst/>
        </p:spPr>
        <p:txBody>
          <a:bodyPr wrap="square">
            <a:prstTxWarp prst="textNoShape">
              <a:avLst/>
            </a:prstTxWarp>
            <a:spAutoFit/>
          </a:bodyPr>
          <a:lstStyle/>
          <a:p>
            <a:pPr algn="ctr">
              <a:lnSpc>
                <a:spcPts val="1680"/>
              </a:lnSpc>
            </a:pPr>
            <a:r>
              <a:rPr lang="en-US" sz="1600">
                <a:solidFill>
                  <a:schemeClr val="bg1"/>
                </a:solidFill>
                <a:latin typeface="Gill Sans"/>
              </a:rPr>
              <a:t>Potentially Shippable Product Increment</a:t>
            </a:r>
          </a:p>
        </p:txBody>
      </p:sp>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sp>
        <p:nvSpPr>
          <p:cNvPr id="14" name="Text Box 80"/>
          <p:cNvSpPr txBox="1">
            <a:spLocks noChangeArrowheads="1"/>
          </p:cNvSpPr>
          <p:nvPr/>
        </p:nvSpPr>
        <p:spPr bwMode="auto">
          <a:xfrm>
            <a:off x="7967877" y="3970338"/>
            <a:ext cx="88663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Review</a:t>
            </a:r>
            <a:endParaRPr lang="en-US" i="1">
              <a:solidFill>
                <a:schemeClr val="bg1"/>
              </a:solidFill>
              <a:latin typeface="Gill Sans"/>
            </a:endParaRPr>
          </a:p>
        </p:txBody>
      </p:sp>
      <p:sp>
        <p:nvSpPr>
          <p:cNvPr id="28" name="Rectangle 227"/>
          <p:cNvSpPr>
            <a:spLocks noChangeArrowheads="1"/>
          </p:cNvSpPr>
          <p:nvPr/>
        </p:nvSpPr>
        <p:spPr bwMode="auto">
          <a:xfrm>
            <a:off x="4978400" y="5022850"/>
            <a:ext cx="1905000" cy="609600"/>
          </a:xfrm>
          <a:prstGeom prst="rect">
            <a:avLst/>
          </a:prstGeom>
          <a:noFill/>
          <a:ln w="9525">
            <a:noFill/>
            <a:miter lim="800000"/>
            <a:headEnd/>
            <a:tailEnd/>
          </a:ln>
          <a:effectLst/>
        </p:spPr>
        <p:txBody>
          <a:bodyPr wrap="none" anchor="ctr">
            <a:prstTxWarp prst="textNoShape">
              <a:avLst/>
            </a:prstTxWarp>
          </a:bodyPr>
          <a:lstStyle/>
          <a:p>
            <a:pPr algn="ctr">
              <a:lnSpc>
                <a:spcPts val="1880"/>
              </a:lnSpc>
            </a:pPr>
            <a:r>
              <a:rPr lang="en-US" sz="2400">
                <a:solidFill>
                  <a:schemeClr val="bg1"/>
                </a:solidFill>
                <a:latin typeface="Gill Sans"/>
              </a:rPr>
              <a:t>No Changes</a:t>
            </a:r>
          </a:p>
          <a:p>
            <a:pPr algn="ctr">
              <a:lnSpc>
                <a:spcPts val="1880"/>
              </a:lnSpc>
            </a:pPr>
            <a:r>
              <a:rPr lang="en-US" sz="1600">
                <a:solidFill>
                  <a:schemeClr val="bg1"/>
                </a:solidFill>
                <a:latin typeface="Gill Sans"/>
              </a:rPr>
              <a:t>in Duration or Goal</a:t>
            </a:r>
          </a:p>
        </p:txBody>
      </p:sp>
      <p:grpSp>
        <p:nvGrpSpPr>
          <p:cNvPr id="2" name="Group 29"/>
          <p:cNvGrpSpPr/>
          <p:nvPr/>
        </p:nvGrpSpPr>
        <p:grpSpPr>
          <a:xfrm>
            <a:off x="7408332" y="1515531"/>
            <a:ext cx="307975" cy="304800"/>
            <a:chOff x="7086600" y="1092200"/>
            <a:chExt cx="307975" cy="304800"/>
          </a:xfrm>
          <a:effectLst/>
        </p:grpSpPr>
        <p:sp>
          <p:nvSpPr>
            <p:cNvPr id="31" name="Rectangle 232"/>
            <p:cNvSpPr>
              <a:spLocks noChangeArrowheads="1"/>
            </p:cNvSpPr>
            <p:nvPr/>
          </p:nvSpPr>
          <p:spPr bwMode="auto">
            <a:xfrm>
              <a:off x="7086600" y="1092200"/>
              <a:ext cx="3048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sz="1600" b="1">
                <a:solidFill>
                  <a:schemeClr val="bg1"/>
                </a:solidFill>
                <a:latin typeface="Gill Sans"/>
              </a:endParaRPr>
            </a:p>
          </p:txBody>
        </p:sp>
        <p:sp>
          <p:nvSpPr>
            <p:cNvPr id="32" name="Freeform 233"/>
            <p:cNvSpPr>
              <a:spLocks/>
            </p:cNvSpPr>
            <p:nvPr/>
          </p:nvSpPr>
          <p:spPr bwMode="auto">
            <a:xfrm>
              <a:off x="7089775" y="1119188"/>
              <a:ext cx="304800" cy="263525"/>
            </a:xfrm>
            <a:custGeom>
              <a:avLst/>
              <a:gdLst>
                <a:gd name="T0" fmla="*/ 0 w 192"/>
                <a:gd name="T1" fmla="*/ 0 h 166"/>
                <a:gd name="T2" fmla="*/ 15 w 192"/>
                <a:gd name="T3" fmla="*/ 19 h 166"/>
                <a:gd name="T4" fmla="*/ 24 w 192"/>
                <a:gd name="T5" fmla="*/ 48 h 166"/>
                <a:gd name="T6" fmla="*/ 72 w 192"/>
                <a:gd name="T7" fmla="*/ 69 h 166"/>
                <a:gd name="T8" fmla="*/ 94 w 192"/>
                <a:gd name="T9" fmla="*/ 99 h 166"/>
                <a:gd name="T10" fmla="*/ 153 w 192"/>
                <a:gd name="T11" fmla="*/ 120 h 166"/>
                <a:gd name="T12" fmla="*/ 171 w 192"/>
                <a:gd name="T13" fmla="*/ 153 h 166"/>
                <a:gd name="T14" fmla="*/ 192 w 192"/>
                <a:gd name="T15" fmla="*/ 166 h 16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66"/>
                <a:gd name="T26" fmla="*/ 192 w 19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66">
                  <a:moveTo>
                    <a:pt x="0" y="0"/>
                  </a:moveTo>
                  <a:lnTo>
                    <a:pt x="15" y="19"/>
                  </a:lnTo>
                  <a:lnTo>
                    <a:pt x="24" y="48"/>
                  </a:lnTo>
                  <a:lnTo>
                    <a:pt x="72" y="69"/>
                  </a:lnTo>
                  <a:lnTo>
                    <a:pt x="94" y="99"/>
                  </a:lnTo>
                  <a:lnTo>
                    <a:pt x="153" y="120"/>
                  </a:lnTo>
                  <a:lnTo>
                    <a:pt x="171" y="153"/>
                  </a:lnTo>
                  <a:lnTo>
                    <a:pt x="192" y="166"/>
                  </a:lnTo>
                </a:path>
              </a:pathLst>
            </a:custGeom>
            <a:noFill/>
            <a:ln w="9525">
              <a:solidFill>
                <a:schemeClr val="tx1"/>
              </a:solidFill>
              <a:round/>
              <a:headEnd/>
              <a:tailEnd/>
            </a:ln>
          </p:spPr>
          <p:txBody>
            <a:bodyPr>
              <a:prstTxWarp prst="textNoShape">
                <a:avLst/>
              </a:prstTxWarp>
            </a:bodyPr>
            <a:lstStyle/>
            <a:p>
              <a:endParaRPr lang="en-US" sz="1600">
                <a:latin typeface="Gill Sans"/>
              </a:endParaRPr>
            </a:p>
          </p:txBody>
        </p:sp>
      </p:grpSp>
      <p:sp>
        <p:nvSpPr>
          <p:cNvPr id="33" name="Text Box 299"/>
          <p:cNvSpPr txBox="1">
            <a:spLocks noChangeArrowheads="1"/>
          </p:cNvSpPr>
          <p:nvPr/>
        </p:nvSpPr>
        <p:spPr bwMode="auto">
          <a:xfrm>
            <a:off x="7525009" y="6237288"/>
            <a:ext cx="150564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Retrospective</a:t>
            </a:r>
            <a:endParaRPr lang="en-US" i="1">
              <a:solidFill>
                <a:schemeClr val="bg1"/>
              </a:solidFill>
              <a:latin typeface="Gill Sans"/>
            </a:endParaRPr>
          </a:p>
        </p:txBody>
      </p:sp>
      <p:pic>
        <p:nvPicPr>
          <p:cNvPr id="36" name="Picture 35"/>
          <p:cNvPicPr>
            <a:picLocks noChangeAspect="1"/>
          </p:cNvPicPr>
          <p:nvPr/>
        </p:nvPicPr>
        <p:blipFill>
          <a:blip r:embed="rId4"/>
          <a:stretch>
            <a:fillRect/>
          </a:stretch>
        </p:blipFill>
        <p:spPr>
          <a:xfrm>
            <a:off x="1000125" y="3378200"/>
            <a:ext cx="158750" cy="444500"/>
          </a:xfrm>
          <a:prstGeom prst="rect">
            <a:avLst/>
          </a:prstGeom>
          <a:effectLst/>
        </p:spPr>
      </p:pic>
      <p:grpSp>
        <p:nvGrpSpPr>
          <p:cNvPr id="3" name="Group 36"/>
          <p:cNvGrpSpPr/>
          <p:nvPr/>
        </p:nvGrpSpPr>
        <p:grpSpPr>
          <a:xfrm>
            <a:off x="2051051" y="3270250"/>
            <a:ext cx="1374775" cy="901145"/>
            <a:chOff x="2343151" y="3244850"/>
            <a:chExt cx="1374775" cy="901145"/>
          </a:xfrm>
          <a:effectLst/>
        </p:grpSpPr>
        <p:sp>
          <p:nvSpPr>
            <p:cNvPr id="38" name="Text Box 148"/>
            <p:cNvSpPr txBox="1">
              <a:spLocks noChangeArrowheads="1"/>
            </p:cNvSpPr>
            <p:nvPr/>
          </p:nvSpPr>
          <p:spPr bwMode="auto">
            <a:xfrm>
              <a:off x="2692005" y="37766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343151" y="3244850"/>
              <a:ext cx="1374775" cy="628650"/>
            </a:xfrm>
            <a:prstGeom prst="rect">
              <a:avLst/>
            </a:prstGeom>
          </p:spPr>
        </p:pic>
      </p:grpSp>
      <p:pic>
        <p:nvPicPr>
          <p:cNvPr id="43" name="Picture 42" descr="standup.jpg"/>
          <p:cNvPicPr>
            <a:picLocks noChangeAspect="1"/>
          </p:cNvPicPr>
          <p:nvPr/>
        </p:nvPicPr>
        <p:blipFill>
          <a:blip r:embed="rId5"/>
          <a:stretch>
            <a:fillRect/>
          </a:stretch>
        </p:blipFill>
        <p:spPr>
          <a:xfrm>
            <a:off x="7789332" y="1261531"/>
            <a:ext cx="787400" cy="800100"/>
          </a:xfrm>
          <a:prstGeom prst="rect">
            <a:avLst/>
          </a:prstGeom>
          <a:effectLst/>
        </p:spPr>
      </p:pic>
      <p:sp>
        <p:nvSpPr>
          <p:cNvPr id="44" name="Text Box 231"/>
          <p:cNvSpPr txBox="1">
            <a:spLocks noChangeArrowheads="1"/>
          </p:cNvSpPr>
          <p:nvPr/>
        </p:nvSpPr>
        <p:spPr bwMode="auto">
          <a:xfrm>
            <a:off x="7526274" y="2024588"/>
            <a:ext cx="1387945" cy="818600"/>
          </a:xfrm>
          <a:prstGeom prst="rect">
            <a:avLst/>
          </a:prstGeom>
          <a:noFill/>
          <a:ln w="31750">
            <a:noFill/>
            <a:miter lim="800000"/>
            <a:headEnd/>
            <a:tailEnd/>
          </a:ln>
          <a:effectLst/>
        </p:spPr>
        <p:txBody>
          <a:bodyPr wrap="none">
            <a:prstTxWarp prst="textNoShape">
              <a:avLst/>
            </a:prstTxWarp>
            <a:spAutoFit/>
          </a:bodyPr>
          <a:lstStyle/>
          <a:p>
            <a:pPr algn="ctr">
              <a:lnSpc>
                <a:spcPts val="1880"/>
              </a:lnSpc>
              <a:spcBef>
                <a:spcPct val="50000"/>
              </a:spcBef>
            </a:pPr>
            <a:r>
              <a:rPr lang="en-US" sz="1400">
                <a:solidFill>
                  <a:schemeClr val="bg1"/>
                </a:solidFill>
                <a:latin typeface="Gill Sans"/>
              </a:rPr>
              <a:t>Daily Scrum</a:t>
            </a:r>
            <a:br>
              <a:rPr lang="en-US" sz="1400">
                <a:solidFill>
                  <a:schemeClr val="bg1"/>
                </a:solidFill>
                <a:latin typeface="Gill Sans"/>
              </a:rPr>
            </a:br>
            <a:r>
              <a:rPr lang="en-US" sz="1400">
                <a:solidFill>
                  <a:schemeClr val="bg1"/>
                </a:solidFill>
                <a:latin typeface="Gill Sans"/>
              </a:rPr>
              <a:t>Meeting and</a:t>
            </a:r>
            <a:br>
              <a:rPr lang="en-US" sz="1400">
                <a:solidFill>
                  <a:schemeClr val="bg1"/>
                </a:solidFill>
                <a:latin typeface="Gill Sans"/>
              </a:rPr>
            </a:br>
            <a:r>
              <a:rPr lang="en-US" sz="1400">
                <a:solidFill>
                  <a:schemeClr val="bg1"/>
                </a:solidFill>
                <a:latin typeface="Gill Sans"/>
              </a:rPr>
              <a:t>Artifacts Update</a:t>
            </a:r>
          </a:p>
        </p:txBody>
      </p:sp>
      <p:sp>
        <p:nvSpPr>
          <p:cNvPr id="45" name="Circular Arrow 44"/>
          <p:cNvSpPr/>
          <p:nvPr/>
        </p:nvSpPr>
        <p:spPr>
          <a:xfrm rot="2401493">
            <a:off x="6352350" y="1859572"/>
            <a:ext cx="1192509" cy="1192509"/>
          </a:xfrm>
          <a:prstGeom prst="circularArrow">
            <a:avLst>
              <a:gd name="adj1" fmla="val 17412"/>
              <a:gd name="adj2" fmla="val 1142319"/>
              <a:gd name="adj3" fmla="val 1601325"/>
              <a:gd name="adj4" fmla="val 5649642"/>
              <a:gd name="adj5" fmla="val 138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nvSpPr>
        <p:spPr>
          <a:xfrm>
            <a:off x="4851400" y="2336800"/>
            <a:ext cx="279400" cy="279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Text Box 14"/>
          <p:cNvSpPr txBox="1">
            <a:spLocks noChangeArrowheads="1"/>
          </p:cNvSpPr>
          <p:nvPr/>
        </p:nvSpPr>
        <p:spPr bwMode="auto">
          <a:xfrm>
            <a:off x="268273" y="1967441"/>
            <a:ext cx="1798214"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Input from End-Users,</a:t>
            </a:r>
          </a:p>
          <a:p>
            <a:pPr algn="ctr" eaLnBrk="0" hangingPunct="0"/>
            <a:r>
              <a:rPr lang="en-US" sz="1400">
                <a:solidFill>
                  <a:schemeClr val="bg1"/>
                </a:solidFill>
                <a:latin typeface="Gill Sans"/>
              </a:rPr>
              <a:t>Customers, Team and</a:t>
            </a:r>
            <a:br>
              <a:rPr lang="en-US" sz="1400">
                <a:solidFill>
                  <a:schemeClr val="bg1"/>
                </a:solidFill>
                <a:latin typeface="Gill Sans"/>
              </a:rPr>
            </a:br>
            <a:r>
              <a:rPr lang="en-US" sz="1400">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214"/>
          <p:cNvSpPr>
            <a:spLocks noChangeArrowheads="1"/>
          </p:cNvSpPr>
          <p:nvPr/>
        </p:nvSpPr>
        <p:spPr bwMode="auto">
          <a:xfrm>
            <a:off x="3757612" y="468369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5" name="Rectangle 215"/>
          <p:cNvSpPr>
            <a:spLocks noChangeArrowheads="1"/>
          </p:cNvSpPr>
          <p:nvPr/>
        </p:nvSpPr>
        <p:spPr bwMode="auto">
          <a:xfrm>
            <a:off x="3757612" y="475999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6" name="Rectangle 216"/>
          <p:cNvSpPr>
            <a:spLocks noChangeArrowheads="1"/>
          </p:cNvSpPr>
          <p:nvPr/>
        </p:nvSpPr>
        <p:spPr bwMode="auto">
          <a:xfrm>
            <a:off x="3757612" y="483628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7" name="Rectangle 217"/>
          <p:cNvSpPr>
            <a:spLocks noChangeArrowheads="1"/>
          </p:cNvSpPr>
          <p:nvPr/>
        </p:nvSpPr>
        <p:spPr bwMode="auto">
          <a:xfrm>
            <a:off x="3757612" y="491258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8" name="Rectangle 220"/>
          <p:cNvSpPr>
            <a:spLocks noChangeArrowheads="1"/>
          </p:cNvSpPr>
          <p:nvPr/>
        </p:nvSpPr>
        <p:spPr bwMode="auto">
          <a:xfrm>
            <a:off x="3757612" y="422592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9" name="Rectangle 221"/>
          <p:cNvSpPr>
            <a:spLocks noChangeArrowheads="1"/>
          </p:cNvSpPr>
          <p:nvPr/>
        </p:nvSpPr>
        <p:spPr bwMode="auto">
          <a:xfrm>
            <a:off x="3757612" y="4302220"/>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0" name="Rectangle 222"/>
          <p:cNvSpPr>
            <a:spLocks noChangeArrowheads="1"/>
          </p:cNvSpPr>
          <p:nvPr/>
        </p:nvSpPr>
        <p:spPr bwMode="auto">
          <a:xfrm>
            <a:off x="3757612" y="437851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1" name="Rectangle 223"/>
          <p:cNvSpPr>
            <a:spLocks noChangeArrowheads="1"/>
          </p:cNvSpPr>
          <p:nvPr/>
        </p:nvSpPr>
        <p:spPr bwMode="auto">
          <a:xfrm>
            <a:off x="3757612" y="445481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2" name="Rectangle 224"/>
          <p:cNvSpPr>
            <a:spLocks noChangeArrowheads="1"/>
          </p:cNvSpPr>
          <p:nvPr/>
        </p:nvSpPr>
        <p:spPr bwMode="auto">
          <a:xfrm>
            <a:off x="3757612" y="453110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3" name="Rectangle 225"/>
          <p:cNvSpPr>
            <a:spLocks noChangeArrowheads="1"/>
          </p:cNvSpPr>
          <p:nvPr/>
        </p:nvSpPr>
        <p:spPr bwMode="auto">
          <a:xfrm>
            <a:off x="3757612" y="460740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4" name="Rectangle 215"/>
          <p:cNvSpPr>
            <a:spLocks noChangeArrowheads="1"/>
          </p:cNvSpPr>
          <p:nvPr/>
        </p:nvSpPr>
        <p:spPr bwMode="auto">
          <a:xfrm>
            <a:off x="3757612" y="498541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5" name="Rectangle 216"/>
          <p:cNvSpPr>
            <a:spLocks noChangeArrowheads="1"/>
          </p:cNvSpPr>
          <p:nvPr/>
        </p:nvSpPr>
        <p:spPr bwMode="auto">
          <a:xfrm>
            <a:off x="3757612" y="506171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6" name="Rectangle 217"/>
          <p:cNvSpPr>
            <a:spLocks noChangeArrowheads="1"/>
          </p:cNvSpPr>
          <p:nvPr/>
        </p:nvSpPr>
        <p:spPr bwMode="auto">
          <a:xfrm>
            <a:off x="3757612" y="51380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7" name="Text Box 379"/>
          <p:cNvSpPr txBox="1">
            <a:spLocks noChangeArrowheads="1"/>
          </p:cNvSpPr>
          <p:nvPr/>
        </p:nvSpPr>
        <p:spPr bwMode="auto">
          <a:xfrm>
            <a:off x="3670734" y="5289550"/>
            <a:ext cx="902811"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a:t>
            </a:r>
            <a:br>
              <a:rPr lang="en-US">
                <a:solidFill>
                  <a:schemeClr val="bg1"/>
                </a:solidFill>
                <a:latin typeface="Gill Sans"/>
              </a:rPr>
            </a:br>
            <a:r>
              <a:rPr lang="en-US">
                <a:solidFill>
                  <a:schemeClr val="bg1"/>
                </a:solidFill>
                <a:latin typeface="Gill Sans"/>
              </a:rPr>
              <a:t>Backlog</a:t>
            </a:r>
          </a:p>
        </p:txBody>
      </p:sp>
      <p:sp>
        <p:nvSpPr>
          <p:cNvPr id="68" name="TextBox 67"/>
          <p:cNvSpPr txBox="1"/>
          <p:nvPr/>
        </p:nvSpPr>
        <p:spPr>
          <a:xfrm rot="18900000">
            <a:off x="3721792" y="4543424"/>
            <a:ext cx="817764" cy="369332"/>
          </a:xfrm>
          <a:prstGeom prst="rect">
            <a:avLst/>
          </a:prstGeom>
          <a:noFill/>
          <a:effectLst/>
        </p:spPr>
        <p:txBody>
          <a:bodyPr wrap="none" rtlCol="0">
            <a:spAutoFit/>
          </a:bodyPr>
          <a:lstStyle/>
          <a:p>
            <a:r>
              <a:rPr lang="en-US">
                <a:latin typeface="Gill Sans"/>
              </a:rPr>
              <a:t>TASKS</a:t>
            </a:r>
          </a:p>
        </p:txBody>
      </p:sp>
      <p:sp>
        <p:nvSpPr>
          <p:cNvPr id="70" name="Text Box 14"/>
          <p:cNvSpPr txBox="1">
            <a:spLocks noChangeArrowheads="1"/>
          </p:cNvSpPr>
          <p:nvPr/>
        </p:nvSpPr>
        <p:spPr bwMode="auto">
          <a:xfrm>
            <a:off x="3861607" y="2085975"/>
            <a:ext cx="92845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Product</a:t>
            </a:r>
          </a:p>
          <a:p>
            <a:pPr algn="ctr" eaLnBrk="0" hangingPunct="0"/>
            <a:r>
              <a:rPr lang="en-US" sz="1400">
                <a:solidFill>
                  <a:schemeClr val="bg1"/>
                </a:solidFill>
                <a:latin typeface="Gill Sans"/>
              </a:rPr>
              <a:t>Backlog</a:t>
            </a:r>
          </a:p>
          <a:p>
            <a:pPr algn="ctr" eaLnBrk="0" hangingPunct="0"/>
            <a:r>
              <a:rPr lang="en-US" sz="1400">
                <a:solidFill>
                  <a:schemeClr val="bg1"/>
                </a:solidFill>
                <a:latin typeface="Gill Sans"/>
              </a:rPr>
              <a:t>Grooming</a:t>
            </a:r>
          </a:p>
        </p:txBody>
      </p:sp>
      <p:sp>
        <p:nvSpPr>
          <p:cNvPr id="74" name="AutoShape 228"/>
          <p:cNvSpPr>
            <a:spLocks noChangeArrowheads="1"/>
          </p:cNvSpPr>
          <p:nvPr/>
        </p:nvSpPr>
        <p:spPr bwMode="auto">
          <a:xfrm>
            <a:off x="1879600" y="4233333"/>
            <a:ext cx="1752600" cy="1045634"/>
          </a:xfrm>
          <a:prstGeom prst="chevron">
            <a:avLst>
              <a:gd name="adj" fmla="val 20707"/>
            </a:avLst>
          </a:prstGeom>
          <a:noFill/>
          <a:ln w="12700">
            <a:solidFill>
              <a:schemeClr val="bg1"/>
            </a:solidFill>
            <a:miter lim="800000"/>
            <a:headEnd/>
            <a:tailEnd/>
          </a:ln>
          <a:effectLst/>
        </p:spPr>
        <p:txBody>
          <a:bodyPr wrap="none" anchor="ctr">
            <a:prstTxWarp prst="textNoShape">
              <a:avLst/>
            </a:prstTxWarp>
          </a:bodyPr>
          <a:lstStyle/>
          <a:p>
            <a:pPr algn="ctr"/>
            <a:endParaRPr lang="en-US" sz="1400">
              <a:solidFill>
                <a:schemeClr val="bg1"/>
              </a:solidFill>
              <a:latin typeface="Gill Sans"/>
            </a:endParaRPr>
          </a:p>
        </p:txBody>
      </p:sp>
      <p:sp>
        <p:nvSpPr>
          <p:cNvPr id="89" name="Text Box 379"/>
          <p:cNvSpPr txBox="1">
            <a:spLocks noChangeArrowheads="1"/>
          </p:cNvSpPr>
          <p:nvPr/>
        </p:nvSpPr>
        <p:spPr bwMode="auto">
          <a:xfrm>
            <a:off x="1958026" y="5291665"/>
            <a:ext cx="1569660"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 Planning</a:t>
            </a:r>
          </a:p>
          <a:p>
            <a:pPr algn="ctr">
              <a:lnSpc>
                <a:spcPts val="1880"/>
              </a:lnSpc>
            </a:pPr>
            <a:r>
              <a:rPr lang="en-US">
                <a:solidFill>
                  <a:schemeClr val="bg1"/>
                </a:solidFill>
                <a:latin typeface="Gill Sans"/>
              </a:rPr>
              <a:t>Meeting</a:t>
            </a:r>
          </a:p>
        </p:txBody>
      </p:sp>
      <p:sp>
        <p:nvSpPr>
          <p:cNvPr id="90" name="TextBox 89"/>
          <p:cNvSpPr txBox="1"/>
          <p:nvPr/>
        </p:nvSpPr>
        <p:spPr>
          <a:xfrm>
            <a:off x="2104519" y="4277782"/>
            <a:ext cx="1278452" cy="914780"/>
          </a:xfrm>
          <a:prstGeom prst="rect">
            <a:avLst/>
          </a:prstGeom>
          <a:noFill/>
          <a:effectLst/>
        </p:spPr>
        <p:txBody>
          <a:bodyPr wrap="none" rtlCol="0" anchor="t" anchorCtr="0">
            <a:spAutoFit/>
          </a:bodyPr>
          <a:lstStyle/>
          <a:p>
            <a:pPr algn="ctr">
              <a:lnSpc>
                <a:spcPts val="1600"/>
              </a:lnSpc>
            </a:pPr>
            <a:r>
              <a:rPr lang="en-US" sz="1400">
                <a:solidFill>
                  <a:schemeClr val="bg1"/>
                </a:solidFill>
                <a:latin typeface="Gill Sans"/>
              </a:rPr>
              <a:t>Team Selects </a:t>
            </a:r>
          </a:p>
          <a:p>
            <a:pPr algn="ctr">
              <a:lnSpc>
                <a:spcPts val="1600"/>
              </a:lnSpc>
            </a:pPr>
            <a:r>
              <a:rPr lang="en-US" sz="1400">
                <a:solidFill>
                  <a:schemeClr val="bg1"/>
                </a:solidFill>
                <a:latin typeface="Gill Sans"/>
              </a:rPr>
              <a:t>How Much To</a:t>
            </a:r>
            <a:br>
              <a:rPr lang="en-US" sz="1400">
                <a:solidFill>
                  <a:schemeClr val="bg1"/>
                </a:solidFill>
                <a:latin typeface="Gill Sans"/>
              </a:rPr>
            </a:br>
            <a:r>
              <a:rPr lang="en-US" sz="1400">
                <a:solidFill>
                  <a:schemeClr val="bg1"/>
                </a:solidFill>
                <a:latin typeface="Gill Sans"/>
              </a:rPr>
              <a:t>Commit To Do </a:t>
            </a:r>
            <a:br>
              <a:rPr lang="en-US" sz="1400">
                <a:solidFill>
                  <a:schemeClr val="bg1"/>
                </a:solidFill>
                <a:latin typeface="Gill Sans"/>
              </a:rPr>
            </a:br>
            <a:r>
              <a:rPr lang="en-US" sz="1400">
                <a:solidFill>
                  <a:schemeClr val="bg1"/>
                </a:solidFill>
                <a:latin typeface="Gill Sans"/>
              </a:rPr>
              <a:t>By Sprint’s End</a:t>
            </a:r>
          </a:p>
        </p:txBody>
      </p:sp>
      <p:grpSp>
        <p:nvGrpSpPr>
          <p:cNvPr id="15" name="Group 39"/>
          <p:cNvGrpSpPr/>
          <p:nvPr/>
        </p:nvGrpSpPr>
        <p:grpSpPr>
          <a:xfrm>
            <a:off x="4699000" y="1219200"/>
            <a:ext cx="1778000" cy="781223"/>
            <a:chOff x="4622800" y="787400"/>
            <a:chExt cx="1778000" cy="781223"/>
          </a:xfrm>
          <a:effectLst/>
        </p:grpSpPr>
        <p:sp>
          <p:nvSpPr>
            <p:cNvPr id="92" name="Text Box 137"/>
            <p:cNvSpPr txBox="1">
              <a:spLocks noChangeArrowheads="1"/>
            </p:cNvSpPr>
            <p:nvPr/>
          </p:nvSpPr>
          <p:spPr bwMode="auto">
            <a:xfrm>
              <a:off x="4622800" y="12223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4"/>
            <a:stretch>
              <a:fillRect/>
            </a:stretch>
          </p:blipFill>
          <p:spPr>
            <a:xfrm>
              <a:off x="5435600" y="7874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grpSp>
        <p:nvGrpSpPr>
          <p:cNvPr id="16" name="Group 150"/>
          <p:cNvGrpSpPr/>
          <p:nvPr/>
        </p:nvGrpSpPr>
        <p:grpSpPr>
          <a:xfrm>
            <a:off x="6350" y="5959093"/>
            <a:ext cx="1593849" cy="751362"/>
            <a:chOff x="6350" y="5984493"/>
            <a:chExt cx="1593849" cy="751362"/>
          </a:xfrm>
        </p:grpSpPr>
        <p:sp>
          <p:nvSpPr>
            <p:cNvPr id="52" name="Text Box 379"/>
            <p:cNvSpPr txBox="1">
              <a:spLocks noChangeArrowheads="1"/>
            </p:cNvSpPr>
            <p:nvPr/>
          </p:nvSpPr>
          <p:spPr bwMode="auto">
            <a:xfrm>
              <a:off x="473385" y="61506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Chord 99"/>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112" name="Rectangle 217"/>
          <p:cNvSpPr>
            <a:spLocks noChangeArrowheads="1"/>
          </p:cNvSpPr>
          <p:nvPr/>
        </p:nvSpPr>
        <p:spPr bwMode="auto">
          <a:xfrm>
            <a:off x="3757612" y="52142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91" name="Rectangle 90"/>
          <p:cNvSpPr/>
          <p:nvPr/>
        </p:nvSpPr>
        <p:spPr>
          <a:xfrm>
            <a:off x="0" y="1853286"/>
            <a:ext cx="2273300" cy="1321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7" name="Rectangle 116"/>
          <p:cNvSpPr/>
          <p:nvPr/>
        </p:nvSpPr>
        <p:spPr>
          <a:xfrm>
            <a:off x="7539668" y="3380194"/>
            <a:ext cx="1578932" cy="96640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9" name="Rectangle 118"/>
          <p:cNvSpPr/>
          <p:nvPr/>
        </p:nvSpPr>
        <p:spPr>
          <a:xfrm>
            <a:off x="7404100" y="5770798"/>
            <a:ext cx="1739900" cy="108720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0" name="Rectangle 119"/>
          <p:cNvSpPr/>
          <p:nvPr/>
        </p:nvSpPr>
        <p:spPr>
          <a:xfrm>
            <a:off x="5011166" y="4986676"/>
            <a:ext cx="1838553" cy="75651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1" name="Rectangle 120"/>
          <p:cNvSpPr/>
          <p:nvPr/>
        </p:nvSpPr>
        <p:spPr>
          <a:xfrm>
            <a:off x="3685900" y="4183138"/>
            <a:ext cx="883512" cy="179474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2" name="Rectangle 121"/>
          <p:cNvSpPr/>
          <p:nvPr/>
        </p:nvSpPr>
        <p:spPr>
          <a:xfrm>
            <a:off x="1852550" y="5334000"/>
            <a:ext cx="1819545" cy="63007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6" name="Freeform 125"/>
          <p:cNvSpPr/>
          <p:nvPr/>
        </p:nvSpPr>
        <p:spPr>
          <a:xfrm>
            <a:off x="3835400" y="2142067"/>
            <a:ext cx="1579033" cy="745066"/>
          </a:xfrm>
          <a:custGeom>
            <a:avLst/>
            <a:gdLst>
              <a:gd name="connsiteX0" fmla="*/ 169333 w 1579033"/>
              <a:gd name="connsiteY0" fmla="*/ 745066 h 745066"/>
              <a:gd name="connsiteX1" fmla="*/ 1134533 w 1579033"/>
              <a:gd name="connsiteY1" fmla="*/ 740833 h 745066"/>
              <a:gd name="connsiteX2" fmla="*/ 1333500 w 1579033"/>
              <a:gd name="connsiteY2" fmla="*/ 563033 h 745066"/>
              <a:gd name="connsiteX3" fmla="*/ 1401233 w 1579033"/>
              <a:gd name="connsiteY3" fmla="*/ 537633 h 745066"/>
              <a:gd name="connsiteX4" fmla="*/ 1401233 w 1579033"/>
              <a:gd name="connsiteY4" fmla="*/ 537633 h 745066"/>
              <a:gd name="connsiteX5" fmla="*/ 1579033 w 1579033"/>
              <a:gd name="connsiteY5" fmla="*/ 397933 h 745066"/>
              <a:gd name="connsiteX6" fmla="*/ 1392766 w 1579033"/>
              <a:gd name="connsiteY6" fmla="*/ 76200 h 745066"/>
              <a:gd name="connsiteX7" fmla="*/ 194733 w 1579033"/>
              <a:gd name="connsiteY7" fmla="*/ 0 h 745066"/>
              <a:gd name="connsiteX8" fmla="*/ 0 w 1579033"/>
              <a:gd name="connsiteY8" fmla="*/ 660400 h 74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9033" h="745066">
                <a:moveTo>
                  <a:pt x="169333" y="745066"/>
                </a:moveTo>
                <a:lnTo>
                  <a:pt x="1134533" y="740833"/>
                </a:lnTo>
                <a:lnTo>
                  <a:pt x="1333500" y="563033"/>
                </a:lnTo>
                <a:lnTo>
                  <a:pt x="1401233" y="537633"/>
                </a:lnTo>
                <a:lnTo>
                  <a:pt x="1401233" y="537633"/>
                </a:lnTo>
                <a:lnTo>
                  <a:pt x="1579033" y="397933"/>
                </a:lnTo>
                <a:lnTo>
                  <a:pt x="1392766" y="76200"/>
                </a:lnTo>
                <a:lnTo>
                  <a:pt x="194733" y="0"/>
                </a:lnTo>
                <a:lnTo>
                  <a:pt x="0" y="66040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28" name="Freeform 127"/>
          <p:cNvSpPr/>
          <p:nvPr/>
        </p:nvSpPr>
        <p:spPr>
          <a:xfrm>
            <a:off x="6379633" y="4273550"/>
            <a:ext cx="2789767" cy="1517650"/>
          </a:xfrm>
          <a:custGeom>
            <a:avLst/>
            <a:gdLst>
              <a:gd name="connsiteX0" fmla="*/ 677333 w 2777067"/>
              <a:gd name="connsiteY0" fmla="*/ 0 h 1384300"/>
              <a:gd name="connsiteX1" fmla="*/ 296333 w 2777067"/>
              <a:gd name="connsiteY1" fmla="*/ 381000 h 1384300"/>
              <a:gd name="connsiteX2" fmla="*/ 0 w 2777067"/>
              <a:gd name="connsiteY2" fmla="*/ 584200 h 1384300"/>
              <a:gd name="connsiteX3" fmla="*/ 127000 w 2777067"/>
              <a:gd name="connsiteY3" fmla="*/ 643466 h 1384300"/>
              <a:gd name="connsiteX4" fmla="*/ 914400 w 2777067"/>
              <a:gd name="connsiteY4" fmla="*/ 910166 h 1384300"/>
              <a:gd name="connsiteX5" fmla="*/ 1464733 w 2777067"/>
              <a:gd name="connsiteY5" fmla="*/ 1371600 h 1384300"/>
              <a:gd name="connsiteX6" fmla="*/ 2455333 w 2777067"/>
              <a:gd name="connsiteY6" fmla="*/ 1384300 h 1384300"/>
              <a:gd name="connsiteX7" fmla="*/ 2777067 w 2777067"/>
              <a:gd name="connsiteY7" fmla="*/ 1075266 h 1384300"/>
              <a:gd name="connsiteX8" fmla="*/ 2683933 w 2777067"/>
              <a:gd name="connsiteY8" fmla="*/ 444500 h 1384300"/>
              <a:gd name="connsiteX9" fmla="*/ 2429933 w 2777067"/>
              <a:gd name="connsiteY9" fmla="*/ 105833 h 1384300"/>
              <a:gd name="connsiteX10" fmla="*/ 1447800 w 2777067"/>
              <a:gd name="connsiteY10" fmla="*/ 55033 h 1384300"/>
              <a:gd name="connsiteX11" fmla="*/ 791633 w 2777067"/>
              <a:gd name="connsiteY11" fmla="*/ 8466 h 1384300"/>
              <a:gd name="connsiteX12" fmla="*/ 486833 w 2777067"/>
              <a:gd name="connsiteY12" fmla="*/ 220133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77067" h="1384300">
                <a:moveTo>
                  <a:pt x="677333" y="0"/>
                </a:moveTo>
                <a:lnTo>
                  <a:pt x="296333" y="381000"/>
                </a:lnTo>
                <a:lnTo>
                  <a:pt x="0" y="584200"/>
                </a:lnTo>
                <a:lnTo>
                  <a:pt x="127000" y="643466"/>
                </a:lnTo>
                <a:cubicBezTo>
                  <a:pt x="388446" y="735325"/>
                  <a:pt x="790483" y="1158030"/>
                  <a:pt x="914400" y="910166"/>
                </a:cubicBezTo>
                <a:lnTo>
                  <a:pt x="1464733" y="1371600"/>
                </a:lnTo>
                <a:lnTo>
                  <a:pt x="2455333" y="1384300"/>
                </a:lnTo>
                <a:lnTo>
                  <a:pt x="2777067" y="1075266"/>
                </a:lnTo>
                <a:cubicBezTo>
                  <a:pt x="2745817" y="865041"/>
                  <a:pt x="2683933" y="657035"/>
                  <a:pt x="2683933" y="444500"/>
                </a:cubicBezTo>
                <a:lnTo>
                  <a:pt x="2429933" y="105833"/>
                </a:lnTo>
                <a:lnTo>
                  <a:pt x="1447800" y="55033"/>
                </a:lnTo>
                <a:lnTo>
                  <a:pt x="791633" y="8466"/>
                </a:lnTo>
                <a:lnTo>
                  <a:pt x="486833" y="220133"/>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30" name="Freeform 129"/>
          <p:cNvSpPr/>
          <p:nvPr/>
        </p:nvSpPr>
        <p:spPr>
          <a:xfrm>
            <a:off x="6400800" y="1028700"/>
            <a:ext cx="2794000" cy="2630020"/>
          </a:xfrm>
          <a:custGeom>
            <a:avLst/>
            <a:gdLst>
              <a:gd name="connsiteX0" fmla="*/ 0 w 2794000"/>
              <a:gd name="connsiteY0" fmla="*/ 1130300 h 2630020"/>
              <a:gd name="connsiteX1" fmla="*/ 0 w 2794000"/>
              <a:gd name="connsiteY1" fmla="*/ 1498600 h 2630020"/>
              <a:gd name="connsiteX2" fmla="*/ 482600 w 2794000"/>
              <a:gd name="connsiteY2" fmla="*/ 1905000 h 2630020"/>
              <a:gd name="connsiteX3" fmla="*/ 850900 w 2794000"/>
              <a:gd name="connsiteY3" fmla="*/ 2095500 h 2630020"/>
              <a:gd name="connsiteX4" fmla="*/ 2794000 w 2794000"/>
              <a:gd name="connsiteY4" fmla="*/ 1981200 h 2630020"/>
              <a:gd name="connsiteX5" fmla="*/ 2387600 w 2794000"/>
              <a:gd name="connsiteY5" fmla="*/ 0 h 2630020"/>
              <a:gd name="connsiteX6" fmla="*/ 482600 w 2794000"/>
              <a:gd name="connsiteY6" fmla="*/ 88900 h 2630020"/>
              <a:gd name="connsiteX7" fmla="*/ 0 w 2794000"/>
              <a:gd name="connsiteY7" fmla="*/ 1130300 h 263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4000" h="2630020">
                <a:moveTo>
                  <a:pt x="0" y="1130300"/>
                </a:moveTo>
                <a:lnTo>
                  <a:pt x="0" y="1498600"/>
                </a:lnTo>
                <a:lnTo>
                  <a:pt x="482600" y="1905000"/>
                </a:lnTo>
                <a:cubicBezTo>
                  <a:pt x="854712" y="2084640"/>
                  <a:pt x="850900" y="1946476"/>
                  <a:pt x="850900" y="2095500"/>
                </a:cubicBezTo>
                <a:cubicBezTo>
                  <a:pt x="1498835" y="2061621"/>
                  <a:pt x="2794000" y="2630020"/>
                  <a:pt x="2794000" y="1981200"/>
                </a:cubicBezTo>
                <a:lnTo>
                  <a:pt x="2387600" y="0"/>
                </a:lnTo>
                <a:lnTo>
                  <a:pt x="482600" y="88900"/>
                </a:lnTo>
                <a:lnTo>
                  <a:pt x="0" y="113030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5" name="Circular Arrow 34"/>
          <p:cNvSpPr/>
          <p:nvPr/>
        </p:nvSpPr>
        <p:spPr>
          <a:xfrm flipH="1">
            <a:off x="4363720" y="2141220"/>
            <a:ext cx="2938780" cy="2938780"/>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23"/>
          <p:cNvGrpSpPr/>
          <p:nvPr/>
        </p:nvGrpSpPr>
        <p:grpSpPr>
          <a:xfrm>
            <a:off x="330716" y="4222750"/>
            <a:ext cx="1271587" cy="1066800"/>
            <a:chOff x="495816" y="4222750"/>
            <a:chExt cx="1271587" cy="1066800"/>
          </a:xfrm>
        </p:grpSpPr>
        <p:sp>
          <p:nvSpPr>
            <p:cNvPr id="125"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127"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129"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132"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133"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134"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135"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sp>
        <p:nvSpPr>
          <p:cNvPr id="123" name="Rectangle 122"/>
          <p:cNvSpPr/>
          <p:nvPr/>
        </p:nvSpPr>
        <p:spPr>
          <a:xfrm>
            <a:off x="0" y="4210336"/>
            <a:ext cx="1822243" cy="26476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8" name="Rectangle 147"/>
          <p:cNvSpPr/>
          <p:nvPr/>
        </p:nvSpPr>
        <p:spPr>
          <a:xfrm>
            <a:off x="1827150" y="4178300"/>
            <a:ext cx="1819545" cy="1168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9" name="Freeform 148"/>
          <p:cNvSpPr/>
          <p:nvPr/>
        </p:nvSpPr>
        <p:spPr>
          <a:xfrm>
            <a:off x="4464050" y="2171700"/>
            <a:ext cx="2787650" cy="3189349"/>
          </a:xfrm>
          <a:custGeom>
            <a:avLst/>
            <a:gdLst>
              <a:gd name="connsiteX0" fmla="*/ 844550 w 2787650"/>
              <a:gd name="connsiteY0" fmla="*/ 146050 h 3062904"/>
              <a:gd name="connsiteX1" fmla="*/ 330200 w 2787650"/>
              <a:gd name="connsiteY1" fmla="*/ 552450 h 3062904"/>
              <a:gd name="connsiteX2" fmla="*/ 25400 w 2787650"/>
              <a:gd name="connsiteY2" fmla="*/ 939800 h 3062904"/>
              <a:gd name="connsiteX3" fmla="*/ 0 w 2787650"/>
              <a:gd name="connsiteY3" fmla="*/ 1504950 h 3062904"/>
              <a:gd name="connsiteX4" fmla="*/ 82550 w 2787650"/>
              <a:gd name="connsiteY4" fmla="*/ 1968500 h 3062904"/>
              <a:gd name="connsiteX5" fmla="*/ 107950 w 2787650"/>
              <a:gd name="connsiteY5" fmla="*/ 2705100 h 3062904"/>
              <a:gd name="connsiteX6" fmla="*/ 1733550 w 2787650"/>
              <a:gd name="connsiteY6" fmla="*/ 2679700 h 3062904"/>
              <a:gd name="connsiteX7" fmla="*/ 2508250 w 2787650"/>
              <a:gd name="connsiteY7" fmla="*/ 2120900 h 3062904"/>
              <a:gd name="connsiteX8" fmla="*/ 2787650 w 2787650"/>
              <a:gd name="connsiteY8" fmla="*/ 1403350 h 3062904"/>
              <a:gd name="connsiteX9" fmla="*/ 2628900 w 2787650"/>
              <a:gd name="connsiteY9" fmla="*/ 908050 h 3062904"/>
              <a:gd name="connsiteX10" fmla="*/ 2254250 w 2787650"/>
              <a:gd name="connsiteY10" fmla="*/ 463550 h 3062904"/>
              <a:gd name="connsiteX11" fmla="*/ 2171700 w 2787650"/>
              <a:gd name="connsiteY11" fmla="*/ 387350 h 3062904"/>
              <a:gd name="connsiteX12" fmla="*/ 1905000 w 2787650"/>
              <a:gd name="connsiteY12" fmla="*/ 215900 h 3062904"/>
              <a:gd name="connsiteX13" fmla="*/ 1225550 w 2787650"/>
              <a:gd name="connsiteY13" fmla="*/ 0 h 30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87650" h="3062904">
                <a:moveTo>
                  <a:pt x="844550" y="146050"/>
                </a:moveTo>
                <a:lnTo>
                  <a:pt x="330200" y="552450"/>
                </a:lnTo>
                <a:lnTo>
                  <a:pt x="25400" y="939800"/>
                </a:lnTo>
                <a:lnTo>
                  <a:pt x="0" y="1504950"/>
                </a:lnTo>
                <a:lnTo>
                  <a:pt x="82550" y="1968500"/>
                </a:lnTo>
                <a:cubicBezTo>
                  <a:pt x="90944" y="2214036"/>
                  <a:pt x="107950" y="2950779"/>
                  <a:pt x="107950" y="2705100"/>
                </a:cubicBezTo>
                <a:cubicBezTo>
                  <a:pt x="649846" y="2698774"/>
                  <a:pt x="2116754" y="3062904"/>
                  <a:pt x="1733550" y="2679700"/>
                </a:cubicBezTo>
                <a:lnTo>
                  <a:pt x="2508250" y="2120900"/>
                </a:lnTo>
                <a:lnTo>
                  <a:pt x="2787650" y="1403350"/>
                </a:lnTo>
                <a:lnTo>
                  <a:pt x="2628900" y="908050"/>
                </a:lnTo>
                <a:lnTo>
                  <a:pt x="2254250" y="463550"/>
                </a:lnTo>
                <a:lnTo>
                  <a:pt x="2171700" y="387350"/>
                </a:lnTo>
                <a:lnTo>
                  <a:pt x="1905000" y="215900"/>
                </a:lnTo>
                <a:lnTo>
                  <a:pt x="1225550" y="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grpSp>
        <p:nvGrpSpPr>
          <p:cNvPr id="18" name="Group 137"/>
          <p:cNvGrpSpPr/>
          <p:nvPr/>
        </p:nvGrpSpPr>
        <p:grpSpPr>
          <a:xfrm>
            <a:off x="309563" y="4165600"/>
            <a:ext cx="1125536" cy="2222500"/>
            <a:chOff x="309563" y="4165600"/>
            <a:chExt cx="1125536" cy="2222500"/>
          </a:xfrm>
        </p:grpSpPr>
        <p:sp>
          <p:nvSpPr>
            <p:cNvPr id="124" name="TextBox 123"/>
            <p:cNvSpPr txBox="1"/>
            <p:nvPr/>
          </p:nvSpPr>
          <p:spPr>
            <a:xfrm>
              <a:off x="609600" y="4165600"/>
              <a:ext cx="620683" cy="208775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a:p>
              <a:pPr>
                <a:lnSpc>
                  <a:spcPts val="1240"/>
                </a:lnSpc>
              </a:pPr>
              <a:r>
                <a:rPr lang="en-US" sz="800">
                  <a:latin typeface="Gill Sans"/>
                </a:rPr>
                <a:t>Feature H</a:t>
              </a:r>
            </a:p>
            <a:p>
              <a:pPr>
                <a:lnSpc>
                  <a:spcPts val="1240"/>
                </a:lnSpc>
              </a:pPr>
              <a:r>
                <a:rPr lang="en-US" sz="800">
                  <a:latin typeface="Gill Sans"/>
                </a:rPr>
                <a:t>Feature I</a:t>
              </a:r>
            </a:p>
            <a:p>
              <a:pPr>
                <a:lnSpc>
                  <a:spcPts val="1240"/>
                </a:lnSpc>
              </a:pPr>
              <a:r>
                <a:rPr lang="en-US" sz="800">
                  <a:latin typeface="Gill Sans"/>
                </a:rPr>
                <a:t>Feature J</a:t>
              </a:r>
            </a:p>
            <a:p>
              <a:pPr>
                <a:lnSpc>
                  <a:spcPts val="1240"/>
                </a:lnSpc>
              </a:pPr>
              <a:r>
                <a:rPr lang="en-US" sz="800">
                  <a:latin typeface="Gill Sans"/>
                </a:rPr>
                <a:t>Feature K</a:t>
              </a:r>
            </a:p>
            <a:p>
              <a:pPr>
                <a:lnSpc>
                  <a:spcPts val="1240"/>
                </a:lnSpc>
              </a:pPr>
              <a:r>
                <a:rPr lang="en-US" sz="800">
                  <a:latin typeface="Gill Sans"/>
                </a:rPr>
                <a:t>Feature L</a:t>
              </a:r>
            </a:p>
            <a:p>
              <a:pPr>
                <a:lnSpc>
                  <a:spcPts val="1240"/>
                </a:lnSpc>
              </a:pPr>
              <a:endParaRPr lang="en-US" sz="800">
                <a:latin typeface="Gill Sans"/>
              </a:endParaRPr>
            </a:p>
          </p:txBody>
        </p:sp>
        <p:sp>
          <p:nvSpPr>
            <p:cNvPr id="131" name="Rectangle 219"/>
            <p:cNvSpPr>
              <a:spLocks noChangeArrowheads="1"/>
            </p:cNvSpPr>
            <p:nvPr/>
          </p:nvSpPr>
          <p:spPr bwMode="auto">
            <a:xfrm>
              <a:off x="309563" y="6051550"/>
              <a:ext cx="490538" cy="1714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13</a:t>
              </a:r>
            </a:p>
          </p:txBody>
        </p:sp>
        <p:sp>
          <p:nvSpPr>
            <p:cNvPr id="137" name="Rectangle 219"/>
            <p:cNvSpPr>
              <a:spLocks noChangeArrowheads="1"/>
            </p:cNvSpPr>
            <p:nvPr/>
          </p:nvSpPr>
          <p:spPr bwMode="auto">
            <a:xfrm>
              <a:off x="588962" y="5886450"/>
              <a:ext cx="846137" cy="5016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Feature M</a:t>
              </a:r>
            </a:p>
          </p:txBody>
        </p:sp>
      </p:grpSp>
      <p:grpSp>
        <p:nvGrpSpPr>
          <p:cNvPr id="140" name="Group 139"/>
          <p:cNvGrpSpPr/>
          <p:nvPr/>
        </p:nvGrpSpPr>
        <p:grpSpPr>
          <a:xfrm>
            <a:off x="521216" y="4165600"/>
            <a:ext cx="1271587" cy="1164421"/>
            <a:chOff x="521216" y="4165600"/>
            <a:chExt cx="1271587" cy="1164421"/>
          </a:xfrm>
        </p:grpSpPr>
        <p:grpSp>
          <p:nvGrpSpPr>
            <p:cNvPr id="111" name="Group 137"/>
            <p:cNvGrpSpPr/>
            <p:nvPr/>
          </p:nvGrpSpPr>
          <p:grpSpPr>
            <a:xfrm>
              <a:off x="521216" y="4222750"/>
              <a:ext cx="1271587" cy="1066800"/>
              <a:chOff x="495816" y="4222750"/>
              <a:chExt cx="1271587" cy="1066800"/>
            </a:xfrm>
          </p:grpSpPr>
          <p:sp>
            <p:nvSpPr>
              <p:cNvPr id="113"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114"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115"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116"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118"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136"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138"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sp>
          <p:nvSpPr>
            <p:cNvPr id="139" name="TextBox 138"/>
            <p:cNvSpPr txBox="1"/>
            <p:nvPr/>
          </p:nvSpPr>
          <p:spPr>
            <a:xfrm>
              <a:off x="787400" y="4165600"/>
              <a:ext cx="620683" cy="116442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17" grpId="0" animBg="1"/>
      <p:bldP spid="119" grpId="0" animBg="1"/>
      <p:bldP spid="120" grpId="0" animBg="1"/>
      <p:bldP spid="121" grpId="0" animBg="1"/>
      <p:bldP spid="122" grpId="0" animBg="1"/>
      <p:bldP spid="126" grpId="0" animBg="1"/>
      <p:bldP spid="128" grpId="0" animBg="1"/>
      <p:bldP spid="130" grpId="0" animBg="1"/>
      <p:bldP spid="123" grpId="0" animBg="1"/>
      <p:bldP spid="148" grpId="0" animBg="1"/>
      <p:bldP spid="149" grpId="0" animBg="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eview.jpg"/>
          <p:cNvPicPr>
            <a:picLocks noChangeAspect="1"/>
          </p:cNvPicPr>
          <p:nvPr/>
        </p:nvPicPr>
        <p:blipFill>
          <a:blip r:embed="rId2"/>
          <a:stretch>
            <a:fillRect/>
          </a:stretch>
        </p:blipFill>
        <p:spPr>
          <a:xfrm>
            <a:off x="7635240" y="3394075"/>
            <a:ext cx="1416050" cy="679450"/>
          </a:xfrm>
          <a:prstGeom prst="rect">
            <a:avLst/>
          </a:prstGeom>
          <a:effectLst/>
        </p:spPr>
      </p:pic>
      <p:pic>
        <p:nvPicPr>
          <p:cNvPr id="5" name="Picture 4" descr="team.jpg"/>
          <p:cNvPicPr>
            <a:picLocks noChangeAspect="1"/>
          </p:cNvPicPr>
          <p:nvPr/>
        </p:nvPicPr>
        <p:blipFill>
          <a:blip r:embed="rId3"/>
          <a:stretch>
            <a:fillRect/>
          </a:stretch>
        </p:blipFill>
        <p:spPr>
          <a:xfrm>
            <a:off x="7588251" y="5708650"/>
            <a:ext cx="1374775" cy="628650"/>
          </a:xfrm>
          <a:prstGeom prst="rect">
            <a:avLst/>
          </a:prstGeom>
          <a:effectLst/>
        </p:spPr>
      </p:pic>
      <p:sp>
        <p:nvSpPr>
          <p:cNvPr id="6" name="Right Arrow 5"/>
          <p:cNvSpPr/>
          <p:nvPr/>
        </p:nvSpPr>
        <p:spPr>
          <a:xfrm>
            <a:off x="5232390" y="4439708"/>
            <a:ext cx="2501900" cy="583142"/>
          </a:xfrm>
          <a:prstGeom prst="rightArrow">
            <a:avLst>
              <a:gd name="adj1" fmla="val 54556"/>
              <a:gd name="adj2" fmla="val 6451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7" name="Circular Arrow 6"/>
          <p:cNvSpPr/>
          <p:nvPr/>
        </p:nvSpPr>
        <p:spPr>
          <a:xfrm flipH="1">
            <a:off x="4427220" y="2245995"/>
            <a:ext cx="2938780" cy="2938780"/>
          </a:xfrm>
          <a:prstGeom prst="circularArrow">
            <a:avLst>
              <a:gd name="adj1" fmla="val 11156"/>
              <a:gd name="adj2" fmla="val 1142319"/>
              <a:gd name="adj3" fmla="val 1881005"/>
              <a:gd name="adj4" fmla="val 5465592"/>
              <a:gd name="adj5" fmla="val 1196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 name="Rectangle 6"/>
          <p:cNvSpPr>
            <a:spLocks noChangeArrowheads="1"/>
          </p:cNvSpPr>
          <p:nvPr/>
        </p:nvSpPr>
        <p:spPr bwMode="auto">
          <a:xfrm>
            <a:off x="4654550" y="4565650"/>
            <a:ext cx="1203325" cy="327025"/>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600">
              <a:latin typeface="Gill Sans"/>
            </a:endParaRPr>
          </a:p>
        </p:txBody>
      </p:sp>
      <p:sp>
        <p:nvSpPr>
          <p:cNvPr id="10" name="Text Box 7"/>
          <p:cNvSpPr txBox="1">
            <a:spLocks noChangeArrowheads="1"/>
          </p:cNvSpPr>
          <p:nvPr/>
        </p:nvSpPr>
        <p:spPr bwMode="auto">
          <a:xfrm>
            <a:off x="5051060" y="3079750"/>
            <a:ext cx="1553029" cy="892552"/>
          </a:xfrm>
          <a:prstGeom prst="rect">
            <a:avLst/>
          </a:prstGeom>
          <a:noFill/>
          <a:ln w="9525">
            <a:noFill/>
            <a:miter lim="800000"/>
            <a:headEnd/>
            <a:tailEnd/>
          </a:ln>
          <a:effectLst/>
        </p:spPr>
        <p:txBody>
          <a:bodyPr wrap="none">
            <a:prstTxWarp prst="textNoShape">
              <a:avLst/>
            </a:prstTxWarp>
            <a:spAutoFit/>
          </a:bodyPr>
          <a:lstStyle/>
          <a:p>
            <a:pPr algn="ctr"/>
            <a:r>
              <a:rPr lang="en-US" sz="3600">
                <a:solidFill>
                  <a:schemeClr val="bg1"/>
                </a:solidFill>
                <a:latin typeface="Gill Sans"/>
              </a:rPr>
              <a:t>Sprint</a:t>
            </a:r>
          </a:p>
          <a:p>
            <a:pPr algn="ctr"/>
            <a:r>
              <a:rPr lang="en-US" sz="1600">
                <a:solidFill>
                  <a:schemeClr val="bg1"/>
                </a:solidFill>
                <a:latin typeface="Gill Sans"/>
              </a:rPr>
              <a:t>4 Weeks or Less</a:t>
            </a:r>
          </a:p>
        </p:txBody>
      </p:sp>
      <p:sp>
        <p:nvSpPr>
          <p:cNvPr id="11" name="AutoShape 11"/>
          <p:cNvSpPr>
            <a:spLocks noChangeArrowheads="1"/>
          </p:cNvSpPr>
          <p:nvPr/>
        </p:nvSpPr>
        <p:spPr bwMode="auto">
          <a:xfrm>
            <a:off x="7912100" y="4473575"/>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00">
              <a:latin typeface="Gill Sans"/>
            </a:endParaRPr>
          </a:p>
        </p:txBody>
      </p:sp>
      <p:sp>
        <p:nvSpPr>
          <p:cNvPr id="12" name="Text Box 12"/>
          <p:cNvSpPr txBox="1">
            <a:spLocks noChangeArrowheads="1"/>
          </p:cNvSpPr>
          <p:nvPr/>
        </p:nvSpPr>
        <p:spPr bwMode="auto">
          <a:xfrm>
            <a:off x="7302500" y="5022850"/>
            <a:ext cx="1955800" cy="533052"/>
          </a:xfrm>
          <a:prstGeom prst="rect">
            <a:avLst/>
          </a:prstGeom>
          <a:noFill/>
          <a:ln w="31750">
            <a:noFill/>
            <a:miter lim="800000"/>
            <a:headEnd/>
            <a:tailEnd/>
          </a:ln>
          <a:effectLst/>
        </p:spPr>
        <p:txBody>
          <a:bodyPr wrap="square">
            <a:prstTxWarp prst="textNoShape">
              <a:avLst/>
            </a:prstTxWarp>
            <a:spAutoFit/>
          </a:bodyPr>
          <a:lstStyle/>
          <a:p>
            <a:pPr algn="ctr">
              <a:lnSpc>
                <a:spcPts val="1680"/>
              </a:lnSpc>
            </a:pPr>
            <a:r>
              <a:rPr lang="en-US" sz="1600">
                <a:solidFill>
                  <a:schemeClr val="bg1"/>
                </a:solidFill>
                <a:latin typeface="Gill Sans"/>
              </a:rPr>
              <a:t>Potentially Shippable Product Increment</a:t>
            </a:r>
          </a:p>
        </p:txBody>
      </p:sp>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sp>
        <p:nvSpPr>
          <p:cNvPr id="14" name="Text Box 80"/>
          <p:cNvSpPr txBox="1">
            <a:spLocks noChangeArrowheads="1"/>
          </p:cNvSpPr>
          <p:nvPr/>
        </p:nvSpPr>
        <p:spPr bwMode="auto">
          <a:xfrm>
            <a:off x="7967877" y="3970338"/>
            <a:ext cx="88663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Review</a:t>
            </a:r>
            <a:endParaRPr lang="en-US" i="1">
              <a:solidFill>
                <a:schemeClr val="bg1"/>
              </a:solidFill>
              <a:latin typeface="Gill Sans"/>
            </a:endParaRPr>
          </a:p>
        </p:txBody>
      </p:sp>
      <p:sp>
        <p:nvSpPr>
          <p:cNvPr id="28" name="Rectangle 227"/>
          <p:cNvSpPr>
            <a:spLocks noChangeArrowheads="1"/>
          </p:cNvSpPr>
          <p:nvPr/>
        </p:nvSpPr>
        <p:spPr bwMode="auto">
          <a:xfrm>
            <a:off x="4978400" y="5022850"/>
            <a:ext cx="1905000" cy="609600"/>
          </a:xfrm>
          <a:prstGeom prst="rect">
            <a:avLst/>
          </a:prstGeom>
          <a:noFill/>
          <a:ln w="9525">
            <a:noFill/>
            <a:miter lim="800000"/>
            <a:headEnd/>
            <a:tailEnd/>
          </a:ln>
          <a:effectLst/>
        </p:spPr>
        <p:txBody>
          <a:bodyPr wrap="none" anchor="ctr">
            <a:prstTxWarp prst="textNoShape">
              <a:avLst/>
            </a:prstTxWarp>
          </a:bodyPr>
          <a:lstStyle/>
          <a:p>
            <a:pPr algn="ctr">
              <a:lnSpc>
                <a:spcPts val="1880"/>
              </a:lnSpc>
            </a:pPr>
            <a:r>
              <a:rPr lang="en-US" sz="2400">
                <a:solidFill>
                  <a:schemeClr val="bg1"/>
                </a:solidFill>
                <a:latin typeface="Gill Sans"/>
              </a:rPr>
              <a:t>No Changes</a:t>
            </a:r>
          </a:p>
          <a:p>
            <a:pPr algn="ctr">
              <a:lnSpc>
                <a:spcPts val="1880"/>
              </a:lnSpc>
            </a:pPr>
            <a:r>
              <a:rPr lang="en-US" sz="1600">
                <a:solidFill>
                  <a:schemeClr val="bg1"/>
                </a:solidFill>
                <a:latin typeface="Gill Sans"/>
              </a:rPr>
              <a:t>in Duration or Goal</a:t>
            </a:r>
          </a:p>
        </p:txBody>
      </p:sp>
      <p:grpSp>
        <p:nvGrpSpPr>
          <p:cNvPr id="2" name="Group 29"/>
          <p:cNvGrpSpPr/>
          <p:nvPr/>
        </p:nvGrpSpPr>
        <p:grpSpPr>
          <a:xfrm>
            <a:off x="7408332" y="1515531"/>
            <a:ext cx="307975" cy="304800"/>
            <a:chOff x="7086600" y="1092200"/>
            <a:chExt cx="307975" cy="304800"/>
          </a:xfrm>
          <a:effectLst/>
        </p:grpSpPr>
        <p:sp>
          <p:nvSpPr>
            <p:cNvPr id="31" name="Rectangle 232"/>
            <p:cNvSpPr>
              <a:spLocks noChangeArrowheads="1"/>
            </p:cNvSpPr>
            <p:nvPr/>
          </p:nvSpPr>
          <p:spPr bwMode="auto">
            <a:xfrm>
              <a:off x="7086600" y="1092200"/>
              <a:ext cx="3048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sz="1600" b="1">
                <a:solidFill>
                  <a:schemeClr val="bg1"/>
                </a:solidFill>
                <a:latin typeface="Gill Sans"/>
              </a:endParaRPr>
            </a:p>
          </p:txBody>
        </p:sp>
        <p:sp>
          <p:nvSpPr>
            <p:cNvPr id="32" name="Freeform 233"/>
            <p:cNvSpPr>
              <a:spLocks/>
            </p:cNvSpPr>
            <p:nvPr/>
          </p:nvSpPr>
          <p:spPr bwMode="auto">
            <a:xfrm>
              <a:off x="7089775" y="1119188"/>
              <a:ext cx="304800" cy="263525"/>
            </a:xfrm>
            <a:custGeom>
              <a:avLst/>
              <a:gdLst>
                <a:gd name="T0" fmla="*/ 0 w 192"/>
                <a:gd name="T1" fmla="*/ 0 h 166"/>
                <a:gd name="T2" fmla="*/ 15 w 192"/>
                <a:gd name="T3" fmla="*/ 19 h 166"/>
                <a:gd name="T4" fmla="*/ 24 w 192"/>
                <a:gd name="T5" fmla="*/ 48 h 166"/>
                <a:gd name="T6" fmla="*/ 72 w 192"/>
                <a:gd name="T7" fmla="*/ 69 h 166"/>
                <a:gd name="T8" fmla="*/ 94 w 192"/>
                <a:gd name="T9" fmla="*/ 99 h 166"/>
                <a:gd name="T10" fmla="*/ 153 w 192"/>
                <a:gd name="T11" fmla="*/ 120 h 166"/>
                <a:gd name="T12" fmla="*/ 171 w 192"/>
                <a:gd name="T13" fmla="*/ 153 h 166"/>
                <a:gd name="T14" fmla="*/ 192 w 192"/>
                <a:gd name="T15" fmla="*/ 166 h 16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66"/>
                <a:gd name="T26" fmla="*/ 192 w 19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66">
                  <a:moveTo>
                    <a:pt x="0" y="0"/>
                  </a:moveTo>
                  <a:lnTo>
                    <a:pt x="15" y="19"/>
                  </a:lnTo>
                  <a:lnTo>
                    <a:pt x="24" y="48"/>
                  </a:lnTo>
                  <a:lnTo>
                    <a:pt x="72" y="69"/>
                  </a:lnTo>
                  <a:lnTo>
                    <a:pt x="94" y="99"/>
                  </a:lnTo>
                  <a:lnTo>
                    <a:pt x="153" y="120"/>
                  </a:lnTo>
                  <a:lnTo>
                    <a:pt x="171" y="153"/>
                  </a:lnTo>
                  <a:lnTo>
                    <a:pt x="192" y="166"/>
                  </a:lnTo>
                </a:path>
              </a:pathLst>
            </a:custGeom>
            <a:noFill/>
            <a:ln w="9525">
              <a:solidFill>
                <a:schemeClr val="tx1"/>
              </a:solidFill>
              <a:round/>
              <a:headEnd/>
              <a:tailEnd/>
            </a:ln>
          </p:spPr>
          <p:txBody>
            <a:bodyPr>
              <a:prstTxWarp prst="textNoShape">
                <a:avLst/>
              </a:prstTxWarp>
            </a:bodyPr>
            <a:lstStyle/>
            <a:p>
              <a:endParaRPr lang="en-US" sz="1600">
                <a:latin typeface="Gill Sans"/>
              </a:endParaRPr>
            </a:p>
          </p:txBody>
        </p:sp>
      </p:grpSp>
      <p:sp>
        <p:nvSpPr>
          <p:cNvPr id="33" name="Text Box 299"/>
          <p:cNvSpPr txBox="1">
            <a:spLocks noChangeArrowheads="1"/>
          </p:cNvSpPr>
          <p:nvPr/>
        </p:nvSpPr>
        <p:spPr bwMode="auto">
          <a:xfrm>
            <a:off x="7525009" y="6237288"/>
            <a:ext cx="150564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Retrospective</a:t>
            </a:r>
            <a:endParaRPr lang="en-US" i="1">
              <a:solidFill>
                <a:schemeClr val="bg1"/>
              </a:solidFill>
              <a:latin typeface="Gill Sans"/>
            </a:endParaRPr>
          </a:p>
        </p:txBody>
      </p:sp>
      <p:pic>
        <p:nvPicPr>
          <p:cNvPr id="36" name="Picture 35"/>
          <p:cNvPicPr>
            <a:picLocks noChangeAspect="1"/>
          </p:cNvPicPr>
          <p:nvPr/>
        </p:nvPicPr>
        <p:blipFill>
          <a:blip r:embed="rId4"/>
          <a:stretch>
            <a:fillRect/>
          </a:stretch>
        </p:blipFill>
        <p:spPr>
          <a:xfrm>
            <a:off x="1000125" y="3378200"/>
            <a:ext cx="158750" cy="444500"/>
          </a:xfrm>
          <a:prstGeom prst="rect">
            <a:avLst/>
          </a:prstGeom>
          <a:effectLst/>
        </p:spPr>
      </p:pic>
      <p:grpSp>
        <p:nvGrpSpPr>
          <p:cNvPr id="3" name="Group 36"/>
          <p:cNvGrpSpPr/>
          <p:nvPr/>
        </p:nvGrpSpPr>
        <p:grpSpPr>
          <a:xfrm>
            <a:off x="2051051" y="3270250"/>
            <a:ext cx="1374775" cy="901145"/>
            <a:chOff x="2343151" y="3244850"/>
            <a:chExt cx="1374775" cy="901145"/>
          </a:xfrm>
          <a:effectLst/>
        </p:grpSpPr>
        <p:sp>
          <p:nvSpPr>
            <p:cNvPr id="38" name="Text Box 148"/>
            <p:cNvSpPr txBox="1">
              <a:spLocks noChangeArrowheads="1"/>
            </p:cNvSpPr>
            <p:nvPr/>
          </p:nvSpPr>
          <p:spPr bwMode="auto">
            <a:xfrm>
              <a:off x="2692005" y="37766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343151" y="3244850"/>
              <a:ext cx="1374775" cy="628650"/>
            </a:xfrm>
            <a:prstGeom prst="rect">
              <a:avLst/>
            </a:prstGeom>
          </p:spPr>
        </p:pic>
      </p:grpSp>
      <p:pic>
        <p:nvPicPr>
          <p:cNvPr id="43" name="Picture 42" descr="standup.jpg"/>
          <p:cNvPicPr>
            <a:picLocks noChangeAspect="1"/>
          </p:cNvPicPr>
          <p:nvPr/>
        </p:nvPicPr>
        <p:blipFill>
          <a:blip r:embed="rId5"/>
          <a:stretch>
            <a:fillRect/>
          </a:stretch>
        </p:blipFill>
        <p:spPr>
          <a:xfrm>
            <a:off x="7789332" y="1261531"/>
            <a:ext cx="787400" cy="800100"/>
          </a:xfrm>
          <a:prstGeom prst="rect">
            <a:avLst/>
          </a:prstGeom>
          <a:effectLst/>
        </p:spPr>
      </p:pic>
      <p:sp>
        <p:nvSpPr>
          <p:cNvPr id="44" name="Text Box 231"/>
          <p:cNvSpPr txBox="1">
            <a:spLocks noChangeArrowheads="1"/>
          </p:cNvSpPr>
          <p:nvPr/>
        </p:nvSpPr>
        <p:spPr bwMode="auto">
          <a:xfrm>
            <a:off x="7526274" y="2024588"/>
            <a:ext cx="1387945" cy="818600"/>
          </a:xfrm>
          <a:prstGeom prst="rect">
            <a:avLst/>
          </a:prstGeom>
          <a:noFill/>
          <a:ln w="31750">
            <a:noFill/>
            <a:miter lim="800000"/>
            <a:headEnd/>
            <a:tailEnd/>
          </a:ln>
          <a:effectLst/>
        </p:spPr>
        <p:txBody>
          <a:bodyPr wrap="none">
            <a:prstTxWarp prst="textNoShape">
              <a:avLst/>
            </a:prstTxWarp>
            <a:spAutoFit/>
          </a:bodyPr>
          <a:lstStyle/>
          <a:p>
            <a:pPr algn="ctr">
              <a:lnSpc>
                <a:spcPts val="1880"/>
              </a:lnSpc>
              <a:spcBef>
                <a:spcPct val="50000"/>
              </a:spcBef>
            </a:pPr>
            <a:r>
              <a:rPr lang="en-US" sz="1400">
                <a:solidFill>
                  <a:schemeClr val="bg1"/>
                </a:solidFill>
                <a:latin typeface="Gill Sans"/>
              </a:rPr>
              <a:t>Daily Scrum</a:t>
            </a:r>
            <a:br>
              <a:rPr lang="en-US" sz="1400">
                <a:solidFill>
                  <a:schemeClr val="bg1"/>
                </a:solidFill>
                <a:latin typeface="Gill Sans"/>
              </a:rPr>
            </a:br>
            <a:r>
              <a:rPr lang="en-US" sz="1400">
                <a:solidFill>
                  <a:schemeClr val="bg1"/>
                </a:solidFill>
                <a:latin typeface="Gill Sans"/>
              </a:rPr>
              <a:t>Meeting and</a:t>
            </a:r>
            <a:br>
              <a:rPr lang="en-US" sz="1400">
                <a:solidFill>
                  <a:schemeClr val="bg1"/>
                </a:solidFill>
                <a:latin typeface="Gill Sans"/>
              </a:rPr>
            </a:br>
            <a:r>
              <a:rPr lang="en-US" sz="1400">
                <a:solidFill>
                  <a:schemeClr val="bg1"/>
                </a:solidFill>
                <a:latin typeface="Gill Sans"/>
              </a:rPr>
              <a:t>Artifacts Update</a:t>
            </a:r>
          </a:p>
        </p:txBody>
      </p:sp>
      <p:sp>
        <p:nvSpPr>
          <p:cNvPr id="45" name="Circular Arrow 44"/>
          <p:cNvSpPr/>
          <p:nvPr/>
        </p:nvSpPr>
        <p:spPr>
          <a:xfrm rot="2401493">
            <a:off x="6352350" y="1859572"/>
            <a:ext cx="1192509" cy="1192509"/>
          </a:xfrm>
          <a:prstGeom prst="circularArrow">
            <a:avLst>
              <a:gd name="adj1" fmla="val 17412"/>
              <a:gd name="adj2" fmla="val 1142319"/>
              <a:gd name="adj3" fmla="val 1601325"/>
              <a:gd name="adj4" fmla="val 5649642"/>
              <a:gd name="adj5" fmla="val 138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nvSpPr>
        <p:spPr>
          <a:xfrm>
            <a:off x="4851400" y="2336800"/>
            <a:ext cx="279400" cy="279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Text Box 14"/>
          <p:cNvSpPr txBox="1">
            <a:spLocks noChangeArrowheads="1"/>
          </p:cNvSpPr>
          <p:nvPr/>
        </p:nvSpPr>
        <p:spPr bwMode="auto">
          <a:xfrm>
            <a:off x="268273" y="1967441"/>
            <a:ext cx="1798214"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Input from End-Users,</a:t>
            </a:r>
          </a:p>
          <a:p>
            <a:pPr algn="ctr" eaLnBrk="0" hangingPunct="0"/>
            <a:r>
              <a:rPr lang="en-US" sz="1400">
                <a:solidFill>
                  <a:schemeClr val="bg1"/>
                </a:solidFill>
                <a:latin typeface="Gill Sans"/>
              </a:rPr>
              <a:t>Customers, Team and</a:t>
            </a:r>
            <a:br>
              <a:rPr lang="en-US" sz="1400">
                <a:solidFill>
                  <a:schemeClr val="bg1"/>
                </a:solidFill>
                <a:latin typeface="Gill Sans"/>
              </a:rPr>
            </a:br>
            <a:r>
              <a:rPr lang="en-US" sz="1400">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214"/>
          <p:cNvSpPr>
            <a:spLocks noChangeArrowheads="1"/>
          </p:cNvSpPr>
          <p:nvPr/>
        </p:nvSpPr>
        <p:spPr bwMode="auto">
          <a:xfrm>
            <a:off x="3757612" y="468369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5" name="Rectangle 215"/>
          <p:cNvSpPr>
            <a:spLocks noChangeArrowheads="1"/>
          </p:cNvSpPr>
          <p:nvPr/>
        </p:nvSpPr>
        <p:spPr bwMode="auto">
          <a:xfrm>
            <a:off x="3757612" y="475999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6" name="Rectangle 216"/>
          <p:cNvSpPr>
            <a:spLocks noChangeArrowheads="1"/>
          </p:cNvSpPr>
          <p:nvPr/>
        </p:nvSpPr>
        <p:spPr bwMode="auto">
          <a:xfrm>
            <a:off x="3757612" y="483628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7" name="Rectangle 217"/>
          <p:cNvSpPr>
            <a:spLocks noChangeArrowheads="1"/>
          </p:cNvSpPr>
          <p:nvPr/>
        </p:nvSpPr>
        <p:spPr bwMode="auto">
          <a:xfrm>
            <a:off x="3757612" y="491258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8" name="Rectangle 220"/>
          <p:cNvSpPr>
            <a:spLocks noChangeArrowheads="1"/>
          </p:cNvSpPr>
          <p:nvPr/>
        </p:nvSpPr>
        <p:spPr bwMode="auto">
          <a:xfrm>
            <a:off x="3757612" y="422592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9" name="Rectangle 221"/>
          <p:cNvSpPr>
            <a:spLocks noChangeArrowheads="1"/>
          </p:cNvSpPr>
          <p:nvPr/>
        </p:nvSpPr>
        <p:spPr bwMode="auto">
          <a:xfrm>
            <a:off x="3757612" y="4302220"/>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0" name="Rectangle 222"/>
          <p:cNvSpPr>
            <a:spLocks noChangeArrowheads="1"/>
          </p:cNvSpPr>
          <p:nvPr/>
        </p:nvSpPr>
        <p:spPr bwMode="auto">
          <a:xfrm>
            <a:off x="3757612" y="437851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1" name="Rectangle 223"/>
          <p:cNvSpPr>
            <a:spLocks noChangeArrowheads="1"/>
          </p:cNvSpPr>
          <p:nvPr/>
        </p:nvSpPr>
        <p:spPr bwMode="auto">
          <a:xfrm>
            <a:off x="3757612" y="445481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2" name="Rectangle 224"/>
          <p:cNvSpPr>
            <a:spLocks noChangeArrowheads="1"/>
          </p:cNvSpPr>
          <p:nvPr/>
        </p:nvSpPr>
        <p:spPr bwMode="auto">
          <a:xfrm>
            <a:off x="3757612" y="453110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3" name="Rectangle 225"/>
          <p:cNvSpPr>
            <a:spLocks noChangeArrowheads="1"/>
          </p:cNvSpPr>
          <p:nvPr/>
        </p:nvSpPr>
        <p:spPr bwMode="auto">
          <a:xfrm>
            <a:off x="3757612" y="460740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4" name="Rectangle 215"/>
          <p:cNvSpPr>
            <a:spLocks noChangeArrowheads="1"/>
          </p:cNvSpPr>
          <p:nvPr/>
        </p:nvSpPr>
        <p:spPr bwMode="auto">
          <a:xfrm>
            <a:off x="3757612" y="498541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5" name="Rectangle 216"/>
          <p:cNvSpPr>
            <a:spLocks noChangeArrowheads="1"/>
          </p:cNvSpPr>
          <p:nvPr/>
        </p:nvSpPr>
        <p:spPr bwMode="auto">
          <a:xfrm>
            <a:off x="3757612" y="506171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6" name="Rectangle 217"/>
          <p:cNvSpPr>
            <a:spLocks noChangeArrowheads="1"/>
          </p:cNvSpPr>
          <p:nvPr/>
        </p:nvSpPr>
        <p:spPr bwMode="auto">
          <a:xfrm>
            <a:off x="3757612" y="51380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7" name="Text Box 379"/>
          <p:cNvSpPr txBox="1">
            <a:spLocks noChangeArrowheads="1"/>
          </p:cNvSpPr>
          <p:nvPr/>
        </p:nvSpPr>
        <p:spPr bwMode="auto">
          <a:xfrm>
            <a:off x="3670734" y="5289550"/>
            <a:ext cx="902811"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a:t>
            </a:r>
            <a:br>
              <a:rPr lang="en-US">
                <a:solidFill>
                  <a:schemeClr val="bg1"/>
                </a:solidFill>
                <a:latin typeface="Gill Sans"/>
              </a:rPr>
            </a:br>
            <a:r>
              <a:rPr lang="en-US">
                <a:solidFill>
                  <a:schemeClr val="bg1"/>
                </a:solidFill>
                <a:latin typeface="Gill Sans"/>
              </a:rPr>
              <a:t>Backlog</a:t>
            </a:r>
          </a:p>
        </p:txBody>
      </p:sp>
      <p:sp>
        <p:nvSpPr>
          <p:cNvPr id="68" name="TextBox 67"/>
          <p:cNvSpPr txBox="1"/>
          <p:nvPr/>
        </p:nvSpPr>
        <p:spPr>
          <a:xfrm rot="18900000">
            <a:off x="3721792" y="4543424"/>
            <a:ext cx="817764" cy="369332"/>
          </a:xfrm>
          <a:prstGeom prst="rect">
            <a:avLst/>
          </a:prstGeom>
          <a:noFill/>
          <a:effectLst/>
        </p:spPr>
        <p:txBody>
          <a:bodyPr wrap="none" rtlCol="0">
            <a:spAutoFit/>
          </a:bodyPr>
          <a:lstStyle/>
          <a:p>
            <a:r>
              <a:rPr lang="en-US">
                <a:latin typeface="Gill Sans"/>
              </a:rPr>
              <a:t>TASKS</a:t>
            </a:r>
          </a:p>
        </p:txBody>
      </p:sp>
      <p:sp>
        <p:nvSpPr>
          <p:cNvPr id="70" name="Text Box 14"/>
          <p:cNvSpPr txBox="1">
            <a:spLocks noChangeArrowheads="1"/>
          </p:cNvSpPr>
          <p:nvPr/>
        </p:nvSpPr>
        <p:spPr bwMode="auto">
          <a:xfrm>
            <a:off x="3861607" y="2085975"/>
            <a:ext cx="92845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Product</a:t>
            </a:r>
          </a:p>
          <a:p>
            <a:pPr algn="ctr" eaLnBrk="0" hangingPunct="0"/>
            <a:r>
              <a:rPr lang="en-US" sz="1400">
                <a:solidFill>
                  <a:schemeClr val="bg1"/>
                </a:solidFill>
                <a:latin typeface="Gill Sans"/>
              </a:rPr>
              <a:t>Backlog</a:t>
            </a:r>
          </a:p>
          <a:p>
            <a:pPr algn="ctr" eaLnBrk="0" hangingPunct="0"/>
            <a:r>
              <a:rPr lang="en-US" sz="1400">
                <a:solidFill>
                  <a:schemeClr val="bg1"/>
                </a:solidFill>
                <a:latin typeface="Gill Sans"/>
              </a:rPr>
              <a:t>Grooming</a:t>
            </a:r>
          </a:p>
        </p:txBody>
      </p:sp>
      <p:sp>
        <p:nvSpPr>
          <p:cNvPr id="74" name="AutoShape 228"/>
          <p:cNvSpPr>
            <a:spLocks noChangeArrowheads="1"/>
          </p:cNvSpPr>
          <p:nvPr/>
        </p:nvSpPr>
        <p:spPr bwMode="auto">
          <a:xfrm>
            <a:off x="1879600" y="4233333"/>
            <a:ext cx="1752600" cy="1045634"/>
          </a:xfrm>
          <a:prstGeom prst="chevron">
            <a:avLst>
              <a:gd name="adj" fmla="val 20707"/>
            </a:avLst>
          </a:prstGeom>
          <a:noFill/>
          <a:ln w="12700">
            <a:solidFill>
              <a:schemeClr val="bg1"/>
            </a:solidFill>
            <a:miter lim="800000"/>
            <a:headEnd/>
            <a:tailEnd/>
          </a:ln>
          <a:effectLst/>
        </p:spPr>
        <p:txBody>
          <a:bodyPr wrap="none" anchor="ctr">
            <a:prstTxWarp prst="textNoShape">
              <a:avLst/>
            </a:prstTxWarp>
          </a:bodyPr>
          <a:lstStyle/>
          <a:p>
            <a:pPr algn="ctr"/>
            <a:endParaRPr lang="en-US" sz="1400">
              <a:solidFill>
                <a:schemeClr val="bg1"/>
              </a:solidFill>
              <a:latin typeface="Gill Sans"/>
            </a:endParaRPr>
          </a:p>
        </p:txBody>
      </p:sp>
      <p:sp>
        <p:nvSpPr>
          <p:cNvPr id="89" name="Text Box 379"/>
          <p:cNvSpPr txBox="1">
            <a:spLocks noChangeArrowheads="1"/>
          </p:cNvSpPr>
          <p:nvPr/>
        </p:nvSpPr>
        <p:spPr bwMode="auto">
          <a:xfrm>
            <a:off x="1958026" y="5291665"/>
            <a:ext cx="1569660"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 Planning</a:t>
            </a:r>
          </a:p>
          <a:p>
            <a:pPr algn="ctr">
              <a:lnSpc>
                <a:spcPts val="1880"/>
              </a:lnSpc>
            </a:pPr>
            <a:r>
              <a:rPr lang="en-US">
                <a:solidFill>
                  <a:schemeClr val="bg1"/>
                </a:solidFill>
                <a:latin typeface="Gill Sans"/>
              </a:rPr>
              <a:t>Meeting</a:t>
            </a:r>
          </a:p>
        </p:txBody>
      </p:sp>
      <p:sp>
        <p:nvSpPr>
          <p:cNvPr id="90" name="TextBox 89"/>
          <p:cNvSpPr txBox="1"/>
          <p:nvPr/>
        </p:nvSpPr>
        <p:spPr>
          <a:xfrm>
            <a:off x="2104519" y="4277782"/>
            <a:ext cx="1278452" cy="914780"/>
          </a:xfrm>
          <a:prstGeom prst="rect">
            <a:avLst/>
          </a:prstGeom>
          <a:noFill/>
          <a:effectLst/>
        </p:spPr>
        <p:txBody>
          <a:bodyPr wrap="none" rtlCol="0" anchor="t" anchorCtr="0">
            <a:spAutoFit/>
          </a:bodyPr>
          <a:lstStyle/>
          <a:p>
            <a:pPr algn="ctr">
              <a:lnSpc>
                <a:spcPts val="1600"/>
              </a:lnSpc>
            </a:pPr>
            <a:r>
              <a:rPr lang="en-US" sz="1400">
                <a:solidFill>
                  <a:schemeClr val="bg1"/>
                </a:solidFill>
                <a:latin typeface="Gill Sans"/>
              </a:rPr>
              <a:t>Team Selects </a:t>
            </a:r>
          </a:p>
          <a:p>
            <a:pPr algn="ctr">
              <a:lnSpc>
                <a:spcPts val="1600"/>
              </a:lnSpc>
            </a:pPr>
            <a:r>
              <a:rPr lang="en-US" sz="1400">
                <a:solidFill>
                  <a:schemeClr val="bg1"/>
                </a:solidFill>
                <a:latin typeface="Gill Sans"/>
              </a:rPr>
              <a:t>How Much To</a:t>
            </a:r>
            <a:br>
              <a:rPr lang="en-US" sz="1400">
                <a:solidFill>
                  <a:schemeClr val="bg1"/>
                </a:solidFill>
                <a:latin typeface="Gill Sans"/>
              </a:rPr>
            </a:br>
            <a:r>
              <a:rPr lang="en-US" sz="1400">
                <a:solidFill>
                  <a:schemeClr val="bg1"/>
                </a:solidFill>
                <a:latin typeface="Gill Sans"/>
              </a:rPr>
              <a:t>Commit To Do </a:t>
            </a:r>
            <a:br>
              <a:rPr lang="en-US" sz="1400">
                <a:solidFill>
                  <a:schemeClr val="bg1"/>
                </a:solidFill>
                <a:latin typeface="Gill Sans"/>
              </a:rPr>
            </a:br>
            <a:r>
              <a:rPr lang="en-US" sz="1400">
                <a:solidFill>
                  <a:schemeClr val="bg1"/>
                </a:solidFill>
                <a:latin typeface="Gill Sans"/>
              </a:rPr>
              <a:t>By Sprint’s End</a:t>
            </a:r>
          </a:p>
        </p:txBody>
      </p:sp>
      <p:grpSp>
        <p:nvGrpSpPr>
          <p:cNvPr id="15" name="Group 39"/>
          <p:cNvGrpSpPr/>
          <p:nvPr/>
        </p:nvGrpSpPr>
        <p:grpSpPr>
          <a:xfrm>
            <a:off x="4699000" y="1219200"/>
            <a:ext cx="1778000" cy="781223"/>
            <a:chOff x="4622800" y="787400"/>
            <a:chExt cx="1778000" cy="781223"/>
          </a:xfrm>
          <a:effectLst/>
        </p:grpSpPr>
        <p:sp>
          <p:nvSpPr>
            <p:cNvPr id="92" name="Text Box 137"/>
            <p:cNvSpPr txBox="1">
              <a:spLocks noChangeArrowheads="1"/>
            </p:cNvSpPr>
            <p:nvPr/>
          </p:nvSpPr>
          <p:spPr bwMode="auto">
            <a:xfrm>
              <a:off x="4622800" y="12223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4"/>
            <a:stretch>
              <a:fillRect/>
            </a:stretch>
          </p:blipFill>
          <p:spPr>
            <a:xfrm>
              <a:off x="5435600" y="7874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grpSp>
        <p:nvGrpSpPr>
          <p:cNvPr id="16" name="Group 150"/>
          <p:cNvGrpSpPr/>
          <p:nvPr/>
        </p:nvGrpSpPr>
        <p:grpSpPr>
          <a:xfrm>
            <a:off x="6350" y="5959093"/>
            <a:ext cx="1593849" cy="751362"/>
            <a:chOff x="6350" y="5984493"/>
            <a:chExt cx="1593849" cy="751362"/>
          </a:xfrm>
        </p:grpSpPr>
        <p:sp>
          <p:nvSpPr>
            <p:cNvPr id="52" name="Text Box 379"/>
            <p:cNvSpPr txBox="1">
              <a:spLocks noChangeArrowheads="1"/>
            </p:cNvSpPr>
            <p:nvPr/>
          </p:nvSpPr>
          <p:spPr bwMode="auto">
            <a:xfrm>
              <a:off x="473385" y="61506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Chord 99"/>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112" name="Rectangle 217"/>
          <p:cNvSpPr>
            <a:spLocks noChangeArrowheads="1"/>
          </p:cNvSpPr>
          <p:nvPr/>
        </p:nvSpPr>
        <p:spPr bwMode="auto">
          <a:xfrm>
            <a:off x="3757612" y="52142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35" name="Circular Arrow 34"/>
          <p:cNvSpPr/>
          <p:nvPr/>
        </p:nvSpPr>
        <p:spPr>
          <a:xfrm flipH="1">
            <a:off x="4363720" y="2141220"/>
            <a:ext cx="2938780" cy="2938780"/>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37"/>
          <p:cNvGrpSpPr/>
          <p:nvPr/>
        </p:nvGrpSpPr>
        <p:grpSpPr>
          <a:xfrm>
            <a:off x="309563" y="4165600"/>
            <a:ext cx="1125536" cy="2222500"/>
            <a:chOff x="309563" y="4165600"/>
            <a:chExt cx="1125536" cy="2222500"/>
          </a:xfrm>
        </p:grpSpPr>
        <p:sp>
          <p:nvSpPr>
            <p:cNvPr id="124" name="TextBox 123"/>
            <p:cNvSpPr txBox="1"/>
            <p:nvPr/>
          </p:nvSpPr>
          <p:spPr>
            <a:xfrm>
              <a:off x="609600" y="4165600"/>
              <a:ext cx="620683" cy="208775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a:p>
              <a:pPr>
                <a:lnSpc>
                  <a:spcPts val="1240"/>
                </a:lnSpc>
              </a:pPr>
              <a:r>
                <a:rPr lang="en-US" sz="800">
                  <a:latin typeface="Gill Sans"/>
                </a:rPr>
                <a:t>Feature H</a:t>
              </a:r>
            </a:p>
            <a:p>
              <a:pPr>
                <a:lnSpc>
                  <a:spcPts val="1240"/>
                </a:lnSpc>
              </a:pPr>
              <a:r>
                <a:rPr lang="en-US" sz="800">
                  <a:latin typeface="Gill Sans"/>
                </a:rPr>
                <a:t>Feature I</a:t>
              </a:r>
            </a:p>
            <a:p>
              <a:pPr>
                <a:lnSpc>
                  <a:spcPts val="1240"/>
                </a:lnSpc>
              </a:pPr>
              <a:r>
                <a:rPr lang="en-US" sz="800">
                  <a:latin typeface="Gill Sans"/>
                </a:rPr>
                <a:t>Feature J</a:t>
              </a:r>
            </a:p>
            <a:p>
              <a:pPr>
                <a:lnSpc>
                  <a:spcPts val="1240"/>
                </a:lnSpc>
              </a:pPr>
              <a:r>
                <a:rPr lang="en-US" sz="800">
                  <a:latin typeface="Gill Sans"/>
                </a:rPr>
                <a:t>Feature K</a:t>
              </a:r>
            </a:p>
            <a:p>
              <a:pPr>
                <a:lnSpc>
                  <a:spcPts val="1240"/>
                </a:lnSpc>
              </a:pPr>
              <a:r>
                <a:rPr lang="en-US" sz="800">
                  <a:latin typeface="Gill Sans"/>
                </a:rPr>
                <a:t>Feature L</a:t>
              </a:r>
            </a:p>
            <a:p>
              <a:pPr>
                <a:lnSpc>
                  <a:spcPts val="1240"/>
                </a:lnSpc>
              </a:pPr>
              <a:endParaRPr lang="en-US" sz="800">
                <a:latin typeface="Gill Sans"/>
              </a:endParaRPr>
            </a:p>
          </p:txBody>
        </p:sp>
        <p:sp>
          <p:nvSpPr>
            <p:cNvPr id="131" name="Rectangle 219"/>
            <p:cNvSpPr>
              <a:spLocks noChangeArrowheads="1"/>
            </p:cNvSpPr>
            <p:nvPr/>
          </p:nvSpPr>
          <p:spPr bwMode="auto">
            <a:xfrm>
              <a:off x="309563" y="6051550"/>
              <a:ext cx="490538" cy="1714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13</a:t>
              </a:r>
            </a:p>
          </p:txBody>
        </p:sp>
        <p:sp>
          <p:nvSpPr>
            <p:cNvPr id="137" name="Rectangle 219"/>
            <p:cNvSpPr>
              <a:spLocks noChangeArrowheads="1"/>
            </p:cNvSpPr>
            <p:nvPr/>
          </p:nvSpPr>
          <p:spPr bwMode="auto">
            <a:xfrm>
              <a:off x="588962" y="5886450"/>
              <a:ext cx="846137" cy="5016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Feature M</a:t>
              </a:r>
            </a:p>
          </p:txBody>
        </p:sp>
      </p:grpSp>
      <p:grpSp>
        <p:nvGrpSpPr>
          <p:cNvPr id="18" name="Group 139"/>
          <p:cNvGrpSpPr/>
          <p:nvPr/>
        </p:nvGrpSpPr>
        <p:grpSpPr>
          <a:xfrm>
            <a:off x="521216" y="4165600"/>
            <a:ext cx="1271587" cy="1164421"/>
            <a:chOff x="521216" y="4165600"/>
            <a:chExt cx="1271587" cy="1164421"/>
          </a:xfrm>
        </p:grpSpPr>
        <p:grpSp>
          <p:nvGrpSpPr>
            <p:cNvPr id="19" name="Group 137"/>
            <p:cNvGrpSpPr/>
            <p:nvPr/>
          </p:nvGrpSpPr>
          <p:grpSpPr>
            <a:xfrm>
              <a:off x="521216" y="4222750"/>
              <a:ext cx="1271587" cy="1066800"/>
              <a:chOff x="495816" y="4222750"/>
              <a:chExt cx="1271587" cy="1066800"/>
            </a:xfrm>
          </p:grpSpPr>
          <p:sp>
            <p:nvSpPr>
              <p:cNvPr id="113"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114"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115"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116"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118"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136"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138"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sp>
          <p:nvSpPr>
            <p:cNvPr id="139" name="TextBox 138"/>
            <p:cNvSpPr txBox="1"/>
            <p:nvPr/>
          </p:nvSpPr>
          <p:spPr>
            <a:xfrm>
              <a:off x="787400" y="4165600"/>
              <a:ext cx="620683" cy="116442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p:txBody>
        </p:sp>
      </p:grpSp>
      <p:sp>
        <p:nvSpPr>
          <p:cNvPr id="111" name="Freeform 110"/>
          <p:cNvSpPr/>
          <p:nvPr/>
        </p:nvSpPr>
        <p:spPr>
          <a:xfrm>
            <a:off x="63500" y="1041400"/>
            <a:ext cx="9080500" cy="5816600"/>
          </a:xfrm>
          <a:custGeom>
            <a:avLst/>
            <a:gdLst>
              <a:gd name="connsiteX0" fmla="*/ 177800 w 9080500"/>
              <a:gd name="connsiteY0" fmla="*/ 3136900 h 5816600"/>
              <a:gd name="connsiteX1" fmla="*/ 1739900 w 9080500"/>
              <a:gd name="connsiteY1" fmla="*/ 3162300 h 5816600"/>
              <a:gd name="connsiteX2" fmla="*/ 1790700 w 9080500"/>
              <a:gd name="connsiteY2" fmla="*/ 4965700 h 5816600"/>
              <a:gd name="connsiteX3" fmla="*/ 7518400 w 9080500"/>
              <a:gd name="connsiteY3" fmla="*/ 5816600 h 5816600"/>
              <a:gd name="connsiteX4" fmla="*/ 9080500 w 9080500"/>
              <a:gd name="connsiteY4" fmla="*/ 5816600 h 5816600"/>
              <a:gd name="connsiteX5" fmla="*/ 9080500 w 9080500"/>
              <a:gd name="connsiteY5" fmla="*/ 4191000 h 5816600"/>
              <a:gd name="connsiteX6" fmla="*/ 8991600 w 9080500"/>
              <a:gd name="connsiteY6" fmla="*/ 177800 h 5816600"/>
              <a:gd name="connsiteX7" fmla="*/ 4635500 w 9080500"/>
              <a:gd name="connsiteY7" fmla="*/ 0 h 5816600"/>
              <a:gd name="connsiteX8" fmla="*/ 0 w 9080500"/>
              <a:gd name="connsiteY8" fmla="*/ 990600 h 5816600"/>
              <a:gd name="connsiteX9" fmla="*/ 114300 w 9080500"/>
              <a:gd name="connsiteY9" fmla="*/ 31750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80500" h="5816600">
                <a:moveTo>
                  <a:pt x="177800" y="3136900"/>
                </a:moveTo>
                <a:lnTo>
                  <a:pt x="1739900" y="3162300"/>
                </a:lnTo>
                <a:lnTo>
                  <a:pt x="1790700" y="4965700"/>
                </a:lnTo>
                <a:lnTo>
                  <a:pt x="7518400" y="5816600"/>
                </a:lnTo>
                <a:lnTo>
                  <a:pt x="9080500" y="5816600"/>
                </a:lnTo>
                <a:lnTo>
                  <a:pt x="9080500" y="4191000"/>
                </a:lnTo>
                <a:lnTo>
                  <a:pt x="8991600" y="177800"/>
                </a:lnTo>
                <a:lnTo>
                  <a:pt x="4635500" y="0"/>
                </a:lnTo>
                <a:lnTo>
                  <a:pt x="0" y="990600"/>
                </a:lnTo>
                <a:lnTo>
                  <a:pt x="114300" y="3175000"/>
                </a:lnTo>
              </a:path>
            </a:pathLst>
          </a:custGeom>
          <a:solidFill>
            <a:schemeClr val="tx1">
              <a:alpha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yriad Pro Semibold"/>
            </a:endParaRPr>
          </a:p>
        </p:txBody>
      </p:sp>
      <p:sp>
        <p:nvSpPr>
          <p:cNvPr id="52" name="Text Box 379"/>
          <p:cNvSpPr txBox="1">
            <a:spLocks noChangeArrowheads="1"/>
          </p:cNvSpPr>
          <p:nvPr/>
        </p:nvSpPr>
        <p:spPr bwMode="auto">
          <a:xfrm>
            <a:off x="352425" y="6531652"/>
            <a:ext cx="2924175" cy="367195"/>
          </a:xfrm>
          <a:prstGeom prst="rect">
            <a:avLst/>
          </a:prstGeom>
          <a:noFill/>
          <a:ln w="9525">
            <a:noFill/>
            <a:miter lim="800000"/>
            <a:headEnd/>
            <a:tailEnd/>
          </a:ln>
          <a:effectLst/>
        </p:spPr>
        <p:txBody>
          <a:bodyPr wrap="square">
            <a:prstTxWarp prst="textNoShape">
              <a:avLst/>
            </a:prstTxWarp>
            <a:spAutoFit/>
          </a:bodyPr>
          <a:lstStyle/>
          <a:p>
            <a:pPr algn="ctr">
              <a:lnSpc>
                <a:spcPts val="1880"/>
              </a:lnSpc>
            </a:pPr>
            <a:r>
              <a:rPr lang="en-US" sz="2800">
                <a:solidFill>
                  <a:schemeClr val="bg1"/>
                </a:solidFill>
                <a:latin typeface="Myriad Pro Semibold"/>
              </a:rPr>
              <a:t>Product Backlog</a:t>
            </a:r>
          </a:p>
        </p:txBody>
      </p:sp>
      <p:sp>
        <p:nvSpPr>
          <p:cNvPr id="152" name="TextBox 151"/>
          <p:cNvSpPr txBox="1"/>
          <p:nvPr/>
        </p:nvSpPr>
        <p:spPr>
          <a:xfrm>
            <a:off x="2938611" y="50800"/>
            <a:ext cx="6205389" cy="4339650"/>
          </a:xfrm>
          <a:prstGeom prst="rect">
            <a:avLst/>
          </a:prstGeom>
          <a:noFill/>
          <a:effectLst/>
        </p:spPr>
        <p:txBody>
          <a:bodyPr wrap="square" rtlCol="0">
            <a:spAutoFit/>
          </a:bodyPr>
          <a:lstStyle/>
          <a:p>
            <a:r>
              <a:rPr lang="en-US" sz="4000">
                <a:solidFill>
                  <a:schemeClr val="bg1"/>
                </a:solidFill>
                <a:latin typeface="Myriad Pro Semibold"/>
              </a:rPr>
              <a:t>The Product Owner</a:t>
            </a:r>
          </a:p>
          <a:p>
            <a:r>
              <a:rPr lang="en-US" sz="4000">
                <a:solidFill>
                  <a:schemeClr val="bg1"/>
                </a:solidFill>
                <a:latin typeface="Myriad Pro Semibold"/>
              </a:rPr>
              <a:t>owns the Product Backlog</a:t>
            </a:r>
          </a:p>
          <a:p>
            <a:pPr marL="266700" indent="-266700">
              <a:buFont typeface="Arial"/>
              <a:buChar char="•"/>
            </a:pPr>
            <a:r>
              <a:rPr lang="en-US" sz="2400">
                <a:solidFill>
                  <a:schemeClr val="bg1"/>
                </a:solidFill>
                <a:latin typeface="Myriad Pro Semibold"/>
              </a:rPr>
              <a:t> </a:t>
            </a:r>
            <a:r>
              <a:rPr lang="en-US" sz="2800">
                <a:solidFill>
                  <a:schemeClr val="bg1"/>
                </a:solidFill>
                <a:latin typeface="Myriad Pro Semibold"/>
              </a:rPr>
              <a:t>PO Decides what is on the </a:t>
            </a:r>
            <a:br>
              <a:rPr lang="en-US" sz="2800">
                <a:solidFill>
                  <a:schemeClr val="bg1"/>
                </a:solidFill>
                <a:latin typeface="Myriad Pro Semibold"/>
              </a:rPr>
            </a:br>
            <a:r>
              <a:rPr lang="en-US" sz="2800">
                <a:solidFill>
                  <a:schemeClr val="bg1"/>
                </a:solidFill>
                <a:latin typeface="Myriad Pro Semibold"/>
              </a:rPr>
              <a:t> Product Backlog </a:t>
            </a:r>
          </a:p>
          <a:p>
            <a:pPr marL="266700" indent="-266700">
              <a:buFont typeface="Arial"/>
              <a:buChar char="•"/>
            </a:pPr>
            <a:r>
              <a:rPr lang="en-US" sz="2800">
                <a:solidFill>
                  <a:schemeClr val="bg1"/>
                </a:solidFill>
                <a:latin typeface="Myriad Pro Semibold"/>
              </a:rPr>
              <a:t> Product Owner decides what </a:t>
            </a:r>
            <a:br>
              <a:rPr lang="en-US" sz="2800">
                <a:solidFill>
                  <a:schemeClr val="bg1"/>
                </a:solidFill>
                <a:latin typeface="Myriad Pro Semibold"/>
              </a:rPr>
            </a:br>
            <a:r>
              <a:rPr lang="en-US" sz="2800">
                <a:solidFill>
                  <a:schemeClr val="bg1"/>
                </a:solidFill>
                <a:latin typeface="Myriad Pro Semibold"/>
              </a:rPr>
              <a:t> the prioritization is</a:t>
            </a:r>
          </a:p>
          <a:p>
            <a:pPr marL="266700" indent="-266700">
              <a:buFont typeface="Arial"/>
              <a:buChar char="•"/>
            </a:pPr>
            <a:r>
              <a:rPr lang="en-US" sz="2800">
                <a:solidFill>
                  <a:schemeClr val="bg1"/>
                </a:solidFill>
                <a:latin typeface="Myriad Pro Semibold"/>
              </a:rPr>
              <a:t> The Team, SM, and </a:t>
            </a:r>
            <a:br>
              <a:rPr lang="en-US" sz="2800">
                <a:solidFill>
                  <a:schemeClr val="bg1"/>
                </a:solidFill>
                <a:latin typeface="Myriad Pro Semibold"/>
              </a:rPr>
            </a:br>
            <a:r>
              <a:rPr lang="en-US" sz="2800">
                <a:solidFill>
                  <a:schemeClr val="bg1"/>
                </a:solidFill>
                <a:latin typeface="Myriad Pro Semibold"/>
              </a:rPr>
              <a:t> stakeholders give input and </a:t>
            </a:r>
            <a:br>
              <a:rPr lang="en-US" sz="2800">
                <a:solidFill>
                  <a:schemeClr val="bg1"/>
                </a:solidFill>
                <a:latin typeface="Myriad Pro Semibold"/>
              </a:rPr>
            </a:br>
            <a:r>
              <a:rPr lang="en-US" sz="2800">
                <a:solidFill>
                  <a:schemeClr val="bg1"/>
                </a:solidFill>
                <a:latin typeface="Myriad Pro Semibold"/>
              </a:rPr>
              <a:t> advice</a:t>
            </a:r>
          </a:p>
        </p:txBody>
      </p:sp>
      <p:sp>
        <p:nvSpPr>
          <p:cNvPr id="166" name="TextBox 165"/>
          <p:cNvSpPr txBox="1"/>
          <p:nvPr/>
        </p:nvSpPr>
        <p:spPr>
          <a:xfrm>
            <a:off x="846821" y="5829300"/>
            <a:ext cx="2089283"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2" name="Group 66"/>
          <p:cNvGrpSpPr/>
          <p:nvPr/>
        </p:nvGrpSpPr>
        <p:grpSpPr>
          <a:xfrm>
            <a:off x="679450" y="101600"/>
            <a:ext cx="2036796" cy="6300935"/>
            <a:chOff x="679450" y="101600"/>
            <a:chExt cx="2036796" cy="6300935"/>
          </a:xfrm>
        </p:grpSpPr>
        <p:grpSp>
          <p:nvGrpSpPr>
            <p:cNvPr id="3" name="Group 110"/>
            <p:cNvGrpSpPr/>
            <p:nvPr/>
          </p:nvGrpSpPr>
          <p:grpSpPr>
            <a:xfrm>
              <a:off x="679450" y="6213093"/>
              <a:ext cx="2015693" cy="189442"/>
              <a:chOff x="3257550" y="4041393"/>
              <a:chExt cx="1593849" cy="189442"/>
            </a:xfrm>
          </p:grpSpPr>
          <p:sp>
            <p:nvSpPr>
              <p:cNvPr id="73" name="Rectangle 72"/>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hord 7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hord 87"/>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hord 94"/>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hord 99"/>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hord 102"/>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Chord 103"/>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Chord 104"/>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219"/>
            <p:cNvSpPr>
              <a:spLocks noChangeArrowheads="1"/>
            </p:cNvSpPr>
            <p:nvPr/>
          </p:nvSpPr>
          <p:spPr bwMode="auto">
            <a:xfrm>
              <a:off x="1084262" y="5524500"/>
              <a:ext cx="1608138" cy="8128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1" name="Rectangle 219"/>
            <p:cNvSpPr>
              <a:spLocks noChangeArrowheads="1"/>
            </p:cNvSpPr>
            <p:nvPr/>
          </p:nvSpPr>
          <p:spPr bwMode="auto">
            <a:xfrm>
              <a:off x="1084262" y="3963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7" name="Rectangle 219"/>
            <p:cNvSpPr>
              <a:spLocks noChangeArrowheads="1"/>
            </p:cNvSpPr>
            <p:nvPr/>
          </p:nvSpPr>
          <p:spPr bwMode="auto">
            <a:xfrm>
              <a:off x="1084262" y="4713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64" name="TextBox 163"/>
            <p:cNvSpPr txBox="1"/>
            <p:nvPr/>
          </p:nvSpPr>
          <p:spPr>
            <a:xfrm>
              <a:off x="1079500" y="4221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165" name="TextBox 164"/>
            <p:cNvSpPr txBox="1"/>
            <p:nvPr/>
          </p:nvSpPr>
          <p:spPr>
            <a:xfrm>
              <a:off x="1069319" y="49904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56" name="Rectangle 219"/>
            <p:cNvSpPr>
              <a:spLocks noChangeArrowheads="1"/>
            </p:cNvSpPr>
            <p:nvPr/>
          </p:nvSpPr>
          <p:spPr bwMode="auto">
            <a:xfrm>
              <a:off x="1084262" y="3194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7" name="TextBox 56"/>
            <p:cNvSpPr txBox="1"/>
            <p:nvPr/>
          </p:nvSpPr>
          <p:spPr>
            <a:xfrm>
              <a:off x="1079500" y="3453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58"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9" name="Rectangle 219"/>
            <p:cNvSpPr>
              <a:spLocks noChangeArrowheads="1"/>
            </p:cNvSpPr>
            <p:nvPr/>
          </p:nvSpPr>
          <p:spPr bwMode="auto">
            <a:xfrm>
              <a:off x="1084262" y="2382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0" name="TextBox 59"/>
            <p:cNvSpPr txBox="1"/>
            <p:nvPr/>
          </p:nvSpPr>
          <p:spPr>
            <a:xfrm>
              <a:off x="1079500" y="1890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1" name="TextBox 60"/>
            <p:cNvSpPr txBox="1"/>
            <p:nvPr/>
          </p:nvSpPr>
          <p:spPr>
            <a:xfrm>
              <a:off x="1069319" y="26594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2"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3" name="TextBox 62"/>
            <p:cNvSpPr txBox="1"/>
            <p:nvPr/>
          </p:nvSpPr>
          <p:spPr>
            <a:xfrm>
              <a:off x="1079500" y="1122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4"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5" name="TextBox 64"/>
            <p:cNvSpPr txBox="1"/>
            <p:nvPr/>
          </p:nvSpPr>
          <p:spPr>
            <a:xfrm>
              <a:off x="1079500" y="3599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sp>
        <p:nvSpPr>
          <p:cNvPr id="113" name="TextBox 112"/>
          <p:cNvSpPr txBox="1"/>
          <p:nvPr/>
        </p:nvSpPr>
        <p:spPr>
          <a:xfrm>
            <a:off x="1056619" y="581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allAtOnce"/>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yriad Pro Semibold"/>
            </a:endParaRPr>
          </a:p>
        </p:txBody>
      </p:sp>
      <p:sp>
        <p:nvSpPr>
          <p:cNvPr id="52" name="Text Box 379"/>
          <p:cNvSpPr txBox="1">
            <a:spLocks noChangeArrowheads="1"/>
          </p:cNvSpPr>
          <p:nvPr/>
        </p:nvSpPr>
        <p:spPr bwMode="auto">
          <a:xfrm>
            <a:off x="352425" y="6531652"/>
            <a:ext cx="2924175" cy="367195"/>
          </a:xfrm>
          <a:prstGeom prst="rect">
            <a:avLst/>
          </a:prstGeom>
          <a:noFill/>
          <a:ln w="9525">
            <a:noFill/>
            <a:miter lim="800000"/>
            <a:headEnd/>
            <a:tailEnd/>
          </a:ln>
          <a:effectLst/>
        </p:spPr>
        <p:txBody>
          <a:bodyPr wrap="square">
            <a:prstTxWarp prst="textNoShape">
              <a:avLst/>
            </a:prstTxWarp>
            <a:spAutoFit/>
          </a:bodyPr>
          <a:lstStyle/>
          <a:p>
            <a:pPr algn="ctr">
              <a:lnSpc>
                <a:spcPts val="1880"/>
              </a:lnSpc>
            </a:pPr>
            <a:r>
              <a:rPr lang="en-US" sz="2800">
                <a:solidFill>
                  <a:schemeClr val="bg1"/>
                </a:solidFill>
                <a:latin typeface="Myriad Pro Semibold"/>
              </a:rPr>
              <a:t>Product Backlog</a:t>
            </a:r>
          </a:p>
        </p:txBody>
      </p:sp>
      <p:sp>
        <p:nvSpPr>
          <p:cNvPr id="152" name="TextBox 151"/>
          <p:cNvSpPr txBox="1"/>
          <p:nvPr/>
        </p:nvSpPr>
        <p:spPr>
          <a:xfrm>
            <a:off x="2938611" y="50800"/>
            <a:ext cx="6205389" cy="3046988"/>
          </a:xfrm>
          <a:prstGeom prst="rect">
            <a:avLst/>
          </a:prstGeom>
          <a:noFill/>
          <a:effectLst/>
        </p:spPr>
        <p:txBody>
          <a:bodyPr wrap="none" rtlCol="0">
            <a:spAutoFit/>
          </a:bodyPr>
          <a:lstStyle/>
          <a:p>
            <a:r>
              <a:rPr lang="en-US" sz="4800" u="sng">
                <a:solidFill>
                  <a:schemeClr val="bg1"/>
                </a:solidFill>
                <a:latin typeface="Myriad Pro Semibold"/>
              </a:rPr>
              <a:t>D</a:t>
            </a:r>
            <a:r>
              <a:rPr lang="en-US" sz="4800">
                <a:solidFill>
                  <a:schemeClr val="bg1"/>
                </a:solidFill>
                <a:latin typeface="Myriad Pro Semibold"/>
              </a:rPr>
              <a:t>etailed appropriately</a:t>
            </a:r>
          </a:p>
          <a:p>
            <a:r>
              <a:rPr lang="en-US" sz="4800" u="sng">
                <a:solidFill>
                  <a:schemeClr val="bg1"/>
                </a:solidFill>
                <a:latin typeface="Myriad Pro Semibold"/>
              </a:rPr>
              <a:t>E</a:t>
            </a:r>
            <a:r>
              <a:rPr lang="en-US" sz="4800">
                <a:solidFill>
                  <a:schemeClr val="bg1"/>
                </a:solidFill>
                <a:latin typeface="Myriad Pro Semibold"/>
              </a:rPr>
              <a:t>stimated</a:t>
            </a:r>
          </a:p>
          <a:p>
            <a:r>
              <a:rPr lang="en-US" sz="4800" u="sng">
                <a:solidFill>
                  <a:schemeClr val="bg1"/>
                </a:solidFill>
                <a:latin typeface="Myriad Pro Semibold"/>
              </a:rPr>
              <a:t>E</a:t>
            </a:r>
            <a:r>
              <a:rPr lang="en-US" sz="4800">
                <a:solidFill>
                  <a:schemeClr val="bg1"/>
                </a:solidFill>
                <a:latin typeface="Myriad Pro Semibold"/>
              </a:rPr>
              <a:t>mergent</a:t>
            </a:r>
          </a:p>
          <a:p>
            <a:r>
              <a:rPr lang="en-US" sz="4800" u="sng">
                <a:solidFill>
                  <a:schemeClr val="bg1"/>
                </a:solidFill>
                <a:latin typeface="Myriad Pro Semibold"/>
              </a:rPr>
              <a:t>P</a:t>
            </a:r>
            <a:r>
              <a:rPr lang="en-US" sz="4800">
                <a:solidFill>
                  <a:schemeClr val="bg1"/>
                </a:solidFill>
                <a:latin typeface="Myriad Pro Semibold"/>
              </a:rPr>
              <a:t>rioritized</a:t>
            </a:r>
          </a:p>
        </p:txBody>
      </p:sp>
      <p:sp>
        <p:nvSpPr>
          <p:cNvPr id="153" name="Rectangle 152"/>
          <p:cNvSpPr/>
          <p:nvPr/>
        </p:nvSpPr>
        <p:spPr>
          <a:xfrm>
            <a:off x="3454400" y="228600"/>
            <a:ext cx="5676900" cy="6096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3352800" y="977900"/>
            <a:ext cx="5676900" cy="6096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3365500" y="1689100"/>
            <a:ext cx="5676900" cy="6096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3390900" y="2413000"/>
            <a:ext cx="5676900" cy="6731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TextBox 165"/>
          <p:cNvSpPr txBox="1"/>
          <p:nvPr/>
        </p:nvSpPr>
        <p:spPr>
          <a:xfrm>
            <a:off x="846821" y="5829300"/>
            <a:ext cx="2089283"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67" name="Group 66"/>
          <p:cNvGrpSpPr/>
          <p:nvPr/>
        </p:nvGrpSpPr>
        <p:grpSpPr>
          <a:xfrm>
            <a:off x="679450" y="101600"/>
            <a:ext cx="2036796" cy="6300935"/>
            <a:chOff x="679450" y="101600"/>
            <a:chExt cx="2036796" cy="6300935"/>
          </a:xfrm>
        </p:grpSpPr>
        <p:grpSp>
          <p:nvGrpSpPr>
            <p:cNvPr id="2" name="Group 110"/>
            <p:cNvGrpSpPr/>
            <p:nvPr/>
          </p:nvGrpSpPr>
          <p:grpSpPr>
            <a:xfrm>
              <a:off x="679450" y="6213093"/>
              <a:ext cx="2015693" cy="189442"/>
              <a:chOff x="3257550" y="4041393"/>
              <a:chExt cx="1593849" cy="189442"/>
            </a:xfrm>
          </p:grpSpPr>
          <p:sp>
            <p:nvSpPr>
              <p:cNvPr id="73" name="Rectangle 72"/>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hord 7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hord 87"/>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hord 94"/>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hord 99"/>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hord 102"/>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Chord 103"/>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Chord 104"/>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219"/>
            <p:cNvSpPr>
              <a:spLocks noChangeArrowheads="1"/>
            </p:cNvSpPr>
            <p:nvPr/>
          </p:nvSpPr>
          <p:spPr bwMode="auto">
            <a:xfrm>
              <a:off x="1084262" y="5524500"/>
              <a:ext cx="1608138" cy="8128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1" name="Rectangle 219"/>
            <p:cNvSpPr>
              <a:spLocks noChangeArrowheads="1"/>
            </p:cNvSpPr>
            <p:nvPr/>
          </p:nvSpPr>
          <p:spPr bwMode="auto">
            <a:xfrm>
              <a:off x="1084262" y="3963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7" name="Rectangle 219"/>
            <p:cNvSpPr>
              <a:spLocks noChangeArrowheads="1"/>
            </p:cNvSpPr>
            <p:nvPr/>
          </p:nvSpPr>
          <p:spPr bwMode="auto">
            <a:xfrm>
              <a:off x="1084262" y="4713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64" name="TextBox 163"/>
            <p:cNvSpPr txBox="1"/>
            <p:nvPr/>
          </p:nvSpPr>
          <p:spPr>
            <a:xfrm>
              <a:off x="1079500" y="4221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165" name="TextBox 164"/>
            <p:cNvSpPr txBox="1"/>
            <p:nvPr/>
          </p:nvSpPr>
          <p:spPr>
            <a:xfrm>
              <a:off x="1069319" y="49904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56" name="Rectangle 219"/>
            <p:cNvSpPr>
              <a:spLocks noChangeArrowheads="1"/>
            </p:cNvSpPr>
            <p:nvPr/>
          </p:nvSpPr>
          <p:spPr bwMode="auto">
            <a:xfrm>
              <a:off x="1084262" y="3194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7" name="TextBox 56"/>
            <p:cNvSpPr txBox="1"/>
            <p:nvPr/>
          </p:nvSpPr>
          <p:spPr>
            <a:xfrm>
              <a:off x="1079500" y="3453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58"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9" name="Rectangle 219"/>
            <p:cNvSpPr>
              <a:spLocks noChangeArrowheads="1"/>
            </p:cNvSpPr>
            <p:nvPr/>
          </p:nvSpPr>
          <p:spPr bwMode="auto">
            <a:xfrm>
              <a:off x="1084262" y="2382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0" name="TextBox 59"/>
            <p:cNvSpPr txBox="1"/>
            <p:nvPr/>
          </p:nvSpPr>
          <p:spPr>
            <a:xfrm>
              <a:off x="1079500" y="1890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1" name="TextBox 60"/>
            <p:cNvSpPr txBox="1"/>
            <p:nvPr/>
          </p:nvSpPr>
          <p:spPr>
            <a:xfrm>
              <a:off x="1069319" y="26594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2"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3" name="TextBox 62"/>
            <p:cNvSpPr txBox="1"/>
            <p:nvPr/>
          </p:nvSpPr>
          <p:spPr>
            <a:xfrm>
              <a:off x="1079500" y="1122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4"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5" name="TextBox 64"/>
            <p:cNvSpPr txBox="1"/>
            <p:nvPr/>
          </p:nvSpPr>
          <p:spPr>
            <a:xfrm>
              <a:off x="1079500" y="3599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68" name="Group 67"/>
          <p:cNvGrpSpPr/>
          <p:nvPr/>
        </p:nvGrpSpPr>
        <p:grpSpPr>
          <a:xfrm>
            <a:off x="1069319" y="2382200"/>
            <a:ext cx="1646927" cy="822600"/>
            <a:chOff x="1069319" y="2382200"/>
            <a:chExt cx="1646927" cy="822600"/>
          </a:xfrm>
        </p:grpSpPr>
        <p:sp>
          <p:nvSpPr>
            <p:cNvPr id="69" name="Rectangle 219"/>
            <p:cNvSpPr>
              <a:spLocks noChangeArrowheads="1"/>
            </p:cNvSpPr>
            <p:nvPr/>
          </p:nvSpPr>
          <p:spPr bwMode="auto">
            <a:xfrm>
              <a:off x="1084262" y="2382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r>
                <a:rPr lang="en-US" sz="800" b="1">
                  <a:solidFill>
                    <a:srgbClr val="FFFFFF"/>
                  </a:solidFill>
                  <a:latin typeface="Myriad Pro Semibold"/>
                </a:rPr>
                <a:t>4</a:t>
              </a:r>
            </a:p>
          </p:txBody>
        </p:sp>
        <p:sp>
          <p:nvSpPr>
            <p:cNvPr id="70" name="Rectangle 217"/>
            <p:cNvSpPr>
              <a:spLocks noChangeArrowheads="1"/>
            </p:cNvSpPr>
            <p:nvPr/>
          </p:nvSpPr>
          <p:spPr bwMode="auto">
            <a:xfrm>
              <a:off x="1084262" y="24155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71" name="Rectangle 217"/>
            <p:cNvSpPr>
              <a:spLocks noChangeArrowheads="1"/>
            </p:cNvSpPr>
            <p:nvPr/>
          </p:nvSpPr>
          <p:spPr bwMode="auto">
            <a:xfrm>
              <a:off x="1084262" y="2809862"/>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74" name="TextBox 73"/>
            <p:cNvSpPr txBox="1"/>
            <p:nvPr/>
          </p:nvSpPr>
          <p:spPr>
            <a:xfrm>
              <a:off x="1079500" y="2487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75" name="TextBox 74"/>
            <p:cNvSpPr txBox="1"/>
            <p:nvPr/>
          </p:nvSpPr>
          <p:spPr>
            <a:xfrm>
              <a:off x="1069319" y="28753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81" name="Group 80"/>
          <p:cNvGrpSpPr/>
          <p:nvPr/>
        </p:nvGrpSpPr>
        <p:grpSpPr>
          <a:xfrm>
            <a:off x="1079500" y="1632500"/>
            <a:ext cx="1612900" cy="796811"/>
            <a:chOff x="1079500" y="1632500"/>
            <a:chExt cx="1612900" cy="796811"/>
          </a:xfrm>
        </p:grpSpPr>
        <p:sp>
          <p:nvSpPr>
            <p:cNvPr id="82"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3" name="Rectangle 217"/>
            <p:cNvSpPr>
              <a:spLocks noChangeArrowheads="1"/>
            </p:cNvSpPr>
            <p:nvPr/>
          </p:nvSpPr>
          <p:spPr bwMode="auto">
            <a:xfrm>
              <a:off x="1084262" y="16532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4" name="Rectangle 217"/>
            <p:cNvSpPr>
              <a:spLocks noChangeArrowheads="1"/>
            </p:cNvSpPr>
            <p:nvPr/>
          </p:nvSpPr>
          <p:spPr bwMode="auto">
            <a:xfrm>
              <a:off x="1084262" y="20343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5" name="TextBox 84"/>
            <p:cNvSpPr txBox="1"/>
            <p:nvPr/>
          </p:nvSpPr>
          <p:spPr>
            <a:xfrm>
              <a:off x="1079500" y="21001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86" name="TextBox 85"/>
            <p:cNvSpPr txBox="1"/>
            <p:nvPr/>
          </p:nvSpPr>
          <p:spPr>
            <a:xfrm>
              <a:off x="1079500" y="1718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87" name="Group 86"/>
          <p:cNvGrpSpPr/>
          <p:nvPr/>
        </p:nvGrpSpPr>
        <p:grpSpPr>
          <a:xfrm>
            <a:off x="1069319" y="863946"/>
            <a:ext cx="1646927" cy="789254"/>
            <a:chOff x="1069319" y="863946"/>
            <a:chExt cx="1646927" cy="789254"/>
          </a:xfrm>
        </p:grpSpPr>
        <p:sp>
          <p:nvSpPr>
            <p:cNvPr id="89" name="Rectangle 217"/>
            <p:cNvSpPr>
              <a:spLocks noChangeArrowheads="1"/>
            </p:cNvSpPr>
            <p:nvPr/>
          </p:nvSpPr>
          <p:spPr bwMode="auto">
            <a:xfrm>
              <a:off x="1084262" y="8639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0" name="Rectangle 217"/>
            <p:cNvSpPr>
              <a:spLocks noChangeArrowheads="1"/>
            </p:cNvSpPr>
            <p:nvPr/>
          </p:nvSpPr>
          <p:spPr bwMode="auto">
            <a:xfrm>
              <a:off x="1084262" y="1258262"/>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1" name="TextBox 90"/>
            <p:cNvSpPr txBox="1"/>
            <p:nvPr/>
          </p:nvSpPr>
          <p:spPr>
            <a:xfrm>
              <a:off x="1079500" y="9383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92" name="TextBox 91"/>
            <p:cNvSpPr txBox="1"/>
            <p:nvPr/>
          </p:nvSpPr>
          <p:spPr>
            <a:xfrm>
              <a:off x="1069319" y="132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93" name="Group 92"/>
          <p:cNvGrpSpPr/>
          <p:nvPr/>
        </p:nvGrpSpPr>
        <p:grpSpPr>
          <a:xfrm>
            <a:off x="1079500" y="101600"/>
            <a:ext cx="1612900" cy="776111"/>
            <a:chOff x="1079500" y="101600"/>
            <a:chExt cx="1612900" cy="776111"/>
          </a:xfrm>
        </p:grpSpPr>
        <p:sp>
          <p:nvSpPr>
            <p:cNvPr id="94" name="Rectangle 217"/>
            <p:cNvSpPr>
              <a:spLocks noChangeArrowheads="1"/>
            </p:cNvSpPr>
            <p:nvPr/>
          </p:nvSpPr>
          <p:spPr bwMode="auto">
            <a:xfrm>
              <a:off x="1084262" y="1016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7" name="Rectangle 217"/>
            <p:cNvSpPr>
              <a:spLocks noChangeArrowheads="1"/>
            </p:cNvSpPr>
            <p:nvPr/>
          </p:nvSpPr>
          <p:spPr bwMode="auto">
            <a:xfrm>
              <a:off x="1084262" y="4827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11" name="TextBox 110"/>
            <p:cNvSpPr txBox="1"/>
            <p:nvPr/>
          </p:nvSpPr>
          <p:spPr>
            <a:xfrm>
              <a:off x="1079500" y="550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112" name="TextBox 111"/>
            <p:cNvSpPr txBox="1"/>
            <p:nvPr/>
          </p:nvSpPr>
          <p:spPr>
            <a:xfrm>
              <a:off x="1079500" y="1694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sp>
        <p:nvSpPr>
          <p:cNvPr id="113" name="TextBox 112"/>
          <p:cNvSpPr txBox="1"/>
          <p:nvPr/>
        </p:nvSpPr>
        <p:spPr>
          <a:xfrm>
            <a:off x="1056619" y="581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117" name="Group 116"/>
          <p:cNvGrpSpPr/>
          <p:nvPr/>
        </p:nvGrpSpPr>
        <p:grpSpPr>
          <a:xfrm>
            <a:off x="1080016" y="50800"/>
            <a:ext cx="1612384" cy="1645200"/>
            <a:chOff x="1080016" y="50800"/>
            <a:chExt cx="1612384" cy="1626086"/>
          </a:xfrm>
        </p:grpSpPr>
        <p:sp>
          <p:nvSpPr>
            <p:cNvPr id="119"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r>
                <a:rPr lang="en-US" sz="800" b="1">
                  <a:solidFill>
                    <a:srgbClr val="FFFFFF"/>
                  </a:solidFill>
                  <a:latin typeface="Myriad Pro Semibold"/>
                </a:rPr>
                <a:t>2</a:t>
              </a:r>
            </a:p>
          </p:txBody>
        </p:sp>
        <p:sp>
          <p:nvSpPr>
            <p:cNvPr id="120" name="TextBox 119"/>
            <p:cNvSpPr txBox="1"/>
            <p:nvPr/>
          </p:nvSpPr>
          <p:spPr>
            <a:xfrm>
              <a:off x="1562100" y="11222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1"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2" name="TextBox 121"/>
            <p:cNvSpPr txBox="1"/>
            <p:nvPr/>
          </p:nvSpPr>
          <p:spPr>
            <a:xfrm>
              <a:off x="1562100" y="3599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3" name="Rectangle 216"/>
            <p:cNvSpPr>
              <a:spLocks noChangeArrowheads="1"/>
            </p:cNvSpPr>
            <p:nvPr/>
          </p:nvSpPr>
          <p:spPr bwMode="auto">
            <a:xfrm>
              <a:off x="1084262" y="1327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6" name="Rectangle 217"/>
            <p:cNvSpPr>
              <a:spLocks noChangeArrowheads="1"/>
            </p:cNvSpPr>
            <p:nvPr/>
          </p:nvSpPr>
          <p:spPr bwMode="auto">
            <a:xfrm>
              <a:off x="1084262" y="1479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8" name="Rectangle 215"/>
            <p:cNvSpPr>
              <a:spLocks noChangeArrowheads="1"/>
            </p:cNvSpPr>
            <p:nvPr/>
          </p:nvSpPr>
          <p:spPr bwMode="auto">
            <a:xfrm>
              <a:off x="1084262" y="1174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0" name="Rectangle 214"/>
            <p:cNvSpPr>
              <a:spLocks noChangeArrowheads="1"/>
            </p:cNvSpPr>
            <p:nvPr/>
          </p:nvSpPr>
          <p:spPr bwMode="auto">
            <a:xfrm>
              <a:off x="1080016" y="1022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6" name="Rectangle 220"/>
            <p:cNvSpPr>
              <a:spLocks noChangeArrowheads="1"/>
            </p:cNvSpPr>
            <p:nvPr/>
          </p:nvSpPr>
          <p:spPr bwMode="auto">
            <a:xfrm>
              <a:off x="1080016" y="107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8" name="Rectangle 221"/>
            <p:cNvSpPr>
              <a:spLocks noChangeArrowheads="1"/>
            </p:cNvSpPr>
            <p:nvPr/>
          </p:nvSpPr>
          <p:spPr bwMode="auto">
            <a:xfrm>
              <a:off x="1080016" y="260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9" name="Rectangle 222"/>
            <p:cNvSpPr>
              <a:spLocks noChangeArrowheads="1"/>
            </p:cNvSpPr>
            <p:nvPr/>
          </p:nvSpPr>
          <p:spPr bwMode="auto">
            <a:xfrm>
              <a:off x="1080016" y="412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0" name="Rectangle 223"/>
            <p:cNvSpPr>
              <a:spLocks noChangeArrowheads="1"/>
            </p:cNvSpPr>
            <p:nvPr/>
          </p:nvSpPr>
          <p:spPr bwMode="auto">
            <a:xfrm>
              <a:off x="1080016" y="565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1" name="Rectangle 224"/>
            <p:cNvSpPr>
              <a:spLocks noChangeArrowheads="1"/>
            </p:cNvSpPr>
            <p:nvPr/>
          </p:nvSpPr>
          <p:spPr bwMode="auto">
            <a:xfrm>
              <a:off x="1080016" y="717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2" name="Rectangle 225"/>
            <p:cNvSpPr>
              <a:spLocks noChangeArrowheads="1"/>
            </p:cNvSpPr>
            <p:nvPr/>
          </p:nvSpPr>
          <p:spPr bwMode="auto">
            <a:xfrm>
              <a:off x="1080016" y="869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3" name="TextBox 142"/>
            <p:cNvSpPr txBox="1"/>
            <p:nvPr/>
          </p:nvSpPr>
          <p:spPr>
            <a:xfrm>
              <a:off x="1612900" y="50800"/>
              <a:ext cx="530915" cy="1626086"/>
            </a:xfrm>
            <a:prstGeom prst="rect">
              <a:avLst/>
            </a:prstGeom>
            <a:noFill/>
          </p:spPr>
          <p:txBody>
            <a:bodyPr wrap="none" rtlCol="0">
              <a:spAutoFit/>
            </a:bodyPr>
            <a:lstStyle/>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p:txBody>
        </p:sp>
      </p:grpSp>
      <p:grpSp>
        <p:nvGrpSpPr>
          <p:cNvPr id="145" name="Group 144"/>
          <p:cNvGrpSpPr/>
          <p:nvPr/>
        </p:nvGrpSpPr>
        <p:grpSpPr>
          <a:xfrm>
            <a:off x="2148819" y="50800"/>
            <a:ext cx="810281" cy="6022693"/>
            <a:chOff x="2085319" y="50800"/>
            <a:chExt cx="810281" cy="6022693"/>
          </a:xfrm>
        </p:grpSpPr>
        <p:grpSp>
          <p:nvGrpSpPr>
            <p:cNvPr id="146" name="Group 147"/>
            <p:cNvGrpSpPr/>
            <p:nvPr/>
          </p:nvGrpSpPr>
          <p:grpSpPr>
            <a:xfrm>
              <a:off x="2237719" y="50800"/>
              <a:ext cx="505481" cy="3080980"/>
              <a:chOff x="2237719" y="50800"/>
              <a:chExt cx="505481" cy="3080980"/>
            </a:xfrm>
          </p:grpSpPr>
          <p:sp>
            <p:nvSpPr>
              <p:cNvPr id="151" name="TextBox 150"/>
              <p:cNvSpPr txBox="1"/>
              <p:nvPr/>
            </p:nvSpPr>
            <p:spPr>
              <a:xfrm>
                <a:off x="2368984" y="50800"/>
                <a:ext cx="248786" cy="1626086"/>
              </a:xfrm>
              <a:prstGeom prst="rect">
                <a:avLst/>
              </a:prstGeom>
              <a:noFill/>
            </p:spPr>
            <p:txBody>
              <a:bodyPr wrap="none" rtlCol="0">
                <a:spAutoFit/>
              </a:bodyPr>
              <a:lstStyle/>
              <a:p>
                <a:pPr algn="ctr">
                  <a:lnSpc>
                    <a:spcPts val="1240"/>
                  </a:lnSpc>
                </a:pPr>
                <a:r>
                  <a:rPr lang="en-US" sz="800">
                    <a:solidFill>
                      <a:srgbClr val="FFFFFF"/>
                    </a:solidFill>
                  </a:rPr>
                  <a:t>1</a:t>
                </a:r>
              </a:p>
              <a:p>
                <a:pPr algn="ctr">
                  <a:lnSpc>
                    <a:spcPts val="1240"/>
                  </a:lnSpc>
                </a:pPr>
                <a:r>
                  <a:rPr lang="en-US" sz="800">
                    <a:solidFill>
                      <a:srgbClr val="FFFFFF"/>
                    </a:solidFill>
                  </a:rPr>
                  <a:t>2</a:t>
                </a:r>
              </a:p>
              <a:p>
                <a:pPr algn="ctr">
                  <a:lnSpc>
                    <a:spcPts val="1240"/>
                  </a:lnSpc>
                </a:pPr>
                <a:r>
                  <a:rPr lang="en-US" sz="800">
                    <a:solidFill>
                      <a:srgbClr val="FFFFFF"/>
                    </a:solidFill>
                  </a:rPr>
                  <a:t>2</a:t>
                </a:r>
              </a:p>
              <a:p>
                <a:pPr algn="ctr">
                  <a:lnSpc>
                    <a:spcPts val="1240"/>
                  </a:lnSpc>
                </a:pPr>
                <a:r>
                  <a:rPr lang="en-US" sz="800">
                    <a:solidFill>
                      <a:srgbClr val="FFFFFF"/>
                    </a:solidFill>
                  </a:rPr>
                  <a:t>3</a:t>
                </a:r>
              </a:p>
              <a:p>
                <a:pPr algn="ctr">
                  <a:lnSpc>
                    <a:spcPts val="1240"/>
                  </a:lnSpc>
                </a:pPr>
                <a:r>
                  <a:rPr lang="en-US" sz="800">
                    <a:solidFill>
                      <a:srgbClr val="FFFFFF"/>
                    </a:solidFill>
                  </a:rPr>
                  <a:t>2</a:t>
                </a:r>
              </a:p>
              <a:p>
                <a:pPr algn="ctr">
                  <a:lnSpc>
                    <a:spcPts val="1240"/>
                  </a:lnSpc>
                </a:pPr>
                <a:r>
                  <a:rPr lang="en-US" sz="800">
                    <a:solidFill>
                      <a:srgbClr val="FFFFFF"/>
                    </a:solidFill>
                  </a:rPr>
                  <a:t>3</a:t>
                </a:r>
              </a:p>
              <a:p>
                <a:pPr algn="ctr">
                  <a:lnSpc>
                    <a:spcPts val="1240"/>
                  </a:lnSpc>
                </a:pPr>
                <a:r>
                  <a:rPr lang="en-US" sz="800">
                    <a:solidFill>
                      <a:srgbClr val="FFFFFF"/>
                    </a:solidFill>
                  </a:rPr>
                  <a:t>1</a:t>
                </a:r>
              </a:p>
              <a:p>
                <a:pPr algn="ctr">
                  <a:lnSpc>
                    <a:spcPts val="1240"/>
                  </a:lnSpc>
                </a:pPr>
                <a:r>
                  <a:rPr lang="en-US" sz="800">
                    <a:solidFill>
                      <a:srgbClr val="FFFFFF"/>
                    </a:solidFill>
                  </a:rPr>
                  <a:t>1</a:t>
                </a:r>
              </a:p>
              <a:p>
                <a:pPr algn="ctr">
                  <a:lnSpc>
                    <a:spcPts val="1240"/>
                  </a:lnSpc>
                </a:pPr>
                <a:r>
                  <a:rPr lang="en-US" sz="800">
                    <a:solidFill>
                      <a:srgbClr val="FFFFFF"/>
                    </a:solidFill>
                  </a:rPr>
                  <a:t>3</a:t>
                </a:r>
              </a:p>
              <a:p>
                <a:pPr algn="ctr">
                  <a:lnSpc>
                    <a:spcPts val="1240"/>
                  </a:lnSpc>
                </a:pPr>
                <a:r>
                  <a:rPr lang="en-US" sz="800">
                    <a:solidFill>
                      <a:srgbClr val="FFFFFF"/>
                    </a:solidFill>
                  </a:rPr>
                  <a:t>2</a:t>
                </a:r>
              </a:p>
            </p:txBody>
          </p:sp>
          <p:grpSp>
            <p:nvGrpSpPr>
              <p:cNvPr id="157" name="Group 146"/>
              <p:cNvGrpSpPr/>
              <p:nvPr/>
            </p:nvGrpSpPr>
            <p:grpSpPr>
              <a:xfrm>
                <a:off x="2237719" y="1718800"/>
                <a:ext cx="505481" cy="1412980"/>
                <a:chOff x="1158219" y="2950700"/>
                <a:chExt cx="1646927" cy="1412980"/>
              </a:xfrm>
            </p:grpSpPr>
            <p:sp>
              <p:nvSpPr>
                <p:cNvPr id="167" name="TextBox 166"/>
                <p:cNvSpPr txBox="1"/>
                <p:nvPr/>
              </p:nvSpPr>
              <p:spPr>
                <a:xfrm>
                  <a:off x="1168400" y="3719600"/>
                  <a:ext cx="1612900" cy="256480"/>
                </a:xfrm>
                <a:prstGeom prst="rect">
                  <a:avLst/>
                </a:prstGeom>
                <a:noFill/>
              </p:spPr>
              <p:txBody>
                <a:bodyPr wrap="square" rtlCol="0">
                  <a:spAutoFit/>
                </a:bodyPr>
                <a:lstStyle/>
                <a:p>
                  <a:pPr algn="ctr">
                    <a:lnSpc>
                      <a:spcPts val="1240"/>
                    </a:lnSpc>
                  </a:pPr>
                  <a:r>
                    <a:rPr lang="en-US" sz="1400">
                      <a:solidFill>
                        <a:srgbClr val="FFFFFF"/>
                      </a:solidFill>
                    </a:rPr>
                    <a:t>8</a:t>
                  </a:r>
                </a:p>
              </p:txBody>
            </p:sp>
            <p:sp>
              <p:nvSpPr>
                <p:cNvPr id="168" name="TextBox 167"/>
                <p:cNvSpPr txBox="1"/>
                <p:nvPr/>
              </p:nvSpPr>
              <p:spPr>
                <a:xfrm>
                  <a:off x="1158219" y="4107200"/>
                  <a:ext cx="1646927" cy="256480"/>
                </a:xfrm>
                <a:prstGeom prst="rect">
                  <a:avLst/>
                </a:prstGeom>
                <a:noFill/>
              </p:spPr>
              <p:txBody>
                <a:bodyPr wrap="square" rtlCol="0">
                  <a:spAutoFit/>
                </a:bodyPr>
                <a:lstStyle/>
                <a:p>
                  <a:pPr algn="ctr">
                    <a:lnSpc>
                      <a:spcPts val="1240"/>
                    </a:lnSpc>
                  </a:pPr>
                  <a:r>
                    <a:rPr lang="en-US" sz="1400">
                      <a:solidFill>
                        <a:srgbClr val="FFFFFF"/>
                      </a:solidFill>
                    </a:rPr>
                    <a:t>5</a:t>
                  </a:r>
                </a:p>
              </p:txBody>
            </p:sp>
            <p:sp>
              <p:nvSpPr>
                <p:cNvPr id="169" name="TextBox 168"/>
                <p:cNvSpPr txBox="1"/>
                <p:nvPr/>
              </p:nvSpPr>
              <p:spPr>
                <a:xfrm>
                  <a:off x="1168400" y="3332000"/>
                  <a:ext cx="1612900" cy="256480"/>
                </a:xfrm>
                <a:prstGeom prst="rect">
                  <a:avLst/>
                </a:prstGeom>
                <a:noFill/>
              </p:spPr>
              <p:txBody>
                <a:bodyPr wrap="square" rtlCol="0">
                  <a:spAutoFit/>
                </a:bodyPr>
                <a:lstStyle/>
                <a:p>
                  <a:pPr algn="ctr">
                    <a:lnSpc>
                      <a:spcPts val="1240"/>
                    </a:lnSpc>
                  </a:pPr>
                  <a:r>
                    <a:rPr lang="en-US" sz="1400">
                      <a:solidFill>
                        <a:srgbClr val="FFFFFF"/>
                      </a:solidFill>
                    </a:rPr>
                    <a:t>8</a:t>
                  </a:r>
                </a:p>
              </p:txBody>
            </p:sp>
            <p:sp>
              <p:nvSpPr>
                <p:cNvPr id="170" name="TextBox 169"/>
                <p:cNvSpPr txBox="1"/>
                <p:nvPr/>
              </p:nvSpPr>
              <p:spPr>
                <a:xfrm>
                  <a:off x="1168400" y="2950700"/>
                  <a:ext cx="1612900" cy="256480"/>
                </a:xfrm>
                <a:prstGeom prst="rect">
                  <a:avLst/>
                </a:prstGeom>
                <a:noFill/>
              </p:spPr>
              <p:txBody>
                <a:bodyPr wrap="square" rtlCol="0">
                  <a:spAutoFit/>
                </a:bodyPr>
                <a:lstStyle/>
                <a:p>
                  <a:pPr algn="ctr">
                    <a:lnSpc>
                      <a:spcPts val="1240"/>
                    </a:lnSpc>
                  </a:pPr>
                  <a:r>
                    <a:rPr lang="en-US" sz="1400">
                      <a:solidFill>
                        <a:srgbClr val="FFFFFF"/>
                      </a:solidFill>
                    </a:rPr>
                    <a:t>5</a:t>
                  </a:r>
                </a:p>
              </p:txBody>
            </p:sp>
          </p:grpSp>
        </p:grpSp>
        <p:sp>
          <p:nvSpPr>
            <p:cNvPr id="147" name="TextBox 146"/>
            <p:cNvSpPr txBox="1"/>
            <p:nvPr/>
          </p:nvSpPr>
          <p:spPr>
            <a:xfrm>
              <a:off x="2090328" y="5001296"/>
              <a:ext cx="793540" cy="256480"/>
            </a:xfrm>
            <a:prstGeom prst="rect">
              <a:avLst/>
            </a:prstGeom>
            <a:noFill/>
          </p:spPr>
          <p:txBody>
            <a:bodyPr wrap="square" rtlCol="0">
              <a:spAutoFit/>
            </a:bodyPr>
            <a:lstStyle/>
            <a:p>
              <a:pPr algn="ctr">
                <a:lnSpc>
                  <a:spcPts val="1240"/>
                </a:lnSpc>
              </a:pPr>
              <a:r>
                <a:rPr lang="en-US" sz="1400">
                  <a:solidFill>
                    <a:srgbClr val="FFFFFF"/>
                  </a:solidFill>
                </a:rPr>
                <a:t>13</a:t>
              </a:r>
            </a:p>
          </p:txBody>
        </p:sp>
        <p:sp>
          <p:nvSpPr>
            <p:cNvPr id="148" name="TextBox 147"/>
            <p:cNvSpPr txBox="1"/>
            <p:nvPr/>
          </p:nvSpPr>
          <p:spPr>
            <a:xfrm>
              <a:off x="2085319" y="5817013"/>
              <a:ext cx="810281" cy="256480"/>
            </a:xfrm>
            <a:prstGeom prst="rect">
              <a:avLst/>
            </a:prstGeom>
            <a:noFill/>
          </p:spPr>
          <p:txBody>
            <a:bodyPr wrap="square" rtlCol="0">
              <a:spAutoFit/>
            </a:bodyPr>
            <a:lstStyle/>
            <a:p>
              <a:pPr algn="ctr">
                <a:lnSpc>
                  <a:spcPts val="1240"/>
                </a:lnSpc>
              </a:pPr>
              <a:r>
                <a:rPr lang="en-US" sz="1400">
                  <a:solidFill>
                    <a:srgbClr val="FFFFFF"/>
                  </a:solidFill>
                </a:rPr>
                <a:t>8</a:t>
              </a:r>
            </a:p>
          </p:txBody>
        </p:sp>
        <p:sp>
          <p:nvSpPr>
            <p:cNvPr id="149" name="TextBox 148"/>
            <p:cNvSpPr txBox="1"/>
            <p:nvPr/>
          </p:nvSpPr>
          <p:spPr>
            <a:xfrm>
              <a:off x="2090328" y="4223680"/>
              <a:ext cx="793540" cy="256480"/>
            </a:xfrm>
            <a:prstGeom prst="rect">
              <a:avLst/>
            </a:prstGeom>
            <a:noFill/>
          </p:spPr>
          <p:txBody>
            <a:bodyPr wrap="square" rtlCol="0">
              <a:spAutoFit/>
            </a:bodyPr>
            <a:lstStyle/>
            <a:p>
              <a:pPr algn="ctr">
                <a:lnSpc>
                  <a:spcPts val="1240"/>
                </a:lnSpc>
              </a:pPr>
              <a:r>
                <a:rPr lang="en-US" sz="1400">
                  <a:solidFill>
                    <a:srgbClr val="FFFFFF"/>
                  </a:solidFill>
                </a:rPr>
                <a:t>8</a:t>
              </a:r>
            </a:p>
          </p:txBody>
        </p:sp>
        <p:sp>
          <p:nvSpPr>
            <p:cNvPr id="150" name="TextBox 149"/>
            <p:cNvSpPr txBox="1"/>
            <p:nvPr/>
          </p:nvSpPr>
          <p:spPr>
            <a:xfrm>
              <a:off x="2090328" y="3458699"/>
              <a:ext cx="793540" cy="256480"/>
            </a:xfrm>
            <a:prstGeom prst="rect">
              <a:avLst/>
            </a:prstGeom>
            <a:noFill/>
          </p:spPr>
          <p:txBody>
            <a:bodyPr wrap="square" rtlCol="0">
              <a:spAutoFit/>
            </a:bodyPr>
            <a:lstStyle/>
            <a:p>
              <a:pPr algn="ctr">
                <a:lnSpc>
                  <a:spcPts val="1240"/>
                </a:lnSpc>
              </a:pPr>
              <a:r>
                <a:rPr lang="en-US" sz="1400">
                  <a:solidFill>
                    <a:srgbClr val="FFFFFF"/>
                  </a:solidFill>
                </a:rPr>
                <a:t>13</a:t>
              </a:r>
            </a:p>
          </p:txBody>
        </p:sp>
      </p:grpSp>
      <p:cxnSp>
        <p:nvCxnSpPr>
          <p:cNvPr id="172" name="Straight Connector 171"/>
          <p:cNvCxnSpPr/>
          <p:nvPr/>
        </p:nvCxnSpPr>
        <p:spPr>
          <a:xfrm rot="16200000" flipH="1">
            <a:off x="-681951" y="3204252"/>
            <a:ext cx="6228000" cy="12699"/>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5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animEffect transition="in" filter="wipe(up)">
                                      <p:cBhvr>
                                        <p:cTn id="37" dur="1000"/>
                                        <p:tgtEl>
                                          <p:spTgt spid="14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45"/>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7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animBg="1"/>
      <p:bldP spid="154" grpId="0" animBg="1"/>
      <p:bldP spid="155" grpId="0" animBg="1"/>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yriad Pro Semibold"/>
            </a:endParaRPr>
          </a:p>
        </p:txBody>
      </p:sp>
      <p:sp>
        <p:nvSpPr>
          <p:cNvPr id="52" name="Text Box 379"/>
          <p:cNvSpPr txBox="1">
            <a:spLocks noChangeArrowheads="1"/>
          </p:cNvSpPr>
          <p:nvPr/>
        </p:nvSpPr>
        <p:spPr bwMode="auto">
          <a:xfrm>
            <a:off x="352425" y="6531652"/>
            <a:ext cx="2924175" cy="367195"/>
          </a:xfrm>
          <a:prstGeom prst="rect">
            <a:avLst/>
          </a:prstGeom>
          <a:noFill/>
          <a:ln w="9525">
            <a:noFill/>
            <a:miter lim="800000"/>
            <a:headEnd/>
            <a:tailEnd/>
          </a:ln>
          <a:effectLst/>
        </p:spPr>
        <p:txBody>
          <a:bodyPr wrap="square">
            <a:prstTxWarp prst="textNoShape">
              <a:avLst/>
            </a:prstTxWarp>
            <a:spAutoFit/>
          </a:bodyPr>
          <a:lstStyle/>
          <a:p>
            <a:pPr algn="ctr">
              <a:lnSpc>
                <a:spcPts val="1880"/>
              </a:lnSpc>
            </a:pPr>
            <a:r>
              <a:rPr lang="en-US" sz="2800">
                <a:solidFill>
                  <a:schemeClr val="bg1"/>
                </a:solidFill>
                <a:latin typeface="Myriad Pro Semibold"/>
              </a:rPr>
              <a:t>Product Backlog</a:t>
            </a:r>
          </a:p>
        </p:txBody>
      </p:sp>
      <p:sp>
        <p:nvSpPr>
          <p:cNvPr id="166" name="TextBox 165"/>
          <p:cNvSpPr txBox="1"/>
          <p:nvPr/>
        </p:nvSpPr>
        <p:spPr>
          <a:xfrm>
            <a:off x="846821" y="5829300"/>
            <a:ext cx="2089283"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3" name="Group 110"/>
          <p:cNvGrpSpPr/>
          <p:nvPr/>
        </p:nvGrpSpPr>
        <p:grpSpPr>
          <a:xfrm>
            <a:off x="679450" y="6213093"/>
            <a:ext cx="2015693" cy="189442"/>
            <a:chOff x="3257550" y="4041393"/>
            <a:chExt cx="1593849" cy="189442"/>
          </a:xfrm>
        </p:grpSpPr>
        <p:sp>
          <p:nvSpPr>
            <p:cNvPr id="73" name="Rectangle 72"/>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hord 7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hord 87"/>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hord 94"/>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hord 99"/>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hord 102"/>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Chord 103"/>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Chord 104"/>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219"/>
          <p:cNvSpPr>
            <a:spLocks noChangeArrowheads="1"/>
          </p:cNvSpPr>
          <p:nvPr/>
        </p:nvSpPr>
        <p:spPr bwMode="auto">
          <a:xfrm>
            <a:off x="1084262" y="5524500"/>
            <a:ext cx="1608138" cy="8128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1" name="Rectangle 219"/>
          <p:cNvSpPr>
            <a:spLocks noChangeArrowheads="1"/>
          </p:cNvSpPr>
          <p:nvPr/>
        </p:nvSpPr>
        <p:spPr bwMode="auto">
          <a:xfrm>
            <a:off x="1084262" y="3963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64" name="TextBox 163"/>
          <p:cNvSpPr txBox="1"/>
          <p:nvPr/>
        </p:nvSpPr>
        <p:spPr>
          <a:xfrm>
            <a:off x="1079500" y="4221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115" name="Group 114"/>
          <p:cNvGrpSpPr/>
          <p:nvPr/>
        </p:nvGrpSpPr>
        <p:grpSpPr>
          <a:xfrm>
            <a:off x="1069319" y="4713200"/>
            <a:ext cx="1646927" cy="806400"/>
            <a:chOff x="1069319" y="4713200"/>
            <a:chExt cx="1646927" cy="806400"/>
          </a:xfrm>
        </p:grpSpPr>
        <p:sp>
          <p:nvSpPr>
            <p:cNvPr id="137" name="Rectangle 219"/>
            <p:cNvSpPr>
              <a:spLocks noChangeArrowheads="1"/>
            </p:cNvSpPr>
            <p:nvPr/>
          </p:nvSpPr>
          <p:spPr bwMode="auto">
            <a:xfrm>
              <a:off x="1084262" y="4713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65" name="TextBox 164"/>
            <p:cNvSpPr txBox="1"/>
            <p:nvPr/>
          </p:nvSpPr>
          <p:spPr>
            <a:xfrm>
              <a:off x="1069319" y="49904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sp>
        <p:nvSpPr>
          <p:cNvPr id="56" name="Rectangle 219"/>
          <p:cNvSpPr>
            <a:spLocks noChangeArrowheads="1"/>
          </p:cNvSpPr>
          <p:nvPr/>
        </p:nvSpPr>
        <p:spPr bwMode="auto">
          <a:xfrm>
            <a:off x="1084262" y="3194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7" name="TextBox 56"/>
          <p:cNvSpPr txBox="1"/>
          <p:nvPr/>
        </p:nvSpPr>
        <p:spPr>
          <a:xfrm>
            <a:off x="1079500" y="3453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58"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9" name="Rectangle 219"/>
          <p:cNvSpPr>
            <a:spLocks noChangeArrowheads="1"/>
          </p:cNvSpPr>
          <p:nvPr/>
        </p:nvSpPr>
        <p:spPr bwMode="auto">
          <a:xfrm>
            <a:off x="1084262" y="2382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0" name="TextBox 59"/>
          <p:cNvSpPr txBox="1"/>
          <p:nvPr/>
        </p:nvSpPr>
        <p:spPr>
          <a:xfrm>
            <a:off x="1079500" y="1890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1" name="TextBox 60"/>
          <p:cNvSpPr txBox="1"/>
          <p:nvPr/>
        </p:nvSpPr>
        <p:spPr>
          <a:xfrm>
            <a:off x="1069319" y="26594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2"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3" name="TextBox 62"/>
          <p:cNvSpPr txBox="1"/>
          <p:nvPr/>
        </p:nvSpPr>
        <p:spPr>
          <a:xfrm>
            <a:off x="1079500" y="1122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4"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5" name="TextBox 64"/>
          <p:cNvSpPr txBox="1"/>
          <p:nvPr/>
        </p:nvSpPr>
        <p:spPr>
          <a:xfrm>
            <a:off x="1079500" y="3599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4" name="Group 67"/>
          <p:cNvGrpSpPr/>
          <p:nvPr/>
        </p:nvGrpSpPr>
        <p:grpSpPr>
          <a:xfrm>
            <a:off x="1069319" y="2382200"/>
            <a:ext cx="1646927" cy="822600"/>
            <a:chOff x="1069319" y="2382200"/>
            <a:chExt cx="1646927" cy="822600"/>
          </a:xfrm>
        </p:grpSpPr>
        <p:sp>
          <p:nvSpPr>
            <p:cNvPr id="69" name="Rectangle 219"/>
            <p:cNvSpPr>
              <a:spLocks noChangeArrowheads="1"/>
            </p:cNvSpPr>
            <p:nvPr/>
          </p:nvSpPr>
          <p:spPr bwMode="auto">
            <a:xfrm>
              <a:off x="1084262" y="2382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r>
                <a:rPr lang="en-US" sz="800" b="1">
                  <a:solidFill>
                    <a:srgbClr val="FFFFFF"/>
                  </a:solidFill>
                  <a:latin typeface="Myriad Pro Semibold"/>
                </a:rPr>
                <a:t>4</a:t>
              </a:r>
            </a:p>
          </p:txBody>
        </p:sp>
        <p:sp>
          <p:nvSpPr>
            <p:cNvPr id="70" name="Rectangle 217"/>
            <p:cNvSpPr>
              <a:spLocks noChangeArrowheads="1"/>
            </p:cNvSpPr>
            <p:nvPr/>
          </p:nvSpPr>
          <p:spPr bwMode="auto">
            <a:xfrm>
              <a:off x="1084262" y="24155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71" name="Rectangle 217"/>
            <p:cNvSpPr>
              <a:spLocks noChangeArrowheads="1"/>
            </p:cNvSpPr>
            <p:nvPr/>
          </p:nvSpPr>
          <p:spPr bwMode="auto">
            <a:xfrm>
              <a:off x="1084262" y="2809862"/>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74" name="TextBox 73"/>
            <p:cNvSpPr txBox="1"/>
            <p:nvPr/>
          </p:nvSpPr>
          <p:spPr>
            <a:xfrm>
              <a:off x="1079500" y="2487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75" name="TextBox 74"/>
            <p:cNvSpPr txBox="1"/>
            <p:nvPr/>
          </p:nvSpPr>
          <p:spPr>
            <a:xfrm>
              <a:off x="1069319" y="28753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5" name="Group 80"/>
          <p:cNvGrpSpPr/>
          <p:nvPr/>
        </p:nvGrpSpPr>
        <p:grpSpPr>
          <a:xfrm>
            <a:off x="1079500" y="1632500"/>
            <a:ext cx="1612900" cy="796811"/>
            <a:chOff x="1079500" y="1632500"/>
            <a:chExt cx="1612900" cy="796811"/>
          </a:xfrm>
        </p:grpSpPr>
        <p:sp>
          <p:nvSpPr>
            <p:cNvPr id="82"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3" name="Rectangle 217"/>
            <p:cNvSpPr>
              <a:spLocks noChangeArrowheads="1"/>
            </p:cNvSpPr>
            <p:nvPr/>
          </p:nvSpPr>
          <p:spPr bwMode="auto">
            <a:xfrm>
              <a:off x="1084262" y="16532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4" name="Rectangle 217"/>
            <p:cNvSpPr>
              <a:spLocks noChangeArrowheads="1"/>
            </p:cNvSpPr>
            <p:nvPr/>
          </p:nvSpPr>
          <p:spPr bwMode="auto">
            <a:xfrm>
              <a:off x="1084262" y="20343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5" name="TextBox 84"/>
            <p:cNvSpPr txBox="1"/>
            <p:nvPr/>
          </p:nvSpPr>
          <p:spPr>
            <a:xfrm>
              <a:off x="1079500" y="21001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86" name="TextBox 85"/>
            <p:cNvSpPr txBox="1"/>
            <p:nvPr/>
          </p:nvSpPr>
          <p:spPr>
            <a:xfrm>
              <a:off x="1079500" y="1718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6" name="Group 86"/>
          <p:cNvGrpSpPr/>
          <p:nvPr/>
        </p:nvGrpSpPr>
        <p:grpSpPr>
          <a:xfrm>
            <a:off x="1069319" y="863946"/>
            <a:ext cx="1646927" cy="789254"/>
            <a:chOff x="1069319" y="863946"/>
            <a:chExt cx="1646927" cy="789254"/>
          </a:xfrm>
        </p:grpSpPr>
        <p:sp>
          <p:nvSpPr>
            <p:cNvPr id="89" name="Rectangle 217"/>
            <p:cNvSpPr>
              <a:spLocks noChangeArrowheads="1"/>
            </p:cNvSpPr>
            <p:nvPr/>
          </p:nvSpPr>
          <p:spPr bwMode="auto">
            <a:xfrm>
              <a:off x="1084262" y="8639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0" name="Rectangle 217"/>
            <p:cNvSpPr>
              <a:spLocks noChangeArrowheads="1"/>
            </p:cNvSpPr>
            <p:nvPr/>
          </p:nvSpPr>
          <p:spPr bwMode="auto">
            <a:xfrm>
              <a:off x="1084262" y="1258262"/>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1" name="TextBox 90"/>
            <p:cNvSpPr txBox="1"/>
            <p:nvPr/>
          </p:nvSpPr>
          <p:spPr>
            <a:xfrm>
              <a:off x="1079500" y="9383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92" name="TextBox 91"/>
            <p:cNvSpPr txBox="1"/>
            <p:nvPr/>
          </p:nvSpPr>
          <p:spPr>
            <a:xfrm>
              <a:off x="1069319" y="132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7" name="Group 92"/>
          <p:cNvGrpSpPr/>
          <p:nvPr/>
        </p:nvGrpSpPr>
        <p:grpSpPr>
          <a:xfrm>
            <a:off x="1079500" y="101600"/>
            <a:ext cx="1612900" cy="776111"/>
            <a:chOff x="1079500" y="101600"/>
            <a:chExt cx="1612900" cy="776111"/>
          </a:xfrm>
        </p:grpSpPr>
        <p:sp>
          <p:nvSpPr>
            <p:cNvPr id="94" name="Rectangle 217"/>
            <p:cNvSpPr>
              <a:spLocks noChangeArrowheads="1"/>
            </p:cNvSpPr>
            <p:nvPr/>
          </p:nvSpPr>
          <p:spPr bwMode="auto">
            <a:xfrm>
              <a:off x="1084262" y="1016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7" name="Rectangle 217"/>
            <p:cNvSpPr>
              <a:spLocks noChangeArrowheads="1"/>
            </p:cNvSpPr>
            <p:nvPr/>
          </p:nvSpPr>
          <p:spPr bwMode="auto">
            <a:xfrm>
              <a:off x="1084262" y="4827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11" name="TextBox 110"/>
            <p:cNvSpPr txBox="1"/>
            <p:nvPr/>
          </p:nvSpPr>
          <p:spPr>
            <a:xfrm>
              <a:off x="1079500" y="550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112" name="TextBox 111"/>
            <p:cNvSpPr txBox="1"/>
            <p:nvPr/>
          </p:nvSpPr>
          <p:spPr>
            <a:xfrm>
              <a:off x="1079500" y="1694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sp>
        <p:nvSpPr>
          <p:cNvPr id="113" name="TextBox 112"/>
          <p:cNvSpPr txBox="1"/>
          <p:nvPr/>
        </p:nvSpPr>
        <p:spPr>
          <a:xfrm>
            <a:off x="1056619" y="581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9" name="Group 116"/>
          <p:cNvGrpSpPr/>
          <p:nvPr/>
        </p:nvGrpSpPr>
        <p:grpSpPr>
          <a:xfrm>
            <a:off x="1080016" y="50800"/>
            <a:ext cx="1612384" cy="1645200"/>
            <a:chOff x="1080016" y="50800"/>
            <a:chExt cx="1612384" cy="1626086"/>
          </a:xfrm>
        </p:grpSpPr>
        <p:sp>
          <p:nvSpPr>
            <p:cNvPr id="119"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r>
                <a:rPr lang="en-US" sz="800" b="1">
                  <a:solidFill>
                    <a:srgbClr val="FFFFFF"/>
                  </a:solidFill>
                  <a:latin typeface="Myriad Pro Semibold"/>
                </a:rPr>
                <a:t>2</a:t>
              </a:r>
            </a:p>
          </p:txBody>
        </p:sp>
        <p:sp>
          <p:nvSpPr>
            <p:cNvPr id="120" name="TextBox 119"/>
            <p:cNvSpPr txBox="1"/>
            <p:nvPr/>
          </p:nvSpPr>
          <p:spPr>
            <a:xfrm>
              <a:off x="1562100" y="11222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1"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2" name="TextBox 121"/>
            <p:cNvSpPr txBox="1"/>
            <p:nvPr/>
          </p:nvSpPr>
          <p:spPr>
            <a:xfrm>
              <a:off x="1562100" y="3599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3" name="Rectangle 216"/>
            <p:cNvSpPr>
              <a:spLocks noChangeArrowheads="1"/>
            </p:cNvSpPr>
            <p:nvPr/>
          </p:nvSpPr>
          <p:spPr bwMode="auto">
            <a:xfrm>
              <a:off x="1084262" y="1327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6" name="Rectangle 217"/>
            <p:cNvSpPr>
              <a:spLocks noChangeArrowheads="1"/>
            </p:cNvSpPr>
            <p:nvPr/>
          </p:nvSpPr>
          <p:spPr bwMode="auto">
            <a:xfrm>
              <a:off x="1084262" y="1479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8" name="Rectangle 215"/>
            <p:cNvSpPr>
              <a:spLocks noChangeArrowheads="1"/>
            </p:cNvSpPr>
            <p:nvPr/>
          </p:nvSpPr>
          <p:spPr bwMode="auto">
            <a:xfrm>
              <a:off x="1084262" y="1174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0" name="Rectangle 214"/>
            <p:cNvSpPr>
              <a:spLocks noChangeArrowheads="1"/>
            </p:cNvSpPr>
            <p:nvPr/>
          </p:nvSpPr>
          <p:spPr bwMode="auto">
            <a:xfrm>
              <a:off x="1080016" y="1022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6" name="Rectangle 220"/>
            <p:cNvSpPr>
              <a:spLocks noChangeArrowheads="1"/>
            </p:cNvSpPr>
            <p:nvPr/>
          </p:nvSpPr>
          <p:spPr bwMode="auto">
            <a:xfrm>
              <a:off x="1080016" y="107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8" name="Rectangle 221"/>
            <p:cNvSpPr>
              <a:spLocks noChangeArrowheads="1"/>
            </p:cNvSpPr>
            <p:nvPr/>
          </p:nvSpPr>
          <p:spPr bwMode="auto">
            <a:xfrm>
              <a:off x="1080016" y="260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9" name="Rectangle 222"/>
            <p:cNvSpPr>
              <a:spLocks noChangeArrowheads="1"/>
            </p:cNvSpPr>
            <p:nvPr/>
          </p:nvSpPr>
          <p:spPr bwMode="auto">
            <a:xfrm>
              <a:off x="1080016" y="412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0" name="Rectangle 223"/>
            <p:cNvSpPr>
              <a:spLocks noChangeArrowheads="1"/>
            </p:cNvSpPr>
            <p:nvPr/>
          </p:nvSpPr>
          <p:spPr bwMode="auto">
            <a:xfrm>
              <a:off x="1080016" y="565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1" name="Rectangle 224"/>
            <p:cNvSpPr>
              <a:spLocks noChangeArrowheads="1"/>
            </p:cNvSpPr>
            <p:nvPr/>
          </p:nvSpPr>
          <p:spPr bwMode="auto">
            <a:xfrm>
              <a:off x="1080016" y="717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2" name="Rectangle 225"/>
            <p:cNvSpPr>
              <a:spLocks noChangeArrowheads="1"/>
            </p:cNvSpPr>
            <p:nvPr/>
          </p:nvSpPr>
          <p:spPr bwMode="auto">
            <a:xfrm>
              <a:off x="1080016" y="869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3" name="TextBox 142"/>
            <p:cNvSpPr txBox="1"/>
            <p:nvPr/>
          </p:nvSpPr>
          <p:spPr>
            <a:xfrm>
              <a:off x="1612900" y="50800"/>
              <a:ext cx="530915" cy="1626086"/>
            </a:xfrm>
            <a:prstGeom prst="rect">
              <a:avLst/>
            </a:prstGeom>
            <a:noFill/>
          </p:spPr>
          <p:txBody>
            <a:bodyPr wrap="none" rtlCol="0">
              <a:spAutoFit/>
            </a:bodyPr>
            <a:lstStyle/>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p:txBody>
        </p:sp>
      </p:grpSp>
      <p:grpSp>
        <p:nvGrpSpPr>
          <p:cNvPr id="114" name="Group 113"/>
          <p:cNvGrpSpPr/>
          <p:nvPr/>
        </p:nvGrpSpPr>
        <p:grpSpPr>
          <a:xfrm>
            <a:off x="3368019" y="4713200"/>
            <a:ext cx="1646927" cy="806400"/>
            <a:chOff x="3482319" y="5056100"/>
            <a:chExt cx="1646927" cy="806400"/>
          </a:xfrm>
        </p:grpSpPr>
        <p:sp>
          <p:nvSpPr>
            <p:cNvPr id="87" name="Rectangle 219"/>
            <p:cNvSpPr>
              <a:spLocks noChangeArrowheads="1"/>
            </p:cNvSpPr>
            <p:nvPr/>
          </p:nvSpPr>
          <p:spPr bwMode="auto">
            <a:xfrm>
              <a:off x="3497262" y="50561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3" name="TextBox 92"/>
            <p:cNvSpPr txBox="1"/>
            <p:nvPr/>
          </p:nvSpPr>
          <p:spPr>
            <a:xfrm>
              <a:off x="3482319" y="5333300"/>
              <a:ext cx="1646927" cy="256480"/>
            </a:xfrm>
            <a:prstGeom prst="rect">
              <a:avLst/>
            </a:prstGeom>
            <a:noFill/>
          </p:spPr>
          <p:txBody>
            <a:bodyPr wrap="square" rtlCol="0">
              <a:spAutoFit/>
            </a:bodyPr>
            <a:lstStyle/>
            <a:p>
              <a:pPr algn="ctr">
                <a:lnSpc>
                  <a:spcPts val="1240"/>
                </a:lnSpc>
              </a:pPr>
              <a:r>
                <a:rPr lang="en-US" sz="1400">
                  <a:solidFill>
                    <a:srgbClr val="FFFFFF"/>
                  </a:solidFill>
                </a:rPr>
                <a:t>New Feature</a:t>
              </a:r>
            </a:p>
          </p:txBody>
        </p:sp>
      </p:grpSp>
      <p:sp>
        <p:nvSpPr>
          <p:cNvPr id="118" name="TextBox 117"/>
          <p:cNvSpPr txBox="1"/>
          <p:nvPr/>
        </p:nvSpPr>
        <p:spPr>
          <a:xfrm>
            <a:off x="2938611" y="50800"/>
            <a:ext cx="6205389" cy="3046988"/>
          </a:xfrm>
          <a:prstGeom prst="rect">
            <a:avLst/>
          </a:prstGeom>
          <a:noFill/>
          <a:effectLst/>
        </p:spPr>
        <p:txBody>
          <a:bodyPr wrap="none" rtlCol="0">
            <a:spAutoFit/>
          </a:bodyPr>
          <a:lstStyle/>
          <a:p>
            <a:r>
              <a:rPr lang="en-US" sz="4800" u="sng">
                <a:solidFill>
                  <a:schemeClr val="bg1"/>
                </a:solidFill>
                <a:latin typeface="Myriad Pro Semibold"/>
              </a:rPr>
              <a:t>D</a:t>
            </a:r>
            <a:r>
              <a:rPr lang="en-US" sz="4800">
                <a:solidFill>
                  <a:schemeClr val="bg1"/>
                </a:solidFill>
                <a:latin typeface="Myriad Pro Semibold"/>
              </a:rPr>
              <a:t>etailed appropriately</a:t>
            </a:r>
          </a:p>
          <a:p>
            <a:r>
              <a:rPr lang="en-US" sz="4800" u="sng">
                <a:solidFill>
                  <a:schemeClr val="bg1"/>
                </a:solidFill>
                <a:latin typeface="Myriad Pro Semibold"/>
              </a:rPr>
              <a:t>E</a:t>
            </a:r>
            <a:r>
              <a:rPr lang="en-US" sz="4800">
                <a:solidFill>
                  <a:schemeClr val="bg1"/>
                </a:solidFill>
                <a:latin typeface="Myriad Pro Semibold"/>
              </a:rPr>
              <a:t>stimated</a:t>
            </a:r>
          </a:p>
          <a:p>
            <a:r>
              <a:rPr lang="en-US" sz="4800" u="sng">
                <a:solidFill>
                  <a:schemeClr val="bg1"/>
                </a:solidFill>
                <a:latin typeface="Myriad Pro Semibold"/>
              </a:rPr>
              <a:t>E</a:t>
            </a:r>
            <a:r>
              <a:rPr lang="en-US" sz="4800">
                <a:solidFill>
                  <a:schemeClr val="bg1"/>
                </a:solidFill>
                <a:latin typeface="Myriad Pro Semibold"/>
              </a:rPr>
              <a:t>mergent</a:t>
            </a:r>
          </a:p>
          <a:p>
            <a:r>
              <a:rPr lang="en-US" sz="4800" u="sng">
                <a:solidFill>
                  <a:schemeClr val="bg1"/>
                </a:solidFill>
                <a:latin typeface="Myriad Pro Semibold"/>
              </a:rPr>
              <a:t>P</a:t>
            </a:r>
            <a:r>
              <a:rPr lang="en-US" sz="4800">
                <a:solidFill>
                  <a:schemeClr val="bg1"/>
                </a:solidFill>
                <a:latin typeface="Myriad Pro Semibold"/>
              </a:rPr>
              <a:t>rioritized</a:t>
            </a:r>
          </a:p>
        </p:txBody>
      </p:sp>
      <p:sp>
        <p:nvSpPr>
          <p:cNvPr id="129" name="Rectangle 128"/>
          <p:cNvSpPr/>
          <p:nvPr/>
        </p:nvSpPr>
        <p:spPr>
          <a:xfrm>
            <a:off x="3390900" y="2413000"/>
            <a:ext cx="5676900" cy="6731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55834 0.47801 C 0.5007 0.30579 0.44306 0.13357 0.35 0.05394 C 0.25695 -0.02569 0.12848 -0.01273 -3.33333E-6 0.00024 " pathEditMode="relative" ptsTypes="aaA">
                                      <p:cBhvr>
                                        <p:cTn id="6" dur="2000" fill="hold"/>
                                        <p:tgtEl>
                                          <p:spTgt spid="114"/>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a:t>The Agile Manifesto – 2001</a:t>
            </a:r>
          </a:p>
        </p:txBody>
      </p:sp>
      <p:sp>
        <p:nvSpPr>
          <p:cNvPr id="922628" name="Text Box 4"/>
          <p:cNvSpPr txBox="1">
            <a:spLocks noChangeArrowheads="1"/>
          </p:cNvSpPr>
          <p:nvPr/>
        </p:nvSpPr>
        <p:spPr bwMode="auto">
          <a:xfrm>
            <a:off x="609600" y="1557338"/>
            <a:ext cx="7772400" cy="1200328"/>
          </a:xfrm>
          <a:prstGeom prst="rect">
            <a:avLst/>
          </a:prstGeom>
          <a:noFill/>
          <a:ln w="9525">
            <a:noFill/>
            <a:miter lim="800000"/>
            <a:headEnd/>
            <a:tailEnd/>
          </a:ln>
          <a:effectLst/>
        </p:spPr>
        <p:txBody>
          <a:bodyPr>
            <a:prstTxWarp prst="textNoShape">
              <a:avLst/>
            </a:prstTxWarp>
            <a:spAutoFit/>
          </a:bodyPr>
          <a:lstStyle/>
          <a:p>
            <a:pPr algn="ctr">
              <a:spcBef>
                <a:spcPts val="0"/>
              </a:spcBef>
            </a:pPr>
            <a:r>
              <a:rPr lang="en-US" sz="2400">
                <a:solidFill>
                  <a:schemeClr val="bg1"/>
                </a:solidFill>
                <a:latin typeface="Gill Sans"/>
                <a:cs typeface="Gill Sans"/>
              </a:rPr>
              <a:t>We are uncovering better ways of developing</a:t>
            </a:r>
          </a:p>
          <a:p>
            <a:pPr algn="ctr">
              <a:spcBef>
                <a:spcPts val="0"/>
              </a:spcBef>
            </a:pPr>
            <a:r>
              <a:rPr lang="en-US" sz="2400">
                <a:solidFill>
                  <a:schemeClr val="bg1"/>
                </a:solidFill>
                <a:latin typeface="Gill Sans"/>
                <a:cs typeface="Gill Sans"/>
              </a:rPr>
              <a:t>software by doing it and helping others do it.</a:t>
            </a:r>
          </a:p>
          <a:p>
            <a:pPr algn="ctr">
              <a:spcBef>
                <a:spcPts val="0"/>
              </a:spcBef>
            </a:pPr>
            <a:r>
              <a:rPr lang="en-US" sz="2400">
                <a:solidFill>
                  <a:schemeClr val="bg1"/>
                </a:solidFill>
                <a:latin typeface="Gill Sans"/>
                <a:cs typeface="Gill Sans"/>
              </a:rPr>
              <a:t>Through this work we have come to value:</a:t>
            </a:r>
          </a:p>
        </p:txBody>
      </p:sp>
      <p:sp>
        <p:nvSpPr>
          <p:cNvPr id="922629" name="Text Box 5"/>
          <p:cNvSpPr txBox="1">
            <a:spLocks noChangeArrowheads="1"/>
          </p:cNvSpPr>
          <p:nvPr/>
        </p:nvSpPr>
        <p:spPr bwMode="auto">
          <a:xfrm>
            <a:off x="609600" y="5926138"/>
            <a:ext cx="7772400" cy="830997"/>
          </a:xfrm>
          <a:prstGeom prst="rect">
            <a:avLst/>
          </a:prstGeom>
          <a:noFill/>
          <a:ln w="9525">
            <a:noFill/>
            <a:miter lim="800000"/>
            <a:headEnd/>
            <a:tailEnd/>
          </a:ln>
          <a:effectLst/>
        </p:spPr>
        <p:txBody>
          <a:bodyPr>
            <a:prstTxWarp prst="textNoShape">
              <a:avLst/>
            </a:prstTxWarp>
            <a:spAutoFit/>
          </a:bodyPr>
          <a:lstStyle/>
          <a:p>
            <a:pPr algn="ctr">
              <a:spcBef>
                <a:spcPts val="0"/>
              </a:spcBef>
            </a:pPr>
            <a:r>
              <a:rPr lang="en-US" sz="2400">
                <a:solidFill>
                  <a:schemeClr val="bg1"/>
                </a:solidFill>
                <a:latin typeface="Gill Sans"/>
                <a:cs typeface="Gill Sans"/>
              </a:rPr>
              <a:t>That is, while there is value in the items on</a:t>
            </a:r>
          </a:p>
          <a:p>
            <a:pPr algn="ctr">
              <a:spcBef>
                <a:spcPts val="0"/>
              </a:spcBef>
            </a:pPr>
            <a:r>
              <a:rPr lang="en-US" sz="2400">
                <a:solidFill>
                  <a:schemeClr val="bg1"/>
                </a:solidFill>
                <a:latin typeface="Gill Sans"/>
                <a:cs typeface="Gill Sans"/>
              </a:rPr>
              <a:t>the right, </a:t>
            </a:r>
            <a:r>
              <a:rPr lang="en-US" sz="2400" u="sng">
                <a:solidFill>
                  <a:schemeClr val="bg1"/>
                </a:solidFill>
                <a:latin typeface="Gill Sans"/>
                <a:cs typeface="Gill Sans"/>
              </a:rPr>
              <a:t>we value the items on the left more</a:t>
            </a:r>
            <a:r>
              <a:rPr lang="en-US" sz="2400">
                <a:solidFill>
                  <a:schemeClr val="bg1"/>
                </a:solidFill>
                <a:latin typeface="Gill Sans"/>
                <a:cs typeface="Gill Sans"/>
              </a:rPr>
              <a:t>. </a:t>
            </a:r>
          </a:p>
        </p:txBody>
      </p:sp>
      <p:sp>
        <p:nvSpPr>
          <p:cNvPr id="922630" name="Text Box 6"/>
          <p:cNvSpPr txBox="1">
            <a:spLocks noChangeArrowheads="1"/>
          </p:cNvSpPr>
          <p:nvPr/>
        </p:nvSpPr>
        <p:spPr bwMode="auto">
          <a:xfrm>
            <a:off x="0" y="3008313"/>
            <a:ext cx="9144000" cy="2562240"/>
          </a:xfrm>
          <a:prstGeom prst="rect">
            <a:avLst/>
          </a:prstGeom>
          <a:noFill/>
          <a:ln w="9525">
            <a:noFill/>
            <a:miter lim="800000"/>
            <a:headEnd/>
            <a:tailEnd/>
          </a:ln>
          <a:effectLst/>
        </p:spPr>
        <p:txBody>
          <a:bodyPr wrap="square">
            <a:prstTxWarp prst="textNoShape">
              <a:avLst/>
            </a:prstTxWarp>
            <a:spAutoFit/>
          </a:bodyPr>
          <a:lstStyle/>
          <a:p>
            <a:pPr algn="ctr">
              <a:spcBef>
                <a:spcPts val="1300"/>
              </a:spcBef>
            </a:pPr>
            <a:r>
              <a:rPr lang="en-US" sz="3200" u="sng">
                <a:solidFill>
                  <a:schemeClr val="bg1"/>
                </a:solidFill>
                <a:latin typeface="Gill Sans"/>
                <a:cs typeface="Gill Sans"/>
              </a:rPr>
              <a:t>Individuals and interactions</a:t>
            </a:r>
            <a:r>
              <a:rPr lang="en-US" sz="2400">
                <a:solidFill>
                  <a:schemeClr val="bg1"/>
                </a:solidFill>
                <a:latin typeface="Gill Sans"/>
                <a:cs typeface="Gill Sans"/>
              </a:rPr>
              <a:t> over processes and tools</a:t>
            </a:r>
          </a:p>
          <a:p>
            <a:pPr algn="ctr">
              <a:spcBef>
                <a:spcPts val="1300"/>
              </a:spcBef>
            </a:pPr>
            <a:r>
              <a:rPr lang="en-US" sz="3200" u="sng">
                <a:solidFill>
                  <a:schemeClr val="bg1"/>
                </a:solidFill>
                <a:latin typeface="Gill Sans"/>
                <a:cs typeface="Gill Sans"/>
              </a:rPr>
              <a:t>Working software</a:t>
            </a:r>
            <a:r>
              <a:rPr lang="en-US" sz="2400">
                <a:solidFill>
                  <a:schemeClr val="bg1"/>
                </a:solidFill>
                <a:latin typeface="Gill Sans"/>
                <a:cs typeface="Gill Sans"/>
              </a:rPr>
              <a:t> over comprehensive documentation</a:t>
            </a:r>
          </a:p>
          <a:p>
            <a:pPr algn="ctr">
              <a:spcBef>
                <a:spcPts val="1300"/>
              </a:spcBef>
            </a:pPr>
            <a:r>
              <a:rPr lang="en-US" sz="3200" u="sng">
                <a:solidFill>
                  <a:schemeClr val="bg1"/>
                </a:solidFill>
                <a:latin typeface="Gill Sans"/>
                <a:cs typeface="Gill Sans"/>
              </a:rPr>
              <a:t>Customer collaboration</a:t>
            </a:r>
            <a:r>
              <a:rPr lang="en-US" sz="2400">
                <a:solidFill>
                  <a:schemeClr val="bg1"/>
                </a:solidFill>
                <a:latin typeface="Gill Sans"/>
                <a:cs typeface="Gill Sans"/>
              </a:rPr>
              <a:t> over contract negotiation</a:t>
            </a:r>
          </a:p>
          <a:p>
            <a:pPr algn="ctr">
              <a:spcBef>
                <a:spcPts val="1300"/>
              </a:spcBef>
            </a:pPr>
            <a:r>
              <a:rPr lang="en-US" sz="3200" u="sng">
                <a:solidFill>
                  <a:schemeClr val="bg1"/>
                </a:solidFill>
                <a:latin typeface="Gill Sans"/>
                <a:cs typeface="Gill Sans"/>
              </a:rPr>
              <a:t>Responding to change</a:t>
            </a:r>
            <a:r>
              <a:rPr lang="en-US" sz="2400">
                <a:solidFill>
                  <a:schemeClr val="bg1"/>
                </a:solidFill>
                <a:latin typeface="Gill Sans"/>
                <a:cs typeface="Gill Sans"/>
              </a:rPr>
              <a:t> over following a 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6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63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63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63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8" grpId="0"/>
      <p:bldP spid="922629" grpId="0"/>
      <p:bldP spid="922630" grpId="0" build="p"/>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yriad Pro Semibold"/>
            </a:endParaRPr>
          </a:p>
        </p:txBody>
      </p:sp>
      <p:sp>
        <p:nvSpPr>
          <p:cNvPr id="52" name="Text Box 379"/>
          <p:cNvSpPr txBox="1">
            <a:spLocks noChangeArrowheads="1"/>
          </p:cNvSpPr>
          <p:nvPr/>
        </p:nvSpPr>
        <p:spPr bwMode="auto">
          <a:xfrm>
            <a:off x="352425" y="6531652"/>
            <a:ext cx="2924175" cy="367195"/>
          </a:xfrm>
          <a:prstGeom prst="rect">
            <a:avLst/>
          </a:prstGeom>
          <a:noFill/>
          <a:ln w="9525">
            <a:noFill/>
            <a:miter lim="800000"/>
            <a:headEnd/>
            <a:tailEnd/>
          </a:ln>
          <a:effectLst/>
        </p:spPr>
        <p:txBody>
          <a:bodyPr wrap="square">
            <a:prstTxWarp prst="textNoShape">
              <a:avLst/>
            </a:prstTxWarp>
            <a:spAutoFit/>
          </a:bodyPr>
          <a:lstStyle/>
          <a:p>
            <a:pPr algn="ctr">
              <a:lnSpc>
                <a:spcPts val="1880"/>
              </a:lnSpc>
            </a:pPr>
            <a:r>
              <a:rPr lang="en-US" sz="2800">
                <a:solidFill>
                  <a:schemeClr val="bg1"/>
                </a:solidFill>
                <a:latin typeface="Myriad Pro Semibold"/>
              </a:rPr>
              <a:t>Product Backlog</a:t>
            </a:r>
          </a:p>
        </p:txBody>
      </p:sp>
      <p:sp>
        <p:nvSpPr>
          <p:cNvPr id="166" name="TextBox 165"/>
          <p:cNvSpPr txBox="1"/>
          <p:nvPr/>
        </p:nvSpPr>
        <p:spPr>
          <a:xfrm>
            <a:off x="846821" y="5829300"/>
            <a:ext cx="2089283"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2" name="Group 110"/>
          <p:cNvGrpSpPr/>
          <p:nvPr/>
        </p:nvGrpSpPr>
        <p:grpSpPr>
          <a:xfrm>
            <a:off x="679450" y="6213093"/>
            <a:ext cx="2015693" cy="189442"/>
            <a:chOff x="3257550" y="4041393"/>
            <a:chExt cx="1593849" cy="189442"/>
          </a:xfrm>
        </p:grpSpPr>
        <p:sp>
          <p:nvSpPr>
            <p:cNvPr id="73" name="Rectangle 72"/>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hord 7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hord 87"/>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hord 94"/>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hord 99"/>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hord 102"/>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Chord 103"/>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Chord 104"/>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219"/>
          <p:cNvSpPr>
            <a:spLocks noChangeArrowheads="1"/>
          </p:cNvSpPr>
          <p:nvPr/>
        </p:nvSpPr>
        <p:spPr bwMode="auto">
          <a:xfrm>
            <a:off x="1084262" y="5524500"/>
            <a:ext cx="1608138" cy="8128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1" name="Rectangle 219"/>
          <p:cNvSpPr>
            <a:spLocks noChangeArrowheads="1"/>
          </p:cNvSpPr>
          <p:nvPr/>
        </p:nvSpPr>
        <p:spPr bwMode="auto">
          <a:xfrm>
            <a:off x="1084262" y="3963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64" name="TextBox 163"/>
          <p:cNvSpPr txBox="1"/>
          <p:nvPr/>
        </p:nvSpPr>
        <p:spPr>
          <a:xfrm>
            <a:off x="1079500" y="4221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3" name="Group 114"/>
          <p:cNvGrpSpPr/>
          <p:nvPr/>
        </p:nvGrpSpPr>
        <p:grpSpPr>
          <a:xfrm>
            <a:off x="1069319" y="4713200"/>
            <a:ext cx="1646927" cy="806400"/>
            <a:chOff x="1069319" y="4713200"/>
            <a:chExt cx="1646927" cy="806400"/>
          </a:xfrm>
        </p:grpSpPr>
        <p:sp>
          <p:nvSpPr>
            <p:cNvPr id="137" name="Rectangle 219"/>
            <p:cNvSpPr>
              <a:spLocks noChangeArrowheads="1"/>
            </p:cNvSpPr>
            <p:nvPr/>
          </p:nvSpPr>
          <p:spPr bwMode="auto">
            <a:xfrm>
              <a:off x="1084262" y="4713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65" name="TextBox 164"/>
            <p:cNvSpPr txBox="1"/>
            <p:nvPr/>
          </p:nvSpPr>
          <p:spPr>
            <a:xfrm>
              <a:off x="1069319" y="49904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sp>
        <p:nvSpPr>
          <p:cNvPr id="56" name="Rectangle 219"/>
          <p:cNvSpPr>
            <a:spLocks noChangeArrowheads="1"/>
          </p:cNvSpPr>
          <p:nvPr/>
        </p:nvSpPr>
        <p:spPr bwMode="auto">
          <a:xfrm>
            <a:off x="1084262" y="3194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7" name="TextBox 56"/>
          <p:cNvSpPr txBox="1"/>
          <p:nvPr/>
        </p:nvSpPr>
        <p:spPr>
          <a:xfrm>
            <a:off x="1079500" y="3453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58"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9" name="Rectangle 219"/>
          <p:cNvSpPr>
            <a:spLocks noChangeArrowheads="1"/>
          </p:cNvSpPr>
          <p:nvPr/>
        </p:nvSpPr>
        <p:spPr bwMode="auto">
          <a:xfrm>
            <a:off x="1084262" y="2382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0" name="TextBox 59"/>
          <p:cNvSpPr txBox="1"/>
          <p:nvPr/>
        </p:nvSpPr>
        <p:spPr>
          <a:xfrm>
            <a:off x="1079500" y="1890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1" name="TextBox 60"/>
          <p:cNvSpPr txBox="1"/>
          <p:nvPr/>
        </p:nvSpPr>
        <p:spPr>
          <a:xfrm>
            <a:off x="1069319" y="26594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2"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3" name="TextBox 62"/>
          <p:cNvSpPr txBox="1"/>
          <p:nvPr/>
        </p:nvSpPr>
        <p:spPr>
          <a:xfrm>
            <a:off x="1079500" y="1122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4"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5" name="TextBox 64"/>
          <p:cNvSpPr txBox="1"/>
          <p:nvPr/>
        </p:nvSpPr>
        <p:spPr>
          <a:xfrm>
            <a:off x="1079500" y="3599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4" name="Group 67"/>
          <p:cNvGrpSpPr/>
          <p:nvPr/>
        </p:nvGrpSpPr>
        <p:grpSpPr>
          <a:xfrm>
            <a:off x="1069319" y="2382200"/>
            <a:ext cx="1646927" cy="822600"/>
            <a:chOff x="1069319" y="2382200"/>
            <a:chExt cx="1646927" cy="822600"/>
          </a:xfrm>
        </p:grpSpPr>
        <p:sp>
          <p:nvSpPr>
            <p:cNvPr id="69" name="Rectangle 219"/>
            <p:cNvSpPr>
              <a:spLocks noChangeArrowheads="1"/>
            </p:cNvSpPr>
            <p:nvPr/>
          </p:nvSpPr>
          <p:spPr bwMode="auto">
            <a:xfrm>
              <a:off x="1084262" y="2382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r>
                <a:rPr lang="en-US" sz="800" b="1">
                  <a:solidFill>
                    <a:srgbClr val="FFFFFF"/>
                  </a:solidFill>
                  <a:latin typeface="Myriad Pro Semibold"/>
                </a:rPr>
                <a:t>4</a:t>
              </a:r>
            </a:p>
          </p:txBody>
        </p:sp>
        <p:sp>
          <p:nvSpPr>
            <p:cNvPr id="70" name="Rectangle 217"/>
            <p:cNvSpPr>
              <a:spLocks noChangeArrowheads="1"/>
            </p:cNvSpPr>
            <p:nvPr/>
          </p:nvSpPr>
          <p:spPr bwMode="auto">
            <a:xfrm>
              <a:off x="1084262" y="24155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71" name="Rectangle 217"/>
            <p:cNvSpPr>
              <a:spLocks noChangeArrowheads="1"/>
            </p:cNvSpPr>
            <p:nvPr/>
          </p:nvSpPr>
          <p:spPr bwMode="auto">
            <a:xfrm>
              <a:off x="1084262" y="2809862"/>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74" name="TextBox 73"/>
            <p:cNvSpPr txBox="1"/>
            <p:nvPr/>
          </p:nvSpPr>
          <p:spPr>
            <a:xfrm>
              <a:off x="1079500" y="2487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75" name="TextBox 74"/>
            <p:cNvSpPr txBox="1"/>
            <p:nvPr/>
          </p:nvSpPr>
          <p:spPr>
            <a:xfrm>
              <a:off x="1069319" y="28753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5" name="Group 80"/>
          <p:cNvGrpSpPr/>
          <p:nvPr/>
        </p:nvGrpSpPr>
        <p:grpSpPr>
          <a:xfrm>
            <a:off x="1079500" y="1632500"/>
            <a:ext cx="1612900" cy="796811"/>
            <a:chOff x="1079500" y="1632500"/>
            <a:chExt cx="1612900" cy="796811"/>
          </a:xfrm>
        </p:grpSpPr>
        <p:sp>
          <p:nvSpPr>
            <p:cNvPr id="82"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3" name="Rectangle 217"/>
            <p:cNvSpPr>
              <a:spLocks noChangeArrowheads="1"/>
            </p:cNvSpPr>
            <p:nvPr/>
          </p:nvSpPr>
          <p:spPr bwMode="auto">
            <a:xfrm>
              <a:off x="1084262" y="16532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4" name="Rectangle 217"/>
            <p:cNvSpPr>
              <a:spLocks noChangeArrowheads="1"/>
            </p:cNvSpPr>
            <p:nvPr/>
          </p:nvSpPr>
          <p:spPr bwMode="auto">
            <a:xfrm>
              <a:off x="1084262" y="20343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5" name="TextBox 84"/>
            <p:cNvSpPr txBox="1"/>
            <p:nvPr/>
          </p:nvSpPr>
          <p:spPr>
            <a:xfrm>
              <a:off x="1079500" y="21001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86" name="TextBox 85"/>
            <p:cNvSpPr txBox="1"/>
            <p:nvPr/>
          </p:nvSpPr>
          <p:spPr>
            <a:xfrm>
              <a:off x="1079500" y="1718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6" name="Group 86"/>
          <p:cNvGrpSpPr/>
          <p:nvPr/>
        </p:nvGrpSpPr>
        <p:grpSpPr>
          <a:xfrm>
            <a:off x="1069319" y="863946"/>
            <a:ext cx="1646927" cy="789254"/>
            <a:chOff x="1069319" y="863946"/>
            <a:chExt cx="1646927" cy="789254"/>
          </a:xfrm>
        </p:grpSpPr>
        <p:sp>
          <p:nvSpPr>
            <p:cNvPr id="89" name="Rectangle 217"/>
            <p:cNvSpPr>
              <a:spLocks noChangeArrowheads="1"/>
            </p:cNvSpPr>
            <p:nvPr/>
          </p:nvSpPr>
          <p:spPr bwMode="auto">
            <a:xfrm>
              <a:off x="1084262" y="8639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0" name="Rectangle 217"/>
            <p:cNvSpPr>
              <a:spLocks noChangeArrowheads="1"/>
            </p:cNvSpPr>
            <p:nvPr/>
          </p:nvSpPr>
          <p:spPr bwMode="auto">
            <a:xfrm>
              <a:off x="1084262" y="1258262"/>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1" name="TextBox 90"/>
            <p:cNvSpPr txBox="1"/>
            <p:nvPr/>
          </p:nvSpPr>
          <p:spPr>
            <a:xfrm>
              <a:off x="1079500" y="9383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92" name="TextBox 91"/>
            <p:cNvSpPr txBox="1"/>
            <p:nvPr/>
          </p:nvSpPr>
          <p:spPr>
            <a:xfrm>
              <a:off x="1069319" y="132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7" name="Group 92"/>
          <p:cNvGrpSpPr/>
          <p:nvPr/>
        </p:nvGrpSpPr>
        <p:grpSpPr>
          <a:xfrm>
            <a:off x="1079500" y="101600"/>
            <a:ext cx="1612900" cy="776111"/>
            <a:chOff x="1079500" y="101600"/>
            <a:chExt cx="1612900" cy="776111"/>
          </a:xfrm>
        </p:grpSpPr>
        <p:sp>
          <p:nvSpPr>
            <p:cNvPr id="94" name="Rectangle 217"/>
            <p:cNvSpPr>
              <a:spLocks noChangeArrowheads="1"/>
            </p:cNvSpPr>
            <p:nvPr/>
          </p:nvSpPr>
          <p:spPr bwMode="auto">
            <a:xfrm>
              <a:off x="1084262" y="1016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7" name="Rectangle 217"/>
            <p:cNvSpPr>
              <a:spLocks noChangeArrowheads="1"/>
            </p:cNvSpPr>
            <p:nvPr/>
          </p:nvSpPr>
          <p:spPr bwMode="auto">
            <a:xfrm>
              <a:off x="1084262" y="4827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11" name="TextBox 110"/>
            <p:cNvSpPr txBox="1"/>
            <p:nvPr/>
          </p:nvSpPr>
          <p:spPr>
            <a:xfrm>
              <a:off x="1079500" y="550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112" name="TextBox 111"/>
            <p:cNvSpPr txBox="1"/>
            <p:nvPr/>
          </p:nvSpPr>
          <p:spPr>
            <a:xfrm>
              <a:off x="1079500" y="1694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sp>
        <p:nvSpPr>
          <p:cNvPr id="113" name="TextBox 112"/>
          <p:cNvSpPr txBox="1"/>
          <p:nvPr/>
        </p:nvSpPr>
        <p:spPr>
          <a:xfrm>
            <a:off x="1056619" y="581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9" name="Group 116"/>
          <p:cNvGrpSpPr/>
          <p:nvPr/>
        </p:nvGrpSpPr>
        <p:grpSpPr>
          <a:xfrm>
            <a:off x="1080016" y="50800"/>
            <a:ext cx="1612384" cy="1645200"/>
            <a:chOff x="1080016" y="50800"/>
            <a:chExt cx="1612384" cy="1626086"/>
          </a:xfrm>
        </p:grpSpPr>
        <p:sp>
          <p:nvSpPr>
            <p:cNvPr id="119"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r>
                <a:rPr lang="en-US" sz="800" b="1">
                  <a:solidFill>
                    <a:srgbClr val="FFFFFF"/>
                  </a:solidFill>
                  <a:latin typeface="Myriad Pro Semibold"/>
                </a:rPr>
                <a:t>2</a:t>
              </a:r>
            </a:p>
          </p:txBody>
        </p:sp>
        <p:sp>
          <p:nvSpPr>
            <p:cNvPr id="120" name="TextBox 119"/>
            <p:cNvSpPr txBox="1"/>
            <p:nvPr/>
          </p:nvSpPr>
          <p:spPr>
            <a:xfrm>
              <a:off x="1562100" y="11222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1"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2" name="TextBox 121"/>
            <p:cNvSpPr txBox="1"/>
            <p:nvPr/>
          </p:nvSpPr>
          <p:spPr>
            <a:xfrm>
              <a:off x="1562100" y="3599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3" name="Rectangle 216"/>
            <p:cNvSpPr>
              <a:spLocks noChangeArrowheads="1"/>
            </p:cNvSpPr>
            <p:nvPr/>
          </p:nvSpPr>
          <p:spPr bwMode="auto">
            <a:xfrm>
              <a:off x="1084262" y="1327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6" name="Rectangle 217"/>
            <p:cNvSpPr>
              <a:spLocks noChangeArrowheads="1"/>
            </p:cNvSpPr>
            <p:nvPr/>
          </p:nvSpPr>
          <p:spPr bwMode="auto">
            <a:xfrm>
              <a:off x="1084262" y="1479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8" name="Rectangle 215"/>
            <p:cNvSpPr>
              <a:spLocks noChangeArrowheads="1"/>
            </p:cNvSpPr>
            <p:nvPr/>
          </p:nvSpPr>
          <p:spPr bwMode="auto">
            <a:xfrm>
              <a:off x="1084262" y="1174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0" name="Rectangle 214"/>
            <p:cNvSpPr>
              <a:spLocks noChangeArrowheads="1"/>
            </p:cNvSpPr>
            <p:nvPr/>
          </p:nvSpPr>
          <p:spPr bwMode="auto">
            <a:xfrm>
              <a:off x="1080016" y="1022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6" name="Rectangle 220"/>
            <p:cNvSpPr>
              <a:spLocks noChangeArrowheads="1"/>
            </p:cNvSpPr>
            <p:nvPr/>
          </p:nvSpPr>
          <p:spPr bwMode="auto">
            <a:xfrm>
              <a:off x="1080016" y="107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8" name="Rectangle 221"/>
            <p:cNvSpPr>
              <a:spLocks noChangeArrowheads="1"/>
            </p:cNvSpPr>
            <p:nvPr/>
          </p:nvSpPr>
          <p:spPr bwMode="auto">
            <a:xfrm>
              <a:off x="1080016" y="260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9" name="Rectangle 222"/>
            <p:cNvSpPr>
              <a:spLocks noChangeArrowheads="1"/>
            </p:cNvSpPr>
            <p:nvPr/>
          </p:nvSpPr>
          <p:spPr bwMode="auto">
            <a:xfrm>
              <a:off x="1080016" y="412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0" name="Rectangle 223"/>
            <p:cNvSpPr>
              <a:spLocks noChangeArrowheads="1"/>
            </p:cNvSpPr>
            <p:nvPr/>
          </p:nvSpPr>
          <p:spPr bwMode="auto">
            <a:xfrm>
              <a:off x="1080016" y="565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1" name="Rectangle 224"/>
            <p:cNvSpPr>
              <a:spLocks noChangeArrowheads="1"/>
            </p:cNvSpPr>
            <p:nvPr/>
          </p:nvSpPr>
          <p:spPr bwMode="auto">
            <a:xfrm>
              <a:off x="1080016" y="717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2" name="Rectangle 225"/>
            <p:cNvSpPr>
              <a:spLocks noChangeArrowheads="1"/>
            </p:cNvSpPr>
            <p:nvPr/>
          </p:nvSpPr>
          <p:spPr bwMode="auto">
            <a:xfrm>
              <a:off x="1080016" y="869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3" name="TextBox 142"/>
            <p:cNvSpPr txBox="1"/>
            <p:nvPr/>
          </p:nvSpPr>
          <p:spPr>
            <a:xfrm>
              <a:off x="1612900" y="50800"/>
              <a:ext cx="530915" cy="1626086"/>
            </a:xfrm>
            <a:prstGeom prst="rect">
              <a:avLst/>
            </a:prstGeom>
            <a:noFill/>
          </p:spPr>
          <p:txBody>
            <a:bodyPr wrap="none" rtlCol="0">
              <a:spAutoFit/>
            </a:bodyPr>
            <a:lstStyle/>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p:txBody>
        </p:sp>
      </p:grpSp>
      <p:grpSp>
        <p:nvGrpSpPr>
          <p:cNvPr id="10" name="Group 113"/>
          <p:cNvGrpSpPr/>
          <p:nvPr/>
        </p:nvGrpSpPr>
        <p:grpSpPr>
          <a:xfrm>
            <a:off x="3368019" y="4713200"/>
            <a:ext cx="1646927" cy="806400"/>
            <a:chOff x="3482319" y="5056100"/>
            <a:chExt cx="1646927" cy="806400"/>
          </a:xfrm>
        </p:grpSpPr>
        <p:sp>
          <p:nvSpPr>
            <p:cNvPr id="87" name="Rectangle 219"/>
            <p:cNvSpPr>
              <a:spLocks noChangeArrowheads="1"/>
            </p:cNvSpPr>
            <p:nvPr/>
          </p:nvSpPr>
          <p:spPr bwMode="auto">
            <a:xfrm>
              <a:off x="3497262" y="50561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3" name="TextBox 92"/>
            <p:cNvSpPr txBox="1"/>
            <p:nvPr/>
          </p:nvSpPr>
          <p:spPr>
            <a:xfrm>
              <a:off x="3482319" y="5333300"/>
              <a:ext cx="1646927" cy="256480"/>
            </a:xfrm>
            <a:prstGeom prst="rect">
              <a:avLst/>
            </a:prstGeom>
            <a:noFill/>
          </p:spPr>
          <p:txBody>
            <a:bodyPr wrap="square" rtlCol="0">
              <a:spAutoFit/>
            </a:bodyPr>
            <a:lstStyle/>
            <a:p>
              <a:pPr algn="ctr">
                <a:lnSpc>
                  <a:spcPts val="1240"/>
                </a:lnSpc>
              </a:pPr>
              <a:r>
                <a:rPr lang="en-US" sz="1400">
                  <a:solidFill>
                    <a:srgbClr val="FFFFFF"/>
                  </a:solidFill>
                </a:rPr>
                <a:t>New Feature</a:t>
              </a:r>
            </a:p>
          </p:txBody>
        </p:sp>
      </p:grpSp>
      <p:sp>
        <p:nvSpPr>
          <p:cNvPr id="118" name="TextBox 117"/>
          <p:cNvSpPr txBox="1"/>
          <p:nvPr/>
        </p:nvSpPr>
        <p:spPr>
          <a:xfrm>
            <a:off x="2938611" y="50800"/>
            <a:ext cx="6205389" cy="3046988"/>
          </a:xfrm>
          <a:prstGeom prst="rect">
            <a:avLst/>
          </a:prstGeom>
          <a:noFill/>
          <a:effectLst/>
        </p:spPr>
        <p:txBody>
          <a:bodyPr wrap="none" rtlCol="0">
            <a:spAutoFit/>
          </a:bodyPr>
          <a:lstStyle/>
          <a:p>
            <a:r>
              <a:rPr lang="en-US" sz="4800" u="sng">
                <a:solidFill>
                  <a:schemeClr val="bg1"/>
                </a:solidFill>
                <a:latin typeface="Myriad Pro Semibold"/>
              </a:rPr>
              <a:t>D</a:t>
            </a:r>
            <a:r>
              <a:rPr lang="en-US" sz="4800">
                <a:solidFill>
                  <a:schemeClr val="bg1"/>
                </a:solidFill>
                <a:latin typeface="Myriad Pro Semibold"/>
              </a:rPr>
              <a:t>etailed appropriately</a:t>
            </a:r>
          </a:p>
          <a:p>
            <a:r>
              <a:rPr lang="en-US" sz="4800" u="sng">
                <a:solidFill>
                  <a:schemeClr val="bg1"/>
                </a:solidFill>
                <a:latin typeface="Myriad Pro Semibold"/>
              </a:rPr>
              <a:t>E</a:t>
            </a:r>
            <a:r>
              <a:rPr lang="en-US" sz="4800">
                <a:solidFill>
                  <a:schemeClr val="bg1"/>
                </a:solidFill>
                <a:latin typeface="Myriad Pro Semibold"/>
              </a:rPr>
              <a:t>stimated</a:t>
            </a:r>
          </a:p>
          <a:p>
            <a:r>
              <a:rPr lang="en-US" sz="4800" u="sng">
                <a:solidFill>
                  <a:schemeClr val="bg1"/>
                </a:solidFill>
                <a:latin typeface="Myriad Pro Semibold"/>
              </a:rPr>
              <a:t>E</a:t>
            </a:r>
            <a:r>
              <a:rPr lang="en-US" sz="4800">
                <a:solidFill>
                  <a:schemeClr val="bg1"/>
                </a:solidFill>
                <a:latin typeface="Myriad Pro Semibold"/>
              </a:rPr>
              <a:t>mergent</a:t>
            </a:r>
          </a:p>
          <a:p>
            <a:r>
              <a:rPr lang="en-US" sz="4800" u="sng">
                <a:solidFill>
                  <a:schemeClr val="bg1"/>
                </a:solidFill>
                <a:latin typeface="Myriad Pro Semibold"/>
              </a:rPr>
              <a:t>P</a:t>
            </a:r>
            <a:r>
              <a:rPr lang="en-US" sz="4800">
                <a:solidFill>
                  <a:schemeClr val="bg1"/>
                </a:solidFill>
                <a:latin typeface="Myriad Pro Semibold"/>
              </a:rPr>
              <a:t>rioritized</a:t>
            </a:r>
          </a:p>
        </p:txBody>
      </p:sp>
      <p:sp>
        <p:nvSpPr>
          <p:cNvPr id="129" name="Rectangle 128"/>
          <p:cNvSpPr/>
          <p:nvPr/>
        </p:nvSpPr>
        <p:spPr>
          <a:xfrm>
            <a:off x="3390900" y="2413000"/>
            <a:ext cx="5676900" cy="6731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4.44444E-6 -4.81481E-6 L -0.43194 0.00186 " pathEditMode="relative" rAng="0" ptsTypes="AA">
                                      <p:cBhvr>
                                        <p:cTn id="6" dur="2000" fill="hold"/>
                                        <p:tgtEl>
                                          <p:spTgt spid="3"/>
                                        </p:tgtEl>
                                        <p:attrNameLst>
                                          <p:attrName>ppt_x</p:attrName>
                                          <p:attrName>ppt_y</p:attrName>
                                        </p:attrNameLst>
                                      </p:cBhvr>
                                      <p:rCtr x="-216" y="1"/>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1.11111E-6 1.11111E-6 L -0.25138 1.11111E-6 " pathEditMode="relative" ptsTypes="AA">
                                      <p:cBhvr>
                                        <p:cTn id="9"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yriad Pro Semibold"/>
            </a:endParaRPr>
          </a:p>
        </p:txBody>
      </p:sp>
      <p:sp>
        <p:nvSpPr>
          <p:cNvPr id="52" name="Text Box 379"/>
          <p:cNvSpPr txBox="1">
            <a:spLocks noChangeArrowheads="1"/>
          </p:cNvSpPr>
          <p:nvPr/>
        </p:nvSpPr>
        <p:spPr bwMode="auto">
          <a:xfrm>
            <a:off x="352425" y="6531652"/>
            <a:ext cx="2924175" cy="367195"/>
          </a:xfrm>
          <a:prstGeom prst="rect">
            <a:avLst/>
          </a:prstGeom>
          <a:noFill/>
          <a:ln w="9525">
            <a:noFill/>
            <a:miter lim="800000"/>
            <a:headEnd/>
            <a:tailEnd/>
          </a:ln>
          <a:effectLst/>
        </p:spPr>
        <p:txBody>
          <a:bodyPr wrap="square">
            <a:prstTxWarp prst="textNoShape">
              <a:avLst/>
            </a:prstTxWarp>
            <a:spAutoFit/>
          </a:bodyPr>
          <a:lstStyle/>
          <a:p>
            <a:pPr algn="ctr">
              <a:lnSpc>
                <a:spcPts val="1880"/>
              </a:lnSpc>
            </a:pPr>
            <a:r>
              <a:rPr lang="en-US" sz="2800">
                <a:solidFill>
                  <a:schemeClr val="bg1"/>
                </a:solidFill>
                <a:latin typeface="Myriad Pro Semibold"/>
              </a:rPr>
              <a:t>Product Backlog</a:t>
            </a:r>
          </a:p>
        </p:txBody>
      </p:sp>
      <p:sp>
        <p:nvSpPr>
          <p:cNvPr id="58"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0" name="TextBox 59"/>
          <p:cNvSpPr txBox="1"/>
          <p:nvPr/>
        </p:nvSpPr>
        <p:spPr>
          <a:xfrm>
            <a:off x="1079500" y="1890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2"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3" name="TextBox 62"/>
          <p:cNvSpPr txBox="1"/>
          <p:nvPr/>
        </p:nvSpPr>
        <p:spPr>
          <a:xfrm>
            <a:off x="1079500" y="1122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4"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5" name="TextBox 64"/>
          <p:cNvSpPr txBox="1"/>
          <p:nvPr/>
        </p:nvSpPr>
        <p:spPr>
          <a:xfrm>
            <a:off x="1079500" y="3599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70" name="Rectangle 217"/>
          <p:cNvSpPr>
            <a:spLocks noChangeArrowheads="1"/>
          </p:cNvSpPr>
          <p:nvPr/>
        </p:nvSpPr>
        <p:spPr bwMode="auto">
          <a:xfrm>
            <a:off x="1084262" y="24155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74" name="TextBox 73"/>
          <p:cNvSpPr txBox="1"/>
          <p:nvPr/>
        </p:nvSpPr>
        <p:spPr>
          <a:xfrm>
            <a:off x="1079500" y="2487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115" name="Group 114"/>
          <p:cNvGrpSpPr/>
          <p:nvPr/>
        </p:nvGrpSpPr>
        <p:grpSpPr>
          <a:xfrm>
            <a:off x="1069319" y="2809862"/>
            <a:ext cx="1646927" cy="394938"/>
            <a:chOff x="1069319" y="2809862"/>
            <a:chExt cx="1646927" cy="394938"/>
          </a:xfrm>
        </p:grpSpPr>
        <p:sp>
          <p:nvSpPr>
            <p:cNvPr id="71" name="Rectangle 217"/>
            <p:cNvSpPr>
              <a:spLocks noChangeArrowheads="1"/>
            </p:cNvSpPr>
            <p:nvPr/>
          </p:nvSpPr>
          <p:spPr bwMode="auto">
            <a:xfrm>
              <a:off x="1084262" y="2809862"/>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75" name="TextBox 74"/>
            <p:cNvSpPr txBox="1"/>
            <p:nvPr/>
          </p:nvSpPr>
          <p:spPr>
            <a:xfrm>
              <a:off x="1069319" y="28753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5" name="Group 80"/>
          <p:cNvGrpSpPr/>
          <p:nvPr/>
        </p:nvGrpSpPr>
        <p:grpSpPr>
          <a:xfrm>
            <a:off x="1079500" y="1632500"/>
            <a:ext cx="1612900" cy="796811"/>
            <a:chOff x="1079500" y="1632500"/>
            <a:chExt cx="1612900" cy="796811"/>
          </a:xfrm>
        </p:grpSpPr>
        <p:sp>
          <p:nvSpPr>
            <p:cNvPr id="82"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3" name="Rectangle 217"/>
            <p:cNvSpPr>
              <a:spLocks noChangeArrowheads="1"/>
            </p:cNvSpPr>
            <p:nvPr/>
          </p:nvSpPr>
          <p:spPr bwMode="auto">
            <a:xfrm>
              <a:off x="1084262" y="16532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4" name="Rectangle 217"/>
            <p:cNvSpPr>
              <a:spLocks noChangeArrowheads="1"/>
            </p:cNvSpPr>
            <p:nvPr/>
          </p:nvSpPr>
          <p:spPr bwMode="auto">
            <a:xfrm>
              <a:off x="1084262" y="20343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5" name="TextBox 84"/>
            <p:cNvSpPr txBox="1"/>
            <p:nvPr/>
          </p:nvSpPr>
          <p:spPr>
            <a:xfrm>
              <a:off x="1079500" y="21001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86" name="TextBox 85"/>
            <p:cNvSpPr txBox="1"/>
            <p:nvPr/>
          </p:nvSpPr>
          <p:spPr>
            <a:xfrm>
              <a:off x="1079500" y="1718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6" name="Group 86"/>
          <p:cNvGrpSpPr/>
          <p:nvPr/>
        </p:nvGrpSpPr>
        <p:grpSpPr>
          <a:xfrm>
            <a:off x="1069319" y="863946"/>
            <a:ext cx="1646927" cy="789254"/>
            <a:chOff x="1069319" y="863946"/>
            <a:chExt cx="1646927" cy="789254"/>
          </a:xfrm>
        </p:grpSpPr>
        <p:sp>
          <p:nvSpPr>
            <p:cNvPr id="89" name="Rectangle 217"/>
            <p:cNvSpPr>
              <a:spLocks noChangeArrowheads="1"/>
            </p:cNvSpPr>
            <p:nvPr/>
          </p:nvSpPr>
          <p:spPr bwMode="auto">
            <a:xfrm>
              <a:off x="1084262" y="8639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0" name="Rectangle 217"/>
            <p:cNvSpPr>
              <a:spLocks noChangeArrowheads="1"/>
            </p:cNvSpPr>
            <p:nvPr/>
          </p:nvSpPr>
          <p:spPr bwMode="auto">
            <a:xfrm>
              <a:off x="1084262" y="1258262"/>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1" name="TextBox 90"/>
            <p:cNvSpPr txBox="1"/>
            <p:nvPr/>
          </p:nvSpPr>
          <p:spPr>
            <a:xfrm>
              <a:off x="1079500" y="9383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92" name="TextBox 91"/>
            <p:cNvSpPr txBox="1"/>
            <p:nvPr/>
          </p:nvSpPr>
          <p:spPr>
            <a:xfrm>
              <a:off x="1069319" y="132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7" name="Group 92"/>
          <p:cNvGrpSpPr/>
          <p:nvPr/>
        </p:nvGrpSpPr>
        <p:grpSpPr>
          <a:xfrm>
            <a:off x="1079500" y="101600"/>
            <a:ext cx="1612900" cy="776111"/>
            <a:chOff x="1079500" y="101600"/>
            <a:chExt cx="1612900" cy="776111"/>
          </a:xfrm>
        </p:grpSpPr>
        <p:sp>
          <p:nvSpPr>
            <p:cNvPr id="94" name="Rectangle 217"/>
            <p:cNvSpPr>
              <a:spLocks noChangeArrowheads="1"/>
            </p:cNvSpPr>
            <p:nvPr/>
          </p:nvSpPr>
          <p:spPr bwMode="auto">
            <a:xfrm>
              <a:off x="1084262" y="1016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7" name="Rectangle 217"/>
            <p:cNvSpPr>
              <a:spLocks noChangeArrowheads="1"/>
            </p:cNvSpPr>
            <p:nvPr/>
          </p:nvSpPr>
          <p:spPr bwMode="auto">
            <a:xfrm>
              <a:off x="1084262" y="4827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11" name="TextBox 110"/>
            <p:cNvSpPr txBox="1"/>
            <p:nvPr/>
          </p:nvSpPr>
          <p:spPr>
            <a:xfrm>
              <a:off x="1079500" y="550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112" name="TextBox 111"/>
            <p:cNvSpPr txBox="1"/>
            <p:nvPr/>
          </p:nvSpPr>
          <p:spPr>
            <a:xfrm>
              <a:off x="1079500" y="1694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114" name="Group 113"/>
          <p:cNvGrpSpPr/>
          <p:nvPr/>
        </p:nvGrpSpPr>
        <p:grpSpPr>
          <a:xfrm>
            <a:off x="679450" y="3194900"/>
            <a:ext cx="2256654" cy="3207635"/>
            <a:chOff x="679450" y="3194900"/>
            <a:chExt cx="2256654" cy="3207635"/>
          </a:xfrm>
        </p:grpSpPr>
        <p:sp>
          <p:nvSpPr>
            <p:cNvPr id="166" name="TextBox 165"/>
            <p:cNvSpPr txBox="1"/>
            <p:nvPr/>
          </p:nvSpPr>
          <p:spPr>
            <a:xfrm>
              <a:off x="846821" y="5829300"/>
              <a:ext cx="2089283"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2" name="Group 110"/>
            <p:cNvGrpSpPr/>
            <p:nvPr/>
          </p:nvGrpSpPr>
          <p:grpSpPr>
            <a:xfrm>
              <a:off x="679450" y="6213093"/>
              <a:ext cx="2015693" cy="189442"/>
              <a:chOff x="3257550" y="4041393"/>
              <a:chExt cx="1593849" cy="189442"/>
            </a:xfrm>
          </p:grpSpPr>
          <p:sp>
            <p:nvSpPr>
              <p:cNvPr id="73" name="Rectangle 72"/>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hord 7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hord 87"/>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hord 94"/>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hord 99"/>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hord 102"/>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Chord 103"/>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Chord 104"/>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219"/>
            <p:cNvSpPr>
              <a:spLocks noChangeArrowheads="1"/>
            </p:cNvSpPr>
            <p:nvPr/>
          </p:nvSpPr>
          <p:spPr bwMode="auto">
            <a:xfrm>
              <a:off x="1084262" y="5524500"/>
              <a:ext cx="1608138" cy="8128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1" name="Rectangle 219"/>
            <p:cNvSpPr>
              <a:spLocks noChangeArrowheads="1"/>
            </p:cNvSpPr>
            <p:nvPr/>
          </p:nvSpPr>
          <p:spPr bwMode="auto">
            <a:xfrm>
              <a:off x="1084262" y="3963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64" name="TextBox 163"/>
            <p:cNvSpPr txBox="1"/>
            <p:nvPr/>
          </p:nvSpPr>
          <p:spPr>
            <a:xfrm>
              <a:off x="1079500" y="4221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3" name="Group 114"/>
            <p:cNvGrpSpPr/>
            <p:nvPr/>
          </p:nvGrpSpPr>
          <p:grpSpPr>
            <a:xfrm>
              <a:off x="1069319" y="4713200"/>
              <a:ext cx="1646927" cy="806400"/>
              <a:chOff x="1069319" y="4713200"/>
              <a:chExt cx="1646927" cy="806400"/>
            </a:xfrm>
          </p:grpSpPr>
          <p:sp>
            <p:nvSpPr>
              <p:cNvPr id="137" name="Rectangle 219"/>
              <p:cNvSpPr>
                <a:spLocks noChangeArrowheads="1"/>
              </p:cNvSpPr>
              <p:nvPr/>
            </p:nvSpPr>
            <p:spPr bwMode="auto">
              <a:xfrm>
                <a:off x="1084262" y="4713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65" name="TextBox 164"/>
              <p:cNvSpPr txBox="1"/>
              <p:nvPr/>
            </p:nvSpPr>
            <p:spPr>
              <a:xfrm>
                <a:off x="1069319" y="4990400"/>
                <a:ext cx="1646927" cy="256480"/>
              </a:xfrm>
              <a:prstGeom prst="rect">
                <a:avLst/>
              </a:prstGeom>
              <a:noFill/>
            </p:spPr>
            <p:txBody>
              <a:bodyPr wrap="square" rtlCol="0">
                <a:spAutoFit/>
              </a:bodyPr>
              <a:lstStyle/>
              <a:p>
                <a:pPr algn="ctr">
                  <a:lnSpc>
                    <a:spcPts val="1240"/>
                  </a:lnSpc>
                </a:pPr>
                <a:r>
                  <a:rPr lang="en-US" sz="1400">
                    <a:solidFill>
                      <a:srgbClr val="FFFFFF"/>
                    </a:solidFill>
                  </a:rPr>
                  <a:t>New Feature</a:t>
                </a:r>
              </a:p>
            </p:txBody>
          </p:sp>
        </p:grpSp>
        <p:sp>
          <p:nvSpPr>
            <p:cNvPr id="56" name="Rectangle 219"/>
            <p:cNvSpPr>
              <a:spLocks noChangeArrowheads="1"/>
            </p:cNvSpPr>
            <p:nvPr/>
          </p:nvSpPr>
          <p:spPr bwMode="auto">
            <a:xfrm>
              <a:off x="1084262" y="3194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7" name="TextBox 56"/>
            <p:cNvSpPr txBox="1"/>
            <p:nvPr/>
          </p:nvSpPr>
          <p:spPr>
            <a:xfrm>
              <a:off x="1079500" y="3453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113" name="TextBox 112"/>
            <p:cNvSpPr txBox="1"/>
            <p:nvPr/>
          </p:nvSpPr>
          <p:spPr>
            <a:xfrm>
              <a:off x="1056619" y="581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9" name="Group 116"/>
          <p:cNvGrpSpPr/>
          <p:nvPr/>
        </p:nvGrpSpPr>
        <p:grpSpPr>
          <a:xfrm>
            <a:off x="1080016" y="50800"/>
            <a:ext cx="1612384" cy="1645200"/>
            <a:chOff x="1080016" y="50800"/>
            <a:chExt cx="1612384" cy="1626086"/>
          </a:xfrm>
        </p:grpSpPr>
        <p:sp>
          <p:nvSpPr>
            <p:cNvPr id="119"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r>
                <a:rPr lang="en-US" sz="800" b="1">
                  <a:solidFill>
                    <a:srgbClr val="FFFFFF"/>
                  </a:solidFill>
                  <a:latin typeface="Myriad Pro Semibold"/>
                </a:rPr>
                <a:t>2</a:t>
              </a:r>
            </a:p>
          </p:txBody>
        </p:sp>
        <p:sp>
          <p:nvSpPr>
            <p:cNvPr id="120" name="TextBox 119"/>
            <p:cNvSpPr txBox="1"/>
            <p:nvPr/>
          </p:nvSpPr>
          <p:spPr>
            <a:xfrm>
              <a:off x="1562100" y="11222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1"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2" name="TextBox 121"/>
            <p:cNvSpPr txBox="1"/>
            <p:nvPr/>
          </p:nvSpPr>
          <p:spPr>
            <a:xfrm>
              <a:off x="1562100" y="3599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3" name="Rectangle 216"/>
            <p:cNvSpPr>
              <a:spLocks noChangeArrowheads="1"/>
            </p:cNvSpPr>
            <p:nvPr/>
          </p:nvSpPr>
          <p:spPr bwMode="auto">
            <a:xfrm>
              <a:off x="1084262" y="1327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6" name="Rectangle 217"/>
            <p:cNvSpPr>
              <a:spLocks noChangeArrowheads="1"/>
            </p:cNvSpPr>
            <p:nvPr/>
          </p:nvSpPr>
          <p:spPr bwMode="auto">
            <a:xfrm>
              <a:off x="1084262" y="1479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8" name="Rectangle 215"/>
            <p:cNvSpPr>
              <a:spLocks noChangeArrowheads="1"/>
            </p:cNvSpPr>
            <p:nvPr/>
          </p:nvSpPr>
          <p:spPr bwMode="auto">
            <a:xfrm>
              <a:off x="1084262" y="1174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0" name="Rectangle 214"/>
            <p:cNvSpPr>
              <a:spLocks noChangeArrowheads="1"/>
            </p:cNvSpPr>
            <p:nvPr/>
          </p:nvSpPr>
          <p:spPr bwMode="auto">
            <a:xfrm>
              <a:off x="1080016" y="1022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6" name="Rectangle 220"/>
            <p:cNvSpPr>
              <a:spLocks noChangeArrowheads="1"/>
            </p:cNvSpPr>
            <p:nvPr/>
          </p:nvSpPr>
          <p:spPr bwMode="auto">
            <a:xfrm>
              <a:off x="1080016" y="107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8" name="Rectangle 221"/>
            <p:cNvSpPr>
              <a:spLocks noChangeArrowheads="1"/>
            </p:cNvSpPr>
            <p:nvPr/>
          </p:nvSpPr>
          <p:spPr bwMode="auto">
            <a:xfrm>
              <a:off x="1080016" y="260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9" name="Rectangle 222"/>
            <p:cNvSpPr>
              <a:spLocks noChangeArrowheads="1"/>
            </p:cNvSpPr>
            <p:nvPr/>
          </p:nvSpPr>
          <p:spPr bwMode="auto">
            <a:xfrm>
              <a:off x="1080016" y="412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0" name="Rectangle 223"/>
            <p:cNvSpPr>
              <a:spLocks noChangeArrowheads="1"/>
            </p:cNvSpPr>
            <p:nvPr/>
          </p:nvSpPr>
          <p:spPr bwMode="auto">
            <a:xfrm>
              <a:off x="1080016" y="565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1" name="Rectangle 224"/>
            <p:cNvSpPr>
              <a:spLocks noChangeArrowheads="1"/>
            </p:cNvSpPr>
            <p:nvPr/>
          </p:nvSpPr>
          <p:spPr bwMode="auto">
            <a:xfrm>
              <a:off x="1080016" y="717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2" name="Rectangle 225"/>
            <p:cNvSpPr>
              <a:spLocks noChangeArrowheads="1"/>
            </p:cNvSpPr>
            <p:nvPr/>
          </p:nvSpPr>
          <p:spPr bwMode="auto">
            <a:xfrm>
              <a:off x="1080016" y="869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3" name="TextBox 142"/>
            <p:cNvSpPr txBox="1"/>
            <p:nvPr/>
          </p:nvSpPr>
          <p:spPr>
            <a:xfrm>
              <a:off x="1612900" y="50800"/>
              <a:ext cx="530915" cy="1626086"/>
            </a:xfrm>
            <a:prstGeom prst="rect">
              <a:avLst/>
            </a:prstGeom>
            <a:noFill/>
          </p:spPr>
          <p:txBody>
            <a:bodyPr wrap="none" rtlCol="0">
              <a:spAutoFit/>
            </a:bodyPr>
            <a:lstStyle/>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p:txBody>
        </p:sp>
      </p:grpSp>
      <p:sp>
        <p:nvSpPr>
          <p:cNvPr id="118" name="TextBox 117"/>
          <p:cNvSpPr txBox="1"/>
          <p:nvPr/>
        </p:nvSpPr>
        <p:spPr>
          <a:xfrm>
            <a:off x="2938611" y="50800"/>
            <a:ext cx="6205389" cy="3046988"/>
          </a:xfrm>
          <a:prstGeom prst="rect">
            <a:avLst/>
          </a:prstGeom>
          <a:noFill/>
          <a:effectLst/>
        </p:spPr>
        <p:txBody>
          <a:bodyPr wrap="none" rtlCol="0">
            <a:spAutoFit/>
          </a:bodyPr>
          <a:lstStyle/>
          <a:p>
            <a:r>
              <a:rPr lang="en-US" sz="4800" u="sng">
                <a:solidFill>
                  <a:schemeClr val="bg1"/>
                </a:solidFill>
                <a:latin typeface="Myriad Pro Semibold"/>
              </a:rPr>
              <a:t>D</a:t>
            </a:r>
            <a:r>
              <a:rPr lang="en-US" sz="4800">
                <a:solidFill>
                  <a:schemeClr val="bg1"/>
                </a:solidFill>
                <a:latin typeface="Myriad Pro Semibold"/>
              </a:rPr>
              <a:t>etailed appropriately</a:t>
            </a:r>
          </a:p>
          <a:p>
            <a:r>
              <a:rPr lang="en-US" sz="4800" u="sng">
                <a:solidFill>
                  <a:schemeClr val="bg1"/>
                </a:solidFill>
                <a:latin typeface="Myriad Pro Semibold"/>
              </a:rPr>
              <a:t>E</a:t>
            </a:r>
            <a:r>
              <a:rPr lang="en-US" sz="4800">
                <a:solidFill>
                  <a:schemeClr val="bg1"/>
                </a:solidFill>
                <a:latin typeface="Myriad Pro Semibold"/>
              </a:rPr>
              <a:t>stimated</a:t>
            </a:r>
          </a:p>
          <a:p>
            <a:r>
              <a:rPr lang="en-US" sz="4800" u="sng">
                <a:solidFill>
                  <a:schemeClr val="bg1"/>
                </a:solidFill>
                <a:latin typeface="Myriad Pro Semibold"/>
              </a:rPr>
              <a:t>E</a:t>
            </a:r>
            <a:r>
              <a:rPr lang="en-US" sz="4800">
                <a:solidFill>
                  <a:schemeClr val="bg1"/>
                </a:solidFill>
                <a:latin typeface="Myriad Pro Semibold"/>
              </a:rPr>
              <a:t>mergent</a:t>
            </a:r>
          </a:p>
          <a:p>
            <a:r>
              <a:rPr lang="en-US" sz="4800" u="sng">
                <a:solidFill>
                  <a:schemeClr val="bg1"/>
                </a:solidFill>
                <a:latin typeface="Myriad Pro Semibold"/>
              </a:rPr>
              <a:t>P</a:t>
            </a:r>
            <a:r>
              <a:rPr lang="en-US" sz="4800">
                <a:solidFill>
                  <a:schemeClr val="bg1"/>
                </a:solidFill>
                <a:latin typeface="Myriad Pro Semibold"/>
              </a:rPr>
              <a:t>rioritized</a:t>
            </a:r>
          </a:p>
        </p:txBody>
      </p:sp>
      <p:sp>
        <p:nvSpPr>
          <p:cNvPr id="129" name="Rectangle 128"/>
          <p:cNvSpPr/>
          <p:nvPr/>
        </p:nvSpPr>
        <p:spPr>
          <a:xfrm>
            <a:off x="3390900" y="2413000"/>
            <a:ext cx="5676900" cy="6731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4.44444E-6 0.00046 L -0.43194 0.00231 " pathEditMode="relative" rAng="0" ptsTypes="AA">
                                      <p:cBhvr>
                                        <p:cTn id="6" dur="2000" fill="hold"/>
                                        <p:tgtEl>
                                          <p:spTgt spid="115"/>
                                        </p:tgtEl>
                                        <p:attrNameLst>
                                          <p:attrName>ppt_x</p:attrName>
                                          <p:attrName>ppt_y</p:attrName>
                                        </p:attrNameLst>
                                      </p:cBhvr>
                                      <p:rCtr x="-216" y="1"/>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6.66667E-6 -3.7037E-6 L 6.66667E-6 -0.05671 " pathEditMode="relative" ptsTypes="AA">
                                      <p:cBhvr>
                                        <p:cTn id="9" dur="2000" fill="hold"/>
                                        <p:tgtEl>
                                          <p:spTgt spid="1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yriad Pro Semibold"/>
            </a:endParaRPr>
          </a:p>
        </p:txBody>
      </p:sp>
      <p:sp>
        <p:nvSpPr>
          <p:cNvPr id="52" name="Text Box 379"/>
          <p:cNvSpPr txBox="1">
            <a:spLocks noChangeArrowheads="1"/>
          </p:cNvSpPr>
          <p:nvPr/>
        </p:nvSpPr>
        <p:spPr bwMode="auto">
          <a:xfrm>
            <a:off x="352425" y="6531652"/>
            <a:ext cx="2924175" cy="367195"/>
          </a:xfrm>
          <a:prstGeom prst="rect">
            <a:avLst/>
          </a:prstGeom>
          <a:noFill/>
          <a:ln w="9525">
            <a:noFill/>
            <a:miter lim="800000"/>
            <a:headEnd/>
            <a:tailEnd/>
          </a:ln>
          <a:effectLst/>
        </p:spPr>
        <p:txBody>
          <a:bodyPr wrap="square">
            <a:prstTxWarp prst="textNoShape">
              <a:avLst/>
            </a:prstTxWarp>
            <a:spAutoFit/>
          </a:bodyPr>
          <a:lstStyle/>
          <a:p>
            <a:pPr algn="ctr">
              <a:lnSpc>
                <a:spcPts val="1880"/>
              </a:lnSpc>
            </a:pPr>
            <a:r>
              <a:rPr lang="en-US" sz="2800">
                <a:solidFill>
                  <a:schemeClr val="bg1"/>
                </a:solidFill>
                <a:latin typeface="Myriad Pro Semibold"/>
              </a:rPr>
              <a:t>Product Backlog</a:t>
            </a:r>
          </a:p>
        </p:txBody>
      </p:sp>
      <p:sp>
        <p:nvSpPr>
          <p:cNvPr id="58"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0" name="TextBox 59"/>
          <p:cNvSpPr txBox="1"/>
          <p:nvPr/>
        </p:nvSpPr>
        <p:spPr>
          <a:xfrm>
            <a:off x="1079500" y="1890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2"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3" name="TextBox 62"/>
          <p:cNvSpPr txBox="1"/>
          <p:nvPr/>
        </p:nvSpPr>
        <p:spPr>
          <a:xfrm>
            <a:off x="1079500" y="11222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64"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65" name="TextBox 64"/>
          <p:cNvSpPr txBox="1"/>
          <p:nvPr/>
        </p:nvSpPr>
        <p:spPr>
          <a:xfrm>
            <a:off x="1079500" y="3599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70" name="Rectangle 217"/>
          <p:cNvSpPr>
            <a:spLocks noChangeArrowheads="1"/>
          </p:cNvSpPr>
          <p:nvPr/>
        </p:nvSpPr>
        <p:spPr bwMode="auto">
          <a:xfrm>
            <a:off x="1084262" y="24155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74" name="TextBox 73"/>
          <p:cNvSpPr txBox="1"/>
          <p:nvPr/>
        </p:nvSpPr>
        <p:spPr>
          <a:xfrm>
            <a:off x="1079500" y="2487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2" name="Group 80"/>
          <p:cNvGrpSpPr/>
          <p:nvPr/>
        </p:nvGrpSpPr>
        <p:grpSpPr>
          <a:xfrm>
            <a:off x="1079500" y="1632500"/>
            <a:ext cx="1612900" cy="796811"/>
            <a:chOff x="1079500" y="1632500"/>
            <a:chExt cx="1612900" cy="796811"/>
          </a:xfrm>
        </p:grpSpPr>
        <p:sp>
          <p:nvSpPr>
            <p:cNvPr id="82" name="Rectangle 219"/>
            <p:cNvSpPr>
              <a:spLocks noChangeArrowheads="1"/>
            </p:cNvSpPr>
            <p:nvPr/>
          </p:nvSpPr>
          <p:spPr bwMode="auto">
            <a:xfrm>
              <a:off x="1084262" y="16325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3" name="Rectangle 217"/>
            <p:cNvSpPr>
              <a:spLocks noChangeArrowheads="1"/>
            </p:cNvSpPr>
            <p:nvPr/>
          </p:nvSpPr>
          <p:spPr bwMode="auto">
            <a:xfrm>
              <a:off x="1084262" y="16532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4" name="Rectangle 217"/>
            <p:cNvSpPr>
              <a:spLocks noChangeArrowheads="1"/>
            </p:cNvSpPr>
            <p:nvPr/>
          </p:nvSpPr>
          <p:spPr bwMode="auto">
            <a:xfrm>
              <a:off x="1084262" y="20343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5" name="TextBox 84"/>
            <p:cNvSpPr txBox="1"/>
            <p:nvPr/>
          </p:nvSpPr>
          <p:spPr>
            <a:xfrm>
              <a:off x="1079500" y="21001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86" name="TextBox 85"/>
            <p:cNvSpPr txBox="1"/>
            <p:nvPr/>
          </p:nvSpPr>
          <p:spPr>
            <a:xfrm>
              <a:off x="1079500" y="17188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3" name="Group 86"/>
          <p:cNvGrpSpPr/>
          <p:nvPr/>
        </p:nvGrpSpPr>
        <p:grpSpPr>
          <a:xfrm>
            <a:off x="1069319" y="863946"/>
            <a:ext cx="1646927" cy="789254"/>
            <a:chOff x="1069319" y="863946"/>
            <a:chExt cx="1646927" cy="789254"/>
          </a:xfrm>
        </p:grpSpPr>
        <p:sp>
          <p:nvSpPr>
            <p:cNvPr id="89" name="Rectangle 217"/>
            <p:cNvSpPr>
              <a:spLocks noChangeArrowheads="1"/>
            </p:cNvSpPr>
            <p:nvPr/>
          </p:nvSpPr>
          <p:spPr bwMode="auto">
            <a:xfrm>
              <a:off x="1084262" y="863946"/>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0" name="Rectangle 217"/>
            <p:cNvSpPr>
              <a:spLocks noChangeArrowheads="1"/>
            </p:cNvSpPr>
            <p:nvPr/>
          </p:nvSpPr>
          <p:spPr bwMode="auto">
            <a:xfrm>
              <a:off x="1084262" y="1258262"/>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1" name="TextBox 90"/>
            <p:cNvSpPr txBox="1"/>
            <p:nvPr/>
          </p:nvSpPr>
          <p:spPr>
            <a:xfrm>
              <a:off x="1079500" y="9383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92" name="TextBox 91"/>
            <p:cNvSpPr txBox="1"/>
            <p:nvPr/>
          </p:nvSpPr>
          <p:spPr>
            <a:xfrm>
              <a:off x="1069319" y="13259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grpSp>
        <p:nvGrpSpPr>
          <p:cNvPr id="4" name="Group 92"/>
          <p:cNvGrpSpPr/>
          <p:nvPr/>
        </p:nvGrpSpPr>
        <p:grpSpPr>
          <a:xfrm>
            <a:off x="1079500" y="101600"/>
            <a:ext cx="1612900" cy="776111"/>
            <a:chOff x="1079500" y="101600"/>
            <a:chExt cx="1612900" cy="776111"/>
          </a:xfrm>
        </p:grpSpPr>
        <p:sp>
          <p:nvSpPr>
            <p:cNvPr id="94" name="Rectangle 217"/>
            <p:cNvSpPr>
              <a:spLocks noChangeArrowheads="1"/>
            </p:cNvSpPr>
            <p:nvPr/>
          </p:nvSpPr>
          <p:spPr bwMode="auto">
            <a:xfrm>
              <a:off x="1084262" y="101600"/>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97" name="Rectangle 217"/>
            <p:cNvSpPr>
              <a:spLocks noChangeArrowheads="1"/>
            </p:cNvSpPr>
            <p:nvPr/>
          </p:nvSpPr>
          <p:spPr bwMode="auto">
            <a:xfrm>
              <a:off x="1084262" y="482773"/>
              <a:ext cx="1608138" cy="394938"/>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11" name="TextBox 110"/>
            <p:cNvSpPr txBox="1"/>
            <p:nvPr/>
          </p:nvSpPr>
          <p:spPr>
            <a:xfrm>
              <a:off x="1079500" y="5507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112" name="TextBox 111"/>
            <p:cNvSpPr txBox="1"/>
            <p:nvPr/>
          </p:nvSpPr>
          <p:spPr>
            <a:xfrm>
              <a:off x="1079500" y="1694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sp>
        <p:nvSpPr>
          <p:cNvPr id="166" name="TextBox 165"/>
          <p:cNvSpPr txBox="1"/>
          <p:nvPr/>
        </p:nvSpPr>
        <p:spPr>
          <a:xfrm>
            <a:off x="846821" y="5435600"/>
            <a:ext cx="2089283"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6" name="Group 110"/>
          <p:cNvGrpSpPr/>
          <p:nvPr/>
        </p:nvGrpSpPr>
        <p:grpSpPr>
          <a:xfrm>
            <a:off x="679450" y="5819393"/>
            <a:ext cx="2015693" cy="189442"/>
            <a:chOff x="3257550" y="4041393"/>
            <a:chExt cx="1593849" cy="189442"/>
          </a:xfrm>
        </p:grpSpPr>
        <p:sp>
          <p:nvSpPr>
            <p:cNvPr id="73" name="Rectangle 72"/>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hord 7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hord 87"/>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hord 94"/>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hord 99"/>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hord 102"/>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Chord 103"/>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Chord 104"/>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219"/>
          <p:cNvSpPr>
            <a:spLocks noChangeArrowheads="1"/>
          </p:cNvSpPr>
          <p:nvPr/>
        </p:nvSpPr>
        <p:spPr bwMode="auto">
          <a:xfrm>
            <a:off x="1084262" y="5130800"/>
            <a:ext cx="1608138" cy="8128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grpSp>
        <p:nvGrpSpPr>
          <p:cNvPr id="7" name="Group 114"/>
          <p:cNvGrpSpPr/>
          <p:nvPr/>
        </p:nvGrpSpPr>
        <p:grpSpPr>
          <a:xfrm>
            <a:off x="1069319" y="4319500"/>
            <a:ext cx="1646927" cy="806400"/>
            <a:chOff x="1069319" y="4713200"/>
            <a:chExt cx="1646927" cy="806400"/>
          </a:xfrm>
        </p:grpSpPr>
        <p:sp>
          <p:nvSpPr>
            <p:cNvPr id="137" name="Rectangle 219"/>
            <p:cNvSpPr>
              <a:spLocks noChangeArrowheads="1"/>
            </p:cNvSpPr>
            <p:nvPr/>
          </p:nvSpPr>
          <p:spPr bwMode="auto">
            <a:xfrm>
              <a:off x="1084262" y="4713200"/>
              <a:ext cx="1608138" cy="806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65" name="TextBox 164"/>
            <p:cNvSpPr txBox="1"/>
            <p:nvPr/>
          </p:nvSpPr>
          <p:spPr>
            <a:xfrm>
              <a:off x="1069319" y="4990400"/>
              <a:ext cx="1646927" cy="256480"/>
            </a:xfrm>
            <a:prstGeom prst="rect">
              <a:avLst/>
            </a:prstGeom>
            <a:noFill/>
          </p:spPr>
          <p:txBody>
            <a:bodyPr wrap="square" rtlCol="0">
              <a:spAutoFit/>
            </a:bodyPr>
            <a:lstStyle/>
            <a:p>
              <a:pPr algn="ctr">
                <a:lnSpc>
                  <a:spcPts val="1240"/>
                </a:lnSpc>
              </a:pPr>
              <a:r>
                <a:rPr lang="en-US" sz="1400">
                  <a:solidFill>
                    <a:srgbClr val="FFFFFF"/>
                  </a:solidFill>
                </a:rPr>
                <a:t>New Feature</a:t>
              </a:r>
            </a:p>
          </p:txBody>
        </p:sp>
      </p:grpSp>
      <p:sp>
        <p:nvSpPr>
          <p:cNvPr id="56" name="Rectangle 219"/>
          <p:cNvSpPr>
            <a:spLocks noChangeArrowheads="1"/>
          </p:cNvSpPr>
          <p:nvPr/>
        </p:nvSpPr>
        <p:spPr bwMode="auto">
          <a:xfrm>
            <a:off x="1084262" y="28012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57" name="TextBox 56"/>
          <p:cNvSpPr txBox="1"/>
          <p:nvPr/>
        </p:nvSpPr>
        <p:spPr>
          <a:xfrm>
            <a:off x="1079500" y="30595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sp>
        <p:nvSpPr>
          <p:cNvPr id="113" name="TextBox 112"/>
          <p:cNvSpPr txBox="1"/>
          <p:nvPr/>
        </p:nvSpPr>
        <p:spPr>
          <a:xfrm>
            <a:off x="1056619" y="5422200"/>
            <a:ext cx="1646927"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nvGrpSpPr>
          <p:cNvPr id="9" name="Group 116"/>
          <p:cNvGrpSpPr/>
          <p:nvPr/>
        </p:nvGrpSpPr>
        <p:grpSpPr>
          <a:xfrm>
            <a:off x="1080016" y="50800"/>
            <a:ext cx="1612384" cy="1645200"/>
            <a:chOff x="1080016" y="50800"/>
            <a:chExt cx="1612384" cy="1626086"/>
          </a:xfrm>
        </p:grpSpPr>
        <p:sp>
          <p:nvSpPr>
            <p:cNvPr id="119" name="Rectangle 219"/>
            <p:cNvSpPr>
              <a:spLocks noChangeArrowheads="1"/>
            </p:cNvSpPr>
            <p:nvPr/>
          </p:nvSpPr>
          <p:spPr bwMode="auto">
            <a:xfrm>
              <a:off x="1084262" y="8639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r>
                <a:rPr lang="en-US" sz="800" b="1">
                  <a:solidFill>
                    <a:srgbClr val="FFFFFF"/>
                  </a:solidFill>
                  <a:latin typeface="Myriad Pro Semibold"/>
                </a:rPr>
                <a:t>2</a:t>
              </a:r>
            </a:p>
          </p:txBody>
        </p:sp>
        <p:sp>
          <p:nvSpPr>
            <p:cNvPr id="120" name="TextBox 119"/>
            <p:cNvSpPr txBox="1"/>
            <p:nvPr/>
          </p:nvSpPr>
          <p:spPr>
            <a:xfrm>
              <a:off x="1562100" y="11222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1" name="Rectangle 219"/>
            <p:cNvSpPr>
              <a:spLocks noChangeArrowheads="1"/>
            </p:cNvSpPr>
            <p:nvPr/>
          </p:nvSpPr>
          <p:spPr bwMode="auto">
            <a:xfrm>
              <a:off x="1084262" y="1016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2" name="TextBox 121"/>
            <p:cNvSpPr txBox="1"/>
            <p:nvPr/>
          </p:nvSpPr>
          <p:spPr>
            <a:xfrm>
              <a:off x="1562100" y="359900"/>
              <a:ext cx="607859" cy="243152"/>
            </a:xfrm>
            <a:prstGeom prst="rect">
              <a:avLst/>
            </a:prstGeom>
            <a:noFill/>
          </p:spPr>
          <p:txBody>
            <a:bodyPr wrap="square" rtlCol="0">
              <a:spAutoFit/>
            </a:bodyPr>
            <a:lstStyle/>
            <a:p>
              <a:pPr algn="ctr">
                <a:lnSpc>
                  <a:spcPts val="1240"/>
                </a:lnSpc>
              </a:pPr>
              <a:r>
                <a:rPr lang="en-US" sz="800">
                  <a:solidFill>
                    <a:srgbClr val="FFFFFF"/>
                  </a:solidFill>
                </a:rPr>
                <a:t>Feature</a:t>
              </a:r>
            </a:p>
          </p:txBody>
        </p:sp>
        <p:sp>
          <p:nvSpPr>
            <p:cNvPr id="123" name="Rectangle 216"/>
            <p:cNvSpPr>
              <a:spLocks noChangeArrowheads="1"/>
            </p:cNvSpPr>
            <p:nvPr/>
          </p:nvSpPr>
          <p:spPr bwMode="auto">
            <a:xfrm>
              <a:off x="1084262" y="1327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6" name="Rectangle 217"/>
            <p:cNvSpPr>
              <a:spLocks noChangeArrowheads="1"/>
            </p:cNvSpPr>
            <p:nvPr/>
          </p:nvSpPr>
          <p:spPr bwMode="auto">
            <a:xfrm>
              <a:off x="1084262" y="1479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28" name="Rectangle 215"/>
            <p:cNvSpPr>
              <a:spLocks noChangeArrowheads="1"/>
            </p:cNvSpPr>
            <p:nvPr/>
          </p:nvSpPr>
          <p:spPr bwMode="auto">
            <a:xfrm>
              <a:off x="1084262" y="1174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0" name="Rectangle 214"/>
            <p:cNvSpPr>
              <a:spLocks noChangeArrowheads="1"/>
            </p:cNvSpPr>
            <p:nvPr/>
          </p:nvSpPr>
          <p:spPr bwMode="auto">
            <a:xfrm>
              <a:off x="1080016" y="1022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6" name="Rectangle 220"/>
            <p:cNvSpPr>
              <a:spLocks noChangeArrowheads="1"/>
            </p:cNvSpPr>
            <p:nvPr/>
          </p:nvSpPr>
          <p:spPr bwMode="auto">
            <a:xfrm>
              <a:off x="1080016" y="107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8" name="Rectangle 221"/>
            <p:cNvSpPr>
              <a:spLocks noChangeArrowheads="1"/>
            </p:cNvSpPr>
            <p:nvPr/>
          </p:nvSpPr>
          <p:spPr bwMode="auto">
            <a:xfrm>
              <a:off x="1080016" y="2603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39" name="Rectangle 222"/>
            <p:cNvSpPr>
              <a:spLocks noChangeArrowheads="1"/>
            </p:cNvSpPr>
            <p:nvPr/>
          </p:nvSpPr>
          <p:spPr bwMode="auto">
            <a:xfrm>
              <a:off x="1080016" y="4127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0" name="Rectangle 223"/>
            <p:cNvSpPr>
              <a:spLocks noChangeArrowheads="1"/>
            </p:cNvSpPr>
            <p:nvPr/>
          </p:nvSpPr>
          <p:spPr bwMode="auto">
            <a:xfrm>
              <a:off x="1080016" y="5651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1" name="Rectangle 224"/>
            <p:cNvSpPr>
              <a:spLocks noChangeArrowheads="1"/>
            </p:cNvSpPr>
            <p:nvPr/>
          </p:nvSpPr>
          <p:spPr bwMode="auto">
            <a:xfrm>
              <a:off x="1080016" y="7175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2" name="Rectangle 225"/>
            <p:cNvSpPr>
              <a:spLocks noChangeArrowheads="1"/>
            </p:cNvSpPr>
            <p:nvPr/>
          </p:nvSpPr>
          <p:spPr bwMode="auto">
            <a:xfrm>
              <a:off x="1080016" y="869950"/>
              <a:ext cx="1608138" cy="1524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143" name="TextBox 142"/>
            <p:cNvSpPr txBox="1"/>
            <p:nvPr/>
          </p:nvSpPr>
          <p:spPr>
            <a:xfrm>
              <a:off x="1612900" y="50800"/>
              <a:ext cx="530915" cy="1626086"/>
            </a:xfrm>
            <a:prstGeom prst="rect">
              <a:avLst/>
            </a:prstGeom>
            <a:noFill/>
          </p:spPr>
          <p:txBody>
            <a:bodyPr wrap="none" rtlCol="0">
              <a:spAutoFit/>
            </a:bodyPr>
            <a:lstStyle/>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a:p>
              <a:pPr>
                <a:lnSpc>
                  <a:spcPts val="1240"/>
                </a:lnSpc>
              </a:pPr>
              <a:r>
                <a:rPr lang="en-US" sz="800">
                  <a:solidFill>
                    <a:srgbClr val="FFFFFF"/>
                  </a:solidFill>
                </a:rPr>
                <a:t>Feature</a:t>
              </a:r>
            </a:p>
          </p:txBody>
        </p:sp>
      </p:grpSp>
      <p:sp>
        <p:nvSpPr>
          <p:cNvPr id="118" name="TextBox 117"/>
          <p:cNvSpPr txBox="1"/>
          <p:nvPr/>
        </p:nvSpPr>
        <p:spPr>
          <a:xfrm>
            <a:off x="2938611" y="50800"/>
            <a:ext cx="6205389" cy="3046988"/>
          </a:xfrm>
          <a:prstGeom prst="rect">
            <a:avLst/>
          </a:prstGeom>
          <a:noFill/>
          <a:effectLst/>
        </p:spPr>
        <p:txBody>
          <a:bodyPr wrap="none" rtlCol="0">
            <a:spAutoFit/>
          </a:bodyPr>
          <a:lstStyle/>
          <a:p>
            <a:r>
              <a:rPr lang="en-US" sz="4800" u="sng">
                <a:solidFill>
                  <a:schemeClr val="bg1"/>
                </a:solidFill>
                <a:latin typeface="Myriad Pro Semibold"/>
              </a:rPr>
              <a:t>D</a:t>
            </a:r>
            <a:r>
              <a:rPr lang="en-US" sz="4800">
                <a:solidFill>
                  <a:schemeClr val="bg1"/>
                </a:solidFill>
                <a:latin typeface="Myriad Pro Semibold"/>
              </a:rPr>
              <a:t>etailed appropriately</a:t>
            </a:r>
          </a:p>
          <a:p>
            <a:r>
              <a:rPr lang="en-US" sz="4800" u="sng">
                <a:solidFill>
                  <a:schemeClr val="bg1"/>
                </a:solidFill>
                <a:latin typeface="Myriad Pro Semibold"/>
              </a:rPr>
              <a:t>E</a:t>
            </a:r>
            <a:r>
              <a:rPr lang="en-US" sz="4800">
                <a:solidFill>
                  <a:schemeClr val="bg1"/>
                </a:solidFill>
                <a:latin typeface="Myriad Pro Semibold"/>
              </a:rPr>
              <a:t>stimated</a:t>
            </a:r>
          </a:p>
          <a:p>
            <a:r>
              <a:rPr lang="en-US" sz="4800" u="sng">
                <a:solidFill>
                  <a:schemeClr val="bg1"/>
                </a:solidFill>
                <a:latin typeface="Myriad Pro Semibold"/>
              </a:rPr>
              <a:t>E</a:t>
            </a:r>
            <a:r>
              <a:rPr lang="en-US" sz="4800">
                <a:solidFill>
                  <a:schemeClr val="bg1"/>
                </a:solidFill>
                <a:latin typeface="Myriad Pro Semibold"/>
              </a:rPr>
              <a:t>mergent</a:t>
            </a:r>
          </a:p>
          <a:p>
            <a:r>
              <a:rPr lang="en-US" sz="4800" u="sng">
                <a:solidFill>
                  <a:schemeClr val="bg1"/>
                </a:solidFill>
                <a:latin typeface="Myriad Pro Semibold"/>
              </a:rPr>
              <a:t>P</a:t>
            </a:r>
            <a:r>
              <a:rPr lang="en-US" sz="4800">
                <a:solidFill>
                  <a:schemeClr val="bg1"/>
                </a:solidFill>
                <a:latin typeface="Myriad Pro Semibold"/>
              </a:rPr>
              <a:t>rioritized</a:t>
            </a:r>
          </a:p>
        </p:txBody>
      </p:sp>
      <p:sp>
        <p:nvSpPr>
          <p:cNvPr id="129" name="Rectangle 128"/>
          <p:cNvSpPr/>
          <p:nvPr/>
        </p:nvSpPr>
        <p:spPr>
          <a:xfrm>
            <a:off x="3378200" y="2413000"/>
            <a:ext cx="5676900" cy="6731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0" name="Group 75"/>
          <p:cNvGrpSpPr/>
          <p:nvPr/>
        </p:nvGrpSpPr>
        <p:grpSpPr>
          <a:xfrm>
            <a:off x="1079500" y="3569800"/>
            <a:ext cx="1612900" cy="762300"/>
            <a:chOff x="1079500" y="3569800"/>
            <a:chExt cx="1612900" cy="762300"/>
          </a:xfrm>
        </p:grpSpPr>
        <p:sp>
          <p:nvSpPr>
            <p:cNvPr id="81" name="Rectangle 219"/>
            <p:cNvSpPr>
              <a:spLocks noChangeArrowheads="1"/>
            </p:cNvSpPr>
            <p:nvPr/>
          </p:nvSpPr>
          <p:spPr bwMode="auto">
            <a:xfrm>
              <a:off x="1084262" y="3569800"/>
              <a:ext cx="1608138" cy="762300"/>
            </a:xfrm>
            <a:prstGeom prst="rect">
              <a:avLst/>
            </a:prstGeom>
            <a:solidFill>
              <a:schemeClr val="tx1"/>
            </a:solidFill>
            <a:ln w="25400">
              <a:solidFill>
                <a:schemeClr val="bg1"/>
              </a:solidFill>
              <a:miter lim="800000"/>
              <a:headEnd/>
              <a:tailEnd/>
            </a:ln>
          </p:spPr>
          <p:txBody>
            <a:bodyPr wrap="none" tIns="0" bIns="0" anchor="ctr">
              <a:prstTxWarp prst="textNoShape">
                <a:avLst/>
              </a:prstTxWarp>
            </a:bodyPr>
            <a:lstStyle/>
            <a:p>
              <a:pPr eaLnBrk="0" hangingPunct="0"/>
              <a:endParaRPr lang="en-US" sz="800" b="1">
                <a:solidFill>
                  <a:srgbClr val="FFFFFF"/>
                </a:solidFill>
                <a:latin typeface="Myriad Pro Semibold"/>
              </a:endParaRPr>
            </a:p>
          </p:txBody>
        </p:sp>
        <p:sp>
          <p:nvSpPr>
            <p:cNvPr id="87" name="TextBox 86"/>
            <p:cNvSpPr txBox="1"/>
            <p:nvPr/>
          </p:nvSpPr>
          <p:spPr>
            <a:xfrm>
              <a:off x="1079500" y="3828100"/>
              <a:ext cx="1612900" cy="256480"/>
            </a:xfrm>
            <a:prstGeom prst="rect">
              <a:avLst/>
            </a:prstGeom>
            <a:noFill/>
          </p:spPr>
          <p:txBody>
            <a:bodyPr wrap="square" rtlCol="0">
              <a:spAutoFit/>
            </a:bodyPr>
            <a:lstStyle/>
            <a:p>
              <a:pPr algn="ctr">
                <a:lnSpc>
                  <a:spcPts val="1240"/>
                </a:lnSpc>
              </a:pPr>
              <a:r>
                <a:rPr lang="en-US" sz="1400">
                  <a:solidFill>
                    <a:srgbClr val="FFFFFF"/>
                  </a:solidFill>
                </a:rPr>
                <a:t>Feature</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4.44444E-6 2.59259E-6 L 0.00018 -0.10949 " pathEditMode="relative" rAng="0" ptsTypes="AA">
                                      <p:cBhvr>
                                        <p:cTn id="6" dur="2000" fill="hold"/>
                                        <p:tgtEl>
                                          <p:spTgt spid="7"/>
                                        </p:tgtEl>
                                        <p:attrNameLst>
                                          <p:attrName>ppt_x</p:attrName>
                                          <p:attrName>ppt_y</p:attrName>
                                        </p:attrNameLst>
                                      </p:cBhvr>
                                      <p:rCtr x="0" y="-55"/>
                                    </p:animMotion>
                                  </p:childTnLst>
                                </p:cTn>
                              </p:par>
                              <p:par>
                                <p:cTn id="7" presetID="0" presetClass="path" presetSubtype="0" accel="50000" decel="50000" fill="hold" nodeType="withEffect">
                                  <p:stCondLst>
                                    <p:cond delay="0"/>
                                  </p:stCondLst>
                                  <p:childTnLst>
                                    <p:animMotion origin="layout" path="M 0.00087 -0.00047 L 0 0.11481 " pathEditMode="relative" rAng="0" ptsTypes="AA">
                                      <p:cBhvr>
                                        <p:cTn id="8" dur="2000" fill="hold"/>
                                        <p:tgtEl>
                                          <p:spTgt spid="80"/>
                                        </p:tgtEl>
                                        <p:attrNameLst>
                                          <p:attrName>ppt_x</p:attrName>
                                          <p:attrName>ppt_y</p:attrName>
                                        </p:attrNameLst>
                                      </p:cBhvr>
                                      <p:rCtr x="-1" y="58"/>
                                    </p:animMotion>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lstStyle/>
          <a:p>
            <a:r>
              <a:rPr lang="en-US">
                <a:ea typeface="ＭＳ Ｐゴシック" charset="-128"/>
              </a:rPr>
              <a:t>The Goal of the Sprint: Done!</a:t>
            </a:r>
          </a:p>
        </p:txBody>
      </p:sp>
      <p:sp>
        <p:nvSpPr>
          <p:cNvPr id="3" name="Content Placeholder 2"/>
          <p:cNvSpPr>
            <a:spLocks noGrp="1"/>
          </p:cNvSpPr>
          <p:nvPr>
            <p:ph idx="1"/>
          </p:nvPr>
        </p:nvSpPr>
        <p:spPr/>
        <p:txBody>
          <a:bodyPr/>
          <a:lstStyle/>
          <a:p>
            <a:r>
              <a:rPr lang="en-US">
                <a:ea typeface="ＭＳ Ｐゴシック" charset="-128"/>
              </a:rPr>
              <a:t>The team’s goal at the end of each Sprint is to be “Done” with the Product Backlog Items they committed to</a:t>
            </a:r>
          </a:p>
          <a:p>
            <a:r>
              <a:rPr lang="en-US">
                <a:ea typeface="ＭＳ Ｐゴシック" charset="-128"/>
              </a:rPr>
              <a:t>But what does “Done” mean?</a:t>
            </a:r>
          </a:p>
          <a:p>
            <a:pPr lvl="1"/>
            <a:r>
              <a:rPr lang="en-US"/>
              <a:t>Coded?</a:t>
            </a:r>
          </a:p>
          <a:p>
            <a:pPr lvl="1"/>
            <a:r>
              <a:rPr lang="en-US"/>
              <a:t>Coded, integrated, comprehensively tested, fully documented with no defects remaining?</a:t>
            </a:r>
          </a:p>
          <a:p>
            <a:r>
              <a:rPr lang="en-US">
                <a:ea typeface="ＭＳ Ｐゴシック" charset="-128"/>
              </a:rPr>
              <a:t>To be clear about what we mean, the Product Owner and Team must agree on a “Definition of Done”</a:t>
            </a:r>
          </a:p>
          <a:p>
            <a:pPr lvl="1"/>
            <a:r>
              <a:rPr lang="en-US">
                <a:ea typeface="ＭＳ Ｐゴシック" charset="-128"/>
              </a:rPr>
              <a:t>Decided before the first Sprint begins</a:t>
            </a:r>
          </a:p>
          <a:p>
            <a:pPr lvl="1"/>
            <a:r>
              <a:rPr lang="en-US">
                <a:ea typeface="ＭＳ Ｐゴシック" charset="-128"/>
              </a:rPr>
              <a:t>Will evolve over time as team’s practices improve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0" y="0"/>
            <a:ext cx="9296400" cy="6858000"/>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Myriad Pro Semibold"/>
              <a:cs typeface="Myriad Pro Semibold"/>
            </a:endParaRPr>
          </a:p>
        </p:txBody>
      </p:sp>
      <p:pic>
        <p:nvPicPr>
          <p:cNvPr id="128003" name="Picture 4" descr="definition of done"/>
          <p:cNvPicPr>
            <a:picLocks noChangeAspect="1" noChangeArrowheads="1"/>
          </p:cNvPicPr>
          <p:nvPr/>
        </p:nvPicPr>
        <p:blipFill>
          <a:blip r:embed="rId2"/>
          <a:srcRect/>
          <a:stretch>
            <a:fillRect/>
          </a:stretch>
        </p:blipFill>
        <p:spPr bwMode="auto">
          <a:xfrm>
            <a:off x="2638425" y="76200"/>
            <a:ext cx="4067175" cy="6705600"/>
          </a:xfrm>
          <a:prstGeom prst="rect">
            <a:avLst/>
          </a:prstGeom>
          <a:noFill/>
          <a:ln w="9525">
            <a:noFill/>
            <a:miter lim="800000"/>
            <a:headEnd/>
            <a:tailEnd/>
          </a:ln>
        </p:spPr>
      </p:pic>
      <p:sp>
        <p:nvSpPr>
          <p:cNvPr id="1494021" name="Text Box 5"/>
          <p:cNvSpPr txBox="1">
            <a:spLocks noChangeArrowheads="1"/>
          </p:cNvSpPr>
          <p:nvPr/>
        </p:nvSpPr>
        <p:spPr bwMode="auto">
          <a:xfrm>
            <a:off x="3184525" y="977900"/>
            <a:ext cx="4032499" cy="2028761"/>
          </a:xfrm>
          <a:prstGeom prst="rect">
            <a:avLst/>
          </a:prstGeom>
          <a:noFill/>
          <a:ln w="9525">
            <a:noFill/>
            <a:miter lim="800000"/>
            <a:headEnd/>
            <a:tailEnd/>
          </a:ln>
        </p:spPr>
        <p:txBody>
          <a:bodyPr wrap="none">
            <a:prstTxWarp prst="textNoShape">
              <a:avLst/>
            </a:prstTxWarp>
            <a:spAutoFit/>
          </a:bodyPr>
          <a:lstStyle/>
          <a:p>
            <a:pPr>
              <a:lnSpc>
                <a:spcPct val="105000"/>
              </a:lnSpc>
            </a:pPr>
            <a:r>
              <a:rPr lang="en-US" sz="2000" b="1" dirty="0">
                <a:latin typeface="Courier New" pitchFamily="-110" charset="0"/>
              </a:rPr>
              <a:t>Code complete</a:t>
            </a:r>
          </a:p>
          <a:p>
            <a:pPr>
              <a:lnSpc>
                <a:spcPct val="105000"/>
              </a:lnSpc>
            </a:pPr>
            <a:r>
              <a:rPr lang="en-US" sz="2000" b="1" dirty="0">
                <a:latin typeface="Courier New" pitchFamily="-110" charset="0"/>
              </a:rPr>
              <a:t>Code reviewed</a:t>
            </a:r>
            <a:endParaRPr lang="en-US" sz="2000" b="1" dirty="0" smtClean="0">
              <a:latin typeface="Courier New" pitchFamily="-110" charset="0"/>
            </a:endParaRPr>
          </a:p>
          <a:p>
            <a:pPr>
              <a:lnSpc>
                <a:spcPct val="105000"/>
              </a:lnSpc>
            </a:pPr>
            <a:r>
              <a:rPr lang="en-US" sz="2000" b="1" dirty="0" smtClean="0">
                <a:latin typeface="Courier New" pitchFamily="-110" charset="0"/>
              </a:rPr>
              <a:t>Developer tests automated</a:t>
            </a:r>
          </a:p>
          <a:p>
            <a:pPr>
              <a:lnSpc>
                <a:spcPct val="105000"/>
              </a:lnSpc>
            </a:pPr>
            <a:r>
              <a:rPr lang="en-US" sz="2000" b="1" dirty="0" smtClean="0">
                <a:latin typeface="Courier New" pitchFamily="-110" charset="0"/>
              </a:rPr>
              <a:t>Customer tests automated</a:t>
            </a:r>
          </a:p>
          <a:p>
            <a:pPr>
              <a:lnSpc>
                <a:spcPct val="105000"/>
              </a:lnSpc>
            </a:pPr>
            <a:r>
              <a:rPr lang="en-US" sz="2000" b="1" dirty="0" smtClean="0">
                <a:latin typeface="Courier New" pitchFamily="-110" charset="0"/>
              </a:rPr>
              <a:t>System Docs Updated</a:t>
            </a:r>
          </a:p>
          <a:p>
            <a:pPr>
              <a:lnSpc>
                <a:spcPct val="105000"/>
              </a:lnSpc>
            </a:pPr>
            <a:r>
              <a:rPr lang="en-US" sz="2000" b="1" dirty="0" smtClean="0">
                <a:latin typeface="Courier New" pitchFamily="-110" charset="0"/>
              </a:rPr>
              <a:t>End-User Docs Updated</a:t>
            </a:r>
          </a:p>
        </p:txBody>
      </p:sp>
      <p:sp>
        <p:nvSpPr>
          <p:cNvPr id="1494022" name="Text Box 6"/>
          <p:cNvSpPr txBox="1">
            <a:spLocks noChangeArrowheads="1"/>
          </p:cNvSpPr>
          <p:nvPr/>
        </p:nvSpPr>
        <p:spPr bwMode="auto">
          <a:xfrm>
            <a:off x="3797300" y="6248400"/>
            <a:ext cx="5562600" cy="412934"/>
          </a:xfrm>
          <a:prstGeom prst="rect">
            <a:avLst/>
          </a:prstGeom>
          <a:noFill/>
          <a:ln w="9525">
            <a:noFill/>
            <a:miter lim="800000"/>
            <a:headEnd/>
            <a:tailEnd/>
          </a:ln>
        </p:spPr>
        <p:txBody>
          <a:bodyPr>
            <a:prstTxWarp prst="textNoShape">
              <a:avLst/>
            </a:prstTxWarp>
            <a:spAutoFit/>
          </a:bodyPr>
          <a:lstStyle/>
          <a:p>
            <a:pPr>
              <a:lnSpc>
                <a:spcPct val="105000"/>
              </a:lnSpc>
            </a:pPr>
            <a:r>
              <a:rPr lang="en-US" sz="2000" b="1" dirty="0" smtClean="0">
                <a:solidFill>
                  <a:srgbClr val="000000"/>
                </a:solidFill>
                <a:latin typeface="Courier New" pitchFamily="-110" charset="0"/>
              </a:rPr>
              <a:t>No P1 or P2 defects</a:t>
            </a:r>
            <a:endParaRPr lang="en-US" sz="2000" b="1" dirty="0">
              <a:solidFill>
                <a:srgbClr val="000000"/>
              </a:solidFill>
              <a:latin typeface="Courier New" pitchFamily="-110" charset="0"/>
            </a:endParaRPr>
          </a:p>
        </p:txBody>
      </p:sp>
      <p:sp>
        <p:nvSpPr>
          <p:cNvPr id="6" name="Rectangle 5"/>
          <p:cNvSpPr/>
          <p:nvPr/>
        </p:nvSpPr>
        <p:spPr>
          <a:xfrm>
            <a:off x="2717800" y="4318000"/>
            <a:ext cx="4241800" cy="1625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40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40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40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40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40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40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40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021" grpId="0" build="allAtOnce"/>
      <p:bldP spid="1494022" grpId="0" build="allAtOnce"/>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 name="Rectangle 38"/>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yriad Pro Semibold"/>
            </a:endParaRPr>
          </a:p>
        </p:txBody>
      </p:sp>
      <p:grpSp>
        <p:nvGrpSpPr>
          <p:cNvPr id="2" name="Group 79"/>
          <p:cNvGrpSpPr/>
          <p:nvPr/>
        </p:nvGrpSpPr>
        <p:grpSpPr>
          <a:xfrm>
            <a:off x="475074" y="283680"/>
            <a:ext cx="1277577" cy="757720"/>
            <a:chOff x="398874" y="702780"/>
            <a:chExt cx="1277577" cy="757720"/>
          </a:xfrm>
        </p:grpSpPr>
        <p:sp>
          <p:nvSpPr>
            <p:cNvPr id="55" name="Arc 6"/>
            <p:cNvSpPr>
              <a:spLocks/>
            </p:cNvSpPr>
            <p:nvPr/>
          </p:nvSpPr>
          <p:spPr bwMode="auto">
            <a:xfrm rot="10800000" flipV="1">
              <a:off x="571498" y="993538"/>
              <a:ext cx="927101" cy="466962"/>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1"/>
              </a:solidFill>
              <a:round/>
              <a:headEnd/>
              <a:tailEnd/>
            </a:ln>
          </p:spPr>
          <p:txBody>
            <a:bodyPr wrap="none" anchor="ctr">
              <a:prstTxWarp prst="textNoShape">
                <a:avLst/>
              </a:prstTxWarp>
            </a:bodyPr>
            <a:lstStyle/>
            <a:p>
              <a:endParaRPr lang="en-US" sz="200">
                <a:latin typeface="Myriad Pro Semibold"/>
                <a:cs typeface="Myriad Pro Semibold"/>
              </a:endParaRPr>
            </a:p>
          </p:txBody>
        </p:sp>
        <p:sp>
          <p:nvSpPr>
            <p:cNvPr id="56" name="Text Box 7"/>
            <p:cNvSpPr txBox="1">
              <a:spLocks noChangeArrowheads="1"/>
            </p:cNvSpPr>
            <p:nvPr/>
          </p:nvSpPr>
          <p:spPr bwMode="auto">
            <a:xfrm>
              <a:off x="398874" y="702780"/>
              <a:ext cx="1277577" cy="307777"/>
            </a:xfrm>
            <a:prstGeom prst="rect">
              <a:avLst/>
            </a:prstGeom>
            <a:noFill/>
            <a:ln w="9525">
              <a:noFill/>
              <a:miter lim="800000"/>
              <a:headEnd/>
              <a:tailEnd/>
            </a:ln>
          </p:spPr>
          <p:txBody>
            <a:bodyPr wrap="square">
              <a:prstTxWarp prst="textNoShape">
                <a:avLst/>
              </a:prstTxWarp>
              <a:spAutoFit/>
            </a:bodyPr>
            <a:lstStyle/>
            <a:p>
              <a:pPr algn="ctr"/>
              <a:r>
                <a:rPr lang="en-US" sz="1400">
                  <a:solidFill>
                    <a:srgbClr val="FFFFFF"/>
                  </a:solidFill>
                  <a:latin typeface="Myriad Pro Semibold"/>
                  <a:cs typeface="Myriad Pro Semibold"/>
                </a:rPr>
                <a:t>DESIGN </a:t>
              </a:r>
            </a:p>
          </p:txBody>
        </p:sp>
      </p:grpSp>
      <p:grpSp>
        <p:nvGrpSpPr>
          <p:cNvPr id="3" name="Group 108"/>
          <p:cNvGrpSpPr/>
          <p:nvPr/>
        </p:nvGrpSpPr>
        <p:grpSpPr>
          <a:xfrm>
            <a:off x="1287874" y="-50800"/>
            <a:ext cx="2509426" cy="1104900"/>
            <a:chOff x="1148174" y="-50800"/>
            <a:chExt cx="2191926" cy="1104900"/>
          </a:xfrm>
        </p:grpSpPr>
        <p:grpSp>
          <p:nvGrpSpPr>
            <p:cNvPr id="4" name="Group 39"/>
            <p:cNvGrpSpPr/>
            <p:nvPr/>
          </p:nvGrpSpPr>
          <p:grpSpPr>
            <a:xfrm>
              <a:off x="1148174" y="272278"/>
              <a:ext cx="2191926" cy="781822"/>
              <a:chOff x="754474" y="1567678"/>
              <a:chExt cx="2191926" cy="781822"/>
            </a:xfrm>
          </p:grpSpPr>
          <p:sp>
            <p:nvSpPr>
              <p:cNvPr id="92172" name="Arc 6"/>
              <p:cNvSpPr>
                <a:spLocks/>
              </p:cNvSpPr>
              <p:nvPr/>
            </p:nvSpPr>
            <p:spPr bwMode="auto">
              <a:xfrm rot="10800000" flipV="1">
                <a:off x="1229516" y="1882538"/>
                <a:ext cx="396083" cy="466962"/>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1"/>
                </a:solidFill>
                <a:round/>
                <a:headEnd/>
                <a:tailEnd/>
              </a:ln>
            </p:spPr>
            <p:txBody>
              <a:bodyPr wrap="none" anchor="ctr">
                <a:prstTxWarp prst="textNoShape">
                  <a:avLst/>
                </a:prstTxWarp>
              </a:bodyPr>
              <a:lstStyle/>
              <a:p>
                <a:endParaRPr lang="en-US" sz="200">
                  <a:latin typeface="Myriad Pro Semibold"/>
                  <a:cs typeface="Myriad Pro Semibold"/>
                </a:endParaRPr>
              </a:p>
            </p:txBody>
          </p:sp>
          <p:sp>
            <p:nvSpPr>
              <p:cNvPr id="92173" name="Text Box 7"/>
              <p:cNvSpPr txBox="1">
                <a:spLocks noChangeArrowheads="1"/>
              </p:cNvSpPr>
              <p:nvPr/>
            </p:nvSpPr>
            <p:spPr bwMode="auto">
              <a:xfrm>
                <a:off x="754474" y="1579080"/>
                <a:ext cx="1277577" cy="307777"/>
              </a:xfrm>
              <a:prstGeom prst="rect">
                <a:avLst/>
              </a:prstGeom>
              <a:noFill/>
              <a:ln w="9525">
                <a:noFill/>
                <a:miter lim="800000"/>
                <a:headEnd/>
                <a:tailEnd/>
              </a:ln>
            </p:spPr>
            <p:txBody>
              <a:bodyPr wrap="square">
                <a:prstTxWarp prst="textNoShape">
                  <a:avLst/>
                </a:prstTxWarp>
                <a:spAutoFit/>
              </a:bodyPr>
              <a:lstStyle/>
              <a:p>
                <a:pPr algn="ctr"/>
                <a:r>
                  <a:rPr lang="en-US" sz="1400">
                    <a:solidFill>
                      <a:srgbClr val="FFFFFF"/>
                    </a:solidFill>
                    <a:latin typeface="Myriad Pro Semibold"/>
                    <a:cs typeface="Myriad Pro Semibold"/>
                  </a:rPr>
                  <a:t>DESIGN</a:t>
                </a:r>
              </a:p>
            </p:txBody>
          </p:sp>
          <p:sp>
            <p:nvSpPr>
              <p:cNvPr id="92171" name="Text Box 10"/>
              <p:cNvSpPr txBox="1">
                <a:spLocks noChangeArrowheads="1"/>
              </p:cNvSpPr>
              <p:nvPr/>
            </p:nvSpPr>
            <p:spPr bwMode="auto">
              <a:xfrm>
                <a:off x="1423811" y="1577782"/>
                <a:ext cx="1040657"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2">
                        <a:lumMod val="60000"/>
                        <a:lumOff val="40000"/>
                      </a:schemeClr>
                    </a:solidFill>
                    <a:latin typeface="Myriad Pro Semibold"/>
                    <a:cs typeface="Myriad Pro Semibold"/>
                  </a:rPr>
                  <a:t>CODE</a:t>
                </a:r>
              </a:p>
            </p:txBody>
          </p:sp>
          <p:sp>
            <p:nvSpPr>
              <p:cNvPr id="92168" name="Arc 12"/>
              <p:cNvSpPr>
                <a:spLocks/>
              </p:cNvSpPr>
              <p:nvPr/>
            </p:nvSpPr>
            <p:spPr bwMode="auto">
              <a:xfrm rot="10800000" flipV="1">
                <a:off x="1286084" y="1882538"/>
                <a:ext cx="1571415" cy="466962"/>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1"/>
                </a:solidFill>
                <a:round/>
                <a:headEnd/>
                <a:tailEnd/>
              </a:ln>
            </p:spPr>
            <p:txBody>
              <a:bodyPr wrap="none" anchor="ctr">
                <a:prstTxWarp prst="textNoShape">
                  <a:avLst/>
                </a:prstTxWarp>
              </a:bodyPr>
              <a:lstStyle/>
              <a:p>
                <a:endParaRPr lang="en-US" sz="200">
                  <a:latin typeface="Myriad Pro Semibold"/>
                  <a:cs typeface="Myriad Pro Semibold"/>
                </a:endParaRPr>
              </a:p>
            </p:txBody>
          </p:sp>
          <p:sp>
            <p:nvSpPr>
              <p:cNvPr id="92169" name="Text Box 13"/>
              <p:cNvSpPr txBox="1">
                <a:spLocks noChangeArrowheads="1"/>
              </p:cNvSpPr>
              <p:nvPr/>
            </p:nvSpPr>
            <p:spPr bwMode="auto">
              <a:xfrm>
                <a:off x="1682688" y="1567678"/>
                <a:ext cx="126371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rgbClr val="FFFF00"/>
                    </a:solidFill>
                    <a:latin typeface="Myriad Pro Semibold"/>
                    <a:cs typeface="Myriad Pro Semibold"/>
                  </a:rPr>
                  <a:t>     </a:t>
                </a:r>
                <a:r>
                  <a:rPr lang="en-US" sz="1400">
                    <a:solidFill>
                      <a:srgbClr val="FFFFFF"/>
                    </a:solidFill>
                    <a:latin typeface="Myriad Pro Semibold"/>
                    <a:cs typeface="Myriad Pro Semibold"/>
                  </a:rPr>
                  <a:t>TEST</a:t>
                </a:r>
              </a:p>
            </p:txBody>
          </p:sp>
          <p:sp>
            <p:nvSpPr>
              <p:cNvPr id="92170" name="Arc 9"/>
              <p:cNvSpPr>
                <a:spLocks/>
              </p:cNvSpPr>
              <p:nvPr/>
            </p:nvSpPr>
            <p:spPr bwMode="auto">
              <a:xfrm rot="10800000" flipV="1">
                <a:off x="1276915" y="1892300"/>
                <a:ext cx="1305057" cy="457200"/>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2"/>
                </a:solidFill>
                <a:round/>
                <a:headEnd/>
                <a:tailEnd/>
              </a:ln>
            </p:spPr>
            <p:txBody>
              <a:bodyPr wrap="none" anchor="ctr">
                <a:prstTxWarp prst="textNoShape">
                  <a:avLst/>
                </a:prstTxWarp>
              </a:bodyPr>
              <a:lstStyle/>
              <a:p>
                <a:endParaRPr lang="en-US" sz="200">
                  <a:latin typeface="Myriad Pro Semibold"/>
                  <a:cs typeface="Myriad Pro Semibold"/>
                </a:endParaRPr>
              </a:p>
            </p:txBody>
          </p:sp>
        </p:grpSp>
        <p:sp>
          <p:nvSpPr>
            <p:cNvPr id="105" name="TextBox 104"/>
            <p:cNvSpPr txBox="1"/>
            <p:nvPr/>
          </p:nvSpPr>
          <p:spPr>
            <a:xfrm>
              <a:off x="1531562" y="-50800"/>
              <a:ext cx="1454244" cy="461665"/>
            </a:xfrm>
            <a:prstGeom prst="rect">
              <a:avLst/>
            </a:prstGeom>
            <a:noFill/>
          </p:spPr>
          <p:txBody>
            <a:bodyPr wrap="square" rtlCol="0">
              <a:spAutoFit/>
            </a:bodyPr>
            <a:lstStyle/>
            <a:p>
              <a:pPr algn="ctr"/>
              <a:r>
                <a:rPr lang="en-US" sz="2400">
                  <a:solidFill>
                    <a:schemeClr val="bg1"/>
                  </a:solidFill>
                  <a:latin typeface="Myriad Pro Semibold"/>
                  <a:cs typeface="Myriad Pro Semibold"/>
                </a:rPr>
                <a:t>Feature A</a:t>
              </a:r>
            </a:p>
          </p:txBody>
        </p:sp>
      </p:grpSp>
      <p:grpSp>
        <p:nvGrpSpPr>
          <p:cNvPr id="5" name="Group 109"/>
          <p:cNvGrpSpPr/>
          <p:nvPr/>
        </p:nvGrpSpPr>
        <p:grpSpPr>
          <a:xfrm>
            <a:off x="2608674" y="1168400"/>
            <a:ext cx="2509426" cy="1079500"/>
            <a:chOff x="2176874" y="1168400"/>
            <a:chExt cx="2191926" cy="1079500"/>
          </a:xfrm>
        </p:grpSpPr>
        <p:grpSp>
          <p:nvGrpSpPr>
            <p:cNvPr id="6" name="Group 40"/>
            <p:cNvGrpSpPr/>
            <p:nvPr/>
          </p:nvGrpSpPr>
          <p:grpSpPr>
            <a:xfrm>
              <a:off x="2176874" y="1466078"/>
              <a:ext cx="2191926" cy="781822"/>
              <a:chOff x="754474" y="1567678"/>
              <a:chExt cx="2191926" cy="781822"/>
            </a:xfrm>
          </p:grpSpPr>
          <p:sp>
            <p:nvSpPr>
              <p:cNvPr id="42" name="Arc 6"/>
              <p:cNvSpPr>
                <a:spLocks/>
              </p:cNvSpPr>
              <p:nvPr/>
            </p:nvSpPr>
            <p:spPr bwMode="auto">
              <a:xfrm rot="10800000" flipV="1">
                <a:off x="1229516" y="1882538"/>
                <a:ext cx="396083" cy="466962"/>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1"/>
                </a:solidFill>
                <a:round/>
                <a:headEnd/>
                <a:tailEnd/>
              </a:ln>
            </p:spPr>
            <p:txBody>
              <a:bodyPr wrap="none" anchor="ctr">
                <a:prstTxWarp prst="textNoShape">
                  <a:avLst/>
                </a:prstTxWarp>
              </a:bodyPr>
              <a:lstStyle/>
              <a:p>
                <a:endParaRPr lang="en-US" sz="200">
                  <a:latin typeface="Myriad Pro Semibold"/>
                  <a:cs typeface="Myriad Pro Semibold"/>
                </a:endParaRPr>
              </a:p>
            </p:txBody>
          </p:sp>
          <p:sp>
            <p:nvSpPr>
              <p:cNvPr id="43" name="Text Box 7"/>
              <p:cNvSpPr txBox="1">
                <a:spLocks noChangeArrowheads="1"/>
              </p:cNvSpPr>
              <p:nvPr/>
            </p:nvSpPr>
            <p:spPr bwMode="auto">
              <a:xfrm>
                <a:off x="754474" y="1579080"/>
                <a:ext cx="1277577" cy="307777"/>
              </a:xfrm>
              <a:prstGeom prst="rect">
                <a:avLst/>
              </a:prstGeom>
              <a:noFill/>
              <a:ln w="9525">
                <a:noFill/>
                <a:miter lim="800000"/>
                <a:headEnd/>
                <a:tailEnd/>
              </a:ln>
            </p:spPr>
            <p:txBody>
              <a:bodyPr wrap="square">
                <a:prstTxWarp prst="textNoShape">
                  <a:avLst/>
                </a:prstTxWarp>
                <a:spAutoFit/>
              </a:bodyPr>
              <a:lstStyle/>
              <a:p>
                <a:pPr algn="ctr"/>
                <a:r>
                  <a:rPr lang="en-US" sz="1400">
                    <a:solidFill>
                      <a:srgbClr val="FFFFFF"/>
                    </a:solidFill>
                    <a:latin typeface="Myriad Pro Semibold"/>
                    <a:cs typeface="Myriad Pro Semibold"/>
                  </a:rPr>
                  <a:t>DESIGN</a:t>
                </a:r>
              </a:p>
            </p:txBody>
          </p:sp>
          <p:sp>
            <p:nvSpPr>
              <p:cNvPr id="44" name="Text Box 10"/>
              <p:cNvSpPr txBox="1">
                <a:spLocks noChangeArrowheads="1"/>
              </p:cNvSpPr>
              <p:nvPr/>
            </p:nvSpPr>
            <p:spPr bwMode="auto">
              <a:xfrm>
                <a:off x="1398411" y="1577782"/>
                <a:ext cx="1040657"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2">
                        <a:lumMod val="60000"/>
                        <a:lumOff val="40000"/>
                      </a:schemeClr>
                    </a:solidFill>
                    <a:latin typeface="Myriad Pro Semibold"/>
                    <a:cs typeface="Myriad Pro Semibold"/>
                  </a:rPr>
                  <a:t>CODE</a:t>
                </a:r>
              </a:p>
            </p:txBody>
          </p:sp>
          <p:sp>
            <p:nvSpPr>
              <p:cNvPr id="46" name="Arc 12"/>
              <p:cNvSpPr>
                <a:spLocks/>
              </p:cNvSpPr>
              <p:nvPr/>
            </p:nvSpPr>
            <p:spPr bwMode="auto">
              <a:xfrm rot="10800000" flipV="1">
                <a:off x="1286084" y="1882538"/>
                <a:ext cx="1571415" cy="466962"/>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1"/>
                </a:solidFill>
                <a:round/>
                <a:headEnd/>
                <a:tailEnd/>
              </a:ln>
            </p:spPr>
            <p:txBody>
              <a:bodyPr wrap="none" anchor="ctr">
                <a:prstTxWarp prst="textNoShape">
                  <a:avLst/>
                </a:prstTxWarp>
              </a:bodyPr>
              <a:lstStyle/>
              <a:p>
                <a:endParaRPr lang="en-US" sz="200">
                  <a:latin typeface="Myriad Pro Semibold"/>
                  <a:cs typeface="Myriad Pro Semibold"/>
                </a:endParaRPr>
              </a:p>
            </p:txBody>
          </p:sp>
          <p:sp>
            <p:nvSpPr>
              <p:cNvPr id="53" name="Text Box 13"/>
              <p:cNvSpPr txBox="1">
                <a:spLocks noChangeArrowheads="1"/>
              </p:cNvSpPr>
              <p:nvPr/>
            </p:nvSpPr>
            <p:spPr bwMode="auto">
              <a:xfrm>
                <a:off x="1682688" y="1567678"/>
                <a:ext cx="126371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rgbClr val="FFFF00"/>
                    </a:solidFill>
                    <a:latin typeface="Myriad Pro Semibold"/>
                    <a:cs typeface="Myriad Pro Semibold"/>
                  </a:rPr>
                  <a:t>     </a:t>
                </a:r>
                <a:r>
                  <a:rPr lang="en-US" sz="1400">
                    <a:solidFill>
                      <a:srgbClr val="FFFFFF"/>
                    </a:solidFill>
                    <a:latin typeface="Myriad Pro Semibold"/>
                    <a:cs typeface="Myriad Pro Semibold"/>
                  </a:rPr>
                  <a:t>TEST</a:t>
                </a:r>
              </a:p>
            </p:txBody>
          </p:sp>
          <p:sp>
            <p:nvSpPr>
              <p:cNvPr id="54" name="Arc 9"/>
              <p:cNvSpPr>
                <a:spLocks/>
              </p:cNvSpPr>
              <p:nvPr/>
            </p:nvSpPr>
            <p:spPr bwMode="auto">
              <a:xfrm rot="10800000" flipV="1">
                <a:off x="1276915" y="1892300"/>
                <a:ext cx="1305057" cy="457200"/>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2"/>
                </a:solidFill>
                <a:round/>
                <a:headEnd/>
                <a:tailEnd/>
              </a:ln>
            </p:spPr>
            <p:txBody>
              <a:bodyPr wrap="none" anchor="ctr">
                <a:prstTxWarp prst="textNoShape">
                  <a:avLst/>
                </a:prstTxWarp>
              </a:bodyPr>
              <a:lstStyle/>
              <a:p>
                <a:endParaRPr lang="en-US" sz="200">
                  <a:latin typeface="Myriad Pro Semibold"/>
                  <a:cs typeface="Myriad Pro Semibold"/>
                </a:endParaRPr>
              </a:p>
            </p:txBody>
          </p:sp>
        </p:grpSp>
        <p:sp>
          <p:nvSpPr>
            <p:cNvPr id="106" name="TextBox 105"/>
            <p:cNvSpPr txBox="1"/>
            <p:nvPr/>
          </p:nvSpPr>
          <p:spPr>
            <a:xfrm>
              <a:off x="2509462" y="1168400"/>
              <a:ext cx="1454244" cy="461665"/>
            </a:xfrm>
            <a:prstGeom prst="rect">
              <a:avLst/>
            </a:prstGeom>
            <a:noFill/>
          </p:spPr>
          <p:txBody>
            <a:bodyPr wrap="square" rtlCol="0">
              <a:spAutoFit/>
            </a:bodyPr>
            <a:lstStyle/>
            <a:p>
              <a:pPr algn="ctr"/>
              <a:r>
                <a:rPr lang="en-US" sz="2400">
                  <a:solidFill>
                    <a:schemeClr val="bg1"/>
                  </a:solidFill>
                  <a:latin typeface="Myriad Pro Semibold"/>
                  <a:cs typeface="Myriad Pro Semibold"/>
                </a:rPr>
                <a:t>Feature B</a:t>
              </a:r>
            </a:p>
          </p:txBody>
        </p:sp>
      </p:grpSp>
      <p:grpSp>
        <p:nvGrpSpPr>
          <p:cNvPr id="7" name="Group 110"/>
          <p:cNvGrpSpPr/>
          <p:nvPr/>
        </p:nvGrpSpPr>
        <p:grpSpPr>
          <a:xfrm>
            <a:off x="3980274" y="2413000"/>
            <a:ext cx="2509426" cy="1079500"/>
            <a:chOff x="3205574" y="2413000"/>
            <a:chExt cx="2191926" cy="1079500"/>
          </a:xfrm>
        </p:grpSpPr>
        <p:grpSp>
          <p:nvGrpSpPr>
            <p:cNvPr id="8" name="Group 72"/>
            <p:cNvGrpSpPr/>
            <p:nvPr/>
          </p:nvGrpSpPr>
          <p:grpSpPr>
            <a:xfrm>
              <a:off x="3205574" y="2710678"/>
              <a:ext cx="2191926" cy="781822"/>
              <a:chOff x="754474" y="1567678"/>
              <a:chExt cx="2191926" cy="781822"/>
            </a:xfrm>
          </p:grpSpPr>
          <p:sp>
            <p:nvSpPr>
              <p:cNvPr id="74" name="Arc 6"/>
              <p:cNvSpPr>
                <a:spLocks/>
              </p:cNvSpPr>
              <p:nvPr/>
            </p:nvSpPr>
            <p:spPr bwMode="auto">
              <a:xfrm rot="10800000" flipV="1">
                <a:off x="1229516" y="1882538"/>
                <a:ext cx="396083" cy="466962"/>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1"/>
                </a:solidFill>
                <a:round/>
                <a:headEnd/>
                <a:tailEnd/>
              </a:ln>
            </p:spPr>
            <p:txBody>
              <a:bodyPr wrap="none" anchor="ctr">
                <a:prstTxWarp prst="textNoShape">
                  <a:avLst/>
                </a:prstTxWarp>
              </a:bodyPr>
              <a:lstStyle/>
              <a:p>
                <a:endParaRPr lang="en-US" sz="200">
                  <a:latin typeface="Myriad Pro Semibold"/>
                  <a:cs typeface="Myriad Pro Semibold"/>
                </a:endParaRPr>
              </a:p>
            </p:txBody>
          </p:sp>
          <p:sp>
            <p:nvSpPr>
              <p:cNvPr id="75" name="Text Box 7"/>
              <p:cNvSpPr txBox="1">
                <a:spLocks noChangeArrowheads="1"/>
              </p:cNvSpPr>
              <p:nvPr/>
            </p:nvSpPr>
            <p:spPr bwMode="auto">
              <a:xfrm>
                <a:off x="754474" y="1579080"/>
                <a:ext cx="1277577" cy="307777"/>
              </a:xfrm>
              <a:prstGeom prst="rect">
                <a:avLst/>
              </a:prstGeom>
              <a:noFill/>
              <a:ln w="9525">
                <a:noFill/>
                <a:miter lim="800000"/>
                <a:headEnd/>
                <a:tailEnd/>
              </a:ln>
            </p:spPr>
            <p:txBody>
              <a:bodyPr wrap="square">
                <a:prstTxWarp prst="textNoShape">
                  <a:avLst/>
                </a:prstTxWarp>
                <a:spAutoFit/>
              </a:bodyPr>
              <a:lstStyle/>
              <a:p>
                <a:pPr algn="ctr"/>
                <a:r>
                  <a:rPr lang="en-US" sz="1400">
                    <a:solidFill>
                      <a:srgbClr val="FFFFFF"/>
                    </a:solidFill>
                    <a:latin typeface="Myriad Pro Semibold"/>
                    <a:cs typeface="Myriad Pro Semibold"/>
                  </a:rPr>
                  <a:t>DESIGN</a:t>
                </a:r>
              </a:p>
            </p:txBody>
          </p:sp>
          <p:sp>
            <p:nvSpPr>
              <p:cNvPr id="76" name="Text Box 10"/>
              <p:cNvSpPr txBox="1">
                <a:spLocks noChangeArrowheads="1"/>
              </p:cNvSpPr>
              <p:nvPr/>
            </p:nvSpPr>
            <p:spPr bwMode="auto">
              <a:xfrm>
                <a:off x="1423811" y="1577782"/>
                <a:ext cx="1040657"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2">
                        <a:lumMod val="60000"/>
                        <a:lumOff val="40000"/>
                      </a:schemeClr>
                    </a:solidFill>
                    <a:latin typeface="Myriad Pro Semibold"/>
                    <a:cs typeface="Myriad Pro Semibold"/>
                  </a:rPr>
                  <a:t>CODE</a:t>
                </a:r>
              </a:p>
            </p:txBody>
          </p:sp>
          <p:sp>
            <p:nvSpPr>
              <p:cNvPr id="77" name="Arc 12"/>
              <p:cNvSpPr>
                <a:spLocks/>
              </p:cNvSpPr>
              <p:nvPr/>
            </p:nvSpPr>
            <p:spPr bwMode="auto">
              <a:xfrm rot="10800000" flipV="1">
                <a:off x="1286084" y="1882538"/>
                <a:ext cx="1571415" cy="466962"/>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1"/>
                </a:solidFill>
                <a:round/>
                <a:headEnd/>
                <a:tailEnd/>
              </a:ln>
            </p:spPr>
            <p:txBody>
              <a:bodyPr wrap="none" anchor="ctr">
                <a:prstTxWarp prst="textNoShape">
                  <a:avLst/>
                </a:prstTxWarp>
              </a:bodyPr>
              <a:lstStyle/>
              <a:p>
                <a:endParaRPr lang="en-US" sz="200">
                  <a:latin typeface="Myriad Pro Semibold"/>
                  <a:cs typeface="Myriad Pro Semibold"/>
                </a:endParaRPr>
              </a:p>
            </p:txBody>
          </p:sp>
          <p:sp>
            <p:nvSpPr>
              <p:cNvPr id="78" name="Text Box 13"/>
              <p:cNvSpPr txBox="1">
                <a:spLocks noChangeArrowheads="1"/>
              </p:cNvSpPr>
              <p:nvPr/>
            </p:nvSpPr>
            <p:spPr bwMode="auto">
              <a:xfrm>
                <a:off x="1682688" y="1567678"/>
                <a:ext cx="126371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rgbClr val="FFFF00"/>
                    </a:solidFill>
                    <a:latin typeface="Myriad Pro Semibold"/>
                    <a:cs typeface="Myriad Pro Semibold"/>
                  </a:rPr>
                  <a:t>     </a:t>
                </a:r>
                <a:r>
                  <a:rPr lang="en-US" sz="1400">
                    <a:solidFill>
                      <a:srgbClr val="FFFFFF"/>
                    </a:solidFill>
                    <a:latin typeface="Myriad Pro Semibold"/>
                    <a:cs typeface="Myriad Pro Semibold"/>
                  </a:rPr>
                  <a:t>TEST</a:t>
                </a:r>
              </a:p>
            </p:txBody>
          </p:sp>
          <p:sp>
            <p:nvSpPr>
              <p:cNvPr id="79" name="Arc 9"/>
              <p:cNvSpPr>
                <a:spLocks/>
              </p:cNvSpPr>
              <p:nvPr/>
            </p:nvSpPr>
            <p:spPr bwMode="auto">
              <a:xfrm rot="10800000" flipV="1">
                <a:off x="1276915" y="1892300"/>
                <a:ext cx="1305057" cy="457200"/>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2"/>
                </a:solidFill>
                <a:round/>
                <a:headEnd/>
                <a:tailEnd/>
              </a:ln>
            </p:spPr>
            <p:txBody>
              <a:bodyPr wrap="none" anchor="ctr">
                <a:prstTxWarp prst="textNoShape">
                  <a:avLst/>
                </a:prstTxWarp>
              </a:bodyPr>
              <a:lstStyle/>
              <a:p>
                <a:endParaRPr lang="en-US" sz="200">
                  <a:latin typeface="Myriad Pro Semibold"/>
                  <a:cs typeface="Myriad Pro Semibold"/>
                </a:endParaRPr>
              </a:p>
            </p:txBody>
          </p:sp>
        </p:grpSp>
        <p:sp>
          <p:nvSpPr>
            <p:cNvPr id="107" name="TextBox 106"/>
            <p:cNvSpPr txBox="1"/>
            <p:nvPr/>
          </p:nvSpPr>
          <p:spPr>
            <a:xfrm>
              <a:off x="3588962" y="2413000"/>
              <a:ext cx="1454244" cy="461665"/>
            </a:xfrm>
            <a:prstGeom prst="rect">
              <a:avLst/>
            </a:prstGeom>
            <a:noFill/>
          </p:spPr>
          <p:txBody>
            <a:bodyPr wrap="square" rtlCol="0">
              <a:spAutoFit/>
            </a:bodyPr>
            <a:lstStyle/>
            <a:p>
              <a:pPr algn="ctr"/>
              <a:r>
                <a:rPr lang="en-US" sz="2400">
                  <a:solidFill>
                    <a:schemeClr val="bg1"/>
                  </a:solidFill>
                  <a:latin typeface="Myriad Pro Semibold"/>
                  <a:cs typeface="Myriad Pro Semibold"/>
                </a:rPr>
                <a:t>Feature C</a:t>
              </a:r>
            </a:p>
          </p:txBody>
        </p:sp>
      </p:grpSp>
      <p:grpSp>
        <p:nvGrpSpPr>
          <p:cNvPr id="9" name="Group 111"/>
          <p:cNvGrpSpPr/>
          <p:nvPr/>
        </p:nvGrpSpPr>
        <p:grpSpPr>
          <a:xfrm>
            <a:off x="5288374" y="3644900"/>
            <a:ext cx="2509426" cy="1079500"/>
            <a:chOff x="4246974" y="3657600"/>
            <a:chExt cx="2191926" cy="1079500"/>
          </a:xfrm>
        </p:grpSpPr>
        <p:grpSp>
          <p:nvGrpSpPr>
            <p:cNvPr id="10" name="Group 85"/>
            <p:cNvGrpSpPr/>
            <p:nvPr/>
          </p:nvGrpSpPr>
          <p:grpSpPr>
            <a:xfrm>
              <a:off x="4246974" y="3955278"/>
              <a:ext cx="2191926" cy="781822"/>
              <a:chOff x="754474" y="1567678"/>
              <a:chExt cx="2191926" cy="781822"/>
            </a:xfrm>
          </p:grpSpPr>
          <p:sp>
            <p:nvSpPr>
              <p:cNvPr id="87" name="Arc 6"/>
              <p:cNvSpPr>
                <a:spLocks/>
              </p:cNvSpPr>
              <p:nvPr/>
            </p:nvSpPr>
            <p:spPr bwMode="auto">
              <a:xfrm rot="10800000" flipV="1">
                <a:off x="1229516" y="1882538"/>
                <a:ext cx="396083" cy="466962"/>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1"/>
                </a:solidFill>
                <a:round/>
                <a:headEnd/>
                <a:tailEnd/>
              </a:ln>
            </p:spPr>
            <p:txBody>
              <a:bodyPr wrap="none" anchor="ctr">
                <a:prstTxWarp prst="textNoShape">
                  <a:avLst/>
                </a:prstTxWarp>
              </a:bodyPr>
              <a:lstStyle/>
              <a:p>
                <a:endParaRPr lang="en-US" sz="200">
                  <a:latin typeface="Myriad Pro Semibold"/>
                  <a:cs typeface="Myriad Pro Semibold"/>
                </a:endParaRPr>
              </a:p>
            </p:txBody>
          </p:sp>
          <p:sp>
            <p:nvSpPr>
              <p:cNvPr id="88" name="Text Box 7"/>
              <p:cNvSpPr txBox="1">
                <a:spLocks noChangeArrowheads="1"/>
              </p:cNvSpPr>
              <p:nvPr/>
            </p:nvSpPr>
            <p:spPr bwMode="auto">
              <a:xfrm>
                <a:off x="754474" y="1579080"/>
                <a:ext cx="1277577" cy="307777"/>
              </a:xfrm>
              <a:prstGeom prst="rect">
                <a:avLst/>
              </a:prstGeom>
              <a:noFill/>
              <a:ln w="9525">
                <a:noFill/>
                <a:miter lim="800000"/>
                <a:headEnd/>
                <a:tailEnd/>
              </a:ln>
            </p:spPr>
            <p:txBody>
              <a:bodyPr wrap="square">
                <a:prstTxWarp prst="textNoShape">
                  <a:avLst/>
                </a:prstTxWarp>
                <a:spAutoFit/>
              </a:bodyPr>
              <a:lstStyle/>
              <a:p>
                <a:pPr algn="ctr"/>
                <a:r>
                  <a:rPr lang="en-US" sz="1400">
                    <a:solidFill>
                      <a:srgbClr val="FFFFFF"/>
                    </a:solidFill>
                    <a:latin typeface="Myriad Pro Semibold"/>
                    <a:cs typeface="Myriad Pro Semibold"/>
                  </a:rPr>
                  <a:t>DESIGN</a:t>
                </a:r>
              </a:p>
            </p:txBody>
          </p:sp>
          <p:sp>
            <p:nvSpPr>
              <p:cNvPr id="89" name="Text Box 10"/>
              <p:cNvSpPr txBox="1">
                <a:spLocks noChangeArrowheads="1"/>
              </p:cNvSpPr>
              <p:nvPr/>
            </p:nvSpPr>
            <p:spPr bwMode="auto">
              <a:xfrm>
                <a:off x="1423811" y="1577782"/>
                <a:ext cx="1040657"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2">
                        <a:lumMod val="60000"/>
                        <a:lumOff val="40000"/>
                      </a:schemeClr>
                    </a:solidFill>
                    <a:latin typeface="Myriad Pro Semibold"/>
                    <a:cs typeface="Myriad Pro Semibold"/>
                  </a:rPr>
                  <a:t>CODE</a:t>
                </a:r>
              </a:p>
            </p:txBody>
          </p:sp>
          <p:sp>
            <p:nvSpPr>
              <p:cNvPr id="90" name="Arc 12"/>
              <p:cNvSpPr>
                <a:spLocks/>
              </p:cNvSpPr>
              <p:nvPr/>
            </p:nvSpPr>
            <p:spPr bwMode="auto">
              <a:xfrm rot="10800000" flipV="1">
                <a:off x="1286084" y="1882538"/>
                <a:ext cx="1571415" cy="466962"/>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1"/>
                </a:solidFill>
                <a:round/>
                <a:headEnd/>
                <a:tailEnd/>
              </a:ln>
            </p:spPr>
            <p:txBody>
              <a:bodyPr wrap="none" anchor="ctr">
                <a:prstTxWarp prst="textNoShape">
                  <a:avLst/>
                </a:prstTxWarp>
              </a:bodyPr>
              <a:lstStyle/>
              <a:p>
                <a:endParaRPr lang="en-US" sz="200">
                  <a:latin typeface="Myriad Pro Semibold"/>
                  <a:cs typeface="Myriad Pro Semibold"/>
                </a:endParaRPr>
              </a:p>
            </p:txBody>
          </p:sp>
          <p:sp>
            <p:nvSpPr>
              <p:cNvPr id="91" name="Text Box 13"/>
              <p:cNvSpPr txBox="1">
                <a:spLocks noChangeArrowheads="1"/>
              </p:cNvSpPr>
              <p:nvPr/>
            </p:nvSpPr>
            <p:spPr bwMode="auto">
              <a:xfrm>
                <a:off x="1682688" y="1567678"/>
                <a:ext cx="126371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rgbClr val="FFFF00"/>
                    </a:solidFill>
                    <a:latin typeface="Myriad Pro Semibold"/>
                    <a:cs typeface="Myriad Pro Semibold"/>
                  </a:rPr>
                  <a:t>     </a:t>
                </a:r>
                <a:r>
                  <a:rPr lang="en-US" sz="1400">
                    <a:solidFill>
                      <a:srgbClr val="FFFFFF"/>
                    </a:solidFill>
                    <a:latin typeface="Myriad Pro Semibold"/>
                    <a:cs typeface="Myriad Pro Semibold"/>
                  </a:rPr>
                  <a:t>TEST</a:t>
                </a:r>
              </a:p>
            </p:txBody>
          </p:sp>
          <p:sp>
            <p:nvSpPr>
              <p:cNvPr id="92" name="Arc 9"/>
              <p:cNvSpPr>
                <a:spLocks/>
              </p:cNvSpPr>
              <p:nvPr/>
            </p:nvSpPr>
            <p:spPr bwMode="auto">
              <a:xfrm rot="10800000" flipV="1">
                <a:off x="1276915" y="1892300"/>
                <a:ext cx="1305057" cy="457200"/>
              </a:xfrm>
              <a:custGeom>
                <a:avLst/>
                <a:gdLst>
                  <a:gd name="T0" fmla="*/ 0 w 43200"/>
                  <a:gd name="T1" fmla="*/ 0 h 22349"/>
                  <a:gd name="T2" fmla="*/ 0 w 43200"/>
                  <a:gd name="T3" fmla="*/ 0 h 22349"/>
                  <a:gd name="T4" fmla="*/ 0 w 43200"/>
                  <a:gd name="T5" fmla="*/ 0 h 22349"/>
                  <a:gd name="T6" fmla="*/ 0 60000 65536"/>
                  <a:gd name="T7" fmla="*/ 0 60000 65536"/>
                  <a:gd name="T8" fmla="*/ 0 60000 65536"/>
                  <a:gd name="T9" fmla="*/ 0 w 43200"/>
                  <a:gd name="T10" fmla="*/ 0 h 22349"/>
                  <a:gd name="T11" fmla="*/ 43200 w 43200"/>
                  <a:gd name="T12" fmla="*/ 22349 h 22349"/>
                </a:gdLst>
                <a:ahLst/>
                <a:cxnLst>
                  <a:cxn ang="T6">
                    <a:pos x="T0" y="T1"/>
                  </a:cxn>
                  <a:cxn ang="T7">
                    <a:pos x="T2" y="T3"/>
                  </a:cxn>
                  <a:cxn ang="T8">
                    <a:pos x="T4" y="T5"/>
                  </a:cxn>
                </a:cxnLst>
                <a:rect l="T9" t="T10" r="T11" b="T12"/>
                <a:pathLst>
                  <a:path w="43200" h="22349" fill="none" extrusionOk="0">
                    <a:moveTo>
                      <a:pt x="12" y="22349"/>
                    </a:moveTo>
                    <a:cubicBezTo>
                      <a:pt x="4" y="22099"/>
                      <a:pt x="0" y="21849"/>
                      <a:pt x="0" y="21600"/>
                    </a:cubicBezTo>
                    <a:cubicBezTo>
                      <a:pt x="0" y="9670"/>
                      <a:pt x="9670" y="0"/>
                      <a:pt x="21600" y="0"/>
                    </a:cubicBezTo>
                    <a:cubicBezTo>
                      <a:pt x="33529" y="0"/>
                      <a:pt x="43199" y="9670"/>
                      <a:pt x="43199" y="21599"/>
                    </a:cubicBezTo>
                  </a:path>
                  <a:path w="43200" h="22349" stroke="0" extrusionOk="0">
                    <a:moveTo>
                      <a:pt x="12" y="22349"/>
                    </a:moveTo>
                    <a:cubicBezTo>
                      <a:pt x="4" y="22099"/>
                      <a:pt x="0" y="21849"/>
                      <a:pt x="0" y="21600"/>
                    </a:cubicBezTo>
                    <a:cubicBezTo>
                      <a:pt x="0" y="9670"/>
                      <a:pt x="9670" y="0"/>
                      <a:pt x="21600" y="0"/>
                    </a:cubicBezTo>
                    <a:cubicBezTo>
                      <a:pt x="33529" y="0"/>
                      <a:pt x="43199" y="9670"/>
                      <a:pt x="43199" y="21599"/>
                    </a:cubicBezTo>
                    <a:lnTo>
                      <a:pt x="21600" y="21600"/>
                    </a:lnTo>
                    <a:close/>
                  </a:path>
                </a:pathLst>
              </a:custGeom>
              <a:noFill/>
              <a:ln w="50800">
                <a:solidFill>
                  <a:schemeClr val="bg2"/>
                </a:solidFill>
                <a:round/>
                <a:headEnd/>
                <a:tailEnd/>
              </a:ln>
            </p:spPr>
            <p:txBody>
              <a:bodyPr wrap="none" anchor="ctr">
                <a:prstTxWarp prst="textNoShape">
                  <a:avLst/>
                </a:prstTxWarp>
              </a:bodyPr>
              <a:lstStyle/>
              <a:p>
                <a:endParaRPr lang="en-US" sz="200">
                  <a:latin typeface="Myriad Pro Semibold"/>
                  <a:cs typeface="Myriad Pro Semibold"/>
                </a:endParaRPr>
              </a:p>
            </p:txBody>
          </p:sp>
        </p:grpSp>
        <p:sp>
          <p:nvSpPr>
            <p:cNvPr id="108" name="TextBox 107"/>
            <p:cNvSpPr txBox="1"/>
            <p:nvPr/>
          </p:nvSpPr>
          <p:spPr>
            <a:xfrm>
              <a:off x="4585030" y="3657600"/>
              <a:ext cx="1468709" cy="461665"/>
            </a:xfrm>
            <a:prstGeom prst="rect">
              <a:avLst/>
            </a:prstGeom>
            <a:noFill/>
          </p:spPr>
          <p:txBody>
            <a:bodyPr wrap="square" rtlCol="0">
              <a:spAutoFit/>
            </a:bodyPr>
            <a:lstStyle/>
            <a:p>
              <a:pPr algn="ctr"/>
              <a:r>
                <a:rPr lang="en-US" sz="2400">
                  <a:solidFill>
                    <a:schemeClr val="bg1"/>
                  </a:solidFill>
                  <a:latin typeface="Myriad Pro Semibold"/>
                  <a:cs typeface="Myriad Pro Semibold"/>
                </a:rPr>
                <a:t>Feature D</a:t>
              </a:r>
            </a:p>
          </p:txBody>
        </p:sp>
      </p:grpSp>
      <p:sp>
        <p:nvSpPr>
          <p:cNvPr id="113" name="Text Box 4"/>
          <p:cNvSpPr txBox="1">
            <a:spLocks noChangeArrowheads="1"/>
          </p:cNvSpPr>
          <p:nvPr/>
        </p:nvSpPr>
        <p:spPr bwMode="auto">
          <a:xfrm>
            <a:off x="0" y="5638224"/>
            <a:ext cx="9143999" cy="1077218"/>
          </a:xfrm>
          <a:prstGeom prst="rect">
            <a:avLst/>
          </a:prstGeom>
          <a:noFill/>
          <a:ln w="9525">
            <a:noFill/>
            <a:miter lim="800000"/>
            <a:headEnd/>
            <a:tailEnd/>
          </a:ln>
        </p:spPr>
        <p:txBody>
          <a:bodyPr wrap="square">
            <a:prstTxWarp prst="textNoShape">
              <a:avLst/>
            </a:prstTxWarp>
            <a:spAutoFit/>
          </a:bodyPr>
          <a:lstStyle/>
          <a:p>
            <a:pPr marL="742950" indent="-742950" algn="ctr"/>
            <a:r>
              <a:rPr lang="en-US" sz="3200">
                <a:solidFill>
                  <a:schemeClr val="bg1"/>
                </a:solidFill>
                <a:latin typeface="Myriad Pro Semibold"/>
                <a:cs typeface="Myriad Pro Semibold"/>
              </a:rPr>
              <a:t>Team has committed to features</a:t>
            </a:r>
          </a:p>
          <a:p>
            <a:pPr marL="742950" indent="-742950" algn="ctr"/>
            <a:r>
              <a:rPr lang="en-US" sz="3200">
                <a:solidFill>
                  <a:schemeClr val="bg1"/>
                </a:solidFill>
                <a:latin typeface="Myriad Pro Semibold"/>
                <a:cs typeface="Myriad Pro Semibold"/>
              </a:rPr>
              <a:t>A, B, C, and D in this 2-week Sprint</a:t>
            </a:r>
          </a:p>
        </p:txBody>
      </p:sp>
      <p:grpSp>
        <p:nvGrpSpPr>
          <p:cNvPr id="11" name="Group 51"/>
          <p:cNvGrpSpPr/>
          <p:nvPr/>
        </p:nvGrpSpPr>
        <p:grpSpPr>
          <a:xfrm>
            <a:off x="508000" y="4902200"/>
            <a:ext cx="8178800" cy="673200"/>
            <a:chOff x="508000" y="4902200"/>
            <a:chExt cx="8178800" cy="673200"/>
          </a:xfrm>
        </p:grpSpPr>
        <p:sp>
          <p:nvSpPr>
            <p:cNvPr id="51" name="Rectangle 50"/>
            <p:cNvSpPr/>
            <p:nvPr/>
          </p:nvSpPr>
          <p:spPr>
            <a:xfrm>
              <a:off x="1714500" y="4902200"/>
              <a:ext cx="6972300" cy="6732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SPRINT</a:t>
              </a:r>
              <a:br>
                <a:rPr lang="en-US">
                  <a:solidFill>
                    <a:srgbClr val="000000"/>
                  </a:solidFill>
                </a:rPr>
              </a:br>
              <a:r>
                <a:rPr lang="en-US">
                  <a:solidFill>
                    <a:srgbClr val="000000"/>
                  </a:solidFill>
                </a:rPr>
                <a:t>WORKING</a:t>
              </a:r>
            </a:p>
          </p:txBody>
        </p:sp>
        <p:sp>
          <p:nvSpPr>
            <p:cNvPr id="58" name="Pentagon 57"/>
            <p:cNvSpPr/>
            <p:nvPr/>
          </p:nvSpPr>
          <p:spPr>
            <a:xfrm>
              <a:off x="508000" y="4902200"/>
              <a:ext cx="1600200" cy="673100"/>
            </a:xfrm>
            <a:prstGeom prst="homePlate">
              <a:avLst/>
            </a:prstGeom>
            <a:solidFill>
              <a:schemeClr val="bg1"/>
            </a:solidFill>
            <a:ln>
              <a:solidFill>
                <a:schemeClr val="tx1"/>
              </a:solidFill>
            </a:ln>
            <a:effectLst>
              <a:outerShdw blurRad="59055" dist="23000" dir="5400000" sx="103000" sy="103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216000" tIns="0" bIns="0" rtlCol="0" anchor="ctr"/>
            <a:lstStyle/>
            <a:p>
              <a:r>
                <a:rPr lang="en-US">
                  <a:solidFill>
                    <a:schemeClr val="tx1"/>
                  </a:solidFill>
                </a:rPr>
                <a:t>SPRINT PLANNING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11"/>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yriad Pro Semibold"/>
            </a:endParaRPr>
          </a:p>
        </p:txBody>
      </p:sp>
      <p:sp>
        <p:nvSpPr>
          <p:cNvPr id="4" name="Regular Pentagon 3"/>
          <p:cNvSpPr/>
          <p:nvPr/>
        </p:nvSpPr>
        <p:spPr>
          <a:xfrm>
            <a:off x="2352425" y="2230970"/>
            <a:ext cx="3986835" cy="3639117"/>
          </a:xfrm>
          <a:prstGeom prst="pentagon">
            <a:avLst/>
          </a:prstGeom>
          <a:noFill/>
          <a:ln w="317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chemeClr val="bg1"/>
              </a:solidFill>
              <a:latin typeface="Gill Sans"/>
              <a:cs typeface="Gill Sans"/>
            </a:endParaRPr>
          </a:p>
        </p:txBody>
      </p:sp>
      <p:sp>
        <p:nvSpPr>
          <p:cNvPr id="11" name="Rectangle 10"/>
          <p:cNvSpPr/>
          <p:nvPr/>
        </p:nvSpPr>
        <p:spPr>
          <a:xfrm>
            <a:off x="1614999" y="3475569"/>
            <a:ext cx="5028078" cy="457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Gill Sans"/>
              <a:cs typeface="Gill Sans"/>
            </a:endParaRPr>
          </a:p>
        </p:txBody>
      </p:sp>
      <p:sp>
        <p:nvSpPr>
          <p:cNvPr id="6" name="TextBox 5"/>
          <p:cNvSpPr txBox="1"/>
          <p:nvPr/>
        </p:nvSpPr>
        <p:spPr>
          <a:xfrm>
            <a:off x="3319561" y="1273772"/>
            <a:ext cx="2048061" cy="923330"/>
          </a:xfrm>
          <a:prstGeom prst="rect">
            <a:avLst/>
          </a:prstGeom>
          <a:noFill/>
          <a:ln>
            <a:noFill/>
          </a:ln>
        </p:spPr>
        <p:txBody>
          <a:bodyPr wrap="square" rtlCol="0">
            <a:spAutoFit/>
          </a:bodyPr>
          <a:lstStyle/>
          <a:p>
            <a:pPr algn="ctr"/>
            <a:r>
              <a:rPr lang="en-US" sz="5400">
                <a:solidFill>
                  <a:schemeClr val="bg1"/>
                </a:solidFill>
                <a:latin typeface="Gill Sans"/>
                <a:cs typeface="Gill Sans"/>
              </a:rPr>
              <a:t>Focus</a:t>
            </a:r>
          </a:p>
        </p:txBody>
      </p:sp>
      <p:sp>
        <p:nvSpPr>
          <p:cNvPr id="7" name="TextBox 6"/>
          <p:cNvSpPr txBox="1"/>
          <p:nvPr/>
        </p:nvSpPr>
        <p:spPr>
          <a:xfrm>
            <a:off x="4916712" y="5743082"/>
            <a:ext cx="2718791" cy="923330"/>
          </a:xfrm>
          <a:prstGeom prst="rect">
            <a:avLst/>
          </a:prstGeom>
          <a:noFill/>
          <a:ln>
            <a:noFill/>
          </a:ln>
        </p:spPr>
        <p:txBody>
          <a:bodyPr wrap="square" rtlCol="0">
            <a:spAutoFit/>
          </a:bodyPr>
          <a:lstStyle/>
          <a:p>
            <a:r>
              <a:rPr lang="en-US" sz="5400">
                <a:solidFill>
                  <a:schemeClr val="bg1"/>
                </a:solidFill>
                <a:latin typeface="Gill Sans"/>
                <a:cs typeface="Gill Sans"/>
              </a:rPr>
              <a:t>Respect</a:t>
            </a:r>
          </a:p>
        </p:txBody>
      </p:sp>
      <p:sp>
        <p:nvSpPr>
          <p:cNvPr id="8" name="TextBox 7"/>
          <p:cNvSpPr txBox="1"/>
          <p:nvPr/>
        </p:nvSpPr>
        <p:spPr>
          <a:xfrm>
            <a:off x="1188131" y="5743082"/>
            <a:ext cx="2918492" cy="923330"/>
          </a:xfrm>
          <a:prstGeom prst="rect">
            <a:avLst/>
          </a:prstGeom>
          <a:noFill/>
          <a:ln>
            <a:noFill/>
          </a:ln>
        </p:spPr>
        <p:txBody>
          <a:bodyPr wrap="square" rtlCol="0">
            <a:spAutoFit/>
          </a:bodyPr>
          <a:lstStyle/>
          <a:p>
            <a:r>
              <a:rPr lang="en-US" sz="5400">
                <a:solidFill>
                  <a:schemeClr val="bg1"/>
                </a:solidFill>
                <a:latin typeface="Gill Sans"/>
                <a:cs typeface="Gill Sans"/>
              </a:rPr>
              <a:t>Courage</a:t>
            </a:r>
          </a:p>
        </p:txBody>
      </p:sp>
      <p:sp>
        <p:nvSpPr>
          <p:cNvPr id="9" name="TextBox 8"/>
          <p:cNvSpPr txBox="1"/>
          <p:nvPr/>
        </p:nvSpPr>
        <p:spPr>
          <a:xfrm>
            <a:off x="4607330" y="3134030"/>
            <a:ext cx="4386762" cy="923330"/>
          </a:xfrm>
          <a:prstGeom prst="rect">
            <a:avLst/>
          </a:prstGeom>
          <a:noFill/>
          <a:ln>
            <a:noFill/>
          </a:ln>
        </p:spPr>
        <p:txBody>
          <a:bodyPr wrap="square" rtlCol="0">
            <a:spAutoFit/>
          </a:bodyPr>
          <a:lstStyle/>
          <a:p>
            <a:r>
              <a:rPr lang="en-US" sz="5400">
                <a:solidFill>
                  <a:schemeClr val="bg1"/>
                </a:solidFill>
                <a:latin typeface="Gill Sans"/>
                <a:cs typeface="Gill Sans"/>
              </a:rPr>
              <a:t>Commitment</a:t>
            </a:r>
          </a:p>
        </p:txBody>
      </p:sp>
      <p:sp>
        <p:nvSpPr>
          <p:cNvPr id="5" name="TextBox 4"/>
          <p:cNvSpPr txBox="1"/>
          <p:nvPr/>
        </p:nvSpPr>
        <p:spPr>
          <a:xfrm>
            <a:off x="234460" y="3134030"/>
            <a:ext cx="3340697" cy="923330"/>
          </a:xfrm>
          <a:prstGeom prst="rect">
            <a:avLst/>
          </a:prstGeom>
          <a:noFill/>
          <a:ln>
            <a:noFill/>
          </a:ln>
        </p:spPr>
        <p:txBody>
          <a:bodyPr wrap="square" rtlCol="0">
            <a:spAutoFit/>
          </a:bodyPr>
          <a:lstStyle/>
          <a:p>
            <a:r>
              <a:rPr lang="en-US" sz="5400">
                <a:solidFill>
                  <a:schemeClr val="bg1"/>
                </a:solidFill>
                <a:latin typeface="Gill Sans"/>
                <a:cs typeface="Gill Sans"/>
              </a:rPr>
              <a:t>Openness</a:t>
            </a:r>
          </a:p>
        </p:txBody>
      </p:sp>
      <p:sp>
        <p:nvSpPr>
          <p:cNvPr id="10" name="Title 1"/>
          <p:cNvSpPr>
            <a:spLocks noGrp="1"/>
          </p:cNvSpPr>
          <p:nvPr>
            <p:ph type="title"/>
          </p:nvPr>
        </p:nvSpPr>
        <p:spPr>
          <a:xfrm>
            <a:off x="482600" y="-88900"/>
            <a:ext cx="8229600" cy="1143000"/>
          </a:xfrm>
        </p:spPr>
        <p:txBody>
          <a:bodyPr/>
          <a:lstStyle/>
          <a:p>
            <a:pPr algn="ctr"/>
            <a:r>
              <a:rPr lang="en-US" sz="7200"/>
              <a:t>The 5 Scrum Values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eview.jpg"/>
          <p:cNvPicPr>
            <a:picLocks noChangeAspect="1"/>
          </p:cNvPicPr>
          <p:nvPr/>
        </p:nvPicPr>
        <p:blipFill>
          <a:blip r:embed="rId2"/>
          <a:stretch>
            <a:fillRect/>
          </a:stretch>
        </p:blipFill>
        <p:spPr>
          <a:xfrm>
            <a:off x="7635240" y="3394075"/>
            <a:ext cx="1416050" cy="679450"/>
          </a:xfrm>
          <a:prstGeom prst="rect">
            <a:avLst/>
          </a:prstGeom>
          <a:effectLst/>
        </p:spPr>
      </p:pic>
      <p:pic>
        <p:nvPicPr>
          <p:cNvPr id="5" name="Picture 4" descr="team.jpg"/>
          <p:cNvPicPr>
            <a:picLocks noChangeAspect="1"/>
          </p:cNvPicPr>
          <p:nvPr/>
        </p:nvPicPr>
        <p:blipFill>
          <a:blip r:embed="rId3"/>
          <a:stretch>
            <a:fillRect/>
          </a:stretch>
        </p:blipFill>
        <p:spPr>
          <a:xfrm>
            <a:off x="7588251" y="5708650"/>
            <a:ext cx="1374775" cy="628650"/>
          </a:xfrm>
          <a:prstGeom prst="rect">
            <a:avLst/>
          </a:prstGeom>
          <a:effectLst/>
        </p:spPr>
      </p:pic>
      <p:sp>
        <p:nvSpPr>
          <p:cNvPr id="6" name="Right Arrow 5"/>
          <p:cNvSpPr/>
          <p:nvPr/>
        </p:nvSpPr>
        <p:spPr>
          <a:xfrm>
            <a:off x="5232390" y="4439708"/>
            <a:ext cx="2501900" cy="583142"/>
          </a:xfrm>
          <a:prstGeom prst="rightArrow">
            <a:avLst>
              <a:gd name="adj1" fmla="val 54556"/>
              <a:gd name="adj2" fmla="val 6451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7" name="Circular Arrow 6"/>
          <p:cNvSpPr/>
          <p:nvPr/>
        </p:nvSpPr>
        <p:spPr>
          <a:xfrm flipH="1">
            <a:off x="4427220" y="2245995"/>
            <a:ext cx="2938780" cy="2938780"/>
          </a:xfrm>
          <a:prstGeom prst="circularArrow">
            <a:avLst>
              <a:gd name="adj1" fmla="val 11156"/>
              <a:gd name="adj2" fmla="val 1142319"/>
              <a:gd name="adj3" fmla="val 1881005"/>
              <a:gd name="adj4" fmla="val 5465592"/>
              <a:gd name="adj5" fmla="val 1196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 name="Rectangle 6"/>
          <p:cNvSpPr>
            <a:spLocks noChangeArrowheads="1"/>
          </p:cNvSpPr>
          <p:nvPr/>
        </p:nvSpPr>
        <p:spPr bwMode="auto">
          <a:xfrm>
            <a:off x="4654550" y="4565650"/>
            <a:ext cx="1203325" cy="327025"/>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600">
              <a:latin typeface="Gill Sans"/>
            </a:endParaRPr>
          </a:p>
        </p:txBody>
      </p:sp>
      <p:sp>
        <p:nvSpPr>
          <p:cNvPr id="10" name="Text Box 7"/>
          <p:cNvSpPr txBox="1">
            <a:spLocks noChangeArrowheads="1"/>
          </p:cNvSpPr>
          <p:nvPr/>
        </p:nvSpPr>
        <p:spPr bwMode="auto">
          <a:xfrm>
            <a:off x="5081116" y="3079750"/>
            <a:ext cx="1492917" cy="1138773"/>
          </a:xfrm>
          <a:prstGeom prst="rect">
            <a:avLst/>
          </a:prstGeom>
          <a:noFill/>
          <a:ln w="9525">
            <a:noFill/>
            <a:miter lim="800000"/>
            <a:headEnd/>
            <a:tailEnd/>
          </a:ln>
          <a:effectLst/>
        </p:spPr>
        <p:txBody>
          <a:bodyPr wrap="none">
            <a:prstTxWarp prst="textNoShape">
              <a:avLst/>
            </a:prstTxWarp>
            <a:spAutoFit/>
          </a:bodyPr>
          <a:lstStyle/>
          <a:p>
            <a:pPr algn="ctr"/>
            <a:r>
              <a:rPr lang="en-US" sz="3600">
                <a:solidFill>
                  <a:schemeClr val="bg1"/>
                </a:solidFill>
                <a:latin typeface="Gill Sans"/>
              </a:rPr>
              <a:t>Sprint</a:t>
            </a:r>
          </a:p>
          <a:p>
            <a:pPr algn="ctr"/>
            <a:r>
              <a:rPr lang="en-US" sz="1600">
                <a:solidFill>
                  <a:schemeClr val="bg1"/>
                </a:solidFill>
                <a:latin typeface="Gill Sans"/>
              </a:rPr>
              <a:t>4 Days</a:t>
            </a:r>
            <a:br>
              <a:rPr lang="en-US" sz="1600">
                <a:solidFill>
                  <a:schemeClr val="bg1"/>
                </a:solidFill>
                <a:latin typeface="Gill Sans"/>
              </a:rPr>
            </a:br>
            <a:r>
              <a:rPr lang="en-US" sz="1600">
                <a:solidFill>
                  <a:schemeClr val="bg1"/>
                </a:solidFill>
                <a:latin typeface="Gill Sans"/>
              </a:rPr>
              <a:t>5 Minutes / Day</a:t>
            </a:r>
          </a:p>
        </p:txBody>
      </p:sp>
      <p:sp>
        <p:nvSpPr>
          <p:cNvPr id="11" name="AutoShape 11"/>
          <p:cNvSpPr>
            <a:spLocks noChangeArrowheads="1"/>
          </p:cNvSpPr>
          <p:nvPr/>
        </p:nvSpPr>
        <p:spPr bwMode="auto">
          <a:xfrm>
            <a:off x="7912100" y="4473575"/>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00">
              <a:latin typeface="Gill Sans"/>
            </a:endParaRPr>
          </a:p>
        </p:txBody>
      </p:sp>
      <p:sp>
        <p:nvSpPr>
          <p:cNvPr id="12" name="Text Box 12"/>
          <p:cNvSpPr txBox="1">
            <a:spLocks noChangeArrowheads="1"/>
          </p:cNvSpPr>
          <p:nvPr/>
        </p:nvSpPr>
        <p:spPr bwMode="auto">
          <a:xfrm>
            <a:off x="7302500" y="5022850"/>
            <a:ext cx="1955800" cy="533052"/>
          </a:xfrm>
          <a:prstGeom prst="rect">
            <a:avLst/>
          </a:prstGeom>
          <a:noFill/>
          <a:ln w="31750">
            <a:noFill/>
            <a:miter lim="800000"/>
            <a:headEnd/>
            <a:tailEnd/>
          </a:ln>
          <a:effectLst/>
        </p:spPr>
        <p:txBody>
          <a:bodyPr wrap="square">
            <a:prstTxWarp prst="textNoShape">
              <a:avLst/>
            </a:prstTxWarp>
            <a:spAutoFit/>
          </a:bodyPr>
          <a:lstStyle/>
          <a:p>
            <a:pPr algn="ctr">
              <a:lnSpc>
                <a:spcPts val="1680"/>
              </a:lnSpc>
            </a:pPr>
            <a:r>
              <a:rPr lang="en-US" sz="1600">
                <a:solidFill>
                  <a:schemeClr val="bg1"/>
                </a:solidFill>
                <a:latin typeface="Gill Sans"/>
              </a:rPr>
              <a:t>Potentially Shippable Product Increment</a:t>
            </a:r>
          </a:p>
        </p:txBody>
      </p:sp>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sp>
        <p:nvSpPr>
          <p:cNvPr id="14" name="Text Box 80"/>
          <p:cNvSpPr txBox="1">
            <a:spLocks noChangeArrowheads="1"/>
          </p:cNvSpPr>
          <p:nvPr/>
        </p:nvSpPr>
        <p:spPr bwMode="auto">
          <a:xfrm>
            <a:off x="7967877" y="3970338"/>
            <a:ext cx="88663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Review</a:t>
            </a:r>
            <a:endParaRPr lang="en-US" i="1">
              <a:solidFill>
                <a:schemeClr val="bg1"/>
              </a:solidFill>
              <a:latin typeface="Gill Sans"/>
            </a:endParaRPr>
          </a:p>
        </p:txBody>
      </p:sp>
      <p:sp>
        <p:nvSpPr>
          <p:cNvPr id="28" name="Rectangle 227"/>
          <p:cNvSpPr>
            <a:spLocks noChangeArrowheads="1"/>
          </p:cNvSpPr>
          <p:nvPr/>
        </p:nvSpPr>
        <p:spPr bwMode="auto">
          <a:xfrm>
            <a:off x="4978400" y="5022850"/>
            <a:ext cx="1905000" cy="609600"/>
          </a:xfrm>
          <a:prstGeom prst="rect">
            <a:avLst/>
          </a:prstGeom>
          <a:noFill/>
          <a:ln w="9525">
            <a:noFill/>
            <a:miter lim="800000"/>
            <a:headEnd/>
            <a:tailEnd/>
          </a:ln>
          <a:effectLst/>
        </p:spPr>
        <p:txBody>
          <a:bodyPr wrap="none" anchor="ctr">
            <a:prstTxWarp prst="textNoShape">
              <a:avLst/>
            </a:prstTxWarp>
          </a:bodyPr>
          <a:lstStyle/>
          <a:p>
            <a:pPr algn="ctr">
              <a:lnSpc>
                <a:spcPts val="1880"/>
              </a:lnSpc>
            </a:pPr>
            <a:r>
              <a:rPr lang="en-US" sz="2400">
                <a:solidFill>
                  <a:schemeClr val="bg1"/>
                </a:solidFill>
                <a:latin typeface="Gill Sans"/>
              </a:rPr>
              <a:t>No Changes</a:t>
            </a:r>
          </a:p>
          <a:p>
            <a:pPr algn="ctr">
              <a:lnSpc>
                <a:spcPts val="1880"/>
              </a:lnSpc>
            </a:pPr>
            <a:r>
              <a:rPr lang="en-US" sz="1600">
                <a:solidFill>
                  <a:schemeClr val="bg1"/>
                </a:solidFill>
                <a:latin typeface="Gill Sans"/>
              </a:rPr>
              <a:t>in Duration or Goal</a:t>
            </a:r>
          </a:p>
        </p:txBody>
      </p:sp>
      <p:grpSp>
        <p:nvGrpSpPr>
          <p:cNvPr id="2" name="Group 29"/>
          <p:cNvGrpSpPr/>
          <p:nvPr/>
        </p:nvGrpSpPr>
        <p:grpSpPr>
          <a:xfrm>
            <a:off x="7408332" y="1515531"/>
            <a:ext cx="307975" cy="304800"/>
            <a:chOff x="7086600" y="1092200"/>
            <a:chExt cx="307975" cy="304800"/>
          </a:xfrm>
          <a:effectLst/>
        </p:grpSpPr>
        <p:sp>
          <p:nvSpPr>
            <p:cNvPr id="31" name="Rectangle 232"/>
            <p:cNvSpPr>
              <a:spLocks noChangeArrowheads="1"/>
            </p:cNvSpPr>
            <p:nvPr/>
          </p:nvSpPr>
          <p:spPr bwMode="auto">
            <a:xfrm>
              <a:off x="7086600" y="1092200"/>
              <a:ext cx="3048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sz="1600" b="1">
                <a:solidFill>
                  <a:schemeClr val="bg1"/>
                </a:solidFill>
                <a:latin typeface="Gill Sans"/>
              </a:endParaRPr>
            </a:p>
          </p:txBody>
        </p:sp>
        <p:sp>
          <p:nvSpPr>
            <p:cNvPr id="32" name="Freeform 233"/>
            <p:cNvSpPr>
              <a:spLocks/>
            </p:cNvSpPr>
            <p:nvPr/>
          </p:nvSpPr>
          <p:spPr bwMode="auto">
            <a:xfrm>
              <a:off x="7089775" y="1119188"/>
              <a:ext cx="304800" cy="263525"/>
            </a:xfrm>
            <a:custGeom>
              <a:avLst/>
              <a:gdLst>
                <a:gd name="T0" fmla="*/ 0 w 192"/>
                <a:gd name="T1" fmla="*/ 0 h 166"/>
                <a:gd name="T2" fmla="*/ 15 w 192"/>
                <a:gd name="T3" fmla="*/ 19 h 166"/>
                <a:gd name="T4" fmla="*/ 24 w 192"/>
                <a:gd name="T5" fmla="*/ 48 h 166"/>
                <a:gd name="T6" fmla="*/ 72 w 192"/>
                <a:gd name="T7" fmla="*/ 69 h 166"/>
                <a:gd name="T8" fmla="*/ 94 w 192"/>
                <a:gd name="T9" fmla="*/ 99 h 166"/>
                <a:gd name="T10" fmla="*/ 153 w 192"/>
                <a:gd name="T11" fmla="*/ 120 h 166"/>
                <a:gd name="T12" fmla="*/ 171 w 192"/>
                <a:gd name="T13" fmla="*/ 153 h 166"/>
                <a:gd name="T14" fmla="*/ 192 w 192"/>
                <a:gd name="T15" fmla="*/ 166 h 16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66"/>
                <a:gd name="T26" fmla="*/ 192 w 19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66">
                  <a:moveTo>
                    <a:pt x="0" y="0"/>
                  </a:moveTo>
                  <a:lnTo>
                    <a:pt x="15" y="19"/>
                  </a:lnTo>
                  <a:lnTo>
                    <a:pt x="24" y="48"/>
                  </a:lnTo>
                  <a:lnTo>
                    <a:pt x="72" y="69"/>
                  </a:lnTo>
                  <a:lnTo>
                    <a:pt x="94" y="99"/>
                  </a:lnTo>
                  <a:lnTo>
                    <a:pt x="153" y="120"/>
                  </a:lnTo>
                  <a:lnTo>
                    <a:pt x="171" y="153"/>
                  </a:lnTo>
                  <a:lnTo>
                    <a:pt x="192" y="166"/>
                  </a:lnTo>
                </a:path>
              </a:pathLst>
            </a:custGeom>
            <a:noFill/>
            <a:ln w="9525">
              <a:solidFill>
                <a:schemeClr val="tx1"/>
              </a:solidFill>
              <a:round/>
              <a:headEnd/>
              <a:tailEnd/>
            </a:ln>
          </p:spPr>
          <p:txBody>
            <a:bodyPr>
              <a:prstTxWarp prst="textNoShape">
                <a:avLst/>
              </a:prstTxWarp>
            </a:bodyPr>
            <a:lstStyle/>
            <a:p>
              <a:endParaRPr lang="en-US" sz="1600">
                <a:latin typeface="Gill Sans"/>
              </a:endParaRPr>
            </a:p>
          </p:txBody>
        </p:sp>
      </p:grpSp>
      <p:sp>
        <p:nvSpPr>
          <p:cNvPr id="33" name="Text Box 299"/>
          <p:cNvSpPr txBox="1">
            <a:spLocks noChangeArrowheads="1"/>
          </p:cNvSpPr>
          <p:nvPr/>
        </p:nvSpPr>
        <p:spPr bwMode="auto">
          <a:xfrm>
            <a:off x="7525009" y="6237288"/>
            <a:ext cx="150564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Retrospective</a:t>
            </a:r>
            <a:endParaRPr lang="en-US" i="1">
              <a:solidFill>
                <a:schemeClr val="bg1"/>
              </a:solidFill>
              <a:latin typeface="Gill Sans"/>
            </a:endParaRPr>
          </a:p>
        </p:txBody>
      </p:sp>
      <p:pic>
        <p:nvPicPr>
          <p:cNvPr id="36" name="Picture 35"/>
          <p:cNvPicPr>
            <a:picLocks noChangeAspect="1"/>
          </p:cNvPicPr>
          <p:nvPr/>
        </p:nvPicPr>
        <p:blipFill>
          <a:blip r:embed="rId4"/>
          <a:stretch>
            <a:fillRect/>
          </a:stretch>
        </p:blipFill>
        <p:spPr>
          <a:xfrm>
            <a:off x="1000125" y="3378200"/>
            <a:ext cx="158750" cy="444500"/>
          </a:xfrm>
          <a:prstGeom prst="rect">
            <a:avLst/>
          </a:prstGeom>
          <a:effectLst/>
        </p:spPr>
      </p:pic>
      <p:grpSp>
        <p:nvGrpSpPr>
          <p:cNvPr id="3" name="Group 36"/>
          <p:cNvGrpSpPr/>
          <p:nvPr/>
        </p:nvGrpSpPr>
        <p:grpSpPr>
          <a:xfrm>
            <a:off x="2051051" y="3270250"/>
            <a:ext cx="1374775" cy="901145"/>
            <a:chOff x="2343151" y="3244850"/>
            <a:chExt cx="1374775" cy="901145"/>
          </a:xfrm>
          <a:effectLst/>
        </p:grpSpPr>
        <p:sp>
          <p:nvSpPr>
            <p:cNvPr id="38" name="Text Box 148"/>
            <p:cNvSpPr txBox="1">
              <a:spLocks noChangeArrowheads="1"/>
            </p:cNvSpPr>
            <p:nvPr/>
          </p:nvSpPr>
          <p:spPr bwMode="auto">
            <a:xfrm>
              <a:off x="2692005" y="37766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343151" y="3244850"/>
              <a:ext cx="1374775" cy="628650"/>
            </a:xfrm>
            <a:prstGeom prst="rect">
              <a:avLst/>
            </a:prstGeom>
          </p:spPr>
        </p:pic>
      </p:grpSp>
      <p:pic>
        <p:nvPicPr>
          <p:cNvPr id="43" name="Picture 42" descr="standup.jpg"/>
          <p:cNvPicPr>
            <a:picLocks noChangeAspect="1"/>
          </p:cNvPicPr>
          <p:nvPr/>
        </p:nvPicPr>
        <p:blipFill>
          <a:blip r:embed="rId5"/>
          <a:stretch>
            <a:fillRect/>
          </a:stretch>
        </p:blipFill>
        <p:spPr>
          <a:xfrm>
            <a:off x="7789332" y="1261531"/>
            <a:ext cx="787400" cy="800100"/>
          </a:xfrm>
          <a:prstGeom prst="rect">
            <a:avLst/>
          </a:prstGeom>
          <a:effectLst/>
        </p:spPr>
      </p:pic>
      <p:sp>
        <p:nvSpPr>
          <p:cNvPr id="44" name="Text Box 231"/>
          <p:cNvSpPr txBox="1">
            <a:spLocks noChangeArrowheads="1"/>
          </p:cNvSpPr>
          <p:nvPr/>
        </p:nvSpPr>
        <p:spPr bwMode="auto">
          <a:xfrm>
            <a:off x="7526274" y="2024588"/>
            <a:ext cx="1387945" cy="818600"/>
          </a:xfrm>
          <a:prstGeom prst="rect">
            <a:avLst/>
          </a:prstGeom>
          <a:noFill/>
          <a:ln w="31750">
            <a:noFill/>
            <a:miter lim="800000"/>
            <a:headEnd/>
            <a:tailEnd/>
          </a:ln>
          <a:effectLst/>
        </p:spPr>
        <p:txBody>
          <a:bodyPr wrap="none">
            <a:prstTxWarp prst="textNoShape">
              <a:avLst/>
            </a:prstTxWarp>
            <a:spAutoFit/>
          </a:bodyPr>
          <a:lstStyle/>
          <a:p>
            <a:pPr algn="ctr">
              <a:lnSpc>
                <a:spcPts val="1880"/>
              </a:lnSpc>
              <a:spcBef>
                <a:spcPct val="50000"/>
              </a:spcBef>
            </a:pPr>
            <a:r>
              <a:rPr lang="en-US" sz="1400">
                <a:solidFill>
                  <a:schemeClr val="bg1"/>
                </a:solidFill>
                <a:latin typeface="Gill Sans"/>
              </a:rPr>
              <a:t>Daily Scrum</a:t>
            </a:r>
            <a:br>
              <a:rPr lang="en-US" sz="1400">
                <a:solidFill>
                  <a:schemeClr val="bg1"/>
                </a:solidFill>
                <a:latin typeface="Gill Sans"/>
              </a:rPr>
            </a:br>
            <a:r>
              <a:rPr lang="en-US" sz="1400">
                <a:solidFill>
                  <a:schemeClr val="bg1"/>
                </a:solidFill>
                <a:latin typeface="Gill Sans"/>
              </a:rPr>
              <a:t>Meeting and</a:t>
            </a:r>
            <a:br>
              <a:rPr lang="en-US" sz="1400">
                <a:solidFill>
                  <a:schemeClr val="bg1"/>
                </a:solidFill>
                <a:latin typeface="Gill Sans"/>
              </a:rPr>
            </a:br>
            <a:r>
              <a:rPr lang="en-US" sz="1400">
                <a:solidFill>
                  <a:schemeClr val="bg1"/>
                </a:solidFill>
                <a:latin typeface="Gill Sans"/>
              </a:rPr>
              <a:t>Artifacts Update</a:t>
            </a:r>
          </a:p>
        </p:txBody>
      </p:sp>
      <p:sp>
        <p:nvSpPr>
          <p:cNvPr id="45" name="Circular Arrow 44"/>
          <p:cNvSpPr/>
          <p:nvPr/>
        </p:nvSpPr>
        <p:spPr>
          <a:xfrm rot="2401493">
            <a:off x="6352350" y="1859572"/>
            <a:ext cx="1192509" cy="1192509"/>
          </a:xfrm>
          <a:prstGeom prst="circularArrow">
            <a:avLst>
              <a:gd name="adj1" fmla="val 17412"/>
              <a:gd name="adj2" fmla="val 1142319"/>
              <a:gd name="adj3" fmla="val 1601325"/>
              <a:gd name="adj4" fmla="val 5649642"/>
              <a:gd name="adj5" fmla="val 138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nvSpPr>
        <p:spPr>
          <a:xfrm>
            <a:off x="4851400" y="2336800"/>
            <a:ext cx="279400" cy="279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Text Box 14"/>
          <p:cNvSpPr txBox="1">
            <a:spLocks noChangeArrowheads="1"/>
          </p:cNvSpPr>
          <p:nvPr/>
        </p:nvSpPr>
        <p:spPr bwMode="auto">
          <a:xfrm>
            <a:off x="268273" y="1967441"/>
            <a:ext cx="1798214"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Input from End-Users,</a:t>
            </a:r>
          </a:p>
          <a:p>
            <a:pPr algn="ctr" eaLnBrk="0" hangingPunct="0"/>
            <a:r>
              <a:rPr lang="en-US" sz="1400">
                <a:solidFill>
                  <a:schemeClr val="bg1"/>
                </a:solidFill>
                <a:latin typeface="Gill Sans"/>
              </a:rPr>
              <a:t>Customers, Team and</a:t>
            </a:r>
            <a:br>
              <a:rPr lang="en-US" sz="1400">
                <a:solidFill>
                  <a:schemeClr val="bg1"/>
                </a:solidFill>
                <a:latin typeface="Gill Sans"/>
              </a:rPr>
            </a:br>
            <a:r>
              <a:rPr lang="en-US" sz="1400">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214"/>
          <p:cNvSpPr>
            <a:spLocks noChangeArrowheads="1"/>
          </p:cNvSpPr>
          <p:nvPr/>
        </p:nvSpPr>
        <p:spPr bwMode="auto">
          <a:xfrm>
            <a:off x="3757612" y="468369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5" name="Rectangle 215"/>
          <p:cNvSpPr>
            <a:spLocks noChangeArrowheads="1"/>
          </p:cNvSpPr>
          <p:nvPr/>
        </p:nvSpPr>
        <p:spPr bwMode="auto">
          <a:xfrm>
            <a:off x="3757612" y="475999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6" name="Rectangle 216"/>
          <p:cNvSpPr>
            <a:spLocks noChangeArrowheads="1"/>
          </p:cNvSpPr>
          <p:nvPr/>
        </p:nvSpPr>
        <p:spPr bwMode="auto">
          <a:xfrm>
            <a:off x="3757612" y="483628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7" name="Rectangle 217"/>
          <p:cNvSpPr>
            <a:spLocks noChangeArrowheads="1"/>
          </p:cNvSpPr>
          <p:nvPr/>
        </p:nvSpPr>
        <p:spPr bwMode="auto">
          <a:xfrm>
            <a:off x="3757612" y="491258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8" name="Rectangle 220"/>
          <p:cNvSpPr>
            <a:spLocks noChangeArrowheads="1"/>
          </p:cNvSpPr>
          <p:nvPr/>
        </p:nvSpPr>
        <p:spPr bwMode="auto">
          <a:xfrm>
            <a:off x="3757612" y="422592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9" name="Rectangle 221"/>
          <p:cNvSpPr>
            <a:spLocks noChangeArrowheads="1"/>
          </p:cNvSpPr>
          <p:nvPr/>
        </p:nvSpPr>
        <p:spPr bwMode="auto">
          <a:xfrm>
            <a:off x="3757612" y="4302220"/>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0" name="Rectangle 222"/>
          <p:cNvSpPr>
            <a:spLocks noChangeArrowheads="1"/>
          </p:cNvSpPr>
          <p:nvPr/>
        </p:nvSpPr>
        <p:spPr bwMode="auto">
          <a:xfrm>
            <a:off x="3757612" y="437851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1" name="Rectangle 223"/>
          <p:cNvSpPr>
            <a:spLocks noChangeArrowheads="1"/>
          </p:cNvSpPr>
          <p:nvPr/>
        </p:nvSpPr>
        <p:spPr bwMode="auto">
          <a:xfrm>
            <a:off x="3757612" y="445481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2" name="Rectangle 224"/>
          <p:cNvSpPr>
            <a:spLocks noChangeArrowheads="1"/>
          </p:cNvSpPr>
          <p:nvPr/>
        </p:nvSpPr>
        <p:spPr bwMode="auto">
          <a:xfrm>
            <a:off x="3757612" y="453110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3" name="Rectangle 225"/>
          <p:cNvSpPr>
            <a:spLocks noChangeArrowheads="1"/>
          </p:cNvSpPr>
          <p:nvPr/>
        </p:nvSpPr>
        <p:spPr bwMode="auto">
          <a:xfrm>
            <a:off x="3757612" y="460740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4" name="Rectangle 215"/>
          <p:cNvSpPr>
            <a:spLocks noChangeArrowheads="1"/>
          </p:cNvSpPr>
          <p:nvPr/>
        </p:nvSpPr>
        <p:spPr bwMode="auto">
          <a:xfrm>
            <a:off x="3757612" y="498541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5" name="Rectangle 216"/>
          <p:cNvSpPr>
            <a:spLocks noChangeArrowheads="1"/>
          </p:cNvSpPr>
          <p:nvPr/>
        </p:nvSpPr>
        <p:spPr bwMode="auto">
          <a:xfrm>
            <a:off x="3757612" y="506171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6" name="Rectangle 217"/>
          <p:cNvSpPr>
            <a:spLocks noChangeArrowheads="1"/>
          </p:cNvSpPr>
          <p:nvPr/>
        </p:nvSpPr>
        <p:spPr bwMode="auto">
          <a:xfrm>
            <a:off x="3757612" y="51380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7" name="Text Box 379"/>
          <p:cNvSpPr txBox="1">
            <a:spLocks noChangeArrowheads="1"/>
          </p:cNvSpPr>
          <p:nvPr/>
        </p:nvSpPr>
        <p:spPr bwMode="auto">
          <a:xfrm>
            <a:off x="3670734" y="5289550"/>
            <a:ext cx="902811"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a:t>
            </a:r>
            <a:br>
              <a:rPr lang="en-US">
                <a:solidFill>
                  <a:schemeClr val="bg1"/>
                </a:solidFill>
                <a:latin typeface="Gill Sans"/>
              </a:rPr>
            </a:br>
            <a:r>
              <a:rPr lang="en-US">
                <a:solidFill>
                  <a:schemeClr val="bg1"/>
                </a:solidFill>
                <a:latin typeface="Gill Sans"/>
              </a:rPr>
              <a:t>Backlog</a:t>
            </a:r>
          </a:p>
        </p:txBody>
      </p:sp>
      <p:sp>
        <p:nvSpPr>
          <p:cNvPr id="68" name="TextBox 67"/>
          <p:cNvSpPr txBox="1"/>
          <p:nvPr/>
        </p:nvSpPr>
        <p:spPr>
          <a:xfrm rot="18900000">
            <a:off x="3721792" y="4543424"/>
            <a:ext cx="817764" cy="369332"/>
          </a:xfrm>
          <a:prstGeom prst="rect">
            <a:avLst/>
          </a:prstGeom>
          <a:noFill/>
          <a:effectLst/>
        </p:spPr>
        <p:txBody>
          <a:bodyPr wrap="none" rtlCol="0">
            <a:spAutoFit/>
          </a:bodyPr>
          <a:lstStyle/>
          <a:p>
            <a:r>
              <a:rPr lang="en-US">
                <a:latin typeface="Gill Sans"/>
              </a:rPr>
              <a:t>TASKS</a:t>
            </a:r>
          </a:p>
        </p:txBody>
      </p:sp>
      <p:sp>
        <p:nvSpPr>
          <p:cNvPr id="70" name="Text Box 14"/>
          <p:cNvSpPr txBox="1">
            <a:spLocks noChangeArrowheads="1"/>
          </p:cNvSpPr>
          <p:nvPr/>
        </p:nvSpPr>
        <p:spPr bwMode="auto">
          <a:xfrm>
            <a:off x="3861606" y="2085975"/>
            <a:ext cx="92845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Product</a:t>
            </a:r>
          </a:p>
          <a:p>
            <a:pPr algn="ctr" eaLnBrk="0" hangingPunct="0"/>
            <a:r>
              <a:rPr lang="en-US" sz="1400">
                <a:solidFill>
                  <a:schemeClr val="bg1"/>
                </a:solidFill>
                <a:latin typeface="Gill Sans"/>
              </a:rPr>
              <a:t>Backlog</a:t>
            </a:r>
          </a:p>
          <a:p>
            <a:pPr algn="ctr" eaLnBrk="0" hangingPunct="0"/>
            <a:r>
              <a:rPr lang="en-US" sz="1400">
                <a:solidFill>
                  <a:schemeClr val="bg1"/>
                </a:solidFill>
                <a:latin typeface="Gill Sans"/>
              </a:rPr>
              <a:t>Grooming</a:t>
            </a:r>
          </a:p>
        </p:txBody>
      </p:sp>
      <p:sp>
        <p:nvSpPr>
          <p:cNvPr id="74" name="AutoShape 228"/>
          <p:cNvSpPr>
            <a:spLocks noChangeArrowheads="1"/>
          </p:cNvSpPr>
          <p:nvPr/>
        </p:nvSpPr>
        <p:spPr bwMode="auto">
          <a:xfrm>
            <a:off x="1879600" y="4233333"/>
            <a:ext cx="1752600" cy="1045634"/>
          </a:xfrm>
          <a:prstGeom prst="chevron">
            <a:avLst>
              <a:gd name="adj" fmla="val 20707"/>
            </a:avLst>
          </a:prstGeom>
          <a:noFill/>
          <a:ln w="12700">
            <a:solidFill>
              <a:schemeClr val="bg1"/>
            </a:solidFill>
            <a:miter lim="800000"/>
            <a:headEnd/>
            <a:tailEnd/>
          </a:ln>
          <a:effectLst/>
        </p:spPr>
        <p:txBody>
          <a:bodyPr wrap="none" anchor="ctr">
            <a:prstTxWarp prst="textNoShape">
              <a:avLst/>
            </a:prstTxWarp>
          </a:bodyPr>
          <a:lstStyle/>
          <a:p>
            <a:pPr algn="ctr"/>
            <a:endParaRPr lang="en-US" sz="1400">
              <a:solidFill>
                <a:schemeClr val="bg1"/>
              </a:solidFill>
              <a:latin typeface="Gill Sans"/>
            </a:endParaRPr>
          </a:p>
        </p:txBody>
      </p:sp>
      <p:sp>
        <p:nvSpPr>
          <p:cNvPr id="89" name="Text Box 379"/>
          <p:cNvSpPr txBox="1">
            <a:spLocks noChangeArrowheads="1"/>
          </p:cNvSpPr>
          <p:nvPr/>
        </p:nvSpPr>
        <p:spPr bwMode="auto">
          <a:xfrm>
            <a:off x="1958026" y="5291665"/>
            <a:ext cx="1569660"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 Planning</a:t>
            </a:r>
          </a:p>
          <a:p>
            <a:pPr algn="ctr">
              <a:lnSpc>
                <a:spcPts val="1880"/>
              </a:lnSpc>
            </a:pPr>
            <a:r>
              <a:rPr lang="en-US">
                <a:solidFill>
                  <a:schemeClr val="bg1"/>
                </a:solidFill>
                <a:latin typeface="Gill Sans"/>
              </a:rPr>
              <a:t>Meeting</a:t>
            </a:r>
          </a:p>
        </p:txBody>
      </p:sp>
      <p:sp>
        <p:nvSpPr>
          <p:cNvPr id="90" name="TextBox 89"/>
          <p:cNvSpPr txBox="1"/>
          <p:nvPr/>
        </p:nvSpPr>
        <p:spPr>
          <a:xfrm>
            <a:off x="2104519" y="4277782"/>
            <a:ext cx="1278452" cy="914780"/>
          </a:xfrm>
          <a:prstGeom prst="rect">
            <a:avLst/>
          </a:prstGeom>
          <a:noFill/>
          <a:effectLst/>
        </p:spPr>
        <p:txBody>
          <a:bodyPr wrap="none" rtlCol="0" anchor="t" anchorCtr="0">
            <a:spAutoFit/>
          </a:bodyPr>
          <a:lstStyle/>
          <a:p>
            <a:pPr algn="ctr">
              <a:lnSpc>
                <a:spcPts val="1600"/>
              </a:lnSpc>
            </a:pPr>
            <a:r>
              <a:rPr lang="en-US" sz="1400">
                <a:solidFill>
                  <a:schemeClr val="bg1"/>
                </a:solidFill>
                <a:latin typeface="Gill Sans"/>
              </a:rPr>
              <a:t>Team Selects </a:t>
            </a:r>
          </a:p>
          <a:p>
            <a:pPr algn="ctr">
              <a:lnSpc>
                <a:spcPts val="1600"/>
              </a:lnSpc>
            </a:pPr>
            <a:r>
              <a:rPr lang="en-US" sz="1400">
                <a:solidFill>
                  <a:schemeClr val="bg1"/>
                </a:solidFill>
                <a:latin typeface="Gill Sans"/>
              </a:rPr>
              <a:t>How Much To</a:t>
            </a:r>
            <a:br>
              <a:rPr lang="en-US" sz="1400">
                <a:solidFill>
                  <a:schemeClr val="bg1"/>
                </a:solidFill>
                <a:latin typeface="Gill Sans"/>
              </a:rPr>
            </a:br>
            <a:r>
              <a:rPr lang="en-US" sz="1400">
                <a:solidFill>
                  <a:schemeClr val="bg1"/>
                </a:solidFill>
                <a:latin typeface="Gill Sans"/>
              </a:rPr>
              <a:t>Commit To Do </a:t>
            </a:r>
            <a:br>
              <a:rPr lang="en-US" sz="1400">
                <a:solidFill>
                  <a:schemeClr val="bg1"/>
                </a:solidFill>
                <a:latin typeface="Gill Sans"/>
              </a:rPr>
            </a:br>
            <a:r>
              <a:rPr lang="en-US" sz="1400">
                <a:solidFill>
                  <a:schemeClr val="bg1"/>
                </a:solidFill>
                <a:latin typeface="Gill Sans"/>
              </a:rPr>
              <a:t>By Sprint’s End</a:t>
            </a:r>
          </a:p>
        </p:txBody>
      </p:sp>
      <p:grpSp>
        <p:nvGrpSpPr>
          <p:cNvPr id="15" name="Group 39"/>
          <p:cNvGrpSpPr/>
          <p:nvPr/>
        </p:nvGrpSpPr>
        <p:grpSpPr>
          <a:xfrm>
            <a:off x="4699000" y="1219200"/>
            <a:ext cx="1778000" cy="781223"/>
            <a:chOff x="4622800" y="787400"/>
            <a:chExt cx="1778000" cy="781223"/>
          </a:xfrm>
          <a:effectLst/>
        </p:grpSpPr>
        <p:sp>
          <p:nvSpPr>
            <p:cNvPr id="92" name="Text Box 137"/>
            <p:cNvSpPr txBox="1">
              <a:spLocks noChangeArrowheads="1"/>
            </p:cNvSpPr>
            <p:nvPr/>
          </p:nvSpPr>
          <p:spPr bwMode="auto">
            <a:xfrm>
              <a:off x="4622800" y="12223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4"/>
            <a:stretch>
              <a:fillRect/>
            </a:stretch>
          </p:blipFill>
          <p:spPr>
            <a:xfrm>
              <a:off x="5435600" y="7874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grpSp>
        <p:nvGrpSpPr>
          <p:cNvPr id="16" name="Group 150"/>
          <p:cNvGrpSpPr/>
          <p:nvPr/>
        </p:nvGrpSpPr>
        <p:grpSpPr>
          <a:xfrm>
            <a:off x="6350" y="5959093"/>
            <a:ext cx="1593849" cy="751362"/>
            <a:chOff x="6350" y="5984493"/>
            <a:chExt cx="1593849" cy="751362"/>
          </a:xfrm>
        </p:grpSpPr>
        <p:sp>
          <p:nvSpPr>
            <p:cNvPr id="52" name="Text Box 379"/>
            <p:cNvSpPr txBox="1">
              <a:spLocks noChangeArrowheads="1"/>
            </p:cNvSpPr>
            <p:nvPr/>
          </p:nvSpPr>
          <p:spPr bwMode="auto">
            <a:xfrm>
              <a:off x="473385" y="61506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Chord 99"/>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112" name="Rectangle 217"/>
          <p:cNvSpPr>
            <a:spLocks noChangeArrowheads="1"/>
          </p:cNvSpPr>
          <p:nvPr/>
        </p:nvSpPr>
        <p:spPr bwMode="auto">
          <a:xfrm>
            <a:off x="3757612" y="52142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91" name="Rectangle 90"/>
          <p:cNvSpPr/>
          <p:nvPr/>
        </p:nvSpPr>
        <p:spPr>
          <a:xfrm>
            <a:off x="0" y="1853286"/>
            <a:ext cx="2273300" cy="1321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7" name="Rectangle 116"/>
          <p:cNvSpPr/>
          <p:nvPr/>
        </p:nvSpPr>
        <p:spPr>
          <a:xfrm>
            <a:off x="7539668" y="3380194"/>
            <a:ext cx="1578932" cy="96640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9" name="Rectangle 118"/>
          <p:cNvSpPr/>
          <p:nvPr/>
        </p:nvSpPr>
        <p:spPr>
          <a:xfrm>
            <a:off x="7404100" y="5770798"/>
            <a:ext cx="1739900" cy="108720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0" name="Rectangle 119"/>
          <p:cNvSpPr/>
          <p:nvPr/>
        </p:nvSpPr>
        <p:spPr>
          <a:xfrm>
            <a:off x="5011166" y="4986676"/>
            <a:ext cx="1838553" cy="75651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1" name="Rectangle 120"/>
          <p:cNvSpPr/>
          <p:nvPr/>
        </p:nvSpPr>
        <p:spPr>
          <a:xfrm>
            <a:off x="3685900" y="4183138"/>
            <a:ext cx="883512" cy="179474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2" name="Rectangle 121"/>
          <p:cNvSpPr/>
          <p:nvPr/>
        </p:nvSpPr>
        <p:spPr>
          <a:xfrm>
            <a:off x="1852550" y="5334000"/>
            <a:ext cx="1819545" cy="63007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6" name="Freeform 125"/>
          <p:cNvSpPr/>
          <p:nvPr/>
        </p:nvSpPr>
        <p:spPr>
          <a:xfrm>
            <a:off x="3738033" y="2091267"/>
            <a:ext cx="1579033" cy="745066"/>
          </a:xfrm>
          <a:custGeom>
            <a:avLst/>
            <a:gdLst>
              <a:gd name="connsiteX0" fmla="*/ 169333 w 1579033"/>
              <a:gd name="connsiteY0" fmla="*/ 745066 h 745066"/>
              <a:gd name="connsiteX1" fmla="*/ 1134533 w 1579033"/>
              <a:gd name="connsiteY1" fmla="*/ 740833 h 745066"/>
              <a:gd name="connsiteX2" fmla="*/ 1333500 w 1579033"/>
              <a:gd name="connsiteY2" fmla="*/ 563033 h 745066"/>
              <a:gd name="connsiteX3" fmla="*/ 1401233 w 1579033"/>
              <a:gd name="connsiteY3" fmla="*/ 537633 h 745066"/>
              <a:gd name="connsiteX4" fmla="*/ 1401233 w 1579033"/>
              <a:gd name="connsiteY4" fmla="*/ 537633 h 745066"/>
              <a:gd name="connsiteX5" fmla="*/ 1579033 w 1579033"/>
              <a:gd name="connsiteY5" fmla="*/ 397933 h 745066"/>
              <a:gd name="connsiteX6" fmla="*/ 1392766 w 1579033"/>
              <a:gd name="connsiteY6" fmla="*/ 76200 h 745066"/>
              <a:gd name="connsiteX7" fmla="*/ 194733 w 1579033"/>
              <a:gd name="connsiteY7" fmla="*/ 0 h 745066"/>
              <a:gd name="connsiteX8" fmla="*/ 0 w 1579033"/>
              <a:gd name="connsiteY8" fmla="*/ 660400 h 74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9033" h="745066">
                <a:moveTo>
                  <a:pt x="169333" y="745066"/>
                </a:moveTo>
                <a:lnTo>
                  <a:pt x="1134533" y="740833"/>
                </a:lnTo>
                <a:lnTo>
                  <a:pt x="1333500" y="563033"/>
                </a:lnTo>
                <a:lnTo>
                  <a:pt x="1401233" y="537633"/>
                </a:lnTo>
                <a:lnTo>
                  <a:pt x="1401233" y="537633"/>
                </a:lnTo>
                <a:lnTo>
                  <a:pt x="1579033" y="397933"/>
                </a:lnTo>
                <a:lnTo>
                  <a:pt x="1392766" y="76200"/>
                </a:lnTo>
                <a:lnTo>
                  <a:pt x="194733" y="0"/>
                </a:lnTo>
                <a:lnTo>
                  <a:pt x="0" y="66040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28" name="Freeform 127"/>
          <p:cNvSpPr/>
          <p:nvPr/>
        </p:nvSpPr>
        <p:spPr>
          <a:xfrm>
            <a:off x="6248401" y="4273550"/>
            <a:ext cx="2921000" cy="1517650"/>
          </a:xfrm>
          <a:custGeom>
            <a:avLst/>
            <a:gdLst>
              <a:gd name="connsiteX0" fmla="*/ 677333 w 2777067"/>
              <a:gd name="connsiteY0" fmla="*/ 0 h 1384300"/>
              <a:gd name="connsiteX1" fmla="*/ 296333 w 2777067"/>
              <a:gd name="connsiteY1" fmla="*/ 381000 h 1384300"/>
              <a:gd name="connsiteX2" fmla="*/ 0 w 2777067"/>
              <a:gd name="connsiteY2" fmla="*/ 584200 h 1384300"/>
              <a:gd name="connsiteX3" fmla="*/ 127000 w 2777067"/>
              <a:gd name="connsiteY3" fmla="*/ 643466 h 1384300"/>
              <a:gd name="connsiteX4" fmla="*/ 914400 w 2777067"/>
              <a:gd name="connsiteY4" fmla="*/ 910166 h 1384300"/>
              <a:gd name="connsiteX5" fmla="*/ 1464733 w 2777067"/>
              <a:gd name="connsiteY5" fmla="*/ 1371600 h 1384300"/>
              <a:gd name="connsiteX6" fmla="*/ 2455333 w 2777067"/>
              <a:gd name="connsiteY6" fmla="*/ 1384300 h 1384300"/>
              <a:gd name="connsiteX7" fmla="*/ 2777067 w 2777067"/>
              <a:gd name="connsiteY7" fmla="*/ 1075266 h 1384300"/>
              <a:gd name="connsiteX8" fmla="*/ 2683933 w 2777067"/>
              <a:gd name="connsiteY8" fmla="*/ 444500 h 1384300"/>
              <a:gd name="connsiteX9" fmla="*/ 2429933 w 2777067"/>
              <a:gd name="connsiteY9" fmla="*/ 105833 h 1384300"/>
              <a:gd name="connsiteX10" fmla="*/ 1447800 w 2777067"/>
              <a:gd name="connsiteY10" fmla="*/ 55033 h 1384300"/>
              <a:gd name="connsiteX11" fmla="*/ 791633 w 2777067"/>
              <a:gd name="connsiteY11" fmla="*/ 8466 h 1384300"/>
              <a:gd name="connsiteX12" fmla="*/ 486833 w 2777067"/>
              <a:gd name="connsiteY12" fmla="*/ 220133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77067" h="1384300">
                <a:moveTo>
                  <a:pt x="677333" y="0"/>
                </a:moveTo>
                <a:lnTo>
                  <a:pt x="296333" y="381000"/>
                </a:lnTo>
                <a:lnTo>
                  <a:pt x="0" y="584200"/>
                </a:lnTo>
                <a:lnTo>
                  <a:pt x="127000" y="643466"/>
                </a:lnTo>
                <a:cubicBezTo>
                  <a:pt x="388446" y="735325"/>
                  <a:pt x="790483" y="1158030"/>
                  <a:pt x="914400" y="910166"/>
                </a:cubicBezTo>
                <a:lnTo>
                  <a:pt x="1464733" y="1371600"/>
                </a:lnTo>
                <a:lnTo>
                  <a:pt x="2455333" y="1384300"/>
                </a:lnTo>
                <a:lnTo>
                  <a:pt x="2777067" y="1075266"/>
                </a:lnTo>
                <a:cubicBezTo>
                  <a:pt x="2745817" y="865041"/>
                  <a:pt x="2683933" y="657035"/>
                  <a:pt x="2683933" y="444500"/>
                </a:cubicBezTo>
                <a:lnTo>
                  <a:pt x="2429933" y="105833"/>
                </a:lnTo>
                <a:lnTo>
                  <a:pt x="1447800" y="55033"/>
                </a:lnTo>
                <a:lnTo>
                  <a:pt x="791633" y="8466"/>
                </a:lnTo>
                <a:lnTo>
                  <a:pt x="486833" y="220133"/>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
        <p:nvSpPr>
          <p:cNvPr id="130" name="Freeform 129"/>
          <p:cNvSpPr/>
          <p:nvPr/>
        </p:nvSpPr>
        <p:spPr>
          <a:xfrm>
            <a:off x="6400800" y="1028700"/>
            <a:ext cx="2794000" cy="2630020"/>
          </a:xfrm>
          <a:custGeom>
            <a:avLst/>
            <a:gdLst>
              <a:gd name="connsiteX0" fmla="*/ 0 w 2794000"/>
              <a:gd name="connsiteY0" fmla="*/ 1130300 h 2630020"/>
              <a:gd name="connsiteX1" fmla="*/ 0 w 2794000"/>
              <a:gd name="connsiteY1" fmla="*/ 1498600 h 2630020"/>
              <a:gd name="connsiteX2" fmla="*/ 482600 w 2794000"/>
              <a:gd name="connsiteY2" fmla="*/ 1905000 h 2630020"/>
              <a:gd name="connsiteX3" fmla="*/ 850900 w 2794000"/>
              <a:gd name="connsiteY3" fmla="*/ 2095500 h 2630020"/>
              <a:gd name="connsiteX4" fmla="*/ 2794000 w 2794000"/>
              <a:gd name="connsiteY4" fmla="*/ 1981200 h 2630020"/>
              <a:gd name="connsiteX5" fmla="*/ 2387600 w 2794000"/>
              <a:gd name="connsiteY5" fmla="*/ 0 h 2630020"/>
              <a:gd name="connsiteX6" fmla="*/ 482600 w 2794000"/>
              <a:gd name="connsiteY6" fmla="*/ 88900 h 2630020"/>
              <a:gd name="connsiteX7" fmla="*/ 0 w 2794000"/>
              <a:gd name="connsiteY7" fmla="*/ 1130300 h 263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4000" h="2630020">
                <a:moveTo>
                  <a:pt x="0" y="1130300"/>
                </a:moveTo>
                <a:lnTo>
                  <a:pt x="0" y="1498600"/>
                </a:lnTo>
                <a:lnTo>
                  <a:pt x="482600" y="1905000"/>
                </a:lnTo>
                <a:cubicBezTo>
                  <a:pt x="854712" y="2084640"/>
                  <a:pt x="850900" y="1946476"/>
                  <a:pt x="850900" y="2095500"/>
                </a:cubicBezTo>
                <a:cubicBezTo>
                  <a:pt x="1498835" y="2061621"/>
                  <a:pt x="2794000" y="2630020"/>
                  <a:pt x="2794000" y="1981200"/>
                </a:cubicBezTo>
                <a:lnTo>
                  <a:pt x="2387600" y="0"/>
                </a:lnTo>
                <a:lnTo>
                  <a:pt x="482600" y="88900"/>
                </a:lnTo>
                <a:lnTo>
                  <a:pt x="0" y="113030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5" name="Circular Arrow 34"/>
          <p:cNvSpPr/>
          <p:nvPr/>
        </p:nvSpPr>
        <p:spPr>
          <a:xfrm flipH="1">
            <a:off x="4363720" y="2141220"/>
            <a:ext cx="2938780" cy="2938780"/>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23"/>
          <p:cNvGrpSpPr/>
          <p:nvPr/>
        </p:nvGrpSpPr>
        <p:grpSpPr>
          <a:xfrm>
            <a:off x="330716" y="4222750"/>
            <a:ext cx="1271587" cy="1066800"/>
            <a:chOff x="495816" y="4222750"/>
            <a:chExt cx="1271587" cy="1066800"/>
          </a:xfrm>
        </p:grpSpPr>
        <p:sp>
          <p:nvSpPr>
            <p:cNvPr id="125"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127"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129"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132"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133"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134"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135"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sp>
        <p:nvSpPr>
          <p:cNvPr id="123" name="Rectangle 122"/>
          <p:cNvSpPr/>
          <p:nvPr/>
        </p:nvSpPr>
        <p:spPr>
          <a:xfrm>
            <a:off x="0" y="4210336"/>
            <a:ext cx="1822243" cy="26476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8" name="Rectangle 147"/>
          <p:cNvSpPr/>
          <p:nvPr/>
        </p:nvSpPr>
        <p:spPr>
          <a:xfrm>
            <a:off x="1827150" y="4178300"/>
            <a:ext cx="1819545" cy="1168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9" name="Freeform 148"/>
          <p:cNvSpPr/>
          <p:nvPr/>
        </p:nvSpPr>
        <p:spPr>
          <a:xfrm>
            <a:off x="4502150" y="2182751"/>
            <a:ext cx="2787650" cy="3189349"/>
          </a:xfrm>
          <a:custGeom>
            <a:avLst/>
            <a:gdLst>
              <a:gd name="connsiteX0" fmla="*/ 844550 w 2787650"/>
              <a:gd name="connsiteY0" fmla="*/ 146050 h 3062904"/>
              <a:gd name="connsiteX1" fmla="*/ 330200 w 2787650"/>
              <a:gd name="connsiteY1" fmla="*/ 552450 h 3062904"/>
              <a:gd name="connsiteX2" fmla="*/ 25400 w 2787650"/>
              <a:gd name="connsiteY2" fmla="*/ 939800 h 3062904"/>
              <a:gd name="connsiteX3" fmla="*/ 0 w 2787650"/>
              <a:gd name="connsiteY3" fmla="*/ 1504950 h 3062904"/>
              <a:gd name="connsiteX4" fmla="*/ 82550 w 2787650"/>
              <a:gd name="connsiteY4" fmla="*/ 1968500 h 3062904"/>
              <a:gd name="connsiteX5" fmla="*/ 107950 w 2787650"/>
              <a:gd name="connsiteY5" fmla="*/ 2705100 h 3062904"/>
              <a:gd name="connsiteX6" fmla="*/ 1733550 w 2787650"/>
              <a:gd name="connsiteY6" fmla="*/ 2679700 h 3062904"/>
              <a:gd name="connsiteX7" fmla="*/ 2508250 w 2787650"/>
              <a:gd name="connsiteY7" fmla="*/ 2120900 h 3062904"/>
              <a:gd name="connsiteX8" fmla="*/ 2787650 w 2787650"/>
              <a:gd name="connsiteY8" fmla="*/ 1403350 h 3062904"/>
              <a:gd name="connsiteX9" fmla="*/ 2628900 w 2787650"/>
              <a:gd name="connsiteY9" fmla="*/ 908050 h 3062904"/>
              <a:gd name="connsiteX10" fmla="*/ 2254250 w 2787650"/>
              <a:gd name="connsiteY10" fmla="*/ 463550 h 3062904"/>
              <a:gd name="connsiteX11" fmla="*/ 2171700 w 2787650"/>
              <a:gd name="connsiteY11" fmla="*/ 387350 h 3062904"/>
              <a:gd name="connsiteX12" fmla="*/ 1905000 w 2787650"/>
              <a:gd name="connsiteY12" fmla="*/ 215900 h 3062904"/>
              <a:gd name="connsiteX13" fmla="*/ 1225550 w 2787650"/>
              <a:gd name="connsiteY13" fmla="*/ 0 h 30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87650" h="3062904">
                <a:moveTo>
                  <a:pt x="844550" y="146050"/>
                </a:moveTo>
                <a:lnTo>
                  <a:pt x="330200" y="552450"/>
                </a:lnTo>
                <a:lnTo>
                  <a:pt x="25400" y="939800"/>
                </a:lnTo>
                <a:lnTo>
                  <a:pt x="0" y="1504950"/>
                </a:lnTo>
                <a:lnTo>
                  <a:pt x="82550" y="1968500"/>
                </a:lnTo>
                <a:cubicBezTo>
                  <a:pt x="90944" y="2214036"/>
                  <a:pt x="107950" y="2950779"/>
                  <a:pt x="107950" y="2705100"/>
                </a:cubicBezTo>
                <a:cubicBezTo>
                  <a:pt x="649846" y="2698774"/>
                  <a:pt x="2116754" y="3062904"/>
                  <a:pt x="1733550" y="2679700"/>
                </a:cubicBezTo>
                <a:lnTo>
                  <a:pt x="2508250" y="2120900"/>
                </a:lnTo>
                <a:lnTo>
                  <a:pt x="2787650" y="1403350"/>
                </a:lnTo>
                <a:lnTo>
                  <a:pt x="2628900" y="908050"/>
                </a:lnTo>
                <a:lnTo>
                  <a:pt x="2254250" y="463550"/>
                </a:lnTo>
                <a:lnTo>
                  <a:pt x="2171700" y="387350"/>
                </a:lnTo>
                <a:lnTo>
                  <a:pt x="1905000" y="215900"/>
                </a:lnTo>
                <a:lnTo>
                  <a:pt x="1225550" y="0"/>
                </a:lnTo>
              </a:path>
            </a:pathLst>
          </a:cu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grpSp>
        <p:nvGrpSpPr>
          <p:cNvPr id="18" name="Group 137"/>
          <p:cNvGrpSpPr/>
          <p:nvPr/>
        </p:nvGrpSpPr>
        <p:grpSpPr>
          <a:xfrm>
            <a:off x="309563" y="4165600"/>
            <a:ext cx="1125536" cy="2222500"/>
            <a:chOff x="309563" y="4165600"/>
            <a:chExt cx="1125536" cy="2222500"/>
          </a:xfrm>
        </p:grpSpPr>
        <p:sp>
          <p:nvSpPr>
            <p:cNvPr id="124" name="TextBox 123"/>
            <p:cNvSpPr txBox="1"/>
            <p:nvPr/>
          </p:nvSpPr>
          <p:spPr>
            <a:xfrm>
              <a:off x="609600" y="4165600"/>
              <a:ext cx="620683" cy="208775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a:p>
              <a:pPr>
                <a:lnSpc>
                  <a:spcPts val="1240"/>
                </a:lnSpc>
              </a:pPr>
              <a:r>
                <a:rPr lang="en-US" sz="800">
                  <a:latin typeface="Gill Sans"/>
                </a:rPr>
                <a:t>Feature H</a:t>
              </a:r>
            </a:p>
            <a:p>
              <a:pPr>
                <a:lnSpc>
                  <a:spcPts val="1240"/>
                </a:lnSpc>
              </a:pPr>
              <a:r>
                <a:rPr lang="en-US" sz="800">
                  <a:latin typeface="Gill Sans"/>
                </a:rPr>
                <a:t>Feature I</a:t>
              </a:r>
            </a:p>
            <a:p>
              <a:pPr>
                <a:lnSpc>
                  <a:spcPts val="1240"/>
                </a:lnSpc>
              </a:pPr>
              <a:r>
                <a:rPr lang="en-US" sz="800">
                  <a:latin typeface="Gill Sans"/>
                </a:rPr>
                <a:t>Feature J</a:t>
              </a:r>
            </a:p>
            <a:p>
              <a:pPr>
                <a:lnSpc>
                  <a:spcPts val="1240"/>
                </a:lnSpc>
              </a:pPr>
              <a:r>
                <a:rPr lang="en-US" sz="800">
                  <a:latin typeface="Gill Sans"/>
                </a:rPr>
                <a:t>Feature K</a:t>
              </a:r>
            </a:p>
            <a:p>
              <a:pPr>
                <a:lnSpc>
                  <a:spcPts val="1240"/>
                </a:lnSpc>
              </a:pPr>
              <a:r>
                <a:rPr lang="en-US" sz="800">
                  <a:latin typeface="Gill Sans"/>
                </a:rPr>
                <a:t>Feature L</a:t>
              </a:r>
            </a:p>
            <a:p>
              <a:pPr>
                <a:lnSpc>
                  <a:spcPts val="1240"/>
                </a:lnSpc>
              </a:pPr>
              <a:endParaRPr lang="en-US" sz="800">
                <a:latin typeface="Gill Sans"/>
              </a:endParaRPr>
            </a:p>
          </p:txBody>
        </p:sp>
        <p:sp>
          <p:nvSpPr>
            <p:cNvPr id="131" name="Rectangle 219"/>
            <p:cNvSpPr>
              <a:spLocks noChangeArrowheads="1"/>
            </p:cNvSpPr>
            <p:nvPr/>
          </p:nvSpPr>
          <p:spPr bwMode="auto">
            <a:xfrm>
              <a:off x="309563" y="6051550"/>
              <a:ext cx="490538" cy="1714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13</a:t>
              </a:r>
            </a:p>
          </p:txBody>
        </p:sp>
        <p:sp>
          <p:nvSpPr>
            <p:cNvPr id="137" name="Rectangle 219"/>
            <p:cNvSpPr>
              <a:spLocks noChangeArrowheads="1"/>
            </p:cNvSpPr>
            <p:nvPr/>
          </p:nvSpPr>
          <p:spPr bwMode="auto">
            <a:xfrm>
              <a:off x="588962" y="5886450"/>
              <a:ext cx="846137" cy="5016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Feature M</a:t>
              </a:r>
            </a:p>
          </p:txBody>
        </p:sp>
      </p:grpSp>
      <p:grpSp>
        <p:nvGrpSpPr>
          <p:cNvPr id="19" name="Group 139"/>
          <p:cNvGrpSpPr/>
          <p:nvPr/>
        </p:nvGrpSpPr>
        <p:grpSpPr>
          <a:xfrm>
            <a:off x="521216" y="4165600"/>
            <a:ext cx="1271587" cy="1164421"/>
            <a:chOff x="521216" y="4165600"/>
            <a:chExt cx="1271587" cy="1164421"/>
          </a:xfrm>
        </p:grpSpPr>
        <p:grpSp>
          <p:nvGrpSpPr>
            <p:cNvPr id="20" name="Group 137"/>
            <p:cNvGrpSpPr/>
            <p:nvPr/>
          </p:nvGrpSpPr>
          <p:grpSpPr>
            <a:xfrm>
              <a:off x="521216" y="4222750"/>
              <a:ext cx="1271587" cy="1066800"/>
              <a:chOff x="495816" y="4222750"/>
              <a:chExt cx="1271587" cy="1066800"/>
            </a:xfrm>
          </p:grpSpPr>
          <p:sp>
            <p:nvSpPr>
              <p:cNvPr id="113"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114"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115"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116"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118"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136"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138"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sp>
          <p:nvSpPr>
            <p:cNvPr id="139" name="TextBox 138"/>
            <p:cNvSpPr txBox="1"/>
            <p:nvPr/>
          </p:nvSpPr>
          <p:spPr>
            <a:xfrm>
              <a:off x="787400" y="4165600"/>
              <a:ext cx="620683" cy="116442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21" grpId="0" animBg="1"/>
      <p:bldP spid="122" grpId="0" animBg="1"/>
      <p:bldP spid="123" grpId="0" animBg="1"/>
      <p:bldP spid="148" grpId="0" animBg="1"/>
      <p:bldP spid="149" grpId="0" animBg="1"/>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Sprint Planning Meeting</a:t>
            </a:r>
          </a:p>
        </p:txBody>
      </p:sp>
      <p:sp>
        <p:nvSpPr>
          <p:cNvPr id="3" name="Content Placeholder 2"/>
          <p:cNvSpPr>
            <a:spLocks noGrp="1"/>
          </p:cNvSpPr>
          <p:nvPr>
            <p:ph idx="1"/>
          </p:nvPr>
        </p:nvSpPr>
        <p:spPr>
          <a:xfrm>
            <a:off x="457200" y="1511300"/>
            <a:ext cx="8229600" cy="4525963"/>
          </a:xfrm>
        </p:spPr>
        <p:txBody>
          <a:bodyPr/>
          <a:lstStyle/>
          <a:p>
            <a:pPr>
              <a:spcBef>
                <a:spcPts val="1200"/>
              </a:spcBef>
            </a:pPr>
            <a:r>
              <a:rPr lang="en-US" sz="2800"/>
              <a:t>Conducted by the Team, the Product Owner, and the ScrumMaster together</a:t>
            </a:r>
          </a:p>
          <a:p>
            <a:pPr>
              <a:spcBef>
                <a:spcPts val="1200"/>
              </a:spcBef>
            </a:pPr>
            <a:r>
              <a:rPr lang="en-US" sz="2800"/>
              <a:t>Different Approaches to Sprint Planning</a:t>
            </a:r>
          </a:p>
          <a:p>
            <a:pPr>
              <a:spcBef>
                <a:spcPts val="1200"/>
              </a:spcBef>
            </a:pPr>
            <a:r>
              <a:rPr lang="en-US" sz="2800"/>
              <a:t>Velocity-based</a:t>
            </a:r>
          </a:p>
          <a:p>
            <a:pPr lvl="1">
              <a:spcBef>
                <a:spcPts val="1200"/>
              </a:spcBef>
            </a:pPr>
            <a:r>
              <a:rPr lang="en-US"/>
              <a:t>Once a Team has a stable history of how much Product Backlog they can complete in a Sprint, they commit based on this recent historical average</a:t>
            </a:r>
          </a:p>
          <a:p>
            <a:pPr>
              <a:spcBef>
                <a:spcPts val="1200"/>
              </a:spcBef>
            </a:pPr>
            <a:r>
              <a:rPr lang="en-US" sz="2800"/>
              <a:t>Capacity-based</a:t>
            </a:r>
          </a:p>
          <a:p>
            <a:pPr lvl="1">
              <a:spcBef>
                <a:spcPts val="1200"/>
              </a:spcBef>
            </a:pPr>
            <a:r>
              <a:rPr lang="en-US"/>
              <a:t>Team estimates its capacity for work during the Sprint (in hours or days, for example), then commits to only as many Product Backlog items as they have capacity for</a:t>
            </a:r>
          </a:p>
        </p:txBody>
      </p:sp>
      <p:sp>
        <p:nvSpPr>
          <p:cNvPr id="4" name="Rectangle 3"/>
          <p:cNvSpPr/>
          <p:nvPr/>
        </p:nvSpPr>
        <p:spPr>
          <a:xfrm>
            <a:off x="444500" y="4775200"/>
            <a:ext cx="8216900" cy="1663700"/>
          </a:xfrm>
          <a:prstGeom prst="rect">
            <a:avLst/>
          </a:prstGeom>
          <a:no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 name="Rectangle 52"/>
          <p:cNvSpPr/>
          <p:nvPr/>
        </p:nvSpPr>
        <p:spPr>
          <a:xfrm>
            <a:off x="-12700" y="-25400"/>
            <a:ext cx="9575800" cy="688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graphicFrame>
        <p:nvGraphicFramePr>
          <p:cNvPr id="56" name="Group 186"/>
          <p:cNvGraphicFramePr>
            <a:graphicFrameLocks noGrp="1"/>
          </p:cNvGraphicFramePr>
          <p:nvPr/>
        </p:nvGraphicFramePr>
        <p:xfrm>
          <a:off x="609600" y="1054100"/>
          <a:ext cx="7848600" cy="3627119"/>
        </p:xfrm>
        <a:graphic>
          <a:graphicData uri="http://schemas.openxmlformats.org/drawingml/2006/table">
            <a:tbl>
              <a:tblPr/>
              <a:tblGrid>
                <a:gridCol w="2971800"/>
                <a:gridCol w="1676400"/>
                <a:gridCol w="1600200"/>
                <a:gridCol w="1600200"/>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Gill Sans"/>
                          <a:cs typeface="Gill Sans"/>
                        </a:rPr>
                        <a:t>Name</a:t>
                      </a:r>
                    </a:p>
                  </a:txBody>
                  <a:tcPr anchor="ctr" anchorCtr="1"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Gill Sans"/>
                          <a:cs typeface="Gill Sans"/>
                        </a:rPr>
                        <a:t>Days in the Sprint</a:t>
                      </a:r>
                    </a:p>
                  </a:txBody>
                  <a:tcPr anchor="ctr" anchorCtr="1"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Gill Sans"/>
                          <a:cs typeface="Gill Sans"/>
                        </a:rPr>
                        <a:t>Hours per Day</a:t>
                      </a:r>
                    </a:p>
                  </a:txBody>
                  <a:tcPr anchor="ctr" anchorCtr="1"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Gill Sans"/>
                          <a:cs typeface="Gill Sans"/>
                        </a:rPr>
                        <a:t>Total Hours in the Sprint</a:t>
                      </a:r>
                    </a:p>
                  </a:txBody>
                  <a:tcPr anchor="ctr" anchorCtr="1"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Amitabh</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9</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5 ½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50</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Shahrukh</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9</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cap="none" normalizeH="0" baseline="0">
                          <a:ln>
                            <a:noFill/>
                          </a:ln>
                          <a:solidFill>
                            <a:srgbClr val="000000"/>
                          </a:solidFill>
                          <a:effectLst/>
                          <a:latin typeface="Handwriting - Dakota"/>
                          <a:cs typeface="Handwriting - Dakota"/>
                        </a:rPr>
                        <a:t>5 ½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50</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Aishwarya</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6</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cap="none" normalizeH="0" baseline="0">
                          <a:ln>
                            <a:noFill/>
                          </a:ln>
                          <a:solidFill>
                            <a:srgbClr val="000000"/>
                          </a:solidFill>
                          <a:effectLst/>
                          <a:latin typeface="Handwriting - Dakota"/>
                          <a:cs typeface="Handwriting - Dakota"/>
                        </a:rPr>
                        <a:t>5 ½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33</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Salman</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9</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cap="none" normalizeH="0" baseline="0">
                          <a:ln>
                            <a:noFill/>
                          </a:ln>
                          <a:solidFill>
                            <a:srgbClr val="000000"/>
                          </a:solidFill>
                          <a:effectLst/>
                          <a:latin typeface="Handwriting - Dakota"/>
                          <a:cs typeface="Handwriting - Dakota"/>
                        </a:rPr>
                        <a:t>5 ½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50</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Priyanka</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9</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3</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27</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a:ln>
                          <a:noFill/>
                        </a:ln>
                        <a:solidFill>
                          <a:srgbClr val="000000"/>
                        </a:solidFill>
                        <a:effectLst/>
                        <a:latin typeface="Handwriting - Dakota"/>
                        <a:cs typeface="Handwriting - Dakota"/>
                      </a:endParaRP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a:ln>
                          <a:noFill/>
                        </a:ln>
                        <a:solidFill>
                          <a:srgbClr val="000000"/>
                        </a:solidFill>
                        <a:effectLst/>
                        <a:latin typeface="Handwriting - Dakota"/>
                        <a:cs typeface="Handwriting - Dakota"/>
                      </a:endParaRP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Gill Sans"/>
                          <a:cs typeface="Gill Sans"/>
                        </a:rPr>
                        <a:t>Total</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cap="none" normalizeH="0" baseline="0">
                          <a:ln>
                            <a:noFill/>
                          </a:ln>
                          <a:solidFill>
                            <a:srgbClr val="000000"/>
                          </a:solidFill>
                          <a:effectLst/>
                          <a:latin typeface="Handwriting - Dakota"/>
                          <a:cs typeface="Handwriting - Dakota"/>
                        </a:rPr>
                        <a:t>210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4" name="Rectangle 53"/>
          <p:cNvSpPr/>
          <p:nvPr/>
        </p:nvSpPr>
        <p:spPr>
          <a:xfrm>
            <a:off x="533400" y="4165600"/>
            <a:ext cx="4711700" cy="6477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Gill Sans"/>
              <a:cs typeface="Gill Sans"/>
            </a:endParaRPr>
          </a:p>
        </p:txBody>
      </p:sp>
      <p:sp>
        <p:nvSpPr>
          <p:cNvPr id="9" name="Rectangle 8"/>
          <p:cNvSpPr/>
          <p:nvPr/>
        </p:nvSpPr>
        <p:spPr>
          <a:xfrm>
            <a:off x="723900" y="1612900"/>
            <a:ext cx="26670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11" name="Rectangle 10"/>
          <p:cNvSpPr/>
          <p:nvPr/>
        </p:nvSpPr>
        <p:spPr>
          <a:xfrm>
            <a:off x="736600" y="2133600"/>
            <a:ext cx="26670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12" name="Rectangle 11"/>
          <p:cNvSpPr/>
          <p:nvPr/>
        </p:nvSpPr>
        <p:spPr>
          <a:xfrm>
            <a:off x="774700" y="2679700"/>
            <a:ext cx="26670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13" name="Rectangle 12"/>
          <p:cNvSpPr/>
          <p:nvPr/>
        </p:nvSpPr>
        <p:spPr>
          <a:xfrm>
            <a:off x="774700" y="3162300"/>
            <a:ext cx="26670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14" name="Rectangle 13"/>
          <p:cNvSpPr/>
          <p:nvPr/>
        </p:nvSpPr>
        <p:spPr>
          <a:xfrm>
            <a:off x="762000" y="3721100"/>
            <a:ext cx="26670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15" name="Rectangle 14"/>
          <p:cNvSpPr/>
          <p:nvPr/>
        </p:nvSpPr>
        <p:spPr>
          <a:xfrm>
            <a:off x="3657600" y="16129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16" name="Rectangle 15"/>
          <p:cNvSpPr/>
          <p:nvPr/>
        </p:nvSpPr>
        <p:spPr>
          <a:xfrm>
            <a:off x="3670300" y="21336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17" name="Rectangle 16"/>
          <p:cNvSpPr/>
          <p:nvPr/>
        </p:nvSpPr>
        <p:spPr>
          <a:xfrm>
            <a:off x="3746500" y="26416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18" name="Rectangle 17"/>
          <p:cNvSpPr/>
          <p:nvPr/>
        </p:nvSpPr>
        <p:spPr>
          <a:xfrm>
            <a:off x="3708400" y="31623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19" name="Rectangle 18"/>
          <p:cNvSpPr/>
          <p:nvPr/>
        </p:nvSpPr>
        <p:spPr>
          <a:xfrm>
            <a:off x="3721100" y="36830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0" name="Rectangle 19"/>
          <p:cNvSpPr/>
          <p:nvPr/>
        </p:nvSpPr>
        <p:spPr>
          <a:xfrm>
            <a:off x="5270500" y="16129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1" name="Rectangle 20"/>
          <p:cNvSpPr/>
          <p:nvPr/>
        </p:nvSpPr>
        <p:spPr>
          <a:xfrm>
            <a:off x="5283200" y="21336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2" name="Rectangle 21"/>
          <p:cNvSpPr/>
          <p:nvPr/>
        </p:nvSpPr>
        <p:spPr>
          <a:xfrm>
            <a:off x="5359400" y="26416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3" name="Rectangle 22"/>
          <p:cNvSpPr/>
          <p:nvPr/>
        </p:nvSpPr>
        <p:spPr>
          <a:xfrm>
            <a:off x="5321300" y="31623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4" name="Rectangle 23"/>
          <p:cNvSpPr/>
          <p:nvPr/>
        </p:nvSpPr>
        <p:spPr>
          <a:xfrm>
            <a:off x="5334000" y="36830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5" name="Rectangle 24"/>
          <p:cNvSpPr/>
          <p:nvPr/>
        </p:nvSpPr>
        <p:spPr>
          <a:xfrm>
            <a:off x="6883400" y="16256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6" name="Rectangle 25"/>
          <p:cNvSpPr/>
          <p:nvPr/>
        </p:nvSpPr>
        <p:spPr>
          <a:xfrm>
            <a:off x="6896100" y="21463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7" name="Rectangle 26"/>
          <p:cNvSpPr/>
          <p:nvPr/>
        </p:nvSpPr>
        <p:spPr>
          <a:xfrm>
            <a:off x="6972300" y="26543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8" name="Rectangle 27"/>
          <p:cNvSpPr/>
          <p:nvPr/>
        </p:nvSpPr>
        <p:spPr>
          <a:xfrm>
            <a:off x="6934200" y="31750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9" name="Rectangle 28"/>
          <p:cNvSpPr/>
          <p:nvPr/>
        </p:nvSpPr>
        <p:spPr>
          <a:xfrm>
            <a:off x="6946900" y="36830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30" name="Rectangle 29"/>
          <p:cNvSpPr/>
          <p:nvPr/>
        </p:nvSpPr>
        <p:spPr>
          <a:xfrm>
            <a:off x="6985000" y="41910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graphicFrame>
        <p:nvGraphicFramePr>
          <p:cNvPr id="39" name="Table 38"/>
          <p:cNvGraphicFramePr>
            <a:graphicFrameLocks noGrp="1"/>
          </p:cNvGraphicFramePr>
          <p:nvPr/>
        </p:nvGraphicFramePr>
        <p:xfrm>
          <a:off x="825500" y="4445000"/>
          <a:ext cx="4038600" cy="2197101"/>
        </p:xfrm>
        <a:graphic>
          <a:graphicData uri="http://schemas.openxmlformats.org/drawingml/2006/table">
            <a:tbl>
              <a:tblPr firstRow="1" bandRow="1">
                <a:tableStyleId>{85BE263C-DBD7-4A20-BB59-AAB30ACAA65A}</a:tableStyleId>
              </a:tblPr>
              <a:tblGrid>
                <a:gridCol w="807720"/>
                <a:gridCol w="807720"/>
                <a:gridCol w="807720"/>
                <a:gridCol w="807720"/>
                <a:gridCol w="807720"/>
              </a:tblGrid>
              <a:tr h="732367">
                <a:tc>
                  <a:txBody>
                    <a:bodyPr/>
                    <a:lstStyle/>
                    <a:p>
                      <a:pPr algn="ctr"/>
                      <a:r>
                        <a:rPr lang="en-US" sz="2000" b="0">
                          <a:solidFill>
                            <a:srgbClr val="000000"/>
                          </a:solidFill>
                          <a:latin typeface="Gill Sans"/>
                          <a:cs typeface="Gill Sans"/>
                        </a:rPr>
                        <a:t>Mon</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Tues</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Weds</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Thurs</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Fri</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732367">
                <a:tc>
                  <a:txBody>
                    <a:bodyPr/>
                    <a:lstStyle/>
                    <a:p>
                      <a:pPr algn="ctr"/>
                      <a:endParaRPr lang="en-US" sz="2000" b="0">
                        <a:solidFill>
                          <a:srgbClr val="000000"/>
                        </a:solidFill>
                        <a:latin typeface="Gill Sans"/>
                        <a:cs typeface="Gill Sans"/>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1</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2</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3</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4</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732367">
                <a:tc>
                  <a:txBody>
                    <a:bodyPr/>
                    <a:lstStyle/>
                    <a:p>
                      <a:pPr algn="ctr"/>
                      <a:r>
                        <a:rPr lang="en-US" sz="2000" b="0">
                          <a:solidFill>
                            <a:srgbClr val="000000"/>
                          </a:solidFill>
                          <a:latin typeface="Gill Sans"/>
                          <a:cs typeface="Gill Sans"/>
                        </a:rPr>
                        <a:t>5</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6</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7</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r>
                        <a:rPr lang="en-US" sz="2000" b="0">
                          <a:solidFill>
                            <a:srgbClr val="000000"/>
                          </a:solidFill>
                          <a:latin typeface="Gill Sans"/>
                          <a:cs typeface="Gill Sans"/>
                        </a:rPr>
                        <a:t>8</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endParaRPr lang="en-US" sz="2000" b="0">
                        <a:solidFill>
                          <a:srgbClr val="000000"/>
                        </a:solidFill>
                        <a:latin typeface="Gill Sans"/>
                        <a:cs typeface="Gill Sans"/>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bl>
          </a:graphicData>
        </a:graphic>
      </p:graphicFrame>
      <p:sp>
        <p:nvSpPr>
          <p:cNvPr id="40" name="Rectangle 39"/>
          <p:cNvSpPr/>
          <p:nvPr/>
        </p:nvSpPr>
        <p:spPr>
          <a:xfrm>
            <a:off x="825500" y="5173133"/>
            <a:ext cx="808567" cy="381000"/>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a:solidFill>
                  <a:srgbClr val="000000"/>
                </a:solidFill>
                <a:latin typeface="Gill Sans"/>
                <a:cs typeface="Gill Sans"/>
              </a:rPr>
              <a:t>Sprint Planning</a:t>
            </a:r>
          </a:p>
        </p:txBody>
      </p:sp>
      <p:sp>
        <p:nvSpPr>
          <p:cNvPr id="41" name="Rectangle 40"/>
          <p:cNvSpPr/>
          <p:nvPr/>
        </p:nvSpPr>
        <p:spPr>
          <a:xfrm>
            <a:off x="4059768" y="6273800"/>
            <a:ext cx="795866" cy="368300"/>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a:solidFill>
                  <a:srgbClr val="000000"/>
                </a:solidFill>
                <a:latin typeface="Gill Sans"/>
                <a:cs typeface="Gill Sans"/>
              </a:rPr>
              <a:t>Review and Retrospective</a:t>
            </a:r>
          </a:p>
        </p:txBody>
      </p:sp>
      <p:sp>
        <p:nvSpPr>
          <p:cNvPr id="42" name="Rectangle 41"/>
          <p:cNvSpPr/>
          <p:nvPr/>
        </p:nvSpPr>
        <p:spPr>
          <a:xfrm>
            <a:off x="825500" y="5575300"/>
            <a:ext cx="812800" cy="292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latin typeface="Gill Sans"/>
                <a:cs typeface="Gill Sans"/>
              </a:rPr>
              <a:t>½ day</a:t>
            </a:r>
          </a:p>
        </p:txBody>
      </p:sp>
      <p:sp>
        <p:nvSpPr>
          <p:cNvPr id="43" name="Rectangle 42"/>
          <p:cNvSpPr/>
          <p:nvPr/>
        </p:nvSpPr>
        <p:spPr>
          <a:xfrm>
            <a:off x="4051300" y="5930900"/>
            <a:ext cx="812800" cy="292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latin typeface="Gill Sans"/>
                <a:cs typeface="Gill Sans"/>
              </a:rPr>
              <a:t>½ day</a:t>
            </a:r>
          </a:p>
        </p:txBody>
      </p:sp>
      <p:sp>
        <p:nvSpPr>
          <p:cNvPr id="44" name="Rectangle 43"/>
          <p:cNvSpPr/>
          <p:nvPr/>
        </p:nvSpPr>
        <p:spPr>
          <a:xfrm>
            <a:off x="1841500" y="5308600"/>
            <a:ext cx="355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45" name="Rectangle 44"/>
          <p:cNvSpPr/>
          <p:nvPr/>
        </p:nvSpPr>
        <p:spPr>
          <a:xfrm>
            <a:off x="2667000" y="5308600"/>
            <a:ext cx="355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46" name="Rectangle 45"/>
          <p:cNvSpPr/>
          <p:nvPr/>
        </p:nvSpPr>
        <p:spPr>
          <a:xfrm>
            <a:off x="3530600" y="5308600"/>
            <a:ext cx="355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47" name="Rectangle 46"/>
          <p:cNvSpPr/>
          <p:nvPr/>
        </p:nvSpPr>
        <p:spPr>
          <a:xfrm>
            <a:off x="4292600" y="5308600"/>
            <a:ext cx="355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48" name="Rectangle 47"/>
          <p:cNvSpPr/>
          <p:nvPr/>
        </p:nvSpPr>
        <p:spPr>
          <a:xfrm>
            <a:off x="1028700" y="6096000"/>
            <a:ext cx="355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49" name="Rectangle 48"/>
          <p:cNvSpPr/>
          <p:nvPr/>
        </p:nvSpPr>
        <p:spPr>
          <a:xfrm>
            <a:off x="1930400" y="6096000"/>
            <a:ext cx="355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50" name="Rectangle 49"/>
          <p:cNvSpPr/>
          <p:nvPr/>
        </p:nvSpPr>
        <p:spPr>
          <a:xfrm>
            <a:off x="2692400" y="6121400"/>
            <a:ext cx="355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51" name="Rectangle 50"/>
          <p:cNvSpPr/>
          <p:nvPr/>
        </p:nvSpPr>
        <p:spPr>
          <a:xfrm>
            <a:off x="3517900" y="6057900"/>
            <a:ext cx="355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55" name="Text Box 166"/>
          <p:cNvSpPr txBox="1">
            <a:spLocks noChangeArrowheads="1"/>
          </p:cNvSpPr>
          <p:nvPr/>
        </p:nvSpPr>
        <p:spPr bwMode="auto">
          <a:xfrm>
            <a:off x="2159000" y="-57150"/>
            <a:ext cx="4897920" cy="769441"/>
          </a:xfrm>
          <a:prstGeom prst="rect">
            <a:avLst/>
          </a:prstGeom>
          <a:noFill/>
          <a:ln w="9525">
            <a:noFill/>
            <a:miter lim="800000"/>
            <a:headEnd/>
            <a:tailEnd/>
          </a:ln>
          <a:effectLst/>
        </p:spPr>
        <p:txBody>
          <a:bodyPr wrap="none">
            <a:prstTxWarp prst="textNoShape">
              <a:avLst/>
            </a:prstTxWarp>
            <a:spAutoFit/>
          </a:bodyPr>
          <a:lstStyle/>
          <a:p>
            <a:r>
              <a:rPr lang="en-US" sz="4400">
                <a:solidFill>
                  <a:srgbClr val="000000"/>
                </a:solidFill>
                <a:latin typeface="Gill Sans"/>
                <a:cs typeface="Gill Sans"/>
              </a:rPr>
              <a:t>Work Time Available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1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0" nodeType="clickEffect">
                                  <p:stCondLst>
                                    <p:cond delay="0"/>
                                  </p:stCondLst>
                                  <p:childTnLst>
                                    <p:set>
                                      <p:cBhvr>
                                        <p:cTn id="9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40" grpId="0" animBg="1"/>
      <p:bldP spid="41" grpId="0" animBg="1"/>
      <p:bldP spid="42" grpId="0"/>
      <p:bldP spid="43" grpId="0"/>
      <p:bldP spid="44" grpId="0" animBg="1"/>
      <p:bldP spid="45" grpId="0" animBg="1"/>
      <p:bldP spid="46" grpId="0" animBg="1"/>
      <p:bldP spid="47" grpId="0" animBg="1"/>
      <p:bldP spid="48" grpId="0" animBg="1"/>
      <p:bldP spid="49" grpId="0" animBg="1"/>
      <p:bldP spid="50" grpId="0" animBg="1"/>
      <p:bldP spid="51" grpId="0" animBg="1"/>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368300" y="1066800"/>
            <a:ext cx="8432800" cy="29210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cs typeface="Gill Sans"/>
            </a:endParaRPr>
          </a:p>
        </p:txBody>
      </p:sp>
      <p:grpSp>
        <p:nvGrpSpPr>
          <p:cNvPr id="2" name="Group 12"/>
          <p:cNvGrpSpPr>
            <a:grpSpLocks/>
          </p:cNvGrpSpPr>
          <p:nvPr/>
        </p:nvGrpSpPr>
        <p:grpSpPr bwMode="auto">
          <a:xfrm>
            <a:off x="1485900" y="0"/>
            <a:ext cx="6400800" cy="6835775"/>
            <a:chOff x="1485900" y="-243"/>
            <a:chExt cx="6400800" cy="6835697"/>
          </a:xfrm>
        </p:grpSpPr>
        <p:pic>
          <p:nvPicPr>
            <p:cNvPr id="31755" name="Picture 4" descr="brolly.jpg"/>
            <p:cNvPicPr>
              <a:picLocks noChangeAspect="1"/>
            </p:cNvPicPr>
            <p:nvPr/>
          </p:nvPicPr>
          <p:blipFill>
            <a:blip r:embed="rId2"/>
            <a:srcRect/>
            <a:stretch>
              <a:fillRect/>
            </a:stretch>
          </p:blipFill>
          <p:spPr bwMode="auto">
            <a:xfrm>
              <a:off x="1485900" y="-243"/>
              <a:ext cx="6400800" cy="6835697"/>
            </a:xfrm>
            <a:prstGeom prst="rect">
              <a:avLst/>
            </a:prstGeom>
            <a:noFill/>
            <a:ln w="9525">
              <a:noFill/>
              <a:miter lim="800000"/>
              <a:headEnd/>
              <a:tailEnd/>
            </a:ln>
          </p:spPr>
        </p:pic>
        <p:sp>
          <p:nvSpPr>
            <p:cNvPr id="7" name="Oval 6"/>
            <p:cNvSpPr/>
            <p:nvPr/>
          </p:nvSpPr>
          <p:spPr>
            <a:xfrm>
              <a:off x="2997200" y="1320800"/>
              <a:ext cx="3162300" cy="1193800"/>
            </a:xfrm>
            <a:prstGeom prst="ellipse">
              <a:avLst/>
            </a:prstGeom>
            <a:gradFill flip="none" rotWithShape="1">
              <a:gsLst>
                <a:gs pos="56000">
                  <a:schemeClr val="tx1"/>
                </a:gs>
                <a:gs pos="67000">
                  <a:schemeClr val="bg1">
                    <a:alpha val="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latin typeface="Gill Sans"/>
              </a:endParaRPr>
            </a:p>
          </p:txBody>
        </p:sp>
      </p:grpSp>
      <p:sp>
        <p:nvSpPr>
          <p:cNvPr id="31748" name="TextBox 5"/>
          <p:cNvSpPr txBox="1">
            <a:spLocks noChangeArrowheads="1"/>
          </p:cNvSpPr>
          <p:nvPr/>
        </p:nvSpPr>
        <p:spPr bwMode="auto">
          <a:xfrm>
            <a:off x="3670300" y="1384300"/>
            <a:ext cx="1990298" cy="923330"/>
          </a:xfrm>
          <a:prstGeom prst="rect">
            <a:avLst/>
          </a:prstGeom>
          <a:noFill/>
          <a:ln w="9525">
            <a:noFill/>
            <a:miter lim="800000"/>
            <a:headEnd/>
            <a:tailEnd/>
          </a:ln>
        </p:spPr>
        <p:txBody>
          <a:bodyPr wrap="none">
            <a:prstTxWarp prst="textNoShape">
              <a:avLst/>
            </a:prstTxWarp>
            <a:spAutoFit/>
          </a:bodyPr>
          <a:lstStyle/>
          <a:p>
            <a:r>
              <a:rPr lang="en-US" sz="5400">
                <a:solidFill>
                  <a:schemeClr val="bg1"/>
                </a:solidFill>
                <a:latin typeface="Gill Sans"/>
                <a:ea typeface="Gill Sans"/>
                <a:cs typeface="Gill Sans"/>
              </a:rPr>
              <a:t>AGILE</a:t>
            </a:r>
          </a:p>
        </p:txBody>
      </p:sp>
      <p:sp>
        <p:nvSpPr>
          <p:cNvPr id="31750" name="TextBox 7"/>
          <p:cNvSpPr txBox="1">
            <a:spLocks noChangeArrowheads="1"/>
          </p:cNvSpPr>
          <p:nvPr/>
        </p:nvSpPr>
        <p:spPr bwMode="auto">
          <a:xfrm>
            <a:off x="1392790" y="3382433"/>
            <a:ext cx="2551149" cy="1200329"/>
          </a:xfrm>
          <a:prstGeom prst="rect">
            <a:avLst/>
          </a:prstGeom>
          <a:noFill/>
          <a:ln w="9525">
            <a:noFill/>
            <a:miter lim="800000"/>
            <a:headEnd/>
            <a:tailEnd/>
          </a:ln>
        </p:spPr>
        <p:txBody>
          <a:bodyPr wrap="none">
            <a:prstTxWarp prst="textNoShape">
              <a:avLst/>
            </a:prstTxWarp>
            <a:spAutoFit/>
          </a:bodyPr>
          <a:lstStyle/>
          <a:p>
            <a:r>
              <a:rPr lang="en-US" sz="7200">
                <a:solidFill>
                  <a:schemeClr val="bg1"/>
                </a:solidFill>
                <a:latin typeface="Gill Sans"/>
                <a:ea typeface="Gill Sans"/>
                <a:cs typeface="Gill Sans"/>
              </a:rPr>
              <a:t>Scrum</a:t>
            </a:r>
          </a:p>
        </p:txBody>
      </p:sp>
      <p:sp>
        <p:nvSpPr>
          <p:cNvPr id="31751" name="TextBox 8"/>
          <p:cNvSpPr txBox="1">
            <a:spLocks noChangeArrowheads="1"/>
          </p:cNvSpPr>
          <p:nvPr/>
        </p:nvSpPr>
        <p:spPr bwMode="auto">
          <a:xfrm>
            <a:off x="5255866" y="3568724"/>
            <a:ext cx="2388394" cy="1569660"/>
          </a:xfrm>
          <a:prstGeom prst="rect">
            <a:avLst/>
          </a:prstGeom>
          <a:noFill/>
          <a:ln w="9525">
            <a:noFill/>
            <a:miter lim="800000"/>
            <a:headEnd/>
            <a:tailEnd/>
          </a:ln>
        </p:spPr>
        <p:txBody>
          <a:bodyPr wrap="none">
            <a:prstTxWarp prst="textNoShape">
              <a:avLst/>
            </a:prstTxWarp>
            <a:spAutoFit/>
          </a:bodyPr>
          <a:lstStyle/>
          <a:p>
            <a:pPr algn="ctr"/>
            <a:r>
              <a:rPr lang="en-US" sz="3200">
                <a:solidFill>
                  <a:schemeClr val="bg1"/>
                </a:solidFill>
                <a:latin typeface="Gill Sans"/>
                <a:ea typeface="Gill Sans"/>
                <a:cs typeface="Gill Sans"/>
              </a:rPr>
              <a:t>eXtreme</a:t>
            </a:r>
            <a:br>
              <a:rPr lang="en-US" sz="3200">
                <a:solidFill>
                  <a:schemeClr val="bg1"/>
                </a:solidFill>
                <a:latin typeface="Gill Sans"/>
                <a:ea typeface="Gill Sans"/>
                <a:cs typeface="Gill Sans"/>
              </a:rPr>
            </a:br>
            <a:r>
              <a:rPr lang="en-US" sz="3200">
                <a:solidFill>
                  <a:schemeClr val="bg1"/>
                </a:solidFill>
                <a:latin typeface="Gill Sans"/>
                <a:ea typeface="Gill Sans"/>
                <a:cs typeface="Gill Sans"/>
              </a:rPr>
              <a:t>Programming</a:t>
            </a:r>
          </a:p>
          <a:p>
            <a:pPr algn="ctr"/>
            <a:r>
              <a:rPr lang="en-US" sz="3200">
                <a:solidFill>
                  <a:schemeClr val="bg1"/>
                </a:solidFill>
                <a:latin typeface="Gill Sans"/>
                <a:ea typeface="Gill Sans"/>
                <a:cs typeface="Gill Sans"/>
              </a:rPr>
              <a:t>(“XP”)</a:t>
            </a:r>
          </a:p>
        </p:txBody>
      </p:sp>
      <p:sp>
        <p:nvSpPr>
          <p:cNvPr id="31752" name="TextBox 9"/>
          <p:cNvSpPr txBox="1">
            <a:spLocks noChangeArrowheads="1"/>
          </p:cNvSpPr>
          <p:nvPr/>
        </p:nvSpPr>
        <p:spPr bwMode="auto">
          <a:xfrm>
            <a:off x="1711347" y="4766355"/>
            <a:ext cx="2146942" cy="1384995"/>
          </a:xfrm>
          <a:prstGeom prst="rect">
            <a:avLst/>
          </a:prstGeom>
          <a:noFill/>
          <a:ln w="9525">
            <a:noFill/>
            <a:miter lim="800000"/>
            <a:headEnd/>
            <a:tailEnd/>
          </a:ln>
        </p:spPr>
        <p:txBody>
          <a:bodyPr wrap="none">
            <a:prstTxWarp prst="textNoShape">
              <a:avLst/>
            </a:prstTxWarp>
            <a:spAutoFit/>
          </a:bodyPr>
          <a:lstStyle/>
          <a:p>
            <a:pPr algn="ctr"/>
            <a:r>
              <a:rPr lang="en-US" sz="2800">
                <a:solidFill>
                  <a:schemeClr val="bg1"/>
                </a:solidFill>
                <a:latin typeface="Gill Sans"/>
                <a:ea typeface="Gill Sans"/>
                <a:cs typeface="Gill Sans"/>
              </a:rPr>
              <a:t>Test-Driven</a:t>
            </a:r>
          </a:p>
          <a:p>
            <a:pPr algn="ctr"/>
            <a:r>
              <a:rPr lang="en-US" sz="2800">
                <a:solidFill>
                  <a:schemeClr val="bg1"/>
                </a:solidFill>
                <a:latin typeface="Gill Sans"/>
                <a:ea typeface="Gill Sans"/>
                <a:cs typeface="Gill Sans"/>
              </a:rPr>
              <a:t>Development</a:t>
            </a:r>
          </a:p>
          <a:p>
            <a:pPr algn="ctr"/>
            <a:r>
              <a:rPr lang="en-US" sz="2800">
                <a:solidFill>
                  <a:schemeClr val="bg1"/>
                </a:solidFill>
                <a:latin typeface="Gill Sans"/>
                <a:ea typeface="Gill Sans"/>
                <a:cs typeface="Gill Sans"/>
              </a:rPr>
              <a:t>(“TDD”)</a:t>
            </a:r>
            <a:endParaRPr lang="en-US">
              <a:solidFill>
                <a:schemeClr val="bg1"/>
              </a:solidFill>
              <a:latin typeface="Gill Sans"/>
              <a:ea typeface="Gill Sans"/>
              <a:cs typeface="Gill Sans"/>
            </a:endParaRPr>
          </a:p>
        </p:txBody>
      </p:sp>
      <p:sp>
        <p:nvSpPr>
          <p:cNvPr id="31753" name="TextBox 10"/>
          <p:cNvSpPr txBox="1">
            <a:spLocks noChangeArrowheads="1"/>
          </p:cNvSpPr>
          <p:nvPr/>
        </p:nvSpPr>
        <p:spPr bwMode="auto">
          <a:xfrm>
            <a:off x="5231716" y="5266566"/>
            <a:ext cx="2462107" cy="369332"/>
          </a:xfrm>
          <a:prstGeom prst="rect">
            <a:avLst/>
          </a:prstGeom>
          <a:noFill/>
          <a:ln w="9525">
            <a:noFill/>
            <a:miter lim="800000"/>
            <a:headEnd/>
            <a:tailEnd/>
          </a:ln>
        </p:spPr>
        <p:txBody>
          <a:bodyPr wrap="none">
            <a:prstTxWarp prst="textNoShape">
              <a:avLst/>
            </a:prstTxWarp>
            <a:spAutoFit/>
          </a:bodyPr>
          <a:lstStyle/>
          <a:p>
            <a:pPr algn="ctr"/>
            <a:r>
              <a:rPr lang="en-US">
                <a:solidFill>
                  <a:schemeClr val="bg1"/>
                </a:solidFill>
                <a:latin typeface="Gill Sans"/>
                <a:ea typeface="Gill Sans"/>
                <a:cs typeface="Gill Sans"/>
              </a:rPr>
              <a:t>Crystal    DSDM    FDD</a:t>
            </a:r>
          </a:p>
        </p:txBody>
      </p:sp>
      <p:sp>
        <p:nvSpPr>
          <p:cNvPr id="31754" name="TextBox 11"/>
          <p:cNvSpPr txBox="1">
            <a:spLocks noChangeArrowheads="1"/>
          </p:cNvSpPr>
          <p:nvPr/>
        </p:nvSpPr>
        <p:spPr bwMode="auto">
          <a:xfrm>
            <a:off x="5805808" y="5740809"/>
            <a:ext cx="1313919" cy="369332"/>
          </a:xfrm>
          <a:prstGeom prst="rect">
            <a:avLst/>
          </a:prstGeom>
          <a:noFill/>
          <a:ln w="9525">
            <a:noFill/>
            <a:miter lim="800000"/>
            <a:headEnd/>
            <a:tailEnd/>
          </a:ln>
        </p:spPr>
        <p:txBody>
          <a:bodyPr wrap="none">
            <a:prstTxWarp prst="textNoShape">
              <a:avLst/>
            </a:prstTxWarp>
            <a:spAutoFit/>
          </a:bodyPr>
          <a:lstStyle/>
          <a:p>
            <a:pPr algn="ctr"/>
            <a:r>
              <a:rPr lang="en-US">
                <a:solidFill>
                  <a:schemeClr val="bg1"/>
                </a:solidFill>
                <a:latin typeface="Gill Sans"/>
                <a:ea typeface="Gill Sans"/>
                <a:cs typeface="Gill Sans"/>
              </a:rPr>
              <a:t>and 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P spid="31752" grpId="0"/>
      <p:bldP spid="31753" grpId="0"/>
      <p:bldP spid="31754" grpId="0"/>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 name="Rectangle 52"/>
          <p:cNvSpPr/>
          <p:nvPr/>
        </p:nvSpPr>
        <p:spPr>
          <a:xfrm>
            <a:off x="-12700" y="-25400"/>
            <a:ext cx="9575800" cy="688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graphicFrame>
        <p:nvGraphicFramePr>
          <p:cNvPr id="56" name="Group 186"/>
          <p:cNvGraphicFramePr>
            <a:graphicFrameLocks noGrp="1"/>
          </p:cNvGraphicFramePr>
          <p:nvPr/>
        </p:nvGraphicFramePr>
        <p:xfrm>
          <a:off x="609600" y="1054100"/>
          <a:ext cx="7848600" cy="3627119"/>
        </p:xfrm>
        <a:graphic>
          <a:graphicData uri="http://schemas.openxmlformats.org/drawingml/2006/table">
            <a:tbl>
              <a:tblPr/>
              <a:tblGrid>
                <a:gridCol w="2971800"/>
                <a:gridCol w="1676400"/>
                <a:gridCol w="1600200"/>
                <a:gridCol w="1600200"/>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Gill Sans"/>
                          <a:cs typeface="Gill Sans"/>
                        </a:rPr>
                        <a:t>Name</a:t>
                      </a:r>
                    </a:p>
                  </a:txBody>
                  <a:tcPr anchor="ctr" anchorCtr="1"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Gill Sans"/>
                          <a:cs typeface="Gill Sans"/>
                        </a:rPr>
                        <a:t>Days in the Sprint</a:t>
                      </a:r>
                    </a:p>
                  </a:txBody>
                  <a:tcPr anchor="ctr" anchorCtr="1"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Gill Sans"/>
                          <a:cs typeface="Gill Sans"/>
                        </a:rPr>
                        <a:t>Hours per Day</a:t>
                      </a:r>
                    </a:p>
                  </a:txBody>
                  <a:tcPr anchor="ctr" anchorCtr="1"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Gill Sans"/>
                          <a:cs typeface="Gill Sans"/>
                        </a:rPr>
                        <a:t>Total Hours in the Sprint</a:t>
                      </a:r>
                    </a:p>
                  </a:txBody>
                  <a:tcPr anchor="ctr" anchorCtr="1"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Amitabh</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9</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5 ½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50</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Shahrukh</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9</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cap="none" normalizeH="0" baseline="0">
                          <a:ln>
                            <a:noFill/>
                          </a:ln>
                          <a:solidFill>
                            <a:srgbClr val="000000"/>
                          </a:solidFill>
                          <a:effectLst/>
                          <a:latin typeface="Handwriting - Dakota"/>
                          <a:cs typeface="Handwriting - Dakota"/>
                        </a:rPr>
                        <a:t>5 ½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50</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Aishwarya</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6</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cap="none" normalizeH="0" baseline="0">
                          <a:ln>
                            <a:noFill/>
                          </a:ln>
                          <a:solidFill>
                            <a:srgbClr val="000000"/>
                          </a:solidFill>
                          <a:effectLst/>
                          <a:latin typeface="Handwriting - Dakota"/>
                          <a:cs typeface="Handwriting - Dakota"/>
                        </a:rPr>
                        <a:t>5 ½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33</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Salman</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9</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cap="none" normalizeH="0" baseline="0">
                          <a:ln>
                            <a:noFill/>
                          </a:ln>
                          <a:solidFill>
                            <a:srgbClr val="000000"/>
                          </a:solidFill>
                          <a:effectLst/>
                          <a:latin typeface="Handwriting - Dakota"/>
                          <a:cs typeface="Handwriting - Dakota"/>
                        </a:rPr>
                        <a:t>5 ½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50</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Priyanka</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9</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3</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00"/>
                          </a:solidFill>
                          <a:effectLst/>
                          <a:latin typeface="Handwriting - Dakota"/>
                          <a:cs typeface="Handwriting - Dakota"/>
                        </a:rPr>
                        <a:t>27</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a:ln>
                          <a:noFill/>
                        </a:ln>
                        <a:solidFill>
                          <a:srgbClr val="000000"/>
                        </a:solidFill>
                        <a:effectLst/>
                        <a:latin typeface="Handwriting - Dakota"/>
                        <a:cs typeface="Handwriting - Dakota"/>
                      </a:endParaRP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a:ln>
                          <a:noFill/>
                        </a:ln>
                        <a:solidFill>
                          <a:srgbClr val="000000"/>
                        </a:solidFill>
                        <a:effectLst/>
                        <a:latin typeface="Handwriting - Dakota"/>
                        <a:cs typeface="Handwriting - Dakota"/>
                      </a:endParaRP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Gill Sans"/>
                          <a:cs typeface="Gill Sans"/>
                        </a:rPr>
                        <a:t>Total</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cap="none" normalizeH="0" baseline="0">
                          <a:ln>
                            <a:noFill/>
                          </a:ln>
                          <a:solidFill>
                            <a:srgbClr val="000000"/>
                          </a:solidFill>
                          <a:effectLst/>
                          <a:latin typeface="Handwriting - Dakota"/>
                          <a:cs typeface="Handwriting - Dakota"/>
                        </a:rPr>
                        <a:t>210 </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4" name="Rectangle 53"/>
          <p:cNvSpPr/>
          <p:nvPr/>
        </p:nvSpPr>
        <p:spPr>
          <a:xfrm>
            <a:off x="533400" y="4165600"/>
            <a:ext cx="4711700" cy="6477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Gill Sans"/>
              <a:cs typeface="Gill Sans"/>
            </a:endParaRPr>
          </a:p>
        </p:txBody>
      </p:sp>
      <p:sp>
        <p:nvSpPr>
          <p:cNvPr id="20" name="Rectangle 19"/>
          <p:cNvSpPr/>
          <p:nvPr/>
        </p:nvSpPr>
        <p:spPr>
          <a:xfrm>
            <a:off x="5270500" y="16129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1" name="Rectangle 20"/>
          <p:cNvSpPr/>
          <p:nvPr/>
        </p:nvSpPr>
        <p:spPr>
          <a:xfrm>
            <a:off x="5283200" y="21336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2" name="Rectangle 21"/>
          <p:cNvSpPr/>
          <p:nvPr/>
        </p:nvSpPr>
        <p:spPr>
          <a:xfrm>
            <a:off x="5359400" y="26416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3" name="Rectangle 22"/>
          <p:cNvSpPr/>
          <p:nvPr/>
        </p:nvSpPr>
        <p:spPr>
          <a:xfrm>
            <a:off x="5321300" y="31623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4" name="Rectangle 23"/>
          <p:cNvSpPr/>
          <p:nvPr/>
        </p:nvSpPr>
        <p:spPr>
          <a:xfrm>
            <a:off x="5334000" y="36830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5" name="Rectangle 24"/>
          <p:cNvSpPr/>
          <p:nvPr/>
        </p:nvSpPr>
        <p:spPr>
          <a:xfrm>
            <a:off x="6883400" y="16256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6" name="Rectangle 25"/>
          <p:cNvSpPr/>
          <p:nvPr/>
        </p:nvSpPr>
        <p:spPr>
          <a:xfrm>
            <a:off x="6896100" y="21463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7" name="Rectangle 26"/>
          <p:cNvSpPr/>
          <p:nvPr/>
        </p:nvSpPr>
        <p:spPr>
          <a:xfrm>
            <a:off x="6972300" y="26543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8" name="Rectangle 27"/>
          <p:cNvSpPr/>
          <p:nvPr/>
        </p:nvSpPr>
        <p:spPr>
          <a:xfrm>
            <a:off x="6934200" y="31750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29" name="Rectangle 28"/>
          <p:cNvSpPr/>
          <p:nvPr/>
        </p:nvSpPr>
        <p:spPr>
          <a:xfrm>
            <a:off x="6946900" y="36830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30" name="Rectangle 29"/>
          <p:cNvSpPr/>
          <p:nvPr/>
        </p:nvSpPr>
        <p:spPr>
          <a:xfrm>
            <a:off x="6985000" y="4191000"/>
            <a:ext cx="1435100"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Gill Sans"/>
              <a:cs typeface="Gill Sans"/>
            </a:endParaRPr>
          </a:p>
        </p:txBody>
      </p:sp>
      <p:sp>
        <p:nvSpPr>
          <p:cNvPr id="55" name="Text Box 166"/>
          <p:cNvSpPr txBox="1">
            <a:spLocks noChangeArrowheads="1"/>
          </p:cNvSpPr>
          <p:nvPr/>
        </p:nvSpPr>
        <p:spPr bwMode="auto">
          <a:xfrm>
            <a:off x="2159000" y="-57150"/>
            <a:ext cx="4897920" cy="769441"/>
          </a:xfrm>
          <a:prstGeom prst="rect">
            <a:avLst/>
          </a:prstGeom>
          <a:noFill/>
          <a:ln w="9525">
            <a:noFill/>
            <a:miter lim="800000"/>
            <a:headEnd/>
            <a:tailEnd/>
          </a:ln>
          <a:effectLst/>
        </p:spPr>
        <p:txBody>
          <a:bodyPr wrap="none">
            <a:prstTxWarp prst="textNoShape">
              <a:avLst/>
            </a:prstTxWarp>
            <a:spAutoFit/>
          </a:bodyPr>
          <a:lstStyle/>
          <a:p>
            <a:r>
              <a:rPr lang="en-US" sz="4400">
                <a:solidFill>
                  <a:srgbClr val="000000"/>
                </a:solidFill>
                <a:latin typeface="Gill Sans"/>
                <a:cs typeface="Gill Sans"/>
              </a:rPr>
              <a:t>Work Time Available</a:t>
            </a:r>
          </a:p>
        </p:txBody>
      </p:sp>
      <p:sp>
        <p:nvSpPr>
          <p:cNvPr id="52" name="TextBox 51"/>
          <p:cNvSpPr txBox="1"/>
          <p:nvPr/>
        </p:nvSpPr>
        <p:spPr>
          <a:xfrm>
            <a:off x="7285110" y="4792295"/>
            <a:ext cx="647511" cy="954107"/>
          </a:xfrm>
          <a:prstGeom prst="rect">
            <a:avLst/>
          </a:prstGeom>
          <a:noFill/>
        </p:spPr>
        <p:txBody>
          <a:bodyPr wrap="none" rtlCol="0">
            <a:spAutoFit/>
          </a:bodyPr>
          <a:lstStyle/>
          <a:p>
            <a:r>
              <a:rPr lang="en-US" sz="2800">
                <a:solidFill>
                  <a:srgbClr val="000000"/>
                </a:solidFill>
                <a:latin typeface="Handwriting - Dakota"/>
                <a:cs typeface="Handwriting - Dakota"/>
              </a:rPr>
              <a:t>-15</a:t>
            </a:r>
          </a:p>
          <a:p>
            <a:r>
              <a:rPr lang="en-US" sz="2800">
                <a:solidFill>
                  <a:srgbClr val="000000"/>
                </a:solidFill>
                <a:latin typeface="Handwriting - Dakota"/>
                <a:cs typeface="Handwriting - Dakota"/>
              </a:rPr>
              <a:t>-15</a:t>
            </a:r>
          </a:p>
        </p:txBody>
      </p:sp>
      <p:sp>
        <p:nvSpPr>
          <p:cNvPr id="57" name="TextBox 56"/>
          <p:cNvSpPr txBox="1"/>
          <p:nvPr/>
        </p:nvSpPr>
        <p:spPr>
          <a:xfrm>
            <a:off x="558887" y="4779595"/>
            <a:ext cx="6327373" cy="954107"/>
          </a:xfrm>
          <a:prstGeom prst="rect">
            <a:avLst/>
          </a:prstGeom>
          <a:noFill/>
        </p:spPr>
        <p:txBody>
          <a:bodyPr wrap="none" rtlCol="0">
            <a:spAutoFit/>
          </a:bodyPr>
          <a:lstStyle/>
          <a:p>
            <a:pPr algn="r"/>
            <a:r>
              <a:rPr lang="en-US" sz="2800">
                <a:solidFill>
                  <a:srgbClr val="000000"/>
                </a:solidFill>
                <a:latin typeface="Handwriting - Dakota"/>
                <a:cs typeface="Handwriting - Dakota"/>
              </a:rPr>
              <a:t>Buffer (5-10%)</a:t>
            </a:r>
          </a:p>
          <a:p>
            <a:pPr algn="r"/>
            <a:r>
              <a:rPr lang="en-US" sz="2800">
                <a:solidFill>
                  <a:srgbClr val="000000"/>
                </a:solidFill>
                <a:latin typeface="Handwriting - Dakota"/>
                <a:cs typeface="Handwriting - Dakota"/>
              </a:rPr>
              <a:t>Time for Backlog Grooming (5-10%)</a:t>
            </a:r>
          </a:p>
        </p:txBody>
      </p:sp>
      <p:sp>
        <p:nvSpPr>
          <p:cNvPr id="58" name="TextBox 57"/>
          <p:cNvSpPr txBox="1"/>
          <p:nvPr/>
        </p:nvSpPr>
        <p:spPr>
          <a:xfrm>
            <a:off x="7272410" y="5744795"/>
            <a:ext cx="684803" cy="523220"/>
          </a:xfrm>
          <a:prstGeom prst="rect">
            <a:avLst/>
          </a:prstGeom>
          <a:noFill/>
        </p:spPr>
        <p:txBody>
          <a:bodyPr wrap="none" rtlCol="0">
            <a:spAutoFit/>
          </a:bodyPr>
          <a:lstStyle/>
          <a:p>
            <a:r>
              <a:rPr lang="en-US" sz="2800">
                <a:solidFill>
                  <a:srgbClr val="000000"/>
                </a:solidFill>
                <a:latin typeface="Handwriting - Dakota"/>
                <a:cs typeface="Handwriting - Dakota"/>
              </a:rPr>
              <a:t>180</a:t>
            </a:r>
          </a:p>
        </p:txBody>
      </p:sp>
      <p:sp>
        <p:nvSpPr>
          <p:cNvPr id="59" name="Rectangle 58"/>
          <p:cNvSpPr/>
          <p:nvPr/>
        </p:nvSpPr>
        <p:spPr>
          <a:xfrm>
            <a:off x="1181100" y="4826000"/>
            <a:ext cx="5664200" cy="482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Handwriting - Dakota"/>
              <a:cs typeface="Handwriting - Dakota"/>
            </a:endParaRPr>
          </a:p>
        </p:txBody>
      </p:sp>
      <p:sp>
        <p:nvSpPr>
          <p:cNvPr id="60" name="Rectangle 59"/>
          <p:cNvSpPr/>
          <p:nvPr/>
        </p:nvSpPr>
        <p:spPr>
          <a:xfrm>
            <a:off x="7112000" y="4826000"/>
            <a:ext cx="1320800" cy="482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Handwriting - Dakota"/>
              <a:cs typeface="Handwriting - Dakota"/>
            </a:endParaRPr>
          </a:p>
        </p:txBody>
      </p:sp>
      <p:sp>
        <p:nvSpPr>
          <p:cNvPr id="61" name="Rectangle 60"/>
          <p:cNvSpPr/>
          <p:nvPr/>
        </p:nvSpPr>
        <p:spPr>
          <a:xfrm>
            <a:off x="139700" y="5283200"/>
            <a:ext cx="6692900" cy="482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Handwriting - Dakota"/>
              <a:cs typeface="Handwriting - Dakota"/>
            </a:endParaRPr>
          </a:p>
        </p:txBody>
      </p:sp>
      <p:sp>
        <p:nvSpPr>
          <p:cNvPr id="62" name="Rectangle 61"/>
          <p:cNvSpPr/>
          <p:nvPr/>
        </p:nvSpPr>
        <p:spPr>
          <a:xfrm>
            <a:off x="7023100" y="5334000"/>
            <a:ext cx="1320800" cy="482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Handwriting - Dakota"/>
              <a:cs typeface="Handwriting - Dakota"/>
            </a:endParaRPr>
          </a:p>
        </p:txBody>
      </p:sp>
      <p:sp>
        <p:nvSpPr>
          <p:cNvPr id="63" name="TextBox 62"/>
          <p:cNvSpPr txBox="1"/>
          <p:nvPr/>
        </p:nvSpPr>
        <p:spPr>
          <a:xfrm>
            <a:off x="5723010" y="5795595"/>
            <a:ext cx="1479892" cy="523220"/>
          </a:xfrm>
          <a:prstGeom prst="rect">
            <a:avLst/>
          </a:prstGeom>
          <a:noFill/>
        </p:spPr>
        <p:txBody>
          <a:bodyPr wrap="none" rtlCol="0">
            <a:spAutoFit/>
          </a:bodyPr>
          <a:lstStyle/>
          <a:p>
            <a:r>
              <a:rPr lang="en-US" sz="2800">
                <a:solidFill>
                  <a:srgbClr val="000000"/>
                </a:solidFill>
                <a:latin typeface="Handwriting - Dakota"/>
                <a:cs typeface="Handwriting - Dakota"/>
              </a:rPr>
              <a:t>TOTAL </a:t>
            </a:r>
          </a:p>
        </p:txBody>
      </p:sp>
      <p:cxnSp>
        <p:nvCxnSpPr>
          <p:cNvPr id="64" name="Straight Connector 63"/>
          <p:cNvCxnSpPr/>
          <p:nvPr/>
        </p:nvCxnSpPr>
        <p:spPr>
          <a:xfrm>
            <a:off x="7175500" y="5789612"/>
            <a:ext cx="8763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58" grpId="0"/>
      <p:bldP spid="59" grpId="0" animBg="1"/>
      <p:bldP spid="60" grpId="0" animBg="1"/>
      <p:bldP spid="61" grpId="0" animBg="1"/>
      <p:bldP spid="62" grpId="0" animBg="1"/>
      <p:bldP spid="63" grpId="0"/>
    </p:bld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 name="Rectangle 6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pic>
        <p:nvPicPr>
          <p:cNvPr id="10" name="Picture 9" descr="cube.jpg"/>
          <p:cNvPicPr>
            <a:picLocks noChangeAspect="1"/>
          </p:cNvPicPr>
          <p:nvPr/>
        </p:nvPicPr>
        <p:blipFill>
          <a:blip r:embed="rId2"/>
          <a:stretch>
            <a:fillRect/>
          </a:stretch>
        </p:blipFill>
        <p:spPr>
          <a:xfrm>
            <a:off x="1574800" y="4279900"/>
            <a:ext cx="1723572" cy="1723572"/>
          </a:xfrm>
          <a:prstGeom prst="rect">
            <a:avLst/>
          </a:prstGeom>
        </p:spPr>
      </p:pic>
      <p:pic>
        <p:nvPicPr>
          <p:cNvPr id="11" name="Picture 10" descr="cuboid.jpg"/>
          <p:cNvPicPr>
            <a:picLocks noChangeAspect="1"/>
          </p:cNvPicPr>
          <p:nvPr/>
        </p:nvPicPr>
        <p:blipFill>
          <a:blip r:embed="rId3"/>
          <a:stretch>
            <a:fillRect/>
          </a:stretch>
        </p:blipFill>
        <p:spPr>
          <a:xfrm>
            <a:off x="641350" y="2101850"/>
            <a:ext cx="1740808" cy="1568451"/>
          </a:xfrm>
          <a:prstGeom prst="rect">
            <a:avLst/>
          </a:prstGeom>
        </p:spPr>
      </p:pic>
      <p:pic>
        <p:nvPicPr>
          <p:cNvPr id="12" name="Picture 11" descr="cylinder.jpg"/>
          <p:cNvPicPr>
            <a:picLocks noChangeAspect="1"/>
          </p:cNvPicPr>
          <p:nvPr/>
        </p:nvPicPr>
        <p:blipFill>
          <a:blip r:embed="rId4"/>
          <a:stretch>
            <a:fillRect/>
          </a:stretch>
        </p:blipFill>
        <p:spPr>
          <a:xfrm>
            <a:off x="3632200" y="2533650"/>
            <a:ext cx="1895929" cy="1706336"/>
          </a:xfrm>
          <a:prstGeom prst="rect">
            <a:avLst/>
          </a:prstGeom>
        </p:spPr>
      </p:pic>
      <p:pic>
        <p:nvPicPr>
          <p:cNvPr id="13" name="Picture 12" descr="hexag prism.jpg"/>
          <p:cNvPicPr>
            <a:picLocks noChangeAspect="1"/>
          </p:cNvPicPr>
          <p:nvPr/>
        </p:nvPicPr>
        <p:blipFill>
          <a:blip r:embed="rId5"/>
          <a:stretch>
            <a:fillRect/>
          </a:stretch>
        </p:blipFill>
        <p:spPr>
          <a:xfrm>
            <a:off x="2400299" y="539749"/>
            <a:ext cx="1758043" cy="1775279"/>
          </a:xfrm>
          <a:prstGeom prst="rect">
            <a:avLst/>
          </a:prstGeom>
        </p:spPr>
      </p:pic>
      <p:pic>
        <p:nvPicPr>
          <p:cNvPr id="14" name="Picture 13" descr="sqpyramid.jpg"/>
          <p:cNvPicPr>
            <a:picLocks noChangeAspect="1"/>
          </p:cNvPicPr>
          <p:nvPr/>
        </p:nvPicPr>
        <p:blipFill>
          <a:blip r:embed="rId6"/>
          <a:stretch>
            <a:fillRect/>
          </a:stretch>
        </p:blipFill>
        <p:spPr>
          <a:xfrm>
            <a:off x="4610100" y="4692650"/>
            <a:ext cx="1585686" cy="1809751"/>
          </a:xfrm>
          <a:prstGeom prst="rect">
            <a:avLst/>
          </a:prstGeom>
        </p:spPr>
      </p:pic>
      <p:pic>
        <p:nvPicPr>
          <p:cNvPr id="15" name="Picture 14" descr="tri prism.jpg"/>
          <p:cNvPicPr>
            <a:picLocks noChangeAspect="1"/>
          </p:cNvPicPr>
          <p:nvPr/>
        </p:nvPicPr>
        <p:blipFill>
          <a:blip r:embed="rId7"/>
          <a:stretch>
            <a:fillRect/>
          </a:stretch>
        </p:blipFill>
        <p:spPr>
          <a:xfrm>
            <a:off x="5328557" y="571500"/>
            <a:ext cx="2068286" cy="1723572"/>
          </a:xfrm>
          <a:prstGeom prst="rect">
            <a:avLst/>
          </a:prstGeom>
        </p:spPr>
      </p:pic>
      <p:pic>
        <p:nvPicPr>
          <p:cNvPr id="16" name="Picture 15" descr="tripyramid.jpg"/>
          <p:cNvPicPr>
            <a:picLocks noChangeAspect="1"/>
          </p:cNvPicPr>
          <p:nvPr/>
        </p:nvPicPr>
        <p:blipFill>
          <a:blip r:embed="rId8"/>
          <a:stretch>
            <a:fillRect/>
          </a:stretch>
        </p:blipFill>
        <p:spPr>
          <a:xfrm>
            <a:off x="6832600" y="3289300"/>
            <a:ext cx="1828800" cy="1689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50000" decel="5000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accel="50000" decel="5000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12" accel="50000" decel="5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9" accel="50000" decel="5000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0-#ppt_w/2"/>
                                          </p:val>
                                        </p:tav>
                                        <p:tav tm="100000">
                                          <p:val>
                                            <p:strVal val="#ppt_x"/>
                                          </p:val>
                                        </p:tav>
                                      </p:tavLst>
                                    </p:anim>
                                    <p:anim calcmode="lin" valueType="num">
                                      <p:cBhvr additive="base">
                                        <p:cTn id="21" dur="500" fill="hold"/>
                                        <p:tgtEl>
                                          <p:spTgt spid="13"/>
                                        </p:tgtEl>
                                        <p:attrNameLst>
                                          <p:attrName>ppt_y</p:attrName>
                                        </p:attrNameLst>
                                      </p:cBhvr>
                                      <p:tavLst>
                                        <p:tav tm="0">
                                          <p:val>
                                            <p:strVal val="0-#ppt_h/2"/>
                                          </p:val>
                                        </p:tav>
                                        <p:tav tm="100000">
                                          <p:val>
                                            <p:strVal val="#ppt_y"/>
                                          </p:val>
                                        </p:tav>
                                      </p:tavLst>
                                    </p:anim>
                                  </p:childTnLst>
                                </p:cTn>
                              </p:par>
                              <p:par>
                                <p:cTn id="22" presetID="2" presetClass="entr" presetSubtype="4" accel="50000" decel="5000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3" accel="50000" decel="5000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1+#ppt_w/2"/>
                                          </p:val>
                                        </p:tav>
                                        <p:tav tm="100000">
                                          <p:val>
                                            <p:strVal val="#ppt_x"/>
                                          </p:val>
                                        </p:tav>
                                      </p:tavLst>
                                    </p:anim>
                                    <p:anim calcmode="lin" valueType="num">
                                      <p:cBhvr additive="base">
                                        <p:cTn id="29" dur="500" fill="hold"/>
                                        <p:tgtEl>
                                          <p:spTgt spid="15"/>
                                        </p:tgtEl>
                                        <p:attrNameLst>
                                          <p:attrName>ppt_y</p:attrName>
                                        </p:attrNameLst>
                                      </p:cBhvr>
                                      <p:tavLst>
                                        <p:tav tm="0">
                                          <p:val>
                                            <p:strVal val="0-#ppt_h/2"/>
                                          </p:val>
                                        </p:tav>
                                        <p:tav tm="100000">
                                          <p:val>
                                            <p:strVal val="#ppt_y"/>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Rectangle 16"/>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5" name="Rectangle 4"/>
          <p:cNvSpPr/>
          <p:nvPr/>
        </p:nvSpPr>
        <p:spPr>
          <a:xfrm>
            <a:off x="152400" y="1384300"/>
            <a:ext cx="3949700" cy="4102100"/>
          </a:xfrm>
          <a:prstGeom prst="rect">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 name="Trapezoid 5"/>
          <p:cNvSpPr/>
          <p:nvPr/>
        </p:nvSpPr>
        <p:spPr>
          <a:xfrm rot="5400000">
            <a:off x="5740400" y="2286000"/>
            <a:ext cx="4089400" cy="2311400"/>
          </a:xfrm>
          <a:prstGeom prst="trapezoid">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nvGrpSpPr>
          <p:cNvPr id="9" name="Group 8"/>
          <p:cNvGrpSpPr/>
          <p:nvPr/>
        </p:nvGrpSpPr>
        <p:grpSpPr>
          <a:xfrm>
            <a:off x="4495800" y="2044700"/>
            <a:ext cx="774700" cy="571500"/>
            <a:chOff x="5283200" y="2108200"/>
            <a:chExt cx="774700" cy="571500"/>
          </a:xfrm>
        </p:grpSpPr>
        <p:sp>
          <p:nvSpPr>
            <p:cNvPr id="7" name="Trapezoid 6"/>
            <p:cNvSpPr/>
            <p:nvPr/>
          </p:nvSpPr>
          <p:spPr>
            <a:xfrm rot="5400000">
              <a:off x="5613400" y="2235200"/>
              <a:ext cx="571500" cy="317500"/>
            </a:xfrm>
            <a:prstGeom prst="trapezoid">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 name="Rectangle 7"/>
            <p:cNvSpPr/>
            <p:nvPr/>
          </p:nvSpPr>
          <p:spPr>
            <a:xfrm>
              <a:off x="5283200" y="2112433"/>
              <a:ext cx="457200" cy="563033"/>
            </a:xfrm>
            <a:prstGeom prst="rect">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grpSp>
        <p:nvGrpSpPr>
          <p:cNvPr id="10" name="Group 9"/>
          <p:cNvGrpSpPr/>
          <p:nvPr/>
        </p:nvGrpSpPr>
        <p:grpSpPr>
          <a:xfrm>
            <a:off x="4495800" y="4394200"/>
            <a:ext cx="774700" cy="571500"/>
            <a:chOff x="5283200" y="2108200"/>
            <a:chExt cx="774700" cy="571500"/>
          </a:xfrm>
        </p:grpSpPr>
        <p:sp>
          <p:nvSpPr>
            <p:cNvPr id="11" name="Trapezoid 10"/>
            <p:cNvSpPr/>
            <p:nvPr/>
          </p:nvSpPr>
          <p:spPr>
            <a:xfrm rot="5400000">
              <a:off x="5613400" y="2235200"/>
              <a:ext cx="571500" cy="317500"/>
            </a:xfrm>
            <a:prstGeom prst="trapezoid">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 name="Rectangle 11"/>
            <p:cNvSpPr/>
            <p:nvPr/>
          </p:nvSpPr>
          <p:spPr>
            <a:xfrm>
              <a:off x="5283200" y="2112433"/>
              <a:ext cx="457200" cy="563033"/>
            </a:xfrm>
            <a:prstGeom prst="rect">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grpSp>
        <p:nvGrpSpPr>
          <p:cNvPr id="16" name="Group 15"/>
          <p:cNvGrpSpPr/>
          <p:nvPr/>
        </p:nvGrpSpPr>
        <p:grpSpPr>
          <a:xfrm>
            <a:off x="4673598" y="1384300"/>
            <a:ext cx="495300" cy="4102103"/>
            <a:chOff x="4686298" y="1384300"/>
            <a:chExt cx="495300" cy="4102103"/>
          </a:xfrm>
        </p:grpSpPr>
        <p:sp>
          <p:nvSpPr>
            <p:cNvPr id="14" name="Trapezoid 13"/>
            <p:cNvSpPr/>
            <p:nvPr/>
          </p:nvSpPr>
          <p:spPr>
            <a:xfrm rot="5400000">
              <a:off x="3026449" y="3331253"/>
              <a:ext cx="4102102" cy="208197"/>
            </a:xfrm>
            <a:prstGeom prst="trapezoid">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 name="Rectangle 14"/>
            <p:cNvSpPr/>
            <p:nvPr/>
          </p:nvSpPr>
          <p:spPr>
            <a:xfrm>
              <a:off x="4686298" y="1384300"/>
              <a:ext cx="279399" cy="4102099"/>
            </a:xfrm>
            <a:prstGeom prst="rect">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44444E-6 -4.07407E-6 L 0.09306 0.00186 " pathEditMode="relative" rAng="0" ptsTypes="AA">
                                      <p:cBhvr>
                                        <p:cTn id="6" dur="1000" fill="hold"/>
                                        <p:tgtEl>
                                          <p:spTgt spid="5"/>
                                        </p:tgtEl>
                                        <p:attrNameLst>
                                          <p:attrName>ppt_x</p:attrName>
                                          <p:attrName>ppt_y</p:attrName>
                                        </p:attrNameLst>
                                      </p:cBhvr>
                                      <p:rCtr x="47" y="1"/>
                                    </p:animMotion>
                                  </p:childTnLst>
                                </p:cTn>
                              </p:par>
                              <p:par>
                                <p:cTn id="7" presetID="0" presetClass="path" presetSubtype="0" accel="50000" decel="50000" fill="hold" grpId="0" nodeType="withEffect">
                                  <p:stCondLst>
                                    <p:cond delay="0"/>
                                  </p:stCondLst>
                                  <p:childTnLst>
                                    <p:animMotion origin="layout" path="M 1.11111E-6 -1.85185E-6 L -0.18195 0.00185 " pathEditMode="relative" rAng="0" ptsTypes="AA">
                                      <p:cBhvr>
                                        <p:cTn id="8" dur="1000" fill="hold"/>
                                        <p:tgtEl>
                                          <p:spTgt spid="6"/>
                                        </p:tgtEl>
                                        <p:attrNameLst>
                                          <p:attrName>ppt_x</p:attrName>
                                          <p:attrName>ppt_y</p:attrName>
                                        </p:attrNameLst>
                                      </p:cBhvr>
                                      <p:rCtr x="-91" y="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 name="Rectangle 6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63" name="TextBox 62"/>
          <p:cNvSpPr txBox="1"/>
          <p:nvPr/>
        </p:nvSpPr>
        <p:spPr>
          <a:xfrm>
            <a:off x="2133600" y="317500"/>
            <a:ext cx="4918534" cy="830997"/>
          </a:xfrm>
          <a:prstGeom prst="rect">
            <a:avLst/>
          </a:prstGeom>
          <a:noFill/>
        </p:spPr>
        <p:txBody>
          <a:bodyPr wrap="none" rtlCol="0">
            <a:spAutoFit/>
          </a:bodyPr>
          <a:lstStyle/>
          <a:p>
            <a:r>
              <a:rPr lang="en-US" sz="4800">
                <a:latin typeface="Gill Sans"/>
                <a:cs typeface="Gill Sans"/>
              </a:rPr>
              <a:t>Definition of Done</a:t>
            </a:r>
          </a:p>
        </p:txBody>
      </p:sp>
      <p:sp>
        <p:nvSpPr>
          <p:cNvPr id="66" name="TextBox 65"/>
          <p:cNvSpPr txBox="1"/>
          <p:nvPr/>
        </p:nvSpPr>
        <p:spPr>
          <a:xfrm>
            <a:off x="495300" y="1409700"/>
            <a:ext cx="8140700" cy="4154983"/>
          </a:xfrm>
          <a:prstGeom prst="rect">
            <a:avLst/>
          </a:prstGeom>
          <a:noFill/>
        </p:spPr>
        <p:txBody>
          <a:bodyPr wrap="square" rtlCol="0">
            <a:spAutoFit/>
          </a:bodyPr>
          <a:lstStyle/>
          <a:p>
            <a:pPr marL="444500" indent="-444500">
              <a:buFont typeface="Wingdings" charset="2"/>
              <a:buChar char="§"/>
            </a:pPr>
            <a:r>
              <a:rPr lang="en-US" sz="3600">
                <a:latin typeface="Gill Sans"/>
                <a:cs typeface="Gill Sans"/>
              </a:rPr>
              <a:t>Meets the requirements detailed in the Product Backlog</a:t>
            </a:r>
          </a:p>
          <a:p>
            <a:pPr marL="444500" indent="-444500">
              <a:buFont typeface="Wingdings" charset="2"/>
              <a:buChar char="§"/>
            </a:pPr>
            <a:r>
              <a:rPr lang="en-US" sz="3600">
                <a:latin typeface="Gill Sans"/>
                <a:cs typeface="Gill Sans"/>
              </a:rPr>
              <a:t>Meets quality standards:</a:t>
            </a:r>
          </a:p>
          <a:p>
            <a:pPr marL="444500" indent="-444500"/>
            <a:r>
              <a:rPr lang="en-US" sz="3600">
                <a:latin typeface="Gill Sans"/>
                <a:cs typeface="Gill Sans"/>
              </a:rPr>
              <a:t>	Part I			Part 2</a:t>
            </a:r>
            <a:endParaRPr lang="en-US" sz="2400">
              <a:latin typeface="Gill Sans"/>
              <a:cs typeface="Gill Sans"/>
            </a:endParaRPr>
          </a:p>
          <a:p>
            <a:pPr marL="444500" indent="-444500"/>
            <a:r>
              <a:rPr lang="en-US" sz="2400">
                <a:latin typeface="Gill Sans"/>
                <a:cs typeface="Gill Sans"/>
              </a:rPr>
              <a:t>	Straight, clean edges	“We are willing to have our entire</a:t>
            </a:r>
          </a:p>
          <a:p>
            <a:pPr marL="444500" indent="-444500"/>
            <a:r>
              <a:rPr lang="en-US" sz="2400">
                <a:latin typeface="Gill Sans"/>
                <a:cs typeface="Gill Sans"/>
              </a:rPr>
              <a:t>	Precise measurements	careers judged on the quality of</a:t>
            </a:r>
            <a:br>
              <a:rPr lang="en-US" sz="2400">
                <a:latin typeface="Gill Sans"/>
                <a:cs typeface="Gill Sans"/>
              </a:rPr>
            </a:br>
            <a:r>
              <a:rPr lang="en-US" sz="2400">
                <a:latin typeface="Gill Sans"/>
                <a:cs typeface="Gill Sans"/>
              </a:rPr>
              <a:t>(within +/- 0.5cm)		what we produce in this Sprint.” </a:t>
            </a:r>
          </a:p>
          <a:p>
            <a:pPr marL="444500" indent="-444500"/>
            <a:r>
              <a:rPr lang="en-US" sz="2400">
                <a:latin typeface="Gill Sans"/>
                <a:cs typeface="Gill Sans"/>
              </a:rPr>
              <a:t>	Tight joints</a:t>
            </a:r>
          </a:p>
          <a:p>
            <a:pPr marL="444500" indent="-444500"/>
            <a:r>
              <a:rPr lang="en-US" sz="2400">
                <a:latin typeface="Gill Sans"/>
                <a:cs typeface="Gill Sans"/>
              </a:rPr>
              <a:t>	Tidy taping					</a:t>
            </a:r>
          </a:p>
        </p:txBody>
      </p:sp>
      <p:sp>
        <p:nvSpPr>
          <p:cNvPr id="5" name="Rectangle 4"/>
          <p:cNvSpPr/>
          <p:nvPr/>
        </p:nvSpPr>
        <p:spPr>
          <a:xfrm>
            <a:off x="520700" y="1447800"/>
            <a:ext cx="7975600" cy="11557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33400" y="2641600"/>
            <a:ext cx="7975600" cy="482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08000" y="3187700"/>
            <a:ext cx="3429000" cy="2438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03700" y="3136900"/>
            <a:ext cx="4622800" cy="1943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103" name="TextBox 102"/>
          <p:cNvSpPr txBox="1"/>
          <p:nvPr/>
        </p:nvSpPr>
        <p:spPr>
          <a:xfrm>
            <a:off x="3599719" y="-88900"/>
            <a:ext cx="5544281" cy="523220"/>
          </a:xfrm>
          <a:prstGeom prst="rect">
            <a:avLst/>
          </a:prstGeom>
          <a:noFill/>
        </p:spPr>
        <p:txBody>
          <a:bodyPr wrap="none" rtlCol="0">
            <a:spAutoFit/>
          </a:bodyPr>
          <a:lstStyle/>
          <a:p>
            <a:r>
              <a:rPr lang="en-US" sz="2800">
                <a:latin typeface="Gill Sans"/>
                <a:cs typeface="Gill Sans"/>
              </a:rPr>
              <a:t>Available time in Sprint = 54 minutes</a:t>
            </a:r>
          </a:p>
        </p:txBody>
      </p:sp>
      <p:sp>
        <p:nvSpPr>
          <p:cNvPr id="104" name="TextBox 103"/>
          <p:cNvSpPr txBox="1"/>
          <p:nvPr/>
        </p:nvSpPr>
        <p:spPr>
          <a:xfrm>
            <a:off x="7505701" y="321736"/>
            <a:ext cx="364202" cy="523220"/>
          </a:xfrm>
          <a:prstGeom prst="rect">
            <a:avLst/>
          </a:prstGeom>
          <a:noFill/>
        </p:spPr>
        <p:txBody>
          <a:bodyPr wrap="none" rtlCol="0">
            <a:spAutoFit/>
          </a:bodyPr>
          <a:lstStyle/>
          <a:p>
            <a:r>
              <a:rPr lang="en-US" sz="2800">
                <a:latin typeface="Gill Sans"/>
                <a:cs typeface="Gill Sans"/>
              </a:rPr>
              <a:t>0</a:t>
            </a:r>
          </a:p>
        </p:txBody>
      </p:sp>
      <p:sp>
        <p:nvSpPr>
          <p:cNvPr id="125" name="TextBox 124"/>
          <p:cNvSpPr txBox="1"/>
          <p:nvPr/>
        </p:nvSpPr>
        <p:spPr>
          <a:xfrm>
            <a:off x="4641119" y="215900"/>
            <a:ext cx="4491985" cy="646331"/>
          </a:xfrm>
          <a:prstGeom prst="rect">
            <a:avLst/>
          </a:prstGeom>
          <a:noFill/>
        </p:spPr>
        <p:txBody>
          <a:bodyPr wrap="none" rtlCol="0">
            <a:spAutoFit/>
          </a:bodyPr>
          <a:lstStyle/>
          <a:p>
            <a:r>
              <a:rPr lang="en-US" sz="2800">
                <a:latin typeface="Gill Sans"/>
                <a:cs typeface="Gill Sans"/>
              </a:rPr>
              <a:t>Allocated so far =  </a:t>
            </a:r>
            <a:r>
              <a:rPr lang="en-US" sz="3600">
                <a:latin typeface="Gill Sans"/>
                <a:cs typeface="Gill Sans"/>
              </a:rPr>
              <a:t>  </a:t>
            </a:r>
            <a:r>
              <a:rPr lang="en-US" sz="2800">
                <a:latin typeface="Gill Sans"/>
                <a:cs typeface="Gill Sans"/>
              </a:rPr>
              <a:t> minutes</a:t>
            </a:r>
          </a:p>
        </p:txBody>
      </p:sp>
      <p:grpSp>
        <p:nvGrpSpPr>
          <p:cNvPr id="2" name="Group 134"/>
          <p:cNvGrpSpPr/>
          <p:nvPr/>
        </p:nvGrpSpPr>
        <p:grpSpPr>
          <a:xfrm>
            <a:off x="3157443" y="847947"/>
            <a:ext cx="5582136" cy="474365"/>
            <a:chOff x="3157443" y="1000347"/>
            <a:chExt cx="5582136" cy="474365"/>
          </a:xfrm>
        </p:grpSpPr>
        <p:sp>
          <p:nvSpPr>
            <p:cNvPr id="92" name="TextBox 91"/>
            <p:cNvSpPr txBox="1"/>
            <p:nvPr/>
          </p:nvSpPr>
          <p:spPr>
            <a:xfrm>
              <a:off x="3157443" y="1000347"/>
              <a:ext cx="1692441" cy="461665"/>
            </a:xfrm>
            <a:prstGeom prst="rect">
              <a:avLst/>
            </a:prstGeom>
            <a:noFill/>
          </p:spPr>
          <p:txBody>
            <a:bodyPr wrap="none" rtlCol="0">
              <a:spAutoFit/>
            </a:bodyPr>
            <a:lstStyle/>
            <a:p>
              <a:pPr algn="ctr"/>
              <a:r>
                <a:rPr lang="en-US" sz="2400">
                  <a:latin typeface="Gill Sans"/>
                  <a:cs typeface="Gill Sans"/>
                </a:rPr>
                <a:t>Not Started</a:t>
              </a:r>
            </a:p>
          </p:txBody>
        </p:sp>
        <p:sp>
          <p:nvSpPr>
            <p:cNvPr id="94" name="TextBox 93"/>
            <p:cNvSpPr txBox="1"/>
            <p:nvPr/>
          </p:nvSpPr>
          <p:spPr>
            <a:xfrm>
              <a:off x="5388731" y="1013047"/>
              <a:ext cx="1573267" cy="461665"/>
            </a:xfrm>
            <a:prstGeom prst="rect">
              <a:avLst/>
            </a:prstGeom>
            <a:noFill/>
          </p:spPr>
          <p:txBody>
            <a:bodyPr wrap="none" rtlCol="0">
              <a:spAutoFit/>
            </a:bodyPr>
            <a:lstStyle/>
            <a:p>
              <a:pPr algn="ctr"/>
              <a:r>
                <a:rPr lang="en-US" sz="2400">
                  <a:latin typeface="Gill Sans"/>
                  <a:cs typeface="Gill Sans"/>
                </a:rPr>
                <a:t>In Progress</a:t>
              </a:r>
            </a:p>
          </p:txBody>
        </p:sp>
        <p:sp>
          <p:nvSpPr>
            <p:cNvPr id="96" name="TextBox 95"/>
            <p:cNvSpPr txBox="1"/>
            <p:nvPr/>
          </p:nvSpPr>
          <p:spPr>
            <a:xfrm>
              <a:off x="7852948" y="1013047"/>
              <a:ext cx="886631" cy="461665"/>
            </a:xfrm>
            <a:prstGeom prst="rect">
              <a:avLst/>
            </a:prstGeom>
            <a:noFill/>
          </p:spPr>
          <p:txBody>
            <a:bodyPr wrap="none" rtlCol="0">
              <a:spAutoFit/>
            </a:bodyPr>
            <a:lstStyle/>
            <a:p>
              <a:pPr algn="ctr"/>
              <a:r>
                <a:rPr lang="en-US" sz="2400">
                  <a:latin typeface="Gill Sans"/>
                  <a:cs typeface="Gill Sans"/>
                </a:rPr>
                <a:t>Done</a:t>
              </a:r>
            </a:p>
          </p:txBody>
        </p:sp>
      </p:grpSp>
      <p:grpSp>
        <p:nvGrpSpPr>
          <p:cNvPr id="3" name="Group 132"/>
          <p:cNvGrpSpPr/>
          <p:nvPr/>
        </p:nvGrpSpPr>
        <p:grpSpPr>
          <a:xfrm>
            <a:off x="0" y="889000"/>
            <a:ext cx="9144000" cy="5791200"/>
            <a:chOff x="0" y="1066800"/>
            <a:chExt cx="9144000" cy="5791200"/>
          </a:xfrm>
        </p:grpSpPr>
        <p:grpSp>
          <p:nvGrpSpPr>
            <p:cNvPr id="5" name="Group 128"/>
            <p:cNvGrpSpPr/>
            <p:nvPr/>
          </p:nvGrpSpPr>
          <p:grpSpPr>
            <a:xfrm>
              <a:off x="3035300" y="1066800"/>
              <a:ext cx="4203700" cy="5791200"/>
              <a:chOff x="3035300" y="1066800"/>
              <a:chExt cx="4203700" cy="5054600"/>
            </a:xfrm>
          </p:grpSpPr>
          <p:cxnSp>
            <p:nvCxnSpPr>
              <p:cNvPr id="82" name="Straight Connector 81"/>
              <p:cNvCxnSpPr/>
              <p:nvPr/>
            </p:nvCxnSpPr>
            <p:spPr>
              <a:xfrm rot="16200000" flipH="1">
                <a:off x="46926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flipH="1">
                <a:off x="26098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flipH="1">
                <a:off x="5270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 name="Group 130"/>
            <p:cNvGrpSpPr/>
            <p:nvPr/>
          </p:nvGrpSpPr>
          <p:grpSpPr>
            <a:xfrm>
              <a:off x="0" y="1066800"/>
              <a:ext cx="9144000" cy="420688"/>
              <a:chOff x="152400" y="1066800"/>
              <a:chExt cx="8991600" cy="420688"/>
            </a:xfrm>
          </p:grpSpPr>
          <p:cxnSp>
            <p:nvCxnSpPr>
              <p:cNvPr id="98" name="Straight Connector 97"/>
              <p:cNvCxnSpPr/>
              <p:nvPr/>
            </p:nvCxnSpPr>
            <p:spPr>
              <a:xfrm>
                <a:off x="152400" y="14732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152400" y="10668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Rectangle 28"/>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aphicFrame>
        <p:nvGraphicFramePr>
          <p:cNvPr id="46" name="Table 45"/>
          <p:cNvGraphicFramePr>
            <a:graphicFrameLocks noGrp="1"/>
          </p:cNvGraphicFramePr>
          <p:nvPr/>
        </p:nvGraphicFramePr>
        <p:xfrm>
          <a:off x="1459305" y="1371600"/>
          <a:ext cx="6260122" cy="4372607"/>
        </p:xfrm>
        <a:graphic>
          <a:graphicData uri="http://schemas.openxmlformats.org/drawingml/2006/table">
            <a:tbl>
              <a:tblPr/>
              <a:tblGrid>
                <a:gridCol w="782799"/>
                <a:gridCol w="4570110"/>
                <a:gridCol w="907213"/>
              </a:tblGrid>
              <a:tr h="369642">
                <a:tc>
                  <a:txBody>
                    <a:bodyPr/>
                    <a:lstStyle/>
                    <a:p>
                      <a:pPr algn="ctr" fontAlgn="b"/>
                      <a:r>
                        <a:rPr lang="en-US" sz="1600" b="0" i="0" u="none" strike="noStrike">
                          <a:solidFill>
                            <a:srgbClr val="000000"/>
                          </a:solidFill>
                          <a:latin typeface="Gill Sans"/>
                          <a:cs typeface="Gill Sans"/>
                        </a:rPr>
                        <a:t>Priority</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lgn="ctr" fontAlgn="b"/>
                      <a:r>
                        <a:rPr lang="en-US" sz="2100" b="0" i="0" u="none" strike="noStrike">
                          <a:solidFill>
                            <a:srgbClr val="000000"/>
                          </a:solidFill>
                          <a:latin typeface="Gill Sans"/>
                          <a:cs typeface="Gill Sans"/>
                        </a:rPr>
                        <a:t>Description</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lgn="ctr" fontAlgn="b"/>
                      <a:endParaRPr lang="en-US" sz="21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800593">
                <a:tc>
                  <a:txBody>
                    <a:bodyPr/>
                    <a:lstStyle/>
                    <a:p>
                      <a:pPr algn="ctr" fontAlgn="b"/>
                      <a:r>
                        <a:rPr lang="en-US" sz="1900" b="0" i="0" u="none" strike="noStrike">
                          <a:solidFill>
                            <a:srgbClr val="000000"/>
                          </a:solidFill>
                          <a:latin typeface="Gill Sans"/>
                          <a:cs typeface="Gill Sans"/>
                        </a:rPr>
                        <a:t>1</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1400" b="0" i="0" u="none" strike="noStrike">
                          <a:solidFill>
                            <a:srgbClr val="000000"/>
                          </a:solidFill>
                          <a:latin typeface="Gill Sans"/>
                          <a:cs typeface="Gill Sans"/>
                        </a:rPr>
                        <a:t>Make a cube with sides of 10cm.</a:t>
                      </a: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0593">
                <a:tc>
                  <a:txBody>
                    <a:bodyPr/>
                    <a:lstStyle/>
                    <a:p>
                      <a:pPr algn="ctr" fontAlgn="b"/>
                      <a:r>
                        <a:rPr lang="en-US" sz="1900" b="0" i="0" u="none" strike="noStrike">
                          <a:solidFill>
                            <a:srgbClr val="000000"/>
                          </a:solidFill>
                          <a:latin typeface="Gill Sans"/>
                          <a:cs typeface="Gill Sans"/>
                        </a:rPr>
                        <a:t>2</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latin typeface="Gill Sans"/>
                          <a:cs typeface="Gill Sans"/>
                        </a:rPr>
                        <a:t>Make a square-based</a:t>
                      </a:r>
                      <a:r>
                        <a:rPr lang="en-US" sz="1400" b="0" i="0" u="none" strike="noStrike" baseline="0">
                          <a:solidFill>
                            <a:srgbClr val="000000"/>
                          </a:solidFill>
                          <a:latin typeface="Gill Sans"/>
                          <a:cs typeface="Gill Sans"/>
                        </a:rPr>
                        <a:t> pyramid.  The base should be 10cm square, and the sides should be 15cm.  </a:t>
                      </a:r>
                      <a:r>
                        <a:rPr lang="en-US" sz="1400" b="0" i="0" u="none" strike="noStrike">
                          <a:solidFill>
                            <a:srgbClr val="000000"/>
                          </a:solidFill>
                          <a:latin typeface="Gill Sans"/>
                          <a:cs typeface="Gill Sans"/>
                        </a:rPr>
                        <a:t>Attach </a:t>
                      </a:r>
                      <a:r>
                        <a:rPr lang="en-US" sz="1400" b="0" i="0" u="none" strike="noStrike" baseline="0">
                          <a:solidFill>
                            <a:srgbClr val="000000"/>
                          </a:solidFill>
                          <a:latin typeface="Gill Sans"/>
                          <a:cs typeface="Gill Sans"/>
                        </a:rPr>
                        <a:t>to the top of item 1.</a:t>
                      </a:r>
                      <a:endParaRPr lang="en-US" sz="14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0593">
                <a:tc>
                  <a:txBody>
                    <a:bodyPr/>
                    <a:lstStyle/>
                    <a:p>
                      <a:pPr algn="ctr" fontAlgn="b"/>
                      <a:r>
                        <a:rPr lang="en-US" sz="1900" b="0" i="0" u="none" strike="noStrike">
                          <a:solidFill>
                            <a:srgbClr val="000000"/>
                          </a:solidFill>
                          <a:latin typeface="Gill Sans"/>
                          <a:cs typeface="Gill Sans"/>
                        </a:rPr>
                        <a:t>3</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latin typeface="Gill Sans"/>
                          <a:cs typeface="Gill Sans"/>
                        </a:rPr>
                        <a:t>Make a triangular prism.</a:t>
                      </a:r>
                      <a:r>
                        <a:rPr lang="en-US" sz="1400" b="0" i="0" u="none" strike="noStrike" baseline="0">
                          <a:solidFill>
                            <a:srgbClr val="000000"/>
                          </a:solidFill>
                          <a:latin typeface="Gill Sans"/>
                          <a:cs typeface="Gill Sans"/>
                        </a:rPr>
                        <a:t>  All the sides of the prism should be 6cm.</a:t>
                      </a:r>
                      <a:r>
                        <a:rPr lang="en-US" sz="1400" b="0" i="0" u="none" strike="noStrike">
                          <a:solidFill>
                            <a:srgbClr val="000000"/>
                          </a:solidFill>
                          <a:latin typeface="Gill Sans"/>
                          <a:cs typeface="Gill Sans"/>
                        </a:rPr>
                        <a:t>  Attach</a:t>
                      </a:r>
                      <a:r>
                        <a:rPr lang="en-US" sz="1400" b="0" i="0" u="none" strike="noStrike" baseline="0">
                          <a:solidFill>
                            <a:srgbClr val="000000"/>
                          </a:solidFill>
                          <a:latin typeface="Gill Sans"/>
                          <a:cs typeface="Gill Sans"/>
                        </a:rPr>
                        <a:t> to the top of item 3, and then attach both to the side of item 1.</a:t>
                      </a:r>
                      <a:endParaRPr lang="en-US" sz="14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0593">
                <a:tc>
                  <a:txBody>
                    <a:bodyPr/>
                    <a:lstStyle/>
                    <a:p>
                      <a:pPr algn="ctr" fontAlgn="b"/>
                      <a:r>
                        <a:rPr lang="en-US" sz="1900" b="0" i="0" u="none" strike="noStrike">
                          <a:solidFill>
                            <a:srgbClr val="000000"/>
                          </a:solidFill>
                          <a:latin typeface="Gill Sans"/>
                          <a:cs typeface="Gill Sans"/>
                        </a:rPr>
                        <a:t>4</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latin typeface="Gill Sans"/>
                          <a:cs typeface="Gill Sans"/>
                        </a:rPr>
                        <a:t>Make a hexagonal prism.  Each rectangular</a:t>
                      </a:r>
                      <a:r>
                        <a:rPr lang="en-US" sz="1400" b="0" i="0" u="none" strike="noStrike" baseline="0">
                          <a:solidFill>
                            <a:srgbClr val="000000"/>
                          </a:solidFill>
                          <a:latin typeface="Gill Sans"/>
                          <a:cs typeface="Gill Sans"/>
                        </a:rPr>
                        <a:t> </a:t>
                      </a:r>
                      <a:r>
                        <a:rPr lang="en-US" sz="1400" b="0" i="0" u="none" strike="noStrike">
                          <a:solidFill>
                            <a:srgbClr val="000000"/>
                          </a:solidFill>
                          <a:latin typeface="Gill Sans"/>
                          <a:cs typeface="Gill Sans"/>
                        </a:rPr>
                        <a:t>side should 4cm</a:t>
                      </a:r>
                      <a:r>
                        <a:rPr lang="en-US" sz="1400" b="0" i="0" u="none" strike="noStrike" baseline="0">
                          <a:solidFill>
                            <a:srgbClr val="000000"/>
                          </a:solidFill>
                          <a:latin typeface="Gill Sans"/>
                          <a:cs typeface="Gill Sans"/>
                        </a:rPr>
                        <a:t> wide by 12cm long.  After completing it, stand it upright.</a:t>
                      </a:r>
                      <a:endParaRPr lang="en-US" sz="14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0593">
                <a:tc>
                  <a:txBody>
                    <a:bodyPr/>
                    <a:lstStyle/>
                    <a:p>
                      <a:pPr algn="ctr" fontAlgn="b"/>
                      <a:r>
                        <a:rPr lang="en-US" sz="1900" b="0" i="0" u="none" strike="noStrike">
                          <a:solidFill>
                            <a:srgbClr val="000000"/>
                          </a:solidFill>
                          <a:latin typeface="Gill Sans"/>
                          <a:cs typeface="Gill Sans"/>
                        </a:rPr>
                        <a:t>5</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a:solidFill>
                            <a:srgbClr val="000000"/>
                          </a:solidFill>
                          <a:latin typeface="Gill Sans"/>
                          <a:cs typeface="Gill Sans"/>
                        </a:rPr>
                        <a:t>Make a triangular pyramid.</a:t>
                      </a:r>
                      <a:r>
                        <a:rPr lang="en-US" sz="1400" b="0" i="0" u="none" strike="noStrike" baseline="0">
                          <a:solidFill>
                            <a:srgbClr val="000000"/>
                          </a:solidFill>
                          <a:latin typeface="Gill Sans"/>
                          <a:cs typeface="Gill Sans"/>
                        </a:rPr>
                        <a:t>  Each side should be 12cm.  Attach it to item 5.</a:t>
                      </a:r>
                      <a:endParaRPr lang="en-US" sz="14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7" name="Picture 46" descr="cube.jpg"/>
          <p:cNvPicPr>
            <a:picLocks noChangeAspect="1"/>
          </p:cNvPicPr>
          <p:nvPr/>
        </p:nvPicPr>
        <p:blipFill>
          <a:blip r:embed="rId2"/>
          <a:stretch>
            <a:fillRect/>
          </a:stretch>
        </p:blipFill>
        <p:spPr>
          <a:xfrm>
            <a:off x="6928649" y="1807998"/>
            <a:ext cx="684000" cy="684000"/>
          </a:xfrm>
          <a:prstGeom prst="rect">
            <a:avLst/>
          </a:prstGeom>
        </p:spPr>
      </p:pic>
      <p:pic>
        <p:nvPicPr>
          <p:cNvPr id="48" name="Picture 47" descr="sqpyramid.jpg"/>
          <p:cNvPicPr>
            <a:picLocks noChangeAspect="1"/>
          </p:cNvPicPr>
          <p:nvPr/>
        </p:nvPicPr>
        <p:blipFill>
          <a:blip r:embed="rId3"/>
          <a:stretch>
            <a:fillRect/>
          </a:stretch>
        </p:blipFill>
        <p:spPr>
          <a:xfrm>
            <a:off x="6937113" y="2610111"/>
            <a:ext cx="599315" cy="684000"/>
          </a:xfrm>
          <a:prstGeom prst="rect">
            <a:avLst/>
          </a:prstGeom>
        </p:spPr>
      </p:pic>
      <p:pic>
        <p:nvPicPr>
          <p:cNvPr id="51" name="Picture 50" descr="tri prism.jpg"/>
          <p:cNvPicPr>
            <a:picLocks noChangeAspect="1"/>
          </p:cNvPicPr>
          <p:nvPr/>
        </p:nvPicPr>
        <p:blipFill>
          <a:blip r:embed="rId4"/>
          <a:stretch>
            <a:fillRect/>
          </a:stretch>
        </p:blipFill>
        <p:spPr>
          <a:xfrm>
            <a:off x="6877466" y="3426347"/>
            <a:ext cx="820800" cy="684000"/>
          </a:xfrm>
          <a:prstGeom prst="rect">
            <a:avLst/>
          </a:prstGeom>
        </p:spPr>
      </p:pic>
      <p:pic>
        <p:nvPicPr>
          <p:cNvPr id="52" name="Picture 51" descr="hexag prism.jpg"/>
          <p:cNvPicPr>
            <a:picLocks noChangeAspect="1"/>
          </p:cNvPicPr>
          <p:nvPr/>
        </p:nvPicPr>
        <p:blipFill>
          <a:blip r:embed="rId5"/>
          <a:stretch>
            <a:fillRect/>
          </a:stretch>
        </p:blipFill>
        <p:spPr>
          <a:xfrm>
            <a:off x="6911856" y="4203581"/>
            <a:ext cx="677359" cy="684000"/>
          </a:xfrm>
          <a:prstGeom prst="rect">
            <a:avLst/>
          </a:prstGeom>
        </p:spPr>
      </p:pic>
      <p:pic>
        <p:nvPicPr>
          <p:cNvPr id="53" name="Picture 52" descr="tripyramid.jpg"/>
          <p:cNvPicPr>
            <a:picLocks noChangeAspect="1"/>
          </p:cNvPicPr>
          <p:nvPr/>
        </p:nvPicPr>
        <p:blipFill>
          <a:blip r:embed="rId6"/>
          <a:stretch>
            <a:fillRect/>
          </a:stretch>
        </p:blipFill>
        <p:spPr>
          <a:xfrm>
            <a:off x="6877466" y="5008721"/>
            <a:ext cx="726217" cy="684000"/>
          </a:xfrm>
          <a:prstGeom prst="rect">
            <a:avLst/>
          </a:prstGeom>
        </p:spPr>
      </p:pic>
      <p:sp>
        <p:nvSpPr>
          <p:cNvPr id="54" name="TextBox 53"/>
          <p:cNvSpPr txBox="1"/>
          <p:nvPr/>
        </p:nvSpPr>
        <p:spPr>
          <a:xfrm>
            <a:off x="1028700" y="723900"/>
            <a:ext cx="6857999" cy="584776"/>
          </a:xfrm>
          <a:prstGeom prst="rect">
            <a:avLst/>
          </a:prstGeom>
          <a:noFill/>
        </p:spPr>
        <p:txBody>
          <a:bodyPr wrap="square" rtlCol="0">
            <a:spAutoFit/>
          </a:bodyPr>
          <a:lstStyle/>
          <a:p>
            <a:pPr algn="ctr"/>
            <a:r>
              <a:rPr lang="en-US" sz="3200">
                <a:latin typeface="Gill Sans"/>
                <a:cs typeface="Gill Sans"/>
              </a:rPr>
              <a:t>Product Backlog</a:t>
            </a:r>
          </a:p>
        </p:txBody>
      </p:sp>
      <p:sp>
        <p:nvSpPr>
          <p:cNvPr id="55" name="TextBox 54"/>
          <p:cNvSpPr txBox="1"/>
          <p:nvPr/>
        </p:nvSpPr>
        <p:spPr>
          <a:xfrm>
            <a:off x="7277650" y="2277898"/>
            <a:ext cx="287258" cy="200055"/>
          </a:xfrm>
          <a:prstGeom prst="rect">
            <a:avLst/>
          </a:prstGeom>
          <a:noFill/>
        </p:spPr>
        <p:txBody>
          <a:bodyPr wrap="none" rtlCol="0">
            <a:spAutoFit/>
          </a:bodyPr>
          <a:lstStyle/>
          <a:p>
            <a:r>
              <a:rPr lang="en-US" sz="700">
                <a:latin typeface="Gill Sans"/>
                <a:cs typeface="Gill Sans"/>
              </a:rPr>
              <a:t>10</a:t>
            </a:r>
          </a:p>
        </p:txBody>
      </p:sp>
      <p:sp>
        <p:nvSpPr>
          <p:cNvPr id="56" name="TextBox 55"/>
          <p:cNvSpPr txBox="1"/>
          <p:nvPr/>
        </p:nvSpPr>
        <p:spPr>
          <a:xfrm>
            <a:off x="6782777" y="2014403"/>
            <a:ext cx="287258" cy="200055"/>
          </a:xfrm>
          <a:prstGeom prst="rect">
            <a:avLst/>
          </a:prstGeom>
          <a:noFill/>
        </p:spPr>
        <p:txBody>
          <a:bodyPr wrap="none" rtlCol="0">
            <a:spAutoFit/>
          </a:bodyPr>
          <a:lstStyle/>
          <a:p>
            <a:r>
              <a:rPr lang="en-US" sz="700">
                <a:latin typeface="Gill Sans"/>
                <a:cs typeface="Gill Sans"/>
              </a:rPr>
              <a:t>10</a:t>
            </a:r>
          </a:p>
        </p:txBody>
      </p:sp>
      <p:sp>
        <p:nvSpPr>
          <p:cNvPr id="57" name="TextBox 56"/>
          <p:cNvSpPr txBox="1"/>
          <p:nvPr/>
        </p:nvSpPr>
        <p:spPr>
          <a:xfrm>
            <a:off x="6932002" y="2284278"/>
            <a:ext cx="287258" cy="200055"/>
          </a:xfrm>
          <a:prstGeom prst="rect">
            <a:avLst/>
          </a:prstGeom>
          <a:noFill/>
        </p:spPr>
        <p:txBody>
          <a:bodyPr wrap="none" rtlCol="0">
            <a:spAutoFit/>
          </a:bodyPr>
          <a:lstStyle/>
          <a:p>
            <a:r>
              <a:rPr lang="en-US" sz="700">
                <a:latin typeface="Gill Sans"/>
                <a:cs typeface="Gill Sans"/>
              </a:rPr>
              <a:t>10</a:t>
            </a:r>
          </a:p>
        </p:txBody>
      </p:sp>
      <p:sp>
        <p:nvSpPr>
          <p:cNvPr id="58" name="TextBox 57"/>
          <p:cNvSpPr txBox="1"/>
          <p:nvPr/>
        </p:nvSpPr>
        <p:spPr>
          <a:xfrm>
            <a:off x="6908538" y="2717770"/>
            <a:ext cx="274434" cy="200055"/>
          </a:xfrm>
          <a:prstGeom prst="rect">
            <a:avLst/>
          </a:prstGeom>
          <a:noFill/>
        </p:spPr>
        <p:txBody>
          <a:bodyPr wrap="none" rtlCol="0">
            <a:spAutoFit/>
          </a:bodyPr>
          <a:lstStyle/>
          <a:p>
            <a:r>
              <a:rPr lang="en-US" sz="700">
                <a:latin typeface="Gill Sans"/>
                <a:cs typeface="Gill Sans"/>
              </a:rPr>
              <a:t>15</a:t>
            </a:r>
          </a:p>
        </p:txBody>
      </p:sp>
      <p:sp>
        <p:nvSpPr>
          <p:cNvPr id="59" name="TextBox 58"/>
          <p:cNvSpPr txBox="1"/>
          <p:nvPr/>
        </p:nvSpPr>
        <p:spPr>
          <a:xfrm>
            <a:off x="6927081" y="3058717"/>
            <a:ext cx="287258" cy="200055"/>
          </a:xfrm>
          <a:prstGeom prst="rect">
            <a:avLst/>
          </a:prstGeom>
          <a:noFill/>
        </p:spPr>
        <p:txBody>
          <a:bodyPr wrap="none" rtlCol="0">
            <a:spAutoFit/>
          </a:bodyPr>
          <a:lstStyle/>
          <a:p>
            <a:r>
              <a:rPr lang="en-US" sz="700">
                <a:latin typeface="Gill Sans"/>
                <a:cs typeface="Gill Sans"/>
              </a:rPr>
              <a:t>10</a:t>
            </a:r>
          </a:p>
        </p:txBody>
      </p:sp>
      <p:sp>
        <p:nvSpPr>
          <p:cNvPr id="62" name="TextBox 61"/>
          <p:cNvSpPr txBox="1"/>
          <p:nvPr/>
        </p:nvSpPr>
        <p:spPr>
          <a:xfrm>
            <a:off x="7308988" y="3844895"/>
            <a:ext cx="235962" cy="200055"/>
          </a:xfrm>
          <a:prstGeom prst="rect">
            <a:avLst/>
          </a:prstGeom>
          <a:noFill/>
        </p:spPr>
        <p:txBody>
          <a:bodyPr wrap="none" rtlCol="0">
            <a:spAutoFit/>
          </a:bodyPr>
          <a:lstStyle/>
          <a:p>
            <a:r>
              <a:rPr lang="en-US" sz="700">
                <a:latin typeface="Gill Sans"/>
                <a:cs typeface="Gill Sans"/>
              </a:rPr>
              <a:t>6</a:t>
            </a:r>
          </a:p>
        </p:txBody>
      </p:sp>
      <p:sp>
        <p:nvSpPr>
          <p:cNvPr id="63" name="TextBox 62"/>
          <p:cNvSpPr txBox="1"/>
          <p:nvPr/>
        </p:nvSpPr>
        <p:spPr>
          <a:xfrm>
            <a:off x="6825482" y="3587720"/>
            <a:ext cx="235962" cy="200055"/>
          </a:xfrm>
          <a:prstGeom prst="rect">
            <a:avLst/>
          </a:prstGeom>
          <a:noFill/>
        </p:spPr>
        <p:txBody>
          <a:bodyPr wrap="none" rtlCol="0">
            <a:spAutoFit/>
          </a:bodyPr>
          <a:lstStyle/>
          <a:p>
            <a:r>
              <a:rPr lang="en-US" sz="700">
                <a:latin typeface="Gill Sans"/>
                <a:cs typeface="Gill Sans"/>
              </a:rPr>
              <a:t>6</a:t>
            </a:r>
          </a:p>
        </p:txBody>
      </p:sp>
      <p:sp>
        <p:nvSpPr>
          <p:cNvPr id="64" name="TextBox 63"/>
          <p:cNvSpPr txBox="1"/>
          <p:nvPr/>
        </p:nvSpPr>
        <p:spPr>
          <a:xfrm>
            <a:off x="6909447" y="3868722"/>
            <a:ext cx="235962" cy="200055"/>
          </a:xfrm>
          <a:prstGeom prst="rect">
            <a:avLst/>
          </a:prstGeom>
          <a:noFill/>
        </p:spPr>
        <p:txBody>
          <a:bodyPr wrap="none" rtlCol="0">
            <a:spAutoFit/>
          </a:bodyPr>
          <a:lstStyle/>
          <a:p>
            <a:r>
              <a:rPr lang="en-US" sz="700">
                <a:latin typeface="Gill Sans"/>
                <a:cs typeface="Gill Sans"/>
              </a:rPr>
              <a:t>6</a:t>
            </a:r>
          </a:p>
        </p:txBody>
      </p:sp>
      <p:sp>
        <p:nvSpPr>
          <p:cNvPr id="65" name="TextBox 64"/>
          <p:cNvSpPr txBox="1"/>
          <p:nvPr/>
        </p:nvSpPr>
        <p:spPr>
          <a:xfrm>
            <a:off x="7405013" y="3521015"/>
            <a:ext cx="235962" cy="200055"/>
          </a:xfrm>
          <a:prstGeom prst="rect">
            <a:avLst/>
          </a:prstGeom>
          <a:noFill/>
        </p:spPr>
        <p:txBody>
          <a:bodyPr wrap="none" rtlCol="0">
            <a:spAutoFit/>
          </a:bodyPr>
          <a:lstStyle/>
          <a:p>
            <a:r>
              <a:rPr lang="en-US" sz="700">
                <a:latin typeface="Gill Sans"/>
                <a:cs typeface="Gill Sans"/>
              </a:rPr>
              <a:t>6</a:t>
            </a:r>
          </a:p>
        </p:txBody>
      </p:sp>
      <p:sp>
        <p:nvSpPr>
          <p:cNvPr id="66" name="TextBox 65"/>
          <p:cNvSpPr txBox="1"/>
          <p:nvPr/>
        </p:nvSpPr>
        <p:spPr>
          <a:xfrm>
            <a:off x="7313166" y="4165481"/>
            <a:ext cx="235962" cy="200055"/>
          </a:xfrm>
          <a:prstGeom prst="rect">
            <a:avLst/>
          </a:prstGeom>
          <a:noFill/>
        </p:spPr>
        <p:txBody>
          <a:bodyPr wrap="none" rtlCol="0">
            <a:spAutoFit/>
          </a:bodyPr>
          <a:lstStyle/>
          <a:p>
            <a:r>
              <a:rPr lang="en-US" sz="700">
                <a:latin typeface="Gill Sans"/>
                <a:cs typeface="Gill Sans"/>
              </a:rPr>
              <a:t>4</a:t>
            </a:r>
          </a:p>
        </p:txBody>
      </p:sp>
      <p:sp>
        <p:nvSpPr>
          <p:cNvPr id="67" name="TextBox 66"/>
          <p:cNvSpPr txBox="1"/>
          <p:nvPr/>
        </p:nvSpPr>
        <p:spPr>
          <a:xfrm>
            <a:off x="6967423" y="4206815"/>
            <a:ext cx="287258" cy="200055"/>
          </a:xfrm>
          <a:prstGeom prst="rect">
            <a:avLst/>
          </a:prstGeom>
          <a:noFill/>
        </p:spPr>
        <p:txBody>
          <a:bodyPr wrap="none" rtlCol="0">
            <a:spAutoFit/>
          </a:bodyPr>
          <a:lstStyle/>
          <a:p>
            <a:r>
              <a:rPr lang="en-US" sz="700">
                <a:latin typeface="Gill Sans"/>
                <a:cs typeface="Gill Sans"/>
              </a:rPr>
              <a:t>12</a:t>
            </a:r>
          </a:p>
        </p:txBody>
      </p:sp>
      <p:sp>
        <p:nvSpPr>
          <p:cNvPr id="68" name="TextBox 67"/>
          <p:cNvSpPr txBox="1"/>
          <p:nvPr/>
        </p:nvSpPr>
        <p:spPr>
          <a:xfrm>
            <a:off x="6894656" y="5086320"/>
            <a:ext cx="287258" cy="200055"/>
          </a:xfrm>
          <a:prstGeom prst="rect">
            <a:avLst/>
          </a:prstGeom>
          <a:noFill/>
        </p:spPr>
        <p:txBody>
          <a:bodyPr wrap="none" rtlCol="0">
            <a:spAutoFit/>
          </a:bodyPr>
          <a:lstStyle/>
          <a:p>
            <a:r>
              <a:rPr lang="en-US" sz="700">
                <a:latin typeface="Gill Sans"/>
                <a:cs typeface="Gill Sans"/>
              </a:rPr>
              <a:t>12</a:t>
            </a:r>
          </a:p>
        </p:txBody>
      </p:sp>
      <p:sp>
        <p:nvSpPr>
          <p:cNvPr id="69" name="TextBox 68"/>
          <p:cNvSpPr txBox="1"/>
          <p:nvPr/>
        </p:nvSpPr>
        <p:spPr>
          <a:xfrm>
            <a:off x="6842844" y="5429250"/>
            <a:ext cx="287258" cy="200055"/>
          </a:xfrm>
          <a:prstGeom prst="rect">
            <a:avLst/>
          </a:prstGeom>
          <a:noFill/>
        </p:spPr>
        <p:txBody>
          <a:bodyPr wrap="none" rtlCol="0">
            <a:spAutoFit/>
          </a:bodyPr>
          <a:lstStyle/>
          <a:p>
            <a:r>
              <a:rPr lang="en-US" sz="700">
                <a:latin typeface="Gill Sans"/>
                <a:cs typeface="Gill Sans"/>
              </a:rPr>
              <a:t>12</a:t>
            </a:r>
          </a:p>
        </p:txBody>
      </p:sp>
      <p:sp>
        <p:nvSpPr>
          <p:cNvPr id="70" name="TextBox 69"/>
          <p:cNvSpPr txBox="1"/>
          <p:nvPr/>
        </p:nvSpPr>
        <p:spPr>
          <a:xfrm>
            <a:off x="7226894" y="5487972"/>
            <a:ext cx="287258" cy="200055"/>
          </a:xfrm>
          <a:prstGeom prst="rect">
            <a:avLst/>
          </a:prstGeom>
          <a:noFill/>
        </p:spPr>
        <p:txBody>
          <a:bodyPr wrap="none" rtlCol="0">
            <a:spAutoFit/>
          </a:bodyPr>
          <a:lstStyle/>
          <a:p>
            <a:r>
              <a:rPr lang="en-US" sz="700">
                <a:latin typeface="Gill Sans"/>
                <a:cs typeface="Gill Sans"/>
              </a:rPr>
              <a:t>12</a:t>
            </a:r>
          </a:p>
        </p:txBody>
      </p:sp>
      <p:sp>
        <p:nvSpPr>
          <p:cNvPr id="71" name="TextBox 70"/>
          <p:cNvSpPr txBox="1"/>
          <p:nvPr/>
        </p:nvSpPr>
        <p:spPr>
          <a:xfrm>
            <a:off x="7264138" y="2717770"/>
            <a:ext cx="274434" cy="200055"/>
          </a:xfrm>
          <a:prstGeom prst="rect">
            <a:avLst/>
          </a:prstGeom>
          <a:noFill/>
        </p:spPr>
        <p:txBody>
          <a:bodyPr wrap="none" rtlCol="0">
            <a:spAutoFit/>
          </a:bodyPr>
          <a:lstStyle/>
          <a:p>
            <a:r>
              <a:rPr lang="en-US" sz="700">
                <a:latin typeface="Gill Sans"/>
                <a:cs typeface="Gill Sans"/>
              </a:rPr>
              <a:t>15</a:t>
            </a:r>
          </a:p>
        </p:txBody>
      </p:sp>
      <p:sp>
        <p:nvSpPr>
          <p:cNvPr id="72" name="TextBox 71"/>
          <p:cNvSpPr txBox="1"/>
          <p:nvPr/>
        </p:nvSpPr>
        <p:spPr>
          <a:xfrm>
            <a:off x="7219181" y="3058717"/>
            <a:ext cx="287258" cy="200055"/>
          </a:xfrm>
          <a:prstGeom prst="rect">
            <a:avLst/>
          </a:prstGeom>
          <a:noFill/>
        </p:spPr>
        <p:txBody>
          <a:bodyPr wrap="none" rtlCol="0">
            <a:spAutoFit/>
          </a:bodyPr>
          <a:lstStyle/>
          <a:p>
            <a:r>
              <a:rPr lang="en-US" sz="700">
                <a:latin typeface="Gill Sans"/>
                <a:cs typeface="Gill Sans"/>
              </a:rPr>
              <a:t>10</a:t>
            </a:r>
          </a:p>
        </p:txBody>
      </p:sp>
      <p:sp>
        <p:nvSpPr>
          <p:cNvPr id="73" name="Rectangle 72"/>
          <p:cNvSpPr/>
          <p:nvPr/>
        </p:nvSpPr>
        <p:spPr>
          <a:xfrm>
            <a:off x="0" y="4597400"/>
            <a:ext cx="9144000" cy="2146300"/>
          </a:xfrm>
          <a:prstGeom prst="rect">
            <a:avLst/>
          </a:prstGeom>
          <a:gradFill flip="none" rotWithShape="1">
            <a:gsLst>
              <a:gs pos="57000">
                <a:schemeClr val="bg1"/>
              </a:gs>
              <a:gs pos="100000">
                <a:srgbClr val="000000">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4" name="Rectangle 73"/>
          <p:cNvSpPr/>
          <p:nvPr/>
        </p:nvSpPr>
        <p:spPr>
          <a:xfrm>
            <a:off x="1422400" y="1689100"/>
            <a:ext cx="6337300" cy="889000"/>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7" name="TextBox 6"/>
          <p:cNvSpPr txBox="1"/>
          <p:nvPr/>
        </p:nvSpPr>
        <p:spPr>
          <a:xfrm>
            <a:off x="165100" y="1355947"/>
            <a:ext cx="3217405" cy="738664"/>
          </a:xfrm>
          <a:prstGeom prst="rect">
            <a:avLst/>
          </a:prstGeom>
          <a:noFill/>
        </p:spPr>
        <p:txBody>
          <a:bodyPr wrap="square" rtlCol="0">
            <a:spAutoFit/>
          </a:bodyPr>
          <a:lstStyle/>
          <a:p>
            <a:r>
              <a:rPr lang="en-US">
                <a:latin typeface="Gill Sans"/>
                <a:cs typeface="Gill Sans"/>
              </a:rPr>
              <a:t>Product Backlog Item #1</a:t>
            </a:r>
            <a:endParaRPr lang="en-US" sz="3600">
              <a:latin typeface="Gill Sans"/>
              <a:cs typeface="Gill Sans"/>
            </a:endParaRPr>
          </a:p>
          <a:p>
            <a:r>
              <a:rPr lang="en-US" sz="2400">
                <a:latin typeface="Gill Sans"/>
                <a:cs typeface="Gill Sans"/>
              </a:rPr>
              <a:t>Make 10cm cube</a:t>
            </a:r>
          </a:p>
        </p:txBody>
      </p:sp>
      <p:sp>
        <p:nvSpPr>
          <p:cNvPr id="8" name="Rectangle 7"/>
          <p:cNvSpPr/>
          <p:nvPr/>
        </p:nvSpPr>
        <p:spPr>
          <a:xfrm>
            <a:off x="31709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103" name="TextBox 102"/>
          <p:cNvSpPr txBox="1"/>
          <p:nvPr/>
        </p:nvSpPr>
        <p:spPr>
          <a:xfrm>
            <a:off x="3599719" y="-88900"/>
            <a:ext cx="5544281" cy="523220"/>
          </a:xfrm>
          <a:prstGeom prst="rect">
            <a:avLst/>
          </a:prstGeom>
          <a:noFill/>
        </p:spPr>
        <p:txBody>
          <a:bodyPr wrap="none" rtlCol="0">
            <a:spAutoFit/>
          </a:bodyPr>
          <a:lstStyle/>
          <a:p>
            <a:r>
              <a:rPr lang="en-US" sz="2800">
                <a:latin typeface="Gill Sans"/>
                <a:cs typeface="Gill Sans"/>
              </a:rPr>
              <a:t>Available time in Sprint = 54 minutes</a:t>
            </a:r>
          </a:p>
        </p:txBody>
      </p:sp>
      <p:sp>
        <p:nvSpPr>
          <p:cNvPr id="104" name="TextBox 103"/>
          <p:cNvSpPr txBox="1"/>
          <p:nvPr/>
        </p:nvSpPr>
        <p:spPr>
          <a:xfrm>
            <a:off x="7505701" y="321736"/>
            <a:ext cx="364202" cy="523220"/>
          </a:xfrm>
          <a:prstGeom prst="rect">
            <a:avLst/>
          </a:prstGeom>
          <a:noFill/>
        </p:spPr>
        <p:txBody>
          <a:bodyPr wrap="none" rtlCol="0">
            <a:spAutoFit/>
          </a:bodyPr>
          <a:lstStyle/>
          <a:p>
            <a:r>
              <a:rPr lang="en-US" sz="2800">
                <a:latin typeface="Gill Sans"/>
                <a:cs typeface="Gill Sans"/>
              </a:rPr>
              <a:t>0</a:t>
            </a:r>
          </a:p>
        </p:txBody>
      </p:sp>
      <p:sp>
        <p:nvSpPr>
          <p:cNvPr id="114" name="Rectangle 113"/>
          <p:cNvSpPr/>
          <p:nvPr/>
        </p:nvSpPr>
        <p:spPr>
          <a:xfrm>
            <a:off x="41234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six 10x10cm squares</a:t>
            </a:r>
          </a:p>
        </p:txBody>
      </p:sp>
      <p:sp>
        <p:nvSpPr>
          <p:cNvPr id="115" name="Rectangle 114"/>
          <p:cNvSpPr/>
          <p:nvPr/>
        </p:nvSpPr>
        <p:spPr>
          <a:xfrm>
            <a:off x="31836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the six squares</a:t>
            </a:r>
          </a:p>
        </p:txBody>
      </p:sp>
      <p:sp>
        <p:nvSpPr>
          <p:cNvPr id="117" name="Rectangle 116"/>
          <p:cNvSpPr/>
          <p:nvPr/>
        </p:nvSpPr>
        <p:spPr>
          <a:xfrm>
            <a:off x="41234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squares together</a:t>
            </a:r>
          </a:p>
        </p:txBody>
      </p:sp>
      <p:sp>
        <p:nvSpPr>
          <p:cNvPr id="118" name="Rectangle 117"/>
          <p:cNvSpPr/>
          <p:nvPr/>
        </p:nvSpPr>
        <p:spPr>
          <a:xfrm>
            <a:off x="3183650" y="31481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20" name="TextBox 119"/>
          <p:cNvSpPr txBox="1"/>
          <p:nvPr/>
        </p:nvSpPr>
        <p:spPr>
          <a:xfrm>
            <a:off x="3785463" y="1879600"/>
            <a:ext cx="300082" cy="369332"/>
          </a:xfrm>
          <a:prstGeom prst="rect">
            <a:avLst/>
          </a:prstGeom>
          <a:noFill/>
        </p:spPr>
        <p:txBody>
          <a:bodyPr wrap="none" rtlCol="0">
            <a:spAutoFit/>
          </a:bodyPr>
          <a:lstStyle/>
          <a:p>
            <a:pPr algn="ctr"/>
            <a:r>
              <a:rPr lang="en-US">
                <a:latin typeface="Gill Sans"/>
                <a:cs typeface="Gill Sans"/>
              </a:rPr>
              <a:t>1</a:t>
            </a:r>
          </a:p>
        </p:txBody>
      </p:sp>
      <p:sp>
        <p:nvSpPr>
          <p:cNvPr id="121" name="TextBox 120"/>
          <p:cNvSpPr txBox="1"/>
          <p:nvPr/>
        </p:nvSpPr>
        <p:spPr>
          <a:xfrm>
            <a:off x="4737100" y="1879600"/>
            <a:ext cx="300082" cy="369332"/>
          </a:xfrm>
          <a:prstGeom prst="rect">
            <a:avLst/>
          </a:prstGeom>
          <a:noFill/>
        </p:spPr>
        <p:txBody>
          <a:bodyPr wrap="none" rtlCol="0">
            <a:spAutoFit/>
          </a:bodyPr>
          <a:lstStyle/>
          <a:p>
            <a:r>
              <a:rPr lang="en-US">
                <a:latin typeface="Gill Sans"/>
                <a:cs typeface="Gill Sans"/>
              </a:rPr>
              <a:t>3</a:t>
            </a:r>
          </a:p>
        </p:txBody>
      </p:sp>
      <p:sp>
        <p:nvSpPr>
          <p:cNvPr id="122" name="TextBox 121"/>
          <p:cNvSpPr txBox="1"/>
          <p:nvPr/>
        </p:nvSpPr>
        <p:spPr>
          <a:xfrm>
            <a:off x="3771900" y="2755900"/>
            <a:ext cx="300082" cy="369332"/>
          </a:xfrm>
          <a:prstGeom prst="rect">
            <a:avLst/>
          </a:prstGeom>
          <a:noFill/>
        </p:spPr>
        <p:txBody>
          <a:bodyPr wrap="none" rtlCol="0">
            <a:spAutoFit/>
          </a:bodyPr>
          <a:lstStyle/>
          <a:p>
            <a:r>
              <a:rPr lang="en-US">
                <a:latin typeface="Gill Sans"/>
                <a:cs typeface="Gill Sans"/>
              </a:rPr>
              <a:t>5</a:t>
            </a:r>
          </a:p>
        </p:txBody>
      </p:sp>
      <p:sp>
        <p:nvSpPr>
          <p:cNvPr id="123" name="TextBox 122"/>
          <p:cNvSpPr txBox="1"/>
          <p:nvPr/>
        </p:nvSpPr>
        <p:spPr>
          <a:xfrm>
            <a:off x="4737100" y="2755900"/>
            <a:ext cx="300082" cy="369332"/>
          </a:xfrm>
          <a:prstGeom prst="rect">
            <a:avLst/>
          </a:prstGeom>
          <a:noFill/>
        </p:spPr>
        <p:txBody>
          <a:bodyPr wrap="none" rtlCol="0">
            <a:spAutoFit/>
          </a:bodyPr>
          <a:lstStyle/>
          <a:p>
            <a:r>
              <a:rPr lang="en-US">
                <a:latin typeface="Gill Sans"/>
                <a:cs typeface="Gill Sans"/>
              </a:rPr>
              <a:t>5</a:t>
            </a:r>
          </a:p>
        </p:txBody>
      </p:sp>
      <p:sp>
        <p:nvSpPr>
          <p:cNvPr id="124" name="TextBox 123"/>
          <p:cNvSpPr txBox="1"/>
          <p:nvPr/>
        </p:nvSpPr>
        <p:spPr>
          <a:xfrm>
            <a:off x="3771900" y="3632200"/>
            <a:ext cx="300082" cy="369332"/>
          </a:xfrm>
          <a:prstGeom prst="rect">
            <a:avLst/>
          </a:prstGeom>
          <a:noFill/>
        </p:spPr>
        <p:txBody>
          <a:bodyPr wrap="none" rtlCol="0">
            <a:spAutoFit/>
          </a:bodyPr>
          <a:lstStyle/>
          <a:p>
            <a:r>
              <a:rPr lang="en-US">
                <a:latin typeface="Gill Sans"/>
                <a:cs typeface="Gill Sans"/>
              </a:rPr>
              <a:t>2</a:t>
            </a:r>
          </a:p>
        </p:txBody>
      </p:sp>
      <p:sp>
        <p:nvSpPr>
          <p:cNvPr id="125" name="TextBox 124"/>
          <p:cNvSpPr txBox="1"/>
          <p:nvPr/>
        </p:nvSpPr>
        <p:spPr>
          <a:xfrm>
            <a:off x="4641119" y="215900"/>
            <a:ext cx="4491985" cy="646331"/>
          </a:xfrm>
          <a:prstGeom prst="rect">
            <a:avLst/>
          </a:prstGeom>
          <a:noFill/>
        </p:spPr>
        <p:txBody>
          <a:bodyPr wrap="none" rtlCol="0">
            <a:spAutoFit/>
          </a:bodyPr>
          <a:lstStyle/>
          <a:p>
            <a:r>
              <a:rPr lang="en-US" sz="2800">
                <a:latin typeface="Gill Sans"/>
                <a:cs typeface="Gill Sans"/>
              </a:rPr>
              <a:t>Allocated so far =  </a:t>
            </a:r>
            <a:r>
              <a:rPr lang="en-US" sz="3600">
                <a:latin typeface="Gill Sans"/>
                <a:cs typeface="Gill Sans"/>
              </a:rPr>
              <a:t>  </a:t>
            </a:r>
            <a:r>
              <a:rPr lang="en-US" sz="2800">
                <a:latin typeface="Gill Sans"/>
                <a:cs typeface="Gill Sans"/>
              </a:rPr>
              <a:t> minutes</a:t>
            </a:r>
          </a:p>
        </p:txBody>
      </p:sp>
      <p:grpSp>
        <p:nvGrpSpPr>
          <p:cNvPr id="135" name="Group 134"/>
          <p:cNvGrpSpPr/>
          <p:nvPr/>
        </p:nvGrpSpPr>
        <p:grpSpPr>
          <a:xfrm>
            <a:off x="3157443" y="847947"/>
            <a:ext cx="5582136" cy="474365"/>
            <a:chOff x="3157443" y="1000347"/>
            <a:chExt cx="5582136" cy="474365"/>
          </a:xfrm>
        </p:grpSpPr>
        <p:sp>
          <p:nvSpPr>
            <p:cNvPr id="92" name="TextBox 91"/>
            <p:cNvSpPr txBox="1"/>
            <p:nvPr/>
          </p:nvSpPr>
          <p:spPr>
            <a:xfrm>
              <a:off x="3157443" y="1000347"/>
              <a:ext cx="1692441" cy="461665"/>
            </a:xfrm>
            <a:prstGeom prst="rect">
              <a:avLst/>
            </a:prstGeom>
            <a:noFill/>
          </p:spPr>
          <p:txBody>
            <a:bodyPr wrap="none" rtlCol="0">
              <a:spAutoFit/>
            </a:bodyPr>
            <a:lstStyle/>
            <a:p>
              <a:pPr algn="ctr"/>
              <a:r>
                <a:rPr lang="en-US" sz="2400">
                  <a:latin typeface="Gill Sans"/>
                  <a:cs typeface="Gill Sans"/>
                </a:rPr>
                <a:t>Not Started</a:t>
              </a:r>
            </a:p>
          </p:txBody>
        </p:sp>
        <p:sp>
          <p:nvSpPr>
            <p:cNvPr id="94" name="TextBox 93"/>
            <p:cNvSpPr txBox="1"/>
            <p:nvPr/>
          </p:nvSpPr>
          <p:spPr>
            <a:xfrm>
              <a:off x="5388731" y="1013047"/>
              <a:ext cx="1573267" cy="461665"/>
            </a:xfrm>
            <a:prstGeom prst="rect">
              <a:avLst/>
            </a:prstGeom>
            <a:noFill/>
          </p:spPr>
          <p:txBody>
            <a:bodyPr wrap="none" rtlCol="0">
              <a:spAutoFit/>
            </a:bodyPr>
            <a:lstStyle/>
            <a:p>
              <a:pPr algn="ctr"/>
              <a:r>
                <a:rPr lang="en-US" sz="2400">
                  <a:latin typeface="Gill Sans"/>
                  <a:cs typeface="Gill Sans"/>
                </a:rPr>
                <a:t>In Progress</a:t>
              </a:r>
            </a:p>
          </p:txBody>
        </p:sp>
        <p:sp>
          <p:nvSpPr>
            <p:cNvPr id="96" name="TextBox 95"/>
            <p:cNvSpPr txBox="1"/>
            <p:nvPr/>
          </p:nvSpPr>
          <p:spPr>
            <a:xfrm>
              <a:off x="7852948" y="1013047"/>
              <a:ext cx="886631" cy="461665"/>
            </a:xfrm>
            <a:prstGeom prst="rect">
              <a:avLst/>
            </a:prstGeom>
            <a:noFill/>
          </p:spPr>
          <p:txBody>
            <a:bodyPr wrap="none" rtlCol="0">
              <a:spAutoFit/>
            </a:bodyPr>
            <a:lstStyle/>
            <a:p>
              <a:pPr algn="ctr"/>
              <a:r>
                <a:rPr lang="en-US" sz="2400">
                  <a:latin typeface="Gill Sans"/>
                  <a:cs typeface="Gill Sans"/>
                </a:rPr>
                <a:t>Done</a:t>
              </a:r>
            </a:p>
          </p:txBody>
        </p:sp>
      </p:grpSp>
      <p:grpSp>
        <p:nvGrpSpPr>
          <p:cNvPr id="133" name="Group 132"/>
          <p:cNvGrpSpPr/>
          <p:nvPr/>
        </p:nvGrpSpPr>
        <p:grpSpPr>
          <a:xfrm>
            <a:off x="0" y="889000"/>
            <a:ext cx="9144000" cy="5791200"/>
            <a:chOff x="0" y="1066800"/>
            <a:chExt cx="9144000" cy="5791200"/>
          </a:xfrm>
        </p:grpSpPr>
        <p:grpSp>
          <p:nvGrpSpPr>
            <p:cNvPr id="129" name="Group 128"/>
            <p:cNvGrpSpPr/>
            <p:nvPr/>
          </p:nvGrpSpPr>
          <p:grpSpPr>
            <a:xfrm>
              <a:off x="3035300" y="1066800"/>
              <a:ext cx="4203700" cy="5791200"/>
              <a:chOff x="3035300" y="1066800"/>
              <a:chExt cx="4203700" cy="5054600"/>
            </a:xfrm>
          </p:grpSpPr>
          <p:cxnSp>
            <p:nvCxnSpPr>
              <p:cNvPr id="82" name="Straight Connector 81"/>
              <p:cNvCxnSpPr/>
              <p:nvPr/>
            </p:nvCxnSpPr>
            <p:spPr>
              <a:xfrm rot="16200000" flipH="1">
                <a:off x="46926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flipH="1">
                <a:off x="26098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flipH="1">
                <a:off x="5270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1" name="Group 130"/>
            <p:cNvGrpSpPr/>
            <p:nvPr/>
          </p:nvGrpSpPr>
          <p:grpSpPr>
            <a:xfrm>
              <a:off x="0" y="1066800"/>
              <a:ext cx="9144000" cy="420688"/>
              <a:chOff x="152400" y="1066800"/>
              <a:chExt cx="8991600" cy="420688"/>
            </a:xfrm>
          </p:grpSpPr>
          <p:cxnSp>
            <p:nvCxnSpPr>
              <p:cNvPr id="98" name="Straight Connector 97"/>
              <p:cNvCxnSpPr/>
              <p:nvPr/>
            </p:nvCxnSpPr>
            <p:spPr>
              <a:xfrm>
                <a:off x="152400" y="14732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152400" y="10668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2" name="TextBox 131"/>
          <p:cNvSpPr txBox="1"/>
          <p:nvPr/>
        </p:nvSpPr>
        <p:spPr>
          <a:xfrm>
            <a:off x="190501" y="2633136"/>
            <a:ext cx="2739828" cy="646331"/>
          </a:xfrm>
          <a:prstGeom prst="rect">
            <a:avLst/>
          </a:prstGeom>
          <a:noFill/>
        </p:spPr>
        <p:txBody>
          <a:bodyPr wrap="none" rtlCol="0">
            <a:spAutoFit/>
          </a:bodyPr>
          <a:lstStyle/>
          <a:p>
            <a:r>
              <a:rPr lang="en-US" sz="3600">
                <a:latin typeface="Gill Sans"/>
                <a:cs typeface="Gill Sans"/>
              </a:rPr>
              <a:t>Total: 16 mins</a:t>
            </a:r>
          </a:p>
        </p:txBody>
      </p:sp>
      <p:sp>
        <p:nvSpPr>
          <p:cNvPr id="136" name="TextBox 135"/>
          <p:cNvSpPr txBox="1"/>
          <p:nvPr/>
        </p:nvSpPr>
        <p:spPr>
          <a:xfrm>
            <a:off x="7315201" y="321736"/>
            <a:ext cx="543739" cy="523220"/>
          </a:xfrm>
          <a:prstGeom prst="rect">
            <a:avLst/>
          </a:prstGeom>
          <a:noFill/>
        </p:spPr>
        <p:txBody>
          <a:bodyPr wrap="none" rtlCol="0">
            <a:spAutoFit/>
          </a:bodyPr>
          <a:lstStyle/>
          <a:p>
            <a:r>
              <a:rPr lang="en-US" sz="2800">
                <a:latin typeface="Gill Sans"/>
                <a:cs typeface="Gill Sans"/>
              </a:rPr>
              <a:t>16</a:t>
            </a:r>
          </a:p>
        </p:txBody>
      </p:sp>
      <p:cxnSp>
        <p:nvCxnSpPr>
          <p:cNvPr id="137" name="Straight Connector 136"/>
          <p:cNvCxnSpPr/>
          <p:nvPr/>
        </p:nvCxnSpPr>
        <p:spPr>
          <a:xfrm>
            <a:off x="0" y="40640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7353300" y="393700"/>
            <a:ext cx="1778000" cy="444500"/>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04"/>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5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4" grpId="1"/>
      <p:bldP spid="114" grpId="0" animBg="1"/>
      <p:bldP spid="115" grpId="0" animBg="1"/>
      <p:bldP spid="117" grpId="0" animBg="1"/>
      <p:bldP spid="118" grpId="0" animBg="1"/>
      <p:bldP spid="120" grpId="0"/>
      <p:bldP spid="121" grpId="0"/>
      <p:bldP spid="122" grpId="0"/>
      <p:bldP spid="123" grpId="0"/>
      <p:bldP spid="124" grpId="0"/>
      <p:bldP spid="132" grpId="1"/>
      <p:bldP spid="136" grpId="0"/>
      <p:bldP spid="155" grpId="0" animBg="1"/>
      <p:bldP spid="155" grpId="1" animBg="1"/>
    </p:bld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Rectangle 28"/>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aphicFrame>
        <p:nvGraphicFramePr>
          <p:cNvPr id="46" name="Table 45"/>
          <p:cNvGraphicFramePr>
            <a:graphicFrameLocks noGrp="1"/>
          </p:cNvGraphicFramePr>
          <p:nvPr/>
        </p:nvGraphicFramePr>
        <p:xfrm>
          <a:off x="1459305" y="1371600"/>
          <a:ext cx="6260122" cy="4372607"/>
        </p:xfrm>
        <a:graphic>
          <a:graphicData uri="http://schemas.openxmlformats.org/drawingml/2006/table">
            <a:tbl>
              <a:tblPr/>
              <a:tblGrid>
                <a:gridCol w="782799"/>
                <a:gridCol w="4570110"/>
                <a:gridCol w="907213"/>
              </a:tblGrid>
              <a:tr h="369642">
                <a:tc>
                  <a:txBody>
                    <a:bodyPr/>
                    <a:lstStyle/>
                    <a:p>
                      <a:pPr algn="ctr" fontAlgn="b"/>
                      <a:r>
                        <a:rPr lang="en-US" sz="1600" b="0" i="0" u="none" strike="noStrike">
                          <a:solidFill>
                            <a:srgbClr val="000000"/>
                          </a:solidFill>
                          <a:latin typeface="Gill Sans"/>
                          <a:cs typeface="Gill Sans"/>
                        </a:rPr>
                        <a:t>Priority</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lgn="ctr" fontAlgn="b"/>
                      <a:r>
                        <a:rPr lang="en-US" sz="2100" b="0" i="0" u="none" strike="noStrike">
                          <a:solidFill>
                            <a:srgbClr val="000000"/>
                          </a:solidFill>
                          <a:latin typeface="Gill Sans"/>
                          <a:cs typeface="Gill Sans"/>
                        </a:rPr>
                        <a:t>Description</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lgn="ctr" fontAlgn="b"/>
                      <a:endParaRPr lang="en-US" sz="21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800593">
                <a:tc>
                  <a:txBody>
                    <a:bodyPr/>
                    <a:lstStyle/>
                    <a:p>
                      <a:pPr algn="ctr" fontAlgn="b"/>
                      <a:r>
                        <a:rPr lang="en-US" sz="1900" b="0" i="0" u="none" strike="noStrike">
                          <a:solidFill>
                            <a:srgbClr val="000000"/>
                          </a:solidFill>
                          <a:latin typeface="Gill Sans"/>
                          <a:cs typeface="Gill Sans"/>
                        </a:rPr>
                        <a:t>1</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l" fontAlgn="b"/>
                      <a:r>
                        <a:rPr lang="en-US" sz="1400" b="0" i="0" u="none" strike="noStrike">
                          <a:solidFill>
                            <a:srgbClr val="000000"/>
                          </a:solidFill>
                          <a:latin typeface="Gill Sans"/>
                          <a:cs typeface="Gill Sans"/>
                        </a:rPr>
                        <a:t>Make a cube with sides of 10cm.</a:t>
                      </a: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0593">
                <a:tc>
                  <a:txBody>
                    <a:bodyPr/>
                    <a:lstStyle/>
                    <a:p>
                      <a:pPr algn="ctr" fontAlgn="b"/>
                      <a:r>
                        <a:rPr lang="en-US" sz="1900" b="0" i="0" u="none" strike="noStrike">
                          <a:solidFill>
                            <a:srgbClr val="000000"/>
                          </a:solidFill>
                          <a:latin typeface="Gill Sans"/>
                          <a:cs typeface="Gill Sans"/>
                        </a:rPr>
                        <a:t>2</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latin typeface="Gill Sans"/>
                          <a:cs typeface="Gill Sans"/>
                        </a:rPr>
                        <a:t>Make a square-based</a:t>
                      </a:r>
                      <a:r>
                        <a:rPr lang="en-US" sz="1400" b="0" i="0" u="none" strike="noStrike" baseline="0">
                          <a:solidFill>
                            <a:srgbClr val="000000"/>
                          </a:solidFill>
                          <a:latin typeface="Gill Sans"/>
                          <a:cs typeface="Gill Sans"/>
                        </a:rPr>
                        <a:t> pyramid.  The base should be 10cm square, and the sides should be 15cm.  </a:t>
                      </a:r>
                      <a:r>
                        <a:rPr lang="en-US" sz="1400" b="0" i="0" u="none" strike="noStrike">
                          <a:solidFill>
                            <a:srgbClr val="000000"/>
                          </a:solidFill>
                          <a:latin typeface="Gill Sans"/>
                          <a:cs typeface="Gill Sans"/>
                        </a:rPr>
                        <a:t>Attach </a:t>
                      </a:r>
                      <a:r>
                        <a:rPr lang="en-US" sz="1400" b="0" i="0" u="none" strike="noStrike" baseline="0">
                          <a:solidFill>
                            <a:srgbClr val="000000"/>
                          </a:solidFill>
                          <a:latin typeface="Gill Sans"/>
                          <a:cs typeface="Gill Sans"/>
                        </a:rPr>
                        <a:t>to the top of item 1.</a:t>
                      </a:r>
                      <a:endParaRPr lang="en-US" sz="14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0593">
                <a:tc>
                  <a:txBody>
                    <a:bodyPr/>
                    <a:lstStyle/>
                    <a:p>
                      <a:pPr algn="ctr" fontAlgn="b"/>
                      <a:r>
                        <a:rPr lang="en-US" sz="1900" b="0" i="0" u="none" strike="noStrike">
                          <a:solidFill>
                            <a:srgbClr val="000000"/>
                          </a:solidFill>
                          <a:latin typeface="Gill Sans"/>
                          <a:cs typeface="Gill Sans"/>
                        </a:rPr>
                        <a:t>3</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latin typeface="Gill Sans"/>
                          <a:cs typeface="Gill Sans"/>
                        </a:rPr>
                        <a:t>Make a triangular prism.</a:t>
                      </a:r>
                      <a:r>
                        <a:rPr lang="en-US" sz="1400" b="0" i="0" u="none" strike="noStrike" baseline="0">
                          <a:solidFill>
                            <a:srgbClr val="000000"/>
                          </a:solidFill>
                          <a:latin typeface="Gill Sans"/>
                          <a:cs typeface="Gill Sans"/>
                        </a:rPr>
                        <a:t>  All the sides of the prism should be 6cm.</a:t>
                      </a:r>
                      <a:r>
                        <a:rPr lang="en-US" sz="1400" b="0" i="0" u="none" strike="noStrike">
                          <a:solidFill>
                            <a:srgbClr val="000000"/>
                          </a:solidFill>
                          <a:latin typeface="Gill Sans"/>
                          <a:cs typeface="Gill Sans"/>
                        </a:rPr>
                        <a:t>  Attach</a:t>
                      </a:r>
                      <a:r>
                        <a:rPr lang="en-US" sz="1400" b="0" i="0" u="none" strike="noStrike" baseline="0">
                          <a:solidFill>
                            <a:srgbClr val="000000"/>
                          </a:solidFill>
                          <a:latin typeface="Gill Sans"/>
                          <a:cs typeface="Gill Sans"/>
                        </a:rPr>
                        <a:t> to the top of item 3, and then attach both to the side of item 1.</a:t>
                      </a:r>
                      <a:endParaRPr lang="en-US" sz="14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0593">
                <a:tc>
                  <a:txBody>
                    <a:bodyPr/>
                    <a:lstStyle/>
                    <a:p>
                      <a:pPr algn="ctr" fontAlgn="b"/>
                      <a:r>
                        <a:rPr lang="en-US" sz="1900" b="0" i="0" u="none" strike="noStrike">
                          <a:solidFill>
                            <a:srgbClr val="000000"/>
                          </a:solidFill>
                          <a:latin typeface="Gill Sans"/>
                          <a:cs typeface="Gill Sans"/>
                        </a:rPr>
                        <a:t>4</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latin typeface="Gill Sans"/>
                          <a:cs typeface="Gill Sans"/>
                        </a:rPr>
                        <a:t>Make a hexagonal prism.  Each rectangular</a:t>
                      </a:r>
                      <a:r>
                        <a:rPr lang="en-US" sz="1400" b="0" i="0" u="none" strike="noStrike" baseline="0">
                          <a:solidFill>
                            <a:srgbClr val="000000"/>
                          </a:solidFill>
                          <a:latin typeface="Gill Sans"/>
                          <a:cs typeface="Gill Sans"/>
                        </a:rPr>
                        <a:t> </a:t>
                      </a:r>
                      <a:r>
                        <a:rPr lang="en-US" sz="1400" b="0" i="0" u="none" strike="noStrike">
                          <a:solidFill>
                            <a:srgbClr val="000000"/>
                          </a:solidFill>
                          <a:latin typeface="Gill Sans"/>
                          <a:cs typeface="Gill Sans"/>
                        </a:rPr>
                        <a:t>side should 4cm</a:t>
                      </a:r>
                      <a:r>
                        <a:rPr lang="en-US" sz="1400" b="0" i="0" u="none" strike="noStrike" baseline="0">
                          <a:solidFill>
                            <a:srgbClr val="000000"/>
                          </a:solidFill>
                          <a:latin typeface="Gill Sans"/>
                          <a:cs typeface="Gill Sans"/>
                        </a:rPr>
                        <a:t> wide by 12cm long.  After completing it, stand it upright.</a:t>
                      </a:r>
                      <a:endParaRPr lang="en-US" sz="14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00593">
                <a:tc>
                  <a:txBody>
                    <a:bodyPr/>
                    <a:lstStyle/>
                    <a:p>
                      <a:pPr algn="ctr" fontAlgn="b"/>
                      <a:r>
                        <a:rPr lang="en-US" sz="1900" b="0" i="0" u="none" strike="noStrike">
                          <a:solidFill>
                            <a:srgbClr val="000000"/>
                          </a:solidFill>
                          <a:latin typeface="Gill Sans"/>
                          <a:cs typeface="Gill Sans"/>
                        </a:rPr>
                        <a:t>5</a:t>
                      </a:r>
                    </a:p>
                  </a:txBody>
                  <a:tcPr marL="54000" marR="54000" marT="14400" marB="144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a:solidFill>
                            <a:srgbClr val="000000"/>
                          </a:solidFill>
                          <a:latin typeface="Gill Sans"/>
                          <a:cs typeface="Gill Sans"/>
                        </a:rPr>
                        <a:t>Make a triangular pyramid.</a:t>
                      </a:r>
                      <a:r>
                        <a:rPr lang="en-US" sz="1400" b="0" i="0" u="none" strike="noStrike" baseline="0">
                          <a:solidFill>
                            <a:srgbClr val="000000"/>
                          </a:solidFill>
                          <a:latin typeface="Gill Sans"/>
                          <a:cs typeface="Gill Sans"/>
                        </a:rPr>
                        <a:t>  Each side should be 12cm.  Attach it to item 5.</a:t>
                      </a:r>
                      <a:endParaRPr lang="en-US" sz="1400" b="0" i="0" u="none" strike="noStrike">
                        <a:solidFill>
                          <a:srgbClr val="000000"/>
                        </a:solidFill>
                        <a:latin typeface="Gill Sans"/>
                        <a:cs typeface="Gill Sans"/>
                      </a:endParaRPr>
                    </a:p>
                  </a:txBody>
                  <a:tcPr marL="54000" marR="54000" marT="14400" marB="1440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900" b="0" i="0" u="none" strike="noStrike">
                        <a:solidFill>
                          <a:srgbClr val="000000"/>
                        </a:solidFill>
                        <a:latin typeface="Gill Sans"/>
                        <a:cs typeface="Gill Sans"/>
                      </a:endParaRPr>
                    </a:p>
                  </a:txBody>
                  <a:tcPr marL="54000" marR="54000" marT="14400" marB="14400"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7" name="Picture 46" descr="cube.jpg"/>
          <p:cNvPicPr>
            <a:picLocks noChangeAspect="1"/>
          </p:cNvPicPr>
          <p:nvPr/>
        </p:nvPicPr>
        <p:blipFill>
          <a:blip r:embed="rId2"/>
          <a:stretch>
            <a:fillRect/>
          </a:stretch>
        </p:blipFill>
        <p:spPr>
          <a:xfrm>
            <a:off x="6928649" y="1807998"/>
            <a:ext cx="684000" cy="684000"/>
          </a:xfrm>
          <a:prstGeom prst="rect">
            <a:avLst/>
          </a:prstGeom>
        </p:spPr>
      </p:pic>
      <p:pic>
        <p:nvPicPr>
          <p:cNvPr id="48" name="Picture 47" descr="sqpyramid.jpg"/>
          <p:cNvPicPr>
            <a:picLocks noChangeAspect="1"/>
          </p:cNvPicPr>
          <p:nvPr/>
        </p:nvPicPr>
        <p:blipFill>
          <a:blip r:embed="rId3"/>
          <a:stretch>
            <a:fillRect/>
          </a:stretch>
        </p:blipFill>
        <p:spPr>
          <a:xfrm>
            <a:off x="6937113" y="2610111"/>
            <a:ext cx="599315" cy="684000"/>
          </a:xfrm>
          <a:prstGeom prst="rect">
            <a:avLst/>
          </a:prstGeom>
        </p:spPr>
      </p:pic>
      <p:pic>
        <p:nvPicPr>
          <p:cNvPr id="51" name="Picture 50" descr="tri prism.jpg"/>
          <p:cNvPicPr>
            <a:picLocks noChangeAspect="1"/>
          </p:cNvPicPr>
          <p:nvPr/>
        </p:nvPicPr>
        <p:blipFill>
          <a:blip r:embed="rId4"/>
          <a:stretch>
            <a:fillRect/>
          </a:stretch>
        </p:blipFill>
        <p:spPr>
          <a:xfrm>
            <a:off x="6877466" y="3426347"/>
            <a:ext cx="820800" cy="684000"/>
          </a:xfrm>
          <a:prstGeom prst="rect">
            <a:avLst/>
          </a:prstGeom>
        </p:spPr>
      </p:pic>
      <p:pic>
        <p:nvPicPr>
          <p:cNvPr id="52" name="Picture 51" descr="hexag prism.jpg"/>
          <p:cNvPicPr>
            <a:picLocks noChangeAspect="1"/>
          </p:cNvPicPr>
          <p:nvPr/>
        </p:nvPicPr>
        <p:blipFill>
          <a:blip r:embed="rId5"/>
          <a:stretch>
            <a:fillRect/>
          </a:stretch>
        </p:blipFill>
        <p:spPr>
          <a:xfrm>
            <a:off x="6911856" y="4203581"/>
            <a:ext cx="677359" cy="684000"/>
          </a:xfrm>
          <a:prstGeom prst="rect">
            <a:avLst/>
          </a:prstGeom>
        </p:spPr>
      </p:pic>
      <p:pic>
        <p:nvPicPr>
          <p:cNvPr id="53" name="Picture 52" descr="tripyramid.jpg"/>
          <p:cNvPicPr>
            <a:picLocks noChangeAspect="1"/>
          </p:cNvPicPr>
          <p:nvPr/>
        </p:nvPicPr>
        <p:blipFill>
          <a:blip r:embed="rId6"/>
          <a:stretch>
            <a:fillRect/>
          </a:stretch>
        </p:blipFill>
        <p:spPr>
          <a:xfrm>
            <a:off x="6877466" y="5008721"/>
            <a:ext cx="726217" cy="684000"/>
          </a:xfrm>
          <a:prstGeom prst="rect">
            <a:avLst/>
          </a:prstGeom>
        </p:spPr>
      </p:pic>
      <p:sp>
        <p:nvSpPr>
          <p:cNvPr id="54" name="TextBox 53"/>
          <p:cNvSpPr txBox="1"/>
          <p:nvPr/>
        </p:nvSpPr>
        <p:spPr>
          <a:xfrm>
            <a:off x="1028700" y="723900"/>
            <a:ext cx="6857999" cy="584776"/>
          </a:xfrm>
          <a:prstGeom prst="rect">
            <a:avLst/>
          </a:prstGeom>
          <a:noFill/>
        </p:spPr>
        <p:txBody>
          <a:bodyPr wrap="square" rtlCol="0">
            <a:spAutoFit/>
          </a:bodyPr>
          <a:lstStyle/>
          <a:p>
            <a:pPr algn="ctr"/>
            <a:r>
              <a:rPr lang="en-US" sz="3200">
                <a:latin typeface="Gill Sans"/>
                <a:cs typeface="Gill Sans"/>
              </a:rPr>
              <a:t>Product Backlog</a:t>
            </a:r>
          </a:p>
        </p:txBody>
      </p:sp>
      <p:sp>
        <p:nvSpPr>
          <p:cNvPr id="55" name="TextBox 54"/>
          <p:cNvSpPr txBox="1"/>
          <p:nvPr/>
        </p:nvSpPr>
        <p:spPr>
          <a:xfrm>
            <a:off x="7277650" y="2277898"/>
            <a:ext cx="287258" cy="200055"/>
          </a:xfrm>
          <a:prstGeom prst="rect">
            <a:avLst/>
          </a:prstGeom>
          <a:noFill/>
        </p:spPr>
        <p:txBody>
          <a:bodyPr wrap="none" rtlCol="0">
            <a:spAutoFit/>
          </a:bodyPr>
          <a:lstStyle/>
          <a:p>
            <a:r>
              <a:rPr lang="en-US" sz="700">
                <a:latin typeface="Gill Sans"/>
                <a:cs typeface="Gill Sans"/>
              </a:rPr>
              <a:t>10</a:t>
            </a:r>
          </a:p>
        </p:txBody>
      </p:sp>
      <p:sp>
        <p:nvSpPr>
          <p:cNvPr id="56" name="TextBox 55"/>
          <p:cNvSpPr txBox="1"/>
          <p:nvPr/>
        </p:nvSpPr>
        <p:spPr>
          <a:xfrm>
            <a:off x="6782777" y="2014403"/>
            <a:ext cx="287258" cy="200055"/>
          </a:xfrm>
          <a:prstGeom prst="rect">
            <a:avLst/>
          </a:prstGeom>
          <a:noFill/>
        </p:spPr>
        <p:txBody>
          <a:bodyPr wrap="none" rtlCol="0">
            <a:spAutoFit/>
          </a:bodyPr>
          <a:lstStyle/>
          <a:p>
            <a:r>
              <a:rPr lang="en-US" sz="700">
                <a:latin typeface="Gill Sans"/>
                <a:cs typeface="Gill Sans"/>
              </a:rPr>
              <a:t>10</a:t>
            </a:r>
          </a:p>
        </p:txBody>
      </p:sp>
      <p:sp>
        <p:nvSpPr>
          <p:cNvPr id="57" name="TextBox 56"/>
          <p:cNvSpPr txBox="1"/>
          <p:nvPr/>
        </p:nvSpPr>
        <p:spPr>
          <a:xfrm>
            <a:off x="6932002" y="2284278"/>
            <a:ext cx="287258" cy="200055"/>
          </a:xfrm>
          <a:prstGeom prst="rect">
            <a:avLst/>
          </a:prstGeom>
          <a:noFill/>
        </p:spPr>
        <p:txBody>
          <a:bodyPr wrap="none" rtlCol="0">
            <a:spAutoFit/>
          </a:bodyPr>
          <a:lstStyle/>
          <a:p>
            <a:r>
              <a:rPr lang="en-US" sz="700">
                <a:latin typeface="Gill Sans"/>
                <a:cs typeface="Gill Sans"/>
              </a:rPr>
              <a:t>10</a:t>
            </a:r>
          </a:p>
        </p:txBody>
      </p:sp>
      <p:sp>
        <p:nvSpPr>
          <p:cNvPr id="58" name="TextBox 57"/>
          <p:cNvSpPr txBox="1"/>
          <p:nvPr/>
        </p:nvSpPr>
        <p:spPr>
          <a:xfrm>
            <a:off x="6908538" y="2717770"/>
            <a:ext cx="274434" cy="200055"/>
          </a:xfrm>
          <a:prstGeom prst="rect">
            <a:avLst/>
          </a:prstGeom>
          <a:noFill/>
        </p:spPr>
        <p:txBody>
          <a:bodyPr wrap="none" rtlCol="0">
            <a:spAutoFit/>
          </a:bodyPr>
          <a:lstStyle/>
          <a:p>
            <a:r>
              <a:rPr lang="en-US" sz="700">
                <a:latin typeface="Gill Sans"/>
                <a:cs typeface="Gill Sans"/>
              </a:rPr>
              <a:t>15</a:t>
            </a:r>
          </a:p>
        </p:txBody>
      </p:sp>
      <p:sp>
        <p:nvSpPr>
          <p:cNvPr id="59" name="TextBox 58"/>
          <p:cNvSpPr txBox="1"/>
          <p:nvPr/>
        </p:nvSpPr>
        <p:spPr>
          <a:xfrm>
            <a:off x="6927081" y="3058717"/>
            <a:ext cx="287258" cy="200055"/>
          </a:xfrm>
          <a:prstGeom prst="rect">
            <a:avLst/>
          </a:prstGeom>
          <a:noFill/>
        </p:spPr>
        <p:txBody>
          <a:bodyPr wrap="none" rtlCol="0">
            <a:spAutoFit/>
          </a:bodyPr>
          <a:lstStyle/>
          <a:p>
            <a:r>
              <a:rPr lang="en-US" sz="700">
                <a:latin typeface="Gill Sans"/>
                <a:cs typeface="Gill Sans"/>
              </a:rPr>
              <a:t>10</a:t>
            </a:r>
          </a:p>
        </p:txBody>
      </p:sp>
      <p:sp>
        <p:nvSpPr>
          <p:cNvPr id="62" name="TextBox 61"/>
          <p:cNvSpPr txBox="1"/>
          <p:nvPr/>
        </p:nvSpPr>
        <p:spPr>
          <a:xfrm>
            <a:off x="7308988" y="3844895"/>
            <a:ext cx="235962" cy="200055"/>
          </a:xfrm>
          <a:prstGeom prst="rect">
            <a:avLst/>
          </a:prstGeom>
          <a:noFill/>
        </p:spPr>
        <p:txBody>
          <a:bodyPr wrap="none" rtlCol="0">
            <a:spAutoFit/>
          </a:bodyPr>
          <a:lstStyle/>
          <a:p>
            <a:r>
              <a:rPr lang="en-US" sz="700">
                <a:latin typeface="Gill Sans"/>
                <a:cs typeface="Gill Sans"/>
              </a:rPr>
              <a:t>6</a:t>
            </a:r>
          </a:p>
        </p:txBody>
      </p:sp>
      <p:sp>
        <p:nvSpPr>
          <p:cNvPr id="63" name="TextBox 62"/>
          <p:cNvSpPr txBox="1"/>
          <p:nvPr/>
        </p:nvSpPr>
        <p:spPr>
          <a:xfrm>
            <a:off x="6825482" y="3587720"/>
            <a:ext cx="235962" cy="200055"/>
          </a:xfrm>
          <a:prstGeom prst="rect">
            <a:avLst/>
          </a:prstGeom>
          <a:noFill/>
        </p:spPr>
        <p:txBody>
          <a:bodyPr wrap="none" rtlCol="0">
            <a:spAutoFit/>
          </a:bodyPr>
          <a:lstStyle/>
          <a:p>
            <a:r>
              <a:rPr lang="en-US" sz="700">
                <a:latin typeface="Gill Sans"/>
                <a:cs typeface="Gill Sans"/>
              </a:rPr>
              <a:t>6</a:t>
            </a:r>
          </a:p>
        </p:txBody>
      </p:sp>
      <p:sp>
        <p:nvSpPr>
          <p:cNvPr id="64" name="TextBox 63"/>
          <p:cNvSpPr txBox="1"/>
          <p:nvPr/>
        </p:nvSpPr>
        <p:spPr>
          <a:xfrm>
            <a:off x="6909447" y="3868722"/>
            <a:ext cx="235962" cy="200055"/>
          </a:xfrm>
          <a:prstGeom prst="rect">
            <a:avLst/>
          </a:prstGeom>
          <a:noFill/>
        </p:spPr>
        <p:txBody>
          <a:bodyPr wrap="none" rtlCol="0">
            <a:spAutoFit/>
          </a:bodyPr>
          <a:lstStyle/>
          <a:p>
            <a:r>
              <a:rPr lang="en-US" sz="700">
                <a:latin typeface="Gill Sans"/>
                <a:cs typeface="Gill Sans"/>
              </a:rPr>
              <a:t>6</a:t>
            </a:r>
          </a:p>
        </p:txBody>
      </p:sp>
      <p:sp>
        <p:nvSpPr>
          <p:cNvPr id="65" name="TextBox 64"/>
          <p:cNvSpPr txBox="1"/>
          <p:nvPr/>
        </p:nvSpPr>
        <p:spPr>
          <a:xfrm>
            <a:off x="7405013" y="3521015"/>
            <a:ext cx="235962" cy="200055"/>
          </a:xfrm>
          <a:prstGeom prst="rect">
            <a:avLst/>
          </a:prstGeom>
          <a:noFill/>
        </p:spPr>
        <p:txBody>
          <a:bodyPr wrap="none" rtlCol="0">
            <a:spAutoFit/>
          </a:bodyPr>
          <a:lstStyle/>
          <a:p>
            <a:r>
              <a:rPr lang="en-US" sz="700">
                <a:latin typeface="Gill Sans"/>
                <a:cs typeface="Gill Sans"/>
              </a:rPr>
              <a:t>6</a:t>
            </a:r>
          </a:p>
        </p:txBody>
      </p:sp>
      <p:sp>
        <p:nvSpPr>
          <p:cNvPr id="66" name="TextBox 65"/>
          <p:cNvSpPr txBox="1"/>
          <p:nvPr/>
        </p:nvSpPr>
        <p:spPr>
          <a:xfrm>
            <a:off x="7313166" y="4165481"/>
            <a:ext cx="235962" cy="200055"/>
          </a:xfrm>
          <a:prstGeom prst="rect">
            <a:avLst/>
          </a:prstGeom>
          <a:noFill/>
        </p:spPr>
        <p:txBody>
          <a:bodyPr wrap="none" rtlCol="0">
            <a:spAutoFit/>
          </a:bodyPr>
          <a:lstStyle/>
          <a:p>
            <a:r>
              <a:rPr lang="en-US" sz="700">
                <a:latin typeface="Gill Sans"/>
                <a:cs typeface="Gill Sans"/>
              </a:rPr>
              <a:t>4</a:t>
            </a:r>
          </a:p>
        </p:txBody>
      </p:sp>
      <p:sp>
        <p:nvSpPr>
          <p:cNvPr id="67" name="TextBox 66"/>
          <p:cNvSpPr txBox="1"/>
          <p:nvPr/>
        </p:nvSpPr>
        <p:spPr>
          <a:xfrm>
            <a:off x="6967423" y="4206815"/>
            <a:ext cx="287258" cy="200055"/>
          </a:xfrm>
          <a:prstGeom prst="rect">
            <a:avLst/>
          </a:prstGeom>
          <a:noFill/>
        </p:spPr>
        <p:txBody>
          <a:bodyPr wrap="none" rtlCol="0">
            <a:spAutoFit/>
          </a:bodyPr>
          <a:lstStyle/>
          <a:p>
            <a:r>
              <a:rPr lang="en-US" sz="700">
                <a:latin typeface="Gill Sans"/>
                <a:cs typeface="Gill Sans"/>
              </a:rPr>
              <a:t>12</a:t>
            </a:r>
          </a:p>
        </p:txBody>
      </p:sp>
      <p:sp>
        <p:nvSpPr>
          <p:cNvPr id="68" name="TextBox 67"/>
          <p:cNvSpPr txBox="1"/>
          <p:nvPr/>
        </p:nvSpPr>
        <p:spPr>
          <a:xfrm>
            <a:off x="6894656" y="5086320"/>
            <a:ext cx="287258" cy="200055"/>
          </a:xfrm>
          <a:prstGeom prst="rect">
            <a:avLst/>
          </a:prstGeom>
          <a:noFill/>
        </p:spPr>
        <p:txBody>
          <a:bodyPr wrap="none" rtlCol="0">
            <a:spAutoFit/>
          </a:bodyPr>
          <a:lstStyle/>
          <a:p>
            <a:r>
              <a:rPr lang="en-US" sz="700">
                <a:latin typeface="Gill Sans"/>
                <a:cs typeface="Gill Sans"/>
              </a:rPr>
              <a:t>12</a:t>
            </a:r>
          </a:p>
        </p:txBody>
      </p:sp>
      <p:sp>
        <p:nvSpPr>
          <p:cNvPr id="69" name="TextBox 68"/>
          <p:cNvSpPr txBox="1"/>
          <p:nvPr/>
        </p:nvSpPr>
        <p:spPr>
          <a:xfrm>
            <a:off x="6842844" y="5429250"/>
            <a:ext cx="287258" cy="200055"/>
          </a:xfrm>
          <a:prstGeom prst="rect">
            <a:avLst/>
          </a:prstGeom>
          <a:noFill/>
        </p:spPr>
        <p:txBody>
          <a:bodyPr wrap="none" rtlCol="0">
            <a:spAutoFit/>
          </a:bodyPr>
          <a:lstStyle/>
          <a:p>
            <a:r>
              <a:rPr lang="en-US" sz="700">
                <a:latin typeface="Gill Sans"/>
                <a:cs typeface="Gill Sans"/>
              </a:rPr>
              <a:t>12</a:t>
            </a:r>
          </a:p>
        </p:txBody>
      </p:sp>
      <p:sp>
        <p:nvSpPr>
          <p:cNvPr id="70" name="TextBox 69"/>
          <p:cNvSpPr txBox="1"/>
          <p:nvPr/>
        </p:nvSpPr>
        <p:spPr>
          <a:xfrm>
            <a:off x="7226894" y="5487972"/>
            <a:ext cx="287258" cy="200055"/>
          </a:xfrm>
          <a:prstGeom prst="rect">
            <a:avLst/>
          </a:prstGeom>
          <a:noFill/>
        </p:spPr>
        <p:txBody>
          <a:bodyPr wrap="none" rtlCol="0">
            <a:spAutoFit/>
          </a:bodyPr>
          <a:lstStyle/>
          <a:p>
            <a:r>
              <a:rPr lang="en-US" sz="700">
                <a:latin typeface="Gill Sans"/>
                <a:cs typeface="Gill Sans"/>
              </a:rPr>
              <a:t>12</a:t>
            </a:r>
          </a:p>
        </p:txBody>
      </p:sp>
      <p:sp>
        <p:nvSpPr>
          <p:cNvPr id="71" name="TextBox 70"/>
          <p:cNvSpPr txBox="1"/>
          <p:nvPr/>
        </p:nvSpPr>
        <p:spPr>
          <a:xfrm>
            <a:off x="7264138" y="2717770"/>
            <a:ext cx="274434" cy="200055"/>
          </a:xfrm>
          <a:prstGeom prst="rect">
            <a:avLst/>
          </a:prstGeom>
          <a:noFill/>
        </p:spPr>
        <p:txBody>
          <a:bodyPr wrap="none" rtlCol="0">
            <a:spAutoFit/>
          </a:bodyPr>
          <a:lstStyle/>
          <a:p>
            <a:r>
              <a:rPr lang="en-US" sz="700">
                <a:latin typeface="Gill Sans"/>
                <a:cs typeface="Gill Sans"/>
              </a:rPr>
              <a:t>15</a:t>
            </a:r>
          </a:p>
        </p:txBody>
      </p:sp>
      <p:sp>
        <p:nvSpPr>
          <p:cNvPr id="72" name="TextBox 71"/>
          <p:cNvSpPr txBox="1"/>
          <p:nvPr/>
        </p:nvSpPr>
        <p:spPr>
          <a:xfrm>
            <a:off x="7219181" y="3058717"/>
            <a:ext cx="287258" cy="200055"/>
          </a:xfrm>
          <a:prstGeom prst="rect">
            <a:avLst/>
          </a:prstGeom>
          <a:noFill/>
        </p:spPr>
        <p:txBody>
          <a:bodyPr wrap="none" rtlCol="0">
            <a:spAutoFit/>
          </a:bodyPr>
          <a:lstStyle/>
          <a:p>
            <a:r>
              <a:rPr lang="en-US" sz="700">
                <a:latin typeface="Gill Sans"/>
                <a:cs typeface="Gill Sans"/>
              </a:rPr>
              <a:t>10</a:t>
            </a:r>
          </a:p>
        </p:txBody>
      </p:sp>
      <p:sp>
        <p:nvSpPr>
          <p:cNvPr id="73" name="Rectangle 72"/>
          <p:cNvSpPr/>
          <p:nvPr/>
        </p:nvSpPr>
        <p:spPr>
          <a:xfrm>
            <a:off x="0" y="4597400"/>
            <a:ext cx="9144000" cy="2146300"/>
          </a:xfrm>
          <a:prstGeom prst="rect">
            <a:avLst/>
          </a:prstGeom>
          <a:gradFill flip="none" rotWithShape="1">
            <a:gsLst>
              <a:gs pos="57000">
                <a:schemeClr val="bg1"/>
              </a:gs>
              <a:gs pos="100000">
                <a:srgbClr val="000000">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4" name="Rectangle 73"/>
          <p:cNvSpPr/>
          <p:nvPr/>
        </p:nvSpPr>
        <p:spPr>
          <a:xfrm>
            <a:off x="1422400" y="1689100"/>
            <a:ext cx="6337300" cy="889000"/>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435100" y="2501899"/>
            <a:ext cx="6337300" cy="880534"/>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1.11111E-6 L 0.00087 0.11921 " pathEditMode="relative" rAng="0" ptsTypes="AA">
                                      <p:cBhvr>
                                        <p:cTn id="6" dur="2000" fill="hold"/>
                                        <p:tgtEl>
                                          <p:spTgt spid="74"/>
                                        </p:tgtEl>
                                        <p:attrNameLst>
                                          <p:attrName>ppt_x</p:attrName>
                                          <p:attrName>ppt_y</p:attrName>
                                        </p:attrNameLst>
                                      </p:cBhvr>
                                      <p:rCtr x="0" y="59"/>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74"/>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28" grpId="0" animBg="1"/>
    </p:bld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7" name="TextBox 6"/>
          <p:cNvSpPr txBox="1"/>
          <p:nvPr/>
        </p:nvSpPr>
        <p:spPr>
          <a:xfrm>
            <a:off x="165100" y="1355947"/>
            <a:ext cx="3217405" cy="738664"/>
          </a:xfrm>
          <a:prstGeom prst="rect">
            <a:avLst/>
          </a:prstGeom>
          <a:noFill/>
        </p:spPr>
        <p:txBody>
          <a:bodyPr wrap="square" rtlCol="0">
            <a:spAutoFit/>
          </a:bodyPr>
          <a:lstStyle/>
          <a:p>
            <a:r>
              <a:rPr lang="en-US">
                <a:latin typeface="Gill Sans"/>
                <a:cs typeface="Gill Sans"/>
              </a:rPr>
              <a:t>Product Backlog Item #1</a:t>
            </a:r>
            <a:endParaRPr lang="en-US" sz="3600">
              <a:latin typeface="Gill Sans"/>
              <a:cs typeface="Gill Sans"/>
            </a:endParaRPr>
          </a:p>
          <a:p>
            <a:r>
              <a:rPr lang="en-US" sz="2400">
                <a:latin typeface="Gill Sans"/>
                <a:cs typeface="Gill Sans"/>
              </a:rPr>
              <a:t>Make 10cm cube</a:t>
            </a:r>
          </a:p>
        </p:txBody>
      </p:sp>
      <p:sp>
        <p:nvSpPr>
          <p:cNvPr id="8" name="Rectangle 7"/>
          <p:cNvSpPr/>
          <p:nvPr/>
        </p:nvSpPr>
        <p:spPr>
          <a:xfrm>
            <a:off x="31709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103" name="TextBox 102"/>
          <p:cNvSpPr txBox="1"/>
          <p:nvPr/>
        </p:nvSpPr>
        <p:spPr>
          <a:xfrm>
            <a:off x="3599719" y="-88900"/>
            <a:ext cx="5544281" cy="523220"/>
          </a:xfrm>
          <a:prstGeom prst="rect">
            <a:avLst/>
          </a:prstGeom>
          <a:noFill/>
        </p:spPr>
        <p:txBody>
          <a:bodyPr wrap="none" rtlCol="0">
            <a:spAutoFit/>
          </a:bodyPr>
          <a:lstStyle/>
          <a:p>
            <a:r>
              <a:rPr lang="en-US" sz="2800">
                <a:latin typeface="Gill Sans"/>
                <a:cs typeface="Gill Sans"/>
              </a:rPr>
              <a:t>Available time in Sprint = 54 minutes</a:t>
            </a:r>
          </a:p>
        </p:txBody>
      </p:sp>
      <p:sp>
        <p:nvSpPr>
          <p:cNvPr id="114" name="Rectangle 113"/>
          <p:cNvSpPr/>
          <p:nvPr/>
        </p:nvSpPr>
        <p:spPr>
          <a:xfrm>
            <a:off x="41234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six 10x10cm squares</a:t>
            </a:r>
          </a:p>
        </p:txBody>
      </p:sp>
      <p:sp>
        <p:nvSpPr>
          <p:cNvPr id="115" name="Rectangle 114"/>
          <p:cNvSpPr/>
          <p:nvPr/>
        </p:nvSpPr>
        <p:spPr>
          <a:xfrm>
            <a:off x="31836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the six squares</a:t>
            </a:r>
          </a:p>
        </p:txBody>
      </p:sp>
      <p:sp>
        <p:nvSpPr>
          <p:cNvPr id="117" name="Rectangle 116"/>
          <p:cNvSpPr/>
          <p:nvPr/>
        </p:nvSpPr>
        <p:spPr>
          <a:xfrm>
            <a:off x="41234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squares together</a:t>
            </a:r>
          </a:p>
        </p:txBody>
      </p:sp>
      <p:sp>
        <p:nvSpPr>
          <p:cNvPr id="118" name="Rectangle 117"/>
          <p:cNvSpPr/>
          <p:nvPr/>
        </p:nvSpPr>
        <p:spPr>
          <a:xfrm>
            <a:off x="3183650" y="31481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20" name="TextBox 119"/>
          <p:cNvSpPr txBox="1"/>
          <p:nvPr/>
        </p:nvSpPr>
        <p:spPr>
          <a:xfrm>
            <a:off x="3785463" y="1879600"/>
            <a:ext cx="300082" cy="369332"/>
          </a:xfrm>
          <a:prstGeom prst="rect">
            <a:avLst/>
          </a:prstGeom>
          <a:noFill/>
        </p:spPr>
        <p:txBody>
          <a:bodyPr wrap="none" rtlCol="0">
            <a:spAutoFit/>
          </a:bodyPr>
          <a:lstStyle/>
          <a:p>
            <a:pPr algn="ctr"/>
            <a:r>
              <a:rPr lang="en-US">
                <a:latin typeface="Gill Sans"/>
                <a:cs typeface="Gill Sans"/>
              </a:rPr>
              <a:t>1</a:t>
            </a:r>
          </a:p>
        </p:txBody>
      </p:sp>
      <p:sp>
        <p:nvSpPr>
          <p:cNvPr id="121" name="TextBox 120"/>
          <p:cNvSpPr txBox="1"/>
          <p:nvPr/>
        </p:nvSpPr>
        <p:spPr>
          <a:xfrm>
            <a:off x="4737100" y="1879600"/>
            <a:ext cx="300082" cy="369332"/>
          </a:xfrm>
          <a:prstGeom prst="rect">
            <a:avLst/>
          </a:prstGeom>
          <a:noFill/>
        </p:spPr>
        <p:txBody>
          <a:bodyPr wrap="none" rtlCol="0">
            <a:spAutoFit/>
          </a:bodyPr>
          <a:lstStyle/>
          <a:p>
            <a:r>
              <a:rPr lang="en-US">
                <a:latin typeface="Gill Sans"/>
                <a:cs typeface="Gill Sans"/>
              </a:rPr>
              <a:t>3</a:t>
            </a:r>
          </a:p>
        </p:txBody>
      </p:sp>
      <p:sp>
        <p:nvSpPr>
          <p:cNvPr id="122" name="TextBox 121"/>
          <p:cNvSpPr txBox="1"/>
          <p:nvPr/>
        </p:nvSpPr>
        <p:spPr>
          <a:xfrm>
            <a:off x="3771900" y="2755900"/>
            <a:ext cx="300082" cy="369332"/>
          </a:xfrm>
          <a:prstGeom prst="rect">
            <a:avLst/>
          </a:prstGeom>
          <a:noFill/>
        </p:spPr>
        <p:txBody>
          <a:bodyPr wrap="none" rtlCol="0">
            <a:spAutoFit/>
          </a:bodyPr>
          <a:lstStyle/>
          <a:p>
            <a:r>
              <a:rPr lang="en-US">
                <a:latin typeface="Gill Sans"/>
                <a:cs typeface="Gill Sans"/>
              </a:rPr>
              <a:t>5</a:t>
            </a:r>
          </a:p>
        </p:txBody>
      </p:sp>
      <p:sp>
        <p:nvSpPr>
          <p:cNvPr id="123" name="TextBox 122"/>
          <p:cNvSpPr txBox="1"/>
          <p:nvPr/>
        </p:nvSpPr>
        <p:spPr>
          <a:xfrm>
            <a:off x="4737100" y="2755900"/>
            <a:ext cx="300082" cy="369332"/>
          </a:xfrm>
          <a:prstGeom prst="rect">
            <a:avLst/>
          </a:prstGeom>
          <a:noFill/>
        </p:spPr>
        <p:txBody>
          <a:bodyPr wrap="none" rtlCol="0">
            <a:spAutoFit/>
          </a:bodyPr>
          <a:lstStyle/>
          <a:p>
            <a:r>
              <a:rPr lang="en-US">
                <a:latin typeface="Gill Sans"/>
                <a:cs typeface="Gill Sans"/>
              </a:rPr>
              <a:t>5</a:t>
            </a:r>
          </a:p>
        </p:txBody>
      </p:sp>
      <p:sp>
        <p:nvSpPr>
          <p:cNvPr id="124" name="TextBox 123"/>
          <p:cNvSpPr txBox="1"/>
          <p:nvPr/>
        </p:nvSpPr>
        <p:spPr>
          <a:xfrm>
            <a:off x="3771900" y="3632200"/>
            <a:ext cx="300082" cy="369332"/>
          </a:xfrm>
          <a:prstGeom prst="rect">
            <a:avLst/>
          </a:prstGeom>
          <a:noFill/>
        </p:spPr>
        <p:txBody>
          <a:bodyPr wrap="none" rtlCol="0">
            <a:spAutoFit/>
          </a:bodyPr>
          <a:lstStyle/>
          <a:p>
            <a:r>
              <a:rPr lang="en-US">
                <a:latin typeface="Gill Sans"/>
                <a:cs typeface="Gill Sans"/>
              </a:rPr>
              <a:t>2</a:t>
            </a:r>
          </a:p>
        </p:txBody>
      </p:sp>
      <p:sp>
        <p:nvSpPr>
          <p:cNvPr id="125" name="TextBox 124"/>
          <p:cNvSpPr txBox="1"/>
          <p:nvPr/>
        </p:nvSpPr>
        <p:spPr>
          <a:xfrm>
            <a:off x="4641119" y="215900"/>
            <a:ext cx="4491985" cy="646331"/>
          </a:xfrm>
          <a:prstGeom prst="rect">
            <a:avLst/>
          </a:prstGeom>
          <a:noFill/>
        </p:spPr>
        <p:txBody>
          <a:bodyPr wrap="none" rtlCol="0">
            <a:spAutoFit/>
          </a:bodyPr>
          <a:lstStyle/>
          <a:p>
            <a:r>
              <a:rPr lang="en-US" sz="2800">
                <a:latin typeface="Gill Sans"/>
                <a:cs typeface="Gill Sans"/>
              </a:rPr>
              <a:t>Allocated so far =  </a:t>
            </a:r>
            <a:r>
              <a:rPr lang="en-US" sz="3600">
                <a:latin typeface="Gill Sans"/>
                <a:cs typeface="Gill Sans"/>
              </a:rPr>
              <a:t>  </a:t>
            </a:r>
            <a:r>
              <a:rPr lang="en-US" sz="2800">
                <a:latin typeface="Gill Sans"/>
                <a:cs typeface="Gill Sans"/>
              </a:rPr>
              <a:t> minutes</a:t>
            </a:r>
          </a:p>
        </p:txBody>
      </p:sp>
      <p:grpSp>
        <p:nvGrpSpPr>
          <p:cNvPr id="2" name="Group 134"/>
          <p:cNvGrpSpPr/>
          <p:nvPr/>
        </p:nvGrpSpPr>
        <p:grpSpPr>
          <a:xfrm>
            <a:off x="3157443" y="847947"/>
            <a:ext cx="5582136" cy="474365"/>
            <a:chOff x="3157443" y="1000347"/>
            <a:chExt cx="5582136" cy="474365"/>
          </a:xfrm>
        </p:grpSpPr>
        <p:sp>
          <p:nvSpPr>
            <p:cNvPr id="92" name="TextBox 91"/>
            <p:cNvSpPr txBox="1"/>
            <p:nvPr/>
          </p:nvSpPr>
          <p:spPr>
            <a:xfrm>
              <a:off x="3157443" y="1000347"/>
              <a:ext cx="1692441" cy="461665"/>
            </a:xfrm>
            <a:prstGeom prst="rect">
              <a:avLst/>
            </a:prstGeom>
            <a:noFill/>
          </p:spPr>
          <p:txBody>
            <a:bodyPr wrap="none" rtlCol="0">
              <a:spAutoFit/>
            </a:bodyPr>
            <a:lstStyle/>
            <a:p>
              <a:pPr algn="ctr"/>
              <a:r>
                <a:rPr lang="en-US" sz="2400">
                  <a:latin typeface="Gill Sans"/>
                  <a:cs typeface="Gill Sans"/>
                </a:rPr>
                <a:t>Not Started</a:t>
              </a:r>
            </a:p>
          </p:txBody>
        </p:sp>
        <p:sp>
          <p:nvSpPr>
            <p:cNvPr id="94" name="TextBox 93"/>
            <p:cNvSpPr txBox="1"/>
            <p:nvPr/>
          </p:nvSpPr>
          <p:spPr>
            <a:xfrm>
              <a:off x="5388731" y="1013047"/>
              <a:ext cx="1573267" cy="461665"/>
            </a:xfrm>
            <a:prstGeom prst="rect">
              <a:avLst/>
            </a:prstGeom>
            <a:noFill/>
          </p:spPr>
          <p:txBody>
            <a:bodyPr wrap="none" rtlCol="0">
              <a:spAutoFit/>
            </a:bodyPr>
            <a:lstStyle/>
            <a:p>
              <a:pPr algn="ctr"/>
              <a:r>
                <a:rPr lang="en-US" sz="2400">
                  <a:latin typeface="Gill Sans"/>
                  <a:cs typeface="Gill Sans"/>
                </a:rPr>
                <a:t>In Progress</a:t>
              </a:r>
            </a:p>
          </p:txBody>
        </p:sp>
        <p:sp>
          <p:nvSpPr>
            <p:cNvPr id="96" name="TextBox 95"/>
            <p:cNvSpPr txBox="1"/>
            <p:nvPr/>
          </p:nvSpPr>
          <p:spPr>
            <a:xfrm>
              <a:off x="7852948" y="1013047"/>
              <a:ext cx="886631" cy="461665"/>
            </a:xfrm>
            <a:prstGeom prst="rect">
              <a:avLst/>
            </a:prstGeom>
            <a:noFill/>
          </p:spPr>
          <p:txBody>
            <a:bodyPr wrap="none" rtlCol="0">
              <a:spAutoFit/>
            </a:bodyPr>
            <a:lstStyle/>
            <a:p>
              <a:pPr algn="ctr"/>
              <a:r>
                <a:rPr lang="en-US" sz="2400">
                  <a:latin typeface="Gill Sans"/>
                  <a:cs typeface="Gill Sans"/>
                </a:rPr>
                <a:t>Done</a:t>
              </a:r>
            </a:p>
          </p:txBody>
        </p:sp>
      </p:grpSp>
      <p:grpSp>
        <p:nvGrpSpPr>
          <p:cNvPr id="3" name="Group 132"/>
          <p:cNvGrpSpPr/>
          <p:nvPr/>
        </p:nvGrpSpPr>
        <p:grpSpPr>
          <a:xfrm>
            <a:off x="0" y="889000"/>
            <a:ext cx="9144000" cy="5791200"/>
            <a:chOff x="0" y="1066800"/>
            <a:chExt cx="9144000" cy="5791200"/>
          </a:xfrm>
        </p:grpSpPr>
        <p:grpSp>
          <p:nvGrpSpPr>
            <p:cNvPr id="5" name="Group 128"/>
            <p:cNvGrpSpPr/>
            <p:nvPr/>
          </p:nvGrpSpPr>
          <p:grpSpPr>
            <a:xfrm>
              <a:off x="3035300" y="1066800"/>
              <a:ext cx="4203700" cy="5791200"/>
              <a:chOff x="3035300" y="1066800"/>
              <a:chExt cx="4203700" cy="5054600"/>
            </a:xfrm>
          </p:grpSpPr>
          <p:cxnSp>
            <p:nvCxnSpPr>
              <p:cNvPr id="82" name="Straight Connector 81"/>
              <p:cNvCxnSpPr/>
              <p:nvPr/>
            </p:nvCxnSpPr>
            <p:spPr>
              <a:xfrm rot="16200000" flipH="1">
                <a:off x="46926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flipH="1">
                <a:off x="26098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flipH="1">
                <a:off x="5270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 name="Group 130"/>
            <p:cNvGrpSpPr/>
            <p:nvPr/>
          </p:nvGrpSpPr>
          <p:grpSpPr>
            <a:xfrm>
              <a:off x="0" y="1066800"/>
              <a:ext cx="9144000" cy="420688"/>
              <a:chOff x="152400" y="1066800"/>
              <a:chExt cx="8991600" cy="420688"/>
            </a:xfrm>
          </p:grpSpPr>
          <p:cxnSp>
            <p:nvCxnSpPr>
              <p:cNvPr id="98" name="Straight Connector 97"/>
              <p:cNvCxnSpPr/>
              <p:nvPr/>
            </p:nvCxnSpPr>
            <p:spPr>
              <a:xfrm>
                <a:off x="152400" y="14732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152400" y="10668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2" name="TextBox 131"/>
          <p:cNvSpPr txBox="1"/>
          <p:nvPr/>
        </p:nvSpPr>
        <p:spPr>
          <a:xfrm>
            <a:off x="190501" y="2633136"/>
            <a:ext cx="2739828" cy="646331"/>
          </a:xfrm>
          <a:prstGeom prst="rect">
            <a:avLst/>
          </a:prstGeom>
          <a:noFill/>
        </p:spPr>
        <p:txBody>
          <a:bodyPr wrap="none" rtlCol="0">
            <a:spAutoFit/>
          </a:bodyPr>
          <a:lstStyle/>
          <a:p>
            <a:r>
              <a:rPr lang="en-US" sz="3600">
                <a:latin typeface="Gill Sans"/>
                <a:cs typeface="Gill Sans"/>
              </a:rPr>
              <a:t>Total: 16 mins</a:t>
            </a:r>
          </a:p>
        </p:txBody>
      </p:sp>
      <p:sp>
        <p:nvSpPr>
          <p:cNvPr id="136" name="TextBox 135"/>
          <p:cNvSpPr txBox="1"/>
          <p:nvPr/>
        </p:nvSpPr>
        <p:spPr>
          <a:xfrm>
            <a:off x="7315201" y="334436"/>
            <a:ext cx="543739" cy="523220"/>
          </a:xfrm>
          <a:prstGeom prst="rect">
            <a:avLst/>
          </a:prstGeom>
          <a:noFill/>
        </p:spPr>
        <p:txBody>
          <a:bodyPr wrap="none" rtlCol="0">
            <a:spAutoFit/>
          </a:bodyPr>
          <a:lstStyle/>
          <a:p>
            <a:r>
              <a:rPr lang="en-US" sz="2800">
                <a:latin typeface="Gill Sans"/>
                <a:cs typeface="Gill Sans"/>
              </a:rPr>
              <a:t>16</a:t>
            </a:r>
          </a:p>
        </p:txBody>
      </p:sp>
      <p:cxnSp>
        <p:nvCxnSpPr>
          <p:cNvPr id="137" name="Straight Connector 136"/>
          <p:cNvCxnSpPr/>
          <p:nvPr/>
        </p:nvCxnSpPr>
        <p:spPr>
          <a:xfrm>
            <a:off x="0" y="40640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165100" y="4073747"/>
            <a:ext cx="3217405" cy="1107996"/>
          </a:xfrm>
          <a:prstGeom prst="rect">
            <a:avLst/>
          </a:prstGeom>
          <a:noFill/>
        </p:spPr>
        <p:txBody>
          <a:bodyPr wrap="square" rtlCol="0">
            <a:spAutoFit/>
          </a:bodyPr>
          <a:lstStyle/>
          <a:p>
            <a:r>
              <a:rPr lang="en-US">
                <a:latin typeface="Gill Sans"/>
                <a:cs typeface="Gill Sans"/>
              </a:rPr>
              <a:t>Product Backlog Item #2</a:t>
            </a:r>
            <a:endParaRPr lang="en-US" sz="3600">
              <a:latin typeface="Gill Sans"/>
              <a:cs typeface="Gill Sans"/>
            </a:endParaRPr>
          </a:p>
          <a:p>
            <a:r>
              <a:rPr lang="en-US" sz="2400">
                <a:latin typeface="Gill Sans"/>
                <a:cs typeface="Gill Sans"/>
              </a:rPr>
              <a:t>Make Square-based Pyramid</a:t>
            </a:r>
          </a:p>
        </p:txBody>
      </p:sp>
      <p:sp>
        <p:nvSpPr>
          <p:cNvPr id="139" name="Rectangle 138"/>
          <p:cNvSpPr/>
          <p:nvPr/>
        </p:nvSpPr>
        <p:spPr>
          <a:xfrm>
            <a:off x="31836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four 10x15x15 triangles</a:t>
            </a:r>
          </a:p>
        </p:txBody>
      </p:sp>
      <p:sp>
        <p:nvSpPr>
          <p:cNvPr id="140" name="Rectangle 139"/>
          <p:cNvSpPr/>
          <p:nvPr/>
        </p:nvSpPr>
        <p:spPr>
          <a:xfrm>
            <a:off x="41234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one 10x10cm square</a:t>
            </a:r>
          </a:p>
        </p:txBody>
      </p:sp>
      <p:sp>
        <p:nvSpPr>
          <p:cNvPr id="141" name="Rectangle 140"/>
          <p:cNvSpPr/>
          <p:nvPr/>
        </p:nvSpPr>
        <p:spPr>
          <a:xfrm>
            <a:off x="31963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pieces</a:t>
            </a:r>
          </a:p>
        </p:txBody>
      </p:sp>
      <p:sp>
        <p:nvSpPr>
          <p:cNvPr id="143" name="Rectangle 142"/>
          <p:cNvSpPr/>
          <p:nvPr/>
        </p:nvSpPr>
        <p:spPr>
          <a:xfrm>
            <a:off x="41361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pieces together</a:t>
            </a:r>
          </a:p>
        </p:txBody>
      </p:sp>
      <p:sp>
        <p:nvSpPr>
          <p:cNvPr id="144" name="TextBox 143"/>
          <p:cNvSpPr txBox="1"/>
          <p:nvPr/>
        </p:nvSpPr>
        <p:spPr>
          <a:xfrm>
            <a:off x="3785463" y="4673600"/>
            <a:ext cx="300082" cy="369332"/>
          </a:xfrm>
          <a:prstGeom prst="rect">
            <a:avLst/>
          </a:prstGeom>
          <a:noFill/>
        </p:spPr>
        <p:txBody>
          <a:bodyPr wrap="none" rtlCol="0">
            <a:spAutoFit/>
          </a:bodyPr>
          <a:lstStyle/>
          <a:p>
            <a:pPr algn="ctr"/>
            <a:r>
              <a:rPr lang="en-US">
                <a:latin typeface="Gill Sans"/>
                <a:cs typeface="Gill Sans"/>
              </a:rPr>
              <a:t>6</a:t>
            </a:r>
          </a:p>
        </p:txBody>
      </p:sp>
      <p:sp>
        <p:nvSpPr>
          <p:cNvPr id="145" name="TextBox 144"/>
          <p:cNvSpPr txBox="1"/>
          <p:nvPr/>
        </p:nvSpPr>
        <p:spPr>
          <a:xfrm>
            <a:off x="4737100" y="4673600"/>
            <a:ext cx="300082" cy="369332"/>
          </a:xfrm>
          <a:prstGeom prst="rect">
            <a:avLst/>
          </a:prstGeom>
          <a:noFill/>
        </p:spPr>
        <p:txBody>
          <a:bodyPr wrap="none" rtlCol="0">
            <a:spAutoFit/>
          </a:bodyPr>
          <a:lstStyle/>
          <a:p>
            <a:r>
              <a:rPr lang="en-US">
                <a:latin typeface="Gill Sans"/>
                <a:cs typeface="Gill Sans"/>
              </a:rPr>
              <a:t>2</a:t>
            </a:r>
          </a:p>
        </p:txBody>
      </p:sp>
      <p:sp>
        <p:nvSpPr>
          <p:cNvPr id="146" name="TextBox 145"/>
          <p:cNvSpPr txBox="1"/>
          <p:nvPr/>
        </p:nvSpPr>
        <p:spPr>
          <a:xfrm>
            <a:off x="3771900" y="5562600"/>
            <a:ext cx="300082" cy="369332"/>
          </a:xfrm>
          <a:prstGeom prst="rect">
            <a:avLst/>
          </a:prstGeom>
          <a:noFill/>
        </p:spPr>
        <p:txBody>
          <a:bodyPr wrap="none" rtlCol="0">
            <a:spAutoFit/>
          </a:bodyPr>
          <a:lstStyle/>
          <a:p>
            <a:r>
              <a:rPr lang="en-US">
                <a:latin typeface="Gill Sans"/>
                <a:cs typeface="Gill Sans"/>
              </a:rPr>
              <a:t>6</a:t>
            </a:r>
          </a:p>
        </p:txBody>
      </p:sp>
      <p:sp>
        <p:nvSpPr>
          <p:cNvPr id="147" name="TextBox 146"/>
          <p:cNvSpPr txBox="1"/>
          <p:nvPr/>
        </p:nvSpPr>
        <p:spPr>
          <a:xfrm>
            <a:off x="4737100" y="5562600"/>
            <a:ext cx="300082" cy="369332"/>
          </a:xfrm>
          <a:prstGeom prst="rect">
            <a:avLst/>
          </a:prstGeom>
          <a:noFill/>
        </p:spPr>
        <p:txBody>
          <a:bodyPr wrap="none" rtlCol="0">
            <a:spAutoFit/>
          </a:bodyPr>
          <a:lstStyle/>
          <a:p>
            <a:r>
              <a:rPr lang="en-US">
                <a:latin typeface="Gill Sans"/>
                <a:cs typeface="Gill Sans"/>
              </a:rPr>
              <a:t>5</a:t>
            </a:r>
          </a:p>
        </p:txBody>
      </p:sp>
      <p:sp>
        <p:nvSpPr>
          <p:cNvPr id="148" name="Rectangle 147"/>
          <p:cNvSpPr/>
          <p:nvPr/>
        </p:nvSpPr>
        <p:spPr>
          <a:xfrm>
            <a:off x="3209050" y="5967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50" name="TextBox 149"/>
          <p:cNvSpPr txBox="1"/>
          <p:nvPr/>
        </p:nvSpPr>
        <p:spPr>
          <a:xfrm>
            <a:off x="3784600" y="6451600"/>
            <a:ext cx="300082" cy="369332"/>
          </a:xfrm>
          <a:prstGeom prst="rect">
            <a:avLst/>
          </a:prstGeom>
          <a:noFill/>
        </p:spPr>
        <p:txBody>
          <a:bodyPr wrap="none" rtlCol="0">
            <a:spAutoFit/>
          </a:bodyPr>
          <a:lstStyle/>
          <a:p>
            <a:r>
              <a:rPr lang="en-US">
                <a:latin typeface="Gill Sans"/>
                <a:cs typeface="Gill Sans"/>
              </a:rPr>
              <a:t>2</a:t>
            </a:r>
          </a:p>
        </p:txBody>
      </p:sp>
      <p:sp>
        <p:nvSpPr>
          <p:cNvPr id="152" name="TextBox 151"/>
          <p:cNvSpPr txBox="1"/>
          <p:nvPr/>
        </p:nvSpPr>
        <p:spPr>
          <a:xfrm>
            <a:off x="190501" y="5592236"/>
            <a:ext cx="2739828" cy="646331"/>
          </a:xfrm>
          <a:prstGeom prst="rect">
            <a:avLst/>
          </a:prstGeom>
          <a:noFill/>
        </p:spPr>
        <p:txBody>
          <a:bodyPr wrap="none" rtlCol="0">
            <a:spAutoFit/>
          </a:bodyPr>
          <a:lstStyle/>
          <a:p>
            <a:r>
              <a:rPr lang="en-US" sz="3600">
                <a:latin typeface="Gill Sans"/>
                <a:cs typeface="Gill Sans"/>
              </a:rPr>
              <a:t>Total: 19 mins</a:t>
            </a:r>
          </a:p>
        </p:txBody>
      </p:sp>
      <p:sp>
        <p:nvSpPr>
          <p:cNvPr id="153" name="TextBox 152"/>
          <p:cNvSpPr txBox="1"/>
          <p:nvPr/>
        </p:nvSpPr>
        <p:spPr>
          <a:xfrm>
            <a:off x="7330261" y="334436"/>
            <a:ext cx="543739" cy="523220"/>
          </a:xfrm>
          <a:prstGeom prst="rect">
            <a:avLst/>
          </a:prstGeom>
          <a:noFill/>
        </p:spPr>
        <p:txBody>
          <a:bodyPr wrap="none" rtlCol="0">
            <a:spAutoFit/>
          </a:bodyPr>
          <a:lstStyle/>
          <a:p>
            <a:r>
              <a:rPr lang="en-US" sz="2800">
                <a:latin typeface="Gill Sans"/>
                <a:cs typeface="Gill Sans"/>
              </a:rPr>
              <a:t>35</a:t>
            </a:r>
          </a:p>
        </p:txBody>
      </p:sp>
      <p:sp>
        <p:nvSpPr>
          <p:cNvPr id="155" name="Rectangle 154"/>
          <p:cNvSpPr/>
          <p:nvPr/>
        </p:nvSpPr>
        <p:spPr>
          <a:xfrm>
            <a:off x="7353300" y="393700"/>
            <a:ext cx="1778000" cy="444500"/>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1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36"/>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3" nodeType="clickEffect">
                                  <p:stCondLst>
                                    <p:cond delay="0"/>
                                  </p:stCondLst>
                                  <p:childTnLst>
                                    <p:set>
                                      <p:cBhvr>
                                        <p:cTn id="64" dur="1" fill="hold">
                                          <p:stCondLst>
                                            <p:cond delay="0"/>
                                          </p:stCondLst>
                                        </p:cTn>
                                        <p:tgtEl>
                                          <p:spTgt spid="1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1"/>
      <p:bldP spid="138" grpId="0"/>
      <p:bldP spid="139" grpId="0" animBg="1"/>
      <p:bldP spid="140" grpId="0" animBg="1"/>
      <p:bldP spid="141" grpId="0" animBg="1"/>
      <p:bldP spid="143" grpId="0" animBg="1"/>
      <p:bldP spid="144" grpId="0"/>
      <p:bldP spid="145" grpId="0"/>
      <p:bldP spid="146" grpId="0"/>
      <p:bldP spid="147" grpId="0"/>
      <p:bldP spid="148" grpId="0" animBg="1"/>
      <p:bldP spid="150" grpId="0"/>
      <p:bldP spid="152" grpId="0"/>
      <p:bldP spid="153" grpId="0"/>
      <p:bldP spid="155" grpId="2" animBg="1"/>
      <p:bldP spid="155" grpId="3" animBg="1"/>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 name="Rectangle 45"/>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4" name="Rectangle 3"/>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7" name="TextBox 6"/>
          <p:cNvSpPr txBox="1"/>
          <p:nvPr/>
        </p:nvSpPr>
        <p:spPr>
          <a:xfrm>
            <a:off x="165100" y="1355947"/>
            <a:ext cx="3217405" cy="738664"/>
          </a:xfrm>
          <a:prstGeom prst="rect">
            <a:avLst/>
          </a:prstGeom>
          <a:noFill/>
        </p:spPr>
        <p:txBody>
          <a:bodyPr wrap="square" rtlCol="0">
            <a:spAutoFit/>
          </a:bodyPr>
          <a:lstStyle/>
          <a:p>
            <a:r>
              <a:rPr lang="en-US">
                <a:latin typeface="Gill Sans"/>
                <a:cs typeface="Gill Sans"/>
              </a:rPr>
              <a:t>Product Backlog Item #1</a:t>
            </a:r>
            <a:endParaRPr lang="en-US" sz="3600">
              <a:latin typeface="Gill Sans"/>
              <a:cs typeface="Gill Sans"/>
            </a:endParaRPr>
          </a:p>
          <a:p>
            <a:r>
              <a:rPr lang="en-US" sz="2400">
                <a:latin typeface="Gill Sans"/>
                <a:cs typeface="Gill Sans"/>
              </a:rPr>
              <a:t>Make 10cm cube</a:t>
            </a:r>
          </a:p>
        </p:txBody>
      </p:sp>
      <p:sp>
        <p:nvSpPr>
          <p:cNvPr id="8" name="Rectangle 7"/>
          <p:cNvSpPr/>
          <p:nvPr/>
        </p:nvSpPr>
        <p:spPr>
          <a:xfrm>
            <a:off x="31709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Dsnk kjsdkl fsdjk sd kjfdjsk </a:t>
            </a:r>
          </a:p>
        </p:txBody>
      </p:sp>
      <p:sp>
        <p:nvSpPr>
          <p:cNvPr id="103" name="TextBox 102"/>
          <p:cNvSpPr txBox="1"/>
          <p:nvPr/>
        </p:nvSpPr>
        <p:spPr>
          <a:xfrm>
            <a:off x="3561619" y="-88900"/>
            <a:ext cx="5693661" cy="523220"/>
          </a:xfrm>
          <a:prstGeom prst="rect">
            <a:avLst/>
          </a:prstGeom>
          <a:noFill/>
        </p:spPr>
        <p:txBody>
          <a:bodyPr wrap="none" rtlCol="0">
            <a:spAutoFit/>
          </a:bodyPr>
          <a:lstStyle/>
          <a:p>
            <a:r>
              <a:rPr lang="en-US" sz="2800">
                <a:latin typeface="Gill Sans"/>
                <a:cs typeface="Gill Sans"/>
              </a:rPr>
              <a:t>Available time in Sprint = XX minutes</a:t>
            </a:r>
          </a:p>
        </p:txBody>
      </p:sp>
      <p:sp>
        <p:nvSpPr>
          <p:cNvPr id="114" name="Rectangle 113"/>
          <p:cNvSpPr/>
          <p:nvPr/>
        </p:nvSpPr>
        <p:spPr>
          <a:xfrm>
            <a:off x="41234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Dkjl fskljd klfsjdk lfskdjf lkdj</a:t>
            </a:r>
          </a:p>
        </p:txBody>
      </p:sp>
      <p:sp>
        <p:nvSpPr>
          <p:cNvPr id="115" name="Rectangle 114"/>
          <p:cNvSpPr/>
          <p:nvPr/>
        </p:nvSpPr>
        <p:spPr>
          <a:xfrm>
            <a:off x="31836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Sdkjj ldkfsj fklsd jfklsdj fkl dfkjl </a:t>
            </a:r>
          </a:p>
        </p:txBody>
      </p:sp>
      <p:sp>
        <p:nvSpPr>
          <p:cNvPr id="117" name="Rectangle 116"/>
          <p:cNvSpPr/>
          <p:nvPr/>
        </p:nvSpPr>
        <p:spPr>
          <a:xfrm>
            <a:off x="41234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Njkd fjhds jkfhs jdkf kjsdh </a:t>
            </a:r>
          </a:p>
        </p:txBody>
      </p:sp>
      <p:sp>
        <p:nvSpPr>
          <p:cNvPr id="118" name="Rectangle 117"/>
          <p:cNvSpPr/>
          <p:nvPr/>
        </p:nvSpPr>
        <p:spPr>
          <a:xfrm>
            <a:off x="3183650" y="31481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Dsjkl fsdkj fklsd jkfjs dklf jsd</a:t>
            </a:r>
          </a:p>
        </p:txBody>
      </p:sp>
      <p:sp>
        <p:nvSpPr>
          <p:cNvPr id="120" name="TextBox 119"/>
          <p:cNvSpPr txBox="1"/>
          <p:nvPr/>
        </p:nvSpPr>
        <p:spPr>
          <a:xfrm>
            <a:off x="3759815" y="1879600"/>
            <a:ext cx="351378" cy="369332"/>
          </a:xfrm>
          <a:prstGeom prst="rect">
            <a:avLst/>
          </a:prstGeom>
          <a:noFill/>
        </p:spPr>
        <p:txBody>
          <a:bodyPr wrap="none" rtlCol="0">
            <a:spAutoFit/>
          </a:bodyPr>
          <a:lstStyle/>
          <a:p>
            <a:pPr algn="ctr"/>
            <a:r>
              <a:rPr lang="en-US">
                <a:latin typeface="Gill Sans"/>
                <a:cs typeface="Gill Sans"/>
              </a:rPr>
              <a:t>X</a:t>
            </a:r>
          </a:p>
        </p:txBody>
      </p:sp>
      <p:sp>
        <p:nvSpPr>
          <p:cNvPr id="121" name="TextBox 120"/>
          <p:cNvSpPr txBox="1"/>
          <p:nvPr/>
        </p:nvSpPr>
        <p:spPr>
          <a:xfrm>
            <a:off x="4686300" y="1879600"/>
            <a:ext cx="351378" cy="369332"/>
          </a:xfrm>
          <a:prstGeom prst="rect">
            <a:avLst/>
          </a:prstGeom>
          <a:noFill/>
        </p:spPr>
        <p:txBody>
          <a:bodyPr wrap="none" rtlCol="0">
            <a:spAutoFit/>
          </a:bodyPr>
          <a:lstStyle/>
          <a:p>
            <a:r>
              <a:rPr lang="en-US">
                <a:latin typeface="Gill Sans"/>
                <a:cs typeface="Gill Sans"/>
              </a:rPr>
              <a:t>X</a:t>
            </a:r>
          </a:p>
        </p:txBody>
      </p:sp>
      <p:sp>
        <p:nvSpPr>
          <p:cNvPr id="122" name="TextBox 121"/>
          <p:cNvSpPr txBox="1"/>
          <p:nvPr/>
        </p:nvSpPr>
        <p:spPr>
          <a:xfrm>
            <a:off x="3771900" y="2755900"/>
            <a:ext cx="351378" cy="369332"/>
          </a:xfrm>
          <a:prstGeom prst="rect">
            <a:avLst/>
          </a:prstGeom>
          <a:noFill/>
        </p:spPr>
        <p:txBody>
          <a:bodyPr wrap="none" rtlCol="0">
            <a:spAutoFit/>
          </a:bodyPr>
          <a:lstStyle/>
          <a:p>
            <a:r>
              <a:rPr lang="en-US">
                <a:latin typeface="Gill Sans"/>
                <a:cs typeface="Gill Sans"/>
              </a:rPr>
              <a:t>X</a:t>
            </a:r>
          </a:p>
        </p:txBody>
      </p:sp>
      <p:sp>
        <p:nvSpPr>
          <p:cNvPr id="123" name="TextBox 122"/>
          <p:cNvSpPr txBox="1"/>
          <p:nvPr/>
        </p:nvSpPr>
        <p:spPr>
          <a:xfrm>
            <a:off x="4699000" y="2755900"/>
            <a:ext cx="351378" cy="369332"/>
          </a:xfrm>
          <a:prstGeom prst="rect">
            <a:avLst/>
          </a:prstGeom>
          <a:noFill/>
        </p:spPr>
        <p:txBody>
          <a:bodyPr wrap="none" rtlCol="0">
            <a:spAutoFit/>
          </a:bodyPr>
          <a:lstStyle/>
          <a:p>
            <a:r>
              <a:rPr lang="en-US">
                <a:latin typeface="Gill Sans"/>
                <a:cs typeface="Gill Sans"/>
              </a:rPr>
              <a:t>X</a:t>
            </a:r>
          </a:p>
        </p:txBody>
      </p:sp>
      <p:sp>
        <p:nvSpPr>
          <p:cNvPr id="124" name="TextBox 123"/>
          <p:cNvSpPr txBox="1"/>
          <p:nvPr/>
        </p:nvSpPr>
        <p:spPr>
          <a:xfrm>
            <a:off x="3759200" y="3632200"/>
            <a:ext cx="351378" cy="369332"/>
          </a:xfrm>
          <a:prstGeom prst="rect">
            <a:avLst/>
          </a:prstGeom>
          <a:noFill/>
        </p:spPr>
        <p:txBody>
          <a:bodyPr wrap="none" rtlCol="0">
            <a:spAutoFit/>
          </a:bodyPr>
          <a:lstStyle/>
          <a:p>
            <a:r>
              <a:rPr lang="en-US">
                <a:latin typeface="Gill Sans"/>
                <a:cs typeface="Gill Sans"/>
              </a:rPr>
              <a:t>X</a:t>
            </a:r>
          </a:p>
        </p:txBody>
      </p:sp>
      <p:sp>
        <p:nvSpPr>
          <p:cNvPr id="125" name="TextBox 124"/>
          <p:cNvSpPr txBox="1"/>
          <p:nvPr/>
        </p:nvSpPr>
        <p:spPr>
          <a:xfrm>
            <a:off x="4603019" y="317500"/>
            <a:ext cx="4644145" cy="523220"/>
          </a:xfrm>
          <a:prstGeom prst="rect">
            <a:avLst/>
          </a:prstGeom>
          <a:noFill/>
        </p:spPr>
        <p:txBody>
          <a:bodyPr wrap="none" rtlCol="0">
            <a:spAutoFit/>
          </a:bodyPr>
          <a:lstStyle/>
          <a:p>
            <a:r>
              <a:rPr lang="en-US" sz="2800">
                <a:latin typeface="Gill Sans"/>
                <a:cs typeface="Gill Sans"/>
              </a:rPr>
              <a:t>Allocated so far = XX minutes</a:t>
            </a:r>
          </a:p>
        </p:txBody>
      </p:sp>
      <p:sp>
        <p:nvSpPr>
          <p:cNvPr id="92" name="TextBox 91"/>
          <p:cNvSpPr txBox="1"/>
          <p:nvPr/>
        </p:nvSpPr>
        <p:spPr>
          <a:xfrm>
            <a:off x="3157443" y="847947"/>
            <a:ext cx="1692441" cy="461665"/>
          </a:xfrm>
          <a:prstGeom prst="rect">
            <a:avLst/>
          </a:prstGeom>
          <a:noFill/>
        </p:spPr>
        <p:txBody>
          <a:bodyPr wrap="none" rtlCol="0">
            <a:spAutoFit/>
          </a:bodyPr>
          <a:lstStyle/>
          <a:p>
            <a:pPr algn="ctr"/>
            <a:r>
              <a:rPr lang="en-US" sz="2400">
                <a:latin typeface="Gill Sans"/>
                <a:cs typeface="Gill Sans"/>
              </a:rPr>
              <a:t>Not Started</a:t>
            </a:r>
          </a:p>
        </p:txBody>
      </p:sp>
      <p:sp>
        <p:nvSpPr>
          <p:cNvPr id="94" name="TextBox 93"/>
          <p:cNvSpPr txBox="1"/>
          <p:nvPr/>
        </p:nvSpPr>
        <p:spPr>
          <a:xfrm>
            <a:off x="5388731" y="860647"/>
            <a:ext cx="1573267" cy="461665"/>
          </a:xfrm>
          <a:prstGeom prst="rect">
            <a:avLst/>
          </a:prstGeom>
          <a:noFill/>
        </p:spPr>
        <p:txBody>
          <a:bodyPr wrap="none" rtlCol="0">
            <a:spAutoFit/>
          </a:bodyPr>
          <a:lstStyle/>
          <a:p>
            <a:pPr algn="ctr"/>
            <a:r>
              <a:rPr lang="en-US" sz="2400">
                <a:latin typeface="Gill Sans"/>
                <a:cs typeface="Gill Sans"/>
              </a:rPr>
              <a:t>In Progress</a:t>
            </a:r>
          </a:p>
        </p:txBody>
      </p:sp>
      <p:sp>
        <p:nvSpPr>
          <p:cNvPr id="96" name="TextBox 95"/>
          <p:cNvSpPr txBox="1"/>
          <p:nvPr/>
        </p:nvSpPr>
        <p:spPr>
          <a:xfrm>
            <a:off x="7852948" y="860647"/>
            <a:ext cx="886631" cy="461665"/>
          </a:xfrm>
          <a:prstGeom prst="rect">
            <a:avLst/>
          </a:prstGeom>
          <a:noFill/>
        </p:spPr>
        <p:txBody>
          <a:bodyPr wrap="none" rtlCol="0">
            <a:spAutoFit/>
          </a:bodyPr>
          <a:lstStyle/>
          <a:p>
            <a:pPr algn="ctr"/>
            <a:r>
              <a:rPr lang="en-US" sz="2400">
                <a:latin typeface="Gill Sans"/>
                <a:cs typeface="Gill Sans"/>
              </a:rPr>
              <a:t>Done</a:t>
            </a:r>
          </a:p>
        </p:txBody>
      </p:sp>
      <p:grpSp>
        <p:nvGrpSpPr>
          <p:cNvPr id="5" name="Group 128"/>
          <p:cNvGrpSpPr/>
          <p:nvPr/>
        </p:nvGrpSpPr>
        <p:grpSpPr>
          <a:xfrm>
            <a:off x="3035300" y="889000"/>
            <a:ext cx="4203700" cy="5791200"/>
            <a:chOff x="3035300" y="1066800"/>
            <a:chExt cx="4203700" cy="5054600"/>
          </a:xfrm>
        </p:grpSpPr>
        <p:cxnSp>
          <p:nvCxnSpPr>
            <p:cNvPr id="82" name="Straight Connector 81"/>
            <p:cNvCxnSpPr/>
            <p:nvPr/>
          </p:nvCxnSpPr>
          <p:spPr>
            <a:xfrm rot="16200000" flipH="1">
              <a:off x="46926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flipH="1">
              <a:off x="26098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flipH="1">
              <a:off x="5270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 name="Group 130"/>
          <p:cNvGrpSpPr/>
          <p:nvPr/>
        </p:nvGrpSpPr>
        <p:grpSpPr>
          <a:xfrm>
            <a:off x="0" y="889000"/>
            <a:ext cx="9144000" cy="420688"/>
            <a:chOff x="152400" y="1066800"/>
            <a:chExt cx="8991600" cy="420688"/>
          </a:xfrm>
        </p:grpSpPr>
        <p:cxnSp>
          <p:nvCxnSpPr>
            <p:cNvPr id="98" name="Straight Connector 97"/>
            <p:cNvCxnSpPr/>
            <p:nvPr/>
          </p:nvCxnSpPr>
          <p:spPr>
            <a:xfrm>
              <a:off x="152400" y="14732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152400" y="10668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2" name="TextBox 131"/>
          <p:cNvSpPr txBox="1"/>
          <p:nvPr/>
        </p:nvSpPr>
        <p:spPr>
          <a:xfrm>
            <a:off x="190501" y="2633136"/>
            <a:ext cx="2931887" cy="646331"/>
          </a:xfrm>
          <a:prstGeom prst="rect">
            <a:avLst/>
          </a:prstGeom>
          <a:noFill/>
        </p:spPr>
        <p:txBody>
          <a:bodyPr wrap="none" rtlCol="0">
            <a:spAutoFit/>
          </a:bodyPr>
          <a:lstStyle/>
          <a:p>
            <a:r>
              <a:rPr lang="en-US" sz="3600">
                <a:latin typeface="Gill Sans"/>
                <a:cs typeface="Gill Sans"/>
              </a:rPr>
              <a:t>Total: XX mins</a:t>
            </a:r>
          </a:p>
        </p:txBody>
      </p:sp>
      <p:cxnSp>
        <p:nvCxnSpPr>
          <p:cNvPr id="137" name="Straight Connector 136"/>
          <p:cNvCxnSpPr/>
          <p:nvPr/>
        </p:nvCxnSpPr>
        <p:spPr>
          <a:xfrm>
            <a:off x="0" y="40640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165100" y="4073747"/>
            <a:ext cx="3217405" cy="1107996"/>
          </a:xfrm>
          <a:prstGeom prst="rect">
            <a:avLst/>
          </a:prstGeom>
          <a:noFill/>
        </p:spPr>
        <p:txBody>
          <a:bodyPr wrap="square" rtlCol="0">
            <a:spAutoFit/>
          </a:bodyPr>
          <a:lstStyle/>
          <a:p>
            <a:r>
              <a:rPr lang="en-US">
                <a:latin typeface="Gill Sans"/>
                <a:cs typeface="Gill Sans"/>
              </a:rPr>
              <a:t>Product Backlog Item #2</a:t>
            </a:r>
            <a:endParaRPr lang="en-US" sz="3600">
              <a:latin typeface="Gill Sans"/>
              <a:cs typeface="Gill Sans"/>
            </a:endParaRPr>
          </a:p>
          <a:p>
            <a:r>
              <a:rPr lang="en-US" sz="2400">
                <a:latin typeface="Gill Sans"/>
                <a:cs typeface="Gill Sans"/>
              </a:rPr>
              <a:t>Make Square-based Pyramid</a:t>
            </a:r>
          </a:p>
        </p:txBody>
      </p:sp>
      <p:sp>
        <p:nvSpPr>
          <p:cNvPr id="139" name="Rectangle 138"/>
          <p:cNvSpPr/>
          <p:nvPr/>
        </p:nvSpPr>
        <p:spPr>
          <a:xfrm>
            <a:off x="31836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Dkjl fskldjf klsdj fklsd jkfs jlk</a:t>
            </a:r>
          </a:p>
        </p:txBody>
      </p:sp>
      <p:sp>
        <p:nvSpPr>
          <p:cNvPr id="140" name="Rectangle 139"/>
          <p:cNvSpPr/>
          <p:nvPr/>
        </p:nvSpPr>
        <p:spPr>
          <a:xfrm>
            <a:off x="41234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Djkklf skldjfkl sdj fksjdklf j</a:t>
            </a:r>
          </a:p>
        </p:txBody>
      </p:sp>
      <p:sp>
        <p:nvSpPr>
          <p:cNvPr id="141" name="Rectangle 140"/>
          <p:cNvSpPr/>
          <p:nvPr/>
        </p:nvSpPr>
        <p:spPr>
          <a:xfrm>
            <a:off x="31963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Dkljf slkdjfklsdj flksdj fjkl</a:t>
            </a:r>
          </a:p>
        </p:txBody>
      </p:sp>
      <p:sp>
        <p:nvSpPr>
          <p:cNvPr id="143" name="Rectangle 142"/>
          <p:cNvSpPr/>
          <p:nvPr/>
        </p:nvSpPr>
        <p:spPr>
          <a:xfrm>
            <a:off x="41361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Dskjlf sdkljf klsdj fklsjd kfl</a:t>
            </a:r>
          </a:p>
        </p:txBody>
      </p:sp>
      <p:sp>
        <p:nvSpPr>
          <p:cNvPr id="144" name="TextBox 143"/>
          <p:cNvSpPr txBox="1"/>
          <p:nvPr/>
        </p:nvSpPr>
        <p:spPr>
          <a:xfrm>
            <a:off x="3759815" y="4673600"/>
            <a:ext cx="351378" cy="369332"/>
          </a:xfrm>
          <a:prstGeom prst="rect">
            <a:avLst/>
          </a:prstGeom>
          <a:noFill/>
        </p:spPr>
        <p:txBody>
          <a:bodyPr wrap="none" rtlCol="0">
            <a:spAutoFit/>
          </a:bodyPr>
          <a:lstStyle/>
          <a:p>
            <a:pPr algn="ctr"/>
            <a:r>
              <a:rPr lang="en-US">
                <a:latin typeface="Gill Sans"/>
                <a:cs typeface="Gill Sans"/>
              </a:rPr>
              <a:t>X</a:t>
            </a:r>
          </a:p>
        </p:txBody>
      </p:sp>
      <p:sp>
        <p:nvSpPr>
          <p:cNvPr id="145" name="TextBox 144"/>
          <p:cNvSpPr txBox="1"/>
          <p:nvPr/>
        </p:nvSpPr>
        <p:spPr>
          <a:xfrm>
            <a:off x="4711700" y="4673600"/>
            <a:ext cx="351378" cy="369332"/>
          </a:xfrm>
          <a:prstGeom prst="rect">
            <a:avLst/>
          </a:prstGeom>
          <a:noFill/>
        </p:spPr>
        <p:txBody>
          <a:bodyPr wrap="none" rtlCol="0">
            <a:spAutoFit/>
          </a:bodyPr>
          <a:lstStyle/>
          <a:p>
            <a:r>
              <a:rPr lang="en-US">
                <a:latin typeface="Gill Sans"/>
                <a:cs typeface="Gill Sans"/>
              </a:rPr>
              <a:t>X</a:t>
            </a:r>
          </a:p>
        </p:txBody>
      </p:sp>
      <p:sp>
        <p:nvSpPr>
          <p:cNvPr id="146" name="TextBox 145"/>
          <p:cNvSpPr txBox="1"/>
          <p:nvPr/>
        </p:nvSpPr>
        <p:spPr>
          <a:xfrm>
            <a:off x="3771900" y="5562600"/>
            <a:ext cx="351378" cy="369332"/>
          </a:xfrm>
          <a:prstGeom prst="rect">
            <a:avLst/>
          </a:prstGeom>
          <a:noFill/>
        </p:spPr>
        <p:txBody>
          <a:bodyPr wrap="none" rtlCol="0">
            <a:spAutoFit/>
          </a:bodyPr>
          <a:lstStyle/>
          <a:p>
            <a:r>
              <a:rPr lang="en-US">
                <a:latin typeface="Gill Sans"/>
                <a:cs typeface="Gill Sans"/>
              </a:rPr>
              <a:t>X</a:t>
            </a:r>
          </a:p>
        </p:txBody>
      </p:sp>
      <p:sp>
        <p:nvSpPr>
          <p:cNvPr id="147" name="TextBox 146"/>
          <p:cNvSpPr txBox="1"/>
          <p:nvPr/>
        </p:nvSpPr>
        <p:spPr>
          <a:xfrm>
            <a:off x="4711700" y="5562600"/>
            <a:ext cx="351378" cy="369332"/>
          </a:xfrm>
          <a:prstGeom prst="rect">
            <a:avLst/>
          </a:prstGeom>
          <a:noFill/>
        </p:spPr>
        <p:txBody>
          <a:bodyPr wrap="none" rtlCol="0">
            <a:spAutoFit/>
          </a:bodyPr>
          <a:lstStyle/>
          <a:p>
            <a:r>
              <a:rPr lang="en-US">
                <a:latin typeface="Gill Sans"/>
                <a:cs typeface="Gill Sans"/>
              </a:rPr>
              <a:t>X</a:t>
            </a:r>
          </a:p>
        </p:txBody>
      </p:sp>
      <p:sp>
        <p:nvSpPr>
          <p:cNvPr id="148" name="Rectangle 147"/>
          <p:cNvSpPr/>
          <p:nvPr/>
        </p:nvSpPr>
        <p:spPr>
          <a:xfrm>
            <a:off x="3209050" y="5967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Dkjl ffskjldf lksdj fkl sjk</a:t>
            </a:r>
          </a:p>
        </p:txBody>
      </p:sp>
      <p:sp>
        <p:nvSpPr>
          <p:cNvPr id="150" name="TextBox 149"/>
          <p:cNvSpPr txBox="1"/>
          <p:nvPr/>
        </p:nvSpPr>
        <p:spPr>
          <a:xfrm>
            <a:off x="3784600" y="6451600"/>
            <a:ext cx="351378" cy="369332"/>
          </a:xfrm>
          <a:prstGeom prst="rect">
            <a:avLst/>
          </a:prstGeom>
          <a:noFill/>
        </p:spPr>
        <p:txBody>
          <a:bodyPr wrap="none" rtlCol="0">
            <a:spAutoFit/>
          </a:bodyPr>
          <a:lstStyle/>
          <a:p>
            <a:r>
              <a:rPr lang="en-US">
                <a:latin typeface="Gill Sans"/>
                <a:cs typeface="Gill Sans"/>
              </a:rPr>
              <a:t>X</a:t>
            </a:r>
          </a:p>
        </p:txBody>
      </p:sp>
      <p:sp>
        <p:nvSpPr>
          <p:cNvPr id="152" name="TextBox 151"/>
          <p:cNvSpPr txBox="1"/>
          <p:nvPr/>
        </p:nvSpPr>
        <p:spPr>
          <a:xfrm>
            <a:off x="190501" y="5592236"/>
            <a:ext cx="2931887" cy="646331"/>
          </a:xfrm>
          <a:prstGeom prst="rect">
            <a:avLst/>
          </a:prstGeom>
          <a:noFill/>
        </p:spPr>
        <p:txBody>
          <a:bodyPr wrap="none" rtlCol="0">
            <a:spAutoFit/>
          </a:bodyPr>
          <a:lstStyle/>
          <a:p>
            <a:r>
              <a:rPr lang="en-US" sz="3600">
                <a:latin typeface="Gill Sans"/>
                <a:cs typeface="Gill Sans"/>
              </a:rPr>
              <a:t>Total: XX mins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ROI</a:t>
            </a:r>
          </a:p>
        </p:txBody>
      </p:sp>
      <p:graphicFrame>
        <p:nvGraphicFramePr>
          <p:cNvPr id="4" name="Table 3"/>
          <p:cNvGraphicFramePr>
            <a:graphicFrameLocks noGrp="1"/>
          </p:cNvGraphicFramePr>
          <p:nvPr/>
        </p:nvGraphicFramePr>
        <p:xfrm>
          <a:off x="469900" y="2997200"/>
          <a:ext cx="8343900" cy="2065357"/>
        </p:xfrm>
        <a:graphic>
          <a:graphicData uri="http://schemas.openxmlformats.org/drawingml/2006/table">
            <a:tbl>
              <a:tblPr>
                <a:tableStyleId>{BDBED569-4797-4DF1-A0F4-6AAB3CD982D8}</a:tableStyleId>
              </a:tblPr>
              <a:tblGrid>
                <a:gridCol w="2085975"/>
                <a:gridCol w="2085975"/>
                <a:gridCol w="2085975"/>
                <a:gridCol w="2085975"/>
              </a:tblGrid>
              <a:tr h="576242">
                <a:tc>
                  <a:txBody>
                    <a:bodyPr/>
                    <a:lstStyle/>
                    <a:p>
                      <a:pPr algn="ctr"/>
                      <a:r>
                        <a:rPr lang="en-US">
                          <a:latin typeface="Consolas"/>
                          <a:cs typeface="Consolas"/>
                        </a:rPr>
                        <a:t>Category</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2">
                        <a:lumMod val="60000"/>
                        <a:lumOff val="40000"/>
                      </a:schemeClr>
                    </a:solidFill>
                  </a:tcPr>
                </a:tc>
                <a:tc>
                  <a:txBody>
                    <a:bodyPr/>
                    <a:lstStyle/>
                    <a:p>
                      <a:pPr algn="ctr"/>
                      <a:r>
                        <a:rPr lang="en-US">
                          <a:latin typeface="Consolas"/>
                          <a:cs typeface="Consolas"/>
                        </a:rPr>
                        <a:t>Lowest Reported Improvement</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2">
                        <a:lumMod val="60000"/>
                        <a:lumOff val="40000"/>
                      </a:schemeClr>
                    </a:solidFill>
                  </a:tcPr>
                </a:tc>
                <a:tc>
                  <a:txBody>
                    <a:bodyPr/>
                    <a:lstStyle/>
                    <a:p>
                      <a:pPr algn="ctr"/>
                      <a:r>
                        <a:rPr lang="en-US">
                          <a:latin typeface="Consolas"/>
                          <a:cs typeface="Consolas"/>
                        </a:rPr>
                        <a:t>Median Improvement</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2">
                        <a:lumMod val="60000"/>
                        <a:lumOff val="40000"/>
                      </a:schemeClr>
                    </a:solidFill>
                  </a:tcPr>
                </a:tc>
                <a:tc>
                  <a:txBody>
                    <a:bodyPr/>
                    <a:lstStyle/>
                    <a:p>
                      <a:pPr algn="ctr"/>
                      <a:r>
                        <a:rPr lang="en-US">
                          <a:latin typeface="Consolas"/>
                          <a:cs typeface="Consolas"/>
                        </a:rPr>
                        <a:t>Highest Reported</a:t>
                      </a:r>
                      <a:r>
                        <a:rPr lang="en-US" baseline="0">
                          <a:latin typeface="Consolas"/>
                          <a:cs typeface="Consolas"/>
                        </a:rPr>
                        <a:t> Improvement</a:t>
                      </a:r>
                      <a:endParaRPr lang="en-US">
                        <a:latin typeface="Consolas"/>
                        <a:cs typeface="Consolas"/>
                      </a:endParaRP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2">
                        <a:lumMod val="60000"/>
                        <a:lumOff val="40000"/>
                      </a:schemeClr>
                    </a:solidFill>
                  </a:tcPr>
                </a:tc>
              </a:tr>
              <a:tr h="575479">
                <a:tc>
                  <a:txBody>
                    <a:bodyPr/>
                    <a:lstStyle/>
                    <a:p>
                      <a:pPr algn="ctr"/>
                      <a:r>
                        <a:rPr lang="en-US">
                          <a:latin typeface="Consolas"/>
                          <a:cs typeface="Consolas"/>
                        </a:rPr>
                        <a:t>Productivity</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1">
                        <a:lumMod val="85000"/>
                      </a:schemeClr>
                    </a:solidFill>
                  </a:tcPr>
                </a:tc>
                <a:tc>
                  <a:txBody>
                    <a:bodyPr/>
                    <a:lstStyle/>
                    <a:p>
                      <a:pPr algn="ctr"/>
                      <a:r>
                        <a:rPr lang="en-US">
                          <a:latin typeface="Consolas"/>
                          <a:cs typeface="Consolas"/>
                        </a:rPr>
                        <a:t>+14%</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1">
                        <a:lumMod val="85000"/>
                      </a:schemeClr>
                    </a:solidFill>
                  </a:tcPr>
                </a:tc>
                <a:tc>
                  <a:txBody>
                    <a:bodyPr/>
                    <a:lstStyle/>
                    <a:p>
                      <a:pPr algn="ctr"/>
                      <a:r>
                        <a:rPr lang="en-US">
                          <a:latin typeface="Consolas"/>
                          <a:cs typeface="Consolas"/>
                        </a:rPr>
                        <a:t>+88%</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1">
                        <a:lumMod val="85000"/>
                      </a:schemeClr>
                    </a:solidFill>
                  </a:tcPr>
                </a:tc>
                <a:tc>
                  <a:txBody>
                    <a:bodyPr/>
                    <a:lstStyle/>
                    <a:p>
                      <a:pPr algn="ctr"/>
                      <a:r>
                        <a:rPr lang="en-US">
                          <a:latin typeface="Consolas"/>
                          <a:cs typeface="Consolas"/>
                        </a:rPr>
                        <a:t>+384%</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1">
                        <a:lumMod val="85000"/>
                      </a:schemeClr>
                    </a:solidFill>
                  </a:tcPr>
                </a:tc>
              </a:tr>
              <a:tr h="575479">
                <a:tc>
                  <a:txBody>
                    <a:bodyPr/>
                    <a:lstStyle/>
                    <a:p>
                      <a:pPr algn="ctr"/>
                      <a:r>
                        <a:rPr lang="en-US">
                          <a:latin typeface="Consolas"/>
                          <a:cs typeface="Consolas"/>
                        </a:rPr>
                        <a:t>Cost</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1">
                        <a:lumMod val="85000"/>
                      </a:schemeClr>
                    </a:solidFill>
                  </a:tcPr>
                </a:tc>
                <a:tc>
                  <a:txBody>
                    <a:bodyPr/>
                    <a:lstStyle/>
                    <a:p>
                      <a:pPr algn="ctr"/>
                      <a:r>
                        <a:rPr lang="en-US">
                          <a:latin typeface="Consolas"/>
                          <a:cs typeface="Consolas"/>
                        </a:rPr>
                        <a:t>-10%</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1">
                        <a:lumMod val="85000"/>
                      </a:schemeClr>
                    </a:solidFill>
                  </a:tcPr>
                </a:tc>
                <a:tc>
                  <a:txBody>
                    <a:bodyPr/>
                    <a:lstStyle/>
                    <a:p>
                      <a:pPr algn="ctr"/>
                      <a:r>
                        <a:rPr lang="en-US">
                          <a:latin typeface="Consolas"/>
                          <a:cs typeface="Consolas"/>
                        </a:rPr>
                        <a:t>-26%</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1">
                        <a:lumMod val="85000"/>
                      </a:schemeClr>
                    </a:solidFill>
                  </a:tcPr>
                </a:tc>
                <a:tc>
                  <a:txBody>
                    <a:bodyPr/>
                    <a:lstStyle/>
                    <a:p>
                      <a:pPr algn="ctr"/>
                      <a:r>
                        <a:rPr lang="en-US">
                          <a:latin typeface="Consolas"/>
                          <a:cs typeface="Consolas"/>
                        </a:rPr>
                        <a:t>-70%</a:t>
                      </a:r>
                    </a:p>
                  </a:txBody>
                  <a:tcPr anchor="ctr">
                    <a:lnL w="28575" cap="flat" cmpd="sng" algn="ctr">
                      <a:solidFill>
                        <a:srgbClr val="808080"/>
                      </a:solidFill>
                      <a:prstDash val="solid"/>
                      <a:round/>
                      <a:headEnd type="none" w="med" len="med"/>
                      <a:tailEnd type="none" w="med" len="med"/>
                    </a:lnL>
                    <a:lnR w="28575" cap="flat" cmpd="sng" algn="ctr">
                      <a:solidFill>
                        <a:srgbClr val="808080"/>
                      </a:solidFill>
                      <a:prstDash val="solid"/>
                      <a:round/>
                      <a:headEnd type="none" w="med" len="med"/>
                      <a:tailEnd type="none" w="med" len="med"/>
                    </a:lnR>
                    <a:lnT w="28575" cap="flat" cmpd="sng" algn="ctr">
                      <a:solidFill>
                        <a:srgbClr val="808080"/>
                      </a:solidFill>
                      <a:prstDash val="solid"/>
                      <a:round/>
                      <a:headEnd type="none" w="med" len="med"/>
                      <a:tailEnd type="none" w="med" len="med"/>
                    </a:lnT>
                    <a:lnB w="28575" cap="flat" cmpd="sng" algn="ctr">
                      <a:solidFill>
                        <a:srgbClr val="808080"/>
                      </a:solidFill>
                      <a:prstDash val="solid"/>
                      <a:round/>
                      <a:headEnd type="none" w="med" len="med"/>
                      <a:tailEnd type="none" w="med" len="med"/>
                    </a:lnB>
                    <a:solidFill>
                      <a:schemeClr val="bg1">
                        <a:lumMod val="85000"/>
                      </a:schemeClr>
                    </a:solidFill>
                  </a:tcPr>
                </a:tc>
              </a:tr>
            </a:tbl>
          </a:graphicData>
        </a:graphic>
      </p:graphicFrame>
      <p:sp>
        <p:nvSpPr>
          <p:cNvPr id="5" name="TextBox 4"/>
          <p:cNvSpPr txBox="1"/>
          <p:nvPr/>
        </p:nvSpPr>
        <p:spPr>
          <a:xfrm>
            <a:off x="457201" y="1587500"/>
            <a:ext cx="8280399" cy="954107"/>
          </a:xfrm>
          <a:prstGeom prst="rect">
            <a:avLst/>
          </a:prstGeom>
          <a:noFill/>
        </p:spPr>
        <p:txBody>
          <a:bodyPr wrap="square" rtlCol="0">
            <a:spAutoFit/>
          </a:bodyPr>
          <a:lstStyle/>
          <a:p>
            <a:r>
              <a:rPr lang="en-US" sz="2800">
                <a:solidFill>
                  <a:srgbClr val="FFFFFF"/>
                </a:solidFill>
                <a:latin typeface="Gill Sans"/>
                <a:cs typeface="Gill Sans"/>
              </a:rPr>
              <a:t>From Dr. David Rico’s large-scale survey of Agile ROI data from case studies and white papers (2008):</a:t>
            </a:r>
          </a:p>
        </p:txBody>
      </p:sp>
      <p:sp>
        <p:nvSpPr>
          <p:cNvPr id="7" name="Rectangle 6"/>
          <p:cNvSpPr/>
          <p:nvPr/>
        </p:nvSpPr>
        <p:spPr>
          <a:xfrm>
            <a:off x="3149600" y="4013200"/>
            <a:ext cx="965200" cy="406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321300" y="4013200"/>
            <a:ext cx="965200" cy="406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353300" y="4000500"/>
            <a:ext cx="965200" cy="406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162300" y="4572000"/>
            <a:ext cx="965200" cy="406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194300" y="4622800"/>
            <a:ext cx="965200" cy="406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340600" y="4572000"/>
            <a:ext cx="965200" cy="406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08001" y="5308600"/>
            <a:ext cx="8280399" cy="400110"/>
          </a:xfrm>
          <a:prstGeom prst="rect">
            <a:avLst/>
          </a:prstGeom>
          <a:noFill/>
        </p:spPr>
        <p:txBody>
          <a:bodyPr wrap="square" rtlCol="0">
            <a:spAutoFit/>
          </a:bodyPr>
          <a:lstStyle/>
          <a:p>
            <a:r>
              <a:rPr lang="en-US" sz="2000">
                <a:solidFill>
                  <a:srgbClr val="FFFFFF"/>
                </a:solidFill>
                <a:latin typeface="Gill Sans"/>
                <a:cs typeface="Gill Sans"/>
              </a:rPr>
              <a:t>(Copy of study results provided as part of soft copy materials at end of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 name="Rectangle 45"/>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grpSp>
        <p:nvGrpSpPr>
          <p:cNvPr id="2" name="Group 44"/>
          <p:cNvGrpSpPr/>
          <p:nvPr/>
        </p:nvGrpSpPr>
        <p:grpSpPr>
          <a:xfrm>
            <a:off x="0" y="-88900"/>
            <a:ext cx="9144000" cy="6946900"/>
            <a:chOff x="0" y="-88900"/>
            <a:chExt cx="9144000" cy="6946900"/>
          </a:xfrm>
        </p:grpSpPr>
        <p:sp>
          <p:nvSpPr>
            <p:cNvPr id="4" name="Rectangle 3"/>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7" name="TextBox 6"/>
            <p:cNvSpPr txBox="1"/>
            <p:nvPr/>
          </p:nvSpPr>
          <p:spPr>
            <a:xfrm>
              <a:off x="165100" y="1355947"/>
              <a:ext cx="3217405" cy="738664"/>
            </a:xfrm>
            <a:prstGeom prst="rect">
              <a:avLst/>
            </a:prstGeom>
            <a:noFill/>
          </p:spPr>
          <p:txBody>
            <a:bodyPr wrap="square" rtlCol="0">
              <a:spAutoFit/>
            </a:bodyPr>
            <a:lstStyle/>
            <a:p>
              <a:r>
                <a:rPr lang="en-US">
                  <a:latin typeface="Gill Sans"/>
                  <a:cs typeface="Gill Sans"/>
                </a:rPr>
                <a:t>Product Backlog Item #1</a:t>
              </a:r>
              <a:endParaRPr lang="en-US" sz="3600">
                <a:latin typeface="Gill Sans"/>
                <a:cs typeface="Gill Sans"/>
              </a:endParaRPr>
            </a:p>
            <a:p>
              <a:r>
                <a:rPr lang="en-US" sz="2400">
                  <a:latin typeface="Gill Sans"/>
                  <a:cs typeface="Gill Sans"/>
                </a:rPr>
                <a:t>Make 10cm cube</a:t>
              </a:r>
            </a:p>
          </p:txBody>
        </p:sp>
        <p:sp>
          <p:nvSpPr>
            <p:cNvPr id="8" name="Rectangle 7"/>
            <p:cNvSpPr/>
            <p:nvPr/>
          </p:nvSpPr>
          <p:spPr>
            <a:xfrm>
              <a:off x="31709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103" name="TextBox 102"/>
            <p:cNvSpPr txBox="1"/>
            <p:nvPr/>
          </p:nvSpPr>
          <p:spPr>
            <a:xfrm>
              <a:off x="3599719" y="-88900"/>
              <a:ext cx="5544281" cy="523220"/>
            </a:xfrm>
            <a:prstGeom prst="rect">
              <a:avLst/>
            </a:prstGeom>
            <a:noFill/>
          </p:spPr>
          <p:txBody>
            <a:bodyPr wrap="none" rtlCol="0">
              <a:spAutoFit/>
            </a:bodyPr>
            <a:lstStyle/>
            <a:p>
              <a:r>
                <a:rPr lang="en-US" sz="2800">
                  <a:latin typeface="Gill Sans"/>
                  <a:cs typeface="Gill Sans"/>
                </a:rPr>
                <a:t>Available time in Sprint = 54 minutes</a:t>
              </a:r>
            </a:p>
          </p:txBody>
        </p:sp>
        <p:sp>
          <p:nvSpPr>
            <p:cNvPr id="114" name="Rectangle 113"/>
            <p:cNvSpPr/>
            <p:nvPr/>
          </p:nvSpPr>
          <p:spPr>
            <a:xfrm>
              <a:off x="41234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six 10x10cm squares</a:t>
              </a:r>
            </a:p>
          </p:txBody>
        </p:sp>
        <p:sp>
          <p:nvSpPr>
            <p:cNvPr id="115" name="Rectangle 114"/>
            <p:cNvSpPr/>
            <p:nvPr/>
          </p:nvSpPr>
          <p:spPr>
            <a:xfrm>
              <a:off x="31836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the six squares</a:t>
              </a:r>
            </a:p>
          </p:txBody>
        </p:sp>
        <p:sp>
          <p:nvSpPr>
            <p:cNvPr id="117" name="Rectangle 116"/>
            <p:cNvSpPr/>
            <p:nvPr/>
          </p:nvSpPr>
          <p:spPr>
            <a:xfrm>
              <a:off x="41234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squares together</a:t>
              </a:r>
            </a:p>
          </p:txBody>
        </p:sp>
        <p:sp>
          <p:nvSpPr>
            <p:cNvPr id="118" name="Rectangle 117"/>
            <p:cNvSpPr/>
            <p:nvPr/>
          </p:nvSpPr>
          <p:spPr>
            <a:xfrm>
              <a:off x="3183650" y="31481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20" name="TextBox 119"/>
            <p:cNvSpPr txBox="1"/>
            <p:nvPr/>
          </p:nvSpPr>
          <p:spPr>
            <a:xfrm>
              <a:off x="3785463" y="1879600"/>
              <a:ext cx="300082" cy="369332"/>
            </a:xfrm>
            <a:prstGeom prst="rect">
              <a:avLst/>
            </a:prstGeom>
            <a:noFill/>
          </p:spPr>
          <p:txBody>
            <a:bodyPr wrap="none" rtlCol="0">
              <a:spAutoFit/>
            </a:bodyPr>
            <a:lstStyle/>
            <a:p>
              <a:pPr algn="ctr"/>
              <a:r>
                <a:rPr lang="en-US">
                  <a:latin typeface="Gill Sans"/>
                  <a:cs typeface="Gill Sans"/>
                </a:rPr>
                <a:t>1</a:t>
              </a:r>
            </a:p>
          </p:txBody>
        </p:sp>
        <p:sp>
          <p:nvSpPr>
            <p:cNvPr id="121" name="TextBox 120"/>
            <p:cNvSpPr txBox="1"/>
            <p:nvPr/>
          </p:nvSpPr>
          <p:spPr>
            <a:xfrm>
              <a:off x="4737100" y="1879600"/>
              <a:ext cx="300082" cy="369332"/>
            </a:xfrm>
            <a:prstGeom prst="rect">
              <a:avLst/>
            </a:prstGeom>
            <a:noFill/>
          </p:spPr>
          <p:txBody>
            <a:bodyPr wrap="none" rtlCol="0">
              <a:spAutoFit/>
            </a:bodyPr>
            <a:lstStyle/>
            <a:p>
              <a:r>
                <a:rPr lang="en-US">
                  <a:latin typeface="Gill Sans"/>
                  <a:cs typeface="Gill Sans"/>
                </a:rPr>
                <a:t>3</a:t>
              </a:r>
            </a:p>
          </p:txBody>
        </p:sp>
        <p:sp>
          <p:nvSpPr>
            <p:cNvPr id="122" name="TextBox 121"/>
            <p:cNvSpPr txBox="1"/>
            <p:nvPr/>
          </p:nvSpPr>
          <p:spPr>
            <a:xfrm>
              <a:off x="3771900" y="2755900"/>
              <a:ext cx="300082" cy="369332"/>
            </a:xfrm>
            <a:prstGeom prst="rect">
              <a:avLst/>
            </a:prstGeom>
            <a:noFill/>
          </p:spPr>
          <p:txBody>
            <a:bodyPr wrap="none" rtlCol="0">
              <a:spAutoFit/>
            </a:bodyPr>
            <a:lstStyle/>
            <a:p>
              <a:r>
                <a:rPr lang="en-US">
                  <a:latin typeface="Gill Sans"/>
                  <a:cs typeface="Gill Sans"/>
                </a:rPr>
                <a:t>5</a:t>
              </a:r>
            </a:p>
          </p:txBody>
        </p:sp>
        <p:sp>
          <p:nvSpPr>
            <p:cNvPr id="123" name="TextBox 122"/>
            <p:cNvSpPr txBox="1"/>
            <p:nvPr/>
          </p:nvSpPr>
          <p:spPr>
            <a:xfrm>
              <a:off x="4737100" y="2755900"/>
              <a:ext cx="300082" cy="369332"/>
            </a:xfrm>
            <a:prstGeom prst="rect">
              <a:avLst/>
            </a:prstGeom>
            <a:noFill/>
          </p:spPr>
          <p:txBody>
            <a:bodyPr wrap="none" rtlCol="0">
              <a:spAutoFit/>
            </a:bodyPr>
            <a:lstStyle/>
            <a:p>
              <a:r>
                <a:rPr lang="en-US">
                  <a:latin typeface="Gill Sans"/>
                  <a:cs typeface="Gill Sans"/>
                </a:rPr>
                <a:t>5</a:t>
              </a:r>
            </a:p>
          </p:txBody>
        </p:sp>
        <p:sp>
          <p:nvSpPr>
            <p:cNvPr id="124" name="TextBox 123"/>
            <p:cNvSpPr txBox="1"/>
            <p:nvPr/>
          </p:nvSpPr>
          <p:spPr>
            <a:xfrm>
              <a:off x="3771900" y="3632200"/>
              <a:ext cx="300082" cy="369332"/>
            </a:xfrm>
            <a:prstGeom prst="rect">
              <a:avLst/>
            </a:prstGeom>
            <a:noFill/>
          </p:spPr>
          <p:txBody>
            <a:bodyPr wrap="none" rtlCol="0">
              <a:spAutoFit/>
            </a:bodyPr>
            <a:lstStyle/>
            <a:p>
              <a:r>
                <a:rPr lang="en-US">
                  <a:latin typeface="Gill Sans"/>
                  <a:cs typeface="Gill Sans"/>
                </a:rPr>
                <a:t>2</a:t>
              </a:r>
            </a:p>
          </p:txBody>
        </p:sp>
        <p:sp>
          <p:nvSpPr>
            <p:cNvPr id="125" name="TextBox 124"/>
            <p:cNvSpPr txBox="1"/>
            <p:nvPr/>
          </p:nvSpPr>
          <p:spPr>
            <a:xfrm>
              <a:off x="4641119" y="317500"/>
              <a:ext cx="4494765" cy="523220"/>
            </a:xfrm>
            <a:prstGeom prst="rect">
              <a:avLst/>
            </a:prstGeom>
            <a:noFill/>
          </p:spPr>
          <p:txBody>
            <a:bodyPr wrap="none" rtlCol="0">
              <a:spAutoFit/>
            </a:bodyPr>
            <a:lstStyle/>
            <a:p>
              <a:r>
                <a:rPr lang="en-US" sz="2800">
                  <a:latin typeface="Gill Sans"/>
                  <a:cs typeface="Gill Sans"/>
                </a:rPr>
                <a:t>Allocated so far = 50 minutes</a:t>
              </a:r>
            </a:p>
          </p:txBody>
        </p:sp>
        <p:sp>
          <p:nvSpPr>
            <p:cNvPr id="92" name="TextBox 91"/>
            <p:cNvSpPr txBox="1"/>
            <p:nvPr/>
          </p:nvSpPr>
          <p:spPr>
            <a:xfrm>
              <a:off x="3157443" y="847947"/>
              <a:ext cx="1692441" cy="461665"/>
            </a:xfrm>
            <a:prstGeom prst="rect">
              <a:avLst/>
            </a:prstGeom>
            <a:noFill/>
          </p:spPr>
          <p:txBody>
            <a:bodyPr wrap="none" rtlCol="0">
              <a:spAutoFit/>
            </a:bodyPr>
            <a:lstStyle/>
            <a:p>
              <a:pPr algn="ctr"/>
              <a:r>
                <a:rPr lang="en-US" sz="2400">
                  <a:latin typeface="Gill Sans"/>
                  <a:cs typeface="Gill Sans"/>
                </a:rPr>
                <a:t>Not Started</a:t>
              </a:r>
            </a:p>
          </p:txBody>
        </p:sp>
        <p:sp>
          <p:nvSpPr>
            <p:cNvPr id="94" name="TextBox 93"/>
            <p:cNvSpPr txBox="1"/>
            <p:nvPr/>
          </p:nvSpPr>
          <p:spPr>
            <a:xfrm>
              <a:off x="5388731" y="860647"/>
              <a:ext cx="1573267" cy="461665"/>
            </a:xfrm>
            <a:prstGeom prst="rect">
              <a:avLst/>
            </a:prstGeom>
            <a:noFill/>
          </p:spPr>
          <p:txBody>
            <a:bodyPr wrap="none" rtlCol="0">
              <a:spAutoFit/>
            </a:bodyPr>
            <a:lstStyle/>
            <a:p>
              <a:pPr algn="ctr"/>
              <a:r>
                <a:rPr lang="en-US" sz="2400">
                  <a:latin typeface="Gill Sans"/>
                  <a:cs typeface="Gill Sans"/>
                </a:rPr>
                <a:t>In Progress</a:t>
              </a:r>
            </a:p>
          </p:txBody>
        </p:sp>
        <p:sp>
          <p:nvSpPr>
            <p:cNvPr id="96" name="TextBox 95"/>
            <p:cNvSpPr txBox="1"/>
            <p:nvPr/>
          </p:nvSpPr>
          <p:spPr>
            <a:xfrm>
              <a:off x="7852948" y="860647"/>
              <a:ext cx="886631" cy="461665"/>
            </a:xfrm>
            <a:prstGeom prst="rect">
              <a:avLst/>
            </a:prstGeom>
            <a:noFill/>
          </p:spPr>
          <p:txBody>
            <a:bodyPr wrap="none" rtlCol="0">
              <a:spAutoFit/>
            </a:bodyPr>
            <a:lstStyle/>
            <a:p>
              <a:pPr algn="ctr"/>
              <a:r>
                <a:rPr lang="en-US" sz="2400">
                  <a:latin typeface="Gill Sans"/>
                  <a:cs typeface="Gill Sans"/>
                </a:rPr>
                <a:t>Done</a:t>
              </a:r>
            </a:p>
          </p:txBody>
        </p:sp>
        <p:grpSp>
          <p:nvGrpSpPr>
            <p:cNvPr id="3" name="Group 128"/>
            <p:cNvGrpSpPr/>
            <p:nvPr/>
          </p:nvGrpSpPr>
          <p:grpSpPr>
            <a:xfrm>
              <a:off x="3035300" y="889000"/>
              <a:ext cx="4203700" cy="5791200"/>
              <a:chOff x="3035300" y="1066800"/>
              <a:chExt cx="4203700" cy="5054600"/>
            </a:xfrm>
          </p:grpSpPr>
          <p:cxnSp>
            <p:nvCxnSpPr>
              <p:cNvPr id="82" name="Straight Connector 81"/>
              <p:cNvCxnSpPr/>
              <p:nvPr/>
            </p:nvCxnSpPr>
            <p:spPr>
              <a:xfrm rot="16200000" flipH="1">
                <a:off x="46926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flipH="1">
                <a:off x="26098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flipH="1">
                <a:off x="5270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 name="Group 130"/>
            <p:cNvGrpSpPr/>
            <p:nvPr/>
          </p:nvGrpSpPr>
          <p:grpSpPr>
            <a:xfrm>
              <a:off x="0" y="889000"/>
              <a:ext cx="9144000" cy="420688"/>
              <a:chOff x="152400" y="1066800"/>
              <a:chExt cx="8991600" cy="420688"/>
            </a:xfrm>
          </p:grpSpPr>
          <p:cxnSp>
            <p:nvCxnSpPr>
              <p:cNvPr id="98" name="Straight Connector 97"/>
              <p:cNvCxnSpPr/>
              <p:nvPr/>
            </p:nvCxnSpPr>
            <p:spPr>
              <a:xfrm>
                <a:off x="152400" y="14732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152400" y="10668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2" name="TextBox 131"/>
            <p:cNvSpPr txBox="1"/>
            <p:nvPr/>
          </p:nvSpPr>
          <p:spPr>
            <a:xfrm>
              <a:off x="190501" y="2633136"/>
              <a:ext cx="2739828" cy="646331"/>
            </a:xfrm>
            <a:prstGeom prst="rect">
              <a:avLst/>
            </a:prstGeom>
            <a:noFill/>
          </p:spPr>
          <p:txBody>
            <a:bodyPr wrap="none" rtlCol="0">
              <a:spAutoFit/>
            </a:bodyPr>
            <a:lstStyle/>
            <a:p>
              <a:r>
                <a:rPr lang="en-US" sz="3600">
                  <a:latin typeface="Gill Sans"/>
                  <a:cs typeface="Gill Sans"/>
                </a:rPr>
                <a:t>Total: 16 mins</a:t>
              </a:r>
            </a:p>
          </p:txBody>
        </p:sp>
        <p:cxnSp>
          <p:nvCxnSpPr>
            <p:cNvPr id="137" name="Straight Connector 136"/>
            <p:cNvCxnSpPr/>
            <p:nvPr/>
          </p:nvCxnSpPr>
          <p:spPr>
            <a:xfrm>
              <a:off x="0" y="40640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165100" y="4073747"/>
              <a:ext cx="3217405" cy="1107996"/>
            </a:xfrm>
            <a:prstGeom prst="rect">
              <a:avLst/>
            </a:prstGeom>
            <a:noFill/>
          </p:spPr>
          <p:txBody>
            <a:bodyPr wrap="square" rtlCol="0">
              <a:spAutoFit/>
            </a:bodyPr>
            <a:lstStyle/>
            <a:p>
              <a:r>
                <a:rPr lang="en-US">
                  <a:latin typeface="Gill Sans"/>
                  <a:cs typeface="Gill Sans"/>
                </a:rPr>
                <a:t>Product Backlog Item #2</a:t>
              </a:r>
              <a:endParaRPr lang="en-US" sz="3600">
                <a:latin typeface="Gill Sans"/>
                <a:cs typeface="Gill Sans"/>
              </a:endParaRPr>
            </a:p>
            <a:p>
              <a:r>
                <a:rPr lang="en-US" sz="2400">
                  <a:latin typeface="Gill Sans"/>
                  <a:cs typeface="Gill Sans"/>
                </a:rPr>
                <a:t>Make Square-based Pyramid</a:t>
              </a:r>
            </a:p>
          </p:txBody>
        </p:sp>
        <p:sp>
          <p:nvSpPr>
            <p:cNvPr id="139" name="Rectangle 138"/>
            <p:cNvSpPr/>
            <p:nvPr/>
          </p:nvSpPr>
          <p:spPr>
            <a:xfrm>
              <a:off x="31836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four 10x15x15 triangles</a:t>
              </a:r>
            </a:p>
          </p:txBody>
        </p:sp>
        <p:sp>
          <p:nvSpPr>
            <p:cNvPr id="140" name="Rectangle 139"/>
            <p:cNvSpPr/>
            <p:nvPr/>
          </p:nvSpPr>
          <p:spPr>
            <a:xfrm>
              <a:off x="41234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one 10x10cm square</a:t>
              </a:r>
            </a:p>
          </p:txBody>
        </p:sp>
        <p:sp>
          <p:nvSpPr>
            <p:cNvPr id="141" name="Rectangle 140"/>
            <p:cNvSpPr/>
            <p:nvPr/>
          </p:nvSpPr>
          <p:spPr>
            <a:xfrm>
              <a:off x="31963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pieces</a:t>
              </a:r>
            </a:p>
          </p:txBody>
        </p:sp>
        <p:sp>
          <p:nvSpPr>
            <p:cNvPr id="143" name="Rectangle 142"/>
            <p:cNvSpPr/>
            <p:nvPr/>
          </p:nvSpPr>
          <p:spPr>
            <a:xfrm>
              <a:off x="41361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pieces together</a:t>
              </a:r>
            </a:p>
          </p:txBody>
        </p:sp>
        <p:sp>
          <p:nvSpPr>
            <p:cNvPr id="144" name="TextBox 143"/>
            <p:cNvSpPr txBox="1"/>
            <p:nvPr/>
          </p:nvSpPr>
          <p:spPr>
            <a:xfrm>
              <a:off x="3785463" y="4673600"/>
              <a:ext cx="300082" cy="369332"/>
            </a:xfrm>
            <a:prstGeom prst="rect">
              <a:avLst/>
            </a:prstGeom>
            <a:noFill/>
          </p:spPr>
          <p:txBody>
            <a:bodyPr wrap="none" rtlCol="0">
              <a:spAutoFit/>
            </a:bodyPr>
            <a:lstStyle/>
            <a:p>
              <a:pPr algn="ctr"/>
              <a:r>
                <a:rPr lang="en-US">
                  <a:latin typeface="Gill Sans"/>
                  <a:cs typeface="Gill Sans"/>
                </a:rPr>
                <a:t>6</a:t>
              </a:r>
            </a:p>
          </p:txBody>
        </p:sp>
        <p:sp>
          <p:nvSpPr>
            <p:cNvPr id="145" name="TextBox 144"/>
            <p:cNvSpPr txBox="1"/>
            <p:nvPr/>
          </p:nvSpPr>
          <p:spPr>
            <a:xfrm>
              <a:off x="4737100" y="4673600"/>
              <a:ext cx="300082" cy="369332"/>
            </a:xfrm>
            <a:prstGeom prst="rect">
              <a:avLst/>
            </a:prstGeom>
            <a:noFill/>
          </p:spPr>
          <p:txBody>
            <a:bodyPr wrap="none" rtlCol="0">
              <a:spAutoFit/>
            </a:bodyPr>
            <a:lstStyle/>
            <a:p>
              <a:r>
                <a:rPr lang="en-US">
                  <a:latin typeface="Gill Sans"/>
                  <a:cs typeface="Gill Sans"/>
                </a:rPr>
                <a:t>2</a:t>
              </a:r>
            </a:p>
          </p:txBody>
        </p:sp>
        <p:sp>
          <p:nvSpPr>
            <p:cNvPr id="146" name="TextBox 145"/>
            <p:cNvSpPr txBox="1"/>
            <p:nvPr/>
          </p:nvSpPr>
          <p:spPr>
            <a:xfrm>
              <a:off x="3771900" y="5562600"/>
              <a:ext cx="300082" cy="369332"/>
            </a:xfrm>
            <a:prstGeom prst="rect">
              <a:avLst/>
            </a:prstGeom>
            <a:noFill/>
          </p:spPr>
          <p:txBody>
            <a:bodyPr wrap="none" rtlCol="0">
              <a:spAutoFit/>
            </a:bodyPr>
            <a:lstStyle/>
            <a:p>
              <a:r>
                <a:rPr lang="en-US">
                  <a:latin typeface="Gill Sans"/>
                  <a:cs typeface="Gill Sans"/>
                </a:rPr>
                <a:t>6</a:t>
              </a:r>
            </a:p>
          </p:txBody>
        </p:sp>
        <p:sp>
          <p:nvSpPr>
            <p:cNvPr id="147" name="TextBox 146"/>
            <p:cNvSpPr txBox="1"/>
            <p:nvPr/>
          </p:nvSpPr>
          <p:spPr>
            <a:xfrm>
              <a:off x="4737100" y="5562600"/>
              <a:ext cx="300082" cy="369332"/>
            </a:xfrm>
            <a:prstGeom prst="rect">
              <a:avLst/>
            </a:prstGeom>
            <a:noFill/>
          </p:spPr>
          <p:txBody>
            <a:bodyPr wrap="none" rtlCol="0">
              <a:spAutoFit/>
            </a:bodyPr>
            <a:lstStyle/>
            <a:p>
              <a:r>
                <a:rPr lang="en-US">
                  <a:latin typeface="Gill Sans"/>
                  <a:cs typeface="Gill Sans"/>
                </a:rPr>
                <a:t>5</a:t>
              </a:r>
            </a:p>
          </p:txBody>
        </p:sp>
        <p:sp>
          <p:nvSpPr>
            <p:cNvPr id="148" name="Rectangle 147"/>
            <p:cNvSpPr/>
            <p:nvPr/>
          </p:nvSpPr>
          <p:spPr>
            <a:xfrm>
              <a:off x="3209050" y="5967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50" name="TextBox 149"/>
            <p:cNvSpPr txBox="1"/>
            <p:nvPr/>
          </p:nvSpPr>
          <p:spPr>
            <a:xfrm>
              <a:off x="3784600" y="6451600"/>
              <a:ext cx="300082" cy="369332"/>
            </a:xfrm>
            <a:prstGeom prst="rect">
              <a:avLst/>
            </a:prstGeom>
            <a:noFill/>
          </p:spPr>
          <p:txBody>
            <a:bodyPr wrap="none" rtlCol="0">
              <a:spAutoFit/>
            </a:bodyPr>
            <a:lstStyle/>
            <a:p>
              <a:r>
                <a:rPr lang="en-US">
                  <a:latin typeface="Gill Sans"/>
                  <a:cs typeface="Gill Sans"/>
                </a:rPr>
                <a:t>2</a:t>
              </a:r>
            </a:p>
          </p:txBody>
        </p:sp>
        <p:sp>
          <p:nvSpPr>
            <p:cNvPr id="152" name="TextBox 151"/>
            <p:cNvSpPr txBox="1"/>
            <p:nvPr/>
          </p:nvSpPr>
          <p:spPr>
            <a:xfrm>
              <a:off x="190501" y="5592236"/>
              <a:ext cx="2739828" cy="646331"/>
            </a:xfrm>
            <a:prstGeom prst="rect">
              <a:avLst/>
            </a:prstGeom>
            <a:noFill/>
          </p:spPr>
          <p:txBody>
            <a:bodyPr wrap="none" rtlCol="0">
              <a:spAutoFit/>
            </a:bodyPr>
            <a:lstStyle/>
            <a:p>
              <a:r>
                <a:rPr lang="en-US" sz="3600">
                  <a:latin typeface="Gill Sans"/>
                  <a:cs typeface="Gill Sans"/>
                </a:rPr>
                <a:t>Total: 19 mins</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1111E-6 -1.11111E-6 L -0.00139 0.72407 " pathEditMode="relative" ptsTypes="A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grpSp>
        <p:nvGrpSpPr>
          <p:cNvPr id="49" name="Group 48"/>
          <p:cNvGrpSpPr/>
          <p:nvPr/>
        </p:nvGrpSpPr>
        <p:grpSpPr>
          <a:xfrm>
            <a:off x="2175107" y="0"/>
            <a:ext cx="4708294" cy="4775200"/>
            <a:chOff x="1435100" y="0"/>
            <a:chExt cx="5537200" cy="5397500"/>
          </a:xfrm>
        </p:grpSpPr>
        <p:sp>
          <p:nvSpPr>
            <p:cNvPr id="50" name="Rectangle 49"/>
            <p:cNvSpPr/>
            <p:nvPr/>
          </p:nvSpPr>
          <p:spPr>
            <a:xfrm>
              <a:off x="1435100" y="0"/>
              <a:ext cx="5537200" cy="53975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Box 249"/>
            <p:cNvSpPr txBox="1">
              <a:spLocks noChangeArrowheads="1"/>
            </p:cNvSpPr>
            <p:nvPr/>
          </p:nvSpPr>
          <p:spPr bwMode="auto">
            <a:xfrm rot="16200000">
              <a:off x="-358036" y="2454268"/>
              <a:ext cx="4330698" cy="361962"/>
            </a:xfrm>
            <a:prstGeom prst="rect">
              <a:avLst/>
            </a:prstGeom>
            <a:noFill/>
            <a:ln w="9525">
              <a:noFill/>
              <a:miter lim="800000"/>
              <a:headEnd/>
              <a:tailEnd/>
            </a:ln>
            <a:effectLst/>
          </p:spPr>
          <p:txBody>
            <a:bodyPr wrap="square">
              <a:prstTxWarp prst="textNoShape">
                <a:avLst/>
              </a:prstTxWarp>
              <a:spAutoFit/>
            </a:bodyPr>
            <a:lstStyle/>
            <a:p>
              <a:pPr algn="ctr"/>
              <a:r>
                <a:rPr lang="en-US" sz="1400">
                  <a:latin typeface="Gill Sans"/>
                  <a:cs typeface="Gill Sans"/>
                </a:rPr>
                <a:t>TOTAL MINUTES OF WORK </a:t>
              </a:r>
              <a:r>
                <a:rPr lang="en-US" sz="1400" u="sng">
                  <a:latin typeface="Gill Sans"/>
                  <a:cs typeface="Gill Sans"/>
                </a:rPr>
                <a:t>LEFT TO DO</a:t>
              </a:r>
            </a:p>
          </p:txBody>
        </p:sp>
        <p:sp>
          <p:nvSpPr>
            <p:cNvPr id="52" name="Line 198"/>
            <p:cNvSpPr>
              <a:spLocks noChangeShapeType="1"/>
            </p:cNvSpPr>
            <p:nvPr/>
          </p:nvSpPr>
          <p:spPr bwMode="auto">
            <a:xfrm>
              <a:off x="2343274" y="519279"/>
              <a:ext cx="7215" cy="425617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53" name="Line 755"/>
            <p:cNvSpPr>
              <a:spLocks noChangeShapeType="1"/>
            </p:cNvSpPr>
            <p:nvPr/>
          </p:nvSpPr>
          <p:spPr bwMode="auto">
            <a:xfrm>
              <a:off x="3693772" y="519279"/>
              <a:ext cx="7215" cy="425617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54" name="Line 756"/>
            <p:cNvSpPr>
              <a:spLocks noChangeShapeType="1"/>
            </p:cNvSpPr>
            <p:nvPr/>
          </p:nvSpPr>
          <p:spPr bwMode="auto">
            <a:xfrm>
              <a:off x="5041864" y="519279"/>
              <a:ext cx="7215" cy="425617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55" name="Line 757"/>
            <p:cNvSpPr>
              <a:spLocks noChangeShapeType="1"/>
            </p:cNvSpPr>
            <p:nvPr/>
          </p:nvSpPr>
          <p:spPr bwMode="auto">
            <a:xfrm>
              <a:off x="6405589" y="519279"/>
              <a:ext cx="7215" cy="425617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56" name="Text Box 242"/>
            <p:cNvSpPr txBox="1">
              <a:spLocks noChangeArrowheads="1"/>
            </p:cNvSpPr>
            <p:nvPr/>
          </p:nvSpPr>
          <p:spPr bwMode="auto">
            <a:xfrm>
              <a:off x="1755356" y="4793748"/>
              <a:ext cx="1224838" cy="558936"/>
            </a:xfrm>
            <a:prstGeom prst="rect">
              <a:avLst/>
            </a:prstGeom>
            <a:noFill/>
            <a:ln w="9525">
              <a:noFill/>
              <a:miter lim="800000"/>
              <a:headEnd/>
              <a:tailEnd/>
            </a:ln>
            <a:effectLst/>
          </p:spPr>
          <p:txBody>
            <a:bodyPr wrap="square">
              <a:prstTxWarp prst="textNoShape">
                <a:avLst/>
              </a:prstTxWarp>
              <a:spAutoFit/>
            </a:bodyPr>
            <a:lstStyle/>
            <a:p>
              <a:pPr algn="ctr">
                <a:lnSpc>
                  <a:spcPct val="80000"/>
                </a:lnSpc>
              </a:pPr>
              <a:r>
                <a:rPr lang="en-US" sz="1600">
                  <a:latin typeface="Gill Sans"/>
                  <a:cs typeface="Gill Sans"/>
                </a:rPr>
                <a:t>Initial</a:t>
              </a:r>
              <a:br>
                <a:rPr lang="en-US" sz="1600">
                  <a:latin typeface="Gill Sans"/>
                  <a:cs typeface="Gill Sans"/>
                </a:rPr>
              </a:br>
              <a:r>
                <a:rPr lang="en-US" sz="1600">
                  <a:latin typeface="Gill Sans"/>
                  <a:cs typeface="Gill Sans"/>
                </a:rPr>
                <a:t>Estimate</a:t>
              </a:r>
            </a:p>
          </p:txBody>
        </p:sp>
        <p:sp>
          <p:nvSpPr>
            <p:cNvPr id="57" name="Text Box 243"/>
            <p:cNvSpPr txBox="1">
              <a:spLocks noChangeArrowheads="1"/>
            </p:cNvSpPr>
            <p:nvPr/>
          </p:nvSpPr>
          <p:spPr bwMode="auto">
            <a:xfrm>
              <a:off x="3236442" y="4772953"/>
              <a:ext cx="943026" cy="382674"/>
            </a:xfrm>
            <a:prstGeom prst="rect">
              <a:avLst/>
            </a:prstGeom>
            <a:noFill/>
            <a:ln w="9525">
              <a:noFill/>
              <a:miter lim="800000"/>
              <a:headEnd/>
              <a:tailEnd/>
            </a:ln>
            <a:effectLst/>
          </p:spPr>
          <p:txBody>
            <a:bodyPr wrap="square">
              <a:prstTxWarp prst="textNoShape">
                <a:avLst/>
              </a:prstTxWarp>
              <a:spAutoFit/>
            </a:bodyPr>
            <a:lstStyle/>
            <a:p>
              <a:pPr algn="ctr"/>
              <a:r>
                <a:rPr lang="en-US" sz="1600">
                  <a:latin typeface="Gill Sans"/>
                  <a:cs typeface="Gill Sans"/>
                </a:rPr>
                <a:t>Day 1</a:t>
              </a:r>
            </a:p>
          </p:txBody>
        </p:sp>
        <p:sp>
          <p:nvSpPr>
            <p:cNvPr id="58" name="Text Box 244"/>
            <p:cNvSpPr txBox="1">
              <a:spLocks noChangeArrowheads="1"/>
            </p:cNvSpPr>
            <p:nvPr/>
          </p:nvSpPr>
          <p:spPr bwMode="auto">
            <a:xfrm>
              <a:off x="4583333" y="4777112"/>
              <a:ext cx="943026" cy="382674"/>
            </a:xfrm>
            <a:prstGeom prst="rect">
              <a:avLst/>
            </a:prstGeom>
            <a:noFill/>
            <a:ln w="9525">
              <a:noFill/>
              <a:miter lim="800000"/>
              <a:headEnd/>
              <a:tailEnd/>
            </a:ln>
            <a:effectLst/>
          </p:spPr>
          <p:txBody>
            <a:bodyPr wrap="square">
              <a:prstTxWarp prst="textNoShape">
                <a:avLst/>
              </a:prstTxWarp>
              <a:spAutoFit/>
            </a:bodyPr>
            <a:lstStyle/>
            <a:p>
              <a:pPr algn="ctr"/>
              <a:r>
                <a:rPr lang="en-US" sz="1600">
                  <a:latin typeface="Gill Sans"/>
                  <a:cs typeface="Gill Sans"/>
                </a:rPr>
                <a:t>Day 2</a:t>
              </a:r>
            </a:p>
          </p:txBody>
        </p:sp>
        <p:sp>
          <p:nvSpPr>
            <p:cNvPr id="59" name="Rectangle 58"/>
            <p:cNvSpPr>
              <a:spLocks noChangeArrowheads="1"/>
            </p:cNvSpPr>
            <p:nvPr/>
          </p:nvSpPr>
          <p:spPr bwMode="auto">
            <a:xfrm>
              <a:off x="2219409" y="4224805"/>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60" name="Line 195"/>
            <p:cNvSpPr>
              <a:spLocks noChangeShapeType="1"/>
            </p:cNvSpPr>
            <p:nvPr/>
          </p:nvSpPr>
          <p:spPr bwMode="auto">
            <a:xfrm>
              <a:off x="2219409" y="4224805"/>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61" name="Line 196"/>
            <p:cNvSpPr>
              <a:spLocks noChangeShapeType="1"/>
            </p:cNvSpPr>
            <p:nvPr/>
          </p:nvSpPr>
          <p:spPr bwMode="auto">
            <a:xfrm>
              <a:off x="2219409" y="4472595"/>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62" name="Line 547"/>
            <p:cNvSpPr>
              <a:spLocks noChangeShapeType="1"/>
            </p:cNvSpPr>
            <p:nvPr/>
          </p:nvSpPr>
          <p:spPr bwMode="auto">
            <a:xfrm>
              <a:off x="2268714" y="4214600"/>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63" name="Rectangle 9"/>
            <p:cNvSpPr>
              <a:spLocks noChangeArrowheads="1"/>
            </p:cNvSpPr>
            <p:nvPr/>
          </p:nvSpPr>
          <p:spPr bwMode="auto">
            <a:xfrm>
              <a:off x="2219409" y="2990225"/>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64" name="Rectangle 16"/>
            <p:cNvSpPr>
              <a:spLocks noChangeArrowheads="1"/>
            </p:cNvSpPr>
            <p:nvPr/>
          </p:nvSpPr>
          <p:spPr bwMode="auto">
            <a:xfrm>
              <a:off x="2219409" y="2740977"/>
              <a:ext cx="390838" cy="249247"/>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65" name="Rectangle 23"/>
            <p:cNvSpPr>
              <a:spLocks noChangeArrowheads="1"/>
            </p:cNvSpPr>
            <p:nvPr/>
          </p:nvSpPr>
          <p:spPr bwMode="auto">
            <a:xfrm>
              <a:off x="2219409" y="2494643"/>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66" name="Rectangle 30"/>
            <p:cNvSpPr>
              <a:spLocks noChangeArrowheads="1"/>
            </p:cNvSpPr>
            <p:nvPr/>
          </p:nvSpPr>
          <p:spPr bwMode="auto">
            <a:xfrm>
              <a:off x="2219409" y="2246853"/>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67" name="Rectangle 37"/>
            <p:cNvSpPr>
              <a:spLocks noChangeArrowheads="1"/>
            </p:cNvSpPr>
            <p:nvPr/>
          </p:nvSpPr>
          <p:spPr bwMode="auto">
            <a:xfrm>
              <a:off x="2219409" y="2000521"/>
              <a:ext cx="390838" cy="24633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68" name="Rectangle 44"/>
            <p:cNvSpPr>
              <a:spLocks noChangeArrowheads="1"/>
            </p:cNvSpPr>
            <p:nvPr/>
          </p:nvSpPr>
          <p:spPr bwMode="auto">
            <a:xfrm>
              <a:off x="2219409" y="1752730"/>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69" name="Rectangle 46"/>
            <p:cNvSpPr>
              <a:spLocks noChangeArrowheads="1"/>
            </p:cNvSpPr>
            <p:nvPr/>
          </p:nvSpPr>
          <p:spPr bwMode="auto">
            <a:xfrm>
              <a:off x="5150096" y="4472595"/>
              <a:ext cx="634962"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000">
                <a:latin typeface="Gill Sans"/>
                <a:cs typeface="Gill Sans"/>
              </a:endParaRPr>
            </a:p>
          </p:txBody>
        </p:sp>
        <p:sp>
          <p:nvSpPr>
            <p:cNvPr id="70" name="Rectangle 47"/>
            <p:cNvSpPr>
              <a:spLocks noChangeArrowheads="1"/>
            </p:cNvSpPr>
            <p:nvPr/>
          </p:nvSpPr>
          <p:spPr bwMode="auto">
            <a:xfrm>
              <a:off x="4516336" y="4472595"/>
              <a:ext cx="633759"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000">
                <a:latin typeface="Gill Sans"/>
                <a:cs typeface="Gill Sans"/>
              </a:endParaRPr>
            </a:p>
          </p:txBody>
        </p:sp>
        <p:sp>
          <p:nvSpPr>
            <p:cNvPr id="71" name="Rectangle 48"/>
            <p:cNvSpPr>
              <a:spLocks noChangeArrowheads="1"/>
            </p:cNvSpPr>
            <p:nvPr/>
          </p:nvSpPr>
          <p:spPr bwMode="auto">
            <a:xfrm>
              <a:off x="3878969" y="4472595"/>
              <a:ext cx="637367"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000">
                <a:latin typeface="Gill Sans"/>
                <a:cs typeface="Gill Sans"/>
              </a:endParaRPr>
            </a:p>
          </p:txBody>
        </p:sp>
        <p:sp>
          <p:nvSpPr>
            <p:cNvPr id="72" name="Rectangle 49"/>
            <p:cNvSpPr>
              <a:spLocks noChangeArrowheads="1"/>
            </p:cNvSpPr>
            <p:nvPr/>
          </p:nvSpPr>
          <p:spPr bwMode="auto">
            <a:xfrm>
              <a:off x="3245209" y="4472595"/>
              <a:ext cx="633760"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000">
                <a:latin typeface="Gill Sans"/>
                <a:cs typeface="Gill Sans"/>
              </a:endParaRPr>
            </a:p>
          </p:txBody>
        </p:sp>
        <p:sp>
          <p:nvSpPr>
            <p:cNvPr id="73" name="Rectangle 50"/>
            <p:cNvSpPr>
              <a:spLocks noChangeArrowheads="1"/>
            </p:cNvSpPr>
            <p:nvPr/>
          </p:nvSpPr>
          <p:spPr bwMode="auto">
            <a:xfrm>
              <a:off x="2610247" y="4472595"/>
              <a:ext cx="634962"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000">
                <a:latin typeface="Gill Sans"/>
                <a:cs typeface="Gill Sans"/>
              </a:endParaRPr>
            </a:p>
          </p:txBody>
        </p:sp>
        <p:sp>
          <p:nvSpPr>
            <p:cNvPr id="74" name="Rectangle 51"/>
            <p:cNvSpPr>
              <a:spLocks noChangeArrowheads="1"/>
            </p:cNvSpPr>
            <p:nvPr/>
          </p:nvSpPr>
          <p:spPr bwMode="auto">
            <a:xfrm>
              <a:off x="2219409" y="4472595"/>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75" name="Rectangle 65"/>
            <p:cNvSpPr>
              <a:spLocks noChangeArrowheads="1"/>
            </p:cNvSpPr>
            <p:nvPr/>
          </p:nvSpPr>
          <p:spPr bwMode="auto">
            <a:xfrm>
              <a:off x="2219409" y="3978471"/>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76" name="Rectangle 72"/>
            <p:cNvSpPr>
              <a:spLocks noChangeArrowheads="1"/>
            </p:cNvSpPr>
            <p:nvPr/>
          </p:nvSpPr>
          <p:spPr bwMode="auto">
            <a:xfrm>
              <a:off x="2219409" y="3732138"/>
              <a:ext cx="390838" cy="24633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77" name="Rectangle 79"/>
            <p:cNvSpPr>
              <a:spLocks noChangeArrowheads="1"/>
            </p:cNvSpPr>
            <p:nvPr/>
          </p:nvSpPr>
          <p:spPr bwMode="auto">
            <a:xfrm>
              <a:off x="2219409" y="3484349"/>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78" name="Rectangle 86"/>
            <p:cNvSpPr>
              <a:spLocks noChangeArrowheads="1"/>
            </p:cNvSpPr>
            <p:nvPr/>
          </p:nvSpPr>
          <p:spPr bwMode="auto">
            <a:xfrm>
              <a:off x="2219409" y="3236557"/>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79" name="Rectangle 93"/>
            <p:cNvSpPr>
              <a:spLocks noChangeArrowheads="1"/>
            </p:cNvSpPr>
            <p:nvPr/>
          </p:nvSpPr>
          <p:spPr bwMode="auto">
            <a:xfrm>
              <a:off x="2219409" y="1506397"/>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80" name="Rectangle 100"/>
            <p:cNvSpPr>
              <a:spLocks noChangeArrowheads="1"/>
            </p:cNvSpPr>
            <p:nvPr/>
          </p:nvSpPr>
          <p:spPr bwMode="auto">
            <a:xfrm>
              <a:off x="2219409" y="1258607"/>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81" name="Rectangle 107"/>
            <p:cNvSpPr>
              <a:spLocks noChangeArrowheads="1"/>
            </p:cNvSpPr>
            <p:nvPr/>
          </p:nvSpPr>
          <p:spPr bwMode="auto">
            <a:xfrm>
              <a:off x="2219409" y="1010817"/>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83" name="Rectangle 114"/>
            <p:cNvSpPr>
              <a:spLocks noChangeArrowheads="1"/>
            </p:cNvSpPr>
            <p:nvPr/>
          </p:nvSpPr>
          <p:spPr bwMode="auto">
            <a:xfrm>
              <a:off x="2219409" y="764484"/>
              <a:ext cx="390838" cy="24633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84" name="Rectangle 121"/>
            <p:cNvSpPr>
              <a:spLocks noChangeArrowheads="1"/>
            </p:cNvSpPr>
            <p:nvPr/>
          </p:nvSpPr>
          <p:spPr bwMode="auto">
            <a:xfrm>
              <a:off x="2219409" y="518150"/>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85" name="Rectangle 128"/>
            <p:cNvSpPr>
              <a:spLocks noChangeArrowheads="1"/>
            </p:cNvSpPr>
            <p:nvPr/>
          </p:nvSpPr>
          <p:spPr bwMode="auto">
            <a:xfrm>
              <a:off x="2219409" y="270360"/>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86" name="Line 186"/>
            <p:cNvSpPr>
              <a:spLocks noChangeShapeType="1"/>
            </p:cNvSpPr>
            <p:nvPr/>
          </p:nvSpPr>
          <p:spPr bwMode="auto">
            <a:xfrm>
              <a:off x="2219409" y="518150"/>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87" name="Line 187"/>
            <p:cNvSpPr>
              <a:spLocks noChangeShapeType="1"/>
            </p:cNvSpPr>
            <p:nvPr/>
          </p:nvSpPr>
          <p:spPr bwMode="auto">
            <a:xfrm>
              <a:off x="2219409" y="764484"/>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88" name="Line 188"/>
            <p:cNvSpPr>
              <a:spLocks noChangeShapeType="1"/>
            </p:cNvSpPr>
            <p:nvPr/>
          </p:nvSpPr>
          <p:spPr bwMode="auto">
            <a:xfrm>
              <a:off x="2219409" y="1010817"/>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91" name="Line 189"/>
            <p:cNvSpPr>
              <a:spLocks noChangeShapeType="1"/>
            </p:cNvSpPr>
            <p:nvPr/>
          </p:nvSpPr>
          <p:spPr bwMode="auto">
            <a:xfrm>
              <a:off x="2219409" y="1258607"/>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93" name="Line 190"/>
            <p:cNvSpPr>
              <a:spLocks noChangeShapeType="1"/>
            </p:cNvSpPr>
            <p:nvPr/>
          </p:nvSpPr>
          <p:spPr bwMode="auto">
            <a:xfrm>
              <a:off x="2219409" y="1506397"/>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95" name="Line 191"/>
            <p:cNvSpPr>
              <a:spLocks noChangeShapeType="1"/>
            </p:cNvSpPr>
            <p:nvPr/>
          </p:nvSpPr>
          <p:spPr bwMode="auto">
            <a:xfrm>
              <a:off x="2219409" y="1752730"/>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97" name="Line 192"/>
            <p:cNvSpPr>
              <a:spLocks noChangeShapeType="1"/>
            </p:cNvSpPr>
            <p:nvPr/>
          </p:nvSpPr>
          <p:spPr bwMode="auto">
            <a:xfrm>
              <a:off x="2219409" y="3484349"/>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99" name="Line 193"/>
            <p:cNvSpPr>
              <a:spLocks noChangeShapeType="1"/>
            </p:cNvSpPr>
            <p:nvPr/>
          </p:nvSpPr>
          <p:spPr bwMode="auto">
            <a:xfrm>
              <a:off x="2219409" y="3732138"/>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100" name="Line 194"/>
            <p:cNvSpPr>
              <a:spLocks noChangeShapeType="1"/>
            </p:cNvSpPr>
            <p:nvPr/>
          </p:nvSpPr>
          <p:spPr bwMode="auto">
            <a:xfrm>
              <a:off x="2219409" y="3978471"/>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101" name="Line 197"/>
            <p:cNvSpPr>
              <a:spLocks noChangeShapeType="1"/>
            </p:cNvSpPr>
            <p:nvPr/>
          </p:nvSpPr>
          <p:spPr bwMode="auto">
            <a:xfrm>
              <a:off x="2051048" y="4720386"/>
              <a:ext cx="390838" cy="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02" name="Line 205"/>
            <p:cNvSpPr>
              <a:spLocks noChangeShapeType="1"/>
            </p:cNvSpPr>
            <p:nvPr/>
          </p:nvSpPr>
          <p:spPr bwMode="auto">
            <a:xfrm>
              <a:off x="2219409" y="2000521"/>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105" name="Line 206"/>
            <p:cNvSpPr>
              <a:spLocks noChangeShapeType="1"/>
            </p:cNvSpPr>
            <p:nvPr/>
          </p:nvSpPr>
          <p:spPr bwMode="auto">
            <a:xfrm>
              <a:off x="2219409" y="2246853"/>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106" name="Line 207"/>
            <p:cNvSpPr>
              <a:spLocks noChangeShapeType="1"/>
            </p:cNvSpPr>
            <p:nvPr/>
          </p:nvSpPr>
          <p:spPr bwMode="auto">
            <a:xfrm>
              <a:off x="2219409" y="2494643"/>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107" name="Line 208"/>
            <p:cNvSpPr>
              <a:spLocks noChangeShapeType="1"/>
            </p:cNvSpPr>
            <p:nvPr/>
          </p:nvSpPr>
          <p:spPr bwMode="auto">
            <a:xfrm>
              <a:off x="2219409" y="2740977"/>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108" name="Line 209"/>
            <p:cNvSpPr>
              <a:spLocks noChangeShapeType="1"/>
            </p:cNvSpPr>
            <p:nvPr/>
          </p:nvSpPr>
          <p:spPr bwMode="auto">
            <a:xfrm>
              <a:off x="2219409" y="2990225"/>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109" name="Line 210"/>
            <p:cNvSpPr>
              <a:spLocks noChangeShapeType="1"/>
            </p:cNvSpPr>
            <p:nvPr/>
          </p:nvSpPr>
          <p:spPr bwMode="auto">
            <a:xfrm>
              <a:off x="2219409" y="3236557"/>
              <a:ext cx="4200611"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sp>
          <p:nvSpPr>
            <p:cNvPr id="110" name="Line 219"/>
            <p:cNvSpPr>
              <a:spLocks noChangeShapeType="1"/>
            </p:cNvSpPr>
            <p:nvPr/>
          </p:nvSpPr>
          <p:spPr bwMode="auto">
            <a:xfrm>
              <a:off x="2219409" y="382595"/>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11" name="Line 220"/>
            <p:cNvSpPr>
              <a:spLocks noChangeShapeType="1"/>
            </p:cNvSpPr>
            <p:nvPr/>
          </p:nvSpPr>
          <p:spPr bwMode="auto">
            <a:xfrm>
              <a:off x="2219409" y="628927"/>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12" name="Line 221"/>
            <p:cNvSpPr>
              <a:spLocks noChangeShapeType="1"/>
            </p:cNvSpPr>
            <p:nvPr/>
          </p:nvSpPr>
          <p:spPr bwMode="auto">
            <a:xfrm>
              <a:off x="2219409" y="876719"/>
              <a:ext cx="0" cy="246334"/>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13" name="Line 222"/>
            <p:cNvSpPr>
              <a:spLocks noChangeShapeType="1"/>
            </p:cNvSpPr>
            <p:nvPr/>
          </p:nvSpPr>
          <p:spPr bwMode="auto">
            <a:xfrm>
              <a:off x="2219409" y="1123051"/>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16" name="Line 223"/>
            <p:cNvSpPr>
              <a:spLocks noChangeShapeType="1"/>
            </p:cNvSpPr>
            <p:nvPr/>
          </p:nvSpPr>
          <p:spPr bwMode="auto">
            <a:xfrm>
              <a:off x="2219409" y="1370842"/>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19" name="Line 224"/>
            <p:cNvSpPr>
              <a:spLocks noChangeShapeType="1"/>
            </p:cNvSpPr>
            <p:nvPr/>
          </p:nvSpPr>
          <p:spPr bwMode="auto">
            <a:xfrm>
              <a:off x="2219409" y="1618632"/>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26" name="Line 225"/>
            <p:cNvSpPr>
              <a:spLocks noChangeShapeType="1"/>
            </p:cNvSpPr>
            <p:nvPr/>
          </p:nvSpPr>
          <p:spPr bwMode="auto">
            <a:xfrm>
              <a:off x="2219409" y="1864965"/>
              <a:ext cx="0" cy="246334"/>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27" name="Line 226"/>
            <p:cNvSpPr>
              <a:spLocks noChangeShapeType="1"/>
            </p:cNvSpPr>
            <p:nvPr/>
          </p:nvSpPr>
          <p:spPr bwMode="auto">
            <a:xfrm>
              <a:off x="2219409" y="2111298"/>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28" name="Line 227"/>
            <p:cNvSpPr>
              <a:spLocks noChangeShapeType="1"/>
            </p:cNvSpPr>
            <p:nvPr/>
          </p:nvSpPr>
          <p:spPr bwMode="auto">
            <a:xfrm>
              <a:off x="2261499" y="2359088"/>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29" name="Line 228"/>
            <p:cNvSpPr>
              <a:spLocks noChangeShapeType="1"/>
            </p:cNvSpPr>
            <p:nvPr/>
          </p:nvSpPr>
          <p:spPr bwMode="auto">
            <a:xfrm>
              <a:off x="2261499" y="2606878"/>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31" name="Line 229"/>
            <p:cNvSpPr>
              <a:spLocks noChangeShapeType="1"/>
            </p:cNvSpPr>
            <p:nvPr/>
          </p:nvSpPr>
          <p:spPr bwMode="auto">
            <a:xfrm>
              <a:off x="2261499" y="2854669"/>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33" name="Line 230"/>
            <p:cNvSpPr>
              <a:spLocks noChangeShapeType="1"/>
            </p:cNvSpPr>
            <p:nvPr/>
          </p:nvSpPr>
          <p:spPr bwMode="auto">
            <a:xfrm>
              <a:off x="2261499" y="3102459"/>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34" name="Line 231"/>
            <p:cNvSpPr>
              <a:spLocks noChangeShapeType="1"/>
            </p:cNvSpPr>
            <p:nvPr/>
          </p:nvSpPr>
          <p:spPr bwMode="auto">
            <a:xfrm>
              <a:off x="2261499" y="3348791"/>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35" name="Line 232"/>
            <p:cNvSpPr>
              <a:spLocks noChangeShapeType="1"/>
            </p:cNvSpPr>
            <p:nvPr/>
          </p:nvSpPr>
          <p:spPr bwMode="auto">
            <a:xfrm>
              <a:off x="2261499" y="3596583"/>
              <a:ext cx="0" cy="246334"/>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42" name="Line 233"/>
            <p:cNvSpPr>
              <a:spLocks noChangeShapeType="1"/>
            </p:cNvSpPr>
            <p:nvPr/>
          </p:nvSpPr>
          <p:spPr bwMode="auto">
            <a:xfrm>
              <a:off x="2261499" y="3842915"/>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49" name="Line 234"/>
            <p:cNvSpPr>
              <a:spLocks noChangeShapeType="1"/>
            </p:cNvSpPr>
            <p:nvPr/>
          </p:nvSpPr>
          <p:spPr bwMode="auto">
            <a:xfrm>
              <a:off x="2261499" y="4090707"/>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51" name="Line 235"/>
            <p:cNvSpPr>
              <a:spLocks noChangeShapeType="1"/>
            </p:cNvSpPr>
            <p:nvPr/>
          </p:nvSpPr>
          <p:spPr bwMode="auto">
            <a:xfrm>
              <a:off x="2261499" y="4337039"/>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54" name="Line 236"/>
            <p:cNvSpPr>
              <a:spLocks noChangeShapeType="1"/>
            </p:cNvSpPr>
            <p:nvPr/>
          </p:nvSpPr>
          <p:spPr bwMode="auto">
            <a:xfrm>
              <a:off x="2433468" y="4720386"/>
              <a:ext cx="634962" cy="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55" name="Line 237"/>
            <p:cNvSpPr>
              <a:spLocks noChangeShapeType="1"/>
            </p:cNvSpPr>
            <p:nvPr/>
          </p:nvSpPr>
          <p:spPr bwMode="auto">
            <a:xfrm>
              <a:off x="3068430" y="4720386"/>
              <a:ext cx="633759" cy="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56" name="Line 238"/>
            <p:cNvSpPr>
              <a:spLocks noChangeShapeType="1"/>
            </p:cNvSpPr>
            <p:nvPr/>
          </p:nvSpPr>
          <p:spPr bwMode="auto">
            <a:xfrm>
              <a:off x="3702189" y="4842823"/>
              <a:ext cx="637367" cy="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57" name="Line 239"/>
            <p:cNvSpPr>
              <a:spLocks noChangeShapeType="1"/>
            </p:cNvSpPr>
            <p:nvPr/>
          </p:nvSpPr>
          <p:spPr bwMode="auto">
            <a:xfrm>
              <a:off x="4398484" y="4842823"/>
              <a:ext cx="633759" cy="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58" name="Line 240"/>
            <p:cNvSpPr>
              <a:spLocks noChangeShapeType="1"/>
            </p:cNvSpPr>
            <p:nvPr/>
          </p:nvSpPr>
          <p:spPr bwMode="auto">
            <a:xfrm>
              <a:off x="5031041" y="4842823"/>
              <a:ext cx="634962" cy="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59" name="Line 278"/>
            <p:cNvSpPr>
              <a:spLocks noChangeShapeType="1"/>
            </p:cNvSpPr>
            <p:nvPr/>
          </p:nvSpPr>
          <p:spPr bwMode="auto">
            <a:xfrm>
              <a:off x="2010160" y="4560050"/>
              <a:ext cx="390838" cy="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60" name="Line 288"/>
            <p:cNvSpPr>
              <a:spLocks noChangeShapeType="1"/>
            </p:cNvSpPr>
            <p:nvPr/>
          </p:nvSpPr>
          <p:spPr bwMode="auto">
            <a:xfrm>
              <a:off x="1968069" y="239751"/>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61" name="Line 289"/>
            <p:cNvSpPr>
              <a:spLocks noChangeShapeType="1"/>
            </p:cNvSpPr>
            <p:nvPr/>
          </p:nvSpPr>
          <p:spPr bwMode="auto">
            <a:xfrm>
              <a:off x="1968069" y="486083"/>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62" name="Line 290"/>
            <p:cNvSpPr>
              <a:spLocks noChangeShapeType="1"/>
            </p:cNvSpPr>
            <p:nvPr/>
          </p:nvSpPr>
          <p:spPr bwMode="auto">
            <a:xfrm>
              <a:off x="1968069" y="733873"/>
              <a:ext cx="0" cy="246334"/>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63" name="Line 291"/>
            <p:cNvSpPr>
              <a:spLocks noChangeShapeType="1"/>
            </p:cNvSpPr>
            <p:nvPr/>
          </p:nvSpPr>
          <p:spPr bwMode="auto">
            <a:xfrm>
              <a:off x="1968069" y="980207"/>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64" name="Line 292"/>
            <p:cNvSpPr>
              <a:spLocks noChangeShapeType="1"/>
            </p:cNvSpPr>
            <p:nvPr/>
          </p:nvSpPr>
          <p:spPr bwMode="auto">
            <a:xfrm>
              <a:off x="1968069" y="1227997"/>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65" name="Line 293"/>
            <p:cNvSpPr>
              <a:spLocks noChangeShapeType="1"/>
            </p:cNvSpPr>
            <p:nvPr/>
          </p:nvSpPr>
          <p:spPr bwMode="auto">
            <a:xfrm>
              <a:off x="1968069" y="1474329"/>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66" name="Line 294"/>
            <p:cNvSpPr>
              <a:spLocks noChangeShapeType="1"/>
            </p:cNvSpPr>
            <p:nvPr/>
          </p:nvSpPr>
          <p:spPr bwMode="auto">
            <a:xfrm>
              <a:off x="1968069" y="1722121"/>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67" name="Line 295"/>
            <p:cNvSpPr>
              <a:spLocks noChangeShapeType="1"/>
            </p:cNvSpPr>
            <p:nvPr/>
          </p:nvSpPr>
          <p:spPr bwMode="auto">
            <a:xfrm>
              <a:off x="1968069" y="1969911"/>
              <a:ext cx="0" cy="246334"/>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68" name="Rectangle 336"/>
            <p:cNvSpPr>
              <a:spLocks noChangeArrowheads="1"/>
            </p:cNvSpPr>
            <p:nvPr/>
          </p:nvSpPr>
          <p:spPr bwMode="auto">
            <a:xfrm>
              <a:off x="2226624" y="3114120"/>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69" name="Rectangle 343"/>
            <p:cNvSpPr>
              <a:spLocks noChangeArrowheads="1"/>
            </p:cNvSpPr>
            <p:nvPr/>
          </p:nvSpPr>
          <p:spPr bwMode="auto">
            <a:xfrm>
              <a:off x="2226624" y="2866330"/>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0" name="Rectangle 350"/>
            <p:cNvSpPr>
              <a:spLocks noChangeArrowheads="1"/>
            </p:cNvSpPr>
            <p:nvPr/>
          </p:nvSpPr>
          <p:spPr bwMode="auto">
            <a:xfrm>
              <a:off x="2226624" y="2618539"/>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1" name="Rectangle 357"/>
            <p:cNvSpPr>
              <a:spLocks noChangeArrowheads="1"/>
            </p:cNvSpPr>
            <p:nvPr/>
          </p:nvSpPr>
          <p:spPr bwMode="auto">
            <a:xfrm>
              <a:off x="2226624" y="2372207"/>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2" name="Rectangle 364"/>
            <p:cNvSpPr>
              <a:spLocks noChangeArrowheads="1"/>
            </p:cNvSpPr>
            <p:nvPr/>
          </p:nvSpPr>
          <p:spPr bwMode="auto">
            <a:xfrm>
              <a:off x="2226624" y="2125874"/>
              <a:ext cx="390838" cy="24633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3" name="Rectangle 371"/>
            <p:cNvSpPr>
              <a:spLocks noChangeArrowheads="1"/>
            </p:cNvSpPr>
            <p:nvPr/>
          </p:nvSpPr>
          <p:spPr bwMode="auto">
            <a:xfrm>
              <a:off x="2226624" y="1878083"/>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4" name="Rectangle 378"/>
            <p:cNvSpPr>
              <a:spLocks noChangeArrowheads="1"/>
            </p:cNvSpPr>
            <p:nvPr/>
          </p:nvSpPr>
          <p:spPr bwMode="auto">
            <a:xfrm>
              <a:off x="2226624" y="4350157"/>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5" name="Rectangle 385"/>
            <p:cNvSpPr>
              <a:spLocks noChangeArrowheads="1"/>
            </p:cNvSpPr>
            <p:nvPr/>
          </p:nvSpPr>
          <p:spPr bwMode="auto">
            <a:xfrm>
              <a:off x="2226624" y="4103824"/>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6" name="Rectangle 392"/>
            <p:cNvSpPr>
              <a:spLocks noChangeArrowheads="1"/>
            </p:cNvSpPr>
            <p:nvPr/>
          </p:nvSpPr>
          <p:spPr bwMode="auto">
            <a:xfrm>
              <a:off x="2226624" y="3856033"/>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7" name="Rectangle 399"/>
            <p:cNvSpPr>
              <a:spLocks noChangeArrowheads="1"/>
            </p:cNvSpPr>
            <p:nvPr/>
          </p:nvSpPr>
          <p:spPr bwMode="auto">
            <a:xfrm>
              <a:off x="2226624" y="3609701"/>
              <a:ext cx="390838" cy="24633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8" name="Rectangle 406"/>
            <p:cNvSpPr>
              <a:spLocks noChangeArrowheads="1"/>
            </p:cNvSpPr>
            <p:nvPr/>
          </p:nvSpPr>
          <p:spPr bwMode="auto">
            <a:xfrm>
              <a:off x="2226624" y="3361911"/>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79" name="Rectangle 413"/>
            <p:cNvSpPr>
              <a:spLocks noChangeArrowheads="1"/>
            </p:cNvSpPr>
            <p:nvPr/>
          </p:nvSpPr>
          <p:spPr bwMode="auto">
            <a:xfrm>
              <a:off x="2226624" y="1630293"/>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80" name="Rectangle 420"/>
            <p:cNvSpPr>
              <a:spLocks noChangeArrowheads="1"/>
            </p:cNvSpPr>
            <p:nvPr/>
          </p:nvSpPr>
          <p:spPr bwMode="auto">
            <a:xfrm>
              <a:off x="2226624" y="1383959"/>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81" name="Rectangle 427"/>
            <p:cNvSpPr>
              <a:spLocks noChangeArrowheads="1"/>
            </p:cNvSpPr>
            <p:nvPr/>
          </p:nvSpPr>
          <p:spPr bwMode="auto">
            <a:xfrm>
              <a:off x="2226624" y="1136169"/>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82" name="Rectangle 434"/>
            <p:cNvSpPr>
              <a:spLocks noChangeArrowheads="1"/>
            </p:cNvSpPr>
            <p:nvPr/>
          </p:nvSpPr>
          <p:spPr bwMode="auto">
            <a:xfrm>
              <a:off x="2226624" y="889837"/>
              <a:ext cx="390838" cy="24633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83" name="Rectangle 441"/>
            <p:cNvSpPr>
              <a:spLocks noChangeArrowheads="1"/>
            </p:cNvSpPr>
            <p:nvPr/>
          </p:nvSpPr>
          <p:spPr bwMode="auto">
            <a:xfrm>
              <a:off x="2226624" y="642047"/>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84" name="Rectangle 448"/>
            <p:cNvSpPr>
              <a:spLocks noChangeArrowheads="1"/>
            </p:cNvSpPr>
            <p:nvPr/>
          </p:nvSpPr>
          <p:spPr bwMode="auto">
            <a:xfrm>
              <a:off x="2226624" y="395713"/>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300">
                <a:latin typeface="Gill Sans"/>
                <a:cs typeface="Gill Sans"/>
              </a:endParaRPr>
            </a:p>
          </p:txBody>
        </p:sp>
        <p:sp>
          <p:nvSpPr>
            <p:cNvPr id="185" name="Line 531"/>
            <p:cNvSpPr>
              <a:spLocks noChangeShapeType="1"/>
            </p:cNvSpPr>
            <p:nvPr/>
          </p:nvSpPr>
          <p:spPr bwMode="auto">
            <a:xfrm>
              <a:off x="2226624" y="260157"/>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86" name="Line 532"/>
            <p:cNvSpPr>
              <a:spLocks noChangeShapeType="1"/>
            </p:cNvSpPr>
            <p:nvPr/>
          </p:nvSpPr>
          <p:spPr bwMode="auto">
            <a:xfrm>
              <a:off x="2226624" y="507947"/>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87" name="Line 533"/>
            <p:cNvSpPr>
              <a:spLocks noChangeShapeType="1"/>
            </p:cNvSpPr>
            <p:nvPr/>
          </p:nvSpPr>
          <p:spPr bwMode="auto">
            <a:xfrm>
              <a:off x="2226624" y="754280"/>
              <a:ext cx="0" cy="246334"/>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88" name="Line 534"/>
            <p:cNvSpPr>
              <a:spLocks noChangeShapeType="1"/>
            </p:cNvSpPr>
            <p:nvPr/>
          </p:nvSpPr>
          <p:spPr bwMode="auto">
            <a:xfrm>
              <a:off x="2226624" y="1000614"/>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89" name="Line 535"/>
            <p:cNvSpPr>
              <a:spLocks noChangeShapeType="1"/>
            </p:cNvSpPr>
            <p:nvPr/>
          </p:nvSpPr>
          <p:spPr bwMode="auto">
            <a:xfrm>
              <a:off x="2226624" y="1248403"/>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0" name="Line 536"/>
            <p:cNvSpPr>
              <a:spLocks noChangeShapeType="1"/>
            </p:cNvSpPr>
            <p:nvPr/>
          </p:nvSpPr>
          <p:spPr bwMode="auto">
            <a:xfrm>
              <a:off x="2226624" y="1496195"/>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1" name="Line 537"/>
            <p:cNvSpPr>
              <a:spLocks noChangeShapeType="1"/>
            </p:cNvSpPr>
            <p:nvPr/>
          </p:nvSpPr>
          <p:spPr bwMode="auto">
            <a:xfrm>
              <a:off x="2226624" y="1742527"/>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2" name="Line 538"/>
            <p:cNvSpPr>
              <a:spLocks noChangeShapeType="1"/>
            </p:cNvSpPr>
            <p:nvPr/>
          </p:nvSpPr>
          <p:spPr bwMode="auto">
            <a:xfrm>
              <a:off x="2226624" y="1990317"/>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3" name="Line 539"/>
            <p:cNvSpPr>
              <a:spLocks noChangeShapeType="1"/>
            </p:cNvSpPr>
            <p:nvPr/>
          </p:nvSpPr>
          <p:spPr bwMode="auto">
            <a:xfrm>
              <a:off x="2268714" y="2238109"/>
              <a:ext cx="0" cy="246334"/>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4" name="Line 540"/>
            <p:cNvSpPr>
              <a:spLocks noChangeShapeType="1"/>
            </p:cNvSpPr>
            <p:nvPr/>
          </p:nvSpPr>
          <p:spPr bwMode="auto">
            <a:xfrm>
              <a:off x="2268714" y="2484441"/>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5" name="Line 541"/>
            <p:cNvSpPr>
              <a:spLocks noChangeShapeType="1"/>
            </p:cNvSpPr>
            <p:nvPr/>
          </p:nvSpPr>
          <p:spPr bwMode="auto">
            <a:xfrm>
              <a:off x="2268714" y="2730773"/>
              <a:ext cx="0" cy="249249"/>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6" name="Line 542"/>
            <p:cNvSpPr>
              <a:spLocks noChangeShapeType="1"/>
            </p:cNvSpPr>
            <p:nvPr/>
          </p:nvSpPr>
          <p:spPr bwMode="auto">
            <a:xfrm>
              <a:off x="2268714" y="2980022"/>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7" name="Line 543"/>
            <p:cNvSpPr>
              <a:spLocks noChangeShapeType="1"/>
            </p:cNvSpPr>
            <p:nvPr/>
          </p:nvSpPr>
          <p:spPr bwMode="auto">
            <a:xfrm>
              <a:off x="2268714" y="3226355"/>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8" name="Line 544"/>
            <p:cNvSpPr>
              <a:spLocks noChangeShapeType="1"/>
            </p:cNvSpPr>
            <p:nvPr/>
          </p:nvSpPr>
          <p:spPr bwMode="auto">
            <a:xfrm>
              <a:off x="2268714" y="3474145"/>
              <a:ext cx="0" cy="247790"/>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199" name="Line 545"/>
            <p:cNvSpPr>
              <a:spLocks noChangeShapeType="1"/>
            </p:cNvSpPr>
            <p:nvPr/>
          </p:nvSpPr>
          <p:spPr bwMode="auto">
            <a:xfrm>
              <a:off x="2268714" y="3721935"/>
              <a:ext cx="0" cy="246334"/>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200" name="Line 546"/>
            <p:cNvSpPr>
              <a:spLocks noChangeShapeType="1"/>
            </p:cNvSpPr>
            <p:nvPr/>
          </p:nvSpPr>
          <p:spPr bwMode="auto">
            <a:xfrm>
              <a:off x="2268714" y="3968268"/>
              <a:ext cx="0" cy="246332"/>
            </a:xfrm>
            <a:prstGeom prst="line">
              <a:avLst/>
            </a:prstGeom>
            <a:noFill/>
            <a:ln w="28575" cap="sq">
              <a:noFill/>
              <a:round/>
              <a:headEnd/>
              <a:tailEnd/>
            </a:ln>
            <a:effectLst/>
          </p:spPr>
          <p:txBody>
            <a:bodyPr anchor="b">
              <a:prstTxWarp prst="textNoShape">
                <a:avLst/>
              </a:prstTxWarp>
            </a:bodyPr>
            <a:lstStyle/>
            <a:p>
              <a:endParaRPr lang="en-US" sz="1100">
                <a:latin typeface="Gill Sans"/>
                <a:cs typeface="Gill Sans"/>
              </a:endParaRPr>
            </a:p>
          </p:txBody>
        </p:sp>
        <p:sp>
          <p:nvSpPr>
            <p:cNvPr id="201" name="Line 765"/>
            <p:cNvSpPr>
              <a:spLocks noChangeShapeType="1"/>
            </p:cNvSpPr>
            <p:nvPr/>
          </p:nvSpPr>
          <p:spPr bwMode="auto">
            <a:xfrm>
              <a:off x="2213395" y="4717471"/>
              <a:ext cx="4200612" cy="0"/>
            </a:xfrm>
            <a:prstGeom prst="line">
              <a:avLst/>
            </a:prstGeom>
            <a:noFill/>
            <a:ln w="12700">
              <a:solidFill>
                <a:schemeClr val="tx1"/>
              </a:solidFill>
              <a:round/>
              <a:headEnd/>
              <a:tailEnd/>
            </a:ln>
            <a:effectLst/>
          </p:spPr>
          <p:txBody>
            <a:bodyPr anchor="b">
              <a:prstTxWarp prst="textNoShape">
                <a:avLst/>
              </a:prstTxWarp>
            </a:bodyPr>
            <a:lstStyle/>
            <a:p>
              <a:endParaRPr lang="en-US" sz="1100">
                <a:latin typeface="Gill Sans"/>
                <a:cs typeface="Gill Sans"/>
              </a:endParaRPr>
            </a:p>
          </p:txBody>
        </p:sp>
        <p:grpSp>
          <p:nvGrpSpPr>
            <p:cNvPr id="202" name="Group 154"/>
            <p:cNvGrpSpPr/>
            <p:nvPr/>
          </p:nvGrpSpPr>
          <p:grpSpPr>
            <a:xfrm>
              <a:off x="1968069" y="370516"/>
              <a:ext cx="442549" cy="4447111"/>
              <a:chOff x="1968069" y="357816"/>
              <a:chExt cx="442549" cy="4447111"/>
            </a:xfrm>
          </p:grpSpPr>
          <p:sp>
            <p:nvSpPr>
              <p:cNvPr id="205" name="Rectangle 252"/>
              <p:cNvSpPr>
                <a:spLocks noChangeArrowheads="1"/>
              </p:cNvSpPr>
              <p:nvPr/>
            </p:nvSpPr>
            <p:spPr bwMode="auto">
              <a:xfrm>
                <a:off x="1976488" y="2829889"/>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35</a:t>
                </a:r>
              </a:p>
            </p:txBody>
          </p:sp>
          <p:sp>
            <p:nvSpPr>
              <p:cNvPr id="206" name="Rectangle 253"/>
              <p:cNvSpPr>
                <a:spLocks noChangeArrowheads="1"/>
              </p:cNvSpPr>
              <p:nvPr/>
            </p:nvSpPr>
            <p:spPr bwMode="auto">
              <a:xfrm>
                <a:off x="1976488" y="2582099"/>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40</a:t>
                </a:r>
              </a:p>
            </p:txBody>
          </p:sp>
          <p:sp>
            <p:nvSpPr>
              <p:cNvPr id="207" name="Rectangle 254"/>
              <p:cNvSpPr>
                <a:spLocks noChangeArrowheads="1"/>
              </p:cNvSpPr>
              <p:nvPr/>
            </p:nvSpPr>
            <p:spPr bwMode="auto">
              <a:xfrm>
                <a:off x="1976488" y="2335766"/>
                <a:ext cx="390838" cy="24633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45</a:t>
                </a:r>
              </a:p>
            </p:txBody>
          </p:sp>
          <p:sp>
            <p:nvSpPr>
              <p:cNvPr id="208" name="Rectangle 255"/>
              <p:cNvSpPr>
                <a:spLocks noChangeArrowheads="1"/>
              </p:cNvSpPr>
              <p:nvPr/>
            </p:nvSpPr>
            <p:spPr bwMode="auto">
              <a:xfrm>
                <a:off x="1968069" y="2087977"/>
                <a:ext cx="390839"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50</a:t>
                </a:r>
              </a:p>
            </p:txBody>
          </p:sp>
          <p:sp>
            <p:nvSpPr>
              <p:cNvPr id="209" name="Rectangle 256"/>
              <p:cNvSpPr>
                <a:spLocks noChangeArrowheads="1"/>
              </p:cNvSpPr>
              <p:nvPr/>
            </p:nvSpPr>
            <p:spPr bwMode="auto">
              <a:xfrm>
                <a:off x="1968069" y="1841643"/>
                <a:ext cx="390839" cy="246334"/>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55</a:t>
                </a:r>
              </a:p>
            </p:txBody>
          </p:sp>
          <p:sp>
            <p:nvSpPr>
              <p:cNvPr id="210" name="Rectangle 257"/>
              <p:cNvSpPr>
                <a:spLocks noChangeArrowheads="1"/>
              </p:cNvSpPr>
              <p:nvPr/>
            </p:nvSpPr>
            <p:spPr bwMode="auto">
              <a:xfrm>
                <a:off x="1968069" y="1593853"/>
                <a:ext cx="390839"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60</a:t>
                </a:r>
              </a:p>
            </p:txBody>
          </p:sp>
          <p:sp>
            <p:nvSpPr>
              <p:cNvPr id="211" name="Rectangle 258"/>
              <p:cNvSpPr>
                <a:spLocks noChangeArrowheads="1"/>
              </p:cNvSpPr>
              <p:nvPr/>
            </p:nvSpPr>
            <p:spPr bwMode="auto">
              <a:xfrm>
                <a:off x="2019780" y="4313718"/>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5</a:t>
                </a:r>
              </a:p>
            </p:txBody>
          </p:sp>
          <p:sp>
            <p:nvSpPr>
              <p:cNvPr id="212" name="Rectangle 259"/>
              <p:cNvSpPr>
                <a:spLocks noChangeArrowheads="1"/>
              </p:cNvSpPr>
              <p:nvPr/>
            </p:nvSpPr>
            <p:spPr bwMode="auto">
              <a:xfrm>
                <a:off x="1976488" y="4067385"/>
                <a:ext cx="390838" cy="24633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10</a:t>
                </a:r>
              </a:p>
            </p:txBody>
          </p:sp>
          <p:sp>
            <p:nvSpPr>
              <p:cNvPr id="213" name="Rectangle 260"/>
              <p:cNvSpPr>
                <a:spLocks noChangeArrowheads="1"/>
              </p:cNvSpPr>
              <p:nvPr/>
            </p:nvSpPr>
            <p:spPr bwMode="auto">
              <a:xfrm>
                <a:off x="1976488" y="3819594"/>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15</a:t>
                </a:r>
              </a:p>
            </p:txBody>
          </p:sp>
          <p:sp>
            <p:nvSpPr>
              <p:cNvPr id="214" name="Rectangle 261"/>
              <p:cNvSpPr>
                <a:spLocks noChangeArrowheads="1"/>
              </p:cNvSpPr>
              <p:nvPr/>
            </p:nvSpPr>
            <p:spPr bwMode="auto">
              <a:xfrm>
                <a:off x="1976488" y="3571804"/>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20</a:t>
                </a:r>
              </a:p>
            </p:txBody>
          </p:sp>
          <p:sp>
            <p:nvSpPr>
              <p:cNvPr id="215" name="Rectangle 262"/>
              <p:cNvSpPr>
                <a:spLocks noChangeArrowheads="1"/>
              </p:cNvSpPr>
              <p:nvPr/>
            </p:nvSpPr>
            <p:spPr bwMode="auto">
              <a:xfrm>
                <a:off x="1976488" y="3325470"/>
                <a:ext cx="390838" cy="246334"/>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25</a:t>
                </a:r>
              </a:p>
            </p:txBody>
          </p:sp>
          <p:sp>
            <p:nvSpPr>
              <p:cNvPr id="216" name="Rectangle 263"/>
              <p:cNvSpPr>
                <a:spLocks noChangeArrowheads="1"/>
              </p:cNvSpPr>
              <p:nvPr/>
            </p:nvSpPr>
            <p:spPr bwMode="auto">
              <a:xfrm>
                <a:off x="1976488" y="3077680"/>
                <a:ext cx="390838"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30</a:t>
                </a:r>
              </a:p>
            </p:txBody>
          </p:sp>
          <p:sp>
            <p:nvSpPr>
              <p:cNvPr id="217" name="Rectangle 264"/>
              <p:cNvSpPr>
                <a:spLocks noChangeArrowheads="1"/>
              </p:cNvSpPr>
              <p:nvPr/>
            </p:nvSpPr>
            <p:spPr bwMode="auto">
              <a:xfrm>
                <a:off x="1968069" y="1346061"/>
                <a:ext cx="390839"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65</a:t>
                </a:r>
              </a:p>
            </p:txBody>
          </p:sp>
          <p:sp>
            <p:nvSpPr>
              <p:cNvPr id="218" name="Rectangle 265"/>
              <p:cNvSpPr>
                <a:spLocks noChangeArrowheads="1"/>
              </p:cNvSpPr>
              <p:nvPr/>
            </p:nvSpPr>
            <p:spPr bwMode="auto">
              <a:xfrm>
                <a:off x="1968069" y="1099729"/>
                <a:ext cx="390839" cy="24633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70</a:t>
                </a:r>
              </a:p>
            </p:txBody>
          </p:sp>
          <p:sp>
            <p:nvSpPr>
              <p:cNvPr id="219" name="Rectangle 266"/>
              <p:cNvSpPr>
                <a:spLocks noChangeArrowheads="1"/>
              </p:cNvSpPr>
              <p:nvPr/>
            </p:nvSpPr>
            <p:spPr bwMode="auto">
              <a:xfrm>
                <a:off x="1968069" y="853397"/>
                <a:ext cx="390839" cy="246334"/>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75</a:t>
                </a:r>
              </a:p>
            </p:txBody>
          </p:sp>
          <p:sp>
            <p:nvSpPr>
              <p:cNvPr id="220" name="Rectangle 267"/>
              <p:cNvSpPr>
                <a:spLocks noChangeArrowheads="1"/>
              </p:cNvSpPr>
              <p:nvPr/>
            </p:nvSpPr>
            <p:spPr bwMode="auto">
              <a:xfrm>
                <a:off x="1968069" y="605606"/>
                <a:ext cx="390839"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80</a:t>
                </a:r>
              </a:p>
            </p:txBody>
          </p:sp>
          <p:sp>
            <p:nvSpPr>
              <p:cNvPr id="221" name="Rectangle 268"/>
              <p:cNvSpPr>
                <a:spLocks noChangeArrowheads="1"/>
              </p:cNvSpPr>
              <p:nvPr/>
            </p:nvSpPr>
            <p:spPr bwMode="auto">
              <a:xfrm>
                <a:off x="1968069" y="357816"/>
                <a:ext cx="390839" cy="24779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85</a:t>
                </a:r>
              </a:p>
            </p:txBody>
          </p:sp>
          <p:sp>
            <p:nvSpPr>
              <p:cNvPr id="222" name="Rectangle 766"/>
              <p:cNvSpPr>
                <a:spLocks noChangeArrowheads="1"/>
              </p:cNvSpPr>
              <p:nvPr/>
            </p:nvSpPr>
            <p:spPr bwMode="auto">
              <a:xfrm>
                <a:off x="2013767" y="4558593"/>
                <a:ext cx="390839" cy="246334"/>
              </a:xfrm>
              <a:prstGeom prst="rect">
                <a:avLst/>
              </a:prstGeom>
              <a:noFill/>
              <a:ln w="9525">
                <a:noFill/>
                <a:miter lim="800000"/>
                <a:headEnd/>
                <a:tailEnd/>
              </a:ln>
              <a:effectLst/>
            </p:spPr>
            <p:txBody>
              <a:bodyPr anchor="b">
                <a:prstTxWarp prst="textNoShape">
                  <a:avLst/>
                </a:prstTxWarp>
              </a:bodyPr>
              <a:lstStyle/>
              <a:p>
                <a:pPr>
                  <a:spcBef>
                    <a:spcPct val="20000"/>
                  </a:spcBef>
                </a:pPr>
                <a:r>
                  <a:rPr lang="en-US" sz="1000">
                    <a:latin typeface="Gill Sans"/>
                    <a:cs typeface="Gill Sans"/>
                  </a:rPr>
                  <a:t>0</a:t>
                </a:r>
              </a:p>
            </p:txBody>
          </p:sp>
        </p:grpSp>
        <p:sp>
          <p:nvSpPr>
            <p:cNvPr id="203" name="Text Box 250"/>
            <p:cNvSpPr txBox="1">
              <a:spLocks noChangeArrowheads="1"/>
            </p:cNvSpPr>
            <p:nvPr/>
          </p:nvSpPr>
          <p:spPr bwMode="auto">
            <a:xfrm>
              <a:off x="1643371" y="76200"/>
              <a:ext cx="5195146" cy="382674"/>
            </a:xfrm>
            <a:prstGeom prst="rect">
              <a:avLst/>
            </a:prstGeom>
            <a:noFill/>
            <a:ln w="9525">
              <a:noFill/>
              <a:miter lim="800000"/>
              <a:headEnd/>
              <a:tailEnd/>
            </a:ln>
            <a:effectLst/>
          </p:spPr>
          <p:txBody>
            <a:bodyPr wrap="square">
              <a:prstTxWarp prst="textNoShape">
                <a:avLst/>
              </a:prstTxWarp>
              <a:spAutoFit/>
            </a:bodyPr>
            <a:lstStyle/>
            <a:p>
              <a:pPr algn="ctr"/>
              <a:r>
                <a:rPr lang="en-US" sz="1600">
                  <a:latin typeface="Gill Sans"/>
                  <a:cs typeface="Gill Sans"/>
                </a:rPr>
                <a:t>SPRINT BURNDOWN CHART</a:t>
              </a:r>
            </a:p>
          </p:txBody>
        </p:sp>
        <p:sp>
          <p:nvSpPr>
            <p:cNvPr id="204" name="Text Box 245"/>
            <p:cNvSpPr txBox="1">
              <a:spLocks noChangeArrowheads="1"/>
            </p:cNvSpPr>
            <p:nvPr/>
          </p:nvSpPr>
          <p:spPr bwMode="auto">
            <a:xfrm>
              <a:off x="5953072" y="4774617"/>
              <a:ext cx="943026" cy="382674"/>
            </a:xfrm>
            <a:prstGeom prst="rect">
              <a:avLst/>
            </a:prstGeom>
            <a:noFill/>
            <a:ln w="9525">
              <a:noFill/>
              <a:miter lim="800000"/>
              <a:headEnd/>
              <a:tailEnd/>
            </a:ln>
            <a:effectLst/>
          </p:spPr>
          <p:txBody>
            <a:bodyPr wrap="square">
              <a:prstTxWarp prst="textNoShape">
                <a:avLst/>
              </a:prstTxWarp>
              <a:spAutoFit/>
            </a:bodyPr>
            <a:lstStyle/>
            <a:p>
              <a:pPr algn="ctr"/>
              <a:r>
                <a:rPr lang="en-US" sz="1600">
                  <a:latin typeface="Gill Sans"/>
                  <a:cs typeface="Gill Sans"/>
                </a:rPr>
                <a:t>Day 3</a:t>
              </a:r>
            </a:p>
          </p:txBody>
        </p:sp>
      </p:grpSp>
      <p:cxnSp>
        <p:nvCxnSpPr>
          <p:cNvPr id="224" name="Straight Connector 223"/>
          <p:cNvCxnSpPr>
            <a:stCxn id="208" idx="3"/>
            <a:endCxn id="201" idx="1"/>
          </p:cNvCxnSpPr>
          <p:nvPr/>
        </p:nvCxnSpPr>
        <p:spPr>
          <a:xfrm>
            <a:off x="2960623" y="1968093"/>
            <a:ext cx="3448060" cy="2205481"/>
          </a:xfrm>
          <a:prstGeom prst="line">
            <a:avLst/>
          </a:prstGeom>
          <a:ln w="38100">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2" name="Right Arrow 231"/>
          <p:cNvSpPr/>
          <p:nvPr/>
        </p:nvSpPr>
        <p:spPr>
          <a:xfrm>
            <a:off x="1752600" y="1828800"/>
            <a:ext cx="952500" cy="266700"/>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12700" y="4876800"/>
            <a:ext cx="9144000" cy="6946900"/>
            <a:chOff x="0" y="-88900"/>
            <a:chExt cx="9144000" cy="6946900"/>
          </a:xfrm>
        </p:grpSpPr>
        <p:sp>
          <p:nvSpPr>
            <p:cNvPr id="236" name="Rectangle 235"/>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237" name="TextBox 236"/>
            <p:cNvSpPr txBox="1"/>
            <p:nvPr/>
          </p:nvSpPr>
          <p:spPr>
            <a:xfrm>
              <a:off x="165100" y="1355947"/>
              <a:ext cx="3217405" cy="738664"/>
            </a:xfrm>
            <a:prstGeom prst="rect">
              <a:avLst/>
            </a:prstGeom>
            <a:noFill/>
          </p:spPr>
          <p:txBody>
            <a:bodyPr wrap="square" rtlCol="0">
              <a:spAutoFit/>
            </a:bodyPr>
            <a:lstStyle/>
            <a:p>
              <a:r>
                <a:rPr lang="en-US">
                  <a:latin typeface="Gill Sans"/>
                  <a:cs typeface="Gill Sans"/>
                </a:rPr>
                <a:t>Product Backlog Item #1</a:t>
              </a:r>
              <a:endParaRPr lang="en-US" sz="3600">
                <a:latin typeface="Gill Sans"/>
                <a:cs typeface="Gill Sans"/>
              </a:endParaRPr>
            </a:p>
            <a:p>
              <a:r>
                <a:rPr lang="en-US" sz="2400">
                  <a:latin typeface="Gill Sans"/>
                  <a:cs typeface="Gill Sans"/>
                </a:rPr>
                <a:t>Make 10cm cube</a:t>
              </a:r>
            </a:p>
          </p:txBody>
        </p:sp>
        <p:sp>
          <p:nvSpPr>
            <p:cNvPr id="238" name="Rectangle 237"/>
            <p:cNvSpPr/>
            <p:nvPr/>
          </p:nvSpPr>
          <p:spPr>
            <a:xfrm>
              <a:off x="31709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239" name="TextBox 238"/>
            <p:cNvSpPr txBox="1"/>
            <p:nvPr/>
          </p:nvSpPr>
          <p:spPr>
            <a:xfrm>
              <a:off x="3599719" y="-88900"/>
              <a:ext cx="5544281" cy="523220"/>
            </a:xfrm>
            <a:prstGeom prst="rect">
              <a:avLst/>
            </a:prstGeom>
            <a:noFill/>
          </p:spPr>
          <p:txBody>
            <a:bodyPr wrap="none" rtlCol="0">
              <a:spAutoFit/>
            </a:bodyPr>
            <a:lstStyle/>
            <a:p>
              <a:r>
                <a:rPr lang="en-US" sz="2800">
                  <a:latin typeface="Gill Sans"/>
                  <a:cs typeface="Gill Sans"/>
                </a:rPr>
                <a:t>Available time in Sprint = 54 minutes</a:t>
              </a:r>
            </a:p>
          </p:txBody>
        </p:sp>
        <p:sp>
          <p:nvSpPr>
            <p:cNvPr id="240" name="Rectangle 239"/>
            <p:cNvSpPr/>
            <p:nvPr/>
          </p:nvSpPr>
          <p:spPr>
            <a:xfrm>
              <a:off x="41234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six 10x10cm squares</a:t>
              </a:r>
            </a:p>
          </p:txBody>
        </p:sp>
        <p:sp>
          <p:nvSpPr>
            <p:cNvPr id="241" name="Rectangle 240"/>
            <p:cNvSpPr/>
            <p:nvPr/>
          </p:nvSpPr>
          <p:spPr>
            <a:xfrm>
              <a:off x="31836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the six squares</a:t>
              </a:r>
            </a:p>
          </p:txBody>
        </p:sp>
        <p:sp>
          <p:nvSpPr>
            <p:cNvPr id="242" name="Rectangle 241"/>
            <p:cNvSpPr/>
            <p:nvPr/>
          </p:nvSpPr>
          <p:spPr>
            <a:xfrm>
              <a:off x="41234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squares together</a:t>
              </a:r>
            </a:p>
          </p:txBody>
        </p:sp>
        <p:sp>
          <p:nvSpPr>
            <p:cNvPr id="243" name="Rectangle 242"/>
            <p:cNvSpPr/>
            <p:nvPr/>
          </p:nvSpPr>
          <p:spPr>
            <a:xfrm>
              <a:off x="3183650" y="31481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244" name="TextBox 243"/>
            <p:cNvSpPr txBox="1"/>
            <p:nvPr/>
          </p:nvSpPr>
          <p:spPr>
            <a:xfrm>
              <a:off x="3785463" y="1879600"/>
              <a:ext cx="300082" cy="369332"/>
            </a:xfrm>
            <a:prstGeom prst="rect">
              <a:avLst/>
            </a:prstGeom>
            <a:noFill/>
          </p:spPr>
          <p:txBody>
            <a:bodyPr wrap="none" rtlCol="0">
              <a:spAutoFit/>
            </a:bodyPr>
            <a:lstStyle/>
            <a:p>
              <a:pPr algn="ctr"/>
              <a:r>
                <a:rPr lang="en-US">
                  <a:latin typeface="Gill Sans"/>
                  <a:cs typeface="Gill Sans"/>
                </a:rPr>
                <a:t>1</a:t>
              </a:r>
            </a:p>
          </p:txBody>
        </p:sp>
        <p:sp>
          <p:nvSpPr>
            <p:cNvPr id="245" name="TextBox 244"/>
            <p:cNvSpPr txBox="1"/>
            <p:nvPr/>
          </p:nvSpPr>
          <p:spPr>
            <a:xfrm>
              <a:off x="4737100" y="1879600"/>
              <a:ext cx="300082" cy="369332"/>
            </a:xfrm>
            <a:prstGeom prst="rect">
              <a:avLst/>
            </a:prstGeom>
            <a:noFill/>
          </p:spPr>
          <p:txBody>
            <a:bodyPr wrap="none" rtlCol="0">
              <a:spAutoFit/>
            </a:bodyPr>
            <a:lstStyle/>
            <a:p>
              <a:r>
                <a:rPr lang="en-US">
                  <a:latin typeface="Gill Sans"/>
                  <a:cs typeface="Gill Sans"/>
                </a:rPr>
                <a:t>3</a:t>
              </a:r>
            </a:p>
          </p:txBody>
        </p:sp>
        <p:sp>
          <p:nvSpPr>
            <p:cNvPr id="246" name="TextBox 245"/>
            <p:cNvSpPr txBox="1"/>
            <p:nvPr/>
          </p:nvSpPr>
          <p:spPr>
            <a:xfrm>
              <a:off x="3771900" y="2755900"/>
              <a:ext cx="300082" cy="369332"/>
            </a:xfrm>
            <a:prstGeom prst="rect">
              <a:avLst/>
            </a:prstGeom>
            <a:noFill/>
          </p:spPr>
          <p:txBody>
            <a:bodyPr wrap="none" rtlCol="0">
              <a:spAutoFit/>
            </a:bodyPr>
            <a:lstStyle/>
            <a:p>
              <a:r>
                <a:rPr lang="en-US">
                  <a:latin typeface="Gill Sans"/>
                  <a:cs typeface="Gill Sans"/>
                </a:rPr>
                <a:t>5</a:t>
              </a:r>
            </a:p>
          </p:txBody>
        </p:sp>
        <p:sp>
          <p:nvSpPr>
            <p:cNvPr id="247" name="TextBox 246"/>
            <p:cNvSpPr txBox="1"/>
            <p:nvPr/>
          </p:nvSpPr>
          <p:spPr>
            <a:xfrm>
              <a:off x="4737100" y="2755900"/>
              <a:ext cx="300082" cy="369332"/>
            </a:xfrm>
            <a:prstGeom prst="rect">
              <a:avLst/>
            </a:prstGeom>
            <a:noFill/>
          </p:spPr>
          <p:txBody>
            <a:bodyPr wrap="none" rtlCol="0">
              <a:spAutoFit/>
            </a:bodyPr>
            <a:lstStyle/>
            <a:p>
              <a:r>
                <a:rPr lang="en-US">
                  <a:latin typeface="Gill Sans"/>
                  <a:cs typeface="Gill Sans"/>
                </a:rPr>
                <a:t>5</a:t>
              </a:r>
            </a:p>
          </p:txBody>
        </p:sp>
        <p:sp>
          <p:nvSpPr>
            <p:cNvPr id="248" name="TextBox 247"/>
            <p:cNvSpPr txBox="1"/>
            <p:nvPr/>
          </p:nvSpPr>
          <p:spPr>
            <a:xfrm>
              <a:off x="3771900" y="3632200"/>
              <a:ext cx="300082" cy="369332"/>
            </a:xfrm>
            <a:prstGeom prst="rect">
              <a:avLst/>
            </a:prstGeom>
            <a:noFill/>
          </p:spPr>
          <p:txBody>
            <a:bodyPr wrap="none" rtlCol="0">
              <a:spAutoFit/>
            </a:bodyPr>
            <a:lstStyle/>
            <a:p>
              <a:r>
                <a:rPr lang="en-US">
                  <a:latin typeface="Gill Sans"/>
                  <a:cs typeface="Gill Sans"/>
                </a:rPr>
                <a:t>2</a:t>
              </a:r>
            </a:p>
          </p:txBody>
        </p:sp>
        <p:sp>
          <p:nvSpPr>
            <p:cNvPr id="249" name="TextBox 248"/>
            <p:cNvSpPr txBox="1"/>
            <p:nvPr/>
          </p:nvSpPr>
          <p:spPr>
            <a:xfrm>
              <a:off x="4641119" y="317500"/>
              <a:ext cx="4494765" cy="523220"/>
            </a:xfrm>
            <a:prstGeom prst="rect">
              <a:avLst/>
            </a:prstGeom>
            <a:noFill/>
          </p:spPr>
          <p:txBody>
            <a:bodyPr wrap="none" rtlCol="0">
              <a:spAutoFit/>
            </a:bodyPr>
            <a:lstStyle/>
            <a:p>
              <a:r>
                <a:rPr lang="en-US" sz="2800">
                  <a:latin typeface="Gill Sans"/>
                  <a:cs typeface="Gill Sans"/>
                </a:rPr>
                <a:t>Allocated so far = 50 minutes</a:t>
              </a:r>
            </a:p>
          </p:txBody>
        </p:sp>
        <p:sp>
          <p:nvSpPr>
            <p:cNvPr id="250" name="TextBox 249"/>
            <p:cNvSpPr txBox="1"/>
            <p:nvPr/>
          </p:nvSpPr>
          <p:spPr>
            <a:xfrm>
              <a:off x="3157443" y="847947"/>
              <a:ext cx="1692441" cy="461665"/>
            </a:xfrm>
            <a:prstGeom prst="rect">
              <a:avLst/>
            </a:prstGeom>
            <a:noFill/>
          </p:spPr>
          <p:txBody>
            <a:bodyPr wrap="none" rtlCol="0">
              <a:spAutoFit/>
            </a:bodyPr>
            <a:lstStyle/>
            <a:p>
              <a:pPr algn="ctr"/>
              <a:r>
                <a:rPr lang="en-US" sz="2400">
                  <a:latin typeface="Gill Sans"/>
                  <a:cs typeface="Gill Sans"/>
                </a:rPr>
                <a:t>Not Started</a:t>
              </a:r>
            </a:p>
          </p:txBody>
        </p:sp>
        <p:sp>
          <p:nvSpPr>
            <p:cNvPr id="251" name="TextBox 250"/>
            <p:cNvSpPr txBox="1"/>
            <p:nvPr/>
          </p:nvSpPr>
          <p:spPr>
            <a:xfrm>
              <a:off x="5388731" y="860647"/>
              <a:ext cx="1573267" cy="461665"/>
            </a:xfrm>
            <a:prstGeom prst="rect">
              <a:avLst/>
            </a:prstGeom>
            <a:noFill/>
          </p:spPr>
          <p:txBody>
            <a:bodyPr wrap="none" rtlCol="0">
              <a:spAutoFit/>
            </a:bodyPr>
            <a:lstStyle/>
            <a:p>
              <a:pPr algn="ctr"/>
              <a:r>
                <a:rPr lang="en-US" sz="2400">
                  <a:latin typeface="Gill Sans"/>
                  <a:cs typeface="Gill Sans"/>
                </a:rPr>
                <a:t>In Progress</a:t>
              </a:r>
            </a:p>
          </p:txBody>
        </p:sp>
        <p:sp>
          <p:nvSpPr>
            <p:cNvPr id="252" name="TextBox 251"/>
            <p:cNvSpPr txBox="1"/>
            <p:nvPr/>
          </p:nvSpPr>
          <p:spPr>
            <a:xfrm>
              <a:off x="7852948" y="860647"/>
              <a:ext cx="886631" cy="461665"/>
            </a:xfrm>
            <a:prstGeom prst="rect">
              <a:avLst/>
            </a:prstGeom>
            <a:noFill/>
          </p:spPr>
          <p:txBody>
            <a:bodyPr wrap="none" rtlCol="0">
              <a:spAutoFit/>
            </a:bodyPr>
            <a:lstStyle/>
            <a:p>
              <a:pPr algn="ctr"/>
              <a:r>
                <a:rPr lang="en-US" sz="2400">
                  <a:latin typeface="Gill Sans"/>
                  <a:cs typeface="Gill Sans"/>
                </a:rPr>
                <a:t>Done</a:t>
              </a:r>
            </a:p>
          </p:txBody>
        </p:sp>
        <p:grpSp>
          <p:nvGrpSpPr>
            <p:cNvPr id="253" name="Group 128"/>
            <p:cNvGrpSpPr/>
            <p:nvPr/>
          </p:nvGrpSpPr>
          <p:grpSpPr>
            <a:xfrm>
              <a:off x="3035300" y="889000"/>
              <a:ext cx="4203700" cy="5791200"/>
              <a:chOff x="3035300" y="1066800"/>
              <a:chExt cx="4203700" cy="5054600"/>
            </a:xfrm>
          </p:grpSpPr>
          <p:cxnSp>
            <p:nvCxnSpPr>
              <p:cNvPr id="271" name="Straight Connector 270"/>
              <p:cNvCxnSpPr/>
              <p:nvPr/>
            </p:nvCxnSpPr>
            <p:spPr>
              <a:xfrm rot="16200000" flipH="1">
                <a:off x="46926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rot="16200000" flipH="1">
                <a:off x="26098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3" name="Straight Connector 272"/>
              <p:cNvCxnSpPr/>
              <p:nvPr/>
            </p:nvCxnSpPr>
            <p:spPr>
              <a:xfrm rot="16200000" flipH="1">
                <a:off x="527050" y="3575050"/>
                <a:ext cx="50546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54" name="Group 130"/>
            <p:cNvGrpSpPr/>
            <p:nvPr/>
          </p:nvGrpSpPr>
          <p:grpSpPr>
            <a:xfrm>
              <a:off x="0" y="889000"/>
              <a:ext cx="9144000" cy="420688"/>
              <a:chOff x="152400" y="1066800"/>
              <a:chExt cx="8991600" cy="420688"/>
            </a:xfrm>
          </p:grpSpPr>
          <p:cxnSp>
            <p:nvCxnSpPr>
              <p:cNvPr id="269" name="Straight Connector 268"/>
              <p:cNvCxnSpPr/>
              <p:nvPr/>
            </p:nvCxnSpPr>
            <p:spPr>
              <a:xfrm>
                <a:off x="152400" y="14732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152400" y="1066800"/>
                <a:ext cx="89916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55" name="TextBox 254"/>
            <p:cNvSpPr txBox="1"/>
            <p:nvPr/>
          </p:nvSpPr>
          <p:spPr>
            <a:xfrm>
              <a:off x="190501" y="2633136"/>
              <a:ext cx="2739828" cy="646331"/>
            </a:xfrm>
            <a:prstGeom prst="rect">
              <a:avLst/>
            </a:prstGeom>
            <a:noFill/>
          </p:spPr>
          <p:txBody>
            <a:bodyPr wrap="none" rtlCol="0">
              <a:spAutoFit/>
            </a:bodyPr>
            <a:lstStyle/>
            <a:p>
              <a:r>
                <a:rPr lang="en-US" sz="3600">
                  <a:latin typeface="Gill Sans"/>
                  <a:cs typeface="Gill Sans"/>
                </a:rPr>
                <a:t>Total: 16 mins</a:t>
              </a:r>
            </a:p>
          </p:txBody>
        </p:sp>
        <p:cxnSp>
          <p:nvCxnSpPr>
            <p:cNvPr id="256" name="Straight Connector 255"/>
            <p:cNvCxnSpPr/>
            <p:nvPr/>
          </p:nvCxnSpPr>
          <p:spPr>
            <a:xfrm>
              <a:off x="0" y="40640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7" name="TextBox 256"/>
            <p:cNvSpPr txBox="1"/>
            <p:nvPr/>
          </p:nvSpPr>
          <p:spPr>
            <a:xfrm>
              <a:off x="165100" y="4073747"/>
              <a:ext cx="3217405" cy="1107996"/>
            </a:xfrm>
            <a:prstGeom prst="rect">
              <a:avLst/>
            </a:prstGeom>
            <a:noFill/>
          </p:spPr>
          <p:txBody>
            <a:bodyPr wrap="square" rtlCol="0">
              <a:spAutoFit/>
            </a:bodyPr>
            <a:lstStyle/>
            <a:p>
              <a:r>
                <a:rPr lang="en-US">
                  <a:latin typeface="Gill Sans"/>
                  <a:cs typeface="Gill Sans"/>
                </a:rPr>
                <a:t>Product Backlog Item #2</a:t>
              </a:r>
              <a:endParaRPr lang="en-US" sz="3600">
                <a:latin typeface="Gill Sans"/>
                <a:cs typeface="Gill Sans"/>
              </a:endParaRPr>
            </a:p>
            <a:p>
              <a:r>
                <a:rPr lang="en-US" sz="2400">
                  <a:latin typeface="Gill Sans"/>
                  <a:cs typeface="Gill Sans"/>
                </a:rPr>
                <a:t>Make Square-based Pyramid</a:t>
              </a:r>
            </a:p>
          </p:txBody>
        </p:sp>
        <p:sp>
          <p:nvSpPr>
            <p:cNvPr id="258" name="Rectangle 257"/>
            <p:cNvSpPr/>
            <p:nvPr/>
          </p:nvSpPr>
          <p:spPr>
            <a:xfrm>
              <a:off x="31836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four 10x15x15 triangles</a:t>
              </a:r>
            </a:p>
          </p:txBody>
        </p:sp>
        <p:sp>
          <p:nvSpPr>
            <p:cNvPr id="259" name="Rectangle 258"/>
            <p:cNvSpPr/>
            <p:nvPr/>
          </p:nvSpPr>
          <p:spPr>
            <a:xfrm>
              <a:off x="41234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one 10x10cm square</a:t>
              </a:r>
            </a:p>
          </p:txBody>
        </p:sp>
        <p:sp>
          <p:nvSpPr>
            <p:cNvPr id="260" name="Rectangle 259"/>
            <p:cNvSpPr/>
            <p:nvPr/>
          </p:nvSpPr>
          <p:spPr>
            <a:xfrm>
              <a:off x="31963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pieces</a:t>
              </a:r>
            </a:p>
          </p:txBody>
        </p:sp>
        <p:sp>
          <p:nvSpPr>
            <p:cNvPr id="261" name="Rectangle 260"/>
            <p:cNvSpPr/>
            <p:nvPr/>
          </p:nvSpPr>
          <p:spPr>
            <a:xfrm>
              <a:off x="41361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pieces together</a:t>
              </a:r>
            </a:p>
          </p:txBody>
        </p:sp>
        <p:sp>
          <p:nvSpPr>
            <p:cNvPr id="262" name="TextBox 261"/>
            <p:cNvSpPr txBox="1"/>
            <p:nvPr/>
          </p:nvSpPr>
          <p:spPr>
            <a:xfrm>
              <a:off x="3785463" y="4673600"/>
              <a:ext cx="300082" cy="369332"/>
            </a:xfrm>
            <a:prstGeom prst="rect">
              <a:avLst/>
            </a:prstGeom>
            <a:noFill/>
          </p:spPr>
          <p:txBody>
            <a:bodyPr wrap="none" rtlCol="0">
              <a:spAutoFit/>
            </a:bodyPr>
            <a:lstStyle/>
            <a:p>
              <a:pPr algn="ctr"/>
              <a:r>
                <a:rPr lang="en-US">
                  <a:latin typeface="Gill Sans"/>
                  <a:cs typeface="Gill Sans"/>
                </a:rPr>
                <a:t>6</a:t>
              </a:r>
            </a:p>
          </p:txBody>
        </p:sp>
        <p:sp>
          <p:nvSpPr>
            <p:cNvPr id="263" name="TextBox 262"/>
            <p:cNvSpPr txBox="1"/>
            <p:nvPr/>
          </p:nvSpPr>
          <p:spPr>
            <a:xfrm>
              <a:off x="4737100" y="4673600"/>
              <a:ext cx="300082" cy="369332"/>
            </a:xfrm>
            <a:prstGeom prst="rect">
              <a:avLst/>
            </a:prstGeom>
            <a:noFill/>
          </p:spPr>
          <p:txBody>
            <a:bodyPr wrap="none" rtlCol="0">
              <a:spAutoFit/>
            </a:bodyPr>
            <a:lstStyle/>
            <a:p>
              <a:r>
                <a:rPr lang="en-US">
                  <a:latin typeface="Gill Sans"/>
                  <a:cs typeface="Gill Sans"/>
                </a:rPr>
                <a:t>2</a:t>
              </a:r>
            </a:p>
          </p:txBody>
        </p:sp>
        <p:sp>
          <p:nvSpPr>
            <p:cNvPr id="264" name="TextBox 263"/>
            <p:cNvSpPr txBox="1"/>
            <p:nvPr/>
          </p:nvSpPr>
          <p:spPr>
            <a:xfrm>
              <a:off x="3771900" y="5562600"/>
              <a:ext cx="300082" cy="369332"/>
            </a:xfrm>
            <a:prstGeom prst="rect">
              <a:avLst/>
            </a:prstGeom>
            <a:noFill/>
          </p:spPr>
          <p:txBody>
            <a:bodyPr wrap="none" rtlCol="0">
              <a:spAutoFit/>
            </a:bodyPr>
            <a:lstStyle/>
            <a:p>
              <a:r>
                <a:rPr lang="en-US">
                  <a:latin typeface="Gill Sans"/>
                  <a:cs typeface="Gill Sans"/>
                </a:rPr>
                <a:t>6</a:t>
              </a:r>
            </a:p>
          </p:txBody>
        </p:sp>
        <p:sp>
          <p:nvSpPr>
            <p:cNvPr id="265" name="TextBox 264"/>
            <p:cNvSpPr txBox="1"/>
            <p:nvPr/>
          </p:nvSpPr>
          <p:spPr>
            <a:xfrm>
              <a:off x="4737100" y="5562600"/>
              <a:ext cx="300082" cy="369332"/>
            </a:xfrm>
            <a:prstGeom prst="rect">
              <a:avLst/>
            </a:prstGeom>
            <a:noFill/>
          </p:spPr>
          <p:txBody>
            <a:bodyPr wrap="none" rtlCol="0">
              <a:spAutoFit/>
            </a:bodyPr>
            <a:lstStyle/>
            <a:p>
              <a:r>
                <a:rPr lang="en-US">
                  <a:latin typeface="Gill Sans"/>
                  <a:cs typeface="Gill Sans"/>
                </a:rPr>
                <a:t>5</a:t>
              </a:r>
            </a:p>
          </p:txBody>
        </p:sp>
        <p:sp>
          <p:nvSpPr>
            <p:cNvPr id="266" name="Rectangle 265"/>
            <p:cNvSpPr/>
            <p:nvPr/>
          </p:nvSpPr>
          <p:spPr>
            <a:xfrm>
              <a:off x="3209050" y="5967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267" name="TextBox 266"/>
            <p:cNvSpPr txBox="1"/>
            <p:nvPr/>
          </p:nvSpPr>
          <p:spPr>
            <a:xfrm>
              <a:off x="3784600" y="6451600"/>
              <a:ext cx="300082" cy="369332"/>
            </a:xfrm>
            <a:prstGeom prst="rect">
              <a:avLst/>
            </a:prstGeom>
            <a:noFill/>
          </p:spPr>
          <p:txBody>
            <a:bodyPr wrap="none" rtlCol="0">
              <a:spAutoFit/>
            </a:bodyPr>
            <a:lstStyle/>
            <a:p>
              <a:r>
                <a:rPr lang="en-US">
                  <a:latin typeface="Gill Sans"/>
                  <a:cs typeface="Gill Sans"/>
                </a:rPr>
                <a:t>2</a:t>
              </a:r>
            </a:p>
          </p:txBody>
        </p:sp>
        <p:sp>
          <p:nvSpPr>
            <p:cNvPr id="268" name="TextBox 267"/>
            <p:cNvSpPr txBox="1"/>
            <p:nvPr/>
          </p:nvSpPr>
          <p:spPr>
            <a:xfrm>
              <a:off x="190501" y="5592236"/>
              <a:ext cx="2739828" cy="646331"/>
            </a:xfrm>
            <a:prstGeom prst="rect">
              <a:avLst/>
            </a:prstGeom>
            <a:noFill/>
          </p:spPr>
          <p:txBody>
            <a:bodyPr wrap="none" rtlCol="0">
              <a:spAutoFit/>
            </a:bodyPr>
            <a:lstStyle/>
            <a:p>
              <a:r>
                <a:rPr lang="en-US" sz="3600">
                  <a:latin typeface="Gill Sans"/>
                  <a:cs typeface="Gill Sans"/>
                </a:rPr>
                <a:t>Total: 19 mins</a:t>
              </a:r>
            </a:p>
          </p:txBody>
        </p:sp>
      </p:grpSp>
      <p:sp>
        <p:nvSpPr>
          <p:cNvPr id="45" name="Rectangle 44"/>
          <p:cNvSpPr/>
          <p:nvPr/>
        </p:nvSpPr>
        <p:spPr>
          <a:xfrm>
            <a:off x="7315200" y="5346700"/>
            <a:ext cx="1778000" cy="444500"/>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4"/>
                                        </p:tgtEl>
                                        <p:attrNameLst>
                                          <p:attrName>style.visibility</p:attrName>
                                        </p:attrNameLst>
                                      </p:cBhvr>
                                      <p:to>
                                        <p:strVal val="visible"/>
                                      </p:to>
                                    </p:set>
                                    <p:animEffect transition="in" filter="wipe(left)">
                                      <p:cBhvr>
                                        <p:cTn id="21" dur="10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p:bldP spid="45" grpId="0" animBg="1"/>
    </p:bld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 name="Rectangle 32"/>
          <p:cNvSpPr/>
          <p:nvPr/>
        </p:nvSpPr>
        <p:spPr>
          <a:xfrm>
            <a:off x="0" y="1028700"/>
            <a:ext cx="8940800" cy="406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7" name="Text Box 438"/>
          <p:cNvSpPr txBox="1">
            <a:spLocks noChangeArrowheads="1"/>
          </p:cNvSpPr>
          <p:nvPr/>
        </p:nvSpPr>
        <p:spPr bwMode="auto">
          <a:xfrm>
            <a:off x="863600" y="3205162"/>
            <a:ext cx="9906000" cy="579438"/>
          </a:xfrm>
          <a:prstGeom prst="rect">
            <a:avLst/>
          </a:prstGeom>
          <a:noFill/>
          <a:ln w="9525">
            <a:noFill/>
            <a:miter lim="800000"/>
            <a:headEnd/>
            <a:tailEnd/>
          </a:ln>
          <a:effectLst/>
        </p:spPr>
        <p:txBody>
          <a:bodyPr>
            <a:prstTxWarp prst="textNoShape">
              <a:avLst/>
            </a:prstTxWarp>
            <a:spAutoFit/>
          </a:bodyPr>
          <a:lstStyle/>
          <a:p>
            <a:pPr algn="ctr"/>
            <a:r>
              <a:rPr lang="en-US" sz="3200">
                <a:latin typeface="Gill Sans"/>
                <a:cs typeface="Gill Sans"/>
              </a:rPr>
              <a:t>SPRINT BACKLOG</a:t>
            </a:r>
          </a:p>
        </p:txBody>
      </p:sp>
      <p:sp>
        <p:nvSpPr>
          <p:cNvPr id="38" name="TextBox 37"/>
          <p:cNvSpPr txBox="1"/>
          <p:nvPr/>
        </p:nvSpPr>
        <p:spPr>
          <a:xfrm>
            <a:off x="901700" y="4356100"/>
            <a:ext cx="2099065" cy="369332"/>
          </a:xfrm>
          <a:prstGeom prst="rect">
            <a:avLst/>
          </a:prstGeom>
          <a:noFill/>
        </p:spPr>
        <p:txBody>
          <a:bodyPr wrap="none" rtlCol="0">
            <a:spAutoFit/>
          </a:bodyPr>
          <a:lstStyle/>
          <a:p>
            <a:r>
              <a:rPr lang="en-US">
                <a:latin typeface="Gill Sans"/>
                <a:cs typeface="Gill Sans"/>
              </a:rPr>
              <a:t>Blow up 10 Balloons</a:t>
            </a:r>
          </a:p>
        </p:txBody>
      </p:sp>
      <p:sp>
        <p:nvSpPr>
          <p:cNvPr id="39" name="TextBox 38"/>
          <p:cNvSpPr txBox="1"/>
          <p:nvPr/>
        </p:nvSpPr>
        <p:spPr>
          <a:xfrm>
            <a:off x="901700" y="4648200"/>
            <a:ext cx="3343283" cy="369332"/>
          </a:xfrm>
          <a:prstGeom prst="rect">
            <a:avLst/>
          </a:prstGeom>
          <a:noFill/>
        </p:spPr>
        <p:txBody>
          <a:bodyPr wrap="none" rtlCol="0">
            <a:spAutoFit/>
          </a:bodyPr>
          <a:lstStyle/>
          <a:p>
            <a:r>
              <a:rPr lang="en-US">
                <a:latin typeface="Gill Sans"/>
                <a:cs typeface="Gill Sans"/>
              </a:rPr>
              <a:t>Measure Radius of All 10 Balloons</a:t>
            </a:r>
          </a:p>
        </p:txBody>
      </p:sp>
      <p:sp>
        <p:nvSpPr>
          <p:cNvPr id="40" name="TextBox 39"/>
          <p:cNvSpPr txBox="1"/>
          <p:nvPr/>
        </p:nvSpPr>
        <p:spPr>
          <a:xfrm>
            <a:off x="901700" y="4927600"/>
            <a:ext cx="3560027" cy="369332"/>
          </a:xfrm>
          <a:prstGeom prst="rect">
            <a:avLst/>
          </a:prstGeom>
          <a:noFill/>
        </p:spPr>
        <p:txBody>
          <a:bodyPr wrap="none" rtlCol="0">
            <a:spAutoFit/>
          </a:bodyPr>
          <a:lstStyle/>
          <a:p>
            <a:r>
              <a:rPr lang="en-US">
                <a:latin typeface="Gill Sans"/>
                <a:cs typeface="Gill Sans"/>
              </a:rPr>
              <a:t>Calculate Volumes of All 10 Balloons</a:t>
            </a:r>
          </a:p>
        </p:txBody>
      </p:sp>
      <p:sp>
        <p:nvSpPr>
          <p:cNvPr id="41" name="TextBox 40"/>
          <p:cNvSpPr txBox="1"/>
          <p:nvPr/>
        </p:nvSpPr>
        <p:spPr>
          <a:xfrm>
            <a:off x="1651000" y="2679700"/>
            <a:ext cx="5868313" cy="1015663"/>
          </a:xfrm>
          <a:prstGeom prst="rect">
            <a:avLst/>
          </a:prstGeom>
          <a:noFill/>
        </p:spPr>
        <p:txBody>
          <a:bodyPr wrap="none" rtlCol="0">
            <a:spAutoFit/>
          </a:bodyPr>
          <a:lstStyle/>
          <a:p>
            <a:r>
              <a:rPr lang="en-US" sz="6000">
                <a:solidFill>
                  <a:schemeClr val="bg1"/>
                </a:solidFill>
                <a:latin typeface="Gill Sans"/>
                <a:cs typeface="Gill Sans"/>
              </a:rPr>
              <a:t>Starting the Sprint</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 name="Rectangle 45"/>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4" name="Rectangle 3"/>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7" name="TextBox 6"/>
          <p:cNvSpPr txBox="1"/>
          <p:nvPr/>
        </p:nvSpPr>
        <p:spPr>
          <a:xfrm>
            <a:off x="165100" y="1355947"/>
            <a:ext cx="3217405" cy="738664"/>
          </a:xfrm>
          <a:prstGeom prst="rect">
            <a:avLst/>
          </a:prstGeom>
          <a:noFill/>
        </p:spPr>
        <p:txBody>
          <a:bodyPr wrap="square" rtlCol="0">
            <a:spAutoFit/>
          </a:bodyPr>
          <a:lstStyle/>
          <a:p>
            <a:r>
              <a:rPr lang="en-US">
                <a:latin typeface="Gill Sans"/>
                <a:cs typeface="Gill Sans"/>
              </a:rPr>
              <a:t>Product Backlog Item #1</a:t>
            </a:r>
            <a:endParaRPr lang="en-US" sz="3600">
              <a:latin typeface="Gill Sans"/>
              <a:cs typeface="Gill Sans"/>
            </a:endParaRPr>
          </a:p>
          <a:p>
            <a:r>
              <a:rPr lang="en-US" sz="2400">
                <a:latin typeface="Gill Sans"/>
                <a:cs typeface="Gill Sans"/>
              </a:rPr>
              <a:t>Make 10cm cube</a:t>
            </a:r>
          </a:p>
        </p:txBody>
      </p:sp>
      <p:sp>
        <p:nvSpPr>
          <p:cNvPr id="103" name="TextBox 102"/>
          <p:cNvSpPr txBox="1"/>
          <p:nvPr/>
        </p:nvSpPr>
        <p:spPr>
          <a:xfrm>
            <a:off x="3599719" y="-88900"/>
            <a:ext cx="5544281" cy="523220"/>
          </a:xfrm>
          <a:prstGeom prst="rect">
            <a:avLst/>
          </a:prstGeom>
          <a:noFill/>
        </p:spPr>
        <p:txBody>
          <a:bodyPr wrap="none" rtlCol="0">
            <a:spAutoFit/>
          </a:bodyPr>
          <a:lstStyle/>
          <a:p>
            <a:r>
              <a:rPr lang="en-US" sz="2800">
                <a:latin typeface="Gill Sans"/>
                <a:cs typeface="Gill Sans"/>
              </a:rPr>
              <a:t>Available time in Sprint = 54 minutes</a:t>
            </a:r>
          </a:p>
        </p:txBody>
      </p:sp>
      <p:grpSp>
        <p:nvGrpSpPr>
          <p:cNvPr id="59" name="Group 58"/>
          <p:cNvGrpSpPr/>
          <p:nvPr/>
        </p:nvGrpSpPr>
        <p:grpSpPr>
          <a:xfrm>
            <a:off x="4123450" y="1395527"/>
            <a:ext cx="913732" cy="853405"/>
            <a:chOff x="4123450" y="1395527"/>
            <a:chExt cx="913732" cy="853405"/>
          </a:xfrm>
        </p:grpSpPr>
        <p:sp>
          <p:nvSpPr>
            <p:cNvPr id="114" name="Rectangle 113"/>
            <p:cNvSpPr/>
            <p:nvPr/>
          </p:nvSpPr>
          <p:spPr>
            <a:xfrm>
              <a:off x="41234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six 10x10cm squares</a:t>
              </a:r>
            </a:p>
          </p:txBody>
        </p:sp>
        <p:sp>
          <p:nvSpPr>
            <p:cNvPr id="121" name="TextBox 120"/>
            <p:cNvSpPr txBox="1"/>
            <p:nvPr/>
          </p:nvSpPr>
          <p:spPr>
            <a:xfrm>
              <a:off x="4737100" y="1879600"/>
              <a:ext cx="300082" cy="369332"/>
            </a:xfrm>
            <a:prstGeom prst="rect">
              <a:avLst/>
            </a:prstGeom>
            <a:noFill/>
          </p:spPr>
          <p:txBody>
            <a:bodyPr wrap="none" rtlCol="0">
              <a:spAutoFit/>
            </a:bodyPr>
            <a:lstStyle/>
            <a:p>
              <a:r>
                <a:rPr lang="en-US">
                  <a:latin typeface="Gill Sans"/>
                  <a:cs typeface="Gill Sans"/>
                </a:rPr>
                <a:t>3</a:t>
              </a:r>
            </a:p>
          </p:txBody>
        </p:sp>
      </p:grpSp>
      <p:grpSp>
        <p:nvGrpSpPr>
          <p:cNvPr id="57" name="Group 56"/>
          <p:cNvGrpSpPr/>
          <p:nvPr/>
        </p:nvGrpSpPr>
        <p:grpSpPr>
          <a:xfrm>
            <a:off x="3183650" y="2271827"/>
            <a:ext cx="888332" cy="853405"/>
            <a:chOff x="3183650" y="2271827"/>
            <a:chExt cx="888332" cy="853405"/>
          </a:xfrm>
        </p:grpSpPr>
        <p:sp>
          <p:nvSpPr>
            <p:cNvPr id="115" name="Rectangle 114"/>
            <p:cNvSpPr/>
            <p:nvPr/>
          </p:nvSpPr>
          <p:spPr>
            <a:xfrm>
              <a:off x="31836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the six squares</a:t>
              </a:r>
            </a:p>
          </p:txBody>
        </p:sp>
        <p:sp>
          <p:nvSpPr>
            <p:cNvPr id="122" name="TextBox 121"/>
            <p:cNvSpPr txBox="1"/>
            <p:nvPr/>
          </p:nvSpPr>
          <p:spPr>
            <a:xfrm>
              <a:off x="3771900" y="2755900"/>
              <a:ext cx="300082" cy="369332"/>
            </a:xfrm>
            <a:prstGeom prst="rect">
              <a:avLst/>
            </a:prstGeom>
            <a:noFill/>
          </p:spPr>
          <p:txBody>
            <a:bodyPr wrap="none" rtlCol="0">
              <a:spAutoFit/>
            </a:bodyPr>
            <a:lstStyle/>
            <a:p>
              <a:r>
                <a:rPr lang="en-US">
                  <a:latin typeface="Gill Sans"/>
                  <a:cs typeface="Gill Sans"/>
                </a:rPr>
                <a:t>5</a:t>
              </a:r>
            </a:p>
          </p:txBody>
        </p:sp>
      </p:grpSp>
      <p:grpSp>
        <p:nvGrpSpPr>
          <p:cNvPr id="58" name="Group 57"/>
          <p:cNvGrpSpPr/>
          <p:nvPr/>
        </p:nvGrpSpPr>
        <p:grpSpPr>
          <a:xfrm>
            <a:off x="4123450" y="2271827"/>
            <a:ext cx="913732" cy="853405"/>
            <a:chOff x="4123450" y="2271827"/>
            <a:chExt cx="913732" cy="853405"/>
          </a:xfrm>
        </p:grpSpPr>
        <p:sp>
          <p:nvSpPr>
            <p:cNvPr id="117" name="Rectangle 116"/>
            <p:cNvSpPr/>
            <p:nvPr/>
          </p:nvSpPr>
          <p:spPr>
            <a:xfrm>
              <a:off x="41234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squares together</a:t>
              </a:r>
            </a:p>
          </p:txBody>
        </p:sp>
        <p:sp>
          <p:nvSpPr>
            <p:cNvPr id="123" name="TextBox 122"/>
            <p:cNvSpPr txBox="1"/>
            <p:nvPr/>
          </p:nvSpPr>
          <p:spPr>
            <a:xfrm>
              <a:off x="4737100" y="2755900"/>
              <a:ext cx="300082" cy="369332"/>
            </a:xfrm>
            <a:prstGeom prst="rect">
              <a:avLst/>
            </a:prstGeom>
            <a:noFill/>
          </p:spPr>
          <p:txBody>
            <a:bodyPr wrap="none" rtlCol="0">
              <a:spAutoFit/>
            </a:bodyPr>
            <a:lstStyle/>
            <a:p>
              <a:r>
                <a:rPr lang="en-US">
                  <a:latin typeface="Gill Sans"/>
                  <a:cs typeface="Gill Sans"/>
                </a:rPr>
                <a:t>5</a:t>
              </a:r>
            </a:p>
          </p:txBody>
        </p:sp>
      </p:grpSp>
      <p:grpSp>
        <p:nvGrpSpPr>
          <p:cNvPr id="60" name="Group 59"/>
          <p:cNvGrpSpPr/>
          <p:nvPr/>
        </p:nvGrpSpPr>
        <p:grpSpPr>
          <a:xfrm>
            <a:off x="3183650" y="3148127"/>
            <a:ext cx="888332" cy="853405"/>
            <a:chOff x="3183650" y="3148127"/>
            <a:chExt cx="888332" cy="853405"/>
          </a:xfrm>
        </p:grpSpPr>
        <p:sp>
          <p:nvSpPr>
            <p:cNvPr id="118" name="Rectangle 117"/>
            <p:cNvSpPr/>
            <p:nvPr/>
          </p:nvSpPr>
          <p:spPr>
            <a:xfrm>
              <a:off x="3183650" y="31481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24" name="TextBox 123"/>
            <p:cNvSpPr txBox="1"/>
            <p:nvPr/>
          </p:nvSpPr>
          <p:spPr>
            <a:xfrm>
              <a:off x="3771900" y="3632200"/>
              <a:ext cx="300082" cy="369332"/>
            </a:xfrm>
            <a:prstGeom prst="rect">
              <a:avLst/>
            </a:prstGeom>
            <a:noFill/>
          </p:spPr>
          <p:txBody>
            <a:bodyPr wrap="none" rtlCol="0">
              <a:spAutoFit/>
            </a:bodyPr>
            <a:lstStyle/>
            <a:p>
              <a:r>
                <a:rPr lang="en-US">
                  <a:latin typeface="Gill Sans"/>
                  <a:cs typeface="Gill Sans"/>
                </a:rPr>
                <a:t>2</a:t>
              </a:r>
            </a:p>
          </p:txBody>
        </p:sp>
      </p:grpSp>
      <p:sp>
        <p:nvSpPr>
          <p:cNvPr id="125" name="TextBox 124"/>
          <p:cNvSpPr txBox="1"/>
          <p:nvPr/>
        </p:nvSpPr>
        <p:spPr>
          <a:xfrm>
            <a:off x="4641119" y="317500"/>
            <a:ext cx="4494765" cy="523220"/>
          </a:xfrm>
          <a:prstGeom prst="rect">
            <a:avLst/>
          </a:prstGeom>
          <a:noFill/>
        </p:spPr>
        <p:txBody>
          <a:bodyPr wrap="none" rtlCol="0">
            <a:spAutoFit/>
          </a:bodyPr>
          <a:lstStyle/>
          <a:p>
            <a:r>
              <a:rPr lang="en-US" sz="2800">
                <a:latin typeface="Gill Sans"/>
                <a:cs typeface="Gill Sans"/>
              </a:rPr>
              <a:t>Allocated so far = 50 minutes</a:t>
            </a:r>
          </a:p>
        </p:txBody>
      </p:sp>
      <p:sp>
        <p:nvSpPr>
          <p:cNvPr id="92" name="TextBox 91"/>
          <p:cNvSpPr txBox="1"/>
          <p:nvPr/>
        </p:nvSpPr>
        <p:spPr>
          <a:xfrm>
            <a:off x="3157443" y="847947"/>
            <a:ext cx="1692441" cy="461665"/>
          </a:xfrm>
          <a:prstGeom prst="rect">
            <a:avLst/>
          </a:prstGeom>
          <a:noFill/>
        </p:spPr>
        <p:txBody>
          <a:bodyPr wrap="none" rtlCol="0">
            <a:spAutoFit/>
          </a:bodyPr>
          <a:lstStyle/>
          <a:p>
            <a:pPr algn="ctr"/>
            <a:r>
              <a:rPr lang="en-US" sz="2400">
                <a:latin typeface="Gill Sans"/>
                <a:cs typeface="Gill Sans"/>
              </a:rPr>
              <a:t>Not Started</a:t>
            </a:r>
          </a:p>
        </p:txBody>
      </p:sp>
      <p:sp>
        <p:nvSpPr>
          <p:cNvPr id="94" name="TextBox 93"/>
          <p:cNvSpPr txBox="1"/>
          <p:nvPr/>
        </p:nvSpPr>
        <p:spPr>
          <a:xfrm>
            <a:off x="5388731" y="860647"/>
            <a:ext cx="1573267" cy="461665"/>
          </a:xfrm>
          <a:prstGeom prst="rect">
            <a:avLst/>
          </a:prstGeom>
          <a:noFill/>
        </p:spPr>
        <p:txBody>
          <a:bodyPr wrap="none" rtlCol="0">
            <a:spAutoFit/>
          </a:bodyPr>
          <a:lstStyle/>
          <a:p>
            <a:pPr algn="ctr"/>
            <a:r>
              <a:rPr lang="en-US" sz="2400">
                <a:latin typeface="Gill Sans"/>
                <a:cs typeface="Gill Sans"/>
              </a:rPr>
              <a:t>In Progress</a:t>
            </a:r>
          </a:p>
        </p:txBody>
      </p:sp>
      <p:sp>
        <p:nvSpPr>
          <p:cNvPr id="96" name="TextBox 95"/>
          <p:cNvSpPr txBox="1"/>
          <p:nvPr/>
        </p:nvSpPr>
        <p:spPr>
          <a:xfrm>
            <a:off x="7852948" y="860647"/>
            <a:ext cx="886631" cy="461665"/>
          </a:xfrm>
          <a:prstGeom prst="rect">
            <a:avLst/>
          </a:prstGeom>
          <a:noFill/>
        </p:spPr>
        <p:txBody>
          <a:bodyPr wrap="none" rtlCol="0">
            <a:spAutoFit/>
          </a:bodyPr>
          <a:lstStyle/>
          <a:p>
            <a:pPr algn="ctr"/>
            <a:r>
              <a:rPr lang="en-US" sz="2400">
                <a:latin typeface="Gill Sans"/>
                <a:cs typeface="Gill Sans"/>
              </a:rPr>
              <a:t>Done</a:t>
            </a:r>
          </a:p>
        </p:txBody>
      </p:sp>
      <p:grpSp>
        <p:nvGrpSpPr>
          <p:cNvPr id="53" name="Group 52"/>
          <p:cNvGrpSpPr/>
          <p:nvPr/>
        </p:nvGrpSpPr>
        <p:grpSpPr>
          <a:xfrm>
            <a:off x="3035300" y="889000"/>
            <a:ext cx="4203700" cy="5969000"/>
            <a:chOff x="3035300" y="889000"/>
            <a:chExt cx="4203700" cy="5791200"/>
          </a:xfrm>
        </p:grpSpPr>
        <p:cxnSp>
          <p:nvCxnSpPr>
            <p:cNvPr id="82" name="Straight Connector 81"/>
            <p:cNvCxnSpPr/>
            <p:nvPr/>
          </p:nvCxnSpPr>
          <p:spPr>
            <a:xfrm rot="16200000" flipH="1">
              <a:off x="4324350" y="3765550"/>
              <a:ext cx="57912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flipH="1">
              <a:off x="2241550" y="3765550"/>
              <a:ext cx="57912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flipH="1">
              <a:off x="158750" y="3765550"/>
              <a:ext cx="57912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98" name="Straight Connector 97"/>
          <p:cNvCxnSpPr/>
          <p:nvPr/>
        </p:nvCxnSpPr>
        <p:spPr>
          <a:xfrm>
            <a:off x="0" y="12954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0" y="8890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190501" y="2633136"/>
            <a:ext cx="2739828" cy="646331"/>
          </a:xfrm>
          <a:prstGeom prst="rect">
            <a:avLst/>
          </a:prstGeom>
          <a:noFill/>
        </p:spPr>
        <p:txBody>
          <a:bodyPr wrap="none" rtlCol="0">
            <a:spAutoFit/>
          </a:bodyPr>
          <a:lstStyle/>
          <a:p>
            <a:r>
              <a:rPr lang="en-US" sz="3600">
                <a:latin typeface="Gill Sans"/>
                <a:cs typeface="Gill Sans"/>
              </a:rPr>
              <a:t>Total: 16 mins</a:t>
            </a:r>
          </a:p>
        </p:txBody>
      </p:sp>
      <p:cxnSp>
        <p:nvCxnSpPr>
          <p:cNvPr id="137" name="Straight Connector 136"/>
          <p:cNvCxnSpPr/>
          <p:nvPr/>
        </p:nvCxnSpPr>
        <p:spPr>
          <a:xfrm>
            <a:off x="0" y="40640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165100" y="4073747"/>
            <a:ext cx="3217405" cy="1107996"/>
          </a:xfrm>
          <a:prstGeom prst="rect">
            <a:avLst/>
          </a:prstGeom>
          <a:noFill/>
        </p:spPr>
        <p:txBody>
          <a:bodyPr wrap="square" rtlCol="0">
            <a:spAutoFit/>
          </a:bodyPr>
          <a:lstStyle/>
          <a:p>
            <a:r>
              <a:rPr lang="en-US">
                <a:latin typeface="Gill Sans"/>
                <a:cs typeface="Gill Sans"/>
              </a:rPr>
              <a:t>Product Backlog Item #2</a:t>
            </a:r>
            <a:endParaRPr lang="en-US" sz="3600">
              <a:latin typeface="Gill Sans"/>
              <a:cs typeface="Gill Sans"/>
            </a:endParaRPr>
          </a:p>
          <a:p>
            <a:r>
              <a:rPr lang="en-US" sz="2400">
                <a:latin typeface="Gill Sans"/>
                <a:cs typeface="Gill Sans"/>
              </a:rPr>
              <a:t>Make Square-based Pyramid</a:t>
            </a:r>
          </a:p>
        </p:txBody>
      </p:sp>
      <p:grpSp>
        <p:nvGrpSpPr>
          <p:cNvPr id="61" name="Group 60"/>
          <p:cNvGrpSpPr/>
          <p:nvPr/>
        </p:nvGrpSpPr>
        <p:grpSpPr>
          <a:xfrm>
            <a:off x="4123450" y="4189527"/>
            <a:ext cx="913732" cy="853405"/>
            <a:chOff x="4123450" y="4189527"/>
            <a:chExt cx="913732" cy="853405"/>
          </a:xfrm>
        </p:grpSpPr>
        <p:sp>
          <p:nvSpPr>
            <p:cNvPr id="140" name="Rectangle 139"/>
            <p:cNvSpPr/>
            <p:nvPr/>
          </p:nvSpPr>
          <p:spPr>
            <a:xfrm>
              <a:off x="41234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one 10x10cm square</a:t>
              </a:r>
            </a:p>
          </p:txBody>
        </p:sp>
        <p:sp>
          <p:nvSpPr>
            <p:cNvPr id="145" name="TextBox 144"/>
            <p:cNvSpPr txBox="1"/>
            <p:nvPr/>
          </p:nvSpPr>
          <p:spPr>
            <a:xfrm>
              <a:off x="4737100" y="4673600"/>
              <a:ext cx="300082" cy="369332"/>
            </a:xfrm>
            <a:prstGeom prst="rect">
              <a:avLst/>
            </a:prstGeom>
            <a:noFill/>
          </p:spPr>
          <p:txBody>
            <a:bodyPr wrap="none" rtlCol="0">
              <a:spAutoFit/>
            </a:bodyPr>
            <a:lstStyle/>
            <a:p>
              <a:r>
                <a:rPr lang="en-US">
                  <a:latin typeface="Gill Sans"/>
                  <a:cs typeface="Gill Sans"/>
                </a:rPr>
                <a:t>2</a:t>
              </a:r>
            </a:p>
          </p:txBody>
        </p:sp>
      </p:grpSp>
      <p:grpSp>
        <p:nvGrpSpPr>
          <p:cNvPr id="62" name="Group 61"/>
          <p:cNvGrpSpPr/>
          <p:nvPr/>
        </p:nvGrpSpPr>
        <p:grpSpPr>
          <a:xfrm>
            <a:off x="3196350" y="5078527"/>
            <a:ext cx="875632" cy="853405"/>
            <a:chOff x="3196350" y="5078527"/>
            <a:chExt cx="875632" cy="853405"/>
          </a:xfrm>
        </p:grpSpPr>
        <p:sp>
          <p:nvSpPr>
            <p:cNvPr id="141" name="Rectangle 140"/>
            <p:cNvSpPr/>
            <p:nvPr/>
          </p:nvSpPr>
          <p:spPr>
            <a:xfrm>
              <a:off x="31963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pieces</a:t>
              </a:r>
            </a:p>
          </p:txBody>
        </p:sp>
        <p:sp>
          <p:nvSpPr>
            <p:cNvPr id="146" name="TextBox 145"/>
            <p:cNvSpPr txBox="1"/>
            <p:nvPr/>
          </p:nvSpPr>
          <p:spPr>
            <a:xfrm>
              <a:off x="3771900" y="5562600"/>
              <a:ext cx="300082" cy="369332"/>
            </a:xfrm>
            <a:prstGeom prst="rect">
              <a:avLst/>
            </a:prstGeom>
            <a:noFill/>
          </p:spPr>
          <p:txBody>
            <a:bodyPr wrap="none" rtlCol="0">
              <a:spAutoFit/>
            </a:bodyPr>
            <a:lstStyle/>
            <a:p>
              <a:r>
                <a:rPr lang="en-US">
                  <a:latin typeface="Gill Sans"/>
                  <a:cs typeface="Gill Sans"/>
                </a:rPr>
                <a:t>6</a:t>
              </a:r>
            </a:p>
          </p:txBody>
        </p:sp>
      </p:grpSp>
      <p:grpSp>
        <p:nvGrpSpPr>
          <p:cNvPr id="63" name="Group 62"/>
          <p:cNvGrpSpPr/>
          <p:nvPr/>
        </p:nvGrpSpPr>
        <p:grpSpPr>
          <a:xfrm>
            <a:off x="4136150" y="5078527"/>
            <a:ext cx="901032" cy="853405"/>
            <a:chOff x="4136150" y="5078527"/>
            <a:chExt cx="901032" cy="853405"/>
          </a:xfrm>
        </p:grpSpPr>
        <p:sp>
          <p:nvSpPr>
            <p:cNvPr id="143" name="Rectangle 142"/>
            <p:cNvSpPr/>
            <p:nvPr/>
          </p:nvSpPr>
          <p:spPr>
            <a:xfrm>
              <a:off x="41361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pieces together</a:t>
              </a:r>
            </a:p>
          </p:txBody>
        </p:sp>
        <p:sp>
          <p:nvSpPr>
            <p:cNvPr id="147" name="TextBox 146"/>
            <p:cNvSpPr txBox="1"/>
            <p:nvPr/>
          </p:nvSpPr>
          <p:spPr>
            <a:xfrm>
              <a:off x="4737100" y="5562600"/>
              <a:ext cx="300082" cy="369332"/>
            </a:xfrm>
            <a:prstGeom prst="rect">
              <a:avLst/>
            </a:prstGeom>
            <a:noFill/>
          </p:spPr>
          <p:txBody>
            <a:bodyPr wrap="none" rtlCol="0">
              <a:spAutoFit/>
            </a:bodyPr>
            <a:lstStyle/>
            <a:p>
              <a:r>
                <a:rPr lang="en-US">
                  <a:latin typeface="Gill Sans"/>
                  <a:cs typeface="Gill Sans"/>
                </a:rPr>
                <a:t>5</a:t>
              </a:r>
            </a:p>
          </p:txBody>
        </p:sp>
      </p:grpSp>
      <p:grpSp>
        <p:nvGrpSpPr>
          <p:cNvPr id="64" name="Group 63"/>
          <p:cNvGrpSpPr/>
          <p:nvPr/>
        </p:nvGrpSpPr>
        <p:grpSpPr>
          <a:xfrm>
            <a:off x="3209050" y="5967527"/>
            <a:ext cx="875632" cy="853405"/>
            <a:chOff x="3209050" y="5967527"/>
            <a:chExt cx="875632" cy="853405"/>
          </a:xfrm>
        </p:grpSpPr>
        <p:sp>
          <p:nvSpPr>
            <p:cNvPr id="148" name="Rectangle 147"/>
            <p:cNvSpPr/>
            <p:nvPr/>
          </p:nvSpPr>
          <p:spPr>
            <a:xfrm>
              <a:off x="3209050" y="5967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50" name="TextBox 149"/>
            <p:cNvSpPr txBox="1"/>
            <p:nvPr/>
          </p:nvSpPr>
          <p:spPr>
            <a:xfrm>
              <a:off x="3784600" y="6451600"/>
              <a:ext cx="300082" cy="369332"/>
            </a:xfrm>
            <a:prstGeom prst="rect">
              <a:avLst/>
            </a:prstGeom>
            <a:noFill/>
          </p:spPr>
          <p:txBody>
            <a:bodyPr wrap="none" rtlCol="0">
              <a:spAutoFit/>
            </a:bodyPr>
            <a:lstStyle/>
            <a:p>
              <a:r>
                <a:rPr lang="en-US">
                  <a:latin typeface="Gill Sans"/>
                  <a:cs typeface="Gill Sans"/>
                </a:rPr>
                <a:t>2</a:t>
              </a:r>
            </a:p>
          </p:txBody>
        </p:sp>
      </p:grpSp>
      <p:sp>
        <p:nvSpPr>
          <p:cNvPr id="152" name="TextBox 151"/>
          <p:cNvSpPr txBox="1"/>
          <p:nvPr/>
        </p:nvSpPr>
        <p:spPr>
          <a:xfrm>
            <a:off x="190501" y="5592236"/>
            <a:ext cx="2739828" cy="646331"/>
          </a:xfrm>
          <a:prstGeom prst="rect">
            <a:avLst/>
          </a:prstGeom>
          <a:noFill/>
        </p:spPr>
        <p:txBody>
          <a:bodyPr wrap="none" rtlCol="0">
            <a:spAutoFit/>
          </a:bodyPr>
          <a:lstStyle/>
          <a:p>
            <a:r>
              <a:rPr lang="en-US" sz="3600">
                <a:latin typeface="Gill Sans"/>
                <a:cs typeface="Gill Sans"/>
              </a:rPr>
              <a:t>Total: 19 mins</a:t>
            </a:r>
          </a:p>
        </p:txBody>
      </p:sp>
      <p:grpSp>
        <p:nvGrpSpPr>
          <p:cNvPr id="47" name="Group 46"/>
          <p:cNvGrpSpPr/>
          <p:nvPr/>
        </p:nvGrpSpPr>
        <p:grpSpPr>
          <a:xfrm>
            <a:off x="3142907" y="1395527"/>
            <a:ext cx="942638" cy="853405"/>
            <a:chOff x="3142907" y="1395527"/>
            <a:chExt cx="942638" cy="853405"/>
          </a:xfrm>
        </p:grpSpPr>
        <p:grpSp>
          <p:nvGrpSpPr>
            <p:cNvPr id="45" name="Group 44"/>
            <p:cNvGrpSpPr/>
            <p:nvPr/>
          </p:nvGrpSpPr>
          <p:grpSpPr>
            <a:xfrm>
              <a:off x="3170950" y="1395527"/>
              <a:ext cx="914595" cy="853405"/>
              <a:chOff x="3170950" y="1395527"/>
              <a:chExt cx="914595" cy="853405"/>
            </a:xfrm>
          </p:grpSpPr>
          <p:sp>
            <p:nvSpPr>
              <p:cNvPr id="8" name="Rectangle 7"/>
              <p:cNvSpPr/>
              <p:nvPr/>
            </p:nvSpPr>
            <p:spPr>
              <a:xfrm>
                <a:off x="31709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120" name="TextBox 119"/>
              <p:cNvSpPr txBox="1"/>
              <p:nvPr/>
            </p:nvSpPr>
            <p:spPr>
              <a:xfrm>
                <a:off x="3785463" y="1879600"/>
                <a:ext cx="300082" cy="369332"/>
              </a:xfrm>
              <a:prstGeom prst="rect">
                <a:avLst/>
              </a:prstGeom>
              <a:noFill/>
            </p:spPr>
            <p:txBody>
              <a:bodyPr wrap="none" rtlCol="0">
                <a:spAutoFit/>
              </a:bodyPr>
              <a:lstStyle/>
              <a:p>
                <a:pPr algn="ctr"/>
                <a:r>
                  <a:rPr lang="en-US">
                    <a:latin typeface="Gill Sans"/>
                    <a:cs typeface="Gill Sans"/>
                  </a:rPr>
                  <a:t>1</a:t>
                </a:r>
              </a:p>
            </p:txBody>
          </p:sp>
        </p:grpSp>
        <p:sp>
          <p:nvSpPr>
            <p:cNvPr id="42" name="TextBox 41"/>
            <p:cNvSpPr txBox="1"/>
            <p:nvPr/>
          </p:nvSpPr>
          <p:spPr>
            <a:xfrm>
              <a:off x="3142907" y="1879600"/>
              <a:ext cx="594596" cy="369332"/>
            </a:xfrm>
            <a:prstGeom prst="rect">
              <a:avLst/>
            </a:prstGeom>
            <a:noFill/>
          </p:spPr>
          <p:txBody>
            <a:bodyPr wrap="none" rtlCol="0">
              <a:spAutoFit/>
            </a:bodyPr>
            <a:lstStyle/>
            <a:p>
              <a:pPr algn="ctr"/>
              <a:r>
                <a:rPr lang="en-US">
                  <a:latin typeface="Gill Sans"/>
                  <a:cs typeface="Gill Sans"/>
                </a:rPr>
                <a:t>Pete</a:t>
              </a:r>
            </a:p>
          </p:txBody>
        </p:sp>
      </p:grpSp>
      <p:sp>
        <p:nvSpPr>
          <p:cNvPr id="44" name="Rectangle 43"/>
          <p:cNvSpPr/>
          <p:nvPr/>
        </p:nvSpPr>
        <p:spPr>
          <a:xfrm>
            <a:off x="3228975" y="1990725"/>
            <a:ext cx="422275" cy="187325"/>
          </a:xfrm>
          <a:prstGeom prst="rect">
            <a:avLst/>
          </a:prstGeom>
          <a:solidFill>
            <a:srgbClr val="FFFDB8"/>
          </a:solidFill>
          <a:ln>
            <a:solidFill>
              <a:srgbClr val="FFFDB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8" name="Group 47"/>
          <p:cNvGrpSpPr/>
          <p:nvPr/>
        </p:nvGrpSpPr>
        <p:grpSpPr>
          <a:xfrm>
            <a:off x="5771807" y="1395527"/>
            <a:ext cx="942638" cy="853405"/>
            <a:chOff x="3142907" y="1395527"/>
            <a:chExt cx="942638" cy="853405"/>
          </a:xfrm>
        </p:grpSpPr>
        <p:grpSp>
          <p:nvGrpSpPr>
            <p:cNvPr id="49" name="Group 44"/>
            <p:cNvGrpSpPr/>
            <p:nvPr/>
          </p:nvGrpSpPr>
          <p:grpSpPr>
            <a:xfrm>
              <a:off x="3170950" y="1395527"/>
              <a:ext cx="914595" cy="853405"/>
              <a:chOff x="3170950" y="1395527"/>
              <a:chExt cx="914595" cy="853405"/>
            </a:xfrm>
          </p:grpSpPr>
          <p:sp>
            <p:nvSpPr>
              <p:cNvPr id="51" name="Rectangle 50"/>
              <p:cNvSpPr/>
              <p:nvPr/>
            </p:nvSpPr>
            <p:spPr>
              <a:xfrm>
                <a:off x="31709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52" name="TextBox 51"/>
              <p:cNvSpPr txBox="1"/>
              <p:nvPr/>
            </p:nvSpPr>
            <p:spPr>
              <a:xfrm>
                <a:off x="3785463" y="1879600"/>
                <a:ext cx="300082" cy="369332"/>
              </a:xfrm>
              <a:prstGeom prst="rect">
                <a:avLst/>
              </a:prstGeom>
              <a:noFill/>
            </p:spPr>
            <p:txBody>
              <a:bodyPr wrap="none" rtlCol="0">
                <a:spAutoFit/>
              </a:bodyPr>
              <a:lstStyle/>
              <a:p>
                <a:pPr algn="ctr"/>
                <a:r>
                  <a:rPr lang="en-US">
                    <a:latin typeface="Gill Sans"/>
                    <a:cs typeface="Gill Sans"/>
                  </a:rPr>
                  <a:t>1</a:t>
                </a:r>
              </a:p>
            </p:txBody>
          </p:sp>
        </p:grpSp>
        <p:sp>
          <p:nvSpPr>
            <p:cNvPr id="50" name="TextBox 49"/>
            <p:cNvSpPr txBox="1"/>
            <p:nvPr/>
          </p:nvSpPr>
          <p:spPr>
            <a:xfrm>
              <a:off x="3142907" y="1879600"/>
              <a:ext cx="594596" cy="369332"/>
            </a:xfrm>
            <a:prstGeom prst="rect">
              <a:avLst/>
            </a:prstGeom>
            <a:noFill/>
          </p:spPr>
          <p:txBody>
            <a:bodyPr wrap="none" rtlCol="0">
              <a:spAutoFit/>
            </a:bodyPr>
            <a:lstStyle/>
            <a:p>
              <a:pPr algn="ctr"/>
              <a:r>
                <a:rPr lang="en-US">
                  <a:latin typeface="Gill Sans"/>
                  <a:cs typeface="Gill Sans"/>
                </a:rPr>
                <a:t>Pete</a:t>
              </a:r>
            </a:p>
          </p:txBody>
        </p:sp>
      </p:grpSp>
      <p:grpSp>
        <p:nvGrpSpPr>
          <p:cNvPr id="56" name="Group 55"/>
          <p:cNvGrpSpPr/>
          <p:nvPr/>
        </p:nvGrpSpPr>
        <p:grpSpPr>
          <a:xfrm>
            <a:off x="3155607" y="4189527"/>
            <a:ext cx="929938" cy="853405"/>
            <a:chOff x="3155607" y="4189527"/>
            <a:chExt cx="929938" cy="853405"/>
          </a:xfrm>
        </p:grpSpPr>
        <p:sp>
          <p:nvSpPr>
            <p:cNvPr id="139" name="Rectangle 138"/>
            <p:cNvSpPr/>
            <p:nvPr/>
          </p:nvSpPr>
          <p:spPr>
            <a:xfrm>
              <a:off x="31836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four 10x15x15 triangles</a:t>
              </a:r>
            </a:p>
          </p:txBody>
        </p:sp>
        <p:sp>
          <p:nvSpPr>
            <p:cNvPr id="144" name="TextBox 143"/>
            <p:cNvSpPr txBox="1"/>
            <p:nvPr/>
          </p:nvSpPr>
          <p:spPr>
            <a:xfrm>
              <a:off x="3785463" y="4673600"/>
              <a:ext cx="300082" cy="369332"/>
            </a:xfrm>
            <a:prstGeom prst="rect">
              <a:avLst/>
            </a:prstGeom>
            <a:noFill/>
          </p:spPr>
          <p:txBody>
            <a:bodyPr wrap="none" rtlCol="0">
              <a:spAutoFit/>
            </a:bodyPr>
            <a:lstStyle/>
            <a:p>
              <a:pPr algn="ctr"/>
              <a:r>
                <a:rPr lang="en-US">
                  <a:latin typeface="Gill Sans"/>
                  <a:cs typeface="Gill Sans"/>
                </a:rPr>
                <a:t>6</a:t>
              </a:r>
            </a:p>
          </p:txBody>
        </p:sp>
        <p:sp>
          <p:nvSpPr>
            <p:cNvPr id="54" name="TextBox 53"/>
            <p:cNvSpPr txBox="1"/>
            <p:nvPr/>
          </p:nvSpPr>
          <p:spPr>
            <a:xfrm>
              <a:off x="3155607" y="4673600"/>
              <a:ext cx="594596" cy="369332"/>
            </a:xfrm>
            <a:prstGeom prst="rect">
              <a:avLst/>
            </a:prstGeom>
            <a:noFill/>
          </p:spPr>
          <p:txBody>
            <a:bodyPr wrap="none" rtlCol="0">
              <a:spAutoFit/>
            </a:bodyPr>
            <a:lstStyle/>
            <a:p>
              <a:pPr algn="ctr"/>
              <a:r>
                <a:rPr lang="en-US">
                  <a:latin typeface="Gill Sans"/>
                  <a:cs typeface="Gill Sans"/>
                </a:rPr>
                <a:t>Pete</a:t>
              </a:r>
            </a:p>
          </p:txBody>
        </p:sp>
      </p:grpSp>
      <p:sp>
        <p:nvSpPr>
          <p:cNvPr id="55" name="Rectangle 54"/>
          <p:cNvSpPr/>
          <p:nvPr/>
        </p:nvSpPr>
        <p:spPr>
          <a:xfrm>
            <a:off x="3254375" y="4797425"/>
            <a:ext cx="422275" cy="187325"/>
          </a:xfrm>
          <a:prstGeom prst="rect">
            <a:avLst/>
          </a:prstGeom>
          <a:solidFill>
            <a:srgbClr val="FFFDB8"/>
          </a:solidFill>
          <a:ln>
            <a:solidFill>
              <a:srgbClr val="FFFDB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5" name="Group 64"/>
          <p:cNvGrpSpPr/>
          <p:nvPr/>
        </p:nvGrpSpPr>
        <p:grpSpPr>
          <a:xfrm>
            <a:off x="5746407" y="4176827"/>
            <a:ext cx="929938" cy="853405"/>
            <a:chOff x="3155607" y="4189527"/>
            <a:chExt cx="929938" cy="853405"/>
          </a:xfrm>
        </p:grpSpPr>
        <p:sp>
          <p:nvSpPr>
            <p:cNvPr id="66" name="Rectangle 65"/>
            <p:cNvSpPr/>
            <p:nvPr/>
          </p:nvSpPr>
          <p:spPr>
            <a:xfrm>
              <a:off x="31836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four 10x15x15 triangles</a:t>
              </a:r>
            </a:p>
          </p:txBody>
        </p:sp>
        <p:sp>
          <p:nvSpPr>
            <p:cNvPr id="67" name="TextBox 66"/>
            <p:cNvSpPr txBox="1"/>
            <p:nvPr/>
          </p:nvSpPr>
          <p:spPr>
            <a:xfrm>
              <a:off x="3785463" y="4673600"/>
              <a:ext cx="300082" cy="369332"/>
            </a:xfrm>
            <a:prstGeom prst="rect">
              <a:avLst/>
            </a:prstGeom>
            <a:noFill/>
          </p:spPr>
          <p:txBody>
            <a:bodyPr wrap="none" rtlCol="0">
              <a:spAutoFit/>
            </a:bodyPr>
            <a:lstStyle/>
            <a:p>
              <a:pPr algn="ctr"/>
              <a:r>
                <a:rPr lang="en-US">
                  <a:latin typeface="Gill Sans"/>
                  <a:cs typeface="Gill Sans"/>
                </a:rPr>
                <a:t>6</a:t>
              </a:r>
            </a:p>
          </p:txBody>
        </p:sp>
        <p:sp>
          <p:nvSpPr>
            <p:cNvPr id="68" name="TextBox 67"/>
            <p:cNvSpPr txBox="1"/>
            <p:nvPr/>
          </p:nvSpPr>
          <p:spPr>
            <a:xfrm>
              <a:off x="3155607" y="4673600"/>
              <a:ext cx="594596" cy="369332"/>
            </a:xfrm>
            <a:prstGeom prst="rect">
              <a:avLst/>
            </a:prstGeom>
            <a:noFill/>
          </p:spPr>
          <p:txBody>
            <a:bodyPr wrap="none" rtlCol="0">
              <a:spAutoFit/>
            </a:bodyPr>
            <a:lstStyle/>
            <a:p>
              <a:pPr algn="ctr"/>
              <a:r>
                <a:rPr lang="en-US">
                  <a:latin typeface="Gill Sans"/>
                  <a:cs typeface="Gill Sans"/>
                </a:rPr>
                <a:t>Pete</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6.94444E-6 -2.22222E-6 L 0.28612 -2.22222E-6 " pathEditMode="relative" ptsTypes="AA">
                                      <p:cBhvr>
                                        <p:cTn id="10" dur="2000" fill="hold"/>
                                        <p:tgtEl>
                                          <p:spTgt spid="47"/>
                                        </p:tgtEl>
                                        <p:attrNameLst>
                                          <p:attrName>ppt_x</p:attrName>
                                          <p:attrName>ppt_y</p:attrName>
                                        </p:attrNameLst>
                                      </p:cBhvr>
                                    </p:animMotion>
                                  </p:childTnLst>
                                </p:cTn>
                              </p:par>
                            </p:childTnLst>
                          </p:cTn>
                        </p:par>
                        <p:par>
                          <p:cTn id="11" fill="hold">
                            <p:stCondLst>
                              <p:cond delay="2000"/>
                            </p:stCondLst>
                            <p:childTnLst>
                              <p:par>
                                <p:cTn id="12" presetID="1" presetClass="exit" presetSubtype="0" fill="hold" nodeType="afterEffect">
                                  <p:stCondLst>
                                    <p:cond delay="0"/>
                                  </p:stCondLst>
                                  <p:childTnLst>
                                    <p:set>
                                      <p:cBhvr>
                                        <p:cTn id="13" dur="1" fill="hold">
                                          <p:stCondLst>
                                            <p:cond delay="0"/>
                                          </p:stCondLst>
                                        </p:cTn>
                                        <p:tgtEl>
                                          <p:spTgt spid="47"/>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00139 -4.07407E-6 L 0.20973 0.00186 " pathEditMode="relative" ptsTypes="AA">
                                      <p:cBhvr>
                                        <p:cTn id="19" dur="2000" fill="hold"/>
                                        <p:tgtEl>
                                          <p:spTgt spid="48"/>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7.5E-6 -2.22222E-6 L 0.28472 -2.22222E-6 " pathEditMode="relative" ptsTypes="AA">
                                      <p:cBhvr>
                                        <p:cTn id="27" dur="2000" fill="hold"/>
                                        <p:tgtEl>
                                          <p:spTgt spid="56"/>
                                        </p:tgtEl>
                                        <p:attrNameLst>
                                          <p:attrName>ppt_x</p:attrName>
                                          <p:attrName>ppt_y</p:attrName>
                                        </p:attrNameLst>
                                      </p:cBhvr>
                                    </p:animMotion>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56"/>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087 0.00093 L 0.42274 0.00093 " pathEditMode="relative" ptsTypes="AA">
                                      <p:cBhvr>
                                        <p:cTn id="36" dur="2000" fill="hold"/>
                                        <p:tgtEl>
                                          <p:spTgt spid="59"/>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8.33333E-7 1.48148E-6 L 0.50695 1.48148E-6 " pathEditMode="relative" ptsTypes="AA">
                                      <p:cBhvr>
                                        <p:cTn id="38" dur="2000" fill="hold"/>
                                        <p:tgtEl>
                                          <p:spTgt spid="57"/>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5.27778E-6 -5.92593E-6 L 0.35694 -5.92593E-6 " pathEditMode="relative" ptsTypes="AA">
                                      <p:cBhvr>
                                        <p:cTn id="40" dur="2000" fill="hold"/>
                                        <p:tgtEl>
                                          <p:spTgt spid="58"/>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3.05556E-6 -2.22222E-6 L 0.49584 -2.22222E-6 " pathEditMode="relative" ptsTypes="AA">
                                      <p:cBhvr>
                                        <p:cTn id="42" dur="2000" fill="hold"/>
                                        <p:tgtEl>
                                          <p:spTgt spid="60"/>
                                        </p:tgtEl>
                                        <p:attrNameLst>
                                          <p:attrName>ppt_x</p:attrName>
                                          <p:attrName>ppt_y</p:attrName>
                                        </p:attrNameLst>
                                      </p:cBhvr>
                                    </p:animMotion>
                                  </p:childTnLst>
                                </p:cTn>
                              </p:par>
                              <p:par>
                                <p:cTn id="43" presetID="0" presetClass="path" presetSubtype="0" accel="50000" decel="50000" fill="hold" nodeType="withEffect">
                                  <p:stCondLst>
                                    <p:cond delay="0"/>
                                  </p:stCondLst>
                                  <p:childTnLst>
                                    <p:animMotion origin="layout" path="M 3.61111E-6 -3.7037E-7 L 0.44722 -3.7037E-7 " pathEditMode="relative" ptsTypes="AA">
                                      <p:cBhvr>
                                        <p:cTn id="44" dur="2000" fill="hold"/>
                                        <p:tgtEl>
                                          <p:spTgt spid="63"/>
                                        </p:tgtEl>
                                        <p:attrNameLst>
                                          <p:attrName>ppt_x</p:attrName>
                                          <p:attrName>ppt_y</p:attrName>
                                        </p:attrNameLst>
                                      </p:cBhvr>
                                    </p:animMotion>
                                  </p:childTnLst>
                                </p:cTn>
                              </p:par>
                              <p:par>
                                <p:cTn id="45" presetID="0" presetClass="path" presetSubtype="0" accel="50000" decel="50000" fill="hold" nodeType="withEffect">
                                  <p:stCondLst>
                                    <p:cond delay="0"/>
                                  </p:stCondLst>
                                  <p:childTnLst>
                                    <p:animMotion origin="layout" path="M -6.38889E-6 -2.22222E-6 L 0.47777 -2.22222E-6 " pathEditMode="relative" ptsTypes="AA">
                                      <p:cBhvr>
                                        <p:cTn id="46" dur="2000" fill="hold"/>
                                        <p:tgtEl>
                                          <p:spTgt spid="62"/>
                                        </p:tgtEl>
                                        <p:attrNameLst>
                                          <p:attrName>ppt_x</p:attrName>
                                          <p:attrName>ppt_y</p:attrName>
                                        </p:attrNameLst>
                                      </p:cBhvr>
                                    </p:animMotion>
                                  </p:childTnLst>
                                </p:cTn>
                              </p:par>
                              <p:par>
                                <p:cTn id="47" presetID="0" presetClass="path" presetSubtype="0" accel="50000" decel="50000" fill="hold" nodeType="withEffect">
                                  <p:stCondLst>
                                    <p:cond delay="0"/>
                                  </p:stCondLst>
                                  <p:childTnLst>
                                    <p:animMotion origin="layout" path="M 3.61111E-6 1.48148E-6 L 0.46945 1.48148E-6 " pathEditMode="relative" ptsTypes="AA">
                                      <p:cBhvr>
                                        <p:cTn id="48" dur="2000" fill="hold"/>
                                        <p:tgtEl>
                                          <p:spTgt spid="64"/>
                                        </p:tgtEl>
                                        <p:attrNameLst>
                                          <p:attrName>ppt_x</p:attrName>
                                          <p:attrName>ppt_y</p:attrName>
                                        </p:attrNameLst>
                                      </p:cBhvr>
                                    </p:animMotion>
                                  </p:childTnLst>
                                </p:cTn>
                              </p:par>
                              <p:par>
                                <p:cTn id="49" presetID="0" presetClass="path" presetSubtype="0" accel="50000" decel="50000" fill="hold" nodeType="withEffect">
                                  <p:stCondLst>
                                    <p:cond delay="0"/>
                                  </p:stCondLst>
                                  <p:childTnLst>
                                    <p:animMotion origin="layout" path="M 1.94444E-6 1.85185E-6 L 0.43333 1.85185E-6 " pathEditMode="relative" rAng="0" ptsTypes="AA">
                                      <p:cBhvr>
                                        <p:cTn id="50" dur="2000" fill="hold"/>
                                        <p:tgtEl>
                                          <p:spTgt spid="61"/>
                                        </p:tgtEl>
                                        <p:attrNameLst>
                                          <p:attrName>ppt_x</p:attrName>
                                          <p:attrName>ppt_y</p:attrName>
                                        </p:attrNameLst>
                                      </p:cBhvr>
                                      <p:rCtr x="217" y="0"/>
                                    </p:animMotion>
                                  </p:childTnLst>
                                </p:cTn>
                              </p:par>
                              <p:par>
                                <p:cTn id="51" presetID="0" presetClass="path" presetSubtype="0" accel="50000" decel="50000" fill="hold" nodeType="withEffect">
                                  <p:stCondLst>
                                    <p:cond delay="0"/>
                                  </p:stCondLst>
                                  <p:childTnLst>
                                    <p:animMotion origin="layout" path="M 2.5E-6 -7.77778E-6 L 0.20972 -7.77778E-6 " pathEditMode="relative" ptsTypes="AA">
                                      <p:cBhvr>
                                        <p:cTn id="52" dur="2000" fill="hold"/>
                                        <p:tgtEl>
                                          <p:spTgt spid="6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5" grpId="0" animBg="1"/>
    </p:bld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eview.jpg"/>
          <p:cNvPicPr>
            <a:picLocks noChangeAspect="1"/>
          </p:cNvPicPr>
          <p:nvPr/>
        </p:nvPicPr>
        <p:blipFill>
          <a:blip r:embed="rId2"/>
          <a:stretch>
            <a:fillRect/>
          </a:stretch>
        </p:blipFill>
        <p:spPr>
          <a:xfrm>
            <a:off x="7635240" y="3394075"/>
            <a:ext cx="1416050" cy="679450"/>
          </a:xfrm>
          <a:prstGeom prst="rect">
            <a:avLst/>
          </a:prstGeom>
          <a:effectLst/>
        </p:spPr>
      </p:pic>
      <p:pic>
        <p:nvPicPr>
          <p:cNvPr id="5" name="Picture 4" descr="team.jpg"/>
          <p:cNvPicPr>
            <a:picLocks noChangeAspect="1"/>
          </p:cNvPicPr>
          <p:nvPr/>
        </p:nvPicPr>
        <p:blipFill>
          <a:blip r:embed="rId3"/>
          <a:stretch>
            <a:fillRect/>
          </a:stretch>
        </p:blipFill>
        <p:spPr>
          <a:xfrm>
            <a:off x="7588251" y="5708650"/>
            <a:ext cx="1374775" cy="628650"/>
          </a:xfrm>
          <a:prstGeom prst="rect">
            <a:avLst/>
          </a:prstGeom>
          <a:effectLst/>
        </p:spPr>
      </p:pic>
      <p:sp>
        <p:nvSpPr>
          <p:cNvPr id="6" name="Right Arrow 5"/>
          <p:cNvSpPr/>
          <p:nvPr/>
        </p:nvSpPr>
        <p:spPr>
          <a:xfrm>
            <a:off x="5232390" y="4439708"/>
            <a:ext cx="2501900" cy="583142"/>
          </a:xfrm>
          <a:prstGeom prst="rightArrow">
            <a:avLst>
              <a:gd name="adj1" fmla="val 54556"/>
              <a:gd name="adj2" fmla="val 6451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7" name="Circular Arrow 6"/>
          <p:cNvSpPr/>
          <p:nvPr/>
        </p:nvSpPr>
        <p:spPr>
          <a:xfrm flipH="1">
            <a:off x="4427220" y="2245995"/>
            <a:ext cx="2938780" cy="2938780"/>
          </a:xfrm>
          <a:prstGeom prst="circularArrow">
            <a:avLst>
              <a:gd name="adj1" fmla="val 11156"/>
              <a:gd name="adj2" fmla="val 1142319"/>
              <a:gd name="adj3" fmla="val 1881005"/>
              <a:gd name="adj4" fmla="val 5465592"/>
              <a:gd name="adj5" fmla="val 1196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 name="Rectangle 6"/>
          <p:cNvSpPr>
            <a:spLocks noChangeArrowheads="1"/>
          </p:cNvSpPr>
          <p:nvPr/>
        </p:nvSpPr>
        <p:spPr bwMode="auto">
          <a:xfrm>
            <a:off x="4654550" y="4565650"/>
            <a:ext cx="1203325" cy="327025"/>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600">
              <a:latin typeface="Gill Sans"/>
            </a:endParaRPr>
          </a:p>
        </p:txBody>
      </p:sp>
      <p:sp>
        <p:nvSpPr>
          <p:cNvPr id="10" name="Text Box 7"/>
          <p:cNvSpPr txBox="1">
            <a:spLocks noChangeArrowheads="1"/>
          </p:cNvSpPr>
          <p:nvPr/>
        </p:nvSpPr>
        <p:spPr bwMode="auto">
          <a:xfrm>
            <a:off x="5051060" y="3079750"/>
            <a:ext cx="1553029" cy="892552"/>
          </a:xfrm>
          <a:prstGeom prst="rect">
            <a:avLst/>
          </a:prstGeom>
          <a:noFill/>
          <a:ln w="9525">
            <a:noFill/>
            <a:miter lim="800000"/>
            <a:headEnd/>
            <a:tailEnd/>
          </a:ln>
          <a:effectLst/>
        </p:spPr>
        <p:txBody>
          <a:bodyPr wrap="none">
            <a:prstTxWarp prst="textNoShape">
              <a:avLst/>
            </a:prstTxWarp>
            <a:spAutoFit/>
          </a:bodyPr>
          <a:lstStyle/>
          <a:p>
            <a:pPr algn="ctr"/>
            <a:r>
              <a:rPr lang="en-US" sz="3600">
                <a:solidFill>
                  <a:schemeClr val="bg1"/>
                </a:solidFill>
                <a:latin typeface="Gill Sans"/>
              </a:rPr>
              <a:t>Sprint</a:t>
            </a:r>
          </a:p>
          <a:p>
            <a:pPr algn="ctr"/>
            <a:r>
              <a:rPr lang="en-US" sz="1600">
                <a:solidFill>
                  <a:schemeClr val="bg1"/>
                </a:solidFill>
                <a:latin typeface="Gill Sans"/>
              </a:rPr>
              <a:t>4 Weeks or Less</a:t>
            </a:r>
          </a:p>
        </p:txBody>
      </p:sp>
      <p:sp>
        <p:nvSpPr>
          <p:cNvPr id="11" name="AutoShape 11"/>
          <p:cNvSpPr>
            <a:spLocks noChangeArrowheads="1"/>
          </p:cNvSpPr>
          <p:nvPr/>
        </p:nvSpPr>
        <p:spPr bwMode="auto">
          <a:xfrm>
            <a:off x="7912100" y="4473575"/>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00">
              <a:latin typeface="Gill Sans"/>
            </a:endParaRPr>
          </a:p>
        </p:txBody>
      </p:sp>
      <p:sp>
        <p:nvSpPr>
          <p:cNvPr id="12" name="Text Box 12"/>
          <p:cNvSpPr txBox="1">
            <a:spLocks noChangeArrowheads="1"/>
          </p:cNvSpPr>
          <p:nvPr/>
        </p:nvSpPr>
        <p:spPr bwMode="auto">
          <a:xfrm>
            <a:off x="7302500" y="5022850"/>
            <a:ext cx="1955800" cy="533052"/>
          </a:xfrm>
          <a:prstGeom prst="rect">
            <a:avLst/>
          </a:prstGeom>
          <a:noFill/>
          <a:ln w="31750">
            <a:noFill/>
            <a:miter lim="800000"/>
            <a:headEnd/>
            <a:tailEnd/>
          </a:ln>
          <a:effectLst/>
        </p:spPr>
        <p:txBody>
          <a:bodyPr wrap="square">
            <a:prstTxWarp prst="textNoShape">
              <a:avLst/>
            </a:prstTxWarp>
            <a:spAutoFit/>
          </a:bodyPr>
          <a:lstStyle/>
          <a:p>
            <a:pPr algn="ctr">
              <a:lnSpc>
                <a:spcPts val="1680"/>
              </a:lnSpc>
            </a:pPr>
            <a:r>
              <a:rPr lang="en-US" sz="1600">
                <a:solidFill>
                  <a:schemeClr val="bg1"/>
                </a:solidFill>
                <a:latin typeface="Gill Sans"/>
              </a:rPr>
              <a:t>Potentially Shippable Product Increment</a:t>
            </a:r>
          </a:p>
        </p:txBody>
      </p:sp>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sp>
        <p:nvSpPr>
          <p:cNvPr id="14" name="Text Box 80"/>
          <p:cNvSpPr txBox="1">
            <a:spLocks noChangeArrowheads="1"/>
          </p:cNvSpPr>
          <p:nvPr/>
        </p:nvSpPr>
        <p:spPr bwMode="auto">
          <a:xfrm>
            <a:off x="7967877" y="3970338"/>
            <a:ext cx="88663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Review</a:t>
            </a:r>
            <a:endParaRPr lang="en-US" i="1">
              <a:solidFill>
                <a:schemeClr val="bg1"/>
              </a:solidFill>
              <a:latin typeface="Gill Sans"/>
            </a:endParaRPr>
          </a:p>
        </p:txBody>
      </p:sp>
      <p:sp>
        <p:nvSpPr>
          <p:cNvPr id="28" name="Rectangle 227"/>
          <p:cNvSpPr>
            <a:spLocks noChangeArrowheads="1"/>
          </p:cNvSpPr>
          <p:nvPr/>
        </p:nvSpPr>
        <p:spPr bwMode="auto">
          <a:xfrm>
            <a:off x="4978400" y="5022850"/>
            <a:ext cx="1905000" cy="609600"/>
          </a:xfrm>
          <a:prstGeom prst="rect">
            <a:avLst/>
          </a:prstGeom>
          <a:noFill/>
          <a:ln w="9525">
            <a:noFill/>
            <a:miter lim="800000"/>
            <a:headEnd/>
            <a:tailEnd/>
          </a:ln>
          <a:effectLst/>
        </p:spPr>
        <p:txBody>
          <a:bodyPr wrap="none" anchor="ctr">
            <a:prstTxWarp prst="textNoShape">
              <a:avLst/>
            </a:prstTxWarp>
          </a:bodyPr>
          <a:lstStyle/>
          <a:p>
            <a:pPr algn="ctr">
              <a:lnSpc>
                <a:spcPts val="1880"/>
              </a:lnSpc>
            </a:pPr>
            <a:r>
              <a:rPr lang="en-US" sz="2400">
                <a:solidFill>
                  <a:schemeClr val="bg1"/>
                </a:solidFill>
                <a:latin typeface="Gill Sans"/>
              </a:rPr>
              <a:t>No Changes</a:t>
            </a:r>
          </a:p>
          <a:p>
            <a:pPr algn="ctr">
              <a:lnSpc>
                <a:spcPts val="1880"/>
              </a:lnSpc>
            </a:pPr>
            <a:r>
              <a:rPr lang="en-US" sz="1600">
                <a:solidFill>
                  <a:schemeClr val="bg1"/>
                </a:solidFill>
                <a:latin typeface="Gill Sans"/>
              </a:rPr>
              <a:t>in Duration or Goal</a:t>
            </a:r>
          </a:p>
        </p:txBody>
      </p:sp>
      <p:grpSp>
        <p:nvGrpSpPr>
          <p:cNvPr id="2" name="Group 29"/>
          <p:cNvGrpSpPr/>
          <p:nvPr/>
        </p:nvGrpSpPr>
        <p:grpSpPr>
          <a:xfrm>
            <a:off x="7408332" y="1515531"/>
            <a:ext cx="307975" cy="304800"/>
            <a:chOff x="7086600" y="1092200"/>
            <a:chExt cx="307975" cy="304800"/>
          </a:xfrm>
          <a:effectLst/>
        </p:grpSpPr>
        <p:sp>
          <p:nvSpPr>
            <p:cNvPr id="31" name="Rectangle 232"/>
            <p:cNvSpPr>
              <a:spLocks noChangeArrowheads="1"/>
            </p:cNvSpPr>
            <p:nvPr/>
          </p:nvSpPr>
          <p:spPr bwMode="auto">
            <a:xfrm>
              <a:off x="7086600" y="1092200"/>
              <a:ext cx="3048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sz="1600" b="1">
                <a:solidFill>
                  <a:schemeClr val="bg1"/>
                </a:solidFill>
                <a:latin typeface="Gill Sans"/>
              </a:endParaRPr>
            </a:p>
          </p:txBody>
        </p:sp>
        <p:sp>
          <p:nvSpPr>
            <p:cNvPr id="32" name="Freeform 233"/>
            <p:cNvSpPr>
              <a:spLocks/>
            </p:cNvSpPr>
            <p:nvPr/>
          </p:nvSpPr>
          <p:spPr bwMode="auto">
            <a:xfrm>
              <a:off x="7089775" y="1119188"/>
              <a:ext cx="304800" cy="263525"/>
            </a:xfrm>
            <a:custGeom>
              <a:avLst/>
              <a:gdLst>
                <a:gd name="T0" fmla="*/ 0 w 192"/>
                <a:gd name="T1" fmla="*/ 0 h 166"/>
                <a:gd name="T2" fmla="*/ 15 w 192"/>
                <a:gd name="T3" fmla="*/ 19 h 166"/>
                <a:gd name="T4" fmla="*/ 24 w 192"/>
                <a:gd name="T5" fmla="*/ 48 h 166"/>
                <a:gd name="T6" fmla="*/ 72 w 192"/>
                <a:gd name="T7" fmla="*/ 69 h 166"/>
                <a:gd name="T8" fmla="*/ 94 w 192"/>
                <a:gd name="T9" fmla="*/ 99 h 166"/>
                <a:gd name="T10" fmla="*/ 153 w 192"/>
                <a:gd name="T11" fmla="*/ 120 h 166"/>
                <a:gd name="T12" fmla="*/ 171 w 192"/>
                <a:gd name="T13" fmla="*/ 153 h 166"/>
                <a:gd name="T14" fmla="*/ 192 w 192"/>
                <a:gd name="T15" fmla="*/ 166 h 16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66"/>
                <a:gd name="T26" fmla="*/ 192 w 19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66">
                  <a:moveTo>
                    <a:pt x="0" y="0"/>
                  </a:moveTo>
                  <a:lnTo>
                    <a:pt x="15" y="19"/>
                  </a:lnTo>
                  <a:lnTo>
                    <a:pt x="24" y="48"/>
                  </a:lnTo>
                  <a:lnTo>
                    <a:pt x="72" y="69"/>
                  </a:lnTo>
                  <a:lnTo>
                    <a:pt x="94" y="99"/>
                  </a:lnTo>
                  <a:lnTo>
                    <a:pt x="153" y="120"/>
                  </a:lnTo>
                  <a:lnTo>
                    <a:pt x="171" y="153"/>
                  </a:lnTo>
                  <a:lnTo>
                    <a:pt x="192" y="166"/>
                  </a:lnTo>
                </a:path>
              </a:pathLst>
            </a:custGeom>
            <a:noFill/>
            <a:ln w="9525">
              <a:solidFill>
                <a:schemeClr val="tx1"/>
              </a:solidFill>
              <a:round/>
              <a:headEnd/>
              <a:tailEnd/>
            </a:ln>
          </p:spPr>
          <p:txBody>
            <a:bodyPr>
              <a:prstTxWarp prst="textNoShape">
                <a:avLst/>
              </a:prstTxWarp>
            </a:bodyPr>
            <a:lstStyle/>
            <a:p>
              <a:endParaRPr lang="en-US" sz="1600">
                <a:latin typeface="Gill Sans"/>
              </a:endParaRPr>
            </a:p>
          </p:txBody>
        </p:sp>
      </p:grpSp>
      <p:sp>
        <p:nvSpPr>
          <p:cNvPr id="33" name="Text Box 299"/>
          <p:cNvSpPr txBox="1">
            <a:spLocks noChangeArrowheads="1"/>
          </p:cNvSpPr>
          <p:nvPr/>
        </p:nvSpPr>
        <p:spPr bwMode="auto">
          <a:xfrm>
            <a:off x="7525009" y="6237288"/>
            <a:ext cx="150564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Retrospective</a:t>
            </a:r>
            <a:endParaRPr lang="en-US" i="1">
              <a:solidFill>
                <a:schemeClr val="bg1"/>
              </a:solidFill>
              <a:latin typeface="Gill Sans"/>
            </a:endParaRPr>
          </a:p>
        </p:txBody>
      </p:sp>
      <p:pic>
        <p:nvPicPr>
          <p:cNvPr id="36" name="Picture 35"/>
          <p:cNvPicPr>
            <a:picLocks noChangeAspect="1"/>
          </p:cNvPicPr>
          <p:nvPr/>
        </p:nvPicPr>
        <p:blipFill>
          <a:blip r:embed="rId4"/>
          <a:stretch>
            <a:fillRect/>
          </a:stretch>
        </p:blipFill>
        <p:spPr>
          <a:xfrm>
            <a:off x="1000125" y="3378200"/>
            <a:ext cx="158750" cy="444500"/>
          </a:xfrm>
          <a:prstGeom prst="rect">
            <a:avLst/>
          </a:prstGeom>
          <a:effectLst/>
        </p:spPr>
      </p:pic>
      <p:grpSp>
        <p:nvGrpSpPr>
          <p:cNvPr id="3" name="Group 36"/>
          <p:cNvGrpSpPr/>
          <p:nvPr/>
        </p:nvGrpSpPr>
        <p:grpSpPr>
          <a:xfrm>
            <a:off x="2051051" y="3270250"/>
            <a:ext cx="1374775" cy="901145"/>
            <a:chOff x="2343151" y="3244850"/>
            <a:chExt cx="1374775" cy="901145"/>
          </a:xfrm>
          <a:effectLst/>
        </p:grpSpPr>
        <p:sp>
          <p:nvSpPr>
            <p:cNvPr id="38" name="Text Box 148"/>
            <p:cNvSpPr txBox="1">
              <a:spLocks noChangeArrowheads="1"/>
            </p:cNvSpPr>
            <p:nvPr/>
          </p:nvSpPr>
          <p:spPr bwMode="auto">
            <a:xfrm>
              <a:off x="2692005" y="37766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343151" y="3244850"/>
              <a:ext cx="1374775" cy="628650"/>
            </a:xfrm>
            <a:prstGeom prst="rect">
              <a:avLst/>
            </a:prstGeom>
          </p:spPr>
        </p:pic>
      </p:grpSp>
      <p:pic>
        <p:nvPicPr>
          <p:cNvPr id="43" name="Picture 42" descr="standup.jpg"/>
          <p:cNvPicPr>
            <a:picLocks noChangeAspect="1"/>
          </p:cNvPicPr>
          <p:nvPr/>
        </p:nvPicPr>
        <p:blipFill>
          <a:blip r:embed="rId5"/>
          <a:stretch>
            <a:fillRect/>
          </a:stretch>
        </p:blipFill>
        <p:spPr>
          <a:xfrm>
            <a:off x="7789332" y="1261531"/>
            <a:ext cx="787400" cy="800100"/>
          </a:xfrm>
          <a:prstGeom prst="rect">
            <a:avLst/>
          </a:prstGeom>
          <a:effectLst/>
        </p:spPr>
      </p:pic>
      <p:sp>
        <p:nvSpPr>
          <p:cNvPr id="44" name="Text Box 231"/>
          <p:cNvSpPr txBox="1">
            <a:spLocks noChangeArrowheads="1"/>
          </p:cNvSpPr>
          <p:nvPr/>
        </p:nvSpPr>
        <p:spPr bwMode="auto">
          <a:xfrm>
            <a:off x="7526274" y="2024588"/>
            <a:ext cx="1387945" cy="818600"/>
          </a:xfrm>
          <a:prstGeom prst="rect">
            <a:avLst/>
          </a:prstGeom>
          <a:noFill/>
          <a:ln w="31750">
            <a:noFill/>
            <a:miter lim="800000"/>
            <a:headEnd/>
            <a:tailEnd/>
          </a:ln>
          <a:effectLst/>
        </p:spPr>
        <p:txBody>
          <a:bodyPr wrap="none">
            <a:prstTxWarp prst="textNoShape">
              <a:avLst/>
            </a:prstTxWarp>
            <a:spAutoFit/>
          </a:bodyPr>
          <a:lstStyle/>
          <a:p>
            <a:pPr algn="ctr">
              <a:lnSpc>
                <a:spcPts val="1880"/>
              </a:lnSpc>
              <a:spcBef>
                <a:spcPct val="50000"/>
              </a:spcBef>
            </a:pPr>
            <a:r>
              <a:rPr lang="en-US" sz="1400">
                <a:solidFill>
                  <a:schemeClr val="bg1"/>
                </a:solidFill>
                <a:latin typeface="Gill Sans"/>
              </a:rPr>
              <a:t>Daily Scrum</a:t>
            </a:r>
            <a:br>
              <a:rPr lang="en-US" sz="1400">
                <a:solidFill>
                  <a:schemeClr val="bg1"/>
                </a:solidFill>
                <a:latin typeface="Gill Sans"/>
              </a:rPr>
            </a:br>
            <a:r>
              <a:rPr lang="en-US" sz="1400">
                <a:solidFill>
                  <a:schemeClr val="bg1"/>
                </a:solidFill>
                <a:latin typeface="Gill Sans"/>
              </a:rPr>
              <a:t>Meeting and</a:t>
            </a:r>
            <a:br>
              <a:rPr lang="en-US" sz="1400">
                <a:solidFill>
                  <a:schemeClr val="bg1"/>
                </a:solidFill>
                <a:latin typeface="Gill Sans"/>
              </a:rPr>
            </a:br>
            <a:r>
              <a:rPr lang="en-US" sz="1400">
                <a:solidFill>
                  <a:schemeClr val="bg1"/>
                </a:solidFill>
                <a:latin typeface="Gill Sans"/>
              </a:rPr>
              <a:t>Artifacts Update</a:t>
            </a:r>
          </a:p>
        </p:txBody>
      </p:sp>
      <p:sp>
        <p:nvSpPr>
          <p:cNvPr id="45" name="Circular Arrow 44"/>
          <p:cNvSpPr/>
          <p:nvPr/>
        </p:nvSpPr>
        <p:spPr>
          <a:xfrm rot="2401493">
            <a:off x="6352350" y="1859572"/>
            <a:ext cx="1192509" cy="1192509"/>
          </a:xfrm>
          <a:prstGeom prst="circularArrow">
            <a:avLst>
              <a:gd name="adj1" fmla="val 17412"/>
              <a:gd name="adj2" fmla="val 1142319"/>
              <a:gd name="adj3" fmla="val 1601325"/>
              <a:gd name="adj4" fmla="val 5649642"/>
              <a:gd name="adj5" fmla="val 138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nvSpPr>
        <p:spPr>
          <a:xfrm>
            <a:off x="4851400" y="2336800"/>
            <a:ext cx="279400" cy="279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Text Box 14"/>
          <p:cNvSpPr txBox="1">
            <a:spLocks noChangeArrowheads="1"/>
          </p:cNvSpPr>
          <p:nvPr/>
        </p:nvSpPr>
        <p:spPr bwMode="auto">
          <a:xfrm>
            <a:off x="268273" y="1967441"/>
            <a:ext cx="1798214"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Input from End-Users,</a:t>
            </a:r>
          </a:p>
          <a:p>
            <a:pPr algn="ctr" eaLnBrk="0" hangingPunct="0"/>
            <a:r>
              <a:rPr lang="en-US" sz="1400">
                <a:solidFill>
                  <a:schemeClr val="bg1"/>
                </a:solidFill>
                <a:latin typeface="Gill Sans"/>
              </a:rPr>
              <a:t>Customers, Team and</a:t>
            </a:r>
            <a:br>
              <a:rPr lang="en-US" sz="1400">
                <a:solidFill>
                  <a:schemeClr val="bg1"/>
                </a:solidFill>
                <a:latin typeface="Gill Sans"/>
              </a:rPr>
            </a:br>
            <a:r>
              <a:rPr lang="en-US" sz="1400">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214"/>
          <p:cNvSpPr>
            <a:spLocks noChangeArrowheads="1"/>
          </p:cNvSpPr>
          <p:nvPr/>
        </p:nvSpPr>
        <p:spPr bwMode="auto">
          <a:xfrm>
            <a:off x="3757612" y="468369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5" name="Rectangle 215"/>
          <p:cNvSpPr>
            <a:spLocks noChangeArrowheads="1"/>
          </p:cNvSpPr>
          <p:nvPr/>
        </p:nvSpPr>
        <p:spPr bwMode="auto">
          <a:xfrm>
            <a:off x="3757612" y="475999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6" name="Rectangle 216"/>
          <p:cNvSpPr>
            <a:spLocks noChangeArrowheads="1"/>
          </p:cNvSpPr>
          <p:nvPr/>
        </p:nvSpPr>
        <p:spPr bwMode="auto">
          <a:xfrm>
            <a:off x="3757612" y="483628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7" name="Rectangle 217"/>
          <p:cNvSpPr>
            <a:spLocks noChangeArrowheads="1"/>
          </p:cNvSpPr>
          <p:nvPr/>
        </p:nvSpPr>
        <p:spPr bwMode="auto">
          <a:xfrm>
            <a:off x="3757612" y="491258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8" name="Rectangle 220"/>
          <p:cNvSpPr>
            <a:spLocks noChangeArrowheads="1"/>
          </p:cNvSpPr>
          <p:nvPr/>
        </p:nvSpPr>
        <p:spPr bwMode="auto">
          <a:xfrm>
            <a:off x="3757612" y="422592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9" name="Rectangle 221"/>
          <p:cNvSpPr>
            <a:spLocks noChangeArrowheads="1"/>
          </p:cNvSpPr>
          <p:nvPr/>
        </p:nvSpPr>
        <p:spPr bwMode="auto">
          <a:xfrm>
            <a:off x="3757612" y="4302220"/>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0" name="Rectangle 222"/>
          <p:cNvSpPr>
            <a:spLocks noChangeArrowheads="1"/>
          </p:cNvSpPr>
          <p:nvPr/>
        </p:nvSpPr>
        <p:spPr bwMode="auto">
          <a:xfrm>
            <a:off x="3757612" y="437851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1" name="Rectangle 223"/>
          <p:cNvSpPr>
            <a:spLocks noChangeArrowheads="1"/>
          </p:cNvSpPr>
          <p:nvPr/>
        </p:nvSpPr>
        <p:spPr bwMode="auto">
          <a:xfrm>
            <a:off x="3757612" y="445481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2" name="Rectangle 224"/>
          <p:cNvSpPr>
            <a:spLocks noChangeArrowheads="1"/>
          </p:cNvSpPr>
          <p:nvPr/>
        </p:nvSpPr>
        <p:spPr bwMode="auto">
          <a:xfrm>
            <a:off x="3757612" y="453110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3" name="Rectangle 225"/>
          <p:cNvSpPr>
            <a:spLocks noChangeArrowheads="1"/>
          </p:cNvSpPr>
          <p:nvPr/>
        </p:nvSpPr>
        <p:spPr bwMode="auto">
          <a:xfrm>
            <a:off x="3757612" y="460740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4" name="Rectangle 215"/>
          <p:cNvSpPr>
            <a:spLocks noChangeArrowheads="1"/>
          </p:cNvSpPr>
          <p:nvPr/>
        </p:nvSpPr>
        <p:spPr bwMode="auto">
          <a:xfrm>
            <a:off x="3757612" y="498541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5" name="Rectangle 216"/>
          <p:cNvSpPr>
            <a:spLocks noChangeArrowheads="1"/>
          </p:cNvSpPr>
          <p:nvPr/>
        </p:nvSpPr>
        <p:spPr bwMode="auto">
          <a:xfrm>
            <a:off x="3757612" y="506171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6" name="Rectangle 217"/>
          <p:cNvSpPr>
            <a:spLocks noChangeArrowheads="1"/>
          </p:cNvSpPr>
          <p:nvPr/>
        </p:nvSpPr>
        <p:spPr bwMode="auto">
          <a:xfrm>
            <a:off x="3757612" y="51380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7" name="Text Box 379"/>
          <p:cNvSpPr txBox="1">
            <a:spLocks noChangeArrowheads="1"/>
          </p:cNvSpPr>
          <p:nvPr/>
        </p:nvSpPr>
        <p:spPr bwMode="auto">
          <a:xfrm>
            <a:off x="3670734" y="5289550"/>
            <a:ext cx="902811"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a:t>
            </a:r>
            <a:br>
              <a:rPr lang="en-US">
                <a:solidFill>
                  <a:schemeClr val="bg1"/>
                </a:solidFill>
                <a:latin typeface="Gill Sans"/>
              </a:rPr>
            </a:br>
            <a:r>
              <a:rPr lang="en-US">
                <a:solidFill>
                  <a:schemeClr val="bg1"/>
                </a:solidFill>
                <a:latin typeface="Gill Sans"/>
              </a:rPr>
              <a:t>Backlog</a:t>
            </a:r>
          </a:p>
        </p:txBody>
      </p:sp>
      <p:sp>
        <p:nvSpPr>
          <p:cNvPr id="68" name="TextBox 67"/>
          <p:cNvSpPr txBox="1"/>
          <p:nvPr/>
        </p:nvSpPr>
        <p:spPr>
          <a:xfrm rot="18900000">
            <a:off x="3721792" y="4543424"/>
            <a:ext cx="817764" cy="369332"/>
          </a:xfrm>
          <a:prstGeom prst="rect">
            <a:avLst/>
          </a:prstGeom>
          <a:noFill/>
          <a:effectLst/>
        </p:spPr>
        <p:txBody>
          <a:bodyPr wrap="none" rtlCol="0">
            <a:spAutoFit/>
          </a:bodyPr>
          <a:lstStyle/>
          <a:p>
            <a:r>
              <a:rPr lang="en-US">
                <a:latin typeface="Gill Sans"/>
              </a:rPr>
              <a:t>TASKS</a:t>
            </a:r>
          </a:p>
        </p:txBody>
      </p:sp>
      <p:sp>
        <p:nvSpPr>
          <p:cNvPr id="70" name="Text Box 14"/>
          <p:cNvSpPr txBox="1">
            <a:spLocks noChangeArrowheads="1"/>
          </p:cNvSpPr>
          <p:nvPr/>
        </p:nvSpPr>
        <p:spPr bwMode="auto">
          <a:xfrm>
            <a:off x="3861606" y="2085975"/>
            <a:ext cx="92845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Product</a:t>
            </a:r>
          </a:p>
          <a:p>
            <a:pPr algn="ctr" eaLnBrk="0" hangingPunct="0"/>
            <a:r>
              <a:rPr lang="en-US" sz="1400">
                <a:solidFill>
                  <a:schemeClr val="bg1"/>
                </a:solidFill>
                <a:latin typeface="Gill Sans"/>
              </a:rPr>
              <a:t>Backlog</a:t>
            </a:r>
          </a:p>
          <a:p>
            <a:pPr algn="ctr" eaLnBrk="0" hangingPunct="0"/>
            <a:r>
              <a:rPr lang="en-US" sz="1400">
                <a:solidFill>
                  <a:schemeClr val="bg1"/>
                </a:solidFill>
                <a:latin typeface="Gill Sans"/>
              </a:rPr>
              <a:t>Grooming</a:t>
            </a:r>
          </a:p>
        </p:txBody>
      </p:sp>
      <p:sp>
        <p:nvSpPr>
          <p:cNvPr id="74" name="AutoShape 228"/>
          <p:cNvSpPr>
            <a:spLocks noChangeArrowheads="1"/>
          </p:cNvSpPr>
          <p:nvPr/>
        </p:nvSpPr>
        <p:spPr bwMode="auto">
          <a:xfrm>
            <a:off x="1879600" y="4233333"/>
            <a:ext cx="1752600" cy="1045634"/>
          </a:xfrm>
          <a:prstGeom prst="chevron">
            <a:avLst>
              <a:gd name="adj" fmla="val 20707"/>
            </a:avLst>
          </a:prstGeom>
          <a:noFill/>
          <a:ln w="12700">
            <a:solidFill>
              <a:schemeClr val="bg1"/>
            </a:solidFill>
            <a:miter lim="800000"/>
            <a:headEnd/>
            <a:tailEnd/>
          </a:ln>
          <a:effectLst/>
        </p:spPr>
        <p:txBody>
          <a:bodyPr wrap="none" anchor="ctr">
            <a:prstTxWarp prst="textNoShape">
              <a:avLst/>
            </a:prstTxWarp>
          </a:bodyPr>
          <a:lstStyle/>
          <a:p>
            <a:pPr algn="ctr"/>
            <a:endParaRPr lang="en-US" sz="1400">
              <a:solidFill>
                <a:schemeClr val="bg1"/>
              </a:solidFill>
              <a:latin typeface="Gill Sans"/>
            </a:endParaRPr>
          </a:p>
        </p:txBody>
      </p:sp>
      <p:sp>
        <p:nvSpPr>
          <p:cNvPr id="89" name="Text Box 379"/>
          <p:cNvSpPr txBox="1">
            <a:spLocks noChangeArrowheads="1"/>
          </p:cNvSpPr>
          <p:nvPr/>
        </p:nvSpPr>
        <p:spPr bwMode="auto">
          <a:xfrm>
            <a:off x="1958026" y="5291665"/>
            <a:ext cx="1569660"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 Planning</a:t>
            </a:r>
          </a:p>
          <a:p>
            <a:pPr algn="ctr">
              <a:lnSpc>
                <a:spcPts val="1880"/>
              </a:lnSpc>
            </a:pPr>
            <a:r>
              <a:rPr lang="en-US">
                <a:solidFill>
                  <a:schemeClr val="bg1"/>
                </a:solidFill>
                <a:latin typeface="Gill Sans"/>
              </a:rPr>
              <a:t>Meeting</a:t>
            </a:r>
          </a:p>
        </p:txBody>
      </p:sp>
      <p:sp>
        <p:nvSpPr>
          <p:cNvPr id="90" name="TextBox 89"/>
          <p:cNvSpPr txBox="1"/>
          <p:nvPr/>
        </p:nvSpPr>
        <p:spPr>
          <a:xfrm>
            <a:off x="2104519" y="4277782"/>
            <a:ext cx="1278452" cy="914780"/>
          </a:xfrm>
          <a:prstGeom prst="rect">
            <a:avLst/>
          </a:prstGeom>
          <a:noFill/>
          <a:effectLst/>
        </p:spPr>
        <p:txBody>
          <a:bodyPr wrap="none" rtlCol="0" anchor="t" anchorCtr="0">
            <a:spAutoFit/>
          </a:bodyPr>
          <a:lstStyle/>
          <a:p>
            <a:pPr algn="ctr">
              <a:lnSpc>
                <a:spcPts val="1600"/>
              </a:lnSpc>
            </a:pPr>
            <a:r>
              <a:rPr lang="en-US" sz="1400">
                <a:solidFill>
                  <a:schemeClr val="bg1"/>
                </a:solidFill>
                <a:latin typeface="Gill Sans"/>
              </a:rPr>
              <a:t>Team Selects </a:t>
            </a:r>
          </a:p>
          <a:p>
            <a:pPr algn="ctr">
              <a:lnSpc>
                <a:spcPts val="1600"/>
              </a:lnSpc>
            </a:pPr>
            <a:r>
              <a:rPr lang="en-US" sz="1400">
                <a:solidFill>
                  <a:schemeClr val="bg1"/>
                </a:solidFill>
                <a:latin typeface="Gill Sans"/>
              </a:rPr>
              <a:t>How Much To</a:t>
            </a:r>
            <a:br>
              <a:rPr lang="en-US" sz="1400">
                <a:solidFill>
                  <a:schemeClr val="bg1"/>
                </a:solidFill>
                <a:latin typeface="Gill Sans"/>
              </a:rPr>
            </a:br>
            <a:r>
              <a:rPr lang="en-US" sz="1400">
                <a:solidFill>
                  <a:schemeClr val="bg1"/>
                </a:solidFill>
                <a:latin typeface="Gill Sans"/>
              </a:rPr>
              <a:t>Commit To Do </a:t>
            </a:r>
            <a:br>
              <a:rPr lang="en-US" sz="1400">
                <a:solidFill>
                  <a:schemeClr val="bg1"/>
                </a:solidFill>
                <a:latin typeface="Gill Sans"/>
              </a:rPr>
            </a:br>
            <a:r>
              <a:rPr lang="en-US" sz="1400">
                <a:solidFill>
                  <a:schemeClr val="bg1"/>
                </a:solidFill>
                <a:latin typeface="Gill Sans"/>
              </a:rPr>
              <a:t>By Sprint’s End</a:t>
            </a:r>
          </a:p>
        </p:txBody>
      </p:sp>
      <p:grpSp>
        <p:nvGrpSpPr>
          <p:cNvPr id="15" name="Group 39"/>
          <p:cNvGrpSpPr/>
          <p:nvPr/>
        </p:nvGrpSpPr>
        <p:grpSpPr>
          <a:xfrm>
            <a:off x="4699000" y="1219200"/>
            <a:ext cx="1778000" cy="781223"/>
            <a:chOff x="4622800" y="787400"/>
            <a:chExt cx="1778000" cy="781223"/>
          </a:xfrm>
          <a:effectLst/>
        </p:grpSpPr>
        <p:sp>
          <p:nvSpPr>
            <p:cNvPr id="92" name="Text Box 137"/>
            <p:cNvSpPr txBox="1">
              <a:spLocks noChangeArrowheads="1"/>
            </p:cNvSpPr>
            <p:nvPr/>
          </p:nvSpPr>
          <p:spPr bwMode="auto">
            <a:xfrm>
              <a:off x="4622800" y="12223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4"/>
            <a:stretch>
              <a:fillRect/>
            </a:stretch>
          </p:blipFill>
          <p:spPr>
            <a:xfrm>
              <a:off x="5435600" y="7874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grpSp>
        <p:nvGrpSpPr>
          <p:cNvPr id="16" name="Group 150"/>
          <p:cNvGrpSpPr/>
          <p:nvPr/>
        </p:nvGrpSpPr>
        <p:grpSpPr>
          <a:xfrm>
            <a:off x="6350" y="5959093"/>
            <a:ext cx="1593849" cy="751362"/>
            <a:chOff x="6350" y="5984493"/>
            <a:chExt cx="1593849" cy="751362"/>
          </a:xfrm>
        </p:grpSpPr>
        <p:sp>
          <p:nvSpPr>
            <p:cNvPr id="52" name="Text Box 379"/>
            <p:cNvSpPr txBox="1">
              <a:spLocks noChangeArrowheads="1"/>
            </p:cNvSpPr>
            <p:nvPr/>
          </p:nvSpPr>
          <p:spPr bwMode="auto">
            <a:xfrm>
              <a:off x="473385" y="61506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Chord 99"/>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112" name="Rectangle 217"/>
          <p:cNvSpPr>
            <a:spLocks noChangeArrowheads="1"/>
          </p:cNvSpPr>
          <p:nvPr/>
        </p:nvSpPr>
        <p:spPr bwMode="auto">
          <a:xfrm>
            <a:off x="3757612" y="52142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35" name="Circular Arrow 34"/>
          <p:cNvSpPr/>
          <p:nvPr/>
        </p:nvSpPr>
        <p:spPr>
          <a:xfrm flipH="1">
            <a:off x="4363720" y="2141220"/>
            <a:ext cx="2938780" cy="2938780"/>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37"/>
          <p:cNvGrpSpPr/>
          <p:nvPr/>
        </p:nvGrpSpPr>
        <p:grpSpPr>
          <a:xfrm>
            <a:off x="309563" y="4165600"/>
            <a:ext cx="1125536" cy="2222500"/>
            <a:chOff x="309563" y="4165600"/>
            <a:chExt cx="1125536" cy="2222500"/>
          </a:xfrm>
        </p:grpSpPr>
        <p:sp>
          <p:nvSpPr>
            <p:cNvPr id="124" name="TextBox 123"/>
            <p:cNvSpPr txBox="1"/>
            <p:nvPr/>
          </p:nvSpPr>
          <p:spPr>
            <a:xfrm>
              <a:off x="609600" y="4165600"/>
              <a:ext cx="620683" cy="208775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a:p>
              <a:pPr>
                <a:lnSpc>
                  <a:spcPts val="1240"/>
                </a:lnSpc>
              </a:pPr>
              <a:r>
                <a:rPr lang="en-US" sz="800">
                  <a:latin typeface="Gill Sans"/>
                </a:rPr>
                <a:t>Feature H</a:t>
              </a:r>
            </a:p>
            <a:p>
              <a:pPr>
                <a:lnSpc>
                  <a:spcPts val="1240"/>
                </a:lnSpc>
              </a:pPr>
              <a:r>
                <a:rPr lang="en-US" sz="800">
                  <a:latin typeface="Gill Sans"/>
                </a:rPr>
                <a:t>Feature I</a:t>
              </a:r>
            </a:p>
            <a:p>
              <a:pPr>
                <a:lnSpc>
                  <a:spcPts val="1240"/>
                </a:lnSpc>
              </a:pPr>
              <a:r>
                <a:rPr lang="en-US" sz="800">
                  <a:latin typeface="Gill Sans"/>
                </a:rPr>
                <a:t>Feature J</a:t>
              </a:r>
            </a:p>
            <a:p>
              <a:pPr>
                <a:lnSpc>
                  <a:spcPts val="1240"/>
                </a:lnSpc>
              </a:pPr>
              <a:r>
                <a:rPr lang="en-US" sz="800">
                  <a:latin typeface="Gill Sans"/>
                </a:rPr>
                <a:t>Feature K</a:t>
              </a:r>
            </a:p>
            <a:p>
              <a:pPr>
                <a:lnSpc>
                  <a:spcPts val="1240"/>
                </a:lnSpc>
              </a:pPr>
              <a:r>
                <a:rPr lang="en-US" sz="800">
                  <a:latin typeface="Gill Sans"/>
                </a:rPr>
                <a:t>Feature L</a:t>
              </a:r>
            </a:p>
            <a:p>
              <a:pPr>
                <a:lnSpc>
                  <a:spcPts val="1240"/>
                </a:lnSpc>
              </a:pPr>
              <a:endParaRPr lang="en-US" sz="800">
                <a:latin typeface="Gill Sans"/>
              </a:endParaRPr>
            </a:p>
          </p:txBody>
        </p:sp>
        <p:sp>
          <p:nvSpPr>
            <p:cNvPr id="131" name="Rectangle 219"/>
            <p:cNvSpPr>
              <a:spLocks noChangeArrowheads="1"/>
            </p:cNvSpPr>
            <p:nvPr/>
          </p:nvSpPr>
          <p:spPr bwMode="auto">
            <a:xfrm>
              <a:off x="309563" y="6051550"/>
              <a:ext cx="490538" cy="1714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13</a:t>
              </a:r>
            </a:p>
          </p:txBody>
        </p:sp>
        <p:sp>
          <p:nvSpPr>
            <p:cNvPr id="137" name="Rectangle 219"/>
            <p:cNvSpPr>
              <a:spLocks noChangeArrowheads="1"/>
            </p:cNvSpPr>
            <p:nvPr/>
          </p:nvSpPr>
          <p:spPr bwMode="auto">
            <a:xfrm>
              <a:off x="588962" y="5886450"/>
              <a:ext cx="846137" cy="5016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Feature M</a:t>
              </a:r>
            </a:p>
          </p:txBody>
        </p:sp>
      </p:grpSp>
      <p:grpSp>
        <p:nvGrpSpPr>
          <p:cNvPr id="18" name="Group 139"/>
          <p:cNvGrpSpPr/>
          <p:nvPr/>
        </p:nvGrpSpPr>
        <p:grpSpPr>
          <a:xfrm>
            <a:off x="521216" y="4165600"/>
            <a:ext cx="1271587" cy="1164421"/>
            <a:chOff x="521216" y="4165600"/>
            <a:chExt cx="1271587" cy="1164421"/>
          </a:xfrm>
        </p:grpSpPr>
        <p:grpSp>
          <p:nvGrpSpPr>
            <p:cNvPr id="19" name="Group 137"/>
            <p:cNvGrpSpPr/>
            <p:nvPr/>
          </p:nvGrpSpPr>
          <p:grpSpPr>
            <a:xfrm>
              <a:off x="521216" y="4222750"/>
              <a:ext cx="1271587" cy="1066800"/>
              <a:chOff x="495816" y="4222750"/>
              <a:chExt cx="1271587" cy="1066800"/>
            </a:xfrm>
          </p:grpSpPr>
          <p:sp>
            <p:nvSpPr>
              <p:cNvPr id="113"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114"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115"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116"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118"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136"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138"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sp>
          <p:nvSpPr>
            <p:cNvPr id="139" name="TextBox 138"/>
            <p:cNvSpPr txBox="1"/>
            <p:nvPr/>
          </p:nvSpPr>
          <p:spPr>
            <a:xfrm>
              <a:off x="787400" y="4165600"/>
              <a:ext cx="620683" cy="116442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p:txBody>
        </p:sp>
      </p:grpSp>
      <p:sp>
        <p:nvSpPr>
          <p:cNvPr id="111" name="Freeform 110"/>
          <p:cNvSpPr/>
          <p:nvPr/>
        </p:nvSpPr>
        <p:spPr>
          <a:xfrm>
            <a:off x="0" y="787400"/>
            <a:ext cx="9169400" cy="6057900"/>
          </a:xfrm>
          <a:custGeom>
            <a:avLst/>
            <a:gdLst>
              <a:gd name="connsiteX0" fmla="*/ 0 w 9169400"/>
              <a:gd name="connsiteY0" fmla="*/ 406400 h 6057900"/>
              <a:gd name="connsiteX1" fmla="*/ 12700 w 9169400"/>
              <a:gd name="connsiteY1" fmla="*/ 6057900 h 6057900"/>
              <a:gd name="connsiteX2" fmla="*/ 9144000 w 9169400"/>
              <a:gd name="connsiteY2" fmla="*/ 6045200 h 6057900"/>
              <a:gd name="connsiteX3" fmla="*/ 9169400 w 9169400"/>
              <a:gd name="connsiteY3" fmla="*/ 2336800 h 6057900"/>
              <a:gd name="connsiteX4" fmla="*/ 7048500 w 9169400"/>
              <a:gd name="connsiteY4" fmla="*/ 2235200 h 6057900"/>
              <a:gd name="connsiteX5" fmla="*/ 6692900 w 9169400"/>
              <a:gd name="connsiteY5" fmla="*/ 1866900 h 6057900"/>
              <a:gd name="connsiteX6" fmla="*/ 6083300 w 9169400"/>
              <a:gd name="connsiteY6" fmla="*/ 1422400 h 6057900"/>
              <a:gd name="connsiteX7" fmla="*/ 6692900 w 9169400"/>
              <a:gd name="connsiteY7" fmla="*/ 889000 h 6057900"/>
              <a:gd name="connsiteX8" fmla="*/ 6007100 w 9169400"/>
              <a:gd name="connsiteY8" fmla="*/ 0 h 6057900"/>
              <a:gd name="connsiteX9" fmla="*/ 3771900 w 9169400"/>
              <a:gd name="connsiteY9" fmla="*/ 393700 h 6057900"/>
              <a:gd name="connsiteX10" fmla="*/ 101600 w 9169400"/>
              <a:gd name="connsiteY10" fmla="*/ 927100 h 605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69400" h="6057900">
                <a:moveTo>
                  <a:pt x="0" y="406400"/>
                </a:moveTo>
                <a:cubicBezTo>
                  <a:pt x="4233" y="2290233"/>
                  <a:pt x="12700" y="6057900"/>
                  <a:pt x="12700" y="6057900"/>
                </a:cubicBezTo>
                <a:lnTo>
                  <a:pt x="9144000" y="6045200"/>
                </a:lnTo>
                <a:lnTo>
                  <a:pt x="9169400" y="2336800"/>
                </a:lnTo>
                <a:lnTo>
                  <a:pt x="7048500" y="2235200"/>
                </a:lnTo>
                <a:lnTo>
                  <a:pt x="6692900" y="1866900"/>
                </a:lnTo>
                <a:lnTo>
                  <a:pt x="6083300" y="1422400"/>
                </a:lnTo>
                <a:lnTo>
                  <a:pt x="6692900" y="889000"/>
                </a:lnTo>
                <a:lnTo>
                  <a:pt x="6007100" y="0"/>
                </a:lnTo>
                <a:lnTo>
                  <a:pt x="3771900" y="393700"/>
                </a:lnTo>
                <a:lnTo>
                  <a:pt x="101600" y="927100"/>
                </a:lnTo>
              </a:path>
            </a:pathLst>
          </a:custGeom>
          <a:solidFill>
            <a:schemeClr val="tx1">
              <a:alpha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ea typeface="ＭＳ Ｐゴシック" pitchFamily="-110" charset="-128"/>
              </a:rPr>
              <a:t>Daily Scrum Meeting</a:t>
            </a:r>
          </a:p>
        </p:txBody>
      </p:sp>
      <p:sp>
        <p:nvSpPr>
          <p:cNvPr id="1707011" name="Rectangle 3"/>
          <p:cNvSpPr>
            <a:spLocks noGrp="1" noChangeArrowheads="1"/>
          </p:cNvSpPr>
          <p:nvPr>
            <p:ph idx="1"/>
          </p:nvPr>
        </p:nvSpPr>
        <p:spPr>
          <a:xfrm>
            <a:off x="469900" y="1422400"/>
            <a:ext cx="8674100" cy="4953000"/>
          </a:xfrm>
        </p:spPr>
        <p:txBody>
          <a:bodyPr/>
          <a:lstStyle/>
          <a:p>
            <a:pPr eaLnBrk="1" hangingPunct="1">
              <a:lnSpc>
                <a:spcPct val="80000"/>
              </a:lnSpc>
            </a:pPr>
            <a:r>
              <a:rPr lang="en-US" sz="3200">
                <a:ea typeface="ＭＳ Ｐゴシック" pitchFamily="-110" charset="-128"/>
              </a:rPr>
              <a:t>Goal</a:t>
            </a:r>
          </a:p>
          <a:p>
            <a:pPr lvl="1" eaLnBrk="1" hangingPunct="1">
              <a:lnSpc>
                <a:spcPct val="80000"/>
              </a:lnSpc>
            </a:pPr>
            <a:r>
              <a:rPr lang="en-US" sz="2800">
                <a:ea typeface="ＭＳ Ｐゴシック" pitchFamily="-110" charset="-128"/>
              </a:rPr>
              <a:t>Allow team to inspect and adapt daily</a:t>
            </a:r>
          </a:p>
          <a:p>
            <a:pPr lvl="1" eaLnBrk="1" hangingPunct="1">
              <a:lnSpc>
                <a:spcPct val="80000"/>
              </a:lnSpc>
            </a:pPr>
            <a:r>
              <a:rPr lang="en-US" sz="2800">
                <a:ea typeface="ＭＳ Ｐゴシック" pitchFamily="-110" charset="-128"/>
              </a:rPr>
              <a:t>Allow team to share progress with each other daily</a:t>
            </a:r>
          </a:p>
          <a:p>
            <a:pPr lvl="1" eaLnBrk="1" hangingPunct="1">
              <a:lnSpc>
                <a:spcPct val="80000"/>
              </a:lnSpc>
            </a:pPr>
            <a:r>
              <a:rPr lang="en-US" sz="2800">
                <a:ea typeface="ＭＳ Ｐゴシック" pitchFamily="-110" charset="-128"/>
              </a:rPr>
              <a:t>Allow team to surface blocks to each other daily</a:t>
            </a:r>
          </a:p>
          <a:p>
            <a:pPr eaLnBrk="1" hangingPunct="1">
              <a:lnSpc>
                <a:spcPct val="80000"/>
              </a:lnSpc>
            </a:pPr>
            <a:r>
              <a:rPr lang="en-US" sz="3200">
                <a:ea typeface="ＭＳ Ｐゴシック" pitchFamily="-110" charset="-128"/>
              </a:rPr>
              <a:t>Every day, at an agreed time and place, </a:t>
            </a:r>
            <a:br>
              <a:rPr lang="en-US" sz="3200">
                <a:ea typeface="ＭＳ Ｐゴシック" pitchFamily="-110" charset="-128"/>
              </a:rPr>
            </a:br>
            <a:r>
              <a:rPr lang="en-US" sz="3200">
                <a:ea typeface="ＭＳ Ｐゴシック" pitchFamily="-110" charset="-128"/>
              </a:rPr>
              <a:t>Team stands in a circle and reports 3 things</a:t>
            </a:r>
          </a:p>
          <a:p>
            <a:pPr lvl="1" eaLnBrk="1" hangingPunct="1">
              <a:lnSpc>
                <a:spcPct val="80000"/>
              </a:lnSpc>
            </a:pPr>
            <a:r>
              <a:rPr lang="en-US" sz="2800" u="sng">
                <a:ea typeface="ＭＳ Ｐゴシック" pitchFamily="-110" charset="-128"/>
              </a:rPr>
              <a:t>What did I do</a:t>
            </a:r>
            <a:r>
              <a:rPr lang="en-US" sz="2800">
                <a:ea typeface="ＭＳ Ｐゴシック" pitchFamily="-110" charset="-128"/>
              </a:rPr>
              <a:t> since yesterday’s meeting?</a:t>
            </a:r>
          </a:p>
          <a:p>
            <a:pPr lvl="1" eaLnBrk="1" hangingPunct="1">
              <a:lnSpc>
                <a:spcPct val="80000"/>
              </a:lnSpc>
            </a:pPr>
            <a:r>
              <a:rPr lang="en-US" sz="2800" u="sng">
                <a:ea typeface="ＭＳ Ｐゴシック" pitchFamily="-110" charset="-128"/>
              </a:rPr>
              <a:t>What will I do</a:t>
            </a:r>
            <a:r>
              <a:rPr lang="en-US" sz="2800">
                <a:ea typeface="ＭＳ Ｐゴシック" pitchFamily="-110" charset="-128"/>
              </a:rPr>
              <a:t> by tomorrow’s meeting?</a:t>
            </a:r>
          </a:p>
          <a:p>
            <a:pPr lvl="1" eaLnBrk="1" hangingPunct="1">
              <a:lnSpc>
                <a:spcPct val="80000"/>
              </a:lnSpc>
            </a:pPr>
            <a:r>
              <a:rPr lang="en-US" sz="2800" u="sng">
                <a:ea typeface="ＭＳ Ｐゴシック" pitchFamily="-110" charset="-128"/>
              </a:rPr>
              <a:t>What is blocking me</a:t>
            </a:r>
            <a:r>
              <a:rPr lang="en-US" sz="2800">
                <a:ea typeface="ＭＳ Ｐゴシック" pitchFamily="-110" charset="-128"/>
              </a:rPr>
              <a:t> (or slowing me down)?</a:t>
            </a:r>
            <a:endParaRPr lang="en-US" sz="3200">
              <a:ea typeface="ＭＳ Ｐゴシック" pitchFamily="-110" charset="-128"/>
            </a:endParaRPr>
          </a:p>
          <a:p>
            <a:pPr>
              <a:lnSpc>
                <a:spcPct val="80000"/>
              </a:lnSpc>
            </a:pPr>
            <a:r>
              <a:rPr lang="en-US" sz="3200">
                <a:ea typeface="ＭＳ Ｐゴシック" pitchFamily="-110" charset="-128"/>
              </a:rPr>
              <a:t>No discussion or debate: listening only</a:t>
            </a:r>
          </a:p>
          <a:p>
            <a:pPr>
              <a:lnSpc>
                <a:spcPct val="80000"/>
              </a:lnSpc>
            </a:pPr>
            <a:r>
              <a:rPr lang="en-US" sz="3200">
                <a:ea typeface="ＭＳ Ｐゴシック" pitchFamily="-110" charset="-128"/>
              </a:rPr>
              <a:t>15 minutes maximum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7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7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7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7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07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07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070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070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070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07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 name="Rectangle 45"/>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4" name="Rectangle 3"/>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7" name="TextBox 6"/>
          <p:cNvSpPr txBox="1"/>
          <p:nvPr/>
        </p:nvSpPr>
        <p:spPr>
          <a:xfrm>
            <a:off x="165100" y="568547"/>
            <a:ext cx="3217405" cy="738664"/>
          </a:xfrm>
          <a:prstGeom prst="rect">
            <a:avLst/>
          </a:prstGeom>
          <a:noFill/>
        </p:spPr>
        <p:txBody>
          <a:bodyPr wrap="square" rtlCol="0">
            <a:spAutoFit/>
          </a:bodyPr>
          <a:lstStyle/>
          <a:p>
            <a:r>
              <a:rPr lang="en-US">
                <a:latin typeface="Gill Sans"/>
                <a:cs typeface="Gill Sans"/>
              </a:rPr>
              <a:t>Product Backlog Item #1</a:t>
            </a:r>
            <a:endParaRPr lang="en-US" sz="3600">
              <a:latin typeface="Gill Sans"/>
              <a:cs typeface="Gill Sans"/>
            </a:endParaRPr>
          </a:p>
          <a:p>
            <a:r>
              <a:rPr lang="en-US" sz="2400">
                <a:latin typeface="Gill Sans"/>
                <a:cs typeface="Gill Sans"/>
              </a:rPr>
              <a:t>Make 10cm cube</a:t>
            </a:r>
          </a:p>
        </p:txBody>
      </p:sp>
      <p:grpSp>
        <p:nvGrpSpPr>
          <p:cNvPr id="2" name="Group 58"/>
          <p:cNvGrpSpPr/>
          <p:nvPr/>
        </p:nvGrpSpPr>
        <p:grpSpPr>
          <a:xfrm>
            <a:off x="6231650" y="620827"/>
            <a:ext cx="913732" cy="853405"/>
            <a:chOff x="4123450" y="1395527"/>
            <a:chExt cx="913732" cy="853405"/>
          </a:xfrm>
        </p:grpSpPr>
        <p:sp>
          <p:nvSpPr>
            <p:cNvPr id="114" name="Rectangle 113"/>
            <p:cNvSpPr/>
            <p:nvPr/>
          </p:nvSpPr>
          <p:spPr>
            <a:xfrm>
              <a:off x="41234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six 10x10cm squares</a:t>
              </a:r>
            </a:p>
          </p:txBody>
        </p:sp>
        <p:sp>
          <p:nvSpPr>
            <p:cNvPr id="121" name="TextBox 120"/>
            <p:cNvSpPr txBox="1"/>
            <p:nvPr/>
          </p:nvSpPr>
          <p:spPr>
            <a:xfrm>
              <a:off x="4737100" y="1879600"/>
              <a:ext cx="300082" cy="369332"/>
            </a:xfrm>
            <a:prstGeom prst="rect">
              <a:avLst/>
            </a:prstGeom>
            <a:noFill/>
          </p:spPr>
          <p:txBody>
            <a:bodyPr wrap="none" rtlCol="0">
              <a:spAutoFit/>
            </a:bodyPr>
            <a:lstStyle/>
            <a:p>
              <a:r>
                <a:rPr lang="en-US">
                  <a:latin typeface="Gill Sans"/>
                  <a:cs typeface="Gill Sans"/>
                </a:rPr>
                <a:t>3</a:t>
              </a:r>
            </a:p>
          </p:txBody>
        </p:sp>
      </p:grpSp>
      <p:grpSp>
        <p:nvGrpSpPr>
          <p:cNvPr id="3" name="Group 56"/>
          <p:cNvGrpSpPr/>
          <p:nvPr/>
        </p:nvGrpSpPr>
        <p:grpSpPr>
          <a:xfrm>
            <a:off x="5253750" y="1509827"/>
            <a:ext cx="888332" cy="853405"/>
            <a:chOff x="3183650" y="2271827"/>
            <a:chExt cx="888332" cy="853405"/>
          </a:xfrm>
        </p:grpSpPr>
        <p:sp>
          <p:nvSpPr>
            <p:cNvPr id="115" name="Rectangle 114"/>
            <p:cNvSpPr/>
            <p:nvPr/>
          </p:nvSpPr>
          <p:spPr>
            <a:xfrm>
              <a:off x="31836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the six squares</a:t>
              </a:r>
            </a:p>
          </p:txBody>
        </p:sp>
        <p:sp>
          <p:nvSpPr>
            <p:cNvPr id="122" name="TextBox 121"/>
            <p:cNvSpPr txBox="1"/>
            <p:nvPr/>
          </p:nvSpPr>
          <p:spPr>
            <a:xfrm>
              <a:off x="3771900" y="2755900"/>
              <a:ext cx="300082" cy="369332"/>
            </a:xfrm>
            <a:prstGeom prst="rect">
              <a:avLst/>
            </a:prstGeom>
            <a:noFill/>
          </p:spPr>
          <p:txBody>
            <a:bodyPr wrap="none" rtlCol="0">
              <a:spAutoFit/>
            </a:bodyPr>
            <a:lstStyle/>
            <a:p>
              <a:r>
                <a:rPr lang="en-US">
                  <a:latin typeface="Gill Sans"/>
                  <a:cs typeface="Gill Sans"/>
                </a:rPr>
                <a:t>5</a:t>
              </a:r>
            </a:p>
          </p:txBody>
        </p:sp>
      </p:grpSp>
      <p:grpSp>
        <p:nvGrpSpPr>
          <p:cNvPr id="5" name="Group 57"/>
          <p:cNvGrpSpPr/>
          <p:nvPr/>
        </p:nvGrpSpPr>
        <p:grpSpPr>
          <a:xfrm>
            <a:off x="4123450" y="1484427"/>
            <a:ext cx="913732" cy="853405"/>
            <a:chOff x="4123450" y="2271827"/>
            <a:chExt cx="913732" cy="853405"/>
          </a:xfrm>
        </p:grpSpPr>
        <p:sp>
          <p:nvSpPr>
            <p:cNvPr id="117" name="Rectangle 116"/>
            <p:cNvSpPr/>
            <p:nvPr/>
          </p:nvSpPr>
          <p:spPr>
            <a:xfrm>
              <a:off x="41234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squares together</a:t>
              </a:r>
            </a:p>
          </p:txBody>
        </p:sp>
        <p:sp>
          <p:nvSpPr>
            <p:cNvPr id="123" name="TextBox 122"/>
            <p:cNvSpPr txBox="1"/>
            <p:nvPr/>
          </p:nvSpPr>
          <p:spPr>
            <a:xfrm>
              <a:off x="4737100" y="2755900"/>
              <a:ext cx="300082" cy="369332"/>
            </a:xfrm>
            <a:prstGeom prst="rect">
              <a:avLst/>
            </a:prstGeom>
            <a:noFill/>
          </p:spPr>
          <p:txBody>
            <a:bodyPr wrap="none" rtlCol="0">
              <a:spAutoFit/>
            </a:bodyPr>
            <a:lstStyle/>
            <a:p>
              <a:r>
                <a:rPr lang="en-US">
                  <a:latin typeface="Gill Sans"/>
                  <a:cs typeface="Gill Sans"/>
                </a:rPr>
                <a:t>5</a:t>
              </a:r>
            </a:p>
          </p:txBody>
        </p:sp>
      </p:grpSp>
      <p:grpSp>
        <p:nvGrpSpPr>
          <p:cNvPr id="6" name="Group 59"/>
          <p:cNvGrpSpPr/>
          <p:nvPr/>
        </p:nvGrpSpPr>
        <p:grpSpPr>
          <a:xfrm>
            <a:off x="3183650" y="2360727"/>
            <a:ext cx="888332" cy="853405"/>
            <a:chOff x="3183650" y="3148127"/>
            <a:chExt cx="888332" cy="853405"/>
          </a:xfrm>
        </p:grpSpPr>
        <p:sp>
          <p:nvSpPr>
            <p:cNvPr id="118" name="Rectangle 117"/>
            <p:cNvSpPr/>
            <p:nvPr/>
          </p:nvSpPr>
          <p:spPr>
            <a:xfrm>
              <a:off x="3183650" y="31481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24" name="TextBox 123"/>
            <p:cNvSpPr txBox="1"/>
            <p:nvPr/>
          </p:nvSpPr>
          <p:spPr>
            <a:xfrm>
              <a:off x="3771900" y="3632200"/>
              <a:ext cx="300082" cy="369332"/>
            </a:xfrm>
            <a:prstGeom prst="rect">
              <a:avLst/>
            </a:prstGeom>
            <a:noFill/>
          </p:spPr>
          <p:txBody>
            <a:bodyPr wrap="none" rtlCol="0">
              <a:spAutoFit/>
            </a:bodyPr>
            <a:lstStyle/>
            <a:p>
              <a:r>
                <a:rPr lang="en-US">
                  <a:latin typeface="Gill Sans"/>
                  <a:cs typeface="Gill Sans"/>
                </a:rPr>
                <a:t>2</a:t>
              </a:r>
            </a:p>
          </p:txBody>
        </p:sp>
      </p:grpSp>
      <p:sp>
        <p:nvSpPr>
          <p:cNvPr id="92" name="TextBox 91"/>
          <p:cNvSpPr txBox="1"/>
          <p:nvPr/>
        </p:nvSpPr>
        <p:spPr>
          <a:xfrm>
            <a:off x="3157443" y="60547"/>
            <a:ext cx="1692441" cy="461665"/>
          </a:xfrm>
          <a:prstGeom prst="rect">
            <a:avLst/>
          </a:prstGeom>
          <a:noFill/>
        </p:spPr>
        <p:txBody>
          <a:bodyPr wrap="none" rtlCol="0">
            <a:spAutoFit/>
          </a:bodyPr>
          <a:lstStyle/>
          <a:p>
            <a:pPr algn="ctr"/>
            <a:r>
              <a:rPr lang="en-US" sz="2400">
                <a:latin typeface="Gill Sans"/>
                <a:cs typeface="Gill Sans"/>
              </a:rPr>
              <a:t>Not Started</a:t>
            </a:r>
          </a:p>
        </p:txBody>
      </p:sp>
      <p:sp>
        <p:nvSpPr>
          <p:cNvPr id="94" name="TextBox 93"/>
          <p:cNvSpPr txBox="1"/>
          <p:nvPr/>
        </p:nvSpPr>
        <p:spPr>
          <a:xfrm>
            <a:off x="5388731" y="73247"/>
            <a:ext cx="1573267" cy="461665"/>
          </a:xfrm>
          <a:prstGeom prst="rect">
            <a:avLst/>
          </a:prstGeom>
          <a:noFill/>
        </p:spPr>
        <p:txBody>
          <a:bodyPr wrap="none" rtlCol="0">
            <a:spAutoFit/>
          </a:bodyPr>
          <a:lstStyle/>
          <a:p>
            <a:pPr algn="ctr"/>
            <a:r>
              <a:rPr lang="en-US" sz="2400">
                <a:latin typeface="Gill Sans"/>
                <a:cs typeface="Gill Sans"/>
              </a:rPr>
              <a:t>In Progress</a:t>
            </a:r>
          </a:p>
        </p:txBody>
      </p:sp>
      <p:sp>
        <p:nvSpPr>
          <p:cNvPr id="96" name="TextBox 95"/>
          <p:cNvSpPr txBox="1"/>
          <p:nvPr/>
        </p:nvSpPr>
        <p:spPr>
          <a:xfrm>
            <a:off x="7852948" y="73247"/>
            <a:ext cx="886631" cy="461665"/>
          </a:xfrm>
          <a:prstGeom prst="rect">
            <a:avLst/>
          </a:prstGeom>
          <a:noFill/>
        </p:spPr>
        <p:txBody>
          <a:bodyPr wrap="none" rtlCol="0">
            <a:spAutoFit/>
          </a:bodyPr>
          <a:lstStyle/>
          <a:p>
            <a:pPr algn="ctr"/>
            <a:r>
              <a:rPr lang="en-US" sz="2400">
                <a:latin typeface="Gill Sans"/>
                <a:cs typeface="Gill Sans"/>
              </a:rPr>
              <a:t>Done</a:t>
            </a:r>
          </a:p>
        </p:txBody>
      </p:sp>
      <p:cxnSp>
        <p:nvCxnSpPr>
          <p:cNvPr id="82" name="Straight Connector 81"/>
          <p:cNvCxnSpPr/>
          <p:nvPr/>
        </p:nvCxnSpPr>
        <p:spPr>
          <a:xfrm rot="5400000">
            <a:off x="3810000" y="3543300"/>
            <a:ext cx="6858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5400000">
            <a:off x="1727200" y="3530600"/>
            <a:ext cx="6858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5400000">
            <a:off x="-342900" y="3479800"/>
            <a:ext cx="6756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0" y="5080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0" y="1016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0" y="32766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165100" y="3286347"/>
            <a:ext cx="3217405" cy="1107996"/>
          </a:xfrm>
          <a:prstGeom prst="rect">
            <a:avLst/>
          </a:prstGeom>
          <a:noFill/>
        </p:spPr>
        <p:txBody>
          <a:bodyPr wrap="square" rtlCol="0">
            <a:spAutoFit/>
          </a:bodyPr>
          <a:lstStyle/>
          <a:p>
            <a:r>
              <a:rPr lang="en-US">
                <a:latin typeface="Gill Sans"/>
                <a:cs typeface="Gill Sans"/>
              </a:rPr>
              <a:t>Product Backlog Item #2</a:t>
            </a:r>
            <a:endParaRPr lang="en-US" sz="3600">
              <a:latin typeface="Gill Sans"/>
              <a:cs typeface="Gill Sans"/>
            </a:endParaRPr>
          </a:p>
          <a:p>
            <a:r>
              <a:rPr lang="en-US" sz="2400">
                <a:latin typeface="Gill Sans"/>
                <a:cs typeface="Gill Sans"/>
              </a:rPr>
              <a:t>Make Square-based Pyramid</a:t>
            </a:r>
          </a:p>
        </p:txBody>
      </p:sp>
      <p:grpSp>
        <p:nvGrpSpPr>
          <p:cNvPr id="10" name="Group 60"/>
          <p:cNvGrpSpPr/>
          <p:nvPr/>
        </p:nvGrpSpPr>
        <p:grpSpPr>
          <a:xfrm>
            <a:off x="6231650" y="3402127"/>
            <a:ext cx="913732" cy="853405"/>
            <a:chOff x="4123450" y="4189527"/>
            <a:chExt cx="913732" cy="853405"/>
          </a:xfrm>
        </p:grpSpPr>
        <p:sp>
          <p:nvSpPr>
            <p:cNvPr id="140" name="Rectangle 139"/>
            <p:cNvSpPr/>
            <p:nvPr/>
          </p:nvSpPr>
          <p:spPr>
            <a:xfrm>
              <a:off x="41234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one 10x10cm square</a:t>
              </a:r>
            </a:p>
          </p:txBody>
        </p:sp>
        <p:sp>
          <p:nvSpPr>
            <p:cNvPr id="145" name="TextBox 144"/>
            <p:cNvSpPr txBox="1"/>
            <p:nvPr/>
          </p:nvSpPr>
          <p:spPr>
            <a:xfrm>
              <a:off x="4737100" y="4673600"/>
              <a:ext cx="300082" cy="369332"/>
            </a:xfrm>
            <a:prstGeom prst="rect">
              <a:avLst/>
            </a:prstGeom>
            <a:noFill/>
          </p:spPr>
          <p:txBody>
            <a:bodyPr wrap="none" rtlCol="0">
              <a:spAutoFit/>
            </a:bodyPr>
            <a:lstStyle/>
            <a:p>
              <a:r>
                <a:rPr lang="en-US">
                  <a:latin typeface="Gill Sans"/>
                  <a:cs typeface="Gill Sans"/>
                </a:rPr>
                <a:t>2</a:t>
              </a:r>
            </a:p>
          </p:txBody>
        </p:sp>
      </p:grpSp>
      <p:grpSp>
        <p:nvGrpSpPr>
          <p:cNvPr id="11" name="Group 61"/>
          <p:cNvGrpSpPr/>
          <p:nvPr/>
        </p:nvGrpSpPr>
        <p:grpSpPr>
          <a:xfrm>
            <a:off x="3196350" y="4291127"/>
            <a:ext cx="875632" cy="853405"/>
            <a:chOff x="3196350" y="5078527"/>
            <a:chExt cx="875632" cy="853405"/>
          </a:xfrm>
        </p:grpSpPr>
        <p:sp>
          <p:nvSpPr>
            <p:cNvPr id="141" name="Rectangle 140"/>
            <p:cNvSpPr/>
            <p:nvPr/>
          </p:nvSpPr>
          <p:spPr>
            <a:xfrm>
              <a:off x="31963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pieces</a:t>
              </a:r>
            </a:p>
          </p:txBody>
        </p:sp>
        <p:sp>
          <p:nvSpPr>
            <p:cNvPr id="146" name="TextBox 145"/>
            <p:cNvSpPr txBox="1"/>
            <p:nvPr/>
          </p:nvSpPr>
          <p:spPr>
            <a:xfrm>
              <a:off x="3771900" y="5562600"/>
              <a:ext cx="300082" cy="369332"/>
            </a:xfrm>
            <a:prstGeom prst="rect">
              <a:avLst/>
            </a:prstGeom>
            <a:noFill/>
          </p:spPr>
          <p:txBody>
            <a:bodyPr wrap="none" rtlCol="0">
              <a:spAutoFit/>
            </a:bodyPr>
            <a:lstStyle/>
            <a:p>
              <a:r>
                <a:rPr lang="en-US">
                  <a:latin typeface="Gill Sans"/>
                  <a:cs typeface="Gill Sans"/>
                </a:rPr>
                <a:t>6</a:t>
              </a:r>
            </a:p>
          </p:txBody>
        </p:sp>
      </p:grpSp>
      <p:grpSp>
        <p:nvGrpSpPr>
          <p:cNvPr id="12" name="Group 62"/>
          <p:cNvGrpSpPr/>
          <p:nvPr/>
        </p:nvGrpSpPr>
        <p:grpSpPr>
          <a:xfrm>
            <a:off x="4136150" y="4291127"/>
            <a:ext cx="901032" cy="853405"/>
            <a:chOff x="4136150" y="5078527"/>
            <a:chExt cx="901032" cy="853405"/>
          </a:xfrm>
        </p:grpSpPr>
        <p:sp>
          <p:nvSpPr>
            <p:cNvPr id="143" name="Rectangle 142"/>
            <p:cNvSpPr/>
            <p:nvPr/>
          </p:nvSpPr>
          <p:spPr>
            <a:xfrm>
              <a:off x="41361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pieces together</a:t>
              </a:r>
            </a:p>
          </p:txBody>
        </p:sp>
        <p:sp>
          <p:nvSpPr>
            <p:cNvPr id="147" name="TextBox 146"/>
            <p:cNvSpPr txBox="1"/>
            <p:nvPr/>
          </p:nvSpPr>
          <p:spPr>
            <a:xfrm>
              <a:off x="4737100" y="5562600"/>
              <a:ext cx="300082" cy="369332"/>
            </a:xfrm>
            <a:prstGeom prst="rect">
              <a:avLst/>
            </a:prstGeom>
            <a:noFill/>
          </p:spPr>
          <p:txBody>
            <a:bodyPr wrap="none" rtlCol="0">
              <a:spAutoFit/>
            </a:bodyPr>
            <a:lstStyle/>
            <a:p>
              <a:r>
                <a:rPr lang="en-US">
                  <a:latin typeface="Gill Sans"/>
                  <a:cs typeface="Gill Sans"/>
                </a:rPr>
                <a:t>5</a:t>
              </a:r>
            </a:p>
          </p:txBody>
        </p:sp>
      </p:grpSp>
      <p:grpSp>
        <p:nvGrpSpPr>
          <p:cNvPr id="13" name="Group 63"/>
          <p:cNvGrpSpPr/>
          <p:nvPr/>
        </p:nvGrpSpPr>
        <p:grpSpPr>
          <a:xfrm>
            <a:off x="3209050" y="5180127"/>
            <a:ext cx="875632" cy="853405"/>
            <a:chOff x="3209050" y="5967527"/>
            <a:chExt cx="875632" cy="853405"/>
          </a:xfrm>
        </p:grpSpPr>
        <p:sp>
          <p:nvSpPr>
            <p:cNvPr id="148" name="Rectangle 147"/>
            <p:cNvSpPr/>
            <p:nvPr/>
          </p:nvSpPr>
          <p:spPr>
            <a:xfrm>
              <a:off x="3209050" y="5967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50" name="TextBox 149"/>
            <p:cNvSpPr txBox="1"/>
            <p:nvPr/>
          </p:nvSpPr>
          <p:spPr>
            <a:xfrm>
              <a:off x="3784600" y="6451600"/>
              <a:ext cx="300082" cy="369332"/>
            </a:xfrm>
            <a:prstGeom prst="rect">
              <a:avLst/>
            </a:prstGeom>
            <a:noFill/>
          </p:spPr>
          <p:txBody>
            <a:bodyPr wrap="none" rtlCol="0">
              <a:spAutoFit/>
            </a:bodyPr>
            <a:lstStyle/>
            <a:p>
              <a:r>
                <a:rPr lang="en-US">
                  <a:latin typeface="Gill Sans"/>
                  <a:cs typeface="Gill Sans"/>
                </a:rPr>
                <a:t>2</a:t>
              </a:r>
            </a:p>
          </p:txBody>
        </p:sp>
      </p:grpSp>
      <p:grpSp>
        <p:nvGrpSpPr>
          <p:cNvPr id="16" name="Group 47"/>
          <p:cNvGrpSpPr/>
          <p:nvPr/>
        </p:nvGrpSpPr>
        <p:grpSpPr>
          <a:xfrm>
            <a:off x="7346607" y="608127"/>
            <a:ext cx="942638" cy="853405"/>
            <a:chOff x="3142907" y="1395527"/>
            <a:chExt cx="942638" cy="853405"/>
          </a:xfrm>
        </p:grpSpPr>
        <p:grpSp>
          <p:nvGrpSpPr>
            <p:cNvPr id="17" name="Group 44"/>
            <p:cNvGrpSpPr/>
            <p:nvPr/>
          </p:nvGrpSpPr>
          <p:grpSpPr>
            <a:xfrm>
              <a:off x="3170950" y="1395527"/>
              <a:ext cx="914595" cy="853405"/>
              <a:chOff x="3170950" y="1395527"/>
              <a:chExt cx="914595" cy="853405"/>
            </a:xfrm>
          </p:grpSpPr>
          <p:sp>
            <p:nvSpPr>
              <p:cNvPr id="51" name="Rectangle 50"/>
              <p:cNvSpPr/>
              <p:nvPr/>
            </p:nvSpPr>
            <p:spPr>
              <a:xfrm>
                <a:off x="31709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52" name="TextBox 51"/>
              <p:cNvSpPr txBox="1"/>
              <p:nvPr/>
            </p:nvSpPr>
            <p:spPr>
              <a:xfrm>
                <a:off x="3785463" y="1879600"/>
                <a:ext cx="300082" cy="369332"/>
              </a:xfrm>
              <a:prstGeom prst="rect">
                <a:avLst/>
              </a:prstGeom>
              <a:noFill/>
            </p:spPr>
            <p:txBody>
              <a:bodyPr wrap="none" rtlCol="0">
                <a:spAutoFit/>
              </a:bodyPr>
              <a:lstStyle/>
              <a:p>
                <a:pPr algn="ctr"/>
                <a:r>
                  <a:rPr lang="en-US">
                    <a:latin typeface="Gill Sans"/>
                    <a:cs typeface="Gill Sans"/>
                  </a:rPr>
                  <a:t>1</a:t>
                </a:r>
              </a:p>
            </p:txBody>
          </p:sp>
        </p:grpSp>
        <p:sp>
          <p:nvSpPr>
            <p:cNvPr id="50" name="TextBox 49"/>
            <p:cNvSpPr txBox="1"/>
            <p:nvPr/>
          </p:nvSpPr>
          <p:spPr>
            <a:xfrm>
              <a:off x="3142907" y="1879600"/>
              <a:ext cx="594596" cy="369332"/>
            </a:xfrm>
            <a:prstGeom prst="rect">
              <a:avLst/>
            </a:prstGeom>
            <a:noFill/>
          </p:spPr>
          <p:txBody>
            <a:bodyPr wrap="none" rtlCol="0">
              <a:spAutoFit/>
            </a:bodyPr>
            <a:lstStyle/>
            <a:p>
              <a:pPr algn="ctr"/>
              <a:r>
                <a:rPr lang="en-US">
                  <a:latin typeface="Gill Sans"/>
                  <a:cs typeface="Gill Sans"/>
                </a:rPr>
                <a:t>Pete</a:t>
              </a:r>
            </a:p>
          </p:txBody>
        </p:sp>
      </p:grpSp>
      <p:grpSp>
        <p:nvGrpSpPr>
          <p:cNvPr id="19" name="Group 64"/>
          <p:cNvGrpSpPr/>
          <p:nvPr/>
        </p:nvGrpSpPr>
        <p:grpSpPr>
          <a:xfrm>
            <a:off x="5263807" y="3389427"/>
            <a:ext cx="929938" cy="853405"/>
            <a:chOff x="3155607" y="4189527"/>
            <a:chExt cx="929938" cy="853405"/>
          </a:xfrm>
        </p:grpSpPr>
        <p:sp>
          <p:nvSpPr>
            <p:cNvPr id="66" name="Rectangle 65"/>
            <p:cNvSpPr/>
            <p:nvPr/>
          </p:nvSpPr>
          <p:spPr>
            <a:xfrm>
              <a:off x="31836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four 10x15x15 triangles</a:t>
              </a:r>
            </a:p>
          </p:txBody>
        </p:sp>
        <p:sp>
          <p:nvSpPr>
            <p:cNvPr id="67" name="TextBox 66"/>
            <p:cNvSpPr txBox="1"/>
            <p:nvPr/>
          </p:nvSpPr>
          <p:spPr>
            <a:xfrm>
              <a:off x="3785463" y="4673600"/>
              <a:ext cx="300082" cy="369332"/>
            </a:xfrm>
            <a:prstGeom prst="rect">
              <a:avLst/>
            </a:prstGeom>
            <a:noFill/>
          </p:spPr>
          <p:txBody>
            <a:bodyPr wrap="none" rtlCol="0">
              <a:spAutoFit/>
            </a:bodyPr>
            <a:lstStyle/>
            <a:p>
              <a:pPr algn="ctr"/>
              <a:r>
                <a:rPr lang="en-US">
                  <a:latin typeface="Gill Sans"/>
                  <a:cs typeface="Gill Sans"/>
                </a:rPr>
                <a:t>6</a:t>
              </a:r>
            </a:p>
          </p:txBody>
        </p:sp>
        <p:sp>
          <p:nvSpPr>
            <p:cNvPr id="68" name="TextBox 67"/>
            <p:cNvSpPr txBox="1"/>
            <p:nvPr/>
          </p:nvSpPr>
          <p:spPr>
            <a:xfrm>
              <a:off x="3155607" y="4673600"/>
              <a:ext cx="594596" cy="369332"/>
            </a:xfrm>
            <a:prstGeom prst="rect">
              <a:avLst/>
            </a:prstGeom>
            <a:noFill/>
          </p:spPr>
          <p:txBody>
            <a:bodyPr wrap="none" rtlCol="0">
              <a:spAutoFit/>
            </a:bodyPr>
            <a:lstStyle/>
            <a:p>
              <a:pPr algn="ctr"/>
              <a:r>
                <a:rPr lang="en-US">
                  <a:latin typeface="Gill Sans"/>
                  <a:cs typeface="Gill Sans"/>
                </a:rPr>
                <a:t>Pete</a:t>
              </a:r>
            </a:p>
          </p:txBody>
        </p:sp>
      </p:grpSp>
      <p:cxnSp>
        <p:nvCxnSpPr>
          <p:cNvPr id="64" name="Straight Connector 63"/>
          <p:cNvCxnSpPr/>
          <p:nvPr/>
        </p:nvCxnSpPr>
        <p:spPr>
          <a:xfrm>
            <a:off x="0" y="60833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65100" y="6093047"/>
            <a:ext cx="3217405" cy="738664"/>
          </a:xfrm>
          <a:prstGeom prst="rect">
            <a:avLst/>
          </a:prstGeom>
          <a:noFill/>
        </p:spPr>
        <p:txBody>
          <a:bodyPr wrap="square" rtlCol="0">
            <a:spAutoFit/>
          </a:bodyPr>
          <a:lstStyle/>
          <a:p>
            <a:r>
              <a:rPr lang="en-US">
                <a:latin typeface="Gill Sans"/>
                <a:cs typeface="Gill Sans"/>
              </a:rPr>
              <a:t>Product Backlog Item #3</a:t>
            </a:r>
            <a:endParaRPr lang="en-US" sz="3600">
              <a:latin typeface="Gill Sans"/>
              <a:cs typeface="Gill Sans"/>
            </a:endParaRPr>
          </a:p>
          <a:p>
            <a:r>
              <a:rPr lang="en-US" sz="2400">
                <a:latin typeface="Gill Sans"/>
                <a:cs typeface="Gill Sans"/>
              </a:rPr>
              <a:t>Make Cylinder</a:t>
            </a:r>
          </a:p>
        </p:txBody>
      </p:sp>
      <p:sp>
        <p:nvSpPr>
          <p:cNvPr id="70" name="Rectangle 69"/>
          <p:cNvSpPr/>
          <p:nvPr/>
        </p:nvSpPr>
        <p:spPr>
          <a:xfrm>
            <a:off x="4161550" y="632969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shape</a:t>
            </a:r>
          </a:p>
        </p:txBody>
      </p:sp>
      <p:sp>
        <p:nvSpPr>
          <p:cNvPr id="75" name="Rectangle 74"/>
          <p:cNvSpPr/>
          <p:nvPr/>
        </p:nvSpPr>
        <p:spPr>
          <a:xfrm>
            <a:off x="3183650" y="632969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77" name="TextBox 76"/>
          <p:cNvSpPr txBox="1"/>
          <p:nvPr/>
        </p:nvSpPr>
        <p:spPr>
          <a:xfrm>
            <a:off x="6192409" y="1104900"/>
            <a:ext cx="566193" cy="369332"/>
          </a:xfrm>
          <a:prstGeom prst="rect">
            <a:avLst/>
          </a:prstGeom>
          <a:noFill/>
        </p:spPr>
        <p:txBody>
          <a:bodyPr wrap="none" rtlCol="0">
            <a:spAutoFit/>
          </a:bodyPr>
          <a:lstStyle/>
          <a:p>
            <a:pPr algn="ctr"/>
            <a:r>
              <a:rPr lang="en-US">
                <a:latin typeface="Gill Sans"/>
                <a:cs typeface="Gill Sans"/>
              </a:rPr>
              <a:t>Ravi</a:t>
            </a:r>
          </a:p>
        </p:txBody>
      </p:sp>
      <p:sp>
        <p:nvSpPr>
          <p:cNvPr id="78" name="TextBox 77"/>
          <p:cNvSpPr txBox="1"/>
          <p:nvPr/>
        </p:nvSpPr>
        <p:spPr>
          <a:xfrm>
            <a:off x="5199841" y="1993900"/>
            <a:ext cx="646331" cy="369332"/>
          </a:xfrm>
          <a:prstGeom prst="rect">
            <a:avLst/>
          </a:prstGeom>
          <a:noFill/>
        </p:spPr>
        <p:txBody>
          <a:bodyPr wrap="none" rtlCol="0">
            <a:spAutoFit/>
          </a:bodyPr>
          <a:lstStyle/>
          <a:p>
            <a:pPr algn="ctr"/>
            <a:r>
              <a:rPr lang="en-US">
                <a:latin typeface="Gill Sans"/>
                <a:cs typeface="Gill Sans"/>
              </a:rPr>
              <a:t>Priya</a:t>
            </a:r>
          </a:p>
        </p:txBody>
      </p:sp>
      <p:sp>
        <p:nvSpPr>
          <p:cNvPr id="79" name="TextBox 78"/>
          <p:cNvSpPr txBox="1"/>
          <p:nvPr/>
        </p:nvSpPr>
        <p:spPr>
          <a:xfrm>
            <a:off x="6183171" y="3886200"/>
            <a:ext cx="660871" cy="369332"/>
          </a:xfrm>
          <a:prstGeom prst="rect">
            <a:avLst/>
          </a:prstGeom>
          <a:noFill/>
        </p:spPr>
        <p:txBody>
          <a:bodyPr wrap="none" rtlCol="0">
            <a:spAutoFit/>
          </a:bodyPr>
          <a:lstStyle/>
          <a:p>
            <a:pPr algn="ctr"/>
            <a:r>
              <a:rPr lang="en-US">
                <a:latin typeface="Gill Sans"/>
                <a:cs typeface="Gill Sans"/>
              </a:rPr>
              <a:t>Arun</a:t>
            </a:r>
          </a:p>
        </p:txBody>
      </p:sp>
      <p:sp>
        <p:nvSpPr>
          <p:cNvPr id="80" name="Rectangle 79"/>
          <p:cNvSpPr/>
          <p:nvPr/>
        </p:nvSpPr>
        <p:spPr>
          <a:xfrm>
            <a:off x="5118100" y="63500"/>
            <a:ext cx="2159000" cy="6781800"/>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Freeform 87"/>
          <p:cNvSpPr/>
          <p:nvPr/>
        </p:nvSpPr>
        <p:spPr>
          <a:xfrm>
            <a:off x="5915833" y="2092325"/>
            <a:ext cx="128980" cy="174998"/>
          </a:xfrm>
          <a:custGeom>
            <a:avLst/>
            <a:gdLst>
              <a:gd name="connsiteX0" fmla="*/ 27767 w 128980"/>
              <a:gd name="connsiteY0" fmla="*/ 0 h 174998"/>
              <a:gd name="connsiteX1" fmla="*/ 103967 w 128980"/>
              <a:gd name="connsiteY1" fmla="*/ 3175 h 174998"/>
              <a:gd name="connsiteX2" fmla="*/ 110317 w 128980"/>
              <a:gd name="connsiteY2" fmla="*/ 19050 h 174998"/>
              <a:gd name="connsiteX3" fmla="*/ 91267 w 128980"/>
              <a:gd name="connsiteY3" fmla="*/ 25400 h 174998"/>
              <a:gd name="connsiteX4" fmla="*/ 75392 w 128980"/>
              <a:gd name="connsiteY4" fmla="*/ 28575 h 174998"/>
              <a:gd name="connsiteX5" fmla="*/ 53167 w 128980"/>
              <a:gd name="connsiteY5" fmla="*/ 31750 h 174998"/>
              <a:gd name="connsiteX6" fmla="*/ 34117 w 128980"/>
              <a:gd name="connsiteY6" fmla="*/ 34925 h 174998"/>
              <a:gd name="connsiteX7" fmla="*/ 15067 w 128980"/>
              <a:gd name="connsiteY7" fmla="*/ 47625 h 174998"/>
              <a:gd name="connsiteX8" fmla="*/ 75392 w 128980"/>
              <a:gd name="connsiteY8" fmla="*/ 57150 h 174998"/>
              <a:gd name="connsiteX9" fmla="*/ 116667 w 128980"/>
              <a:gd name="connsiteY9" fmla="*/ 60325 h 174998"/>
              <a:gd name="connsiteX10" fmla="*/ 126192 w 128980"/>
              <a:gd name="connsiteY10" fmla="*/ 79375 h 174998"/>
              <a:gd name="connsiteX11" fmla="*/ 107142 w 128980"/>
              <a:gd name="connsiteY11" fmla="*/ 85725 h 174998"/>
              <a:gd name="connsiteX12" fmla="*/ 97617 w 128980"/>
              <a:gd name="connsiteY12" fmla="*/ 88900 h 174998"/>
              <a:gd name="connsiteX13" fmla="*/ 15067 w 128980"/>
              <a:gd name="connsiteY13" fmla="*/ 92075 h 174998"/>
              <a:gd name="connsiteX14" fmla="*/ 5542 w 128980"/>
              <a:gd name="connsiteY14" fmla="*/ 95250 h 174998"/>
              <a:gd name="connsiteX15" fmla="*/ 2367 w 128980"/>
              <a:gd name="connsiteY15" fmla="*/ 104775 h 174998"/>
              <a:gd name="connsiteX16" fmla="*/ 40467 w 128980"/>
              <a:gd name="connsiteY16" fmla="*/ 114300 h 174998"/>
              <a:gd name="connsiteX17" fmla="*/ 49992 w 128980"/>
              <a:gd name="connsiteY17" fmla="*/ 117475 h 174998"/>
              <a:gd name="connsiteX18" fmla="*/ 113492 w 128980"/>
              <a:gd name="connsiteY18" fmla="*/ 120650 h 174998"/>
              <a:gd name="connsiteX19" fmla="*/ 126192 w 128980"/>
              <a:gd name="connsiteY19" fmla="*/ 136525 h 174998"/>
              <a:gd name="connsiteX20" fmla="*/ 116667 w 128980"/>
              <a:gd name="connsiteY20" fmla="*/ 146050 h 174998"/>
              <a:gd name="connsiteX21" fmla="*/ 107142 w 128980"/>
              <a:gd name="connsiteY21" fmla="*/ 149225 h 174998"/>
              <a:gd name="connsiteX22" fmla="*/ 37292 w 128980"/>
              <a:gd name="connsiteY22" fmla="*/ 152400 h 174998"/>
              <a:gd name="connsiteX23" fmla="*/ 34117 w 128980"/>
              <a:gd name="connsiteY23" fmla="*/ 161925 h 174998"/>
              <a:gd name="connsiteX24" fmla="*/ 40467 w 128980"/>
              <a:gd name="connsiteY24" fmla="*/ 171450 h 174998"/>
              <a:gd name="connsiteX25" fmla="*/ 113492 w 128980"/>
              <a:gd name="connsiteY25" fmla="*/ 174625 h 1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980" h="174998">
                <a:moveTo>
                  <a:pt x="27767" y="0"/>
                </a:moveTo>
                <a:cubicBezTo>
                  <a:pt x="53167" y="1058"/>
                  <a:pt x="78700" y="368"/>
                  <a:pt x="103967" y="3175"/>
                </a:cubicBezTo>
                <a:cubicBezTo>
                  <a:pt x="110727" y="3926"/>
                  <a:pt x="119566" y="12444"/>
                  <a:pt x="110317" y="19050"/>
                </a:cubicBezTo>
                <a:cubicBezTo>
                  <a:pt x="104870" y="22941"/>
                  <a:pt x="97831" y="24087"/>
                  <a:pt x="91267" y="25400"/>
                </a:cubicBezTo>
                <a:cubicBezTo>
                  <a:pt x="85975" y="26458"/>
                  <a:pt x="80715" y="27688"/>
                  <a:pt x="75392" y="28575"/>
                </a:cubicBezTo>
                <a:cubicBezTo>
                  <a:pt x="68010" y="29805"/>
                  <a:pt x="60564" y="30612"/>
                  <a:pt x="53167" y="31750"/>
                </a:cubicBezTo>
                <a:cubicBezTo>
                  <a:pt x="46804" y="32729"/>
                  <a:pt x="40467" y="33867"/>
                  <a:pt x="34117" y="34925"/>
                </a:cubicBezTo>
                <a:cubicBezTo>
                  <a:pt x="27767" y="39158"/>
                  <a:pt x="8717" y="43392"/>
                  <a:pt x="15067" y="47625"/>
                </a:cubicBezTo>
                <a:cubicBezTo>
                  <a:pt x="38842" y="63475"/>
                  <a:pt x="20193" y="53343"/>
                  <a:pt x="75392" y="57150"/>
                </a:cubicBezTo>
                <a:lnTo>
                  <a:pt x="116667" y="60325"/>
                </a:lnTo>
                <a:cubicBezTo>
                  <a:pt x="116880" y="60645"/>
                  <a:pt x="128821" y="76746"/>
                  <a:pt x="126192" y="79375"/>
                </a:cubicBezTo>
                <a:cubicBezTo>
                  <a:pt x="121459" y="84108"/>
                  <a:pt x="113492" y="83608"/>
                  <a:pt x="107142" y="85725"/>
                </a:cubicBezTo>
                <a:cubicBezTo>
                  <a:pt x="103967" y="86783"/>
                  <a:pt x="100961" y="88771"/>
                  <a:pt x="97617" y="88900"/>
                </a:cubicBezTo>
                <a:lnTo>
                  <a:pt x="15067" y="92075"/>
                </a:lnTo>
                <a:cubicBezTo>
                  <a:pt x="11892" y="93133"/>
                  <a:pt x="7909" y="92883"/>
                  <a:pt x="5542" y="95250"/>
                </a:cubicBezTo>
                <a:cubicBezTo>
                  <a:pt x="3175" y="97617"/>
                  <a:pt x="0" y="102408"/>
                  <a:pt x="2367" y="104775"/>
                </a:cubicBezTo>
                <a:cubicBezTo>
                  <a:pt x="7866" y="110274"/>
                  <a:pt x="33721" y="112801"/>
                  <a:pt x="40467" y="114300"/>
                </a:cubicBezTo>
                <a:cubicBezTo>
                  <a:pt x="43734" y="115026"/>
                  <a:pt x="46658" y="117185"/>
                  <a:pt x="49992" y="117475"/>
                </a:cubicBezTo>
                <a:cubicBezTo>
                  <a:pt x="71105" y="119311"/>
                  <a:pt x="92325" y="119592"/>
                  <a:pt x="113492" y="120650"/>
                </a:cubicBezTo>
                <a:cubicBezTo>
                  <a:pt x="117627" y="123406"/>
                  <a:pt x="128980" y="128160"/>
                  <a:pt x="126192" y="136525"/>
                </a:cubicBezTo>
                <a:cubicBezTo>
                  <a:pt x="124772" y="140785"/>
                  <a:pt x="120403" y="143559"/>
                  <a:pt x="116667" y="146050"/>
                </a:cubicBezTo>
                <a:cubicBezTo>
                  <a:pt x="113882" y="147906"/>
                  <a:pt x="110478" y="148958"/>
                  <a:pt x="107142" y="149225"/>
                </a:cubicBezTo>
                <a:cubicBezTo>
                  <a:pt x="83909" y="151084"/>
                  <a:pt x="60575" y="151342"/>
                  <a:pt x="37292" y="152400"/>
                </a:cubicBezTo>
                <a:cubicBezTo>
                  <a:pt x="36234" y="155575"/>
                  <a:pt x="33567" y="158624"/>
                  <a:pt x="34117" y="161925"/>
                </a:cubicBezTo>
                <a:cubicBezTo>
                  <a:pt x="34744" y="165689"/>
                  <a:pt x="36733" y="170664"/>
                  <a:pt x="40467" y="171450"/>
                </a:cubicBezTo>
                <a:cubicBezTo>
                  <a:pt x="57319" y="174998"/>
                  <a:pt x="91732" y="174625"/>
                  <a:pt x="113492" y="174625"/>
                </a:cubicBezTo>
              </a:path>
            </a:pathLst>
          </a:custGeom>
          <a:ln w="31750">
            <a:solidFill>
              <a:srgbClr val="FFFDB8">
                <a:alpha val="92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1" name="TextBox 90"/>
          <p:cNvSpPr txBox="1"/>
          <p:nvPr/>
        </p:nvSpPr>
        <p:spPr>
          <a:xfrm>
            <a:off x="5842000" y="1993900"/>
            <a:ext cx="300082" cy="369332"/>
          </a:xfrm>
          <a:prstGeom prst="rect">
            <a:avLst/>
          </a:prstGeom>
          <a:noFill/>
        </p:spPr>
        <p:txBody>
          <a:bodyPr wrap="none" rtlCol="0">
            <a:spAutoFit/>
          </a:bodyPr>
          <a:lstStyle/>
          <a:p>
            <a:r>
              <a:rPr lang="en-US">
                <a:latin typeface="Gill Sans"/>
                <a:cs typeface="Gill Sans"/>
              </a:rPr>
              <a:t>3</a:t>
            </a:r>
          </a:p>
        </p:txBody>
      </p:sp>
      <p:sp>
        <p:nvSpPr>
          <p:cNvPr id="93" name="Freeform 92"/>
          <p:cNvSpPr/>
          <p:nvPr/>
        </p:nvSpPr>
        <p:spPr>
          <a:xfrm>
            <a:off x="6919133" y="1203325"/>
            <a:ext cx="128980" cy="174998"/>
          </a:xfrm>
          <a:custGeom>
            <a:avLst/>
            <a:gdLst>
              <a:gd name="connsiteX0" fmla="*/ 27767 w 128980"/>
              <a:gd name="connsiteY0" fmla="*/ 0 h 174998"/>
              <a:gd name="connsiteX1" fmla="*/ 103967 w 128980"/>
              <a:gd name="connsiteY1" fmla="*/ 3175 h 174998"/>
              <a:gd name="connsiteX2" fmla="*/ 110317 w 128980"/>
              <a:gd name="connsiteY2" fmla="*/ 19050 h 174998"/>
              <a:gd name="connsiteX3" fmla="*/ 91267 w 128980"/>
              <a:gd name="connsiteY3" fmla="*/ 25400 h 174998"/>
              <a:gd name="connsiteX4" fmla="*/ 75392 w 128980"/>
              <a:gd name="connsiteY4" fmla="*/ 28575 h 174998"/>
              <a:gd name="connsiteX5" fmla="*/ 53167 w 128980"/>
              <a:gd name="connsiteY5" fmla="*/ 31750 h 174998"/>
              <a:gd name="connsiteX6" fmla="*/ 34117 w 128980"/>
              <a:gd name="connsiteY6" fmla="*/ 34925 h 174998"/>
              <a:gd name="connsiteX7" fmla="*/ 15067 w 128980"/>
              <a:gd name="connsiteY7" fmla="*/ 47625 h 174998"/>
              <a:gd name="connsiteX8" fmla="*/ 75392 w 128980"/>
              <a:gd name="connsiteY8" fmla="*/ 57150 h 174998"/>
              <a:gd name="connsiteX9" fmla="*/ 116667 w 128980"/>
              <a:gd name="connsiteY9" fmla="*/ 60325 h 174998"/>
              <a:gd name="connsiteX10" fmla="*/ 126192 w 128980"/>
              <a:gd name="connsiteY10" fmla="*/ 79375 h 174998"/>
              <a:gd name="connsiteX11" fmla="*/ 107142 w 128980"/>
              <a:gd name="connsiteY11" fmla="*/ 85725 h 174998"/>
              <a:gd name="connsiteX12" fmla="*/ 97617 w 128980"/>
              <a:gd name="connsiteY12" fmla="*/ 88900 h 174998"/>
              <a:gd name="connsiteX13" fmla="*/ 15067 w 128980"/>
              <a:gd name="connsiteY13" fmla="*/ 92075 h 174998"/>
              <a:gd name="connsiteX14" fmla="*/ 5542 w 128980"/>
              <a:gd name="connsiteY14" fmla="*/ 95250 h 174998"/>
              <a:gd name="connsiteX15" fmla="*/ 2367 w 128980"/>
              <a:gd name="connsiteY15" fmla="*/ 104775 h 174998"/>
              <a:gd name="connsiteX16" fmla="*/ 40467 w 128980"/>
              <a:gd name="connsiteY16" fmla="*/ 114300 h 174998"/>
              <a:gd name="connsiteX17" fmla="*/ 49992 w 128980"/>
              <a:gd name="connsiteY17" fmla="*/ 117475 h 174998"/>
              <a:gd name="connsiteX18" fmla="*/ 113492 w 128980"/>
              <a:gd name="connsiteY18" fmla="*/ 120650 h 174998"/>
              <a:gd name="connsiteX19" fmla="*/ 126192 w 128980"/>
              <a:gd name="connsiteY19" fmla="*/ 136525 h 174998"/>
              <a:gd name="connsiteX20" fmla="*/ 116667 w 128980"/>
              <a:gd name="connsiteY20" fmla="*/ 146050 h 174998"/>
              <a:gd name="connsiteX21" fmla="*/ 107142 w 128980"/>
              <a:gd name="connsiteY21" fmla="*/ 149225 h 174998"/>
              <a:gd name="connsiteX22" fmla="*/ 37292 w 128980"/>
              <a:gd name="connsiteY22" fmla="*/ 152400 h 174998"/>
              <a:gd name="connsiteX23" fmla="*/ 34117 w 128980"/>
              <a:gd name="connsiteY23" fmla="*/ 161925 h 174998"/>
              <a:gd name="connsiteX24" fmla="*/ 40467 w 128980"/>
              <a:gd name="connsiteY24" fmla="*/ 171450 h 174998"/>
              <a:gd name="connsiteX25" fmla="*/ 113492 w 128980"/>
              <a:gd name="connsiteY25" fmla="*/ 174625 h 1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980" h="174998">
                <a:moveTo>
                  <a:pt x="27767" y="0"/>
                </a:moveTo>
                <a:cubicBezTo>
                  <a:pt x="53167" y="1058"/>
                  <a:pt x="78700" y="368"/>
                  <a:pt x="103967" y="3175"/>
                </a:cubicBezTo>
                <a:cubicBezTo>
                  <a:pt x="110727" y="3926"/>
                  <a:pt x="119566" y="12444"/>
                  <a:pt x="110317" y="19050"/>
                </a:cubicBezTo>
                <a:cubicBezTo>
                  <a:pt x="104870" y="22941"/>
                  <a:pt x="97831" y="24087"/>
                  <a:pt x="91267" y="25400"/>
                </a:cubicBezTo>
                <a:cubicBezTo>
                  <a:pt x="85975" y="26458"/>
                  <a:pt x="80715" y="27688"/>
                  <a:pt x="75392" y="28575"/>
                </a:cubicBezTo>
                <a:cubicBezTo>
                  <a:pt x="68010" y="29805"/>
                  <a:pt x="60564" y="30612"/>
                  <a:pt x="53167" y="31750"/>
                </a:cubicBezTo>
                <a:cubicBezTo>
                  <a:pt x="46804" y="32729"/>
                  <a:pt x="40467" y="33867"/>
                  <a:pt x="34117" y="34925"/>
                </a:cubicBezTo>
                <a:cubicBezTo>
                  <a:pt x="27767" y="39158"/>
                  <a:pt x="8717" y="43392"/>
                  <a:pt x="15067" y="47625"/>
                </a:cubicBezTo>
                <a:cubicBezTo>
                  <a:pt x="38842" y="63475"/>
                  <a:pt x="20193" y="53343"/>
                  <a:pt x="75392" y="57150"/>
                </a:cubicBezTo>
                <a:lnTo>
                  <a:pt x="116667" y="60325"/>
                </a:lnTo>
                <a:cubicBezTo>
                  <a:pt x="116880" y="60645"/>
                  <a:pt x="128821" y="76746"/>
                  <a:pt x="126192" y="79375"/>
                </a:cubicBezTo>
                <a:cubicBezTo>
                  <a:pt x="121459" y="84108"/>
                  <a:pt x="113492" y="83608"/>
                  <a:pt x="107142" y="85725"/>
                </a:cubicBezTo>
                <a:cubicBezTo>
                  <a:pt x="103967" y="86783"/>
                  <a:pt x="100961" y="88771"/>
                  <a:pt x="97617" y="88900"/>
                </a:cubicBezTo>
                <a:lnTo>
                  <a:pt x="15067" y="92075"/>
                </a:lnTo>
                <a:cubicBezTo>
                  <a:pt x="11892" y="93133"/>
                  <a:pt x="7909" y="92883"/>
                  <a:pt x="5542" y="95250"/>
                </a:cubicBezTo>
                <a:cubicBezTo>
                  <a:pt x="3175" y="97617"/>
                  <a:pt x="0" y="102408"/>
                  <a:pt x="2367" y="104775"/>
                </a:cubicBezTo>
                <a:cubicBezTo>
                  <a:pt x="7866" y="110274"/>
                  <a:pt x="33721" y="112801"/>
                  <a:pt x="40467" y="114300"/>
                </a:cubicBezTo>
                <a:cubicBezTo>
                  <a:pt x="43734" y="115026"/>
                  <a:pt x="46658" y="117185"/>
                  <a:pt x="49992" y="117475"/>
                </a:cubicBezTo>
                <a:cubicBezTo>
                  <a:pt x="71105" y="119311"/>
                  <a:pt x="92325" y="119592"/>
                  <a:pt x="113492" y="120650"/>
                </a:cubicBezTo>
                <a:cubicBezTo>
                  <a:pt x="117627" y="123406"/>
                  <a:pt x="128980" y="128160"/>
                  <a:pt x="126192" y="136525"/>
                </a:cubicBezTo>
                <a:cubicBezTo>
                  <a:pt x="124772" y="140785"/>
                  <a:pt x="120403" y="143559"/>
                  <a:pt x="116667" y="146050"/>
                </a:cubicBezTo>
                <a:cubicBezTo>
                  <a:pt x="113882" y="147906"/>
                  <a:pt x="110478" y="148958"/>
                  <a:pt x="107142" y="149225"/>
                </a:cubicBezTo>
                <a:cubicBezTo>
                  <a:pt x="83909" y="151084"/>
                  <a:pt x="60575" y="151342"/>
                  <a:pt x="37292" y="152400"/>
                </a:cubicBezTo>
                <a:cubicBezTo>
                  <a:pt x="36234" y="155575"/>
                  <a:pt x="33567" y="158624"/>
                  <a:pt x="34117" y="161925"/>
                </a:cubicBezTo>
                <a:cubicBezTo>
                  <a:pt x="34744" y="165689"/>
                  <a:pt x="36733" y="170664"/>
                  <a:pt x="40467" y="171450"/>
                </a:cubicBezTo>
                <a:cubicBezTo>
                  <a:pt x="57319" y="174998"/>
                  <a:pt x="91732" y="174625"/>
                  <a:pt x="113492" y="174625"/>
                </a:cubicBezTo>
              </a:path>
            </a:pathLst>
          </a:custGeom>
          <a:ln w="31750">
            <a:solidFill>
              <a:srgbClr val="FFFDB8">
                <a:alpha val="92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TextBox 94"/>
          <p:cNvSpPr txBox="1"/>
          <p:nvPr/>
        </p:nvSpPr>
        <p:spPr>
          <a:xfrm>
            <a:off x="6845300" y="1104900"/>
            <a:ext cx="300082" cy="369332"/>
          </a:xfrm>
          <a:prstGeom prst="rect">
            <a:avLst/>
          </a:prstGeom>
          <a:noFill/>
        </p:spPr>
        <p:txBody>
          <a:bodyPr wrap="none" rtlCol="0">
            <a:spAutoFit/>
          </a:bodyPr>
          <a:lstStyle/>
          <a:p>
            <a:r>
              <a:rPr lang="en-US">
                <a:latin typeface="Gill Sans"/>
                <a:cs typeface="Gill Sans"/>
              </a:rPr>
              <a:t>2</a:t>
            </a:r>
          </a:p>
        </p:txBody>
      </p:sp>
      <p:sp>
        <p:nvSpPr>
          <p:cNvPr id="99" name="Freeform 98"/>
          <p:cNvSpPr/>
          <p:nvPr/>
        </p:nvSpPr>
        <p:spPr>
          <a:xfrm>
            <a:off x="5966633" y="3984625"/>
            <a:ext cx="128980" cy="174998"/>
          </a:xfrm>
          <a:custGeom>
            <a:avLst/>
            <a:gdLst>
              <a:gd name="connsiteX0" fmla="*/ 27767 w 128980"/>
              <a:gd name="connsiteY0" fmla="*/ 0 h 174998"/>
              <a:gd name="connsiteX1" fmla="*/ 103967 w 128980"/>
              <a:gd name="connsiteY1" fmla="*/ 3175 h 174998"/>
              <a:gd name="connsiteX2" fmla="*/ 110317 w 128980"/>
              <a:gd name="connsiteY2" fmla="*/ 19050 h 174998"/>
              <a:gd name="connsiteX3" fmla="*/ 91267 w 128980"/>
              <a:gd name="connsiteY3" fmla="*/ 25400 h 174998"/>
              <a:gd name="connsiteX4" fmla="*/ 75392 w 128980"/>
              <a:gd name="connsiteY4" fmla="*/ 28575 h 174998"/>
              <a:gd name="connsiteX5" fmla="*/ 53167 w 128980"/>
              <a:gd name="connsiteY5" fmla="*/ 31750 h 174998"/>
              <a:gd name="connsiteX6" fmla="*/ 34117 w 128980"/>
              <a:gd name="connsiteY6" fmla="*/ 34925 h 174998"/>
              <a:gd name="connsiteX7" fmla="*/ 15067 w 128980"/>
              <a:gd name="connsiteY7" fmla="*/ 47625 h 174998"/>
              <a:gd name="connsiteX8" fmla="*/ 75392 w 128980"/>
              <a:gd name="connsiteY8" fmla="*/ 57150 h 174998"/>
              <a:gd name="connsiteX9" fmla="*/ 116667 w 128980"/>
              <a:gd name="connsiteY9" fmla="*/ 60325 h 174998"/>
              <a:gd name="connsiteX10" fmla="*/ 126192 w 128980"/>
              <a:gd name="connsiteY10" fmla="*/ 79375 h 174998"/>
              <a:gd name="connsiteX11" fmla="*/ 107142 w 128980"/>
              <a:gd name="connsiteY11" fmla="*/ 85725 h 174998"/>
              <a:gd name="connsiteX12" fmla="*/ 97617 w 128980"/>
              <a:gd name="connsiteY12" fmla="*/ 88900 h 174998"/>
              <a:gd name="connsiteX13" fmla="*/ 15067 w 128980"/>
              <a:gd name="connsiteY13" fmla="*/ 92075 h 174998"/>
              <a:gd name="connsiteX14" fmla="*/ 5542 w 128980"/>
              <a:gd name="connsiteY14" fmla="*/ 95250 h 174998"/>
              <a:gd name="connsiteX15" fmla="*/ 2367 w 128980"/>
              <a:gd name="connsiteY15" fmla="*/ 104775 h 174998"/>
              <a:gd name="connsiteX16" fmla="*/ 40467 w 128980"/>
              <a:gd name="connsiteY16" fmla="*/ 114300 h 174998"/>
              <a:gd name="connsiteX17" fmla="*/ 49992 w 128980"/>
              <a:gd name="connsiteY17" fmla="*/ 117475 h 174998"/>
              <a:gd name="connsiteX18" fmla="*/ 113492 w 128980"/>
              <a:gd name="connsiteY18" fmla="*/ 120650 h 174998"/>
              <a:gd name="connsiteX19" fmla="*/ 126192 w 128980"/>
              <a:gd name="connsiteY19" fmla="*/ 136525 h 174998"/>
              <a:gd name="connsiteX20" fmla="*/ 116667 w 128980"/>
              <a:gd name="connsiteY20" fmla="*/ 146050 h 174998"/>
              <a:gd name="connsiteX21" fmla="*/ 107142 w 128980"/>
              <a:gd name="connsiteY21" fmla="*/ 149225 h 174998"/>
              <a:gd name="connsiteX22" fmla="*/ 37292 w 128980"/>
              <a:gd name="connsiteY22" fmla="*/ 152400 h 174998"/>
              <a:gd name="connsiteX23" fmla="*/ 34117 w 128980"/>
              <a:gd name="connsiteY23" fmla="*/ 161925 h 174998"/>
              <a:gd name="connsiteX24" fmla="*/ 40467 w 128980"/>
              <a:gd name="connsiteY24" fmla="*/ 171450 h 174998"/>
              <a:gd name="connsiteX25" fmla="*/ 113492 w 128980"/>
              <a:gd name="connsiteY25" fmla="*/ 174625 h 1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980" h="174998">
                <a:moveTo>
                  <a:pt x="27767" y="0"/>
                </a:moveTo>
                <a:cubicBezTo>
                  <a:pt x="53167" y="1058"/>
                  <a:pt x="78700" y="368"/>
                  <a:pt x="103967" y="3175"/>
                </a:cubicBezTo>
                <a:cubicBezTo>
                  <a:pt x="110727" y="3926"/>
                  <a:pt x="119566" y="12444"/>
                  <a:pt x="110317" y="19050"/>
                </a:cubicBezTo>
                <a:cubicBezTo>
                  <a:pt x="104870" y="22941"/>
                  <a:pt x="97831" y="24087"/>
                  <a:pt x="91267" y="25400"/>
                </a:cubicBezTo>
                <a:cubicBezTo>
                  <a:pt x="85975" y="26458"/>
                  <a:pt x="80715" y="27688"/>
                  <a:pt x="75392" y="28575"/>
                </a:cubicBezTo>
                <a:cubicBezTo>
                  <a:pt x="68010" y="29805"/>
                  <a:pt x="60564" y="30612"/>
                  <a:pt x="53167" y="31750"/>
                </a:cubicBezTo>
                <a:cubicBezTo>
                  <a:pt x="46804" y="32729"/>
                  <a:pt x="40467" y="33867"/>
                  <a:pt x="34117" y="34925"/>
                </a:cubicBezTo>
                <a:cubicBezTo>
                  <a:pt x="27767" y="39158"/>
                  <a:pt x="8717" y="43392"/>
                  <a:pt x="15067" y="47625"/>
                </a:cubicBezTo>
                <a:cubicBezTo>
                  <a:pt x="38842" y="63475"/>
                  <a:pt x="20193" y="53343"/>
                  <a:pt x="75392" y="57150"/>
                </a:cubicBezTo>
                <a:lnTo>
                  <a:pt x="116667" y="60325"/>
                </a:lnTo>
                <a:cubicBezTo>
                  <a:pt x="116880" y="60645"/>
                  <a:pt x="128821" y="76746"/>
                  <a:pt x="126192" y="79375"/>
                </a:cubicBezTo>
                <a:cubicBezTo>
                  <a:pt x="121459" y="84108"/>
                  <a:pt x="113492" y="83608"/>
                  <a:pt x="107142" y="85725"/>
                </a:cubicBezTo>
                <a:cubicBezTo>
                  <a:pt x="103967" y="86783"/>
                  <a:pt x="100961" y="88771"/>
                  <a:pt x="97617" y="88900"/>
                </a:cubicBezTo>
                <a:lnTo>
                  <a:pt x="15067" y="92075"/>
                </a:lnTo>
                <a:cubicBezTo>
                  <a:pt x="11892" y="93133"/>
                  <a:pt x="7909" y="92883"/>
                  <a:pt x="5542" y="95250"/>
                </a:cubicBezTo>
                <a:cubicBezTo>
                  <a:pt x="3175" y="97617"/>
                  <a:pt x="0" y="102408"/>
                  <a:pt x="2367" y="104775"/>
                </a:cubicBezTo>
                <a:cubicBezTo>
                  <a:pt x="7866" y="110274"/>
                  <a:pt x="33721" y="112801"/>
                  <a:pt x="40467" y="114300"/>
                </a:cubicBezTo>
                <a:cubicBezTo>
                  <a:pt x="43734" y="115026"/>
                  <a:pt x="46658" y="117185"/>
                  <a:pt x="49992" y="117475"/>
                </a:cubicBezTo>
                <a:cubicBezTo>
                  <a:pt x="71105" y="119311"/>
                  <a:pt x="92325" y="119592"/>
                  <a:pt x="113492" y="120650"/>
                </a:cubicBezTo>
                <a:cubicBezTo>
                  <a:pt x="117627" y="123406"/>
                  <a:pt x="128980" y="128160"/>
                  <a:pt x="126192" y="136525"/>
                </a:cubicBezTo>
                <a:cubicBezTo>
                  <a:pt x="124772" y="140785"/>
                  <a:pt x="120403" y="143559"/>
                  <a:pt x="116667" y="146050"/>
                </a:cubicBezTo>
                <a:cubicBezTo>
                  <a:pt x="113882" y="147906"/>
                  <a:pt x="110478" y="148958"/>
                  <a:pt x="107142" y="149225"/>
                </a:cubicBezTo>
                <a:cubicBezTo>
                  <a:pt x="83909" y="151084"/>
                  <a:pt x="60575" y="151342"/>
                  <a:pt x="37292" y="152400"/>
                </a:cubicBezTo>
                <a:cubicBezTo>
                  <a:pt x="36234" y="155575"/>
                  <a:pt x="33567" y="158624"/>
                  <a:pt x="34117" y="161925"/>
                </a:cubicBezTo>
                <a:cubicBezTo>
                  <a:pt x="34744" y="165689"/>
                  <a:pt x="36733" y="170664"/>
                  <a:pt x="40467" y="171450"/>
                </a:cubicBezTo>
                <a:cubicBezTo>
                  <a:pt x="57319" y="174998"/>
                  <a:pt x="91732" y="174625"/>
                  <a:pt x="113492" y="174625"/>
                </a:cubicBezTo>
              </a:path>
            </a:pathLst>
          </a:custGeom>
          <a:ln w="31750">
            <a:solidFill>
              <a:srgbClr val="FFFDB8">
                <a:alpha val="92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0" name="Freeform 99"/>
          <p:cNvSpPr/>
          <p:nvPr/>
        </p:nvSpPr>
        <p:spPr>
          <a:xfrm>
            <a:off x="6919133" y="3997325"/>
            <a:ext cx="128980" cy="174998"/>
          </a:xfrm>
          <a:custGeom>
            <a:avLst/>
            <a:gdLst>
              <a:gd name="connsiteX0" fmla="*/ 27767 w 128980"/>
              <a:gd name="connsiteY0" fmla="*/ 0 h 174998"/>
              <a:gd name="connsiteX1" fmla="*/ 103967 w 128980"/>
              <a:gd name="connsiteY1" fmla="*/ 3175 h 174998"/>
              <a:gd name="connsiteX2" fmla="*/ 110317 w 128980"/>
              <a:gd name="connsiteY2" fmla="*/ 19050 h 174998"/>
              <a:gd name="connsiteX3" fmla="*/ 91267 w 128980"/>
              <a:gd name="connsiteY3" fmla="*/ 25400 h 174998"/>
              <a:gd name="connsiteX4" fmla="*/ 75392 w 128980"/>
              <a:gd name="connsiteY4" fmla="*/ 28575 h 174998"/>
              <a:gd name="connsiteX5" fmla="*/ 53167 w 128980"/>
              <a:gd name="connsiteY5" fmla="*/ 31750 h 174998"/>
              <a:gd name="connsiteX6" fmla="*/ 34117 w 128980"/>
              <a:gd name="connsiteY6" fmla="*/ 34925 h 174998"/>
              <a:gd name="connsiteX7" fmla="*/ 15067 w 128980"/>
              <a:gd name="connsiteY7" fmla="*/ 47625 h 174998"/>
              <a:gd name="connsiteX8" fmla="*/ 75392 w 128980"/>
              <a:gd name="connsiteY8" fmla="*/ 57150 h 174998"/>
              <a:gd name="connsiteX9" fmla="*/ 116667 w 128980"/>
              <a:gd name="connsiteY9" fmla="*/ 60325 h 174998"/>
              <a:gd name="connsiteX10" fmla="*/ 126192 w 128980"/>
              <a:gd name="connsiteY10" fmla="*/ 79375 h 174998"/>
              <a:gd name="connsiteX11" fmla="*/ 107142 w 128980"/>
              <a:gd name="connsiteY11" fmla="*/ 85725 h 174998"/>
              <a:gd name="connsiteX12" fmla="*/ 97617 w 128980"/>
              <a:gd name="connsiteY12" fmla="*/ 88900 h 174998"/>
              <a:gd name="connsiteX13" fmla="*/ 15067 w 128980"/>
              <a:gd name="connsiteY13" fmla="*/ 92075 h 174998"/>
              <a:gd name="connsiteX14" fmla="*/ 5542 w 128980"/>
              <a:gd name="connsiteY14" fmla="*/ 95250 h 174998"/>
              <a:gd name="connsiteX15" fmla="*/ 2367 w 128980"/>
              <a:gd name="connsiteY15" fmla="*/ 104775 h 174998"/>
              <a:gd name="connsiteX16" fmla="*/ 40467 w 128980"/>
              <a:gd name="connsiteY16" fmla="*/ 114300 h 174998"/>
              <a:gd name="connsiteX17" fmla="*/ 49992 w 128980"/>
              <a:gd name="connsiteY17" fmla="*/ 117475 h 174998"/>
              <a:gd name="connsiteX18" fmla="*/ 113492 w 128980"/>
              <a:gd name="connsiteY18" fmla="*/ 120650 h 174998"/>
              <a:gd name="connsiteX19" fmla="*/ 126192 w 128980"/>
              <a:gd name="connsiteY19" fmla="*/ 136525 h 174998"/>
              <a:gd name="connsiteX20" fmla="*/ 116667 w 128980"/>
              <a:gd name="connsiteY20" fmla="*/ 146050 h 174998"/>
              <a:gd name="connsiteX21" fmla="*/ 107142 w 128980"/>
              <a:gd name="connsiteY21" fmla="*/ 149225 h 174998"/>
              <a:gd name="connsiteX22" fmla="*/ 37292 w 128980"/>
              <a:gd name="connsiteY22" fmla="*/ 152400 h 174998"/>
              <a:gd name="connsiteX23" fmla="*/ 34117 w 128980"/>
              <a:gd name="connsiteY23" fmla="*/ 161925 h 174998"/>
              <a:gd name="connsiteX24" fmla="*/ 40467 w 128980"/>
              <a:gd name="connsiteY24" fmla="*/ 171450 h 174998"/>
              <a:gd name="connsiteX25" fmla="*/ 113492 w 128980"/>
              <a:gd name="connsiteY25" fmla="*/ 174625 h 1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980" h="174998">
                <a:moveTo>
                  <a:pt x="27767" y="0"/>
                </a:moveTo>
                <a:cubicBezTo>
                  <a:pt x="53167" y="1058"/>
                  <a:pt x="78700" y="368"/>
                  <a:pt x="103967" y="3175"/>
                </a:cubicBezTo>
                <a:cubicBezTo>
                  <a:pt x="110727" y="3926"/>
                  <a:pt x="119566" y="12444"/>
                  <a:pt x="110317" y="19050"/>
                </a:cubicBezTo>
                <a:cubicBezTo>
                  <a:pt x="104870" y="22941"/>
                  <a:pt x="97831" y="24087"/>
                  <a:pt x="91267" y="25400"/>
                </a:cubicBezTo>
                <a:cubicBezTo>
                  <a:pt x="85975" y="26458"/>
                  <a:pt x="80715" y="27688"/>
                  <a:pt x="75392" y="28575"/>
                </a:cubicBezTo>
                <a:cubicBezTo>
                  <a:pt x="68010" y="29805"/>
                  <a:pt x="60564" y="30612"/>
                  <a:pt x="53167" y="31750"/>
                </a:cubicBezTo>
                <a:cubicBezTo>
                  <a:pt x="46804" y="32729"/>
                  <a:pt x="40467" y="33867"/>
                  <a:pt x="34117" y="34925"/>
                </a:cubicBezTo>
                <a:cubicBezTo>
                  <a:pt x="27767" y="39158"/>
                  <a:pt x="8717" y="43392"/>
                  <a:pt x="15067" y="47625"/>
                </a:cubicBezTo>
                <a:cubicBezTo>
                  <a:pt x="38842" y="63475"/>
                  <a:pt x="20193" y="53343"/>
                  <a:pt x="75392" y="57150"/>
                </a:cubicBezTo>
                <a:lnTo>
                  <a:pt x="116667" y="60325"/>
                </a:lnTo>
                <a:cubicBezTo>
                  <a:pt x="116880" y="60645"/>
                  <a:pt x="128821" y="76746"/>
                  <a:pt x="126192" y="79375"/>
                </a:cubicBezTo>
                <a:cubicBezTo>
                  <a:pt x="121459" y="84108"/>
                  <a:pt x="113492" y="83608"/>
                  <a:pt x="107142" y="85725"/>
                </a:cubicBezTo>
                <a:cubicBezTo>
                  <a:pt x="103967" y="86783"/>
                  <a:pt x="100961" y="88771"/>
                  <a:pt x="97617" y="88900"/>
                </a:cubicBezTo>
                <a:lnTo>
                  <a:pt x="15067" y="92075"/>
                </a:lnTo>
                <a:cubicBezTo>
                  <a:pt x="11892" y="93133"/>
                  <a:pt x="7909" y="92883"/>
                  <a:pt x="5542" y="95250"/>
                </a:cubicBezTo>
                <a:cubicBezTo>
                  <a:pt x="3175" y="97617"/>
                  <a:pt x="0" y="102408"/>
                  <a:pt x="2367" y="104775"/>
                </a:cubicBezTo>
                <a:cubicBezTo>
                  <a:pt x="7866" y="110274"/>
                  <a:pt x="33721" y="112801"/>
                  <a:pt x="40467" y="114300"/>
                </a:cubicBezTo>
                <a:cubicBezTo>
                  <a:pt x="43734" y="115026"/>
                  <a:pt x="46658" y="117185"/>
                  <a:pt x="49992" y="117475"/>
                </a:cubicBezTo>
                <a:cubicBezTo>
                  <a:pt x="71105" y="119311"/>
                  <a:pt x="92325" y="119592"/>
                  <a:pt x="113492" y="120650"/>
                </a:cubicBezTo>
                <a:cubicBezTo>
                  <a:pt x="117627" y="123406"/>
                  <a:pt x="128980" y="128160"/>
                  <a:pt x="126192" y="136525"/>
                </a:cubicBezTo>
                <a:cubicBezTo>
                  <a:pt x="124772" y="140785"/>
                  <a:pt x="120403" y="143559"/>
                  <a:pt x="116667" y="146050"/>
                </a:cubicBezTo>
                <a:cubicBezTo>
                  <a:pt x="113882" y="147906"/>
                  <a:pt x="110478" y="148958"/>
                  <a:pt x="107142" y="149225"/>
                </a:cubicBezTo>
                <a:cubicBezTo>
                  <a:pt x="83909" y="151084"/>
                  <a:pt x="60575" y="151342"/>
                  <a:pt x="37292" y="152400"/>
                </a:cubicBezTo>
                <a:cubicBezTo>
                  <a:pt x="36234" y="155575"/>
                  <a:pt x="33567" y="158624"/>
                  <a:pt x="34117" y="161925"/>
                </a:cubicBezTo>
                <a:cubicBezTo>
                  <a:pt x="34744" y="165689"/>
                  <a:pt x="36733" y="170664"/>
                  <a:pt x="40467" y="171450"/>
                </a:cubicBezTo>
                <a:cubicBezTo>
                  <a:pt x="57319" y="174998"/>
                  <a:pt x="91732" y="174625"/>
                  <a:pt x="113492" y="174625"/>
                </a:cubicBezTo>
              </a:path>
            </a:pathLst>
          </a:custGeom>
          <a:ln w="31750">
            <a:solidFill>
              <a:srgbClr val="FFFDB8">
                <a:alpha val="92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1" name="TextBox 100"/>
          <p:cNvSpPr txBox="1"/>
          <p:nvPr/>
        </p:nvSpPr>
        <p:spPr>
          <a:xfrm>
            <a:off x="5880100" y="3873500"/>
            <a:ext cx="300082" cy="369332"/>
          </a:xfrm>
          <a:prstGeom prst="rect">
            <a:avLst/>
          </a:prstGeom>
          <a:noFill/>
        </p:spPr>
        <p:txBody>
          <a:bodyPr wrap="none" rtlCol="0">
            <a:spAutoFit/>
          </a:bodyPr>
          <a:lstStyle/>
          <a:p>
            <a:r>
              <a:rPr lang="en-US">
                <a:latin typeface="Gill Sans"/>
                <a:cs typeface="Gill Sans"/>
              </a:rPr>
              <a:t>8</a:t>
            </a:r>
          </a:p>
        </p:txBody>
      </p:sp>
      <p:sp>
        <p:nvSpPr>
          <p:cNvPr id="102" name="TextBox 101"/>
          <p:cNvSpPr txBox="1"/>
          <p:nvPr/>
        </p:nvSpPr>
        <p:spPr>
          <a:xfrm>
            <a:off x="6832600" y="3873500"/>
            <a:ext cx="300082" cy="369332"/>
          </a:xfrm>
          <a:prstGeom prst="rect">
            <a:avLst/>
          </a:prstGeom>
          <a:noFill/>
        </p:spPr>
        <p:txBody>
          <a:bodyPr wrap="none" rtlCol="0">
            <a:spAutoFit/>
          </a:bodyPr>
          <a:lstStyle/>
          <a:p>
            <a:r>
              <a:rPr lang="en-US">
                <a:latin typeface="Gill Sans"/>
                <a:cs typeface="Gill Sans"/>
              </a:rPr>
              <a:t>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8" grpId="0" animBg="1"/>
      <p:bldP spid="91" grpId="0"/>
      <p:bldP spid="93" grpId="0" animBg="1"/>
      <p:bldP spid="95" grpId="0"/>
      <p:bldP spid="99" grpId="0" animBg="1"/>
      <p:bldP spid="100" grpId="0" animBg="1"/>
      <p:bldP spid="101" grpId="0"/>
      <p:bldP spid="102" grpId="0"/>
    </p:bld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 name="Rectangle 45"/>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4" name="Rectangle 3"/>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7" name="TextBox 6"/>
          <p:cNvSpPr txBox="1"/>
          <p:nvPr/>
        </p:nvSpPr>
        <p:spPr>
          <a:xfrm>
            <a:off x="165100" y="568547"/>
            <a:ext cx="3217405" cy="738664"/>
          </a:xfrm>
          <a:prstGeom prst="rect">
            <a:avLst/>
          </a:prstGeom>
          <a:noFill/>
        </p:spPr>
        <p:txBody>
          <a:bodyPr wrap="square" rtlCol="0">
            <a:spAutoFit/>
          </a:bodyPr>
          <a:lstStyle/>
          <a:p>
            <a:r>
              <a:rPr lang="en-US">
                <a:latin typeface="Gill Sans"/>
                <a:cs typeface="Gill Sans"/>
              </a:rPr>
              <a:t>Product Backlog Item #1</a:t>
            </a:r>
            <a:endParaRPr lang="en-US" sz="3600">
              <a:latin typeface="Gill Sans"/>
              <a:cs typeface="Gill Sans"/>
            </a:endParaRPr>
          </a:p>
          <a:p>
            <a:r>
              <a:rPr lang="en-US" sz="2400">
                <a:latin typeface="Gill Sans"/>
                <a:cs typeface="Gill Sans"/>
              </a:rPr>
              <a:t>Make 10cm cube</a:t>
            </a:r>
          </a:p>
        </p:txBody>
      </p:sp>
      <p:grpSp>
        <p:nvGrpSpPr>
          <p:cNvPr id="2" name="Group 58"/>
          <p:cNvGrpSpPr/>
          <p:nvPr/>
        </p:nvGrpSpPr>
        <p:grpSpPr>
          <a:xfrm>
            <a:off x="6231650" y="620827"/>
            <a:ext cx="913732" cy="853405"/>
            <a:chOff x="4123450" y="1395527"/>
            <a:chExt cx="913732" cy="853405"/>
          </a:xfrm>
        </p:grpSpPr>
        <p:sp>
          <p:nvSpPr>
            <p:cNvPr id="114" name="Rectangle 113"/>
            <p:cNvSpPr/>
            <p:nvPr/>
          </p:nvSpPr>
          <p:spPr>
            <a:xfrm>
              <a:off x="41234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six 10x10cm squares</a:t>
              </a:r>
            </a:p>
          </p:txBody>
        </p:sp>
        <p:sp>
          <p:nvSpPr>
            <p:cNvPr id="121" name="TextBox 120"/>
            <p:cNvSpPr txBox="1"/>
            <p:nvPr/>
          </p:nvSpPr>
          <p:spPr>
            <a:xfrm>
              <a:off x="4737100" y="1879600"/>
              <a:ext cx="300082" cy="369332"/>
            </a:xfrm>
            <a:prstGeom prst="rect">
              <a:avLst/>
            </a:prstGeom>
            <a:noFill/>
          </p:spPr>
          <p:txBody>
            <a:bodyPr wrap="none" rtlCol="0">
              <a:spAutoFit/>
            </a:bodyPr>
            <a:lstStyle/>
            <a:p>
              <a:r>
                <a:rPr lang="en-US">
                  <a:latin typeface="Gill Sans"/>
                  <a:cs typeface="Gill Sans"/>
                </a:rPr>
                <a:t>3</a:t>
              </a:r>
            </a:p>
          </p:txBody>
        </p:sp>
      </p:grpSp>
      <p:grpSp>
        <p:nvGrpSpPr>
          <p:cNvPr id="3" name="Group 56"/>
          <p:cNvGrpSpPr/>
          <p:nvPr/>
        </p:nvGrpSpPr>
        <p:grpSpPr>
          <a:xfrm>
            <a:off x="5253750" y="1509827"/>
            <a:ext cx="888332" cy="853405"/>
            <a:chOff x="3183650" y="2271827"/>
            <a:chExt cx="888332" cy="853405"/>
          </a:xfrm>
        </p:grpSpPr>
        <p:sp>
          <p:nvSpPr>
            <p:cNvPr id="115" name="Rectangle 114"/>
            <p:cNvSpPr/>
            <p:nvPr/>
          </p:nvSpPr>
          <p:spPr>
            <a:xfrm>
              <a:off x="31836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the six squares</a:t>
              </a:r>
            </a:p>
          </p:txBody>
        </p:sp>
        <p:sp>
          <p:nvSpPr>
            <p:cNvPr id="122" name="TextBox 121"/>
            <p:cNvSpPr txBox="1"/>
            <p:nvPr/>
          </p:nvSpPr>
          <p:spPr>
            <a:xfrm>
              <a:off x="3771900" y="2755900"/>
              <a:ext cx="300082" cy="369332"/>
            </a:xfrm>
            <a:prstGeom prst="rect">
              <a:avLst/>
            </a:prstGeom>
            <a:noFill/>
          </p:spPr>
          <p:txBody>
            <a:bodyPr wrap="none" rtlCol="0">
              <a:spAutoFit/>
            </a:bodyPr>
            <a:lstStyle/>
            <a:p>
              <a:r>
                <a:rPr lang="en-US">
                  <a:latin typeface="Gill Sans"/>
                  <a:cs typeface="Gill Sans"/>
                </a:rPr>
                <a:t>5</a:t>
              </a:r>
            </a:p>
          </p:txBody>
        </p:sp>
      </p:grpSp>
      <p:grpSp>
        <p:nvGrpSpPr>
          <p:cNvPr id="5" name="Group 57"/>
          <p:cNvGrpSpPr/>
          <p:nvPr/>
        </p:nvGrpSpPr>
        <p:grpSpPr>
          <a:xfrm>
            <a:off x="4123450" y="1484427"/>
            <a:ext cx="913732" cy="853405"/>
            <a:chOff x="4123450" y="2271827"/>
            <a:chExt cx="913732" cy="853405"/>
          </a:xfrm>
        </p:grpSpPr>
        <p:sp>
          <p:nvSpPr>
            <p:cNvPr id="117" name="Rectangle 116"/>
            <p:cNvSpPr/>
            <p:nvPr/>
          </p:nvSpPr>
          <p:spPr>
            <a:xfrm>
              <a:off x="4123450" y="22718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squares together</a:t>
              </a:r>
            </a:p>
          </p:txBody>
        </p:sp>
        <p:sp>
          <p:nvSpPr>
            <p:cNvPr id="123" name="TextBox 122"/>
            <p:cNvSpPr txBox="1"/>
            <p:nvPr/>
          </p:nvSpPr>
          <p:spPr>
            <a:xfrm>
              <a:off x="4737100" y="2755900"/>
              <a:ext cx="300082" cy="369332"/>
            </a:xfrm>
            <a:prstGeom prst="rect">
              <a:avLst/>
            </a:prstGeom>
            <a:noFill/>
          </p:spPr>
          <p:txBody>
            <a:bodyPr wrap="none" rtlCol="0">
              <a:spAutoFit/>
            </a:bodyPr>
            <a:lstStyle/>
            <a:p>
              <a:r>
                <a:rPr lang="en-US">
                  <a:latin typeface="Gill Sans"/>
                  <a:cs typeface="Gill Sans"/>
                </a:rPr>
                <a:t>5</a:t>
              </a:r>
            </a:p>
          </p:txBody>
        </p:sp>
      </p:grpSp>
      <p:grpSp>
        <p:nvGrpSpPr>
          <p:cNvPr id="6" name="Group 59"/>
          <p:cNvGrpSpPr/>
          <p:nvPr/>
        </p:nvGrpSpPr>
        <p:grpSpPr>
          <a:xfrm>
            <a:off x="3183650" y="2360727"/>
            <a:ext cx="888332" cy="853405"/>
            <a:chOff x="3183650" y="3148127"/>
            <a:chExt cx="888332" cy="853405"/>
          </a:xfrm>
        </p:grpSpPr>
        <p:sp>
          <p:nvSpPr>
            <p:cNvPr id="118" name="Rectangle 117"/>
            <p:cNvSpPr/>
            <p:nvPr/>
          </p:nvSpPr>
          <p:spPr>
            <a:xfrm>
              <a:off x="3183650" y="31481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24" name="TextBox 123"/>
            <p:cNvSpPr txBox="1"/>
            <p:nvPr/>
          </p:nvSpPr>
          <p:spPr>
            <a:xfrm>
              <a:off x="3771900" y="3632200"/>
              <a:ext cx="300082" cy="369332"/>
            </a:xfrm>
            <a:prstGeom prst="rect">
              <a:avLst/>
            </a:prstGeom>
            <a:noFill/>
          </p:spPr>
          <p:txBody>
            <a:bodyPr wrap="none" rtlCol="0">
              <a:spAutoFit/>
            </a:bodyPr>
            <a:lstStyle/>
            <a:p>
              <a:r>
                <a:rPr lang="en-US">
                  <a:latin typeface="Gill Sans"/>
                  <a:cs typeface="Gill Sans"/>
                </a:rPr>
                <a:t>2</a:t>
              </a:r>
            </a:p>
          </p:txBody>
        </p:sp>
      </p:grpSp>
      <p:sp>
        <p:nvSpPr>
          <p:cNvPr id="92" name="TextBox 91"/>
          <p:cNvSpPr txBox="1"/>
          <p:nvPr/>
        </p:nvSpPr>
        <p:spPr>
          <a:xfrm>
            <a:off x="3157443" y="60547"/>
            <a:ext cx="1692441" cy="461665"/>
          </a:xfrm>
          <a:prstGeom prst="rect">
            <a:avLst/>
          </a:prstGeom>
          <a:noFill/>
        </p:spPr>
        <p:txBody>
          <a:bodyPr wrap="none" rtlCol="0">
            <a:spAutoFit/>
          </a:bodyPr>
          <a:lstStyle/>
          <a:p>
            <a:pPr algn="ctr"/>
            <a:r>
              <a:rPr lang="en-US" sz="2400">
                <a:latin typeface="Gill Sans"/>
                <a:cs typeface="Gill Sans"/>
              </a:rPr>
              <a:t>Not Started</a:t>
            </a:r>
          </a:p>
        </p:txBody>
      </p:sp>
      <p:sp>
        <p:nvSpPr>
          <p:cNvPr id="94" name="TextBox 93"/>
          <p:cNvSpPr txBox="1"/>
          <p:nvPr/>
        </p:nvSpPr>
        <p:spPr>
          <a:xfrm>
            <a:off x="5388731" y="73247"/>
            <a:ext cx="1573267" cy="461665"/>
          </a:xfrm>
          <a:prstGeom prst="rect">
            <a:avLst/>
          </a:prstGeom>
          <a:noFill/>
        </p:spPr>
        <p:txBody>
          <a:bodyPr wrap="none" rtlCol="0">
            <a:spAutoFit/>
          </a:bodyPr>
          <a:lstStyle/>
          <a:p>
            <a:pPr algn="ctr"/>
            <a:r>
              <a:rPr lang="en-US" sz="2400">
                <a:latin typeface="Gill Sans"/>
                <a:cs typeface="Gill Sans"/>
              </a:rPr>
              <a:t>In Progress</a:t>
            </a:r>
          </a:p>
        </p:txBody>
      </p:sp>
      <p:sp>
        <p:nvSpPr>
          <p:cNvPr id="96" name="TextBox 95"/>
          <p:cNvSpPr txBox="1"/>
          <p:nvPr/>
        </p:nvSpPr>
        <p:spPr>
          <a:xfrm>
            <a:off x="7852948" y="73247"/>
            <a:ext cx="886631" cy="461665"/>
          </a:xfrm>
          <a:prstGeom prst="rect">
            <a:avLst/>
          </a:prstGeom>
          <a:noFill/>
        </p:spPr>
        <p:txBody>
          <a:bodyPr wrap="none" rtlCol="0">
            <a:spAutoFit/>
          </a:bodyPr>
          <a:lstStyle/>
          <a:p>
            <a:pPr algn="ctr"/>
            <a:r>
              <a:rPr lang="en-US" sz="2400">
                <a:latin typeface="Gill Sans"/>
                <a:cs typeface="Gill Sans"/>
              </a:rPr>
              <a:t>Done</a:t>
            </a:r>
          </a:p>
        </p:txBody>
      </p:sp>
      <p:cxnSp>
        <p:nvCxnSpPr>
          <p:cNvPr id="82" name="Straight Connector 81"/>
          <p:cNvCxnSpPr/>
          <p:nvPr/>
        </p:nvCxnSpPr>
        <p:spPr>
          <a:xfrm rot="5400000">
            <a:off x="3810000" y="3543300"/>
            <a:ext cx="6858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5400000">
            <a:off x="-342900" y="3479800"/>
            <a:ext cx="6756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0" y="5080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0" y="1016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0" y="32766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165100" y="3286347"/>
            <a:ext cx="3217405" cy="1107996"/>
          </a:xfrm>
          <a:prstGeom prst="rect">
            <a:avLst/>
          </a:prstGeom>
          <a:noFill/>
        </p:spPr>
        <p:txBody>
          <a:bodyPr wrap="square" rtlCol="0">
            <a:spAutoFit/>
          </a:bodyPr>
          <a:lstStyle/>
          <a:p>
            <a:r>
              <a:rPr lang="en-US">
                <a:latin typeface="Gill Sans"/>
                <a:cs typeface="Gill Sans"/>
              </a:rPr>
              <a:t>Product Backlog Item #2</a:t>
            </a:r>
            <a:endParaRPr lang="en-US" sz="3600">
              <a:latin typeface="Gill Sans"/>
              <a:cs typeface="Gill Sans"/>
            </a:endParaRPr>
          </a:p>
          <a:p>
            <a:r>
              <a:rPr lang="en-US" sz="2400">
                <a:latin typeface="Gill Sans"/>
                <a:cs typeface="Gill Sans"/>
              </a:rPr>
              <a:t>Make Square-based Pyramid</a:t>
            </a:r>
          </a:p>
        </p:txBody>
      </p:sp>
      <p:grpSp>
        <p:nvGrpSpPr>
          <p:cNvPr id="8" name="Group 60"/>
          <p:cNvGrpSpPr/>
          <p:nvPr/>
        </p:nvGrpSpPr>
        <p:grpSpPr>
          <a:xfrm>
            <a:off x="6231650" y="3402127"/>
            <a:ext cx="913732" cy="853405"/>
            <a:chOff x="4123450" y="4189527"/>
            <a:chExt cx="913732" cy="853405"/>
          </a:xfrm>
        </p:grpSpPr>
        <p:sp>
          <p:nvSpPr>
            <p:cNvPr id="140" name="Rectangle 139"/>
            <p:cNvSpPr/>
            <p:nvPr/>
          </p:nvSpPr>
          <p:spPr>
            <a:xfrm>
              <a:off x="41234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one 10x10cm square</a:t>
              </a:r>
            </a:p>
          </p:txBody>
        </p:sp>
        <p:sp>
          <p:nvSpPr>
            <p:cNvPr id="145" name="TextBox 144"/>
            <p:cNvSpPr txBox="1"/>
            <p:nvPr/>
          </p:nvSpPr>
          <p:spPr>
            <a:xfrm>
              <a:off x="4737100" y="4673600"/>
              <a:ext cx="300082" cy="369332"/>
            </a:xfrm>
            <a:prstGeom prst="rect">
              <a:avLst/>
            </a:prstGeom>
            <a:noFill/>
          </p:spPr>
          <p:txBody>
            <a:bodyPr wrap="none" rtlCol="0">
              <a:spAutoFit/>
            </a:bodyPr>
            <a:lstStyle/>
            <a:p>
              <a:r>
                <a:rPr lang="en-US">
                  <a:latin typeface="Gill Sans"/>
                  <a:cs typeface="Gill Sans"/>
                </a:rPr>
                <a:t>2</a:t>
              </a:r>
            </a:p>
          </p:txBody>
        </p:sp>
      </p:grpSp>
      <p:grpSp>
        <p:nvGrpSpPr>
          <p:cNvPr id="9" name="Group 61"/>
          <p:cNvGrpSpPr/>
          <p:nvPr/>
        </p:nvGrpSpPr>
        <p:grpSpPr>
          <a:xfrm>
            <a:off x="3196350" y="4291127"/>
            <a:ext cx="875632" cy="853405"/>
            <a:chOff x="3196350" y="5078527"/>
            <a:chExt cx="875632" cy="853405"/>
          </a:xfrm>
        </p:grpSpPr>
        <p:sp>
          <p:nvSpPr>
            <p:cNvPr id="141" name="Rectangle 140"/>
            <p:cNvSpPr/>
            <p:nvPr/>
          </p:nvSpPr>
          <p:spPr>
            <a:xfrm>
              <a:off x="31963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Cut out pieces</a:t>
              </a:r>
            </a:p>
          </p:txBody>
        </p:sp>
        <p:sp>
          <p:nvSpPr>
            <p:cNvPr id="146" name="TextBox 145"/>
            <p:cNvSpPr txBox="1"/>
            <p:nvPr/>
          </p:nvSpPr>
          <p:spPr>
            <a:xfrm>
              <a:off x="3771900" y="5562600"/>
              <a:ext cx="300082" cy="369332"/>
            </a:xfrm>
            <a:prstGeom prst="rect">
              <a:avLst/>
            </a:prstGeom>
            <a:noFill/>
          </p:spPr>
          <p:txBody>
            <a:bodyPr wrap="none" rtlCol="0">
              <a:spAutoFit/>
            </a:bodyPr>
            <a:lstStyle/>
            <a:p>
              <a:r>
                <a:rPr lang="en-US">
                  <a:latin typeface="Gill Sans"/>
                  <a:cs typeface="Gill Sans"/>
                </a:rPr>
                <a:t>6</a:t>
              </a:r>
            </a:p>
          </p:txBody>
        </p:sp>
      </p:grpSp>
      <p:grpSp>
        <p:nvGrpSpPr>
          <p:cNvPr id="10" name="Group 62"/>
          <p:cNvGrpSpPr/>
          <p:nvPr/>
        </p:nvGrpSpPr>
        <p:grpSpPr>
          <a:xfrm>
            <a:off x="4136150" y="4291127"/>
            <a:ext cx="901032" cy="853405"/>
            <a:chOff x="4136150" y="5078527"/>
            <a:chExt cx="901032" cy="853405"/>
          </a:xfrm>
        </p:grpSpPr>
        <p:sp>
          <p:nvSpPr>
            <p:cNvPr id="143" name="Rectangle 142"/>
            <p:cNvSpPr/>
            <p:nvPr/>
          </p:nvSpPr>
          <p:spPr>
            <a:xfrm>
              <a:off x="4136150" y="5078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Tape pieces together</a:t>
              </a:r>
            </a:p>
          </p:txBody>
        </p:sp>
        <p:sp>
          <p:nvSpPr>
            <p:cNvPr id="147" name="TextBox 146"/>
            <p:cNvSpPr txBox="1"/>
            <p:nvPr/>
          </p:nvSpPr>
          <p:spPr>
            <a:xfrm>
              <a:off x="4737100" y="5562600"/>
              <a:ext cx="300082" cy="369332"/>
            </a:xfrm>
            <a:prstGeom prst="rect">
              <a:avLst/>
            </a:prstGeom>
            <a:noFill/>
          </p:spPr>
          <p:txBody>
            <a:bodyPr wrap="none" rtlCol="0">
              <a:spAutoFit/>
            </a:bodyPr>
            <a:lstStyle/>
            <a:p>
              <a:r>
                <a:rPr lang="en-US">
                  <a:latin typeface="Gill Sans"/>
                  <a:cs typeface="Gill Sans"/>
                </a:rPr>
                <a:t>5</a:t>
              </a:r>
            </a:p>
          </p:txBody>
        </p:sp>
      </p:grpSp>
      <p:grpSp>
        <p:nvGrpSpPr>
          <p:cNvPr id="11" name="Group 63"/>
          <p:cNvGrpSpPr/>
          <p:nvPr/>
        </p:nvGrpSpPr>
        <p:grpSpPr>
          <a:xfrm>
            <a:off x="3209050" y="5180127"/>
            <a:ext cx="875632" cy="853405"/>
            <a:chOff x="3209050" y="5967527"/>
            <a:chExt cx="875632" cy="853405"/>
          </a:xfrm>
        </p:grpSpPr>
        <p:sp>
          <p:nvSpPr>
            <p:cNvPr id="148" name="Rectangle 147"/>
            <p:cNvSpPr/>
            <p:nvPr/>
          </p:nvSpPr>
          <p:spPr>
            <a:xfrm>
              <a:off x="3209050" y="5967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Double-check size and quality</a:t>
              </a:r>
            </a:p>
          </p:txBody>
        </p:sp>
        <p:sp>
          <p:nvSpPr>
            <p:cNvPr id="150" name="TextBox 149"/>
            <p:cNvSpPr txBox="1"/>
            <p:nvPr/>
          </p:nvSpPr>
          <p:spPr>
            <a:xfrm>
              <a:off x="3784600" y="6451600"/>
              <a:ext cx="300082" cy="369332"/>
            </a:xfrm>
            <a:prstGeom prst="rect">
              <a:avLst/>
            </a:prstGeom>
            <a:noFill/>
          </p:spPr>
          <p:txBody>
            <a:bodyPr wrap="none" rtlCol="0">
              <a:spAutoFit/>
            </a:bodyPr>
            <a:lstStyle/>
            <a:p>
              <a:r>
                <a:rPr lang="en-US">
                  <a:latin typeface="Gill Sans"/>
                  <a:cs typeface="Gill Sans"/>
                </a:rPr>
                <a:t>2</a:t>
              </a:r>
            </a:p>
          </p:txBody>
        </p:sp>
      </p:grpSp>
      <p:grpSp>
        <p:nvGrpSpPr>
          <p:cNvPr id="12" name="Group 47"/>
          <p:cNvGrpSpPr/>
          <p:nvPr/>
        </p:nvGrpSpPr>
        <p:grpSpPr>
          <a:xfrm>
            <a:off x="7346607" y="608127"/>
            <a:ext cx="942638" cy="853405"/>
            <a:chOff x="3142907" y="1395527"/>
            <a:chExt cx="942638" cy="853405"/>
          </a:xfrm>
        </p:grpSpPr>
        <p:grpSp>
          <p:nvGrpSpPr>
            <p:cNvPr id="13" name="Group 44"/>
            <p:cNvGrpSpPr/>
            <p:nvPr/>
          </p:nvGrpSpPr>
          <p:grpSpPr>
            <a:xfrm>
              <a:off x="3170950" y="1395527"/>
              <a:ext cx="914595" cy="853405"/>
              <a:chOff x="3170950" y="1395527"/>
              <a:chExt cx="914595" cy="853405"/>
            </a:xfrm>
          </p:grpSpPr>
          <p:sp>
            <p:nvSpPr>
              <p:cNvPr id="51" name="Rectangle 50"/>
              <p:cNvSpPr/>
              <p:nvPr/>
            </p:nvSpPr>
            <p:spPr>
              <a:xfrm>
                <a:off x="3170950" y="1395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52" name="TextBox 51"/>
              <p:cNvSpPr txBox="1"/>
              <p:nvPr/>
            </p:nvSpPr>
            <p:spPr>
              <a:xfrm>
                <a:off x="3785463" y="1879600"/>
                <a:ext cx="300082" cy="369332"/>
              </a:xfrm>
              <a:prstGeom prst="rect">
                <a:avLst/>
              </a:prstGeom>
              <a:noFill/>
            </p:spPr>
            <p:txBody>
              <a:bodyPr wrap="none" rtlCol="0">
                <a:spAutoFit/>
              </a:bodyPr>
              <a:lstStyle/>
              <a:p>
                <a:pPr algn="ctr"/>
                <a:r>
                  <a:rPr lang="en-US">
                    <a:latin typeface="Gill Sans"/>
                    <a:cs typeface="Gill Sans"/>
                  </a:rPr>
                  <a:t>1</a:t>
                </a:r>
              </a:p>
            </p:txBody>
          </p:sp>
        </p:grpSp>
        <p:sp>
          <p:nvSpPr>
            <p:cNvPr id="50" name="TextBox 49"/>
            <p:cNvSpPr txBox="1"/>
            <p:nvPr/>
          </p:nvSpPr>
          <p:spPr>
            <a:xfrm>
              <a:off x="3142907" y="1879600"/>
              <a:ext cx="594596" cy="369332"/>
            </a:xfrm>
            <a:prstGeom prst="rect">
              <a:avLst/>
            </a:prstGeom>
            <a:noFill/>
          </p:spPr>
          <p:txBody>
            <a:bodyPr wrap="none" rtlCol="0">
              <a:spAutoFit/>
            </a:bodyPr>
            <a:lstStyle/>
            <a:p>
              <a:pPr algn="ctr"/>
              <a:r>
                <a:rPr lang="en-US">
                  <a:latin typeface="Gill Sans"/>
                  <a:cs typeface="Gill Sans"/>
                </a:rPr>
                <a:t>Pete</a:t>
              </a:r>
            </a:p>
          </p:txBody>
        </p:sp>
      </p:grpSp>
      <p:grpSp>
        <p:nvGrpSpPr>
          <p:cNvPr id="14" name="Group 64"/>
          <p:cNvGrpSpPr/>
          <p:nvPr/>
        </p:nvGrpSpPr>
        <p:grpSpPr>
          <a:xfrm>
            <a:off x="5263807" y="3389427"/>
            <a:ext cx="929938" cy="853405"/>
            <a:chOff x="3155607" y="4189527"/>
            <a:chExt cx="929938" cy="853405"/>
          </a:xfrm>
        </p:grpSpPr>
        <p:sp>
          <p:nvSpPr>
            <p:cNvPr id="66" name="Rectangle 65"/>
            <p:cNvSpPr/>
            <p:nvPr/>
          </p:nvSpPr>
          <p:spPr>
            <a:xfrm>
              <a:off x="3183650" y="418952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four 10x15x15 triangles</a:t>
              </a:r>
            </a:p>
          </p:txBody>
        </p:sp>
        <p:sp>
          <p:nvSpPr>
            <p:cNvPr id="67" name="TextBox 66"/>
            <p:cNvSpPr txBox="1"/>
            <p:nvPr/>
          </p:nvSpPr>
          <p:spPr>
            <a:xfrm>
              <a:off x="3785463" y="4673600"/>
              <a:ext cx="300082" cy="369332"/>
            </a:xfrm>
            <a:prstGeom prst="rect">
              <a:avLst/>
            </a:prstGeom>
            <a:noFill/>
          </p:spPr>
          <p:txBody>
            <a:bodyPr wrap="none" rtlCol="0">
              <a:spAutoFit/>
            </a:bodyPr>
            <a:lstStyle/>
            <a:p>
              <a:pPr algn="ctr"/>
              <a:r>
                <a:rPr lang="en-US">
                  <a:latin typeface="Gill Sans"/>
                  <a:cs typeface="Gill Sans"/>
                </a:rPr>
                <a:t>6</a:t>
              </a:r>
            </a:p>
          </p:txBody>
        </p:sp>
        <p:sp>
          <p:nvSpPr>
            <p:cNvPr id="68" name="TextBox 67"/>
            <p:cNvSpPr txBox="1"/>
            <p:nvPr/>
          </p:nvSpPr>
          <p:spPr>
            <a:xfrm>
              <a:off x="3155607" y="4673600"/>
              <a:ext cx="594596" cy="369332"/>
            </a:xfrm>
            <a:prstGeom prst="rect">
              <a:avLst/>
            </a:prstGeom>
            <a:noFill/>
          </p:spPr>
          <p:txBody>
            <a:bodyPr wrap="none" rtlCol="0">
              <a:spAutoFit/>
            </a:bodyPr>
            <a:lstStyle/>
            <a:p>
              <a:pPr algn="ctr"/>
              <a:r>
                <a:rPr lang="en-US">
                  <a:latin typeface="Gill Sans"/>
                  <a:cs typeface="Gill Sans"/>
                </a:rPr>
                <a:t>Pete</a:t>
              </a:r>
            </a:p>
          </p:txBody>
        </p:sp>
      </p:grpSp>
      <p:cxnSp>
        <p:nvCxnSpPr>
          <p:cNvPr id="64" name="Straight Connector 63"/>
          <p:cNvCxnSpPr/>
          <p:nvPr/>
        </p:nvCxnSpPr>
        <p:spPr>
          <a:xfrm>
            <a:off x="0" y="6083300"/>
            <a:ext cx="9144000" cy="142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65100" y="6093047"/>
            <a:ext cx="3217405" cy="738664"/>
          </a:xfrm>
          <a:prstGeom prst="rect">
            <a:avLst/>
          </a:prstGeom>
          <a:noFill/>
        </p:spPr>
        <p:txBody>
          <a:bodyPr wrap="square" rtlCol="0">
            <a:spAutoFit/>
          </a:bodyPr>
          <a:lstStyle/>
          <a:p>
            <a:r>
              <a:rPr lang="en-US">
                <a:latin typeface="Gill Sans"/>
                <a:cs typeface="Gill Sans"/>
              </a:rPr>
              <a:t>Product Backlog Item #3</a:t>
            </a:r>
            <a:endParaRPr lang="en-US" sz="3600">
              <a:latin typeface="Gill Sans"/>
              <a:cs typeface="Gill Sans"/>
            </a:endParaRPr>
          </a:p>
          <a:p>
            <a:r>
              <a:rPr lang="en-US" sz="2400">
                <a:latin typeface="Gill Sans"/>
                <a:cs typeface="Gill Sans"/>
              </a:rPr>
              <a:t>Make Cylinder</a:t>
            </a:r>
          </a:p>
        </p:txBody>
      </p:sp>
      <p:sp>
        <p:nvSpPr>
          <p:cNvPr id="70" name="Rectangle 69"/>
          <p:cNvSpPr/>
          <p:nvPr/>
        </p:nvSpPr>
        <p:spPr>
          <a:xfrm>
            <a:off x="4161550" y="632969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Draw shape</a:t>
            </a:r>
          </a:p>
        </p:txBody>
      </p:sp>
      <p:sp>
        <p:nvSpPr>
          <p:cNvPr id="75" name="Rectangle 74"/>
          <p:cNvSpPr/>
          <p:nvPr/>
        </p:nvSpPr>
        <p:spPr>
          <a:xfrm>
            <a:off x="3183650" y="6329697"/>
            <a:ext cx="855348" cy="810000"/>
          </a:xfrm>
          <a:prstGeom prst="rect">
            <a:avLst/>
          </a:prstGeom>
          <a:solidFill>
            <a:srgbClr val="FFFDB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bIns="0" rtlCol="0" anchor="t"/>
          <a:lstStyle/>
          <a:p>
            <a:pPr algn="ctr"/>
            <a:r>
              <a:rPr lang="en-US" sz="1200">
                <a:solidFill>
                  <a:schemeClr val="tx1"/>
                </a:solidFill>
                <a:latin typeface="Gill Sans"/>
                <a:cs typeface="Gill Sans"/>
              </a:rPr>
              <a:t>Get cardboard and tape</a:t>
            </a:r>
          </a:p>
        </p:txBody>
      </p:sp>
      <p:sp>
        <p:nvSpPr>
          <p:cNvPr id="77" name="TextBox 76"/>
          <p:cNvSpPr txBox="1"/>
          <p:nvPr/>
        </p:nvSpPr>
        <p:spPr>
          <a:xfrm>
            <a:off x="6192409" y="1104900"/>
            <a:ext cx="566193" cy="369332"/>
          </a:xfrm>
          <a:prstGeom prst="rect">
            <a:avLst/>
          </a:prstGeom>
          <a:noFill/>
        </p:spPr>
        <p:txBody>
          <a:bodyPr wrap="none" rtlCol="0">
            <a:spAutoFit/>
          </a:bodyPr>
          <a:lstStyle/>
          <a:p>
            <a:pPr algn="ctr"/>
            <a:r>
              <a:rPr lang="en-US">
                <a:latin typeface="Gill Sans"/>
                <a:cs typeface="Gill Sans"/>
              </a:rPr>
              <a:t>Ravi</a:t>
            </a:r>
          </a:p>
        </p:txBody>
      </p:sp>
      <p:sp>
        <p:nvSpPr>
          <p:cNvPr id="78" name="TextBox 77"/>
          <p:cNvSpPr txBox="1"/>
          <p:nvPr/>
        </p:nvSpPr>
        <p:spPr>
          <a:xfrm>
            <a:off x="5199841" y="1993900"/>
            <a:ext cx="646331" cy="369332"/>
          </a:xfrm>
          <a:prstGeom prst="rect">
            <a:avLst/>
          </a:prstGeom>
          <a:noFill/>
        </p:spPr>
        <p:txBody>
          <a:bodyPr wrap="none" rtlCol="0">
            <a:spAutoFit/>
          </a:bodyPr>
          <a:lstStyle/>
          <a:p>
            <a:pPr algn="ctr"/>
            <a:r>
              <a:rPr lang="en-US">
                <a:latin typeface="Gill Sans"/>
                <a:cs typeface="Gill Sans"/>
              </a:rPr>
              <a:t>Priya</a:t>
            </a:r>
          </a:p>
        </p:txBody>
      </p:sp>
      <p:sp>
        <p:nvSpPr>
          <p:cNvPr id="79" name="TextBox 78"/>
          <p:cNvSpPr txBox="1"/>
          <p:nvPr/>
        </p:nvSpPr>
        <p:spPr>
          <a:xfrm>
            <a:off x="6183171" y="3886200"/>
            <a:ext cx="660871" cy="369332"/>
          </a:xfrm>
          <a:prstGeom prst="rect">
            <a:avLst/>
          </a:prstGeom>
          <a:noFill/>
        </p:spPr>
        <p:txBody>
          <a:bodyPr wrap="none" rtlCol="0">
            <a:spAutoFit/>
          </a:bodyPr>
          <a:lstStyle/>
          <a:p>
            <a:pPr algn="ctr"/>
            <a:r>
              <a:rPr lang="en-US">
                <a:latin typeface="Gill Sans"/>
                <a:cs typeface="Gill Sans"/>
              </a:rPr>
              <a:t>Arun</a:t>
            </a:r>
          </a:p>
        </p:txBody>
      </p:sp>
      <p:sp>
        <p:nvSpPr>
          <p:cNvPr id="83" name="Rectangle 82"/>
          <p:cNvSpPr/>
          <p:nvPr/>
        </p:nvSpPr>
        <p:spPr>
          <a:xfrm>
            <a:off x="2997200" y="76200"/>
            <a:ext cx="4292600" cy="6781800"/>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p:nvPr/>
        </p:nvCxnSpPr>
        <p:spPr>
          <a:xfrm rot="5400000">
            <a:off x="1727200" y="3530600"/>
            <a:ext cx="6858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915833" y="2092325"/>
            <a:ext cx="128980" cy="174998"/>
          </a:xfrm>
          <a:custGeom>
            <a:avLst/>
            <a:gdLst>
              <a:gd name="connsiteX0" fmla="*/ 27767 w 128980"/>
              <a:gd name="connsiteY0" fmla="*/ 0 h 174998"/>
              <a:gd name="connsiteX1" fmla="*/ 103967 w 128980"/>
              <a:gd name="connsiteY1" fmla="*/ 3175 h 174998"/>
              <a:gd name="connsiteX2" fmla="*/ 110317 w 128980"/>
              <a:gd name="connsiteY2" fmla="*/ 19050 h 174998"/>
              <a:gd name="connsiteX3" fmla="*/ 91267 w 128980"/>
              <a:gd name="connsiteY3" fmla="*/ 25400 h 174998"/>
              <a:gd name="connsiteX4" fmla="*/ 75392 w 128980"/>
              <a:gd name="connsiteY4" fmla="*/ 28575 h 174998"/>
              <a:gd name="connsiteX5" fmla="*/ 53167 w 128980"/>
              <a:gd name="connsiteY5" fmla="*/ 31750 h 174998"/>
              <a:gd name="connsiteX6" fmla="*/ 34117 w 128980"/>
              <a:gd name="connsiteY6" fmla="*/ 34925 h 174998"/>
              <a:gd name="connsiteX7" fmla="*/ 15067 w 128980"/>
              <a:gd name="connsiteY7" fmla="*/ 47625 h 174998"/>
              <a:gd name="connsiteX8" fmla="*/ 75392 w 128980"/>
              <a:gd name="connsiteY8" fmla="*/ 57150 h 174998"/>
              <a:gd name="connsiteX9" fmla="*/ 116667 w 128980"/>
              <a:gd name="connsiteY9" fmla="*/ 60325 h 174998"/>
              <a:gd name="connsiteX10" fmla="*/ 126192 w 128980"/>
              <a:gd name="connsiteY10" fmla="*/ 79375 h 174998"/>
              <a:gd name="connsiteX11" fmla="*/ 107142 w 128980"/>
              <a:gd name="connsiteY11" fmla="*/ 85725 h 174998"/>
              <a:gd name="connsiteX12" fmla="*/ 97617 w 128980"/>
              <a:gd name="connsiteY12" fmla="*/ 88900 h 174998"/>
              <a:gd name="connsiteX13" fmla="*/ 15067 w 128980"/>
              <a:gd name="connsiteY13" fmla="*/ 92075 h 174998"/>
              <a:gd name="connsiteX14" fmla="*/ 5542 w 128980"/>
              <a:gd name="connsiteY14" fmla="*/ 95250 h 174998"/>
              <a:gd name="connsiteX15" fmla="*/ 2367 w 128980"/>
              <a:gd name="connsiteY15" fmla="*/ 104775 h 174998"/>
              <a:gd name="connsiteX16" fmla="*/ 40467 w 128980"/>
              <a:gd name="connsiteY16" fmla="*/ 114300 h 174998"/>
              <a:gd name="connsiteX17" fmla="*/ 49992 w 128980"/>
              <a:gd name="connsiteY17" fmla="*/ 117475 h 174998"/>
              <a:gd name="connsiteX18" fmla="*/ 113492 w 128980"/>
              <a:gd name="connsiteY18" fmla="*/ 120650 h 174998"/>
              <a:gd name="connsiteX19" fmla="*/ 126192 w 128980"/>
              <a:gd name="connsiteY19" fmla="*/ 136525 h 174998"/>
              <a:gd name="connsiteX20" fmla="*/ 116667 w 128980"/>
              <a:gd name="connsiteY20" fmla="*/ 146050 h 174998"/>
              <a:gd name="connsiteX21" fmla="*/ 107142 w 128980"/>
              <a:gd name="connsiteY21" fmla="*/ 149225 h 174998"/>
              <a:gd name="connsiteX22" fmla="*/ 37292 w 128980"/>
              <a:gd name="connsiteY22" fmla="*/ 152400 h 174998"/>
              <a:gd name="connsiteX23" fmla="*/ 34117 w 128980"/>
              <a:gd name="connsiteY23" fmla="*/ 161925 h 174998"/>
              <a:gd name="connsiteX24" fmla="*/ 40467 w 128980"/>
              <a:gd name="connsiteY24" fmla="*/ 171450 h 174998"/>
              <a:gd name="connsiteX25" fmla="*/ 113492 w 128980"/>
              <a:gd name="connsiteY25" fmla="*/ 174625 h 1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980" h="174998">
                <a:moveTo>
                  <a:pt x="27767" y="0"/>
                </a:moveTo>
                <a:cubicBezTo>
                  <a:pt x="53167" y="1058"/>
                  <a:pt x="78700" y="368"/>
                  <a:pt x="103967" y="3175"/>
                </a:cubicBezTo>
                <a:cubicBezTo>
                  <a:pt x="110727" y="3926"/>
                  <a:pt x="119566" y="12444"/>
                  <a:pt x="110317" y="19050"/>
                </a:cubicBezTo>
                <a:cubicBezTo>
                  <a:pt x="104870" y="22941"/>
                  <a:pt x="97831" y="24087"/>
                  <a:pt x="91267" y="25400"/>
                </a:cubicBezTo>
                <a:cubicBezTo>
                  <a:pt x="85975" y="26458"/>
                  <a:pt x="80715" y="27688"/>
                  <a:pt x="75392" y="28575"/>
                </a:cubicBezTo>
                <a:cubicBezTo>
                  <a:pt x="68010" y="29805"/>
                  <a:pt x="60564" y="30612"/>
                  <a:pt x="53167" y="31750"/>
                </a:cubicBezTo>
                <a:cubicBezTo>
                  <a:pt x="46804" y="32729"/>
                  <a:pt x="40467" y="33867"/>
                  <a:pt x="34117" y="34925"/>
                </a:cubicBezTo>
                <a:cubicBezTo>
                  <a:pt x="27767" y="39158"/>
                  <a:pt x="8717" y="43392"/>
                  <a:pt x="15067" y="47625"/>
                </a:cubicBezTo>
                <a:cubicBezTo>
                  <a:pt x="38842" y="63475"/>
                  <a:pt x="20193" y="53343"/>
                  <a:pt x="75392" y="57150"/>
                </a:cubicBezTo>
                <a:lnTo>
                  <a:pt x="116667" y="60325"/>
                </a:lnTo>
                <a:cubicBezTo>
                  <a:pt x="116880" y="60645"/>
                  <a:pt x="128821" y="76746"/>
                  <a:pt x="126192" y="79375"/>
                </a:cubicBezTo>
                <a:cubicBezTo>
                  <a:pt x="121459" y="84108"/>
                  <a:pt x="113492" y="83608"/>
                  <a:pt x="107142" y="85725"/>
                </a:cubicBezTo>
                <a:cubicBezTo>
                  <a:pt x="103967" y="86783"/>
                  <a:pt x="100961" y="88771"/>
                  <a:pt x="97617" y="88900"/>
                </a:cubicBezTo>
                <a:lnTo>
                  <a:pt x="15067" y="92075"/>
                </a:lnTo>
                <a:cubicBezTo>
                  <a:pt x="11892" y="93133"/>
                  <a:pt x="7909" y="92883"/>
                  <a:pt x="5542" y="95250"/>
                </a:cubicBezTo>
                <a:cubicBezTo>
                  <a:pt x="3175" y="97617"/>
                  <a:pt x="0" y="102408"/>
                  <a:pt x="2367" y="104775"/>
                </a:cubicBezTo>
                <a:cubicBezTo>
                  <a:pt x="7866" y="110274"/>
                  <a:pt x="33721" y="112801"/>
                  <a:pt x="40467" y="114300"/>
                </a:cubicBezTo>
                <a:cubicBezTo>
                  <a:pt x="43734" y="115026"/>
                  <a:pt x="46658" y="117185"/>
                  <a:pt x="49992" y="117475"/>
                </a:cubicBezTo>
                <a:cubicBezTo>
                  <a:pt x="71105" y="119311"/>
                  <a:pt x="92325" y="119592"/>
                  <a:pt x="113492" y="120650"/>
                </a:cubicBezTo>
                <a:cubicBezTo>
                  <a:pt x="117627" y="123406"/>
                  <a:pt x="128980" y="128160"/>
                  <a:pt x="126192" y="136525"/>
                </a:cubicBezTo>
                <a:cubicBezTo>
                  <a:pt x="124772" y="140785"/>
                  <a:pt x="120403" y="143559"/>
                  <a:pt x="116667" y="146050"/>
                </a:cubicBezTo>
                <a:cubicBezTo>
                  <a:pt x="113882" y="147906"/>
                  <a:pt x="110478" y="148958"/>
                  <a:pt x="107142" y="149225"/>
                </a:cubicBezTo>
                <a:cubicBezTo>
                  <a:pt x="83909" y="151084"/>
                  <a:pt x="60575" y="151342"/>
                  <a:pt x="37292" y="152400"/>
                </a:cubicBezTo>
                <a:cubicBezTo>
                  <a:pt x="36234" y="155575"/>
                  <a:pt x="33567" y="158624"/>
                  <a:pt x="34117" y="161925"/>
                </a:cubicBezTo>
                <a:cubicBezTo>
                  <a:pt x="34744" y="165689"/>
                  <a:pt x="36733" y="170664"/>
                  <a:pt x="40467" y="171450"/>
                </a:cubicBezTo>
                <a:cubicBezTo>
                  <a:pt x="57319" y="174998"/>
                  <a:pt x="91732" y="174625"/>
                  <a:pt x="113492" y="174625"/>
                </a:cubicBezTo>
              </a:path>
            </a:pathLst>
          </a:custGeom>
          <a:ln w="31750">
            <a:solidFill>
              <a:srgbClr val="FFFDB8">
                <a:alpha val="92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TextBox 60"/>
          <p:cNvSpPr txBox="1"/>
          <p:nvPr/>
        </p:nvSpPr>
        <p:spPr>
          <a:xfrm>
            <a:off x="5842000" y="1993900"/>
            <a:ext cx="300082" cy="369332"/>
          </a:xfrm>
          <a:prstGeom prst="rect">
            <a:avLst/>
          </a:prstGeom>
          <a:noFill/>
        </p:spPr>
        <p:txBody>
          <a:bodyPr wrap="none" rtlCol="0">
            <a:spAutoFit/>
          </a:bodyPr>
          <a:lstStyle/>
          <a:p>
            <a:r>
              <a:rPr lang="en-US">
                <a:latin typeface="Gill Sans"/>
                <a:cs typeface="Gill Sans"/>
              </a:rPr>
              <a:t>3</a:t>
            </a:r>
          </a:p>
        </p:txBody>
      </p:sp>
      <p:sp>
        <p:nvSpPr>
          <p:cNvPr id="62" name="Freeform 61"/>
          <p:cNvSpPr/>
          <p:nvPr/>
        </p:nvSpPr>
        <p:spPr>
          <a:xfrm>
            <a:off x="6919133" y="1203325"/>
            <a:ext cx="128980" cy="174998"/>
          </a:xfrm>
          <a:custGeom>
            <a:avLst/>
            <a:gdLst>
              <a:gd name="connsiteX0" fmla="*/ 27767 w 128980"/>
              <a:gd name="connsiteY0" fmla="*/ 0 h 174998"/>
              <a:gd name="connsiteX1" fmla="*/ 103967 w 128980"/>
              <a:gd name="connsiteY1" fmla="*/ 3175 h 174998"/>
              <a:gd name="connsiteX2" fmla="*/ 110317 w 128980"/>
              <a:gd name="connsiteY2" fmla="*/ 19050 h 174998"/>
              <a:gd name="connsiteX3" fmla="*/ 91267 w 128980"/>
              <a:gd name="connsiteY3" fmla="*/ 25400 h 174998"/>
              <a:gd name="connsiteX4" fmla="*/ 75392 w 128980"/>
              <a:gd name="connsiteY4" fmla="*/ 28575 h 174998"/>
              <a:gd name="connsiteX5" fmla="*/ 53167 w 128980"/>
              <a:gd name="connsiteY5" fmla="*/ 31750 h 174998"/>
              <a:gd name="connsiteX6" fmla="*/ 34117 w 128980"/>
              <a:gd name="connsiteY6" fmla="*/ 34925 h 174998"/>
              <a:gd name="connsiteX7" fmla="*/ 15067 w 128980"/>
              <a:gd name="connsiteY7" fmla="*/ 47625 h 174998"/>
              <a:gd name="connsiteX8" fmla="*/ 75392 w 128980"/>
              <a:gd name="connsiteY8" fmla="*/ 57150 h 174998"/>
              <a:gd name="connsiteX9" fmla="*/ 116667 w 128980"/>
              <a:gd name="connsiteY9" fmla="*/ 60325 h 174998"/>
              <a:gd name="connsiteX10" fmla="*/ 126192 w 128980"/>
              <a:gd name="connsiteY10" fmla="*/ 79375 h 174998"/>
              <a:gd name="connsiteX11" fmla="*/ 107142 w 128980"/>
              <a:gd name="connsiteY11" fmla="*/ 85725 h 174998"/>
              <a:gd name="connsiteX12" fmla="*/ 97617 w 128980"/>
              <a:gd name="connsiteY12" fmla="*/ 88900 h 174998"/>
              <a:gd name="connsiteX13" fmla="*/ 15067 w 128980"/>
              <a:gd name="connsiteY13" fmla="*/ 92075 h 174998"/>
              <a:gd name="connsiteX14" fmla="*/ 5542 w 128980"/>
              <a:gd name="connsiteY14" fmla="*/ 95250 h 174998"/>
              <a:gd name="connsiteX15" fmla="*/ 2367 w 128980"/>
              <a:gd name="connsiteY15" fmla="*/ 104775 h 174998"/>
              <a:gd name="connsiteX16" fmla="*/ 40467 w 128980"/>
              <a:gd name="connsiteY16" fmla="*/ 114300 h 174998"/>
              <a:gd name="connsiteX17" fmla="*/ 49992 w 128980"/>
              <a:gd name="connsiteY17" fmla="*/ 117475 h 174998"/>
              <a:gd name="connsiteX18" fmla="*/ 113492 w 128980"/>
              <a:gd name="connsiteY18" fmla="*/ 120650 h 174998"/>
              <a:gd name="connsiteX19" fmla="*/ 126192 w 128980"/>
              <a:gd name="connsiteY19" fmla="*/ 136525 h 174998"/>
              <a:gd name="connsiteX20" fmla="*/ 116667 w 128980"/>
              <a:gd name="connsiteY20" fmla="*/ 146050 h 174998"/>
              <a:gd name="connsiteX21" fmla="*/ 107142 w 128980"/>
              <a:gd name="connsiteY21" fmla="*/ 149225 h 174998"/>
              <a:gd name="connsiteX22" fmla="*/ 37292 w 128980"/>
              <a:gd name="connsiteY22" fmla="*/ 152400 h 174998"/>
              <a:gd name="connsiteX23" fmla="*/ 34117 w 128980"/>
              <a:gd name="connsiteY23" fmla="*/ 161925 h 174998"/>
              <a:gd name="connsiteX24" fmla="*/ 40467 w 128980"/>
              <a:gd name="connsiteY24" fmla="*/ 171450 h 174998"/>
              <a:gd name="connsiteX25" fmla="*/ 113492 w 128980"/>
              <a:gd name="connsiteY25" fmla="*/ 174625 h 1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980" h="174998">
                <a:moveTo>
                  <a:pt x="27767" y="0"/>
                </a:moveTo>
                <a:cubicBezTo>
                  <a:pt x="53167" y="1058"/>
                  <a:pt x="78700" y="368"/>
                  <a:pt x="103967" y="3175"/>
                </a:cubicBezTo>
                <a:cubicBezTo>
                  <a:pt x="110727" y="3926"/>
                  <a:pt x="119566" y="12444"/>
                  <a:pt x="110317" y="19050"/>
                </a:cubicBezTo>
                <a:cubicBezTo>
                  <a:pt x="104870" y="22941"/>
                  <a:pt x="97831" y="24087"/>
                  <a:pt x="91267" y="25400"/>
                </a:cubicBezTo>
                <a:cubicBezTo>
                  <a:pt x="85975" y="26458"/>
                  <a:pt x="80715" y="27688"/>
                  <a:pt x="75392" y="28575"/>
                </a:cubicBezTo>
                <a:cubicBezTo>
                  <a:pt x="68010" y="29805"/>
                  <a:pt x="60564" y="30612"/>
                  <a:pt x="53167" y="31750"/>
                </a:cubicBezTo>
                <a:cubicBezTo>
                  <a:pt x="46804" y="32729"/>
                  <a:pt x="40467" y="33867"/>
                  <a:pt x="34117" y="34925"/>
                </a:cubicBezTo>
                <a:cubicBezTo>
                  <a:pt x="27767" y="39158"/>
                  <a:pt x="8717" y="43392"/>
                  <a:pt x="15067" y="47625"/>
                </a:cubicBezTo>
                <a:cubicBezTo>
                  <a:pt x="38842" y="63475"/>
                  <a:pt x="20193" y="53343"/>
                  <a:pt x="75392" y="57150"/>
                </a:cubicBezTo>
                <a:lnTo>
                  <a:pt x="116667" y="60325"/>
                </a:lnTo>
                <a:cubicBezTo>
                  <a:pt x="116880" y="60645"/>
                  <a:pt x="128821" y="76746"/>
                  <a:pt x="126192" y="79375"/>
                </a:cubicBezTo>
                <a:cubicBezTo>
                  <a:pt x="121459" y="84108"/>
                  <a:pt x="113492" y="83608"/>
                  <a:pt x="107142" y="85725"/>
                </a:cubicBezTo>
                <a:cubicBezTo>
                  <a:pt x="103967" y="86783"/>
                  <a:pt x="100961" y="88771"/>
                  <a:pt x="97617" y="88900"/>
                </a:cubicBezTo>
                <a:lnTo>
                  <a:pt x="15067" y="92075"/>
                </a:lnTo>
                <a:cubicBezTo>
                  <a:pt x="11892" y="93133"/>
                  <a:pt x="7909" y="92883"/>
                  <a:pt x="5542" y="95250"/>
                </a:cubicBezTo>
                <a:cubicBezTo>
                  <a:pt x="3175" y="97617"/>
                  <a:pt x="0" y="102408"/>
                  <a:pt x="2367" y="104775"/>
                </a:cubicBezTo>
                <a:cubicBezTo>
                  <a:pt x="7866" y="110274"/>
                  <a:pt x="33721" y="112801"/>
                  <a:pt x="40467" y="114300"/>
                </a:cubicBezTo>
                <a:cubicBezTo>
                  <a:pt x="43734" y="115026"/>
                  <a:pt x="46658" y="117185"/>
                  <a:pt x="49992" y="117475"/>
                </a:cubicBezTo>
                <a:cubicBezTo>
                  <a:pt x="71105" y="119311"/>
                  <a:pt x="92325" y="119592"/>
                  <a:pt x="113492" y="120650"/>
                </a:cubicBezTo>
                <a:cubicBezTo>
                  <a:pt x="117627" y="123406"/>
                  <a:pt x="128980" y="128160"/>
                  <a:pt x="126192" y="136525"/>
                </a:cubicBezTo>
                <a:cubicBezTo>
                  <a:pt x="124772" y="140785"/>
                  <a:pt x="120403" y="143559"/>
                  <a:pt x="116667" y="146050"/>
                </a:cubicBezTo>
                <a:cubicBezTo>
                  <a:pt x="113882" y="147906"/>
                  <a:pt x="110478" y="148958"/>
                  <a:pt x="107142" y="149225"/>
                </a:cubicBezTo>
                <a:cubicBezTo>
                  <a:pt x="83909" y="151084"/>
                  <a:pt x="60575" y="151342"/>
                  <a:pt x="37292" y="152400"/>
                </a:cubicBezTo>
                <a:cubicBezTo>
                  <a:pt x="36234" y="155575"/>
                  <a:pt x="33567" y="158624"/>
                  <a:pt x="34117" y="161925"/>
                </a:cubicBezTo>
                <a:cubicBezTo>
                  <a:pt x="34744" y="165689"/>
                  <a:pt x="36733" y="170664"/>
                  <a:pt x="40467" y="171450"/>
                </a:cubicBezTo>
                <a:cubicBezTo>
                  <a:pt x="57319" y="174998"/>
                  <a:pt x="91732" y="174625"/>
                  <a:pt x="113492" y="174625"/>
                </a:cubicBezTo>
              </a:path>
            </a:pathLst>
          </a:custGeom>
          <a:ln w="31750">
            <a:solidFill>
              <a:srgbClr val="FFFDB8">
                <a:alpha val="92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TextBox 62"/>
          <p:cNvSpPr txBox="1"/>
          <p:nvPr/>
        </p:nvSpPr>
        <p:spPr>
          <a:xfrm>
            <a:off x="6845300" y="1104900"/>
            <a:ext cx="300082" cy="369332"/>
          </a:xfrm>
          <a:prstGeom prst="rect">
            <a:avLst/>
          </a:prstGeom>
          <a:noFill/>
        </p:spPr>
        <p:txBody>
          <a:bodyPr wrap="none" rtlCol="0">
            <a:spAutoFit/>
          </a:bodyPr>
          <a:lstStyle/>
          <a:p>
            <a:r>
              <a:rPr lang="en-US">
                <a:latin typeface="Gill Sans"/>
                <a:cs typeface="Gill Sans"/>
              </a:rPr>
              <a:t>2</a:t>
            </a:r>
          </a:p>
        </p:txBody>
      </p:sp>
      <p:sp>
        <p:nvSpPr>
          <p:cNvPr id="69" name="Freeform 68"/>
          <p:cNvSpPr/>
          <p:nvPr/>
        </p:nvSpPr>
        <p:spPr>
          <a:xfrm>
            <a:off x="5966633" y="3984625"/>
            <a:ext cx="128980" cy="174998"/>
          </a:xfrm>
          <a:custGeom>
            <a:avLst/>
            <a:gdLst>
              <a:gd name="connsiteX0" fmla="*/ 27767 w 128980"/>
              <a:gd name="connsiteY0" fmla="*/ 0 h 174998"/>
              <a:gd name="connsiteX1" fmla="*/ 103967 w 128980"/>
              <a:gd name="connsiteY1" fmla="*/ 3175 h 174998"/>
              <a:gd name="connsiteX2" fmla="*/ 110317 w 128980"/>
              <a:gd name="connsiteY2" fmla="*/ 19050 h 174998"/>
              <a:gd name="connsiteX3" fmla="*/ 91267 w 128980"/>
              <a:gd name="connsiteY3" fmla="*/ 25400 h 174998"/>
              <a:gd name="connsiteX4" fmla="*/ 75392 w 128980"/>
              <a:gd name="connsiteY4" fmla="*/ 28575 h 174998"/>
              <a:gd name="connsiteX5" fmla="*/ 53167 w 128980"/>
              <a:gd name="connsiteY5" fmla="*/ 31750 h 174998"/>
              <a:gd name="connsiteX6" fmla="*/ 34117 w 128980"/>
              <a:gd name="connsiteY6" fmla="*/ 34925 h 174998"/>
              <a:gd name="connsiteX7" fmla="*/ 15067 w 128980"/>
              <a:gd name="connsiteY7" fmla="*/ 47625 h 174998"/>
              <a:gd name="connsiteX8" fmla="*/ 75392 w 128980"/>
              <a:gd name="connsiteY8" fmla="*/ 57150 h 174998"/>
              <a:gd name="connsiteX9" fmla="*/ 116667 w 128980"/>
              <a:gd name="connsiteY9" fmla="*/ 60325 h 174998"/>
              <a:gd name="connsiteX10" fmla="*/ 126192 w 128980"/>
              <a:gd name="connsiteY10" fmla="*/ 79375 h 174998"/>
              <a:gd name="connsiteX11" fmla="*/ 107142 w 128980"/>
              <a:gd name="connsiteY11" fmla="*/ 85725 h 174998"/>
              <a:gd name="connsiteX12" fmla="*/ 97617 w 128980"/>
              <a:gd name="connsiteY12" fmla="*/ 88900 h 174998"/>
              <a:gd name="connsiteX13" fmla="*/ 15067 w 128980"/>
              <a:gd name="connsiteY13" fmla="*/ 92075 h 174998"/>
              <a:gd name="connsiteX14" fmla="*/ 5542 w 128980"/>
              <a:gd name="connsiteY14" fmla="*/ 95250 h 174998"/>
              <a:gd name="connsiteX15" fmla="*/ 2367 w 128980"/>
              <a:gd name="connsiteY15" fmla="*/ 104775 h 174998"/>
              <a:gd name="connsiteX16" fmla="*/ 40467 w 128980"/>
              <a:gd name="connsiteY16" fmla="*/ 114300 h 174998"/>
              <a:gd name="connsiteX17" fmla="*/ 49992 w 128980"/>
              <a:gd name="connsiteY17" fmla="*/ 117475 h 174998"/>
              <a:gd name="connsiteX18" fmla="*/ 113492 w 128980"/>
              <a:gd name="connsiteY18" fmla="*/ 120650 h 174998"/>
              <a:gd name="connsiteX19" fmla="*/ 126192 w 128980"/>
              <a:gd name="connsiteY19" fmla="*/ 136525 h 174998"/>
              <a:gd name="connsiteX20" fmla="*/ 116667 w 128980"/>
              <a:gd name="connsiteY20" fmla="*/ 146050 h 174998"/>
              <a:gd name="connsiteX21" fmla="*/ 107142 w 128980"/>
              <a:gd name="connsiteY21" fmla="*/ 149225 h 174998"/>
              <a:gd name="connsiteX22" fmla="*/ 37292 w 128980"/>
              <a:gd name="connsiteY22" fmla="*/ 152400 h 174998"/>
              <a:gd name="connsiteX23" fmla="*/ 34117 w 128980"/>
              <a:gd name="connsiteY23" fmla="*/ 161925 h 174998"/>
              <a:gd name="connsiteX24" fmla="*/ 40467 w 128980"/>
              <a:gd name="connsiteY24" fmla="*/ 171450 h 174998"/>
              <a:gd name="connsiteX25" fmla="*/ 113492 w 128980"/>
              <a:gd name="connsiteY25" fmla="*/ 174625 h 1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980" h="174998">
                <a:moveTo>
                  <a:pt x="27767" y="0"/>
                </a:moveTo>
                <a:cubicBezTo>
                  <a:pt x="53167" y="1058"/>
                  <a:pt x="78700" y="368"/>
                  <a:pt x="103967" y="3175"/>
                </a:cubicBezTo>
                <a:cubicBezTo>
                  <a:pt x="110727" y="3926"/>
                  <a:pt x="119566" y="12444"/>
                  <a:pt x="110317" y="19050"/>
                </a:cubicBezTo>
                <a:cubicBezTo>
                  <a:pt x="104870" y="22941"/>
                  <a:pt x="97831" y="24087"/>
                  <a:pt x="91267" y="25400"/>
                </a:cubicBezTo>
                <a:cubicBezTo>
                  <a:pt x="85975" y="26458"/>
                  <a:pt x="80715" y="27688"/>
                  <a:pt x="75392" y="28575"/>
                </a:cubicBezTo>
                <a:cubicBezTo>
                  <a:pt x="68010" y="29805"/>
                  <a:pt x="60564" y="30612"/>
                  <a:pt x="53167" y="31750"/>
                </a:cubicBezTo>
                <a:cubicBezTo>
                  <a:pt x="46804" y="32729"/>
                  <a:pt x="40467" y="33867"/>
                  <a:pt x="34117" y="34925"/>
                </a:cubicBezTo>
                <a:cubicBezTo>
                  <a:pt x="27767" y="39158"/>
                  <a:pt x="8717" y="43392"/>
                  <a:pt x="15067" y="47625"/>
                </a:cubicBezTo>
                <a:cubicBezTo>
                  <a:pt x="38842" y="63475"/>
                  <a:pt x="20193" y="53343"/>
                  <a:pt x="75392" y="57150"/>
                </a:cubicBezTo>
                <a:lnTo>
                  <a:pt x="116667" y="60325"/>
                </a:lnTo>
                <a:cubicBezTo>
                  <a:pt x="116880" y="60645"/>
                  <a:pt x="128821" y="76746"/>
                  <a:pt x="126192" y="79375"/>
                </a:cubicBezTo>
                <a:cubicBezTo>
                  <a:pt x="121459" y="84108"/>
                  <a:pt x="113492" y="83608"/>
                  <a:pt x="107142" y="85725"/>
                </a:cubicBezTo>
                <a:cubicBezTo>
                  <a:pt x="103967" y="86783"/>
                  <a:pt x="100961" y="88771"/>
                  <a:pt x="97617" y="88900"/>
                </a:cubicBezTo>
                <a:lnTo>
                  <a:pt x="15067" y="92075"/>
                </a:lnTo>
                <a:cubicBezTo>
                  <a:pt x="11892" y="93133"/>
                  <a:pt x="7909" y="92883"/>
                  <a:pt x="5542" y="95250"/>
                </a:cubicBezTo>
                <a:cubicBezTo>
                  <a:pt x="3175" y="97617"/>
                  <a:pt x="0" y="102408"/>
                  <a:pt x="2367" y="104775"/>
                </a:cubicBezTo>
                <a:cubicBezTo>
                  <a:pt x="7866" y="110274"/>
                  <a:pt x="33721" y="112801"/>
                  <a:pt x="40467" y="114300"/>
                </a:cubicBezTo>
                <a:cubicBezTo>
                  <a:pt x="43734" y="115026"/>
                  <a:pt x="46658" y="117185"/>
                  <a:pt x="49992" y="117475"/>
                </a:cubicBezTo>
                <a:cubicBezTo>
                  <a:pt x="71105" y="119311"/>
                  <a:pt x="92325" y="119592"/>
                  <a:pt x="113492" y="120650"/>
                </a:cubicBezTo>
                <a:cubicBezTo>
                  <a:pt x="117627" y="123406"/>
                  <a:pt x="128980" y="128160"/>
                  <a:pt x="126192" y="136525"/>
                </a:cubicBezTo>
                <a:cubicBezTo>
                  <a:pt x="124772" y="140785"/>
                  <a:pt x="120403" y="143559"/>
                  <a:pt x="116667" y="146050"/>
                </a:cubicBezTo>
                <a:cubicBezTo>
                  <a:pt x="113882" y="147906"/>
                  <a:pt x="110478" y="148958"/>
                  <a:pt x="107142" y="149225"/>
                </a:cubicBezTo>
                <a:cubicBezTo>
                  <a:pt x="83909" y="151084"/>
                  <a:pt x="60575" y="151342"/>
                  <a:pt x="37292" y="152400"/>
                </a:cubicBezTo>
                <a:cubicBezTo>
                  <a:pt x="36234" y="155575"/>
                  <a:pt x="33567" y="158624"/>
                  <a:pt x="34117" y="161925"/>
                </a:cubicBezTo>
                <a:cubicBezTo>
                  <a:pt x="34744" y="165689"/>
                  <a:pt x="36733" y="170664"/>
                  <a:pt x="40467" y="171450"/>
                </a:cubicBezTo>
                <a:cubicBezTo>
                  <a:pt x="57319" y="174998"/>
                  <a:pt x="91732" y="174625"/>
                  <a:pt x="113492" y="174625"/>
                </a:cubicBezTo>
              </a:path>
            </a:pathLst>
          </a:custGeom>
          <a:ln w="31750">
            <a:solidFill>
              <a:srgbClr val="FFFDB8">
                <a:alpha val="92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Freeform 70"/>
          <p:cNvSpPr/>
          <p:nvPr/>
        </p:nvSpPr>
        <p:spPr>
          <a:xfrm>
            <a:off x="6919133" y="3997325"/>
            <a:ext cx="128980" cy="174998"/>
          </a:xfrm>
          <a:custGeom>
            <a:avLst/>
            <a:gdLst>
              <a:gd name="connsiteX0" fmla="*/ 27767 w 128980"/>
              <a:gd name="connsiteY0" fmla="*/ 0 h 174998"/>
              <a:gd name="connsiteX1" fmla="*/ 103967 w 128980"/>
              <a:gd name="connsiteY1" fmla="*/ 3175 h 174998"/>
              <a:gd name="connsiteX2" fmla="*/ 110317 w 128980"/>
              <a:gd name="connsiteY2" fmla="*/ 19050 h 174998"/>
              <a:gd name="connsiteX3" fmla="*/ 91267 w 128980"/>
              <a:gd name="connsiteY3" fmla="*/ 25400 h 174998"/>
              <a:gd name="connsiteX4" fmla="*/ 75392 w 128980"/>
              <a:gd name="connsiteY4" fmla="*/ 28575 h 174998"/>
              <a:gd name="connsiteX5" fmla="*/ 53167 w 128980"/>
              <a:gd name="connsiteY5" fmla="*/ 31750 h 174998"/>
              <a:gd name="connsiteX6" fmla="*/ 34117 w 128980"/>
              <a:gd name="connsiteY6" fmla="*/ 34925 h 174998"/>
              <a:gd name="connsiteX7" fmla="*/ 15067 w 128980"/>
              <a:gd name="connsiteY7" fmla="*/ 47625 h 174998"/>
              <a:gd name="connsiteX8" fmla="*/ 75392 w 128980"/>
              <a:gd name="connsiteY8" fmla="*/ 57150 h 174998"/>
              <a:gd name="connsiteX9" fmla="*/ 116667 w 128980"/>
              <a:gd name="connsiteY9" fmla="*/ 60325 h 174998"/>
              <a:gd name="connsiteX10" fmla="*/ 126192 w 128980"/>
              <a:gd name="connsiteY10" fmla="*/ 79375 h 174998"/>
              <a:gd name="connsiteX11" fmla="*/ 107142 w 128980"/>
              <a:gd name="connsiteY11" fmla="*/ 85725 h 174998"/>
              <a:gd name="connsiteX12" fmla="*/ 97617 w 128980"/>
              <a:gd name="connsiteY12" fmla="*/ 88900 h 174998"/>
              <a:gd name="connsiteX13" fmla="*/ 15067 w 128980"/>
              <a:gd name="connsiteY13" fmla="*/ 92075 h 174998"/>
              <a:gd name="connsiteX14" fmla="*/ 5542 w 128980"/>
              <a:gd name="connsiteY14" fmla="*/ 95250 h 174998"/>
              <a:gd name="connsiteX15" fmla="*/ 2367 w 128980"/>
              <a:gd name="connsiteY15" fmla="*/ 104775 h 174998"/>
              <a:gd name="connsiteX16" fmla="*/ 40467 w 128980"/>
              <a:gd name="connsiteY16" fmla="*/ 114300 h 174998"/>
              <a:gd name="connsiteX17" fmla="*/ 49992 w 128980"/>
              <a:gd name="connsiteY17" fmla="*/ 117475 h 174998"/>
              <a:gd name="connsiteX18" fmla="*/ 113492 w 128980"/>
              <a:gd name="connsiteY18" fmla="*/ 120650 h 174998"/>
              <a:gd name="connsiteX19" fmla="*/ 126192 w 128980"/>
              <a:gd name="connsiteY19" fmla="*/ 136525 h 174998"/>
              <a:gd name="connsiteX20" fmla="*/ 116667 w 128980"/>
              <a:gd name="connsiteY20" fmla="*/ 146050 h 174998"/>
              <a:gd name="connsiteX21" fmla="*/ 107142 w 128980"/>
              <a:gd name="connsiteY21" fmla="*/ 149225 h 174998"/>
              <a:gd name="connsiteX22" fmla="*/ 37292 w 128980"/>
              <a:gd name="connsiteY22" fmla="*/ 152400 h 174998"/>
              <a:gd name="connsiteX23" fmla="*/ 34117 w 128980"/>
              <a:gd name="connsiteY23" fmla="*/ 161925 h 174998"/>
              <a:gd name="connsiteX24" fmla="*/ 40467 w 128980"/>
              <a:gd name="connsiteY24" fmla="*/ 171450 h 174998"/>
              <a:gd name="connsiteX25" fmla="*/ 113492 w 128980"/>
              <a:gd name="connsiteY25" fmla="*/ 174625 h 1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980" h="174998">
                <a:moveTo>
                  <a:pt x="27767" y="0"/>
                </a:moveTo>
                <a:cubicBezTo>
                  <a:pt x="53167" y="1058"/>
                  <a:pt x="78700" y="368"/>
                  <a:pt x="103967" y="3175"/>
                </a:cubicBezTo>
                <a:cubicBezTo>
                  <a:pt x="110727" y="3926"/>
                  <a:pt x="119566" y="12444"/>
                  <a:pt x="110317" y="19050"/>
                </a:cubicBezTo>
                <a:cubicBezTo>
                  <a:pt x="104870" y="22941"/>
                  <a:pt x="97831" y="24087"/>
                  <a:pt x="91267" y="25400"/>
                </a:cubicBezTo>
                <a:cubicBezTo>
                  <a:pt x="85975" y="26458"/>
                  <a:pt x="80715" y="27688"/>
                  <a:pt x="75392" y="28575"/>
                </a:cubicBezTo>
                <a:cubicBezTo>
                  <a:pt x="68010" y="29805"/>
                  <a:pt x="60564" y="30612"/>
                  <a:pt x="53167" y="31750"/>
                </a:cubicBezTo>
                <a:cubicBezTo>
                  <a:pt x="46804" y="32729"/>
                  <a:pt x="40467" y="33867"/>
                  <a:pt x="34117" y="34925"/>
                </a:cubicBezTo>
                <a:cubicBezTo>
                  <a:pt x="27767" y="39158"/>
                  <a:pt x="8717" y="43392"/>
                  <a:pt x="15067" y="47625"/>
                </a:cubicBezTo>
                <a:cubicBezTo>
                  <a:pt x="38842" y="63475"/>
                  <a:pt x="20193" y="53343"/>
                  <a:pt x="75392" y="57150"/>
                </a:cubicBezTo>
                <a:lnTo>
                  <a:pt x="116667" y="60325"/>
                </a:lnTo>
                <a:cubicBezTo>
                  <a:pt x="116880" y="60645"/>
                  <a:pt x="128821" y="76746"/>
                  <a:pt x="126192" y="79375"/>
                </a:cubicBezTo>
                <a:cubicBezTo>
                  <a:pt x="121459" y="84108"/>
                  <a:pt x="113492" y="83608"/>
                  <a:pt x="107142" y="85725"/>
                </a:cubicBezTo>
                <a:cubicBezTo>
                  <a:pt x="103967" y="86783"/>
                  <a:pt x="100961" y="88771"/>
                  <a:pt x="97617" y="88900"/>
                </a:cubicBezTo>
                <a:lnTo>
                  <a:pt x="15067" y="92075"/>
                </a:lnTo>
                <a:cubicBezTo>
                  <a:pt x="11892" y="93133"/>
                  <a:pt x="7909" y="92883"/>
                  <a:pt x="5542" y="95250"/>
                </a:cubicBezTo>
                <a:cubicBezTo>
                  <a:pt x="3175" y="97617"/>
                  <a:pt x="0" y="102408"/>
                  <a:pt x="2367" y="104775"/>
                </a:cubicBezTo>
                <a:cubicBezTo>
                  <a:pt x="7866" y="110274"/>
                  <a:pt x="33721" y="112801"/>
                  <a:pt x="40467" y="114300"/>
                </a:cubicBezTo>
                <a:cubicBezTo>
                  <a:pt x="43734" y="115026"/>
                  <a:pt x="46658" y="117185"/>
                  <a:pt x="49992" y="117475"/>
                </a:cubicBezTo>
                <a:cubicBezTo>
                  <a:pt x="71105" y="119311"/>
                  <a:pt x="92325" y="119592"/>
                  <a:pt x="113492" y="120650"/>
                </a:cubicBezTo>
                <a:cubicBezTo>
                  <a:pt x="117627" y="123406"/>
                  <a:pt x="128980" y="128160"/>
                  <a:pt x="126192" y="136525"/>
                </a:cubicBezTo>
                <a:cubicBezTo>
                  <a:pt x="124772" y="140785"/>
                  <a:pt x="120403" y="143559"/>
                  <a:pt x="116667" y="146050"/>
                </a:cubicBezTo>
                <a:cubicBezTo>
                  <a:pt x="113882" y="147906"/>
                  <a:pt x="110478" y="148958"/>
                  <a:pt x="107142" y="149225"/>
                </a:cubicBezTo>
                <a:cubicBezTo>
                  <a:pt x="83909" y="151084"/>
                  <a:pt x="60575" y="151342"/>
                  <a:pt x="37292" y="152400"/>
                </a:cubicBezTo>
                <a:cubicBezTo>
                  <a:pt x="36234" y="155575"/>
                  <a:pt x="33567" y="158624"/>
                  <a:pt x="34117" y="161925"/>
                </a:cubicBezTo>
                <a:cubicBezTo>
                  <a:pt x="34744" y="165689"/>
                  <a:pt x="36733" y="170664"/>
                  <a:pt x="40467" y="171450"/>
                </a:cubicBezTo>
                <a:cubicBezTo>
                  <a:pt x="57319" y="174998"/>
                  <a:pt x="91732" y="174625"/>
                  <a:pt x="113492" y="174625"/>
                </a:cubicBezTo>
              </a:path>
            </a:pathLst>
          </a:custGeom>
          <a:ln w="31750">
            <a:solidFill>
              <a:srgbClr val="FFFDB8">
                <a:alpha val="92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TextBox 71"/>
          <p:cNvSpPr txBox="1"/>
          <p:nvPr/>
        </p:nvSpPr>
        <p:spPr>
          <a:xfrm>
            <a:off x="5880100" y="3873500"/>
            <a:ext cx="300082" cy="369332"/>
          </a:xfrm>
          <a:prstGeom prst="rect">
            <a:avLst/>
          </a:prstGeom>
          <a:noFill/>
        </p:spPr>
        <p:txBody>
          <a:bodyPr wrap="none" rtlCol="0">
            <a:spAutoFit/>
          </a:bodyPr>
          <a:lstStyle/>
          <a:p>
            <a:r>
              <a:rPr lang="en-US">
                <a:latin typeface="Gill Sans"/>
                <a:cs typeface="Gill Sans"/>
              </a:rPr>
              <a:t>8</a:t>
            </a:r>
          </a:p>
        </p:txBody>
      </p:sp>
      <p:sp>
        <p:nvSpPr>
          <p:cNvPr id="73" name="TextBox 72"/>
          <p:cNvSpPr txBox="1"/>
          <p:nvPr/>
        </p:nvSpPr>
        <p:spPr>
          <a:xfrm>
            <a:off x="6832600" y="3873500"/>
            <a:ext cx="300082" cy="369332"/>
          </a:xfrm>
          <a:prstGeom prst="rect">
            <a:avLst/>
          </a:prstGeom>
          <a:noFill/>
        </p:spPr>
        <p:txBody>
          <a:bodyPr wrap="none" rtlCol="0">
            <a:spAutoFit/>
          </a:bodyPr>
          <a:lstStyle/>
          <a:p>
            <a:r>
              <a:rPr lang="en-US">
                <a:latin typeface="Gill Sans"/>
                <a:cs typeface="Gill Sans"/>
              </a:rPr>
              <a:t>1</a:t>
            </a:r>
          </a:p>
        </p:txBody>
      </p:sp>
      <p:sp>
        <p:nvSpPr>
          <p:cNvPr id="85" name="Rectangle 84"/>
          <p:cNvSpPr/>
          <p:nvPr/>
        </p:nvSpPr>
        <p:spPr>
          <a:xfrm>
            <a:off x="3060700" y="139700"/>
            <a:ext cx="4191000" cy="6705600"/>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500">
                <a:solidFill>
                  <a:schemeClr val="tx1"/>
                </a:solidFill>
              </a:rPr>
              <a:t>Total = 60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1" nodeType="click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1" animBg="1"/>
    </p:bld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 name="Rectangle 232"/>
          <p:cNvSpPr/>
          <p:nvPr/>
        </p:nvSpPr>
        <p:spPr>
          <a:xfrm>
            <a:off x="-9027" y="-19336"/>
            <a:ext cx="9575800" cy="688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Box 250"/>
          <p:cNvSpPr txBox="1">
            <a:spLocks noChangeArrowheads="1"/>
          </p:cNvSpPr>
          <p:nvPr/>
        </p:nvSpPr>
        <p:spPr bwMode="auto">
          <a:xfrm>
            <a:off x="1333500" y="76200"/>
            <a:ext cx="6858000" cy="519113"/>
          </a:xfrm>
          <a:prstGeom prst="rect">
            <a:avLst/>
          </a:prstGeom>
          <a:noFill/>
          <a:ln w="9525">
            <a:noFill/>
            <a:miter lim="800000"/>
            <a:headEnd/>
            <a:tailEnd/>
          </a:ln>
          <a:effectLst/>
        </p:spPr>
        <p:txBody>
          <a:bodyPr>
            <a:prstTxWarp prst="textNoShape">
              <a:avLst/>
            </a:prstTxWarp>
            <a:spAutoFit/>
          </a:bodyPr>
          <a:lstStyle/>
          <a:p>
            <a:pPr algn="ctr"/>
            <a:r>
              <a:rPr lang="en-US" sz="2800">
                <a:latin typeface="Myriad Pro Light" pitchFamily="34" charset="0"/>
              </a:rPr>
              <a:t>BURNDOWN CHART</a:t>
            </a:r>
          </a:p>
        </p:txBody>
      </p:sp>
      <p:sp>
        <p:nvSpPr>
          <p:cNvPr id="8" name="Text Box 249"/>
          <p:cNvSpPr txBox="1">
            <a:spLocks noChangeArrowheads="1"/>
          </p:cNvSpPr>
          <p:nvPr/>
        </p:nvSpPr>
        <p:spPr bwMode="auto">
          <a:xfrm rot="16200000">
            <a:off x="488914" y="3901213"/>
            <a:ext cx="2770259" cy="366712"/>
          </a:xfrm>
          <a:prstGeom prst="rect">
            <a:avLst/>
          </a:prstGeom>
          <a:noFill/>
          <a:ln w="9525">
            <a:noFill/>
            <a:miter lim="800000"/>
            <a:headEnd/>
            <a:tailEnd/>
          </a:ln>
          <a:effectLst/>
        </p:spPr>
        <p:txBody>
          <a:bodyPr wrap="none">
            <a:prstTxWarp prst="textNoShape">
              <a:avLst/>
            </a:prstTxWarp>
            <a:spAutoFit/>
          </a:bodyPr>
          <a:lstStyle/>
          <a:p>
            <a:r>
              <a:rPr lang="en-US">
                <a:latin typeface="Myriad Pro Light" pitchFamily="34" charset="0"/>
              </a:rPr>
              <a:t>TOTAL MINUTES OF WORK </a:t>
            </a:r>
            <a:r>
              <a:rPr lang="en-US" u="sng">
                <a:latin typeface="Myriad Pro Light" pitchFamily="34" charset="0"/>
              </a:rPr>
              <a:t>LEFT TO DO</a:t>
            </a:r>
          </a:p>
        </p:txBody>
      </p:sp>
      <p:sp>
        <p:nvSpPr>
          <p:cNvPr id="225" name="Line 198"/>
          <p:cNvSpPr>
            <a:spLocks noChangeShapeType="1"/>
          </p:cNvSpPr>
          <p:nvPr/>
        </p:nvSpPr>
        <p:spPr bwMode="auto">
          <a:xfrm>
            <a:off x="2981325" y="648399"/>
            <a:ext cx="9525" cy="5618477"/>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226" name="Line 755"/>
          <p:cNvSpPr>
            <a:spLocks noChangeShapeType="1"/>
          </p:cNvSpPr>
          <p:nvPr/>
        </p:nvSpPr>
        <p:spPr bwMode="auto">
          <a:xfrm>
            <a:off x="4256088" y="648399"/>
            <a:ext cx="9525" cy="5618477"/>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227" name="Line 756"/>
          <p:cNvSpPr>
            <a:spLocks noChangeShapeType="1"/>
          </p:cNvSpPr>
          <p:nvPr/>
        </p:nvSpPr>
        <p:spPr bwMode="auto">
          <a:xfrm>
            <a:off x="5489575" y="648399"/>
            <a:ext cx="9525" cy="5618477"/>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228" name="Line 757"/>
          <p:cNvSpPr>
            <a:spLocks noChangeShapeType="1"/>
          </p:cNvSpPr>
          <p:nvPr/>
        </p:nvSpPr>
        <p:spPr bwMode="auto">
          <a:xfrm>
            <a:off x="6769100" y="648399"/>
            <a:ext cx="9525" cy="5618477"/>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229" name="Line 758"/>
          <p:cNvSpPr>
            <a:spLocks noChangeShapeType="1"/>
          </p:cNvSpPr>
          <p:nvPr/>
        </p:nvSpPr>
        <p:spPr bwMode="auto">
          <a:xfrm>
            <a:off x="8015288" y="648399"/>
            <a:ext cx="9525" cy="5618477"/>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4" name="Text Box 242"/>
          <p:cNvSpPr txBox="1">
            <a:spLocks noChangeArrowheads="1"/>
          </p:cNvSpPr>
          <p:nvPr/>
        </p:nvSpPr>
        <p:spPr bwMode="auto">
          <a:xfrm>
            <a:off x="2406650" y="6291031"/>
            <a:ext cx="1139825" cy="401869"/>
          </a:xfrm>
          <a:prstGeom prst="rect">
            <a:avLst/>
          </a:prstGeom>
          <a:noFill/>
          <a:ln w="9525">
            <a:noFill/>
            <a:miter lim="800000"/>
            <a:headEnd/>
            <a:tailEnd/>
          </a:ln>
          <a:effectLst/>
        </p:spPr>
        <p:txBody>
          <a:bodyPr wrap="none">
            <a:prstTxWarp prst="textNoShape">
              <a:avLst/>
            </a:prstTxWarp>
            <a:spAutoFit/>
          </a:bodyPr>
          <a:lstStyle/>
          <a:p>
            <a:pPr algn="ctr">
              <a:lnSpc>
                <a:spcPct val="80000"/>
              </a:lnSpc>
            </a:pPr>
            <a:r>
              <a:rPr lang="en-US" sz="2000">
                <a:latin typeface="Myriad Pro Light" pitchFamily="34" charset="0"/>
              </a:rPr>
              <a:t>Initial</a:t>
            </a:r>
            <a:br>
              <a:rPr lang="en-US" sz="2000">
                <a:latin typeface="Myriad Pro Light" pitchFamily="34" charset="0"/>
              </a:rPr>
            </a:br>
            <a:r>
              <a:rPr lang="en-US" sz="2000">
                <a:latin typeface="Myriad Pro Light" pitchFamily="34" charset="0"/>
              </a:rPr>
              <a:t>Estimate</a:t>
            </a:r>
          </a:p>
        </p:txBody>
      </p:sp>
      <p:sp>
        <p:nvSpPr>
          <p:cNvPr id="5" name="Text Box 243"/>
          <p:cNvSpPr txBox="1">
            <a:spLocks noChangeArrowheads="1"/>
          </p:cNvSpPr>
          <p:nvPr/>
        </p:nvSpPr>
        <p:spPr bwMode="auto">
          <a:xfrm>
            <a:off x="3883025" y="6263582"/>
            <a:ext cx="801688" cy="274501"/>
          </a:xfrm>
          <a:prstGeom prst="rect">
            <a:avLst/>
          </a:prstGeom>
          <a:noFill/>
          <a:ln w="9525">
            <a:noFill/>
            <a:miter lim="800000"/>
            <a:headEnd/>
            <a:tailEnd/>
          </a:ln>
          <a:effectLst/>
        </p:spPr>
        <p:txBody>
          <a:bodyPr wrap="none">
            <a:prstTxWarp prst="textNoShape">
              <a:avLst/>
            </a:prstTxWarp>
            <a:spAutoFit/>
          </a:bodyPr>
          <a:lstStyle/>
          <a:p>
            <a:r>
              <a:rPr lang="en-US" sz="2000">
                <a:latin typeface="Myriad Pro Light" pitchFamily="34" charset="0"/>
              </a:rPr>
              <a:t>Day 1</a:t>
            </a:r>
          </a:p>
        </p:txBody>
      </p:sp>
      <p:sp>
        <p:nvSpPr>
          <p:cNvPr id="6" name="Text Box 244"/>
          <p:cNvSpPr txBox="1">
            <a:spLocks noChangeArrowheads="1"/>
          </p:cNvSpPr>
          <p:nvPr/>
        </p:nvSpPr>
        <p:spPr bwMode="auto">
          <a:xfrm>
            <a:off x="5102225" y="6269071"/>
            <a:ext cx="801688" cy="274501"/>
          </a:xfrm>
          <a:prstGeom prst="rect">
            <a:avLst/>
          </a:prstGeom>
          <a:noFill/>
          <a:ln w="9525">
            <a:noFill/>
            <a:miter lim="800000"/>
            <a:headEnd/>
            <a:tailEnd/>
          </a:ln>
          <a:effectLst/>
        </p:spPr>
        <p:txBody>
          <a:bodyPr wrap="none">
            <a:prstTxWarp prst="textNoShape">
              <a:avLst/>
            </a:prstTxWarp>
            <a:spAutoFit/>
          </a:bodyPr>
          <a:lstStyle/>
          <a:p>
            <a:r>
              <a:rPr lang="en-US" sz="2000">
                <a:latin typeface="Myriad Pro Light" pitchFamily="34" charset="0"/>
              </a:rPr>
              <a:t>Day 2</a:t>
            </a:r>
          </a:p>
        </p:txBody>
      </p:sp>
      <p:sp>
        <p:nvSpPr>
          <p:cNvPr id="7" name="Text Box 245"/>
          <p:cNvSpPr txBox="1">
            <a:spLocks noChangeArrowheads="1"/>
          </p:cNvSpPr>
          <p:nvPr/>
        </p:nvSpPr>
        <p:spPr bwMode="auto">
          <a:xfrm>
            <a:off x="6376988" y="6265778"/>
            <a:ext cx="801687" cy="274501"/>
          </a:xfrm>
          <a:prstGeom prst="rect">
            <a:avLst/>
          </a:prstGeom>
          <a:noFill/>
          <a:ln w="9525">
            <a:noFill/>
            <a:miter lim="800000"/>
            <a:headEnd/>
            <a:tailEnd/>
          </a:ln>
          <a:effectLst/>
        </p:spPr>
        <p:txBody>
          <a:bodyPr wrap="none">
            <a:prstTxWarp prst="textNoShape">
              <a:avLst/>
            </a:prstTxWarp>
            <a:spAutoFit/>
          </a:bodyPr>
          <a:lstStyle/>
          <a:p>
            <a:r>
              <a:rPr lang="en-US" sz="2000">
                <a:latin typeface="Myriad Pro Light" pitchFamily="34" charset="0"/>
              </a:rPr>
              <a:t>Day 3</a:t>
            </a:r>
          </a:p>
        </p:txBody>
      </p:sp>
      <p:sp>
        <p:nvSpPr>
          <p:cNvPr id="21" name="Rectangle 58"/>
          <p:cNvSpPr>
            <a:spLocks noChangeArrowheads="1"/>
          </p:cNvSpPr>
          <p:nvPr/>
        </p:nvSpPr>
        <p:spPr bwMode="auto">
          <a:xfrm>
            <a:off x="2474913" y="5539982"/>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56" name="Line 195"/>
          <p:cNvSpPr>
            <a:spLocks noChangeShapeType="1"/>
          </p:cNvSpPr>
          <p:nvPr/>
        </p:nvSpPr>
        <p:spPr bwMode="auto">
          <a:xfrm>
            <a:off x="2474913" y="5539982"/>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57" name="Line 196"/>
          <p:cNvSpPr>
            <a:spLocks noChangeShapeType="1"/>
          </p:cNvSpPr>
          <p:nvPr/>
        </p:nvSpPr>
        <p:spPr bwMode="auto">
          <a:xfrm>
            <a:off x="2474913" y="5867084"/>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184" name="Line 547"/>
          <p:cNvSpPr>
            <a:spLocks noChangeShapeType="1"/>
          </p:cNvSpPr>
          <p:nvPr/>
        </p:nvSpPr>
        <p:spPr bwMode="auto">
          <a:xfrm>
            <a:off x="2540000" y="5526511"/>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9" name="Rectangle 9"/>
          <p:cNvSpPr>
            <a:spLocks noChangeArrowheads="1"/>
          </p:cNvSpPr>
          <p:nvPr/>
        </p:nvSpPr>
        <p:spPr bwMode="auto">
          <a:xfrm>
            <a:off x="2474913" y="3910240"/>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0" name="Rectangle 16"/>
          <p:cNvSpPr>
            <a:spLocks noChangeArrowheads="1"/>
          </p:cNvSpPr>
          <p:nvPr/>
        </p:nvSpPr>
        <p:spPr bwMode="auto">
          <a:xfrm>
            <a:off x="2474913" y="3581214"/>
            <a:ext cx="515937" cy="329026"/>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1" name="Rectangle 23"/>
          <p:cNvSpPr>
            <a:spLocks noChangeArrowheads="1"/>
          </p:cNvSpPr>
          <p:nvPr/>
        </p:nvSpPr>
        <p:spPr bwMode="auto">
          <a:xfrm>
            <a:off x="2474913" y="3256034"/>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2" name="Rectangle 30"/>
          <p:cNvSpPr>
            <a:spLocks noChangeArrowheads="1"/>
          </p:cNvSpPr>
          <p:nvPr/>
        </p:nvSpPr>
        <p:spPr bwMode="auto">
          <a:xfrm>
            <a:off x="2474913" y="2928932"/>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3" name="Rectangle 37"/>
          <p:cNvSpPr>
            <a:spLocks noChangeArrowheads="1"/>
          </p:cNvSpPr>
          <p:nvPr/>
        </p:nvSpPr>
        <p:spPr bwMode="auto">
          <a:xfrm>
            <a:off x="2474913" y="2603754"/>
            <a:ext cx="515937" cy="325178"/>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 name="Rectangle 44"/>
          <p:cNvSpPr>
            <a:spLocks noChangeArrowheads="1"/>
          </p:cNvSpPr>
          <p:nvPr/>
        </p:nvSpPr>
        <p:spPr bwMode="auto">
          <a:xfrm>
            <a:off x="2474913" y="2276651"/>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5" name="Rectangle 46"/>
          <p:cNvSpPr>
            <a:spLocks noChangeArrowheads="1"/>
          </p:cNvSpPr>
          <p:nvPr/>
        </p:nvSpPr>
        <p:spPr bwMode="auto">
          <a:xfrm>
            <a:off x="6343650" y="5867084"/>
            <a:ext cx="838200"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400"/>
          </a:p>
        </p:txBody>
      </p:sp>
      <p:sp>
        <p:nvSpPr>
          <p:cNvPr id="16" name="Rectangle 47"/>
          <p:cNvSpPr>
            <a:spLocks noChangeArrowheads="1"/>
          </p:cNvSpPr>
          <p:nvPr/>
        </p:nvSpPr>
        <p:spPr bwMode="auto">
          <a:xfrm>
            <a:off x="5507038" y="5867084"/>
            <a:ext cx="836612"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400"/>
          </a:p>
        </p:txBody>
      </p:sp>
      <p:sp>
        <p:nvSpPr>
          <p:cNvPr id="17" name="Rectangle 48"/>
          <p:cNvSpPr>
            <a:spLocks noChangeArrowheads="1"/>
          </p:cNvSpPr>
          <p:nvPr/>
        </p:nvSpPr>
        <p:spPr bwMode="auto">
          <a:xfrm>
            <a:off x="4665663" y="5867084"/>
            <a:ext cx="841375"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400"/>
          </a:p>
        </p:txBody>
      </p:sp>
      <p:sp>
        <p:nvSpPr>
          <p:cNvPr id="18" name="Rectangle 49"/>
          <p:cNvSpPr>
            <a:spLocks noChangeArrowheads="1"/>
          </p:cNvSpPr>
          <p:nvPr/>
        </p:nvSpPr>
        <p:spPr bwMode="auto">
          <a:xfrm>
            <a:off x="3829050" y="5867084"/>
            <a:ext cx="836613"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400"/>
          </a:p>
        </p:txBody>
      </p:sp>
      <p:sp>
        <p:nvSpPr>
          <p:cNvPr id="19" name="Rectangle 50"/>
          <p:cNvSpPr>
            <a:spLocks noChangeArrowheads="1"/>
          </p:cNvSpPr>
          <p:nvPr/>
        </p:nvSpPr>
        <p:spPr bwMode="auto">
          <a:xfrm>
            <a:off x="2990850" y="5867084"/>
            <a:ext cx="838200"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1400"/>
          </a:p>
        </p:txBody>
      </p:sp>
      <p:sp>
        <p:nvSpPr>
          <p:cNvPr id="20" name="Rectangle 51"/>
          <p:cNvSpPr>
            <a:spLocks noChangeArrowheads="1"/>
          </p:cNvSpPr>
          <p:nvPr/>
        </p:nvSpPr>
        <p:spPr bwMode="auto">
          <a:xfrm>
            <a:off x="2474913" y="5867084"/>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22" name="Rectangle 65"/>
          <p:cNvSpPr>
            <a:spLocks noChangeArrowheads="1"/>
          </p:cNvSpPr>
          <p:nvPr/>
        </p:nvSpPr>
        <p:spPr bwMode="auto">
          <a:xfrm>
            <a:off x="2474913" y="5214802"/>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23" name="Rectangle 72"/>
          <p:cNvSpPr>
            <a:spLocks noChangeArrowheads="1"/>
          </p:cNvSpPr>
          <p:nvPr/>
        </p:nvSpPr>
        <p:spPr bwMode="auto">
          <a:xfrm>
            <a:off x="2474913" y="4889624"/>
            <a:ext cx="515937" cy="325178"/>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24" name="Rectangle 79"/>
          <p:cNvSpPr>
            <a:spLocks noChangeArrowheads="1"/>
          </p:cNvSpPr>
          <p:nvPr/>
        </p:nvSpPr>
        <p:spPr bwMode="auto">
          <a:xfrm>
            <a:off x="2474913" y="4562522"/>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25" name="Rectangle 86"/>
          <p:cNvSpPr>
            <a:spLocks noChangeArrowheads="1"/>
          </p:cNvSpPr>
          <p:nvPr/>
        </p:nvSpPr>
        <p:spPr bwMode="auto">
          <a:xfrm>
            <a:off x="2474913" y="4235418"/>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26" name="Rectangle 93"/>
          <p:cNvSpPr>
            <a:spLocks noChangeArrowheads="1"/>
          </p:cNvSpPr>
          <p:nvPr/>
        </p:nvSpPr>
        <p:spPr bwMode="auto">
          <a:xfrm>
            <a:off x="2474913" y="1951471"/>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27" name="Rectangle 100"/>
          <p:cNvSpPr>
            <a:spLocks noChangeArrowheads="1"/>
          </p:cNvSpPr>
          <p:nvPr/>
        </p:nvSpPr>
        <p:spPr bwMode="auto">
          <a:xfrm>
            <a:off x="2474913" y="1624369"/>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28" name="Rectangle 107"/>
          <p:cNvSpPr>
            <a:spLocks noChangeArrowheads="1"/>
          </p:cNvSpPr>
          <p:nvPr/>
        </p:nvSpPr>
        <p:spPr bwMode="auto">
          <a:xfrm>
            <a:off x="2474913" y="1297267"/>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29" name="Rectangle 114"/>
          <p:cNvSpPr>
            <a:spLocks noChangeArrowheads="1"/>
          </p:cNvSpPr>
          <p:nvPr/>
        </p:nvSpPr>
        <p:spPr bwMode="auto">
          <a:xfrm>
            <a:off x="2474913" y="972089"/>
            <a:ext cx="515937" cy="325178"/>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30" name="Rectangle 121"/>
          <p:cNvSpPr>
            <a:spLocks noChangeArrowheads="1"/>
          </p:cNvSpPr>
          <p:nvPr/>
        </p:nvSpPr>
        <p:spPr bwMode="auto">
          <a:xfrm>
            <a:off x="2474913" y="646909"/>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31" name="Rectangle 128"/>
          <p:cNvSpPr>
            <a:spLocks noChangeArrowheads="1"/>
          </p:cNvSpPr>
          <p:nvPr/>
        </p:nvSpPr>
        <p:spPr bwMode="auto">
          <a:xfrm>
            <a:off x="2474913" y="319807"/>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47" name="Line 186"/>
          <p:cNvSpPr>
            <a:spLocks noChangeShapeType="1"/>
          </p:cNvSpPr>
          <p:nvPr/>
        </p:nvSpPr>
        <p:spPr bwMode="auto">
          <a:xfrm>
            <a:off x="2474913" y="646909"/>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48" name="Line 187"/>
          <p:cNvSpPr>
            <a:spLocks noChangeShapeType="1"/>
          </p:cNvSpPr>
          <p:nvPr/>
        </p:nvSpPr>
        <p:spPr bwMode="auto">
          <a:xfrm>
            <a:off x="2474913" y="972089"/>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49" name="Line 188"/>
          <p:cNvSpPr>
            <a:spLocks noChangeShapeType="1"/>
          </p:cNvSpPr>
          <p:nvPr/>
        </p:nvSpPr>
        <p:spPr bwMode="auto">
          <a:xfrm>
            <a:off x="2474913" y="1297267"/>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50" name="Line 189"/>
          <p:cNvSpPr>
            <a:spLocks noChangeShapeType="1"/>
          </p:cNvSpPr>
          <p:nvPr/>
        </p:nvSpPr>
        <p:spPr bwMode="auto">
          <a:xfrm>
            <a:off x="2474913" y="1624369"/>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51" name="Line 190"/>
          <p:cNvSpPr>
            <a:spLocks noChangeShapeType="1"/>
          </p:cNvSpPr>
          <p:nvPr/>
        </p:nvSpPr>
        <p:spPr bwMode="auto">
          <a:xfrm>
            <a:off x="2474913" y="1951471"/>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52" name="Line 191"/>
          <p:cNvSpPr>
            <a:spLocks noChangeShapeType="1"/>
          </p:cNvSpPr>
          <p:nvPr/>
        </p:nvSpPr>
        <p:spPr bwMode="auto">
          <a:xfrm>
            <a:off x="2474913" y="2276651"/>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53" name="Line 192"/>
          <p:cNvSpPr>
            <a:spLocks noChangeShapeType="1"/>
          </p:cNvSpPr>
          <p:nvPr/>
        </p:nvSpPr>
        <p:spPr bwMode="auto">
          <a:xfrm>
            <a:off x="2474913" y="4562522"/>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54" name="Line 193"/>
          <p:cNvSpPr>
            <a:spLocks noChangeShapeType="1"/>
          </p:cNvSpPr>
          <p:nvPr/>
        </p:nvSpPr>
        <p:spPr bwMode="auto">
          <a:xfrm>
            <a:off x="2474913" y="4889624"/>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55" name="Line 194"/>
          <p:cNvSpPr>
            <a:spLocks noChangeShapeType="1"/>
          </p:cNvSpPr>
          <p:nvPr/>
        </p:nvSpPr>
        <p:spPr bwMode="auto">
          <a:xfrm>
            <a:off x="2474913" y="5214802"/>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58" name="Line 197"/>
          <p:cNvSpPr>
            <a:spLocks noChangeShapeType="1"/>
          </p:cNvSpPr>
          <p:nvPr/>
        </p:nvSpPr>
        <p:spPr bwMode="auto">
          <a:xfrm>
            <a:off x="2252663" y="6194188"/>
            <a:ext cx="515937" cy="0"/>
          </a:xfrm>
          <a:prstGeom prst="line">
            <a:avLst/>
          </a:prstGeom>
          <a:noFill/>
          <a:ln w="28575" cap="sq">
            <a:noFill/>
            <a:round/>
            <a:headEnd/>
            <a:tailEnd/>
          </a:ln>
          <a:effectLst/>
        </p:spPr>
        <p:txBody>
          <a:bodyPr anchor="b">
            <a:prstTxWarp prst="textNoShape">
              <a:avLst/>
            </a:prstTxWarp>
          </a:bodyPr>
          <a:lstStyle/>
          <a:p>
            <a:endParaRPr lang="en-US"/>
          </a:p>
        </p:txBody>
      </p:sp>
      <p:sp>
        <p:nvSpPr>
          <p:cNvPr id="59" name="Line 205"/>
          <p:cNvSpPr>
            <a:spLocks noChangeShapeType="1"/>
          </p:cNvSpPr>
          <p:nvPr/>
        </p:nvSpPr>
        <p:spPr bwMode="auto">
          <a:xfrm>
            <a:off x="2474913" y="2603754"/>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60" name="Line 206"/>
          <p:cNvSpPr>
            <a:spLocks noChangeShapeType="1"/>
          </p:cNvSpPr>
          <p:nvPr/>
        </p:nvSpPr>
        <p:spPr bwMode="auto">
          <a:xfrm>
            <a:off x="2474913" y="2928932"/>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61" name="Line 207"/>
          <p:cNvSpPr>
            <a:spLocks noChangeShapeType="1"/>
          </p:cNvSpPr>
          <p:nvPr/>
        </p:nvSpPr>
        <p:spPr bwMode="auto">
          <a:xfrm>
            <a:off x="2474913" y="3256034"/>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62" name="Line 208"/>
          <p:cNvSpPr>
            <a:spLocks noChangeShapeType="1"/>
          </p:cNvSpPr>
          <p:nvPr/>
        </p:nvSpPr>
        <p:spPr bwMode="auto">
          <a:xfrm>
            <a:off x="2474913" y="3581214"/>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63" name="Line 209"/>
          <p:cNvSpPr>
            <a:spLocks noChangeShapeType="1"/>
          </p:cNvSpPr>
          <p:nvPr/>
        </p:nvSpPr>
        <p:spPr bwMode="auto">
          <a:xfrm>
            <a:off x="2474913" y="3910240"/>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64" name="Line 210"/>
          <p:cNvSpPr>
            <a:spLocks noChangeShapeType="1"/>
          </p:cNvSpPr>
          <p:nvPr/>
        </p:nvSpPr>
        <p:spPr bwMode="auto">
          <a:xfrm>
            <a:off x="2474913" y="4235418"/>
            <a:ext cx="5545137"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73" name="Line 219"/>
          <p:cNvSpPr>
            <a:spLocks noChangeShapeType="1"/>
          </p:cNvSpPr>
          <p:nvPr/>
        </p:nvSpPr>
        <p:spPr bwMode="auto">
          <a:xfrm>
            <a:off x="2474913" y="467965"/>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74" name="Line 220"/>
          <p:cNvSpPr>
            <a:spLocks noChangeShapeType="1"/>
          </p:cNvSpPr>
          <p:nvPr/>
        </p:nvSpPr>
        <p:spPr bwMode="auto">
          <a:xfrm>
            <a:off x="2474913" y="793143"/>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75" name="Line 221"/>
          <p:cNvSpPr>
            <a:spLocks noChangeShapeType="1"/>
          </p:cNvSpPr>
          <p:nvPr/>
        </p:nvSpPr>
        <p:spPr bwMode="auto">
          <a:xfrm>
            <a:off x="2474913" y="1120247"/>
            <a:ext cx="0" cy="325180"/>
          </a:xfrm>
          <a:prstGeom prst="line">
            <a:avLst/>
          </a:prstGeom>
          <a:noFill/>
          <a:ln w="28575" cap="sq">
            <a:noFill/>
            <a:round/>
            <a:headEnd/>
            <a:tailEnd/>
          </a:ln>
          <a:effectLst/>
        </p:spPr>
        <p:txBody>
          <a:bodyPr anchor="b">
            <a:prstTxWarp prst="textNoShape">
              <a:avLst/>
            </a:prstTxWarp>
          </a:bodyPr>
          <a:lstStyle/>
          <a:p>
            <a:endParaRPr lang="en-US"/>
          </a:p>
        </p:txBody>
      </p:sp>
      <p:sp>
        <p:nvSpPr>
          <p:cNvPr id="76" name="Line 222"/>
          <p:cNvSpPr>
            <a:spLocks noChangeShapeType="1"/>
          </p:cNvSpPr>
          <p:nvPr/>
        </p:nvSpPr>
        <p:spPr bwMode="auto">
          <a:xfrm>
            <a:off x="2474913" y="1445425"/>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77" name="Line 223"/>
          <p:cNvSpPr>
            <a:spLocks noChangeShapeType="1"/>
          </p:cNvSpPr>
          <p:nvPr/>
        </p:nvSpPr>
        <p:spPr bwMode="auto">
          <a:xfrm>
            <a:off x="2474913" y="1772528"/>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78" name="Line 224"/>
          <p:cNvSpPr>
            <a:spLocks noChangeShapeType="1"/>
          </p:cNvSpPr>
          <p:nvPr/>
        </p:nvSpPr>
        <p:spPr bwMode="auto">
          <a:xfrm>
            <a:off x="2474913" y="2099631"/>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79" name="Line 225"/>
          <p:cNvSpPr>
            <a:spLocks noChangeShapeType="1"/>
          </p:cNvSpPr>
          <p:nvPr/>
        </p:nvSpPr>
        <p:spPr bwMode="auto">
          <a:xfrm>
            <a:off x="2474913" y="2424809"/>
            <a:ext cx="0" cy="325180"/>
          </a:xfrm>
          <a:prstGeom prst="line">
            <a:avLst/>
          </a:prstGeom>
          <a:noFill/>
          <a:ln w="28575" cap="sq">
            <a:noFill/>
            <a:round/>
            <a:headEnd/>
            <a:tailEnd/>
          </a:ln>
          <a:effectLst/>
        </p:spPr>
        <p:txBody>
          <a:bodyPr anchor="b">
            <a:prstTxWarp prst="textNoShape">
              <a:avLst/>
            </a:prstTxWarp>
          </a:bodyPr>
          <a:lstStyle/>
          <a:p>
            <a:endParaRPr lang="en-US"/>
          </a:p>
        </p:txBody>
      </p:sp>
      <p:sp>
        <p:nvSpPr>
          <p:cNvPr id="80" name="Line 226"/>
          <p:cNvSpPr>
            <a:spLocks noChangeShapeType="1"/>
          </p:cNvSpPr>
          <p:nvPr/>
        </p:nvSpPr>
        <p:spPr bwMode="auto">
          <a:xfrm>
            <a:off x="2474913" y="2749988"/>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81" name="Line 227"/>
          <p:cNvSpPr>
            <a:spLocks noChangeShapeType="1"/>
          </p:cNvSpPr>
          <p:nvPr/>
        </p:nvSpPr>
        <p:spPr bwMode="auto">
          <a:xfrm>
            <a:off x="2530475" y="3077090"/>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82" name="Line 228"/>
          <p:cNvSpPr>
            <a:spLocks noChangeShapeType="1"/>
          </p:cNvSpPr>
          <p:nvPr/>
        </p:nvSpPr>
        <p:spPr bwMode="auto">
          <a:xfrm>
            <a:off x="2530475" y="3404192"/>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83" name="Line 229"/>
          <p:cNvSpPr>
            <a:spLocks noChangeShapeType="1"/>
          </p:cNvSpPr>
          <p:nvPr/>
        </p:nvSpPr>
        <p:spPr bwMode="auto">
          <a:xfrm>
            <a:off x="2530475" y="3731296"/>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84" name="Line 230"/>
          <p:cNvSpPr>
            <a:spLocks noChangeShapeType="1"/>
          </p:cNvSpPr>
          <p:nvPr/>
        </p:nvSpPr>
        <p:spPr bwMode="auto">
          <a:xfrm>
            <a:off x="2530475" y="4058398"/>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85" name="Line 231"/>
          <p:cNvSpPr>
            <a:spLocks noChangeShapeType="1"/>
          </p:cNvSpPr>
          <p:nvPr/>
        </p:nvSpPr>
        <p:spPr bwMode="auto">
          <a:xfrm>
            <a:off x="2530475" y="4383576"/>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86" name="Line 232"/>
          <p:cNvSpPr>
            <a:spLocks noChangeShapeType="1"/>
          </p:cNvSpPr>
          <p:nvPr/>
        </p:nvSpPr>
        <p:spPr bwMode="auto">
          <a:xfrm>
            <a:off x="2530475" y="4710680"/>
            <a:ext cx="0" cy="325180"/>
          </a:xfrm>
          <a:prstGeom prst="line">
            <a:avLst/>
          </a:prstGeom>
          <a:noFill/>
          <a:ln w="28575" cap="sq">
            <a:noFill/>
            <a:round/>
            <a:headEnd/>
            <a:tailEnd/>
          </a:ln>
          <a:effectLst/>
        </p:spPr>
        <p:txBody>
          <a:bodyPr anchor="b">
            <a:prstTxWarp prst="textNoShape">
              <a:avLst/>
            </a:prstTxWarp>
          </a:bodyPr>
          <a:lstStyle/>
          <a:p>
            <a:endParaRPr lang="en-US"/>
          </a:p>
        </p:txBody>
      </p:sp>
      <p:sp>
        <p:nvSpPr>
          <p:cNvPr id="87" name="Line 233"/>
          <p:cNvSpPr>
            <a:spLocks noChangeShapeType="1"/>
          </p:cNvSpPr>
          <p:nvPr/>
        </p:nvSpPr>
        <p:spPr bwMode="auto">
          <a:xfrm>
            <a:off x="2530475" y="5035858"/>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88" name="Line 234"/>
          <p:cNvSpPr>
            <a:spLocks noChangeShapeType="1"/>
          </p:cNvSpPr>
          <p:nvPr/>
        </p:nvSpPr>
        <p:spPr bwMode="auto">
          <a:xfrm>
            <a:off x="2530475" y="5362962"/>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89" name="Line 235"/>
          <p:cNvSpPr>
            <a:spLocks noChangeShapeType="1"/>
          </p:cNvSpPr>
          <p:nvPr/>
        </p:nvSpPr>
        <p:spPr bwMode="auto">
          <a:xfrm>
            <a:off x="2530475" y="5688140"/>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90" name="Line 236"/>
          <p:cNvSpPr>
            <a:spLocks noChangeShapeType="1"/>
          </p:cNvSpPr>
          <p:nvPr/>
        </p:nvSpPr>
        <p:spPr bwMode="auto">
          <a:xfrm>
            <a:off x="2757488" y="6194188"/>
            <a:ext cx="838200" cy="0"/>
          </a:xfrm>
          <a:prstGeom prst="line">
            <a:avLst/>
          </a:prstGeom>
          <a:noFill/>
          <a:ln w="28575" cap="sq">
            <a:noFill/>
            <a:round/>
            <a:headEnd/>
            <a:tailEnd/>
          </a:ln>
          <a:effectLst/>
        </p:spPr>
        <p:txBody>
          <a:bodyPr anchor="b">
            <a:prstTxWarp prst="textNoShape">
              <a:avLst/>
            </a:prstTxWarp>
          </a:bodyPr>
          <a:lstStyle/>
          <a:p>
            <a:endParaRPr lang="en-US"/>
          </a:p>
        </p:txBody>
      </p:sp>
      <p:sp>
        <p:nvSpPr>
          <p:cNvPr id="91" name="Line 237"/>
          <p:cNvSpPr>
            <a:spLocks noChangeShapeType="1"/>
          </p:cNvSpPr>
          <p:nvPr/>
        </p:nvSpPr>
        <p:spPr bwMode="auto">
          <a:xfrm>
            <a:off x="3595688" y="6194188"/>
            <a:ext cx="836612" cy="0"/>
          </a:xfrm>
          <a:prstGeom prst="line">
            <a:avLst/>
          </a:prstGeom>
          <a:noFill/>
          <a:ln w="28575" cap="sq">
            <a:noFill/>
            <a:round/>
            <a:headEnd/>
            <a:tailEnd/>
          </a:ln>
          <a:effectLst/>
        </p:spPr>
        <p:txBody>
          <a:bodyPr anchor="b">
            <a:prstTxWarp prst="textNoShape">
              <a:avLst/>
            </a:prstTxWarp>
          </a:bodyPr>
          <a:lstStyle/>
          <a:p>
            <a:endParaRPr lang="en-US"/>
          </a:p>
        </p:txBody>
      </p:sp>
      <p:sp>
        <p:nvSpPr>
          <p:cNvPr id="92" name="Line 238"/>
          <p:cNvSpPr>
            <a:spLocks noChangeShapeType="1"/>
          </p:cNvSpPr>
          <p:nvPr/>
        </p:nvSpPr>
        <p:spPr bwMode="auto">
          <a:xfrm>
            <a:off x="4432300" y="6355815"/>
            <a:ext cx="841375" cy="0"/>
          </a:xfrm>
          <a:prstGeom prst="line">
            <a:avLst/>
          </a:prstGeom>
          <a:noFill/>
          <a:ln w="28575" cap="sq">
            <a:noFill/>
            <a:round/>
            <a:headEnd/>
            <a:tailEnd/>
          </a:ln>
          <a:effectLst/>
        </p:spPr>
        <p:txBody>
          <a:bodyPr anchor="b">
            <a:prstTxWarp prst="textNoShape">
              <a:avLst/>
            </a:prstTxWarp>
          </a:bodyPr>
          <a:lstStyle/>
          <a:p>
            <a:endParaRPr lang="en-US"/>
          </a:p>
        </p:txBody>
      </p:sp>
      <p:sp>
        <p:nvSpPr>
          <p:cNvPr id="93" name="Line 239"/>
          <p:cNvSpPr>
            <a:spLocks noChangeShapeType="1"/>
          </p:cNvSpPr>
          <p:nvPr/>
        </p:nvSpPr>
        <p:spPr bwMode="auto">
          <a:xfrm>
            <a:off x="5351463" y="6355815"/>
            <a:ext cx="836612" cy="0"/>
          </a:xfrm>
          <a:prstGeom prst="line">
            <a:avLst/>
          </a:prstGeom>
          <a:noFill/>
          <a:ln w="28575" cap="sq">
            <a:noFill/>
            <a:round/>
            <a:headEnd/>
            <a:tailEnd/>
          </a:ln>
          <a:effectLst/>
        </p:spPr>
        <p:txBody>
          <a:bodyPr anchor="b">
            <a:prstTxWarp prst="textNoShape">
              <a:avLst/>
            </a:prstTxWarp>
          </a:bodyPr>
          <a:lstStyle/>
          <a:p>
            <a:endParaRPr lang="en-US"/>
          </a:p>
        </p:txBody>
      </p:sp>
      <p:sp>
        <p:nvSpPr>
          <p:cNvPr id="94" name="Line 240"/>
          <p:cNvSpPr>
            <a:spLocks noChangeShapeType="1"/>
          </p:cNvSpPr>
          <p:nvPr/>
        </p:nvSpPr>
        <p:spPr bwMode="auto">
          <a:xfrm>
            <a:off x="6186488" y="6355815"/>
            <a:ext cx="838200" cy="0"/>
          </a:xfrm>
          <a:prstGeom prst="line">
            <a:avLst/>
          </a:prstGeom>
          <a:noFill/>
          <a:ln w="28575" cap="sq">
            <a:noFill/>
            <a:round/>
            <a:headEnd/>
            <a:tailEnd/>
          </a:ln>
          <a:effectLst/>
        </p:spPr>
        <p:txBody>
          <a:bodyPr anchor="b">
            <a:prstTxWarp prst="textNoShape">
              <a:avLst/>
            </a:prstTxWarp>
          </a:bodyPr>
          <a:lstStyle/>
          <a:p>
            <a:endParaRPr lang="en-US"/>
          </a:p>
        </p:txBody>
      </p:sp>
      <p:sp>
        <p:nvSpPr>
          <p:cNvPr id="95" name="Rectangle 252"/>
          <p:cNvSpPr>
            <a:spLocks noChangeArrowheads="1"/>
          </p:cNvSpPr>
          <p:nvPr/>
        </p:nvSpPr>
        <p:spPr bwMode="auto">
          <a:xfrm>
            <a:off x="2154238" y="3698584"/>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35</a:t>
            </a:r>
          </a:p>
        </p:txBody>
      </p:sp>
      <p:sp>
        <p:nvSpPr>
          <p:cNvPr id="96" name="Rectangle 253"/>
          <p:cNvSpPr>
            <a:spLocks noChangeArrowheads="1"/>
          </p:cNvSpPr>
          <p:nvPr/>
        </p:nvSpPr>
        <p:spPr bwMode="auto">
          <a:xfrm>
            <a:off x="2154238" y="3371482"/>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40</a:t>
            </a:r>
          </a:p>
        </p:txBody>
      </p:sp>
      <p:sp>
        <p:nvSpPr>
          <p:cNvPr id="97" name="Rectangle 254"/>
          <p:cNvSpPr>
            <a:spLocks noChangeArrowheads="1"/>
          </p:cNvSpPr>
          <p:nvPr/>
        </p:nvSpPr>
        <p:spPr bwMode="auto">
          <a:xfrm>
            <a:off x="2154238" y="3046304"/>
            <a:ext cx="515937" cy="325178"/>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45</a:t>
            </a:r>
          </a:p>
        </p:txBody>
      </p:sp>
      <p:sp>
        <p:nvSpPr>
          <p:cNvPr id="98" name="Rectangle 255"/>
          <p:cNvSpPr>
            <a:spLocks noChangeArrowheads="1"/>
          </p:cNvSpPr>
          <p:nvPr/>
        </p:nvSpPr>
        <p:spPr bwMode="auto">
          <a:xfrm>
            <a:off x="2143125" y="2719202"/>
            <a:ext cx="515938"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50</a:t>
            </a:r>
          </a:p>
        </p:txBody>
      </p:sp>
      <p:sp>
        <p:nvSpPr>
          <p:cNvPr id="99" name="Rectangle 256"/>
          <p:cNvSpPr>
            <a:spLocks noChangeArrowheads="1"/>
          </p:cNvSpPr>
          <p:nvPr/>
        </p:nvSpPr>
        <p:spPr bwMode="auto">
          <a:xfrm>
            <a:off x="2143125" y="2394022"/>
            <a:ext cx="515938" cy="32518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55</a:t>
            </a:r>
          </a:p>
        </p:txBody>
      </p:sp>
      <p:sp>
        <p:nvSpPr>
          <p:cNvPr id="100" name="Rectangle 257"/>
          <p:cNvSpPr>
            <a:spLocks noChangeArrowheads="1"/>
          </p:cNvSpPr>
          <p:nvPr/>
        </p:nvSpPr>
        <p:spPr bwMode="auto">
          <a:xfrm>
            <a:off x="2143125" y="2066920"/>
            <a:ext cx="515938"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60</a:t>
            </a:r>
          </a:p>
        </p:txBody>
      </p:sp>
      <p:sp>
        <p:nvSpPr>
          <p:cNvPr id="101" name="Rectangle 258"/>
          <p:cNvSpPr>
            <a:spLocks noChangeArrowheads="1"/>
          </p:cNvSpPr>
          <p:nvPr/>
        </p:nvSpPr>
        <p:spPr bwMode="auto">
          <a:xfrm>
            <a:off x="2211388" y="5657354"/>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5</a:t>
            </a:r>
          </a:p>
        </p:txBody>
      </p:sp>
      <p:sp>
        <p:nvSpPr>
          <p:cNvPr id="102" name="Rectangle 259"/>
          <p:cNvSpPr>
            <a:spLocks noChangeArrowheads="1"/>
          </p:cNvSpPr>
          <p:nvPr/>
        </p:nvSpPr>
        <p:spPr bwMode="auto">
          <a:xfrm>
            <a:off x="2154238" y="5332176"/>
            <a:ext cx="515937" cy="325178"/>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10</a:t>
            </a:r>
          </a:p>
        </p:txBody>
      </p:sp>
      <p:sp>
        <p:nvSpPr>
          <p:cNvPr id="103" name="Rectangle 260"/>
          <p:cNvSpPr>
            <a:spLocks noChangeArrowheads="1"/>
          </p:cNvSpPr>
          <p:nvPr/>
        </p:nvSpPr>
        <p:spPr bwMode="auto">
          <a:xfrm>
            <a:off x="2154238" y="5005072"/>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15</a:t>
            </a:r>
          </a:p>
        </p:txBody>
      </p:sp>
      <p:sp>
        <p:nvSpPr>
          <p:cNvPr id="104" name="Rectangle 261"/>
          <p:cNvSpPr>
            <a:spLocks noChangeArrowheads="1"/>
          </p:cNvSpPr>
          <p:nvPr/>
        </p:nvSpPr>
        <p:spPr bwMode="auto">
          <a:xfrm>
            <a:off x="2154238" y="4677970"/>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20</a:t>
            </a:r>
          </a:p>
        </p:txBody>
      </p:sp>
      <p:sp>
        <p:nvSpPr>
          <p:cNvPr id="105" name="Rectangle 262"/>
          <p:cNvSpPr>
            <a:spLocks noChangeArrowheads="1"/>
          </p:cNvSpPr>
          <p:nvPr/>
        </p:nvSpPr>
        <p:spPr bwMode="auto">
          <a:xfrm>
            <a:off x="2154238" y="4352790"/>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25</a:t>
            </a:r>
          </a:p>
        </p:txBody>
      </p:sp>
      <p:sp>
        <p:nvSpPr>
          <p:cNvPr id="106" name="Rectangle 263"/>
          <p:cNvSpPr>
            <a:spLocks noChangeArrowheads="1"/>
          </p:cNvSpPr>
          <p:nvPr/>
        </p:nvSpPr>
        <p:spPr bwMode="auto">
          <a:xfrm>
            <a:off x="2154238" y="4025688"/>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30</a:t>
            </a:r>
          </a:p>
        </p:txBody>
      </p:sp>
      <p:sp>
        <p:nvSpPr>
          <p:cNvPr id="107" name="Rectangle 264"/>
          <p:cNvSpPr>
            <a:spLocks noChangeArrowheads="1"/>
          </p:cNvSpPr>
          <p:nvPr/>
        </p:nvSpPr>
        <p:spPr bwMode="auto">
          <a:xfrm>
            <a:off x="2143125" y="1739816"/>
            <a:ext cx="515938"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65</a:t>
            </a:r>
          </a:p>
        </p:txBody>
      </p:sp>
      <p:sp>
        <p:nvSpPr>
          <p:cNvPr id="108" name="Rectangle 265"/>
          <p:cNvSpPr>
            <a:spLocks noChangeArrowheads="1"/>
          </p:cNvSpPr>
          <p:nvPr/>
        </p:nvSpPr>
        <p:spPr bwMode="auto">
          <a:xfrm>
            <a:off x="2143125" y="1414638"/>
            <a:ext cx="515938" cy="325178"/>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70</a:t>
            </a:r>
          </a:p>
        </p:txBody>
      </p:sp>
      <p:sp>
        <p:nvSpPr>
          <p:cNvPr id="109" name="Rectangle 266"/>
          <p:cNvSpPr>
            <a:spLocks noChangeArrowheads="1"/>
          </p:cNvSpPr>
          <p:nvPr/>
        </p:nvSpPr>
        <p:spPr bwMode="auto">
          <a:xfrm>
            <a:off x="2143125" y="1089461"/>
            <a:ext cx="515938" cy="32518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75</a:t>
            </a:r>
          </a:p>
        </p:txBody>
      </p:sp>
      <p:sp>
        <p:nvSpPr>
          <p:cNvPr id="110" name="Rectangle 267"/>
          <p:cNvSpPr>
            <a:spLocks noChangeArrowheads="1"/>
          </p:cNvSpPr>
          <p:nvPr/>
        </p:nvSpPr>
        <p:spPr bwMode="auto">
          <a:xfrm>
            <a:off x="2143125" y="762357"/>
            <a:ext cx="515938"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80</a:t>
            </a:r>
          </a:p>
        </p:txBody>
      </p:sp>
      <p:sp>
        <p:nvSpPr>
          <p:cNvPr id="111" name="Rectangle 268"/>
          <p:cNvSpPr>
            <a:spLocks noChangeArrowheads="1"/>
          </p:cNvSpPr>
          <p:nvPr/>
        </p:nvSpPr>
        <p:spPr bwMode="auto">
          <a:xfrm>
            <a:off x="2143125" y="435255"/>
            <a:ext cx="515938" cy="327102"/>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85</a:t>
            </a:r>
          </a:p>
        </p:txBody>
      </p:sp>
      <p:sp>
        <p:nvSpPr>
          <p:cNvPr id="121" name="Line 278"/>
          <p:cNvSpPr>
            <a:spLocks noChangeShapeType="1"/>
          </p:cNvSpPr>
          <p:nvPr/>
        </p:nvSpPr>
        <p:spPr bwMode="auto">
          <a:xfrm>
            <a:off x="2198688" y="5982532"/>
            <a:ext cx="515937" cy="0"/>
          </a:xfrm>
          <a:prstGeom prst="line">
            <a:avLst/>
          </a:prstGeom>
          <a:noFill/>
          <a:ln w="28575" cap="sq">
            <a:noFill/>
            <a:round/>
            <a:headEnd/>
            <a:tailEnd/>
          </a:ln>
          <a:effectLst/>
        </p:spPr>
        <p:txBody>
          <a:bodyPr anchor="b">
            <a:prstTxWarp prst="textNoShape">
              <a:avLst/>
            </a:prstTxWarp>
          </a:bodyPr>
          <a:lstStyle/>
          <a:p>
            <a:endParaRPr lang="en-US"/>
          </a:p>
        </p:txBody>
      </p:sp>
      <p:sp>
        <p:nvSpPr>
          <p:cNvPr id="129" name="Line 288"/>
          <p:cNvSpPr>
            <a:spLocks noChangeShapeType="1"/>
          </p:cNvSpPr>
          <p:nvPr/>
        </p:nvSpPr>
        <p:spPr bwMode="auto">
          <a:xfrm>
            <a:off x="2143125" y="279400"/>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130" name="Line 289"/>
          <p:cNvSpPr>
            <a:spLocks noChangeShapeType="1"/>
          </p:cNvSpPr>
          <p:nvPr/>
        </p:nvSpPr>
        <p:spPr bwMode="auto">
          <a:xfrm>
            <a:off x="2143125" y="604578"/>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31" name="Line 290"/>
          <p:cNvSpPr>
            <a:spLocks noChangeShapeType="1"/>
          </p:cNvSpPr>
          <p:nvPr/>
        </p:nvSpPr>
        <p:spPr bwMode="auto">
          <a:xfrm>
            <a:off x="2143125" y="931680"/>
            <a:ext cx="0" cy="325180"/>
          </a:xfrm>
          <a:prstGeom prst="line">
            <a:avLst/>
          </a:prstGeom>
          <a:noFill/>
          <a:ln w="28575" cap="sq">
            <a:noFill/>
            <a:round/>
            <a:headEnd/>
            <a:tailEnd/>
          </a:ln>
          <a:effectLst/>
        </p:spPr>
        <p:txBody>
          <a:bodyPr anchor="b">
            <a:prstTxWarp prst="textNoShape">
              <a:avLst/>
            </a:prstTxWarp>
          </a:bodyPr>
          <a:lstStyle/>
          <a:p>
            <a:endParaRPr lang="en-US"/>
          </a:p>
        </p:txBody>
      </p:sp>
      <p:sp>
        <p:nvSpPr>
          <p:cNvPr id="132" name="Line 291"/>
          <p:cNvSpPr>
            <a:spLocks noChangeShapeType="1"/>
          </p:cNvSpPr>
          <p:nvPr/>
        </p:nvSpPr>
        <p:spPr bwMode="auto">
          <a:xfrm>
            <a:off x="2143125" y="1256860"/>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33" name="Line 292"/>
          <p:cNvSpPr>
            <a:spLocks noChangeShapeType="1"/>
          </p:cNvSpPr>
          <p:nvPr/>
        </p:nvSpPr>
        <p:spPr bwMode="auto">
          <a:xfrm>
            <a:off x="2143125" y="1583962"/>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134" name="Line 293"/>
          <p:cNvSpPr>
            <a:spLocks noChangeShapeType="1"/>
          </p:cNvSpPr>
          <p:nvPr/>
        </p:nvSpPr>
        <p:spPr bwMode="auto">
          <a:xfrm>
            <a:off x="2143125" y="1909140"/>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35" name="Line 294"/>
          <p:cNvSpPr>
            <a:spLocks noChangeShapeType="1"/>
          </p:cNvSpPr>
          <p:nvPr/>
        </p:nvSpPr>
        <p:spPr bwMode="auto">
          <a:xfrm>
            <a:off x="2143125" y="2236244"/>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36" name="Line 295"/>
          <p:cNvSpPr>
            <a:spLocks noChangeShapeType="1"/>
          </p:cNvSpPr>
          <p:nvPr/>
        </p:nvSpPr>
        <p:spPr bwMode="auto">
          <a:xfrm>
            <a:off x="2143125" y="2563346"/>
            <a:ext cx="0" cy="325180"/>
          </a:xfrm>
          <a:prstGeom prst="line">
            <a:avLst/>
          </a:prstGeom>
          <a:noFill/>
          <a:ln w="28575" cap="sq">
            <a:noFill/>
            <a:round/>
            <a:headEnd/>
            <a:tailEnd/>
          </a:ln>
          <a:effectLst/>
        </p:spPr>
        <p:txBody>
          <a:bodyPr anchor="b">
            <a:prstTxWarp prst="textNoShape">
              <a:avLst/>
            </a:prstTxWarp>
          </a:bodyPr>
          <a:lstStyle/>
          <a:p>
            <a:endParaRPr lang="en-US"/>
          </a:p>
        </p:txBody>
      </p:sp>
      <p:sp>
        <p:nvSpPr>
          <p:cNvPr id="137" name="Rectangle 336"/>
          <p:cNvSpPr>
            <a:spLocks noChangeArrowheads="1"/>
          </p:cNvSpPr>
          <p:nvPr/>
        </p:nvSpPr>
        <p:spPr bwMode="auto">
          <a:xfrm>
            <a:off x="2484438" y="4073791"/>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38" name="Rectangle 343"/>
          <p:cNvSpPr>
            <a:spLocks noChangeArrowheads="1"/>
          </p:cNvSpPr>
          <p:nvPr/>
        </p:nvSpPr>
        <p:spPr bwMode="auto">
          <a:xfrm>
            <a:off x="2484438" y="3746689"/>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39" name="Rectangle 350"/>
          <p:cNvSpPr>
            <a:spLocks noChangeArrowheads="1"/>
          </p:cNvSpPr>
          <p:nvPr/>
        </p:nvSpPr>
        <p:spPr bwMode="auto">
          <a:xfrm>
            <a:off x="2484438" y="3419586"/>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0" name="Rectangle 357"/>
          <p:cNvSpPr>
            <a:spLocks noChangeArrowheads="1"/>
          </p:cNvSpPr>
          <p:nvPr/>
        </p:nvSpPr>
        <p:spPr bwMode="auto">
          <a:xfrm>
            <a:off x="2484438" y="3094408"/>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1" name="Rectangle 364"/>
          <p:cNvSpPr>
            <a:spLocks noChangeArrowheads="1"/>
          </p:cNvSpPr>
          <p:nvPr/>
        </p:nvSpPr>
        <p:spPr bwMode="auto">
          <a:xfrm>
            <a:off x="2484438" y="2769230"/>
            <a:ext cx="515937" cy="325178"/>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2" name="Rectangle 371"/>
          <p:cNvSpPr>
            <a:spLocks noChangeArrowheads="1"/>
          </p:cNvSpPr>
          <p:nvPr/>
        </p:nvSpPr>
        <p:spPr bwMode="auto">
          <a:xfrm>
            <a:off x="2484438" y="2442126"/>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3" name="Rectangle 378"/>
          <p:cNvSpPr>
            <a:spLocks noChangeArrowheads="1"/>
          </p:cNvSpPr>
          <p:nvPr/>
        </p:nvSpPr>
        <p:spPr bwMode="auto">
          <a:xfrm>
            <a:off x="2484438" y="5705457"/>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4" name="Rectangle 385"/>
          <p:cNvSpPr>
            <a:spLocks noChangeArrowheads="1"/>
          </p:cNvSpPr>
          <p:nvPr/>
        </p:nvSpPr>
        <p:spPr bwMode="auto">
          <a:xfrm>
            <a:off x="2484438" y="5380278"/>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5" name="Rectangle 392"/>
          <p:cNvSpPr>
            <a:spLocks noChangeArrowheads="1"/>
          </p:cNvSpPr>
          <p:nvPr/>
        </p:nvSpPr>
        <p:spPr bwMode="auto">
          <a:xfrm>
            <a:off x="2484438" y="5053175"/>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6" name="Rectangle 399"/>
          <p:cNvSpPr>
            <a:spLocks noChangeArrowheads="1"/>
          </p:cNvSpPr>
          <p:nvPr/>
        </p:nvSpPr>
        <p:spPr bwMode="auto">
          <a:xfrm>
            <a:off x="2484438" y="4727997"/>
            <a:ext cx="515937" cy="325178"/>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7" name="Rectangle 406"/>
          <p:cNvSpPr>
            <a:spLocks noChangeArrowheads="1"/>
          </p:cNvSpPr>
          <p:nvPr/>
        </p:nvSpPr>
        <p:spPr bwMode="auto">
          <a:xfrm>
            <a:off x="2484438" y="4400895"/>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8" name="Rectangle 413"/>
          <p:cNvSpPr>
            <a:spLocks noChangeArrowheads="1"/>
          </p:cNvSpPr>
          <p:nvPr/>
        </p:nvSpPr>
        <p:spPr bwMode="auto">
          <a:xfrm>
            <a:off x="2484438" y="2115024"/>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49" name="Rectangle 420"/>
          <p:cNvSpPr>
            <a:spLocks noChangeArrowheads="1"/>
          </p:cNvSpPr>
          <p:nvPr/>
        </p:nvSpPr>
        <p:spPr bwMode="auto">
          <a:xfrm>
            <a:off x="2484438" y="1789844"/>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50" name="Rectangle 427"/>
          <p:cNvSpPr>
            <a:spLocks noChangeArrowheads="1"/>
          </p:cNvSpPr>
          <p:nvPr/>
        </p:nvSpPr>
        <p:spPr bwMode="auto">
          <a:xfrm>
            <a:off x="2484438" y="1462742"/>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51" name="Rectangle 434"/>
          <p:cNvSpPr>
            <a:spLocks noChangeArrowheads="1"/>
          </p:cNvSpPr>
          <p:nvPr/>
        </p:nvSpPr>
        <p:spPr bwMode="auto">
          <a:xfrm>
            <a:off x="2484438" y="1137564"/>
            <a:ext cx="515937" cy="325178"/>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52" name="Rectangle 441"/>
          <p:cNvSpPr>
            <a:spLocks noChangeArrowheads="1"/>
          </p:cNvSpPr>
          <p:nvPr/>
        </p:nvSpPr>
        <p:spPr bwMode="auto">
          <a:xfrm>
            <a:off x="2484438" y="810462"/>
            <a:ext cx="515937" cy="327102"/>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53" name="Rectangle 448"/>
          <p:cNvSpPr>
            <a:spLocks noChangeArrowheads="1"/>
          </p:cNvSpPr>
          <p:nvPr/>
        </p:nvSpPr>
        <p:spPr bwMode="auto">
          <a:xfrm>
            <a:off x="2484438" y="485282"/>
            <a:ext cx="515937" cy="325180"/>
          </a:xfrm>
          <a:prstGeom prst="rect">
            <a:avLst/>
          </a:prstGeom>
          <a:noFill/>
          <a:ln w="9525">
            <a:noFill/>
            <a:miter lim="800000"/>
            <a:headEnd/>
            <a:tailEnd/>
          </a:ln>
          <a:effectLst/>
        </p:spPr>
        <p:txBody>
          <a:bodyPr anchor="b">
            <a:prstTxWarp prst="textNoShape">
              <a:avLst/>
            </a:prstTxWarp>
          </a:bodyPr>
          <a:lstStyle/>
          <a:p>
            <a:pPr>
              <a:spcBef>
                <a:spcPct val="20000"/>
              </a:spcBef>
            </a:pPr>
            <a:endParaRPr lang="en-US" sz="700"/>
          </a:p>
        </p:txBody>
      </p:sp>
      <p:sp>
        <p:nvSpPr>
          <p:cNvPr id="168" name="Line 531"/>
          <p:cNvSpPr>
            <a:spLocks noChangeShapeType="1"/>
          </p:cNvSpPr>
          <p:nvPr/>
        </p:nvSpPr>
        <p:spPr bwMode="auto">
          <a:xfrm>
            <a:off x="2484438" y="306338"/>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69" name="Line 532"/>
          <p:cNvSpPr>
            <a:spLocks noChangeShapeType="1"/>
          </p:cNvSpPr>
          <p:nvPr/>
        </p:nvSpPr>
        <p:spPr bwMode="auto">
          <a:xfrm>
            <a:off x="2484438" y="633440"/>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170" name="Line 533"/>
          <p:cNvSpPr>
            <a:spLocks noChangeShapeType="1"/>
          </p:cNvSpPr>
          <p:nvPr/>
        </p:nvSpPr>
        <p:spPr bwMode="auto">
          <a:xfrm>
            <a:off x="2484438" y="958618"/>
            <a:ext cx="0" cy="325180"/>
          </a:xfrm>
          <a:prstGeom prst="line">
            <a:avLst/>
          </a:prstGeom>
          <a:noFill/>
          <a:ln w="28575" cap="sq">
            <a:noFill/>
            <a:round/>
            <a:headEnd/>
            <a:tailEnd/>
          </a:ln>
          <a:effectLst/>
        </p:spPr>
        <p:txBody>
          <a:bodyPr anchor="b">
            <a:prstTxWarp prst="textNoShape">
              <a:avLst/>
            </a:prstTxWarp>
          </a:bodyPr>
          <a:lstStyle/>
          <a:p>
            <a:endParaRPr lang="en-US"/>
          </a:p>
        </p:txBody>
      </p:sp>
      <p:sp>
        <p:nvSpPr>
          <p:cNvPr id="171" name="Line 534"/>
          <p:cNvSpPr>
            <a:spLocks noChangeShapeType="1"/>
          </p:cNvSpPr>
          <p:nvPr/>
        </p:nvSpPr>
        <p:spPr bwMode="auto">
          <a:xfrm>
            <a:off x="2484438" y="1283798"/>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72" name="Line 535"/>
          <p:cNvSpPr>
            <a:spLocks noChangeShapeType="1"/>
          </p:cNvSpPr>
          <p:nvPr/>
        </p:nvSpPr>
        <p:spPr bwMode="auto">
          <a:xfrm>
            <a:off x="2484438" y="1610900"/>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73" name="Line 536"/>
          <p:cNvSpPr>
            <a:spLocks noChangeShapeType="1"/>
          </p:cNvSpPr>
          <p:nvPr/>
        </p:nvSpPr>
        <p:spPr bwMode="auto">
          <a:xfrm>
            <a:off x="2484438" y="1938004"/>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174" name="Line 537"/>
          <p:cNvSpPr>
            <a:spLocks noChangeShapeType="1"/>
          </p:cNvSpPr>
          <p:nvPr/>
        </p:nvSpPr>
        <p:spPr bwMode="auto">
          <a:xfrm>
            <a:off x="2484438" y="2263182"/>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75" name="Line 538"/>
          <p:cNvSpPr>
            <a:spLocks noChangeShapeType="1"/>
          </p:cNvSpPr>
          <p:nvPr/>
        </p:nvSpPr>
        <p:spPr bwMode="auto">
          <a:xfrm>
            <a:off x="2484438" y="2590284"/>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76" name="Line 539"/>
          <p:cNvSpPr>
            <a:spLocks noChangeShapeType="1"/>
          </p:cNvSpPr>
          <p:nvPr/>
        </p:nvSpPr>
        <p:spPr bwMode="auto">
          <a:xfrm>
            <a:off x="2540000" y="2917388"/>
            <a:ext cx="0" cy="325180"/>
          </a:xfrm>
          <a:prstGeom prst="line">
            <a:avLst/>
          </a:prstGeom>
          <a:noFill/>
          <a:ln w="28575" cap="sq">
            <a:noFill/>
            <a:round/>
            <a:headEnd/>
            <a:tailEnd/>
          </a:ln>
          <a:effectLst/>
        </p:spPr>
        <p:txBody>
          <a:bodyPr anchor="b">
            <a:prstTxWarp prst="textNoShape">
              <a:avLst/>
            </a:prstTxWarp>
          </a:bodyPr>
          <a:lstStyle/>
          <a:p>
            <a:endParaRPr lang="en-US"/>
          </a:p>
        </p:txBody>
      </p:sp>
      <p:sp>
        <p:nvSpPr>
          <p:cNvPr id="177" name="Line 540"/>
          <p:cNvSpPr>
            <a:spLocks noChangeShapeType="1"/>
          </p:cNvSpPr>
          <p:nvPr/>
        </p:nvSpPr>
        <p:spPr bwMode="auto">
          <a:xfrm>
            <a:off x="2540000" y="3242566"/>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178" name="Line 541"/>
          <p:cNvSpPr>
            <a:spLocks noChangeShapeType="1"/>
          </p:cNvSpPr>
          <p:nvPr/>
        </p:nvSpPr>
        <p:spPr bwMode="auto">
          <a:xfrm>
            <a:off x="2540000" y="3567744"/>
            <a:ext cx="0" cy="329028"/>
          </a:xfrm>
          <a:prstGeom prst="line">
            <a:avLst/>
          </a:prstGeom>
          <a:noFill/>
          <a:ln w="28575" cap="sq">
            <a:noFill/>
            <a:round/>
            <a:headEnd/>
            <a:tailEnd/>
          </a:ln>
          <a:effectLst/>
        </p:spPr>
        <p:txBody>
          <a:bodyPr anchor="b">
            <a:prstTxWarp prst="textNoShape">
              <a:avLst/>
            </a:prstTxWarp>
          </a:bodyPr>
          <a:lstStyle/>
          <a:p>
            <a:endParaRPr lang="en-US"/>
          </a:p>
        </p:txBody>
      </p:sp>
      <p:sp>
        <p:nvSpPr>
          <p:cNvPr id="179" name="Line 542"/>
          <p:cNvSpPr>
            <a:spLocks noChangeShapeType="1"/>
          </p:cNvSpPr>
          <p:nvPr/>
        </p:nvSpPr>
        <p:spPr bwMode="auto">
          <a:xfrm>
            <a:off x="2540000" y="3896772"/>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180" name="Line 543"/>
          <p:cNvSpPr>
            <a:spLocks noChangeShapeType="1"/>
          </p:cNvSpPr>
          <p:nvPr/>
        </p:nvSpPr>
        <p:spPr bwMode="auto">
          <a:xfrm>
            <a:off x="2540000" y="4221950"/>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81" name="Line 544"/>
          <p:cNvSpPr>
            <a:spLocks noChangeShapeType="1"/>
          </p:cNvSpPr>
          <p:nvPr/>
        </p:nvSpPr>
        <p:spPr bwMode="auto">
          <a:xfrm>
            <a:off x="2540000" y="4549052"/>
            <a:ext cx="0" cy="327102"/>
          </a:xfrm>
          <a:prstGeom prst="line">
            <a:avLst/>
          </a:prstGeom>
          <a:noFill/>
          <a:ln w="28575" cap="sq">
            <a:noFill/>
            <a:round/>
            <a:headEnd/>
            <a:tailEnd/>
          </a:ln>
          <a:effectLst/>
        </p:spPr>
        <p:txBody>
          <a:bodyPr anchor="b">
            <a:prstTxWarp prst="textNoShape">
              <a:avLst/>
            </a:prstTxWarp>
          </a:bodyPr>
          <a:lstStyle/>
          <a:p>
            <a:endParaRPr lang="en-US"/>
          </a:p>
        </p:txBody>
      </p:sp>
      <p:sp>
        <p:nvSpPr>
          <p:cNvPr id="182" name="Line 545"/>
          <p:cNvSpPr>
            <a:spLocks noChangeShapeType="1"/>
          </p:cNvSpPr>
          <p:nvPr/>
        </p:nvSpPr>
        <p:spPr bwMode="auto">
          <a:xfrm>
            <a:off x="2540000" y="4876155"/>
            <a:ext cx="0" cy="325180"/>
          </a:xfrm>
          <a:prstGeom prst="line">
            <a:avLst/>
          </a:prstGeom>
          <a:noFill/>
          <a:ln w="28575" cap="sq">
            <a:noFill/>
            <a:round/>
            <a:headEnd/>
            <a:tailEnd/>
          </a:ln>
          <a:effectLst/>
        </p:spPr>
        <p:txBody>
          <a:bodyPr anchor="b">
            <a:prstTxWarp prst="textNoShape">
              <a:avLst/>
            </a:prstTxWarp>
          </a:bodyPr>
          <a:lstStyle/>
          <a:p>
            <a:endParaRPr lang="en-US"/>
          </a:p>
        </p:txBody>
      </p:sp>
      <p:sp>
        <p:nvSpPr>
          <p:cNvPr id="183" name="Line 546"/>
          <p:cNvSpPr>
            <a:spLocks noChangeShapeType="1"/>
          </p:cNvSpPr>
          <p:nvPr/>
        </p:nvSpPr>
        <p:spPr bwMode="auto">
          <a:xfrm>
            <a:off x="2540000" y="5201333"/>
            <a:ext cx="0" cy="325178"/>
          </a:xfrm>
          <a:prstGeom prst="line">
            <a:avLst/>
          </a:prstGeom>
          <a:noFill/>
          <a:ln w="28575" cap="sq">
            <a:noFill/>
            <a:round/>
            <a:headEnd/>
            <a:tailEnd/>
          </a:ln>
          <a:effectLst/>
        </p:spPr>
        <p:txBody>
          <a:bodyPr anchor="b">
            <a:prstTxWarp prst="textNoShape">
              <a:avLst/>
            </a:prstTxWarp>
          </a:bodyPr>
          <a:lstStyle/>
          <a:p>
            <a:endParaRPr lang="en-US"/>
          </a:p>
        </p:txBody>
      </p:sp>
      <p:sp>
        <p:nvSpPr>
          <p:cNvPr id="231" name="Line 765"/>
          <p:cNvSpPr>
            <a:spLocks noChangeShapeType="1"/>
          </p:cNvSpPr>
          <p:nvPr/>
        </p:nvSpPr>
        <p:spPr bwMode="auto">
          <a:xfrm>
            <a:off x="2466975" y="6190340"/>
            <a:ext cx="5545138" cy="0"/>
          </a:xfrm>
          <a:prstGeom prst="line">
            <a:avLst/>
          </a:prstGeom>
          <a:noFill/>
          <a:ln w="12700">
            <a:solidFill>
              <a:schemeClr val="tx1"/>
            </a:solidFill>
            <a:round/>
            <a:headEnd/>
            <a:tailEnd/>
          </a:ln>
          <a:effectLst/>
        </p:spPr>
        <p:txBody>
          <a:bodyPr anchor="b">
            <a:prstTxWarp prst="textNoShape">
              <a:avLst/>
            </a:prstTxWarp>
          </a:bodyPr>
          <a:lstStyle/>
          <a:p>
            <a:endParaRPr lang="en-US"/>
          </a:p>
        </p:txBody>
      </p:sp>
      <p:sp>
        <p:nvSpPr>
          <p:cNvPr id="232" name="Rectangle 766"/>
          <p:cNvSpPr>
            <a:spLocks noChangeArrowheads="1"/>
          </p:cNvSpPr>
          <p:nvPr/>
        </p:nvSpPr>
        <p:spPr bwMode="auto">
          <a:xfrm>
            <a:off x="2203450" y="5980608"/>
            <a:ext cx="515938" cy="325180"/>
          </a:xfrm>
          <a:prstGeom prst="rect">
            <a:avLst/>
          </a:prstGeom>
          <a:noFill/>
          <a:ln w="9525">
            <a:noFill/>
            <a:miter lim="800000"/>
            <a:headEnd/>
            <a:tailEnd/>
          </a:ln>
          <a:effectLst/>
        </p:spPr>
        <p:txBody>
          <a:bodyPr anchor="b">
            <a:prstTxWarp prst="textNoShape">
              <a:avLst/>
            </a:prstTxWarp>
          </a:bodyPr>
          <a:lstStyle/>
          <a:p>
            <a:pPr>
              <a:spcBef>
                <a:spcPct val="20000"/>
              </a:spcBef>
            </a:pPr>
            <a:r>
              <a:rPr lang="en-US" sz="900">
                <a:latin typeface="Myriad Pro Light" pitchFamily="34" charset="0"/>
              </a:rPr>
              <a:t>0</a:t>
            </a:r>
          </a:p>
        </p:txBody>
      </p:sp>
      <p:cxnSp>
        <p:nvCxnSpPr>
          <p:cNvPr id="237" name="Straight Connector 236"/>
          <p:cNvCxnSpPr>
            <a:endCxn id="231" idx="1"/>
          </p:cNvCxnSpPr>
          <p:nvPr/>
        </p:nvCxnSpPr>
        <p:spPr>
          <a:xfrm>
            <a:off x="2971800" y="1752600"/>
            <a:ext cx="5040313" cy="4437740"/>
          </a:xfrm>
          <a:prstGeom prst="line">
            <a:avLst/>
          </a:prstGeom>
          <a:ln w="38100" cmpd="sng">
            <a:solidFill>
              <a:srgbClr val="0000FF"/>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2981325" y="1771650"/>
            <a:ext cx="1273175" cy="527050"/>
          </a:xfrm>
          <a:prstGeom prst="line">
            <a:avLst/>
          </a:prstGeom>
          <a:ln w="38100" cmpd="sng">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a:stCxn id="189" idx="5"/>
            <a:endCxn id="190" idx="5"/>
          </p:cNvCxnSpPr>
          <p:nvPr/>
        </p:nvCxnSpPr>
        <p:spPr>
          <a:xfrm rot="16200000" flipH="1">
            <a:off x="4417331" y="2215993"/>
            <a:ext cx="980021" cy="1220258"/>
          </a:xfrm>
          <a:prstGeom prst="line">
            <a:avLst/>
          </a:prstGeom>
          <a:ln w="38100" cmpd="sng">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rot="16200000" flipH="1">
            <a:off x="4980670" y="3737129"/>
            <a:ext cx="2308604" cy="1342342"/>
          </a:xfrm>
          <a:prstGeom prst="line">
            <a:avLst/>
          </a:prstGeom>
          <a:ln w="38100" cmpd="sng">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91" idx="5"/>
          </p:cNvCxnSpPr>
          <p:nvPr/>
        </p:nvCxnSpPr>
        <p:spPr>
          <a:xfrm rot="16200000" flipH="1">
            <a:off x="7095446" y="5270876"/>
            <a:ext cx="652615" cy="1209299"/>
          </a:xfrm>
          <a:prstGeom prst="line">
            <a:avLst/>
          </a:prstGeom>
          <a:ln w="38100" cmpd="sng">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sp>
        <p:nvSpPr>
          <p:cNvPr id="189" name="Oval 188"/>
          <p:cNvSpPr/>
          <p:nvPr/>
        </p:nvSpPr>
        <p:spPr>
          <a:xfrm>
            <a:off x="4206880" y="2245780"/>
            <a:ext cx="105830" cy="10583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5427138" y="3225801"/>
            <a:ext cx="105830" cy="10583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p:cNvSpPr/>
          <p:nvPr/>
        </p:nvSpPr>
        <p:spPr>
          <a:xfrm>
            <a:off x="6726772" y="5458887"/>
            <a:ext cx="105830" cy="10583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p:cNvSpPr/>
          <p:nvPr/>
        </p:nvSpPr>
        <p:spPr>
          <a:xfrm>
            <a:off x="7967138" y="6125635"/>
            <a:ext cx="105830" cy="10583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Text Box 245"/>
          <p:cNvSpPr txBox="1">
            <a:spLocks noChangeArrowheads="1"/>
          </p:cNvSpPr>
          <p:nvPr/>
        </p:nvSpPr>
        <p:spPr bwMode="auto">
          <a:xfrm>
            <a:off x="7621588" y="6265778"/>
            <a:ext cx="800219" cy="400110"/>
          </a:xfrm>
          <a:prstGeom prst="rect">
            <a:avLst/>
          </a:prstGeom>
          <a:noFill/>
          <a:ln w="9525">
            <a:noFill/>
            <a:miter lim="800000"/>
            <a:headEnd/>
            <a:tailEnd/>
          </a:ln>
          <a:effectLst/>
        </p:spPr>
        <p:txBody>
          <a:bodyPr wrap="none">
            <a:prstTxWarp prst="textNoShape">
              <a:avLst/>
            </a:prstTxWarp>
            <a:spAutoFit/>
          </a:bodyPr>
          <a:lstStyle/>
          <a:p>
            <a:r>
              <a:rPr lang="en-US" sz="2000">
                <a:latin typeface="Myriad Pro Light" pitchFamily="34" charset="0"/>
              </a:rPr>
              <a:t>Day 4</a:t>
            </a:r>
          </a:p>
        </p:txBody>
      </p:sp>
      <p:sp>
        <p:nvSpPr>
          <p:cNvPr id="165" name="Oval 164"/>
          <p:cNvSpPr/>
          <p:nvPr/>
        </p:nvSpPr>
        <p:spPr>
          <a:xfrm>
            <a:off x="2936880" y="1712380"/>
            <a:ext cx="105830" cy="10583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P spid="190" grpId="0" animBg="1"/>
      <p:bldP spid="191" grpId="0" animBg="1"/>
      <p:bldP spid="192" grpId="0" animBg="1"/>
    </p:bld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eview.jpg"/>
          <p:cNvPicPr>
            <a:picLocks noChangeAspect="1"/>
          </p:cNvPicPr>
          <p:nvPr/>
        </p:nvPicPr>
        <p:blipFill>
          <a:blip r:embed="rId2"/>
          <a:stretch>
            <a:fillRect/>
          </a:stretch>
        </p:blipFill>
        <p:spPr>
          <a:xfrm>
            <a:off x="7635240" y="3394075"/>
            <a:ext cx="1416050" cy="679450"/>
          </a:xfrm>
          <a:prstGeom prst="rect">
            <a:avLst/>
          </a:prstGeom>
          <a:effectLst/>
        </p:spPr>
      </p:pic>
      <p:pic>
        <p:nvPicPr>
          <p:cNvPr id="5" name="Picture 4" descr="team.jpg"/>
          <p:cNvPicPr>
            <a:picLocks noChangeAspect="1"/>
          </p:cNvPicPr>
          <p:nvPr/>
        </p:nvPicPr>
        <p:blipFill>
          <a:blip r:embed="rId3"/>
          <a:stretch>
            <a:fillRect/>
          </a:stretch>
        </p:blipFill>
        <p:spPr>
          <a:xfrm>
            <a:off x="7588251" y="5708650"/>
            <a:ext cx="1374775" cy="628650"/>
          </a:xfrm>
          <a:prstGeom prst="rect">
            <a:avLst/>
          </a:prstGeom>
          <a:effectLst/>
        </p:spPr>
      </p:pic>
      <p:sp>
        <p:nvSpPr>
          <p:cNvPr id="6" name="Right Arrow 5"/>
          <p:cNvSpPr/>
          <p:nvPr/>
        </p:nvSpPr>
        <p:spPr>
          <a:xfrm>
            <a:off x="5232390" y="4439708"/>
            <a:ext cx="2501900" cy="583142"/>
          </a:xfrm>
          <a:prstGeom prst="rightArrow">
            <a:avLst>
              <a:gd name="adj1" fmla="val 54556"/>
              <a:gd name="adj2" fmla="val 6451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7" name="Circular Arrow 6"/>
          <p:cNvSpPr/>
          <p:nvPr/>
        </p:nvSpPr>
        <p:spPr>
          <a:xfrm flipH="1">
            <a:off x="4427220" y="2245995"/>
            <a:ext cx="2938780" cy="2938780"/>
          </a:xfrm>
          <a:prstGeom prst="circularArrow">
            <a:avLst>
              <a:gd name="adj1" fmla="val 11156"/>
              <a:gd name="adj2" fmla="val 1142319"/>
              <a:gd name="adj3" fmla="val 1881005"/>
              <a:gd name="adj4" fmla="val 5465592"/>
              <a:gd name="adj5" fmla="val 1196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 name="Rectangle 6"/>
          <p:cNvSpPr>
            <a:spLocks noChangeArrowheads="1"/>
          </p:cNvSpPr>
          <p:nvPr/>
        </p:nvSpPr>
        <p:spPr bwMode="auto">
          <a:xfrm>
            <a:off x="4654550" y="4565650"/>
            <a:ext cx="1203325" cy="327025"/>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600">
              <a:latin typeface="Gill Sans"/>
            </a:endParaRPr>
          </a:p>
        </p:txBody>
      </p:sp>
      <p:sp>
        <p:nvSpPr>
          <p:cNvPr id="10" name="Text Box 7"/>
          <p:cNvSpPr txBox="1">
            <a:spLocks noChangeArrowheads="1"/>
          </p:cNvSpPr>
          <p:nvPr/>
        </p:nvSpPr>
        <p:spPr bwMode="auto">
          <a:xfrm>
            <a:off x="5051060" y="3079750"/>
            <a:ext cx="1553029" cy="892552"/>
          </a:xfrm>
          <a:prstGeom prst="rect">
            <a:avLst/>
          </a:prstGeom>
          <a:noFill/>
          <a:ln w="9525">
            <a:noFill/>
            <a:miter lim="800000"/>
            <a:headEnd/>
            <a:tailEnd/>
          </a:ln>
          <a:effectLst/>
        </p:spPr>
        <p:txBody>
          <a:bodyPr wrap="none">
            <a:prstTxWarp prst="textNoShape">
              <a:avLst/>
            </a:prstTxWarp>
            <a:spAutoFit/>
          </a:bodyPr>
          <a:lstStyle/>
          <a:p>
            <a:pPr algn="ctr"/>
            <a:r>
              <a:rPr lang="en-US" sz="3600">
                <a:solidFill>
                  <a:schemeClr val="bg1"/>
                </a:solidFill>
                <a:latin typeface="Gill Sans"/>
              </a:rPr>
              <a:t>Sprint</a:t>
            </a:r>
          </a:p>
          <a:p>
            <a:pPr algn="ctr"/>
            <a:r>
              <a:rPr lang="en-US" sz="1600">
                <a:solidFill>
                  <a:schemeClr val="bg1"/>
                </a:solidFill>
                <a:latin typeface="Gill Sans"/>
              </a:rPr>
              <a:t>4 Weeks or Less</a:t>
            </a:r>
          </a:p>
        </p:txBody>
      </p:sp>
      <p:sp>
        <p:nvSpPr>
          <p:cNvPr id="11" name="AutoShape 11"/>
          <p:cNvSpPr>
            <a:spLocks noChangeArrowheads="1"/>
          </p:cNvSpPr>
          <p:nvPr/>
        </p:nvSpPr>
        <p:spPr bwMode="auto">
          <a:xfrm>
            <a:off x="7912100" y="4473575"/>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00">
              <a:latin typeface="Gill Sans"/>
            </a:endParaRPr>
          </a:p>
        </p:txBody>
      </p:sp>
      <p:sp>
        <p:nvSpPr>
          <p:cNvPr id="12" name="Text Box 12"/>
          <p:cNvSpPr txBox="1">
            <a:spLocks noChangeArrowheads="1"/>
          </p:cNvSpPr>
          <p:nvPr/>
        </p:nvSpPr>
        <p:spPr bwMode="auto">
          <a:xfrm>
            <a:off x="7302500" y="5022850"/>
            <a:ext cx="1955800" cy="533052"/>
          </a:xfrm>
          <a:prstGeom prst="rect">
            <a:avLst/>
          </a:prstGeom>
          <a:noFill/>
          <a:ln w="31750">
            <a:noFill/>
            <a:miter lim="800000"/>
            <a:headEnd/>
            <a:tailEnd/>
          </a:ln>
          <a:effectLst/>
        </p:spPr>
        <p:txBody>
          <a:bodyPr wrap="square">
            <a:prstTxWarp prst="textNoShape">
              <a:avLst/>
            </a:prstTxWarp>
            <a:spAutoFit/>
          </a:bodyPr>
          <a:lstStyle/>
          <a:p>
            <a:pPr algn="ctr">
              <a:lnSpc>
                <a:spcPts val="1680"/>
              </a:lnSpc>
            </a:pPr>
            <a:r>
              <a:rPr lang="en-US" sz="1600">
                <a:solidFill>
                  <a:schemeClr val="bg1"/>
                </a:solidFill>
                <a:latin typeface="Gill Sans"/>
              </a:rPr>
              <a:t>Potentially Shippable Product Increment</a:t>
            </a:r>
          </a:p>
        </p:txBody>
      </p:sp>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sp>
        <p:nvSpPr>
          <p:cNvPr id="14" name="Text Box 80"/>
          <p:cNvSpPr txBox="1">
            <a:spLocks noChangeArrowheads="1"/>
          </p:cNvSpPr>
          <p:nvPr/>
        </p:nvSpPr>
        <p:spPr bwMode="auto">
          <a:xfrm>
            <a:off x="7967877" y="3970338"/>
            <a:ext cx="88663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Review</a:t>
            </a:r>
            <a:endParaRPr lang="en-US" i="1">
              <a:solidFill>
                <a:schemeClr val="bg1"/>
              </a:solidFill>
              <a:latin typeface="Gill Sans"/>
            </a:endParaRPr>
          </a:p>
        </p:txBody>
      </p:sp>
      <p:sp>
        <p:nvSpPr>
          <p:cNvPr id="28" name="Rectangle 227"/>
          <p:cNvSpPr>
            <a:spLocks noChangeArrowheads="1"/>
          </p:cNvSpPr>
          <p:nvPr/>
        </p:nvSpPr>
        <p:spPr bwMode="auto">
          <a:xfrm>
            <a:off x="4978400" y="5022850"/>
            <a:ext cx="1905000" cy="609600"/>
          </a:xfrm>
          <a:prstGeom prst="rect">
            <a:avLst/>
          </a:prstGeom>
          <a:noFill/>
          <a:ln w="9525">
            <a:noFill/>
            <a:miter lim="800000"/>
            <a:headEnd/>
            <a:tailEnd/>
          </a:ln>
          <a:effectLst/>
        </p:spPr>
        <p:txBody>
          <a:bodyPr wrap="none" anchor="ctr">
            <a:prstTxWarp prst="textNoShape">
              <a:avLst/>
            </a:prstTxWarp>
          </a:bodyPr>
          <a:lstStyle/>
          <a:p>
            <a:pPr algn="ctr">
              <a:lnSpc>
                <a:spcPts val="1880"/>
              </a:lnSpc>
            </a:pPr>
            <a:r>
              <a:rPr lang="en-US" sz="2400">
                <a:solidFill>
                  <a:schemeClr val="bg1"/>
                </a:solidFill>
                <a:latin typeface="Gill Sans"/>
              </a:rPr>
              <a:t>No Changes</a:t>
            </a:r>
          </a:p>
          <a:p>
            <a:pPr algn="ctr">
              <a:lnSpc>
                <a:spcPts val="1880"/>
              </a:lnSpc>
            </a:pPr>
            <a:r>
              <a:rPr lang="en-US" sz="1600">
                <a:solidFill>
                  <a:schemeClr val="bg1"/>
                </a:solidFill>
                <a:latin typeface="Gill Sans"/>
              </a:rPr>
              <a:t>in Duration or Goal</a:t>
            </a:r>
          </a:p>
        </p:txBody>
      </p:sp>
      <p:grpSp>
        <p:nvGrpSpPr>
          <p:cNvPr id="2" name="Group 29"/>
          <p:cNvGrpSpPr/>
          <p:nvPr/>
        </p:nvGrpSpPr>
        <p:grpSpPr>
          <a:xfrm>
            <a:off x="7408332" y="1515531"/>
            <a:ext cx="307975" cy="304800"/>
            <a:chOff x="7086600" y="1092200"/>
            <a:chExt cx="307975" cy="304800"/>
          </a:xfrm>
          <a:effectLst/>
        </p:grpSpPr>
        <p:sp>
          <p:nvSpPr>
            <p:cNvPr id="31" name="Rectangle 232"/>
            <p:cNvSpPr>
              <a:spLocks noChangeArrowheads="1"/>
            </p:cNvSpPr>
            <p:nvPr/>
          </p:nvSpPr>
          <p:spPr bwMode="auto">
            <a:xfrm>
              <a:off x="7086600" y="1092200"/>
              <a:ext cx="3048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sz="1600" b="1">
                <a:solidFill>
                  <a:schemeClr val="bg1"/>
                </a:solidFill>
                <a:latin typeface="Gill Sans"/>
              </a:endParaRPr>
            </a:p>
          </p:txBody>
        </p:sp>
        <p:sp>
          <p:nvSpPr>
            <p:cNvPr id="32" name="Freeform 233"/>
            <p:cNvSpPr>
              <a:spLocks/>
            </p:cNvSpPr>
            <p:nvPr/>
          </p:nvSpPr>
          <p:spPr bwMode="auto">
            <a:xfrm>
              <a:off x="7089775" y="1119188"/>
              <a:ext cx="304800" cy="263525"/>
            </a:xfrm>
            <a:custGeom>
              <a:avLst/>
              <a:gdLst>
                <a:gd name="T0" fmla="*/ 0 w 192"/>
                <a:gd name="T1" fmla="*/ 0 h 166"/>
                <a:gd name="T2" fmla="*/ 15 w 192"/>
                <a:gd name="T3" fmla="*/ 19 h 166"/>
                <a:gd name="T4" fmla="*/ 24 w 192"/>
                <a:gd name="T5" fmla="*/ 48 h 166"/>
                <a:gd name="T6" fmla="*/ 72 w 192"/>
                <a:gd name="T7" fmla="*/ 69 h 166"/>
                <a:gd name="T8" fmla="*/ 94 w 192"/>
                <a:gd name="T9" fmla="*/ 99 h 166"/>
                <a:gd name="T10" fmla="*/ 153 w 192"/>
                <a:gd name="T11" fmla="*/ 120 h 166"/>
                <a:gd name="T12" fmla="*/ 171 w 192"/>
                <a:gd name="T13" fmla="*/ 153 h 166"/>
                <a:gd name="T14" fmla="*/ 192 w 192"/>
                <a:gd name="T15" fmla="*/ 166 h 16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66"/>
                <a:gd name="T26" fmla="*/ 192 w 19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66">
                  <a:moveTo>
                    <a:pt x="0" y="0"/>
                  </a:moveTo>
                  <a:lnTo>
                    <a:pt x="15" y="19"/>
                  </a:lnTo>
                  <a:lnTo>
                    <a:pt x="24" y="48"/>
                  </a:lnTo>
                  <a:lnTo>
                    <a:pt x="72" y="69"/>
                  </a:lnTo>
                  <a:lnTo>
                    <a:pt x="94" y="99"/>
                  </a:lnTo>
                  <a:lnTo>
                    <a:pt x="153" y="120"/>
                  </a:lnTo>
                  <a:lnTo>
                    <a:pt x="171" y="153"/>
                  </a:lnTo>
                  <a:lnTo>
                    <a:pt x="192" y="166"/>
                  </a:lnTo>
                </a:path>
              </a:pathLst>
            </a:custGeom>
            <a:noFill/>
            <a:ln w="9525">
              <a:solidFill>
                <a:schemeClr val="tx1"/>
              </a:solidFill>
              <a:round/>
              <a:headEnd/>
              <a:tailEnd/>
            </a:ln>
          </p:spPr>
          <p:txBody>
            <a:bodyPr>
              <a:prstTxWarp prst="textNoShape">
                <a:avLst/>
              </a:prstTxWarp>
            </a:bodyPr>
            <a:lstStyle/>
            <a:p>
              <a:endParaRPr lang="en-US" sz="1600">
                <a:latin typeface="Gill Sans"/>
              </a:endParaRPr>
            </a:p>
          </p:txBody>
        </p:sp>
      </p:grpSp>
      <p:sp>
        <p:nvSpPr>
          <p:cNvPr id="33" name="Text Box 299"/>
          <p:cNvSpPr txBox="1">
            <a:spLocks noChangeArrowheads="1"/>
          </p:cNvSpPr>
          <p:nvPr/>
        </p:nvSpPr>
        <p:spPr bwMode="auto">
          <a:xfrm>
            <a:off x="7525009" y="6237288"/>
            <a:ext cx="150564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Retrospective</a:t>
            </a:r>
            <a:endParaRPr lang="en-US" i="1">
              <a:solidFill>
                <a:schemeClr val="bg1"/>
              </a:solidFill>
              <a:latin typeface="Gill Sans"/>
            </a:endParaRPr>
          </a:p>
        </p:txBody>
      </p:sp>
      <p:pic>
        <p:nvPicPr>
          <p:cNvPr id="36" name="Picture 35"/>
          <p:cNvPicPr>
            <a:picLocks noChangeAspect="1"/>
          </p:cNvPicPr>
          <p:nvPr/>
        </p:nvPicPr>
        <p:blipFill>
          <a:blip r:embed="rId4"/>
          <a:stretch>
            <a:fillRect/>
          </a:stretch>
        </p:blipFill>
        <p:spPr>
          <a:xfrm>
            <a:off x="1000125" y="3378200"/>
            <a:ext cx="158750" cy="444500"/>
          </a:xfrm>
          <a:prstGeom prst="rect">
            <a:avLst/>
          </a:prstGeom>
          <a:effectLst/>
        </p:spPr>
      </p:pic>
      <p:grpSp>
        <p:nvGrpSpPr>
          <p:cNvPr id="3" name="Group 36"/>
          <p:cNvGrpSpPr/>
          <p:nvPr/>
        </p:nvGrpSpPr>
        <p:grpSpPr>
          <a:xfrm>
            <a:off x="2051051" y="3270250"/>
            <a:ext cx="1374775" cy="901145"/>
            <a:chOff x="2343151" y="3244850"/>
            <a:chExt cx="1374775" cy="901145"/>
          </a:xfrm>
          <a:effectLst/>
        </p:grpSpPr>
        <p:sp>
          <p:nvSpPr>
            <p:cNvPr id="38" name="Text Box 148"/>
            <p:cNvSpPr txBox="1">
              <a:spLocks noChangeArrowheads="1"/>
            </p:cNvSpPr>
            <p:nvPr/>
          </p:nvSpPr>
          <p:spPr bwMode="auto">
            <a:xfrm>
              <a:off x="2692005" y="37766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343151" y="3244850"/>
              <a:ext cx="1374775" cy="628650"/>
            </a:xfrm>
            <a:prstGeom prst="rect">
              <a:avLst/>
            </a:prstGeom>
          </p:spPr>
        </p:pic>
      </p:grpSp>
      <p:pic>
        <p:nvPicPr>
          <p:cNvPr id="43" name="Picture 42" descr="standup.jpg"/>
          <p:cNvPicPr>
            <a:picLocks noChangeAspect="1"/>
          </p:cNvPicPr>
          <p:nvPr/>
        </p:nvPicPr>
        <p:blipFill>
          <a:blip r:embed="rId5"/>
          <a:stretch>
            <a:fillRect/>
          </a:stretch>
        </p:blipFill>
        <p:spPr>
          <a:xfrm>
            <a:off x="7789332" y="1261531"/>
            <a:ext cx="787400" cy="800100"/>
          </a:xfrm>
          <a:prstGeom prst="rect">
            <a:avLst/>
          </a:prstGeom>
          <a:effectLst/>
        </p:spPr>
      </p:pic>
      <p:sp>
        <p:nvSpPr>
          <p:cNvPr id="44" name="Text Box 231"/>
          <p:cNvSpPr txBox="1">
            <a:spLocks noChangeArrowheads="1"/>
          </p:cNvSpPr>
          <p:nvPr/>
        </p:nvSpPr>
        <p:spPr bwMode="auto">
          <a:xfrm>
            <a:off x="7526274" y="2024588"/>
            <a:ext cx="1387945" cy="818600"/>
          </a:xfrm>
          <a:prstGeom prst="rect">
            <a:avLst/>
          </a:prstGeom>
          <a:noFill/>
          <a:ln w="31750">
            <a:noFill/>
            <a:miter lim="800000"/>
            <a:headEnd/>
            <a:tailEnd/>
          </a:ln>
          <a:effectLst/>
        </p:spPr>
        <p:txBody>
          <a:bodyPr wrap="none">
            <a:prstTxWarp prst="textNoShape">
              <a:avLst/>
            </a:prstTxWarp>
            <a:spAutoFit/>
          </a:bodyPr>
          <a:lstStyle/>
          <a:p>
            <a:pPr algn="ctr">
              <a:lnSpc>
                <a:spcPts val="1880"/>
              </a:lnSpc>
              <a:spcBef>
                <a:spcPct val="50000"/>
              </a:spcBef>
            </a:pPr>
            <a:r>
              <a:rPr lang="en-US" sz="1400">
                <a:solidFill>
                  <a:schemeClr val="bg1"/>
                </a:solidFill>
                <a:latin typeface="Gill Sans"/>
              </a:rPr>
              <a:t>Daily Scrum</a:t>
            </a:r>
            <a:br>
              <a:rPr lang="en-US" sz="1400">
                <a:solidFill>
                  <a:schemeClr val="bg1"/>
                </a:solidFill>
                <a:latin typeface="Gill Sans"/>
              </a:rPr>
            </a:br>
            <a:r>
              <a:rPr lang="en-US" sz="1400">
                <a:solidFill>
                  <a:schemeClr val="bg1"/>
                </a:solidFill>
                <a:latin typeface="Gill Sans"/>
              </a:rPr>
              <a:t>Meeting and</a:t>
            </a:r>
            <a:br>
              <a:rPr lang="en-US" sz="1400">
                <a:solidFill>
                  <a:schemeClr val="bg1"/>
                </a:solidFill>
                <a:latin typeface="Gill Sans"/>
              </a:rPr>
            </a:br>
            <a:r>
              <a:rPr lang="en-US" sz="1400">
                <a:solidFill>
                  <a:schemeClr val="bg1"/>
                </a:solidFill>
                <a:latin typeface="Gill Sans"/>
              </a:rPr>
              <a:t>Artifacts Update</a:t>
            </a:r>
          </a:p>
        </p:txBody>
      </p:sp>
      <p:sp>
        <p:nvSpPr>
          <p:cNvPr id="45" name="Circular Arrow 44"/>
          <p:cNvSpPr/>
          <p:nvPr/>
        </p:nvSpPr>
        <p:spPr>
          <a:xfrm rot="2401493">
            <a:off x="6352350" y="1859572"/>
            <a:ext cx="1192509" cy="1192509"/>
          </a:xfrm>
          <a:prstGeom prst="circularArrow">
            <a:avLst>
              <a:gd name="adj1" fmla="val 17412"/>
              <a:gd name="adj2" fmla="val 1142319"/>
              <a:gd name="adj3" fmla="val 1601325"/>
              <a:gd name="adj4" fmla="val 5649642"/>
              <a:gd name="adj5" fmla="val 138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nvSpPr>
        <p:spPr>
          <a:xfrm>
            <a:off x="4851400" y="2336800"/>
            <a:ext cx="279400" cy="279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Text Box 14"/>
          <p:cNvSpPr txBox="1">
            <a:spLocks noChangeArrowheads="1"/>
          </p:cNvSpPr>
          <p:nvPr/>
        </p:nvSpPr>
        <p:spPr bwMode="auto">
          <a:xfrm>
            <a:off x="268273" y="1967441"/>
            <a:ext cx="1798214"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Input from End-Users,</a:t>
            </a:r>
          </a:p>
          <a:p>
            <a:pPr algn="ctr" eaLnBrk="0" hangingPunct="0"/>
            <a:r>
              <a:rPr lang="en-US" sz="1400">
                <a:solidFill>
                  <a:schemeClr val="bg1"/>
                </a:solidFill>
                <a:latin typeface="Gill Sans"/>
              </a:rPr>
              <a:t>Customers, Team and</a:t>
            </a:r>
            <a:br>
              <a:rPr lang="en-US" sz="1400">
                <a:solidFill>
                  <a:schemeClr val="bg1"/>
                </a:solidFill>
                <a:latin typeface="Gill Sans"/>
              </a:rPr>
            </a:br>
            <a:r>
              <a:rPr lang="en-US" sz="1400">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214"/>
          <p:cNvSpPr>
            <a:spLocks noChangeArrowheads="1"/>
          </p:cNvSpPr>
          <p:nvPr/>
        </p:nvSpPr>
        <p:spPr bwMode="auto">
          <a:xfrm>
            <a:off x="3757612" y="468369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5" name="Rectangle 215"/>
          <p:cNvSpPr>
            <a:spLocks noChangeArrowheads="1"/>
          </p:cNvSpPr>
          <p:nvPr/>
        </p:nvSpPr>
        <p:spPr bwMode="auto">
          <a:xfrm>
            <a:off x="3757612" y="475999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6" name="Rectangle 216"/>
          <p:cNvSpPr>
            <a:spLocks noChangeArrowheads="1"/>
          </p:cNvSpPr>
          <p:nvPr/>
        </p:nvSpPr>
        <p:spPr bwMode="auto">
          <a:xfrm>
            <a:off x="3757612" y="483628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7" name="Rectangle 217"/>
          <p:cNvSpPr>
            <a:spLocks noChangeArrowheads="1"/>
          </p:cNvSpPr>
          <p:nvPr/>
        </p:nvSpPr>
        <p:spPr bwMode="auto">
          <a:xfrm>
            <a:off x="3757612" y="491258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8" name="Rectangle 220"/>
          <p:cNvSpPr>
            <a:spLocks noChangeArrowheads="1"/>
          </p:cNvSpPr>
          <p:nvPr/>
        </p:nvSpPr>
        <p:spPr bwMode="auto">
          <a:xfrm>
            <a:off x="3757612" y="422592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9" name="Rectangle 221"/>
          <p:cNvSpPr>
            <a:spLocks noChangeArrowheads="1"/>
          </p:cNvSpPr>
          <p:nvPr/>
        </p:nvSpPr>
        <p:spPr bwMode="auto">
          <a:xfrm>
            <a:off x="3757612" y="4302220"/>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0" name="Rectangle 222"/>
          <p:cNvSpPr>
            <a:spLocks noChangeArrowheads="1"/>
          </p:cNvSpPr>
          <p:nvPr/>
        </p:nvSpPr>
        <p:spPr bwMode="auto">
          <a:xfrm>
            <a:off x="3757612" y="437851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1" name="Rectangle 223"/>
          <p:cNvSpPr>
            <a:spLocks noChangeArrowheads="1"/>
          </p:cNvSpPr>
          <p:nvPr/>
        </p:nvSpPr>
        <p:spPr bwMode="auto">
          <a:xfrm>
            <a:off x="3757612" y="445481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2" name="Rectangle 224"/>
          <p:cNvSpPr>
            <a:spLocks noChangeArrowheads="1"/>
          </p:cNvSpPr>
          <p:nvPr/>
        </p:nvSpPr>
        <p:spPr bwMode="auto">
          <a:xfrm>
            <a:off x="3757612" y="453110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3" name="Rectangle 225"/>
          <p:cNvSpPr>
            <a:spLocks noChangeArrowheads="1"/>
          </p:cNvSpPr>
          <p:nvPr/>
        </p:nvSpPr>
        <p:spPr bwMode="auto">
          <a:xfrm>
            <a:off x="3757612" y="460740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4" name="Rectangle 215"/>
          <p:cNvSpPr>
            <a:spLocks noChangeArrowheads="1"/>
          </p:cNvSpPr>
          <p:nvPr/>
        </p:nvSpPr>
        <p:spPr bwMode="auto">
          <a:xfrm>
            <a:off x="3757612" y="498541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5" name="Rectangle 216"/>
          <p:cNvSpPr>
            <a:spLocks noChangeArrowheads="1"/>
          </p:cNvSpPr>
          <p:nvPr/>
        </p:nvSpPr>
        <p:spPr bwMode="auto">
          <a:xfrm>
            <a:off x="3757612" y="506171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6" name="Rectangle 217"/>
          <p:cNvSpPr>
            <a:spLocks noChangeArrowheads="1"/>
          </p:cNvSpPr>
          <p:nvPr/>
        </p:nvSpPr>
        <p:spPr bwMode="auto">
          <a:xfrm>
            <a:off x="3757612" y="51380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7" name="Text Box 379"/>
          <p:cNvSpPr txBox="1">
            <a:spLocks noChangeArrowheads="1"/>
          </p:cNvSpPr>
          <p:nvPr/>
        </p:nvSpPr>
        <p:spPr bwMode="auto">
          <a:xfrm>
            <a:off x="3670734" y="5289550"/>
            <a:ext cx="902811"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a:t>
            </a:r>
            <a:br>
              <a:rPr lang="en-US">
                <a:solidFill>
                  <a:schemeClr val="bg1"/>
                </a:solidFill>
                <a:latin typeface="Gill Sans"/>
              </a:rPr>
            </a:br>
            <a:r>
              <a:rPr lang="en-US">
                <a:solidFill>
                  <a:schemeClr val="bg1"/>
                </a:solidFill>
                <a:latin typeface="Gill Sans"/>
              </a:rPr>
              <a:t>Backlog</a:t>
            </a:r>
          </a:p>
        </p:txBody>
      </p:sp>
      <p:sp>
        <p:nvSpPr>
          <p:cNvPr id="68" name="TextBox 67"/>
          <p:cNvSpPr txBox="1"/>
          <p:nvPr/>
        </p:nvSpPr>
        <p:spPr>
          <a:xfrm rot="18900000">
            <a:off x="3721792" y="4543424"/>
            <a:ext cx="817764" cy="369332"/>
          </a:xfrm>
          <a:prstGeom prst="rect">
            <a:avLst/>
          </a:prstGeom>
          <a:noFill/>
          <a:effectLst/>
        </p:spPr>
        <p:txBody>
          <a:bodyPr wrap="none" rtlCol="0">
            <a:spAutoFit/>
          </a:bodyPr>
          <a:lstStyle/>
          <a:p>
            <a:r>
              <a:rPr lang="en-US">
                <a:latin typeface="Gill Sans"/>
              </a:rPr>
              <a:t>TASKS</a:t>
            </a:r>
          </a:p>
        </p:txBody>
      </p:sp>
      <p:sp>
        <p:nvSpPr>
          <p:cNvPr id="70" name="Text Box 14"/>
          <p:cNvSpPr txBox="1">
            <a:spLocks noChangeArrowheads="1"/>
          </p:cNvSpPr>
          <p:nvPr/>
        </p:nvSpPr>
        <p:spPr bwMode="auto">
          <a:xfrm>
            <a:off x="3861606" y="2085975"/>
            <a:ext cx="92845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Product</a:t>
            </a:r>
          </a:p>
          <a:p>
            <a:pPr algn="ctr" eaLnBrk="0" hangingPunct="0"/>
            <a:r>
              <a:rPr lang="en-US" sz="1400">
                <a:solidFill>
                  <a:schemeClr val="bg1"/>
                </a:solidFill>
                <a:latin typeface="Gill Sans"/>
              </a:rPr>
              <a:t>Backlog</a:t>
            </a:r>
          </a:p>
          <a:p>
            <a:pPr algn="ctr" eaLnBrk="0" hangingPunct="0"/>
            <a:r>
              <a:rPr lang="en-US" sz="1400">
                <a:solidFill>
                  <a:schemeClr val="bg1"/>
                </a:solidFill>
                <a:latin typeface="Gill Sans"/>
              </a:rPr>
              <a:t>Grooming</a:t>
            </a:r>
          </a:p>
        </p:txBody>
      </p:sp>
      <p:sp>
        <p:nvSpPr>
          <p:cNvPr id="74" name="AutoShape 228"/>
          <p:cNvSpPr>
            <a:spLocks noChangeArrowheads="1"/>
          </p:cNvSpPr>
          <p:nvPr/>
        </p:nvSpPr>
        <p:spPr bwMode="auto">
          <a:xfrm>
            <a:off x="1879600" y="4233333"/>
            <a:ext cx="1752600" cy="1045634"/>
          </a:xfrm>
          <a:prstGeom prst="chevron">
            <a:avLst>
              <a:gd name="adj" fmla="val 20707"/>
            </a:avLst>
          </a:prstGeom>
          <a:noFill/>
          <a:ln w="12700">
            <a:solidFill>
              <a:schemeClr val="bg1"/>
            </a:solidFill>
            <a:miter lim="800000"/>
            <a:headEnd/>
            <a:tailEnd/>
          </a:ln>
          <a:effectLst/>
        </p:spPr>
        <p:txBody>
          <a:bodyPr wrap="none" anchor="ctr">
            <a:prstTxWarp prst="textNoShape">
              <a:avLst/>
            </a:prstTxWarp>
          </a:bodyPr>
          <a:lstStyle/>
          <a:p>
            <a:pPr algn="ctr"/>
            <a:endParaRPr lang="en-US" sz="1400">
              <a:solidFill>
                <a:schemeClr val="bg1"/>
              </a:solidFill>
              <a:latin typeface="Gill Sans"/>
            </a:endParaRPr>
          </a:p>
        </p:txBody>
      </p:sp>
      <p:sp>
        <p:nvSpPr>
          <p:cNvPr id="89" name="Text Box 379"/>
          <p:cNvSpPr txBox="1">
            <a:spLocks noChangeArrowheads="1"/>
          </p:cNvSpPr>
          <p:nvPr/>
        </p:nvSpPr>
        <p:spPr bwMode="auto">
          <a:xfrm>
            <a:off x="1958026" y="5291665"/>
            <a:ext cx="1569660"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 Planning</a:t>
            </a:r>
          </a:p>
          <a:p>
            <a:pPr algn="ctr">
              <a:lnSpc>
                <a:spcPts val="1880"/>
              </a:lnSpc>
            </a:pPr>
            <a:r>
              <a:rPr lang="en-US">
                <a:solidFill>
                  <a:schemeClr val="bg1"/>
                </a:solidFill>
                <a:latin typeface="Gill Sans"/>
              </a:rPr>
              <a:t>Meeting</a:t>
            </a:r>
          </a:p>
        </p:txBody>
      </p:sp>
      <p:sp>
        <p:nvSpPr>
          <p:cNvPr id="90" name="TextBox 89"/>
          <p:cNvSpPr txBox="1"/>
          <p:nvPr/>
        </p:nvSpPr>
        <p:spPr>
          <a:xfrm>
            <a:off x="2104519" y="4277782"/>
            <a:ext cx="1278452" cy="914780"/>
          </a:xfrm>
          <a:prstGeom prst="rect">
            <a:avLst/>
          </a:prstGeom>
          <a:noFill/>
          <a:effectLst/>
        </p:spPr>
        <p:txBody>
          <a:bodyPr wrap="none" rtlCol="0" anchor="t" anchorCtr="0">
            <a:spAutoFit/>
          </a:bodyPr>
          <a:lstStyle/>
          <a:p>
            <a:pPr algn="ctr">
              <a:lnSpc>
                <a:spcPts val="1600"/>
              </a:lnSpc>
            </a:pPr>
            <a:r>
              <a:rPr lang="en-US" sz="1400">
                <a:solidFill>
                  <a:schemeClr val="bg1"/>
                </a:solidFill>
                <a:latin typeface="Gill Sans"/>
              </a:rPr>
              <a:t>Team Selects </a:t>
            </a:r>
          </a:p>
          <a:p>
            <a:pPr algn="ctr">
              <a:lnSpc>
                <a:spcPts val="1600"/>
              </a:lnSpc>
            </a:pPr>
            <a:r>
              <a:rPr lang="en-US" sz="1400">
                <a:solidFill>
                  <a:schemeClr val="bg1"/>
                </a:solidFill>
                <a:latin typeface="Gill Sans"/>
              </a:rPr>
              <a:t>How Much To</a:t>
            </a:r>
            <a:br>
              <a:rPr lang="en-US" sz="1400">
                <a:solidFill>
                  <a:schemeClr val="bg1"/>
                </a:solidFill>
                <a:latin typeface="Gill Sans"/>
              </a:rPr>
            </a:br>
            <a:r>
              <a:rPr lang="en-US" sz="1400">
                <a:solidFill>
                  <a:schemeClr val="bg1"/>
                </a:solidFill>
                <a:latin typeface="Gill Sans"/>
              </a:rPr>
              <a:t>Commit To Do </a:t>
            </a:r>
            <a:br>
              <a:rPr lang="en-US" sz="1400">
                <a:solidFill>
                  <a:schemeClr val="bg1"/>
                </a:solidFill>
                <a:latin typeface="Gill Sans"/>
              </a:rPr>
            </a:br>
            <a:r>
              <a:rPr lang="en-US" sz="1400">
                <a:solidFill>
                  <a:schemeClr val="bg1"/>
                </a:solidFill>
                <a:latin typeface="Gill Sans"/>
              </a:rPr>
              <a:t>By Sprint’s End</a:t>
            </a:r>
          </a:p>
        </p:txBody>
      </p:sp>
      <p:grpSp>
        <p:nvGrpSpPr>
          <p:cNvPr id="15" name="Group 39"/>
          <p:cNvGrpSpPr/>
          <p:nvPr/>
        </p:nvGrpSpPr>
        <p:grpSpPr>
          <a:xfrm>
            <a:off x="4699000" y="1219200"/>
            <a:ext cx="1778000" cy="781223"/>
            <a:chOff x="4622800" y="787400"/>
            <a:chExt cx="1778000" cy="781223"/>
          </a:xfrm>
          <a:effectLst/>
        </p:grpSpPr>
        <p:sp>
          <p:nvSpPr>
            <p:cNvPr id="92" name="Text Box 137"/>
            <p:cNvSpPr txBox="1">
              <a:spLocks noChangeArrowheads="1"/>
            </p:cNvSpPr>
            <p:nvPr/>
          </p:nvSpPr>
          <p:spPr bwMode="auto">
            <a:xfrm>
              <a:off x="4622800" y="12223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4"/>
            <a:stretch>
              <a:fillRect/>
            </a:stretch>
          </p:blipFill>
          <p:spPr>
            <a:xfrm>
              <a:off x="5435600" y="7874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grpSp>
        <p:nvGrpSpPr>
          <p:cNvPr id="16" name="Group 150"/>
          <p:cNvGrpSpPr/>
          <p:nvPr/>
        </p:nvGrpSpPr>
        <p:grpSpPr>
          <a:xfrm>
            <a:off x="6350" y="5959093"/>
            <a:ext cx="1593849" cy="751362"/>
            <a:chOff x="6350" y="5984493"/>
            <a:chExt cx="1593849" cy="751362"/>
          </a:xfrm>
        </p:grpSpPr>
        <p:sp>
          <p:nvSpPr>
            <p:cNvPr id="52" name="Text Box 379"/>
            <p:cNvSpPr txBox="1">
              <a:spLocks noChangeArrowheads="1"/>
            </p:cNvSpPr>
            <p:nvPr/>
          </p:nvSpPr>
          <p:spPr bwMode="auto">
            <a:xfrm>
              <a:off x="473385" y="61506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Chord 99"/>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112" name="Rectangle 217"/>
          <p:cNvSpPr>
            <a:spLocks noChangeArrowheads="1"/>
          </p:cNvSpPr>
          <p:nvPr/>
        </p:nvSpPr>
        <p:spPr bwMode="auto">
          <a:xfrm>
            <a:off x="3757612" y="52142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35" name="Circular Arrow 34"/>
          <p:cNvSpPr/>
          <p:nvPr/>
        </p:nvSpPr>
        <p:spPr>
          <a:xfrm flipH="1">
            <a:off x="4363720" y="2141220"/>
            <a:ext cx="2938780" cy="2938780"/>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37"/>
          <p:cNvGrpSpPr/>
          <p:nvPr/>
        </p:nvGrpSpPr>
        <p:grpSpPr>
          <a:xfrm>
            <a:off x="309563" y="4165600"/>
            <a:ext cx="1125536" cy="2222500"/>
            <a:chOff x="309563" y="4165600"/>
            <a:chExt cx="1125536" cy="2222500"/>
          </a:xfrm>
        </p:grpSpPr>
        <p:sp>
          <p:nvSpPr>
            <p:cNvPr id="124" name="TextBox 123"/>
            <p:cNvSpPr txBox="1"/>
            <p:nvPr/>
          </p:nvSpPr>
          <p:spPr>
            <a:xfrm>
              <a:off x="609600" y="4165600"/>
              <a:ext cx="620683" cy="208775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a:p>
              <a:pPr>
                <a:lnSpc>
                  <a:spcPts val="1240"/>
                </a:lnSpc>
              </a:pPr>
              <a:r>
                <a:rPr lang="en-US" sz="800">
                  <a:latin typeface="Gill Sans"/>
                </a:rPr>
                <a:t>Feature H</a:t>
              </a:r>
            </a:p>
            <a:p>
              <a:pPr>
                <a:lnSpc>
                  <a:spcPts val="1240"/>
                </a:lnSpc>
              </a:pPr>
              <a:r>
                <a:rPr lang="en-US" sz="800">
                  <a:latin typeface="Gill Sans"/>
                </a:rPr>
                <a:t>Feature I</a:t>
              </a:r>
            </a:p>
            <a:p>
              <a:pPr>
                <a:lnSpc>
                  <a:spcPts val="1240"/>
                </a:lnSpc>
              </a:pPr>
              <a:r>
                <a:rPr lang="en-US" sz="800">
                  <a:latin typeface="Gill Sans"/>
                </a:rPr>
                <a:t>Feature J</a:t>
              </a:r>
            </a:p>
            <a:p>
              <a:pPr>
                <a:lnSpc>
                  <a:spcPts val="1240"/>
                </a:lnSpc>
              </a:pPr>
              <a:r>
                <a:rPr lang="en-US" sz="800">
                  <a:latin typeface="Gill Sans"/>
                </a:rPr>
                <a:t>Feature K</a:t>
              </a:r>
            </a:p>
            <a:p>
              <a:pPr>
                <a:lnSpc>
                  <a:spcPts val="1240"/>
                </a:lnSpc>
              </a:pPr>
              <a:r>
                <a:rPr lang="en-US" sz="800">
                  <a:latin typeface="Gill Sans"/>
                </a:rPr>
                <a:t>Feature L</a:t>
              </a:r>
            </a:p>
            <a:p>
              <a:pPr>
                <a:lnSpc>
                  <a:spcPts val="1240"/>
                </a:lnSpc>
              </a:pPr>
              <a:endParaRPr lang="en-US" sz="800">
                <a:latin typeface="Gill Sans"/>
              </a:endParaRPr>
            </a:p>
          </p:txBody>
        </p:sp>
        <p:sp>
          <p:nvSpPr>
            <p:cNvPr id="131" name="Rectangle 219"/>
            <p:cNvSpPr>
              <a:spLocks noChangeArrowheads="1"/>
            </p:cNvSpPr>
            <p:nvPr/>
          </p:nvSpPr>
          <p:spPr bwMode="auto">
            <a:xfrm>
              <a:off x="309563" y="6051550"/>
              <a:ext cx="490538" cy="1714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13</a:t>
              </a:r>
            </a:p>
          </p:txBody>
        </p:sp>
        <p:sp>
          <p:nvSpPr>
            <p:cNvPr id="137" name="Rectangle 219"/>
            <p:cNvSpPr>
              <a:spLocks noChangeArrowheads="1"/>
            </p:cNvSpPr>
            <p:nvPr/>
          </p:nvSpPr>
          <p:spPr bwMode="auto">
            <a:xfrm>
              <a:off x="588962" y="5886450"/>
              <a:ext cx="846137" cy="5016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Feature M</a:t>
              </a:r>
            </a:p>
          </p:txBody>
        </p:sp>
      </p:grpSp>
      <p:grpSp>
        <p:nvGrpSpPr>
          <p:cNvPr id="18" name="Group 139"/>
          <p:cNvGrpSpPr/>
          <p:nvPr/>
        </p:nvGrpSpPr>
        <p:grpSpPr>
          <a:xfrm>
            <a:off x="521216" y="4165600"/>
            <a:ext cx="1271587" cy="1164421"/>
            <a:chOff x="521216" y="4165600"/>
            <a:chExt cx="1271587" cy="1164421"/>
          </a:xfrm>
        </p:grpSpPr>
        <p:grpSp>
          <p:nvGrpSpPr>
            <p:cNvPr id="19" name="Group 137"/>
            <p:cNvGrpSpPr/>
            <p:nvPr/>
          </p:nvGrpSpPr>
          <p:grpSpPr>
            <a:xfrm>
              <a:off x="521216" y="4222750"/>
              <a:ext cx="1271587" cy="1066800"/>
              <a:chOff x="495816" y="4222750"/>
              <a:chExt cx="1271587" cy="1066800"/>
            </a:xfrm>
          </p:grpSpPr>
          <p:sp>
            <p:nvSpPr>
              <p:cNvPr id="113"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114"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115"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116"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118"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136"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138"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sp>
          <p:nvSpPr>
            <p:cNvPr id="139" name="TextBox 138"/>
            <p:cNvSpPr txBox="1"/>
            <p:nvPr/>
          </p:nvSpPr>
          <p:spPr>
            <a:xfrm>
              <a:off x="787400" y="4165600"/>
              <a:ext cx="620683" cy="116442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p:txBody>
        </p:sp>
      </p:grpSp>
      <p:sp>
        <p:nvSpPr>
          <p:cNvPr id="111" name="Freeform 110"/>
          <p:cNvSpPr/>
          <p:nvPr/>
        </p:nvSpPr>
        <p:spPr>
          <a:xfrm>
            <a:off x="-25400" y="1155700"/>
            <a:ext cx="9182100" cy="5727700"/>
          </a:xfrm>
          <a:custGeom>
            <a:avLst/>
            <a:gdLst>
              <a:gd name="connsiteX0" fmla="*/ 0 w 9182100"/>
              <a:gd name="connsiteY0" fmla="*/ 279400 h 5727700"/>
              <a:gd name="connsiteX1" fmla="*/ 0 w 9182100"/>
              <a:gd name="connsiteY1" fmla="*/ 5727700 h 5727700"/>
              <a:gd name="connsiteX2" fmla="*/ 9182100 w 9182100"/>
              <a:gd name="connsiteY2" fmla="*/ 5702300 h 5727700"/>
              <a:gd name="connsiteX3" fmla="*/ 9169400 w 9182100"/>
              <a:gd name="connsiteY3" fmla="*/ 3213100 h 5727700"/>
              <a:gd name="connsiteX4" fmla="*/ 7480300 w 9182100"/>
              <a:gd name="connsiteY4" fmla="*/ 3187700 h 5727700"/>
              <a:gd name="connsiteX5" fmla="*/ 7416800 w 9182100"/>
              <a:gd name="connsiteY5" fmla="*/ 2019300 h 5727700"/>
              <a:gd name="connsiteX6" fmla="*/ 9182100 w 9182100"/>
              <a:gd name="connsiteY6" fmla="*/ 2006600 h 5727700"/>
              <a:gd name="connsiteX7" fmla="*/ 9182100 w 9182100"/>
              <a:gd name="connsiteY7" fmla="*/ 0 h 5727700"/>
              <a:gd name="connsiteX8" fmla="*/ 25400 w 9182100"/>
              <a:gd name="connsiteY8" fmla="*/ 114300 h 572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82100" h="5727700">
                <a:moveTo>
                  <a:pt x="0" y="279400"/>
                </a:moveTo>
                <a:lnTo>
                  <a:pt x="0" y="5727700"/>
                </a:lnTo>
                <a:lnTo>
                  <a:pt x="9182100" y="5702300"/>
                </a:lnTo>
                <a:cubicBezTo>
                  <a:pt x="9177867" y="4872567"/>
                  <a:pt x="9169400" y="3213100"/>
                  <a:pt x="9169400" y="3213100"/>
                </a:cubicBezTo>
                <a:lnTo>
                  <a:pt x="7480300" y="3187700"/>
                </a:lnTo>
                <a:lnTo>
                  <a:pt x="7416800" y="2019300"/>
                </a:lnTo>
                <a:lnTo>
                  <a:pt x="9182100" y="2006600"/>
                </a:lnTo>
                <a:lnTo>
                  <a:pt x="9182100" y="0"/>
                </a:lnTo>
                <a:lnTo>
                  <a:pt x="25400" y="114300"/>
                </a:lnTo>
              </a:path>
            </a:pathLst>
          </a:custGeom>
          <a:solidFill>
            <a:schemeClr val="tx1">
              <a:alpha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The Essence of Scrum</a:t>
            </a:r>
          </a:p>
        </p:txBody>
      </p:sp>
      <p:sp>
        <p:nvSpPr>
          <p:cNvPr id="82" name="Rectangle 81"/>
          <p:cNvSpPr/>
          <p:nvPr/>
        </p:nvSpPr>
        <p:spPr>
          <a:xfrm>
            <a:off x="241300" y="0"/>
            <a:ext cx="7793134" cy="151130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83" name="TextBox 82"/>
          <p:cNvSpPr txBox="1"/>
          <p:nvPr/>
        </p:nvSpPr>
        <p:spPr>
          <a:xfrm>
            <a:off x="330200" y="101600"/>
            <a:ext cx="3497372" cy="1323439"/>
          </a:xfrm>
          <a:prstGeom prst="rect">
            <a:avLst/>
          </a:prstGeom>
          <a:noFill/>
        </p:spPr>
        <p:txBody>
          <a:bodyPr wrap="none" rtlCol="0">
            <a:spAutoFit/>
          </a:bodyPr>
          <a:lstStyle/>
          <a:p>
            <a:r>
              <a:rPr lang="en-US" sz="8000">
                <a:solidFill>
                  <a:schemeClr val="bg1"/>
                </a:solidFill>
                <a:latin typeface="Gill Sans"/>
                <a:cs typeface="Gill Sans"/>
              </a:rPr>
              <a:t>SCRUM</a:t>
            </a:r>
          </a:p>
        </p:txBody>
      </p:sp>
      <p:sp>
        <p:nvSpPr>
          <p:cNvPr id="85" name="Rectangle 84"/>
          <p:cNvSpPr/>
          <p:nvPr/>
        </p:nvSpPr>
        <p:spPr>
          <a:xfrm>
            <a:off x="7011409" y="677018"/>
            <a:ext cx="2132591" cy="175279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88" name="Text Box 6"/>
          <p:cNvSpPr txBox="1">
            <a:spLocks noChangeArrowheads="1"/>
          </p:cNvSpPr>
          <p:nvPr/>
        </p:nvSpPr>
        <p:spPr bwMode="auto">
          <a:xfrm>
            <a:off x="3717692" y="2699043"/>
            <a:ext cx="1907894" cy="605294"/>
          </a:xfrm>
          <a:prstGeom prst="rect">
            <a:avLst/>
          </a:prstGeom>
          <a:noFill/>
          <a:ln w="9525">
            <a:noFill/>
            <a:miter lim="800000"/>
            <a:headEnd/>
            <a:tailEnd/>
          </a:ln>
          <a:effectLst/>
        </p:spPr>
        <p:txBody>
          <a:bodyPr wrap="none">
            <a:prstTxWarp prst="textNoShape">
              <a:avLst/>
            </a:prstTxWarp>
            <a:spAutoFit/>
          </a:bodyPr>
          <a:lstStyle/>
          <a:p>
            <a:pPr algn="ctr">
              <a:lnSpc>
                <a:spcPct val="80000"/>
              </a:lnSpc>
            </a:pPr>
            <a:r>
              <a:rPr lang="en-US" sz="4000">
                <a:solidFill>
                  <a:srgbClr val="FFFFFF"/>
                </a:solidFill>
                <a:latin typeface="Gill Sans"/>
                <a:cs typeface="Gill Sans"/>
              </a:rPr>
              <a:t>Produce</a:t>
            </a:r>
          </a:p>
        </p:txBody>
      </p:sp>
      <p:sp>
        <p:nvSpPr>
          <p:cNvPr id="89" name="AutoShape 7"/>
          <p:cNvSpPr>
            <a:spLocks noChangeArrowheads="1"/>
          </p:cNvSpPr>
          <p:nvPr/>
        </p:nvSpPr>
        <p:spPr bwMode="auto">
          <a:xfrm>
            <a:off x="4476320" y="4163460"/>
            <a:ext cx="1873250" cy="762000"/>
          </a:xfrm>
          <a:prstGeom prst="rightArrow">
            <a:avLst>
              <a:gd name="adj1" fmla="val 47074"/>
              <a:gd name="adj2" fmla="val 44393"/>
            </a:avLst>
          </a:prstGeom>
          <a:solidFill>
            <a:schemeClr val="bg1"/>
          </a:solidFill>
          <a:ln w="9525">
            <a:noFill/>
            <a:miter lim="800000"/>
            <a:headEnd/>
            <a:tailEnd/>
          </a:ln>
          <a:effectLst/>
        </p:spPr>
        <p:txBody>
          <a:bodyPr wrap="none" anchor="ctr">
            <a:prstTxWarp prst="textNoShape">
              <a:avLst/>
            </a:prstTxWarp>
          </a:bodyPr>
          <a:lstStyle/>
          <a:p>
            <a:pPr algn="ctr"/>
            <a:endParaRPr lang="en-US" sz="1200" b="1">
              <a:solidFill>
                <a:srgbClr val="FFFFFF"/>
              </a:solidFill>
              <a:latin typeface="Gill Sans"/>
              <a:cs typeface="Gill Sans"/>
            </a:endParaRPr>
          </a:p>
          <a:p>
            <a:pPr algn="ctr"/>
            <a:endParaRPr lang="en-US" sz="1200" b="1">
              <a:solidFill>
                <a:srgbClr val="FFFFFF"/>
              </a:solidFill>
              <a:latin typeface="Gill Sans"/>
              <a:cs typeface="Gill Sans"/>
            </a:endParaRPr>
          </a:p>
          <a:p>
            <a:pPr algn="ctr"/>
            <a:endParaRPr lang="en-US" sz="1200" b="1">
              <a:solidFill>
                <a:srgbClr val="FFFFFF"/>
              </a:solidFill>
              <a:latin typeface="Gill Sans"/>
              <a:cs typeface="Gill Sans"/>
            </a:endParaRPr>
          </a:p>
          <a:p>
            <a:pPr algn="ctr"/>
            <a:endParaRPr lang="en-US" sz="1200" b="1">
              <a:solidFill>
                <a:srgbClr val="FFFFFF"/>
              </a:solidFill>
              <a:latin typeface="Gill Sans"/>
              <a:cs typeface="Gill Sans"/>
            </a:endParaRPr>
          </a:p>
          <a:p>
            <a:pPr algn="ctr"/>
            <a:endParaRPr lang="en-US" sz="1200" b="1">
              <a:solidFill>
                <a:srgbClr val="FFFFFF"/>
              </a:solidFill>
              <a:latin typeface="Gill Sans"/>
              <a:cs typeface="Gill Sans"/>
            </a:endParaRPr>
          </a:p>
        </p:txBody>
      </p:sp>
      <p:sp>
        <p:nvSpPr>
          <p:cNvPr id="90" name="AutoShape 8"/>
          <p:cNvSpPr>
            <a:spLocks noChangeArrowheads="1"/>
          </p:cNvSpPr>
          <p:nvPr/>
        </p:nvSpPr>
        <p:spPr bwMode="auto">
          <a:xfrm>
            <a:off x="6698510" y="4282894"/>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rgbClr val="FFFFFF"/>
              </a:solidFill>
              <a:latin typeface="Gill Sans"/>
              <a:cs typeface="Gill Sans"/>
            </a:endParaRPr>
          </a:p>
        </p:txBody>
      </p:sp>
      <p:sp>
        <p:nvSpPr>
          <p:cNvPr id="91" name="Text Box 9"/>
          <p:cNvSpPr txBox="1">
            <a:spLocks noChangeArrowheads="1"/>
          </p:cNvSpPr>
          <p:nvPr/>
        </p:nvSpPr>
        <p:spPr bwMode="auto">
          <a:xfrm>
            <a:off x="5925398" y="4734753"/>
            <a:ext cx="2286000" cy="1096710"/>
          </a:xfrm>
          <a:prstGeom prst="rect">
            <a:avLst/>
          </a:prstGeom>
          <a:noFill/>
          <a:ln w="31750">
            <a:noFill/>
            <a:miter lim="800000"/>
            <a:headEnd/>
            <a:tailEnd/>
          </a:ln>
          <a:effectLst/>
        </p:spPr>
        <p:txBody>
          <a:bodyPr>
            <a:prstTxWarp prst="textNoShape">
              <a:avLst/>
            </a:prstTxWarp>
            <a:spAutoFit/>
          </a:bodyPr>
          <a:lstStyle/>
          <a:p>
            <a:pPr algn="ctr">
              <a:lnSpc>
                <a:spcPct val="90000"/>
              </a:lnSpc>
            </a:pPr>
            <a:r>
              <a:rPr lang="en-US" sz="3600">
                <a:solidFill>
                  <a:srgbClr val="FFFFFF"/>
                </a:solidFill>
                <a:latin typeface="Gill Sans"/>
                <a:cs typeface="Gill Sans"/>
              </a:rPr>
              <a:t>Inspect</a:t>
            </a:r>
          </a:p>
          <a:p>
            <a:pPr algn="ctr">
              <a:lnSpc>
                <a:spcPct val="90000"/>
              </a:lnSpc>
            </a:pPr>
            <a:r>
              <a:rPr lang="en-US" sz="800">
                <a:solidFill>
                  <a:srgbClr val="FFFFFF"/>
                </a:solidFill>
                <a:latin typeface="Gill Sans"/>
                <a:cs typeface="Gill Sans"/>
              </a:rPr>
              <a:t/>
            </a:r>
            <a:br>
              <a:rPr lang="en-US" sz="800">
                <a:solidFill>
                  <a:srgbClr val="FFFFFF"/>
                </a:solidFill>
                <a:latin typeface="Gill Sans"/>
                <a:cs typeface="Gill Sans"/>
              </a:rPr>
            </a:br>
            <a:endParaRPr lang="en-US" sz="2800">
              <a:solidFill>
                <a:srgbClr val="FFFFFF"/>
              </a:solidFill>
              <a:latin typeface="Gill Sans"/>
              <a:cs typeface="Gill Sans"/>
            </a:endParaRPr>
          </a:p>
        </p:txBody>
      </p:sp>
      <p:sp>
        <p:nvSpPr>
          <p:cNvPr id="92" name="AutoShape 75"/>
          <p:cNvSpPr>
            <a:spLocks noChangeArrowheads="1"/>
          </p:cNvSpPr>
          <p:nvPr/>
        </p:nvSpPr>
        <p:spPr bwMode="auto">
          <a:xfrm>
            <a:off x="1442608" y="4254319"/>
            <a:ext cx="1611312" cy="581025"/>
          </a:xfrm>
          <a:prstGeom prst="chevron">
            <a:avLst>
              <a:gd name="adj" fmla="val 29141"/>
            </a:avLst>
          </a:prstGeom>
          <a:noFill/>
          <a:ln w="12700">
            <a:solidFill>
              <a:schemeClr val="bg1"/>
            </a:solidFill>
            <a:miter lim="800000"/>
            <a:headEnd/>
            <a:tailEnd/>
          </a:ln>
          <a:effectLst/>
        </p:spPr>
        <p:txBody>
          <a:bodyPr wrap="none" anchor="ctr">
            <a:prstTxWarp prst="textNoShape">
              <a:avLst/>
            </a:prstTxWarp>
          </a:bodyPr>
          <a:lstStyle/>
          <a:p>
            <a:pPr algn="ctr"/>
            <a:r>
              <a:rPr lang="en-US" sz="3200" dirty="0" smtClean="0">
                <a:solidFill>
                  <a:srgbClr val="FFFFFF"/>
                </a:solidFill>
                <a:latin typeface="Gill Sans"/>
                <a:cs typeface="Gill Sans"/>
              </a:rPr>
              <a:t>  </a:t>
            </a:r>
            <a:endParaRPr lang="en-US" sz="3200" dirty="0">
              <a:solidFill>
                <a:srgbClr val="FFFFFF"/>
              </a:solidFill>
              <a:latin typeface="Gill Sans"/>
              <a:cs typeface="Gill Sans"/>
            </a:endParaRPr>
          </a:p>
        </p:txBody>
      </p:sp>
      <p:sp>
        <p:nvSpPr>
          <p:cNvPr id="93" name="AutoShape 76"/>
          <p:cNvSpPr>
            <a:spLocks noChangeArrowheads="1"/>
          </p:cNvSpPr>
          <p:nvPr/>
        </p:nvSpPr>
        <p:spPr bwMode="auto">
          <a:xfrm rot="5481697" flipH="1" flipV="1">
            <a:off x="272620" y="4519431"/>
            <a:ext cx="1852613" cy="1598613"/>
          </a:xfrm>
          <a:custGeom>
            <a:avLst/>
            <a:gdLst>
              <a:gd name="G0" fmla="+- -368262 0 0"/>
              <a:gd name="G1" fmla="+- 11796480 0 0"/>
              <a:gd name="G2" fmla="+- -368262 0 11796480"/>
              <a:gd name="G3" fmla="+- 10800 0 0"/>
              <a:gd name="G4" fmla="+- 0 0 -368262"/>
              <a:gd name="T0" fmla="*/ 360 256 1"/>
              <a:gd name="T1" fmla="*/ 0 256 1"/>
              <a:gd name="G5" fmla="+- G2 T0 T1"/>
              <a:gd name="G6" fmla="?: G2 G2 G5"/>
              <a:gd name="G7" fmla="+- 0 0 G6"/>
              <a:gd name="G8" fmla="+- 6801 0 0"/>
              <a:gd name="G9" fmla="+- 0 0 11796480"/>
              <a:gd name="G10" fmla="+- 6801 0 2700"/>
              <a:gd name="G11" fmla="cos G10 -368262"/>
              <a:gd name="G12" fmla="sin G10 -368262"/>
              <a:gd name="G13" fmla="cos 13500 -368262"/>
              <a:gd name="G14" fmla="sin 13500 -368262"/>
              <a:gd name="G15" fmla="+- G11 10800 0"/>
              <a:gd name="G16" fmla="+- G12 10800 0"/>
              <a:gd name="G17" fmla="+- G13 10800 0"/>
              <a:gd name="G18" fmla="+- G14 10800 0"/>
              <a:gd name="G19" fmla="*/ 6801 1 2"/>
              <a:gd name="G20" fmla="+- G19 5400 0"/>
              <a:gd name="G21" fmla="cos G20 -368262"/>
              <a:gd name="G22" fmla="sin G20 -368262"/>
              <a:gd name="G23" fmla="+- G21 10800 0"/>
              <a:gd name="G24" fmla="+- G12 G23 G22"/>
              <a:gd name="G25" fmla="+- G22 G23 G11"/>
              <a:gd name="G26" fmla="cos 10800 -368262"/>
              <a:gd name="G27" fmla="sin 10800 -368262"/>
              <a:gd name="G28" fmla="cos 6801 -368262"/>
              <a:gd name="G29" fmla="sin 6801 -368262"/>
              <a:gd name="G30" fmla="+- G26 10800 0"/>
              <a:gd name="G31" fmla="+- G27 10800 0"/>
              <a:gd name="G32" fmla="+- G28 10800 0"/>
              <a:gd name="G33" fmla="+- G29 10800 0"/>
              <a:gd name="G34" fmla="+- G19 5400 0"/>
              <a:gd name="G35" fmla="cos G34 11796480"/>
              <a:gd name="G36" fmla="sin G34 11796480"/>
              <a:gd name="G37" fmla="+/ 11796480 -368262 2"/>
              <a:gd name="T2" fmla="*/ 180 256 1"/>
              <a:gd name="T3" fmla="*/ 0 256 1"/>
              <a:gd name="G38" fmla="+- G37 T2 T3"/>
              <a:gd name="G39" fmla="?: G2 G37 G38"/>
              <a:gd name="G40" fmla="cos 10800 G39"/>
              <a:gd name="G41" fmla="sin 10800 G39"/>
              <a:gd name="G42" fmla="cos 6801 G39"/>
              <a:gd name="G43" fmla="sin 6801 G39"/>
              <a:gd name="G44" fmla="+- G40 10800 0"/>
              <a:gd name="G45" fmla="+- G41 10800 0"/>
              <a:gd name="G46" fmla="+- G42 10800 0"/>
              <a:gd name="G47" fmla="+- G43 10800 0"/>
              <a:gd name="G48" fmla="+- G35 10800 0"/>
              <a:gd name="G49" fmla="+- G36 10800 0"/>
              <a:gd name="T4" fmla="*/ 10270 w 21600"/>
              <a:gd name="T5" fmla="*/ 12 h 21600"/>
              <a:gd name="T6" fmla="*/ 1999 w 21600"/>
              <a:gd name="T7" fmla="*/ 10800 h 21600"/>
              <a:gd name="T8" fmla="*/ 10466 w 21600"/>
              <a:gd name="T9" fmla="*/ 4007 h 21600"/>
              <a:gd name="T10" fmla="*/ 24235 w 21600"/>
              <a:gd name="T11" fmla="*/ 9478 h 21600"/>
              <a:gd name="T12" fmla="*/ 20018 w 21600"/>
              <a:gd name="T13" fmla="*/ 14615 h 21600"/>
              <a:gd name="T14" fmla="*/ 14881 w 21600"/>
              <a:gd name="T15" fmla="*/ 1039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568" y="10134"/>
                </a:moveTo>
                <a:cubicBezTo>
                  <a:pt x="17225" y="6652"/>
                  <a:pt x="14298" y="3998"/>
                  <a:pt x="10800" y="3998"/>
                </a:cubicBezTo>
                <a:cubicBezTo>
                  <a:pt x="7043" y="3999"/>
                  <a:pt x="3999" y="7043"/>
                  <a:pt x="3999" y="10800"/>
                </a:cubicBezTo>
                <a:lnTo>
                  <a:pt x="0" y="10800"/>
                </a:lnTo>
                <a:cubicBezTo>
                  <a:pt x="0" y="4835"/>
                  <a:pt x="4835" y="0"/>
                  <a:pt x="10800" y="0"/>
                </a:cubicBezTo>
                <a:cubicBezTo>
                  <a:pt x="16355" y="0"/>
                  <a:pt x="21004" y="4214"/>
                  <a:pt x="21548" y="9742"/>
                </a:cubicBezTo>
                <a:lnTo>
                  <a:pt x="24235" y="9478"/>
                </a:lnTo>
                <a:lnTo>
                  <a:pt x="20018" y="14615"/>
                </a:lnTo>
                <a:lnTo>
                  <a:pt x="14881" y="10398"/>
                </a:lnTo>
                <a:lnTo>
                  <a:pt x="17568" y="10134"/>
                </a:lnTo>
                <a:close/>
              </a:path>
            </a:pathLst>
          </a:custGeom>
          <a:solidFill>
            <a:schemeClr val="bg1"/>
          </a:solidFill>
          <a:ln w="9525">
            <a:noFill/>
            <a:miter lim="800000"/>
            <a:headEnd/>
            <a:tailEnd/>
          </a:ln>
          <a:effectLst/>
        </p:spPr>
        <p:txBody>
          <a:bodyPr wrap="none" anchor="ctr">
            <a:prstTxWarp prst="textNoShape">
              <a:avLst/>
            </a:prstTxWarp>
          </a:bodyPr>
          <a:lstStyle/>
          <a:p>
            <a:endParaRPr lang="en-US">
              <a:solidFill>
                <a:srgbClr val="FFFFFF"/>
              </a:solidFill>
              <a:latin typeface="Gill Sans"/>
              <a:cs typeface="Gill Sans"/>
            </a:endParaRPr>
          </a:p>
        </p:txBody>
      </p:sp>
      <p:sp>
        <p:nvSpPr>
          <p:cNvPr id="94" name="Rectangle 77"/>
          <p:cNvSpPr>
            <a:spLocks noChangeArrowheads="1"/>
          </p:cNvSpPr>
          <p:nvPr/>
        </p:nvSpPr>
        <p:spPr bwMode="auto">
          <a:xfrm flipH="1">
            <a:off x="1098120" y="5902144"/>
            <a:ext cx="5251450" cy="338137"/>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solidFill>
                <a:srgbClr val="FFFFFF"/>
              </a:solidFill>
              <a:latin typeface="Gill Sans"/>
              <a:cs typeface="Gill Sans"/>
            </a:endParaRPr>
          </a:p>
        </p:txBody>
      </p:sp>
      <p:sp>
        <p:nvSpPr>
          <p:cNvPr id="95" name="AutoShape 78"/>
          <p:cNvSpPr>
            <a:spLocks noChangeArrowheads="1"/>
          </p:cNvSpPr>
          <p:nvPr/>
        </p:nvSpPr>
        <p:spPr bwMode="auto">
          <a:xfrm rot="16281698" flipH="1" flipV="1">
            <a:off x="7143010" y="4490856"/>
            <a:ext cx="1852613" cy="1598613"/>
          </a:xfrm>
          <a:custGeom>
            <a:avLst/>
            <a:gdLst>
              <a:gd name="G0" fmla="+- -368262 0 0"/>
              <a:gd name="G1" fmla="+- 11796480 0 0"/>
              <a:gd name="G2" fmla="+- -368262 0 11796480"/>
              <a:gd name="G3" fmla="+- 10800 0 0"/>
              <a:gd name="G4" fmla="+- 0 0 -368262"/>
              <a:gd name="T0" fmla="*/ 360 256 1"/>
              <a:gd name="T1" fmla="*/ 0 256 1"/>
              <a:gd name="G5" fmla="+- G2 T0 T1"/>
              <a:gd name="G6" fmla="?: G2 G2 G5"/>
              <a:gd name="G7" fmla="+- 0 0 G6"/>
              <a:gd name="G8" fmla="+- 6801 0 0"/>
              <a:gd name="G9" fmla="+- 0 0 11796480"/>
              <a:gd name="G10" fmla="+- 6801 0 2700"/>
              <a:gd name="G11" fmla="cos G10 -368262"/>
              <a:gd name="G12" fmla="sin G10 -368262"/>
              <a:gd name="G13" fmla="cos 13500 -368262"/>
              <a:gd name="G14" fmla="sin 13500 -368262"/>
              <a:gd name="G15" fmla="+- G11 10800 0"/>
              <a:gd name="G16" fmla="+- G12 10800 0"/>
              <a:gd name="G17" fmla="+- G13 10800 0"/>
              <a:gd name="G18" fmla="+- G14 10800 0"/>
              <a:gd name="G19" fmla="*/ 6801 1 2"/>
              <a:gd name="G20" fmla="+- G19 5400 0"/>
              <a:gd name="G21" fmla="cos G20 -368262"/>
              <a:gd name="G22" fmla="sin G20 -368262"/>
              <a:gd name="G23" fmla="+- G21 10800 0"/>
              <a:gd name="G24" fmla="+- G12 G23 G22"/>
              <a:gd name="G25" fmla="+- G22 G23 G11"/>
              <a:gd name="G26" fmla="cos 10800 -368262"/>
              <a:gd name="G27" fmla="sin 10800 -368262"/>
              <a:gd name="G28" fmla="cos 6801 -368262"/>
              <a:gd name="G29" fmla="sin 6801 -368262"/>
              <a:gd name="G30" fmla="+- G26 10800 0"/>
              <a:gd name="G31" fmla="+- G27 10800 0"/>
              <a:gd name="G32" fmla="+- G28 10800 0"/>
              <a:gd name="G33" fmla="+- G29 10800 0"/>
              <a:gd name="G34" fmla="+- G19 5400 0"/>
              <a:gd name="G35" fmla="cos G34 11796480"/>
              <a:gd name="G36" fmla="sin G34 11796480"/>
              <a:gd name="G37" fmla="+/ 11796480 -368262 2"/>
              <a:gd name="T2" fmla="*/ 180 256 1"/>
              <a:gd name="T3" fmla="*/ 0 256 1"/>
              <a:gd name="G38" fmla="+- G37 T2 T3"/>
              <a:gd name="G39" fmla="?: G2 G37 G38"/>
              <a:gd name="G40" fmla="cos 10800 G39"/>
              <a:gd name="G41" fmla="sin 10800 G39"/>
              <a:gd name="G42" fmla="cos 6801 G39"/>
              <a:gd name="G43" fmla="sin 6801 G39"/>
              <a:gd name="G44" fmla="+- G40 10800 0"/>
              <a:gd name="G45" fmla="+- G41 10800 0"/>
              <a:gd name="G46" fmla="+- G42 10800 0"/>
              <a:gd name="G47" fmla="+- G43 10800 0"/>
              <a:gd name="G48" fmla="+- G35 10800 0"/>
              <a:gd name="G49" fmla="+- G36 10800 0"/>
              <a:gd name="T4" fmla="*/ 10270 w 21600"/>
              <a:gd name="T5" fmla="*/ 12 h 21600"/>
              <a:gd name="T6" fmla="*/ 1999 w 21600"/>
              <a:gd name="T7" fmla="*/ 10800 h 21600"/>
              <a:gd name="T8" fmla="*/ 10466 w 21600"/>
              <a:gd name="T9" fmla="*/ 4007 h 21600"/>
              <a:gd name="T10" fmla="*/ 24235 w 21600"/>
              <a:gd name="T11" fmla="*/ 9478 h 21600"/>
              <a:gd name="T12" fmla="*/ 20018 w 21600"/>
              <a:gd name="T13" fmla="*/ 14615 h 21600"/>
              <a:gd name="T14" fmla="*/ 14881 w 21600"/>
              <a:gd name="T15" fmla="*/ 1039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568" y="10134"/>
                </a:moveTo>
                <a:cubicBezTo>
                  <a:pt x="17225" y="6652"/>
                  <a:pt x="14298" y="3998"/>
                  <a:pt x="10800" y="3998"/>
                </a:cubicBezTo>
                <a:cubicBezTo>
                  <a:pt x="7043" y="3999"/>
                  <a:pt x="3999" y="7043"/>
                  <a:pt x="3999" y="10800"/>
                </a:cubicBezTo>
                <a:lnTo>
                  <a:pt x="0" y="10800"/>
                </a:lnTo>
                <a:cubicBezTo>
                  <a:pt x="0" y="4835"/>
                  <a:pt x="4835" y="0"/>
                  <a:pt x="10800" y="0"/>
                </a:cubicBezTo>
                <a:cubicBezTo>
                  <a:pt x="16355" y="0"/>
                  <a:pt x="21004" y="4214"/>
                  <a:pt x="21548" y="9742"/>
                </a:cubicBezTo>
                <a:lnTo>
                  <a:pt x="24235" y="9478"/>
                </a:lnTo>
                <a:lnTo>
                  <a:pt x="20018" y="14615"/>
                </a:lnTo>
                <a:lnTo>
                  <a:pt x="14881" y="10398"/>
                </a:lnTo>
                <a:lnTo>
                  <a:pt x="17568" y="10134"/>
                </a:lnTo>
                <a:close/>
              </a:path>
            </a:pathLst>
          </a:custGeom>
          <a:solidFill>
            <a:schemeClr val="bg1"/>
          </a:solidFill>
          <a:ln w="9525">
            <a:noFill/>
            <a:miter lim="800000"/>
            <a:headEnd/>
            <a:tailEnd/>
          </a:ln>
          <a:effectLst/>
        </p:spPr>
        <p:txBody>
          <a:bodyPr wrap="none" anchor="ctr">
            <a:prstTxWarp prst="textNoShape">
              <a:avLst/>
            </a:prstTxWarp>
          </a:bodyPr>
          <a:lstStyle/>
          <a:p>
            <a:endParaRPr lang="en-US">
              <a:solidFill>
                <a:srgbClr val="FFFFFF"/>
              </a:solidFill>
              <a:latin typeface="Gill Sans"/>
              <a:cs typeface="Gill Sans"/>
            </a:endParaRPr>
          </a:p>
        </p:txBody>
      </p:sp>
      <p:sp>
        <p:nvSpPr>
          <p:cNvPr id="96" name="Rectangle 79"/>
          <p:cNvSpPr>
            <a:spLocks noChangeArrowheads="1"/>
          </p:cNvSpPr>
          <p:nvPr/>
        </p:nvSpPr>
        <p:spPr bwMode="auto">
          <a:xfrm flipH="1">
            <a:off x="7816110" y="4373381"/>
            <a:ext cx="304800" cy="33813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solidFill>
                <a:srgbClr val="FFFFFF"/>
              </a:solidFill>
              <a:latin typeface="Gill Sans"/>
              <a:cs typeface="Gill Sans"/>
            </a:endParaRPr>
          </a:p>
        </p:txBody>
      </p:sp>
      <p:sp>
        <p:nvSpPr>
          <p:cNvPr id="97" name="Text Box 80"/>
          <p:cNvSpPr txBox="1">
            <a:spLocks noChangeArrowheads="1"/>
          </p:cNvSpPr>
          <p:nvPr/>
        </p:nvSpPr>
        <p:spPr bwMode="auto">
          <a:xfrm>
            <a:off x="5925398" y="5767206"/>
            <a:ext cx="2286000" cy="600164"/>
          </a:xfrm>
          <a:prstGeom prst="rect">
            <a:avLst/>
          </a:prstGeom>
          <a:noFill/>
          <a:ln w="31750">
            <a:noFill/>
            <a:miter lim="800000"/>
            <a:headEnd/>
            <a:tailEnd/>
          </a:ln>
          <a:effectLst/>
        </p:spPr>
        <p:txBody>
          <a:bodyPr>
            <a:prstTxWarp prst="textNoShape">
              <a:avLst/>
            </a:prstTxWarp>
            <a:spAutoFit/>
          </a:bodyPr>
          <a:lstStyle/>
          <a:p>
            <a:pPr algn="ctr">
              <a:lnSpc>
                <a:spcPct val="90000"/>
              </a:lnSpc>
            </a:pPr>
            <a:r>
              <a:rPr lang="en-US" sz="3600" dirty="0">
                <a:solidFill>
                  <a:srgbClr val="FFFFFF"/>
                </a:solidFill>
                <a:latin typeface="Gill Sans"/>
                <a:cs typeface="Gill Sans"/>
              </a:rPr>
              <a:t>Adapt</a:t>
            </a:r>
          </a:p>
        </p:txBody>
      </p:sp>
      <p:sp>
        <p:nvSpPr>
          <p:cNvPr id="98" name="Rectangle 74"/>
          <p:cNvSpPr>
            <a:spLocks noChangeArrowheads="1"/>
          </p:cNvSpPr>
          <p:nvPr/>
        </p:nvSpPr>
        <p:spPr bwMode="auto">
          <a:xfrm>
            <a:off x="1300740" y="4206551"/>
            <a:ext cx="1905000" cy="609600"/>
          </a:xfrm>
          <a:prstGeom prst="rect">
            <a:avLst/>
          </a:prstGeom>
          <a:noFill/>
          <a:ln w="9525">
            <a:noFill/>
            <a:miter lim="800000"/>
            <a:headEnd/>
            <a:tailEnd/>
          </a:ln>
          <a:effectLst/>
        </p:spPr>
        <p:txBody>
          <a:bodyPr wrap="none" anchor="ctr">
            <a:prstTxWarp prst="textNoShape">
              <a:avLst/>
            </a:prstTxWarp>
          </a:bodyPr>
          <a:lstStyle/>
          <a:p>
            <a:pPr algn="ctr"/>
            <a:r>
              <a:rPr lang="en-US" sz="3600" dirty="0" smtClean="0">
                <a:solidFill>
                  <a:schemeClr val="bg1"/>
                </a:solidFill>
                <a:latin typeface="Gill Sans"/>
                <a:cs typeface="Gill Sans"/>
              </a:rPr>
              <a:t>Plan</a:t>
            </a:r>
          </a:p>
        </p:txBody>
      </p:sp>
      <p:grpSp>
        <p:nvGrpSpPr>
          <p:cNvPr id="99" name="Group 3"/>
          <p:cNvGrpSpPr>
            <a:grpSpLocks/>
          </p:cNvGrpSpPr>
          <p:nvPr/>
        </p:nvGrpSpPr>
        <p:grpSpPr bwMode="auto">
          <a:xfrm>
            <a:off x="3179332" y="1522231"/>
            <a:ext cx="2935287" cy="3198813"/>
            <a:chOff x="3152" y="1947"/>
            <a:chExt cx="1563" cy="1791"/>
          </a:xfrm>
          <a:solidFill>
            <a:schemeClr val="bg1"/>
          </a:solidFill>
        </p:grpSpPr>
        <p:sp>
          <p:nvSpPr>
            <p:cNvPr id="100" name="AutoShape 4"/>
            <p:cNvSpPr>
              <a:spLocks noChangeArrowheads="1"/>
            </p:cNvSpPr>
            <p:nvPr/>
          </p:nvSpPr>
          <p:spPr bwMode="auto">
            <a:xfrm rot="16118303" flipV="1">
              <a:off x="3046" y="2070"/>
              <a:ext cx="1791" cy="1546"/>
            </a:xfrm>
            <a:custGeom>
              <a:avLst/>
              <a:gdLst>
                <a:gd name="G0" fmla="+- 7077046 0 0"/>
                <a:gd name="G1" fmla="+- 11796480 0 0"/>
                <a:gd name="G2" fmla="+- 7077046 0 11796480"/>
                <a:gd name="G3" fmla="+- 10800 0 0"/>
                <a:gd name="G4" fmla="+- 0 0 7077046"/>
                <a:gd name="T0" fmla="*/ 360 256 1"/>
                <a:gd name="T1" fmla="*/ 0 256 1"/>
                <a:gd name="G5" fmla="+- G2 T0 T1"/>
                <a:gd name="G6" fmla="?: G2 G2 G5"/>
                <a:gd name="G7" fmla="+- 0 0 G6"/>
                <a:gd name="G8" fmla="+- 8173 0 0"/>
                <a:gd name="G9" fmla="+- 0 0 11796480"/>
                <a:gd name="G10" fmla="+- 8173 0 2700"/>
                <a:gd name="G11" fmla="cos G10 7077046"/>
                <a:gd name="G12" fmla="sin G10 7077046"/>
                <a:gd name="G13" fmla="cos 13500 7077046"/>
                <a:gd name="G14" fmla="sin 13500 7077046"/>
                <a:gd name="G15" fmla="+- G11 10800 0"/>
                <a:gd name="G16" fmla="+- G12 10800 0"/>
                <a:gd name="G17" fmla="+- G13 10800 0"/>
                <a:gd name="G18" fmla="+- G14 10800 0"/>
                <a:gd name="G19" fmla="*/ 8173 1 2"/>
                <a:gd name="G20" fmla="+- G19 5400 0"/>
                <a:gd name="G21" fmla="cos G20 7077046"/>
                <a:gd name="G22" fmla="sin G20 7077046"/>
                <a:gd name="G23" fmla="+- G21 10800 0"/>
                <a:gd name="G24" fmla="+- G12 G23 G22"/>
                <a:gd name="G25" fmla="+- G22 G23 G11"/>
                <a:gd name="G26" fmla="cos 10800 7077046"/>
                <a:gd name="G27" fmla="sin 10800 7077046"/>
                <a:gd name="G28" fmla="cos 8173 7077046"/>
                <a:gd name="G29" fmla="sin 8173 7077046"/>
                <a:gd name="G30" fmla="+- G26 10800 0"/>
                <a:gd name="G31" fmla="+- G27 10800 0"/>
                <a:gd name="G32" fmla="+- G28 10800 0"/>
                <a:gd name="G33" fmla="+- G29 10800 0"/>
                <a:gd name="G34" fmla="+- G19 5400 0"/>
                <a:gd name="G35" fmla="cos G34 11796480"/>
                <a:gd name="G36" fmla="sin G34 11796480"/>
                <a:gd name="G37" fmla="+/ 11796480 7077046 2"/>
                <a:gd name="T2" fmla="*/ 180 256 1"/>
                <a:gd name="T3" fmla="*/ 0 256 1"/>
                <a:gd name="G38" fmla="+- G37 T2 T3"/>
                <a:gd name="G39" fmla="?: G2 G37 G38"/>
                <a:gd name="G40" fmla="cos 10800 G39"/>
                <a:gd name="G41" fmla="sin 10800 G39"/>
                <a:gd name="G42" fmla="cos 8173 G39"/>
                <a:gd name="G43" fmla="sin 8173 G39"/>
                <a:gd name="G44" fmla="+- G40 10800 0"/>
                <a:gd name="G45" fmla="+- G41 10800 0"/>
                <a:gd name="G46" fmla="+- G42 10800 0"/>
                <a:gd name="G47" fmla="+- G43 10800 0"/>
                <a:gd name="G48" fmla="+- G35 10800 0"/>
                <a:gd name="G49" fmla="+- G36 10800 0"/>
                <a:gd name="T4" fmla="*/ 19536 w 21600"/>
                <a:gd name="T5" fmla="*/ 4450 h 21600"/>
                <a:gd name="T6" fmla="*/ 1313 w 21600"/>
                <a:gd name="T7" fmla="*/ 10800 h 21600"/>
                <a:gd name="T8" fmla="*/ 17411 w 21600"/>
                <a:gd name="T9" fmla="*/ 5995 h 21600"/>
                <a:gd name="T10" fmla="*/ 6631 w 21600"/>
                <a:gd name="T11" fmla="*/ 23640 h 21600"/>
                <a:gd name="T12" fmla="*/ 4052 w 21600"/>
                <a:gd name="T13" fmla="*/ 18584 h 21600"/>
                <a:gd name="T14" fmla="*/ 9109 w 21600"/>
                <a:gd name="T15" fmla="*/ 1600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8276" y="18573"/>
                  </a:moveTo>
                  <a:cubicBezTo>
                    <a:pt x="9091" y="18838"/>
                    <a:pt x="9942" y="18972"/>
                    <a:pt x="10800" y="18972"/>
                  </a:cubicBezTo>
                  <a:cubicBezTo>
                    <a:pt x="15313" y="18973"/>
                    <a:pt x="18973" y="15313"/>
                    <a:pt x="18973" y="10800"/>
                  </a:cubicBezTo>
                  <a:cubicBezTo>
                    <a:pt x="18973" y="6286"/>
                    <a:pt x="15313" y="2627"/>
                    <a:pt x="10800" y="2627"/>
                  </a:cubicBezTo>
                  <a:cubicBezTo>
                    <a:pt x="6286" y="2627"/>
                    <a:pt x="2627" y="6286"/>
                    <a:pt x="2627" y="10800"/>
                  </a:cubicBezTo>
                  <a:lnTo>
                    <a:pt x="0" y="10800"/>
                  </a:lnTo>
                  <a:cubicBezTo>
                    <a:pt x="0" y="4835"/>
                    <a:pt x="4835" y="0"/>
                    <a:pt x="10800" y="0"/>
                  </a:cubicBezTo>
                  <a:cubicBezTo>
                    <a:pt x="16764" y="0"/>
                    <a:pt x="21600" y="4835"/>
                    <a:pt x="21600" y="10800"/>
                  </a:cubicBezTo>
                  <a:cubicBezTo>
                    <a:pt x="21600" y="16764"/>
                    <a:pt x="16764" y="21600"/>
                    <a:pt x="10800" y="21600"/>
                  </a:cubicBezTo>
                  <a:cubicBezTo>
                    <a:pt x="9667" y="21599"/>
                    <a:pt x="8542" y="21421"/>
                    <a:pt x="7464" y="21072"/>
                  </a:cubicBezTo>
                  <a:lnTo>
                    <a:pt x="6631" y="23640"/>
                  </a:lnTo>
                  <a:lnTo>
                    <a:pt x="4052" y="18584"/>
                  </a:lnTo>
                  <a:lnTo>
                    <a:pt x="9109" y="16005"/>
                  </a:lnTo>
                  <a:lnTo>
                    <a:pt x="8276" y="18573"/>
                  </a:lnTo>
                  <a:close/>
                </a:path>
              </a:pathLst>
            </a:custGeom>
            <a:grpFill/>
            <a:ln w="9525">
              <a:noFill/>
              <a:miter lim="800000"/>
              <a:headEnd/>
              <a:tailEnd/>
            </a:ln>
            <a:effectLst/>
          </p:spPr>
          <p:txBody>
            <a:bodyPr wrap="none" anchor="ctr">
              <a:prstTxWarp prst="textNoShape">
                <a:avLst/>
              </a:prstTxWarp>
            </a:bodyPr>
            <a:lstStyle/>
            <a:p>
              <a:endParaRPr lang="en-US">
                <a:solidFill>
                  <a:srgbClr val="FFFFFF"/>
                </a:solidFill>
                <a:latin typeface="Gill Sans"/>
                <a:cs typeface="Gill Sans"/>
              </a:endParaRPr>
            </a:p>
          </p:txBody>
        </p:sp>
        <p:sp>
          <p:nvSpPr>
            <p:cNvPr id="101" name="Rectangle 5"/>
            <p:cNvSpPr>
              <a:spLocks noChangeArrowheads="1"/>
            </p:cNvSpPr>
            <p:nvPr/>
          </p:nvSpPr>
          <p:spPr bwMode="auto">
            <a:xfrm>
              <a:off x="3152" y="3522"/>
              <a:ext cx="816" cy="213"/>
            </a:xfrm>
            <a:prstGeom prst="rect">
              <a:avLst/>
            </a:prstGeom>
            <a:grpFill/>
            <a:ln w="9525">
              <a:noFill/>
              <a:miter lim="800000"/>
              <a:headEnd/>
              <a:tailEnd/>
            </a:ln>
            <a:effectLst/>
          </p:spPr>
          <p:txBody>
            <a:bodyPr wrap="none" anchor="ctr">
              <a:prstTxWarp prst="textNoShape">
                <a:avLst/>
              </a:prstTxWarp>
            </a:bodyPr>
            <a:lstStyle/>
            <a:p>
              <a:endParaRPr lang="en-US">
                <a:solidFill>
                  <a:srgbClr val="FFFFFF"/>
                </a:solidFill>
                <a:latin typeface="Gill Sans"/>
                <a:cs typeface="Gill Sans"/>
              </a:endParaRPr>
            </a:p>
          </p:txBody>
        </p:sp>
      </p:grpSp>
      <p:sp>
        <p:nvSpPr>
          <p:cNvPr id="21" name="TextBox 20"/>
          <p:cNvSpPr txBox="1"/>
          <p:nvPr/>
        </p:nvSpPr>
        <p:spPr>
          <a:xfrm>
            <a:off x="6134100" y="1066800"/>
            <a:ext cx="2223686" cy="1107996"/>
          </a:xfrm>
          <a:prstGeom prst="rect">
            <a:avLst/>
          </a:prstGeom>
          <a:noFill/>
        </p:spPr>
        <p:txBody>
          <a:bodyPr wrap="none" rtlCol="0">
            <a:spAutoFit/>
          </a:bodyPr>
          <a:lstStyle/>
          <a:p>
            <a:r>
              <a:rPr lang="en-US" sz="6600">
                <a:solidFill>
                  <a:schemeClr val="bg1"/>
                </a:solidFill>
                <a:latin typeface="Gill Sans"/>
                <a:cs typeface="Gill Sans"/>
              </a:rPr>
              <a:t>Sprint</a:t>
            </a:r>
          </a:p>
        </p:txBody>
      </p:sp>
      <p:sp>
        <p:nvSpPr>
          <p:cNvPr id="22" name="Text Box 6"/>
          <p:cNvSpPr txBox="1">
            <a:spLocks noChangeArrowheads="1"/>
          </p:cNvSpPr>
          <p:nvPr/>
        </p:nvSpPr>
        <p:spPr bwMode="auto">
          <a:xfrm>
            <a:off x="3145116" y="4997743"/>
            <a:ext cx="2926051" cy="605294"/>
          </a:xfrm>
          <a:prstGeom prst="rect">
            <a:avLst/>
          </a:prstGeom>
          <a:noFill/>
          <a:ln w="9525">
            <a:noFill/>
            <a:miter lim="800000"/>
            <a:headEnd/>
            <a:tailEnd/>
          </a:ln>
          <a:effectLst/>
        </p:spPr>
        <p:txBody>
          <a:bodyPr wrap="none">
            <a:prstTxWarp prst="textNoShape">
              <a:avLst/>
            </a:prstTxWarp>
            <a:spAutoFit/>
          </a:bodyPr>
          <a:lstStyle/>
          <a:p>
            <a:pPr algn="ctr">
              <a:lnSpc>
                <a:spcPct val="80000"/>
              </a:lnSpc>
            </a:pPr>
            <a:r>
              <a:rPr lang="en-US" sz="4000">
                <a:solidFill>
                  <a:srgbClr val="FFFFFF"/>
                </a:solidFill>
                <a:latin typeface="Gill Sans"/>
                <a:cs typeface="Gill Sans"/>
              </a:rPr>
              <a:t>Transparency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a:ea typeface="ＭＳ Ｐゴシック" pitchFamily="-110" charset="-128"/>
              </a:rPr>
              <a:t>Sprint Review</a:t>
            </a:r>
          </a:p>
        </p:txBody>
      </p:sp>
      <p:sp>
        <p:nvSpPr>
          <p:cNvPr id="1440771" name="Rectangle 3"/>
          <p:cNvSpPr>
            <a:spLocks noGrp="1" noChangeArrowheads="1"/>
          </p:cNvSpPr>
          <p:nvPr>
            <p:ph idx="1"/>
          </p:nvPr>
        </p:nvSpPr>
        <p:spPr>
          <a:xfrm>
            <a:off x="381000" y="1358900"/>
            <a:ext cx="8763000" cy="5003800"/>
          </a:xfrm>
        </p:spPr>
        <p:txBody>
          <a:bodyPr/>
          <a:lstStyle/>
          <a:p>
            <a:pPr>
              <a:lnSpc>
                <a:spcPct val="90000"/>
              </a:lnSpc>
            </a:pPr>
            <a:r>
              <a:rPr lang="en-US" sz="3200">
                <a:ea typeface="ＭＳ Ｐゴシック" pitchFamily="-110" charset="-128"/>
              </a:rPr>
              <a:t>Goal:  Inspect and Adapt the Product</a:t>
            </a:r>
          </a:p>
          <a:p>
            <a:pPr lvl="1" eaLnBrk="1" hangingPunct="1">
              <a:lnSpc>
                <a:spcPct val="90000"/>
              </a:lnSpc>
            </a:pPr>
            <a:r>
              <a:rPr lang="en-US" sz="2800">
                <a:ea typeface="ＭＳ Ｐゴシック" pitchFamily="-110" charset="-128"/>
              </a:rPr>
              <a:t>Try out what the team has produced</a:t>
            </a:r>
          </a:p>
          <a:p>
            <a:pPr lvl="1" eaLnBrk="1" hangingPunct="1">
              <a:lnSpc>
                <a:spcPct val="90000"/>
              </a:lnSpc>
            </a:pPr>
            <a:r>
              <a:rPr lang="en-US" sz="2800">
                <a:ea typeface="ＭＳ Ｐゴシック" pitchFamily="-110" charset="-128"/>
              </a:rPr>
              <a:t>Inspect the quality and doneness</a:t>
            </a:r>
          </a:p>
          <a:p>
            <a:pPr lvl="1" eaLnBrk="1" hangingPunct="1">
              <a:lnSpc>
                <a:spcPct val="90000"/>
              </a:lnSpc>
            </a:pPr>
            <a:r>
              <a:rPr lang="en-US" sz="2800">
                <a:ea typeface="ＭＳ Ｐゴシック" pitchFamily="-110" charset="-128"/>
              </a:rPr>
              <a:t>Inspect whether it is right for customer needs</a:t>
            </a:r>
          </a:p>
          <a:p>
            <a:pPr lvl="1" eaLnBrk="1" hangingPunct="1">
              <a:lnSpc>
                <a:spcPct val="90000"/>
              </a:lnSpc>
            </a:pPr>
            <a:r>
              <a:rPr lang="en-US" sz="2800">
                <a:ea typeface="ＭＳ Ｐゴシック" pitchFamily="-110" charset="-128"/>
              </a:rPr>
              <a:t>Identify improvements (added to Product Backlog)</a:t>
            </a:r>
          </a:p>
          <a:p>
            <a:pPr>
              <a:lnSpc>
                <a:spcPct val="90000"/>
              </a:lnSpc>
            </a:pPr>
            <a:r>
              <a:rPr lang="en-US" sz="3200">
                <a:ea typeface="ＭＳ Ｐゴシック" pitchFamily="-110" charset="-128"/>
              </a:rPr>
              <a:t>Invite real-world customers and end-users to attend Sprint Review and give hands-on feedback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0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0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0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0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eview.jpg"/>
          <p:cNvPicPr>
            <a:picLocks noChangeAspect="1"/>
          </p:cNvPicPr>
          <p:nvPr/>
        </p:nvPicPr>
        <p:blipFill>
          <a:blip r:embed="rId2"/>
          <a:stretch>
            <a:fillRect/>
          </a:stretch>
        </p:blipFill>
        <p:spPr>
          <a:xfrm>
            <a:off x="7635240" y="3394075"/>
            <a:ext cx="1416050" cy="679450"/>
          </a:xfrm>
          <a:prstGeom prst="rect">
            <a:avLst/>
          </a:prstGeom>
          <a:effectLst/>
        </p:spPr>
      </p:pic>
      <p:pic>
        <p:nvPicPr>
          <p:cNvPr id="5" name="Picture 4" descr="team.jpg"/>
          <p:cNvPicPr>
            <a:picLocks noChangeAspect="1"/>
          </p:cNvPicPr>
          <p:nvPr/>
        </p:nvPicPr>
        <p:blipFill>
          <a:blip r:embed="rId3"/>
          <a:stretch>
            <a:fillRect/>
          </a:stretch>
        </p:blipFill>
        <p:spPr>
          <a:xfrm>
            <a:off x="7588251" y="5708650"/>
            <a:ext cx="1374775" cy="628650"/>
          </a:xfrm>
          <a:prstGeom prst="rect">
            <a:avLst/>
          </a:prstGeom>
          <a:effectLst/>
        </p:spPr>
      </p:pic>
      <p:sp>
        <p:nvSpPr>
          <p:cNvPr id="6" name="Right Arrow 5"/>
          <p:cNvSpPr/>
          <p:nvPr/>
        </p:nvSpPr>
        <p:spPr>
          <a:xfrm>
            <a:off x="5232390" y="4439708"/>
            <a:ext cx="2501900" cy="583142"/>
          </a:xfrm>
          <a:prstGeom prst="rightArrow">
            <a:avLst>
              <a:gd name="adj1" fmla="val 54556"/>
              <a:gd name="adj2" fmla="val 6451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7" name="Circular Arrow 6"/>
          <p:cNvSpPr/>
          <p:nvPr/>
        </p:nvSpPr>
        <p:spPr>
          <a:xfrm flipH="1">
            <a:off x="4427220" y="2245995"/>
            <a:ext cx="2938780" cy="2938780"/>
          </a:xfrm>
          <a:prstGeom prst="circularArrow">
            <a:avLst>
              <a:gd name="adj1" fmla="val 11156"/>
              <a:gd name="adj2" fmla="val 1142319"/>
              <a:gd name="adj3" fmla="val 1881005"/>
              <a:gd name="adj4" fmla="val 5465592"/>
              <a:gd name="adj5" fmla="val 1196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 name="Rectangle 6"/>
          <p:cNvSpPr>
            <a:spLocks noChangeArrowheads="1"/>
          </p:cNvSpPr>
          <p:nvPr/>
        </p:nvSpPr>
        <p:spPr bwMode="auto">
          <a:xfrm>
            <a:off x="4654550" y="4565650"/>
            <a:ext cx="1203325" cy="327025"/>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600">
              <a:latin typeface="Gill Sans"/>
            </a:endParaRPr>
          </a:p>
        </p:txBody>
      </p:sp>
      <p:sp>
        <p:nvSpPr>
          <p:cNvPr id="10" name="Text Box 7"/>
          <p:cNvSpPr txBox="1">
            <a:spLocks noChangeArrowheads="1"/>
          </p:cNvSpPr>
          <p:nvPr/>
        </p:nvSpPr>
        <p:spPr bwMode="auto">
          <a:xfrm>
            <a:off x="5051060" y="3079750"/>
            <a:ext cx="1553029" cy="892552"/>
          </a:xfrm>
          <a:prstGeom prst="rect">
            <a:avLst/>
          </a:prstGeom>
          <a:noFill/>
          <a:ln w="9525">
            <a:noFill/>
            <a:miter lim="800000"/>
            <a:headEnd/>
            <a:tailEnd/>
          </a:ln>
          <a:effectLst/>
        </p:spPr>
        <p:txBody>
          <a:bodyPr wrap="none">
            <a:prstTxWarp prst="textNoShape">
              <a:avLst/>
            </a:prstTxWarp>
            <a:spAutoFit/>
          </a:bodyPr>
          <a:lstStyle/>
          <a:p>
            <a:pPr algn="ctr"/>
            <a:r>
              <a:rPr lang="en-US" sz="3600">
                <a:solidFill>
                  <a:schemeClr val="bg1"/>
                </a:solidFill>
                <a:latin typeface="Gill Sans"/>
              </a:rPr>
              <a:t>Sprint</a:t>
            </a:r>
          </a:p>
          <a:p>
            <a:pPr algn="ctr"/>
            <a:r>
              <a:rPr lang="en-US" sz="1600">
                <a:solidFill>
                  <a:schemeClr val="bg1"/>
                </a:solidFill>
                <a:latin typeface="Gill Sans"/>
              </a:rPr>
              <a:t>4 Weeks or Less</a:t>
            </a:r>
          </a:p>
        </p:txBody>
      </p:sp>
      <p:sp>
        <p:nvSpPr>
          <p:cNvPr id="11" name="AutoShape 11"/>
          <p:cNvSpPr>
            <a:spLocks noChangeArrowheads="1"/>
          </p:cNvSpPr>
          <p:nvPr/>
        </p:nvSpPr>
        <p:spPr bwMode="auto">
          <a:xfrm>
            <a:off x="7912100" y="4473575"/>
            <a:ext cx="838200" cy="457200"/>
          </a:xfrm>
          <a:prstGeom prst="cube">
            <a:avLst>
              <a:gd name="adj" fmla="val 25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00">
              <a:latin typeface="Gill Sans"/>
            </a:endParaRPr>
          </a:p>
        </p:txBody>
      </p:sp>
      <p:sp>
        <p:nvSpPr>
          <p:cNvPr id="12" name="Text Box 12"/>
          <p:cNvSpPr txBox="1">
            <a:spLocks noChangeArrowheads="1"/>
          </p:cNvSpPr>
          <p:nvPr/>
        </p:nvSpPr>
        <p:spPr bwMode="auto">
          <a:xfrm>
            <a:off x="7302500" y="5022850"/>
            <a:ext cx="1955800" cy="533052"/>
          </a:xfrm>
          <a:prstGeom prst="rect">
            <a:avLst/>
          </a:prstGeom>
          <a:noFill/>
          <a:ln w="31750">
            <a:noFill/>
            <a:miter lim="800000"/>
            <a:headEnd/>
            <a:tailEnd/>
          </a:ln>
          <a:effectLst/>
        </p:spPr>
        <p:txBody>
          <a:bodyPr wrap="square">
            <a:prstTxWarp prst="textNoShape">
              <a:avLst/>
            </a:prstTxWarp>
            <a:spAutoFit/>
          </a:bodyPr>
          <a:lstStyle/>
          <a:p>
            <a:pPr algn="ctr">
              <a:lnSpc>
                <a:spcPts val="1680"/>
              </a:lnSpc>
            </a:pPr>
            <a:r>
              <a:rPr lang="en-US" sz="1600">
                <a:solidFill>
                  <a:schemeClr val="bg1"/>
                </a:solidFill>
                <a:latin typeface="Gill Sans"/>
              </a:rPr>
              <a:t>Potentially Shippable Product Increment</a:t>
            </a:r>
          </a:p>
        </p:txBody>
      </p:sp>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sp>
        <p:nvSpPr>
          <p:cNvPr id="14" name="Text Box 80"/>
          <p:cNvSpPr txBox="1">
            <a:spLocks noChangeArrowheads="1"/>
          </p:cNvSpPr>
          <p:nvPr/>
        </p:nvSpPr>
        <p:spPr bwMode="auto">
          <a:xfrm>
            <a:off x="7967877" y="3970338"/>
            <a:ext cx="88663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Review</a:t>
            </a:r>
            <a:endParaRPr lang="en-US" i="1">
              <a:solidFill>
                <a:schemeClr val="bg1"/>
              </a:solidFill>
              <a:latin typeface="Gill Sans"/>
            </a:endParaRPr>
          </a:p>
        </p:txBody>
      </p:sp>
      <p:sp>
        <p:nvSpPr>
          <p:cNvPr id="28" name="Rectangle 227"/>
          <p:cNvSpPr>
            <a:spLocks noChangeArrowheads="1"/>
          </p:cNvSpPr>
          <p:nvPr/>
        </p:nvSpPr>
        <p:spPr bwMode="auto">
          <a:xfrm>
            <a:off x="4978400" y="5022850"/>
            <a:ext cx="1905000" cy="609600"/>
          </a:xfrm>
          <a:prstGeom prst="rect">
            <a:avLst/>
          </a:prstGeom>
          <a:noFill/>
          <a:ln w="9525">
            <a:noFill/>
            <a:miter lim="800000"/>
            <a:headEnd/>
            <a:tailEnd/>
          </a:ln>
          <a:effectLst/>
        </p:spPr>
        <p:txBody>
          <a:bodyPr wrap="none" anchor="ctr">
            <a:prstTxWarp prst="textNoShape">
              <a:avLst/>
            </a:prstTxWarp>
          </a:bodyPr>
          <a:lstStyle/>
          <a:p>
            <a:pPr algn="ctr">
              <a:lnSpc>
                <a:spcPts val="1880"/>
              </a:lnSpc>
            </a:pPr>
            <a:r>
              <a:rPr lang="en-US" sz="2400">
                <a:solidFill>
                  <a:schemeClr val="bg1"/>
                </a:solidFill>
                <a:latin typeface="Gill Sans"/>
              </a:rPr>
              <a:t>No Changes</a:t>
            </a:r>
          </a:p>
          <a:p>
            <a:pPr algn="ctr">
              <a:lnSpc>
                <a:spcPts val="1880"/>
              </a:lnSpc>
            </a:pPr>
            <a:r>
              <a:rPr lang="en-US" sz="1600">
                <a:solidFill>
                  <a:schemeClr val="bg1"/>
                </a:solidFill>
                <a:latin typeface="Gill Sans"/>
              </a:rPr>
              <a:t>in Duration or Goal</a:t>
            </a:r>
          </a:p>
        </p:txBody>
      </p:sp>
      <p:grpSp>
        <p:nvGrpSpPr>
          <p:cNvPr id="2" name="Group 29"/>
          <p:cNvGrpSpPr/>
          <p:nvPr/>
        </p:nvGrpSpPr>
        <p:grpSpPr>
          <a:xfrm>
            <a:off x="7408332" y="1515531"/>
            <a:ext cx="307975" cy="304800"/>
            <a:chOff x="7086600" y="1092200"/>
            <a:chExt cx="307975" cy="304800"/>
          </a:xfrm>
          <a:effectLst/>
        </p:grpSpPr>
        <p:sp>
          <p:nvSpPr>
            <p:cNvPr id="31" name="Rectangle 232"/>
            <p:cNvSpPr>
              <a:spLocks noChangeArrowheads="1"/>
            </p:cNvSpPr>
            <p:nvPr/>
          </p:nvSpPr>
          <p:spPr bwMode="auto">
            <a:xfrm>
              <a:off x="7086600" y="1092200"/>
              <a:ext cx="3048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sz="1600" b="1">
                <a:solidFill>
                  <a:schemeClr val="bg1"/>
                </a:solidFill>
                <a:latin typeface="Gill Sans"/>
              </a:endParaRPr>
            </a:p>
          </p:txBody>
        </p:sp>
        <p:sp>
          <p:nvSpPr>
            <p:cNvPr id="32" name="Freeform 233"/>
            <p:cNvSpPr>
              <a:spLocks/>
            </p:cNvSpPr>
            <p:nvPr/>
          </p:nvSpPr>
          <p:spPr bwMode="auto">
            <a:xfrm>
              <a:off x="7089775" y="1119188"/>
              <a:ext cx="304800" cy="263525"/>
            </a:xfrm>
            <a:custGeom>
              <a:avLst/>
              <a:gdLst>
                <a:gd name="T0" fmla="*/ 0 w 192"/>
                <a:gd name="T1" fmla="*/ 0 h 166"/>
                <a:gd name="T2" fmla="*/ 15 w 192"/>
                <a:gd name="T3" fmla="*/ 19 h 166"/>
                <a:gd name="T4" fmla="*/ 24 w 192"/>
                <a:gd name="T5" fmla="*/ 48 h 166"/>
                <a:gd name="T6" fmla="*/ 72 w 192"/>
                <a:gd name="T7" fmla="*/ 69 h 166"/>
                <a:gd name="T8" fmla="*/ 94 w 192"/>
                <a:gd name="T9" fmla="*/ 99 h 166"/>
                <a:gd name="T10" fmla="*/ 153 w 192"/>
                <a:gd name="T11" fmla="*/ 120 h 166"/>
                <a:gd name="T12" fmla="*/ 171 w 192"/>
                <a:gd name="T13" fmla="*/ 153 h 166"/>
                <a:gd name="T14" fmla="*/ 192 w 192"/>
                <a:gd name="T15" fmla="*/ 166 h 166"/>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166"/>
                <a:gd name="T26" fmla="*/ 192 w 19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166">
                  <a:moveTo>
                    <a:pt x="0" y="0"/>
                  </a:moveTo>
                  <a:lnTo>
                    <a:pt x="15" y="19"/>
                  </a:lnTo>
                  <a:lnTo>
                    <a:pt x="24" y="48"/>
                  </a:lnTo>
                  <a:lnTo>
                    <a:pt x="72" y="69"/>
                  </a:lnTo>
                  <a:lnTo>
                    <a:pt x="94" y="99"/>
                  </a:lnTo>
                  <a:lnTo>
                    <a:pt x="153" y="120"/>
                  </a:lnTo>
                  <a:lnTo>
                    <a:pt x="171" y="153"/>
                  </a:lnTo>
                  <a:lnTo>
                    <a:pt x="192" y="166"/>
                  </a:lnTo>
                </a:path>
              </a:pathLst>
            </a:custGeom>
            <a:noFill/>
            <a:ln w="9525">
              <a:solidFill>
                <a:schemeClr val="tx1"/>
              </a:solidFill>
              <a:round/>
              <a:headEnd/>
              <a:tailEnd/>
            </a:ln>
          </p:spPr>
          <p:txBody>
            <a:bodyPr>
              <a:prstTxWarp prst="textNoShape">
                <a:avLst/>
              </a:prstTxWarp>
            </a:bodyPr>
            <a:lstStyle/>
            <a:p>
              <a:endParaRPr lang="en-US" sz="1600">
                <a:latin typeface="Gill Sans"/>
              </a:endParaRPr>
            </a:p>
          </p:txBody>
        </p:sp>
      </p:grpSp>
      <p:sp>
        <p:nvSpPr>
          <p:cNvPr id="33" name="Text Box 299"/>
          <p:cNvSpPr txBox="1">
            <a:spLocks noChangeArrowheads="1"/>
          </p:cNvSpPr>
          <p:nvPr/>
        </p:nvSpPr>
        <p:spPr bwMode="auto">
          <a:xfrm>
            <a:off x="7525009" y="6237288"/>
            <a:ext cx="1505641" cy="369332"/>
          </a:xfrm>
          <a:prstGeom prst="rect">
            <a:avLst/>
          </a:prstGeom>
          <a:noFill/>
          <a:ln w="31750">
            <a:noFill/>
            <a:miter lim="800000"/>
            <a:headEnd/>
            <a:tailEnd/>
          </a:ln>
          <a:effectLst/>
        </p:spPr>
        <p:txBody>
          <a:bodyPr wrap="none">
            <a:prstTxWarp prst="textNoShape">
              <a:avLst/>
            </a:prstTxWarp>
            <a:spAutoFit/>
          </a:bodyPr>
          <a:lstStyle/>
          <a:p>
            <a:pPr algn="ctr"/>
            <a:r>
              <a:rPr lang="en-US">
                <a:solidFill>
                  <a:schemeClr val="bg1"/>
                </a:solidFill>
                <a:latin typeface="Gill Sans"/>
              </a:rPr>
              <a:t>Retrospective</a:t>
            </a:r>
            <a:endParaRPr lang="en-US" i="1">
              <a:solidFill>
                <a:schemeClr val="bg1"/>
              </a:solidFill>
              <a:latin typeface="Gill Sans"/>
            </a:endParaRPr>
          </a:p>
        </p:txBody>
      </p:sp>
      <p:pic>
        <p:nvPicPr>
          <p:cNvPr id="36" name="Picture 35"/>
          <p:cNvPicPr>
            <a:picLocks noChangeAspect="1"/>
          </p:cNvPicPr>
          <p:nvPr/>
        </p:nvPicPr>
        <p:blipFill>
          <a:blip r:embed="rId4"/>
          <a:stretch>
            <a:fillRect/>
          </a:stretch>
        </p:blipFill>
        <p:spPr>
          <a:xfrm>
            <a:off x="1000125" y="3378200"/>
            <a:ext cx="158750" cy="444500"/>
          </a:xfrm>
          <a:prstGeom prst="rect">
            <a:avLst/>
          </a:prstGeom>
          <a:effectLst/>
        </p:spPr>
      </p:pic>
      <p:grpSp>
        <p:nvGrpSpPr>
          <p:cNvPr id="3" name="Group 36"/>
          <p:cNvGrpSpPr/>
          <p:nvPr/>
        </p:nvGrpSpPr>
        <p:grpSpPr>
          <a:xfrm>
            <a:off x="2051051" y="3270250"/>
            <a:ext cx="1374775" cy="901145"/>
            <a:chOff x="2343151" y="3244850"/>
            <a:chExt cx="1374775" cy="901145"/>
          </a:xfrm>
          <a:effectLst/>
        </p:grpSpPr>
        <p:sp>
          <p:nvSpPr>
            <p:cNvPr id="38" name="Text Box 148"/>
            <p:cNvSpPr txBox="1">
              <a:spLocks noChangeArrowheads="1"/>
            </p:cNvSpPr>
            <p:nvPr/>
          </p:nvSpPr>
          <p:spPr bwMode="auto">
            <a:xfrm>
              <a:off x="2692005" y="37766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343151" y="3244850"/>
              <a:ext cx="1374775" cy="628650"/>
            </a:xfrm>
            <a:prstGeom prst="rect">
              <a:avLst/>
            </a:prstGeom>
          </p:spPr>
        </p:pic>
      </p:grpSp>
      <p:pic>
        <p:nvPicPr>
          <p:cNvPr id="43" name="Picture 42" descr="standup.jpg"/>
          <p:cNvPicPr>
            <a:picLocks noChangeAspect="1"/>
          </p:cNvPicPr>
          <p:nvPr/>
        </p:nvPicPr>
        <p:blipFill>
          <a:blip r:embed="rId5"/>
          <a:stretch>
            <a:fillRect/>
          </a:stretch>
        </p:blipFill>
        <p:spPr>
          <a:xfrm>
            <a:off x="7789332" y="1261531"/>
            <a:ext cx="787400" cy="800100"/>
          </a:xfrm>
          <a:prstGeom prst="rect">
            <a:avLst/>
          </a:prstGeom>
          <a:effectLst/>
        </p:spPr>
      </p:pic>
      <p:sp>
        <p:nvSpPr>
          <p:cNvPr id="44" name="Text Box 231"/>
          <p:cNvSpPr txBox="1">
            <a:spLocks noChangeArrowheads="1"/>
          </p:cNvSpPr>
          <p:nvPr/>
        </p:nvSpPr>
        <p:spPr bwMode="auto">
          <a:xfrm>
            <a:off x="7526274" y="2024588"/>
            <a:ext cx="1387945" cy="818600"/>
          </a:xfrm>
          <a:prstGeom prst="rect">
            <a:avLst/>
          </a:prstGeom>
          <a:noFill/>
          <a:ln w="31750">
            <a:noFill/>
            <a:miter lim="800000"/>
            <a:headEnd/>
            <a:tailEnd/>
          </a:ln>
          <a:effectLst/>
        </p:spPr>
        <p:txBody>
          <a:bodyPr wrap="none">
            <a:prstTxWarp prst="textNoShape">
              <a:avLst/>
            </a:prstTxWarp>
            <a:spAutoFit/>
          </a:bodyPr>
          <a:lstStyle/>
          <a:p>
            <a:pPr algn="ctr">
              <a:lnSpc>
                <a:spcPts val="1880"/>
              </a:lnSpc>
              <a:spcBef>
                <a:spcPct val="50000"/>
              </a:spcBef>
            </a:pPr>
            <a:r>
              <a:rPr lang="en-US" sz="1400">
                <a:solidFill>
                  <a:schemeClr val="bg1"/>
                </a:solidFill>
                <a:latin typeface="Gill Sans"/>
              </a:rPr>
              <a:t>Daily Scrum</a:t>
            </a:r>
            <a:br>
              <a:rPr lang="en-US" sz="1400">
                <a:solidFill>
                  <a:schemeClr val="bg1"/>
                </a:solidFill>
                <a:latin typeface="Gill Sans"/>
              </a:rPr>
            </a:br>
            <a:r>
              <a:rPr lang="en-US" sz="1400">
                <a:solidFill>
                  <a:schemeClr val="bg1"/>
                </a:solidFill>
                <a:latin typeface="Gill Sans"/>
              </a:rPr>
              <a:t>Meeting and</a:t>
            </a:r>
            <a:br>
              <a:rPr lang="en-US" sz="1400">
                <a:solidFill>
                  <a:schemeClr val="bg1"/>
                </a:solidFill>
                <a:latin typeface="Gill Sans"/>
              </a:rPr>
            </a:br>
            <a:r>
              <a:rPr lang="en-US" sz="1400">
                <a:solidFill>
                  <a:schemeClr val="bg1"/>
                </a:solidFill>
                <a:latin typeface="Gill Sans"/>
              </a:rPr>
              <a:t>Artifacts Update</a:t>
            </a:r>
          </a:p>
        </p:txBody>
      </p:sp>
      <p:sp>
        <p:nvSpPr>
          <p:cNvPr id="45" name="Circular Arrow 44"/>
          <p:cNvSpPr/>
          <p:nvPr/>
        </p:nvSpPr>
        <p:spPr>
          <a:xfrm rot="2401493">
            <a:off x="6352350" y="1859572"/>
            <a:ext cx="1192509" cy="1192509"/>
          </a:xfrm>
          <a:prstGeom prst="circularArrow">
            <a:avLst>
              <a:gd name="adj1" fmla="val 17412"/>
              <a:gd name="adj2" fmla="val 1142319"/>
              <a:gd name="adj3" fmla="val 1601325"/>
              <a:gd name="adj4" fmla="val 5649642"/>
              <a:gd name="adj5" fmla="val 138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Oval 45"/>
          <p:cNvSpPr/>
          <p:nvPr/>
        </p:nvSpPr>
        <p:spPr>
          <a:xfrm>
            <a:off x="4851400" y="2336800"/>
            <a:ext cx="279400" cy="279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Text Box 14"/>
          <p:cNvSpPr txBox="1">
            <a:spLocks noChangeArrowheads="1"/>
          </p:cNvSpPr>
          <p:nvPr/>
        </p:nvSpPr>
        <p:spPr bwMode="auto">
          <a:xfrm>
            <a:off x="268273" y="1967441"/>
            <a:ext cx="1798214"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Input from End-Users,</a:t>
            </a:r>
          </a:p>
          <a:p>
            <a:pPr algn="ctr" eaLnBrk="0" hangingPunct="0"/>
            <a:r>
              <a:rPr lang="en-US" sz="1400">
                <a:solidFill>
                  <a:schemeClr val="bg1"/>
                </a:solidFill>
                <a:latin typeface="Gill Sans"/>
              </a:rPr>
              <a:t>Customers, Team and</a:t>
            </a:r>
            <a:br>
              <a:rPr lang="en-US" sz="1400">
                <a:solidFill>
                  <a:schemeClr val="bg1"/>
                </a:solidFill>
                <a:latin typeface="Gill Sans"/>
              </a:rPr>
            </a:br>
            <a:r>
              <a:rPr lang="en-US" sz="1400">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214"/>
          <p:cNvSpPr>
            <a:spLocks noChangeArrowheads="1"/>
          </p:cNvSpPr>
          <p:nvPr/>
        </p:nvSpPr>
        <p:spPr bwMode="auto">
          <a:xfrm>
            <a:off x="3757612" y="468369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5" name="Rectangle 215"/>
          <p:cNvSpPr>
            <a:spLocks noChangeArrowheads="1"/>
          </p:cNvSpPr>
          <p:nvPr/>
        </p:nvSpPr>
        <p:spPr bwMode="auto">
          <a:xfrm>
            <a:off x="3757612" y="475999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6" name="Rectangle 216"/>
          <p:cNvSpPr>
            <a:spLocks noChangeArrowheads="1"/>
          </p:cNvSpPr>
          <p:nvPr/>
        </p:nvSpPr>
        <p:spPr bwMode="auto">
          <a:xfrm>
            <a:off x="3757612" y="483628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7" name="Rectangle 217"/>
          <p:cNvSpPr>
            <a:spLocks noChangeArrowheads="1"/>
          </p:cNvSpPr>
          <p:nvPr/>
        </p:nvSpPr>
        <p:spPr bwMode="auto">
          <a:xfrm>
            <a:off x="3757612" y="491258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8" name="Rectangle 220"/>
          <p:cNvSpPr>
            <a:spLocks noChangeArrowheads="1"/>
          </p:cNvSpPr>
          <p:nvPr/>
        </p:nvSpPr>
        <p:spPr bwMode="auto">
          <a:xfrm>
            <a:off x="3757612" y="422592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59" name="Rectangle 221"/>
          <p:cNvSpPr>
            <a:spLocks noChangeArrowheads="1"/>
          </p:cNvSpPr>
          <p:nvPr/>
        </p:nvSpPr>
        <p:spPr bwMode="auto">
          <a:xfrm>
            <a:off x="3757612" y="4302220"/>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0" name="Rectangle 222"/>
          <p:cNvSpPr>
            <a:spLocks noChangeArrowheads="1"/>
          </p:cNvSpPr>
          <p:nvPr/>
        </p:nvSpPr>
        <p:spPr bwMode="auto">
          <a:xfrm>
            <a:off x="3757612" y="4378515"/>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1" name="Rectangle 223"/>
          <p:cNvSpPr>
            <a:spLocks noChangeArrowheads="1"/>
          </p:cNvSpPr>
          <p:nvPr/>
        </p:nvSpPr>
        <p:spPr bwMode="auto">
          <a:xfrm>
            <a:off x="3757612" y="445481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2" name="Rectangle 224"/>
          <p:cNvSpPr>
            <a:spLocks noChangeArrowheads="1"/>
          </p:cNvSpPr>
          <p:nvPr/>
        </p:nvSpPr>
        <p:spPr bwMode="auto">
          <a:xfrm>
            <a:off x="3757612" y="4531106"/>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3" name="Rectangle 225"/>
          <p:cNvSpPr>
            <a:spLocks noChangeArrowheads="1"/>
          </p:cNvSpPr>
          <p:nvPr/>
        </p:nvSpPr>
        <p:spPr bwMode="auto">
          <a:xfrm>
            <a:off x="3757612" y="4607401"/>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4" name="Rectangle 215"/>
          <p:cNvSpPr>
            <a:spLocks noChangeArrowheads="1"/>
          </p:cNvSpPr>
          <p:nvPr/>
        </p:nvSpPr>
        <p:spPr bwMode="auto">
          <a:xfrm>
            <a:off x="3757612" y="498541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5" name="Rectangle 216"/>
          <p:cNvSpPr>
            <a:spLocks noChangeArrowheads="1"/>
          </p:cNvSpPr>
          <p:nvPr/>
        </p:nvSpPr>
        <p:spPr bwMode="auto">
          <a:xfrm>
            <a:off x="3757612" y="5061712"/>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6" name="Rectangle 217"/>
          <p:cNvSpPr>
            <a:spLocks noChangeArrowheads="1"/>
          </p:cNvSpPr>
          <p:nvPr/>
        </p:nvSpPr>
        <p:spPr bwMode="auto">
          <a:xfrm>
            <a:off x="3757612" y="51380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67" name="Text Box 379"/>
          <p:cNvSpPr txBox="1">
            <a:spLocks noChangeArrowheads="1"/>
          </p:cNvSpPr>
          <p:nvPr/>
        </p:nvSpPr>
        <p:spPr bwMode="auto">
          <a:xfrm>
            <a:off x="3670734" y="5289550"/>
            <a:ext cx="902811"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a:t>
            </a:r>
            <a:br>
              <a:rPr lang="en-US">
                <a:solidFill>
                  <a:schemeClr val="bg1"/>
                </a:solidFill>
                <a:latin typeface="Gill Sans"/>
              </a:rPr>
            </a:br>
            <a:r>
              <a:rPr lang="en-US">
                <a:solidFill>
                  <a:schemeClr val="bg1"/>
                </a:solidFill>
                <a:latin typeface="Gill Sans"/>
              </a:rPr>
              <a:t>Backlog</a:t>
            </a:r>
          </a:p>
        </p:txBody>
      </p:sp>
      <p:sp>
        <p:nvSpPr>
          <p:cNvPr id="68" name="TextBox 67"/>
          <p:cNvSpPr txBox="1"/>
          <p:nvPr/>
        </p:nvSpPr>
        <p:spPr>
          <a:xfrm rot="18900000">
            <a:off x="3721792" y="4543424"/>
            <a:ext cx="817764" cy="369332"/>
          </a:xfrm>
          <a:prstGeom prst="rect">
            <a:avLst/>
          </a:prstGeom>
          <a:noFill/>
          <a:effectLst/>
        </p:spPr>
        <p:txBody>
          <a:bodyPr wrap="none" rtlCol="0">
            <a:spAutoFit/>
          </a:bodyPr>
          <a:lstStyle/>
          <a:p>
            <a:r>
              <a:rPr lang="en-US">
                <a:latin typeface="Gill Sans"/>
              </a:rPr>
              <a:t>TASKS</a:t>
            </a:r>
          </a:p>
        </p:txBody>
      </p:sp>
      <p:sp>
        <p:nvSpPr>
          <p:cNvPr id="70" name="Text Box 14"/>
          <p:cNvSpPr txBox="1">
            <a:spLocks noChangeArrowheads="1"/>
          </p:cNvSpPr>
          <p:nvPr/>
        </p:nvSpPr>
        <p:spPr bwMode="auto">
          <a:xfrm>
            <a:off x="3861606" y="2085975"/>
            <a:ext cx="92845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a:solidFill>
                  <a:schemeClr val="bg1"/>
                </a:solidFill>
                <a:latin typeface="Gill Sans"/>
              </a:rPr>
              <a:t>Product</a:t>
            </a:r>
          </a:p>
          <a:p>
            <a:pPr algn="ctr" eaLnBrk="0" hangingPunct="0"/>
            <a:r>
              <a:rPr lang="en-US" sz="1400">
                <a:solidFill>
                  <a:schemeClr val="bg1"/>
                </a:solidFill>
                <a:latin typeface="Gill Sans"/>
              </a:rPr>
              <a:t>Backlog</a:t>
            </a:r>
          </a:p>
          <a:p>
            <a:pPr algn="ctr" eaLnBrk="0" hangingPunct="0"/>
            <a:r>
              <a:rPr lang="en-US" sz="1400">
                <a:solidFill>
                  <a:schemeClr val="bg1"/>
                </a:solidFill>
                <a:latin typeface="Gill Sans"/>
              </a:rPr>
              <a:t>Grooming</a:t>
            </a:r>
          </a:p>
        </p:txBody>
      </p:sp>
      <p:sp>
        <p:nvSpPr>
          <p:cNvPr id="74" name="AutoShape 228"/>
          <p:cNvSpPr>
            <a:spLocks noChangeArrowheads="1"/>
          </p:cNvSpPr>
          <p:nvPr/>
        </p:nvSpPr>
        <p:spPr bwMode="auto">
          <a:xfrm>
            <a:off x="1879600" y="4233333"/>
            <a:ext cx="1752600" cy="1045634"/>
          </a:xfrm>
          <a:prstGeom prst="chevron">
            <a:avLst>
              <a:gd name="adj" fmla="val 20707"/>
            </a:avLst>
          </a:prstGeom>
          <a:noFill/>
          <a:ln w="12700">
            <a:solidFill>
              <a:schemeClr val="bg1"/>
            </a:solidFill>
            <a:miter lim="800000"/>
            <a:headEnd/>
            <a:tailEnd/>
          </a:ln>
          <a:effectLst/>
        </p:spPr>
        <p:txBody>
          <a:bodyPr wrap="none" anchor="ctr">
            <a:prstTxWarp prst="textNoShape">
              <a:avLst/>
            </a:prstTxWarp>
          </a:bodyPr>
          <a:lstStyle/>
          <a:p>
            <a:pPr algn="ctr"/>
            <a:endParaRPr lang="en-US" sz="1400">
              <a:solidFill>
                <a:schemeClr val="bg1"/>
              </a:solidFill>
              <a:latin typeface="Gill Sans"/>
            </a:endParaRPr>
          </a:p>
        </p:txBody>
      </p:sp>
      <p:sp>
        <p:nvSpPr>
          <p:cNvPr id="89" name="Text Box 379"/>
          <p:cNvSpPr txBox="1">
            <a:spLocks noChangeArrowheads="1"/>
          </p:cNvSpPr>
          <p:nvPr/>
        </p:nvSpPr>
        <p:spPr bwMode="auto">
          <a:xfrm>
            <a:off x="1958026" y="5291665"/>
            <a:ext cx="1569660"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Sprint Planning</a:t>
            </a:r>
          </a:p>
          <a:p>
            <a:pPr algn="ctr">
              <a:lnSpc>
                <a:spcPts val="1880"/>
              </a:lnSpc>
            </a:pPr>
            <a:r>
              <a:rPr lang="en-US">
                <a:solidFill>
                  <a:schemeClr val="bg1"/>
                </a:solidFill>
                <a:latin typeface="Gill Sans"/>
              </a:rPr>
              <a:t>Meeting</a:t>
            </a:r>
          </a:p>
        </p:txBody>
      </p:sp>
      <p:sp>
        <p:nvSpPr>
          <p:cNvPr id="90" name="TextBox 89"/>
          <p:cNvSpPr txBox="1"/>
          <p:nvPr/>
        </p:nvSpPr>
        <p:spPr>
          <a:xfrm>
            <a:off x="2104519" y="4277782"/>
            <a:ext cx="1278452" cy="914780"/>
          </a:xfrm>
          <a:prstGeom prst="rect">
            <a:avLst/>
          </a:prstGeom>
          <a:noFill/>
          <a:effectLst/>
        </p:spPr>
        <p:txBody>
          <a:bodyPr wrap="none" rtlCol="0" anchor="t" anchorCtr="0">
            <a:spAutoFit/>
          </a:bodyPr>
          <a:lstStyle/>
          <a:p>
            <a:pPr algn="ctr">
              <a:lnSpc>
                <a:spcPts val="1600"/>
              </a:lnSpc>
            </a:pPr>
            <a:r>
              <a:rPr lang="en-US" sz="1400">
                <a:solidFill>
                  <a:schemeClr val="bg1"/>
                </a:solidFill>
                <a:latin typeface="Gill Sans"/>
              </a:rPr>
              <a:t>Team Selects </a:t>
            </a:r>
          </a:p>
          <a:p>
            <a:pPr algn="ctr">
              <a:lnSpc>
                <a:spcPts val="1600"/>
              </a:lnSpc>
            </a:pPr>
            <a:r>
              <a:rPr lang="en-US" sz="1400">
                <a:solidFill>
                  <a:schemeClr val="bg1"/>
                </a:solidFill>
                <a:latin typeface="Gill Sans"/>
              </a:rPr>
              <a:t>How Much To</a:t>
            </a:r>
            <a:br>
              <a:rPr lang="en-US" sz="1400">
                <a:solidFill>
                  <a:schemeClr val="bg1"/>
                </a:solidFill>
                <a:latin typeface="Gill Sans"/>
              </a:rPr>
            </a:br>
            <a:r>
              <a:rPr lang="en-US" sz="1400">
                <a:solidFill>
                  <a:schemeClr val="bg1"/>
                </a:solidFill>
                <a:latin typeface="Gill Sans"/>
              </a:rPr>
              <a:t>Commit To Do </a:t>
            </a:r>
            <a:br>
              <a:rPr lang="en-US" sz="1400">
                <a:solidFill>
                  <a:schemeClr val="bg1"/>
                </a:solidFill>
                <a:latin typeface="Gill Sans"/>
              </a:rPr>
            </a:br>
            <a:r>
              <a:rPr lang="en-US" sz="1400">
                <a:solidFill>
                  <a:schemeClr val="bg1"/>
                </a:solidFill>
                <a:latin typeface="Gill Sans"/>
              </a:rPr>
              <a:t>By Sprint’s End</a:t>
            </a:r>
          </a:p>
        </p:txBody>
      </p:sp>
      <p:grpSp>
        <p:nvGrpSpPr>
          <p:cNvPr id="15" name="Group 39"/>
          <p:cNvGrpSpPr/>
          <p:nvPr/>
        </p:nvGrpSpPr>
        <p:grpSpPr>
          <a:xfrm>
            <a:off x="4699000" y="1219200"/>
            <a:ext cx="1778000" cy="781223"/>
            <a:chOff x="4622800" y="787400"/>
            <a:chExt cx="1778000" cy="781223"/>
          </a:xfrm>
          <a:effectLst/>
        </p:grpSpPr>
        <p:sp>
          <p:nvSpPr>
            <p:cNvPr id="92" name="Text Box 137"/>
            <p:cNvSpPr txBox="1">
              <a:spLocks noChangeArrowheads="1"/>
            </p:cNvSpPr>
            <p:nvPr/>
          </p:nvSpPr>
          <p:spPr bwMode="auto">
            <a:xfrm>
              <a:off x="4622800" y="12223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4"/>
            <a:stretch>
              <a:fillRect/>
            </a:stretch>
          </p:blipFill>
          <p:spPr>
            <a:xfrm>
              <a:off x="5435600" y="7874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grpSp>
        <p:nvGrpSpPr>
          <p:cNvPr id="16" name="Group 150"/>
          <p:cNvGrpSpPr/>
          <p:nvPr/>
        </p:nvGrpSpPr>
        <p:grpSpPr>
          <a:xfrm>
            <a:off x="6350" y="5959093"/>
            <a:ext cx="1593849" cy="751362"/>
            <a:chOff x="6350" y="5984493"/>
            <a:chExt cx="1593849" cy="751362"/>
          </a:xfrm>
        </p:grpSpPr>
        <p:sp>
          <p:nvSpPr>
            <p:cNvPr id="52" name="Text Box 379"/>
            <p:cNvSpPr txBox="1">
              <a:spLocks noChangeArrowheads="1"/>
            </p:cNvSpPr>
            <p:nvPr/>
          </p:nvSpPr>
          <p:spPr bwMode="auto">
            <a:xfrm>
              <a:off x="473385" y="61506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Chord 99"/>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112" name="Rectangle 217"/>
          <p:cNvSpPr>
            <a:spLocks noChangeArrowheads="1"/>
          </p:cNvSpPr>
          <p:nvPr/>
        </p:nvSpPr>
        <p:spPr bwMode="auto">
          <a:xfrm>
            <a:off x="3757612" y="5214207"/>
            <a:ext cx="719137" cy="76295"/>
          </a:xfrm>
          <a:prstGeom prst="rect">
            <a:avLst/>
          </a:prstGeom>
          <a:solidFill>
            <a:schemeClr val="bg1"/>
          </a:solidFill>
          <a:ln w="9525">
            <a:solidFill>
              <a:schemeClr val="tx1"/>
            </a:solidFill>
            <a:miter lim="800000"/>
            <a:headEnd/>
            <a:tailEnd/>
          </a:ln>
          <a:effectLst/>
        </p:spPr>
        <p:txBody>
          <a:bodyPr wrap="none" tIns="0" bIns="0" anchor="ctr">
            <a:prstTxWarp prst="textNoShape">
              <a:avLst/>
            </a:prstTxWarp>
          </a:bodyPr>
          <a:lstStyle/>
          <a:p>
            <a:pPr eaLnBrk="0" hangingPunct="0"/>
            <a:endParaRPr lang="en-US" sz="1100" b="1">
              <a:latin typeface="Gill Sans"/>
            </a:endParaRPr>
          </a:p>
        </p:txBody>
      </p:sp>
      <p:sp>
        <p:nvSpPr>
          <p:cNvPr id="35" name="Circular Arrow 34"/>
          <p:cNvSpPr/>
          <p:nvPr/>
        </p:nvSpPr>
        <p:spPr>
          <a:xfrm flipH="1">
            <a:off x="4363720" y="2141220"/>
            <a:ext cx="2938780" cy="2938780"/>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37"/>
          <p:cNvGrpSpPr/>
          <p:nvPr/>
        </p:nvGrpSpPr>
        <p:grpSpPr>
          <a:xfrm>
            <a:off x="309563" y="4165600"/>
            <a:ext cx="1125536" cy="2222500"/>
            <a:chOff x="309563" y="4165600"/>
            <a:chExt cx="1125536" cy="2222500"/>
          </a:xfrm>
        </p:grpSpPr>
        <p:sp>
          <p:nvSpPr>
            <p:cNvPr id="124" name="TextBox 123"/>
            <p:cNvSpPr txBox="1"/>
            <p:nvPr/>
          </p:nvSpPr>
          <p:spPr>
            <a:xfrm>
              <a:off x="609600" y="4165600"/>
              <a:ext cx="620683" cy="208775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a:p>
              <a:pPr>
                <a:lnSpc>
                  <a:spcPts val="1240"/>
                </a:lnSpc>
              </a:pPr>
              <a:r>
                <a:rPr lang="en-US" sz="800">
                  <a:latin typeface="Gill Sans"/>
                </a:rPr>
                <a:t>Feature H</a:t>
              </a:r>
            </a:p>
            <a:p>
              <a:pPr>
                <a:lnSpc>
                  <a:spcPts val="1240"/>
                </a:lnSpc>
              </a:pPr>
              <a:r>
                <a:rPr lang="en-US" sz="800">
                  <a:latin typeface="Gill Sans"/>
                </a:rPr>
                <a:t>Feature I</a:t>
              </a:r>
            </a:p>
            <a:p>
              <a:pPr>
                <a:lnSpc>
                  <a:spcPts val="1240"/>
                </a:lnSpc>
              </a:pPr>
              <a:r>
                <a:rPr lang="en-US" sz="800">
                  <a:latin typeface="Gill Sans"/>
                </a:rPr>
                <a:t>Feature J</a:t>
              </a:r>
            </a:p>
            <a:p>
              <a:pPr>
                <a:lnSpc>
                  <a:spcPts val="1240"/>
                </a:lnSpc>
              </a:pPr>
              <a:r>
                <a:rPr lang="en-US" sz="800">
                  <a:latin typeface="Gill Sans"/>
                </a:rPr>
                <a:t>Feature K</a:t>
              </a:r>
            </a:p>
            <a:p>
              <a:pPr>
                <a:lnSpc>
                  <a:spcPts val="1240"/>
                </a:lnSpc>
              </a:pPr>
              <a:r>
                <a:rPr lang="en-US" sz="800">
                  <a:latin typeface="Gill Sans"/>
                </a:rPr>
                <a:t>Feature L</a:t>
              </a:r>
            </a:p>
            <a:p>
              <a:pPr>
                <a:lnSpc>
                  <a:spcPts val="1240"/>
                </a:lnSpc>
              </a:pPr>
              <a:endParaRPr lang="en-US" sz="800">
                <a:latin typeface="Gill Sans"/>
              </a:endParaRPr>
            </a:p>
          </p:txBody>
        </p:sp>
        <p:sp>
          <p:nvSpPr>
            <p:cNvPr id="131" name="Rectangle 219"/>
            <p:cNvSpPr>
              <a:spLocks noChangeArrowheads="1"/>
            </p:cNvSpPr>
            <p:nvPr/>
          </p:nvSpPr>
          <p:spPr bwMode="auto">
            <a:xfrm>
              <a:off x="309563" y="6051550"/>
              <a:ext cx="490538" cy="1714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13</a:t>
              </a:r>
            </a:p>
          </p:txBody>
        </p:sp>
        <p:sp>
          <p:nvSpPr>
            <p:cNvPr id="137" name="Rectangle 219"/>
            <p:cNvSpPr>
              <a:spLocks noChangeArrowheads="1"/>
            </p:cNvSpPr>
            <p:nvPr/>
          </p:nvSpPr>
          <p:spPr bwMode="auto">
            <a:xfrm>
              <a:off x="588962" y="5886450"/>
              <a:ext cx="846137" cy="5016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Feature M</a:t>
              </a:r>
            </a:p>
          </p:txBody>
        </p:sp>
      </p:grpSp>
      <p:grpSp>
        <p:nvGrpSpPr>
          <p:cNvPr id="18" name="Group 139"/>
          <p:cNvGrpSpPr/>
          <p:nvPr/>
        </p:nvGrpSpPr>
        <p:grpSpPr>
          <a:xfrm>
            <a:off x="521216" y="4165600"/>
            <a:ext cx="1271587" cy="1164421"/>
            <a:chOff x="521216" y="4165600"/>
            <a:chExt cx="1271587" cy="1164421"/>
          </a:xfrm>
        </p:grpSpPr>
        <p:grpSp>
          <p:nvGrpSpPr>
            <p:cNvPr id="19" name="Group 137"/>
            <p:cNvGrpSpPr/>
            <p:nvPr/>
          </p:nvGrpSpPr>
          <p:grpSpPr>
            <a:xfrm>
              <a:off x="521216" y="4222750"/>
              <a:ext cx="1271587" cy="1066800"/>
              <a:chOff x="495816" y="4222750"/>
              <a:chExt cx="1271587" cy="1066800"/>
            </a:xfrm>
          </p:grpSpPr>
          <p:sp>
            <p:nvSpPr>
              <p:cNvPr id="113"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114"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115"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116"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118"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136"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138"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sp>
          <p:nvSpPr>
            <p:cNvPr id="139" name="TextBox 138"/>
            <p:cNvSpPr txBox="1"/>
            <p:nvPr/>
          </p:nvSpPr>
          <p:spPr>
            <a:xfrm>
              <a:off x="787400" y="4165600"/>
              <a:ext cx="620683" cy="116442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p:txBody>
        </p:sp>
      </p:grpSp>
      <p:sp>
        <p:nvSpPr>
          <p:cNvPr id="111" name="Freeform 110"/>
          <p:cNvSpPr/>
          <p:nvPr/>
        </p:nvSpPr>
        <p:spPr>
          <a:xfrm>
            <a:off x="-25400" y="1079500"/>
            <a:ext cx="9169400" cy="5765800"/>
          </a:xfrm>
          <a:custGeom>
            <a:avLst/>
            <a:gdLst>
              <a:gd name="connsiteX0" fmla="*/ 25400 w 9169400"/>
              <a:gd name="connsiteY0" fmla="*/ 584200 h 5765800"/>
              <a:gd name="connsiteX1" fmla="*/ 12700 w 9169400"/>
              <a:gd name="connsiteY1" fmla="*/ 5765800 h 5765800"/>
              <a:gd name="connsiteX2" fmla="*/ 7302500 w 9169400"/>
              <a:gd name="connsiteY2" fmla="*/ 5740400 h 5765800"/>
              <a:gd name="connsiteX3" fmla="*/ 7340600 w 9169400"/>
              <a:gd name="connsiteY3" fmla="*/ 4584700 h 5765800"/>
              <a:gd name="connsiteX4" fmla="*/ 9169400 w 9169400"/>
              <a:gd name="connsiteY4" fmla="*/ 4533900 h 5765800"/>
              <a:gd name="connsiteX5" fmla="*/ 9169400 w 9169400"/>
              <a:gd name="connsiteY5" fmla="*/ 0 h 5765800"/>
              <a:gd name="connsiteX6" fmla="*/ 0 w 9169400"/>
              <a:gd name="connsiteY6" fmla="*/ 25400 h 576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400" h="5765800">
                <a:moveTo>
                  <a:pt x="25400" y="584200"/>
                </a:moveTo>
                <a:cubicBezTo>
                  <a:pt x="21167" y="2311400"/>
                  <a:pt x="12700" y="5765800"/>
                  <a:pt x="12700" y="5765800"/>
                </a:cubicBezTo>
                <a:lnTo>
                  <a:pt x="7302500" y="5740400"/>
                </a:lnTo>
                <a:lnTo>
                  <a:pt x="7340600" y="4584700"/>
                </a:lnTo>
                <a:lnTo>
                  <a:pt x="9169400" y="4533900"/>
                </a:lnTo>
                <a:lnTo>
                  <a:pt x="9169400" y="0"/>
                </a:lnTo>
                <a:lnTo>
                  <a:pt x="0" y="25400"/>
                </a:lnTo>
              </a:path>
            </a:pathLst>
          </a:custGeom>
          <a:solidFill>
            <a:schemeClr val="tx1">
              <a:alpha val="5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a:ea typeface="ＭＳ Ｐゴシック" pitchFamily="-110" charset="-128"/>
              </a:rPr>
              <a:t>Sprint Retrospective</a:t>
            </a:r>
          </a:p>
        </p:txBody>
      </p:sp>
      <p:sp>
        <p:nvSpPr>
          <p:cNvPr id="1444867" name="Rectangle 3"/>
          <p:cNvSpPr>
            <a:spLocks noGrp="1" noChangeArrowheads="1"/>
          </p:cNvSpPr>
          <p:nvPr>
            <p:ph idx="1"/>
          </p:nvPr>
        </p:nvSpPr>
        <p:spPr>
          <a:xfrm>
            <a:off x="444500" y="1485900"/>
            <a:ext cx="8089900" cy="5029200"/>
          </a:xfrm>
        </p:spPr>
        <p:txBody>
          <a:bodyPr/>
          <a:lstStyle/>
          <a:p>
            <a:pPr eaLnBrk="1" hangingPunct="1">
              <a:lnSpc>
                <a:spcPct val="90000"/>
              </a:lnSpc>
            </a:pPr>
            <a:r>
              <a:rPr lang="en-US" sz="2800">
                <a:ea typeface="ＭＳ Ｐゴシック" pitchFamily="-110" charset="-128"/>
              </a:rPr>
              <a:t>Goal: Inspect and Adapt Our Process</a:t>
            </a:r>
          </a:p>
          <a:p>
            <a:pPr lvl="1">
              <a:lnSpc>
                <a:spcPct val="90000"/>
              </a:lnSpc>
            </a:pPr>
            <a:r>
              <a:rPr lang="en-US" sz="2800">
                <a:ea typeface="ＭＳ Ｐゴシック" pitchFamily="-110" charset="-128"/>
              </a:rPr>
              <a:t>Talk about what we experienced during the Sprint, both good and bad</a:t>
            </a:r>
          </a:p>
          <a:p>
            <a:pPr lvl="1">
              <a:lnSpc>
                <a:spcPct val="90000"/>
              </a:lnSpc>
            </a:pPr>
            <a:r>
              <a:rPr lang="en-US" sz="2800">
                <a:ea typeface="ＭＳ Ｐゴシック" pitchFamily="-110" charset="-128"/>
              </a:rPr>
              <a:t>Agree on a plan for improving our way of working in the next Sprint</a:t>
            </a:r>
          </a:p>
          <a:p>
            <a:pPr eaLnBrk="1" hangingPunct="1">
              <a:lnSpc>
                <a:spcPct val="90000"/>
              </a:lnSpc>
            </a:pPr>
            <a:r>
              <a:rPr lang="en-US" sz="2800">
                <a:ea typeface="ＭＳ Ｐゴシック" pitchFamily="-110" charset="-128"/>
              </a:rPr>
              <a:t>Attended by Team, Product Owner, and ScrumMaster</a:t>
            </a:r>
          </a:p>
          <a:p>
            <a:pPr eaLnBrk="1" hangingPunct="1">
              <a:lnSpc>
                <a:spcPct val="90000"/>
              </a:lnSpc>
            </a:pPr>
            <a:r>
              <a:rPr lang="en-US" sz="2800">
                <a:ea typeface="ＭＳ Ｐゴシック" pitchFamily="-110" charset="-128"/>
              </a:rPr>
              <a:t>Each of the roles (Team, SM, PO) should invite feedback from the other roles</a:t>
            </a:r>
            <a:endParaRPr lang="en-US" sz="2800" baseline="20000">
              <a:ea typeface="ＭＳ Ｐゴシック" pitchFamily="-110" charset="-128"/>
            </a:endParaRPr>
          </a:p>
          <a:p>
            <a:pPr marL="342900" lvl="1" indent="-342900">
              <a:lnSpc>
                <a:spcPct val="90000"/>
              </a:lnSpc>
            </a:pPr>
            <a:r>
              <a:rPr lang="en-US" sz="2800" baseline="10000">
                <a:ea typeface="ＭＳ Ｐゴシック" pitchFamily="-110" charset="-128"/>
              </a:rPr>
              <a:t> </a:t>
            </a:r>
            <a:r>
              <a:rPr lang="en-US" sz="1600" baseline="30000">
                <a:ea typeface="ＭＳ Ｐゴシック" pitchFamily="-110" charset="-128"/>
              </a:rPr>
              <a:t>RECOMMENDED  </a:t>
            </a:r>
            <a:r>
              <a:rPr lang="en-US" sz="2800">
                <a:ea typeface="ＭＳ Ｐゴシック" pitchFamily="-110" charset="-128"/>
              </a:rPr>
              <a:t>Invite another team’s ScrumMaster to facilitate the 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4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44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44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4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867" grpId="0" build="p"/>
    </p:bld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Rectangle 8"/>
          <p:cNvSpPr/>
          <p:nvPr/>
        </p:nvSpPr>
        <p:spPr>
          <a:xfrm>
            <a:off x="-9027" y="-19336"/>
            <a:ext cx="9575800" cy="688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 name="Rectangle 14"/>
          <p:cNvSpPr/>
          <p:nvPr/>
        </p:nvSpPr>
        <p:spPr>
          <a:xfrm>
            <a:off x="457200" y="660400"/>
            <a:ext cx="8359450" cy="4241800"/>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endParaRPr lang="en-US" sz="2400">
              <a:solidFill>
                <a:srgbClr val="000000"/>
              </a:solidFill>
              <a:latin typeface="Handwriting - Dakota"/>
              <a:cs typeface="Handwriting - Dakota"/>
            </a:endParaRPr>
          </a:p>
        </p:txBody>
      </p:sp>
      <p:cxnSp>
        <p:nvCxnSpPr>
          <p:cNvPr id="19" name="Straight Connector 18"/>
          <p:cNvCxnSpPr/>
          <p:nvPr/>
        </p:nvCxnSpPr>
        <p:spPr>
          <a:xfrm rot="5400000">
            <a:off x="4039394" y="2755900"/>
            <a:ext cx="3720306" cy="1349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876300" y="812799"/>
            <a:ext cx="1686735" cy="769441"/>
          </a:xfrm>
          <a:prstGeom prst="rect">
            <a:avLst/>
          </a:prstGeom>
          <a:noFill/>
        </p:spPr>
        <p:txBody>
          <a:bodyPr wrap="square" rtlCol="0">
            <a:spAutoFit/>
          </a:bodyPr>
          <a:lstStyle/>
          <a:p>
            <a:r>
              <a:rPr lang="en-US" sz="4400">
                <a:solidFill>
                  <a:srgbClr val="000000"/>
                </a:solidFill>
                <a:latin typeface="Handwriting - Dakota"/>
                <a:cs typeface="Handwriting - Dakota"/>
              </a:rPr>
              <a:t>Start</a:t>
            </a:r>
          </a:p>
        </p:txBody>
      </p:sp>
      <p:sp>
        <p:nvSpPr>
          <p:cNvPr id="25" name="TextBox 24"/>
          <p:cNvSpPr txBox="1"/>
          <p:nvPr/>
        </p:nvSpPr>
        <p:spPr>
          <a:xfrm>
            <a:off x="3744280" y="812799"/>
            <a:ext cx="1570941" cy="769441"/>
          </a:xfrm>
          <a:prstGeom prst="rect">
            <a:avLst/>
          </a:prstGeom>
          <a:noFill/>
        </p:spPr>
        <p:txBody>
          <a:bodyPr wrap="square" rtlCol="0">
            <a:spAutoFit/>
          </a:bodyPr>
          <a:lstStyle/>
          <a:p>
            <a:r>
              <a:rPr lang="en-US" sz="4400">
                <a:solidFill>
                  <a:srgbClr val="000000"/>
                </a:solidFill>
                <a:latin typeface="Handwriting - Dakota"/>
                <a:cs typeface="Handwriting - Dakota"/>
              </a:rPr>
              <a:t>Stop</a:t>
            </a:r>
          </a:p>
        </p:txBody>
      </p:sp>
      <p:sp>
        <p:nvSpPr>
          <p:cNvPr id="26" name="TextBox 25"/>
          <p:cNvSpPr txBox="1"/>
          <p:nvPr/>
        </p:nvSpPr>
        <p:spPr>
          <a:xfrm>
            <a:off x="6127290" y="812799"/>
            <a:ext cx="2593789" cy="769441"/>
          </a:xfrm>
          <a:prstGeom prst="rect">
            <a:avLst/>
          </a:prstGeom>
          <a:noFill/>
        </p:spPr>
        <p:txBody>
          <a:bodyPr wrap="square" rtlCol="0">
            <a:spAutoFit/>
          </a:bodyPr>
          <a:lstStyle/>
          <a:p>
            <a:r>
              <a:rPr lang="en-US" sz="4400">
                <a:solidFill>
                  <a:srgbClr val="000000"/>
                </a:solidFill>
                <a:latin typeface="Handwriting - Dakota"/>
                <a:cs typeface="Handwriting - Dakota"/>
              </a:rPr>
              <a:t>Continue</a:t>
            </a:r>
          </a:p>
        </p:txBody>
      </p:sp>
      <p:cxnSp>
        <p:nvCxnSpPr>
          <p:cNvPr id="22" name="Straight Connector 21"/>
          <p:cNvCxnSpPr/>
          <p:nvPr/>
        </p:nvCxnSpPr>
        <p:spPr>
          <a:xfrm rot="5400000">
            <a:off x="1258094" y="2755900"/>
            <a:ext cx="3720306" cy="1349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25" grpId="0"/>
      <p:bldP spid="26" grpId="0"/>
    </p:bld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16383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99" name="Text Box 50"/>
          <p:cNvSpPr txBox="1">
            <a:spLocks noChangeArrowheads="1"/>
          </p:cNvSpPr>
          <p:nvPr/>
        </p:nvSpPr>
        <p:spPr bwMode="auto">
          <a:xfrm>
            <a:off x="1185840" y="3898900"/>
            <a:ext cx="7097353" cy="861774"/>
          </a:xfrm>
          <a:prstGeom prst="rect">
            <a:avLst/>
          </a:prstGeom>
          <a:noFill/>
          <a:ln w="9525">
            <a:noFill/>
            <a:miter lim="800000"/>
            <a:headEnd/>
            <a:tailEnd/>
          </a:ln>
        </p:spPr>
        <p:txBody>
          <a:bodyPr wrap="none">
            <a:prstTxWarp prst="textNoShape">
              <a:avLst/>
            </a:prstTxWarp>
            <a:spAutoFit/>
          </a:bodyPr>
          <a:lstStyle/>
          <a:p>
            <a:pPr algn="ctr"/>
            <a:r>
              <a:rPr lang="en-US" sz="3200">
                <a:solidFill>
                  <a:schemeClr val="bg1"/>
                </a:solidFill>
                <a:latin typeface="Gill Sans"/>
              </a:rPr>
              <a:t>50 People</a:t>
            </a:r>
          </a:p>
          <a:p>
            <a:pPr algn="ctr"/>
            <a:r>
              <a:rPr lang="en-US">
                <a:solidFill>
                  <a:schemeClr val="bg1"/>
                </a:solidFill>
                <a:latin typeface="Gill Sans"/>
              </a:rPr>
              <a:t>(Architects, Coders, Testers, Analysts, UI Designers, Technical Writers, etc.)</a:t>
            </a:r>
          </a:p>
        </p:txBody>
      </p:sp>
      <p:sp>
        <p:nvSpPr>
          <p:cNvPr id="232496" name="Rectangle 53"/>
          <p:cNvSpPr>
            <a:spLocks noGrp="1" noChangeArrowheads="1"/>
          </p:cNvSpPr>
          <p:nvPr>
            <p:ph type="title"/>
          </p:nvPr>
        </p:nvSpPr>
        <p:spPr>
          <a:noFill/>
        </p:spPr>
        <p:txBody>
          <a:bodyPr/>
          <a:lstStyle/>
          <a:p>
            <a:pPr eaLnBrk="1" hangingPunct="1"/>
            <a:r>
              <a:rPr lang="en-US">
                <a:ea typeface="ＭＳ Ｐゴシック" pitchFamily="-110" charset="-128"/>
              </a:rPr>
              <a:t>Scaling Scrum</a:t>
            </a:r>
          </a:p>
        </p:txBody>
      </p:sp>
      <p:grpSp>
        <p:nvGrpSpPr>
          <p:cNvPr id="14" name="Group 13"/>
          <p:cNvGrpSpPr/>
          <p:nvPr/>
        </p:nvGrpSpPr>
        <p:grpSpPr>
          <a:xfrm>
            <a:off x="508000" y="3206750"/>
            <a:ext cx="8239126" cy="628650"/>
            <a:chOff x="444500" y="4883150"/>
            <a:chExt cx="8239126" cy="628650"/>
          </a:xfrm>
        </p:grpSpPr>
        <p:grpSp>
          <p:nvGrpSpPr>
            <p:cNvPr id="15" name="Group 59"/>
            <p:cNvGrpSpPr/>
            <p:nvPr/>
          </p:nvGrpSpPr>
          <p:grpSpPr>
            <a:xfrm>
              <a:off x="444500" y="4883150"/>
              <a:ext cx="4803775" cy="628650"/>
              <a:chOff x="2051051" y="3270250"/>
              <a:chExt cx="4803775" cy="628650"/>
            </a:xfrm>
          </p:grpSpPr>
          <p:pic>
            <p:nvPicPr>
              <p:cNvPr id="19" name="Picture 18" descr="team.jpg"/>
              <p:cNvPicPr>
                <a:picLocks noChangeAspect="1"/>
              </p:cNvPicPr>
              <p:nvPr/>
            </p:nvPicPr>
            <p:blipFill>
              <a:blip r:embed="rId2"/>
              <a:stretch>
                <a:fillRect/>
              </a:stretch>
            </p:blipFill>
            <p:spPr>
              <a:xfrm>
                <a:off x="2051051" y="3270250"/>
                <a:ext cx="1374775" cy="628650"/>
              </a:xfrm>
              <a:prstGeom prst="rect">
                <a:avLst/>
              </a:prstGeom>
            </p:spPr>
          </p:pic>
          <p:pic>
            <p:nvPicPr>
              <p:cNvPr id="20" name="Picture 19" descr="team.jpg"/>
              <p:cNvPicPr>
                <a:picLocks noChangeAspect="1"/>
              </p:cNvPicPr>
              <p:nvPr/>
            </p:nvPicPr>
            <p:blipFill>
              <a:blip r:embed="rId2"/>
              <a:stretch>
                <a:fillRect/>
              </a:stretch>
            </p:blipFill>
            <p:spPr>
              <a:xfrm>
                <a:off x="3194051" y="3270250"/>
                <a:ext cx="1374775" cy="628650"/>
              </a:xfrm>
              <a:prstGeom prst="rect">
                <a:avLst/>
              </a:prstGeom>
            </p:spPr>
          </p:pic>
          <p:pic>
            <p:nvPicPr>
              <p:cNvPr id="21" name="Picture 20" descr="team.jpg"/>
              <p:cNvPicPr>
                <a:picLocks noChangeAspect="1"/>
              </p:cNvPicPr>
              <p:nvPr/>
            </p:nvPicPr>
            <p:blipFill>
              <a:blip r:embed="rId2"/>
              <a:stretch>
                <a:fillRect/>
              </a:stretch>
            </p:blipFill>
            <p:spPr>
              <a:xfrm>
                <a:off x="4337051" y="3270250"/>
                <a:ext cx="1374775" cy="628650"/>
              </a:xfrm>
              <a:prstGeom prst="rect">
                <a:avLst/>
              </a:prstGeom>
            </p:spPr>
          </p:pic>
          <p:pic>
            <p:nvPicPr>
              <p:cNvPr id="22" name="Picture 21" descr="team.jpg"/>
              <p:cNvPicPr>
                <a:picLocks noChangeAspect="1"/>
              </p:cNvPicPr>
              <p:nvPr/>
            </p:nvPicPr>
            <p:blipFill>
              <a:blip r:embed="rId2"/>
              <a:stretch>
                <a:fillRect/>
              </a:stretch>
            </p:blipFill>
            <p:spPr>
              <a:xfrm>
                <a:off x="5480051" y="3270250"/>
                <a:ext cx="1374775" cy="628650"/>
              </a:xfrm>
              <a:prstGeom prst="rect">
                <a:avLst/>
              </a:prstGeom>
            </p:spPr>
          </p:pic>
        </p:grpSp>
        <p:pic>
          <p:nvPicPr>
            <p:cNvPr id="16" name="Picture 15" descr="team.jpg"/>
            <p:cNvPicPr>
              <a:picLocks noChangeAspect="1"/>
            </p:cNvPicPr>
            <p:nvPr/>
          </p:nvPicPr>
          <p:blipFill>
            <a:blip r:embed="rId2"/>
            <a:stretch>
              <a:fillRect/>
            </a:stretch>
          </p:blipFill>
          <p:spPr>
            <a:xfrm>
              <a:off x="5022851" y="4883150"/>
              <a:ext cx="1374775" cy="628650"/>
            </a:xfrm>
            <a:prstGeom prst="rect">
              <a:avLst/>
            </a:prstGeom>
          </p:spPr>
        </p:pic>
        <p:pic>
          <p:nvPicPr>
            <p:cNvPr id="17" name="Picture 16" descr="team.jpg"/>
            <p:cNvPicPr>
              <a:picLocks noChangeAspect="1"/>
            </p:cNvPicPr>
            <p:nvPr/>
          </p:nvPicPr>
          <p:blipFill>
            <a:blip r:embed="rId2"/>
            <a:stretch>
              <a:fillRect/>
            </a:stretch>
          </p:blipFill>
          <p:spPr>
            <a:xfrm>
              <a:off x="6165851" y="4883150"/>
              <a:ext cx="1374775" cy="628650"/>
            </a:xfrm>
            <a:prstGeom prst="rect">
              <a:avLst/>
            </a:prstGeom>
          </p:spPr>
        </p:pic>
        <p:pic>
          <p:nvPicPr>
            <p:cNvPr id="18" name="Picture 17" descr="team.jpg"/>
            <p:cNvPicPr>
              <a:picLocks noChangeAspect="1"/>
            </p:cNvPicPr>
            <p:nvPr/>
          </p:nvPicPr>
          <p:blipFill>
            <a:blip r:embed="rId2"/>
            <a:stretch>
              <a:fillRect/>
            </a:stretch>
          </p:blipFill>
          <p:spPr>
            <a:xfrm>
              <a:off x="7308851" y="4883150"/>
              <a:ext cx="1374775" cy="628650"/>
            </a:xfrm>
            <a:prstGeom prst="rect">
              <a:avLst/>
            </a:prstGeom>
          </p:spPr>
        </p:pic>
      </p:gr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1360488" y="5575300"/>
            <a:ext cx="6353175" cy="371475"/>
            <a:chOff x="857" y="3512"/>
            <a:chExt cx="4002" cy="234"/>
          </a:xfrm>
        </p:grpSpPr>
        <p:sp>
          <p:nvSpPr>
            <p:cNvPr id="232497" name="Text Box 48"/>
            <p:cNvSpPr txBox="1">
              <a:spLocks noChangeArrowheads="1"/>
            </p:cNvSpPr>
            <p:nvPr/>
          </p:nvSpPr>
          <p:spPr bwMode="auto">
            <a:xfrm>
              <a:off x="857" y="3513"/>
              <a:ext cx="561"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A</a:t>
              </a:r>
            </a:p>
          </p:txBody>
        </p:sp>
        <p:sp>
          <p:nvSpPr>
            <p:cNvPr id="232498" name="Text Box 49"/>
            <p:cNvSpPr txBox="1">
              <a:spLocks noChangeArrowheads="1"/>
            </p:cNvSpPr>
            <p:nvPr/>
          </p:nvSpPr>
          <p:spPr bwMode="auto">
            <a:xfrm>
              <a:off x="1728" y="3512"/>
              <a:ext cx="548"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B</a:t>
              </a:r>
            </a:p>
          </p:txBody>
        </p:sp>
        <p:sp>
          <p:nvSpPr>
            <p:cNvPr id="232499" name="Text Box 50"/>
            <p:cNvSpPr txBox="1">
              <a:spLocks noChangeArrowheads="1"/>
            </p:cNvSpPr>
            <p:nvPr/>
          </p:nvSpPr>
          <p:spPr bwMode="auto">
            <a:xfrm>
              <a:off x="2594" y="3512"/>
              <a:ext cx="576"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C</a:t>
              </a:r>
            </a:p>
          </p:txBody>
        </p:sp>
        <p:sp>
          <p:nvSpPr>
            <p:cNvPr id="232500" name="Text Box 51"/>
            <p:cNvSpPr txBox="1">
              <a:spLocks noChangeArrowheads="1"/>
            </p:cNvSpPr>
            <p:nvPr/>
          </p:nvSpPr>
          <p:spPr bwMode="auto">
            <a:xfrm>
              <a:off x="3456" y="3512"/>
              <a:ext cx="589"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D</a:t>
              </a:r>
            </a:p>
          </p:txBody>
        </p:sp>
        <p:sp>
          <p:nvSpPr>
            <p:cNvPr id="232501" name="Text Box 52"/>
            <p:cNvSpPr txBox="1">
              <a:spLocks noChangeArrowheads="1"/>
            </p:cNvSpPr>
            <p:nvPr/>
          </p:nvSpPr>
          <p:spPr bwMode="auto">
            <a:xfrm>
              <a:off x="4320" y="3512"/>
              <a:ext cx="539"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E</a:t>
              </a:r>
            </a:p>
          </p:txBody>
        </p:sp>
      </p:grpSp>
      <p:sp>
        <p:nvSpPr>
          <p:cNvPr id="232496" name="Rectangle 53"/>
          <p:cNvSpPr>
            <a:spLocks noGrp="1" noChangeArrowheads="1"/>
          </p:cNvSpPr>
          <p:nvPr>
            <p:ph type="title"/>
          </p:nvPr>
        </p:nvSpPr>
        <p:spPr>
          <a:noFill/>
        </p:spPr>
        <p:txBody>
          <a:bodyPr/>
          <a:lstStyle/>
          <a:p>
            <a:pPr eaLnBrk="1" hangingPunct="1"/>
            <a:r>
              <a:rPr lang="en-US">
                <a:ea typeface="ＭＳ Ｐゴシック" pitchFamily="-110" charset="-128"/>
              </a:rPr>
              <a:t>Scaling Scrum</a:t>
            </a:r>
          </a:p>
        </p:txBody>
      </p:sp>
      <p:pic>
        <p:nvPicPr>
          <p:cNvPr id="54" name="Picture 53" descr="standup.jpg"/>
          <p:cNvPicPr>
            <a:picLocks noChangeAspect="1"/>
          </p:cNvPicPr>
          <p:nvPr/>
        </p:nvPicPr>
        <p:blipFill>
          <a:blip r:embed="rId2"/>
          <a:stretch>
            <a:fillRect/>
          </a:stretch>
        </p:blipFill>
        <p:spPr>
          <a:xfrm>
            <a:off x="1439332" y="4690531"/>
            <a:ext cx="787400" cy="800100"/>
          </a:xfrm>
          <a:prstGeom prst="rect">
            <a:avLst/>
          </a:prstGeom>
          <a:effectLst/>
        </p:spPr>
      </p:pic>
      <p:pic>
        <p:nvPicPr>
          <p:cNvPr id="55" name="Picture 54" descr="standup.jpg"/>
          <p:cNvPicPr>
            <a:picLocks noChangeAspect="1"/>
          </p:cNvPicPr>
          <p:nvPr/>
        </p:nvPicPr>
        <p:blipFill>
          <a:blip r:embed="rId2"/>
          <a:stretch>
            <a:fillRect/>
          </a:stretch>
        </p:blipFill>
        <p:spPr>
          <a:xfrm>
            <a:off x="2798232" y="4690531"/>
            <a:ext cx="787400" cy="800100"/>
          </a:xfrm>
          <a:prstGeom prst="rect">
            <a:avLst/>
          </a:prstGeom>
          <a:effectLst/>
        </p:spPr>
      </p:pic>
      <p:pic>
        <p:nvPicPr>
          <p:cNvPr id="59" name="Picture 58" descr="standup.jpg"/>
          <p:cNvPicPr>
            <a:picLocks noChangeAspect="1"/>
          </p:cNvPicPr>
          <p:nvPr/>
        </p:nvPicPr>
        <p:blipFill>
          <a:blip r:embed="rId2"/>
          <a:stretch>
            <a:fillRect/>
          </a:stretch>
        </p:blipFill>
        <p:spPr>
          <a:xfrm>
            <a:off x="4195232" y="4690531"/>
            <a:ext cx="787400" cy="800100"/>
          </a:xfrm>
          <a:prstGeom prst="rect">
            <a:avLst/>
          </a:prstGeom>
          <a:effectLst/>
        </p:spPr>
      </p:pic>
      <p:pic>
        <p:nvPicPr>
          <p:cNvPr id="60" name="Picture 59" descr="standup.jpg"/>
          <p:cNvPicPr>
            <a:picLocks noChangeAspect="1"/>
          </p:cNvPicPr>
          <p:nvPr/>
        </p:nvPicPr>
        <p:blipFill>
          <a:blip r:embed="rId2"/>
          <a:stretch>
            <a:fillRect/>
          </a:stretch>
        </p:blipFill>
        <p:spPr>
          <a:xfrm>
            <a:off x="5554132" y="4690531"/>
            <a:ext cx="787400" cy="800100"/>
          </a:xfrm>
          <a:prstGeom prst="rect">
            <a:avLst/>
          </a:prstGeom>
          <a:effectLst/>
        </p:spPr>
      </p:pic>
      <p:pic>
        <p:nvPicPr>
          <p:cNvPr id="61" name="Picture 60" descr="standup.jpg"/>
          <p:cNvPicPr>
            <a:picLocks noChangeAspect="1"/>
          </p:cNvPicPr>
          <p:nvPr/>
        </p:nvPicPr>
        <p:blipFill>
          <a:blip r:embed="rId2"/>
          <a:stretch>
            <a:fillRect/>
          </a:stretch>
        </p:blipFill>
        <p:spPr>
          <a:xfrm>
            <a:off x="6874932" y="4690531"/>
            <a:ext cx="787400" cy="800100"/>
          </a:xfrm>
          <a:prstGeom prst="rect">
            <a:avLst/>
          </a:prstGeom>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1360488" y="5575300"/>
            <a:ext cx="6353175" cy="371475"/>
            <a:chOff x="857" y="3512"/>
            <a:chExt cx="4002" cy="234"/>
          </a:xfrm>
        </p:grpSpPr>
        <p:sp>
          <p:nvSpPr>
            <p:cNvPr id="232497" name="Text Box 48"/>
            <p:cNvSpPr txBox="1">
              <a:spLocks noChangeArrowheads="1"/>
            </p:cNvSpPr>
            <p:nvPr/>
          </p:nvSpPr>
          <p:spPr bwMode="auto">
            <a:xfrm>
              <a:off x="857" y="3513"/>
              <a:ext cx="561"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A</a:t>
              </a:r>
            </a:p>
          </p:txBody>
        </p:sp>
        <p:sp>
          <p:nvSpPr>
            <p:cNvPr id="232498" name="Text Box 49"/>
            <p:cNvSpPr txBox="1">
              <a:spLocks noChangeArrowheads="1"/>
            </p:cNvSpPr>
            <p:nvPr/>
          </p:nvSpPr>
          <p:spPr bwMode="auto">
            <a:xfrm>
              <a:off x="1728" y="3512"/>
              <a:ext cx="548"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B</a:t>
              </a:r>
            </a:p>
          </p:txBody>
        </p:sp>
        <p:sp>
          <p:nvSpPr>
            <p:cNvPr id="232499" name="Text Box 50"/>
            <p:cNvSpPr txBox="1">
              <a:spLocks noChangeArrowheads="1"/>
            </p:cNvSpPr>
            <p:nvPr/>
          </p:nvSpPr>
          <p:spPr bwMode="auto">
            <a:xfrm>
              <a:off x="2594" y="3512"/>
              <a:ext cx="576"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C</a:t>
              </a:r>
            </a:p>
          </p:txBody>
        </p:sp>
        <p:sp>
          <p:nvSpPr>
            <p:cNvPr id="232500" name="Text Box 51"/>
            <p:cNvSpPr txBox="1">
              <a:spLocks noChangeArrowheads="1"/>
            </p:cNvSpPr>
            <p:nvPr/>
          </p:nvSpPr>
          <p:spPr bwMode="auto">
            <a:xfrm>
              <a:off x="3456" y="3512"/>
              <a:ext cx="589"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D</a:t>
              </a:r>
            </a:p>
          </p:txBody>
        </p:sp>
        <p:sp>
          <p:nvSpPr>
            <p:cNvPr id="232501" name="Text Box 52"/>
            <p:cNvSpPr txBox="1">
              <a:spLocks noChangeArrowheads="1"/>
            </p:cNvSpPr>
            <p:nvPr/>
          </p:nvSpPr>
          <p:spPr bwMode="auto">
            <a:xfrm>
              <a:off x="4320" y="3512"/>
              <a:ext cx="539"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E</a:t>
              </a:r>
            </a:p>
          </p:txBody>
        </p:sp>
      </p:grpSp>
      <p:sp>
        <p:nvSpPr>
          <p:cNvPr id="232496" name="Rectangle 53"/>
          <p:cNvSpPr>
            <a:spLocks noGrp="1" noChangeArrowheads="1"/>
          </p:cNvSpPr>
          <p:nvPr>
            <p:ph type="title"/>
          </p:nvPr>
        </p:nvSpPr>
        <p:spPr>
          <a:noFill/>
        </p:spPr>
        <p:txBody>
          <a:bodyPr/>
          <a:lstStyle/>
          <a:p>
            <a:pPr eaLnBrk="1" hangingPunct="1"/>
            <a:r>
              <a:rPr lang="en-US">
                <a:ea typeface="ＭＳ Ｐゴシック" pitchFamily="-110" charset="-128"/>
              </a:rPr>
              <a:t>Scaling Scrum</a:t>
            </a:r>
          </a:p>
        </p:txBody>
      </p:sp>
      <p:sp>
        <p:nvSpPr>
          <p:cNvPr id="54" name="TextBox 53"/>
          <p:cNvSpPr txBox="1"/>
          <p:nvPr/>
        </p:nvSpPr>
        <p:spPr>
          <a:xfrm>
            <a:off x="10541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55" name="TextBox 54"/>
          <p:cNvSpPr txBox="1"/>
          <p:nvPr/>
        </p:nvSpPr>
        <p:spPr>
          <a:xfrm>
            <a:off x="24638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56" name="TextBox 55"/>
          <p:cNvSpPr txBox="1"/>
          <p:nvPr/>
        </p:nvSpPr>
        <p:spPr>
          <a:xfrm>
            <a:off x="38100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57" name="TextBox 56"/>
          <p:cNvSpPr txBox="1"/>
          <p:nvPr/>
        </p:nvSpPr>
        <p:spPr>
          <a:xfrm>
            <a:off x="52324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58" name="TextBox 57"/>
          <p:cNvSpPr txBox="1"/>
          <p:nvPr/>
        </p:nvSpPr>
        <p:spPr>
          <a:xfrm>
            <a:off x="66040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59" name="Text Box 118"/>
          <p:cNvSpPr txBox="1">
            <a:spLocks noChangeArrowheads="1"/>
          </p:cNvSpPr>
          <p:nvPr/>
        </p:nvSpPr>
        <p:spPr bwMode="auto">
          <a:xfrm>
            <a:off x="2705100" y="2566988"/>
            <a:ext cx="3703358" cy="830997"/>
          </a:xfrm>
          <a:prstGeom prst="rect">
            <a:avLst/>
          </a:prstGeom>
          <a:noFill/>
          <a:ln w="9525">
            <a:noFill/>
            <a:miter lim="800000"/>
            <a:headEnd/>
            <a:tailEnd/>
          </a:ln>
        </p:spPr>
        <p:txBody>
          <a:bodyPr wrap="none">
            <a:prstTxWarp prst="textNoShape">
              <a:avLst/>
            </a:prstTxWarp>
            <a:spAutoFit/>
          </a:bodyPr>
          <a:lstStyle/>
          <a:p>
            <a:r>
              <a:rPr lang="en-US" sz="4800">
                <a:solidFill>
                  <a:schemeClr val="bg1"/>
                </a:solidFill>
                <a:latin typeface="Gill Sans"/>
              </a:rPr>
              <a:t>Feature Teams</a:t>
            </a:r>
          </a:p>
        </p:txBody>
      </p:sp>
      <p:pic>
        <p:nvPicPr>
          <p:cNvPr id="60" name="Picture 59" descr="standup.jpg"/>
          <p:cNvPicPr>
            <a:picLocks noChangeAspect="1"/>
          </p:cNvPicPr>
          <p:nvPr/>
        </p:nvPicPr>
        <p:blipFill>
          <a:blip r:embed="rId2"/>
          <a:stretch>
            <a:fillRect/>
          </a:stretch>
        </p:blipFill>
        <p:spPr>
          <a:xfrm>
            <a:off x="1439332" y="4690531"/>
            <a:ext cx="787400" cy="800100"/>
          </a:xfrm>
          <a:prstGeom prst="rect">
            <a:avLst/>
          </a:prstGeom>
          <a:effectLst/>
        </p:spPr>
      </p:pic>
      <p:pic>
        <p:nvPicPr>
          <p:cNvPr id="61" name="Picture 60" descr="standup.jpg"/>
          <p:cNvPicPr>
            <a:picLocks noChangeAspect="1"/>
          </p:cNvPicPr>
          <p:nvPr/>
        </p:nvPicPr>
        <p:blipFill>
          <a:blip r:embed="rId2"/>
          <a:stretch>
            <a:fillRect/>
          </a:stretch>
        </p:blipFill>
        <p:spPr>
          <a:xfrm>
            <a:off x="2798232" y="4690531"/>
            <a:ext cx="787400" cy="800100"/>
          </a:xfrm>
          <a:prstGeom prst="rect">
            <a:avLst/>
          </a:prstGeom>
          <a:effectLst/>
        </p:spPr>
      </p:pic>
      <p:pic>
        <p:nvPicPr>
          <p:cNvPr id="62" name="Picture 61" descr="standup.jpg"/>
          <p:cNvPicPr>
            <a:picLocks noChangeAspect="1"/>
          </p:cNvPicPr>
          <p:nvPr/>
        </p:nvPicPr>
        <p:blipFill>
          <a:blip r:embed="rId2"/>
          <a:stretch>
            <a:fillRect/>
          </a:stretch>
        </p:blipFill>
        <p:spPr>
          <a:xfrm>
            <a:off x="4195232" y="4690531"/>
            <a:ext cx="787400" cy="800100"/>
          </a:xfrm>
          <a:prstGeom prst="rect">
            <a:avLst/>
          </a:prstGeom>
          <a:effectLst/>
        </p:spPr>
      </p:pic>
      <p:pic>
        <p:nvPicPr>
          <p:cNvPr id="63" name="Picture 62" descr="standup.jpg"/>
          <p:cNvPicPr>
            <a:picLocks noChangeAspect="1"/>
          </p:cNvPicPr>
          <p:nvPr/>
        </p:nvPicPr>
        <p:blipFill>
          <a:blip r:embed="rId2"/>
          <a:stretch>
            <a:fillRect/>
          </a:stretch>
        </p:blipFill>
        <p:spPr>
          <a:xfrm>
            <a:off x="5554132" y="4690531"/>
            <a:ext cx="787400" cy="800100"/>
          </a:xfrm>
          <a:prstGeom prst="rect">
            <a:avLst/>
          </a:prstGeom>
          <a:effectLst/>
        </p:spPr>
      </p:pic>
      <p:pic>
        <p:nvPicPr>
          <p:cNvPr id="64" name="Picture 63" descr="standup.jpg"/>
          <p:cNvPicPr>
            <a:picLocks noChangeAspect="1"/>
          </p:cNvPicPr>
          <p:nvPr/>
        </p:nvPicPr>
        <p:blipFill>
          <a:blip r:embed="rId2"/>
          <a:stretch>
            <a:fillRect/>
          </a:stretch>
        </p:blipFill>
        <p:spPr>
          <a:xfrm>
            <a:off x="6874932" y="4690531"/>
            <a:ext cx="787400" cy="800100"/>
          </a:xfrm>
          <a:prstGeom prst="rect">
            <a:avLst/>
          </a:prstGeom>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529" name="Rectangle 67"/>
          <p:cNvSpPr>
            <a:spLocks noGrp="1" noChangeArrowheads="1"/>
          </p:cNvSpPr>
          <p:nvPr>
            <p:ph type="title"/>
          </p:nvPr>
        </p:nvSpPr>
        <p:spPr>
          <a:noFill/>
        </p:spPr>
        <p:txBody>
          <a:bodyPr/>
          <a:lstStyle/>
          <a:p>
            <a:pPr eaLnBrk="1" hangingPunct="1"/>
            <a:r>
              <a:rPr lang="en-US">
                <a:ea typeface="ＭＳ Ｐゴシック" pitchFamily="-110" charset="-128"/>
              </a:rPr>
              <a:t>Scaling Scrum</a:t>
            </a:r>
          </a:p>
        </p:txBody>
      </p:sp>
      <p:grpSp>
        <p:nvGrpSpPr>
          <p:cNvPr id="2" name="Group 47"/>
          <p:cNvGrpSpPr>
            <a:grpSpLocks/>
          </p:cNvGrpSpPr>
          <p:nvPr/>
        </p:nvGrpSpPr>
        <p:grpSpPr bwMode="auto">
          <a:xfrm>
            <a:off x="1360488" y="5575300"/>
            <a:ext cx="6353175" cy="371475"/>
            <a:chOff x="857" y="3512"/>
            <a:chExt cx="4002" cy="234"/>
          </a:xfrm>
        </p:grpSpPr>
        <p:sp>
          <p:nvSpPr>
            <p:cNvPr id="69" name="Text Box 48"/>
            <p:cNvSpPr txBox="1">
              <a:spLocks noChangeArrowheads="1"/>
            </p:cNvSpPr>
            <p:nvPr/>
          </p:nvSpPr>
          <p:spPr bwMode="auto">
            <a:xfrm>
              <a:off x="857" y="3513"/>
              <a:ext cx="561"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A</a:t>
              </a:r>
            </a:p>
          </p:txBody>
        </p:sp>
        <p:sp>
          <p:nvSpPr>
            <p:cNvPr id="70" name="Text Box 49"/>
            <p:cNvSpPr txBox="1">
              <a:spLocks noChangeArrowheads="1"/>
            </p:cNvSpPr>
            <p:nvPr/>
          </p:nvSpPr>
          <p:spPr bwMode="auto">
            <a:xfrm>
              <a:off x="1728" y="3512"/>
              <a:ext cx="548"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B</a:t>
              </a:r>
            </a:p>
          </p:txBody>
        </p:sp>
        <p:sp>
          <p:nvSpPr>
            <p:cNvPr id="71" name="Text Box 50"/>
            <p:cNvSpPr txBox="1">
              <a:spLocks noChangeArrowheads="1"/>
            </p:cNvSpPr>
            <p:nvPr/>
          </p:nvSpPr>
          <p:spPr bwMode="auto">
            <a:xfrm>
              <a:off x="2594" y="3512"/>
              <a:ext cx="576"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C</a:t>
              </a:r>
            </a:p>
          </p:txBody>
        </p:sp>
        <p:sp>
          <p:nvSpPr>
            <p:cNvPr id="72" name="Text Box 51"/>
            <p:cNvSpPr txBox="1">
              <a:spLocks noChangeArrowheads="1"/>
            </p:cNvSpPr>
            <p:nvPr/>
          </p:nvSpPr>
          <p:spPr bwMode="auto">
            <a:xfrm>
              <a:off x="3456" y="3512"/>
              <a:ext cx="589"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D</a:t>
              </a:r>
            </a:p>
          </p:txBody>
        </p:sp>
        <p:sp>
          <p:nvSpPr>
            <p:cNvPr id="73" name="Text Box 52"/>
            <p:cNvSpPr txBox="1">
              <a:spLocks noChangeArrowheads="1"/>
            </p:cNvSpPr>
            <p:nvPr/>
          </p:nvSpPr>
          <p:spPr bwMode="auto">
            <a:xfrm>
              <a:off x="4320" y="3512"/>
              <a:ext cx="539"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E</a:t>
              </a:r>
            </a:p>
          </p:txBody>
        </p:sp>
      </p:grpSp>
      <p:pic>
        <p:nvPicPr>
          <p:cNvPr id="74" name="Picture 73" descr="standup.jpg"/>
          <p:cNvPicPr>
            <a:picLocks noChangeAspect="1"/>
          </p:cNvPicPr>
          <p:nvPr/>
        </p:nvPicPr>
        <p:blipFill>
          <a:blip r:embed="rId2"/>
          <a:stretch>
            <a:fillRect/>
          </a:stretch>
        </p:blipFill>
        <p:spPr>
          <a:xfrm>
            <a:off x="1439332" y="4690531"/>
            <a:ext cx="787400" cy="800100"/>
          </a:xfrm>
          <a:prstGeom prst="rect">
            <a:avLst/>
          </a:prstGeom>
          <a:effectLst/>
        </p:spPr>
      </p:pic>
      <p:pic>
        <p:nvPicPr>
          <p:cNvPr id="75" name="Picture 74" descr="standup.jpg"/>
          <p:cNvPicPr>
            <a:picLocks noChangeAspect="1"/>
          </p:cNvPicPr>
          <p:nvPr/>
        </p:nvPicPr>
        <p:blipFill>
          <a:blip r:embed="rId2"/>
          <a:stretch>
            <a:fillRect/>
          </a:stretch>
        </p:blipFill>
        <p:spPr>
          <a:xfrm>
            <a:off x="2798232" y="4690531"/>
            <a:ext cx="787400" cy="800100"/>
          </a:xfrm>
          <a:prstGeom prst="rect">
            <a:avLst/>
          </a:prstGeom>
          <a:effectLst/>
        </p:spPr>
      </p:pic>
      <p:pic>
        <p:nvPicPr>
          <p:cNvPr id="76" name="Picture 75" descr="standup.jpg"/>
          <p:cNvPicPr>
            <a:picLocks noChangeAspect="1"/>
          </p:cNvPicPr>
          <p:nvPr/>
        </p:nvPicPr>
        <p:blipFill>
          <a:blip r:embed="rId2"/>
          <a:stretch>
            <a:fillRect/>
          </a:stretch>
        </p:blipFill>
        <p:spPr>
          <a:xfrm>
            <a:off x="4195232" y="4690531"/>
            <a:ext cx="787400" cy="800100"/>
          </a:xfrm>
          <a:prstGeom prst="rect">
            <a:avLst/>
          </a:prstGeom>
          <a:effectLst/>
        </p:spPr>
      </p:pic>
      <p:pic>
        <p:nvPicPr>
          <p:cNvPr id="77" name="Picture 76" descr="standup.jpg"/>
          <p:cNvPicPr>
            <a:picLocks noChangeAspect="1"/>
          </p:cNvPicPr>
          <p:nvPr/>
        </p:nvPicPr>
        <p:blipFill>
          <a:blip r:embed="rId2"/>
          <a:stretch>
            <a:fillRect/>
          </a:stretch>
        </p:blipFill>
        <p:spPr>
          <a:xfrm>
            <a:off x="5554132" y="4690531"/>
            <a:ext cx="787400" cy="800100"/>
          </a:xfrm>
          <a:prstGeom prst="rect">
            <a:avLst/>
          </a:prstGeom>
          <a:effectLst/>
        </p:spPr>
      </p:pic>
      <p:pic>
        <p:nvPicPr>
          <p:cNvPr id="78" name="Picture 77" descr="standup.jpg"/>
          <p:cNvPicPr>
            <a:picLocks noChangeAspect="1"/>
          </p:cNvPicPr>
          <p:nvPr/>
        </p:nvPicPr>
        <p:blipFill>
          <a:blip r:embed="rId2"/>
          <a:stretch>
            <a:fillRect/>
          </a:stretch>
        </p:blipFill>
        <p:spPr>
          <a:xfrm>
            <a:off x="6874932" y="4690531"/>
            <a:ext cx="787400" cy="800100"/>
          </a:xfrm>
          <a:prstGeom prst="rect">
            <a:avLst/>
          </a:prstGeom>
          <a:effectLst/>
        </p:spPr>
      </p:pic>
      <p:grpSp>
        <p:nvGrpSpPr>
          <p:cNvPr id="3" name="Group 53"/>
          <p:cNvGrpSpPr/>
          <p:nvPr/>
        </p:nvGrpSpPr>
        <p:grpSpPr>
          <a:xfrm>
            <a:off x="3625850" y="1397000"/>
            <a:ext cx="1600199" cy="2222500"/>
            <a:chOff x="6350" y="4165600"/>
            <a:chExt cx="1600199" cy="2222500"/>
          </a:xfrm>
        </p:grpSpPr>
        <p:grpSp>
          <p:nvGrpSpPr>
            <p:cNvPr id="4" name="Group 150"/>
            <p:cNvGrpSpPr/>
            <p:nvPr/>
          </p:nvGrpSpPr>
          <p:grpSpPr>
            <a:xfrm>
              <a:off x="6350" y="5959093"/>
              <a:ext cx="1593849" cy="189442"/>
              <a:chOff x="6350" y="5984493"/>
              <a:chExt cx="1593849" cy="189442"/>
            </a:xfrm>
          </p:grpSpPr>
          <p:sp>
            <p:nvSpPr>
              <p:cNvPr id="98" name="Rectangle 97"/>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Chord 100"/>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Rectangle 102"/>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Rectangle 103"/>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Chord 107"/>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Chord 108"/>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Chord 109"/>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1" name="Rectangle 110"/>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2" name="Rectangle 111"/>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3" name="Rectangle 112"/>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4" name="Rectangle 113"/>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5" name="Rectangle 114"/>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81"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82"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83"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84"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5"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grpSp>
          <p:nvGrpSpPr>
            <p:cNvPr id="5" name="Group 123"/>
            <p:cNvGrpSpPr/>
            <p:nvPr/>
          </p:nvGrpSpPr>
          <p:grpSpPr>
            <a:xfrm>
              <a:off x="330716" y="4222750"/>
              <a:ext cx="1271587" cy="1066800"/>
              <a:chOff x="495816" y="4222750"/>
              <a:chExt cx="1271587" cy="1066800"/>
            </a:xfrm>
          </p:grpSpPr>
          <p:sp>
            <p:nvSpPr>
              <p:cNvPr id="91"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92"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93"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94"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95"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96"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97"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grpSp>
          <p:nvGrpSpPr>
            <p:cNvPr id="6" name="Group 137"/>
            <p:cNvGrpSpPr/>
            <p:nvPr/>
          </p:nvGrpSpPr>
          <p:grpSpPr>
            <a:xfrm>
              <a:off x="309563" y="4165600"/>
              <a:ext cx="1125536" cy="2222500"/>
              <a:chOff x="309563" y="4165600"/>
              <a:chExt cx="1125536" cy="2222500"/>
            </a:xfrm>
          </p:grpSpPr>
          <p:sp>
            <p:nvSpPr>
              <p:cNvPr id="88" name="TextBox 87"/>
              <p:cNvSpPr txBox="1"/>
              <p:nvPr/>
            </p:nvSpPr>
            <p:spPr>
              <a:xfrm>
                <a:off x="609600" y="4165600"/>
                <a:ext cx="620683" cy="208775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a:p>
                <a:pPr>
                  <a:lnSpc>
                    <a:spcPts val="1240"/>
                  </a:lnSpc>
                </a:pPr>
                <a:r>
                  <a:rPr lang="en-US" sz="800">
                    <a:latin typeface="Gill Sans"/>
                  </a:rPr>
                  <a:t>Feature H</a:t>
                </a:r>
              </a:p>
              <a:p>
                <a:pPr>
                  <a:lnSpc>
                    <a:spcPts val="1240"/>
                  </a:lnSpc>
                </a:pPr>
                <a:r>
                  <a:rPr lang="en-US" sz="800">
                    <a:latin typeface="Gill Sans"/>
                  </a:rPr>
                  <a:t>Feature I</a:t>
                </a:r>
              </a:p>
              <a:p>
                <a:pPr>
                  <a:lnSpc>
                    <a:spcPts val="1240"/>
                  </a:lnSpc>
                </a:pPr>
                <a:r>
                  <a:rPr lang="en-US" sz="800">
                    <a:latin typeface="Gill Sans"/>
                  </a:rPr>
                  <a:t>Feature J</a:t>
                </a:r>
              </a:p>
              <a:p>
                <a:pPr>
                  <a:lnSpc>
                    <a:spcPts val="1240"/>
                  </a:lnSpc>
                </a:pPr>
                <a:r>
                  <a:rPr lang="en-US" sz="800">
                    <a:latin typeface="Gill Sans"/>
                  </a:rPr>
                  <a:t>Feature K</a:t>
                </a:r>
              </a:p>
              <a:p>
                <a:pPr>
                  <a:lnSpc>
                    <a:spcPts val="1240"/>
                  </a:lnSpc>
                </a:pPr>
                <a:r>
                  <a:rPr lang="en-US" sz="800">
                    <a:latin typeface="Gill Sans"/>
                  </a:rPr>
                  <a:t>Feature L</a:t>
                </a:r>
              </a:p>
              <a:p>
                <a:pPr>
                  <a:lnSpc>
                    <a:spcPts val="1240"/>
                  </a:lnSpc>
                </a:pPr>
                <a:endParaRPr lang="en-US" sz="800">
                  <a:latin typeface="Gill Sans"/>
                </a:endParaRPr>
              </a:p>
            </p:txBody>
          </p:sp>
          <p:sp>
            <p:nvSpPr>
              <p:cNvPr id="89" name="Rectangle 219"/>
              <p:cNvSpPr>
                <a:spLocks noChangeArrowheads="1"/>
              </p:cNvSpPr>
              <p:nvPr/>
            </p:nvSpPr>
            <p:spPr bwMode="auto">
              <a:xfrm>
                <a:off x="309563" y="6051550"/>
                <a:ext cx="490538" cy="1714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13</a:t>
                </a:r>
              </a:p>
            </p:txBody>
          </p:sp>
          <p:sp>
            <p:nvSpPr>
              <p:cNvPr id="90" name="Rectangle 219"/>
              <p:cNvSpPr>
                <a:spLocks noChangeArrowheads="1"/>
              </p:cNvSpPr>
              <p:nvPr/>
            </p:nvSpPr>
            <p:spPr bwMode="auto">
              <a:xfrm>
                <a:off x="588962" y="5886450"/>
                <a:ext cx="846137" cy="5016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Feature M</a:t>
                </a:r>
              </a:p>
            </p:txBody>
          </p:sp>
        </p:grpSp>
      </p:grpSp>
      <p:sp>
        <p:nvSpPr>
          <p:cNvPr id="287" name="TextBox 286"/>
          <p:cNvSpPr txBox="1"/>
          <p:nvPr/>
        </p:nvSpPr>
        <p:spPr>
          <a:xfrm>
            <a:off x="10541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88" name="TextBox 287"/>
          <p:cNvSpPr txBox="1"/>
          <p:nvPr/>
        </p:nvSpPr>
        <p:spPr>
          <a:xfrm>
            <a:off x="24638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89" name="TextBox 288"/>
          <p:cNvSpPr txBox="1"/>
          <p:nvPr/>
        </p:nvSpPr>
        <p:spPr>
          <a:xfrm>
            <a:off x="38100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90" name="TextBox 289"/>
          <p:cNvSpPr txBox="1"/>
          <p:nvPr/>
        </p:nvSpPr>
        <p:spPr>
          <a:xfrm>
            <a:off x="52324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91" name="TextBox 290"/>
          <p:cNvSpPr txBox="1"/>
          <p:nvPr/>
        </p:nvSpPr>
        <p:spPr>
          <a:xfrm>
            <a:off x="66040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529" name="Rectangle 67"/>
          <p:cNvSpPr>
            <a:spLocks noGrp="1" noChangeArrowheads="1"/>
          </p:cNvSpPr>
          <p:nvPr>
            <p:ph type="title"/>
          </p:nvPr>
        </p:nvSpPr>
        <p:spPr>
          <a:noFill/>
        </p:spPr>
        <p:txBody>
          <a:bodyPr/>
          <a:lstStyle/>
          <a:p>
            <a:pPr eaLnBrk="1" hangingPunct="1"/>
            <a:r>
              <a:rPr lang="en-US">
                <a:ea typeface="ＭＳ Ｐゴシック" pitchFamily="-110" charset="-128"/>
              </a:rPr>
              <a:t>Scaling Scrum</a:t>
            </a:r>
          </a:p>
        </p:txBody>
      </p:sp>
      <p:grpSp>
        <p:nvGrpSpPr>
          <p:cNvPr id="2" name="Group 47"/>
          <p:cNvGrpSpPr>
            <a:grpSpLocks/>
          </p:cNvGrpSpPr>
          <p:nvPr/>
        </p:nvGrpSpPr>
        <p:grpSpPr bwMode="auto">
          <a:xfrm>
            <a:off x="1360488" y="5575300"/>
            <a:ext cx="6353175" cy="371475"/>
            <a:chOff x="857" y="3512"/>
            <a:chExt cx="4002" cy="234"/>
          </a:xfrm>
        </p:grpSpPr>
        <p:sp>
          <p:nvSpPr>
            <p:cNvPr id="69" name="Text Box 48"/>
            <p:cNvSpPr txBox="1">
              <a:spLocks noChangeArrowheads="1"/>
            </p:cNvSpPr>
            <p:nvPr/>
          </p:nvSpPr>
          <p:spPr bwMode="auto">
            <a:xfrm>
              <a:off x="857" y="3513"/>
              <a:ext cx="561"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A</a:t>
              </a:r>
            </a:p>
          </p:txBody>
        </p:sp>
        <p:sp>
          <p:nvSpPr>
            <p:cNvPr id="70" name="Text Box 49"/>
            <p:cNvSpPr txBox="1">
              <a:spLocks noChangeArrowheads="1"/>
            </p:cNvSpPr>
            <p:nvPr/>
          </p:nvSpPr>
          <p:spPr bwMode="auto">
            <a:xfrm>
              <a:off x="1728" y="3512"/>
              <a:ext cx="548"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B</a:t>
              </a:r>
            </a:p>
          </p:txBody>
        </p:sp>
        <p:sp>
          <p:nvSpPr>
            <p:cNvPr id="71" name="Text Box 50"/>
            <p:cNvSpPr txBox="1">
              <a:spLocks noChangeArrowheads="1"/>
            </p:cNvSpPr>
            <p:nvPr/>
          </p:nvSpPr>
          <p:spPr bwMode="auto">
            <a:xfrm>
              <a:off x="2594" y="3512"/>
              <a:ext cx="576"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C</a:t>
              </a:r>
            </a:p>
          </p:txBody>
        </p:sp>
        <p:sp>
          <p:nvSpPr>
            <p:cNvPr id="72" name="Text Box 51"/>
            <p:cNvSpPr txBox="1">
              <a:spLocks noChangeArrowheads="1"/>
            </p:cNvSpPr>
            <p:nvPr/>
          </p:nvSpPr>
          <p:spPr bwMode="auto">
            <a:xfrm>
              <a:off x="3456" y="3512"/>
              <a:ext cx="589"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D</a:t>
              </a:r>
            </a:p>
          </p:txBody>
        </p:sp>
        <p:sp>
          <p:nvSpPr>
            <p:cNvPr id="73" name="Text Box 52"/>
            <p:cNvSpPr txBox="1">
              <a:spLocks noChangeArrowheads="1"/>
            </p:cNvSpPr>
            <p:nvPr/>
          </p:nvSpPr>
          <p:spPr bwMode="auto">
            <a:xfrm>
              <a:off x="4320" y="3512"/>
              <a:ext cx="539"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E</a:t>
              </a:r>
            </a:p>
          </p:txBody>
        </p:sp>
      </p:grpSp>
      <p:pic>
        <p:nvPicPr>
          <p:cNvPr id="74" name="Picture 73" descr="standup.jpg"/>
          <p:cNvPicPr>
            <a:picLocks noChangeAspect="1"/>
          </p:cNvPicPr>
          <p:nvPr/>
        </p:nvPicPr>
        <p:blipFill>
          <a:blip r:embed="rId2"/>
          <a:stretch>
            <a:fillRect/>
          </a:stretch>
        </p:blipFill>
        <p:spPr>
          <a:xfrm>
            <a:off x="1439332" y="4690531"/>
            <a:ext cx="787400" cy="800100"/>
          </a:xfrm>
          <a:prstGeom prst="rect">
            <a:avLst/>
          </a:prstGeom>
          <a:effectLst/>
        </p:spPr>
      </p:pic>
      <p:pic>
        <p:nvPicPr>
          <p:cNvPr id="75" name="Picture 74" descr="standup.jpg"/>
          <p:cNvPicPr>
            <a:picLocks noChangeAspect="1"/>
          </p:cNvPicPr>
          <p:nvPr/>
        </p:nvPicPr>
        <p:blipFill>
          <a:blip r:embed="rId2"/>
          <a:stretch>
            <a:fillRect/>
          </a:stretch>
        </p:blipFill>
        <p:spPr>
          <a:xfrm>
            <a:off x="2798232" y="4690531"/>
            <a:ext cx="787400" cy="800100"/>
          </a:xfrm>
          <a:prstGeom prst="rect">
            <a:avLst/>
          </a:prstGeom>
          <a:effectLst/>
        </p:spPr>
      </p:pic>
      <p:pic>
        <p:nvPicPr>
          <p:cNvPr id="76" name="Picture 75" descr="standup.jpg"/>
          <p:cNvPicPr>
            <a:picLocks noChangeAspect="1"/>
          </p:cNvPicPr>
          <p:nvPr/>
        </p:nvPicPr>
        <p:blipFill>
          <a:blip r:embed="rId2"/>
          <a:stretch>
            <a:fillRect/>
          </a:stretch>
        </p:blipFill>
        <p:spPr>
          <a:xfrm>
            <a:off x="4195232" y="4690531"/>
            <a:ext cx="787400" cy="800100"/>
          </a:xfrm>
          <a:prstGeom prst="rect">
            <a:avLst/>
          </a:prstGeom>
          <a:effectLst/>
        </p:spPr>
      </p:pic>
      <p:pic>
        <p:nvPicPr>
          <p:cNvPr id="77" name="Picture 76" descr="standup.jpg"/>
          <p:cNvPicPr>
            <a:picLocks noChangeAspect="1"/>
          </p:cNvPicPr>
          <p:nvPr/>
        </p:nvPicPr>
        <p:blipFill>
          <a:blip r:embed="rId2"/>
          <a:stretch>
            <a:fillRect/>
          </a:stretch>
        </p:blipFill>
        <p:spPr>
          <a:xfrm>
            <a:off x="5554132" y="4690531"/>
            <a:ext cx="787400" cy="800100"/>
          </a:xfrm>
          <a:prstGeom prst="rect">
            <a:avLst/>
          </a:prstGeom>
          <a:effectLst/>
        </p:spPr>
      </p:pic>
      <p:pic>
        <p:nvPicPr>
          <p:cNvPr id="78" name="Picture 77" descr="standup.jpg"/>
          <p:cNvPicPr>
            <a:picLocks noChangeAspect="1"/>
          </p:cNvPicPr>
          <p:nvPr/>
        </p:nvPicPr>
        <p:blipFill>
          <a:blip r:embed="rId2"/>
          <a:stretch>
            <a:fillRect/>
          </a:stretch>
        </p:blipFill>
        <p:spPr>
          <a:xfrm>
            <a:off x="6874932" y="4690531"/>
            <a:ext cx="787400" cy="800100"/>
          </a:xfrm>
          <a:prstGeom prst="rect">
            <a:avLst/>
          </a:prstGeom>
          <a:effectLst/>
        </p:spPr>
      </p:pic>
      <p:grpSp>
        <p:nvGrpSpPr>
          <p:cNvPr id="3" name="Group 53"/>
          <p:cNvGrpSpPr/>
          <p:nvPr/>
        </p:nvGrpSpPr>
        <p:grpSpPr>
          <a:xfrm>
            <a:off x="3625850" y="1397000"/>
            <a:ext cx="1600199" cy="2222500"/>
            <a:chOff x="6350" y="4165600"/>
            <a:chExt cx="1600199" cy="2222500"/>
          </a:xfrm>
        </p:grpSpPr>
        <p:grpSp>
          <p:nvGrpSpPr>
            <p:cNvPr id="4" name="Group 150"/>
            <p:cNvGrpSpPr/>
            <p:nvPr/>
          </p:nvGrpSpPr>
          <p:grpSpPr>
            <a:xfrm>
              <a:off x="6350" y="5959093"/>
              <a:ext cx="1593849" cy="189442"/>
              <a:chOff x="6350" y="5984493"/>
              <a:chExt cx="1593849" cy="189442"/>
            </a:xfrm>
          </p:grpSpPr>
          <p:sp>
            <p:nvSpPr>
              <p:cNvPr id="98" name="Rectangle 97"/>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Chord 100"/>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Rectangle 102"/>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Rectangle 103"/>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Chord 107"/>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Chord 108"/>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Chord 109"/>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1" name="Rectangle 110"/>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2" name="Rectangle 111"/>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3" name="Rectangle 112"/>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4" name="Rectangle 113"/>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5" name="Rectangle 114"/>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81"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82"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83"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84"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5"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grpSp>
          <p:nvGrpSpPr>
            <p:cNvPr id="5" name="Group 123"/>
            <p:cNvGrpSpPr/>
            <p:nvPr/>
          </p:nvGrpSpPr>
          <p:grpSpPr>
            <a:xfrm>
              <a:off x="330716" y="4222750"/>
              <a:ext cx="1271587" cy="1066800"/>
              <a:chOff x="495816" y="4222750"/>
              <a:chExt cx="1271587" cy="1066800"/>
            </a:xfrm>
          </p:grpSpPr>
          <p:sp>
            <p:nvSpPr>
              <p:cNvPr id="91"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92"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93"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94"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95"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96"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97"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grpSp>
          <p:nvGrpSpPr>
            <p:cNvPr id="6" name="Group 137"/>
            <p:cNvGrpSpPr/>
            <p:nvPr/>
          </p:nvGrpSpPr>
          <p:grpSpPr>
            <a:xfrm>
              <a:off x="309563" y="4165600"/>
              <a:ext cx="1125536" cy="2222500"/>
              <a:chOff x="309563" y="4165600"/>
              <a:chExt cx="1125536" cy="2222500"/>
            </a:xfrm>
          </p:grpSpPr>
          <p:sp>
            <p:nvSpPr>
              <p:cNvPr id="88" name="TextBox 87"/>
              <p:cNvSpPr txBox="1"/>
              <p:nvPr/>
            </p:nvSpPr>
            <p:spPr>
              <a:xfrm>
                <a:off x="609600" y="4165600"/>
                <a:ext cx="620683" cy="2087751"/>
              </a:xfrm>
              <a:prstGeom prst="rect">
                <a:avLst/>
              </a:prstGeom>
              <a:noFill/>
            </p:spPr>
            <p:txBody>
              <a:bodyPr wrap="none" rtlCol="0">
                <a:spAutoFit/>
              </a:bodyPr>
              <a:lstStyle/>
              <a:p>
                <a:pPr>
                  <a:lnSpc>
                    <a:spcPts val="1240"/>
                  </a:lnSpc>
                </a:pPr>
                <a:r>
                  <a:rPr lang="en-US" sz="800">
                    <a:latin typeface="Gill Sans"/>
                  </a:rPr>
                  <a:t>Feature A</a:t>
                </a:r>
              </a:p>
              <a:p>
                <a:pPr>
                  <a:lnSpc>
                    <a:spcPts val="1240"/>
                  </a:lnSpc>
                </a:pPr>
                <a:r>
                  <a:rPr lang="en-US" sz="800">
                    <a:latin typeface="Gill Sans"/>
                  </a:rPr>
                  <a:t>Feature B</a:t>
                </a:r>
              </a:p>
              <a:p>
                <a:pPr>
                  <a:lnSpc>
                    <a:spcPts val="1240"/>
                  </a:lnSpc>
                </a:pPr>
                <a:r>
                  <a:rPr lang="en-US" sz="800">
                    <a:latin typeface="Gill Sans"/>
                  </a:rPr>
                  <a:t>Feature C</a:t>
                </a:r>
              </a:p>
              <a:p>
                <a:pPr>
                  <a:lnSpc>
                    <a:spcPts val="1240"/>
                  </a:lnSpc>
                </a:pPr>
                <a:r>
                  <a:rPr lang="en-US" sz="800">
                    <a:latin typeface="Gill Sans"/>
                  </a:rPr>
                  <a:t>Feature D</a:t>
                </a:r>
              </a:p>
              <a:p>
                <a:pPr>
                  <a:lnSpc>
                    <a:spcPts val="1240"/>
                  </a:lnSpc>
                </a:pPr>
                <a:r>
                  <a:rPr lang="en-US" sz="800">
                    <a:latin typeface="Gill Sans"/>
                  </a:rPr>
                  <a:t>Feature E</a:t>
                </a:r>
              </a:p>
              <a:p>
                <a:pPr>
                  <a:lnSpc>
                    <a:spcPts val="1240"/>
                  </a:lnSpc>
                </a:pPr>
                <a:r>
                  <a:rPr lang="en-US" sz="800">
                    <a:latin typeface="Gill Sans"/>
                  </a:rPr>
                  <a:t>Feature F</a:t>
                </a:r>
              </a:p>
              <a:p>
                <a:pPr>
                  <a:lnSpc>
                    <a:spcPts val="1240"/>
                  </a:lnSpc>
                </a:pPr>
                <a:r>
                  <a:rPr lang="en-US" sz="800">
                    <a:latin typeface="Gill Sans"/>
                  </a:rPr>
                  <a:t>Feature G</a:t>
                </a:r>
              </a:p>
              <a:p>
                <a:pPr>
                  <a:lnSpc>
                    <a:spcPts val="1240"/>
                  </a:lnSpc>
                </a:pPr>
                <a:r>
                  <a:rPr lang="en-US" sz="800">
                    <a:latin typeface="Gill Sans"/>
                  </a:rPr>
                  <a:t>Feature H</a:t>
                </a:r>
              </a:p>
              <a:p>
                <a:pPr>
                  <a:lnSpc>
                    <a:spcPts val="1240"/>
                  </a:lnSpc>
                </a:pPr>
                <a:r>
                  <a:rPr lang="en-US" sz="800">
                    <a:latin typeface="Gill Sans"/>
                  </a:rPr>
                  <a:t>Feature I</a:t>
                </a:r>
              </a:p>
              <a:p>
                <a:pPr>
                  <a:lnSpc>
                    <a:spcPts val="1240"/>
                  </a:lnSpc>
                </a:pPr>
                <a:r>
                  <a:rPr lang="en-US" sz="800">
                    <a:latin typeface="Gill Sans"/>
                  </a:rPr>
                  <a:t>Feature J</a:t>
                </a:r>
              </a:p>
              <a:p>
                <a:pPr>
                  <a:lnSpc>
                    <a:spcPts val="1240"/>
                  </a:lnSpc>
                </a:pPr>
                <a:r>
                  <a:rPr lang="en-US" sz="800">
                    <a:latin typeface="Gill Sans"/>
                  </a:rPr>
                  <a:t>Feature K</a:t>
                </a:r>
              </a:p>
              <a:p>
                <a:pPr>
                  <a:lnSpc>
                    <a:spcPts val="1240"/>
                  </a:lnSpc>
                </a:pPr>
                <a:r>
                  <a:rPr lang="en-US" sz="800">
                    <a:latin typeface="Gill Sans"/>
                  </a:rPr>
                  <a:t>Feature L</a:t>
                </a:r>
              </a:p>
              <a:p>
                <a:pPr>
                  <a:lnSpc>
                    <a:spcPts val="1240"/>
                  </a:lnSpc>
                </a:pPr>
                <a:endParaRPr lang="en-US" sz="800">
                  <a:latin typeface="Gill Sans"/>
                </a:endParaRPr>
              </a:p>
            </p:txBody>
          </p:sp>
          <p:sp>
            <p:nvSpPr>
              <p:cNvPr id="89" name="Rectangle 219"/>
              <p:cNvSpPr>
                <a:spLocks noChangeArrowheads="1"/>
              </p:cNvSpPr>
              <p:nvPr/>
            </p:nvSpPr>
            <p:spPr bwMode="auto">
              <a:xfrm>
                <a:off x="309563" y="6051550"/>
                <a:ext cx="490538" cy="1714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13</a:t>
                </a:r>
              </a:p>
            </p:txBody>
          </p:sp>
          <p:sp>
            <p:nvSpPr>
              <p:cNvPr id="90" name="Rectangle 219"/>
              <p:cNvSpPr>
                <a:spLocks noChangeArrowheads="1"/>
              </p:cNvSpPr>
              <p:nvPr/>
            </p:nvSpPr>
            <p:spPr bwMode="auto">
              <a:xfrm>
                <a:off x="588962" y="5886450"/>
                <a:ext cx="846137" cy="501650"/>
              </a:xfrm>
              <a:prstGeom prst="rect">
                <a:avLst/>
              </a:prstGeom>
              <a:noFill/>
              <a:ln w="9525">
                <a:noFill/>
                <a:miter lim="800000"/>
                <a:headEnd/>
                <a:tailEnd/>
              </a:ln>
            </p:spPr>
            <p:txBody>
              <a:bodyPr wrap="none" tIns="0" bIns="0" anchor="ctr">
                <a:prstTxWarp prst="textNoShape">
                  <a:avLst/>
                </a:prstTxWarp>
              </a:bodyPr>
              <a:lstStyle/>
              <a:p>
                <a:pPr eaLnBrk="0" hangingPunct="0"/>
                <a:r>
                  <a:rPr lang="en-US" sz="800" b="1">
                    <a:latin typeface="Gill Sans"/>
                  </a:rPr>
                  <a:t>Feature M</a:t>
                </a:r>
              </a:p>
            </p:txBody>
          </p:sp>
        </p:grpSp>
      </p:grpSp>
      <p:grpSp>
        <p:nvGrpSpPr>
          <p:cNvPr id="7" name="Group 163"/>
          <p:cNvGrpSpPr/>
          <p:nvPr/>
        </p:nvGrpSpPr>
        <p:grpSpPr>
          <a:xfrm>
            <a:off x="1365251" y="3769845"/>
            <a:ext cx="792906" cy="727690"/>
            <a:chOff x="1441451" y="3807945"/>
            <a:chExt cx="792906" cy="727690"/>
          </a:xfrm>
        </p:grpSpPr>
        <p:grpSp>
          <p:nvGrpSpPr>
            <p:cNvPr id="8" name="Group 150"/>
            <p:cNvGrpSpPr/>
            <p:nvPr/>
          </p:nvGrpSpPr>
          <p:grpSpPr>
            <a:xfrm>
              <a:off x="1441451" y="4441766"/>
              <a:ext cx="789760" cy="93869"/>
              <a:chOff x="6350" y="5984493"/>
              <a:chExt cx="1593849" cy="189442"/>
            </a:xfrm>
          </p:grpSpPr>
          <p:sp>
            <p:nvSpPr>
              <p:cNvPr id="146" name="Rectangle 145"/>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7"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8"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9" name="Chord 148"/>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0" name="Rectangle 149"/>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1" name="Rectangle 150"/>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2" name="Rectangle 151"/>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3" name="Chord 152"/>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4" name="Rectangle 153"/>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5" name="Rectangle 154"/>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6" name="Chord 155"/>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7" name="Chord 156"/>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8" name="Chord 157"/>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9" name="Rectangle 158"/>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0" name="Rectangle 159"/>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1" name="Rectangle 160"/>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2" name="Rectangle 161"/>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3" name="Rectangle 162"/>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133"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4"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5"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6"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7"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9"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43"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44"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45"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grpSp>
        <p:nvGrpSpPr>
          <p:cNvPr id="9" name="Group 164"/>
          <p:cNvGrpSpPr/>
          <p:nvPr/>
        </p:nvGrpSpPr>
        <p:grpSpPr>
          <a:xfrm>
            <a:off x="2711451" y="3769845"/>
            <a:ext cx="792906" cy="727690"/>
            <a:chOff x="1441451" y="3807945"/>
            <a:chExt cx="792906" cy="727690"/>
          </a:xfrm>
        </p:grpSpPr>
        <p:grpSp>
          <p:nvGrpSpPr>
            <p:cNvPr id="10" name="Group 150"/>
            <p:cNvGrpSpPr/>
            <p:nvPr/>
          </p:nvGrpSpPr>
          <p:grpSpPr>
            <a:xfrm>
              <a:off x="1441451" y="4441766"/>
              <a:ext cx="789760" cy="93869"/>
              <a:chOff x="6350" y="5984493"/>
              <a:chExt cx="1593849" cy="189442"/>
            </a:xfrm>
          </p:grpSpPr>
          <p:sp>
            <p:nvSpPr>
              <p:cNvPr id="176" name="Rectangle 175"/>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77"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78"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79" name="Chord 178"/>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0" name="Rectangle 179"/>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1" name="Rectangle 180"/>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2" name="Rectangle 181"/>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3" name="Chord 182"/>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4" name="Rectangle 183"/>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5" name="Rectangle 184"/>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6" name="Chord 185"/>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7" name="Chord 186"/>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8" name="Chord 187"/>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9" name="Rectangle 188"/>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0" name="Rectangle 189"/>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1" name="Rectangle 190"/>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2" name="Rectangle 191"/>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3" name="Rectangle 192"/>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167"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68"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69"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0"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1"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2"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3"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4"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5"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grpSp>
        <p:nvGrpSpPr>
          <p:cNvPr id="11" name="Group 193"/>
          <p:cNvGrpSpPr/>
          <p:nvPr/>
        </p:nvGrpSpPr>
        <p:grpSpPr>
          <a:xfrm>
            <a:off x="4121151" y="3782545"/>
            <a:ext cx="792906" cy="727690"/>
            <a:chOff x="1441451" y="3807945"/>
            <a:chExt cx="792906" cy="727690"/>
          </a:xfrm>
        </p:grpSpPr>
        <p:grpSp>
          <p:nvGrpSpPr>
            <p:cNvPr id="12" name="Group 150"/>
            <p:cNvGrpSpPr/>
            <p:nvPr/>
          </p:nvGrpSpPr>
          <p:grpSpPr>
            <a:xfrm>
              <a:off x="1441451" y="4441766"/>
              <a:ext cx="789760" cy="93869"/>
              <a:chOff x="6350" y="5984493"/>
              <a:chExt cx="1593849" cy="189442"/>
            </a:xfrm>
          </p:grpSpPr>
          <p:sp>
            <p:nvSpPr>
              <p:cNvPr id="205" name="Rectangle 204"/>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6"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7"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8" name="Chord 207"/>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9" name="Rectangle 208"/>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0" name="Rectangle 209"/>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1" name="Rectangle 210"/>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2" name="Chord 211"/>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3" name="Rectangle 212"/>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4" name="Rectangle 213"/>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5" name="Chord 214"/>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6" name="Chord 215"/>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7" name="Chord 216"/>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8" name="Rectangle 217"/>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9" name="Rectangle 218"/>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20" name="Rectangle 219"/>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21" name="Rectangle 220"/>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22" name="Rectangle 221"/>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196"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97"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98"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99"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0"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1"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2"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3"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4"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grpSp>
        <p:nvGrpSpPr>
          <p:cNvPr id="13" name="Group 222"/>
          <p:cNvGrpSpPr/>
          <p:nvPr/>
        </p:nvGrpSpPr>
        <p:grpSpPr>
          <a:xfrm>
            <a:off x="5467351" y="3782545"/>
            <a:ext cx="792906" cy="727690"/>
            <a:chOff x="1441451" y="3807945"/>
            <a:chExt cx="792906" cy="727690"/>
          </a:xfrm>
        </p:grpSpPr>
        <p:grpSp>
          <p:nvGrpSpPr>
            <p:cNvPr id="14" name="Group 150"/>
            <p:cNvGrpSpPr/>
            <p:nvPr/>
          </p:nvGrpSpPr>
          <p:grpSpPr>
            <a:xfrm>
              <a:off x="1441451" y="4441766"/>
              <a:ext cx="789760" cy="93869"/>
              <a:chOff x="6350" y="5984493"/>
              <a:chExt cx="1593849" cy="189442"/>
            </a:xfrm>
          </p:grpSpPr>
          <p:sp>
            <p:nvSpPr>
              <p:cNvPr id="234" name="Rectangle 233"/>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5"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6"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7" name="Chord 236"/>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8" name="Rectangle 237"/>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9" name="Rectangle 238"/>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0" name="Rectangle 239"/>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1" name="Chord 240"/>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2" name="Rectangle 241"/>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3" name="Rectangle 242"/>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4" name="Chord 243"/>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5" name="Chord 244"/>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6" name="Chord 245"/>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7" name="Rectangle 246"/>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8" name="Rectangle 247"/>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9" name="Rectangle 248"/>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50" name="Rectangle 249"/>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51" name="Rectangle 250"/>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225"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26"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27"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28"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29"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30"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31"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32"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33"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grpSp>
        <p:nvGrpSpPr>
          <p:cNvPr id="15" name="Group 251"/>
          <p:cNvGrpSpPr/>
          <p:nvPr/>
        </p:nvGrpSpPr>
        <p:grpSpPr>
          <a:xfrm>
            <a:off x="6813551" y="3782545"/>
            <a:ext cx="792906" cy="727690"/>
            <a:chOff x="1441451" y="3807945"/>
            <a:chExt cx="792906" cy="727690"/>
          </a:xfrm>
        </p:grpSpPr>
        <p:grpSp>
          <p:nvGrpSpPr>
            <p:cNvPr id="16" name="Group 150"/>
            <p:cNvGrpSpPr/>
            <p:nvPr/>
          </p:nvGrpSpPr>
          <p:grpSpPr>
            <a:xfrm>
              <a:off x="1441451" y="4441766"/>
              <a:ext cx="789760" cy="93869"/>
              <a:chOff x="6350" y="5984493"/>
              <a:chExt cx="1593849" cy="189442"/>
            </a:xfrm>
          </p:grpSpPr>
          <p:sp>
            <p:nvSpPr>
              <p:cNvPr id="263" name="Rectangle 262"/>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4"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5"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6" name="Chord 265"/>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7" name="Rectangle 266"/>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8" name="Rectangle 267"/>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9" name="Rectangle 268"/>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0" name="Chord 269"/>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1" name="Rectangle 270"/>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2" name="Rectangle 271"/>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3" name="Chord 272"/>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4" name="Chord 273"/>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5" name="Chord 274"/>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6" name="Rectangle 275"/>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7" name="Rectangle 276"/>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8" name="Rectangle 277"/>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9" name="Rectangle 278"/>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80" name="Rectangle 279"/>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254"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5"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6"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7"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8"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9"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60"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61"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62"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grpSp>
        <p:nvGrpSpPr>
          <p:cNvPr id="17" name="Group 282"/>
          <p:cNvGrpSpPr/>
          <p:nvPr/>
        </p:nvGrpSpPr>
        <p:grpSpPr>
          <a:xfrm>
            <a:off x="3200400" y="1574800"/>
            <a:ext cx="4140200" cy="3657600"/>
            <a:chOff x="3200400" y="1574800"/>
            <a:chExt cx="4140200" cy="3657600"/>
          </a:xfrm>
        </p:grpSpPr>
        <p:sp>
          <p:nvSpPr>
            <p:cNvPr id="281" name="Arc 280"/>
            <p:cNvSpPr/>
            <p:nvPr/>
          </p:nvSpPr>
          <p:spPr>
            <a:xfrm>
              <a:off x="3200400" y="1574800"/>
              <a:ext cx="4140200" cy="3657600"/>
            </a:xfrm>
            <a:prstGeom prst="arc">
              <a:avLst>
                <a:gd name="adj1" fmla="val 16343939"/>
                <a:gd name="adj2" fmla="val 0"/>
              </a:avLst>
            </a:prstGeom>
            <a:ln w="38100">
              <a:solidFill>
                <a:schemeClr val="bg1"/>
              </a:solidFill>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2" name="Arc 281"/>
            <p:cNvSpPr/>
            <p:nvPr/>
          </p:nvSpPr>
          <p:spPr>
            <a:xfrm>
              <a:off x="4673600" y="2755900"/>
              <a:ext cx="1280980" cy="1333500"/>
            </a:xfrm>
            <a:prstGeom prst="arc">
              <a:avLst>
                <a:gd name="adj1" fmla="val 16265473"/>
                <a:gd name="adj2" fmla="val 0"/>
              </a:avLst>
            </a:prstGeom>
            <a:ln w="38100">
              <a:solidFill>
                <a:schemeClr val="bg1"/>
              </a:solidFill>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8" name="Group 283"/>
          <p:cNvGrpSpPr/>
          <p:nvPr/>
        </p:nvGrpSpPr>
        <p:grpSpPr>
          <a:xfrm flipH="1">
            <a:off x="1816100" y="1574800"/>
            <a:ext cx="4140200" cy="3657600"/>
            <a:chOff x="3200400" y="1574800"/>
            <a:chExt cx="4140200" cy="3657600"/>
          </a:xfrm>
        </p:grpSpPr>
        <p:sp>
          <p:nvSpPr>
            <p:cNvPr id="285" name="Arc 284"/>
            <p:cNvSpPr/>
            <p:nvPr/>
          </p:nvSpPr>
          <p:spPr>
            <a:xfrm>
              <a:off x="3200400" y="1574800"/>
              <a:ext cx="4140200" cy="3657600"/>
            </a:xfrm>
            <a:prstGeom prst="arc">
              <a:avLst>
                <a:gd name="adj1" fmla="val 16343939"/>
                <a:gd name="adj2" fmla="val 0"/>
              </a:avLst>
            </a:prstGeom>
            <a:ln w="38100">
              <a:solidFill>
                <a:schemeClr val="bg1"/>
              </a:solidFill>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6" name="Arc 285"/>
            <p:cNvSpPr/>
            <p:nvPr/>
          </p:nvSpPr>
          <p:spPr>
            <a:xfrm>
              <a:off x="4673600" y="2755900"/>
              <a:ext cx="1280980" cy="1333500"/>
            </a:xfrm>
            <a:prstGeom prst="arc">
              <a:avLst>
                <a:gd name="adj1" fmla="val 16265473"/>
                <a:gd name="adj2" fmla="val 0"/>
              </a:avLst>
            </a:prstGeom>
            <a:ln w="38100">
              <a:solidFill>
                <a:schemeClr val="bg1"/>
              </a:solidFill>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3" name="TextBox 222"/>
          <p:cNvSpPr txBox="1"/>
          <p:nvPr/>
        </p:nvSpPr>
        <p:spPr>
          <a:xfrm>
            <a:off x="10541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24" name="TextBox 223"/>
          <p:cNvSpPr txBox="1"/>
          <p:nvPr/>
        </p:nvSpPr>
        <p:spPr>
          <a:xfrm>
            <a:off x="24638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52" name="TextBox 251"/>
          <p:cNvSpPr txBox="1"/>
          <p:nvPr/>
        </p:nvSpPr>
        <p:spPr>
          <a:xfrm>
            <a:off x="38100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53" name="TextBox 252"/>
          <p:cNvSpPr txBox="1"/>
          <p:nvPr/>
        </p:nvSpPr>
        <p:spPr>
          <a:xfrm>
            <a:off x="52324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83" name="TextBox 282"/>
          <p:cNvSpPr txBox="1"/>
          <p:nvPr/>
        </p:nvSpPr>
        <p:spPr>
          <a:xfrm>
            <a:off x="66040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Foundations of Scrum</a:t>
            </a:r>
          </a:p>
        </p:txBody>
      </p:sp>
      <p:sp>
        <p:nvSpPr>
          <p:cNvPr id="3" name="Content Placeholder 2"/>
          <p:cNvSpPr>
            <a:spLocks noGrp="1"/>
          </p:cNvSpPr>
          <p:nvPr>
            <p:ph idx="1"/>
          </p:nvPr>
        </p:nvSpPr>
        <p:spPr>
          <a:xfrm>
            <a:off x="76200" y="1447803"/>
            <a:ext cx="9143999" cy="4525963"/>
          </a:xfrm>
        </p:spPr>
        <p:txBody>
          <a:bodyPr/>
          <a:lstStyle/>
          <a:p>
            <a:r>
              <a:rPr lang="en-US"/>
              <a:t>There is a cross-functional team that is stable and fully dedicated.</a:t>
            </a:r>
          </a:p>
          <a:p>
            <a:r>
              <a:rPr lang="en-US"/>
              <a:t>The team is self-organizing.</a:t>
            </a:r>
          </a:p>
          <a:p>
            <a:r>
              <a:rPr lang="en-US"/>
              <a:t>The team plans its Sprints one at a time.</a:t>
            </a:r>
          </a:p>
          <a:p>
            <a:r>
              <a:rPr lang="en-US"/>
              <a:t>Product Owner decides </a:t>
            </a:r>
            <a:r>
              <a:rPr lang="en-US" u="sng"/>
              <a:t>what</a:t>
            </a:r>
            <a:r>
              <a:rPr lang="en-US"/>
              <a:t> should be produced.</a:t>
            </a:r>
          </a:p>
          <a:p>
            <a:r>
              <a:rPr lang="en-US"/>
              <a:t>The team decides </a:t>
            </a:r>
            <a:r>
              <a:rPr lang="en-US" u="sng"/>
              <a:t>how much</a:t>
            </a:r>
            <a:r>
              <a:rPr lang="en-US"/>
              <a:t> to commit to.</a:t>
            </a:r>
          </a:p>
          <a:p>
            <a:r>
              <a:rPr lang="en-US"/>
              <a:t>The team’s commitment is shared, clearly defined, and does not change during the Sprint.</a:t>
            </a:r>
          </a:p>
          <a:p>
            <a:r>
              <a:rPr lang="en-US"/>
              <a:t>The team tries to meet its commitment, but can over/under-deliver.</a:t>
            </a:r>
          </a:p>
          <a:p>
            <a:r>
              <a:rPr lang="en-US"/>
              <a:t>Each Sprint produces fully tested, defect-free product.</a:t>
            </a:r>
          </a:p>
          <a:p>
            <a:r>
              <a:rPr lang="en-US"/>
              <a:t>There is a “Definition of Done” everyone understands and agrees to.</a:t>
            </a:r>
          </a:p>
          <a:p>
            <a:r>
              <a:rPr lang="en-US"/>
              <a:t>The length of the Sprint does not change during the Sprint.</a:t>
            </a:r>
          </a:p>
          <a:p>
            <a:r>
              <a:rPr lang="en-US"/>
              <a:t>At the end of every Sprint, the team inspects and adapts.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529" name="Rectangle 67"/>
          <p:cNvSpPr>
            <a:spLocks noGrp="1" noChangeArrowheads="1"/>
          </p:cNvSpPr>
          <p:nvPr>
            <p:ph type="title"/>
          </p:nvPr>
        </p:nvSpPr>
        <p:spPr>
          <a:noFill/>
        </p:spPr>
        <p:txBody>
          <a:bodyPr/>
          <a:lstStyle/>
          <a:p>
            <a:pPr eaLnBrk="1" hangingPunct="1"/>
            <a:r>
              <a:rPr lang="en-US">
                <a:ea typeface="ＭＳ Ｐゴシック" pitchFamily="-110" charset="-128"/>
              </a:rPr>
              <a:t>Scaling Scrum</a:t>
            </a:r>
          </a:p>
        </p:txBody>
      </p:sp>
      <p:grpSp>
        <p:nvGrpSpPr>
          <p:cNvPr id="2" name="Group 47"/>
          <p:cNvGrpSpPr>
            <a:grpSpLocks/>
          </p:cNvGrpSpPr>
          <p:nvPr/>
        </p:nvGrpSpPr>
        <p:grpSpPr bwMode="auto">
          <a:xfrm>
            <a:off x="1360488" y="5575300"/>
            <a:ext cx="6353175" cy="371475"/>
            <a:chOff x="857" y="3512"/>
            <a:chExt cx="4002" cy="234"/>
          </a:xfrm>
        </p:grpSpPr>
        <p:sp>
          <p:nvSpPr>
            <p:cNvPr id="69" name="Text Box 48"/>
            <p:cNvSpPr txBox="1">
              <a:spLocks noChangeArrowheads="1"/>
            </p:cNvSpPr>
            <p:nvPr/>
          </p:nvSpPr>
          <p:spPr bwMode="auto">
            <a:xfrm>
              <a:off x="857" y="3513"/>
              <a:ext cx="561"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A</a:t>
              </a:r>
            </a:p>
          </p:txBody>
        </p:sp>
        <p:sp>
          <p:nvSpPr>
            <p:cNvPr id="70" name="Text Box 49"/>
            <p:cNvSpPr txBox="1">
              <a:spLocks noChangeArrowheads="1"/>
            </p:cNvSpPr>
            <p:nvPr/>
          </p:nvSpPr>
          <p:spPr bwMode="auto">
            <a:xfrm>
              <a:off x="1728" y="3512"/>
              <a:ext cx="548"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B</a:t>
              </a:r>
            </a:p>
          </p:txBody>
        </p:sp>
        <p:sp>
          <p:nvSpPr>
            <p:cNvPr id="71" name="Text Box 50"/>
            <p:cNvSpPr txBox="1">
              <a:spLocks noChangeArrowheads="1"/>
            </p:cNvSpPr>
            <p:nvPr/>
          </p:nvSpPr>
          <p:spPr bwMode="auto">
            <a:xfrm>
              <a:off x="2594" y="3512"/>
              <a:ext cx="576"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C</a:t>
              </a:r>
            </a:p>
          </p:txBody>
        </p:sp>
        <p:sp>
          <p:nvSpPr>
            <p:cNvPr id="72" name="Text Box 51"/>
            <p:cNvSpPr txBox="1">
              <a:spLocks noChangeArrowheads="1"/>
            </p:cNvSpPr>
            <p:nvPr/>
          </p:nvSpPr>
          <p:spPr bwMode="auto">
            <a:xfrm>
              <a:off x="3456" y="3512"/>
              <a:ext cx="589"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D</a:t>
              </a:r>
            </a:p>
          </p:txBody>
        </p:sp>
        <p:sp>
          <p:nvSpPr>
            <p:cNvPr id="73" name="Text Box 52"/>
            <p:cNvSpPr txBox="1">
              <a:spLocks noChangeArrowheads="1"/>
            </p:cNvSpPr>
            <p:nvPr/>
          </p:nvSpPr>
          <p:spPr bwMode="auto">
            <a:xfrm>
              <a:off x="4320" y="3512"/>
              <a:ext cx="539"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E</a:t>
              </a:r>
            </a:p>
          </p:txBody>
        </p:sp>
      </p:grpSp>
      <p:pic>
        <p:nvPicPr>
          <p:cNvPr id="74" name="Picture 73" descr="standup.jpg"/>
          <p:cNvPicPr>
            <a:picLocks noChangeAspect="1"/>
          </p:cNvPicPr>
          <p:nvPr/>
        </p:nvPicPr>
        <p:blipFill>
          <a:blip r:embed="rId2"/>
          <a:stretch>
            <a:fillRect/>
          </a:stretch>
        </p:blipFill>
        <p:spPr>
          <a:xfrm>
            <a:off x="1439332" y="4690531"/>
            <a:ext cx="787400" cy="800100"/>
          </a:xfrm>
          <a:prstGeom prst="rect">
            <a:avLst/>
          </a:prstGeom>
          <a:effectLst/>
        </p:spPr>
      </p:pic>
      <p:pic>
        <p:nvPicPr>
          <p:cNvPr id="75" name="Picture 74" descr="standup.jpg"/>
          <p:cNvPicPr>
            <a:picLocks noChangeAspect="1"/>
          </p:cNvPicPr>
          <p:nvPr/>
        </p:nvPicPr>
        <p:blipFill>
          <a:blip r:embed="rId2"/>
          <a:stretch>
            <a:fillRect/>
          </a:stretch>
        </p:blipFill>
        <p:spPr>
          <a:xfrm>
            <a:off x="2798232" y="4690531"/>
            <a:ext cx="787400" cy="800100"/>
          </a:xfrm>
          <a:prstGeom prst="rect">
            <a:avLst/>
          </a:prstGeom>
          <a:effectLst/>
        </p:spPr>
      </p:pic>
      <p:pic>
        <p:nvPicPr>
          <p:cNvPr id="76" name="Picture 75" descr="standup.jpg"/>
          <p:cNvPicPr>
            <a:picLocks noChangeAspect="1"/>
          </p:cNvPicPr>
          <p:nvPr/>
        </p:nvPicPr>
        <p:blipFill>
          <a:blip r:embed="rId2"/>
          <a:stretch>
            <a:fillRect/>
          </a:stretch>
        </p:blipFill>
        <p:spPr>
          <a:xfrm>
            <a:off x="4195232" y="4690531"/>
            <a:ext cx="787400" cy="800100"/>
          </a:xfrm>
          <a:prstGeom prst="rect">
            <a:avLst/>
          </a:prstGeom>
          <a:effectLst/>
        </p:spPr>
      </p:pic>
      <p:pic>
        <p:nvPicPr>
          <p:cNvPr id="77" name="Picture 76" descr="standup.jpg"/>
          <p:cNvPicPr>
            <a:picLocks noChangeAspect="1"/>
          </p:cNvPicPr>
          <p:nvPr/>
        </p:nvPicPr>
        <p:blipFill>
          <a:blip r:embed="rId2"/>
          <a:stretch>
            <a:fillRect/>
          </a:stretch>
        </p:blipFill>
        <p:spPr>
          <a:xfrm>
            <a:off x="5554132" y="4690531"/>
            <a:ext cx="787400" cy="800100"/>
          </a:xfrm>
          <a:prstGeom prst="rect">
            <a:avLst/>
          </a:prstGeom>
          <a:effectLst/>
        </p:spPr>
      </p:pic>
      <p:pic>
        <p:nvPicPr>
          <p:cNvPr id="78" name="Picture 77" descr="standup.jpg"/>
          <p:cNvPicPr>
            <a:picLocks noChangeAspect="1"/>
          </p:cNvPicPr>
          <p:nvPr/>
        </p:nvPicPr>
        <p:blipFill>
          <a:blip r:embed="rId2"/>
          <a:stretch>
            <a:fillRect/>
          </a:stretch>
        </p:blipFill>
        <p:spPr>
          <a:xfrm>
            <a:off x="6874932" y="4690531"/>
            <a:ext cx="787400" cy="800100"/>
          </a:xfrm>
          <a:prstGeom prst="rect">
            <a:avLst/>
          </a:prstGeom>
          <a:effectLst/>
        </p:spPr>
      </p:pic>
      <p:grpSp>
        <p:nvGrpSpPr>
          <p:cNvPr id="7" name="Group 163"/>
          <p:cNvGrpSpPr/>
          <p:nvPr/>
        </p:nvGrpSpPr>
        <p:grpSpPr>
          <a:xfrm>
            <a:off x="1365251" y="3769845"/>
            <a:ext cx="792906" cy="727690"/>
            <a:chOff x="1441451" y="3807945"/>
            <a:chExt cx="792906" cy="727690"/>
          </a:xfrm>
        </p:grpSpPr>
        <p:grpSp>
          <p:nvGrpSpPr>
            <p:cNvPr id="8" name="Group 150"/>
            <p:cNvGrpSpPr/>
            <p:nvPr/>
          </p:nvGrpSpPr>
          <p:grpSpPr>
            <a:xfrm>
              <a:off x="1441451" y="4441766"/>
              <a:ext cx="789760" cy="93869"/>
              <a:chOff x="6350" y="5984493"/>
              <a:chExt cx="1593849" cy="189442"/>
            </a:xfrm>
          </p:grpSpPr>
          <p:sp>
            <p:nvSpPr>
              <p:cNvPr id="146" name="Rectangle 145"/>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7"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8"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9" name="Chord 148"/>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0" name="Rectangle 149"/>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1" name="Rectangle 150"/>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2" name="Rectangle 151"/>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3" name="Chord 152"/>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4" name="Rectangle 153"/>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5" name="Rectangle 154"/>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6" name="Chord 155"/>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7" name="Chord 156"/>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8" name="Chord 157"/>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9" name="Rectangle 158"/>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0" name="Rectangle 159"/>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1" name="Rectangle 160"/>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2" name="Rectangle 161"/>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3" name="Rectangle 162"/>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133"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4"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5"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6"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7"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39"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43"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44"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45"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grpSp>
        <p:nvGrpSpPr>
          <p:cNvPr id="9" name="Group 164"/>
          <p:cNvGrpSpPr/>
          <p:nvPr/>
        </p:nvGrpSpPr>
        <p:grpSpPr>
          <a:xfrm>
            <a:off x="2711451" y="3769845"/>
            <a:ext cx="792906" cy="727690"/>
            <a:chOff x="1441451" y="3807945"/>
            <a:chExt cx="792906" cy="727690"/>
          </a:xfrm>
        </p:grpSpPr>
        <p:grpSp>
          <p:nvGrpSpPr>
            <p:cNvPr id="10" name="Group 150"/>
            <p:cNvGrpSpPr/>
            <p:nvPr/>
          </p:nvGrpSpPr>
          <p:grpSpPr>
            <a:xfrm>
              <a:off x="1441451" y="4441766"/>
              <a:ext cx="789760" cy="93869"/>
              <a:chOff x="6350" y="5984493"/>
              <a:chExt cx="1593849" cy="189442"/>
            </a:xfrm>
          </p:grpSpPr>
          <p:sp>
            <p:nvSpPr>
              <p:cNvPr id="176" name="Rectangle 175"/>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77"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78"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79" name="Chord 178"/>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0" name="Rectangle 179"/>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1" name="Rectangle 180"/>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2" name="Rectangle 181"/>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3" name="Chord 182"/>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4" name="Rectangle 183"/>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5" name="Rectangle 184"/>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6" name="Chord 185"/>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7" name="Chord 186"/>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8" name="Chord 187"/>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9" name="Rectangle 188"/>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0" name="Rectangle 189"/>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1" name="Rectangle 190"/>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2" name="Rectangle 191"/>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3" name="Rectangle 192"/>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167"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68"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69"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0"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1"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2"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3"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4"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75"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grpSp>
        <p:nvGrpSpPr>
          <p:cNvPr id="11" name="Group 193"/>
          <p:cNvGrpSpPr/>
          <p:nvPr/>
        </p:nvGrpSpPr>
        <p:grpSpPr>
          <a:xfrm>
            <a:off x="4121151" y="3782545"/>
            <a:ext cx="792906" cy="727690"/>
            <a:chOff x="1441451" y="3807945"/>
            <a:chExt cx="792906" cy="727690"/>
          </a:xfrm>
        </p:grpSpPr>
        <p:grpSp>
          <p:nvGrpSpPr>
            <p:cNvPr id="12" name="Group 150"/>
            <p:cNvGrpSpPr/>
            <p:nvPr/>
          </p:nvGrpSpPr>
          <p:grpSpPr>
            <a:xfrm>
              <a:off x="1441451" y="4441766"/>
              <a:ext cx="789760" cy="93869"/>
              <a:chOff x="6350" y="5984493"/>
              <a:chExt cx="1593849" cy="189442"/>
            </a:xfrm>
          </p:grpSpPr>
          <p:sp>
            <p:nvSpPr>
              <p:cNvPr id="205" name="Rectangle 204"/>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6"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7"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8" name="Chord 207"/>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9" name="Rectangle 208"/>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0" name="Rectangle 209"/>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1" name="Rectangle 210"/>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2" name="Chord 211"/>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3" name="Rectangle 212"/>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4" name="Rectangle 213"/>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5" name="Chord 214"/>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6" name="Chord 215"/>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7" name="Chord 216"/>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8" name="Rectangle 217"/>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9" name="Rectangle 218"/>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20" name="Rectangle 219"/>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21" name="Rectangle 220"/>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22" name="Rectangle 221"/>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196"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97"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98"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199"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0"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1"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2"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3"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04"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grpSp>
        <p:nvGrpSpPr>
          <p:cNvPr id="13" name="Group 222"/>
          <p:cNvGrpSpPr/>
          <p:nvPr/>
        </p:nvGrpSpPr>
        <p:grpSpPr>
          <a:xfrm>
            <a:off x="5467351" y="3782545"/>
            <a:ext cx="792906" cy="727690"/>
            <a:chOff x="1441451" y="3807945"/>
            <a:chExt cx="792906" cy="727690"/>
          </a:xfrm>
        </p:grpSpPr>
        <p:grpSp>
          <p:nvGrpSpPr>
            <p:cNvPr id="14" name="Group 150"/>
            <p:cNvGrpSpPr/>
            <p:nvPr/>
          </p:nvGrpSpPr>
          <p:grpSpPr>
            <a:xfrm>
              <a:off x="1441451" y="4441766"/>
              <a:ext cx="789760" cy="93869"/>
              <a:chOff x="6350" y="5984493"/>
              <a:chExt cx="1593849" cy="189442"/>
            </a:xfrm>
          </p:grpSpPr>
          <p:sp>
            <p:nvSpPr>
              <p:cNvPr id="234" name="Rectangle 233"/>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5"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6"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7" name="Chord 236"/>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8" name="Rectangle 237"/>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9" name="Rectangle 238"/>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0" name="Rectangle 239"/>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1" name="Chord 240"/>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2" name="Rectangle 241"/>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3" name="Rectangle 242"/>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4" name="Chord 243"/>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5" name="Chord 244"/>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6" name="Chord 245"/>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7" name="Rectangle 246"/>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8" name="Rectangle 247"/>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9" name="Rectangle 248"/>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50" name="Rectangle 249"/>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51" name="Rectangle 250"/>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225"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26"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27"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28"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29"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30"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31"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32"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33"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grpSp>
        <p:nvGrpSpPr>
          <p:cNvPr id="15" name="Group 251"/>
          <p:cNvGrpSpPr/>
          <p:nvPr/>
        </p:nvGrpSpPr>
        <p:grpSpPr>
          <a:xfrm>
            <a:off x="6813551" y="3782545"/>
            <a:ext cx="792906" cy="727690"/>
            <a:chOff x="1441451" y="3807945"/>
            <a:chExt cx="792906" cy="727690"/>
          </a:xfrm>
        </p:grpSpPr>
        <p:grpSp>
          <p:nvGrpSpPr>
            <p:cNvPr id="16" name="Group 150"/>
            <p:cNvGrpSpPr/>
            <p:nvPr/>
          </p:nvGrpSpPr>
          <p:grpSpPr>
            <a:xfrm>
              <a:off x="1441451" y="4441766"/>
              <a:ext cx="789760" cy="93869"/>
              <a:chOff x="6350" y="5984493"/>
              <a:chExt cx="1593849" cy="189442"/>
            </a:xfrm>
          </p:grpSpPr>
          <p:sp>
            <p:nvSpPr>
              <p:cNvPr id="263" name="Rectangle 262"/>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4"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5"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6" name="Chord 265"/>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7" name="Rectangle 266"/>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8" name="Rectangle 267"/>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9" name="Rectangle 268"/>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0" name="Chord 269"/>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1" name="Rectangle 270"/>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2" name="Rectangle 271"/>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3" name="Chord 272"/>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4" name="Chord 273"/>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5" name="Chord 274"/>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6" name="Rectangle 275"/>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7" name="Rectangle 276"/>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8" name="Rectangle 277"/>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9" name="Rectangle 278"/>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80" name="Rectangle 279"/>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254" name="Rectangle 215"/>
            <p:cNvSpPr>
              <a:spLocks noChangeArrowheads="1"/>
            </p:cNvSpPr>
            <p:nvPr/>
          </p:nvSpPr>
          <p:spPr bwMode="auto">
            <a:xfrm>
              <a:off x="1604280" y="411000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5" name="Rectangle 216"/>
            <p:cNvSpPr>
              <a:spLocks noChangeArrowheads="1"/>
            </p:cNvSpPr>
            <p:nvPr/>
          </p:nvSpPr>
          <p:spPr bwMode="auto">
            <a:xfrm>
              <a:off x="1604280" y="418551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6" name="Rectangle 217"/>
            <p:cNvSpPr>
              <a:spLocks noChangeArrowheads="1"/>
            </p:cNvSpPr>
            <p:nvPr/>
          </p:nvSpPr>
          <p:spPr bwMode="auto">
            <a:xfrm>
              <a:off x="1604280" y="426103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7" name="Rectangle 218"/>
            <p:cNvSpPr>
              <a:spLocks noChangeArrowheads="1"/>
            </p:cNvSpPr>
            <p:nvPr/>
          </p:nvSpPr>
          <p:spPr bwMode="auto">
            <a:xfrm>
              <a:off x="1604280" y="433654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8" name="Rectangle 219"/>
            <p:cNvSpPr>
              <a:spLocks noChangeArrowheads="1"/>
            </p:cNvSpPr>
            <p:nvPr/>
          </p:nvSpPr>
          <p:spPr bwMode="auto">
            <a:xfrm>
              <a:off x="1604280" y="441206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59" name="Rectangle 214"/>
            <p:cNvSpPr>
              <a:spLocks noChangeArrowheads="1"/>
            </p:cNvSpPr>
            <p:nvPr/>
          </p:nvSpPr>
          <p:spPr bwMode="auto">
            <a:xfrm>
              <a:off x="1602176" y="403448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60" name="Rectangle 223"/>
            <p:cNvSpPr>
              <a:spLocks noChangeArrowheads="1"/>
            </p:cNvSpPr>
            <p:nvPr/>
          </p:nvSpPr>
          <p:spPr bwMode="auto">
            <a:xfrm>
              <a:off x="1602176" y="3807945"/>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61" name="Rectangle 224"/>
            <p:cNvSpPr>
              <a:spLocks noChangeArrowheads="1"/>
            </p:cNvSpPr>
            <p:nvPr/>
          </p:nvSpPr>
          <p:spPr bwMode="auto">
            <a:xfrm>
              <a:off x="1602176" y="3883459"/>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sp>
          <p:nvSpPr>
            <p:cNvPr id="262" name="Rectangle 225"/>
            <p:cNvSpPr>
              <a:spLocks noChangeArrowheads="1"/>
            </p:cNvSpPr>
            <p:nvPr/>
          </p:nvSpPr>
          <p:spPr bwMode="auto">
            <a:xfrm>
              <a:off x="1602176" y="3958974"/>
              <a:ext cx="630077" cy="75515"/>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endParaRPr lang="en-US" sz="800" b="1">
                <a:latin typeface="Gill Sans"/>
              </a:endParaRPr>
            </a:p>
          </p:txBody>
        </p:sp>
      </p:grpSp>
      <p:sp>
        <p:nvSpPr>
          <p:cNvPr id="223" name="TextBox 222"/>
          <p:cNvSpPr txBox="1"/>
          <p:nvPr/>
        </p:nvSpPr>
        <p:spPr>
          <a:xfrm>
            <a:off x="10541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24" name="TextBox 223"/>
          <p:cNvSpPr txBox="1"/>
          <p:nvPr/>
        </p:nvSpPr>
        <p:spPr>
          <a:xfrm>
            <a:off x="24638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52" name="TextBox 251"/>
          <p:cNvSpPr txBox="1"/>
          <p:nvPr/>
        </p:nvSpPr>
        <p:spPr>
          <a:xfrm>
            <a:off x="38100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53" name="TextBox 252"/>
          <p:cNvSpPr txBox="1"/>
          <p:nvPr/>
        </p:nvSpPr>
        <p:spPr>
          <a:xfrm>
            <a:off x="52324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83" name="TextBox 282"/>
          <p:cNvSpPr txBox="1"/>
          <p:nvPr/>
        </p:nvSpPr>
        <p:spPr>
          <a:xfrm>
            <a:off x="6604000" y="5854700"/>
            <a:ext cx="1454244" cy="646331"/>
          </a:xfrm>
          <a:prstGeom prst="rect">
            <a:avLst/>
          </a:prstGeom>
          <a:noFill/>
        </p:spPr>
        <p:txBody>
          <a:bodyPr wrap="none" rtlCol="0">
            <a:spAutoFit/>
          </a:bodyPr>
          <a:lstStyle/>
          <a:p>
            <a:pPr algn="ctr"/>
            <a:r>
              <a:rPr lang="en-US" sz="1400">
                <a:solidFill>
                  <a:schemeClr val="bg1"/>
                </a:solidFill>
                <a:latin typeface="Gill Sans"/>
              </a:rPr>
              <a:t>Cross-Functional</a:t>
            </a:r>
          </a:p>
          <a:p>
            <a:pPr algn="ctr"/>
            <a:r>
              <a:rPr lang="en-US" sz="1100">
                <a:solidFill>
                  <a:schemeClr val="bg1"/>
                </a:solidFill>
                <a:latin typeface="Gill Sans"/>
              </a:rPr>
              <a:t>(Designers, Coders,</a:t>
            </a:r>
          </a:p>
          <a:p>
            <a:pPr algn="ctr"/>
            <a:r>
              <a:rPr lang="en-US" sz="1100">
                <a:solidFill>
                  <a:schemeClr val="bg1"/>
                </a:solidFill>
                <a:latin typeface="Gill Sans"/>
              </a:rPr>
              <a:t>Testers, etc.)</a:t>
            </a:r>
          </a:p>
        </p:txBody>
      </p:sp>
      <p:sp>
        <p:nvSpPr>
          <p:cNvPr id="284" name="Text Box 118"/>
          <p:cNvSpPr txBox="1">
            <a:spLocks noChangeArrowheads="1"/>
          </p:cNvSpPr>
          <p:nvPr/>
        </p:nvSpPr>
        <p:spPr bwMode="auto">
          <a:xfrm>
            <a:off x="3467100" y="2109788"/>
            <a:ext cx="2225865" cy="369332"/>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Chief Product Owner</a:t>
            </a:r>
          </a:p>
        </p:txBody>
      </p:sp>
      <p:grpSp>
        <p:nvGrpSpPr>
          <p:cNvPr id="287" name="Group 286"/>
          <p:cNvGrpSpPr/>
          <p:nvPr/>
        </p:nvGrpSpPr>
        <p:grpSpPr>
          <a:xfrm>
            <a:off x="1708797" y="2832100"/>
            <a:ext cx="1664000" cy="764620"/>
            <a:chOff x="1708797" y="2400300"/>
            <a:chExt cx="1664000" cy="764620"/>
          </a:xfrm>
        </p:grpSpPr>
        <p:sp>
          <p:nvSpPr>
            <p:cNvPr id="288" name="Text Box 131"/>
            <p:cNvSpPr txBox="1">
              <a:spLocks noChangeArrowheads="1"/>
            </p:cNvSpPr>
            <p:nvPr/>
          </p:nvSpPr>
          <p:spPr bwMode="auto">
            <a:xfrm>
              <a:off x="1708797" y="2795588"/>
              <a:ext cx="1664000" cy="369332"/>
            </a:xfrm>
            <a:prstGeom prst="rect">
              <a:avLst/>
            </a:prstGeom>
            <a:noFill/>
            <a:ln w="9525">
              <a:noFill/>
              <a:miter lim="800000"/>
              <a:headEnd/>
              <a:tailEnd/>
            </a:ln>
          </p:spPr>
          <p:txBody>
            <a:bodyPr wrap="none">
              <a:prstTxWarp prst="textNoShape">
                <a:avLst/>
              </a:prstTxWarp>
              <a:spAutoFit/>
            </a:bodyPr>
            <a:lstStyle/>
            <a:p>
              <a:pPr algn="ctr"/>
              <a:r>
                <a:rPr lang="en-US">
                  <a:solidFill>
                    <a:schemeClr val="bg1"/>
                  </a:solidFill>
                  <a:latin typeface="Gill Sans"/>
                </a:rPr>
                <a:t>Product Owner</a:t>
              </a:r>
            </a:p>
          </p:txBody>
        </p:sp>
        <p:pic>
          <p:nvPicPr>
            <p:cNvPr id="289" name="Picture 288"/>
            <p:cNvPicPr>
              <a:picLocks noChangeAspect="1"/>
            </p:cNvPicPr>
            <p:nvPr/>
          </p:nvPicPr>
          <p:blipFill>
            <a:blip r:embed="rId3"/>
            <a:stretch>
              <a:fillRect/>
            </a:stretch>
          </p:blipFill>
          <p:spPr>
            <a:xfrm>
              <a:off x="2460625" y="2400300"/>
              <a:ext cx="158750" cy="444500"/>
            </a:xfrm>
            <a:prstGeom prst="rect">
              <a:avLst/>
            </a:prstGeom>
            <a:effectLst/>
          </p:spPr>
        </p:pic>
      </p:grpSp>
      <p:grpSp>
        <p:nvGrpSpPr>
          <p:cNvPr id="290" name="Group 289"/>
          <p:cNvGrpSpPr/>
          <p:nvPr/>
        </p:nvGrpSpPr>
        <p:grpSpPr>
          <a:xfrm>
            <a:off x="5798197" y="2844800"/>
            <a:ext cx="1664000" cy="764620"/>
            <a:chOff x="1708797" y="2400300"/>
            <a:chExt cx="1664000" cy="764620"/>
          </a:xfrm>
        </p:grpSpPr>
        <p:sp>
          <p:nvSpPr>
            <p:cNvPr id="291" name="Text Box 131"/>
            <p:cNvSpPr txBox="1">
              <a:spLocks noChangeArrowheads="1"/>
            </p:cNvSpPr>
            <p:nvPr/>
          </p:nvSpPr>
          <p:spPr bwMode="auto">
            <a:xfrm>
              <a:off x="1708797" y="2795588"/>
              <a:ext cx="1664000" cy="369332"/>
            </a:xfrm>
            <a:prstGeom prst="rect">
              <a:avLst/>
            </a:prstGeom>
            <a:noFill/>
            <a:ln w="9525">
              <a:noFill/>
              <a:miter lim="800000"/>
              <a:headEnd/>
              <a:tailEnd/>
            </a:ln>
          </p:spPr>
          <p:txBody>
            <a:bodyPr wrap="none">
              <a:prstTxWarp prst="textNoShape">
                <a:avLst/>
              </a:prstTxWarp>
              <a:spAutoFit/>
            </a:bodyPr>
            <a:lstStyle/>
            <a:p>
              <a:pPr algn="ctr"/>
              <a:r>
                <a:rPr lang="en-US">
                  <a:solidFill>
                    <a:schemeClr val="bg1"/>
                  </a:solidFill>
                  <a:latin typeface="Gill Sans"/>
                </a:rPr>
                <a:t>Product Owner</a:t>
              </a:r>
            </a:p>
          </p:txBody>
        </p:sp>
        <p:pic>
          <p:nvPicPr>
            <p:cNvPr id="292" name="Picture 291"/>
            <p:cNvPicPr>
              <a:picLocks noChangeAspect="1"/>
            </p:cNvPicPr>
            <p:nvPr/>
          </p:nvPicPr>
          <p:blipFill>
            <a:blip r:embed="rId3"/>
            <a:stretch>
              <a:fillRect/>
            </a:stretch>
          </p:blipFill>
          <p:spPr>
            <a:xfrm>
              <a:off x="2460625" y="2400300"/>
              <a:ext cx="158750" cy="444500"/>
            </a:xfrm>
            <a:prstGeom prst="rect">
              <a:avLst/>
            </a:prstGeom>
            <a:effectLst/>
          </p:spPr>
        </p:pic>
      </p:grpSp>
      <p:grpSp>
        <p:nvGrpSpPr>
          <p:cNvPr id="293" name="Group 292"/>
          <p:cNvGrpSpPr/>
          <p:nvPr/>
        </p:nvGrpSpPr>
        <p:grpSpPr>
          <a:xfrm>
            <a:off x="3753497" y="2844800"/>
            <a:ext cx="1664000" cy="764620"/>
            <a:chOff x="1708797" y="2400300"/>
            <a:chExt cx="1664000" cy="764620"/>
          </a:xfrm>
        </p:grpSpPr>
        <p:sp>
          <p:nvSpPr>
            <p:cNvPr id="294" name="Text Box 131"/>
            <p:cNvSpPr txBox="1">
              <a:spLocks noChangeArrowheads="1"/>
            </p:cNvSpPr>
            <p:nvPr/>
          </p:nvSpPr>
          <p:spPr bwMode="auto">
            <a:xfrm>
              <a:off x="1708797" y="2795588"/>
              <a:ext cx="1664000" cy="369332"/>
            </a:xfrm>
            <a:prstGeom prst="rect">
              <a:avLst/>
            </a:prstGeom>
            <a:noFill/>
            <a:ln w="9525">
              <a:noFill/>
              <a:miter lim="800000"/>
              <a:headEnd/>
              <a:tailEnd/>
            </a:ln>
          </p:spPr>
          <p:txBody>
            <a:bodyPr wrap="none">
              <a:prstTxWarp prst="textNoShape">
                <a:avLst/>
              </a:prstTxWarp>
              <a:spAutoFit/>
            </a:bodyPr>
            <a:lstStyle/>
            <a:p>
              <a:pPr algn="ctr"/>
              <a:r>
                <a:rPr lang="en-US">
                  <a:solidFill>
                    <a:schemeClr val="bg1"/>
                  </a:solidFill>
                  <a:latin typeface="Gill Sans"/>
                </a:rPr>
                <a:t>Product Owner</a:t>
              </a:r>
            </a:p>
          </p:txBody>
        </p:sp>
        <p:pic>
          <p:nvPicPr>
            <p:cNvPr id="295" name="Picture 294"/>
            <p:cNvPicPr>
              <a:picLocks noChangeAspect="1"/>
            </p:cNvPicPr>
            <p:nvPr/>
          </p:nvPicPr>
          <p:blipFill>
            <a:blip r:embed="rId3"/>
            <a:stretch>
              <a:fillRect/>
            </a:stretch>
          </p:blipFill>
          <p:spPr>
            <a:xfrm>
              <a:off x="2460625" y="2400300"/>
              <a:ext cx="158750" cy="444500"/>
            </a:xfrm>
            <a:prstGeom prst="rect">
              <a:avLst/>
            </a:prstGeom>
            <a:effectLst/>
          </p:spPr>
        </p:pic>
      </p:grpSp>
      <p:pic>
        <p:nvPicPr>
          <p:cNvPr id="296" name="Picture 295"/>
          <p:cNvPicPr>
            <a:picLocks noChangeAspect="1"/>
          </p:cNvPicPr>
          <p:nvPr/>
        </p:nvPicPr>
        <p:blipFill>
          <a:blip r:embed="rId3"/>
          <a:stretch>
            <a:fillRect/>
          </a:stretch>
        </p:blipFill>
        <p:spPr>
          <a:xfrm>
            <a:off x="4492625" y="1651000"/>
            <a:ext cx="158750" cy="444500"/>
          </a:xfrm>
          <a:prstGeom prst="rect">
            <a:avLst/>
          </a:prstGeom>
          <a:effectLst/>
        </p:spPr>
      </p:pic>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92" name="Rectangle 52"/>
          <p:cNvSpPr>
            <a:spLocks noGrp="1" noChangeArrowheads="1"/>
          </p:cNvSpPr>
          <p:nvPr>
            <p:ph type="title"/>
          </p:nvPr>
        </p:nvSpPr>
        <p:spPr>
          <a:noFill/>
        </p:spPr>
        <p:txBody>
          <a:bodyPr/>
          <a:lstStyle/>
          <a:p>
            <a:pPr eaLnBrk="1" hangingPunct="1"/>
            <a:r>
              <a:rPr lang="en-US">
                <a:ea typeface="ＭＳ Ｐゴシック" pitchFamily="-110" charset="-128"/>
              </a:rPr>
              <a:t>During the Sprint</a:t>
            </a:r>
          </a:p>
        </p:txBody>
      </p:sp>
      <p:grpSp>
        <p:nvGrpSpPr>
          <p:cNvPr id="64" name="Group 47"/>
          <p:cNvGrpSpPr>
            <a:grpSpLocks/>
          </p:cNvGrpSpPr>
          <p:nvPr/>
        </p:nvGrpSpPr>
        <p:grpSpPr bwMode="auto">
          <a:xfrm>
            <a:off x="1360488" y="5575300"/>
            <a:ext cx="6353175" cy="371475"/>
            <a:chOff x="857" y="3512"/>
            <a:chExt cx="4002" cy="234"/>
          </a:xfrm>
        </p:grpSpPr>
        <p:sp>
          <p:nvSpPr>
            <p:cNvPr id="65" name="Text Box 48"/>
            <p:cNvSpPr txBox="1">
              <a:spLocks noChangeArrowheads="1"/>
            </p:cNvSpPr>
            <p:nvPr/>
          </p:nvSpPr>
          <p:spPr bwMode="auto">
            <a:xfrm>
              <a:off x="857" y="3513"/>
              <a:ext cx="561"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A</a:t>
              </a:r>
            </a:p>
          </p:txBody>
        </p:sp>
        <p:sp>
          <p:nvSpPr>
            <p:cNvPr id="66" name="Text Box 49"/>
            <p:cNvSpPr txBox="1">
              <a:spLocks noChangeArrowheads="1"/>
            </p:cNvSpPr>
            <p:nvPr/>
          </p:nvSpPr>
          <p:spPr bwMode="auto">
            <a:xfrm>
              <a:off x="1728" y="3512"/>
              <a:ext cx="548"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B</a:t>
              </a:r>
            </a:p>
          </p:txBody>
        </p:sp>
        <p:sp>
          <p:nvSpPr>
            <p:cNvPr id="67" name="Text Box 50"/>
            <p:cNvSpPr txBox="1">
              <a:spLocks noChangeArrowheads="1"/>
            </p:cNvSpPr>
            <p:nvPr/>
          </p:nvSpPr>
          <p:spPr bwMode="auto">
            <a:xfrm>
              <a:off x="2594" y="3512"/>
              <a:ext cx="576"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C</a:t>
              </a:r>
            </a:p>
          </p:txBody>
        </p:sp>
        <p:sp>
          <p:nvSpPr>
            <p:cNvPr id="68" name="Text Box 51"/>
            <p:cNvSpPr txBox="1">
              <a:spLocks noChangeArrowheads="1"/>
            </p:cNvSpPr>
            <p:nvPr/>
          </p:nvSpPr>
          <p:spPr bwMode="auto">
            <a:xfrm>
              <a:off x="3456" y="3512"/>
              <a:ext cx="589" cy="231"/>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D</a:t>
              </a:r>
            </a:p>
          </p:txBody>
        </p:sp>
        <p:sp>
          <p:nvSpPr>
            <p:cNvPr id="69" name="Text Box 52"/>
            <p:cNvSpPr txBox="1">
              <a:spLocks noChangeArrowheads="1"/>
            </p:cNvSpPr>
            <p:nvPr/>
          </p:nvSpPr>
          <p:spPr bwMode="auto">
            <a:xfrm>
              <a:off x="4320" y="3512"/>
              <a:ext cx="539" cy="233"/>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Gill Sans"/>
                </a:rPr>
                <a:t>Team E</a:t>
              </a:r>
            </a:p>
          </p:txBody>
        </p:sp>
      </p:grpSp>
      <p:pic>
        <p:nvPicPr>
          <p:cNvPr id="85" name="Picture 84" descr="standup.jpg"/>
          <p:cNvPicPr>
            <a:picLocks noChangeAspect="1"/>
          </p:cNvPicPr>
          <p:nvPr/>
        </p:nvPicPr>
        <p:blipFill>
          <a:blip r:embed="rId2"/>
          <a:stretch>
            <a:fillRect/>
          </a:stretch>
        </p:blipFill>
        <p:spPr>
          <a:xfrm>
            <a:off x="1439332" y="4690531"/>
            <a:ext cx="787400" cy="800100"/>
          </a:xfrm>
          <a:prstGeom prst="rect">
            <a:avLst/>
          </a:prstGeom>
          <a:effectLst/>
        </p:spPr>
      </p:pic>
      <p:pic>
        <p:nvPicPr>
          <p:cNvPr id="86" name="Picture 85" descr="standup.jpg"/>
          <p:cNvPicPr>
            <a:picLocks noChangeAspect="1"/>
          </p:cNvPicPr>
          <p:nvPr/>
        </p:nvPicPr>
        <p:blipFill>
          <a:blip r:embed="rId2"/>
          <a:stretch>
            <a:fillRect/>
          </a:stretch>
        </p:blipFill>
        <p:spPr>
          <a:xfrm>
            <a:off x="2798232" y="4690531"/>
            <a:ext cx="787400" cy="800100"/>
          </a:xfrm>
          <a:prstGeom prst="rect">
            <a:avLst/>
          </a:prstGeom>
          <a:effectLst/>
        </p:spPr>
      </p:pic>
      <p:pic>
        <p:nvPicPr>
          <p:cNvPr id="87" name="Picture 86" descr="standup.jpg"/>
          <p:cNvPicPr>
            <a:picLocks noChangeAspect="1"/>
          </p:cNvPicPr>
          <p:nvPr/>
        </p:nvPicPr>
        <p:blipFill>
          <a:blip r:embed="rId2"/>
          <a:stretch>
            <a:fillRect/>
          </a:stretch>
        </p:blipFill>
        <p:spPr>
          <a:xfrm>
            <a:off x="4195232" y="4690531"/>
            <a:ext cx="787400" cy="800100"/>
          </a:xfrm>
          <a:prstGeom prst="rect">
            <a:avLst/>
          </a:prstGeom>
          <a:effectLst/>
        </p:spPr>
      </p:pic>
      <p:pic>
        <p:nvPicPr>
          <p:cNvPr id="88" name="Picture 87" descr="standup.jpg"/>
          <p:cNvPicPr>
            <a:picLocks noChangeAspect="1"/>
          </p:cNvPicPr>
          <p:nvPr/>
        </p:nvPicPr>
        <p:blipFill>
          <a:blip r:embed="rId2"/>
          <a:stretch>
            <a:fillRect/>
          </a:stretch>
        </p:blipFill>
        <p:spPr>
          <a:xfrm>
            <a:off x="5554132" y="4690531"/>
            <a:ext cx="787400" cy="800100"/>
          </a:xfrm>
          <a:prstGeom prst="rect">
            <a:avLst/>
          </a:prstGeom>
          <a:effectLst/>
        </p:spPr>
      </p:pic>
      <p:pic>
        <p:nvPicPr>
          <p:cNvPr id="89" name="Picture 88" descr="standup.jpg"/>
          <p:cNvPicPr>
            <a:picLocks noChangeAspect="1"/>
          </p:cNvPicPr>
          <p:nvPr/>
        </p:nvPicPr>
        <p:blipFill>
          <a:blip r:embed="rId2"/>
          <a:stretch>
            <a:fillRect/>
          </a:stretch>
        </p:blipFill>
        <p:spPr>
          <a:xfrm>
            <a:off x="6874932" y="4690531"/>
            <a:ext cx="787400" cy="800100"/>
          </a:xfrm>
          <a:prstGeom prst="rect">
            <a:avLst/>
          </a:prstGeom>
          <a:effectLst/>
        </p:spPr>
      </p:pic>
      <p:grpSp>
        <p:nvGrpSpPr>
          <p:cNvPr id="90" name="Group 89"/>
          <p:cNvGrpSpPr/>
          <p:nvPr/>
        </p:nvGrpSpPr>
        <p:grpSpPr>
          <a:xfrm>
            <a:off x="1401233" y="4699000"/>
            <a:ext cx="6337301" cy="850900"/>
            <a:chOff x="1401233" y="4699000"/>
            <a:chExt cx="6337301" cy="850900"/>
          </a:xfrm>
        </p:grpSpPr>
        <p:sp>
          <p:nvSpPr>
            <p:cNvPr id="75" name="Freeform 74"/>
            <p:cNvSpPr/>
            <p:nvPr/>
          </p:nvSpPr>
          <p:spPr>
            <a:xfrm>
              <a:off x="2760133" y="4703232"/>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Freeform 76"/>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Freeform 78"/>
            <p:cNvSpPr/>
            <p:nvPr/>
          </p:nvSpPr>
          <p:spPr>
            <a:xfrm>
              <a:off x="5516032" y="4703232"/>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Freeform 80"/>
            <p:cNvSpPr/>
            <p:nvPr/>
          </p:nvSpPr>
          <p:spPr>
            <a:xfrm>
              <a:off x="4152899" y="4699000"/>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Freeform 82"/>
            <p:cNvSpPr/>
            <p:nvPr/>
          </p:nvSpPr>
          <p:spPr>
            <a:xfrm>
              <a:off x="6832601" y="4699000"/>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1" name="Picture 90" descr="standup.jpg"/>
          <p:cNvPicPr>
            <a:picLocks noChangeAspect="1"/>
          </p:cNvPicPr>
          <p:nvPr/>
        </p:nvPicPr>
        <p:blipFill>
          <a:blip r:embed="rId2"/>
          <a:stretch>
            <a:fillRect/>
          </a:stretch>
        </p:blipFill>
        <p:spPr>
          <a:xfrm>
            <a:off x="4157132" y="2061631"/>
            <a:ext cx="787400" cy="800100"/>
          </a:xfrm>
          <a:prstGeom prst="rect">
            <a:avLst/>
          </a:prstGeom>
          <a:effectLst/>
        </p:spPr>
      </p:pic>
      <p:sp>
        <p:nvSpPr>
          <p:cNvPr id="92" name="Text Box 58"/>
          <p:cNvSpPr txBox="1">
            <a:spLocks noChangeArrowheads="1"/>
          </p:cNvSpPr>
          <p:nvPr/>
        </p:nvSpPr>
        <p:spPr bwMode="auto">
          <a:xfrm>
            <a:off x="2175374" y="2819400"/>
            <a:ext cx="4788490" cy="1077218"/>
          </a:xfrm>
          <a:prstGeom prst="rect">
            <a:avLst/>
          </a:prstGeom>
          <a:noFill/>
          <a:ln w="9525">
            <a:noFill/>
            <a:miter lim="800000"/>
            <a:headEnd/>
            <a:tailEnd/>
          </a:ln>
        </p:spPr>
        <p:txBody>
          <a:bodyPr wrap="none">
            <a:prstTxWarp prst="textNoShape">
              <a:avLst/>
            </a:prstTxWarp>
            <a:spAutoFit/>
          </a:bodyPr>
          <a:lstStyle/>
          <a:p>
            <a:pPr algn="ctr"/>
            <a:r>
              <a:rPr lang="en-US" sz="2800">
                <a:solidFill>
                  <a:schemeClr val="bg1"/>
                </a:solidFill>
                <a:latin typeface="Gill Sans"/>
              </a:rPr>
              <a:t>Scrum of Scrums</a:t>
            </a:r>
          </a:p>
          <a:p>
            <a:pPr algn="ctr"/>
            <a:r>
              <a:rPr lang="en-US">
                <a:solidFill>
                  <a:schemeClr val="bg1"/>
                </a:solidFill>
                <a:latin typeface="Gill Sans"/>
              </a:rPr>
              <a:t>Daily Meeting of Team Representatives</a:t>
            </a:r>
          </a:p>
          <a:p>
            <a:pPr algn="ctr"/>
            <a:r>
              <a:rPr lang="en-US">
                <a:solidFill>
                  <a:schemeClr val="bg1"/>
                </a:solidFill>
                <a:latin typeface="Gill Sans"/>
              </a:rPr>
              <a:t>Coordination, Dependencies Mgt, Block Surfacing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92" name="Rectangle 52"/>
          <p:cNvSpPr>
            <a:spLocks noGrp="1" noChangeArrowheads="1"/>
          </p:cNvSpPr>
          <p:nvPr>
            <p:ph type="title"/>
          </p:nvPr>
        </p:nvSpPr>
        <p:spPr>
          <a:noFill/>
        </p:spPr>
        <p:txBody>
          <a:bodyPr/>
          <a:lstStyle/>
          <a:p>
            <a:pPr eaLnBrk="1" hangingPunct="1"/>
            <a:r>
              <a:rPr lang="en-US">
                <a:ea typeface="ＭＳ Ｐゴシック" pitchFamily="-110" charset="-128"/>
              </a:rPr>
              <a:t>Project Growth</a:t>
            </a:r>
          </a:p>
        </p:txBody>
      </p:sp>
      <p:sp>
        <p:nvSpPr>
          <p:cNvPr id="53" name="AutoShape 7"/>
          <p:cNvSpPr>
            <a:spLocks/>
          </p:cNvSpPr>
          <p:nvPr/>
        </p:nvSpPr>
        <p:spPr bwMode="auto">
          <a:xfrm rot="5400000">
            <a:off x="1081008" y="5689726"/>
            <a:ext cx="76200" cy="1627595"/>
          </a:xfrm>
          <a:prstGeom prst="rightBracket">
            <a:avLst>
              <a:gd name="adj" fmla="val 26241"/>
            </a:avLst>
          </a:prstGeom>
          <a:noFill/>
          <a:ln w="38100">
            <a:solidFill>
              <a:schemeClr val="bg1"/>
            </a:solidFill>
            <a:round/>
            <a:headEnd/>
            <a:tailEnd/>
          </a:ln>
        </p:spPr>
        <p:txBody>
          <a:bodyPr wrap="none" anchor="ctr">
            <a:prstTxWarp prst="textNoShape">
              <a:avLst/>
            </a:prstTxWarp>
          </a:bodyPr>
          <a:lstStyle/>
          <a:p>
            <a:pPr algn="ctr"/>
            <a:endParaRPr lang="en-US">
              <a:latin typeface="Gill Sans"/>
              <a:cs typeface="Gill Sans"/>
            </a:endParaRPr>
          </a:p>
        </p:txBody>
      </p:sp>
      <p:sp>
        <p:nvSpPr>
          <p:cNvPr id="54" name="AutoShape 9"/>
          <p:cNvSpPr>
            <a:spLocks/>
          </p:cNvSpPr>
          <p:nvPr/>
        </p:nvSpPr>
        <p:spPr bwMode="auto">
          <a:xfrm rot="5400000">
            <a:off x="2833803" y="5688139"/>
            <a:ext cx="76200" cy="1627595"/>
          </a:xfrm>
          <a:prstGeom prst="rightBracket">
            <a:avLst>
              <a:gd name="adj" fmla="val 26241"/>
            </a:avLst>
          </a:prstGeom>
          <a:noFill/>
          <a:ln w="38100">
            <a:solidFill>
              <a:schemeClr val="bg1"/>
            </a:solidFill>
            <a:round/>
            <a:headEnd/>
            <a:tailEnd/>
          </a:ln>
        </p:spPr>
        <p:txBody>
          <a:bodyPr wrap="none" anchor="ctr">
            <a:prstTxWarp prst="textNoShape">
              <a:avLst/>
            </a:prstTxWarp>
          </a:bodyPr>
          <a:lstStyle/>
          <a:p>
            <a:pPr algn="ctr"/>
            <a:endParaRPr lang="en-US">
              <a:latin typeface="Gill Sans"/>
              <a:cs typeface="Gill Sans"/>
            </a:endParaRPr>
          </a:p>
        </p:txBody>
      </p:sp>
      <p:sp>
        <p:nvSpPr>
          <p:cNvPr id="55" name="Text Box 10"/>
          <p:cNvSpPr txBox="1">
            <a:spLocks noChangeArrowheads="1"/>
          </p:cNvSpPr>
          <p:nvPr/>
        </p:nvSpPr>
        <p:spPr bwMode="auto">
          <a:xfrm>
            <a:off x="2428618" y="6540037"/>
            <a:ext cx="872655" cy="276999"/>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bg1"/>
                </a:solidFill>
                <a:latin typeface="Gill Sans"/>
                <a:cs typeface="Gill Sans"/>
              </a:rPr>
              <a:t>S P R I N T </a:t>
            </a:r>
          </a:p>
        </p:txBody>
      </p:sp>
      <p:sp>
        <p:nvSpPr>
          <p:cNvPr id="56" name="AutoShape 11"/>
          <p:cNvSpPr>
            <a:spLocks/>
          </p:cNvSpPr>
          <p:nvPr/>
        </p:nvSpPr>
        <p:spPr bwMode="auto">
          <a:xfrm rot="5400000">
            <a:off x="4586598" y="5689726"/>
            <a:ext cx="76200" cy="1627595"/>
          </a:xfrm>
          <a:prstGeom prst="rightBracket">
            <a:avLst>
              <a:gd name="adj" fmla="val 26241"/>
            </a:avLst>
          </a:prstGeom>
          <a:noFill/>
          <a:ln w="38100">
            <a:solidFill>
              <a:schemeClr val="bg1"/>
            </a:solidFill>
            <a:round/>
            <a:headEnd/>
            <a:tailEnd/>
          </a:ln>
        </p:spPr>
        <p:txBody>
          <a:bodyPr wrap="none" anchor="ctr">
            <a:prstTxWarp prst="textNoShape">
              <a:avLst/>
            </a:prstTxWarp>
          </a:bodyPr>
          <a:lstStyle/>
          <a:p>
            <a:pPr algn="ctr"/>
            <a:endParaRPr lang="en-US">
              <a:latin typeface="Gill Sans"/>
              <a:cs typeface="Gill Sans"/>
            </a:endParaRPr>
          </a:p>
        </p:txBody>
      </p:sp>
      <p:sp>
        <p:nvSpPr>
          <p:cNvPr id="57" name="Text Box 12"/>
          <p:cNvSpPr txBox="1">
            <a:spLocks noChangeArrowheads="1"/>
          </p:cNvSpPr>
          <p:nvPr/>
        </p:nvSpPr>
        <p:spPr bwMode="auto">
          <a:xfrm>
            <a:off x="4181413" y="6541624"/>
            <a:ext cx="872655" cy="276999"/>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bg1"/>
                </a:solidFill>
                <a:latin typeface="Gill Sans"/>
                <a:cs typeface="Gill Sans"/>
              </a:rPr>
              <a:t>S P R I N T</a:t>
            </a:r>
          </a:p>
        </p:txBody>
      </p:sp>
      <p:sp>
        <p:nvSpPr>
          <p:cNvPr id="58" name="AutoShape 13"/>
          <p:cNvSpPr>
            <a:spLocks/>
          </p:cNvSpPr>
          <p:nvPr/>
        </p:nvSpPr>
        <p:spPr bwMode="auto">
          <a:xfrm rot="5400000">
            <a:off x="6323743" y="5688139"/>
            <a:ext cx="76200" cy="1627595"/>
          </a:xfrm>
          <a:prstGeom prst="rightBracket">
            <a:avLst>
              <a:gd name="adj" fmla="val 26241"/>
            </a:avLst>
          </a:prstGeom>
          <a:noFill/>
          <a:ln w="38100">
            <a:solidFill>
              <a:schemeClr val="bg1"/>
            </a:solidFill>
            <a:round/>
            <a:headEnd/>
            <a:tailEnd/>
          </a:ln>
        </p:spPr>
        <p:txBody>
          <a:bodyPr wrap="none" anchor="ctr">
            <a:prstTxWarp prst="textNoShape">
              <a:avLst/>
            </a:prstTxWarp>
          </a:bodyPr>
          <a:lstStyle/>
          <a:p>
            <a:pPr algn="ctr"/>
            <a:endParaRPr lang="en-US">
              <a:latin typeface="Gill Sans"/>
              <a:cs typeface="Gill Sans"/>
            </a:endParaRPr>
          </a:p>
        </p:txBody>
      </p:sp>
      <p:sp>
        <p:nvSpPr>
          <p:cNvPr id="59" name="Text Box 14"/>
          <p:cNvSpPr txBox="1">
            <a:spLocks noChangeArrowheads="1"/>
          </p:cNvSpPr>
          <p:nvPr/>
        </p:nvSpPr>
        <p:spPr bwMode="auto">
          <a:xfrm>
            <a:off x="5918558" y="6540037"/>
            <a:ext cx="872655" cy="276999"/>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bg1"/>
                </a:solidFill>
                <a:latin typeface="Gill Sans"/>
                <a:cs typeface="Gill Sans"/>
              </a:rPr>
              <a:t>S P R I N T</a:t>
            </a:r>
          </a:p>
        </p:txBody>
      </p:sp>
      <p:sp>
        <p:nvSpPr>
          <p:cNvPr id="60" name="AutoShape 15"/>
          <p:cNvSpPr>
            <a:spLocks/>
          </p:cNvSpPr>
          <p:nvPr/>
        </p:nvSpPr>
        <p:spPr bwMode="auto">
          <a:xfrm rot="5400000">
            <a:off x="8076538" y="5689726"/>
            <a:ext cx="76200" cy="1627595"/>
          </a:xfrm>
          <a:prstGeom prst="rightBracket">
            <a:avLst>
              <a:gd name="adj" fmla="val 26241"/>
            </a:avLst>
          </a:prstGeom>
          <a:noFill/>
          <a:ln w="38100">
            <a:solidFill>
              <a:schemeClr val="bg1"/>
            </a:solidFill>
            <a:round/>
            <a:headEnd/>
            <a:tailEnd/>
          </a:ln>
        </p:spPr>
        <p:txBody>
          <a:bodyPr wrap="none" anchor="ctr">
            <a:prstTxWarp prst="textNoShape">
              <a:avLst/>
            </a:prstTxWarp>
          </a:bodyPr>
          <a:lstStyle/>
          <a:p>
            <a:pPr algn="ctr"/>
            <a:endParaRPr lang="en-US">
              <a:latin typeface="Gill Sans"/>
              <a:cs typeface="Gill Sans"/>
            </a:endParaRPr>
          </a:p>
        </p:txBody>
      </p:sp>
      <p:sp>
        <p:nvSpPr>
          <p:cNvPr id="61" name="Text Box 16"/>
          <p:cNvSpPr txBox="1">
            <a:spLocks noChangeArrowheads="1"/>
          </p:cNvSpPr>
          <p:nvPr/>
        </p:nvSpPr>
        <p:spPr bwMode="auto">
          <a:xfrm>
            <a:off x="7671353" y="6541624"/>
            <a:ext cx="872655" cy="276999"/>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bg1"/>
                </a:solidFill>
                <a:latin typeface="Gill Sans"/>
                <a:cs typeface="Gill Sans"/>
              </a:rPr>
              <a:t>S P R I N T</a:t>
            </a:r>
          </a:p>
        </p:txBody>
      </p:sp>
      <p:sp>
        <p:nvSpPr>
          <p:cNvPr id="62" name="Text Box 69"/>
          <p:cNvSpPr txBox="1">
            <a:spLocks noChangeArrowheads="1"/>
          </p:cNvSpPr>
          <p:nvPr/>
        </p:nvSpPr>
        <p:spPr bwMode="auto">
          <a:xfrm>
            <a:off x="657565" y="6543212"/>
            <a:ext cx="872655" cy="276999"/>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bg1"/>
                </a:solidFill>
                <a:latin typeface="Gill Sans"/>
                <a:cs typeface="Gill Sans"/>
              </a:rPr>
              <a:t>S P R I N T </a:t>
            </a:r>
          </a:p>
        </p:txBody>
      </p:sp>
      <p:pic>
        <p:nvPicPr>
          <p:cNvPr id="153" name="Picture 152" descr="standup.jpg"/>
          <p:cNvPicPr>
            <a:picLocks noChangeAspect="1"/>
          </p:cNvPicPr>
          <p:nvPr/>
        </p:nvPicPr>
        <p:blipFill>
          <a:blip r:embed="rId2"/>
          <a:stretch>
            <a:fillRect/>
          </a:stretch>
        </p:blipFill>
        <p:spPr>
          <a:xfrm>
            <a:off x="0" y="3530599"/>
            <a:ext cx="616586" cy="626531"/>
          </a:xfrm>
          <a:prstGeom prst="rect">
            <a:avLst/>
          </a:prstGeom>
          <a:effectLst/>
        </p:spPr>
      </p:pic>
      <p:grpSp>
        <p:nvGrpSpPr>
          <p:cNvPr id="259" name="Group 258"/>
          <p:cNvGrpSpPr/>
          <p:nvPr/>
        </p:nvGrpSpPr>
        <p:grpSpPr>
          <a:xfrm>
            <a:off x="749300" y="3543299"/>
            <a:ext cx="1569086" cy="626531"/>
            <a:chOff x="749300" y="3543299"/>
            <a:chExt cx="1569086" cy="626531"/>
          </a:xfrm>
        </p:grpSpPr>
        <p:cxnSp>
          <p:nvCxnSpPr>
            <p:cNvPr id="174" name="Straight Arrow Connector 173"/>
            <p:cNvCxnSpPr/>
            <p:nvPr/>
          </p:nvCxnSpPr>
          <p:spPr>
            <a:xfrm>
              <a:off x="749300" y="38481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pic>
          <p:nvPicPr>
            <p:cNvPr id="154" name="Picture 153" descr="standup.jpg"/>
            <p:cNvPicPr>
              <a:picLocks noChangeAspect="1"/>
            </p:cNvPicPr>
            <p:nvPr/>
          </p:nvPicPr>
          <p:blipFill>
            <a:blip r:embed="rId2"/>
            <a:stretch>
              <a:fillRect/>
            </a:stretch>
          </p:blipFill>
          <p:spPr>
            <a:xfrm>
              <a:off x="1701800" y="3543299"/>
              <a:ext cx="616586" cy="626531"/>
            </a:xfrm>
            <a:prstGeom prst="rect">
              <a:avLst/>
            </a:prstGeom>
            <a:effectLst/>
          </p:spPr>
        </p:pic>
      </p:grpSp>
      <p:grpSp>
        <p:nvGrpSpPr>
          <p:cNvPr id="258" name="Group 257"/>
          <p:cNvGrpSpPr/>
          <p:nvPr/>
        </p:nvGrpSpPr>
        <p:grpSpPr>
          <a:xfrm>
            <a:off x="2463800" y="3530599"/>
            <a:ext cx="1581786" cy="626531"/>
            <a:chOff x="2463800" y="3530599"/>
            <a:chExt cx="1581786" cy="626531"/>
          </a:xfrm>
        </p:grpSpPr>
        <p:cxnSp>
          <p:nvCxnSpPr>
            <p:cNvPr id="173" name="Straight Arrow Connector 172"/>
            <p:cNvCxnSpPr/>
            <p:nvPr/>
          </p:nvCxnSpPr>
          <p:spPr>
            <a:xfrm>
              <a:off x="2463800" y="38481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pic>
          <p:nvPicPr>
            <p:cNvPr id="160" name="Picture 159" descr="standup.jpg"/>
            <p:cNvPicPr>
              <a:picLocks noChangeAspect="1"/>
            </p:cNvPicPr>
            <p:nvPr/>
          </p:nvPicPr>
          <p:blipFill>
            <a:blip r:embed="rId2"/>
            <a:stretch>
              <a:fillRect/>
            </a:stretch>
          </p:blipFill>
          <p:spPr>
            <a:xfrm>
              <a:off x="3429000" y="3530599"/>
              <a:ext cx="616586" cy="626531"/>
            </a:xfrm>
            <a:prstGeom prst="rect">
              <a:avLst/>
            </a:prstGeom>
            <a:effectLst/>
          </p:spPr>
        </p:pic>
      </p:grpSp>
      <p:grpSp>
        <p:nvGrpSpPr>
          <p:cNvPr id="257" name="Group 256"/>
          <p:cNvGrpSpPr/>
          <p:nvPr/>
        </p:nvGrpSpPr>
        <p:grpSpPr>
          <a:xfrm>
            <a:off x="4216400" y="3543299"/>
            <a:ext cx="1569086" cy="626531"/>
            <a:chOff x="4216400" y="3543299"/>
            <a:chExt cx="1569086" cy="626531"/>
          </a:xfrm>
        </p:grpSpPr>
        <p:cxnSp>
          <p:nvCxnSpPr>
            <p:cNvPr id="172" name="Straight Arrow Connector 171"/>
            <p:cNvCxnSpPr/>
            <p:nvPr/>
          </p:nvCxnSpPr>
          <p:spPr>
            <a:xfrm>
              <a:off x="4216400" y="38481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pic>
          <p:nvPicPr>
            <p:cNvPr id="163" name="Picture 162" descr="standup.jpg"/>
            <p:cNvPicPr>
              <a:picLocks noChangeAspect="1"/>
            </p:cNvPicPr>
            <p:nvPr/>
          </p:nvPicPr>
          <p:blipFill>
            <a:blip r:embed="rId2"/>
            <a:stretch>
              <a:fillRect/>
            </a:stretch>
          </p:blipFill>
          <p:spPr>
            <a:xfrm>
              <a:off x="5168900" y="3543299"/>
              <a:ext cx="616586" cy="626531"/>
            </a:xfrm>
            <a:prstGeom prst="rect">
              <a:avLst/>
            </a:prstGeom>
            <a:effectLst/>
          </p:spPr>
        </p:pic>
      </p:grpSp>
      <p:grpSp>
        <p:nvGrpSpPr>
          <p:cNvPr id="255" name="Group 254"/>
          <p:cNvGrpSpPr/>
          <p:nvPr/>
        </p:nvGrpSpPr>
        <p:grpSpPr>
          <a:xfrm>
            <a:off x="5905500" y="1524000"/>
            <a:ext cx="1732558" cy="4648200"/>
            <a:chOff x="5905500" y="1524000"/>
            <a:chExt cx="1732558" cy="4648200"/>
          </a:xfrm>
        </p:grpSpPr>
        <p:grpSp>
          <p:nvGrpSpPr>
            <p:cNvPr id="254" name="Group 253"/>
            <p:cNvGrpSpPr/>
            <p:nvPr/>
          </p:nvGrpSpPr>
          <p:grpSpPr>
            <a:xfrm>
              <a:off x="5905500" y="2197100"/>
              <a:ext cx="939800" cy="3289300"/>
              <a:chOff x="5905500" y="2197100"/>
              <a:chExt cx="939800" cy="3289300"/>
            </a:xfrm>
          </p:grpSpPr>
          <p:grpSp>
            <p:nvGrpSpPr>
              <p:cNvPr id="4" name="Group 167"/>
              <p:cNvGrpSpPr/>
              <p:nvPr/>
            </p:nvGrpSpPr>
            <p:grpSpPr>
              <a:xfrm>
                <a:off x="5918200" y="2197100"/>
                <a:ext cx="927100" cy="1638300"/>
                <a:chOff x="5880100" y="2197100"/>
                <a:chExt cx="927100" cy="1638300"/>
              </a:xfrm>
            </p:grpSpPr>
            <p:cxnSp>
              <p:nvCxnSpPr>
                <p:cNvPr id="161" name="Straight Arrow Connector 160"/>
                <p:cNvCxnSpPr/>
                <p:nvPr/>
              </p:nvCxnSpPr>
              <p:spPr>
                <a:xfrm rot="5400000" flipH="1" flipV="1">
                  <a:off x="5530850" y="2559050"/>
                  <a:ext cx="1638300" cy="91440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5880100" y="3009900"/>
                  <a:ext cx="901700" cy="82550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cxnSp>
            <p:nvCxnSpPr>
              <p:cNvPr id="165" name="Straight Arrow Connector 164"/>
              <p:cNvCxnSpPr/>
              <p:nvPr/>
            </p:nvCxnSpPr>
            <p:spPr>
              <a:xfrm>
                <a:off x="5905500" y="38481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5" name="Group 168"/>
              <p:cNvGrpSpPr/>
              <p:nvPr/>
            </p:nvGrpSpPr>
            <p:grpSpPr>
              <a:xfrm flipV="1">
                <a:off x="5905500" y="3848100"/>
                <a:ext cx="927100" cy="1638300"/>
                <a:chOff x="5880100" y="2197100"/>
                <a:chExt cx="927100" cy="1638300"/>
              </a:xfrm>
            </p:grpSpPr>
            <p:cxnSp>
              <p:nvCxnSpPr>
                <p:cNvPr id="170" name="Straight Arrow Connector 169"/>
                <p:cNvCxnSpPr/>
                <p:nvPr/>
              </p:nvCxnSpPr>
              <p:spPr>
                <a:xfrm rot="5400000" flipH="1" flipV="1">
                  <a:off x="5530850" y="2559050"/>
                  <a:ext cx="1638300" cy="91440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flipV="1">
                  <a:off x="5880100" y="3009900"/>
                  <a:ext cx="901700" cy="82550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64" name="Group 163"/>
            <p:cNvGrpSpPr/>
            <p:nvPr/>
          </p:nvGrpSpPr>
          <p:grpSpPr>
            <a:xfrm>
              <a:off x="6874934" y="1524000"/>
              <a:ext cx="763124" cy="723900"/>
              <a:chOff x="1401233" y="4690531"/>
              <a:chExt cx="905933" cy="859369"/>
            </a:xfrm>
          </p:grpSpPr>
          <p:pic>
            <p:nvPicPr>
              <p:cNvPr id="166" name="Picture 165"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167" name="Freeform 166"/>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8" name="Group 167"/>
            <p:cNvGrpSpPr/>
            <p:nvPr/>
          </p:nvGrpSpPr>
          <p:grpSpPr>
            <a:xfrm>
              <a:off x="6874934" y="2514600"/>
              <a:ext cx="763124" cy="723900"/>
              <a:chOff x="1401233" y="4690531"/>
              <a:chExt cx="905933" cy="859369"/>
            </a:xfrm>
          </p:grpSpPr>
          <p:pic>
            <p:nvPicPr>
              <p:cNvPr id="169" name="Picture 168"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225" name="Freeform 224"/>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6" name="Group 225"/>
            <p:cNvGrpSpPr/>
            <p:nvPr/>
          </p:nvGrpSpPr>
          <p:grpSpPr>
            <a:xfrm>
              <a:off x="6874934" y="3479800"/>
              <a:ext cx="763124" cy="723900"/>
              <a:chOff x="1401233" y="4690531"/>
              <a:chExt cx="905933" cy="859369"/>
            </a:xfrm>
          </p:grpSpPr>
          <p:pic>
            <p:nvPicPr>
              <p:cNvPr id="227" name="Picture 226"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228" name="Freeform 227"/>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9" name="Group 228"/>
            <p:cNvGrpSpPr/>
            <p:nvPr/>
          </p:nvGrpSpPr>
          <p:grpSpPr>
            <a:xfrm>
              <a:off x="6874934" y="4457700"/>
              <a:ext cx="763124" cy="723900"/>
              <a:chOff x="1401233" y="4690531"/>
              <a:chExt cx="905933" cy="859369"/>
            </a:xfrm>
          </p:grpSpPr>
          <p:pic>
            <p:nvPicPr>
              <p:cNvPr id="230" name="Picture 229"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231" name="Freeform 230"/>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2" name="Group 231"/>
            <p:cNvGrpSpPr/>
            <p:nvPr/>
          </p:nvGrpSpPr>
          <p:grpSpPr>
            <a:xfrm>
              <a:off x="6874934" y="5448300"/>
              <a:ext cx="763124" cy="723900"/>
              <a:chOff x="1401233" y="4690531"/>
              <a:chExt cx="905933" cy="859369"/>
            </a:xfrm>
          </p:grpSpPr>
          <p:pic>
            <p:nvPicPr>
              <p:cNvPr id="233" name="Picture 232"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234" name="Freeform 233"/>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56" name="Group 255"/>
          <p:cNvGrpSpPr/>
          <p:nvPr/>
        </p:nvGrpSpPr>
        <p:grpSpPr>
          <a:xfrm>
            <a:off x="7620000" y="1524000"/>
            <a:ext cx="1542058" cy="4648200"/>
            <a:chOff x="7620000" y="1524000"/>
            <a:chExt cx="1542058" cy="4648200"/>
          </a:xfrm>
        </p:grpSpPr>
        <p:grpSp>
          <p:nvGrpSpPr>
            <p:cNvPr id="252" name="Group 251"/>
            <p:cNvGrpSpPr/>
            <p:nvPr/>
          </p:nvGrpSpPr>
          <p:grpSpPr>
            <a:xfrm>
              <a:off x="7620000" y="1879600"/>
              <a:ext cx="736600" cy="3925888"/>
              <a:chOff x="7620000" y="1879600"/>
              <a:chExt cx="812800" cy="3925888"/>
            </a:xfrm>
          </p:grpSpPr>
          <p:cxnSp>
            <p:nvCxnSpPr>
              <p:cNvPr id="220" name="Straight Arrow Connector 219"/>
              <p:cNvCxnSpPr/>
              <p:nvPr/>
            </p:nvCxnSpPr>
            <p:spPr>
              <a:xfrm>
                <a:off x="7620000" y="38481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7620000" y="28702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a:off x="7620000" y="58039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p:nvPr/>
            </p:nvCxnSpPr>
            <p:spPr>
              <a:xfrm>
                <a:off x="7620000" y="48260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7620000" y="18796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8398934" y="1524000"/>
              <a:ext cx="763124" cy="723900"/>
              <a:chOff x="1401233" y="4690531"/>
              <a:chExt cx="905933" cy="859369"/>
            </a:xfrm>
          </p:grpSpPr>
          <p:pic>
            <p:nvPicPr>
              <p:cNvPr id="238" name="Picture 237"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239" name="Freeform 238"/>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0" name="Group 239"/>
            <p:cNvGrpSpPr/>
            <p:nvPr/>
          </p:nvGrpSpPr>
          <p:grpSpPr>
            <a:xfrm>
              <a:off x="8398934" y="2514600"/>
              <a:ext cx="763124" cy="723900"/>
              <a:chOff x="1401233" y="4690531"/>
              <a:chExt cx="905933" cy="859369"/>
            </a:xfrm>
          </p:grpSpPr>
          <p:pic>
            <p:nvPicPr>
              <p:cNvPr id="241" name="Picture 240"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242" name="Freeform 241"/>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3" name="Group 242"/>
            <p:cNvGrpSpPr/>
            <p:nvPr/>
          </p:nvGrpSpPr>
          <p:grpSpPr>
            <a:xfrm>
              <a:off x="8398934" y="3479800"/>
              <a:ext cx="763124" cy="723900"/>
              <a:chOff x="1401233" y="4690531"/>
              <a:chExt cx="905933" cy="859369"/>
            </a:xfrm>
          </p:grpSpPr>
          <p:pic>
            <p:nvPicPr>
              <p:cNvPr id="244" name="Picture 243"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245" name="Freeform 244"/>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8398934" y="4457700"/>
              <a:ext cx="763124" cy="723900"/>
              <a:chOff x="1401233" y="4690531"/>
              <a:chExt cx="905933" cy="859369"/>
            </a:xfrm>
          </p:grpSpPr>
          <p:pic>
            <p:nvPicPr>
              <p:cNvPr id="247" name="Picture 246"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248" name="Freeform 247"/>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9" name="Group 248"/>
            <p:cNvGrpSpPr/>
            <p:nvPr/>
          </p:nvGrpSpPr>
          <p:grpSpPr>
            <a:xfrm>
              <a:off x="8398934" y="5448300"/>
              <a:ext cx="763124" cy="723900"/>
              <a:chOff x="1401233" y="4690531"/>
              <a:chExt cx="905933" cy="859369"/>
            </a:xfrm>
          </p:grpSpPr>
          <p:pic>
            <p:nvPicPr>
              <p:cNvPr id="250" name="Picture 249" descr="standup.jpg"/>
              <p:cNvPicPr>
                <a:picLocks noChangeAspect="1"/>
              </p:cNvPicPr>
              <p:nvPr/>
            </p:nvPicPr>
            <p:blipFill>
              <a:blip r:embed="rId2"/>
              <a:stretch>
                <a:fillRect/>
              </a:stretch>
            </p:blipFill>
            <p:spPr>
              <a:xfrm>
                <a:off x="1439332" y="4690531"/>
                <a:ext cx="787400" cy="800100"/>
              </a:xfrm>
              <a:prstGeom prst="rect">
                <a:avLst/>
              </a:prstGeom>
              <a:effectLst/>
            </p:spPr>
          </p:pic>
          <p:sp>
            <p:nvSpPr>
              <p:cNvPr id="251" name="Freeform 250"/>
              <p:cNvSpPr/>
              <p:nvPr/>
            </p:nvSpPr>
            <p:spPr>
              <a:xfrm>
                <a:off x="1401233" y="4703233"/>
                <a:ext cx="905933" cy="846667"/>
              </a:xfrm>
              <a:custGeom>
                <a:avLst/>
                <a:gdLst>
                  <a:gd name="connsiteX0" fmla="*/ 351366 w 905933"/>
                  <a:gd name="connsiteY0" fmla="*/ 309034 h 846667"/>
                  <a:gd name="connsiteX1" fmla="*/ 317500 w 905933"/>
                  <a:gd name="connsiteY1" fmla="*/ 0 h 846667"/>
                  <a:gd name="connsiteX2" fmla="*/ 16933 w 905933"/>
                  <a:gd name="connsiteY2" fmla="*/ 186267 h 846667"/>
                  <a:gd name="connsiteX3" fmla="*/ 0 w 905933"/>
                  <a:gd name="connsiteY3" fmla="*/ 554567 h 846667"/>
                  <a:gd name="connsiteX4" fmla="*/ 152400 w 905933"/>
                  <a:gd name="connsiteY4" fmla="*/ 757767 h 846667"/>
                  <a:gd name="connsiteX5" fmla="*/ 410633 w 905933"/>
                  <a:gd name="connsiteY5" fmla="*/ 846667 h 846667"/>
                  <a:gd name="connsiteX6" fmla="*/ 656166 w 905933"/>
                  <a:gd name="connsiteY6" fmla="*/ 842434 h 846667"/>
                  <a:gd name="connsiteX7" fmla="*/ 905933 w 905933"/>
                  <a:gd name="connsiteY7" fmla="*/ 546100 h 846667"/>
                  <a:gd name="connsiteX8" fmla="*/ 880533 w 905933"/>
                  <a:gd name="connsiteY8" fmla="*/ 105834 h 846667"/>
                  <a:gd name="connsiteX9" fmla="*/ 668866 w 905933"/>
                  <a:gd name="connsiteY9" fmla="*/ 4234 h 846667"/>
                  <a:gd name="connsiteX10" fmla="*/ 571500 w 905933"/>
                  <a:gd name="connsiteY10" fmla="*/ 12700 h 846667"/>
                  <a:gd name="connsiteX11" fmla="*/ 537633 w 905933"/>
                  <a:gd name="connsiteY11" fmla="*/ 177800 h 846667"/>
                  <a:gd name="connsiteX12" fmla="*/ 520700 w 905933"/>
                  <a:gd name="connsiteY12" fmla="*/ 292100 h 846667"/>
                  <a:gd name="connsiteX13" fmla="*/ 491066 w 905933"/>
                  <a:gd name="connsiteY13" fmla="*/ 342900 h 846667"/>
                  <a:gd name="connsiteX14" fmla="*/ 491066 w 905933"/>
                  <a:gd name="connsiteY14" fmla="*/ 406400 h 846667"/>
                  <a:gd name="connsiteX15" fmla="*/ 444500 w 905933"/>
                  <a:gd name="connsiteY15" fmla="*/ 452967 h 846667"/>
                  <a:gd name="connsiteX16" fmla="*/ 444500 w 905933"/>
                  <a:gd name="connsiteY16" fmla="*/ 452967 h 846667"/>
                  <a:gd name="connsiteX17" fmla="*/ 393700 w 905933"/>
                  <a:gd name="connsiteY17" fmla="*/ 397934 h 846667"/>
                  <a:gd name="connsiteX18" fmla="*/ 351366 w 905933"/>
                  <a:gd name="connsiteY18" fmla="*/ 3090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5933" h="846667">
                    <a:moveTo>
                      <a:pt x="351366" y="309034"/>
                    </a:moveTo>
                    <a:lnTo>
                      <a:pt x="317500" y="0"/>
                    </a:lnTo>
                    <a:lnTo>
                      <a:pt x="16933" y="186267"/>
                    </a:lnTo>
                    <a:lnTo>
                      <a:pt x="0" y="554567"/>
                    </a:lnTo>
                    <a:lnTo>
                      <a:pt x="152400" y="757767"/>
                    </a:lnTo>
                    <a:lnTo>
                      <a:pt x="410633" y="846667"/>
                    </a:lnTo>
                    <a:lnTo>
                      <a:pt x="656166" y="842434"/>
                    </a:lnTo>
                    <a:cubicBezTo>
                      <a:pt x="740121" y="744250"/>
                      <a:pt x="905933" y="675284"/>
                      <a:pt x="905933" y="546100"/>
                    </a:cubicBezTo>
                    <a:lnTo>
                      <a:pt x="880533" y="105834"/>
                    </a:lnTo>
                    <a:lnTo>
                      <a:pt x="668866" y="4234"/>
                    </a:lnTo>
                    <a:lnTo>
                      <a:pt x="571500" y="12700"/>
                    </a:lnTo>
                    <a:lnTo>
                      <a:pt x="537633" y="177800"/>
                    </a:lnTo>
                    <a:lnTo>
                      <a:pt x="520700" y="292100"/>
                    </a:lnTo>
                    <a:lnTo>
                      <a:pt x="491066" y="342900"/>
                    </a:lnTo>
                    <a:lnTo>
                      <a:pt x="491066" y="406400"/>
                    </a:lnTo>
                    <a:lnTo>
                      <a:pt x="444500" y="452967"/>
                    </a:lnTo>
                    <a:lnTo>
                      <a:pt x="444500" y="452967"/>
                    </a:lnTo>
                    <a:lnTo>
                      <a:pt x="393700" y="397934"/>
                    </a:lnTo>
                    <a:lnTo>
                      <a:pt x="351366" y="309034"/>
                    </a:lnTo>
                    <a:close/>
                  </a:path>
                </a:pathLst>
              </a:custGeom>
              <a:solidFill>
                <a:schemeClr val="tx1">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92" name="Rectangle 52"/>
          <p:cNvSpPr>
            <a:spLocks noGrp="1" noChangeArrowheads="1"/>
          </p:cNvSpPr>
          <p:nvPr>
            <p:ph type="title"/>
          </p:nvPr>
        </p:nvSpPr>
        <p:spPr>
          <a:noFill/>
        </p:spPr>
        <p:txBody>
          <a:bodyPr/>
          <a:lstStyle/>
          <a:p>
            <a:pPr eaLnBrk="1" hangingPunct="1"/>
            <a:r>
              <a:rPr lang="en-US">
                <a:ea typeface="ＭＳ Ｐゴシック" pitchFamily="-110" charset="-128"/>
              </a:rPr>
              <a:t>Synchronizing Sprints</a:t>
            </a:r>
          </a:p>
        </p:txBody>
      </p:sp>
      <p:grpSp>
        <p:nvGrpSpPr>
          <p:cNvPr id="265" name="Group 264"/>
          <p:cNvGrpSpPr/>
          <p:nvPr/>
        </p:nvGrpSpPr>
        <p:grpSpPr>
          <a:xfrm>
            <a:off x="914400" y="3949699"/>
            <a:ext cx="8178800" cy="626531"/>
            <a:chOff x="914400" y="3949699"/>
            <a:chExt cx="8178800" cy="626531"/>
          </a:xfrm>
        </p:grpSpPr>
        <p:cxnSp>
          <p:nvCxnSpPr>
            <p:cNvPr id="220" name="Straight Arrow Connector 219"/>
            <p:cNvCxnSpPr/>
            <p:nvPr/>
          </p:nvCxnSpPr>
          <p:spPr>
            <a:xfrm>
              <a:off x="1600200" y="42672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63" name="Straight Arrow Connector 262"/>
            <p:cNvCxnSpPr/>
            <p:nvPr/>
          </p:nvCxnSpPr>
          <p:spPr>
            <a:xfrm>
              <a:off x="3302000" y="4267201"/>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15" name="Straight Arrow Connector 314"/>
            <p:cNvCxnSpPr/>
            <p:nvPr/>
          </p:nvCxnSpPr>
          <p:spPr>
            <a:xfrm>
              <a:off x="5003801" y="4267201"/>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6692900" y="42672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pic>
          <p:nvPicPr>
            <p:cNvPr id="208" name="Picture 207" descr="standup.jpg"/>
            <p:cNvPicPr>
              <a:picLocks noChangeAspect="1"/>
            </p:cNvPicPr>
            <p:nvPr/>
          </p:nvPicPr>
          <p:blipFill>
            <a:blip r:embed="rId2"/>
            <a:stretch>
              <a:fillRect/>
            </a:stretch>
          </p:blipFill>
          <p:spPr>
            <a:xfrm>
              <a:off x="914400" y="3949699"/>
              <a:ext cx="616586" cy="626531"/>
            </a:xfrm>
            <a:prstGeom prst="rect">
              <a:avLst/>
            </a:prstGeom>
            <a:effectLst/>
          </p:spPr>
        </p:pic>
        <p:pic>
          <p:nvPicPr>
            <p:cNvPr id="209" name="Picture 208" descr="standup.jpg"/>
            <p:cNvPicPr>
              <a:picLocks noChangeAspect="1"/>
            </p:cNvPicPr>
            <p:nvPr/>
          </p:nvPicPr>
          <p:blipFill>
            <a:blip r:embed="rId2"/>
            <a:stretch>
              <a:fillRect/>
            </a:stretch>
          </p:blipFill>
          <p:spPr>
            <a:xfrm>
              <a:off x="2540000" y="3949699"/>
              <a:ext cx="616586" cy="626531"/>
            </a:xfrm>
            <a:prstGeom prst="rect">
              <a:avLst/>
            </a:prstGeom>
            <a:effectLst/>
          </p:spPr>
        </p:pic>
        <p:pic>
          <p:nvPicPr>
            <p:cNvPr id="210" name="Picture 209" descr="standup.jpg"/>
            <p:cNvPicPr>
              <a:picLocks noChangeAspect="1"/>
            </p:cNvPicPr>
            <p:nvPr/>
          </p:nvPicPr>
          <p:blipFill>
            <a:blip r:embed="rId2"/>
            <a:stretch>
              <a:fillRect/>
            </a:stretch>
          </p:blipFill>
          <p:spPr>
            <a:xfrm>
              <a:off x="4254500" y="3949699"/>
              <a:ext cx="616586" cy="626531"/>
            </a:xfrm>
            <a:prstGeom prst="rect">
              <a:avLst/>
            </a:prstGeom>
            <a:effectLst/>
          </p:spPr>
        </p:pic>
        <p:pic>
          <p:nvPicPr>
            <p:cNvPr id="211" name="Picture 210" descr="standup.jpg"/>
            <p:cNvPicPr>
              <a:picLocks noChangeAspect="1"/>
            </p:cNvPicPr>
            <p:nvPr/>
          </p:nvPicPr>
          <p:blipFill>
            <a:blip r:embed="rId2"/>
            <a:stretch>
              <a:fillRect/>
            </a:stretch>
          </p:blipFill>
          <p:spPr>
            <a:xfrm>
              <a:off x="5918200" y="3949699"/>
              <a:ext cx="616586" cy="626531"/>
            </a:xfrm>
            <a:prstGeom prst="rect">
              <a:avLst/>
            </a:prstGeom>
            <a:effectLst/>
          </p:spPr>
        </p:pic>
        <p:pic>
          <p:nvPicPr>
            <p:cNvPr id="214" name="Picture 213" descr="standup.jpg"/>
            <p:cNvPicPr>
              <a:picLocks noChangeAspect="1"/>
            </p:cNvPicPr>
            <p:nvPr/>
          </p:nvPicPr>
          <p:blipFill>
            <a:blip r:embed="rId2"/>
            <a:stretch>
              <a:fillRect/>
            </a:stretch>
          </p:blipFill>
          <p:spPr>
            <a:xfrm>
              <a:off x="7581900" y="3949699"/>
              <a:ext cx="616586" cy="626531"/>
            </a:xfrm>
            <a:prstGeom prst="rect">
              <a:avLst/>
            </a:prstGeom>
            <a:effectLst/>
          </p:spPr>
        </p:pic>
        <p:cxnSp>
          <p:nvCxnSpPr>
            <p:cNvPr id="253" name="Straight Arrow Connector 252"/>
            <p:cNvCxnSpPr/>
            <p:nvPr/>
          </p:nvCxnSpPr>
          <p:spPr>
            <a:xfrm>
              <a:off x="8280400" y="42672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grpSp>
        <p:nvGrpSpPr>
          <p:cNvPr id="260" name="Group 259"/>
          <p:cNvGrpSpPr/>
          <p:nvPr/>
        </p:nvGrpSpPr>
        <p:grpSpPr>
          <a:xfrm>
            <a:off x="914400" y="2984499"/>
            <a:ext cx="8178800" cy="626531"/>
            <a:chOff x="914400" y="2984499"/>
            <a:chExt cx="8178800" cy="626531"/>
          </a:xfrm>
        </p:grpSpPr>
        <p:cxnSp>
          <p:nvCxnSpPr>
            <p:cNvPr id="221" name="Straight Arrow Connector 220"/>
            <p:cNvCxnSpPr/>
            <p:nvPr/>
          </p:nvCxnSpPr>
          <p:spPr>
            <a:xfrm>
              <a:off x="1600200" y="32893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64" name="Straight Arrow Connector 263"/>
            <p:cNvCxnSpPr/>
            <p:nvPr/>
          </p:nvCxnSpPr>
          <p:spPr>
            <a:xfrm>
              <a:off x="3302000" y="3289301"/>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16" name="Straight Arrow Connector 315"/>
            <p:cNvCxnSpPr/>
            <p:nvPr/>
          </p:nvCxnSpPr>
          <p:spPr>
            <a:xfrm>
              <a:off x="5003801" y="3289301"/>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6692900" y="32893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pic>
          <p:nvPicPr>
            <p:cNvPr id="204" name="Picture 203" descr="standup.jpg"/>
            <p:cNvPicPr>
              <a:picLocks noChangeAspect="1"/>
            </p:cNvPicPr>
            <p:nvPr/>
          </p:nvPicPr>
          <p:blipFill>
            <a:blip r:embed="rId2"/>
            <a:stretch>
              <a:fillRect/>
            </a:stretch>
          </p:blipFill>
          <p:spPr>
            <a:xfrm>
              <a:off x="914400" y="2984499"/>
              <a:ext cx="616586" cy="626531"/>
            </a:xfrm>
            <a:prstGeom prst="rect">
              <a:avLst/>
            </a:prstGeom>
            <a:effectLst/>
          </p:spPr>
        </p:pic>
        <p:pic>
          <p:nvPicPr>
            <p:cNvPr id="205" name="Picture 204" descr="standup.jpg"/>
            <p:cNvPicPr>
              <a:picLocks noChangeAspect="1"/>
            </p:cNvPicPr>
            <p:nvPr/>
          </p:nvPicPr>
          <p:blipFill>
            <a:blip r:embed="rId2"/>
            <a:stretch>
              <a:fillRect/>
            </a:stretch>
          </p:blipFill>
          <p:spPr>
            <a:xfrm>
              <a:off x="2540000" y="2984499"/>
              <a:ext cx="616586" cy="626531"/>
            </a:xfrm>
            <a:prstGeom prst="rect">
              <a:avLst/>
            </a:prstGeom>
            <a:effectLst/>
          </p:spPr>
        </p:pic>
        <p:pic>
          <p:nvPicPr>
            <p:cNvPr id="206" name="Picture 205" descr="standup.jpg"/>
            <p:cNvPicPr>
              <a:picLocks noChangeAspect="1"/>
            </p:cNvPicPr>
            <p:nvPr/>
          </p:nvPicPr>
          <p:blipFill>
            <a:blip r:embed="rId2"/>
            <a:stretch>
              <a:fillRect/>
            </a:stretch>
          </p:blipFill>
          <p:spPr>
            <a:xfrm>
              <a:off x="4254500" y="2984499"/>
              <a:ext cx="616586" cy="626531"/>
            </a:xfrm>
            <a:prstGeom prst="rect">
              <a:avLst/>
            </a:prstGeom>
            <a:effectLst/>
          </p:spPr>
        </p:pic>
        <p:pic>
          <p:nvPicPr>
            <p:cNvPr id="207" name="Picture 206" descr="standup.jpg"/>
            <p:cNvPicPr>
              <a:picLocks noChangeAspect="1"/>
            </p:cNvPicPr>
            <p:nvPr/>
          </p:nvPicPr>
          <p:blipFill>
            <a:blip r:embed="rId2"/>
            <a:stretch>
              <a:fillRect/>
            </a:stretch>
          </p:blipFill>
          <p:spPr>
            <a:xfrm>
              <a:off x="5918200" y="2984499"/>
              <a:ext cx="616586" cy="626531"/>
            </a:xfrm>
            <a:prstGeom prst="rect">
              <a:avLst/>
            </a:prstGeom>
            <a:effectLst/>
          </p:spPr>
        </p:pic>
        <p:pic>
          <p:nvPicPr>
            <p:cNvPr id="213" name="Picture 212" descr="standup.jpg"/>
            <p:cNvPicPr>
              <a:picLocks noChangeAspect="1"/>
            </p:cNvPicPr>
            <p:nvPr/>
          </p:nvPicPr>
          <p:blipFill>
            <a:blip r:embed="rId2"/>
            <a:stretch>
              <a:fillRect/>
            </a:stretch>
          </p:blipFill>
          <p:spPr>
            <a:xfrm>
              <a:off x="7581900" y="2984499"/>
              <a:ext cx="616586" cy="626531"/>
            </a:xfrm>
            <a:prstGeom prst="rect">
              <a:avLst/>
            </a:prstGeom>
            <a:effectLst/>
          </p:spPr>
        </p:pic>
        <p:cxnSp>
          <p:nvCxnSpPr>
            <p:cNvPr id="254" name="Straight Arrow Connector 253"/>
            <p:cNvCxnSpPr/>
            <p:nvPr/>
          </p:nvCxnSpPr>
          <p:spPr>
            <a:xfrm>
              <a:off x="8280400" y="32893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grpSp>
        <p:nvGrpSpPr>
          <p:cNvPr id="257" name="Group 256"/>
          <p:cNvGrpSpPr/>
          <p:nvPr/>
        </p:nvGrpSpPr>
        <p:grpSpPr>
          <a:xfrm>
            <a:off x="927100" y="1993899"/>
            <a:ext cx="8166100" cy="626531"/>
            <a:chOff x="927100" y="1993899"/>
            <a:chExt cx="8166100" cy="626531"/>
          </a:xfrm>
        </p:grpSpPr>
        <p:cxnSp>
          <p:nvCxnSpPr>
            <p:cNvPr id="224" name="Straight Arrow Connector 223"/>
            <p:cNvCxnSpPr/>
            <p:nvPr/>
          </p:nvCxnSpPr>
          <p:spPr>
            <a:xfrm>
              <a:off x="1600200" y="22987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3302000" y="2298701"/>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19" name="Straight Arrow Connector 318"/>
            <p:cNvCxnSpPr/>
            <p:nvPr/>
          </p:nvCxnSpPr>
          <p:spPr>
            <a:xfrm>
              <a:off x="5003801" y="2298701"/>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6692900" y="22987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pic>
          <p:nvPicPr>
            <p:cNvPr id="200" name="Picture 199" descr="standup.jpg"/>
            <p:cNvPicPr>
              <a:picLocks noChangeAspect="1"/>
            </p:cNvPicPr>
            <p:nvPr/>
          </p:nvPicPr>
          <p:blipFill>
            <a:blip r:embed="rId2"/>
            <a:stretch>
              <a:fillRect/>
            </a:stretch>
          </p:blipFill>
          <p:spPr>
            <a:xfrm>
              <a:off x="927100" y="1993899"/>
              <a:ext cx="616586" cy="626531"/>
            </a:xfrm>
            <a:prstGeom prst="rect">
              <a:avLst/>
            </a:prstGeom>
            <a:effectLst/>
          </p:spPr>
        </p:pic>
        <p:pic>
          <p:nvPicPr>
            <p:cNvPr id="201" name="Picture 200" descr="standup.jpg"/>
            <p:cNvPicPr>
              <a:picLocks noChangeAspect="1"/>
            </p:cNvPicPr>
            <p:nvPr/>
          </p:nvPicPr>
          <p:blipFill>
            <a:blip r:embed="rId2"/>
            <a:stretch>
              <a:fillRect/>
            </a:stretch>
          </p:blipFill>
          <p:spPr>
            <a:xfrm>
              <a:off x="2552700" y="1993899"/>
              <a:ext cx="616586" cy="626531"/>
            </a:xfrm>
            <a:prstGeom prst="rect">
              <a:avLst/>
            </a:prstGeom>
            <a:effectLst/>
          </p:spPr>
        </p:pic>
        <p:pic>
          <p:nvPicPr>
            <p:cNvPr id="202" name="Picture 201" descr="standup.jpg"/>
            <p:cNvPicPr>
              <a:picLocks noChangeAspect="1"/>
            </p:cNvPicPr>
            <p:nvPr/>
          </p:nvPicPr>
          <p:blipFill>
            <a:blip r:embed="rId2"/>
            <a:stretch>
              <a:fillRect/>
            </a:stretch>
          </p:blipFill>
          <p:spPr>
            <a:xfrm>
              <a:off x="4267200" y="1993899"/>
              <a:ext cx="616586" cy="626531"/>
            </a:xfrm>
            <a:prstGeom prst="rect">
              <a:avLst/>
            </a:prstGeom>
            <a:effectLst/>
          </p:spPr>
        </p:pic>
        <p:pic>
          <p:nvPicPr>
            <p:cNvPr id="203" name="Picture 202" descr="standup.jpg"/>
            <p:cNvPicPr>
              <a:picLocks noChangeAspect="1"/>
            </p:cNvPicPr>
            <p:nvPr/>
          </p:nvPicPr>
          <p:blipFill>
            <a:blip r:embed="rId2"/>
            <a:stretch>
              <a:fillRect/>
            </a:stretch>
          </p:blipFill>
          <p:spPr>
            <a:xfrm>
              <a:off x="5930900" y="1993899"/>
              <a:ext cx="616586" cy="626531"/>
            </a:xfrm>
            <a:prstGeom prst="rect">
              <a:avLst/>
            </a:prstGeom>
            <a:effectLst/>
          </p:spPr>
        </p:pic>
        <p:pic>
          <p:nvPicPr>
            <p:cNvPr id="212" name="Picture 211" descr="standup.jpg"/>
            <p:cNvPicPr>
              <a:picLocks noChangeAspect="1"/>
            </p:cNvPicPr>
            <p:nvPr/>
          </p:nvPicPr>
          <p:blipFill>
            <a:blip r:embed="rId2"/>
            <a:stretch>
              <a:fillRect/>
            </a:stretch>
          </p:blipFill>
          <p:spPr>
            <a:xfrm>
              <a:off x="7594600" y="1993899"/>
              <a:ext cx="616586" cy="626531"/>
            </a:xfrm>
            <a:prstGeom prst="rect">
              <a:avLst/>
            </a:prstGeom>
            <a:effectLst/>
          </p:spPr>
        </p:pic>
        <p:cxnSp>
          <p:nvCxnSpPr>
            <p:cNvPr id="255" name="Straight Arrow Connector 254"/>
            <p:cNvCxnSpPr/>
            <p:nvPr/>
          </p:nvCxnSpPr>
          <p:spPr>
            <a:xfrm>
              <a:off x="8280400" y="2298700"/>
              <a:ext cx="8128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914400" y="4927599"/>
            <a:ext cx="9918700" cy="626531"/>
            <a:chOff x="914400" y="4927599"/>
            <a:chExt cx="9918700" cy="626531"/>
          </a:xfrm>
        </p:grpSpPr>
        <p:cxnSp>
          <p:nvCxnSpPr>
            <p:cNvPr id="223" name="Straight Arrow Connector 222"/>
            <p:cNvCxnSpPr/>
            <p:nvPr/>
          </p:nvCxnSpPr>
          <p:spPr>
            <a:xfrm>
              <a:off x="1600200" y="5245100"/>
              <a:ext cx="25146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p:cNvCxnSpPr/>
            <p:nvPr/>
          </p:nvCxnSpPr>
          <p:spPr>
            <a:xfrm>
              <a:off x="4978400" y="5245100"/>
              <a:ext cx="25146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pic>
          <p:nvPicPr>
            <p:cNvPr id="217" name="Picture 216" descr="standup.jpg"/>
            <p:cNvPicPr>
              <a:picLocks noChangeAspect="1"/>
            </p:cNvPicPr>
            <p:nvPr/>
          </p:nvPicPr>
          <p:blipFill>
            <a:blip r:embed="rId2"/>
            <a:stretch>
              <a:fillRect/>
            </a:stretch>
          </p:blipFill>
          <p:spPr>
            <a:xfrm>
              <a:off x="914400" y="4927599"/>
              <a:ext cx="616586" cy="626531"/>
            </a:xfrm>
            <a:prstGeom prst="rect">
              <a:avLst/>
            </a:prstGeom>
            <a:effectLst/>
          </p:spPr>
        </p:pic>
        <p:pic>
          <p:nvPicPr>
            <p:cNvPr id="218" name="Picture 217" descr="standup.jpg"/>
            <p:cNvPicPr>
              <a:picLocks noChangeAspect="1"/>
            </p:cNvPicPr>
            <p:nvPr/>
          </p:nvPicPr>
          <p:blipFill>
            <a:blip r:embed="rId2"/>
            <a:stretch>
              <a:fillRect/>
            </a:stretch>
          </p:blipFill>
          <p:spPr>
            <a:xfrm>
              <a:off x="4254500" y="4927599"/>
              <a:ext cx="616586" cy="626531"/>
            </a:xfrm>
            <a:prstGeom prst="rect">
              <a:avLst/>
            </a:prstGeom>
            <a:effectLst/>
          </p:spPr>
        </p:pic>
        <p:pic>
          <p:nvPicPr>
            <p:cNvPr id="222" name="Picture 221" descr="standup.jpg"/>
            <p:cNvPicPr>
              <a:picLocks noChangeAspect="1"/>
            </p:cNvPicPr>
            <p:nvPr/>
          </p:nvPicPr>
          <p:blipFill>
            <a:blip r:embed="rId2"/>
            <a:stretch>
              <a:fillRect/>
            </a:stretch>
          </p:blipFill>
          <p:spPr>
            <a:xfrm>
              <a:off x="7581900" y="4927599"/>
              <a:ext cx="616586" cy="626531"/>
            </a:xfrm>
            <a:prstGeom prst="rect">
              <a:avLst/>
            </a:prstGeom>
            <a:effectLst/>
          </p:spPr>
        </p:pic>
        <p:cxnSp>
          <p:nvCxnSpPr>
            <p:cNvPr id="256" name="Straight Arrow Connector 255"/>
            <p:cNvCxnSpPr/>
            <p:nvPr/>
          </p:nvCxnSpPr>
          <p:spPr>
            <a:xfrm>
              <a:off x="8318500" y="5232400"/>
              <a:ext cx="2514600" cy="158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ea typeface="ＭＳ Ｐゴシック" pitchFamily="-110" charset="-128"/>
              </a:rPr>
              <a:t>Dependencies: Day-to-Day</a:t>
            </a:r>
          </a:p>
        </p:txBody>
      </p:sp>
      <p:sp>
        <p:nvSpPr>
          <p:cNvPr id="472067" name="Rectangle 3"/>
          <p:cNvSpPr>
            <a:spLocks noGrp="1" noChangeArrowheads="1"/>
          </p:cNvSpPr>
          <p:nvPr>
            <p:ph idx="1"/>
          </p:nvPr>
        </p:nvSpPr>
        <p:spPr>
          <a:xfrm>
            <a:off x="342900" y="1473200"/>
            <a:ext cx="8877300" cy="5105400"/>
          </a:xfrm>
        </p:spPr>
        <p:txBody>
          <a:bodyPr/>
          <a:lstStyle/>
          <a:p>
            <a:pPr eaLnBrk="1" hangingPunct="1">
              <a:lnSpc>
                <a:spcPct val="90000"/>
              </a:lnSpc>
            </a:pPr>
            <a:r>
              <a:rPr lang="en-US" sz="2800" dirty="0">
                <a:ea typeface="ＭＳ Ｐゴシック" pitchFamily="-110" charset="-128"/>
              </a:rPr>
              <a:t>Make direct team-to-team communication as easy as possible for everyone on the project</a:t>
            </a:r>
          </a:p>
          <a:p>
            <a:pPr eaLnBrk="1" hangingPunct="1">
              <a:lnSpc>
                <a:spcPct val="90000"/>
              </a:lnSpc>
            </a:pPr>
            <a:r>
              <a:rPr lang="en-US" sz="2800" dirty="0">
                <a:ea typeface="ＭＳ Ｐゴシック" pitchFamily="-110" charset="-128"/>
              </a:rPr>
              <a:t>Use the Scrum-of-Scrums actively</a:t>
            </a:r>
          </a:p>
          <a:p>
            <a:pPr eaLnBrk="1" hangingPunct="1">
              <a:lnSpc>
                <a:spcPct val="90000"/>
              </a:lnSpc>
            </a:pPr>
            <a:r>
              <a:rPr lang="en-US" sz="2800" dirty="0">
                <a:ea typeface="ＭＳ Ｐゴシック" pitchFamily="-110" charset="-128"/>
              </a:rPr>
              <a:t>Make sure all teams have some slack (extra buffer) in every Sprint, to be able to help each other</a:t>
            </a:r>
            <a:endParaRPr lang="en-US" dirty="0">
              <a:ea typeface="ＭＳ Ｐゴシック" pitchFamily="-11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2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0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50"/>
          <p:cNvGrpSpPr/>
          <p:nvPr/>
        </p:nvGrpSpPr>
        <p:grpSpPr>
          <a:xfrm>
            <a:off x="6350" y="6159500"/>
            <a:ext cx="2724150" cy="381000"/>
            <a:chOff x="6350" y="5984493"/>
            <a:chExt cx="1593849" cy="189442"/>
          </a:xfrm>
        </p:grpSpPr>
        <p:sp>
          <p:nvSpPr>
            <p:cNvPr id="52" name="Rectangle 51"/>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3"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4"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5" name="Chord 54"/>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6" name="Rectangle 55"/>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7" name="Rectangle 56"/>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8" name="Rectangle 57"/>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9" name="Chord 58"/>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0" name="Rectangle 59"/>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1" name="Rectangle 60"/>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2" name="Chord 61"/>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3" name="Chord 62"/>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4" name="Chord 63"/>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5" name="Rectangle 64"/>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6" name="Rectangle 65"/>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7" name="Rectangle 66"/>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8" name="Rectangle 67"/>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9" name="Rectangle 68"/>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240692" name="Rectangle 52"/>
          <p:cNvSpPr>
            <a:spLocks noGrp="1" noChangeArrowheads="1"/>
          </p:cNvSpPr>
          <p:nvPr>
            <p:ph type="title"/>
          </p:nvPr>
        </p:nvSpPr>
        <p:spPr>
          <a:noFill/>
        </p:spPr>
        <p:txBody>
          <a:bodyPr/>
          <a:lstStyle/>
          <a:p>
            <a:pPr eaLnBrk="1" hangingPunct="1"/>
            <a:r>
              <a:rPr lang="en-US">
                <a:ea typeface="ＭＳ Ｐゴシック" pitchFamily="-110" charset="-128"/>
              </a:rPr>
              <a:t>Dependencies: Backlog-Level</a:t>
            </a:r>
          </a:p>
        </p:txBody>
      </p:sp>
      <p:graphicFrame>
        <p:nvGraphicFramePr>
          <p:cNvPr id="153" name="Table 152"/>
          <p:cNvGraphicFramePr>
            <a:graphicFrameLocks noGrp="1"/>
          </p:cNvGraphicFramePr>
          <p:nvPr/>
        </p:nvGraphicFramePr>
        <p:xfrm>
          <a:off x="546100" y="1917700"/>
          <a:ext cx="2171700" cy="4498340"/>
        </p:xfrm>
        <a:graphic>
          <a:graphicData uri="http://schemas.openxmlformats.org/drawingml/2006/table">
            <a:tbl>
              <a:tblPr>
                <a:tableStyleId>{5C22544A-7EE6-4342-B048-85BDC9FD1C3A}</a:tableStyleId>
              </a:tblPr>
              <a:tblGrid>
                <a:gridCol w="2171700"/>
              </a:tblGrid>
              <a:tr h="4445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solidFill>
                            <a:srgbClr val="FFFFFF"/>
                          </a:solidFill>
                          <a:latin typeface="Gill Sans"/>
                          <a:cs typeface="Gill Sans"/>
                        </a:rPr>
                        <a:t>Backlog Item #1</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208280">
                <a:tc>
                  <a:txBody>
                    <a:bodyPr/>
                    <a:lstStyle/>
                    <a:p>
                      <a:endParaRPr lang="en-US" sz="800">
                        <a:solidFill>
                          <a:srgbClr val="FFFFFF"/>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bl>
          </a:graphicData>
        </a:graphic>
      </p:graphicFrame>
      <p:grpSp>
        <p:nvGrpSpPr>
          <p:cNvPr id="3" name="Group 236"/>
          <p:cNvGrpSpPr/>
          <p:nvPr/>
        </p:nvGrpSpPr>
        <p:grpSpPr>
          <a:xfrm>
            <a:off x="2806700" y="2149473"/>
            <a:ext cx="606425" cy="3629029"/>
            <a:chOff x="2832100" y="2390773"/>
            <a:chExt cx="606425" cy="3629029"/>
          </a:xfrm>
        </p:grpSpPr>
        <p:cxnSp>
          <p:nvCxnSpPr>
            <p:cNvPr id="228" name="Straight Connector 227"/>
            <p:cNvCxnSpPr/>
            <p:nvPr/>
          </p:nvCxnSpPr>
          <p:spPr>
            <a:xfrm>
              <a:off x="2832100" y="2400300"/>
              <a:ext cx="301625"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3136900" y="6010275"/>
              <a:ext cx="301625" cy="1588"/>
            </a:xfrm>
            <a:prstGeom prst="line">
              <a:avLst/>
            </a:prstGeom>
            <a:ln>
              <a:solidFill>
                <a:schemeClr val="bg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rot="16200000" flipH="1">
              <a:off x="1316036" y="4198938"/>
              <a:ext cx="3629029" cy="126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238" name="TextBox 237"/>
          <p:cNvSpPr txBox="1"/>
          <p:nvPr/>
        </p:nvSpPr>
        <p:spPr>
          <a:xfrm>
            <a:off x="1130300" y="1384300"/>
            <a:ext cx="947846" cy="400110"/>
          </a:xfrm>
          <a:prstGeom prst="rect">
            <a:avLst/>
          </a:prstGeom>
          <a:noFill/>
        </p:spPr>
        <p:txBody>
          <a:bodyPr wrap="none" rtlCol="0">
            <a:spAutoFit/>
          </a:bodyPr>
          <a:lstStyle/>
          <a:p>
            <a:r>
              <a:rPr lang="en-US" sz="2000">
                <a:solidFill>
                  <a:schemeClr val="bg1"/>
                </a:solidFill>
                <a:latin typeface="Gill Sans"/>
                <a:cs typeface="Gill Sans"/>
              </a:rPr>
              <a:t>Team A</a:t>
            </a:r>
          </a:p>
        </p:txBody>
      </p:sp>
      <p:sp>
        <p:nvSpPr>
          <p:cNvPr id="239" name="TextBox 238"/>
          <p:cNvSpPr txBox="1"/>
          <p:nvPr/>
        </p:nvSpPr>
        <p:spPr>
          <a:xfrm>
            <a:off x="4178300" y="1384300"/>
            <a:ext cx="946844" cy="400110"/>
          </a:xfrm>
          <a:prstGeom prst="rect">
            <a:avLst/>
          </a:prstGeom>
          <a:noFill/>
        </p:spPr>
        <p:txBody>
          <a:bodyPr wrap="none" rtlCol="0">
            <a:spAutoFit/>
          </a:bodyPr>
          <a:lstStyle/>
          <a:p>
            <a:r>
              <a:rPr lang="en-US" sz="2000">
                <a:solidFill>
                  <a:schemeClr val="bg1"/>
                </a:solidFill>
                <a:latin typeface="Gill Sans"/>
                <a:cs typeface="Gill Sans"/>
              </a:rPr>
              <a:t>Team B</a:t>
            </a:r>
          </a:p>
        </p:txBody>
      </p:sp>
      <p:sp>
        <p:nvSpPr>
          <p:cNvPr id="240" name="TextBox 239"/>
          <p:cNvSpPr txBox="1"/>
          <p:nvPr/>
        </p:nvSpPr>
        <p:spPr>
          <a:xfrm>
            <a:off x="6108700" y="1333500"/>
            <a:ext cx="2781299" cy="5632312"/>
          </a:xfrm>
          <a:prstGeom prst="rect">
            <a:avLst/>
          </a:prstGeom>
          <a:noFill/>
        </p:spPr>
        <p:txBody>
          <a:bodyPr wrap="square" rtlCol="0">
            <a:spAutoFit/>
          </a:bodyPr>
          <a:lstStyle/>
          <a:p>
            <a:pPr marL="177800" indent="-177800">
              <a:buFont typeface="Arial"/>
              <a:buChar char="•"/>
            </a:pPr>
            <a:r>
              <a:rPr lang="en-US">
                <a:solidFill>
                  <a:srgbClr val="FFFFFF"/>
                </a:solidFill>
                <a:latin typeface="Gill Sans"/>
                <a:cs typeface="Gill Sans"/>
              </a:rPr>
              <a:t>Identify the dependency </a:t>
            </a:r>
            <a:r>
              <a:rPr lang="en-US" u="sng">
                <a:solidFill>
                  <a:srgbClr val="FFFFFF"/>
                </a:solidFill>
                <a:latin typeface="Gill Sans"/>
                <a:cs typeface="Gill Sans"/>
              </a:rPr>
              <a:t>before</a:t>
            </a:r>
            <a:r>
              <a:rPr lang="en-US">
                <a:solidFill>
                  <a:srgbClr val="FFFFFF"/>
                </a:solidFill>
                <a:latin typeface="Gill Sans"/>
                <a:cs typeface="Gill Sans"/>
              </a:rPr>
              <a:t> Sprint Commitment is made</a:t>
            </a:r>
          </a:p>
          <a:p>
            <a:pPr marL="177800" indent="-177800"/>
            <a:r>
              <a:rPr lang="en-US">
                <a:solidFill>
                  <a:srgbClr val="FFFFFF"/>
                </a:solidFill>
                <a:latin typeface="Gill Sans"/>
                <a:cs typeface="Gill Sans"/>
              </a:rPr>
              <a:t>	</a:t>
            </a:r>
            <a:br>
              <a:rPr lang="en-US">
                <a:solidFill>
                  <a:srgbClr val="FFFFFF"/>
                </a:solidFill>
                <a:latin typeface="Gill Sans"/>
                <a:cs typeface="Gill Sans"/>
              </a:rPr>
            </a:br>
            <a:r>
              <a:rPr lang="en-US">
                <a:solidFill>
                  <a:srgbClr val="FFFFFF"/>
                </a:solidFill>
                <a:latin typeface="Gill Sans"/>
                <a:cs typeface="Gill Sans"/>
              </a:rPr>
              <a:t>Then, either…</a:t>
            </a:r>
          </a:p>
          <a:p>
            <a:pPr marL="177800" indent="-177800">
              <a:buFont typeface="Arial"/>
              <a:buChar char="•"/>
            </a:pPr>
            <a:r>
              <a:rPr lang="en-US">
                <a:solidFill>
                  <a:srgbClr val="FFFFFF"/>
                </a:solidFill>
                <a:latin typeface="Gill Sans"/>
                <a:cs typeface="Gill Sans"/>
              </a:rPr>
              <a:t>Product Owner A </a:t>
            </a:r>
            <a:r>
              <a:rPr lang="en-US" u="sng">
                <a:solidFill>
                  <a:srgbClr val="FFFFFF"/>
                </a:solidFill>
                <a:latin typeface="Gill Sans"/>
                <a:cs typeface="Gill Sans"/>
              </a:rPr>
              <a:t>reduces</a:t>
            </a:r>
            <a:r>
              <a:rPr lang="en-US">
                <a:solidFill>
                  <a:srgbClr val="FFFFFF"/>
                </a:solidFill>
                <a:latin typeface="Gill Sans"/>
                <a:cs typeface="Gill Sans"/>
              </a:rPr>
              <a:t> priority of #1</a:t>
            </a:r>
            <a:br>
              <a:rPr lang="en-US">
                <a:solidFill>
                  <a:srgbClr val="FFFFFF"/>
                </a:solidFill>
                <a:latin typeface="Gill Sans"/>
                <a:cs typeface="Gill Sans"/>
              </a:rPr>
            </a:br>
            <a:r>
              <a:rPr lang="en-US">
                <a:solidFill>
                  <a:srgbClr val="FFFFFF"/>
                </a:solidFill>
                <a:latin typeface="Gill Sans"/>
                <a:cs typeface="Gill Sans"/>
              </a:rPr>
              <a:t>or</a:t>
            </a:r>
          </a:p>
          <a:p>
            <a:pPr marL="177800" indent="-177800">
              <a:buFont typeface="Arial"/>
              <a:buChar char="•"/>
            </a:pPr>
            <a:r>
              <a:rPr lang="en-US">
                <a:solidFill>
                  <a:srgbClr val="FFFFFF"/>
                </a:solidFill>
                <a:latin typeface="Gill Sans"/>
                <a:cs typeface="Gill Sans"/>
              </a:rPr>
              <a:t>Product Owner B </a:t>
            </a:r>
            <a:r>
              <a:rPr lang="en-US" u="sng">
                <a:solidFill>
                  <a:srgbClr val="FFFFFF"/>
                </a:solidFill>
                <a:latin typeface="Gill Sans"/>
                <a:cs typeface="Gill Sans"/>
              </a:rPr>
              <a:t>increases</a:t>
            </a:r>
            <a:r>
              <a:rPr lang="en-US">
                <a:solidFill>
                  <a:srgbClr val="FFFFFF"/>
                </a:solidFill>
                <a:latin typeface="Gill Sans"/>
                <a:cs typeface="Gill Sans"/>
              </a:rPr>
              <a:t> priority of #18</a:t>
            </a:r>
            <a:br>
              <a:rPr lang="en-US">
                <a:solidFill>
                  <a:srgbClr val="FFFFFF"/>
                </a:solidFill>
                <a:latin typeface="Gill Sans"/>
                <a:cs typeface="Gill Sans"/>
              </a:rPr>
            </a:br>
            <a:r>
              <a:rPr lang="en-US">
                <a:solidFill>
                  <a:srgbClr val="FFFFFF"/>
                </a:solidFill>
                <a:latin typeface="Gill Sans"/>
                <a:cs typeface="Gill Sans"/>
              </a:rPr>
              <a:t>or</a:t>
            </a:r>
          </a:p>
          <a:p>
            <a:pPr marL="177800" indent="-177800">
              <a:buFont typeface="Arial"/>
              <a:buChar char="•"/>
            </a:pPr>
            <a:r>
              <a:rPr lang="en-US">
                <a:solidFill>
                  <a:srgbClr val="FFFFFF"/>
                </a:solidFill>
                <a:latin typeface="Gill Sans"/>
                <a:cs typeface="Gill Sans"/>
              </a:rPr>
              <a:t>Product Owner A </a:t>
            </a:r>
            <a:r>
              <a:rPr lang="en-US" u="sng">
                <a:solidFill>
                  <a:srgbClr val="FFFFFF"/>
                </a:solidFill>
                <a:latin typeface="Gill Sans"/>
                <a:cs typeface="Gill Sans"/>
              </a:rPr>
              <a:t>shifts </a:t>
            </a:r>
            <a:r>
              <a:rPr lang="en-US">
                <a:solidFill>
                  <a:srgbClr val="FFFFFF"/>
                </a:solidFill>
                <a:latin typeface="Gill Sans"/>
                <a:cs typeface="Gill Sans"/>
              </a:rPr>
              <a:t>#18 to Team A Product Backlog and Team A builds it</a:t>
            </a:r>
            <a:br>
              <a:rPr lang="en-US">
                <a:solidFill>
                  <a:srgbClr val="FFFFFF"/>
                </a:solidFill>
                <a:latin typeface="Gill Sans"/>
                <a:cs typeface="Gill Sans"/>
              </a:rPr>
            </a:br>
            <a:r>
              <a:rPr lang="en-US">
                <a:solidFill>
                  <a:srgbClr val="FFFFFF"/>
                </a:solidFill>
                <a:latin typeface="Gill Sans"/>
                <a:cs typeface="Gill Sans"/>
              </a:rPr>
              <a:t>or</a:t>
            </a:r>
          </a:p>
          <a:p>
            <a:pPr marL="177800" indent="-177800">
              <a:buFont typeface="Arial"/>
              <a:buChar char="•"/>
            </a:pPr>
            <a:r>
              <a:rPr lang="en-US">
                <a:solidFill>
                  <a:srgbClr val="FFFFFF"/>
                </a:solidFill>
                <a:latin typeface="Gill Sans"/>
                <a:cs typeface="Gill Sans"/>
              </a:rPr>
              <a:t>Team A uses </a:t>
            </a:r>
            <a:r>
              <a:rPr lang="en-US" u="sng">
                <a:solidFill>
                  <a:srgbClr val="FFFFFF"/>
                </a:solidFill>
                <a:latin typeface="Gill Sans"/>
                <a:cs typeface="Gill Sans"/>
              </a:rPr>
              <a:t>mock object</a:t>
            </a:r>
            <a:r>
              <a:rPr lang="en-US">
                <a:solidFill>
                  <a:srgbClr val="FFFFFF"/>
                </a:solidFill>
                <a:latin typeface="Gill Sans"/>
                <a:cs typeface="Gill Sans"/>
              </a:rPr>
              <a:t> in place of #18, and replaces with actual #18 later</a:t>
            </a:r>
          </a:p>
        </p:txBody>
      </p:sp>
      <p:sp>
        <p:nvSpPr>
          <p:cNvPr id="241" name="TextBox 240"/>
          <p:cNvSpPr txBox="1"/>
          <p:nvPr/>
        </p:nvSpPr>
        <p:spPr>
          <a:xfrm>
            <a:off x="925841" y="6559490"/>
            <a:ext cx="1368834" cy="307777"/>
          </a:xfrm>
          <a:prstGeom prst="rect">
            <a:avLst/>
          </a:prstGeom>
          <a:noFill/>
        </p:spPr>
        <p:txBody>
          <a:bodyPr wrap="none" rtlCol="0">
            <a:spAutoFit/>
          </a:bodyPr>
          <a:lstStyle/>
          <a:p>
            <a:pPr algn="ctr"/>
            <a:r>
              <a:rPr lang="en-US" sz="1400">
                <a:solidFill>
                  <a:schemeClr val="bg1"/>
                </a:solidFill>
                <a:latin typeface="Gill Sans"/>
                <a:cs typeface="Gill Sans"/>
              </a:rPr>
              <a:t>Product Backlog</a:t>
            </a:r>
          </a:p>
        </p:txBody>
      </p:sp>
      <p:grpSp>
        <p:nvGrpSpPr>
          <p:cNvPr id="4" name="Group 150"/>
          <p:cNvGrpSpPr/>
          <p:nvPr/>
        </p:nvGrpSpPr>
        <p:grpSpPr>
          <a:xfrm>
            <a:off x="2965450" y="6159500"/>
            <a:ext cx="2724150" cy="381000"/>
            <a:chOff x="6350" y="5984493"/>
            <a:chExt cx="1593849" cy="189442"/>
          </a:xfrm>
        </p:grpSpPr>
        <p:sp>
          <p:nvSpPr>
            <p:cNvPr id="71" name="Rectangle 70"/>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8"/>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3" name="Chord 9"/>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4" name="Chord 73"/>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5" name="Rectangle 74"/>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6" name="Rectangle 75"/>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7" name="Rectangle 76"/>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8" name="Chord 77"/>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9" name="Rectangle 78"/>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0" name="Rectangle 79"/>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1" name="Chord 80"/>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2" name="Chord 81"/>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3" name="Chord 82"/>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4" name="Rectangle 83"/>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5" name="Rectangle 84"/>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6" name="Rectangle 85"/>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7" name="Rectangle 86"/>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Rectangle 87"/>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89" name="TextBox 88"/>
          <p:cNvSpPr txBox="1"/>
          <p:nvPr/>
        </p:nvSpPr>
        <p:spPr>
          <a:xfrm>
            <a:off x="3884941" y="6559490"/>
            <a:ext cx="1368834" cy="307777"/>
          </a:xfrm>
          <a:prstGeom prst="rect">
            <a:avLst/>
          </a:prstGeom>
          <a:noFill/>
        </p:spPr>
        <p:txBody>
          <a:bodyPr wrap="none" rtlCol="0">
            <a:spAutoFit/>
          </a:bodyPr>
          <a:lstStyle/>
          <a:p>
            <a:pPr algn="ctr"/>
            <a:r>
              <a:rPr lang="en-US" sz="1400">
                <a:solidFill>
                  <a:schemeClr val="bg1"/>
                </a:solidFill>
                <a:latin typeface="Gill Sans"/>
                <a:cs typeface="Gill Sans"/>
              </a:rPr>
              <a:t>Product Backlog</a:t>
            </a:r>
          </a:p>
        </p:txBody>
      </p:sp>
      <p:graphicFrame>
        <p:nvGraphicFramePr>
          <p:cNvPr id="154" name="Table 153"/>
          <p:cNvGraphicFramePr>
            <a:graphicFrameLocks noGrp="1"/>
          </p:cNvGraphicFramePr>
          <p:nvPr/>
        </p:nvGraphicFramePr>
        <p:xfrm>
          <a:off x="3517900" y="1917701"/>
          <a:ext cx="2159000" cy="4474298"/>
        </p:xfrm>
        <a:graphic>
          <a:graphicData uri="http://schemas.openxmlformats.org/drawingml/2006/table">
            <a:tbl>
              <a:tblPr>
                <a:tableStyleId>{5C22544A-7EE6-4342-B048-85BDC9FD1C3A}</a:tableStyleId>
              </a:tblPr>
              <a:tblGrid>
                <a:gridCol w="2159000"/>
              </a:tblGrid>
              <a:tr h="195776">
                <a:tc>
                  <a:txBody>
                    <a:bodyPr/>
                    <a:lstStyle/>
                    <a:p>
                      <a:pPr algn="ctr"/>
                      <a:endParaRPr lang="en-US" sz="800">
                        <a:solidFill>
                          <a:schemeClr val="bg1"/>
                        </a:solidFill>
                        <a:latin typeface="Gill Sans"/>
                        <a:cs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4204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solidFill>
                            <a:schemeClr val="bg1"/>
                          </a:solidFill>
                          <a:latin typeface="Gill Sans"/>
                          <a:cs typeface="Gill Sans"/>
                        </a:rPr>
                        <a:t>Backlog Item #18</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r h="195776">
                <a:tc>
                  <a:txBody>
                    <a:bodyPr/>
                    <a:lstStyle/>
                    <a:p>
                      <a:endParaRPr lang="en-US" sz="800">
                        <a:solidFill>
                          <a:schemeClr val="bg1"/>
                        </a:solidFill>
                        <a:latin typeface="Gill Sans"/>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1"/>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0">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P spid="239" grpId="0"/>
      <p:bldP spid="240" grpId="0" build="allAtOnce"/>
      <p:bldP spid="241" grpId="0"/>
      <p:bldP spid="89" grpId="0"/>
    </p:bld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20701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r>
              <a:rPr lang="en-US">
                <a:ea typeface="ＭＳ Ｐゴシック" pitchFamily="-110" charset="-128"/>
              </a:rPr>
              <a:t>Distributed Scrum Practices</a:t>
            </a:r>
          </a:p>
        </p:txBody>
      </p:sp>
      <p:sp>
        <p:nvSpPr>
          <p:cNvPr id="1198083" name="Rectangle 3"/>
          <p:cNvSpPr>
            <a:spLocks noGrp="1" noChangeArrowheads="1"/>
          </p:cNvSpPr>
          <p:nvPr>
            <p:ph idx="1"/>
          </p:nvPr>
        </p:nvSpPr>
        <p:spPr>
          <a:xfrm>
            <a:off x="457200" y="1600200"/>
            <a:ext cx="7823200" cy="4876800"/>
          </a:xfrm>
        </p:spPr>
        <p:txBody>
          <a:bodyPr/>
          <a:lstStyle/>
          <a:p>
            <a:r>
              <a:rPr lang="en-US" sz="3200">
                <a:ea typeface="ＭＳ Ｐゴシック" pitchFamily="-110" charset="-128"/>
              </a:rPr>
              <a:t>Product Owner in US, Team in India</a:t>
            </a:r>
          </a:p>
          <a:p>
            <a:pPr eaLnBrk="1" hangingPunct="1"/>
            <a:r>
              <a:rPr lang="en-US" sz="3200">
                <a:ea typeface="ＭＳ Ｐゴシック" pitchFamily="-110" charset="-128"/>
              </a:rPr>
              <a:t>One Common Approach</a:t>
            </a:r>
          </a:p>
          <a:p>
            <a:pPr lvl="1" eaLnBrk="1" hangingPunct="1"/>
            <a:r>
              <a:rPr lang="en-US" sz="2800">
                <a:ea typeface="ＭＳ Ｐゴシック" pitchFamily="-110" charset="-128"/>
              </a:rPr>
              <a:t>ScrumMaster is located with team in India</a:t>
            </a:r>
          </a:p>
          <a:p>
            <a:pPr lvl="1" eaLnBrk="1" hangingPunct="1"/>
            <a:r>
              <a:rPr lang="en-US" sz="2800">
                <a:ea typeface="ＭＳ Ｐゴシック" pitchFamily="-110" charset="-128"/>
              </a:rPr>
              <a:t>Start with short Sprints (for example, 2 weeks)</a:t>
            </a:r>
          </a:p>
          <a:p>
            <a:pPr lvl="1" eaLnBrk="1" hangingPunct="1"/>
            <a:r>
              <a:rPr lang="en-US" sz="2800">
                <a:ea typeface="ＭＳ Ｐゴシック" pitchFamily="-110" charset="-128"/>
              </a:rPr>
              <a:t>Team holds Daily Scrum in their own location, at a convenient time</a:t>
            </a:r>
          </a:p>
          <a:p>
            <a:pPr lvl="1" eaLnBrk="1" hangingPunct="1"/>
            <a:r>
              <a:rPr lang="en-US" sz="2800">
                <a:ea typeface="ＭＳ Ｐゴシック" pitchFamily="-110" charset="-128"/>
              </a:rPr>
              <a:t>ScrumMaster emails blocks list to Product Owner for assistance clearing in 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3" grpId="0" build="p"/>
    </p:bld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en-US">
                <a:ea typeface="ＭＳ Ｐゴシック" pitchFamily="-110" charset="-128"/>
              </a:rPr>
              <a:t>Distributed Scrum Practices</a:t>
            </a:r>
          </a:p>
        </p:txBody>
      </p:sp>
      <p:sp>
        <p:nvSpPr>
          <p:cNvPr id="1199107" name="Rectangle 3"/>
          <p:cNvSpPr>
            <a:spLocks noGrp="1" noChangeArrowheads="1"/>
          </p:cNvSpPr>
          <p:nvPr>
            <p:ph idx="1"/>
          </p:nvPr>
        </p:nvSpPr>
        <p:spPr>
          <a:xfrm>
            <a:off x="457200" y="1282700"/>
            <a:ext cx="8229600" cy="4876800"/>
          </a:xfrm>
        </p:spPr>
        <p:txBody>
          <a:bodyPr/>
          <a:lstStyle/>
          <a:p>
            <a:pPr lvl="1" eaLnBrk="1" hangingPunct="1">
              <a:spcBef>
                <a:spcPts val="300"/>
              </a:spcBef>
            </a:pPr>
            <a:r>
              <a:rPr lang="en-US" sz="2400">
                <a:ea typeface="ＭＳ Ｐゴシック" pitchFamily="-110" charset="-128"/>
              </a:rPr>
              <a:t>Sprint Planning</a:t>
            </a:r>
          </a:p>
          <a:p>
            <a:pPr lvl="2" eaLnBrk="1" hangingPunct="1">
              <a:spcBef>
                <a:spcPts val="300"/>
              </a:spcBef>
            </a:pPr>
            <a:r>
              <a:rPr lang="en-US" sz="2000" u="sng">
                <a:ea typeface="ＭＳ Ｐゴシック" pitchFamily="-110" charset="-128"/>
              </a:rPr>
              <a:t>Sprint Planning 1</a:t>
            </a:r>
          </a:p>
          <a:p>
            <a:pPr lvl="3" eaLnBrk="1" hangingPunct="1">
              <a:spcBef>
                <a:spcPts val="300"/>
              </a:spcBef>
            </a:pPr>
            <a:r>
              <a:rPr lang="en-US" sz="1600">
                <a:ea typeface="ＭＳ Ｐゴシック" pitchFamily="-110" charset="-128"/>
              </a:rPr>
              <a:t>1 hour real-time call with Team and Product Owner to review highest priority Product Backlog Items and the “Definition of Done”</a:t>
            </a:r>
          </a:p>
          <a:p>
            <a:pPr lvl="3" eaLnBrk="1" hangingPunct="1">
              <a:spcBef>
                <a:spcPts val="300"/>
              </a:spcBef>
            </a:pPr>
            <a:r>
              <a:rPr lang="en-US" sz="1600">
                <a:ea typeface="ＭＳ Ｐゴシック" pitchFamily="-110" charset="-128"/>
                <a:sym typeface="Wingdings"/>
              </a:rPr>
              <a:t> </a:t>
            </a:r>
            <a:r>
              <a:rPr lang="en-US" sz="1600">
                <a:ea typeface="ＭＳ Ｐゴシック" pitchFamily="-110" charset="-128"/>
              </a:rPr>
              <a:t>Monday evening India / morning US</a:t>
            </a:r>
          </a:p>
          <a:p>
            <a:pPr lvl="2" eaLnBrk="1" hangingPunct="1">
              <a:spcBef>
                <a:spcPts val="300"/>
              </a:spcBef>
            </a:pPr>
            <a:r>
              <a:rPr lang="en-US" sz="2000" u="sng">
                <a:ea typeface="ＭＳ Ｐゴシック" pitchFamily="-110" charset="-128"/>
              </a:rPr>
              <a:t>Sprint Planning 2a</a:t>
            </a:r>
            <a:endParaRPr lang="en-US" sz="2000">
              <a:ea typeface="ＭＳ Ｐゴシック" pitchFamily="-110" charset="-128"/>
            </a:endParaRPr>
          </a:p>
          <a:p>
            <a:pPr lvl="3" eaLnBrk="1" hangingPunct="1">
              <a:spcBef>
                <a:spcPts val="300"/>
              </a:spcBef>
            </a:pPr>
            <a:r>
              <a:rPr lang="en-US" sz="1600">
                <a:ea typeface="ＭＳ Ｐゴシック" pitchFamily="-110" charset="-128"/>
              </a:rPr>
              <a:t>Team spends 2-3 hours doing preliminary analysis and breakdown of Product Backlog Items)</a:t>
            </a:r>
          </a:p>
          <a:p>
            <a:pPr lvl="3" eaLnBrk="1" hangingPunct="1">
              <a:spcBef>
                <a:spcPts val="300"/>
              </a:spcBef>
            </a:pPr>
            <a:r>
              <a:rPr lang="en-US" sz="1600">
                <a:ea typeface="ＭＳ Ｐゴシック" pitchFamily="-110" charset="-128"/>
                <a:sym typeface="Wingdings"/>
              </a:rPr>
              <a:t> </a:t>
            </a:r>
            <a:r>
              <a:rPr lang="en-US" sz="1600">
                <a:ea typeface="ＭＳ Ｐゴシック" pitchFamily="-110" charset="-128"/>
              </a:rPr>
              <a:t>Tuesday daytime India</a:t>
            </a:r>
          </a:p>
          <a:p>
            <a:pPr lvl="2" eaLnBrk="1" hangingPunct="1">
              <a:spcBef>
                <a:spcPts val="300"/>
              </a:spcBef>
            </a:pPr>
            <a:r>
              <a:rPr lang="en-US" sz="2000" u="sng">
                <a:ea typeface="ＭＳ Ｐゴシック" pitchFamily="-110" charset="-128"/>
              </a:rPr>
              <a:t>Sprint Planning 2b</a:t>
            </a:r>
            <a:endParaRPr lang="en-US" sz="2000">
              <a:ea typeface="ＭＳ Ｐゴシック" pitchFamily="-110" charset="-128"/>
            </a:endParaRPr>
          </a:p>
          <a:p>
            <a:pPr lvl="3" eaLnBrk="1" hangingPunct="1">
              <a:spcBef>
                <a:spcPts val="300"/>
              </a:spcBef>
            </a:pPr>
            <a:r>
              <a:rPr lang="en-US" sz="1600">
                <a:ea typeface="ＭＳ Ｐゴシック" pitchFamily="-110" charset="-128"/>
              </a:rPr>
              <a:t>1 hour real-time call with Product Owner to complete analysis and breakdown of Product Backlog Items, and make commitment) </a:t>
            </a:r>
          </a:p>
          <a:p>
            <a:pPr lvl="3" eaLnBrk="1" hangingPunct="1">
              <a:spcBef>
                <a:spcPts val="300"/>
              </a:spcBef>
            </a:pPr>
            <a:r>
              <a:rPr lang="en-US" sz="1600">
                <a:ea typeface="ＭＳ Ｐゴシック" pitchFamily="-110" charset="-128"/>
                <a:sym typeface="Wingdings"/>
              </a:rPr>
              <a:t> </a:t>
            </a:r>
            <a:r>
              <a:rPr lang="en-US" sz="1600">
                <a:ea typeface="ＭＳ Ｐゴシック" pitchFamily="-110" charset="-128"/>
              </a:rPr>
              <a:t>Tuesday evening India / Tuesday morning US</a:t>
            </a:r>
          </a:p>
          <a:p>
            <a:pPr lvl="2" eaLnBrk="1" hangingPunct="1">
              <a:spcBef>
                <a:spcPts val="300"/>
              </a:spcBef>
            </a:pPr>
            <a:r>
              <a:rPr lang="en-US" sz="2000" u="sng">
                <a:ea typeface="ＭＳ Ｐゴシック" pitchFamily="-110" charset="-128"/>
              </a:rPr>
              <a:t>Sprint begins </a:t>
            </a:r>
          </a:p>
          <a:p>
            <a:pPr lvl="3" eaLnBrk="1" hangingPunct="1">
              <a:spcBef>
                <a:spcPts val="300"/>
              </a:spcBef>
              <a:buNone/>
            </a:pPr>
            <a:r>
              <a:rPr lang="en-US" sz="1600">
                <a:ea typeface="ＭＳ Ｐゴシック" pitchFamily="-110" charset="-128"/>
                <a:sym typeface="Wingdings"/>
              </a:rPr>
              <a:t> Wednesday </a:t>
            </a:r>
            <a:r>
              <a:rPr lang="en-US" sz="1600">
                <a:ea typeface="ＭＳ Ｐゴシック" pitchFamily="-110" charset="-128"/>
              </a:rPr>
              <a:t>morning India</a:t>
            </a:r>
          </a:p>
          <a:p>
            <a:pPr lvl="1" eaLnBrk="1" hangingPunct="1">
              <a:spcBef>
                <a:spcPts val="300"/>
              </a:spcBef>
            </a:pPr>
            <a:r>
              <a:rPr lang="en-US" sz="2400">
                <a:ea typeface="ＭＳ Ｐゴシック" pitchFamily="-110" charset="-128"/>
              </a:rPr>
              <a:t>Sprint Review and Retrospective</a:t>
            </a:r>
          </a:p>
          <a:p>
            <a:pPr lvl="3" eaLnBrk="1" hangingPunct="1">
              <a:spcBef>
                <a:spcPts val="300"/>
              </a:spcBef>
            </a:pPr>
            <a:r>
              <a:rPr lang="en-US" sz="1600">
                <a:ea typeface="ＭＳ Ｐゴシック" pitchFamily="-110" charset="-128"/>
              </a:rPr>
              <a:t> 2-3 hour call with Team and Product Owner</a:t>
            </a:r>
          </a:p>
          <a:p>
            <a:pPr lvl="3" eaLnBrk="1" hangingPunct="1">
              <a:spcBef>
                <a:spcPts val="300"/>
              </a:spcBef>
              <a:buNone/>
            </a:pPr>
            <a:r>
              <a:rPr lang="en-US" sz="1600">
                <a:ea typeface="ＭＳ Ｐゴシック" pitchFamily="-110" charset="-128"/>
                <a:sym typeface="Wingdings"/>
              </a:rPr>
              <a:t> </a:t>
            </a:r>
            <a:r>
              <a:rPr lang="en-US" sz="1600">
                <a:ea typeface="ＭＳ Ｐゴシック" pitchFamily="-110" charset="-128"/>
              </a:rPr>
              <a:t>Friday morning India / Thursday evening 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9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9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9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9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9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9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91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91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91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91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91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9910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9910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99107">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9910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r>
              <a:rPr lang="en-US">
                <a:ea typeface="ＭＳ Ｐゴシック" pitchFamily="-110" charset="-128"/>
              </a:rPr>
              <a:t>Distributed Scrum Practices</a:t>
            </a:r>
          </a:p>
        </p:txBody>
      </p:sp>
      <p:sp>
        <p:nvSpPr>
          <p:cNvPr id="1200131" name="Rectangle 3"/>
          <p:cNvSpPr>
            <a:spLocks noGrp="1" noChangeArrowheads="1"/>
          </p:cNvSpPr>
          <p:nvPr>
            <p:ph idx="1"/>
          </p:nvPr>
        </p:nvSpPr>
        <p:spPr>
          <a:xfrm>
            <a:off x="457200" y="1460500"/>
            <a:ext cx="8229600" cy="4876800"/>
          </a:xfrm>
        </p:spPr>
        <p:txBody>
          <a:bodyPr/>
          <a:lstStyle/>
          <a:p>
            <a:pPr lvl="1" eaLnBrk="1" hangingPunct="1">
              <a:lnSpc>
                <a:spcPct val="90000"/>
              </a:lnSpc>
            </a:pPr>
            <a:r>
              <a:rPr lang="en-US" sz="2400">
                <a:ea typeface="ＭＳ Ｐゴシック" pitchFamily="-110" charset="-128"/>
              </a:rPr>
              <a:t>Product Owner travels to India for project kickoff</a:t>
            </a:r>
          </a:p>
          <a:p>
            <a:pPr lvl="1" eaLnBrk="1" hangingPunct="1">
              <a:lnSpc>
                <a:spcPct val="90000"/>
              </a:lnSpc>
            </a:pPr>
            <a:r>
              <a:rPr lang="en-US" sz="2400">
                <a:ea typeface="ＭＳ Ｐゴシック" pitchFamily="-110" charset="-128"/>
              </a:rPr>
              <a:t>All real-time meetings between team and Product Owner must be visual – audio is not enough</a:t>
            </a:r>
          </a:p>
          <a:p>
            <a:pPr lvl="2" eaLnBrk="1" hangingPunct="1">
              <a:lnSpc>
                <a:spcPct val="90000"/>
              </a:lnSpc>
            </a:pPr>
            <a:r>
              <a:rPr lang="en-US" sz="2000">
                <a:ea typeface="ＭＳ Ｐゴシック" pitchFamily="-110" charset="-128"/>
              </a:rPr>
              <a:t>Videoconference + Desktop Sharing</a:t>
            </a:r>
          </a:p>
          <a:p>
            <a:pPr lvl="1" eaLnBrk="1" hangingPunct="1">
              <a:lnSpc>
                <a:spcPct val="90000"/>
              </a:lnSpc>
            </a:pPr>
            <a:r>
              <a:rPr lang="en-US" sz="2400">
                <a:ea typeface="ＭＳ Ｐゴシック" pitchFamily="-110" charset="-128"/>
              </a:rPr>
              <a:t>Extensive use of Wikis / other live doc solution</a:t>
            </a:r>
          </a:p>
          <a:p>
            <a:pPr lvl="2" eaLnBrk="1" hangingPunct="1">
              <a:lnSpc>
                <a:spcPct val="90000"/>
              </a:lnSpc>
            </a:pPr>
            <a:r>
              <a:rPr lang="en-US" sz="2000">
                <a:ea typeface="ＭＳ Ｐゴシック" pitchFamily="-110" charset="-128"/>
              </a:rPr>
              <a:t>Product Backlog and all related requirements / background info</a:t>
            </a:r>
          </a:p>
          <a:p>
            <a:pPr lvl="2" eaLnBrk="1" hangingPunct="1">
              <a:lnSpc>
                <a:spcPct val="90000"/>
              </a:lnSpc>
            </a:pPr>
            <a:r>
              <a:rPr lang="en-US" sz="2000">
                <a:ea typeface="ＭＳ Ｐゴシック" pitchFamily="-110" charset="-128"/>
              </a:rPr>
              <a:t>Current list of blocks / impediments</a:t>
            </a:r>
          </a:p>
          <a:p>
            <a:pPr lvl="2" eaLnBrk="1" hangingPunct="1">
              <a:lnSpc>
                <a:spcPct val="90000"/>
              </a:lnSpc>
            </a:pPr>
            <a:r>
              <a:rPr lang="en-US" sz="2000">
                <a:ea typeface="ＭＳ Ｐゴシック" pitchFamily="-110" charset="-128"/>
              </a:rPr>
              <a:t>Personal contact information and OK hours for contact for Product Owner, ScrumMaster and Team</a:t>
            </a:r>
          </a:p>
          <a:p>
            <a:pPr lvl="1" eaLnBrk="1" hangingPunct="1">
              <a:lnSpc>
                <a:spcPct val="90000"/>
              </a:lnSpc>
            </a:pPr>
            <a:r>
              <a:rPr lang="en-US" sz="2400">
                <a:ea typeface="ＭＳ Ｐゴシック" pitchFamily="-110" charset="-128"/>
              </a:rPr>
              <a:t>At least 1 weekly 1-hour real-time check-in between Product Owner and team</a:t>
            </a:r>
          </a:p>
          <a:p>
            <a:pPr lvl="1" eaLnBrk="1" hangingPunct="1">
              <a:lnSpc>
                <a:spcPct val="90000"/>
              </a:lnSpc>
            </a:pPr>
            <a:r>
              <a:rPr lang="en-US" sz="2400">
                <a:ea typeface="ＭＳ Ｐゴシック" pitchFamily="-110" charset="-128"/>
              </a:rPr>
              <a:t>In-person planning and review regroup in India between Product Owner and team every 3-4 months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0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0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0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0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01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01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01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01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01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21" name="Group 120"/>
          <p:cNvGrpSpPr/>
          <p:nvPr/>
        </p:nvGrpSpPr>
        <p:grpSpPr>
          <a:xfrm>
            <a:off x="63500" y="6378193"/>
            <a:ext cx="1352549" cy="189442"/>
            <a:chOff x="0" y="6378193"/>
            <a:chExt cx="1352549" cy="189442"/>
          </a:xfrm>
        </p:grpSpPr>
        <p:sp>
          <p:nvSpPr>
            <p:cNvPr id="91" name="Rectangle 90"/>
            <p:cNvSpPr/>
            <p:nvPr/>
          </p:nvSpPr>
          <p:spPr>
            <a:xfrm>
              <a:off x="234959" y="6452276"/>
              <a:ext cx="10445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7" name="Rectangle 96"/>
            <p:cNvSpPr/>
            <p:nvPr/>
          </p:nvSpPr>
          <p:spPr>
            <a:xfrm>
              <a:off x="118212" y="64237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22689" y="64808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Rectangle 99"/>
            <p:cNvSpPr/>
            <p:nvPr/>
          </p:nvSpPr>
          <p:spPr>
            <a:xfrm>
              <a:off x="253533" y="64237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Chord 100"/>
            <p:cNvSpPr/>
            <p:nvPr/>
          </p:nvSpPr>
          <p:spPr>
            <a:xfrm>
              <a:off x="1196881" y="63781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Rectangle 102"/>
            <p:cNvSpPr/>
            <p:nvPr/>
          </p:nvSpPr>
          <p:spPr>
            <a:xfrm>
              <a:off x="317215" y="64237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Rectangle 103"/>
            <p:cNvSpPr/>
            <p:nvPr/>
          </p:nvSpPr>
          <p:spPr>
            <a:xfrm>
              <a:off x="314562" y="64268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nvGrpSpPr>
            <p:cNvPr id="114" name="Group 113"/>
            <p:cNvGrpSpPr/>
            <p:nvPr/>
          </p:nvGrpSpPr>
          <p:grpSpPr>
            <a:xfrm>
              <a:off x="0" y="6378193"/>
              <a:ext cx="319867" cy="189442"/>
              <a:chOff x="-12700" y="6543293"/>
              <a:chExt cx="332567" cy="189442"/>
            </a:xfrm>
          </p:grpSpPr>
          <p:sp>
            <p:nvSpPr>
              <p:cNvPr id="92" name="Chord 91"/>
              <p:cNvSpPr/>
              <p:nvPr/>
            </p:nvSpPr>
            <p:spPr>
              <a:xfrm>
                <a:off x="164199" y="65432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4" name="Chord 93"/>
              <p:cNvSpPr/>
              <p:nvPr/>
            </p:nvSpPr>
            <p:spPr>
              <a:xfrm flipV="1">
                <a:off x="54523" y="65877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12700" y="66025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161546" y="65464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Chord 105"/>
              <p:cNvSpPr/>
              <p:nvPr/>
            </p:nvSpPr>
            <p:spPr>
              <a:xfrm flipV="1">
                <a:off x="57176" y="65845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Chord 106"/>
              <p:cNvSpPr/>
              <p:nvPr/>
            </p:nvSpPr>
            <p:spPr>
              <a:xfrm>
                <a:off x="-10047" y="66057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165969" y="66046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217269" y="66015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60717" y="66364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1" name="Rectangle 110"/>
              <p:cNvSpPr/>
              <p:nvPr/>
            </p:nvSpPr>
            <p:spPr>
              <a:xfrm>
                <a:off x="111132" y="66396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2" name="Rectangle 111"/>
              <p:cNvSpPr/>
              <p:nvPr/>
            </p:nvSpPr>
            <p:spPr>
              <a:xfrm>
                <a:off x="81944" y="66300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grpSp>
      <p:sp>
        <p:nvSpPr>
          <p:cNvPr id="8" name="Rectangle 7"/>
          <p:cNvSpPr/>
          <p:nvPr/>
        </p:nvSpPr>
        <p:spPr>
          <a:xfrm>
            <a:off x="304800" y="863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nvGrpSpPr>
          <p:cNvPr id="148" name="Group 147"/>
          <p:cNvGrpSpPr/>
          <p:nvPr/>
        </p:nvGrpSpPr>
        <p:grpSpPr>
          <a:xfrm>
            <a:off x="1471850" y="444500"/>
            <a:ext cx="7615154" cy="1686331"/>
            <a:chOff x="1192451" y="1175915"/>
            <a:chExt cx="4656322" cy="1031115"/>
          </a:xfrm>
        </p:grpSpPr>
        <p:sp>
          <p:nvSpPr>
            <p:cNvPr id="9" name="Text Box 7"/>
            <p:cNvSpPr txBox="1">
              <a:spLocks noChangeArrowheads="1"/>
            </p:cNvSpPr>
            <p:nvPr/>
          </p:nvSpPr>
          <p:spPr bwMode="auto">
            <a:xfrm>
              <a:off x="1192451" y="1175915"/>
              <a:ext cx="916098" cy="244649"/>
            </a:xfrm>
            <a:prstGeom prst="rect">
              <a:avLst/>
            </a:prstGeom>
            <a:noFill/>
            <a:ln w="9525">
              <a:noFill/>
              <a:miter lim="800000"/>
              <a:headEnd/>
              <a:tailEnd/>
            </a:ln>
          </p:spPr>
          <p:txBody>
            <a:bodyPr wrap="square">
              <a:prstTxWarp prst="textNoShape">
                <a:avLst/>
              </a:prstTxWarp>
              <a:spAutoFit/>
            </a:bodyPr>
            <a:lstStyle/>
            <a:p>
              <a:pPr algn="ctr"/>
              <a:r>
                <a:rPr lang="en-US" sz="2000">
                  <a:solidFill>
                    <a:schemeClr val="bg1"/>
                  </a:solidFill>
                  <a:latin typeface="Gill Sans"/>
                  <a:cs typeface="Gill Sans"/>
                </a:rPr>
                <a:t>Sprint 1</a:t>
              </a:r>
            </a:p>
          </p:txBody>
        </p:sp>
        <p:sp>
          <p:nvSpPr>
            <p:cNvPr id="67" name="Text Box 7"/>
            <p:cNvSpPr txBox="1">
              <a:spLocks noChangeArrowheads="1"/>
            </p:cNvSpPr>
            <p:nvPr/>
          </p:nvSpPr>
          <p:spPr bwMode="auto">
            <a:xfrm>
              <a:off x="1940195" y="1177863"/>
              <a:ext cx="916098" cy="244649"/>
            </a:xfrm>
            <a:prstGeom prst="rect">
              <a:avLst/>
            </a:prstGeom>
            <a:noFill/>
            <a:ln w="9525">
              <a:noFill/>
              <a:miter lim="800000"/>
              <a:headEnd/>
              <a:tailEnd/>
            </a:ln>
          </p:spPr>
          <p:txBody>
            <a:bodyPr wrap="square">
              <a:prstTxWarp prst="textNoShape">
                <a:avLst/>
              </a:prstTxWarp>
              <a:spAutoFit/>
            </a:bodyPr>
            <a:lstStyle/>
            <a:p>
              <a:pPr algn="ctr"/>
              <a:r>
                <a:rPr lang="en-US" sz="2000">
                  <a:solidFill>
                    <a:schemeClr val="bg1"/>
                  </a:solidFill>
                  <a:latin typeface="Gill Sans"/>
                  <a:cs typeface="Gill Sans"/>
                </a:rPr>
                <a:t>Sprint 2</a:t>
              </a:r>
            </a:p>
          </p:txBody>
        </p:sp>
        <p:sp>
          <p:nvSpPr>
            <p:cNvPr id="70" name="Text Box 7"/>
            <p:cNvSpPr txBox="1">
              <a:spLocks noChangeArrowheads="1"/>
            </p:cNvSpPr>
            <p:nvPr/>
          </p:nvSpPr>
          <p:spPr bwMode="auto">
            <a:xfrm>
              <a:off x="2688690" y="1175916"/>
              <a:ext cx="916098" cy="244649"/>
            </a:xfrm>
            <a:prstGeom prst="rect">
              <a:avLst/>
            </a:prstGeom>
            <a:noFill/>
            <a:ln w="9525">
              <a:noFill/>
              <a:miter lim="800000"/>
              <a:headEnd/>
              <a:tailEnd/>
            </a:ln>
          </p:spPr>
          <p:txBody>
            <a:bodyPr wrap="square">
              <a:prstTxWarp prst="textNoShape">
                <a:avLst/>
              </a:prstTxWarp>
              <a:spAutoFit/>
            </a:bodyPr>
            <a:lstStyle/>
            <a:p>
              <a:pPr algn="ctr"/>
              <a:r>
                <a:rPr lang="en-US" sz="2000">
                  <a:solidFill>
                    <a:schemeClr val="bg1"/>
                  </a:solidFill>
                  <a:latin typeface="Gill Sans"/>
                  <a:cs typeface="Gill Sans"/>
                </a:rPr>
                <a:t>Sprint 3</a:t>
              </a:r>
            </a:p>
          </p:txBody>
        </p:sp>
        <p:sp>
          <p:nvSpPr>
            <p:cNvPr id="74" name="Text Box 7"/>
            <p:cNvSpPr txBox="1">
              <a:spLocks noChangeArrowheads="1"/>
            </p:cNvSpPr>
            <p:nvPr/>
          </p:nvSpPr>
          <p:spPr bwMode="auto">
            <a:xfrm>
              <a:off x="3436435" y="1177863"/>
              <a:ext cx="916098" cy="244649"/>
            </a:xfrm>
            <a:prstGeom prst="rect">
              <a:avLst/>
            </a:prstGeom>
            <a:noFill/>
            <a:ln w="9525">
              <a:noFill/>
              <a:miter lim="800000"/>
              <a:headEnd/>
              <a:tailEnd/>
            </a:ln>
          </p:spPr>
          <p:txBody>
            <a:bodyPr wrap="square">
              <a:prstTxWarp prst="textNoShape">
                <a:avLst/>
              </a:prstTxWarp>
              <a:spAutoFit/>
            </a:bodyPr>
            <a:lstStyle/>
            <a:p>
              <a:pPr algn="ctr"/>
              <a:r>
                <a:rPr lang="en-US" sz="2000">
                  <a:solidFill>
                    <a:schemeClr val="bg1"/>
                  </a:solidFill>
                  <a:latin typeface="Gill Sans"/>
                  <a:cs typeface="Gill Sans"/>
                </a:rPr>
                <a:t>Sprint 4</a:t>
              </a:r>
            </a:p>
          </p:txBody>
        </p:sp>
        <p:sp>
          <p:nvSpPr>
            <p:cNvPr id="77" name="Text Box 7"/>
            <p:cNvSpPr txBox="1">
              <a:spLocks noChangeArrowheads="1"/>
            </p:cNvSpPr>
            <p:nvPr/>
          </p:nvSpPr>
          <p:spPr bwMode="auto">
            <a:xfrm>
              <a:off x="4184931" y="1175916"/>
              <a:ext cx="916098" cy="244649"/>
            </a:xfrm>
            <a:prstGeom prst="rect">
              <a:avLst/>
            </a:prstGeom>
            <a:noFill/>
            <a:ln w="9525">
              <a:noFill/>
              <a:miter lim="800000"/>
              <a:headEnd/>
              <a:tailEnd/>
            </a:ln>
          </p:spPr>
          <p:txBody>
            <a:bodyPr wrap="square">
              <a:prstTxWarp prst="textNoShape">
                <a:avLst/>
              </a:prstTxWarp>
              <a:spAutoFit/>
            </a:bodyPr>
            <a:lstStyle/>
            <a:p>
              <a:pPr algn="ctr"/>
              <a:r>
                <a:rPr lang="en-US" sz="2000">
                  <a:solidFill>
                    <a:schemeClr val="bg1"/>
                  </a:solidFill>
                  <a:latin typeface="Gill Sans"/>
                  <a:cs typeface="Gill Sans"/>
                </a:rPr>
                <a:t>Sprint 5</a:t>
              </a:r>
            </a:p>
          </p:txBody>
        </p:sp>
        <p:sp>
          <p:nvSpPr>
            <p:cNvPr id="80" name="Text Box 7"/>
            <p:cNvSpPr txBox="1">
              <a:spLocks noChangeArrowheads="1"/>
            </p:cNvSpPr>
            <p:nvPr/>
          </p:nvSpPr>
          <p:spPr bwMode="auto">
            <a:xfrm>
              <a:off x="4932675" y="1177863"/>
              <a:ext cx="916098" cy="244649"/>
            </a:xfrm>
            <a:prstGeom prst="rect">
              <a:avLst/>
            </a:prstGeom>
            <a:noFill/>
            <a:ln w="9525">
              <a:noFill/>
              <a:miter lim="800000"/>
              <a:headEnd/>
              <a:tailEnd/>
            </a:ln>
          </p:spPr>
          <p:txBody>
            <a:bodyPr wrap="square">
              <a:prstTxWarp prst="textNoShape">
                <a:avLst/>
              </a:prstTxWarp>
              <a:spAutoFit/>
            </a:bodyPr>
            <a:lstStyle/>
            <a:p>
              <a:pPr algn="ctr"/>
              <a:r>
                <a:rPr lang="en-US" sz="2000">
                  <a:solidFill>
                    <a:schemeClr val="bg1"/>
                  </a:solidFill>
                  <a:latin typeface="Gill Sans"/>
                  <a:cs typeface="Gill Sans"/>
                </a:rPr>
                <a:t>Sprint 6</a:t>
              </a:r>
            </a:p>
          </p:txBody>
        </p:sp>
        <p:sp>
          <p:nvSpPr>
            <p:cNvPr id="87" name="Circular Arrow 86"/>
            <p:cNvSpPr/>
            <p:nvPr/>
          </p:nvSpPr>
          <p:spPr>
            <a:xfrm>
              <a:off x="4993138" y="1386598"/>
              <a:ext cx="820431" cy="82043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0" name="Circular Arrow 89"/>
            <p:cNvSpPr/>
            <p:nvPr/>
          </p:nvSpPr>
          <p:spPr>
            <a:xfrm>
              <a:off x="4244642" y="1384652"/>
              <a:ext cx="820431" cy="82043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3" name="Circular Arrow 92"/>
            <p:cNvSpPr/>
            <p:nvPr/>
          </p:nvSpPr>
          <p:spPr>
            <a:xfrm>
              <a:off x="3496898" y="1386598"/>
              <a:ext cx="820431" cy="82043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6" name="Circular Arrow 95"/>
            <p:cNvSpPr/>
            <p:nvPr/>
          </p:nvSpPr>
          <p:spPr>
            <a:xfrm>
              <a:off x="2748403" y="1384652"/>
              <a:ext cx="820431" cy="82043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9" name="Circular Arrow 98"/>
            <p:cNvSpPr/>
            <p:nvPr/>
          </p:nvSpPr>
          <p:spPr>
            <a:xfrm>
              <a:off x="2000658" y="1386598"/>
              <a:ext cx="820431" cy="82043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2" name="Circular Arrow 101"/>
            <p:cNvSpPr/>
            <p:nvPr/>
          </p:nvSpPr>
          <p:spPr>
            <a:xfrm>
              <a:off x="1252162" y="1384652"/>
              <a:ext cx="820431" cy="820432"/>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grpSp>
        <p:nvGrpSpPr>
          <p:cNvPr id="204" name="Group 203"/>
          <p:cNvGrpSpPr/>
          <p:nvPr/>
        </p:nvGrpSpPr>
        <p:grpSpPr>
          <a:xfrm>
            <a:off x="1548502" y="-64072"/>
            <a:ext cx="2961941" cy="2194533"/>
            <a:chOff x="1142102" y="228028"/>
            <a:chExt cx="2961941" cy="2194533"/>
          </a:xfrm>
        </p:grpSpPr>
        <p:sp>
          <p:nvSpPr>
            <p:cNvPr id="40" name="TextBox 39"/>
            <p:cNvSpPr txBox="1"/>
            <p:nvPr/>
          </p:nvSpPr>
          <p:spPr>
            <a:xfrm>
              <a:off x="1165255" y="228028"/>
              <a:ext cx="2938788" cy="461665"/>
            </a:xfrm>
            <a:prstGeom prst="rect">
              <a:avLst/>
            </a:prstGeom>
            <a:noFill/>
          </p:spPr>
          <p:txBody>
            <a:bodyPr wrap="square" rtlCol="0">
              <a:spAutoFit/>
            </a:bodyPr>
            <a:lstStyle/>
            <a:p>
              <a:r>
                <a:rPr lang="en-US" sz="2400">
                  <a:solidFill>
                    <a:schemeClr val="bg1"/>
                  </a:solidFill>
                  <a:latin typeface="Gill Sans"/>
                  <a:cs typeface="Gill Sans"/>
                </a:rPr>
                <a:t>Development Start</a:t>
              </a:r>
            </a:p>
          </p:txBody>
        </p:sp>
        <p:sp>
          <p:nvSpPr>
            <p:cNvPr id="41" name="Rectangle 40"/>
            <p:cNvSpPr/>
            <p:nvPr/>
          </p:nvSpPr>
          <p:spPr>
            <a:xfrm>
              <a:off x="1142102" y="262561"/>
              <a:ext cx="39650" cy="216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grpSp>
      <p:grpSp>
        <p:nvGrpSpPr>
          <p:cNvPr id="205" name="Group 204"/>
          <p:cNvGrpSpPr/>
          <p:nvPr/>
        </p:nvGrpSpPr>
        <p:grpSpPr>
          <a:xfrm>
            <a:off x="7056297" y="-71154"/>
            <a:ext cx="2194193" cy="2201615"/>
            <a:chOff x="6916597" y="220946"/>
            <a:chExt cx="2194193" cy="2201615"/>
          </a:xfrm>
        </p:grpSpPr>
        <p:sp>
          <p:nvSpPr>
            <p:cNvPr id="46" name="TextBox 45"/>
            <p:cNvSpPr txBox="1"/>
            <p:nvPr/>
          </p:nvSpPr>
          <p:spPr>
            <a:xfrm>
              <a:off x="6916597" y="220946"/>
              <a:ext cx="2194193" cy="461665"/>
            </a:xfrm>
            <a:prstGeom prst="rect">
              <a:avLst/>
            </a:prstGeom>
            <a:noFill/>
          </p:spPr>
          <p:txBody>
            <a:bodyPr wrap="square" rtlCol="0">
              <a:spAutoFit/>
            </a:bodyPr>
            <a:lstStyle/>
            <a:p>
              <a:pPr algn="ctr"/>
              <a:r>
                <a:rPr lang="en-US" sz="2400">
                  <a:solidFill>
                    <a:schemeClr val="bg1"/>
                  </a:solidFill>
                  <a:latin typeface="Gill Sans"/>
                  <a:cs typeface="Gill Sans"/>
                </a:rPr>
                <a:t>Release Date</a:t>
              </a:r>
            </a:p>
          </p:txBody>
        </p:sp>
        <p:sp>
          <p:nvSpPr>
            <p:cNvPr id="54" name="Rectangle 53"/>
            <p:cNvSpPr/>
            <p:nvPr/>
          </p:nvSpPr>
          <p:spPr>
            <a:xfrm>
              <a:off x="8892540" y="262561"/>
              <a:ext cx="39650" cy="216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grpSp>
      <p:grpSp>
        <p:nvGrpSpPr>
          <p:cNvPr id="5" name="Group 36"/>
          <p:cNvGrpSpPr/>
          <p:nvPr/>
        </p:nvGrpSpPr>
        <p:grpSpPr>
          <a:xfrm>
            <a:off x="368300" y="812602"/>
            <a:ext cx="1054124" cy="1288430"/>
            <a:chOff x="1485900" y="4743840"/>
            <a:chExt cx="762001" cy="894960"/>
          </a:xfrm>
        </p:grpSpPr>
        <p:sp>
          <p:nvSpPr>
            <p:cNvPr id="38" name="Rectangle 37"/>
            <p:cNvSpPr/>
            <p:nvPr/>
          </p:nvSpPr>
          <p:spPr>
            <a:xfrm>
              <a:off x="1485901" y="4822171"/>
              <a:ext cx="762000" cy="6918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ctr">
              <a:spAutoFit/>
            </a:bodyPr>
            <a:lstStyle/>
            <a:p>
              <a:pPr algn="ctr"/>
              <a:r>
                <a:rPr lang="en-US" sz="2000">
                  <a:latin typeface="Gill Sans"/>
                  <a:cs typeface="Gill Sans"/>
                </a:rPr>
                <a:t>Kickoff Activities</a:t>
              </a:r>
            </a:p>
            <a:p>
              <a:pPr algn="ctr"/>
              <a:r>
                <a:rPr lang="en-US" sz="2000">
                  <a:latin typeface="Gill Sans"/>
                  <a:cs typeface="Gill Sans"/>
                </a:rPr>
                <a:t>(brief)</a:t>
              </a:r>
            </a:p>
          </p:txBody>
        </p:sp>
        <p:sp>
          <p:nvSpPr>
            <p:cNvPr id="36" name="Rectangle 35"/>
            <p:cNvSpPr/>
            <p:nvPr/>
          </p:nvSpPr>
          <p:spPr>
            <a:xfrm>
              <a:off x="1485900" y="4743840"/>
              <a:ext cx="762000" cy="8949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ctr">
              <a:noAutofit/>
            </a:bodyPr>
            <a:lstStyle/>
            <a:p>
              <a:pPr algn="ctr"/>
              <a:endParaRPr lang="en-US" sz="1200">
                <a:latin typeface="Gill Sans"/>
                <a:cs typeface="Gill Sans"/>
              </a:endParaRPr>
            </a:p>
          </p:txBody>
        </p:sp>
      </p:grpSp>
      <p:sp>
        <p:nvSpPr>
          <p:cNvPr id="197" name="TextBox 196"/>
          <p:cNvSpPr txBox="1"/>
          <p:nvPr/>
        </p:nvSpPr>
        <p:spPr>
          <a:xfrm>
            <a:off x="1857734" y="5180905"/>
            <a:ext cx="3960013" cy="1384995"/>
          </a:xfrm>
          <a:prstGeom prst="rect">
            <a:avLst/>
          </a:prstGeom>
          <a:noFill/>
        </p:spPr>
        <p:txBody>
          <a:bodyPr wrap="none" rtlCol="0">
            <a:spAutoFit/>
          </a:bodyPr>
          <a:lstStyle/>
          <a:p>
            <a:pPr algn="ctr"/>
            <a:r>
              <a:rPr lang="en-US" sz="2800" u="sng">
                <a:solidFill>
                  <a:schemeClr val="bg1"/>
                </a:solidFill>
                <a:latin typeface="Gill Sans"/>
                <a:cs typeface="Gill Sans"/>
              </a:rPr>
              <a:t>“Potentially Shippable”</a:t>
            </a:r>
            <a:r>
              <a:rPr lang="en-US" sz="2800">
                <a:solidFill>
                  <a:schemeClr val="bg1"/>
                </a:solidFill>
                <a:latin typeface="Gill Sans"/>
                <a:cs typeface="Gill Sans"/>
              </a:rPr>
              <a:t/>
            </a:r>
            <a:br>
              <a:rPr lang="en-US" sz="2800">
                <a:solidFill>
                  <a:schemeClr val="bg1"/>
                </a:solidFill>
                <a:latin typeface="Gill Sans"/>
                <a:cs typeface="Gill Sans"/>
              </a:rPr>
            </a:br>
            <a:r>
              <a:rPr lang="en-US" sz="2800">
                <a:solidFill>
                  <a:schemeClr val="bg1"/>
                </a:solidFill>
                <a:latin typeface="Gill Sans"/>
                <a:cs typeface="Gill Sans"/>
              </a:rPr>
              <a:t>Coded, Tested, Refactored</a:t>
            </a:r>
          </a:p>
          <a:p>
            <a:pPr algn="ctr"/>
            <a:r>
              <a:rPr lang="en-US" sz="2800">
                <a:solidFill>
                  <a:schemeClr val="bg1"/>
                </a:solidFill>
                <a:latin typeface="Gill Sans"/>
                <a:cs typeface="Gill Sans"/>
              </a:rPr>
              <a:t>Documented, No Defects</a:t>
            </a:r>
          </a:p>
        </p:txBody>
      </p:sp>
      <p:sp>
        <p:nvSpPr>
          <p:cNvPr id="42" name="Rectangle 41"/>
          <p:cNvSpPr/>
          <p:nvPr/>
        </p:nvSpPr>
        <p:spPr>
          <a:xfrm>
            <a:off x="1727200" y="2171700"/>
            <a:ext cx="1031341" cy="74000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A</a:t>
            </a:r>
          </a:p>
        </p:txBody>
      </p:sp>
      <p:sp>
        <p:nvSpPr>
          <p:cNvPr id="44" name="Rectangle 43"/>
          <p:cNvSpPr/>
          <p:nvPr/>
        </p:nvSpPr>
        <p:spPr>
          <a:xfrm>
            <a:off x="2956032" y="2171700"/>
            <a:ext cx="1031341" cy="74000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A</a:t>
            </a:r>
          </a:p>
        </p:txBody>
      </p:sp>
      <p:sp>
        <p:nvSpPr>
          <p:cNvPr id="45" name="Rectangle 44"/>
          <p:cNvSpPr/>
          <p:nvPr/>
        </p:nvSpPr>
        <p:spPr>
          <a:xfrm>
            <a:off x="2956032" y="2911701"/>
            <a:ext cx="1031341" cy="719445"/>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B</a:t>
            </a:r>
          </a:p>
        </p:txBody>
      </p:sp>
      <p:grpSp>
        <p:nvGrpSpPr>
          <p:cNvPr id="200" name="Group 199"/>
          <p:cNvGrpSpPr/>
          <p:nvPr/>
        </p:nvGrpSpPr>
        <p:grpSpPr>
          <a:xfrm>
            <a:off x="4172164" y="2171700"/>
            <a:ext cx="1031341" cy="1459446"/>
            <a:chOff x="3892764" y="2463800"/>
            <a:chExt cx="1031341" cy="1459446"/>
          </a:xfrm>
        </p:grpSpPr>
        <p:sp>
          <p:nvSpPr>
            <p:cNvPr id="61" name="Rectangle 60"/>
            <p:cNvSpPr/>
            <p:nvPr/>
          </p:nvSpPr>
          <p:spPr>
            <a:xfrm>
              <a:off x="3892764" y="2463800"/>
              <a:ext cx="1031341" cy="74000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A</a:t>
              </a:r>
            </a:p>
          </p:txBody>
        </p:sp>
        <p:sp>
          <p:nvSpPr>
            <p:cNvPr id="62" name="Rectangle 61"/>
            <p:cNvSpPr/>
            <p:nvPr/>
          </p:nvSpPr>
          <p:spPr>
            <a:xfrm>
              <a:off x="3892764" y="3203801"/>
              <a:ext cx="1031341" cy="719445"/>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B</a:t>
              </a:r>
            </a:p>
          </p:txBody>
        </p:sp>
      </p:grpSp>
      <p:grpSp>
        <p:nvGrpSpPr>
          <p:cNvPr id="86" name="Group 85"/>
          <p:cNvGrpSpPr/>
          <p:nvPr/>
        </p:nvGrpSpPr>
        <p:grpSpPr>
          <a:xfrm>
            <a:off x="4172164" y="3631147"/>
            <a:ext cx="1031341" cy="704446"/>
            <a:chOff x="4007064" y="3923247"/>
            <a:chExt cx="1031341" cy="704446"/>
          </a:xfrm>
        </p:grpSpPr>
        <p:sp>
          <p:nvSpPr>
            <p:cNvPr id="63" name="Rectangle 62"/>
            <p:cNvSpPr/>
            <p:nvPr/>
          </p:nvSpPr>
          <p:spPr>
            <a:xfrm>
              <a:off x="4007064" y="3923247"/>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C</a:t>
              </a:r>
            </a:p>
          </p:txBody>
        </p:sp>
        <p:sp>
          <p:nvSpPr>
            <p:cNvPr id="64" name="Rectangle 63"/>
            <p:cNvSpPr/>
            <p:nvPr/>
          </p:nvSpPr>
          <p:spPr>
            <a:xfrm>
              <a:off x="4007064" y="4157168"/>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D</a:t>
              </a:r>
            </a:p>
          </p:txBody>
        </p:sp>
        <p:sp>
          <p:nvSpPr>
            <p:cNvPr id="163" name="Rectangle 162"/>
            <p:cNvSpPr/>
            <p:nvPr/>
          </p:nvSpPr>
          <p:spPr>
            <a:xfrm>
              <a:off x="4007064" y="4393772"/>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E</a:t>
              </a:r>
            </a:p>
          </p:txBody>
        </p:sp>
      </p:grpSp>
      <p:grpSp>
        <p:nvGrpSpPr>
          <p:cNvPr id="201" name="Group 200"/>
          <p:cNvGrpSpPr/>
          <p:nvPr/>
        </p:nvGrpSpPr>
        <p:grpSpPr>
          <a:xfrm>
            <a:off x="5388295" y="2171700"/>
            <a:ext cx="1031341" cy="2163893"/>
            <a:chOff x="5108895" y="2463800"/>
            <a:chExt cx="1031341" cy="2163893"/>
          </a:xfrm>
        </p:grpSpPr>
        <p:sp>
          <p:nvSpPr>
            <p:cNvPr id="116" name="Rectangle 115"/>
            <p:cNvSpPr/>
            <p:nvPr/>
          </p:nvSpPr>
          <p:spPr>
            <a:xfrm>
              <a:off x="5108895" y="2463800"/>
              <a:ext cx="1031341" cy="74000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A</a:t>
              </a:r>
            </a:p>
          </p:txBody>
        </p:sp>
        <p:sp>
          <p:nvSpPr>
            <p:cNvPr id="117" name="Rectangle 116"/>
            <p:cNvSpPr/>
            <p:nvPr/>
          </p:nvSpPr>
          <p:spPr>
            <a:xfrm>
              <a:off x="5108895" y="3203801"/>
              <a:ext cx="1031341" cy="719445"/>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B</a:t>
              </a:r>
            </a:p>
          </p:txBody>
        </p:sp>
        <p:sp>
          <p:nvSpPr>
            <p:cNvPr id="118" name="Rectangle 117"/>
            <p:cNvSpPr/>
            <p:nvPr/>
          </p:nvSpPr>
          <p:spPr>
            <a:xfrm>
              <a:off x="5108895" y="3923247"/>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C</a:t>
              </a:r>
            </a:p>
          </p:txBody>
        </p:sp>
        <p:sp>
          <p:nvSpPr>
            <p:cNvPr id="119" name="Rectangle 118"/>
            <p:cNvSpPr/>
            <p:nvPr/>
          </p:nvSpPr>
          <p:spPr>
            <a:xfrm>
              <a:off x="5108895" y="4157168"/>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D</a:t>
              </a:r>
            </a:p>
          </p:txBody>
        </p:sp>
        <p:sp>
          <p:nvSpPr>
            <p:cNvPr id="174" name="Rectangle 173"/>
            <p:cNvSpPr/>
            <p:nvPr/>
          </p:nvSpPr>
          <p:spPr>
            <a:xfrm>
              <a:off x="5108895" y="4393772"/>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E</a:t>
              </a:r>
            </a:p>
          </p:txBody>
        </p:sp>
      </p:grpSp>
      <p:grpSp>
        <p:nvGrpSpPr>
          <p:cNvPr id="122" name="Group 121"/>
          <p:cNvGrpSpPr/>
          <p:nvPr/>
        </p:nvGrpSpPr>
        <p:grpSpPr>
          <a:xfrm>
            <a:off x="6617127" y="5063372"/>
            <a:ext cx="1031341" cy="697223"/>
            <a:chOff x="6617127" y="5063372"/>
            <a:chExt cx="1031341" cy="697223"/>
          </a:xfrm>
        </p:grpSpPr>
        <p:sp>
          <p:nvSpPr>
            <p:cNvPr id="144" name="Rectangle 143"/>
            <p:cNvSpPr/>
            <p:nvPr/>
          </p:nvSpPr>
          <p:spPr>
            <a:xfrm>
              <a:off x="6617127" y="5063372"/>
              <a:ext cx="1031341" cy="34537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G</a:t>
              </a:r>
            </a:p>
          </p:txBody>
        </p:sp>
        <p:sp>
          <p:nvSpPr>
            <p:cNvPr id="190" name="Rectangle 189"/>
            <p:cNvSpPr/>
            <p:nvPr/>
          </p:nvSpPr>
          <p:spPr>
            <a:xfrm>
              <a:off x="6617127" y="5415224"/>
              <a:ext cx="1031341" cy="34537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H</a:t>
              </a:r>
            </a:p>
          </p:txBody>
        </p:sp>
      </p:grpSp>
      <p:sp>
        <p:nvSpPr>
          <p:cNvPr id="192" name="Rectangle 191"/>
          <p:cNvSpPr/>
          <p:nvPr/>
        </p:nvSpPr>
        <p:spPr>
          <a:xfrm>
            <a:off x="5388295" y="4336704"/>
            <a:ext cx="1031341" cy="719445"/>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F</a:t>
            </a:r>
          </a:p>
        </p:txBody>
      </p:sp>
      <p:grpSp>
        <p:nvGrpSpPr>
          <p:cNvPr id="202" name="Group 201"/>
          <p:cNvGrpSpPr/>
          <p:nvPr/>
        </p:nvGrpSpPr>
        <p:grpSpPr>
          <a:xfrm>
            <a:off x="6617127" y="2171700"/>
            <a:ext cx="1031341" cy="2884449"/>
            <a:chOff x="6337727" y="2463800"/>
            <a:chExt cx="1031341" cy="2884449"/>
          </a:xfrm>
        </p:grpSpPr>
        <p:sp>
          <p:nvSpPr>
            <p:cNvPr id="140" name="Rectangle 139"/>
            <p:cNvSpPr/>
            <p:nvPr/>
          </p:nvSpPr>
          <p:spPr>
            <a:xfrm>
              <a:off x="6337727" y="2463800"/>
              <a:ext cx="1031341" cy="74000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A</a:t>
              </a:r>
            </a:p>
          </p:txBody>
        </p:sp>
        <p:sp>
          <p:nvSpPr>
            <p:cNvPr id="141" name="Rectangle 140"/>
            <p:cNvSpPr/>
            <p:nvPr/>
          </p:nvSpPr>
          <p:spPr>
            <a:xfrm>
              <a:off x="6337727" y="3203801"/>
              <a:ext cx="1031341" cy="719445"/>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B</a:t>
              </a:r>
            </a:p>
          </p:txBody>
        </p:sp>
        <p:sp>
          <p:nvSpPr>
            <p:cNvPr id="142" name="Rectangle 141"/>
            <p:cNvSpPr/>
            <p:nvPr/>
          </p:nvSpPr>
          <p:spPr>
            <a:xfrm>
              <a:off x="6337727" y="3923247"/>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C</a:t>
              </a:r>
            </a:p>
          </p:txBody>
        </p:sp>
        <p:sp>
          <p:nvSpPr>
            <p:cNvPr id="143" name="Rectangle 142"/>
            <p:cNvSpPr/>
            <p:nvPr/>
          </p:nvSpPr>
          <p:spPr>
            <a:xfrm>
              <a:off x="6337727" y="4157168"/>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D</a:t>
              </a:r>
            </a:p>
          </p:txBody>
        </p:sp>
        <p:sp>
          <p:nvSpPr>
            <p:cNvPr id="175" name="Rectangle 174"/>
            <p:cNvSpPr/>
            <p:nvPr/>
          </p:nvSpPr>
          <p:spPr>
            <a:xfrm>
              <a:off x="6337727" y="4393772"/>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E</a:t>
              </a:r>
            </a:p>
          </p:txBody>
        </p:sp>
        <p:sp>
          <p:nvSpPr>
            <p:cNvPr id="193" name="Rectangle 192"/>
            <p:cNvSpPr/>
            <p:nvPr/>
          </p:nvSpPr>
          <p:spPr>
            <a:xfrm>
              <a:off x="6337727" y="4628804"/>
              <a:ext cx="1031341" cy="719445"/>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F</a:t>
              </a:r>
            </a:p>
          </p:txBody>
        </p:sp>
      </p:grpSp>
      <p:grpSp>
        <p:nvGrpSpPr>
          <p:cNvPr id="203" name="Group 202"/>
          <p:cNvGrpSpPr/>
          <p:nvPr/>
        </p:nvGrpSpPr>
        <p:grpSpPr>
          <a:xfrm>
            <a:off x="7845959" y="2171700"/>
            <a:ext cx="1031341" cy="3588895"/>
            <a:chOff x="7566559" y="2463800"/>
            <a:chExt cx="1031341" cy="3588895"/>
          </a:xfrm>
        </p:grpSpPr>
        <p:sp>
          <p:nvSpPr>
            <p:cNvPr id="164" name="Rectangle 163"/>
            <p:cNvSpPr/>
            <p:nvPr/>
          </p:nvSpPr>
          <p:spPr>
            <a:xfrm>
              <a:off x="7566559" y="2463800"/>
              <a:ext cx="1031341" cy="74000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A</a:t>
              </a:r>
            </a:p>
          </p:txBody>
        </p:sp>
        <p:sp>
          <p:nvSpPr>
            <p:cNvPr id="165" name="Rectangle 164"/>
            <p:cNvSpPr/>
            <p:nvPr/>
          </p:nvSpPr>
          <p:spPr>
            <a:xfrm>
              <a:off x="7566559" y="3203801"/>
              <a:ext cx="1031341" cy="719445"/>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B</a:t>
              </a:r>
            </a:p>
          </p:txBody>
        </p:sp>
        <p:sp>
          <p:nvSpPr>
            <p:cNvPr id="168" name="Rectangle 167"/>
            <p:cNvSpPr/>
            <p:nvPr/>
          </p:nvSpPr>
          <p:spPr>
            <a:xfrm>
              <a:off x="7566559" y="5355472"/>
              <a:ext cx="1031341" cy="34537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G</a:t>
              </a:r>
            </a:p>
          </p:txBody>
        </p:sp>
        <p:sp>
          <p:nvSpPr>
            <p:cNvPr id="166" name="Rectangle 165"/>
            <p:cNvSpPr/>
            <p:nvPr/>
          </p:nvSpPr>
          <p:spPr>
            <a:xfrm>
              <a:off x="7566559" y="3923247"/>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C</a:t>
              </a:r>
            </a:p>
          </p:txBody>
        </p:sp>
        <p:sp>
          <p:nvSpPr>
            <p:cNvPr id="167" name="Rectangle 166"/>
            <p:cNvSpPr/>
            <p:nvPr/>
          </p:nvSpPr>
          <p:spPr>
            <a:xfrm>
              <a:off x="7566559" y="4157168"/>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D</a:t>
              </a:r>
            </a:p>
          </p:txBody>
        </p:sp>
        <p:sp>
          <p:nvSpPr>
            <p:cNvPr id="186" name="Rectangle 185"/>
            <p:cNvSpPr/>
            <p:nvPr/>
          </p:nvSpPr>
          <p:spPr>
            <a:xfrm>
              <a:off x="7566559" y="4393772"/>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E</a:t>
              </a:r>
            </a:p>
          </p:txBody>
        </p:sp>
        <p:sp>
          <p:nvSpPr>
            <p:cNvPr id="191" name="Rectangle 190"/>
            <p:cNvSpPr/>
            <p:nvPr/>
          </p:nvSpPr>
          <p:spPr>
            <a:xfrm>
              <a:off x="7566559" y="5707324"/>
              <a:ext cx="1031341" cy="34537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H</a:t>
              </a:r>
            </a:p>
          </p:txBody>
        </p:sp>
        <p:sp>
          <p:nvSpPr>
            <p:cNvPr id="194" name="Rectangle 193"/>
            <p:cNvSpPr/>
            <p:nvPr/>
          </p:nvSpPr>
          <p:spPr>
            <a:xfrm>
              <a:off x="7566559" y="4628804"/>
              <a:ext cx="1031341" cy="719445"/>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F</a:t>
              </a:r>
            </a:p>
          </p:txBody>
        </p:sp>
      </p:grpSp>
      <p:grpSp>
        <p:nvGrpSpPr>
          <p:cNvPr id="123" name="Group 122"/>
          <p:cNvGrpSpPr/>
          <p:nvPr/>
        </p:nvGrpSpPr>
        <p:grpSpPr>
          <a:xfrm>
            <a:off x="7845959" y="5759854"/>
            <a:ext cx="1031341" cy="704446"/>
            <a:chOff x="7845959" y="5759854"/>
            <a:chExt cx="1031341" cy="704446"/>
          </a:xfrm>
        </p:grpSpPr>
        <p:sp>
          <p:nvSpPr>
            <p:cNvPr id="195" name="Rectangle 194"/>
            <p:cNvSpPr/>
            <p:nvPr/>
          </p:nvSpPr>
          <p:spPr>
            <a:xfrm>
              <a:off x="7845959" y="5759854"/>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I</a:t>
              </a:r>
            </a:p>
          </p:txBody>
        </p:sp>
        <p:sp>
          <p:nvSpPr>
            <p:cNvPr id="196" name="Rectangle 195"/>
            <p:cNvSpPr/>
            <p:nvPr/>
          </p:nvSpPr>
          <p:spPr>
            <a:xfrm>
              <a:off x="7845959" y="5993775"/>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J</a:t>
              </a:r>
            </a:p>
          </p:txBody>
        </p:sp>
        <p:sp>
          <p:nvSpPr>
            <p:cNvPr id="198" name="Rectangle 197"/>
            <p:cNvSpPr/>
            <p:nvPr/>
          </p:nvSpPr>
          <p:spPr>
            <a:xfrm>
              <a:off x="7845959" y="6230379"/>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K</a:t>
              </a:r>
            </a:p>
          </p:txBody>
        </p:sp>
      </p:grpSp>
      <p:sp>
        <p:nvSpPr>
          <p:cNvPr id="66" name="Rectangle 65"/>
          <p:cNvSpPr/>
          <p:nvPr/>
        </p:nvSpPr>
        <p:spPr>
          <a:xfrm>
            <a:off x="381000" y="2184400"/>
            <a:ext cx="1031341" cy="740001"/>
          </a:xfrm>
          <a:prstGeom prst="rect">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A</a:t>
            </a:r>
          </a:p>
        </p:txBody>
      </p:sp>
      <p:sp>
        <p:nvSpPr>
          <p:cNvPr id="68" name="Rectangle 67"/>
          <p:cNvSpPr/>
          <p:nvPr/>
        </p:nvSpPr>
        <p:spPr>
          <a:xfrm>
            <a:off x="381000" y="2924401"/>
            <a:ext cx="1031341" cy="719445"/>
          </a:xfrm>
          <a:prstGeom prst="rect">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B</a:t>
            </a:r>
          </a:p>
        </p:txBody>
      </p:sp>
      <p:grpSp>
        <p:nvGrpSpPr>
          <p:cNvPr id="83" name="Group 82"/>
          <p:cNvGrpSpPr/>
          <p:nvPr/>
        </p:nvGrpSpPr>
        <p:grpSpPr>
          <a:xfrm>
            <a:off x="381000" y="3643847"/>
            <a:ext cx="1031341" cy="704446"/>
            <a:chOff x="63500" y="3935947"/>
            <a:chExt cx="1031341" cy="704446"/>
          </a:xfrm>
          <a:effectLst/>
        </p:grpSpPr>
        <p:sp>
          <p:nvSpPr>
            <p:cNvPr id="71" name="Rectangle 70"/>
            <p:cNvSpPr/>
            <p:nvPr/>
          </p:nvSpPr>
          <p:spPr>
            <a:xfrm>
              <a:off x="63500" y="3935947"/>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C</a:t>
              </a:r>
            </a:p>
          </p:txBody>
        </p:sp>
        <p:sp>
          <p:nvSpPr>
            <p:cNvPr id="72" name="Rectangle 71"/>
            <p:cNvSpPr/>
            <p:nvPr/>
          </p:nvSpPr>
          <p:spPr>
            <a:xfrm>
              <a:off x="63500" y="4169868"/>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D</a:t>
              </a:r>
            </a:p>
          </p:txBody>
        </p:sp>
        <p:sp>
          <p:nvSpPr>
            <p:cNvPr id="73" name="Rectangle 72"/>
            <p:cNvSpPr/>
            <p:nvPr/>
          </p:nvSpPr>
          <p:spPr>
            <a:xfrm>
              <a:off x="63500" y="4406472"/>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E</a:t>
              </a:r>
            </a:p>
          </p:txBody>
        </p:sp>
      </p:grpSp>
      <p:grpSp>
        <p:nvGrpSpPr>
          <p:cNvPr id="84" name="Group 83"/>
          <p:cNvGrpSpPr/>
          <p:nvPr/>
        </p:nvGrpSpPr>
        <p:grpSpPr>
          <a:xfrm>
            <a:off x="381000" y="5076072"/>
            <a:ext cx="1031341" cy="697223"/>
            <a:chOff x="63500" y="5368172"/>
            <a:chExt cx="1031341" cy="697223"/>
          </a:xfrm>
          <a:effectLst/>
        </p:grpSpPr>
        <p:sp>
          <p:nvSpPr>
            <p:cNvPr id="69" name="Rectangle 68"/>
            <p:cNvSpPr/>
            <p:nvPr/>
          </p:nvSpPr>
          <p:spPr>
            <a:xfrm>
              <a:off x="63500" y="5368172"/>
              <a:ext cx="1031341" cy="34537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G</a:t>
              </a:r>
            </a:p>
          </p:txBody>
        </p:sp>
        <p:sp>
          <p:nvSpPr>
            <p:cNvPr id="75" name="Rectangle 74"/>
            <p:cNvSpPr/>
            <p:nvPr/>
          </p:nvSpPr>
          <p:spPr>
            <a:xfrm>
              <a:off x="63500" y="5720024"/>
              <a:ext cx="1031341" cy="34537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H</a:t>
              </a:r>
            </a:p>
          </p:txBody>
        </p:sp>
      </p:grpSp>
      <p:sp>
        <p:nvSpPr>
          <p:cNvPr id="76" name="Rectangle 75"/>
          <p:cNvSpPr/>
          <p:nvPr/>
        </p:nvSpPr>
        <p:spPr>
          <a:xfrm>
            <a:off x="381000" y="4349404"/>
            <a:ext cx="1031341" cy="719445"/>
          </a:xfrm>
          <a:prstGeom prst="rect">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a:latin typeface="Gill Sans"/>
                <a:cs typeface="Gill Sans"/>
              </a:rPr>
              <a:t>Feature F</a:t>
            </a:r>
          </a:p>
        </p:txBody>
      </p:sp>
      <p:grpSp>
        <p:nvGrpSpPr>
          <p:cNvPr id="85" name="Group 84"/>
          <p:cNvGrpSpPr/>
          <p:nvPr/>
        </p:nvGrpSpPr>
        <p:grpSpPr>
          <a:xfrm>
            <a:off x="381000" y="5772554"/>
            <a:ext cx="1031341" cy="704446"/>
            <a:chOff x="63500" y="6064654"/>
            <a:chExt cx="1031341" cy="704446"/>
          </a:xfrm>
          <a:effectLst/>
        </p:grpSpPr>
        <p:sp>
          <p:nvSpPr>
            <p:cNvPr id="78" name="Rectangle 77"/>
            <p:cNvSpPr/>
            <p:nvPr/>
          </p:nvSpPr>
          <p:spPr>
            <a:xfrm>
              <a:off x="63500" y="6064654"/>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I</a:t>
              </a:r>
            </a:p>
          </p:txBody>
        </p:sp>
        <p:sp>
          <p:nvSpPr>
            <p:cNvPr id="79" name="Rectangle 78"/>
            <p:cNvSpPr/>
            <p:nvPr/>
          </p:nvSpPr>
          <p:spPr>
            <a:xfrm>
              <a:off x="63500" y="6298575"/>
              <a:ext cx="1031341" cy="233921"/>
            </a:xfrm>
            <a:prstGeom prst="rect">
              <a:avLst/>
            </a:prstGeom>
            <a:solidFill>
              <a:schemeClr val="tx1"/>
            </a:solidFill>
            <a:ln w="12700">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J</a:t>
              </a:r>
            </a:p>
          </p:txBody>
        </p:sp>
        <p:sp>
          <p:nvSpPr>
            <p:cNvPr id="81" name="Rectangle 80"/>
            <p:cNvSpPr/>
            <p:nvPr/>
          </p:nvSpPr>
          <p:spPr>
            <a:xfrm>
              <a:off x="63500" y="6535179"/>
              <a:ext cx="1031341" cy="233921"/>
            </a:xfrm>
            <a:prstGeom prst="rect">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lnSpc>
                  <a:spcPts val="1000"/>
                </a:lnSpc>
              </a:pPr>
              <a:r>
                <a:rPr lang="en-US" sz="1200">
                  <a:latin typeface="Gill Sans"/>
                  <a:cs typeface="Gill Sans"/>
                </a:rPr>
                <a:t>Feature K</a:t>
              </a:r>
            </a:p>
          </p:txBody>
        </p:sp>
      </p:grpSp>
      <p:sp>
        <p:nvSpPr>
          <p:cNvPr id="115" name="TextBox 114"/>
          <p:cNvSpPr txBox="1"/>
          <p:nvPr/>
        </p:nvSpPr>
        <p:spPr>
          <a:xfrm>
            <a:off x="-58983" y="6489700"/>
            <a:ext cx="1877437" cy="400110"/>
          </a:xfrm>
          <a:prstGeom prst="rect">
            <a:avLst/>
          </a:prstGeom>
          <a:noFill/>
        </p:spPr>
        <p:txBody>
          <a:bodyPr wrap="none" rtlCol="0">
            <a:spAutoFit/>
          </a:bodyPr>
          <a:lstStyle/>
          <a:p>
            <a:pPr algn="ctr"/>
            <a:r>
              <a:rPr lang="en-US" sz="2000">
                <a:solidFill>
                  <a:schemeClr val="bg1"/>
                </a:solidFill>
                <a:latin typeface="Gill Sans"/>
                <a:cs typeface="Gill Sans"/>
              </a:rPr>
              <a:t>Product Backlog</a:t>
            </a:r>
            <a:endParaRPr lang="en-US" sz="200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0"/>
                                  </p:iterate>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48"/>
                                        </p:tgtEl>
                                        <p:attrNameLst>
                                          <p:attrName>style.visibility</p:attrName>
                                        </p:attrNameLst>
                                      </p:cBhvr>
                                      <p:to>
                                        <p:strVal val="visible"/>
                                      </p:to>
                                    </p:set>
                                    <p:animEffect transition="in" filter="wipe(left)">
                                      <p:cBhvr>
                                        <p:cTn id="39" dur="1000"/>
                                        <p:tgtEl>
                                          <p:spTgt spid="14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1"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up)">
                                      <p:cBhvr>
                                        <p:cTn id="44" dur="500"/>
                                        <p:tgtEl>
                                          <p:spTgt spid="42"/>
                                        </p:tgtEl>
                                      </p:cBhvr>
                                    </p:animEffect>
                                  </p:childTnLst>
                                </p:cTn>
                              </p:par>
                              <p:par>
                                <p:cTn id="45" presetID="22" presetClass="exit" presetSubtype="1" fill="hold" grpId="1" nodeType="withEffect">
                                  <p:stCondLst>
                                    <p:cond delay="0"/>
                                  </p:stCondLst>
                                  <p:iterate type="lt">
                                    <p:tmPct val="0"/>
                                  </p:iterate>
                                  <p:childTnLst>
                                    <p:animEffect transition="out" filter="wipe(up)">
                                      <p:cBhvr>
                                        <p:cTn id="46" dur="500"/>
                                        <p:tgtEl>
                                          <p:spTgt spid="66"/>
                                        </p:tgtEl>
                                      </p:cBhvr>
                                    </p:animEffect>
                                    <p:set>
                                      <p:cBhvr>
                                        <p:cTn id="47" dur="1" fill="hold">
                                          <p:stCondLst>
                                            <p:cond delay="499"/>
                                          </p:stCondLst>
                                        </p:cTn>
                                        <p:tgtEl>
                                          <p:spTgt spid="6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9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9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1"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up)">
                                      <p:cBhvr>
                                        <p:cTn id="64" dur="500"/>
                                        <p:tgtEl>
                                          <p:spTgt spid="45"/>
                                        </p:tgtEl>
                                      </p:cBhvr>
                                    </p:animEffect>
                                  </p:childTnLst>
                                </p:cTn>
                              </p:par>
                              <p:par>
                                <p:cTn id="65" presetID="22" presetClass="exit" presetSubtype="1" fill="hold" grpId="2" nodeType="withEffect">
                                  <p:stCondLst>
                                    <p:cond delay="0"/>
                                  </p:stCondLst>
                                  <p:childTnLst>
                                    <p:animEffect transition="out" filter="wipe(up)">
                                      <p:cBhvr>
                                        <p:cTn id="66" dur="500"/>
                                        <p:tgtEl>
                                          <p:spTgt spid="68"/>
                                        </p:tgtEl>
                                      </p:cBhvr>
                                    </p:animEffect>
                                    <p:set>
                                      <p:cBhvr>
                                        <p:cTn id="67" dur="1" fill="hold">
                                          <p:stCondLst>
                                            <p:cond delay="499"/>
                                          </p:stCondLst>
                                        </p:cTn>
                                        <p:tgtEl>
                                          <p:spTgt spid="6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2" nodeType="clickEffect">
                                  <p:stCondLst>
                                    <p:cond delay="0"/>
                                  </p:stCondLst>
                                  <p:childTnLst>
                                    <p:set>
                                      <p:cBhvr>
                                        <p:cTn id="71" dur="1" fill="hold">
                                          <p:stCondLst>
                                            <p:cond delay="0"/>
                                          </p:stCondLst>
                                        </p:cTn>
                                        <p:tgtEl>
                                          <p:spTgt spid="19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3" nodeType="clickEffect">
                                  <p:stCondLst>
                                    <p:cond delay="0"/>
                                  </p:stCondLst>
                                  <p:childTnLst>
                                    <p:set>
                                      <p:cBhvr>
                                        <p:cTn id="75" dur="1" fill="hold">
                                          <p:stCondLst>
                                            <p:cond delay="0"/>
                                          </p:stCondLst>
                                        </p:cTn>
                                        <p:tgtEl>
                                          <p:spTgt spid="19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0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86"/>
                                        </p:tgtEl>
                                        <p:attrNameLst>
                                          <p:attrName>style.visibility</p:attrName>
                                        </p:attrNameLst>
                                      </p:cBhvr>
                                      <p:to>
                                        <p:strVal val="visible"/>
                                      </p:to>
                                    </p:set>
                                    <p:animEffect transition="in" filter="wipe(up)">
                                      <p:cBhvr>
                                        <p:cTn id="84" dur="500"/>
                                        <p:tgtEl>
                                          <p:spTgt spid="86"/>
                                        </p:tgtEl>
                                      </p:cBhvr>
                                    </p:animEffect>
                                  </p:childTnLst>
                                </p:cTn>
                              </p:par>
                              <p:par>
                                <p:cTn id="85" presetID="22" presetClass="exit" presetSubtype="1" fill="hold" nodeType="withEffect">
                                  <p:stCondLst>
                                    <p:cond delay="0"/>
                                  </p:stCondLst>
                                  <p:childTnLst>
                                    <p:animEffect transition="out" filter="wipe(up)">
                                      <p:cBhvr>
                                        <p:cTn id="86" dur="500"/>
                                        <p:tgtEl>
                                          <p:spTgt spid="83"/>
                                        </p:tgtEl>
                                      </p:cBhvr>
                                    </p:animEffect>
                                    <p:set>
                                      <p:cBhvr>
                                        <p:cTn id="87" dur="1" fill="hold">
                                          <p:stCondLst>
                                            <p:cond delay="499"/>
                                          </p:stCondLst>
                                        </p:cTn>
                                        <p:tgtEl>
                                          <p:spTgt spid="8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5" nodeType="clickEffect">
                                  <p:stCondLst>
                                    <p:cond delay="0"/>
                                  </p:stCondLst>
                                  <p:childTnLst>
                                    <p:set>
                                      <p:cBhvr>
                                        <p:cTn id="91" dur="1" fill="hold">
                                          <p:stCondLst>
                                            <p:cond delay="0"/>
                                          </p:stCondLst>
                                        </p:cTn>
                                        <p:tgtEl>
                                          <p:spTgt spid="19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6" nodeType="clickEffect">
                                  <p:stCondLst>
                                    <p:cond delay="0"/>
                                  </p:stCondLst>
                                  <p:childTnLst>
                                    <p:set>
                                      <p:cBhvr>
                                        <p:cTn id="95" dur="1" fill="hold">
                                          <p:stCondLst>
                                            <p:cond delay="0"/>
                                          </p:stCondLst>
                                        </p:cTn>
                                        <p:tgtEl>
                                          <p:spTgt spid="197"/>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0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192"/>
                                        </p:tgtEl>
                                        <p:attrNameLst>
                                          <p:attrName>style.visibility</p:attrName>
                                        </p:attrNameLst>
                                      </p:cBhvr>
                                      <p:to>
                                        <p:strVal val="visible"/>
                                      </p:to>
                                    </p:set>
                                    <p:animEffect transition="in" filter="wipe(up)">
                                      <p:cBhvr>
                                        <p:cTn id="104" dur="500"/>
                                        <p:tgtEl>
                                          <p:spTgt spid="192"/>
                                        </p:tgtEl>
                                      </p:cBhvr>
                                    </p:animEffect>
                                  </p:childTnLst>
                                </p:cTn>
                              </p:par>
                              <p:par>
                                <p:cTn id="105" presetID="22" presetClass="exit" presetSubtype="1" fill="hold" grpId="1" nodeType="withEffect">
                                  <p:stCondLst>
                                    <p:cond delay="0"/>
                                  </p:stCondLst>
                                  <p:childTnLst>
                                    <p:animEffect transition="out" filter="wipe(up)">
                                      <p:cBhvr>
                                        <p:cTn id="106" dur="500"/>
                                        <p:tgtEl>
                                          <p:spTgt spid="76"/>
                                        </p:tgtEl>
                                      </p:cBhvr>
                                    </p:animEffect>
                                    <p:set>
                                      <p:cBhvr>
                                        <p:cTn id="107" dur="1" fill="hold">
                                          <p:stCondLst>
                                            <p:cond delay="499"/>
                                          </p:stCondLst>
                                        </p:cTn>
                                        <p:tgtEl>
                                          <p:spTgt spid="7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9" nodeType="clickEffect">
                                  <p:stCondLst>
                                    <p:cond delay="0"/>
                                  </p:stCondLst>
                                  <p:childTnLst>
                                    <p:set>
                                      <p:cBhvr>
                                        <p:cTn id="111" dur="1" fill="hold">
                                          <p:stCondLst>
                                            <p:cond delay="0"/>
                                          </p:stCondLst>
                                        </p:cTn>
                                        <p:tgtEl>
                                          <p:spTgt spid="19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0" nodeType="clickEffect">
                                  <p:stCondLst>
                                    <p:cond delay="0"/>
                                  </p:stCondLst>
                                  <p:childTnLst>
                                    <p:set>
                                      <p:cBhvr>
                                        <p:cTn id="115" dur="1" fill="hold">
                                          <p:stCondLst>
                                            <p:cond delay="0"/>
                                          </p:stCondLst>
                                        </p:cTn>
                                        <p:tgtEl>
                                          <p:spTgt spid="197"/>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202"/>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122"/>
                                        </p:tgtEl>
                                        <p:attrNameLst>
                                          <p:attrName>style.visibility</p:attrName>
                                        </p:attrNameLst>
                                      </p:cBhvr>
                                      <p:to>
                                        <p:strVal val="visible"/>
                                      </p:to>
                                    </p:set>
                                    <p:animEffect transition="in" filter="wipe(up)">
                                      <p:cBhvr>
                                        <p:cTn id="124" dur="500"/>
                                        <p:tgtEl>
                                          <p:spTgt spid="122"/>
                                        </p:tgtEl>
                                      </p:cBhvr>
                                    </p:animEffect>
                                  </p:childTnLst>
                                </p:cTn>
                              </p:par>
                              <p:par>
                                <p:cTn id="125" presetID="22" presetClass="exit" presetSubtype="1" fill="hold" nodeType="withEffect">
                                  <p:stCondLst>
                                    <p:cond delay="0"/>
                                  </p:stCondLst>
                                  <p:childTnLst>
                                    <p:animEffect transition="out" filter="wipe(up)">
                                      <p:cBhvr>
                                        <p:cTn id="126" dur="500"/>
                                        <p:tgtEl>
                                          <p:spTgt spid="84"/>
                                        </p:tgtEl>
                                      </p:cBhvr>
                                    </p:animEffect>
                                    <p:set>
                                      <p:cBhvr>
                                        <p:cTn id="127" dur="1" fill="hold">
                                          <p:stCondLst>
                                            <p:cond delay="499"/>
                                          </p:stCondLst>
                                        </p:cTn>
                                        <p:tgtEl>
                                          <p:spTgt spid="8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7" nodeType="clickEffect">
                                  <p:stCondLst>
                                    <p:cond delay="0"/>
                                  </p:stCondLst>
                                  <p:childTnLst>
                                    <p:set>
                                      <p:cBhvr>
                                        <p:cTn id="131" dur="1" fill="hold">
                                          <p:stCondLst>
                                            <p:cond delay="0"/>
                                          </p:stCondLst>
                                        </p:cTn>
                                        <p:tgtEl>
                                          <p:spTgt spid="19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8" nodeType="clickEffect">
                                  <p:stCondLst>
                                    <p:cond delay="0"/>
                                  </p:stCondLst>
                                  <p:childTnLst>
                                    <p:set>
                                      <p:cBhvr>
                                        <p:cTn id="135" dur="1" fill="hold">
                                          <p:stCondLst>
                                            <p:cond delay="0"/>
                                          </p:stCondLst>
                                        </p:cTn>
                                        <p:tgtEl>
                                          <p:spTgt spid="197"/>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203"/>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nodeType="click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up)">
                                      <p:cBhvr>
                                        <p:cTn id="144" dur="500"/>
                                        <p:tgtEl>
                                          <p:spTgt spid="123"/>
                                        </p:tgtEl>
                                      </p:cBhvr>
                                    </p:animEffect>
                                  </p:childTnLst>
                                </p:cTn>
                              </p:par>
                              <p:par>
                                <p:cTn id="145" presetID="22" presetClass="exit" presetSubtype="1" fill="hold" nodeType="withEffect">
                                  <p:stCondLst>
                                    <p:cond delay="0"/>
                                  </p:stCondLst>
                                  <p:childTnLst>
                                    <p:animEffect transition="out" filter="wipe(up)">
                                      <p:cBhvr>
                                        <p:cTn id="146" dur="500"/>
                                        <p:tgtEl>
                                          <p:spTgt spid="85"/>
                                        </p:tgtEl>
                                      </p:cBhvr>
                                    </p:animEffect>
                                    <p:set>
                                      <p:cBhvr>
                                        <p:cTn id="147" dur="1" fill="hold">
                                          <p:stCondLst>
                                            <p:cond delay="499"/>
                                          </p:stCondLst>
                                        </p:cTn>
                                        <p:tgtEl>
                                          <p:spTgt spid="85"/>
                                        </p:tgtEl>
                                        <p:attrNameLst>
                                          <p:attrName>style.visibility</p:attrName>
                                        </p:attrNameLst>
                                      </p:cBhvr>
                                      <p:to>
                                        <p:strVal val="hidden"/>
                                      </p:to>
                                    </p:set>
                                  </p:childTnLst>
                                </p:cTn>
                              </p:par>
                            </p:childTnLst>
                          </p:cTn>
                        </p:par>
                        <p:par>
                          <p:cTn id="148" fill="hold">
                            <p:stCondLst>
                              <p:cond delay="500"/>
                            </p:stCondLst>
                            <p:childTnLst>
                              <p:par>
                                <p:cTn id="149" presetID="1" presetClass="exit" presetSubtype="0" fill="hold" nodeType="afterEffect">
                                  <p:stCondLst>
                                    <p:cond delay="0"/>
                                  </p:stCondLst>
                                  <p:childTnLst>
                                    <p:set>
                                      <p:cBhvr>
                                        <p:cTn id="150" dur="1" fill="hold">
                                          <p:stCondLst>
                                            <p:cond delay="0"/>
                                          </p:stCondLst>
                                        </p:cTn>
                                        <p:tgtEl>
                                          <p:spTgt spid="12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11" nodeType="clickEffect">
                                  <p:stCondLst>
                                    <p:cond delay="0"/>
                                  </p:stCondLst>
                                  <p:childTnLst>
                                    <p:set>
                                      <p:cBhvr>
                                        <p:cTn id="154" dur="1" fill="hold">
                                          <p:stCondLst>
                                            <p:cond delay="0"/>
                                          </p:stCondLst>
                                        </p:cTn>
                                        <p:tgtEl>
                                          <p:spTgt spid="19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2" nodeType="clickEffect">
                                  <p:stCondLst>
                                    <p:cond delay="0"/>
                                  </p:stCondLst>
                                  <p:childTnLst>
                                    <p:set>
                                      <p:cBhvr>
                                        <p:cTn id="158" dur="1" fill="hold">
                                          <p:stCondLst>
                                            <p:cond delay="0"/>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P spid="197" grpId="1"/>
      <p:bldP spid="197" grpId="2"/>
      <p:bldP spid="197" grpId="3"/>
      <p:bldP spid="197" grpId="5"/>
      <p:bldP spid="197" grpId="6"/>
      <p:bldP spid="197" grpId="7"/>
      <p:bldP spid="197" grpId="8"/>
      <p:bldP spid="197" grpId="9"/>
      <p:bldP spid="197" grpId="10"/>
      <p:bldP spid="197" grpId="11"/>
      <p:bldP spid="197" grpId="12"/>
      <p:bldP spid="42" grpId="1" animBg="1"/>
      <p:bldP spid="44" grpId="0" animBg="1"/>
      <p:bldP spid="45" grpId="1" animBg="1"/>
      <p:bldP spid="192" grpId="0" animBg="1"/>
      <p:bldP spid="66" grpId="0" animBg="1"/>
      <p:bldP spid="66" grpId="1" animBg="1"/>
      <p:bldP spid="68" grpId="0" animBg="1"/>
      <p:bldP spid="68" grpId="2" animBg="1"/>
      <p:bldP spid="76" grpId="0" animBg="1"/>
      <p:bldP spid="76" grpId="1" animBg="1"/>
      <p:bldP spid="115" grpId="0"/>
    </p:bld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en-US">
                <a:ea typeface="ＭＳ Ｐゴシック" pitchFamily="-110" charset="-128"/>
              </a:rPr>
              <a:t>Distributed Team</a:t>
            </a:r>
          </a:p>
        </p:txBody>
      </p:sp>
      <p:sp>
        <p:nvSpPr>
          <p:cNvPr id="1201155" name="Rectangle 3"/>
          <p:cNvSpPr>
            <a:spLocks noGrp="1" noChangeArrowheads="1"/>
          </p:cNvSpPr>
          <p:nvPr>
            <p:ph idx="1"/>
          </p:nvPr>
        </p:nvSpPr>
        <p:spPr>
          <a:xfrm>
            <a:off x="762000" y="1308100"/>
            <a:ext cx="8204200" cy="3276600"/>
          </a:xfrm>
        </p:spPr>
        <p:txBody>
          <a:bodyPr/>
          <a:lstStyle/>
          <a:p>
            <a:pPr eaLnBrk="1" hangingPunct="1">
              <a:lnSpc>
                <a:spcPct val="90000"/>
              </a:lnSpc>
              <a:spcBef>
                <a:spcPts val="500"/>
              </a:spcBef>
            </a:pPr>
            <a:r>
              <a:rPr lang="en-US" sz="2800">
                <a:ea typeface="ＭＳ Ｐゴシック" pitchFamily="-110" charset="-128"/>
              </a:rPr>
              <a:t>Team split between two locations </a:t>
            </a:r>
          </a:p>
          <a:p>
            <a:pPr lvl="1" eaLnBrk="1" hangingPunct="1">
              <a:lnSpc>
                <a:spcPct val="90000"/>
              </a:lnSpc>
              <a:spcBef>
                <a:spcPts val="500"/>
              </a:spcBef>
            </a:pPr>
            <a:r>
              <a:rPr lang="en-US" sz="2400">
                <a:ea typeface="ＭＳ Ｐゴシック" pitchFamily="-110" charset="-128"/>
              </a:rPr>
              <a:t>4 team-members in India, 4 team-members in Europe</a:t>
            </a:r>
          </a:p>
          <a:p>
            <a:pPr eaLnBrk="1" hangingPunct="1">
              <a:lnSpc>
                <a:spcPct val="90000"/>
              </a:lnSpc>
              <a:spcBef>
                <a:spcPts val="500"/>
              </a:spcBef>
            </a:pPr>
            <a:r>
              <a:rPr lang="en-US" sz="2800">
                <a:ea typeface="ＭＳ Ｐゴシック" pitchFamily="-110" charset="-128"/>
              </a:rPr>
              <a:t>To be effective, true team formation must take place</a:t>
            </a:r>
          </a:p>
          <a:p>
            <a:pPr lvl="1" eaLnBrk="1" hangingPunct="1">
              <a:lnSpc>
                <a:spcPct val="90000"/>
              </a:lnSpc>
              <a:spcBef>
                <a:spcPts val="500"/>
              </a:spcBef>
            </a:pPr>
            <a:r>
              <a:rPr lang="en-US" sz="2400">
                <a:ea typeface="ＭＳ Ｐゴシック" pitchFamily="-110" charset="-128"/>
              </a:rPr>
              <a:t>Realistically, this means colocation for a minimum of 1-2 Sprints, plus ongoing “ambassadorship”</a:t>
            </a:r>
          </a:p>
          <a:p>
            <a:pPr lvl="1">
              <a:lnSpc>
                <a:spcPct val="90000"/>
              </a:lnSpc>
              <a:spcBef>
                <a:spcPts val="500"/>
              </a:spcBef>
            </a:pPr>
            <a:r>
              <a:rPr lang="en-US" sz="2400">
                <a:ea typeface="ＭＳ Ｐゴシック" pitchFamily="-110" charset="-128"/>
              </a:rPr>
              <a:t>Multiple forms of continuous live communication needed</a:t>
            </a:r>
          </a:p>
          <a:p>
            <a:pPr lvl="1">
              <a:lnSpc>
                <a:spcPct val="90000"/>
              </a:lnSpc>
              <a:spcBef>
                <a:spcPts val="500"/>
              </a:spcBef>
            </a:pPr>
            <a:r>
              <a:rPr lang="en-US" sz="2400">
                <a:ea typeface="ＭＳ Ｐゴシック" pitchFamily="-110" charset="-128"/>
              </a:rPr>
              <a:t>If you can’t make this investment, split them into two teams (because that’s what they will really be)</a:t>
            </a:r>
          </a:p>
          <a:p>
            <a:pPr eaLnBrk="1" hangingPunct="1">
              <a:lnSpc>
                <a:spcPct val="90000"/>
              </a:lnSpc>
              <a:spcBef>
                <a:spcPts val="500"/>
              </a:spcBef>
            </a:pPr>
            <a:r>
              <a:rPr lang="en-US" sz="2800">
                <a:ea typeface="ＭＳ Ｐゴシック" pitchFamily="-110" charset="-128"/>
              </a:rPr>
              <a:t>Daily Scrum</a:t>
            </a:r>
          </a:p>
          <a:p>
            <a:pPr lvl="1" eaLnBrk="1" hangingPunct="1">
              <a:lnSpc>
                <a:spcPct val="90000"/>
              </a:lnSpc>
              <a:spcBef>
                <a:spcPts val="500"/>
              </a:spcBef>
            </a:pPr>
            <a:r>
              <a:rPr lang="en-US" sz="2400">
                <a:ea typeface="ＭＳ Ｐゴシック" pitchFamily="-110" charset="-128"/>
              </a:rPr>
              <a:t>Live via webcam if timezones overlap, otherwise try via cameraphone video recording</a:t>
            </a:r>
          </a:p>
          <a:p>
            <a:pPr eaLnBrk="1" hangingPunct="1">
              <a:lnSpc>
                <a:spcPct val="90000"/>
              </a:lnSpc>
              <a:spcBef>
                <a:spcPts val="500"/>
              </a:spcBef>
            </a:pPr>
            <a:r>
              <a:rPr lang="en-US" sz="2800">
                <a:ea typeface="ＭＳ Ｐゴシック" pitchFamily="-110" charset="-128"/>
              </a:rPr>
              <a:t>Scrum Artifacts (Sprint Backlog, Burndown Chart) done electronically, in a shared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1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1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1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1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11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11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115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011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155" grpId="0" build="p"/>
    </p:bld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24892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Tools</a:t>
            </a:r>
          </a:p>
        </p:txBody>
      </p:sp>
      <p:sp>
        <p:nvSpPr>
          <p:cNvPr id="3" name="Content Placeholder 2"/>
          <p:cNvSpPr>
            <a:spLocks noGrp="1"/>
          </p:cNvSpPr>
          <p:nvPr>
            <p:ph idx="1"/>
          </p:nvPr>
        </p:nvSpPr>
        <p:spPr>
          <a:xfrm>
            <a:off x="152400" y="1460500"/>
            <a:ext cx="8229600" cy="4525963"/>
          </a:xfrm>
        </p:spPr>
        <p:txBody>
          <a:bodyPr/>
          <a:lstStyle/>
          <a:p>
            <a:r>
              <a:rPr lang="en-US" sz="2200"/>
              <a:t>For successful self-organization, with maximum clarity and visibility, Team should use </a:t>
            </a:r>
            <a:r>
              <a:rPr lang="en-US" sz="2200" u="sng"/>
              <a:t>information radiators</a:t>
            </a:r>
          </a:p>
          <a:p>
            <a:pPr lvl="1"/>
            <a:r>
              <a:rPr lang="en-US" sz="2200"/>
              <a:t>Paper Scrum Board / Sprint Backlog</a:t>
            </a:r>
          </a:p>
          <a:p>
            <a:pPr lvl="1"/>
            <a:r>
              <a:rPr lang="en-US" sz="2200"/>
              <a:t>Paper Burndown Chart</a:t>
            </a:r>
          </a:p>
          <a:p>
            <a:r>
              <a:rPr lang="en-US" sz="2200"/>
              <a:t>Electronic Scrum Management Tools</a:t>
            </a:r>
          </a:p>
          <a:p>
            <a:pPr lvl="1"/>
            <a:r>
              <a:rPr lang="en-US" sz="2200"/>
              <a:t>VersionOne, ScrumWorks, Rally</a:t>
            </a:r>
          </a:p>
          <a:p>
            <a:pPr lvl="1"/>
            <a:r>
              <a:rPr lang="en-US" sz="2200"/>
              <a:t>If needed, use them for release planning </a:t>
            </a:r>
            <a:br>
              <a:rPr lang="en-US" sz="2200"/>
            </a:br>
            <a:r>
              <a:rPr lang="en-US" sz="2200"/>
              <a:t>and release management</a:t>
            </a:r>
          </a:p>
          <a:p>
            <a:pPr lvl="1"/>
            <a:r>
              <a:rPr lang="en-US" sz="2200"/>
              <a:t>For the Team’s self-management during</a:t>
            </a:r>
            <a:br>
              <a:rPr lang="en-US" sz="2200"/>
            </a:br>
            <a:r>
              <a:rPr lang="en-US" sz="2200"/>
              <a:t>the Sprint, using information radiators </a:t>
            </a:r>
            <a:br>
              <a:rPr lang="en-US" sz="2200"/>
            </a:br>
            <a:r>
              <a:rPr lang="en-US" sz="2200"/>
              <a:t>will produce </a:t>
            </a:r>
            <a:r>
              <a:rPr lang="en-US" sz="2200" u="sng"/>
              <a:t>much better</a:t>
            </a:r>
            <a:r>
              <a:rPr lang="en-US" sz="2200"/>
              <a:t> results, with </a:t>
            </a:r>
            <a:br>
              <a:rPr lang="en-US" sz="2200"/>
            </a:br>
            <a:r>
              <a:rPr lang="en-US" sz="2200"/>
              <a:t>less effort, cost and hassle</a:t>
            </a:r>
          </a:p>
        </p:txBody>
      </p:sp>
      <p:pic>
        <p:nvPicPr>
          <p:cNvPr id="6" name="Picture 5" descr="Screen shot 2011-05-27 at 4.07.07 PM.png"/>
          <p:cNvPicPr>
            <a:picLocks noChangeAspect="1"/>
          </p:cNvPicPr>
          <p:nvPr/>
        </p:nvPicPr>
        <p:blipFill>
          <a:blip r:embed="rId2"/>
          <a:stretch>
            <a:fillRect/>
          </a:stretch>
        </p:blipFill>
        <p:spPr>
          <a:xfrm>
            <a:off x="5730421" y="2095500"/>
            <a:ext cx="3413579" cy="2705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29464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33782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56" name="Rectangular Callout 55"/>
          <p:cNvSpPr/>
          <p:nvPr/>
        </p:nvSpPr>
        <p:spPr>
          <a:xfrm>
            <a:off x="50800" y="67668"/>
            <a:ext cx="6146800" cy="3310532"/>
          </a:xfrm>
          <a:prstGeom prst="wedgeRectCallout">
            <a:avLst>
              <a:gd name="adj1" fmla="val -20517"/>
              <a:gd name="adj2" fmla="val 88989"/>
            </a:avLst>
          </a:prstGeom>
          <a:solidFill>
            <a:schemeClr val="tx1"/>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wrap="square" tIns="108000" bIns="0" rtlCol="0" anchor="t">
            <a:noAutofit/>
          </a:bodyPr>
          <a:lstStyle/>
          <a:p>
            <a:pPr marL="177800" indent="-177800"/>
            <a:endParaRPr lang="en-US"/>
          </a:p>
          <a:p>
            <a:pPr marL="177800" indent="-177800"/>
            <a:endParaRPr lang="en-US"/>
          </a:p>
          <a:p>
            <a:pPr marL="177800" indent="-177800"/>
            <a:endParaRPr lang="en-US"/>
          </a:p>
          <a:p>
            <a:pPr marL="177800" indent="-177800"/>
            <a:endParaRPr lang="en-US"/>
          </a:p>
          <a:p>
            <a:pPr marL="177800" indent="-177800"/>
            <a:endParaRPr lang="en-US"/>
          </a:p>
          <a:p>
            <a:pPr marL="177800" indent="-177800"/>
            <a:endParaRPr lang="en-US"/>
          </a:p>
          <a:p>
            <a:pPr marL="177800" indent="-177800"/>
            <a:endParaRPr lang="en-US"/>
          </a:p>
          <a:p>
            <a:pPr marL="177800" indent="-177800"/>
            <a:endParaRPr lang="en-US"/>
          </a:p>
          <a:p>
            <a:pPr marL="177800" indent="-177800"/>
            <a:endParaRPr lang="en-US"/>
          </a:p>
          <a:p>
            <a:pPr marL="177800" indent="-177800"/>
            <a:endParaRPr lang="en-US"/>
          </a:p>
        </p:txBody>
      </p:sp>
      <p:sp>
        <p:nvSpPr>
          <p:cNvPr id="43" name="Rectangle 42"/>
          <p:cNvSpPr/>
          <p:nvPr/>
        </p:nvSpPr>
        <p:spPr>
          <a:xfrm>
            <a:off x="6184900" y="65617"/>
            <a:ext cx="1676399" cy="3312583"/>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108700" y="84667"/>
            <a:ext cx="165100" cy="327660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61"/>
          <p:cNvGrpSpPr/>
          <p:nvPr/>
        </p:nvGrpSpPr>
        <p:grpSpPr>
          <a:xfrm>
            <a:off x="4216400" y="6156980"/>
            <a:ext cx="2463800" cy="523220"/>
            <a:chOff x="279400" y="6334780"/>
            <a:chExt cx="2463800" cy="523220"/>
          </a:xfrm>
        </p:grpSpPr>
        <p:cxnSp>
          <p:nvCxnSpPr>
            <p:cNvPr id="47" name="Straight Arrow Connector 46"/>
            <p:cNvCxnSpPr/>
            <p:nvPr/>
          </p:nvCxnSpPr>
          <p:spPr>
            <a:xfrm>
              <a:off x="1244600" y="6642100"/>
              <a:ext cx="1498600" cy="6350"/>
            </a:xfrm>
            <a:prstGeom prst="straightConnector1">
              <a:avLst/>
            </a:prstGeom>
            <a:ln w="101600">
              <a:solidFill>
                <a:schemeClr val="bg1"/>
              </a:solidFill>
              <a:tailEnd type="stealth"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79400" y="6334780"/>
              <a:ext cx="948413" cy="523220"/>
            </a:xfrm>
            <a:prstGeom prst="rect">
              <a:avLst/>
            </a:prstGeom>
            <a:noFill/>
          </p:spPr>
          <p:txBody>
            <a:bodyPr wrap="none" rtlCol="0">
              <a:spAutoFit/>
            </a:bodyPr>
            <a:lstStyle/>
            <a:p>
              <a:r>
                <a:rPr lang="en-US" sz="2800">
                  <a:solidFill>
                    <a:schemeClr val="bg1"/>
                  </a:solidFill>
                </a:rPr>
                <a:t>Time</a:t>
              </a:r>
            </a:p>
          </p:txBody>
        </p:sp>
      </p:grpSp>
      <p:grpSp>
        <p:nvGrpSpPr>
          <p:cNvPr id="3" name="Group 44"/>
          <p:cNvGrpSpPr/>
          <p:nvPr/>
        </p:nvGrpSpPr>
        <p:grpSpPr>
          <a:xfrm>
            <a:off x="2448683" y="4705472"/>
            <a:ext cx="6463608" cy="871342"/>
            <a:chOff x="2448683" y="4235572"/>
            <a:chExt cx="6463608" cy="871342"/>
          </a:xfrm>
        </p:grpSpPr>
        <p:sp>
          <p:nvSpPr>
            <p:cNvPr id="9" name="Text Box 7"/>
            <p:cNvSpPr txBox="1">
              <a:spLocks noChangeArrowheads="1"/>
            </p:cNvSpPr>
            <p:nvPr/>
          </p:nvSpPr>
          <p:spPr bwMode="auto">
            <a:xfrm>
              <a:off x="2448683" y="4235572"/>
              <a:ext cx="774147" cy="261610"/>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1</a:t>
              </a:r>
            </a:p>
          </p:txBody>
        </p:sp>
        <p:sp>
          <p:nvSpPr>
            <p:cNvPr id="67" name="Text Box 7"/>
            <p:cNvSpPr txBox="1">
              <a:spLocks noChangeArrowheads="1"/>
            </p:cNvSpPr>
            <p:nvPr/>
          </p:nvSpPr>
          <p:spPr bwMode="auto">
            <a:xfrm>
              <a:off x="3080563" y="4237218"/>
              <a:ext cx="774147" cy="261610"/>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2</a:t>
              </a:r>
            </a:p>
          </p:txBody>
        </p:sp>
        <p:sp>
          <p:nvSpPr>
            <p:cNvPr id="70" name="Text Box 7"/>
            <p:cNvSpPr txBox="1">
              <a:spLocks noChangeArrowheads="1"/>
            </p:cNvSpPr>
            <p:nvPr/>
          </p:nvSpPr>
          <p:spPr bwMode="auto">
            <a:xfrm>
              <a:off x="3713078" y="4235573"/>
              <a:ext cx="774147" cy="261610"/>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3</a:t>
              </a:r>
            </a:p>
          </p:txBody>
        </p:sp>
        <p:sp>
          <p:nvSpPr>
            <p:cNvPr id="74" name="Text Box 7"/>
            <p:cNvSpPr txBox="1">
              <a:spLocks noChangeArrowheads="1"/>
            </p:cNvSpPr>
            <p:nvPr/>
          </p:nvSpPr>
          <p:spPr bwMode="auto">
            <a:xfrm>
              <a:off x="4344959" y="4237218"/>
              <a:ext cx="774147" cy="261610"/>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4</a:t>
              </a:r>
            </a:p>
          </p:txBody>
        </p:sp>
        <p:sp>
          <p:nvSpPr>
            <p:cNvPr id="77" name="Text Box 7"/>
            <p:cNvSpPr txBox="1">
              <a:spLocks noChangeArrowheads="1"/>
            </p:cNvSpPr>
            <p:nvPr/>
          </p:nvSpPr>
          <p:spPr bwMode="auto">
            <a:xfrm>
              <a:off x="4977474" y="4235573"/>
              <a:ext cx="774147" cy="261610"/>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5</a:t>
              </a:r>
            </a:p>
          </p:txBody>
        </p:sp>
        <p:sp>
          <p:nvSpPr>
            <p:cNvPr id="80" name="Text Box 7"/>
            <p:cNvSpPr txBox="1">
              <a:spLocks noChangeArrowheads="1"/>
            </p:cNvSpPr>
            <p:nvPr/>
          </p:nvSpPr>
          <p:spPr bwMode="auto">
            <a:xfrm>
              <a:off x="5609354" y="4237218"/>
              <a:ext cx="774147" cy="261610"/>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6</a:t>
              </a:r>
            </a:p>
          </p:txBody>
        </p:sp>
        <p:sp>
          <p:nvSpPr>
            <p:cNvPr id="83" name="Text Box 7"/>
            <p:cNvSpPr txBox="1">
              <a:spLocks noChangeArrowheads="1"/>
            </p:cNvSpPr>
            <p:nvPr/>
          </p:nvSpPr>
          <p:spPr bwMode="auto">
            <a:xfrm>
              <a:off x="6241869" y="4235573"/>
              <a:ext cx="774147" cy="261610"/>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7</a:t>
              </a:r>
            </a:p>
          </p:txBody>
        </p:sp>
        <p:sp>
          <p:nvSpPr>
            <p:cNvPr id="86" name="Text Box 7"/>
            <p:cNvSpPr txBox="1">
              <a:spLocks noChangeArrowheads="1"/>
            </p:cNvSpPr>
            <p:nvPr/>
          </p:nvSpPr>
          <p:spPr bwMode="auto">
            <a:xfrm>
              <a:off x="6873749" y="4237218"/>
              <a:ext cx="774147" cy="261610"/>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8</a:t>
              </a:r>
            </a:p>
          </p:txBody>
        </p:sp>
        <p:sp>
          <p:nvSpPr>
            <p:cNvPr id="89" name="Text Box 7"/>
            <p:cNvSpPr txBox="1">
              <a:spLocks noChangeArrowheads="1"/>
            </p:cNvSpPr>
            <p:nvPr/>
          </p:nvSpPr>
          <p:spPr bwMode="auto">
            <a:xfrm>
              <a:off x="7506264" y="4235573"/>
              <a:ext cx="774147" cy="261610"/>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9</a:t>
              </a:r>
            </a:p>
          </p:txBody>
        </p:sp>
        <p:sp>
          <p:nvSpPr>
            <p:cNvPr id="92" name="Text Box 7"/>
            <p:cNvSpPr txBox="1">
              <a:spLocks noChangeArrowheads="1"/>
            </p:cNvSpPr>
            <p:nvPr/>
          </p:nvSpPr>
          <p:spPr bwMode="auto">
            <a:xfrm>
              <a:off x="8138144" y="4237218"/>
              <a:ext cx="774147" cy="430887"/>
            </a:xfrm>
            <a:prstGeom prst="rect">
              <a:avLst/>
            </a:prstGeom>
            <a:noFill/>
            <a:ln w="9525">
              <a:noFill/>
              <a:miter lim="800000"/>
              <a:headEnd/>
              <a:tailEnd/>
            </a:ln>
          </p:spPr>
          <p:txBody>
            <a:bodyPr wrap="square">
              <a:prstTxWarp prst="textNoShape">
                <a:avLst/>
              </a:prstTxWarp>
              <a:spAutoFit/>
            </a:bodyPr>
            <a:lstStyle/>
            <a:p>
              <a:pPr algn="ctr"/>
              <a:r>
                <a:rPr lang="en-US" sz="1100" b="1">
                  <a:solidFill>
                    <a:schemeClr val="bg1"/>
                  </a:solidFill>
                  <a:latin typeface="Gill Sans"/>
                </a:rPr>
                <a:t>Sprint 10</a:t>
              </a:r>
            </a:p>
          </p:txBody>
        </p:sp>
        <p:sp>
          <p:nvSpPr>
            <p:cNvPr id="75" name="Circular Arrow 74"/>
            <p:cNvSpPr/>
            <p:nvPr/>
          </p:nvSpPr>
          <p:spPr>
            <a:xfrm>
              <a:off x="8189239" y="4413609"/>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8" name="Circular Arrow 77"/>
            <p:cNvSpPr/>
            <p:nvPr/>
          </p:nvSpPr>
          <p:spPr>
            <a:xfrm>
              <a:off x="7556724" y="4411965"/>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1" name="Circular Arrow 80"/>
            <p:cNvSpPr/>
            <p:nvPr/>
          </p:nvSpPr>
          <p:spPr>
            <a:xfrm>
              <a:off x="6924843" y="4413609"/>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Circular Arrow 83"/>
            <p:cNvSpPr/>
            <p:nvPr/>
          </p:nvSpPr>
          <p:spPr>
            <a:xfrm>
              <a:off x="6292328" y="4411965"/>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7" name="Circular Arrow 86"/>
            <p:cNvSpPr/>
            <p:nvPr/>
          </p:nvSpPr>
          <p:spPr>
            <a:xfrm>
              <a:off x="5660448" y="4413609"/>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0" name="Circular Arrow 89"/>
            <p:cNvSpPr/>
            <p:nvPr/>
          </p:nvSpPr>
          <p:spPr>
            <a:xfrm>
              <a:off x="5027933" y="4411965"/>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3" name="Circular Arrow 92"/>
            <p:cNvSpPr/>
            <p:nvPr/>
          </p:nvSpPr>
          <p:spPr>
            <a:xfrm>
              <a:off x="4396053" y="4413609"/>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6" name="Circular Arrow 95"/>
            <p:cNvSpPr/>
            <p:nvPr/>
          </p:nvSpPr>
          <p:spPr>
            <a:xfrm>
              <a:off x="3763538" y="4411965"/>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9" name="Circular Arrow 98"/>
            <p:cNvSpPr/>
            <p:nvPr/>
          </p:nvSpPr>
          <p:spPr>
            <a:xfrm>
              <a:off x="3131657" y="4413609"/>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2" name="Circular Arrow 101"/>
            <p:cNvSpPr/>
            <p:nvPr/>
          </p:nvSpPr>
          <p:spPr>
            <a:xfrm>
              <a:off x="2499142" y="4411965"/>
              <a:ext cx="693304" cy="693305"/>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grpSp>
        <p:nvGrpSpPr>
          <p:cNvPr id="4" name="Group 58"/>
          <p:cNvGrpSpPr/>
          <p:nvPr/>
        </p:nvGrpSpPr>
        <p:grpSpPr>
          <a:xfrm>
            <a:off x="2406135" y="3947390"/>
            <a:ext cx="2502984" cy="2103978"/>
            <a:chOff x="2266435" y="3477490"/>
            <a:chExt cx="2502984" cy="2103978"/>
          </a:xfrm>
        </p:grpSpPr>
        <p:sp>
          <p:nvSpPr>
            <p:cNvPr id="40" name="TextBox 39"/>
            <p:cNvSpPr txBox="1"/>
            <p:nvPr/>
          </p:nvSpPr>
          <p:spPr>
            <a:xfrm>
              <a:off x="2286000" y="3477490"/>
              <a:ext cx="2483419" cy="400110"/>
            </a:xfrm>
            <a:prstGeom prst="rect">
              <a:avLst/>
            </a:prstGeom>
            <a:noFill/>
          </p:spPr>
          <p:txBody>
            <a:bodyPr wrap="square" rtlCol="0">
              <a:spAutoFit/>
            </a:bodyPr>
            <a:lstStyle/>
            <a:p>
              <a:r>
                <a:rPr lang="en-US" sz="2000">
                  <a:solidFill>
                    <a:schemeClr val="bg1"/>
                  </a:solidFill>
                  <a:latin typeface="Gill Sans"/>
                  <a:cs typeface="Gill Sans"/>
                </a:rPr>
                <a:t>Development Start</a:t>
              </a:r>
            </a:p>
          </p:txBody>
        </p:sp>
        <p:sp>
          <p:nvSpPr>
            <p:cNvPr id="41" name="Rectangle 40"/>
            <p:cNvSpPr/>
            <p:nvPr/>
          </p:nvSpPr>
          <p:spPr>
            <a:xfrm>
              <a:off x="2266435" y="3624725"/>
              <a:ext cx="33506" cy="19567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59"/>
          <p:cNvGrpSpPr/>
          <p:nvPr/>
        </p:nvGrpSpPr>
        <p:grpSpPr>
          <a:xfrm>
            <a:off x="7264400" y="3941405"/>
            <a:ext cx="1854200" cy="2109963"/>
            <a:chOff x="7150100" y="3471505"/>
            <a:chExt cx="1854200" cy="2109963"/>
          </a:xfrm>
        </p:grpSpPr>
        <p:sp>
          <p:nvSpPr>
            <p:cNvPr id="46" name="TextBox 45"/>
            <p:cNvSpPr txBox="1"/>
            <p:nvPr/>
          </p:nvSpPr>
          <p:spPr>
            <a:xfrm>
              <a:off x="7150100" y="3471505"/>
              <a:ext cx="1854200" cy="400110"/>
            </a:xfrm>
            <a:prstGeom prst="rect">
              <a:avLst/>
            </a:prstGeom>
            <a:noFill/>
          </p:spPr>
          <p:txBody>
            <a:bodyPr wrap="square" rtlCol="0">
              <a:spAutoFit/>
            </a:bodyPr>
            <a:lstStyle/>
            <a:p>
              <a:pPr algn="ctr"/>
              <a:r>
                <a:rPr lang="en-US" sz="2000">
                  <a:solidFill>
                    <a:schemeClr val="bg1"/>
                  </a:solidFill>
                  <a:latin typeface="Gill Sans"/>
                  <a:cs typeface="Gill Sans"/>
                </a:rPr>
                <a:t>Release Date</a:t>
              </a:r>
            </a:p>
          </p:txBody>
        </p:sp>
        <p:sp>
          <p:nvSpPr>
            <p:cNvPr id="54" name="Rectangle 53"/>
            <p:cNvSpPr/>
            <p:nvPr/>
          </p:nvSpPr>
          <p:spPr>
            <a:xfrm>
              <a:off x="8841332" y="3624725"/>
              <a:ext cx="33506" cy="19567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p:cNvSpPr txBox="1"/>
          <p:nvPr/>
        </p:nvSpPr>
        <p:spPr>
          <a:xfrm>
            <a:off x="85482" y="63500"/>
            <a:ext cx="7852018" cy="3493264"/>
          </a:xfrm>
          <a:prstGeom prst="rect">
            <a:avLst/>
          </a:prstGeom>
          <a:noFill/>
        </p:spPr>
        <p:txBody>
          <a:bodyPr wrap="square" rtlCol="0">
            <a:spAutoFit/>
          </a:bodyPr>
          <a:lstStyle/>
          <a:p>
            <a:pPr marL="177800" indent="-177800"/>
            <a:r>
              <a:rPr lang="en-US" sz="4000">
                <a:solidFill>
                  <a:schemeClr val="bg1"/>
                </a:solidFill>
              </a:rPr>
              <a:t>Scrum Kickoff</a:t>
            </a:r>
            <a:br>
              <a:rPr lang="en-US" sz="4000">
                <a:solidFill>
                  <a:schemeClr val="bg1"/>
                </a:solidFill>
              </a:rPr>
            </a:br>
            <a:endParaRPr lang="en-US" sz="100">
              <a:solidFill>
                <a:schemeClr val="bg1"/>
              </a:solidFill>
            </a:endParaRPr>
          </a:p>
          <a:p>
            <a:pPr marL="177800" indent="-177800">
              <a:buFont typeface="Wingdings" charset="2"/>
              <a:buChar char="§"/>
            </a:pPr>
            <a:r>
              <a:rPr lang="en-US">
                <a:solidFill>
                  <a:schemeClr val="bg1"/>
                </a:solidFill>
              </a:rPr>
              <a:t>Teach Scrum to everyone  </a:t>
            </a:r>
          </a:p>
          <a:p>
            <a:pPr marL="177800" indent="-177800">
              <a:buFont typeface="Wingdings" charset="2"/>
              <a:buChar char="§"/>
            </a:pPr>
            <a:r>
              <a:rPr lang="en-US">
                <a:solidFill>
                  <a:schemeClr val="bg1"/>
                </a:solidFill>
              </a:rPr>
              <a:t>Assign the Scrum roles  </a:t>
            </a:r>
            <a:endParaRPr lang="en-US" sz="1400">
              <a:solidFill>
                <a:schemeClr val="bg1"/>
              </a:solidFill>
            </a:endParaRPr>
          </a:p>
          <a:p>
            <a:pPr marL="177800" indent="-177800">
              <a:buFont typeface="Wingdings" charset="2"/>
              <a:buChar char="§"/>
            </a:pPr>
            <a:r>
              <a:rPr lang="en-US">
                <a:solidFill>
                  <a:schemeClr val="bg1"/>
                </a:solidFill>
              </a:rPr>
              <a:t>Communicate the vision and goals to Team and stakeholders  </a:t>
            </a:r>
            <a:endParaRPr lang="en-US" sz="1400">
              <a:solidFill>
                <a:schemeClr val="bg1"/>
              </a:solidFill>
            </a:endParaRPr>
          </a:p>
          <a:p>
            <a:pPr marL="177800" indent="-177800">
              <a:buFont typeface="Wingdings" charset="2"/>
              <a:buChar char="§"/>
            </a:pPr>
            <a:r>
              <a:rPr lang="en-US">
                <a:solidFill>
                  <a:schemeClr val="bg1"/>
                </a:solidFill>
              </a:rPr>
              <a:t>Create the Product Backlog  </a:t>
            </a:r>
            <a:endParaRPr lang="en-US" sz="1400">
              <a:solidFill>
                <a:schemeClr val="bg1"/>
              </a:solidFill>
            </a:endParaRPr>
          </a:p>
          <a:p>
            <a:pPr marL="177800" indent="-177800">
              <a:buFont typeface="Wingdings" charset="2"/>
              <a:buChar char="§"/>
            </a:pPr>
            <a:r>
              <a:rPr lang="en-US">
                <a:solidFill>
                  <a:schemeClr val="bg1"/>
                </a:solidFill>
              </a:rPr>
              <a:t>High-level sizing of the Product Backlog </a:t>
            </a:r>
            <a:endParaRPr lang="en-US" sz="1400">
              <a:solidFill>
                <a:schemeClr val="bg1"/>
              </a:solidFill>
            </a:endParaRPr>
          </a:p>
          <a:p>
            <a:pPr marL="177800" indent="-177800">
              <a:buFont typeface="Wingdings" charset="2"/>
              <a:buChar char="§"/>
            </a:pPr>
            <a:r>
              <a:rPr lang="en-US">
                <a:solidFill>
                  <a:schemeClr val="bg1"/>
                </a:solidFill>
              </a:rPr>
              <a:t>Initial prioritization of the Product Backlog  </a:t>
            </a:r>
            <a:endParaRPr lang="en-US" sz="1400">
              <a:solidFill>
                <a:schemeClr val="bg1"/>
              </a:solidFill>
            </a:endParaRPr>
          </a:p>
          <a:p>
            <a:pPr marL="177800" indent="-177800">
              <a:buFont typeface="Wingdings" charset="2"/>
              <a:buChar char="§"/>
            </a:pPr>
            <a:r>
              <a:rPr lang="en-US">
                <a:solidFill>
                  <a:schemeClr val="bg1"/>
                </a:solidFill>
              </a:rPr>
              <a:t>Estimate release date / budget (Release Planning Meeting) </a:t>
            </a:r>
            <a:endParaRPr lang="en-US" sz="1400">
              <a:solidFill>
                <a:schemeClr val="bg1"/>
              </a:solidFill>
            </a:endParaRPr>
          </a:p>
          <a:p>
            <a:pPr marL="177800" indent="-177800">
              <a:buFont typeface="Wingdings" charset="2"/>
              <a:buChar char="§"/>
            </a:pPr>
            <a:r>
              <a:rPr lang="en-US">
                <a:solidFill>
                  <a:schemeClr val="bg1"/>
                </a:solidFill>
              </a:rPr>
              <a:t>Set up the development and test environments  </a:t>
            </a:r>
            <a:endParaRPr lang="en-US" sz="1400">
              <a:solidFill>
                <a:schemeClr val="bg1"/>
              </a:solidFill>
            </a:endParaRPr>
          </a:p>
          <a:p>
            <a:pPr marL="177800" indent="-177800">
              <a:buFont typeface="Wingdings" charset="2"/>
              <a:buChar char="§"/>
            </a:pPr>
            <a:r>
              <a:rPr lang="en-US">
                <a:solidFill>
                  <a:schemeClr val="bg1"/>
                </a:solidFill>
              </a:rPr>
              <a:t>Do initial high-level design / architecture (just enough to get started)  </a:t>
            </a:r>
            <a:endParaRPr lang="en-US" sz="1400">
              <a:solidFill>
                <a:schemeClr val="bg1"/>
              </a:solidFill>
            </a:endParaRPr>
          </a:p>
          <a:p>
            <a:endParaRPr lang="en-US">
              <a:solidFill>
                <a:schemeClr val="bg1"/>
              </a:solidFill>
            </a:endParaRPr>
          </a:p>
        </p:txBody>
      </p:sp>
      <p:grpSp>
        <p:nvGrpSpPr>
          <p:cNvPr id="6" name="Group 36"/>
          <p:cNvGrpSpPr/>
          <p:nvPr/>
        </p:nvGrpSpPr>
        <p:grpSpPr>
          <a:xfrm>
            <a:off x="1473200" y="4743840"/>
            <a:ext cx="762000" cy="894960"/>
            <a:chOff x="1485900" y="4743840"/>
            <a:chExt cx="762000" cy="894960"/>
          </a:xfrm>
        </p:grpSpPr>
        <p:sp>
          <p:nvSpPr>
            <p:cNvPr id="38" name="Rectangle 37"/>
            <p:cNvSpPr/>
            <p:nvPr/>
          </p:nvSpPr>
          <p:spPr>
            <a:xfrm>
              <a:off x="1485900" y="4747021"/>
              <a:ext cx="762000" cy="8421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ctr">
              <a:spAutoFit/>
            </a:bodyPr>
            <a:lstStyle/>
            <a:p>
              <a:pPr algn="ctr"/>
              <a:r>
                <a:rPr lang="en-US"/>
                <a:t>Scrum</a:t>
              </a:r>
            </a:p>
            <a:p>
              <a:pPr algn="ctr"/>
              <a:r>
                <a:rPr lang="en-US"/>
                <a:t>Kickoff</a:t>
              </a:r>
            </a:p>
            <a:p>
              <a:pPr algn="ctr"/>
              <a:r>
                <a:rPr lang="en-US" sz="1400"/>
                <a:t>(brief)</a:t>
              </a:r>
            </a:p>
          </p:txBody>
        </p:sp>
        <p:sp>
          <p:nvSpPr>
            <p:cNvPr id="36" name="Rectangle 35"/>
            <p:cNvSpPr/>
            <p:nvPr/>
          </p:nvSpPr>
          <p:spPr>
            <a:xfrm>
              <a:off x="1485900" y="4743840"/>
              <a:ext cx="762000" cy="894960"/>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ctr">
              <a:noAutofit/>
            </a:bodyPr>
            <a:lstStyle/>
            <a:p>
              <a:pPr algn="ctr"/>
              <a:endParaRPr lang="en-US" sz="1200"/>
            </a:p>
          </p:txBody>
        </p:sp>
      </p:grpSp>
      <p:sp>
        <p:nvSpPr>
          <p:cNvPr id="42" name="Rectangle 41"/>
          <p:cNvSpPr/>
          <p:nvPr/>
        </p:nvSpPr>
        <p:spPr>
          <a:xfrm>
            <a:off x="2336800" y="3962400"/>
            <a:ext cx="6807200" cy="28956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38227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 name="Rectangle 48"/>
          <p:cNvSpPr/>
          <p:nvPr/>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 name="Title 1"/>
          <p:cNvSpPr>
            <a:spLocks noGrp="1"/>
          </p:cNvSpPr>
          <p:nvPr>
            <p:ph type="title"/>
          </p:nvPr>
        </p:nvSpPr>
        <p:spPr/>
        <p:txBody>
          <a:bodyPr/>
          <a:lstStyle/>
          <a:p>
            <a:r>
              <a:rPr lang="en-US">
                <a:solidFill>
                  <a:schemeClr val="tx1"/>
                </a:solidFill>
              </a:rPr>
              <a:t>Creating the Product Backlog</a:t>
            </a:r>
          </a:p>
        </p:txBody>
      </p:sp>
      <p:cxnSp>
        <p:nvCxnSpPr>
          <p:cNvPr id="52" name="Straight Connector 51"/>
          <p:cNvCxnSpPr/>
          <p:nvPr/>
        </p:nvCxnSpPr>
        <p:spPr>
          <a:xfrm flipV="1">
            <a:off x="491059" y="4457700"/>
            <a:ext cx="381008" cy="423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47133" y="4635510"/>
            <a:ext cx="262467"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2908300" y="4373034"/>
            <a:ext cx="359844" cy="354541"/>
            <a:chOff x="3292475" y="4373034"/>
            <a:chExt cx="359844" cy="354541"/>
          </a:xfrm>
        </p:grpSpPr>
        <p:sp>
          <p:nvSpPr>
            <p:cNvPr id="65" name="Chord 64"/>
            <p:cNvSpPr/>
            <p:nvPr/>
          </p:nvSpPr>
          <p:spPr>
            <a:xfrm>
              <a:off x="3327595" y="4373034"/>
              <a:ext cx="287986" cy="33336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6" name="Freeform 65"/>
            <p:cNvSpPr/>
            <p:nvPr/>
          </p:nvSpPr>
          <p:spPr>
            <a:xfrm>
              <a:off x="3292475" y="4536241"/>
              <a:ext cx="359844" cy="191334"/>
            </a:xfrm>
            <a:custGeom>
              <a:avLst/>
              <a:gdLst>
                <a:gd name="connsiteX0" fmla="*/ 203200 w 359844"/>
                <a:gd name="connsiteY0" fmla="*/ 131009 h 154229"/>
                <a:gd name="connsiteX1" fmla="*/ 301625 w 359844"/>
                <a:gd name="connsiteY1" fmla="*/ 834 h 154229"/>
                <a:gd name="connsiteX2" fmla="*/ 0 w 359844"/>
                <a:gd name="connsiteY2" fmla="*/ 4009 h 154229"/>
                <a:gd name="connsiteX3" fmla="*/ 57150 w 359844"/>
                <a:gd name="connsiteY3" fmla="*/ 153234 h 154229"/>
                <a:gd name="connsiteX4" fmla="*/ 203200 w 359844"/>
                <a:gd name="connsiteY4" fmla="*/ 131009 h 154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44" h="154229">
                  <a:moveTo>
                    <a:pt x="203200" y="131009"/>
                  </a:moveTo>
                  <a:cubicBezTo>
                    <a:pt x="305451" y="0"/>
                    <a:pt x="359844" y="834"/>
                    <a:pt x="301625" y="834"/>
                  </a:cubicBezTo>
                  <a:lnTo>
                    <a:pt x="0" y="4009"/>
                  </a:lnTo>
                  <a:cubicBezTo>
                    <a:pt x="54335" y="154229"/>
                    <a:pt x="1080" y="153234"/>
                    <a:pt x="57150" y="153234"/>
                  </a:cubicBezTo>
                  <a:lnTo>
                    <a:pt x="203200" y="131009"/>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grpSp>
        <p:nvGrpSpPr>
          <p:cNvPr id="3" name="Group 60"/>
          <p:cNvGrpSpPr/>
          <p:nvPr/>
        </p:nvGrpSpPr>
        <p:grpSpPr>
          <a:xfrm>
            <a:off x="270506" y="1489710"/>
            <a:ext cx="3143254" cy="3691410"/>
            <a:chOff x="6498590" y="1824990"/>
            <a:chExt cx="1699056" cy="2207091"/>
          </a:xfrm>
        </p:grpSpPr>
        <p:grpSp>
          <p:nvGrpSpPr>
            <p:cNvPr id="4" name="Group 14"/>
            <p:cNvGrpSpPr/>
            <p:nvPr/>
          </p:nvGrpSpPr>
          <p:grpSpPr>
            <a:xfrm>
              <a:off x="6498590" y="3561333"/>
              <a:ext cx="1699056" cy="470748"/>
              <a:chOff x="6350" y="5984493"/>
              <a:chExt cx="1699056" cy="470748"/>
            </a:xfrm>
          </p:grpSpPr>
          <p:sp>
            <p:nvSpPr>
              <p:cNvPr id="16" name="Text Box 379"/>
              <p:cNvSpPr txBox="1">
                <a:spLocks noChangeArrowheads="1"/>
              </p:cNvSpPr>
              <p:nvPr/>
            </p:nvSpPr>
            <p:spPr bwMode="auto">
              <a:xfrm>
                <a:off x="101774" y="6235695"/>
                <a:ext cx="1603632" cy="219546"/>
              </a:xfrm>
              <a:prstGeom prst="rect">
                <a:avLst/>
              </a:prstGeom>
              <a:noFill/>
              <a:ln w="9525">
                <a:noFill/>
                <a:miter lim="800000"/>
                <a:headEnd/>
                <a:tailEnd/>
              </a:ln>
              <a:effectLst/>
            </p:spPr>
            <p:txBody>
              <a:bodyPr wrap="square">
                <a:prstTxWarp prst="textNoShape">
                  <a:avLst/>
                </a:prstTxWarp>
                <a:spAutoFit/>
              </a:bodyPr>
              <a:lstStyle/>
              <a:p>
                <a:pPr algn="ctr">
                  <a:lnSpc>
                    <a:spcPts val="1880"/>
                  </a:lnSpc>
                </a:pPr>
                <a:r>
                  <a:rPr lang="en-US" sz="2400">
                    <a:solidFill>
                      <a:srgbClr val="000000"/>
                    </a:solidFill>
                    <a:latin typeface="Gill Sans"/>
                  </a:rPr>
                  <a:t>Product Backlog</a:t>
                </a:r>
              </a:p>
            </p:txBody>
          </p:sp>
          <p:sp>
            <p:nvSpPr>
              <p:cNvPr id="17" name="Rectangle 16"/>
              <p:cNvSpPr/>
              <p:nvPr/>
            </p:nvSpPr>
            <p:spPr>
              <a:xfrm>
                <a:off x="254009" y="60585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 name="Chord 17"/>
              <p:cNvSpPr/>
              <p:nvPr/>
            </p:nvSpPr>
            <p:spPr>
              <a:xfrm>
                <a:off x="183249"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 name="Chord 18"/>
              <p:cNvSpPr/>
              <p:nvPr/>
            </p:nvSpPr>
            <p:spPr>
              <a:xfrm flipV="1">
                <a:off x="73573" y="60289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 name="Chord 19"/>
              <p:cNvSpPr/>
              <p:nvPr/>
            </p:nvSpPr>
            <p:spPr>
              <a:xfrm>
                <a:off x="6350" y="60437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 name="Rectangle 20"/>
              <p:cNvSpPr/>
              <p:nvPr/>
            </p:nvSpPr>
            <p:spPr>
              <a:xfrm>
                <a:off x="137262" y="60300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2" name="Rectangle 21"/>
              <p:cNvSpPr/>
              <p:nvPr/>
            </p:nvSpPr>
            <p:spPr>
              <a:xfrm>
                <a:off x="41739" y="60871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 name="Rectangle 22"/>
              <p:cNvSpPr/>
              <p:nvPr/>
            </p:nvSpPr>
            <p:spPr>
              <a:xfrm>
                <a:off x="272583" y="60300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4" name="Chord 23"/>
              <p:cNvSpPr/>
              <p:nvPr/>
            </p:nvSpPr>
            <p:spPr>
              <a:xfrm>
                <a:off x="1444531" y="59844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5" name="Rectangle 24"/>
              <p:cNvSpPr/>
              <p:nvPr/>
            </p:nvSpPr>
            <p:spPr>
              <a:xfrm>
                <a:off x="336265" y="60300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 name="Rectangle 25"/>
              <p:cNvSpPr/>
              <p:nvPr/>
            </p:nvSpPr>
            <p:spPr>
              <a:xfrm>
                <a:off x="333612" y="60331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 name="Chord 26"/>
              <p:cNvSpPr/>
              <p:nvPr/>
            </p:nvSpPr>
            <p:spPr>
              <a:xfrm>
                <a:off x="180596" y="59876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8" name="Chord 27"/>
              <p:cNvSpPr/>
              <p:nvPr/>
            </p:nvSpPr>
            <p:spPr>
              <a:xfrm flipV="1">
                <a:off x="76226" y="60257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9" name="Chord 28"/>
              <p:cNvSpPr/>
              <p:nvPr/>
            </p:nvSpPr>
            <p:spPr>
              <a:xfrm>
                <a:off x="9003" y="60469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0" name="Rectangle 29"/>
              <p:cNvSpPr/>
              <p:nvPr/>
            </p:nvSpPr>
            <p:spPr>
              <a:xfrm>
                <a:off x="185019" y="60458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1" name="Rectangle 30"/>
              <p:cNvSpPr/>
              <p:nvPr/>
            </p:nvSpPr>
            <p:spPr>
              <a:xfrm>
                <a:off x="236319" y="60427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2" name="Rectangle 31"/>
              <p:cNvSpPr/>
              <p:nvPr/>
            </p:nvSpPr>
            <p:spPr>
              <a:xfrm>
                <a:off x="79767" y="60776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3" name="Rectangle 32"/>
              <p:cNvSpPr/>
              <p:nvPr/>
            </p:nvSpPr>
            <p:spPr>
              <a:xfrm>
                <a:off x="130182" y="60808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4" name="Rectangle 33"/>
              <p:cNvSpPr/>
              <p:nvPr/>
            </p:nvSpPr>
            <p:spPr>
              <a:xfrm>
                <a:off x="100994" y="60712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35" name="Rectangle 215"/>
            <p:cNvSpPr>
              <a:spLocks noChangeArrowheads="1"/>
            </p:cNvSpPr>
            <p:nvPr/>
          </p:nvSpPr>
          <p:spPr bwMode="auto">
            <a:xfrm>
              <a:off x="6827202" y="289179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36" name="Rectangle 216"/>
            <p:cNvSpPr>
              <a:spLocks noChangeArrowheads="1"/>
            </p:cNvSpPr>
            <p:nvPr/>
          </p:nvSpPr>
          <p:spPr bwMode="auto">
            <a:xfrm>
              <a:off x="6827202" y="304419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37" name="Rectangle 217"/>
            <p:cNvSpPr>
              <a:spLocks noChangeArrowheads="1"/>
            </p:cNvSpPr>
            <p:nvPr/>
          </p:nvSpPr>
          <p:spPr bwMode="auto">
            <a:xfrm>
              <a:off x="6827202" y="319659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38" name="Rectangle 218"/>
            <p:cNvSpPr>
              <a:spLocks noChangeArrowheads="1"/>
            </p:cNvSpPr>
            <p:nvPr/>
          </p:nvSpPr>
          <p:spPr bwMode="auto">
            <a:xfrm>
              <a:off x="6827202" y="334899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39" name="Rectangle 219"/>
            <p:cNvSpPr>
              <a:spLocks noChangeArrowheads="1"/>
            </p:cNvSpPr>
            <p:nvPr/>
          </p:nvSpPr>
          <p:spPr bwMode="auto">
            <a:xfrm>
              <a:off x="6827202" y="350139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grpSp>
          <p:nvGrpSpPr>
            <p:cNvPr id="15" name="Group 39"/>
            <p:cNvGrpSpPr/>
            <p:nvPr/>
          </p:nvGrpSpPr>
          <p:grpSpPr>
            <a:xfrm>
              <a:off x="6822956" y="1824990"/>
              <a:ext cx="1271587" cy="1066800"/>
              <a:chOff x="495816" y="4222750"/>
              <a:chExt cx="1271587" cy="1066800"/>
            </a:xfrm>
          </p:grpSpPr>
          <p:sp>
            <p:nvSpPr>
              <p:cNvPr id="41" name="Rectangle 214"/>
              <p:cNvSpPr>
                <a:spLocks noChangeArrowheads="1"/>
              </p:cNvSpPr>
              <p:nvPr/>
            </p:nvSpPr>
            <p:spPr bwMode="auto">
              <a:xfrm>
                <a:off x="495816" y="5137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7</a:t>
                </a:r>
              </a:p>
            </p:txBody>
          </p:sp>
          <p:sp>
            <p:nvSpPr>
              <p:cNvPr id="42" name="Rectangle 220"/>
              <p:cNvSpPr>
                <a:spLocks noChangeArrowheads="1"/>
              </p:cNvSpPr>
              <p:nvPr/>
            </p:nvSpPr>
            <p:spPr bwMode="auto">
              <a:xfrm>
                <a:off x="495816" y="4222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a:t>
                </a:r>
              </a:p>
            </p:txBody>
          </p:sp>
          <p:sp>
            <p:nvSpPr>
              <p:cNvPr id="43" name="Rectangle 221"/>
              <p:cNvSpPr>
                <a:spLocks noChangeArrowheads="1"/>
              </p:cNvSpPr>
              <p:nvPr/>
            </p:nvSpPr>
            <p:spPr bwMode="auto">
              <a:xfrm>
                <a:off x="495816" y="4375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2</a:t>
                </a:r>
              </a:p>
            </p:txBody>
          </p:sp>
          <p:sp>
            <p:nvSpPr>
              <p:cNvPr id="44" name="Rectangle 222"/>
              <p:cNvSpPr>
                <a:spLocks noChangeArrowheads="1"/>
              </p:cNvSpPr>
              <p:nvPr/>
            </p:nvSpPr>
            <p:spPr bwMode="auto">
              <a:xfrm>
                <a:off x="495816" y="4527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3</a:t>
                </a:r>
              </a:p>
            </p:txBody>
          </p:sp>
          <p:sp>
            <p:nvSpPr>
              <p:cNvPr id="45" name="Rectangle 223"/>
              <p:cNvSpPr>
                <a:spLocks noChangeArrowheads="1"/>
              </p:cNvSpPr>
              <p:nvPr/>
            </p:nvSpPr>
            <p:spPr bwMode="auto">
              <a:xfrm>
                <a:off x="495816" y="4679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4</a:t>
                </a:r>
              </a:p>
            </p:txBody>
          </p:sp>
          <p:sp>
            <p:nvSpPr>
              <p:cNvPr id="46" name="Rectangle 224"/>
              <p:cNvSpPr>
                <a:spLocks noChangeArrowheads="1"/>
              </p:cNvSpPr>
              <p:nvPr/>
            </p:nvSpPr>
            <p:spPr bwMode="auto">
              <a:xfrm>
                <a:off x="495816" y="4832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5</a:t>
                </a:r>
              </a:p>
            </p:txBody>
          </p:sp>
          <p:sp>
            <p:nvSpPr>
              <p:cNvPr id="47" name="Rectangle 225"/>
              <p:cNvSpPr>
                <a:spLocks noChangeArrowheads="1"/>
              </p:cNvSpPr>
              <p:nvPr/>
            </p:nvSpPr>
            <p:spPr bwMode="auto">
              <a:xfrm>
                <a:off x="495816" y="4984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6</a:t>
                </a:r>
              </a:p>
            </p:txBody>
          </p:sp>
        </p:grpSp>
      </p:grpSp>
      <p:cxnSp>
        <p:nvCxnSpPr>
          <p:cNvPr id="63" name="Straight Connector 62"/>
          <p:cNvCxnSpPr/>
          <p:nvPr/>
        </p:nvCxnSpPr>
        <p:spPr>
          <a:xfrm flipV="1">
            <a:off x="732359" y="4708525"/>
            <a:ext cx="2334691" cy="3176"/>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48" name="Picture 47" descr="productbacklog.jpg"/>
          <p:cNvPicPr>
            <a:picLocks noChangeAspect="1"/>
          </p:cNvPicPr>
          <p:nvPr/>
        </p:nvPicPr>
        <p:blipFill>
          <a:blip r:embed="rId2"/>
          <a:stretch>
            <a:fillRect/>
          </a:stretch>
        </p:blipFill>
        <p:spPr>
          <a:xfrm>
            <a:off x="865500" y="1470660"/>
            <a:ext cx="2367075" cy="3092060"/>
          </a:xfrm>
          <a:prstGeom prst="rect">
            <a:avLst/>
          </a:prstGeom>
        </p:spPr>
      </p:pic>
      <p:pic>
        <p:nvPicPr>
          <p:cNvPr id="5" name="Picture 4" descr="Screen shot 2010-10-08 at 10.04.56 AM.png"/>
          <p:cNvPicPr>
            <a:picLocks noChangeAspect="1"/>
          </p:cNvPicPr>
          <p:nvPr/>
        </p:nvPicPr>
        <p:blipFill>
          <a:blip r:embed="rId3"/>
          <a:stretch>
            <a:fillRect/>
          </a:stretch>
        </p:blipFill>
        <p:spPr>
          <a:xfrm>
            <a:off x="4057966" y="1473200"/>
            <a:ext cx="4819897" cy="5384800"/>
          </a:xfrm>
          <a:prstGeom prst="rect">
            <a:avLst/>
          </a:prstGeom>
          <a:ln>
            <a:solidFill>
              <a:schemeClr val="tx1"/>
            </a:solidFill>
          </a:ln>
        </p:spPr>
      </p:pic>
      <p:sp>
        <p:nvSpPr>
          <p:cNvPr id="6" name="Rectangle 5"/>
          <p:cNvSpPr/>
          <p:nvPr/>
        </p:nvSpPr>
        <p:spPr>
          <a:xfrm>
            <a:off x="4307840" y="1866899"/>
            <a:ext cx="4394200" cy="457200"/>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 name="Rectangle 6"/>
          <p:cNvSpPr/>
          <p:nvPr/>
        </p:nvSpPr>
        <p:spPr>
          <a:xfrm>
            <a:off x="4307840" y="2324099"/>
            <a:ext cx="4394200" cy="317500"/>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 name="Rectangle 7"/>
          <p:cNvSpPr/>
          <p:nvPr/>
        </p:nvSpPr>
        <p:spPr>
          <a:xfrm>
            <a:off x="4307840" y="2641599"/>
            <a:ext cx="4394200" cy="927100"/>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 name="Rectangle 8"/>
          <p:cNvSpPr/>
          <p:nvPr/>
        </p:nvSpPr>
        <p:spPr>
          <a:xfrm>
            <a:off x="4307840" y="3568699"/>
            <a:ext cx="4394200" cy="444500"/>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 name="Rectangle 9"/>
          <p:cNvSpPr/>
          <p:nvPr/>
        </p:nvSpPr>
        <p:spPr>
          <a:xfrm>
            <a:off x="4307840" y="4013199"/>
            <a:ext cx="4394200" cy="577850"/>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 name="Rectangle 10"/>
          <p:cNvSpPr/>
          <p:nvPr/>
        </p:nvSpPr>
        <p:spPr>
          <a:xfrm>
            <a:off x="4307840" y="4591049"/>
            <a:ext cx="4394200" cy="558800"/>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 name="Rectangle 11"/>
          <p:cNvSpPr/>
          <p:nvPr/>
        </p:nvSpPr>
        <p:spPr>
          <a:xfrm>
            <a:off x="4307840" y="5149849"/>
            <a:ext cx="4394200" cy="558800"/>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3" name="Rectangle 12"/>
          <p:cNvSpPr/>
          <p:nvPr/>
        </p:nvSpPr>
        <p:spPr>
          <a:xfrm>
            <a:off x="4307840" y="5708649"/>
            <a:ext cx="4394200" cy="457200"/>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 name="Rectangle 13"/>
          <p:cNvSpPr/>
          <p:nvPr/>
        </p:nvSpPr>
        <p:spPr>
          <a:xfrm>
            <a:off x="4307840" y="6165849"/>
            <a:ext cx="4394200" cy="673100"/>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9" name="Line 8"/>
          <p:cNvSpPr>
            <a:spLocks noChangeShapeType="1"/>
          </p:cNvSpPr>
          <p:nvPr/>
        </p:nvSpPr>
        <p:spPr bwMode="auto">
          <a:xfrm>
            <a:off x="457200" y="1117600"/>
            <a:ext cx="8229600" cy="0"/>
          </a:xfrm>
          <a:prstGeom prst="line">
            <a:avLst/>
          </a:prstGeom>
          <a:noFill/>
          <a:ln w="38100">
            <a:solidFill>
              <a:schemeClr val="tx1"/>
            </a:solidFill>
            <a:round/>
            <a:headEnd/>
            <a:tailEnd/>
          </a:ln>
          <a:effectLst/>
        </p:spPr>
        <p:txBody>
          <a:bodyPr>
            <a:prstTxWarp prst="textNoShape">
              <a:avLst/>
            </a:prstTxWarp>
          </a:bodyPr>
          <a:lstStyle/>
          <a:p>
            <a:pPr>
              <a:defRPr/>
            </a:pPr>
            <a:endParaRPr lang="en-US" b="0" i="0">
              <a:latin typeface="Gill Sans"/>
              <a:cs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3" presetClass="entr" presetSubtype="528"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anim calcmode="lin" valueType="num">
                                      <p:cBhvr>
                                        <p:cTn id="49" dur="500" fill="hold"/>
                                        <p:tgtEl>
                                          <p:spTgt spid="48"/>
                                        </p:tgtEl>
                                        <p:attrNameLst>
                                          <p:attrName>ppt_x</p:attrName>
                                        </p:attrNameLst>
                                      </p:cBhvr>
                                      <p:tavLst>
                                        <p:tav tm="0">
                                          <p:val>
                                            <p:fltVal val="0.5"/>
                                          </p:val>
                                        </p:tav>
                                        <p:tav tm="100000">
                                          <p:val>
                                            <p:strVal val="#ppt_x"/>
                                          </p:val>
                                        </p:tav>
                                      </p:tavLst>
                                    </p:anim>
                                    <p:anim calcmode="lin" valueType="num">
                                      <p:cBhvr>
                                        <p:cTn id="50" dur="500" fill="hold"/>
                                        <p:tgtEl>
                                          <p:spTgt spid="4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4000">
                <a:ea typeface="ＭＳ Ｐゴシック" pitchFamily="-110" charset="-128"/>
              </a:rPr>
              <a:t>User Stories for Clarity</a:t>
            </a:r>
          </a:p>
        </p:txBody>
      </p:sp>
      <p:sp>
        <p:nvSpPr>
          <p:cNvPr id="1704963" name="Rectangle 3"/>
          <p:cNvSpPr>
            <a:spLocks noGrp="1" noChangeArrowheads="1"/>
          </p:cNvSpPr>
          <p:nvPr>
            <p:ph idx="1"/>
          </p:nvPr>
        </p:nvSpPr>
        <p:spPr>
          <a:xfrm>
            <a:off x="457200" y="1600200"/>
            <a:ext cx="8229600" cy="5029200"/>
          </a:xfrm>
        </p:spPr>
        <p:txBody>
          <a:bodyPr/>
          <a:lstStyle/>
          <a:p>
            <a:pPr eaLnBrk="1" hangingPunct="1"/>
            <a:r>
              <a:rPr lang="en-US" sz="2800">
                <a:ea typeface="ＭＳ Ｐゴシック" pitchFamily="-110" charset="-128"/>
              </a:rPr>
              <a:t>User stories are a widely used format for describing features on the Product Backlog</a:t>
            </a:r>
          </a:p>
          <a:p>
            <a:pPr eaLnBrk="1" hangingPunct="1"/>
            <a:r>
              <a:rPr lang="en-US" sz="2800">
                <a:ea typeface="ＭＳ Ｐゴシック" pitchFamily="-110" charset="-128"/>
              </a:rPr>
              <a:t>User Stories are short, plain-language descriptions of the feature, centered on the consumer of the feature, what they need it to do, and why</a:t>
            </a:r>
          </a:p>
          <a:p>
            <a:pPr eaLnBrk="1" hangingPunct="1"/>
            <a:r>
              <a:rPr lang="en-US" sz="2800">
                <a:ea typeface="ＭＳ Ｐゴシック" pitchFamily="-110" charset="-128"/>
              </a:rPr>
              <a:t>The 3 C’s: Card, Confirmation, Conversation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4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4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4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4963" grpId="0" build="p"/>
    </p:bld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3970" name="Rectangle 2"/>
          <p:cNvSpPr>
            <a:spLocks noGrp="1" noChangeArrowheads="1"/>
          </p:cNvSpPr>
          <p:nvPr>
            <p:ph type="title"/>
          </p:nvPr>
        </p:nvSpPr>
        <p:spPr/>
        <p:txBody>
          <a:bodyPr/>
          <a:lstStyle/>
          <a:p>
            <a:pPr eaLnBrk="1" hangingPunct="1"/>
            <a:r>
              <a:rPr lang="en-US">
                <a:solidFill>
                  <a:srgbClr val="000000"/>
                </a:solidFill>
                <a:ea typeface="ＭＳ Ｐゴシック" pitchFamily="-110" charset="-128"/>
              </a:rPr>
              <a:t>The </a:t>
            </a:r>
            <a:r>
              <a:rPr lang="en-US" u="sng">
                <a:solidFill>
                  <a:srgbClr val="000000"/>
                </a:solidFill>
                <a:ea typeface="ＭＳ Ｐゴシック" pitchFamily="-110" charset="-128"/>
              </a:rPr>
              <a:t>C</a:t>
            </a:r>
            <a:r>
              <a:rPr lang="en-US">
                <a:solidFill>
                  <a:srgbClr val="000000"/>
                </a:solidFill>
                <a:ea typeface="ＭＳ Ｐゴシック" pitchFamily="-110" charset="-128"/>
              </a:rPr>
              <a:t>ard</a:t>
            </a:r>
          </a:p>
        </p:txBody>
      </p:sp>
      <p:sp>
        <p:nvSpPr>
          <p:cNvPr id="8" name="TextBox 7"/>
          <p:cNvSpPr txBox="1"/>
          <p:nvPr/>
        </p:nvSpPr>
        <p:spPr>
          <a:xfrm>
            <a:off x="1036320" y="1488094"/>
            <a:ext cx="6461760" cy="858866"/>
          </a:xfrm>
          <a:prstGeom prst="rect">
            <a:avLst/>
          </a:prstGeom>
          <a:solidFill>
            <a:schemeClr val="bg1"/>
          </a:solidFill>
          <a:ln>
            <a:solidFill>
              <a:schemeClr val="tx1"/>
            </a:solidFill>
          </a:ln>
        </p:spPr>
        <p:txBody>
          <a:bodyPr wrap="square" tIns="90000" bIns="90000" rtlCol="0" anchor="ctr">
            <a:spAutoFit/>
          </a:bodyPr>
          <a:lstStyle/>
          <a:p>
            <a:pPr marL="355600" lvl="0" indent="-355600"/>
            <a:r>
              <a:rPr lang="en-US" sz="1100" b="1">
                <a:latin typeface="Myriad Pro "/>
                <a:cs typeface="Myriad Pro "/>
              </a:rPr>
              <a:t>15. 	Review Pending Requests. </a:t>
            </a:r>
            <a:r>
              <a:rPr lang="en-US" sz="1100">
                <a:latin typeface="Myriad Pro "/>
                <a:cs typeface="Myriad Pro "/>
              </a:rPr>
              <a:t>[Accessible from the Dashboard].  Enables user to view all their currently unapproved requests in the system.  The page should display a table that lists each of the pending requests,  the date of the request, the type of the request (vacation day, personal day, or sick day), and the first 30 characters of the “explanation field”.</a:t>
            </a:r>
          </a:p>
        </p:txBody>
      </p:sp>
      <p:sp>
        <p:nvSpPr>
          <p:cNvPr id="10" name="Text Box 3"/>
          <p:cNvSpPr txBox="1">
            <a:spLocks noChangeArrowheads="1"/>
          </p:cNvSpPr>
          <p:nvPr/>
        </p:nvSpPr>
        <p:spPr bwMode="auto">
          <a:xfrm>
            <a:off x="1046480" y="2518351"/>
            <a:ext cx="4013200" cy="830997"/>
          </a:xfrm>
          <a:prstGeom prst="rect">
            <a:avLst/>
          </a:prstGeom>
          <a:solidFill>
            <a:schemeClr val="bg1"/>
          </a:solidFill>
          <a:ln w="9525">
            <a:noFill/>
            <a:miter lim="800000"/>
            <a:headEnd/>
            <a:tailEnd/>
          </a:ln>
        </p:spPr>
        <p:txBody>
          <a:bodyPr wrap="square">
            <a:prstTxWarp prst="textNoShape">
              <a:avLst/>
            </a:prstTxWarp>
            <a:spAutoFit/>
          </a:bodyPr>
          <a:lstStyle/>
          <a:p>
            <a:pPr>
              <a:spcBef>
                <a:spcPct val="50000"/>
              </a:spcBef>
            </a:pPr>
            <a:r>
              <a:rPr lang="en-US" sz="2400" u="sng">
                <a:latin typeface="Gill Sans"/>
                <a:cs typeface="Gill Sans"/>
              </a:rPr>
              <a:t>As a</a:t>
            </a:r>
            <a:r>
              <a:rPr lang="en-US" sz="2400">
                <a:latin typeface="Gill Sans"/>
                <a:cs typeface="Gill Sans"/>
              </a:rPr>
              <a:t>n employee,</a:t>
            </a:r>
            <a:br>
              <a:rPr lang="en-US" sz="2400">
                <a:latin typeface="Gill Sans"/>
                <a:cs typeface="Gill Sans"/>
              </a:rPr>
            </a:br>
            <a:endParaRPr lang="en-US" sz="2400">
              <a:latin typeface="Gill Sans"/>
              <a:cs typeface="Gill Sans"/>
            </a:endParaRPr>
          </a:p>
        </p:txBody>
      </p:sp>
      <p:sp>
        <p:nvSpPr>
          <p:cNvPr id="11" name="Text Box 3"/>
          <p:cNvSpPr txBox="1">
            <a:spLocks noChangeArrowheads="1"/>
          </p:cNvSpPr>
          <p:nvPr/>
        </p:nvSpPr>
        <p:spPr bwMode="auto">
          <a:xfrm>
            <a:off x="1046480" y="3981391"/>
            <a:ext cx="6146800" cy="830997"/>
          </a:xfrm>
          <a:prstGeom prst="rect">
            <a:avLst/>
          </a:prstGeom>
          <a:solidFill>
            <a:schemeClr val="bg1"/>
          </a:solidFill>
          <a:ln w="9525">
            <a:noFill/>
            <a:miter lim="800000"/>
            <a:headEnd/>
            <a:tailEnd/>
          </a:ln>
        </p:spPr>
        <p:txBody>
          <a:bodyPr wrap="square">
            <a:prstTxWarp prst="textNoShape">
              <a:avLst/>
            </a:prstTxWarp>
            <a:spAutoFit/>
          </a:bodyPr>
          <a:lstStyle/>
          <a:p>
            <a:pPr>
              <a:spcBef>
                <a:spcPct val="50000"/>
              </a:spcBef>
            </a:pPr>
            <a:r>
              <a:rPr lang="en-US" sz="2400" u="sng">
                <a:latin typeface="Gill Sans"/>
                <a:cs typeface="Gill Sans"/>
              </a:rPr>
              <a:t>I want to</a:t>
            </a:r>
            <a:r>
              <a:rPr lang="en-US" sz="2400">
                <a:latin typeface="Gill Sans"/>
                <a:cs typeface="Gill Sans"/>
              </a:rPr>
              <a:t> see all the requests I’ve submitted that are pending my manager’s approval</a:t>
            </a:r>
          </a:p>
        </p:txBody>
      </p:sp>
      <p:sp>
        <p:nvSpPr>
          <p:cNvPr id="12" name="Text Box 3"/>
          <p:cNvSpPr txBox="1">
            <a:spLocks noChangeArrowheads="1"/>
          </p:cNvSpPr>
          <p:nvPr/>
        </p:nvSpPr>
        <p:spPr bwMode="auto">
          <a:xfrm>
            <a:off x="1046480" y="5434271"/>
            <a:ext cx="6167120" cy="830997"/>
          </a:xfrm>
          <a:prstGeom prst="rect">
            <a:avLst/>
          </a:prstGeom>
          <a:solidFill>
            <a:schemeClr val="bg1"/>
          </a:solidFill>
          <a:ln w="9525">
            <a:noFill/>
            <a:miter lim="800000"/>
            <a:headEnd/>
            <a:tailEnd/>
          </a:ln>
        </p:spPr>
        <p:txBody>
          <a:bodyPr wrap="square">
            <a:prstTxWarp prst="textNoShape">
              <a:avLst/>
            </a:prstTxWarp>
            <a:spAutoFit/>
          </a:bodyPr>
          <a:lstStyle/>
          <a:p>
            <a:pPr>
              <a:spcBef>
                <a:spcPct val="50000"/>
              </a:spcBef>
            </a:pPr>
            <a:r>
              <a:rPr lang="en-US" sz="2400" u="sng">
                <a:latin typeface="Gill Sans"/>
                <a:cs typeface="Gill Sans"/>
              </a:rPr>
              <a:t>So that</a:t>
            </a:r>
            <a:r>
              <a:rPr lang="en-US" sz="2400">
                <a:latin typeface="Gill Sans"/>
                <a:cs typeface="Gill Sans"/>
              </a:rPr>
              <a:t> I can see which have been approved and which have not been approved</a:t>
            </a:r>
          </a:p>
        </p:txBody>
      </p:sp>
      <p:sp>
        <p:nvSpPr>
          <p:cNvPr id="14" name="Line 8"/>
          <p:cNvSpPr>
            <a:spLocks noChangeShapeType="1"/>
          </p:cNvSpPr>
          <p:nvPr/>
        </p:nvSpPr>
        <p:spPr bwMode="auto">
          <a:xfrm>
            <a:off x="457200" y="1117600"/>
            <a:ext cx="8229600" cy="0"/>
          </a:xfrm>
          <a:prstGeom prst="line">
            <a:avLst/>
          </a:prstGeom>
          <a:noFill/>
          <a:ln w="38100">
            <a:solidFill>
              <a:schemeClr val="tx1"/>
            </a:solidFill>
            <a:round/>
            <a:headEnd/>
            <a:tailEnd/>
          </a:ln>
          <a:effectLst/>
        </p:spPr>
        <p:txBody>
          <a:bodyPr>
            <a:prstTxWarp prst="textNoShape">
              <a:avLst/>
            </a:prstTxWarp>
          </a:bodyPr>
          <a:lstStyle/>
          <a:p>
            <a:pPr>
              <a:defRPr/>
            </a:pPr>
            <a:endParaRPr lang="en-US" b="0" i="0">
              <a:latin typeface="Gill Sans"/>
              <a:cs typeface="Gill Sans"/>
            </a:endParaRPr>
          </a:p>
        </p:txBody>
      </p:sp>
      <p:sp>
        <p:nvSpPr>
          <p:cNvPr id="1705987" name="Text Box 3"/>
          <p:cNvSpPr txBox="1">
            <a:spLocks noChangeArrowheads="1"/>
          </p:cNvSpPr>
          <p:nvPr/>
        </p:nvSpPr>
        <p:spPr bwMode="auto">
          <a:xfrm>
            <a:off x="1046480" y="2518350"/>
            <a:ext cx="6451600" cy="3970318"/>
          </a:xfrm>
          <a:prstGeom prst="rect">
            <a:avLst/>
          </a:prstGeom>
          <a:noFill/>
          <a:ln w="9525">
            <a:solidFill>
              <a:schemeClr val="tx1"/>
            </a:solidFill>
            <a:miter lim="800000"/>
            <a:headEnd/>
            <a:tailEnd/>
          </a:ln>
        </p:spPr>
        <p:txBody>
          <a:bodyPr wrap="square">
            <a:prstTxWarp prst="textNoShape">
              <a:avLst/>
            </a:prstTxWarp>
            <a:spAutoFit/>
          </a:bodyPr>
          <a:lstStyle/>
          <a:p>
            <a:pPr>
              <a:spcBef>
                <a:spcPct val="50000"/>
              </a:spcBef>
            </a:pPr>
            <a:r>
              <a:rPr lang="en-US" sz="2400" u="sng">
                <a:latin typeface="Gill Sans"/>
                <a:cs typeface="Gill Sans"/>
              </a:rPr>
              <a:t>As a</a:t>
            </a:r>
            <a:br>
              <a:rPr lang="en-US" sz="2400" u="sng">
                <a:latin typeface="Gill Sans"/>
                <a:cs typeface="Gill Sans"/>
              </a:rPr>
            </a:br>
            <a:endParaRPr lang="en-US" sz="2400" u="sng">
              <a:latin typeface="Gill Sans"/>
              <a:cs typeface="Gill Sans"/>
            </a:endParaRPr>
          </a:p>
          <a:p>
            <a:pPr>
              <a:spcBef>
                <a:spcPct val="50000"/>
              </a:spcBef>
            </a:pPr>
            <a:endParaRPr lang="en-US" sz="2400" u="sng">
              <a:latin typeface="Gill Sans"/>
              <a:cs typeface="Gill Sans"/>
            </a:endParaRPr>
          </a:p>
          <a:p>
            <a:pPr>
              <a:spcBef>
                <a:spcPct val="50000"/>
              </a:spcBef>
            </a:pPr>
            <a:r>
              <a:rPr lang="en-US" sz="2400" u="sng">
                <a:latin typeface="Gill Sans"/>
                <a:cs typeface="Gill Sans"/>
              </a:rPr>
              <a:t>I want to</a:t>
            </a:r>
          </a:p>
          <a:p>
            <a:pPr>
              <a:spcBef>
                <a:spcPct val="50000"/>
              </a:spcBef>
            </a:pPr>
            <a:endParaRPr lang="en-US" sz="2400" u="sng">
              <a:latin typeface="Gill Sans"/>
              <a:cs typeface="Gill Sans"/>
            </a:endParaRPr>
          </a:p>
          <a:p>
            <a:pPr>
              <a:spcBef>
                <a:spcPct val="50000"/>
              </a:spcBef>
            </a:pPr>
            <a:r>
              <a:rPr lang="en-US" sz="2400" u="sng">
                <a:latin typeface="Gill Sans"/>
                <a:cs typeface="Gill Sans"/>
              </a:rPr>
              <a:t/>
            </a:r>
            <a:br>
              <a:rPr lang="en-US" sz="2400" u="sng">
                <a:latin typeface="Gill Sans"/>
                <a:cs typeface="Gill Sans"/>
              </a:rPr>
            </a:br>
            <a:r>
              <a:rPr lang="en-US" sz="2400" u="sng">
                <a:latin typeface="Gill Sans"/>
                <a:cs typeface="Gill Sans"/>
              </a:rPr>
              <a:t>So that</a:t>
            </a:r>
          </a:p>
          <a:p>
            <a:pPr>
              <a:spcBef>
                <a:spcPct val="50000"/>
              </a:spcBef>
            </a:pPr>
            <a:endParaRPr lang="en-US" sz="2400" u="sng">
              <a:latin typeface="Gill Sans"/>
              <a:cs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5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705987"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 name="Rectangle 31"/>
          <p:cNvSpPr/>
          <p:nvPr/>
        </p:nvSpPr>
        <p:spPr>
          <a:xfrm>
            <a:off x="393700" y="1130300"/>
            <a:ext cx="8521700" cy="177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86" name="Rectangle 2"/>
          <p:cNvSpPr>
            <a:spLocks noGrp="1" noChangeArrowheads="1"/>
          </p:cNvSpPr>
          <p:nvPr>
            <p:ph type="title"/>
          </p:nvPr>
        </p:nvSpPr>
        <p:spPr>
          <a:xfrm>
            <a:off x="0" y="-127000"/>
            <a:ext cx="9144000" cy="1143000"/>
          </a:xfrm>
          <a:ln>
            <a:noFill/>
          </a:ln>
        </p:spPr>
        <p:txBody>
          <a:bodyPr/>
          <a:lstStyle/>
          <a:p>
            <a:pPr algn="ctr"/>
            <a:r>
              <a:rPr lang="en-US" sz="4000"/>
              <a:t>The Relative Value of Different Features</a:t>
            </a:r>
          </a:p>
        </p:txBody>
      </p:sp>
      <p:grpSp>
        <p:nvGrpSpPr>
          <p:cNvPr id="5" name="Group 67"/>
          <p:cNvGrpSpPr/>
          <p:nvPr/>
        </p:nvGrpSpPr>
        <p:grpSpPr>
          <a:xfrm>
            <a:off x="1320800" y="749300"/>
            <a:ext cx="7861300" cy="6121400"/>
            <a:chOff x="1092200" y="736600"/>
            <a:chExt cx="8051800" cy="6121400"/>
          </a:xfrm>
        </p:grpSpPr>
        <p:sp>
          <p:nvSpPr>
            <p:cNvPr id="67" name="Rectangle 66"/>
            <p:cNvSpPr/>
            <p:nvPr/>
          </p:nvSpPr>
          <p:spPr>
            <a:xfrm>
              <a:off x="1092200" y="736600"/>
              <a:ext cx="8051800" cy="6121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grpSp>
          <p:nvGrpSpPr>
            <p:cNvPr id="6" name="Group 65"/>
            <p:cNvGrpSpPr/>
            <p:nvPr/>
          </p:nvGrpSpPr>
          <p:grpSpPr>
            <a:xfrm>
              <a:off x="1257300" y="965200"/>
              <a:ext cx="7560000" cy="5791200"/>
              <a:chOff x="1257300" y="965200"/>
              <a:chExt cx="7560000" cy="5791200"/>
            </a:xfrm>
          </p:grpSpPr>
          <p:sp>
            <p:nvSpPr>
              <p:cNvPr id="44" name="Rectangle 43"/>
              <p:cNvSpPr/>
              <p:nvPr/>
            </p:nvSpPr>
            <p:spPr>
              <a:xfrm>
                <a:off x="1257300" y="965200"/>
                <a:ext cx="756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FFFF"/>
                    </a:solidFill>
                    <a:latin typeface="Gill Sans"/>
                    <a:cs typeface="Gill Sans"/>
                  </a:rPr>
                  <a:t>Feature 1</a:t>
                </a:r>
              </a:p>
            </p:txBody>
          </p:sp>
          <p:sp>
            <p:nvSpPr>
              <p:cNvPr id="45" name="Rectangle 44"/>
              <p:cNvSpPr/>
              <p:nvPr/>
            </p:nvSpPr>
            <p:spPr>
              <a:xfrm>
                <a:off x="1257300" y="1257300"/>
                <a:ext cx="738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FFFF"/>
                    </a:solidFill>
                    <a:latin typeface="Gill Sans"/>
                    <a:cs typeface="Gill Sans"/>
                  </a:rPr>
                  <a:t>Feature 2</a:t>
                </a:r>
              </a:p>
            </p:txBody>
          </p:sp>
          <p:sp>
            <p:nvSpPr>
              <p:cNvPr id="46" name="Rectangle 45"/>
              <p:cNvSpPr/>
              <p:nvPr/>
            </p:nvSpPr>
            <p:spPr>
              <a:xfrm>
                <a:off x="1257300" y="1549400"/>
                <a:ext cx="684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FFFF"/>
                    </a:solidFill>
                    <a:latin typeface="Gill Sans"/>
                    <a:cs typeface="Gill Sans"/>
                  </a:rPr>
                  <a:t>Feature 3</a:t>
                </a:r>
              </a:p>
            </p:txBody>
          </p:sp>
          <p:sp>
            <p:nvSpPr>
              <p:cNvPr id="47" name="Rectangle 46"/>
              <p:cNvSpPr/>
              <p:nvPr/>
            </p:nvSpPr>
            <p:spPr>
              <a:xfrm>
                <a:off x="1257300" y="1841500"/>
                <a:ext cx="576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FFFF"/>
                    </a:solidFill>
                    <a:latin typeface="Gill Sans"/>
                    <a:cs typeface="Gill Sans"/>
                  </a:rPr>
                  <a:t>Feature 4</a:t>
                </a:r>
              </a:p>
            </p:txBody>
          </p:sp>
          <p:sp>
            <p:nvSpPr>
              <p:cNvPr id="49" name="Rectangle 48"/>
              <p:cNvSpPr/>
              <p:nvPr/>
            </p:nvSpPr>
            <p:spPr>
              <a:xfrm>
                <a:off x="1257300" y="2133600"/>
                <a:ext cx="468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FFFF"/>
                    </a:solidFill>
                    <a:latin typeface="Gill Sans"/>
                    <a:cs typeface="Gill Sans"/>
                  </a:rPr>
                  <a:t>Feature 5</a:t>
                </a:r>
              </a:p>
            </p:txBody>
          </p:sp>
          <p:sp>
            <p:nvSpPr>
              <p:cNvPr id="50" name="Rectangle 49"/>
              <p:cNvSpPr/>
              <p:nvPr/>
            </p:nvSpPr>
            <p:spPr>
              <a:xfrm>
                <a:off x="1257300" y="2425700"/>
                <a:ext cx="324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FFFF"/>
                    </a:solidFill>
                    <a:latin typeface="Gill Sans"/>
                    <a:cs typeface="Gill Sans"/>
                  </a:rPr>
                  <a:t>Feature 6</a:t>
                </a:r>
              </a:p>
            </p:txBody>
          </p:sp>
          <p:sp>
            <p:nvSpPr>
              <p:cNvPr id="51" name="Rectangle 50"/>
              <p:cNvSpPr/>
              <p:nvPr/>
            </p:nvSpPr>
            <p:spPr>
              <a:xfrm>
                <a:off x="1257300" y="2717800"/>
                <a:ext cx="234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FFFF"/>
                    </a:solidFill>
                    <a:latin typeface="Gill Sans"/>
                    <a:cs typeface="Gill Sans"/>
                  </a:rPr>
                  <a:t>Feature 7</a:t>
                </a:r>
              </a:p>
            </p:txBody>
          </p:sp>
          <p:sp>
            <p:nvSpPr>
              <p:cNvPr id="52" name="Rectangle 51"/>
              <p:cNvSpPr/>
              <p:nvPr/>
            </p:nvSpPr>
            <p:spPr>
              <a:xfrm>
                <a:off x="1257300" y="3009900"/>
                <a:ext cx="180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FFFF"/>
                    </a:solidFill>
                    <a:latin typeface="Gill Sans"/>
                    <a:cs typeface="Gill Sans"/>
                  </a:rPr>
                  <a:t>Feature 8</a:t>
                </a:r>
              </a:p>
            </p:txBody>
          </p:sp>
          <p:sp>
            <p:nvSpPr>
              <p:cNvPr id="53" name="Rectangle 52"/>
              <p:cNvSpPr/>
              <p:nvPr/>
            </p:nvSpPr>
            <p:spPr>
              <a:xfrm>
                <a:off x="1257300" y="3302000"/>
                <a:ext cx="144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FFFF"/>
                    </a:solidFill>
                    <a:latin typeface="Gill Sans"/>
                    <a:cs typeface="Gill Sans"/>
                  </a:rPr>
                  <a:t>Feature 9</a:t>
                </a:r>
              </a:p>
            </p:txBody>
          </p:sp>
          <p:sp>
            <p:nvSpPr>
              <p:cNvPr id="54" name="Rectangle 53"/>
              <p:cNvSpPr/>
              <p:nvPr/>
            </p:nvSpPr>
            <p:spPr>
              <a:xfrm>
                <a:off x="1257300" y="3594100"/>
                <a:ext cx="108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55" name="Rectangle 54"/>
              <p:cNvSpPr/>
              <p:nvPr/>
            </p:nvSpPr>
            <p:spPr>
              <a:xfrm>
                <a:off x="1257300" y="3886200"/>
                <a:ext cx="90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56" name="Rectangle 55"/>
              <p:cNvSpPr/>
              <p:nvPr/>
            </p:nvSpPr>
            <p:spPr>
              <a:xfrm>
                <a:off x="1257300" y="4178300"/>
                <a:ext cx="72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57" name="Rectangle 56"/>
              <p:cNvSpPr/>
              <p:nvPr/>
            </p:nvSpPr>
            <p:spPr>
              <a:xfrm>
                <a:off x="1257300" y="4470400"/>
                <a:ext cx="54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58" name="Rectangle 57"/>
              <p:cNvSpPr/>
              <p:nvPr/>
            </p:nvSpPr>
            <p:spPr>
              <a:xfrm>
                <a:off x="1257300" y="4762500"/>
                <a:ext cx="360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59" name="Rectangle 58"/>
              <p:cNvSpPr/>
              <p:nvPr/>
            </p:nvSpPr>
            <p:spPr>
              <a:xfrm>
                <a:off x="1257300" y="5054600"/>
                <a:ext cx="234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60" name="Rectangle 59"/>
              <p:cNvSpPr/>
              <p:nvPr/>
            </p:nvSpPr>
            <p:spPr>
              <a:xfrm>
                <a:off x="1257300" y="5346700"/>
                <a:ext cx="144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61" name="Rectangle 60"/>
              <p:cNvSpPr/>
              <p:nvPr/>
            </p:nvSpPr>
            <p:spPr>
              <a:xfrm>
                <a:off x="1257300" y="5638800"/>
                <a:ext cx="108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62" name="Rectangle 61"/>
              <p:cNvSpPr/>
              <p:nvPr/>
            </p:nvSpPr>
            <p:spPr>
              <a:xfrm>
                <a:off x="1257300" y="5930900"/>
                <a:ext cx="72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63" name="Rectangle 62"/>
              <p:cNvSpPr/>
              <p:nvPr/>
            </p:nvSpPr>
            <p:spPr>
              <a:xfrm>
                <a:off x="1257300" y="6223000"/>
                <a:ext cx="36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sp>
            <p:nvSpPr>
              <p:cNvPr id="64" name="Rectangle 63"/>
              <p:cNvSpPr/>
              <p:nvPr/>
            </p:nvSpPr>
            <p:spPr>
              <a:xfrm>
                <a:off x="1257300" y="6515100"/>
                <a:ext cx="36000" cy="2413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latin typeface="Gill Sans"/>
                  <a:cs typeface="Gill Sans"/>
                </a:endParaRPr>
              </a:p>
            </p:txBody>
          </p:sp>
        </p:grpSp>
      </p:grpSp>
      <p:sp>
        <p:nvSpPr>
          <p:cNvPr id="66" name="TextBox 65"/>
          <p:cNvSpPr txBox="1"/>
          <p:nvPr/>
        </p:nvSpPr>
        <p:spPr>
          <a:xfrm>
            <a:off x="3403601" y="4013200"/>
            <a:ext cx="5105400" cy="1446550"/>
          </a:xfrm>
          <a:prstGeom prst="rect">
            <a:avLst/>
          </a:prstGeom>
          <a:noFill/>
        </p:spPr>
        <p:txBody>
          <a:bodyPr wrap="square" rtlCol="0">
            <a:spAutoFit/>
          </a:bodyPr>
          <a:lstStyle/>
          <a:p>
            <a:pPr algn="ctr"/>
            <a:r>
              <a:rPr lang="en-US" sz="4400">
                <a:solidFill>
                  <a:schemeClr val="bg1"/>
                </a:solidFill>
                <a:latin typeface="Gill Sans"/>
                <a:cs typeface="Gill Sans"/>
              </a:rPr>
              <a:t>Typical Large-Scale Software Application</a:t>
            </a:r>
          </a:p>
        </p:txBody>
      </p:sp>
      <p:grpSp>
        <p:nvGrpSpPr>
          <p:cNvPr id="2" name="Group 126"/>
          <p:cNvGrpSpPr/>
          <p:nvPr/>
        </p:nvGrpSpPr>
        <p:grpSpPr>
          <a:xfrm>
            <a:off x="-25400" y="965200"/>
            <a:ext cx="2019300" cy="5791200"/>
            <a:chOff x="0" y="965200"/>
            <a:chExt cx="2019300" cy="5791200"/>
          </a:xfrm>
        </p:grpSpPr>
        <p:sp>
          <p:nvSpPr>
            <p:cNvPr id="128" name="Rectangle 127"/>
            <p:cNvSpPr/>
            <p:nvPr/>
          </p:nvSpPr>
          <p:spPr>
            <a:xfrm>
              <a:off x="0" y="9652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1-5</a:t>
              </a:r>
            </a:p>
          </p:txBody>
        </p:sp>
        <p:sp>
          <p:nvSpPr>
            <p:cNvPr id="129" name="Rectangle 128"/>
            <p:cNvSpPr/>
            <p:nvPr/>
          </p:nvSpPr>
          <p:spPr>
            <a:xfrm>
              <a:off x="0" y="12573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6-10</a:t>
              </a:r>
            </a:p>
          </p:txBody>
        </p:sp>
        <p:sp>
          <p:nvSpPr>
            <p:cNvPr id="130" name="Rectangle 129"/>
            <p:cNvSpPr/>
            <p:nvPr/>
          </p:nvSpPr>
          <p:spPr>
            <a:xfrm>
              <a:off x="0" y="15494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11-15</a:t>
              </a:r>
            </a:p>
          </p:txBody>
        </p:sp>
        <p:sp>
          <p:nvSpPr>
            <p:cNvPr id="131" name="Rectangle 130"/>
            <p:cNvSpPr/>
            <p:nvPr/>
          </p:nvSpPr>
          <p:spPr>
            <a:xfrm>
              <a:off x="0" y="18415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16-20</a:t>
              </a:r>
            </a:p>
          </p:txBody>
        </p:sp>
        <p:sp>
          <p:nvSpPr>
            <p:cNvPr id="132" name="Rectangle 131"/>
            <p:cNvSpPr/>
            <p:nvPr/>
          </p:nvSpPr>
          <p:spPr>
            <a:xfrm>
              <a:off x="0" y="21336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21-25</a:t>
              </a:r>
            </a:p>
          </p:txBody>
        </p:sp>
        <p:sp>
          <p:nvSpPr>
            <p:cNvPr id="133" name="Rectangle 132"/>
            <p:cNvSpPr/>
            <p:nvPr/>
          </p:nvSpPr>
          <p:spPr>
            <a:xfrm>
              <a:off x="0" y="24257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26-30</a:t>
              </a:r>
            </a:p>
          </p:txBody>
        </p:sp>
        <p:sp>
          <p:nvSpPr>
            <p:cNvPr id="134" name="Rectangle 133"/>
            <p:cNvSpPr/>
            <p:nvPr/>
          </p:nvSpPr>
          <p:spPr>
            <a:xfrm>
              <a:off x="0" y="27178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31-35</a:t>
              </a:r>
            </a:p>
          </p:txBody>
        </p:sp>
        <p:sp>
          <p:nvSpPr>
            <p:cNvPr id="135" name="Rectangle 134"/>
            <p:cNvSpPr/>
            <p:nvPr/>
          </p:nvSpPr>
          <p:spPr>
            <a:xfrm>
              <a:off x="0" y="30099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36-40</a:t>
              </a:r>
            </a:p>
          </p:txBody>
        </p:sp>
        <p:sp>
          <p:nvSpPr>
            <p:cNvPr id="136" name="Rectangle 135"/>
            <p:cNvSpPr/>
            <p:nvPr/>
          </p:nvSpPr>
          <p:spPr>
            <a:xfrm>
              <a:off x="0" y="33020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41-45</a:t>
              </a:r>
            </a:p>
          </p:txBody>
        </p:sp>
        <p:sp>
          <p:nvSpPr>
            <p:cNvPr id="137" name="Rectangle 136"/>
            <p:cNvSpPr/>
            <p:nvPr/>
          </p:nvSpPr>
          <p:spPr>
            <a:xfrm>
              <a:off x="0" y="35941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46-50</a:t>
              </a:r>
            </a:p>
          </p:txBody>
        </p:sp>
        <p:sp>
          <p:nvSpPr>
            <p:cNvPr id="138" name="Rectangle 137"/>
            <p:cNvSpPr/>
            <p:nvPr/>
          </p:nvSpPr>
          <p:spPr>
            <a:xfrm>
              <a:off x="0" y="38862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51-55</a:t>
              </a:r>
            </a:p>
          </p:txBody>
        </p:sp>
        <p:sp>
          <p:nvSpPr>
            <p:cNvPr id="139" name="Rectangle 138"/>
            <p:cNvSpPr/>
            <p:nvPr/>
          </p:nvSpPr>
          <p:spPr>
            <a:xfrm>
              <a:off x="0" y="41783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56-60</a:t>
              </a:r>
            </a:p>
          </p:txBody>
        </p:sp>
        <p:sp>
          <p:nvSpPr>
            <p:cNvPr id="140" name="Rectangle 139"/>
            <p:cNvSpPr/>
            <p:nvPr/>
          </p:nvSpPr>
          <p:spPr>
            <a:xfrm>
              <a:off x="0" y="44704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61-65</a:t>
              </a:r>
            </a:p>
          </p:txBody>
        </p:sp>
        <p:sp>
          <p:nvSpPr>
            <p:cNvPr id="141" name="Rectangle 140"/>
            <p:cNvSpPr/>
            <p:nvPr/>
          </p:nvSpPr>
          <p:spPr>
            <a:xfrm>
              <a:off x="0" y="47625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66-70</a:t>
              </a:r>
            </a:p>
          </p:txBody>
        </p:sp>
        <p:sp>
          <p:nvSpPr>
            <p:cNvPr id="142" name="Rectangle 141"/>
            <p:cNvSpPr/>
            <p:nvPr/>
          </p:nvSpPr>
          <p:spPr>
            <a:xfrm>
              <a:off x="0" y="50546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71-75</a:t>
              </a:r>
            </a:p>
          </p:txBody>
        </p:sp>
        <p:sp>
          <p:nvSpPr>
            <p:cNvPr id="143" name="Rectangle 142"/>
            <p:cNvSpPr/>
            <p:nvPr/>
          </p:nvSpPr>
          <p:spPr>
            <a:xfrm>
              <a:off x="0" y="53467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76-80</a:t>
              </a:r>
            </a:p>
          </p:txBody>
        </p:sp>
        <p:sp>
          <p:nvSpPr>
            <p:cNvPr id="144" name="Rectangle 143"/>
            <p:cNvSpPr/>
            <p:nvPr/>
          </p:nvSpPr>
          <p:spPr>
            <a:xfrm>
              <a:off x="0" y="56388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81-85</a:t>
              </a:r>
            </a:p>
          </p:txBody>
        </p:sp>
        <p:sp>
          <p:nvSpPr>
            <p:cNvPr id="145" name="Rectangle 144"/>
            <p:cNvSpPr/>
            <p:nvPr/>
          </p:nvSpPr>
          <p:spPr>
            <a:xfrm>
              <a:off x="0" y="59309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86-90</a:t>
              </a:r>
            </a:p>
          </p:txBody>
        </p:sp>
        <p:sp>
          <p:nvSpPr>
            <p:cNvPr id="146" name="Rectangle 145"/>
            <p:cNvSpPr/>
            <p:nvPr/>
          </p:nvSpPr>
          <p:spPr>
            <a:xfrm>
              <a:off x="0" y="62230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91-95</a:t>
              </a:r>
            </a:p>
          </p:txBody>
        </p:sp>
        <p:sp>
          <p:nvSpPr>
            <p:cNvPr id="147" name="Rectangle 146"/>
            <p:cNvSpPr/>
            <p:nvPr/>
          </p:nvSpPr>
          <p:spPr>
            <a:xfrm>
              <a:off x="0" y="6515100"/>
              <a:ext cx="2019300" cy="241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latin typeface="Gill Sans"/>
                  <a:cs typeface="Gill Sans"/>
                </a:rPr>
                <a:t>Features 96-100</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3970" name="Rectangle 2"/>
          <p:cNvSpPr>
            <a:spLocks noGrp="1" noChangeArrowheads="1"/>
          </p:cNvSpPr>
          <p:nvPr>
            <p:ph type="title"/>
          </p:nvPr>
        </p:nvSpPr>
        <p:spPr>
          <a:xfrm>
            <a:off x="457200" y="76200"/>
            <a:ext cx="8686800" cy="1143000"/>
          </a:xfrm>
        </p:spPr>
        <p:txBody>
          <a:bodyPr/>
          <a:lstStyle/>
          <a:p>
            <a:pPr eaLnBrk="1" hangingPunct="1"/>
            <a:r>
              <a:rPr lang="en-US">
                <a:solidFill>
                  <a:srgbClr val="000000"/>
                </a:solidFill>
                <a:ea typeface="ＭＳ Ｐゴシック" pitchFamily="-110" charset="-128"/>
              </a:rPr>
              <a:t>The </a:t>
            </a:r>
            <a:r>
              <a:rPr lang="en-US" u="sng">
                <a:solidFill>
                  <a:srgbClr val="000000"/>
                </a:solidFill>
                <a:ea typeface="ＭＳ Ｐゴシック" pitchFamily="-110" charset="-128"/>
              </a:rPr>
              <a:t>C</a:t>
            </a:r>
            <a:r>
              <a:rPr lang="en-US">
                <a:solidFill>
                  <a:srgbClr val="000000"/>
                </a:solidFill>
                <a:ea typeface="ＭＳ Ｐゴシック" pitchFamily="-110" charset="-128"/>
              </a:rPr>
              <a:t>onfirmation – Back of Card</a:t>
            </a:r>
          </a:p>
        </p:txBody>
      </p:sp>
      <p:sp>
        <p:nvSpPr>
          <p:cNvPr id="1705987" name="Text Box 3"/>
          <p:cNvSpPr txBox="1">
            <a:spLocks noChangeArrowheads="1"/>
          </p:cNvSpPr>
          <p:nvPr/>
        </p:nvSpPr>
        <p:spPr bwMode="auto">
          <a:xfrm>
            <a:off x="1046480" y="2505651"/>
            <a:ext cx="6451600" cy="4108818"/>
          </a:xfrm>
          <a:prstGeom prst="rect">
            <a:avLst/>
          </a:prstGeom>
          <a:solidFill>
            <a:schemeClr val="bg1"/>
          </a:solidFill>
          <a:ln w="9525">
            <a:solidFill>
              <a:schemeClr val="tx1"/>
            </a:solidFill>
            <a:miter lim="800000"/>
            <a:headEnd/>
            <a:tailEnd/>
          </a:ln>
        </p:spPr>
        <p:txBody>
          <a:bodyPr wrap="square">
            <a:prstTxWarp prst="textNoShape">
              <a:avLst/>
            </a:prstTxWarp>
            <a:spAutoFit/>
          </a:bodyPr>
          <a:lstStyle/>
          <a:p>
            <a:pPr>
              <a:spcBef>
                <a:spcPct val="50000"/>
              </a:spcBef>
            </a:pPr>
            <a:r>
              <a:rPr lang="en-US" sz="2400" u="sng">
                <a:latin typeface="Gill Sans"/>
                <a:cs typeface="Gill Sans"/>
              </a:rPr>
              <a:t>Acceptance Criteria</a:t>
            </a:r>
            <a:br>
              <a:rPr lang="en-US" sz="2400" u="sng">
                <a:latin typeface="Gill Sans"/>
                <a:cs typeface="Gill Sans"/>
              </a:rPr>
            </a:br>
            <a:endParaRPr lang="en-US" sz="2400" u="sng">
              <a:latin typeface="Gill Sans"/>
              <a:cs typeface="Gill Sans"/>
            </a:endParaRPr>
          </a:p>
          <a:p>
            <a:pPr>
              <a:spcBef>
                <a:spcPct val="50000"/>
              </a:spcBef>
            </a:pPr>
            <a:endParaRPr lang="en-US" sz="2400" u="sng">
              <a:latin typeface="Gill Sans"/>
              <a:cs typeface="Gill Sans"/>
            </a:endParaRPr>
          </a:p>
          <a:p>
            <a:pPr>
              <a:spcBef>
                <a:spcPct val="50000"/>
              </a:spcBef>
            </a:pPr>
            <a:endParaRPr lang="en-US" sz="2000" u="sng">
              <a:latin typeface="Gill Sans"/>
              <a:cs typeface="Gill Sans"/>
            </a:endParaRPr>
          </a:p>
          <a:p>
            <a:pPr>
              <a:spcBef>
                <a:spcPct val="50000"/>
              </a:spcBef>
            </a:pPr>
            <a:endParaRPr lang="en-US" sz="2400" u="sng">
              <a:latin typeface="Gill Sans"/>
              <a:cs typeface="Gill Sans"/>
            </a:endParaRPr>
          </a:p>
          <a:p>
            <a:pPr>
              <a:spcBef>
                <a:spcPct val="50000"/>
              </a:spcBef>
            </a:pPr>
            <a:r>
              <a:rPr lang="en-US" sz="2400" u="sng">
                <a:latin typeface="Gill Sans"/>
                <a:cs typeface="Gill Sans"/>
              </a:rPr>
              <a:t/>
            </a:r>
            <a:br>
              <a:rPr lang="en-US" sz="2400" u="sng">
                <a:latin typeface="Gill Sans"/>
                <a:cs typeface="Gill Sans"/>
              </a:rPr>
            </a:br>
            <a:r>
              <a:rPr lang="en-US" sz="2400" u="sng">
                <a:latin typeface="Gill Sans"/>
                <a:cs typeface="Gill Sans"/>
              </a:rPr>
              <a:t>Notes</a:t>
            </a:r>
          </a:p>
          <a:p>
            <a:pPr>
              <a:spcBef>
                <a:spcPct val="50000"/>
              </a:spcBef>
            </a:pPr>
            <a:endParaRPr lang="en-US" u="sng">
              <a:latin typeface="Gill Sans"/>
              <a:cs typeface="Gill Sans"/>
            </a:endParaRPr>
          </a:p>
          <a:p>
            <a:pPr>
              <a:spcBef>
                <a:spcPct val="50000"/>
              </a:spcBef>
            </a:pPr>
            <a:endParaRPr lang="en-US" sz="1600" u="sng">
              <a:latin typeface="Gill Sans"/>
              <a:cs typeface="Gill Sans"/>
            </a:endParaRPr>
          </a:p>
        </p:txBody>
      </p:sp>
      <p:sp>
        <p:nvSpPr>
          <p:cNvPr id="8" name="TextBox 7"/>
          <p:cNvSpPr txBox="1"/>
          <p:nvPr/>
        </p:nvSpPr>
        <p:spPr>
          <a:xfrm>
            <a:off x="1036320" y="1488094"/>
            <a:ext cx="6461760" cy="858866"/>
          </a:xfrm>
          <a:prstGeom prst="rect">
            <a:avLst/>
          </a:prstGeom>
          <a:solidFill>
            <a:schemeClr val="bg1"/>
          </a:solidFill>
          <a:ln>
            <a:solidFill>
              <a:schemeClr val="tx1"/>
            </a:solidFill>
          </a:ln>
        </p:spPr>
        <p:txBody>
          <a:bodyPr wrap="square" tIns="90000" bIns="90000" rtlCol="0" anchor="ctr">
            <a:spAutoFit/>
          </a:bodyPr>
          <a:lstStyle/>
          <a:p>
            <a:pPr marL="355600" lvl="0" indent="-355600"/>
            <a:r>
              <a:rPr lang="en-US" sz="1100" b="1">
                <a:latin typeface="Myriad Pro "/>
                <a:cs typeface="Myriad Pro "/>
              </a:rPr>
              <a:t>15. 	Review Pending Requests. </a:t>
            </a:r>
            <a:r>
              <a:rPr lang="en-US" sz="1100">
                <a:latin typeface="Myriad Pro "/>
                <a:cs typeface="Myriad Pro "/>
              </a:rPr>
              <a:t>[Accessible from the Dashboard].  Enables user to view all their currently unapproved requests in the system.  The page should display a table that lists each of the pending requests,  the date of the request, the type of the request (vacation day, personal day, or sick day), and the first 30 characters of the “explanation field”.</a:t>
            </a:r>
          </a:p>
        </p:txBody>
      </p:sp>
      <p:sp>
        <p:nvSpPr>
          <p:cNvPr id="14" name="Text Box 3"/>
          <p:cNvSpPr txBox="1">
            <a:spLocks noChangeArrowheads="1"/>
          </p:cNvSpPr>
          <p:nvPr/>
        </p:nvSpPr>
        <p:spPr bwMode="auto">
          <a:xfrm>
            <a:off x="1432560" y="3066991"/>
            <a:ext cx="5882640" cy="3908763"/>
          </a:xfrm>
          <a:prstGeom prst="rect">
            <a:avLst/>
          </a:prstGeom>
          <a:noFill/>
          <a:ln w="9525">
            <a:noFill/>
            <a:miter lim="800000"/>
            <a:headEnd/>
            <a:tailEnd/>
          </a:ln>
        </p:spPr>
        <p:txBody>
          <a:bodyPr wrap="square">
            <a:prstTxWarp prst="textNoShape">
              <a:avLst/>
            </a:prstTxWarp>
            <a:spAutoFit/>
          </a:bodyPr>
          <a:lstStyle/>
          <a:p>
            <a:pPr marL="182563" indent="-182563">
              <a:spcBef>
                <a:spcPts val="0"/>
              </a:spcBef>
              <a:buFont typeface="Arial"/>
              <a:buChar char="•"/>
            </a:pPr>
            <a:r>
              <a:rPr lang="en-US">
                <a:latin typeface="Gill Sans"/>
                <a:cs typeface="Gill Sans"/>
              </a:rPr>
              <a:t>All pending requests are shown</a:t>
            </a:r>
          </a:p>
          <a:p>
            <a:pPr marL="182563" indent="-182563">
              <a:spcBef>
                <a:spcPts val="0"/>
              </a:spcBef>
              <a:buFont typeface="Arial"/>
              <a:buChar char="•"/>
            </a:pPr>
            <a:r>
              <a:rPr lang="en-US">
                <a:latin typeface="Gill Sans"/>
                <a:cs typeface="Gill Sans"/>
              </a:rPr>
              <a:t>Last 5 approved or denied requests are shown</a:t>
            </a:r>
          </a:p>
          <a:p>
            <a:pPr marL="182563" indent="-182563">
              <a:spcBef>
                <a:spcPts val="0"/>
              </a:spcBef>
              <a:buFont typeface="Arial"/>
              <a:buChar char="•"/>
            </a:pPr>
            <a:r>
              <a:rPr lang="en-US">
                <a:latin typeface="Gill Sans"/>
                <a:cs typeface="Gill Sans"/>
              </a:rPr>
              <a:t>Requests are shown in a table, in reverse chron order</a:t>
            </a:r>
          </a:p>
          <a:p>
            <a:pPr marL="182563" indent="-182563">
              <a:spcBef>
                <a:spcPts val="0"/>
              </a:spcBef>
              <a:buFont typeface="Arial"/>
              <a:buChar char="•"/>
            </a:pPr>
            <a:r>
              <a:rPr lang="en-US">
                <a:latin typeface="Gill Sans"/>
                <a:cs typeface="Gill Sans"/>
              </a:rPr>
              <a:t>For each request, the date and type of request is shown, as well as the first 30 characters of the explanation</a:t>
            </a:r>
          </a:p>
          <a:p>
            <a:pPr marL="182563" indent="-182563">
              <a:spcBef>
                <a:spcPts val="0"/>
              </a:spcBef>
              <a:buFont typeface="Arial"/>
              <a:buChar char="•"/>
            </a:pPr>
            <a:r>
              <a:rPr lang="en-US">
                <a:latin typeface="Gill Sans"/>
                <a:cs typeface="Gill Sans"/>
              </a:rPr>
              <a:t>If no requests pending, “No requests pending” appears</a:t>
            </a:r>
          </a:p>
          <a:p>
            <a:pPr marL="182563" indent="-182563">
              <a:spcBef>
                <a:spcPts val="0"/>
              </a:spcBef>
              <a:buFont typeface="Arial"/>
              <a:buChar char="•"/>
            </a:pPr>
            <a:r>
              <a:rPr lang="en-US">
                <a:latin typeface="Gill Sans"/>
                <a:cs typeface="Gill Sans"/>
              </a:rPr>
              <a:t>For each request, show whether a reminder has been sent to the manager yet</a:t>
            </a:r>
          </a:p>
          <a:p>
            <a:pPr marL="182563" indent="-182563">
              <a:spcBef>
                <a:spcPts val="0"/>
              </a:spcBef>
              <a:buFont typeface="Arial"/>
              <a:buChar char="•"/>
            </a:pPr>
            <a:endParaRPr lang="en-US" sz="3200">
              <a:latin typeface="Gill Sans"/>
              <a:cs typeface="Gill Sans"/>
            </a:endParaRPr>
          </a:p>
          <a:p>
            <a:pPr marL="182563" indent="-182563">
              <a:spcBef>
                <a:spcPts val="0"/>
              </a:spcBef>
              <a:buFont typeface="Arial"/>
              <a:buChar char="•"/>
            </a:pPr>
            <a:r>
              <a:rPr lang="en-US">
                <a:latin typeface="Gill Sans"/>
                <a:cs typeface="Gill Sans"/>
              </a:rPr>
              <a:t>Showing the last 5 approved or denied requests is not in the original specification, but it’s quick and easy to include</a:t>
            </a:r>
          </a:p>
          <a:p>
            <a:pPr marL="182563" indent="-182563">
              <a:spcBef>
                <a:spcPts val="0"/>
              </a:spcBef>
            </a:pPr>
            <a:endParaRPr lang="en-US">
              <a:latin typeface="Gill Sans"/>
              <a:cs typeface="Gill Sans"/>
            </a:endParaRPr>
          </a:p>
          <a:p>
            <a:pPr marL="182563" indent="-182563">
              <a:spcBef>
                <a:spcPts val="0"/>
              </a:spcBef>
              <a:buFont typeface="Arial"/>
              <a:buChar char="•"/>
            </a:pPr>
            <a:endParaRPr lang="en-US">
              <a:latin typeface="Gill Sans"/>
              <a:cs typeface="Gill Sans"/>
            </a:endParaRPr>
          </a:p>
        </p:txBody>
      </p:sp>
      <p:sp>
        <p:nvSpPr>
          <p:cNvPr id="9" name="Line 8"/>
          <p:cNvSpPr>
            <a:spLocks noChangeShapeType="1"/>
          </p:cNvSpPr>
          <p:nvPr/>
        </p:nvSpPr>
        <p:spPr bwMode="auto">
          <a:xfrm>
            <a:off x="457200" y="1117600"/>
            <a:ext cx="8229600" cy="0"/>
          </a:xfrm>
          <a:prstGeom prst="line">
            <a:avLst/>
          </a:prstGeom>
          <a:noFill/>
          <a:ln w="38100">
            <a:solidFill>
              <a:schemeClr val="tx1"/>
            </a:solidFill>
            <a:round/>
            <a:headEnd/>
            <a:tailEnd/>
          </a:ln>
          <a:effectLst/>
        </p:spPr>
        <p:txBody>
          <a:bodyPr>
            <a:prstTxWarp prst="textNoShape">
              <a:avLst/>
            </a:prstTxWarp>
          </a:bodyPr>
          <a:lstStyle/>
          <a:p>
            <a:pPr>
              <a:defRPr/>
            </a:pPr>
            <a:endParaRPr lang="en-US" b="0" i="0">
              <a:latin typeface="Gill Sans"/>
              <a:cs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5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animBg="1"/>
      <p:bldP spid="14" grpId="0" build="allAtOnce"/>
    </p:bld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ea typeface="ＭＳ Ｐゴシック" pitchFamily="-110" charset="-128"/>
              </a:rPr>
              <a:t>The </a:t>
            </a:r>
            <a:r>
              <a:rPr lang="en-US" u="sng">
                <a:ea typeface="ＭＳ Ｐゴシック" pitchFamily="-110" charset="-128"/>
              </a:rPr>
              <a:t>C</a:t>
            </a:r>
            <a:r>
              <a:rPr lang="en-US">
                <a:ea typeface="ＭＳ Ｐゴシック" pitchFamily="-110" charset="-128"/>
              </a:rPr>
              <a:t>onversation</a:t>
            </a:r>
          </a:p>
        </p:txBody>
      </p:sp>
      <p:sp>
        <p:nvSpPr>
          <p:cNvPr id="5" name="Rectangle 3"/>
          <p:cNvSpPr txBox="1">
            <a:spLocks noChangeArrowheads="1"/>
          </p:cNvSpPr>
          <p:nvPr/>
        </p:nvSpPr>
        <p:spPr bwMode="auto">
          <a:xfrm>
            <a:off x="4572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110" charset="2"/>
              <a:buChar char="§"/>
              <a:tabLst/>
              <a:defRPr/>
            </a:pPr>
            <a:r>
              <a:rPr kumimoji="0" lang="en-US" sz="2800" b="0" i="0" u="none" strike="noStrike" kern="0" cap="none" spc="0" normalizeH="0" baseline="0" noProof="0">
                <a:ln>
                  <a:noFill/>
                </a:ln>
                <a:solidFill>
                  <a:schemeClr val="bg1"/>
                </a:solidFill>
                <a:effectLst/>
                <a:uLnTx/>
                <a:uFillTx/>
                <a:latin typeface="Gill Sans"/>
                <a:ea typeface="ＭＳ Ｐゴシック" pitchFamily="-110" charset="-128"/>
                <a:cs typeface="Gill Sans"/>
              </a:rPr>
              <a:t>The card only</a:t>
            </a:r>
            <a:r>
              <a:rPr kumimoji="0" lang="en-US" sz="2800" b="0" i="0" u="none" strike="noStrike" kern="0" cap="none" spc="0" normalizeH="0" noProof="0">
                <a:ln>
                  <a:noFill/>
                </a:ln>
                <a:solidFill>
                  <a:schemeClr val="bg1"/>
                </a:solidFill>
                <a:effectLst/>
                <a:uLnTx/>
                <a:uFillTx/>
                <a:latin typeface="Gill Sans"/>
                <a:ea typeface="ＭＳ Ｐゴシック" pitchFamily="-110" charset="-128"/>
                <a:cs typeface="Gill Sans"/>
              </a:rPr>
              <a:t> covers the most basic information</a:t>
            </a:r>
          </a:p>
          <a:p>
            <a:pPr marL="342900" marR="0" lvl="0" indent="-342900" algn="l" defTabSz="914400" rtl="0" eaLnBrk="1" fontAlgn="base" latinLnBrk="0" hangingPunct="1">
              <a:lnSpc>
                <a:spcPct val="100000"/>
              </a:lnSpc>
              <a:spcBef>
                <a:spcPct val="20000"/>
              </a:spcBef>
              <a:spcAft>
                <a:spcPct val="0"/>
              </a:spcAft>
              <a:buClrTx/>
              <a:buSzTx/>
              <a:buFont typeface="Wingdings" pitchFamily="-110" charset="2"/>
              <a:buChar char="§"/>
              <a:tabLst/>
              <a:defRPr/>
            </a:pPr>
            <a:r>
              <a:rPr lang="en-US" sz="2800" kern="0" baseline="0">
                <a:solidFill>
                  <a:schemeClr val="bg1"/>
                </a:solidFill>
                <a:latin typeface="Gill Sans"/>
                <a:ea typeface="ＭＳ Ｐゴシック" pitchFamily="-110" charset="-128"/>
                <a:cs typeface="Gill Sans"/>
              </a:rPr>
              <a:t>The</a:t>
            </a:r>
            <a:r>
              <a:rPr lang="en-US" sz="2800" kern="0">
                <a:solidFill>
                  <a:schemeClr val="bg1"/>
                </a:solidFill>
                <a:latin typeface="Gill Sans"/>
                <a:ea typeface="ＭＳ Ｐゴシック" pitchFamily="-110" charset="-128"/>
                <a:cs typeface="Gill Sans"/>
              </a:rPr>
              <a:t> next level of detail comes in conversations between the </a:t>
            </a:r>
            <a:r>
              <a:rPr kumimoji="0" lang="en-US" sz="2800" b="0" i="0" u="none" strike="noStrike" kern="0" cap="none" spc="0" normalizeH="0" baseline="0" noProof="0">
                <a:ln>
                  <a:noFill/>
                </a:ln>
                <a:solidFill>
                  <a:schemeClr val="bg1"/>
                </a:solidFill>
                <a:effectLst/>
                <a:uLnTx/>
                <a:uFillTx/>
                <a:latin typeface="Gill Sans"/>
                <a:ea typeface="ＭＳ Ｐゴシック" pitchFamily="-110" charset="-128"/>
                <a:cs typeface="Gill Sans"/>
              </a:rPr>
              <a:t>Product Owner and the Team</a:t>
            </a:r>
            <a:r>
              <a:rPr kumimoji="0" lang="en-US" sz="2800" b="0" i="0" u="none" strike="noStrike" kern="0" cap="none" spc="0" normalizeH="0" noProof="0">
                <a:ln>
                  <a:noFill/>
                </a:ln>
                <a:solidFill>
                  <a:schemeClr val="bg1"/>
                </a:solidFill>
                <a:effectLst/>
                <a:uLnTx/>
                <a:uFillTx/>
                <a:latin typeface="Gill Sans"/>
                <a:ea typeface="ＭＳ Ｐゴシック" pitchFamily="-110" charset="-128"/>
                <a:cs typeface="Gill San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42672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Estimating Budget and Schedule</a:t>
            </a:r>
          </a:p>
        </p:txBody>
      </p:sp>
      <p:graphicFrame>
        <p:nvGraphicFramePr>
          <p:cNvPr id="49" name="Table 48"/>
          <p:cNvGraphicFramePr>
            <a:graphicFrameLocks noGrp="1"/>
          </p:cNvGraphicFramePr>
          <p:nvPr/>
        </p:nvGraphicFramePr>
        <p:xfrm>
          <a:off x="589280" y="1397000"/>
          <a:ext cx="1270000" cy="5333999"/>
        </p:xfrm>
        <a:graphic>
          <a:graphicData uri="http://schemas.openxmlformats.org/drawingml/2006/table">
            <a:tbl>
              <a:tblPr>
                <a:tableStyleId>{5C22544A-7EE6-4342-B048-85BDC9FD1C3A}</a:tableStyleId>
              </a:tblPr>
              <a:tblGrid>
                <a:gridCol w="1270000"/>
              </a:tblGrid>
              <a:tr h="105359">
                <a:tc>
                  <a:txBody>
                    <a:bodyPr/>
                    <a:lstStyle/>
                    <a:p>
                      <a:pPr algn="l"/>
                      <a:r>
                        <a:rPr lang="en-US" sz="700">
                          <a:latin typeface="Gill Sans"/>
                        </a:rPr>
                        <a:t>Feature 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588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11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14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21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24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31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34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40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41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42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43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44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45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46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47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48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49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50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2" name="TextBox 51"/>
          <p:cNvSpPr txBox="1"/>
          <p:nvPr/>
        </p:nvSpPr>
        <p:spPr>
          <a:xfrm>
            <a:off x="3647440" y="1503680"/>
            <a:ext cx="5039719" cy="1200328"/>
          </a:xfrm>
          <a:prstGeom prst="rect">
            <a:avLst/>
          </a:prstGeom>
          <a:noFill/>
        </p:spPr>
        <p:txBody>
          <a:bodyPr wrap="none" rtlCol="0">
            <a:spAutoFit/>
          </a:bodyPr>
          <a:lstStyle/>
          <a:p>
            <a:r>
              <a:rPr lang="en-US" sz="2400">
                <a:solidFill>
                  <a:srgbClr val="FFFFFF"/>
                </a:solidFill>
                <a:latin typeface="Gill Sans"/>
              </a:rPr>
              <a:t>50 features in Product Backlog</a:t>
            </a:r>
          </a:p>
          <a:p>
            <a:r>
              <a:rPr lang="en-US" sz="2400">
                <a:solidFill>
                  <a:srgbClr val="FFFFFF"/>
                </a:solidFill>
                <a:latin typeface="Gill Sans"/>
              </a:rPr>
              <a:t>Let’s imagine all are </a:t>
            </a:r>
            <a:r>
              <a:rPr lang="en-US" sz="2400" i="1">
                <a:solidFill>
                  <a:srgbClr val="FFFFFF"/>
                </a:solidFill>
                <a:latin typeface="Gill Sans"/>
              </a:rPr>
              <a:t>equal size</a:t>
            </a:r>
          </a:p>
          <a:p>
            <a:r>
              <a:rPr lang="en-US" sz="2400">
                <a:solidFill>
                  <a:srgbClr val="FFFFFF"/>
                </a:solidFill>
                <a:latin typeface="Gill Sans"/>
              </a:rPr>
              <a:t>[ </a:t>
            </a:r>
            <a:r>
              <a:rPr lang="en-US" sz="2400" u="sng">
                <a:solidFill>
                  <a:srgbClr val="FFFFFF"/>
                </a:solidFill>
                <a:latin typeface="Gill Sans"/>
              </a:rPr>
              <a:t>size = effort, complexity, uncertainty</a:t>
            </a:r>
            <a:r>
              <a:rPr lang="en-US" sz="2400">
                <a:solidFill>
                  <a:srgbClr val="FFFFFF"/>
                </a:solidFill>
                <a:latin typeface="Gill Sans"/>
              </a:rPr>
              <a:t> ]</a:t>
            </a:r>
          </a:p>
        </p:txBody>
      </p:sp>
      <p:grpSp>
        <p:nvGrpSpPr>
          <p:cNvPr id="3" name="Group 54"/>
          <p:cNvGrpSpPr/>
          <p:nvPr/>
        </p:nvGrpSpPr>
        <p:grpSpPr>
          <a:xfrm>
            <a:off x="447040" y="1564640"/>
            <a:ext cx="2794000" cy="682308"/>
            <a:chOff x="944880" y="1564640"/>
            <a:chExt cx="2794000" cy="682308"/>
          </a:xfrm>
        </p:grpSpPr>
        <p:cxnSp>
          <p:nvCxnSpPr>
            <p:cNvPr id="51" name="Straight Connector 50"/>
            <p:cNvCxnSpPr/>
            <p:nvPr/>
          </p:nvCxnSpPr>
          <p:spPr>
            <a:xfrm>
              <a:off x="944880" y="2245360"/>
              <a:ext cx="27940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529840" y="1564640"/>
              <a:ext cx="1164652" cy="461665"/>
            </a:xfrm>
            <a:prstGeom prst="rect">
              <a:avLst/>
            </a:prstGeom>
            <a:noFill/>
          </p:spPr>
          <p:txBody>
            <a:bodyPr wrap="none" rtlCol="0">
              <a:spAutoFit/>
            </a:bodyPr>
            <a:lstStyle/>
            <a:p>
              <a:r>
                <a:rPr lang="en-US" sz="2400">
                  <a:solidFill>
                    <a:srgbClr val="FFFFFF"/>
                  </a:solidFill>
                  <a:latin typeface="Gill Sans"/>
                </a:rPr>
                <a:t>Sprint 1</a:t>
              </a:r>
            </a:p>
          </p:txBody>
        </p:sp>
      </p:grpSp>
      <p:sp>
        <p:nvSpPr>
          <p:cNvPr id="54" name="TextBox 53"/>
          <p:cNvSpPr txBox="1"/>
          <p:nvPr/>
        </p:nvSpPr>
        <p:spPr>
          <a:xfrm>
            <a:off x="3647440" y="2849880"/>
            <a:ext cx="5212485" cy="3785652"/>
          </a:xfrm>
          <a:prstGeom prst="rect">
            <a:avLst/>
          </a:prstGeom>
          <a:noFill/>
        </p:spPr>
        <p:txBody>
          <a:bodyPr wrap="none" rtlCol="0">
            <a:spAutoFit/>
          </a:bodyPr>
          <a:lstStyle/>
          <a:p>
            <a:r>
              <a:rPr lang="en-US" sz="2400">
                <a:solidFill>
                  <a:srgbClr val="FFFFFF"/>
                </a:solidFill>
                <a:latin typeface="Gill Sans"/>
              </a:rPr>
              <a:t>Team commits to 8 Features in Sprint 1</a:t>
            </a:r>
          </a:p>
          <a:p>
            <a:endParaRPr lang="en-US" sz="2400">
              <a:solidFill>
                <a:srgbClr val="FFFFFF"/>
              </a:solidFill>
              <a:latin typeface="Gill Sans"/>
            </a:endParaRPr>
          </a:p>
          <a:p>
            <a:r>
              <a:rPr lang="en-US" sz="2400">
                <a:solidFill>
                  <a:srgbClr val="FFFFFF"/>
                </a:solidFill>
                <a:latin typeface="Gill Sans"/>
              </a:rPr>
              <a:t>To finish all the features, we would need</a:t>
            </a:r>
          </a:p>
          <a:p>
            <a:r>
              <a:rPr lang="en-US" sz="2400">
                <a:solidFill>
                  <a:srgbClr val="FFFFFF"/>
                </a:solidFill>
                <a:latin typeface="Gill Sans"/>
              </a:rPr>
              <a:t>50/8 = 6.25 Sprints</a:t>
            </a:r>
          </a:p>
          <a:p>
            <a:endParaRPr lang="en-US" sz="2400">
              <a:solidFill>
                <a:srgbClr val="FFFFFF"/>
              </a:solidFill>
              <a:latin typeface="Gill Sans"/>
            </a:endParaRPr>
          </a:p>
          <a:p>
            <a:r>
              <a:rPr lang="en-US" sz="2400">
                <a:solidFill>
                  <a:srgbClr val="FFFFFF"/>
                </a:solidFill>
                <a:latin typeface="Gill Sans"/>
              </a:rPr>
              <a:t>If Sprints are 2 weeks in length, this is</a:t>
            </a:r>
          </a:p>
          <a:p>
            <a:r>
              <a:rPr lang="en-US" sz="2400">
                <a:solidFill>
                  <a:srgbClr val="FFFFFF"/>
                </a:solidFill>
                <a:latin typeface="Gill Sans"/>
              </a:rPr>
              <a:t>7 * 2 = 14 weeks</a:t>
            </a:r>
          </a:p>
          <a:p>
            <a:endParaRPr lang="en-US" sz="2400">
              <a:solidFill>
                <a:srgbClr val="FFFFFF"/>
              </a:solidFill>
              <a:latin typeface="Gill Sans"/>
            </a:endParaRPr>
          </a:p>
          <a:p>
            <a:r>
              <a:rPr lang="en-US" sz="2400">
                <a:solidFill>
                  <a:srgbClr val="FFFFFF"/>
                </a:solidFill>
                <a:latin typeface="Gill Sans"/>
              </a:rPr>
              <a:t>If cost per Sprint is $10K, project cost is</a:t>
            </a:r>
          </a:p>
          <a:p>
            <a:r>
              <a:rPr lang="en-US" sz="2400">
                <a:solidFill>
                  <a:srgbClr val="FFFFFF"/>
                </a:solidFill>
                <a:latin typeface="Gill Sans"/>
              </a:rPr>
              <a:t>7 * $10K = $70K total</a:t>
            </a:r>
          </a:p>
        </p:txBody>
      </p:sp>
      <p:sp>
        <p:nvSpPr>
          <p:cNvPr id="56" name="Rectangle 55"/>
          <p:cNvSpPr/>
          <p:nvPr/>
        </p:nvSpPr>
        <p:spPr>
          <a:xfrm>
            <a:off x="4602480" y="3977640"/>
            <a:ext cx="1727200" cy="38608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tIns="0" bIns="0" rtlCol="0" anchor="ctr"/>
          <a:lstStyle/>
          <a:p>
            <a:r>
              <a:rPr lang="en-US" sz="2400">
                <a:solidFill>
                  <a:schemeClr val="bg1"/>
                </a:solidFill>
                <a:latin typeface="Gill Sans"/>
              </a:rPr>
              <a:t>7 Sprints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allAtOnce"/>
      <p:bldP spid="54" grpId="0" build="allAtOnce"/>
      <p:bldP spid="56" grpId="0" animBg="1"/>
    </p:bld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Estimating Budget and Schedule</a:t>
            </a:r>
          </a:p>
        </p:txBody>
      </p:sp>
      <p:graphicFrame>
        <p:nvGraphicFramePr>
          <p:cNvPr id="49" name="Table 48"/>
          <p:cNvGraphicFramePr>
            <a:graphicFrameLocks noGrp="1"/>
          </p:cNvGraphicFramePr>
          <p:nvPr/>
        </p:nvGraphicFramePr>
        <p:xfrm>
          <a:off x="1087120" y="1397000"/>
          <a:ext cx="1270000" cy="4377266"/>
        </p:xfrm>
        <a:graphic>
          <a:graphicData uri="http://schemas.openxmlformats.org/drawingml/2006/table">
            <a:tbl>
              <a:tblPr>
                <a:tableStyleId>{5C22544A-7EE6-4342-B048-85BDC9FD1C3A}</a:tableStyleId>
              </a:tblPr>
              <a:tblGrid>
                <a:gridCol w="1270000"/>
              </a:tblGrid>
              <a:tr h="105359">
                <a:tc>
                  <a:txBody>
                    <a:bodyPr/>
                    <a:lstStyle/>
                    <a:p>
                      <a:pPr algn="l"/>
                      <a:r>
                        <a:rPr lang="en-US" sz="700">
                          <a:latin typeface="Gill Sans"/>
                        </a:rPr>
                        <a:t>Feature 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1071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27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52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11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35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11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16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18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19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43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algn="l"/>
                      <a:r>
                        <a:rPr lang="en-US" sz="700">
                          <a:latin typeface="Gill Sans"/>
                        </a:rPr>
                        <a:t>Feature 24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6060">
                <a:tc>
                  <a:txBody>
                    <a:bodyPr/>
                    <a:lstStyle/>
                    <a:p>
                      <a:pPr algn="l"/>
                      <a:r>
                        <a:rPr lang="en-US" sz="700">
                          <a:latin typeface="Gill Sans"/>
                        </a:rPr>
                        <a:t>Feature 27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3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19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29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283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rPr>
                        <a:t>Feature 30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2" name="TextBox 51"/>
          <p:cNvSpPr txBox="1"/>
          <p:nvPr/>
        </p:nvSpPr>
        <p:spPr>
          <a:xfrm>
            <a:off x="4318000" y="1503680"/>
            <a:ext cx="2557762" cy="461665"/>
          </a:xfrm>
          <a:prstGeom prst="rect">
            <a:avLst/>
          </a:prstGeom>
          <a:noFill/>
        </p:spPr>
        <p:txBody>
          <a:bodyPr wrap="none" rtlCol="0">
            <a:spAutoFit/>
          </a:bodyPr>
          <a:lstStyle/>
          <a:p>
            <a:r>
              <a:rPr lang="en-US" sz="2400">
                <a:solidFill>
                  <a:srgbClr val="FFFFFF"/>
                </a:solidFill>
                <a:latin typeface="Gill Sans"/>
              </a:rPr>
              <a:t>7 Points in Sprint 1</a:t>
            </a:r>
          </a:p>
        </p:txBody>
      </p:sp>
      <p:grpSp>
        <p:nvGrpSpPr>
          <p:cNvPr id="3" name="Group 8"/>
          <p:cNvGrpSpPr/>
          <p:nvPr/>
        </p:nvGrpSpPr>
        <p:grpSpPr>
          <a:xfrm>
            <a:off x="944880" y="1463040"/>
            <a:ext cx="2794000" cy="682308"/>
            <a:chOff x="944880" y="1463040"/>
            <a:chExt cx="2794000" cy="682308"/>
          </a:xfrm>
        </p:grpSpPr>
        <p:cxnSp>
          <p:nvCxnSpPr>
            <p:cNvPr id="51" name="Straight Connector 50"/>
            <p:cNvCxnSpPr/>
            <p:nvPr/>
          </p:nvCxnSpPr>
          <p:spPr>
            <a:xfrm>
              <a:off x="944880" y="2143760"/>
              <a:ext cx="2794000" cy="158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529840" y="1463040"/>
              <a:ext cx="1164652" cy="461665"/>
            </a:xfrm>
            <a:prstGeom prst="rect">
              <a:avLst/>
            </a:prstGeom>
            <a:noFill/>
          </p:spPr>
          <p:txBody>
            <a:bodyPr wrap="none" rtlCol="0">
              <a:spAutoFit/>
            </a:bodyPr>
            <a:lstStyle/>
            <a:p>
              <a:r>
                <a:rPr lang="en-US" sz="2400">
                  <a:solidFill>
                    <a:srgbClr val="FFFFFF"/>
                  </a:solidFill>
                  <a:latin typeface="Gill Sans"/>
                </a:rPr>
                <a:t>Sprint 1</a:t>
              </a:r>
            </a:p>
          </p:txBody>
        </p:sp>
      </p:grpSp>
      <p:sp>
        <p:nvSpPr>
          <p:cNvPr id="54" name="TextBox 53"/>
          <p:cNvSpPr txBox="1"/>
          <p:nvPr/>
        </p:nvSpPr>
        <p:spPr>
          <a:xfrm>
            <a:off x="4318000" y="2255520"/>
            <a:ext cx="4751421" cy="3785652"/>
          </a:xfrm>
          <a:prstGeom prst="rect">
            <a:avLst/>
          </a:prstGeom>
          <a:noFill/>
        </p:spPr>
        <p:txBody>
          <a:bodyPr wrap="none" rtlCol="0">
            <a:spAutoFit/>
          </a:bodyPr>
          <a:lstStyle/>
          <a:p>
            <a:r>
              <a:rPr lang="en-US" sz="2400">
                <a:solidFill>
                  <a:srgbClr val="FFFFFF"/>
                </a:solidFill>
                <a:latin typeface="Gill Sans"/>
              </a:rPr>
              <a:t>40 Points for whole Product Backlog</a:t>
            </a:r>
          </a:p>
          <a:p>
            <a:endParaRPr lang="en-US" sz="2400">
              <a:solidFill>
                <a:srgbClr val="FFFFFF"/>
              </a:solidFill>
              <a:latin typeface="Gill Sans"/>
            </a:endParaRPr>
          </a:p>
          <a:p>
            <a:r>
              <a:rPr lang="en-US" sz="2400">
                <a:solidFill>
                  <a:srgbClr val="FFFFFF"/>
                </a:solidFill>
                <a:latin typeface="Gill Sans"/>
              </a:rPr>
              <a:t>To finish all the items,</a:t>
            </a:r>
          </a:p>
          <a:p>
            <a:r>
              <a:rPr lang="en-US" sz="2400">
                <a:solidFill>
                  <a:srgbClr val="FFFFFF"/>
                </a:solidFill>
                <a:latin typeface="Gill Sans"/>
              </a:rPr>
              <a:t>40/7 = 5.7 Sprints</a:t>
            </a:r>
          </a:p>
          <a:p>
            <a:endParaRPr lang="en-US" sz="2400">
              <a:solidFill>
                <a:srgbClr val="FFFFFF"/>
              </a:solidFill>
              <a:latin typeface="Gill Sans"/>
            </a:endParaRPr>
          </a:p>
          <a:p>
            <a:r>
              <a:rPr lang="en-US" sz="2400">
                <a:solidFill>
                  <a:srgbClr val="FFFFFF"/>
                </a:solidFill>
                <a:latin typeface="Gill Sans"/>
              </a:rPr>
              <a:t>If Sprints are 2 weeks in length,</a:t>
            </a:r>
          </a:p>
          <a:p>
            <a:r>
              <a:rPr lang="en-US" sz="2400">
                <a:solidFill>
                  <a:srgbClr val="FFFFFF"/>
                </a:solidFill>
                <a:latin typeface="Gill Sans"/>
              </a:rPr>
              <a:t>6 * 2 = 12 weeks</a:t>
            </a:r>
          </a:p>
          <a:p>
            <a:endParaRPr lang="en-US" sz="2400">
              <a:solidFill>
                <a:srgbClr val="FFFFFF"/>
              </a:solidFill>
              <a:latin typeface="Gill Sans"/>
            </a:endParaRPr>
          </a:p>
          <a:p>
            <a:r>
              <a:rPr lang="en-US" sz="2400">
                <a:solidFill>
                  <a:srgbClr val="FFFFFF"/>
                </a:solidFill>
                <a:latin typeface="Gill Sans"/>
              </a:rPr>
              <a:t>If cost per Sprint is $10K,</a:t>
            </a:r>
          </a:p>
          <a:p>
            <a:r>
              <a:rPr lang="en-US" sz="2400">
                <a:solidFill>
                  <a:srgbClr val="FFFFFF"/>
                </a:solidFill>
                <a:latin typeface="Gill Sans"/>
              </a:rPr>
              <a:t>6 * $10K = $60K for project</a:t>
            </a:r>
          </a:p>
        </p:txBody>
      </p:sp>
      <p:sp>
        <p:nvSpPr>
          <p:cNvPr id="8" name="Rectangle 7"/>
          <p:cNvSpPr/>
          <p:nvPr/>
        </p:nvSpPr>
        <p:spPr>
          <a:xfrm>
            <a:off x="5255260" y="3383280"/>
            <a:ext cx="1727200" cy="38608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tIns="0" bIns="0" rtlCol="0" anchor="ctr"/>
          <a:lstStyle/>
          <a:p>
            <a:r>
              <a:rPr lang="en-US" sz="2400">
                <a:solidFill>
                  <a:schemeClr val="bg1"/>
                </a:solidFill>
                <a:latin typeface="Gill Sans"/>
              </a:rPr>
              <a:t>6 Sprints</a:t>
            </a:r>
          </a:p>
        </p:txBody>
      </p:sp>
      <p:sp>
        <p:nvSpPr>
          <p:cNvPr id="15" name="TextBox 14"/>
          <p:cNvSpPr txBox="1"/>
          <p:nvPr/>
        </p:nvSpPr>
        <p:spPr>
          <a:xfrm>
            <a:off x="6868160" y="1506220"/>
            <a:ext cx="1809961" cy="461665"/>
          </a:xfrm>
          <a:prstGeom prst="rect">
            <a:avLst/>
          </a:prstGeom>
          <a:noFill/>
        </p:spPr>
        <p:txBody>
          <a:bodyPr wrap="none" rtlCol="0">
            <a:spAutoFit/>
          </a:bodyPr>
          <a:lstStyle/>
          <a:p>
            <a:r>
              <a:rPr lang="en-US" sz="2400">
                <a:solidFill>
                  <a:srgbClr val="FFFFFF"/>
                </a:solidFill>
                <a:latin typeface="Wingdings"/>
                <a:ea typeface="Wingdings"/>
                <a:cs typeface="Wingdings"/>
              </a:rPr>
              <a:t></a:t>
            </a:r>
            <a:r>
              <a:rPr lang="en-US" sz="2400">
                <a:solidFill>
                  <a:srgbClr val="FFFFFF"/>
                </a:solidFill>
                <a:latin typeface="Gill Sans"/>
              </a:rPr>
              <a:t> “Velocity”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allAtOnce"/>
      <p:bldP spid="54" grpId="0" build="allAtOnce"/>
      <p:bldP spid="8" grpId="0" animBg="1"/>
      <p:bldP spid="15" grpId="0" build="allAtOnce"/>
    </p:bld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 name="Rectangle 23"/>
          <p:cNvSpPr/>
          <p:nvPr/>
        </p:nvSpPr>
        <p:spPr>
          <a:xfrm>
            <a:off x="182880" y="1036320"/>
            <a:ext cx="8961120" cy="29464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aphicFrame>
        <p:nvGraphicFramePr>
          <p:cNvPr id="4" name="Table 3"/>
          <p:cNvGraphicFramePr>
            <a:graphicFrameLocks noGrp="1"/>
          </p:cNvGraphicFramePr>
          <p:nvPr/>
        </p:nvGraphicFramePr>
        <p:xfrm>
          <a:off x="222733" y="832975"/>
          <a:ext cx="1270000" cy="4740723"/>
        </p:xfrm>
        <a:graphic>
          <a:graphicData uri="http://schemas.openxmlformats.org/drawingml/2006/table">
            <a:tbl>
              <a:tblPr>
                <a:tableStyleId>{5C22544A-7EE6-4342-B048-85BDC9FD1C3A}</a:tableStyleId>
              </a:tblPr>
              <a:tblGrid>
                <a:gridCol w="1270000"/>
              </a:tblGrid>
              <a:tr h="121557">
                <a:tc>
                  <a:txBody>
                    <a:bodyPr/>
                    <a:lstStyle/>
                    <a:p>
                      <a:pPr algn="l"/>
                      <a:r>
                        <a:rPr lang="en-US" sz="700">
                          <a:latin typeface="Gill Sans"/>
                          <a:cs typeface="Gill Sans"/>
                        </a:rPr>
                        <a:t>Feature 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a:latin typeface="Gill Sans"/>
                        <a:cs typeface="Gill Sans"/>
                      </a:endParaRP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algn="l"/>
                      <a:r>
                        <a:rPr lang="en-US" sz="700">
                          <a:latin typeface="Gill Sans"/>
                          <a:cs typeface="Gill Sans"/>
                        </a:rPr>
                        <a:t>Feature 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a:latin typeface="Gill Sans"/>
                        <a:cs typeface="Gill Sans"/>
                      </a:endParaRP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algn="l"/>
                      <a:r>
                        <a:rPr lang="en-US" sz="700">
                          <a:latin typeface="Gill Sans"/>
                          <a:cs typeface="Gill Sans"/>
                        </a:rPr>
                        <a:t>Feature 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a:latin typeface="Gill Sans"/>
                        <a:cs typeface="Gill Sans"/>
                      </a:endParaRP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algn="l"/>
                      <a:r>
                        <a:rPr lang="en-US" sz="700">
                          <a:latin typeface="Gill Sans"/>
                          <a:cs typeface="Gill Sans"/>
                        </a:rPr>
                        <a:t>Feature 10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11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12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13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14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15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16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a:latin typeface="Gill Sans"/>
                        <a:cs typeface="Gill Sans"/>
                      </a:endParaRP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algn="l"/>
                      <a:r>
                        <a:rPr lang="en-US" sz="700">
                          <a:latin typeface="Gill Sans"/>
                          <a:cs typeface="Gill Sans"/>
                        </a:rPr>
                        <a:t>Feature 17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18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a:latin typeface="Gill Sans"/>
                        <a:cs typeface="Gill Sans"/>
                      </a:endParaRP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algn="l"/>
                      <a:r>
                        <a:rPr lang="en-US" sz="700">
                          <a:latin typeface="Gill Sans"/>
                          <a:cs typeface="Gill Sans"/>
                        </a:rPr>
                        <a:t>Feature 19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20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21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22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23</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24</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a:latin typeface="Gill Sans"/>
                        <a:cs typeface="Gill Sans"/>
                      </a:endParaRP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algn="l"/>
                      <a:r>
                        <a:rPr lang="en-US" sz="700">
                          <a:latin typeface="Gill Sans"/>
                          <a:cs typeface="Gill Sans"/>
                        </a:rPr>
                        <a:t>Feature 25</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26</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27</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algn="l"/>
                      <a:r>
                        <a:rPr lang="en-US" sz="700">
                          <a:latin typeface="Gill Sans"/>
                          <a:cs typeface="Gill Sans"/>
                        </a:rPr>
                        <a:t>Feature 28</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29</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30</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31</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a:latin typeface="Gill Sans"/>
                        <a:cs typeface="Gill Sans"/>
                      </a:endParaRP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r>
              <a:tr h="1215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latin typeface="Gill Sans"/>
                          <a:cs typeface="Gill Sans"/>
                        </a:rPr>
                        <a:t>Feature 32</a:t>
                      </a:r>
                    </a:p>
                  </a:txBody>
                  <a:tcPr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5151987" y="832971"/>
          <a:ext cx="1270000" cy="5011736"/>
        </p:xfrm>
        <a:graphic>
          <a:graphicData uri="http://schemas.openxmlformats.org/drawingml/2006/table">
            <a:tbl>
              <a:tblPr>
                <a:tableStyleId>{5C22544A-7EE6-4342-B048-85BDC9FD1C3A}</a:tableStyleId>
              </a:tblPr>
              <a:tblGrid>
                <a:gridCol w="829713"/>
                <a:gridCol w="440287"/>
              </a:tblGrid>
              <a:tr h="294808">
                <a:tc>
                  <a:txBody>
                    <a:bodyPr/>
                    <a:lstStyle/>
                    <a:p>
                      <a:pPr algn="ctr"/>
                      <a:r>
                        <a:rPr lang="en-US" sz="1600">
                          <a:latin typeface="Gill Sans"/>
                          <a:cs typeface="Gill Sans"/>
                        </a:rPr>
                        <a:t>Feature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a:r>
                        <a:rPr lang="en-US" sz="1600">
                          <a:latin typeface="Gill Sans"/>
                          <a:cs typeface="Gill Sans"/>
                        </a:rPr>
                        <a:t>Size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algn="ctr"/>
                      <a:r>
                        <a:rPr lang="en-US" sz="1000">
                          <a:latin typeface="Gill Sans"/>
                          <a:cs typeface="Gill Sans"/>
                        </a:rPr>
                        <a:t>Feature 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a:r>
                        <a:rPr lang="en-US" sz="1000">
                          <a:latin typeface="Gill Sans"/>
                          <a:cs typeface="Gill Sans"/>
                        </a:rPr>
                        <a:t>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4</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5</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6</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algn="ctr"/>
                      <a:r>
                        <a:rPr lang="en-US" sz="1000">
                          <a:latin typeface="Gill Sans"/>
                          <a:cs typeface="Gill Sans"/>
                        </a:rPr>
                        <a:t>Feature 7</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a:r>
                        <a:rPr lang="en-US" sz="1000">
                          <a:latin typeface="Gill Sans"/>
                          <a:cs typeface="Gill Sans"/>
                        </a:rPr>
                        <a:t>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8</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algn="ctr"/>
                      <a:r>
                        <a:rPr lang="en-US" sz="1000">
                          <a:latin typeface="Gill Sans"/>
                          <a:cs typeface="Gill Sans"/>
                        </a:rPr>
                        <a:t>Feature 9</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a:r>
                        <a:rPr lang="en-US" sz="1000">
                          <a:latin typeface="Gill Sans"/>
                          <a:cs typeface="Gill Sans"/>
                        </a:rPr>
                        <a:t>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10</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11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12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13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14</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5</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15</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2948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Feature 16</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a:latin typeface="Gill Sans"/>
                          <a:cs typeface="Gill Sans"/>
                        </a:rPr>
                        <a:t>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bl>
          </a:graphicData>
        </a:graphic>
      </p:graphicFrame>
      <p:cxnSp>
        <p:nvCxnSpPr>
          <p:cNvPr id="9" name="Straight Connector 8"/>
          <p:cNvCxnSpPr/>
          <p:nvPr/>
        </p:nvCxnSpPr>
        <p:spPr>
          <a:xfrm flipV="1">
            <a:off x="92347" y="1937875"/>
            <a:ext cx="1972733" cy="84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033449" y="2314620"/>
            <a:ext cx="1972733" cy="84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557156" y="1500816"/>
            <a:ext cx="919655" cy="369332"/>
          </a:xfrm>
          <a:prstGeom prst="rect">
            <a:avLst/>
          </a:prstGeom>
          <a:noFill/>
        </p:spPr>
        <p:txBody>
          <a:bodyPr wrap="none" rtlCol="0">
            <a:spAutoFit/>
          </a:bodyPr>
          <a:lstStyle/>
          <a:p>
            <a:r>
              <a:rPr lang="en-US">
                <a:solidFill>
                  <a:srgbClr val="FFFFFF"/>
                </a:solidFill>
                <a:latin typeface="Gill Sans"/>
                <a:cs typeface="Gill Sans"/>
              </a:rPr>
              <a:t>Sprint 1</a:t>
            </a:r>
          </a:p>
        </p:txBody>
      </p:sp>
      <p:sp>
        <p:nvSpPr>
          <p:cNvPr id="13" name="TextBox 12"/>
          <p:cNvSpPr txBox="1"/>
          <p:nvPr/>
        </p:nvSpPr>
        <p:spPr>
          <a:xfrm>
            <a:off x="6515192" y="1889254"/>
            <a:ext cx="919655" cy="369332"/>
          </a:xfrm>
          <a:prstGeom prst="rect">
            <a:avLst/>
          </a:prstGeom>
          <a:noFill/>
        </p:spPr>
        <p:txBody>
          <a:bodyPr wrap="none" rtlCol="0">
            <a:spAutoFit/>
          </a:bodyPr>
          <a:lstStyle/>
          <a:p>
            <a:r>
              <a:rPr lang="en-US">
                <a:solidFill>
                  <a:srgbClr val="FFFFFF"/>
                </a:solidFill>
                <a:latin typeface="Gill Sans"/>
                <a:cs typeface="Gill Sans"/>
              </a:rPr>
              <a:t>Sprint 1</a:t>
            </a:r>
          </a:p>
        </p:txBody>
      </p:sp>
      <p:sp>
        <p:nvSpPr>
          <p:cNvPr id="15" name="TextBox 14"/>
          <p:cNvSpPr txBox="1"/>
          <p:nvPr/>
        </p:nvSpPr>
        <p:spPr>
          <a:xfrm>
            <a:off x="83880" y="-102796"/>
            <a:ext cx="1531188" cy="523220"/>
          </a:xfrm>
          <a:prstGeom prst="rect">
            <a:avLst/>
          </a:prstGeom>
          <a:noFill/>
        </p:spPr>
        <p:txBody>
          <a:bodyPr wrap="none" rtlCol="0">
            <a:spAutoFit/>
          </a:bodyPr>
          <a:lstStyle/>
          <a:p>
            <a:r>
              <a:rPr lang="en-US" sz="2800">
                <a:solidFill>
                  <a:srgbClr val="FFFFFF"/>
                </a:solidFill>
                <a:latin typeface="Gill Sans"/>
                <a:cs typeface="Gill Sans"/>
              </a:rPr>
              <a:t>Project A</a:t>
            </a:r>
          </a:p>
        </p:txBody>
      </p:sp>
      <p:sp>
        <p:nvSpPr>
          <p:cNvPr id="16" name="TextBox 15"/>
          <p:cNvSpPr txBox="1"/>
          <p:nvPr/>
        </p:nvSpPr>
        <p:spPr>
          <a:xfrm>
            <a:off x="4957246" y="-102796"/>
            <a:ext cx="1564222" cy="523220"/>
          </a:xfrm>
          <a:prstGeom prst="rect">
            <a:avLst/>
          </a:prstGeom>
          <a:noFill/>
        </p:spPr>
        <p:txBody>
          <a:bodyPr wrap="none" rtlCol="0">
            <a:spAutoFit/>
          </a:bodyPr>
          <a:lstStyle/>
          <a:p>
            <a:r>
              <a:rPr lang="en-US" sz="2800">
                <a:solidFill>
                  <a:srgbClr val="FFFFFF"/>
                </a:solidFill>
                <a:latin typeface="Gill Sans"/>
                <a:cs typeface="Gill Sans"/>
              </a:rPr>
              <a:t>Project B</a:t>
            </a:r>
          </a:p>
        </p:txBody>
      </p:sp>
      <p:sp>
        <p:nvSpPr>
          <p:cNvPr id="18" name="TextBox 17"/>
          <p:cNvSpPr txBox="1"/>
          <p:nvPr/>
        </p:nvSpPr>
        <p:spPr>
          <a:xfrm>
            <a:off x="254793" y="371310"/>
            <a:ext cx="1159292" cy="461665"/>
          </a:xfrm>
          <a:prstGeom prst="rect">
            <a:avLst/>
          </a:prstGeom>
          <a:noFill/>
        </p:spPr>
        <p:txBody>
          <a:bodyPr wrap="none" rtlCol="0">
            <a:spAutoFit/>
          </a:bodyPr>
          <a:lstStyle/>
          <a:p>
            <a:pPr algn="ctr"/>
            <a:r>
              <a:rPr lang="en-US" sz="1200">
                <a:solidFill>
                  <a:srgbClr val="FFFFFF"/>
                </a:solidFill>
                <a:latin typeface="Gill Sans"/>
                <a:cs typeface="Gill Sans"/>
              </a:rPr>
              <a:t>2 week Sprints</a:t>
            </a:r>
          </a:p>
          <a:p>
            <a:pPr algn="ctr"/>
            <a:r>
              <a:rPr lang="en-US" sz="1200">
                <a:solidFill>
                  <a:srgbClr val="FFFFFF"/>
                </a:solidFill>
                <a:latin typeface="Gill Sans"/>
                <a:cs typeface="Gill Sans"/>
              </a:rPr>
              <a:t>$5K per Sprint</a:t>
            </a:r>
          </a:p>
        </p:txBody>
      </p:sp>
      <p:sp>
        <p:nvSpPr>
          <p:cNvPr id="19" name="TextBox 18"/>
          <p:cNvSpPr txBox="1"/>
          <p:nvPr/>
        </p:nvSpPr>
        <p:spPr>
          <a:xfrm>
            <a:off x="5167897" y="371310"/>
            <a:ext cx="1223412" cy="461665"/>
          </a:xfrm>
          <a:prstGeom prst="rect">
            <a:avLst/>
          </a:prstGeom>
          <a:noFill/>
        </p:spPr>
        <p:txBody>
          <a:bodyPr wrap="none" rtlCol="0">
            <a:spAutoFit/>
          </a:bodyPr>
          <a:lstStyle/>
          <a:p>
            <a:pPr algn="ctr"/>
            <a:r>
              <a:rPr lang="en-US" sz="1200">
                <a:solidFill>
                  <a:srgbClr val="FFFFFF"/>
                </a:solidFill>
                <a:latin typeface="Gill Sans"/>
                <a:cs typeface="Gill Sans"/>
              </a:rPr>
              <a:t>3 week Sprints</a:t>
            </a:r>
          </a:p>
          <a:p>
            <a:pPr algn="ctr"/>
            <a:r>
              <a:rPr lang="en-US" sz="1200">
                <a:solidFill>
                  <a:srgbClr val="FFFFFF"/>
                </a:solidFill>
                <a:latin typeface="Gill Sans"/>
                <a:cs typeface="Gill Sans"/>
              </a:rPr>
              <a:t>$15K per Sprint</a:t>
            </a:r>
          </a:p>
        </p:txBody>
      </p:sp>
      <p:sp>
        <p:nvSpPr>
          <p:cNvPr id="21" name="TextBox 20"/>
          <p:cNvSpPr txBox="1"/>
          <p:nvPr/>
        </p:nvSpPr>
        <p:spPr>
          <a:xfrm>
            <a:off x="-384370" y="6027003"/>
            <a:ext cx="2062484" cy="830997"/>
          </a:xfrm>
          <a:prstGeom prst="rect">
            <a:avLst/>
          </a:prstGeom>
          <a:noFill/>
        </p:spPr>
        <p:txBody>
          <a:bodyPr wrap="none" rtlCol="0">
            <a:spAutoFit/>
          </a:bodyPr>
          <a:lstStyle/>
          <a:p>
            <a:pPr algn="r"/>
            <a:r>
              <a:rPr lang="en-US" sz="1600">
                <a:solidFill>
                  <a:srgbClr val="FFFFFF"/>
                </a:solidFill>
                <a:latin typeface="Gill Sans"/>
                <a:cs typeface="Gill Sans"/>
              </a:rPr>
              <a:t>Estimated Time:</a:t>
            </a:r>
          </a:p>
          <a:p>
            <a:pPr algn="r"/>
            <a:endParaRPr lang="en-US" sz="1600">
              <a:solidFill>
                <a:srgbClr val="FFFFFF"/>
              </a:solidFill>
              <a:latin typeface="Gill Sans"/>
              <a:cs typeface="Gill Sans"/>
            </a:endParaRPr>
          </a:p>
          <a:p>
            <a:pPr algn="r"/>
            <a:r>
              <a:rPr lang="en-US" sz="1600">
                <a:solidFill>
                  <a:srgbClr val="FFFFFF"/>
                </a:solidFill>
                <a:latin typeface="Gill Sans"/>
                <a:cs typeface="Gill Sans"/>
              </a:rPr>
              <a:t>Estimated Budget:</a:t>
            </a:r>
          </a:p>
        </p:txBody>
      </p:sp>
      <p:sp>
        <p:nvSpPr>
          <p:cNvPr id="22" name="TextBox 21"/>
          <p:cNvSpPr txBox="1"/>
          <p:nvPr/>
        </p:nvSpPr>
        <p:spPr>
          <a:xfrm>
            <a:off x="4334103" y="6027003"/>
            <a:ext cx="2062484" cy="830997"/>
          </a:xfrm>
          <a:prstGeom prst="rect">
            <a:avLst/>
          </a:prstGeom>
          <a:noFill/>
        </p:spPr>
        <p:txBody>
          <a:bodyPr wrap="none" rtlCol="0">
            <a:spAutoFit/>
          </a:bodyPr>
          <a:lstStyle/>
          <a:p>
            <a:pPr algn="r"/>
            <a:r>
              <a:rPr lang="en-US" sz="1600">
                <a:solidFill>
                  <a:srgbClr val="FFFFFF"/>
                </a:solidFill>
                <a:latin typeface="Gill Sans"/>
                <a:cs typeface="Gill Sans"/>
              </a:rPr>
              <a:t>Estimated Time:</a:t>
            </a:r>
          </a:p>
          <a:p>
            <a:pPr algn="r"/>
            <a:endParaRPr lang="en-US" sz="1600">
              <a:solidFill>
                <a:srgbClr val="FFFFFF"/>
              </a:solidFill>
              <a:latin typeface="Gill Sans"/>
              <a:cs typeface="Gill Sans"/>
            </a:endParaRPr>
          </a:p>
          <a:p>
            <a:pPr algn="r"/>
            <a:r>
              <a:rPr lang="en-US" sz="1600">
                <a:solidFill>
                  <a:srgbClr val="FFFFFF"/>
                </a:solidFill>
                <a:latin typeface="Gill Sans"/>
                <a:cs typeface="Gill Sans"/>
              </a:rPr>
              <a:t>Estimated Budget:</a:t>
            </a:r>
          </a:p>
        </p:txBody>
      </p:sp>
      <p:sp>
        <p:nvSpPr>
          <p:cNvPr id="17" name="TextBox 16"/>
          <p:cNvSpPr txBox="1"/>
          <p:nvPr/>
        </p:nvSpPr>
        <p:spPr>
          <a:xfrm>
            <a:off x="1603646" y="2869004"/>
            <a:ext cx="2520191" cy="461665"/>
          </a:xfrm>
          <a:prstGeom prst="rect">
            <a:avLst/>
          </a:prstGeom>
          <a:noFill/>
        </p:spPr>
        <p:txBody>
          <a:bodyPr wrap="none" rtlCol="0">
            <a:spAutoFit/>
          </a:bodyPr>
          <a:lstStyle/>
          <a:p>
            <a:r>
              <a:rPr lang="en-US" sz="2400">
                <a:solidFill>
                  <a:srgbClr val="FFFFFF"/>
                </a:solidFill>
                <a:latin typeface="Gill Sans"/>
                <a:cs typeface="Gill Sans"/>
              </a:rPr>
              <a:t>Velocity = 9 points</a:t>
            </a:r>
          </a:p>
        </p:txBody>
      </p:sp>
      <p:sp>
        <p:nvSpPr>
          <p:cNvPr id="23" name="TextBox 22"/>
          <p:cNvSpPr txBox="1"/>
          <p:nvPr/>
        </p:nvSpPr>
        <p:spPr>
          <a:xfrm>
            <a:off x="1684080" y="5942404"/>
            <a:ext cx="620783" cy="461665"/>
          </a:xfrm>
          <a:prstGeom prst="rect">
            <a:avLst/>
          </a:prstGeom>
          <a:noFill/>
        </p:spPr>
        <p:txBody>
          <a:bodyPr wrap="none" rtlCol="0">
            <a:spAutoFit/>
          </a:bodyPr>
          <a:lstStyle/>
          <a:p>
            <a:r>
              <a:rPr lang="en-US" sz="2400">
                <a:solidFill>
                  <a:srgbClr val="FFFFFF"/>
                </a:solidFill>
                <a:latin typeface="Gill Sans"/>
                <a:cs typeface="Gill Sans"/>
              </a:rPr>
              <a:t>5*2</a:t>
            </a:r>
          </a:p>
        </p:txBody>
      </p:sp>
      <p:sp>
        <p:nvSpPr>
          <p:cNvPr id="26" name="TextBox 25"/>
          <p:cNvSpPr txBox="1"/>
          <p:nvPr/>
        </p:nvSpPr>
        <p:spPr>
          <a:xfrm>
            <a:off x="2273294" y="5942404"/>
            <a:ext cx="1654606" cy="461665"/>
          </a:xfrm>
          <a:prstGeom prst="rect">
            <a:avLst/>
          </a:prstGeom>
          <a:noFill/>
        </p:spPr>
        <p:txBody>
          <a:bodyPr wrap="none" rtlCol="0">
            <a:spAutoFit/>
          </a:bodyPr>
          <a:lstStyle/>
          <a:p>
            <a:r>
              <a:rPr lang="en-US" sz="2400">
                <a:solidFill>
                  <a:srgbClr val="FFFFFF"/>
                </a:solidFill>
                <a:latin typeface="Gill Sans"/>
                <a:cs typeface="Gill Sans"/>
              </a:rPr>
              <a:t>= 10 weeks</a:t>
            </a:r>
          </a:p>
        </p:txBody>
      </p:sp>
      <p:sp>
        <p:nvSpPr>
          <p:cNvPr id="27" name="TextBox 26"/>
          <p:cNvSpPr txBox="1"/>
          <p:nvPr/>
        </p:nvSpPr>
        <p:spPr>
          <a:xfrm>
            <a:off x="1658680" y="6421735"/>
            <a:ext cx="1005403" cy="461665"/>
          </a:xfrm>
          <a:prstGeom prst="rect">
            <a:avLst/>
          </a:prstGeom>
          <a:noFill/>
        </p:spPr>
        <p:txBody>
          <a:bodyPr wrap="none" rtlCol="0">
            <a:spAutoFit/>
          </a:bodyPr>
          <a:lstStyle/>
          <a:p>
            <a:r>
              <a:rPr lang="en-US" sz="2400">
                <a:solidFill>
                  <a:srgbClr val="FFFFFF"/>
                </a:solidFill>
                <a:latin typeface="Gill Sans"/>
                <a:cs typeface="Gill Sans"/>
              </a:rPr>
              <a:t>5*$5K</a:t>
            </a:r>
          </a:p>
        </p:txBody>
      </p:sp>
      <p:sp>
        <p:nvSpPr>
          <p:cNvPr id="28" name="TextBox 27"/>
          <p:cNvSpPr txBox="1"/>
          <p:nvPr/>
        </p:nvSpPr>
        <p:spPr>
          <a:xfrm>
            <a:off x="2633124" y="6421735"/>
            <a:ext cx="1133644" cy="461665"/>
          </a:xfrm>
          <a:prstGeom prst="rect">
            <a:avLst/>
          </a:prstGeom>
          <a:noFill/>
        </p:spPr>
        <p:txBody>
          <a:bodyPr wrap="none" rtlCol="0">
            <a:spAutoFit/>
          </a:bodyPr>
          <a:lstStyle/>
          <a:p>
            <a:r>
              <a:rPr lang="en-US" sz="2400">
                <a:solidFill>
                  <a:srgbClr val="FFFFFF"/>
                </a:solidFill>
                <a:latin typeface="Gill Sans"/>
                <a:cs typeface="Gill Sans"/>
              </a:rPr>
              <a:t>= $25K</a:t>
            </a:r>
          </a:p>
        </p:txBody>
      </p:sp>
      <p:sp>
        <p:nvSpPr>
          <p:cNvPr id="31" name="TextBox 30"/>
          <p:cNvSpPr txBox="1"/>
          <p:nvPr/>
        </p:nvSpPr>
        <p:spPr>
          <a:xfrm>
            <a:off x="6510080" y="5917004"/>
            <a:ext cx="620783" cy="461665"/>
          </a:xfrm>
          <a:prstGeom prst="rect">
            <a:avLst/>
          </a:prstGeom>
          <a:noFill/>
        </p:spPr>
        <p:txBody>
          <a:bodyPr wrap="none" rtlCol="0">
            <a:spAutoFit/>
          </a:bodyPr>
          <a:lstStyle/>
          <a:p>
            <a:r>
              <a:rPr lang="en-US" sz="2400">
                <a:solidFill>
                  <a:srgbClr val="FFFFFF"/>
                </a:solidFill>
                <a:latin typeface="Gill Sans"/>
                <a:cs typeface="Gill Sans"/>
              </a:rPr>
              <a:t>4*3</a:t>
            </a:r>
          </a:p>
        </p:txBody>
      </p:sp>
      <p:sp>
        <p:nvSpPr>
          <p:cNvPr id="32" name="TextBox 31"/>
          <p:cNvSpPr txBox="1"/>
          <p:nvPr/>
        </p:nvSpPr>
        <p:spPr>
          <a:xfrm>
            <a:off x="7099294" y="5917004"/>
            <a:ext cx="1654606" cy="461665"/>
          </a:xfrm>
          <a:prstGeom prst="rect">
            <a:avLst/>
          </a:prstGeom>
          <a:noFill/>
        </p:spPr>
        <p:txBody>
          <a:bodyPr wrap="none" rtlCol="0">
            <a:spAutoFit/>
          </a:bodyPr>
          <a:lstStyle/>
          <a:p>
            <a:r>
              <a:rPr lang="en-US" sz="2400">
                <a:solidFill>
                  <a:srgbClr val="FFFFFF"/>
                </a:solidFill>
                <a:latin typeface="Gill Sans"/>
                <a:cs typeface="Gill Sans"/>
              </a:rPr>
              <a:t>= 12 weeks</a:t>
            </a:r>
          </a:p>
        </p:txBody>
      </p:sp>
      <p:sp>
        <p:nvSpPr>
          <p:cNvPr id="33" name="TextBox 32"/>
          <p:cNvSpPr txBox="1"/>
          <p:nvPr/>
        </p:nvSpPr>
        <p:spPr>
          <a:xfrm>
            <a:off x="6484680" y="6396335"/>
            <a:ext cx="1172116" cy="461665"/>
          </a:xfrm>
          <a:prstGeom prst="rect">
            <a:avLst/>
          </a:prstGeom>
          <a:noFill/>
        </p:spPr>
        <p:txBody>
          <a:bodyPr wrap="none" rtlCol="0">
            <a:spAutoFit/>
          </a:bodyPr>
          <a:lstStyle/>
          <a:p>
            <a:r>
              <a:rPr lang="en-US" sz="2400">
                <a:solidFill>
                  <a:srgbClr val="FFFFFF"/>
                </a:solidFill>
                <a:latin typeface="Gill Sans"/>
                <a:cs typeface="Gill Sans"/>
              </a:rPr>
              <a:t>4*$15K</a:t>
            </a:r>
          </a:p>
        </p:txBody>
      </p:sp>
      <p:sp>
        <p:nvSpPr>
          <p:cNvPr id="34" name="TextBox 33"/>
          <p:cNvSpPr txBox="1"/>
          <p:nvPr/>
        </p:nvSpPr>
        <p:spPr>
          <a:xfrm>
            <a:off x="7535333" y="6396335"/>
            <a:ext cx="1133644" cy="461665"/>
          </a:xfrm>
          <a:prstGeom prst="rect">
            <a:avLst/>
          </a:prstGeom>
          <a:noFill/>
        </p:spPr>
        <p:txBody>
          <a:bodyPr wrap="none" rtlCol="0">
            <a:spAutoFit/>
          </a:bodyPr>
          <a:lstStyle/>
          <a:p>
            <a:r>
              <a:rPr lang="en-US" sz="2400">
                <a:solidFill>
                  <a:srgbClr val="FFFFFF"/>
                </a:solidFill>
                <a:latin typeface="Gill Sans"/>
                <a:cs typeface="Gill Sans"/>
              </a:rPr>
              <a:t>= $60K</a:t>
            </a:r>
          </a:p>
        </p:txBody>
      </p:sp>
      <p:sp>
        <p:nvSpPr>
          <p:cNvPr id="35" name="TextBox 34"/>
          <p:cNvSpPr txBox="1"/>
          <p:nvPr/>
        </p:nvSpPr>
        <p:spPr>
          <a:xfrm>
            <a:off x="1688313" y="3250004"/>
            <a:ext cx="2587818" cy="461665"/>
          </a:xfrm>
          <a:prstGeom prst="rect">
            <a:avLst/>
          </a:prstGeom>
          <a:noFill/>
        </p:spPr>
        <p:txBody>
          <a:bodyPr wrap="none" rtlCol="0">
            <a:spAutoFit/>
          </a:bodyPr>
          <a:lstStyle/>
          <a:p>
            <a:r>
              <a:rPr lang="en-US" sz="2400">
                <a:solidFill>
                  <a:srgbClr val="FFFFFF"/>
                </a:solidFill>
                <a:latin typeface="Gill Sans"/>
                <a:cs typeface="Gill Sans"/>
              </a:rPr>
              <a:t>Project = 39 points</a:t>
            </a:r>
          </a:p>
        </p:txBody>
      </p:sp>
      <p:sp>
        <p:nvSpPr>
          <p:cNvPr id="36" name="TextBox 35"/>
          <p:cNvSpPr txBox="1"/>
          <p:nvPr/>
        </p:nvSpPr>
        <p:spPr>
          <a:xfrm>
            <a:off x="1722181" y="3910404"/>
            <a:ext cx="1942509" cy="461665"/>
          </a:xfrm>
          <a:prstGeom prst="rect">
            <a:avLst/>
          </a:prstGeom>
          <a:noFill/>
        </p:spPr>
        <p:txBody>
          <a:bodyPr wrap="none" rtlCol="0">
            <a:spAutoFit/>
          </a:bodyPr>
          <a:lstStyle/>
          <a:p>
            <a:r>
              <a:rPr lang="en-US" sz="2400">
                <a:solidFill>
                  <a:srgbClr val="FFFFFF"/>
                </a:solidFill>
                <a:latin typeface="Gill Sans"/>
                <a:cs typeface="Gill Sans"/>
              </a:rPr>
              <a:t>Sprints = 39/9</a:t>
            </a:r>
          </a:p>
        </p:txBody>
      </p:sp>
      <p:sp>
        <p:nvSpPr>
          <p:cNvPr id="37" name="TextBox 36"/>
          <p:cNvSpPr txBox="1"/>
          <p:nvPr/>
        </p:nvSpPr>
        <p:spPr>
          <a:xfrm>
            <a:off x="2657747" y="4261769"/>
            <a:ext cx="1548320" cy="461665"/>
          </a:xfrm>
          <a:prstGeom prst="rect">
            <a:avLst/>
          </a:prstGeom>
          <a:noFill/>
        </p:spPr>
        <p:txBody>
          <a:bodyPr wrap="none" rtlCol="0">
            <a:spAutoFit/>
          </a:bodyPr>
          <a:lstStyle/>
          <a:p>
            <a:r>
              <a:rPr lang="en-US" sz="2400">
                <a:solidFill>
                  <a:srgbClr val="FFFFFF"/>
                </a:solidFill>
                <a:latin typeface="Gill Sans"/>
                <a:cs typeface="Gill Sans"/>
              </a:rPr>
              <a:t>= 5 Sprints</a:t>
            </a:r>
          </a:p>
        </p:txBody>
      </p:sp>
      <p:sp>
        <p:nvSpPr>
          <p:cNvPr id="39" name="TextBox 38"/>
          <p:cNvSpPr txBox="1"/>
          <p:nvPr/>
        </p:nvSpPr>
        <p:spPr>
          <a:xfrm>
            <a:off x="6471515" y="2869004"/>
            <a:ext cx="2520191" cy="461665"/>
          </a:xfrm>
          <a:prstGeom prst="rect">
            <a:avLst/>
          </a:prstGeom>
          <a:noFill/>
        </p:spPr>
        <p:txBody>
          <a:bodyPr wrap="none" rtlCol="0">
            <a:spAutoFit/>
          </a:bodyPr>
          <a:lstStyle/>
          <a:p>
            <a:r>
              <a:rPr lang="en-US" sz="2400">
                <a:solidFill>
                  <a:srgbClr val="FFFFFF"/>
                </a:solidFill>
                <a:latin typeface="Gill Sans"/>
                <a:cs typeface="Gill Sans"/>
              </a:rPr>
              <a:t>Velocity = 7 points</a:t>
            </a:r>
          </a:p>
        </p:txBody>
      </p:sp>
      <p:sp>
        <p:nvSpPr>
          <p:cNvPr id="40" name="TextBox 39"/>
          <p:cNvSpPr txBox="1"/>
          <p:nvPr/>
        </p:nvSpPr>
        <p:spPr>
          <a:xfrm>
            <a:off x="6556182" y="3250004"/>
            <a:ext cx="2587818" cy="461665"/>
          </a:xfrm>
          <a:prstGeom prst="rect">
            <a:avLst/>
          </a:prstGeom>
          <a:noFill/>
        </p:spPr>
        <p:txBody>
          <a:bodyPr wrap="none" rtlCol="0">
            <a:spAutoFit/>
          </a:bodyPr>
          <a:lstStyle/>
          <a:p>
            <a:r>
              <a:rPr lang="en-US" sz="2400">
                <a:solidFill>
                  <a:srgbClr val="FFFFFF"/>
                </a:solidFill>
                <a:latin typeface="Gill Sans"/>
                <a:cs typeface="Gill Sans"/>
              </a:rPr>
              <a:t>Project = 28 points</a:t>
            </a:r>
          </a:p>
        </p:txBody>
      </p:sp>
      <p:sp>
        <p:nvSpPr>
          <p:cNvPr id="41" name="TextBox 40"/>
          <p:cNvSpPr txBox="1"/>
          <p:nvPr/>
        </p:nvSpPr>
        <p:spPr>
          <a:xfrm>
            <a:off x="6590050" y="3910404"/>
            <a:ext cx="1942509" cy="461665"/>
          </a:xfrm>
          <a:prstGeom prst="rect">
            <a:avLst/>
          </a:prstGeom>
          <a:noFill/>
        </p:spPr>
        <p:txBody>
          <a:bodyPr wrap="none" rtlCol="0">
            <a:spAutoFit/>
          </a:bodyPr>
          <a:lstStyle/>
          <a:p>
            <a:r>
              <a:rPr lang="en-US" sz="2400">
                <a:solidFill>
                  <a:srgbClr val="FFFFFF"/>
                </a:solidFill>
                <a:latin typeface="Gill Sans"/>
                <a:cs typeface="Gill Sans"/>
              </a:rPr>
              <a:t>Sprints = 28/7</a:t>
            </a:r>
          </a:p>
        </p:txBody>
      </p:sp>
      <p:sp>
        <p:nvSpPr>
          <p:cNvPr id="42" name="TextBox 41"/>
          <p:cNvSpPr txBox="1"/>
          <p:nvPr/>
        </p:nvSpPr>
        <p:spPr>
          <a:xfrm>
            <a:off x="7525616" y="4261769"/>
            <a:ext cx="1548320" cy="461665"/>
          </a:xfrm>
          <a:prstGeom prst="rect">
            <a:avLst/>
          </a:prstGeom>
          <a:noFill/>
        </p:spPr>
        <p:txBody>
          <a:bodyPr wrap="none" rtlCol="0">
            <a:spAutoFit/>
          </a:bodyPr>
          <a:lstStyle/>
          <a:p>
            <a:r>
              <a:rPr lang="en-US" sz="2400">
                <a:solidFill>
                  <a:srgbClr val="FFFFFF"/>
                </a:solidFill>
                <a:latin typeface="Gill Sans"/>
                <a:cs typeface="Gill Sans"/>
              </a:rPr>
              <a:t>= 4 Sprints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6" grpId="0"/>
      <p:bldP spid="27" grpId="0"/>
      <p:bldP spid="28" grpId="0"/>
      <p:bldP spid="31" grpId="0"/>
      <p:bldP spid="32" grpId="0"/>
      <p:bldP spid="33" grpId="0"/>
      <p:bldP spid="34" grpId="0"/>
      <p:bldP spid="35" grpId="0"/>
      <p:bldP spid="36" grpId="0"/>
      <p:bldP spid="37" grpId="0"/>
      <p:bldP spid="39" grpId="0"/>
      <p:bldP spid="40" grpId="0"/>
      <p:bldP spid="41" grpId="0"/>
      <p:bldP spid="42" grpId="0"/>
    </p:bld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a:off x="3448050" y="1727200"/>
            <a:ext cx="5473700" cy="3073400"/>
          </a:xfrm>
          <a:prstGeom prst="rect">
            <a:avLst/>
          </a:prstGeom>
        </p:spPr>
      </p:pic>
      <p:grpSp>
        <p:nvGrpSpPr>
          <p:cNvPr id="167" name="Group 166"/>
          <p:cNvGrpSpPr/>
          <p:nvPr/>
        </p:nvGrpSpPr>
        <p:grpSpPr>
          <a:xfrm>
            <a:off x="4092852" y="3759199"/>
            <a:ext cx="4079598" cy="793751"/>
            <a:chOff x="4092852" y="3759199"/>
            <a:chExt cx="4079598" cy="793751"/>
          </a:xfrm>
        </p:grpSpPr>
        <p:grpSp>
          <p:nvGrpSpPr>
            <p:cNvPr id="19" name="Group 18"/>
            <p:cNvGrpSpPr/>
            <p:nvPr/>
          </p:nvGrpSpPr>
          <p:grpSpPr>
            <a:xfrm>
              <a:off x="4092852" y="3771899"/>
              <a:ext cx="612498" cy="742951"/>
              <a:chOff x="580772" y="4051301"/>
              <a:chExt cx="759078" cy="920750"/>
            </a:xfrm>
          </p:grpSpPr>
          <p:pic>
            <p:nvPicPr>
              <p:cNvPr id="18" name="Picture 1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16" name="Picture 1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13" name="Picture 1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14" name="Picture 1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20" name="Group 19"/>
            <p:cNvGrpSpPr/>
            <p:nvPr/>
          </p:nvGrpSpPr>
          <p:grpSpPr>
            <a:xfrm>
              <a:off x="5261252" y="3809999"/>
              <a:ext cx="612498" cy="742951"/>
              <a:chOff x="580772" y="4051301"/>
              <a:chExt cx="759078" cy="920750"/>
            </a:xfrm>
          </p:grpSpPr>
          <p:pic>
            <p:nvPicPr>
              <p:cNvPr id="21" name="Picture 2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2" name="Picture 2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3" name="Picture 2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4" name="Picture 2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25" name="Group 24"/>
            <p:cNvGrpSpPr/>
            <p:nvPr/>
          </p:nvGrpSpPr>
          <p:grpSpPr>
            <a:xfrm>
              <a:off x="6404252" y="3759199"/>
              <a:ext cx="612498" cy="742951"/>
              <a:chOff x="580772" y="4051301"/>
              <a:chExt cx="759078" cy="920750"/>
            </a:xfrm>
          </p:grpSpPr>
          <p:pic>
            <p:nvPicPr>
              <p:cNvPr id="26" name="Picture 2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7" name="Picture 26"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8" name="Picture 2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9" name="Picture 28"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30" name="Group 29"/>
            <p:cNvGrpSpPr/>
            <p:nvPr/>
          </p:nvGrpSpPr>
          <p:grpSpPr>
            <a:xfrm>
              <a:off x="7559952" y="3797299"/>
              <a:ext cx="612498" cy="742951"/>
              <a:chOff x="580772" y="4051301"/>
              <a:chExt cx="759078" cy="920750"/>
            </a:xfrm>
          </p:grpSpPr>
          <p:pic>
            <p:nvPicPr>
              <p:cNvPr id="31" name="Picture 3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32" name="Picture 3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33" name="Picture 3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34" name="Picture 3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grpSp>
        <p:nvGrpSpPr>
          <p:cNvPr id="64" name="Group 63"/>
          <p:cNvGrpSpPr/>
          <p:nvPr/>
        </p:nvGrpSpPr>
        <p:grpSpPr>
          <a:xfrm>
            <a:off x="3930650" y="4165600"/>
            <a:ext cx="4439724" cy="1440000"/>
            <a:chOff x="3473450" y="4165600"/>
            <a:chExt cx="4439724" cy="1440000"/>
          </a:xfrm>
        </p:grpSpPr>
        <p:pic>
          <p:nvPicPr>
            <p:cNvPr id="39" name="Picture 38" descr="red 3.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4667250" y="4165600"/>
              <a:ext cx="947224" cy="1440000"/>
            </a:xfrm>
            <a:prstGeom prst="rect">
              <a:avLst/>
            </a:prstGeom>
            <a:solidFill>
              <a:schemeClr val="bg1"/>
            </a:solidFill>
            <a:ln>
              <a:solidFill>
                <a:schemeClr val="tx1"/>
              </a:solidFill>
            </a:ln>
          </p:spPr>
        </p:pic>
        <p:pic>
          <p:nvPicPr>
            <p:cNvPr id="41" name="Picture 40" descr="red 8.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6965950" y="4165600"/>
              <a:ext cx="947224" cy="1440000"/>
            </a:xfrm>
            <a:prstGeom prst="rect">
              <a:avLst/>
            </a:prstGeom>
            <a:solidFill>
              <a:schemeClr val="bg1"/>
            </a:solidFill>
            <a:ln>
              <a:solidFill>
                <a:schemeClr val="tx1"/>
              </a:solidFill>
            </a:ln>
          </p:spPr>
        </p:pic>
        <p:pic>
          <p:nvPicPr>
            <p:cNvPr id="42" name="Picture 41" descr="red 2.pdf"/>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3473450" y="4165600"/>
              <a:ext cx="947224" cy="1440000"/>
            </a:xfrm>
            <a:prstGeom prst="rect">
              <a:avLst/>
            </a:prstGeom>
            <a:solidFill>
              <a:schemeClr val="bg1"/>
            </a:solidFill>
            <a:ln>
              <a:solidFill>
                <a:schemeClr val="tx1"/>
              </a:solidFill>
            </a:ln>
          </p:spPr>
        </p:pic>
        <p:pic>
          <p:nvPicPr>
            <p:cNvPr id="43" name="Picture 42" descr="red 3.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5822950" y="4165600"/>
              <a:ext cx="947224" cy="1440000"/>
            </a:xfrm>
            <a:prstGeom prst="rect">
              <a:avLst/>
            </a:prstGeom>
            <a:solidFill>
              <a:schemeClr val="bg1"/>
            </a:solidFill>
            <a:ln>
              <a:solidFill>
                <a:schemeClr val="tx1"/>
              </a:solidFill>
            </a:ln>
          </p:spPr>
        </p:pic>
      </p:grpSp>
      <p:sp>
        <p:nvSpPr>
          <p:cNvPr id="51" name="Oval Callout 50"/>
          <p:cNvSpPr/>
          <p:nvPr/>
        </p:nvSpPr>
        <p:spPr>
          <a:xfrm>
            <a:off x="5130800" y="11049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Callout 51"/>
          <p:cNvSpPr/>
          <p:nvPr/>
        </p:nvSpPr>
        <p:spPr>
          <a:xfrm>
            <a:off x="6527800" y="8509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Callout 79"/>
          <p:cNvSpPr/>
          <p:nvPr/>
        </p:nvSpPr>
        <p:spPr>
          <a:xfrm>
            <a:off x="4089400" y="6731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Callout 80"/>
          <p:cNvSpPr/>
          <p:nvPr/>
        </p:nvSpPr>
        <p:spPr>
          <a:xfrm>
            <a:off x="7835900" y="9017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1" name="Group 90"/>
          <p:cNvGrpSpPr/>
          <p:nvPr/>
        </p:nvGrpSpPr>
        <p:grpSpPr>
          <a:xfrm>
            <a:off x="4483100" y="927100"/>
            <a:ext cx="4427941" cy="1016000"/>
            <a:chOff x="4483100" y="927100"/>
            <a:chExt cx="4427941" cy="1016000"/>
          </a:xfrm>
        </p:grpSpPr>
        <p:sp>
          <p:nvSpPr>
            <p:cNvPr id="60" name="Cloud Callout 59"/>
            <p:cNvSpPr/>
            <p:nvPr/>
          </p:nvSpPr>
          <p:spPr>
            <a:xfrm>
              <a:off x="4483100" y="927100"/>
              <a:ext cx="871941" cy="584200"/>
            </a:xfrm>
            <a:prstGeom prst="cloudCallout">
              <a:avLst>
                <a:gd name="adj1" fmla="val -38311"/>
                <a:gd name="adj2" fmla="val 9510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Callout 87"/>
            <p:cNvSpPr/>
            <p:nvPr/>
          </p:nvSpPr>
          <p:spPr>
            <a:xfrm>
              <a:off x="5626100" y="1358900"/>
              <a:ext cx="871941" cy="584200"/>
            </a:xfrm>
            <a:prstGeom prst="cloudCallout">
              <a:avLst>
                <a:gd name="adj1" fmla="val -38311"/>
                <a:gd name="adj2" fmla="val 9510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Cloud Callout 88"/>
            <p:cNvSpPr/>
            <p:nvPr/>
          </p:nvSpPr>
          <p:spPr>
            <a:xfrm>
              <a:off x="6896100" y="1092200"/>
              <a:ext cx="871941" cy="584200"/>
            </a:xfrm>
            <a:prstGeom prst="cloudCallout">
              <a:avLst>
                <a:gd name="adj1" fmla="val -38311"/>
                <a:gd name="adj2" fmla="val 9510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Cloud Callout 89"/>
            <p:cNvSpPr/>
            <p:nvPr/>
          </p:nvSpPr>
          <p:spPr>
            <a:xfrm>
              <a:off x="8039100" y="1066800"/>
              <a:ext cx="871941" cy="584200"/>
            </a:xfrm>
            <a:prstGeom prst="cloudCallout">
              <a:avLst>
                <a:gd name="adj1" fmla="val -38311"/>
                <a:gd name="adj2" fmla="val 9510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TextBox 91"/>
          <p:cNvSpPr txBox="1"/>
          <p:nvPr/>
        </p:nvSpPr>
        <p:spPr>
          <a:xfrm>
            <a:off x="3873500" y="0"/>
            <a:ext cx="954107" cy="707886"/>
          </a:xfrm>
          <a:prstGeom prst="rect">
            <a:avLst/>
          </a:prstGeom>
          <a:noFill/>
        </p:spPr>
        <p:txBody>
          <a:bodyPr wrap="none" rtlCol="0">
            <a:spAutoFit/>
          </a:bodyPr>
          <a:lstStyle/>
          <a:p>
            <a:r>
              <a:rPr lang="en-US" sz="4000">
                <a:latin typeface="Gill Sans"/>
                <a:cs typeface="Gill Sans"/>
              </a:rPr>
              <a:t>1…</a:t>
            </a:r>
          </a:p>
        </p:txBody>
      </p:sp>
      <p:sp>
        <p:nvSpPr>
          <p:cNvPr id="93" name="TextBox 92"/>
          <p:cNvSpPr txBox="1"/>
          <p:nvPr/>
        </p:nvSpPr>
        <p:spPr>
          <a:xfrm>
            <a:off x="5054600" y="0"/>
            <a:ext cx="954107" cy="707886"/>
          </a:xfrm>
          <a:prstGeom prst="rect">
            <a:avLst/>
          </a:prstGeom>
          <a:noFill/>
        </p:spPr>
        <p:txBody>
          <a:bodyPr wrap="none" rtlCol="0">
            <a:spAutoFit/>
          </a:bodyPr>
          <a:lstStyle/>
          <a:p>
            <a:r>
              <a:rPr lang="en-US" sz="4000">
                <a:latin typeface="Gill Sans"/>
                <a:cs typeface="Gill Sans"/>
              </a:rPr>
              <a:t>2…</a:t>
            </a:r>
          </a:p>
        </p:txBody>
      </p:sp>
      <p:sp>
        <p:nvSpPr>
          <p:cNvPr id="94" name="TextBox 93"/>
          <p:cNvSpPr txBox="1"/>
          <p:nvPr/>
        </p:nvSpPr>
        <p:spPr>
          <a:xfrm>
            <a:off x="6070600" y="0"/>
            <a:ext cx="954107" cy="707886"/>
          </a:xfrm>
          <a:prstGeom prst="rect">
            <a:avLst/>
          </a:prstGeom>
          <a:noFill/>
        </p:spPr>
        <p:txBody>
          <a:bodyPr wrap="none" rtlCol="0">
            <a:spAutoFit/>
          </a:bodyPr>
          <a:lstStyle/>
          <a:p>
            <a:r>
              <a:rPr lang="en-US" sz="4000">
                <a:latin typeface="Gill Sans"/>
                <a:cs typeface="Gill Sans"/>
              </a:rPr>
              <a:t>3…</a:t>
            </a:r>
          </a:p>
        </p:txBody>
      </p:sp>
      <p:sp>
        <p:nvSpPr>
          <p:cNvPr id="95" name="TextBox 94"/>
          <p:cNvSpPr txBox="1"/>
          <p:nvPr/>
        </p:nvSpPr>
        <p:spPr>
          <a:xfrm>
            <a:off x="7162800" y="0"/>
            <a:ext cx="1462059" cy="707886"/>
          </a:xfrm>
          <a:prstGeom prst="rect">
            <a:avLst/>
          </a:prstGeom>
          <a:noFill/>
        </p:spPr>
        <p:txBody>
          <a:bodyPr wrap="none" rtlCol="0">
            <a:spAutoFit/>
          </a:bodyPr>
          <a:lstStyle/>
          <a:p>
            <a:r>
              <a:rPr lang="en-US" sz="4000">
                <a:latin typeface="Gill Sans"/>
                <a:cs typeface="Gill Sans"/>
              </a:rPr>
              <a:t>Show!</a:t>
            </a:r>
          </a:p>
        </p:txBody>
      </p:sp>
      <p:cxnSp>
        <p:nvCxnSpPr>
          <p:cNvPr id="136" name="Straight Connector 135"/>
          <p:cNvCxnSpPr/>
          <p:nvPr/>
        </p:nvCxnSpPr>
        <p:spPr>
          <a:xfrm flipV="1">
            <a:off x="121558" y="6294441"/>
            <a:ext cx="2384873" cy="2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7" name="Group 110"/>
          <p:cNvGrpSpPr/>
          <p:nvPr/>
        </p:nvGrpSpPr>
        <p:grpSpPr>
          <a:xfrm>
            <a:off x="56770" y="5858701"/>
            <a:ext cx="2721849" cy="573568"/>
            <a:chOff x="3257550" y="4041393"/>
            <a:chExt cx="1593849" cy="189442"/>
          </a:xfrm>
        </p:grpSpPr>
        <p:sp>
          <p:nvSpPr>
            <p:cNvPr id="141" name="Rectangle 140"/>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Chord 14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Chord 142"/>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Chord 143"/>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Chord 147"/>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Chord 150"/>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Chord 151"/>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Chord 152"/>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8" name="Straight Connector 137"/>
          <p:cNvCxnSpPr/>
          <p:nvPr/>
        </p:nvCxnSpPr>
        <p:spPr>
          <a:xfrm flipV="1">
            <a:off x="496411" y="6426200"/>
            <a:ext cx="2507139" cy="11251"/>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V="1">
            <a:off x="254330" y="5978361"/>
            <a:ext cx="354963" cy="549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5" name="Chord 134"/>
          <p:cNvSpPr/>
          <p:nvPr/>
        </p:nvSpPr>
        <p:spPr>
          <a:xfrm>
            <a:off x="2881658" y="5849242"/>
            <a:ext cx="265837" cy="57695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3" name="Table 132"/>
          <p:cNvGraphicFramePr>
            <a:graphicFrameLocks noGrp="1"/>
          </p:cNvGraphicFramePr>
          <p:nvPr/>
        </p:nvGraphicFramePr>
        <p:xfrm>
          <a:off x="618086" y="388467"/>
          <a:ext cx="2531513" cy="5758332"/>
        </p:xfrm>
        <a:graphic>
          <a:graphicData uri="http://schemas.openxmlformats.org/drawingml/2006/table">
            <a:tbl>
              <a:tblPr>
                <a:tableStyleId>{5C22544A-7EE6-4342-B048-85BDC9FD1C3A}</a:tableStyleId>
              </a:tblPr>
              <a:tblGrid>
                <a:gridCol w="1653881"/>
                <a:gridCol w="877632"/>
              </a:tblGrid>
              <a:tr h="959722">
                <a:tc>
                  <a:txBody>
                    <a:bodyPr/>
                    <a:lstStyle/>
                    <a:p>
                      <a:pPr algn="ctr"/>
                      <a:r>
                        <a:rPr lang="en-US" sz="3200">
                          <a:latin typeface="Gill Sans"/>
                          <a:cs typeface="Gill Sans"/>
                        </a:rPr>
                        <a:t>Feature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algn="ctr"/>
                      <a:r>
                        <a:rPr lang="en-US" sz="3200">
                          <a:latin typeface="Gill Sans"/>
                          <a:cs typeface="Gill Sans"/>
                        </a:rPr>
                        <a:t>Size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algn="ctr"/>
                      <a:r>
                        <a:rPr lang="en-US" sz="2800">
                          <a:latin typeface="Gill Sans"/>
                          <a:cs typeface="Gill Sans"/>
                        </a:rPr>
                        <a:t>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a:latin typeface="Gill Sans"/>
                          <a:cs typeface="Gill Sans"/>
                        </a:rPr>
                        <a:t>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4</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5</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6</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7</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8</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9</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10</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bl>
          </a:graphicData>
        </a:graphic>
      </p:graphicFrame>
      <p:sp>
        <p:nvSpPr>
          <p:cNvPr id="161" name="Freeform 160"/>
          <p:cNvSpPr/>
          <p:nvPr/>
        </p:nvSpPr>
        <p:spPr>
          <a:xfrm>
            <a:off x="2733675" y="6153149"/>
            <a:ext cx="354935" cy="269875"/>
          </a:xfrm>
          <a:custGeom>
            <a:avLst/>
            <a:gdLst>
              <a:gd name="connsiteX0" fmla="*/ 66675 w 354935"/>
              <a:gd name="connsiteY0" fmla="*/ 3175 h 273050"/>
              <a:gd name="connsiteX1" fmla="*/ 288925 w 354935"/>
              <a:gd name="connsiteY1" fmla="*/ 0 h 273050"/>
              <a:gd name="connsiteX2" fmla="*/ 263525 w 354935"/>
              <a:gd name="connsiteY2" fmla="*/ 273050 h 273050"/>
              <a:gd name="connsiteX3" fmla="*/ 0 w 354935"/>
              <a:gd name="connsiteY3" fmla="*/ 244475 h 273050"/>
            </a:gdLst>
            <a:ahLst/>
            <a:cxnLst>
              <a:cxn ang="0">
                <a:pos x="connsiteX0" y="connsiteY0"/>
              </a:cxn>
              <a:cxn ang="0">
                <a:pos x="connsiteX1" y="connsiteY1"/>
              </a:cxn>
              <a:cxn ang="0">
                <a:pos x="connsiteX2" y="connsiteY2"/>
              </a:cxn>
              <a:cxn ang="0">
                <a:pos x="connsiteX3" y="connsiteY3"/>
              </a:cxn>
            </a:cxnLst>
            <a:rect l="l" t="t" r="r" b="b"/>
            <a:pathLst>
              <a:path w="354935" h="273050">
                <a:moveTo>
                  <a:pt x="66675" y="3175"/>
                </a:moveTo>
                <a:lnTo>
                  <a:pt x="288925" y="0"/>
                </a:lnTo>
                <a:cubicBezTo>
                  <a:pt x="281509" y="91108"/>
                  <a:pt x="354935" y="273050"/>
                  <a:pt x="263525" y="273050"/>
                </a:cubicBezTo>
                <a:lnTo>
                  <a:pt x="0" y="244475"/>
                </a:lnTo>
              </a:path>
            </a:pathLst>
          </a:cu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3" name="Rectangle 162"/>
          <p:cNvSpPr/>
          <p:nvPr/>
        </p:nvSpPr>
        <p:spPr>
          <a:xfrm>
            <a:off x="2854325" y="6156325"/>
            <a:ext cx="50800" cy="11747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2514600" y="1422400"/>
            <a:ext cx="368300" cy="355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2527300" y="1930400"/>
            <a:ext cx="368300" cy="355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Donut 167"/>
          <p:cNvSpPr/>
          <p:nvPr/>
        </p:nvSpPr>
        <p:spPr>
          <a:xfrm>
            <a:off x="444500" y="1308100"/>
            <a:ext cx="2933700" cy="558800"/>
          </a:xfrm>
          <a:prstGeom prst="donut">
            <a:avLst>
              <a:gd name="adj" fmla="val 12388"/>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9" name="Donut 168"/>
          <p:cNvSpPr/>
          <p:nvPr/>
        </p:nvSpPr>
        <p:spPr>
          <a:xfrm>
            <a:off x="457200" y="1790700"/>
            <a:ext cx="2933700" cy="558800"/>
          </a:xfrm>
          <a:prstGeom prst="donut">
            <a:avLst>
              <a:gd name="adj" fmla="val 12388"/>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74" name="Group 173"/>
          <p:cNvGrpSpPr/>
          <p:nvPr/>
        </p:nvGrpSpPr>
        <p:grpSpPr>
          <a:xfrm>
            <a:off x="3923722" y="4150884"/>
            <a:ext cx="4452422" cy="1465400"/>
            <a:chOff x="3936422" y="4150884"/>
            <a:chExt cx="4452422" cy="1465400"/>
          </a:xfrm>
        </p:grpSpPr>
        <p:pic>
          <p:nvPicPr>
            <p:cNvPr id="170" name="Picture 169"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936422" y="4163584"/>
              <a:ext cx="947222" cy="1440000"/>
            </a:xfrm>
            <a:prstGeom prst="rect">
              <a:avLst/>
            </a:prstGeom>
            <a:solidFill>
              <a:schemeClr val="bg1"/>
            </a:solidFill>
            <a:ln>
              <a:solidFill>
                <a:schemeClr val="tx1"/>
              </a:solidFill>
            </a:ln>
          </p:spPr>
        </p:pic>
        <p:pic>
          <p:nvPicPr>
            <p:cNvPr id="171" name="Picture 17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5130222" y="4176284"/>
              <a:ext cx="947222" cy="1440000"/>
            </a:xfrm>
            <a:prstGeom prst="rect">
              <a:avLst/>
            </a:prstGeom>
            <a:solidFill>
              <a:schemeClr val="bg1"/>
            </a:solidFill>
            <a:ln>
              <a:solidFill>
                <a:schemeClr val="tx1"/>
              </a:solidFill>
            </a:ln>
          </p:spPr>
        </p:pic>
        <p:pic>
          <p:nvPicPr>
            <p:cNvPr id="172" name="Picture 17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6298622" y="4163584"/>
              <a:ext cx="947222" cy="1440000"/>
            </a:xfrm>
            <a:prstGeom prst="rect">
              <a:avLst/>
            </a:prstGeom>
            <a:solidFill>
              <a:schemeClr val="bg1"/>
            </a:solidFill>
            <a:ln>
              <a:solidFill>
                <a:schemeClr val="tx1"/>
              </a:solidFill>
            </a:ln>
          </p:spPr>
        </p:pic>
        <p:pic>
          <p:nvPicPr>
            <p:cNvPr id="173" name="Picture 17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441622" y="4150884"/>
              <a:ext cx="947222" cy="1440000"/>
            </a:xfrm>
            <a:prstGeom prst="rect">
              <a:avLst/>
            </a:prstGeom>
            <a:solidFill>
              <a:schemeClr val="bg1"/>
            </a:solidFill>
            <a:ln>
              <a:solidFill>
                <a:schemeClr val="tx1"/>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74"/>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9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9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9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9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8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8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5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5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9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2" grpId="0" animBg="1"/>
      <p:bldP spid="52" grpId="1" animBg="1"/>
      <p:bldP spid="80" grpId="0" animBg="1"/>
      <p:bldP spid="80" grpId="1" animBg="1"/>
      <p:bldP spid="81" grpId="0" animBg="1"/>
      <p:bldP spid="81" grpId="1" animBg="1"/>
      <p:bldP spid="92" grpId="0"/>
      <p:bldP spid="92" grpId="1"/>
      <p:bldP spid="93" grpId="0"/>
      <p:bldP spid="93" grpId="1"/>
      <p:bldP spid="94" grpId="0"/>
      <p:bldP spid="94" grpId="1"/>
      <p:bldP spid="95" grpId="0"/>
      <p:bldP spid="95" grpId="1"/>
      <p:bldP spid="165" grpId="0" animBg="1"/>
      <p:bldP spid="168" grpId="0" animBg="1"/>
      <p:bldP spid="169" grpId="0" animBg="1"/>
    </p:bld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Slide 2</a:t>
            </a:r>
          </a:p>
        </p:txBody>
      </p:sp>
      <p:pic>
        <p:nvPicPr>
          <p:cNvPr id="12" name="Picture 11"/>
          <p:cNvPicPr>
            <a:picLocks noChangeAspect="1"/>
          </p:cNvPicPr>
          <p:nvPr/>
        </p:nvPicPr>
        <p:blipFill>
          <a:blip r:embed="rId2"/>
          <a:stretch>
            <a:fillRect/>
          </a:stretch>
        </p:blipFill>
        <p:spPr>
          <a:xfrm>
            <a:off x="3448050" y="1727200"/>
            <a:ext cx="5473700" cy="3073400"/>
          </a:xfrm>
          <a:prstGeom prst="rect">
            <a:avLst/>
          </a:prstGeom>
        </p:spPr>
      </p:pic>
      <p:grpSp>
        <p:nvGrpSpPr>
          <p:cNvPr id="2" name="Group 166"/>
          <p:cNvGrpSpPr/>
          <p:nvPr/>
        </p:nvGrpSpPr>
        <p:grpSpPr>
          <a:xfrm>
            <a:off x="4092852" y="3759199"/>
            <a:ext cx="4079598" cy="793751"/>
            <a:chOff x="4092852" y="3759199"/>
            <a:chExt cx="4079598" cy="793751"/>
          </a:xfrm>
        </p:grpSpPr>
        <p:grpSp>
          <p:nvGrpSpPr>
            <p:cNvPr id="3" name="Group 18"/>
            <p:cNvGrpSpPr/>
            <p:nvPr/>
          </p:nvGrpSpPr>
          <p:grpSpPr>
            <a:xfrm>
              <a:off x="4092852" y="3771899"/>
              <a:ext cx="612498" cy="742951"/>
              <a:chOff x="580772" y="4051301"/>
              <a:chExt cx="759078" cy="920750"/>
            </a:xfrm>
          </p:grpSpPr>
          <p:pic>
            <p:nvPicPr>
              <p:cNvPr id="18" name="Picture 1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16" name="Picture 1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13" name="Picture 1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14" name="Picture 1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4" name="Group 19"/>
            <p:cNvGrpSpPr/>
            <p:nvPr/>
          </p:nvGrpSpPr>
          <p:grpSpPr>
            <a:xfrm>
              <a:off x="5261252" y="3809999"/>
              <a:ext cx="612498" cy="742951"/>
              <a:chOff x="580772" y="4051301"/>
              <a:chExt cx="759078" cy="920750"/>
            </a:xfrm>
          </p:grpSpPr>
          <p:pic>
            <p:nvPicPr>
              <p:cNvPr id="21" name="Picture 2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2" name="Picture 2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3" name="Picture 2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4" name="Picture 2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5" name="Group 24"/>
            <p:cNvGrpSpPr/>
            <p:nvPr/>
          </p:nvGrpSpPr>
          <p:grpSpPr>
            <a:xfrm>
              <a:off x="6404252" y="3759199"/>
              <a:ext cx="612498" cy="742951"/>
              <a:chOff x="580772" y="4051301"/>
              <a:chExt cx="759078" cy="920750"/>
            </a:xfrm>
          </p:grpSpPr>
          <p:pic>
            <p:nvPicPr>
              <p:cNvPr id="26" name="Picture 2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7" name="Picture 26"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8" name="Picture 2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9" name="Picture 28"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6" name="Group 29"/>
            <p:cNvGrpSpPr/>
            <p:nvPr/>
          </p:nvGrpSpPr>
          <p:grpSpPr>
            <a:xfrm>
              <a:off x="7559952" y="3797299"/>
              <a:ext cx="612498" cy="742951"/>
              <a:chOff x="580772" y="4051301"/>
              <a:chExt cx="759078" cy="920750"/>
            </a:xfrm>
          </p:grpSpPr>
          <p:pic>
            <p:nvPicPr>
              <p:cNvPr id="31" name="Picture 3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32" name="Picture 3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33" name="Picture 3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34" name="Picture 3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sp>
        <p:nvSpPr>
          <p:cNvPr id="51" name="Oval Callout 50"/>
          <p:cNvSpPr/>
          <p:nvPr/>
        </p:nvSpPr>
        <p:spPr>
          <a:xfrm>
            <a:off x="5130800" y="11049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Callout 51"/>
          <p:cNvSpPr/>
          <p:nvPr/>
        </p:nvSpPr>
        <p:spPr>
          <a:xfrm>
            <a:off x="6527800" y="8509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78"/>
          <p:cNvGrpSpPr/>
          <p:nvPr/>
        </p:nvGrpSpPr>
        <p:grpSpPr>
          <a:xfrm>
            <a:off x="3943350" y="4064000"/>
            <a:ext cx="4439724" cy="1452700"/>
            <a:chOff x="3473450" y="4546600"/>
            <a:chExt cx="4439724" cy="1452700"/>
          </a:xfrm>
        </p:grpSpPr>
        <p:pic>
          <p:nvPicPr>
            <p:cNvPr id="65" name="Picture 64" descr="red 3.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5822950" y="4559300"/>
              <a:ext cx="947224" cy="1440000"/>
            </a:xfrm>
            <a:prstGeom prst="rect">
              <a:avLst/>
            </a:prstGeom>
            <a:solidFill>
              <a:schemeClr val="bg1"/>
            </a:solidFill>
            <a:ln>
              <a:solidFill>
                <a:schemeClr val="tx1"/>
              </a:solidFill>
            </a:ln>
          </p:spPr>
        </p:pic>
        <p:pic>
          <p:nvPicPr>
            <p:cNvPr id="66" name="Picture 65" descr="red 2.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3473450" y="4546600"/>
              <a:ext cx="947224" cy="1440000"/>
            </a:xfrm>
            <a:prstGeom prst="rect">
              <a:avLst/>
            </a:prstGeom>
            <a:solidFill>
              <a:schemeClr val="bg1"/>
            </a:solidFill>
            <a:ln>
              <a:solidFill>
                <a:schemeClr val="tx1"/>
              </a:solidFill>
            </a:ln>
          </p:spPr>
        </p:pic>
        <p:pic>
          <p:nvPicPr>
            <p:cNvPr id="67" name="Picture 66" descr="red 5.pdf"/>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6965950" y="4552950"/>
              <a:ext cx="947224" cy="1440000"/>
            </a:xfrm>
            <a:prstGeom prst="rect">
              <a:avLst/>
            </a:prstGeom>
            <a:solidFill>
              <a:schemeClr val="bg1"/>
            </a:solidFill>
            <a:ln>
              <a:solidFill>
                <a:schemeClr val="tx1"/>
              </a:solidFill>
            </a:ln>
          </p:spPr>
        </p:pic>
        <p:pic>
          <p:nvPicPr>
            <p:cNvPr id="77" name="Picture 76" descr="red 2.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4679950" y="4559300"/>
              <a:ext cx="947224" cy="1440000"/>
            </a:xfrm>
            <a:prstGeom prst="rect">
              <a:avLst/>
            </a:prstGeom>
            <a:solidFill>
              <a:schemeClr val="bg1"/>
            </a:solidFill>
            <a:ln>
              <a:solidFill>
                <a:schemeClr val="tx1"/>
              </a:solidFill>
            </a:ln>
          </p:spPr>
        </p:pic>
      </p:grpSp>
      <p:sp>
        <p:nvSpPr>
          <p:cNvPr id="80" name="Oval Callout 79"/>
          <p:cNvSpPr/>
          <p:nvPr/>
        </p:nvSpPr>
        <p:spPr>
          <a:xfrm>
            <a:off x="4089400" y="6731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Callout 80"/>
          <p:cNvSpPr/>
          <p:nvPr/>
        </p:nvSpPr>
        <p:spPr>
          <a:xfrm>
            <a:off x="7835900" y="9017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90"/>
          <p:cNvGrpSpPr/>
          <p:nvPr/>
        </p:nvGrpSpPr>
        <p:grpSpPr>
          <a:xfrm>
            <a:off x="4483100" y="927100"/>
            <a:ext cx="4427941" cy="1016000"/>
            <a:chOff x="4483100" y="927100"/>
            <a:chExt cx="4427941" cy="1016000"/>
          </a:xfrm>
        </p:grpSpPr>
        <p:sp>
          <p:nvSpPr>
            <p:cNvPr id="60" name="Cloud Callout 59"/>
            <p:cNvSpPr/>
            <p:nvPr/>
          </p:nvSpPr>
          <p:spPr>
            <a:xfrm>
              <a:off x="4483100" y="927100"/>
              <a:ext cx="871941" cy="584200"/>
            </a:xfrm>
            <a:prstGeom prst="cloudCallout">
              <a:avLst>
                <a:gd name="adj1" fmla="val -38311"/>
                <a:gd name="adj2" fmla="val 9510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Callout 87"/>
            <p:cNvSpPr/>
            <p:nvPr/>
          </p:nvSpPr>
          <p:spPr>
            <a:xfrm>
              <a:off x="5626100" y="1358900"/>
              <a:ext cx="871941" cy="584200"/>
            </a:xfrm>
            <a:prstGeom prst="cloudCallout">
              <a:avLst>
                <a:gd name="adj1" fmla="val -38311"/>
                <a:gd name="adj2" fmla="val 9510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Cloud Callout 88"/>
            <p:cNvSpPr/>
            <p:nvPr/>
          </p:nvSpPr>
          <p:spPr>
            <a:xfrm>
              <a:off x="6896100" y="1092200"/>
              <a:ext cx="871941" cy="584200"/>
            </a:xfrm>
            <a:prstGeom prst="cloudCallout">
              <a:avLst>
                <a:gd name="adj1" fmla="val -38311"/>
                <a:gd name="adj2" fmla="val 9510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Cloud Callout 89"/>
            <p:cNvSpPr/>
            <p:nvPr/>
          </p:nvSpPr>
          <p:spPr>
            <a:xfrm>
              <a:off x="8039100" y="1066800"/>
              <a:ext cx="871941" cy="584200"/>
            </a:xfrm>
            <a:prstGeom prst="cloudCallout">
              <a:avLst>
                <a:gd name="adj1" fmla="val -38311"/>
                <a:gd name="adj2" fmla="val 9510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TextBox 91"/>
          <p:cNvSpPr txBox="1"/>
          <p:nvPr/>
        </p:nvSpPr>
        <p:spPr>
          <a:xfrm>
            <a:off x="3873500" y="0"/>
            <a:ext cx="954107" cy="707886"/>
          </a:xfrm>
          <a:prstGeom prst="rect">
            <a:avLst/>
          </a:prstGeom>
          <a:noFill/>
        </p:spPr>
        <p:txBody>
          <a:bodyPr wrap="none" rtlCol="0">
            <a:spAutoFit/>
          </a:bodyPr>
          <a:lstStyle/>
          <a:p>
            <a:r>
              <a:rPr lang="en-US" sz="4000">
                <a:latin typeface="Gill Sans"/>
                <a:cs typeface="Gill Sans"/>
              </a:rPr>
              <a:t>1…</a:t>
            </a:r>
          </a:p>
        </p:txBody>
      </p:sp>
      <p:sp>
        <p:nvSpPr>
          <p:cNvPr id="93" name="TextBox 92"/>
          <p:cNvSpPr txBox="1"/>
          <p:nvPr/>
        </p:nvSpPr>
        <p:spPr>
          <a:xfrm>
            <a:off x="5054600" y="0"/>
            <a:ext cx="954107" cy="707886"/>
          </a:xfrm>
          <a:prstGeom prst="rect">
            <a:avLst/>
          </a:prstGeom>
          <a:noFill/>
        </p:spPr>
        <p:txBody>
          <a:bodyPr wrap="none" rtlCol="0">
            <a:spAutoFit/>
          </a:bodyPr>
          <a:lstStyle/>
          <a:p>
            <a:r>
              <a:rPr lang="en-US" sz="4000">
                <a:latin typeface="Gill Sans"/>
                <a:cs typeface="Gill Sans"/>
              </a:rPr>
              <a:t>2…</a:t>
            </a:r>
          </a:p>
        </p:txBody>
      </p:sp>
      <p:sp>
        <p:nvSpPr>
          <p:cNvPr id="94" name="TextBox 93"/>
          <p:cNvSpPr txBox="1"/>
          <p:nvPr/>
        </p:nvSpPr>
        <p:spPr>
          <a:xfrm>
            <a:off x="6070600" y="0"/>
            <a:ext cx="954107" cy="707886"/>
          </a:xfrm>
          <a:prstGeom prst="rect">
            <a:avLst/>
          </a:prstGeom>
          <a:noFill/>
        </p:spPr>
        <p:txBody>
          <a:bodyPr wrap="none" rtlCol="0">
            <a:spAutoFit/>
          </a:bodyPr>
          <a:lstStyle/>
          <a:p>
            <a:r>
              <a:rPr lang="en-US" sz="4000">
                <a:latin typeface="Gill Sans"/>
                <a:cs typeface="Gill Sans"/>
              </a:rPr>
              <a:t>3…</a:t>
            </a:r>
          </a:p>
        </p:txBody>
      </p:sp>
      <p:sp>
        <p:nvSpPr>
          <p:cNvPr id="95" name="TextBox 94"/>
          <p:cNvSpPr txBox="1"/>
          <p:nvPr/>
        </p:nvSpPr>
        <p:spPr>
          <a:xfrm>
            <a:off x="7162800" y="0"/>
            <a:ext cx="1462059" cy="707886"/>
          </a:xfrm>
          <a:prstGeom prst="rect">
            <a:avLst/>
          </a:prstGeom>
          <a:noFill/>
        </p:spPr>
        <p:txBody>
          <a:bodyPr wrap="none" rtlCol="0">
            <a:spAutoFit/>
          </a:bodyPr>
          <a:lstStyle/>
          <a:p>
            <a:r>
              <a:rPr lang="en-US" sz="4000">
                <a:latin typeface="Gill Sans"/>
                <a:cs typeface="Gill Sans"/>
              </a:rPr>
              <a:t>Show!</a:t>
            </a:r>
          </a:p>
        </p:txBody>
      </p:sp>
      <p:cxnSp>
        <p:nvCxnSpPr>
          <p:cNvPr id="136" name="Straight Connector 135"/>
          <p:cNvCxnSpPr/>
          <p:nvPr/>
        </p:nvCxnSpPr>
        <p:spPr>
          <a:xfrm flipV="1">
            <a:off x="121558" y="6294441"/>
            <a:ext cx="2384873" cy="2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Group 110"/>
          <p:cNvGrpSpPr/>
          <p:nvPr/>
        </p:nvGrpSpPr>
        <p:grpSpPr>
          <a:xfrm>
            <a:off x="56770" y="5858701"/>
            <a:ext cx="2721849" cy="573568"/>
            <a:chOff x="3257550" y="4041393"/>
            <a:chExt cx="1593849" cy="189442"/>
          </a:xfrm>
        </p:grpSpPr>
        <p:sp>
          <p:nvSpPr>
            <p:cNvPr id="141" name="Rectangle 140"/>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Chord 14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Chord 142"/>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Chord 143"/>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Chord 147"/>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Chord 150"/>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Chord 151"/>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Chord 152"/>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8" name="Straight Connector 137"/>
          <p:cNvCxnSpPr/>
          <p:nvPr/>
        </p:nvCxnSpPr>
        <p:spPr>
          <a:xfrm flipV="1">
            <a:off x="496411" y="6426200"/>
            <a:ext cx="2507139" cy="11251"/>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V="1">
            <a:off x="254330" y="5978361"/>
            <a:ext cx="354963" cy="549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5" name="Chord 134"/>
          <p:cNvSpPr/>
          <p:nvPr/>
        </p:nvSpPr>
        <p:spPr>
          <a:xfrm>
            <a:off x="2881658" y="5849242"/>
            <a:ext cx="265837" cy="57695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3" name="Table 132"/>
          <p:cNvGraphicFramePr>
            <a:graphicFrameLocks noGrp="1"/>
          </p:cNvGraphicFramePr>
          <p:nvPr/>
        </p:nvGraphicFramePr>
        <p:xfrm>
          <a:off x="618086" y="388467"/>
          <a:ext cx="2531513" cy="5758332"/>
        </p:xfrm>
        <a:graphic>
          <a:graphicData uri="http://schemas.openxmlformats.org/drawingml/2006/table">
            <a:tbl>
              <a:tblPr>
                <a:tableStyleId>{5C22544A-7EE6-4342-B048-85BDC9FD1C3A}</a:tableStyleId>
              </a:tblPr>
              <a:tblGrid>
                <a:gridCol w="1653881"/>
                <a:gridCol w="877632"/>
              </a:tblGrid>
              <a:tr h="959722">
                <a:tc>
                  <a:txBody>
                    <a:bodyPr/>
                    <a:lstStyle/>
                    <a:p>
                      <a:pPr algn="ctr"/>
                      <a:r>
                        <a:rPr lang="en-US" sz="3200">
                          <a:latin typeface="Gill Sans"/>
                          <a:cs typeface="Gill Sans"/>
                        </a:rPr>
                        <a:t>Feature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algn="ctr"/>
                      <a:r>
                        <a:rPr lang="en-US" sz="3200">
                          <a:latin typeface="Gill Sans"/>
                          <a:cs typeface="Gill Sans"/>
                        </a:rPr>
                        <a:t>Size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algn="ctr"/>
                      <a:r>
                        <a:rPr lang="en-US" sz="2800">
                          <a:latin typeface="Gill Sans"/>
                          <a:cs typeface="Gill Sans"/>
                        </a:rPr>
                        <a:t>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a:latin typeface="Gill Sans"/>
                          <a:cs typeface="Gill Sans"/>
                        </a:rPr>
                        <a:t>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4</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5</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6</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7</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8</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9</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10</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bl>
          </a:graphicData>
        </a:graphic>
      </p:graphicFrame>
      <p:sp>
        <p:nvSpPr>
          <p:cNvPr id="161" name="Freeform 160"/>
          <p:cNvSpPr/>
          <p:nvPr/>
        </p:nvSpPr>
        <p:spPr>
          <a:xfrm>
            <a:off x="2733675" y="6153149"/>
            <a:ext cx="354935" cy="269875"/>
          </a:xfrm>
          <a:custGeom>
            <a:avLst/>
            <a:gdLst>
              <a:gd name="connsiteX0" fmla="*/ 66675 w 354935"/>
              <a:gd name="connsiteY0" fmla="*/ 3175 h 273050"/>
              <a:gd name="connsiteX1" fmla="*/ 288925 w 354935"/>
              <a:gd name="connsiteY1" fmla="*/ 0 h 273050"/>
              <a:gd name="connsiteX2" fmla="*/ 263525 w 354935"/>
              <a:gd name="connsiteY2" fmla="*/ 273050 h 273050"/>
              <a:gd name="connsiteX3" fmla="*/ 0 w 354935"/>
              <a:gd name="connsiteY3" fmla="*/ 244475 h 273050"/>
            </a:gdLst>
            <a:ahLst/>
            <a:cxnLst>
              <a:cxn ang="0">
                <a:pos x="connsiteX0" y="connsiteY0"/>
              </a:cxn>
              <a:cxn ang="0">
                <a:pos x="connsiteX1" y="connsiteY1"/>
              </a:cxn>
              <a:cxn ang="0">
                <a:pos x="connsiteX2" y="connsiteY2"/>
              </a:cxn>
              <a:cxn ang="0">
                <a:pos x="connsiteX3" y="connsiteY3"/>
              </a:cxn>
            </a:cxnLst>
            <a:rect l="l" t="t" r="r" b="b"/>
            <a:pathLst>
              <a:path w="354935" h="273050">
                <a:moveTo>
                  <a:pt x="66675" y="3175"/>
                </a:moveTo>
                <a:lnTo>
                  <a:pt x="288925" y="0"/>
                </a:lnTo>
                <a:cubicBezTo>
                  <a:pt x="281509" y="91108"/>
                  <a:pt x="354935" y="273050"/>
                  <a:pt x="263525" y="273050"/>
                </a:cubicBezTo>
                <a:lnTo>
                  <a:pt x="0" y="244475"/>
                </a:lnTo>
              </a:path>
            </a:pathLst>
          </a:cu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3" name="Rectangle 162"/>
          <p:cNvSpPr/>
          <p:nvPr/>
        </p:nvSpPr>
        <p:spPr>
          <a:xfrm>
            <a:off x="2854325" y="6156325"/>
            <a:ext cx="50800" cy="11747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2527300" y="1930400"/>
            <a:ext cx="368300" cy="355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Donut 167"/>
          <p:cNvSpPr/>
          <p:nvPr/>
        </p:nvSpPr>
        <p:spPr>
          <a:xfrm>
            <a:off x="444500" y="1308100"/>
            <a:ext cx="2933700" cy="558800"/>
          </a:xfrm>
          <a:prstGeom prst="donut">
            <a:avLst>
              <a:gd name="adj" fmla="val 12388"/>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9" name="Donut 168"/>
          <p:cNvSpPr/>
          <p:nvPr/>
        </p:nvSpPr>
        <p:spPr>
          <a:xfrm>
            <a:off x="457200" y="1790700"/>
            <a:ext cx="2933700" cy="558800"/>
          </a:xfrm>
          <a:prstGeom prst="donut">
            <a:avLst>
              <a:gd name="adj" fmla="val 12388"/>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7" name="Group 173"/>
          <p:cNvGrpSpPr/>
          <p:nvPr/>
        </p:nvGrpSpPr>
        <p:grpSpPr>
          <a:xfrm>
            <a:off x="3949122" y="4061984"/>
            <a:ext cx="4452422" cy="1465400"/>
            <a:chOff x="3936422" y="4150884"/>
            <a:chExt cx="4452422" cy="1465400"/>
          </a:xfrm>
        </p:grpSpPr>
        <p:pic>
          <p:nvPicPr>
            <p:cNvPr id="170" name="Picture 169"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936422" y="4163584"/>
              <a:ext cx="947222" cy="1440000"/>
            </a:xfrm>
            <a:prstGeom prst="rect">
              <a:avLst/>
            </a:prstGeom>
            <a:solidFill>
              <a:schemeClr val="bg1"/>
            </a:solidFill>
            <a:ln>
              <a:solidFill>
                <a:schemeClr val="tx1"/>
              </a:solidFill>
            </a:ln>
          </p:spPr>
        </p:pic>
        <p:pic>
          <p:nvPicPr>
            <p:cNvPr id="171" name="Picture 17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5130222" y="4176284"/>
              <a:ext cx="947222" cy="1440000"/>
            </a:xfrm>
            <a:prstGeom prst="rect">
              <a:avLst/>
            </a:prstGeom>
            <a:solidFill>
              <a:schemeClr val="bg1"/>
            </a:solidFill>
            <a:ln>
              <a:solidFill>
                <a:schemeClr val="tx1"/>
              </a:solidFill>
            </a:ln>
          </p:spPr>
        </p:pic>
        <p:pic>
          <p:nvPicPr>
            <p:cNvPr id="172" name="Picture 17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6298622" y="4163584"/>
              <a:ext cx="947222" cy="1440000"/>
            </a:xfrm>
            <a:prstGeom prst="rect">
              <a:avLst/>
            </a:prstGeom>
            <a:solidFill>
              <a:schemeClr val="bg1"/>
            </a:solidFill>
            <a:ln>
              <a:solidFill>
                <a:schemeClr val="tx1"/>
              </a:solidFill>
            </a:ln>
          </p:spPr>
        </p:pic>
        <p:pic>
          <p:nvPicPr>
            <p:cNvPr id="173" name="Picture 17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441622" y="4150884"/>
              <a:ext cx="947222" cy="1440000"/>
            </a:xfrm>
            <a:prstGeom prst="rect">
              <a:avLst/>
            </a:prstGeom>
            <a:solidFill>
              <a:schemeClr val="bg1"/>
            </a:solidFill>
            <a:ln>
              <a:solidFill>
                <a:schemeClr val="tx1"/>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2" grpId="0" animBg="1"/>
      <p:bldP spid="52" grpId="1" animBg="1"/>
      <p:bldP spid="80" grpId="0" animBg="1"/>
      <p:bldP spid="80" grpId="1" animBg="1"/>
      <p:bldP spid="81" grpId="0" animBg="1"/>
      <p:bldP spid="81" grpId="1" animBg="1"/>
      <p:bldP spid="92" grpId="0"/>
      <p:bldP spid="92" grpId="1"/>
      <p:bldP spid="93" grpId="0"/>
      <p:bldP spid="93" grpId="1"/>
      <p:bldP spid="94" grpId="0"/>
      <p:bldP spid="94" grpId="1"/>
      <p:bldP spid="95" grpId="0"/>
      <p:bldP spid="95" grpId="1"/>
    </p:bld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Slide 2</a:t>
            </a:r>
          </a:p>
        </p:txBody>
      </p:sp>
      <p:pic>
        <p:nvPicPr>
          <p:cNvPr id="12" name="Picture 11"/>
          <p:cNvPicPr>
            <a:picLocks noChangeAspect="1"/>
          </p:cNvPicPr>
          <p:nvPr/>
        </p:nvPicPr>
        <p:blipFill>
          <a:blip r:embed="rId2"/>
          <a:stretch>
            <a:fillRect/>
          </a:stretch>
        </p:blipFill>
        <p:spPr>
          <a:xfrm>
            <a:off x="3448050" y="1727200"/>
            <a:ext cx="5473700" cy="3073400"/>
          </a:xfrm>
          <a:prstGeom prst="rect">
            <a:avLst/>
          </a:prstGeom>
        </p:spPr>
      </p:pic>
      <p:grpSp>
        <p:nvGrpSpPr>
          <p:cNvPr id="2" name="Group 166"/>
          <p:cNvGrpSpPr/>
          <p:nvPr/>
        </p:nvGrpSpPr>
        <p:grpSpPr>
          <a:xfrm>
            <a:off x="4092852" y="3759199"/>
            <a:ext cx="4079598" cy="793751"/>
            <a:chOff x="4092852" y="3759199"/>
            <a:chExt cx="4079598" cy="793751"/>
          </a:xfrm>
        </p:grpSpPr>
        <p:grpSp>
          <p:nvGrpSpPr>
            <p:cNvPr id="3" name="Group 18"/>
            <p:cNvGrpSpPr/>
            <p:nvPr/>
          </p:nvGrpSpPr>
          <p:grpSpPr>
            <a:xfrm>
              <a:off x="4092852" y="3771899"/>
              <a:ext cx="612498" cy="742951"/>
              <a:chOff x="580772" y="4051301"/>
              <a:chExt cx="759078" cy="920750"/>
            </a:xfrm>
          </p:grpSpPr>
          <p:pic>
            <p:nvPicPr>
              <p:cNvPr id="18" name="Picture 1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16" name="Picture 1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13" name="Picture 1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14" name="Picture 1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4" name="Group 19"/>
            <p:cNvGrpSpPr/>
            <p:nvPr/>
          </p:nvGrpSpPr>
          <p:grpSpPr>
            <a:xfrm>
              <a:off x="5261252" y="3809999"/>
              <a:ext cx="612498" cy="742951"/>
              <a:chOff x="580772" y="4051301"/>
              <a:chExt cx="759078" cy="920750"/>
            </a:xfrm>
          </p:grpSpPr>
          <p:pic>
            <p:nvPicPr>
              <p:cNvPr id="21" name="Picture 2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2" name="Picture 2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3" name="Picture 2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4" name="Picture 2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5" name="Group 24"/>
            <p:cNvGrpSpPr/>
            <p:nvPr/>
          </p:nvGrpSpPr>
          <p:grpSpPr>
            <a:xfrm>
              <a:off x="6404252" y="3759199"/>
              <a:ext cx="612498" cy="742951"/>
              <a:chOff x="580772" y="4051301"/>
              <a:chExt cx="759078" cy="920750"/>
            </a:xfrm>
          </p:grpSpPr>
          <p:pic>
            <p:nvPicPr>
              <p:cNvPr id="26" name="Picture 2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7" name="Picture 26"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8" name="Picture 2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9" name="Picture 28"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6" name="Group 29"/>
            <p:cNvGrpSpPr/>
            <p:nvPr/>
          </p:nvGrpSpPr>
          <p:grpSpPr>
            <a:xfrm>
              <a:off x="7559952" y="3797299"/>
              <a:ext cx="612498" cy="742951"/>
              <a:chOff x="580772" y="4051301"/>
              <a:chExt cx="759078" cy="920750"/>
            </a:xfrm>
          </p:grpSpPr>
          <p:pic>
            <p:nvPicPr>
              <p:cNvPr id="31" name="Picture 3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32" name="Picture 3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33" name="Picture 3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34" name="Picture 3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sp>
        <p:nvSpPr>
          <p:cNvPr id="51" name="Oval Callout 50"/>
          <p:cNvSpPr/>
          <p:nvPr/>
        </p:nvSpPr>
        <p:spPr>
          <a:xfrm>
            <a:off x="5130800" y="11049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Callout 51"/>
          <p:cNvSpPr/>
          <p:nvPr/>
        </p:nvSpPr>
        <p:spPr>
          <a:xfrm>
            <a:off x="6527800" y="8509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77"/>
          <p:cNvGrpSpPr/>
          <p:nvPr/>
        </p:nvGrpSpPr>
        <p:grpSpPr>
          <a:xfrm>
            <a:off x="3981450" y="4197350"/>
            <a:ext cx="4439724" cy="1446350"/>
            <a:chOff x="3473450" y="5200650"/>
            <a:chExt cx="4439724" cy="1446350"/>
          </a:xfrm>
        </p:grpSpPr>
        <p:pic>
          <p:nvPicPr>
            <p:cNvPr id="71" name="Picture 70" descr="red 3.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5822950" y="5207000"/>
              <a:ext cx="947224" cy="1440000"/>
            </a:xfrm>
            <a:prstGeom prst="rect">
              <a:avLst/>
            </a:prstGeom>
            <a:solidFill>
              <a:schemeClr val="bg1"/>
            </a:solidFill>
            <a:ln>
              <a:solidFill>
                <a:schemeClr val="tx1"/>
              </a:solidFill>
            </a:ln>
          </p:spPr>
        </p:pic>
        <p:pic>
          <p:nvPicPr>
            <p:cNvPr id="73" name="Picture 72" descr="red 5.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6965950" y="5200650"/>
              <a:ext cx="947224" cy="1440000"/>
            </a:xfrm>
            <a:prstGeom prst="rect">
              <a:avLst/>
            </a:prstGeom>
            <a:solidFill>
              <a:schemeClr val="bg1"/>
            </a:solidFill>
            <a:ln>
              <a:solidFill>
                <a:schemeClr val="tx1"/>
              </a:solidFill>
            </a:ln>
          </p:spPr>
        </p:pic>
        <p:pic>
          <p:nvPicPr>
            <p:cNvPr id="75" name="Picture 74" descr="red 3.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3473450" y="5207000"/>
              <a:ext cx="947224" cy="1440000"/>
            </a:xfrm>
            <a:prstGeom prst="rect">
              <a:avLst/>
            </a:prstGeom>
            <a:solidFill>
              <a:schemeClr val="bg1"/>
            </a:solidFill>
            <a:ln>
              <a:solidFill>
                <a:schemeClr val="tx1"/>
              </a:solidFill>
            </a:ln>
          </p:spPr>
        </p:pic>
        <p:pic>
          <p:nvPicPr>
            <p:cNvPr id="74" name="Picture 73" descr="red 3.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4667250" y="5207000"/>
              <a:ext cx="947224" cy="1440000"/>
            </a:xfrm>
            <a:prstGeom prst="rect">
              <a:avLst/>
            </a:prstGeom>
            <a:solidFill>
              <a:schemeClr val="bg1"/>
            </a:solidFill>
            <a:ln>
              <a:solidFill>
                <a:schemeClr val="tx1"/>
              </a:solidFill>
            </a:ln>
          </p:spPr>
        </p:pic>
      </p:grpSp>
      <p:sp>
        <p:nvSpPr>
          <p:cNvPr id="80" name="Oval Callout 79"/>
          <p:cNvSpPr/>
          <p:nvPr/>
        </p:nvSpPr>
        <p:spPr>
          <a:xfrm>
            <a:off x="4089400" y="6731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Callout 80"/>
          <p:cNvSpPr/>
          <p:nvPr/>
        </p:nvSpPr>
        <p:spPr>
          <a:xfrm>
            <a:off x="7835900" y="901700"/>
            <a:ext cx="1297721" cy="723899"/>
          </a:xfrm>
          <a:prstGeom prst="wedgeEllipseCallout">
            <a:avLst>
              <a:gd name="adj1" fmla="val -21513"/>
              <a:gd name="adj2" fmla="val 93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3873500" y="0"/>
            <a:ext cx="954107" cy="707886"/>
          </a:xfrm>
          <a:prstGeom prst="rect">
            <a:avLst/>
          </a:prstGeom>
          <a:noFill/>
        </p:spPr>
        <p:txBody>
          <a:bodyPr wrap="none" rtlCol="0">
            <a:spAutoFit/>
          </a:bodyPr>
          <a:lstStyle/>
          <a:p>
            <a:r>
              <a:rPr lang="en-US" sz="4000">
                <a:latin typeface="Gill Sans"/>
                <a:cs typeface="Gill Sans"/>
              </a:rPr>
              <a:t>1…</a:t>
            </a:r>
          </a:p>
        </p:txBody>
      </p:sp>
      <p:sp>
        <p:nvSpPr>
          <p:cNvPr id="93" name="TextBox 92"/>
          <p:cNvSpPr txBox="1"/>
          <p:nvPr/>
        </p:nvSpPr>
        <p:spPr>
          <a:xfrm>
            <a:off x="5054600" y="0"/>
            <a:ext cx="954107" cy="707886"/>
          </a:xfrm>
          <a:prstGeom prst="rect">
            <a:avLst/>
          </a:prstGeom>
          <a:noFill/>
        </p:spPr>
        <p:txBody>
          <a:bodyPr wrap="none" rtlCol="0">
            <a:spAutoFit/>
          </a:bodyPr>
          <a:lstStyle/>
          <a:p>
            <a:r>
              <a:rPr lang="en-US" sz="4000">
                <a:latin typeface="Gill Sans"/>
                <a:cs typeface="Gill Sans"/>
              </a:rPr>
              <a:t>2…</a:t>
            </a:r>
          </a:p>
        </p:txBody>
      </p:sp>
      <p:sp>
        <p:nvSpPr>
          <p:cNvPr id="94" name="TextBox 93"/>
          <p:cNvSpPr txBox="1"/>
          <p:nvPr/>
        </p:nvSpPr>
        <p:spPr>
          <a:xfrm>
            <a:off x="6070600" y="0"/>
            <a:ext cx="954107" cy="707886"/>
          </a:xfrm>
          <a:prstGeom prst="rect">
            <a:avLst/>
          </a:prstGeom>
          <a:noFill/>
        </p:spPr>
        <p:txBody>
          <a:bodyPr wrap="none" rtlCol="0">
            <a:spAutoFit/>
          </a:bodyPr>
          <a:lstStyle/>
          <a:p>
            <a:r>
              <a:rPr lang="en-US" sz="4000">
                <a:latin typeface="Gill Sans"/>
                <a:cs typeface="Gill Sans"/>
              </a:rPr>
              <a:t>3…</a:t>
            </a:r>
          </a:p>
        </p:txBody>
      </p:sp>
      <p:sp>
        <p:nvSpPr>
          <p:cNvPr id="95" name="TextBox 94"/>
          <p:cNvSpPr txBox="1"/>
          <p:nvPr/>
        </p:nvSpPr>
        <p:spPr>
          <a:xfrm>
            <a:off x="7162800" y="0"/>
            <a:ext cx="1462059" cy="707886"/>
          </a:xfrm>
          <a:prstGeom prst="rect">
            <a:avLst/>
          </a:prstGeom>
          <a:noFill/>
        </p:spPr>
        <p:txBody>
          <a:bodyPr wrap="none" rtlCol="0">
            <a:spAutoFit/>
          </a:bodyPr>
          <a:lstStyle/>
          <a:p>
            <a:r>
              <a:rPr lang="en-US" sz="4000">
                <a:latin typeface="Gill Sans"/>
                <a:cs typeface="Gill Sans"/>
              </a:rPr>
              <a:t>Show!</a:t>
            </a:r>
          </a:p>
        </p:txBody>
      </p:sp>
      <p:cxnSp>
        <p:nvCxnSpPr>
          <p:cNvPr id="136" name="Straight Connector 135"/>
          <p:cNvCxnSpPr/>
          <p:nvPr/>
        </p:nvCxnSpPr>
        <p:spPr>
          <a:xfrm flipV="1">
            <a:off x="121558" y="6294441"/>
            <a:ext cx="2384873" cy="2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10"/>
          <p:cNvGrpSpPr/>
          <p:nvPr/>
        </p:nvGrpSpPr>
        <p:grpSpPr>
          <a:xfrm>
            <a:off x="56770" y="5858701"/>
            <a:ext cx="2721849" cy="573568"/>
            <a:chOff x="3257550" y="4041393"/>
            <a:chExt cx="1593849" cy="189442"/>
          </a:xfrm>
        </p:grpSpPr>
        <p:sp>
          <p:nvSpPr>
            <p:cNvPr id="141" name="Rectangle 140"/>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Chord 14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Chord 142"/>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Chord 143"/>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Chord 147"/>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Chord 150"/>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Chord 151"/>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Chord 152"/>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8" name="Straight Connector 137"/>
          <p:cNvCxnSpPr/>
          <p:nvPr/>
        </p:nvCxnSpPr>
        <p:spPr>
          <a:xfrm flipV="1">
            <a:off x="496411" y="6426200"/>
            <a:ext cx="2507139" cy="11251"/>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V="1">
            <a:off x="254330" y="5978361"/>
            <a:ext cx="354963" cy="549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5" name="Chord 134"/>
          <p:cNvSpPr/>
          <p:nvPr/>
        </p:nvSpPr>
        <p:spPr>
          <a:xfrm>
            <a:off x="2881658" y="5849242"/>
            <a:ext cx="265837" cy="57695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3" name="Table 132"/>
          <p:cNvGraphicFramePr>
            <a:graphicFrameLocks noGrp="1"/>
          </p:cNvGraphicFramePr>
          <p:nvPr/>
        </p:nvGraphicFramePr>
        <p:xfrm>
          <a:off x="618086" y="388467"/>
          <a:ext cx="2531513" cy="5758332"/>
        </p:xfrm>
        <a:graphic>
          <a:graphicData uri="http://schemas.openxmlformats.org/drawingml/2006/table">
            <a:tbl>
              <a:tblPr>
                <a:tableStyleId>{5C22544A-7EE6-4342-B048-85BDC9FD1C3A}</a:tableStyleId>
              </a:tblPr>
              <a:tblGrid>
                <a:gridCol w="1653881"/>
                <a:gridCol w="877632"/>
              </a:tblGrid>
              <a:tr h="959722">
                <a:tc>
                  <a:txBody>
                    <a:bodyPr/>
                    <a:lstStyle/>
                    <a:p>
                      <a:pPr algn="ctr"/>
                      <a:r>
                        <a:rPr lang="en-US" sz="3200">
                          <a:latin typeface="Gill Sans"/>
                          <a:cs typeface="Gill Sans"/>
                        </a:rPr>
                        <a:t>Feature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algn="ctr"/>
                      <a:r>
                        <a:rPr lang="en-US" sz="3200">
                          <a:latin typeface="Gill Sans"/>
                          <a:cs typeface="Gill Sans"/>
                        </a:rPr>
                        <a:t>Size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algn="ctr"/>
                      <a:r>
                        <a:rPr lang="en-US" sz="2800">
                          <a:latin typeface="Gill Sans"/>
                          <a:cs typeface="Gill Sans"/>
                        </a:rPr>
                        <a:t>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a:latin typeface="Gill Sans"/>
                          <a:cs typeface="Gill Sans"/>
                        </a:rPr>
                        <a:t>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4</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5</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6</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7</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8</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9</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10</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bl>
          </a:graphicData>
        </a:graphic>
      </p:graphicFrame>
      <p:sp>
        <p:nvSpPr>
          <p:cNvPr id="161" name="Freeform 160"/>
          <p:cNvSpPr/>
          <p:nvPr/>
        </p:nvSpPr>
        <p:spPr>
          <a:xfrm>
            <a:off x="2733675" y="6153149"/>
            <a:ext cx="354935" cy="269875"/>
          </a:xfrm>
          <a:custGeom>
            <a:avLst/>
            <a:gdLst>
              <a:gd name="connsiteX0" fmla="*/ 66675 w 354935"/>
              <a:gd name="connsiteY0" fmla="*/ 3175 h 273050"/>
              <a:gd name="connsiteX1" fmla="*/ 288925 w 354935"/>
              <a:gd name="connsiteY1" fmla="*/ 0 h 273050"/>
              <a:gd name="connsiteX2" fmla="*/ 263525 w 354935"/>
              <a:gd name="connsiteY2" fmla="*/ 273050 h 273050"/>
              <a:gd name="connsiteX3" fmla="*/ 0 w 354935"/>
              <a:gd name="connsiteY3" fmla="*/ 244475 h 273050"/>
            </a:gdLst>
            <a:ahLst/>
            <a:cxnLst>
              <a:cxn ang="0">
                <a:pos x="connsiteX0" y="connsiteY0"/>
              </a:cxn>
              <a:cxn ang="0">
                <a:pos x="connsiteX1" y="connsiteY1"/>
              </a:cxn>
              <a:cxn ang="0">
                <a:pos x="connsiteX2" y="connsiteY2"/>
              </a:cxn>
              <a:cxn ang="0">
                <a:pos x="connsiteX3" y="connsiteY3"/>
              </a:cxn>
            </a:cxnLst>
            <a:rect l="l" t="t" r="r" b="b"/>
            <a:pathLst>
              <a:path w="354935" h="273050">
                <a:moveTo>
                  <a:pt x="66675" y="3175"/>
                </a:moveTo>
                <a:lnTo>
                  <a:pt x="288925" y="0"/>
                </a:lnTo>
                <a:cubicBezTo>
                  <a:pt x="281509" y="91108"/>
                  <a:pt x="354935" y="273050"/>
                  <a:pt x="263525" y="273050"/>
                </a:cubicBezTo>
                <a:lnTo>
                  <a:pt x="0" y="244475"/>
                </a:lnTo>
              </a:path>
            </a:pathLst>
          </a:cu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3" name="Rectangle 162"/>
          <p:cNvSpPr/>
          <p:nvPr/>
        </p:nvSpPr>
        <p:spPr>
          <a:xfrm>
            <a:off x="2854325" y="6156325"/>
            <a:ext cx="50800" cy="11747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2527300" y="1930400"/>
            <a:ext cx="368300" cy="355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Donut 167"/>
          <p:cNvSpPr/>
          <p:nvPr/>
        </p:nvSpPr>
        <p:spPr>
          <a:xfrm>
            <a:off x="444500" y="1308100"/>
            <a:ext cx="2933700" cy="558800"/>
          </a:xfrm>
          <a:prstGeom prst="donut">
            <a:avLst>
              <a:gd name="adj" fmla="val 12388"/>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9" name="Donut 168"/>
          <p:cNvSpPr/>
          <p:nvPr/>
        </p:nvSpPr>
        <p:spPr>
          <a:xfrm>
            <a:off x="457200" y="1790700"/>
            <a:ext cx="2933700" cy="558800"/>
          </a:xfrm>
          <a:prstGeom prst="donut">
            <a:avLst>
              <a:gd name="adj" fmla="val 12388"/>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5" name="Group 173"/>
          <p:cNvGrpSpPr/>
          <p:nvPr/>
        </p:nvGrpSpPr>
        <p:grpSpPr>
          <a:xfrm>
            <a:off x="3987222" y="4176284"/>
            <a:ext cx="4452422" cy="1465400"/>
            <a:chOff x="3936422" y="4150884"/>
            <a:chExt cx="4452422" cy="1465400"/>
          </a:xfrm>
        </p:grpSpPr>
        <p:pic>
          <p:nvPicPr>
            <p:cNvPr id="170" name="Picture 169"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936422" y="4163584"/>
              <a:ext cx="947222" cy="1440000"/>
            </a:xfrm>
            <a:prstGeom prst="rect">
              <a:avLst/>
            </a:prstGeom>
            <a:solidFill>
              <a:schemeClr val="bg1"/>
            </a:solidFill>
            <a:ln>
              <a:solidFill>
                <a:schemeClr val="tx1"/>
              </a:solidFill>
            </a:ln>
          </p:spPr>
        </p:pic>
        <p:pic>
          <p:nvPicPr>
            <p:cNvPr id="171" name="Picture 17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5130222" y="4176284"/>
              <a:ext cx="947222" cy="1440000"/>
            </a:xfrm>
            <a:prstGeom prst="rect">
              <a:avLst/>
            </a:prstGeom>
            <a:solidFill>
              <a:schemeClr val="bg1"/>
            </a:solidFill>
            <a:ln>
              <a:solidFill>
                <a:schemeClr val="tx1"/>
              </a:solidFill>
            </a:ln>
          </p:spPr>
        </p:pic>
        <p:pic>
          <p:nvPicPr>
            <p:cNvPr id="172" name="Picture 17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6298622" y="4163584"/>
              <a:ext cx="947222" cy="1440000"/>
            </a:xfrm>
            <a:prstGeom prst="rect">
              <a:avLst/>
            </a:prstGeom>
            <a:solidFill>
              <a:schemeClr val="bg1"/>
            </a:solidFill>
            <a:ln>
              <a:solidFill>
                <a:schemeClr val="tx1"/>
              </a:solidFill>
            </a:ln>
          </p:spPr>
        </p:pic>
        <p:pic>
          <p:nvPicPr>
            <p:cNvPr id="173" name="Picture 17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441622" y="4150884"/>
              <a:ext cx="947222" cy="1440000"/>
            </a:xfrm>
            <a:prstGeom prst="rect">
              <a:avLst/>
            </a:prstGeom>
            <a:solidFill>
              <a:schemeClr val="bg1"/>
            </a:solidFill>
            <a:ln>
              <a:solidFill>
                <a:schemeClr val="tx1"/>
              </a:solidFill>
            </a:ln>
          </p:spPr>
        </p:pic>
      </p:grpSp>
      <p:sp>
        <p:nvSpPr>
          <p:cNvPr id="91" name="TextBox 90"/>
          <p:cNvSpPr txBox="1"/>
          <p:nvPr/>
        </p:nvSpPr>
        <p:spPr>
          <a:xfrm>
            <a:off x="5676900" y="6159500"/>
            <a:ext cx="1326004" cy="369332"/>
          </a:xfrm>
          <a:prstGeom prst="rect">
            <a:avLst/>
          </a:prstGeom>
          <a:noFill/>
        </p:spPr>
        <p:txBody>
          <a:bodyPr wrap="none" rtlCol="0">
            <a:spAutoFit/>
          </a:bodyPr>
          <a:lstStyle/>
          <a:p>
            <a:r>
              <a:rPr lang="en-US"/>
              <a:t>checkpoint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1"/>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8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1"/>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2" grpId="0" animBg="1"/>
      <p:bldP spid="52" grpId="1" animBg="1"/>
      <p:bldP spid="80" grpId="0" animBg="1"/>
      <p:bldP spid="80" grpId="1" animBg="1"/>
      <p:bldP spid="81" grpId="0" animBg="1"/>
      <p:bldP spid="81" grpId="1" animBg="1"/>
      <p:bldP spid="92" grpId="0"/>
      <p:bldP spid="92" grpId="1"/>
      <p:bldP spid="93" grpId="0"/>
      <p:bldP spid="93" grpId="1"/>
      <p:bldP spid="94" grpId="0"/>
      <p:bldP spid="94" grpId="1"/>
      <p:bldP spid="95" grpId="0"/>
      <p:bldP spid="95" grpId="1"/>
      <p:bldP spid="166" grpId="0" animBg="1"/>
    </p:bld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5" name="Table 54"/>
          <p:cNvGraphicFramePr>
            <a:graphicFrameLocks noGrp="1"/>
          </p:cNvGraphicFramePr>
          <p:nvPr/>
        </p:nvGraphicFramePr>
        <p:xfrm>
          <a:off x="0" y="431800"/>
          <a:ext cx="9144005" cy="1130300"/>
        </p:xfrm>
        <a:graphic>
          <a:graphicData uri="http://schemas.openxmlformats.org/drawingml/2006/table">
            <a:tbl>
              <a:tblPr firstRow="1" bandRow="1">
                <a:tableStyleId>{5C22544A-7EE6-4342-B048-85BDC9FD1C3A}</a:tableStyleId>
              </a:tblPr>
              <a:tblGrid>
                <a:gridCol w="703385"/>
                <a:gridCol w="703385"/>
                <a:gridCol w="703385"/>
                <a:gridCol w="703385"/>
                <a:gridCol w="703385"/>
                <a:gridCol w="703385"/>
                <a:gridCol w="703385"/>
                <a:gridCol w="703385"/>
                <a:gridCol w="703385"/>
                <a:gridCol w="703385"/>
                <a:gridCol w="703385"/>
                <a:gridCol w="703385"/>
                <a:gridCol w="703385"/>
              </a:tblGrid>
              <a:tr h="1130300">
                <a:tc>
                  <a:txBody>
                    <a:bodyPr/>
                    <a:lstStyle/>
                    <a:p>
                      <a:pPr algn="ctr"/>
                      <a:endParaRPr lang="en-US" sz="2400"/>
                    </a:p>
                  </a:txBody>
                  <a:tcPr anchor="ctr">
                    <a:solidFill>
                      <a:schemeClr val="bg1">
                        <a:lumMod val="65000"/>
                      </a:schemeClr>
                    </a:solidFill>
                  </a:tcPr>
                </a:tc>
                <a:tc>
                  <a:txBody>
                    <a:bodyPr/>
                    <a:lstStyle/>
                    <a:p>
                      <a:pPr algn="ctr"/>
                      <a:endParaRPr lang="en-US" sz="2400"/>
                    </a:p>
                  </a:txBody>
                  <a:tcPr anchor="ctr">
                    <a:solidFill>
                      <a:schemeClr val="bg1">
                        <a:lumMod val="65000"/>
                      </a:schemeClr>
                    </a:solidFill>
                  </a:tcPr>
                </a:tc>
                <a:tc>
                  <a:txBody>
                    <a:bodyPr/>
                    <a:lstStyle/>
                    <a:p>
                      <a:pPr algn="ctr"/>
                      <a:endParaRPr lang="en-US" sz="2400"/>
                    </a:p>
                  </a:txBody>
                  <a:tcPr anchor="ctr">
                    <a:solidFill>
                      <a:schemeClr val="bg1">
                        <a:lumMod val="65000"/>
                      </a:schemeClr>
                    </a:solidFill>
                  </a:tcPr>
                </a:tc>
                <a:tc>
                  <a:txBody>
                    <a:bodyPr/>
                    <a:lstStyle/>
                    <a:p>
                      <a:pPr algn="ctr"/>
                      <a:r>
                        <a:rPr lang="en-US" sz="2400"/>
                        <a:t>4</a:t>
                      </a:r>
                    </a:p>
                  </a:txBody>
                  <a:tcPr anchor="ctr">
                    <a:solidFill>
                      <a:schemeClr val="bg1">
                        <a:lumMod val="65000"/>
                      </a:schemeClr>
                    </a:solidFill>
                  </a:tcPr>
                </a:tc>
                <a:tc>
                  <a:txBody>
                    <a:bodyPr/>
                    <a:lstStyle/>
                    <a:p>
                      <a:pPr algn="ctr"/>
                      <a:endParaRPr lang="en-US" sz="2400"/>
                    </a:p>
                  </a:txBody>
                  <a:tcPr anchor="ctr">
                    <a:solidFill>
                      <a:schemeClr val="bg1">
                        <a:lumMod val="65000"/>
                      </a:schemeClr>
                    </a:solidFill>
                  </a:tcPr>
                </a:tc>
                <a:tc>
                  <a:txBody>
                    <a:bodyPr/>
                    <a:lstStyle/>
                    <a:p>
                      <a:pPr algn="ctr"/>
                      <a:r>
                        <a:rPr lang="en-US" sz="2400"/>
                        <a:t>6</a:t>
                      </a:r>
                    </a:p>
                  </a:txBody>
                  <a:tcPr anchor="ctr">
                    <a:solidFill>
                      <a:schemeClr val="bg1">
                        <a:lumMod val="65000"/>
                      </a:schemeClr>
                    </a:solidFill>
                  </a:tcPr>
                </a:tc>
                <a:tc>
                  <a:txBody>
                    <a:bodyPr/>
                    <a:lstStyle/>
                    <a:p>
                      <a:pPr algn="ctr"/>
                      <a:r>
                        <a:rPr lang="en-US" sz="2400"/>
                        <a:t>7</a:t>
                      </a:r>
                    </a:p>
                  </a:txBody>
                  <a:tcPr anchor="ctr">
                    <a:solidFill>
                      <a:schemeClr val="bg1">
                        <a:lumMod val="65000"/>
                      </a:schemeClr>
                    </a:solidFill>
                  </a:tcPr>
                </a:tc>
                <a:tc>
                  <a:txBody>
                    <a:bodyPr/>
                    <a:lstStyle/>
                    <a:p>
                      <a:pPr algn="ctr"/>
                      <a:endParaRPr lang="en-US" sz="2400"/>
                    </a:p>
                  </a:txBody>
                  <a:tcPr anchor="ctr">
                    <a:solidFill>
                      <a:schemeClr val="bg1">
                        <a:lumMod val="65000"/>
                      </a:schemeClr>
                    </a:solidFill>
                  </a:tcPr>
                </a:tc>
                <a:tc>
                  <a:txBody>
                    <a:bodyPr/>
                    <a:lstStyle/>
                    <a:p>
                      <a:pPr algn="ctr"/>
                      <a:r>
                        <a:rPr lang="en-US" sz="2400"/>
                        <a:t>9</a:t>
                      </a:r>
                    </a:p>
                  </a:txBody>
                  <a:tcPr anchor="ctr">
                    <a:solidFill>
                      <a:schemeClr val="bg1">
                        <a:lumMod val="65000"/>
                      </a:schemeClr>
                    </a:solidFill>
                  </a:tcPr>
                </a:tc>
                <a:tc>
                  <a:txBody>
                    <a:bodyPr/>
                    <a:lstStyle/>
                    <a:p>
                      <a:pPr algn="ctr"/>
                      <a:r>
                        <a:rPr lang="en-US" sz="2400"/>
                        <a:t>10</a:t>
                      </a:r>
                    </a:p>
                  </a:txBody>
                  <a:tcPr anchor="ctr">
                    <a:solidFill>
                      <a:schemeClr val="bg1">
                        <a:lumMod val="65000"/>
                      </a:schemeClr>
                    </a:solidFill>
                  </a:tcPr>
                </a:tc>
                <a:tc>
                  <a:txBody>
                    <a:bodyPr/>
                    <a:lstStyle/>
                    <a:p>
                      <a:pPr algn="ctr"/>
                      <a:r>
                        <a:rPr lang="en-US" sz="2400"/>
                        <a:t>11</a:t>
                      </a:r>
                    </a:p>
                  </a:txBody>
                  <a:tcPr anchor="ctr">
                    <a:solidFill>
                      <a:schemeClr val="bg1">
                        <a:lumMod val="65000"/>
                      </a:schemeClr>
                    </a:solidFill>
                  </a:tcPr>
                </a:tc>
                <a:tc>
                  <a:txBody>
                    <a:bodyPr/>
                    <a:lstStyle/>
                    <a:p>
                      <a:pPr algn="ctr"/>
                      <a:r>
                        <a:rPr lang="en-US" sz="2400"/>
                        <a:t>12</a:t>
                      </a:r>
                    </a:p>
                  </a:txBody>
                  <a:tcPr anchor="ctr">
                    <a:solidFill>
                      <a:schemeClr val="bg1">
                        <a:lumMod val="65000"/>
                      </a:schemeClr>
                    </a:solidFill>
                  </a:tcPr>
                </a:tc>
                <a:tc>
                  <a:txBody>
                    <a:bodyPr/>
                    <a:lstStyle/>
                    <a:p>
                      <a:pPr algn="ctr"/>
                      <a:endParaRPr lang="en-US" sz="2400"/>
                    </a:p>
                  </a:txBody>
                  <a:tcPr anchor="ctr">
                    <a:solidFill>
                      <a:schemeClr val="bg1">
                        <a:lumMod val="65000"/>
                      </a:schemeClr>
                    </a:solidFill>
                  </a:tcPr>
                </a:tc>
              </a:tr>
            </a:tbl>
          </a:graphicData>
        </a:graphic>
      </p:graphicFrame>
      <p:pic>
        <p:nvPicPr>
          <p:cNvPr id="39" name="Picture 38" descr="red 3.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66855" y="520700"/>
            <a:ext cx="592015" cy="900000"/>
          </a:xfrm>
          <a:prstGeom prst="rect">
            <a:avLst/>
          </a:prstGeom>
          <a:solidFill>
            <a:schemeClr val="bg1"/>
          </a:solidFill>
          <a:ln>
            <a:solidFill>
              <a:schemeClr val="tx1"/>
            </a:solidFill>
          </a:ln>
        </p:spPr>
      </p:pic>
      <p:pic>
        <p:nvPicPr>
          <p:cNvPr id="41" name="Picture 40" descr="red 8.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4984755" y="558800"/>
            <a:ext cx="592015" cy="900000"/>
          </a:xfrm>
          <a:prstGeom prst="rect">
            <a:avLst/>
          </a:prstGeom>
          <a:solidFill>
            <a:schemeClr val="bg1"/>
          </a:solidFill>
          <a:ln>
            <a:solidFill>
              <a:schemeClr val="tx1"/>
            </a:solidFill>
          </a:ln>
        </p:spPr>
      </p:pic>
      <p:pic>
        <p:nvPicPr>
          <p:cNvPr id="42" name="Picture 41" descr="red 2.pdf"/>
          <p:cNvPicPr>
            <a:picLocks noChangeAspect="1"/>
          </p:cNvPicPr>
          <p:nvPr/>
        </p:nvPicPr>
        <mc:AlternateContent>
          <mc:Choice xmlns:ma="http://schemas.microsoft.com/office/mac/drawingml/2008/main" Requires="ma">
            <p:blipFill>
              <a:blip r:embed="rId6"/>
              <a:stretch>
                <a:fillRect/>
              </a:stretch>
            </p:blipFill>
          </mc:Choice>
          <mc:Fallback>
            <p:blipFill>
              <a:blip r:embed="rId7"/>
              <a:stretch>
                <a:fillRect/>
              </a:stretch>
            </p:blipFill>
          </mc:Fallback>
        </mc:AlternateContent>
        <p:spPr>
          <a:xfrm>
            <a:off x="755655" y="520700"/>
            <a:ext cx="592015" cy="900000"/>
          </a:xfrm>
          <a:prstGeom prst="rect">
            <a:avLst/>
          </a:prstGeom>
          <a:solidFill>
            <a:schemeClr val="bg1"/>
          </a:solidFill>
          <a:ln>
            <a:solidFill>
              <a:schemeClr val="tx1"/>
            </a:solidFill>
          </a:ln>
        </p:spPr>
      </p:pic>
      <p:pic>
        <p:nvPicPr>
          <p:cNvPr id="67" name="Picture 66" descr="red 5.pdf"/>
          <p:cNvPicPr>
            <a:picLocks noChangeAspect="1"/>
          </p:cNvPicPr>
          <p:nvPr/>
        </p:nvPicPr>
        <mc:AlternateContent>
          <mc:Choice xmlns:ma="http://schemas.microsoft.com/office/mac/drawingml/2008/main" Requires="ma">
            <p:blipFill>
              <a:blip r:embed="rId8"/>
              <a:stretch>
                <a:fillRect/>
              </a:stretch>
            </p:blipFill>
          </mc:Choice>
          <mc:Fallback>
            <p:blipFill>
              <a:blip r:embed="rId9"/>
              <a:stretch>
                <a:fillRect/>
              </a:stretch>
            </p:blipFill>
          </mc:Fallback>
        </mc:AlternateContent>
        <p:spPr>
          <a:xfrm>
            <a:off x="2876555" y="552450"/>
            <a:ext cx="592015" cy="900000"/>
          </a:xfrm>
          <a:prstGeom prst="rect">
            <a:avLst/>
          </a:prstGeom>
          <a:solidFill>
            <a:schemeClr val="bg1"/>
          </a:solidFill>
          <a:ln>
            <a:solidFill>
              <a:schemeClr val="tx1"/>
            </a:solidFill>
          </a:ln>
        </p:spPr>
      </p:pic>
      <p:pic>
        <p:nvPicPr>
          <p:cNvPr id="53" name="Picture 52"/>
          <p:cNvPicPr>
            <a:picLocks noChangeAspect="1"/>
          </p:cNvPicPr>
          <p:nvPr/>
        </p:nvPicPr>
        <p:blipFill>
          <a:blip r:embed="rId10"/>
          <a:stretch>
            <a:fillRect/>
          </a:stretch>
        </p:blipFill>
        <p:spPr>
          <a:xfrm>
            <a:off x="3321230" y="3251651"/>
            <a:ext cx="2882540" cy="3606349"/>
          </a:xfrm>
          <a:prstGeom prst="rect">
            <a:avLst/>
          </a:prstGeom>
        </p:spPr>
      </p:pic>
      <p:pic>
        <p:nvPicPr>
          <p:cNvPr id="54" name="Picture 53" descr="red 13.pdf"/>
          <p:cNvPicPr>
            <a:picLocks noChangeAspect="1"/>
          </p:cNvPicPr>
          <p:nvPr/>
        </p:nvPicPr>
        <mc:AlternateContent>
          <mc:Choice xmlns:ma="http://schemas.microsoft.com/office/mac/drawingml/2008/main" Requires="ma">
            <p:blipFill>
              <a:blip r:embed="rId11"/>
              <a:stretch>
                <a:fillRect/>
              </a:stretch>
            </p:blipFill>
          </mc:Choice>
          <mc:Fallback>
            <p:blipFill>
              <a:blip r:embed="rId12"/>
              <a:stretch>
                <a:fillRect/>
              </a:stretch>
            </p:blipFill>
          </mc:Fallback>
        </mc:AlternateContent>
        <p:spPr>
          <a:xfrm>
            <a:off x="8501190" y="514350"/>
            <a:ext cx="592015" cy="900000"/>
          </a:xfrm>
          <a:prstGeom prst="rect">
            <a:avLst/>
          </a:prstGeom>
          <a:solidFill>
            <a:schemeClr val="bg1"/>
          </a:solidFill>
          <a:ln>
            <a:solidFill>
              <a:schemeClr val="tx1"/>
            </a:solidFill>
          </a:ln>
        </p:spPr>
      </p:pic>
      <p:pic>
        <p:nvPicPr>
          <p:cNvPr id="56" name="Picture 55" descr="red 1.pdf"/>
          <p:cNvPicPr>
            <a:picLocks noChangeAspect="1"/>
          </p:cNvPicPr>
          <p:nvPr/>
        </p:nvPicPr>
        <mc:AlternateContent>
          <mc:Choice xmlns:ma="http://schemas.microsoft.com/office/mac/drawingml/2008/main" Requires="ma">
            <p:blipFill>
              <a:blip r:embed="rId13"/>
              <a:stretch>
                <a:fillRect/>
              </a:stretch>
            </p:blipFill>
          </mc:Choice>
          <mc:Fallback>
            <p:blipFill>
              <a:blip r:embed="rId14"/>
              <a:stretch>
                <a:fillRect/>
              </a:stretch>
            </p:blipFill>
          </mc:Fallback>
        </mc:AlternateContent>
        <p:spPr>
          <a:xfrm>
            <a:off x="50805" y="514350"/>
            <a:ext cx="592015" cy="900000"/>
          </a:xfrm>
          <a:prstGeom prst="rect">
            <a:avLst/>
          </a:prstGeom>
          <a:solidFill>
            <a:schemeClr val="bg1"/>
          </a:solidFill>
          <a:ln>
            <a:solidFill>
              <a:schemeClr val="tx1"/>
            </a:solidFill>
          </a:ln>
        </p:spPr>
      </p:pic>
      <p:sp>
        <p:nvSpPr>
          <p:cNvPr id="68" name="Cloud Callout 67"/>
          <p:cNvSpPr/>
          <p:nvPr/>
        </p:nvSpPr>
        <p:spPr>
          <a:xfrm>
            <a:off x="5422900" y="2328292"/>
            <a:ext cx="1282700" cy="859408"/>
          </a:xfrm>
          <a:prstGeom prst="cloudCallout">
            <a:avLst>
              <a:gd name="adj1" fmla="val -38311"/>
              <a:gd name="adj2" fmla="val 9510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Up Arrow 68"/>
          <p:cNvSpPr/>
          <p:nvPr/>
        </p:nvSpPr>
        <p:spPr>
          <a:xfrm>
            <a:off x="3670300" y="1663700"/>
            <a:ext cx="463826" cy="889000"/>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a:off x="2946400" y="1676400"/>
            <a:ext cx="463826" cy="889000"/>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Up Arrow 13"/>
          <p:cNvSpPr/>
          <p:nvPr/>
        </p:nvSpPr>
        <p:spPr>
          <a:xfrm>
            <a:off x="5054600" y="1676400"/>
            <a:ext cx="463826" cy="889000"/>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0.00046 L -0.07778 2.59259E-6 " pathEditMode="relative" rAng="0" ptsTypes="AA">
                                      <p:cBhvr>
                                        <p:cTn id="6" dur="2000" fill="hold"/>
                                        <p:tgtEl>
                                          <p:spTgt spid="69"/>
                                        </p:tgtEl>
                                        <p:attrNameLst>
                                          <p:attrName>ppt_x</p:attrName>
                                          <p:attrName>ppt_y</p:attrName>
                                        </p:attrNameLst>
                                      </p:cBhvr>
                                      <p:rCtr x="-39" y="0"/>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69"/>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1.66667E-6 1.85185E-6 L 0.22952 0.00092 " pathEditMode="relative" ptsTypes="AA">
                                      <p:cBhvr>
                                        <p:cTn id="15" dur="2000" fill="hold"/>
                                        <p:tgtEl>
                                          <p:spTgt spid="13"/>
                                        </p:tgtEl>
                                        <p:attrNameLst>
                                          <p:attrName>ppt_x</p:attrName>
                                          <p:attrName>ppt_y</p:attrName>
                                        </p:attrNameLst>
                                      </p:cBhvr>
                                    </p:animMotion>
                                  </p:childTnLst>
                                </p:cTn>
                              </p:par>
                            </p:childTnLst>
                          </p:cTn>
                        </p:par>
                        <p:par>
                          <p:cTn id="16" fill="hold">
                            <p:stCondLst>
                              <p:cond delay="2000"/>
                            </p:stCondLst>
                            <p:childTnLst>
                              <p:par>
                                <p:cTn id="17" presetID="1" presetClass="exit" presetSubtype="0" fill="hold" grpId="2" nodeType="after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13" grpId="0" animBg="1"/>
      <p:bldP spid="13" grpId="1" animBg="1"/>
      <p:bldP spid="13" grpId="2" animBg="1"/>
      <p:bldP spid="14"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grpSp>
        <p:nvGrpSpPr>
          <p:cNvPr id="2" name="Group 123"/>
          <p:cNvGrpSpPr/>
          <p:nvPr/>
        </p:nvGrpSpPr>
        <p:grpSpPr>
          <a:xfrm>
            <a:off x="258312" y="3378200"/>
            <a:ext cx="1664000" cy="778907"/>
            <a:chOff x="258312" y="3378200"/>
            <a:chExt cx="1664000" cy="778907"/>
          </a:xfrm>
        </p:grpSpPr>
        <p:sp>
          <p:nvSpPr>
            <p:cNvPr id="13" name="Text Box 14"/>
            <p:cNvSpPr txBox="1">
              <a:spLocks noChangeArrowheads="1"/>
            </p:cNvSpPr>
            <p:nvPr/>
          </p:nvSpPr>
          <p:spPr bwMode="auto">
            <a:xfrm>
              <a:off x="258312" y="3787775"/>
              <a:ext cx="1664000" cy="36933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a:solidFill>
                    <a:schemeClr val="bg1"/>
                  </a:solidFill>
                  <a:latin typeface="Gill Sans"/>
                </a:rPr>
                <a:t>Product Owner</a:t>
              </a:r>
            </a:p>
          </p:txBody>
        </p:sp>
        <p:pic>
          <p:nvPicPr>
            <p:cNvPr id="36" name="Picture 35"/>
            <p:cNvPicPr>
              <a:picLocks noChangeAspect="1"/>
            </p:cNvPicPr>
            <p:nvPr/>
          </p:nvPicPr>
          <p:blipFill>
            <a:blip r:embed="rId2"/>
            <a:stretch>
              <a:fillRect/>
            </a:stretch>
          </p:blipFill>
          <p:spPr>
            <a:xfrm>
              <a:off x="1000125" y="3378200"/>
              <a:ext cx="158750" cy="444500"/>
            </a:xfrm>
            <a:prstGeom prst="rect">
              <a:avLst/>
            </a:prstGeom>
            <a:effectLst/>
          </p:spPr>
        </p:pic>
      </p:grpSp>
      <p:grpSp>
        <p:nvGrpSpPr>
          <p:cNvPr id="3" name="Group 130"/>
          <p:cNvGrpSpPr/>
          <p:nvPr/>
        </p:nvGrpSpPr>
        <p:grpSpPr>
          <a:xfrm>
            <a:off x="2051051" y="3270250"/>
            <a:ext cx="1374775" cy="901145"/>
            <a:chOff x="2051051" y="3270250"/>
            <a:chExt cx="1374775" cy="901145"/>
          </a:xfrm>
        </p:grpSpPr>
        <p:sp>
          <p:nvSpPr>
            <p:cNvPr id="38" name="Text Box 148"/>
            <p:cNvSpPr txBox="1">
              <a:spLocks noChangeArrowheads="1"/>
            </p:cNvSpPr>
            <p:nvPr/>
          </p:nvSpPr>
          <p:spPr bwMode="auto">
            <a:xfrm>
              <a:off x="2399905" y="3802063"/>
              <a:ext cx="676537" cy="369332"/>
            </a:xfrm>
            <a:prstGeom prst="rect">
              <a:avLst/>
            </a:prstGeom>
            <a:noFill/>
            <a:ln w="9525">
              <a:noFill/>
              <a:miter lim="800000"/>
              <a:headEnd/>
              <a:tailEnd/>
            </a:ln>
          </p:spPr>
          <p:txBody>
            <a:bodyPr wrap="none">
              <a:prstTxWarp prst="textNoShape">
                <a:avLst/>
              </a:prstTxWarp>
              <a:spAutoFit/>
            </a:bodyPr>
            <a:lstStyle/>
            <a:p>
              <a:pPr marL="114300" indent="-114300" algn="ctr" eaLnBrk="0" hangingPunct="0"/>
              <a:r>
                <a:rPr lang="en-US">
                  <a:solidFill>
                    <a:schemeClr val="bg1"/>
                  </a:solidFill>
                  <a:latin typeface="Gill Sans"/>
                </a:rPr>
                <a:t>Team</a:t>
              </a:r>
            </a:p>
          </p:txBody>
        </p:sp>
        <p:pic>
          <p:nvPicPr>
            <p:cNvPr id="39" name="Picture 38" descr="team.jpg"/>
            <p:cNvPicPr>
              <a:picLocks noChangeAspect="1"/>
            </p:cNvPicPr>
            <p:nvPr/>
          </p:nvPicPr>
          <p:blipFill>
            <a:blip r:embed="rId3"/>
            <a:stretch>
              <a:fillRect/>
            </a:stretch>
          </p:blipFill>
          <p:spPr>
            <a:xfrm>
              <a:off x="2051051" y="3270250"/>
              <a:ext cx="1374775" cy="628650"/>
            </a:xfrm>
            <a:prstGeom prst="rect">
              <a:avLst/>
            </a:prstGeom>
          </p:spPr>
        </p:pic>
      </p:grpSp>
      <p:sp>
        <p:nvSpPr>
          <p:cNvPr id="48" name="Text Box 14"/>
          <p:cNvSpPr txBox="1">
            <a:spLocks noChangeArrowheads="1"/>
          </p:cNvSpPr>
          <p:nvPr/>
        </p:nvSpPr>
        <p:spPr bwMode="auto">
          <a:xfrm>
            <a:off x="52576" y="1967441"/>
            <a:ext cx="2229609" cy="738664"/>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400" b="1">
                <a:solidFill>
                  <a:schemeClr val="bg1"/>
                </a:solidFill>
                <a:latin typeface="Gill Sans"/>
              </a:rPr>
              <a:t>Input from End-Users,</a:t>
            </a:r>
          </a:p>
          <a:p>
            <a:pPr algn="ctr" eaLnBrk="0" hangingPunct="0"/>
            <a:r>
              <a:rPr lang="en-US" sz="1400" b="1">
                <a:solidFill>
                  <a:schemeClr val="bg1"/>
                </a:solidFill>
                <a:latin typeface="Gill Sans"/>
              </a:rPr>
              <a:t>Customers, Team and</a:t>
            </a:r>
            <a:br>
              <a:rPr lang="en-US" sz="1400" b="1">
                <a:solidFill>
                  <a:schemeClr val="bg1"/>
                </a:solidFill>
                <a:latin typeface="Gill Sans"/>
              </a:rPr>
            </a:br>
            <a:r>
              <a:rPr lang="en-US" sz="1400" b="1">
                <a:solidFill>
                  <a:schemeClr val="bg1"/>
                </a:solidFill>
                <a:latin typeface="Gill Sans"/>
              </a:rPr>
              <a:t>Other Stakeholders</a:t>
            </a:r>
          </a:p>
        </p:txBody>
      </p:sp>
      <p:cxnSp>
        <p:nvCxnSpPr>
          <p:cNvPr id="49" name="Straight Arrow Connector 48"/>
          <p:cNvCxnSpPr/>
          <p:nvPr/>
        </p:nvCxnSpPr>
        <p:spPr>
          <a:xfrm rot="5400000">
            <a:off x="644525" y="29083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866775" y="291465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1089025" y="2921000"/>
            <a:ext cx="393700" cy="1588"/>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5" name="Group 136"/>
          <p:cNvGrpSpPr/>
          <p:nvPr/>
        </p:nvGrpSpPr>
        <p:grpSpPr>
          <a:xfrm>
            <a:off x="4699000" y="1219200"/>
            <a:ext cx="1778000" cy="781223"/>
            <a:chOff x="4699000" y="1219200"/>
            <a:chExt cx="1778000" cy="781223"/>
          </a:xfrm>
        </p:grpSpPr>
        <p:sp>
          <p:nvSpPr>
            <p:cNvPr id="92" name="Text Box 137"/>
            <p:cNvSpPr txBox="1">
              <a:spLocks noChangeArrowheads="1"/>
            </p:cNvSpPr>
            <p:nvPr/>
          </p:nvSpPr>
          <p:spPr bwMode="auto">
            <a:xfrm>
              <a:off x="4699000" y="1654174"/>
              <a:ext cx="1778000" cy="346249"/>
            </a:xfrm>
            <a:prstGeom prst="rect">
              <a:avLst/>
            </a:prstGeom>
            <a:noFill/>
            <a:ln w="9525">
              <a:noFill/>
              <a:miter lim="800000"/>
              <a:headEnd/>
              <a:tailEnd/>
            </a:ln>
          </p:spPr>
          <p:txBody>
            <a:bodyPr wrap="square">
              <a:prstTxWarp prst="textNoShape">
                <a:avLst/>
              </a:prstTxWarp>
              <a:spAutoFit/>
            </a:bodyPr>
            <a:lstStyle/>
            <a:p>
              <a:pPr marL="114300" indent="-114300" algn="ctr" eaLnBrk="0" hangingPunct="0">
                <a:lnSpc>
                  <a:spcPct val="90000"/>
                </a:lnSpc>
              </a:pPr>
              <a:r>
                <a:rPr lang="en-US">
                  <a:solidFill>
                    <a:schemeClr val="bg1"/>
                  </a:solidFill>
                  <a:latin typeface="Gill Sans"/>
                </a:rPr>
                <a:t> ScrumMaster</a:t>
              </a:r>
            </a:p>
          </p:txBody>
        </p:sp>
        <p:pic>
          <p:nvPicPr>
            <p:cNvPr id="93" name="Picture 92"/>
            <p:cNvPicPr>
              <a:picLocks noChangeAspect="1"/>
            </p:cNvPicPr>
            <p:nvPr/>
          </p:nvPicPr>
          <p:blipFill>
            <a:blip r:embed="rId2"/>
            <a:stretch>
              <a:fillRect/>
            </a:stretch>
          </p:blipFill>
          <p:spPr>
            <a:xfrm>
              <a:off x="5511800" y="1219200"/>
              <a:ext cx="158750" cy="444500"/>
            </a:xfrm>
            <a:prstGeom prst="rect">
              <a:avLst/>
            </a:prstGeom>
          </p:spPr>
        </p:pic>
      </p:grpSp>
      <p:sp>
        <p:nvSpPr>
          <p:cNvPr id="97" name="TextBox 96"/>
          <p:cNvSpPr txBox="1"/>
          <p:nvPr/>
        </p:nvSpPr>
        <p:spPr>
          <a:xfrm>
            <a:off x="546100" y="-165100"/>
            <a:ext cx="3497372" cy="1323439"/>
          </a:xfrm>
          <a:prstGeom prst="rect">
            <a:avLst/>
          </a:prstGeom>
          <a:noFill/>
          <a:effectLst/>
        </p:spPr>
        <p:txBody>
          <a:bodyPr wrap="none" rtlCol="0">
            <a:spAutoFit/>
          </a:bodyPr>
          <a:lstStyle/>
          <a:p>
            <a:r>
              <a:rPr lang="en-US" sz="8000">
                <a:solidFill>
                  <a:schemeClr val="bg1"/>
                </a:solidFill>
                <a:latin typeface="Gill Sans"/>
              </a:rPr>
              <a:t>SCRUM</a:t>
            </a:r>
          </a:p>
        </p:txBody>
      </p:sp>
      <p:sp>
        <p:nvSpPr>
          <p:cNvPr id="52" name="Text Box 379"/>
          <p:cNvSpPr txBox="1">
            <a:spLocks noChangeArrowheads="1"/>
          </p:cNvSpPr>
          <p:nvPr/>
        </p:nvSpPr>
        <p:spPr bwMode="auto">
          <a:xfrm>
            <a:off x="473385" y="6125252"/>
            <a:ext cx="928459" cy="585203"/>
          </a:xfrm>
          <a:prstGeom prst="rect">
            <a:avLst/>
          </a:prstGeom>
          <a:noFill/>
          <a:ln w="9525">
            <a:noFill/>
            <a:miter lim="800000"/>
            <a:headEnd/>
            <a:tailEnd/>
          </a:ln>
          <a:effectLst/>
        </p:spPr>
        <p:txBody>
          <a:bodyPr wrap="none">
            <a:prstTxWarp prst="textNoShape">
              <a:avLst/>
            </a:prstTxWarp>
            <a:spAutoFit/>
          </a:bodyPr>
          <a:lstStyle/>
          <a:p>
            <a:pPr algn="ctr">
              <a:lnSpc>
                <a:spcPts val="1880"/>
              </a:lnSpc>
            </a:pPr>
            <a:r>
              <a:rPr lang="en-US">
                <a:solidFill>
                  <a:schemeClr val="bg1"/>
                </a:solidFill>
                <a:latin typeface="Gill Sans"/>
              </a:rPr>
              <a:t>Product</a:t>
            </a:r>
            <a:br>
              <a:rPr lang="en-US">
                <a:solidFill>
                  <a:schemeClr val="bg1"/>
                </a:solidFill>
                <a:latin typeface="Gill Sans"/>
              </a:rPr>
            </a:br>
            <a:r>
              <a:rPr lang="en-US">
                <a:solidFill>
                  <a:schemeClr val="bg1"/>
                </a:solidFill>
                <a:latin typeface="Gill Sans"/>
              </a:rPr>
              <a:t>Backlog</a:t>
            </a:r>
          </a:p>
        </p:txBody>
      </p:sp>
      <p:sp>
        <p:nvSpPr>
          <p:cNvPr id="73" name="Rectangle 72"/>
          <p:cNvSpPr/>
          <p:nvPr/>
        </p:nvSpPr>
        <p:spPr>
          <a:xfrm>
            <a:off x="254009" y="60331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Chord 71"/>
          <p:cNvSpPr/>
          <p:nvPr/>
        </p:nvSpPr>
        <p:spPr>
          <a:xfrm>
            <a:off x="183249" y="59590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8" name="Chord 87"/>
          <p:cNvSpPr/>
          <p:nvPr/>
        </p:nvSpPr>
        <p:spPr>
          <a:xfrm flipV="1">
            <a:off x="73573" y="60035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Chord 94"/>
          <p:cNvSpPr/>
          <p:nvPr/>
        </p:nvSpPr>
        <p:spPr>
          <a:xfrm>
            <a:off x="6350" y="60183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137262" y="60046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41739" y="60617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272583" y="60046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336265" y="60046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333612" y="60077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Chord 102"/>
          <p:cNvSpPr/>
          <p:nvPr/>
        </p:nvSpPr>
        <p:spPr>
          <a:xfrm>
            <a:off x="180596" y="59622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Chord 103"/>
          <p:cNvSpPr/>
          <p:nvPr/>
        </p:nvSpPr>
        <p:spPr>
          <a:xfrm flipV="1">
            <a:off x="76226" y="60003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Chord 104"/>
          <p:cNvSpPr/>
          <p:nvPr/>
        </p:nvSpPr>
        <p:spPr>
          <a:xfrm>
            <a:off x="9003" y="60215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185019" y="60204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236319" y="60173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79767" y="60522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130182" y="60554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100994" y="60458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6" name="Rectangle 215"/>
          <p:cNvSpPr>
            <a:spLocks noChangeArrowheads="1"/>
          </p:cNvSpPr>
          <p:nvPr/>
        </p:nvSpPr>
        <p:spPr bwMode="auto">
          <a:xfrm>
            <a:off x="334962" y="52895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8</a:t>
            </a:r>
          </a:p>
        </p:txBody>
      </p:sp>
      <p:sp>
        <p:nvSpPr>
          <p:cNvPr id="77" name="Rectangle 216"/>
          <p:cNvSpPr>
            <a:spLocks noChangeArrowheads="1"/>
          </p:cNvSpPr>
          <p:nvPr/>
        </p:nvSpPr>
        <p:spPr bwMode="auto">
          <a:xfrm>
            <a:off x="334962" y="54419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9</a:t>
            </a:r>
          </a:p>
        </p:txBody>
      </p:sp>
      <p:sp>
        <p:nvSpPr>
          <p:cNvPr id="78" name="Rectangle 217"/>
          <p:cNvSpPr>
            <a:spLocks noChangeArrowheads="1"/>
          </p:cNvSpPr>
          <p:nvPr/>
        </p:nvSpPr>
        <p:spPr bwMode="auto">
          <a:xfrm>
            <a:off x="334962" y="55943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10</a:t>
            </a:r>
          </a:p>
        </p:txBody>
      </p:sp>
      <p:sp>
        <p:nvSpPr>
          <p:cNvPr id="79" name="Rectangle 218"/>
          <p:cNvSpPr>
            <a:spLocks noChangeArrowheads="1"/>
          </p:cNvSpPr>
          <p:nvPr/>
        </p:nvSpPr>
        <p:spPr bwMode="auto">
          <a:xfrm>
            <a:off x="334962" y="57467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11</a:t>
            </a:r>
          </a:p>
        </p:txBody>
      </p:sp>
      <p:sp>
        <p:nvSpPr>
          <p:cNvPr id="80" name="Rectangle 219"/>
          <p:cNvSpPr>
            <a:spLocks noChangeArrowheads="1"/>
          </p:cNvSpPr>
          <p:nvPr/>
        </p:nvSpPr>
        <p:spPr bwMode="auto">
          <a:xfrm>
            <a:off x="334962" y="5899150"/>
            <a:ext cx="1271587" cy="152400"/>
          </a:xfrm>
          <a:prstGeom prst="rect">
            <a:avLst/>
          </a:prstGeom>
          <a:solidFill>
            <a:schemeClr val="bg1"/>
          </a:solidFill>
          <a:ln w="9525">
            <a:solidFill>
              <a:schemeClr val="tx1"/>
            </a:solidFill>
            <a:miter lim="800000"/>
            <a:headEnd/>
            <a:tailEnd/>
          </a:ln>
        </p:spPr>
        <p:txBody>
          <a:bodyPr wrap="none" tIns="0" bIns="0" anchor="ctr">
            <a:prstTxWarp prst="textNoShape">
              <a:avLst/>
            </a:prstTxWarp>
          </a:bodyPr>
          <a:lstStyle/>
          <a:p>
            <a:pPr eaLnBrk="0" hangingPunct="0"/>
            <a:r>
              <a:rPr lang="en-US" sz="800" b="1">
                <a:latin typeface="Gill Sans"/>
              </a:rPr>
              <a:t>12</a:t>
            </a:r>
          </a:p>
        </p:txBody>
      </p:sp>
      <p:sp>
        <p:nvSpPr>
          <p:cNvPr id="91" name="Rectangle 90"/>
          <p:cNvSpPr/>
          <p:nvPr/>
        </p:nvSpPr>
        <p:spPr>
          <a:xfrm>
            <a:off x="50800" y="1891386"/>
            <a:ext cx="2349500" cy="1321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3" name="Rectangle 122"/>
          <p:cNvSpPr/>
          <p:nvPr/>
        </p:nvSpPr>
        <p:spPr>
          <a:xfrm>
            <a:off x="13805" y="4196536"/>
            <a:ext cx="1822243" cy="26476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8" name="Rectangle 147"/>
          <p:cNvSpPr/>
          <p:nvPr/>
        </p:nvSpPr>
        <p:spPr>
          <a:xfrm>
            <a:off x="-88900" y="1930400"/>
            <a:ext cx="5346700" cy="1168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a:latin typeface="Gill Sans"/>
                <a:cs typeface="Gill Sans"/>
              </a:rPr>
              <a:t>“The Scrum Team”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8" grpId="1"/>
    </p:bld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a:off x="1949450" y="2806700"/>
            <a:ext cx="5473700" cy="3073400"/>
          </a:xfrm>
          <a:prstGeom prst="rect">
            <a:avLst/>
          </a:prstGeom>
        </p:spPr>
      </p:pic>
      <p:grpSp>
        <p:nvGrpSpPr>
          <p:cNvPr id="2" name="Group 18"/>
          <p:cNvGrpSpPr/>
          <p:nvPr/>
        </p:nvGrpSpPr>
        <p:grpSpPr>
          <a:xfrm>
            <a:off x="2645052" y="4851399"/>
            <a:ext cx="612498" cy="742951"/>
            <a:chOff x="580772" y="4051301"/>
            <a:chExt cx="759078" cy="920750"/>
          </a:xfrm>
        </p:grpSpPr>
        <p:pic>
          <p:nvPicPr>
            <p:cNvPr id="18" name="Picture 1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16" name="Picture 1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13" name="Picture 1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14" name="Picture 1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3" name="Group 19"/>
          <p:cNvGrpSpPr/>
          <p:nvPr/>
        </p:nvGrpSpPr>
        <p:grpSpPr>
          <a:xfrm>
            <a:off x="3813452" y="4889499"/>
            <a:ext cx="612498" cy="742951"/>
            <a:chOff x="580772" y="4051301"/>
            <a:chExt cx="759078" cy="920750"/>
          </a:xfrm>
        </p:grpSpPr>
        <p:pic>
          <p:nvPicPr>
            <p:cNvPr id="21" name="Picture 2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2" name="Picture 2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3" name="Picture 2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4" name="Picture 2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4" name="Group 24"/>
          <p:cNvGrpSpPr/>
          <p:nvPr/>
        </p:nvGrpSpPr>
        <p:grpSpPr>
          <a:xfrm>
            <a:off x="4956452" y="4838699"/>
            <a:ext cx="612498" cy="742951"/>
            <a:chOff x="580772" y="4051301"/>
            <a:chExt cx="759078" cy="920750"/>
          </a:xfrm>
        </p:grpSpPr>
        <p:pic>
          <p:nvPicPr>
            <p:cNvPr id="26" name="Picture 2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7" name="Picture 26"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8" name="Picture 2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9" name="Picture 28"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5" name="Group 29"/>
          <p:cNvGrpSpPr/>
          <p:nvPr/>
        </p:nvGrpSpPr>
        <p:grpSpPr>
          <a:xfrm>
            <a:off x="6112152" y="4876799"/>
            <a:ext cx="612498" cy="742951"/>
            <a:chOff x="580772" y="4051301"/>
            <a:chExt cx="759078" cy="920750"/>
          </a:xfrm>
        </p:grpSpPr>
        <p:pic>
          <p:nvPicPr>
            <p:cNvPr id="31" name="Picture 3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32" name="Picture 3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33" name="Picture 3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34" name="Picture 3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56" name="Group 55"/>
          <p:cNvGrpSpPr/>
          <p:nvPr/>
        </p:nvGrpSpPr>
        <p:grpSpPr>
          <a:xfrm>
            <a:off x="2482850" y="5238750"/>
            <a:ext cx="4439724" cy="1452700"/>
            <a:chOff x="3930650" y="4133850"/>
            <a:chExt cx="4439724" cy="1452700"/>
          </a:xfrm>
        </p:grpSpPr>
        <p:pic>
          <p:nvPicPr>
            <p:cNvPr id="73" name="Picture 72" descr="red 5.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7423150" y="4146550"/>
              <a:ext cx="947224" cy="1440000"/>
            </a:xfrm>
            <a:prstGeom prst="rect">
              <a:avLst/>
            </a:prstGeom>
            <a:solidFill>
              <a:schemeClr val="bg1"/>
            </a:solidFill>
            <a:ln>
              <a:solidFill>
                <a:schemeClr val="tx1"/>
              </a:solidFill>
            </a:ln>
          </p:spPr>
        </p:pic>
        <p:pic>
          <p:nvPicPr>
            <p:cNvPr id="53" name="Picture 52" descr="red 1.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3930650" y="4146550"/>
              <a:ext cx="947224" cy="1440000"/>
            </a:xfrm>
            <a:prstGeom prst="rect">
              <a:avLst/>
            </a:prstGeom>
            <a:solidFill>
              <a:schemeClr val="bg1"/>
            </a:solidFill>
            <a:ln>
              <a:solidFill>
                <a:schemeClr val="tx1"/>
              </a:solidFill>
            </a:ln>
          </p:spPr>
        </p:pic>
        <p:pic>
          <p:nvPicPr>
            <p:cNvPr id="54" name="Picture 53" descr="red 1.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5124450" y="4133850"/>
              <a:ext cx="947224" cy="1440000"/>
            </a:xfrm>
            <a:prstGeom prst="rect">
              <a:avLst/>
            </a:prstGeom>
            <a:solidFill>
              <a:schemeClr val="bg1"/>
            </a:solidFill>
            <a:ln>
              <a:solidFill>
                <a:schemeClr val="tx1"/>
              </a:solidFill>
            </a:ln>
          </p:spPr>
        </p:pic>
        <p:pic>
          <p:nvPicPr>
            <p:cNvPr id="55" name="Picture 54" descr="red 1.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6280150" y="4133850"/>
              <a:ext cx="947224" cy="1440000"/>
            </a:xfrm>
            <a:prstGeom prst="rect">
              <a:avLst/>
            </a:prstGeom>
            <a:solidFill>
              <a:schemeClr val="bg1"/>
            </a:solidFill>
            <a:ln>
              <a:solidFill>
                <a:schemeClr val="tx1"/>
              </a:solidFill>
            </a:ln>
          </p:spPr>
        </p:pic>
      </p:grpSp>
      <p:graphicFrame>
        <p:nvGraphicFramePr>
          <p:cNvPr id="57" name="Table 56"/>
          <p:cNvGraphicFramePr>
            <a:graphicFrameLocks noGrp="1"/>
          </p:cNvGraphicFramePr>
          <p:nvPr/>
        </p:nvGraphicFramePr>
        <p:xfrm>
          <a:off x="2832100" y="203200"/>
          <a:ext cx="3516925" cy="1130300"/>
        </p:xfrm>
        <a:graphic>
          <a:graphicData uri="http://schemas.openxmlformats.org/drawingml/2006/table">
            <a:tbl>
              <a:tblPr firstRow="1" bandRow="1">
                <a:tableStyleId>{5C22544A-7EE6-4342-B048-85BDC9FD1C3A}</a:tableStyleId>
              </a:tblPr>
              <a:tblGrid>
                <a:gridCol w="703385"/>
                <a:gridCol w="703385"/>
                <a:gridCol w="703385"/>
                <a:gridCol w="703385"/>
                <a:gridCol w="703385"/>
              </a:tblGrid>
              <a:tr h="1130300">
                <a:tc>
                  <a:txBody>
                    <a:bodyPr/>
                    <a:lstStyle/>
                    <a:p>
                      <a:pPr algn="ctr"/>
                      <a:r>
                        <a:rPr lang="en-US" sz="2400"/>
                        <a:t>1</a:t>
                      </a:r>
                    </a:p>
                  </a:txBody>
                  <a:tcPr anchor="ctr">
                    <a:solidFill>
                      <a:schemeClr val="bg1">
                        <a:lumMod val="65000"/>
                      </a:schemeClr>
                    </a:solidFill>
                  </a:tcPr>
                </a:tc>
                <a:tc>
                  <a:txBody>
                    <a:bodyPr/>
                    <a:lstStyle/>
                    <a:p>
                      <a:pPr algn="ctr"/>
                      <a:r>
                        <a:rPr lang="en-US" sz="2400"/>
                        <a:t>2</a:t>
                      </a:r>
                    </a:p>
                  </a:txBody>
                  <a:tcPr anchor="ctr">
                    <a:solidFill>
                      <a:schemeClr val="bg1">
                        <a:lumMod val="65000"/>
                      </a:schemeClr>
                    </a:solidFill>
                  </a:tcPr>
                </a:tc>
                <a:tc>
                  <a:txBody>
                    <a:bodyPr/>
                    <a:lstStyle/>
                    <a:p>
                      <a:pPr algn="ctr"/>
                      <a:r>
                        <a:rPr lang="en-US" sz="2400"/>
                        <a:t>3</a:t>
                      </a:r>
                    </a:p>
                  </a:txBody>
                  <a:tcPr anchor="ctr">
                    <a:solidFill>
                      <a:schemeClr val="bg1">
                        <a:lumMod val="65000"/>
                      </a:schemeClr>
                    </a:solidFill>
                  </a:tcPr>
                </a:tc>
                <a:tc>
                  <a:txBody>
                    <a:bodyPr/>
                    <a:lstStyle/>
                    <a:p>
                      <a:pPr algn="ctr"/>
                      <a:r>
                        <a:rPr lang="en-US" sz="2400"/>
                        <a:t>4</a:t>
                      </a:r>
                    </a:p>
                  </a:txBody>
                  <a:tcPr anchor="ctr">
                    <a:solidFill>
                      <a:schemeClr val="bg1">
                        <a:lumMod val="65000"/>
                      </a:schemeClr>
                    </a:solidFill>
                  </a:tcPr>
                </a:tc>
                <a:tc>
                  <a:txBody>
                    <a:bodyPr/>
                    <a:lstStyle/>
                    <a:p>
                      <a:pPr algn="ctr"/>
                      <a:r>
                        <a:rPr lang="en-US" sz="2400"/>
                        <a:t>5</a:t>
                      </a:r>
                    </a:p>
                  </a:txBody>
                  <a:tcPr anchor="ctr">
                    <a:solidFill>
                      <a:schemeClr val="bg1">
                        <a:lumMod val="65000"/>
                      </a:schemeClr>
                    </a:solidFill>
                  </a:tcPr>
                </a:tc>
              </a:tr>
            </a:tbl>
          </a:graphicData>
        </a:graphic>
      </p:graphicFrame>
      <p:pic>
        <p:nvPicPr>
          <p:cNvPr id="61" name="Picture 60" descr="red 5.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5708655" y="323850"/>
            <a:ext cx="592015" cy="900000"/>
          </a:xfrm>
          <a:prstGeom prst="rect">
            <a:avLst/>
          </a:prstGeom>
          <a:solidFill>
            <a:schemeClr val="bg1"/>
          </a:solidFill>
          <a:ln>
            <a:solidFill>
              <a:schemeClr val="tx1"/>
            </a:solidFill>
          </a:ln>
        </p:spPr>
      </p:pic>
      <p:sp>
        <p:nvSpPr>
          <p:cNvPr id="63" name="Up Arrow 62"/>
          <p:cNvSpPr/>
          <p:nvPr/>
        </p:nvSpPr>
        <p:spPr>
          <a:xfrm>
            <a:off x="3657600" y="1371600"/>
            <a:ext cx="463826" cy="889000"/>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2882900" y="285750"/>
            <a:ext cx="592015" cy="1496900"/>
            <a:chOff x="2641600" y="285750"/>
            <a:chExt cx="592015" cy="1496900"/>
          </a:xfrm>
        </p:grpSpPr>
        <p:pic>
          <p:nvPicPr>
            <p:cNvPr id="62" name="Picture 61" descr="red 1.pdf"/>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2641600" y="285750"/>
              <a:ext cx="592015" cy="900000"/>
            </a:xfrm>
            <a:prstGeom prst="rect">
              <a:avLst/>
            </a:prstGeom>
            <a:solidFill>
              <a:schemeClr val="bg1"/>
            </a:solidFill>
            <a:ln>
              <a:solidFill>
                <a:schemeClr val="tx1"/>
              </a:solidFill>
            </a:ln>
          </p:spPr>
        </p:pic>
        <p:pic>
          <p:nvPicPr>
            <p:cNvPr id="64" name="Picture 63" descr="red 1.pdf"/>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2641600" y="577850"/>
              <a:ext cx="592015" cy="900000"/>
            </a:xfrm>
            <a:prstGeom prst="rect">
              <a:avLst/>
            </a:prstGeom>
            <a:solidFill>
              <a:schemeClr val="bg1"/>
            </a:solidFill>
            <a:ln>
              <a:solidFill>
                <a:schemeClr val="tx1"/>
              </a:solidFill>
            </a:ln>
          </p:spPr>
        </p:pic>
        <p:pic>
          <p:nvPicPr>
            <p:cNvPr id="68" name="Picture 67" descr="red 1.pdf"/>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2641600" y="882650"/>
              <a:ext cx="592015" cy="900000"/>
            </a:xfrm>
            <a:prstGeom prst="rect">
              <a:avLst/>
            </a:prstGeom>
            <a:solidFill>
              <a:schemeClr val="bg1"/>
            </a:solidFill>
            <a:ln>
              <a:solidFill>
                <a:schemeClr val="tx1"/>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85"/>
          <p:cNvGrpSpPr/>
          <p:nvPr/>
        </p:nvGrpSpPr>
        <p:grpSpPr>
          <a:xfrm>
            <a:off x="1504950" y="984250"/>
            <a:ext cx="2865004" cy="3556100"/>
            <a:chOff x="260350" y="1530350"/>
            <a:chExt cx="2865004" cy="3556100"/>
          </a:xfrm>
        </p:grpSpPr>
        <p:pic>
          <p:nvPicPr>
            <p:cNvPr id="82" name="Picture 81" descr="red 40.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60350" y="1530350"/>
              <a:ext cx="1644650" cy="2500248"/>
            </a:xfrm>
            <a:prstGeom prst="rect">
              <a:avLst/>
            </a:prstGeom>
            <a:solidFill>
              <a:schemeClr val="bg1"/>
            </a:solidFill>
            <a:ln>
              <a:solidFill>
                <a:schemeClr val="tx1"/>
              </a:solidFill>
            </a:ln>
          </p:spPr>
        </p:pic>
        <p:pic>
          <p:nvPicPr>
            <p:cNvPr id="83" name="Picture 82" descr="red 100.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857250" y="2063750"/>
              <a:ext cx="1644650" cy="2500248"/>
            </a:xfrm>
            <a:prstGeom prst="rect">
              <a:avLst/>
            </a:prstGeom>
            <a:solidFill>
              <a:schemeClr val="bg1"/>
            </a:solidFill>
            <a:ln>
              <a:solidFill>
                <a:schemeClr val="tx1"/>
              </a:solidFill>
            </a:ln>
          </p:spPr>
        </p:pic>
        <p:pic>
          <p:nvPicPr>
            <p:cNvPr id="85" name="Picture 84" descr="red inf.pdf"/>
            <p:cNvPicPr>
              <a:picLocks noChangeAspect="1"/>
            </p:cNvPicPr>
            <p:nvPr/>
          </p:nvPicPr>
          <mc:AlternateContent>
            <mc:Choice xmlns:ma="http://schemas.microsoft.com/office/mac/drawingml/2008/main" Requires="ma">
              <p:blipFill>
                <a:blip r:embed="rId6"/>
                <a:stretch>
                  <a:fillRect/>
                </a:stretch>
              </p:blipFill>
            </mc:Choice>
            <mc:Fallback>
              <p:blipFill>
                <a:blip r:embed="rId7"/>
                <a:stretch>
                  <a:fillRect/>
                </a:stretch>
              </p:blipFill>
            </mc:Fallback>
          </mc:AlternateContent>
          <p:spPr>
            <a:xfrm>
              <a:off x="1479551" y="2584450"/>
              <a:ext cx="1645803" cy="2502000"/>
            </a:xfrm>
            <a:prstGeom prst="rect">
              <a:avLst/>
            </a:prstGeom>
            <a:solidFill>
              <a:schemeClr val="bg1"/>
            </a:solidFill>
            <a:ln>
              <a:solidFill>
                <a:schemeClr val="tx1"/>
              </a:solidFill>
            </a:ln>
          </p:spPr>
        </p:pic>
      </p:grpSp>
      <p:sp>
        <p:nvSpPr>
          <p:cNvPr id="57" name="TextBox 56"/>
          <p:cNvSpPr txBox="1"/>
          <p:nvPr/>
        </p:nvSpPr>
        <p:spPr>
          <a:xfrm>
            <a:off x="152400" y="5003800"/>
            <a:ext cx="8991600" cy="1754327"/>
          </a:xfrm>
          <a:prstGeom prst="rect">
            <a:avLst/>
          </a:prstGeom>
          <a:noFill/>
        </p:spPr>
        <p:txBody>
          <a:bodyPr wrap="square" rtlCol="0">
            <a:spAutoFit/>
          </a:bodyPr>
          <a:lstStyle/>
          <a:p>
            <a:pPr algn="ctr"/>
            <a:r>
              <a:rPr lang="en-US" sz="5400">
                <a:latin typeface="Gill Sans"/>
                <a:cs typeface="Gill Sans"/>
              </a:rPr>
              <a:t>“Too big to estimate… let’s break it into smaller pieces”</a:t>
            </a:r>
          </a:p>
        </p:txBody>
      </p:sp>
      <p:pic>
        <p:nvPicPr>
          <p:cNvPr id="58" name="Picture 57"/>
          <p:cNvPicPr>
            <a:picLocks noChangeAspect="1"/>
          </p:cNvPicPr>
          <p:nvPr/>
        </p:nvPicPr>
        <p:blipFill>
          <a:blip r:embed="rId8"/>
          <a:stretch>
            <a:fillRect/>
          </a:stretch>
        </p:blipFill>
        <p:spPr>
          <a:xfrm>
            <a:off x="4692830" y="1257751"/>
            <a:ext cx="2882540" cy="3606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7" name="Picture 86" descr="red q.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368550" y="869950"/>
            <a:ext cx="2197100" cy="3340100"/>
          </a:xfrm>
          <a:prstGeom prst="rect">
            <a:avLst/>
          </a:prstGeom>
          <a:solidFill>
            <a:schemeClr val="bg1"/>
          </a:solidFill>
          <a:ln>
            <a:solidFill>
              <a:schemeClr val="tx1"/>
            </a:solidFill>
          </a:ln>
        </p:spPr>
      </p:pic>
      <p:sp>
        <p:nvSpPr>
          <p:cNvPr id="30" name="TextBox 29"/>
          <p:cNvSpPr txBox="1"/>
          <p:nvPr/>
        </p:nvSpPr>
        <p:spPr>
          <a:xfrm>
            <a:off x="152400" y="5003800"/>
            <a:ext cx="8991600" cy="1754327"/>
          </a:xfrm>
          <a:prstGeom prst="rect">
            <a:avLst/>
          </a:prstGeom>
          <a:noFill/>
        </p:spPr>
        <p:txBody>
          <a:bodyPr wrap="square" rtlCol="0">
            <a:spAutoFit/>
          </a:bodyPr>
          <a:lstStyle/>
          <a:p>
            <a:pPr algn="ctr"/>
            <a:r>
              <a:rPr lang="en-US" sz="5400">
                <a:latin typeface="Gill Sans"/>
                <a:cs typeface="Gill Sans"/>
              </a:rPr>
              <a:t>“I don’t understand it well enough to estimate it”</a:t>
            </a:r>
          </a:p>
        </p:txBody>
      </p:sp>
      <p:pic>
        <p:nvPicPr>
          <p:cNvPr id="35" name="Picture 34"/>
          <p:cNvPicPr>
            <a:picLocks noChangeAspect="1"/>
          </p:cNvPicPr>
          <p:nvPr/>
        </p:nvPicPr>
        <p:blipFill>
          <a:blip r:embed="rId4"/>
          <a:stretch>
            <a:fillRect/>
          </a:stretch>
        </p:blipFill>
        <p:spPr>
          <a:xfrm>
            <a:off x="4692830" y="1257751"/>
            <a:ext cx="2882540" cy="3606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a:off x="4857750" y="5035535"/>
            <a:ext cx="4286250" cy="2406665"/>
          </a:xfrm>
          <a:prstGeom prst="rect">
            <a:avLst/>
          </a:prstGeom>
        </p:spPr>
      </p:pic>
      <p:sp>
        <p:nvSpPr>
          <p:cNvPr id="53" name="TextBox 52"/>
          <p:cNvSpPr txBox="1"/>
          <p:nvPr/>
        </p:nvSpPr>
        <p:spPr>
          <a:xfrm>
            <a:off x="0" y="12700"/>
            <a:ext cx="9144000" cy="6740308"/>
          </a:xfrm>
          <a:prstGeom prst="rect">
            <a:avLst/>
          </a:prstGeom>
          <a:noFill/>
        </p:spPr>
        <p:txBody>
          <a:bodyPr wrap="square" rtlCol="0">
            <a:spAutoFit/>
          </a:bodyPr>
          <a:lstStyle/>
          <a:p>
            <a:pPr marL="355600" indent="-355600">
              <a:buFont typeface="Arial"/>
              <a:buChar char="•"/>
            </a:pPr>
            <a:r>
              <a:rPr lang="en-US" sz="3600">
                <a:latin typeface="Gill Sans"/>
                <a:cs typeface="Gill Sans"/>
              </a:rPr>
              <a:t>The whole team estimates</a:t>
            </a:r>
          </a:p>
          <a:p>
            <a:pPr marL="355600" indent="-355600">
              <a:buFont typeface="Arial"/>
              <a:buChar char="•"/>
            </a:pPr>
            <a:r>
              <a:rPr lang="en-US" sz="3600">
                <a:latin typeface="Gill Sans"/>
                <a:cs typeface="Gill Sans"/>
              </a:rPr>
              <a:t>If actual team is not yet selected, then get a typical team to do it, and be sensible: add extra buffer to the final plan</a:t>
            </a:r>
          </a:p>
          <a:p>
            <a:pPr marL="355600" indent="-355600">
              <a:buFont typeface="Arial"/>
              <a:buChar char="•"/>
            </a:pPr>
            <a:r>
              <a:rPr lang="en-US" sz="3600">
                <a:latin typeface="Gill Sans"/>
                <a:cs typeface="Gill Sans"/>
              </a:rPr>
              <a:t>Everyone estimates overall size of the item (not just their part of the work)</a:t>
            </a:r>
          </a:p>
          <a:p>
            <a:pPr marL="355600" indent="-355600">
              <a:buFont typeface="Arial"/>
              <a:buChar char="•"/>
            </a:pPr>
            <a:r>
              <a:rPr lang="en-US" sz="3600">
                <a:latin typeface="Gill Sans"/>
                <a:cs typeface="Gill Sans"/>
              </a:rPr>
              <a:t>Size = effort, complexity, uncertainty</a:t>
            </a:r>
          </a:p>
          <a:p>
            <a:pPr marL="355600" indent="-355600">
              <a:buFont typeface="Arial"/>
              <a:buChar char="•"/>
            </a:pPr>
            <a:r>
              <a:rPr lang="en-US" sz="3600">
                <a:latin typeface="Gill Sans"/>
                <a:cs typeface="Gill Sans"/>
              </a:rPr>
              <a:t>ScrumMaster facilitates (and joins in the estimation if they will be doing work too)</a:t>
            </a:r>
          </a:p>
          <a:p>
            <a:pPr marL="355600" indent="-355600">
              <a:buFont typeface="Arial"/>
              <a:buChar char="•"/>
            </a:pPr>
            <a:r>
              <a:rPr lang="en-US" sz="3600">
                <a:latin typeface="Gill Sans"/>
                <a:cs typeface="Gill Sans"/>
              </a:rPr>
              <a:t>Product Owner should                               be available to clarify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allAtOnce"/>
    </p:bld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Slide 2</a:t>
            </a:r>
          </a:p>
        </p:txBody>
      </p:sp>
      <p:pic>
        <p:nvPicPr>
          <p:cNvPr id="12" name="Picture 11"/>
          <p:cNvPicPr>
            <a:picLocks noChangeAspect="1"/>
          </p:cNvPicPr>
          <p:nvPr/>
        </p:nvPicPr>
        <p:blipFill>
          <a:blip r:embed="rId2"/>
          <a:stretch>
            <a:fillRect/>
          </a:stretch>
        </p:blipFill>
        <p:spPr>
          <a:xfrm>
            <a:off x="3448050" y="1727200"/>
            <a:ext cx="5473700" cy="3073400"/>
          </a:xfrm>
          <a:prstGeom prst="rect">
            <a:avLst/>
          </a:prstGeom>
        </p:spPr>
      </p:pic>
      <p:grpSp>
        <p:nvGrpSpPr>
          <p:cNvPr id="2" name="Group 166"/>
          <p:cNvGrpSpPr/>
          <p:nvPr/>
        </p:nvGrpSpPr>
        <p:grpSpPr>
          <a:xfrm>
            <a:off x="4092852" y="3759199"/>
            <a:ext cx="4079598" cy="793751"/>
            <a:chOff x="4092852" y="3759199"/>
            <a:chExt cx="4079598" cy="793751"/>
          </a:xfrm>
        </p:grpSpPr>
        <p:grpSp>
          <p:nvGrpSpPr>
            <p:cNvPr id="3" name="Group 18"/>
            <p:cNvGrpSpPr/>
            <p:nvPr/>
          </p:nvGrpSpPr>
          <p:grpSpPr>
            <a:xfrm>
              <a:off x="4092852" y="3771899"/>
              <a:ext cx="612498" cy="742951"/>
              <a:chOff x="580772" y="4051301"/>
              <a:chExt cx="759078" cy="920750"/>
            </a:xfrm>
          </p:grpSpPr>
          <p:pic>
            <p:nvPicPr>
              <p:cNvPr id="18" name="Picture 1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16" name="Picture 1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13" name="Picture 1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14" name="Picture 1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4" name="Group 19"/>
            <p:cNvGrpSpPr/>
            <p:nvPr/>
          </p:nvGrpSpPr>
          <p:grpSpPr>
            <a:xfrm>
              <a:off x="5261252" y="3809999"/>
              <a:ext cx="612498" cy="742951"/>
              <a:chOff x="580772" y="4051301"/>
              <a:chExt cx="759078" cy="920750"/>
            </a:xfrm>
          </p:grpSpPr>
          <p:pic>
            <p:nvPicPr>
              <p:cNvPr id="21" name="Picture 2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2" name="Picture 2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3" name="Picture 2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4" name="Picture 2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5" name="Group 24"/>
            <p:cNvGrpSpPr/>
            <p:nvPr/>
          </p:nvGrpSpPr>
          <p:grpSpPr>
            <a:xfrm>
              <a:off x="6404252" y="3759199"/>
              <a:ext cx="612498" cy="742951"/>
              <a:chOff x="580772" y="4051301"/>
              <a:chExt cx="759078" cy="920750"/>
            </a:xfrm>
          </p:grpSpPr>
          <p:pic>
            <p:nvPicPr>
              <p:cNvPr id="26" name="Picture 25"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27" name="Picture 26"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28" name="Picture 27"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29" name="Picture 28"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nvGrpSpPr>
            <p:cNvPr id="6" name="Group 29"/>
            <p:cNvGrpSpPr/>
            <p:nvPr/>
          </p:nvGrpSpPr>
          <p:grpSpPr>
            <a:xfrm>
              <a:off x="7559952" y="3797299"/>
              <a:ext cx="612498" cy="742951"/>
              <a:chOff x="580772" y="4051301"/>
              <a:chExt cx="759078" cy="920750"/>
            </a:xfrm>
          </p:grpSpPr>
          <p:pic>
            <p:nvPicPr>
              <p:cNvPr id="31" name="Picture 30"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0400000">
                <a:off x="580772" y="4051301"/>
                <a:ext cx="530478" cy="806450"/>
              </a:xfrm>
              <a:prstGeom prst="rect">
                <a:avLst/>
              </a:prstGeom>
              <a:solidFill>
                <a:schemeClr val="bg1"/>
              </a:solidFill>
              <a:ln>
                <a:solidFill>
                  <a:schemeClr val="tx1"/>
                </a:solidFill>
              </a:ln>
            </p:spPr>
          </p:pic>
          <p:pic>
            <p:nvPicPr>
              <p:cNvPr id="32" name="Picture 31"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21000000">
                <a:off x="656972" y="4076700"/>
                <a:ext cx="530478" cy="806450"/>
              </a:xfrm>
              <a:prstGeom prst="rect">
                <a:avLst/>
              </a:prstGeom>
              <a:solidFill>
                <a:schemeClr val="bg1"/>
              </a:solidFill>
              <a:ln>
                <a:solidFill>
                  <a:schemeClr val="tx1"/>
                </a:solidFill>
              </a:ln>
            </p:spPr>
          </p:pic>
          <p:pic>
            <p:nvPicPr>
              <p:cNvPr id="33" name="Picture 32"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33172" y="4127501"/>
                <a:ext cx="530478" cy="806450"/>
              </a:xfrm>
              <a:prstGeom prst="rect">
                <a:avLst/>
              </a:prstGeom>
              <a:solidFill>
                <a:schemeClr val="bg1"/>
              </a:solidFill>
              <a:ln>
                <a:solidFill>
                  <a:schemeClr val="tx1"/>
                </a:solidFill>
              </a:ln>
            </p:spPr>
          </p:pic>
          <p:pic>
            <p:nvPicPr>
              <p:cNvPr id="34" name="Picture 33" descr="card back.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rot="600000">
                <a:off x="809372" y="4165601"/>
                <a:ext cx="530478" cy="806450"/>
              </a:xfrm>
              <a:prstGeom prst="rect">
                <a:avLst/>
              </a:prstGeom>
              <a:solidFill>
                <a:schemeClr val="bg1"/>
              </a:solidFill>
              <a:ln>
                <a:solidFill>
                  <a:schemeClr val="tx1"/>
                </a:solidFill>
              </a:ln>
            </p:spPr>
          </p:pic>
        </p:grpSp>
      </p:grpSp>
      <p:cxnSp>
        <p:nvCxnSpPr>
          <p:cNvPr id="136" name="Straight Connector 135"/>
          <p:cNvCxnSpPr/>
          <p:nvPr/>
        </p:nvCxnSpPr>
        <p:spPr>
          <a:xfrm flipV="1">
            <a:off x="121558" y="6294441"/>
            <a:ext cx="2384873" cy="2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 name="Group 110"/>
          <p:cNvGrpSpPr/>
          <p:nvPr/>
        </p:nvGrpSpPr>
        <p:grpSpPr>
          <a:xfrm>
            <a:off x="56770" y="5858701"/>
            <a:ext cx="2721849" cy="573568"/>
            <a:chOff x="3257550" y="4041393"/>
            <a:chExt cx="1593849" cy="189442"/>
          </a:xfrm>
        </p:grpSpPr>
        <p:sp>
          <p:nvSpPr>
            <p:cNvPr id="141" name="Rectangle 140"/>
            <p:cNvSpPr/>
            <p:nvPr/>
          </p:nvSpPr>
          <p:spPr>
            <a:xfrm>
              <a:off x="3505209" y="4115476"/>
              <a:ext cx="1260466"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Chord 141"/>
            <p:cNvSpPr/>
            <p:nvPr/>
          </p:nvSpPr>
          <p:spPr>
            <a:xfrm>
              <a:off x="3434449"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Chord 142"/>
            <p:cNvSpPr/>
            <p:nvPr/>
          </p:nvSpPr>
          <p:spPr>
            <a:xfrm flipV="1">
              <a:off x="3324773" y="4085845"/>
              <a:ext cx="106139" cy="127002"/>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Chord 143"/>
            <p:cNvSpPr/>
            <p:nvPr/>
          </p:nvSpPr>
          <p:spPr>
            <a:xfrm>
              <a:off x="3257550" y="4100660"/>
              <a:ext cx="67223" cy="80436"/>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3388462" y="4086901"/>
              <a:ext cx="838485" cy="592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3292939" y="4144052"/>
              <a:ext cx="838485" cy="38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3523783" y="4086901"/>
              <a:ext cx="838485" cy="112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Chord 147"/>
            <p:cNvSpPr/>
            <p:nvPr/>
          </p:nvSpPr>
          <p:spPr>
            <a:xfrm>
              <a:off x="4695731" y="4041393"/>
              <a:ext cx="155668" cy="186267"/>
            </a:xfrm>
            <a:prstGeom prst="chord">
              <a:avLst>
                <a:gd name="adj1" fmla="val 159328"/>
                <a:gd name="adj2" fmla="val 1057114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3587465" y="4086902"/>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3584812" y="4090077"/>
              <a:ext cx="838485" cy="5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Chord 150"/>
            <p:cNvSpPr/>
            <p:nvPr/>
          </p:nvSpPr>
          <p:spPr>
            <a:xfrm>
              <a:off x="3431796" y="4044568"/>
              <a:ext cx="155668" cy="18626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Chord 151"/>
            <p:cNvSpPr/>
            <p:nvPr/>
          </p:nvSpPr>
          <p:spPr>
            <a:xfrm flipV="1">
              <a:off x="3327426" y="4082670"/>
              <a:ext cx="106139" cy="127002"/>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Chord 152"/>
            <p:cNvSpPr/>
            <p:nvPr/>
          </p:nvSpPr>
          <p:spPr>
            <a:xfrm>
              <a:off x="3260203" y="4103835"/>
              <a:ext cx="67223" cy="80436"/>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3436219" y="4102776"/>
              <a:ext cx="69873" cy="47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3487519" y="4099601"/>
              <a:ext cx="95524" cy="50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3330967" y="413452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3381382" y="4137701"/>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3352194" y="4128176"/>
              <a:ext cx="45988" cy="228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8" name="Straight Connector 137"/>
          <p:cNvCxnSpPr/>
          <p:nvPr/>
        </p:nvCxnSpPr>
        <p:spPr>
          <a:xfrm flipV="1">
            <a:off x="496411" y="6426200"/>
            <a:ext cx="2507139" cy="11251"/>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V="1">
            <a:off x="254330" y="5978361"/>
            <a:ext cx="354963" cy="549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5" name="Chord 134"/>
          <p:cNvSpPr/>
          <p:nvPr/>
        </p:nvSpPr>
        <p:spPr>
          <a:xfrm>
            <a:off x="2881658" y="5849242"/>
            <a:ext cx="265837" cy="576957"/>
          </a:xfrm>
          <a:prstGeom prst="chord">
            <a:avLst>
              <a:gd name="adj1" fmla="val 159328"/>
              <a:gd name="adj2" fmla="val 1057114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3" name="Table 132"/>
          <p:cNvGraphicFramePr>
            <a:graphicFrameLocks noGrp="1"/>
          </p:cNvGraphicFramePr>
          <p:nvPr/>
        </p:nvGraphicFramePr>
        <p:xfrm>
          <a:off x="618086" y="388467"/>
          <a:ext cx="2531513" cy="5758332"/>
        </p:xfrm>
        <a:graphic>
          <a:graphicData uri="http://schemas.openxmlformats.org/drawingml/2006/table">
            <a:tbl>
              <a:tblPr>
                <a:tableStyleId>{5C22544A-7EE6-4342-B048-85BDC9FD1C3A}</a:tableStyleId>
              </a:tblPr>
              <a:tblGrid>
                <a:gridCol w="1653881"/>
                <a:gridCol w="877632"/>
              </a:tblGrid>
              <a:tr h="959722">
                <a:tc>
                  <a:txBody>
                    <a:bodyPr/>
                    <a:lstStyle/>
                    <a:p>
                      <a:pPr algn="ctr"/>
                      <a:r>
                        <a:rPr lang="en-US" sz="3200">
                          <a:latin typeface="Gill Sans"/>
                          <a:cs typeface="Gill Sans"/>
                        </a:rPr>
                        <a:t>Feature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algn="ctr"/>
                      <a:r>
                        <a:rPr lang="en-US" sz="3200">
                          <a:latin typeface="Gill Sans"/>
                          <a:cs typeface="Gill Sans"/>
                        </a:rPr>
                        <a:t>Size</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1</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algn="ctr"/>
                      <a:r>
                        <a:rPr lang="en-US" sz="2800">
                          <a:latin typeface="Gill Sans"/>
                          <a:cs typeface="Gill Sans"/>
                        </a:rPr>
                        <a:t>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2</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a:latin typeface="Gill Sans"/>
                          <a:cs typeface="Gill Sans"/>
                        </a:rPr>
                        <a:t>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3</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4</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5</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6</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7</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8</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algn="ctr"/>
                      <a:r>
                        <a:rPr lang="en-US" sz="1800">
                          <a:latin typeface="Gill Sans"/>
                          <a:cs typeface="Gill Sans"/>
                        </a:rPr>
                        <a:t>Feature 9</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sz="2800"/>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r h="4798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a:latin typeface="Gill Sans"/>
                          <a:cs typeface="Gill Sans"/>
                        </a:rPr>
                        <a:t>Feature 10</a:t>
                      </a:r>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c>
                  <a:txBody>
                    <a:bodyPr/>
                    <a:lstStyle/>
                    <a:p>
                      <a:endParaRPr lang="en-US"/>
                    </a:p>
                  </a:txBody>
                  <a:tcPr marL="0" marR="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solidFill>
                      <a:schemeClr val="bg1"/>
                    </a:solidFill>
                  </a:tcPr>
                </a:tc>
              </a:tr>
            </a:tbl>
          </a:graphicData>
        </a:graphic>
      </p:graphicFrame>
      <p:sp>
        <p:nvSpPr>
          <p:cNvPr id="161" name="Freeform 160"/>
          <p:cNvSpPr/>
          <p:nvPr/>
        </p:nvSpPr>
        <p:spPr>
          <a:xfrm>
            <a:off x="2733675" y="6153149"/>
            <a:ext cx="354935" cy="269875"/>
          </a:xfrm>
          <a:custGeom>
            <a:avLst/>
            <a:gdLst>
              <a:gd name="connsiteX0" fmla="*/ 66675 w 354935"/>
              <a:gd name="connsiteY0" fmla="*/ 3175 h 273050"/>
              <a:gd name="connsiteX1" fmla="*/ 288925 w 354935"/>
              <a:gd name="connsiteY1" fmla="*/ 0 h 273050"/>
              <a:gd name="connsiteX2" fmla="*/ 263525 w 354935"/>
              <a:gd name="connsiteY2" fmla="*/ 273050 h 273050"/>
              <a:gd name="connsiteX3" fmla="*/ 0 w 354935"/>
              <a:gd name="connsiteY3" fmla="*/ 244475 h 273050"/>
            </a:gdLst>
            <a:ahLst/>
            <a:cxnLst>
              <a:cxn ang="0">
                <a:pos x="connsiteX0" y="connsiteY0"/>
              </a:cxn>
              <a:cxn ang="0">
                <a:pos x="connsiteX1" y="connsiteY1"/>
              </a:cxn>
              <a:cxn ang="0">
                <a:pos x="connsiteX2" y="connsiteY2"/>
              </a:cxn>
              <a:cxn ang="0">
                <a:pos x="connsiteX3" y="connsiteY3"/>
              </a:cxn>
            </a:cxnLst>
            <a:rect l="l" t="t" r="r" b="b"/>
            <a:pathLst>
              <a:path w="354935" h="273050">
                <a:moveTo>
                  <a:pt x="66675" y="3175"/>
                </a:moveTo>
                <a:lnTo>
                  <a:pt x="288925" y="0"/>
                </a:lnTo>
                <a:cubicBezTo>
                  <a:pt x="281509" y="91108"/>
                  <a:pt x="354935" y="273050"/>
                  <a:pt x="263525" y="273050"/>
                </a:cubicBezTo>
                <a:lnTo>
                  <a:pt x="0" y="244475"/>
                </a:lnTo>
              </a:path>
            </a:pathLst>
          </a:cu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3" name="Rectangle 162"/>
          <p:cNvSpPr/>
          <p:nvPr/>
        </p:nvSpPr>
        <p:spPr>
          <a:xfrm>
            <a:off x="2854325" y="6156325"/>
            <a:ext cx="50800" cy="11747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Donut 167"/>
          <p:cNvSpPr/>
          <p:nvPr/>
        </p:nvSpPr>
        <p:spPr>
          <a:xfrm>
            <a:off x="444500" y="1346200"/>
            <a:ext cx="2933700" cy="990600"/>
          </a:xfrm>
          <a:prstGeom prst="donut">
            <a:avLst>
              <a:gd name="adj" fmla="val 6569"/>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9" name="Donut 168"/>
          <p:cNvSpPr/>
          <p:nvPr/>
        </p:nvSpPr>
        <p:spPr>
          <a:xfrm>
            <a:off x="457200" y="2286000"/>
            <a:ext cx="2933700" cy="558800"/>
          </a:xfrm>
          <a:prstGeom prst="donut">
            <a:avLst>
              <a:gd name="adj" fmla="val 12388"/>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69" grpId="0" animBg="1"/>
    </p:bld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r>
              <a:rPr lang="en-US" sz="4000">
                <a:ea typeface="ＭＳ Ｐゴシック" pitchFamily="-110" charset="-128"/>
              </a:rPr>
              <a:t>Estimating Release Date and Budget</a:t>
            </a:r>
          </a:p>
        </p:txBody>
      </p:sp>
      <p:sp>
        <p:nvSpPr>
          <p:cNvPr id="1674243" name="Rectangle 3"/>
          <p:cNvSpPr>
            <a:spLocks noGrp="1" noChangeArrowheads="1"/>
          </p:cNvSpPr>
          <p:nvPr>
            <p:ph idx="1"/>
          </p:nvPr>
        </p:nvSpPr>
        <p:spPr>
          <a:xfrm>
            <a:off x="457200" y="1447800"/>
            <a:ext cx="8318500" cy="5257800"/>
          </a:xfrm>
        </p:spPr>
        <p:txBody>
          <a:bodyPr/>
          <a:lstStyle/>
          <a:p>
            <a:pPr marL="355600" indent="-355600">
              <a:lnSpc>
                <a:spcPct val="90000"/>
              </a:lnSpc>
            </a:pPr>
            <a:r>
              <a:rPr lang="en-US" sz="2800">
                <a:ea typeface="ＭＳ Ｐゴシック" pitchFamily="-110" charset="-128"/>
              </a:rPr>
              <a:t>The team has completed high-level relative estimation using Planning Poker</a:t>
            </a:r>
          </a:p>
          <a:p>
            <a:pPr marL="355600" indent="-355600">
              <a:lnSpc>
                <a:spcPct val="90000"/>
              </a:lnSpc>
            </a:pPr>
            <a:r>
              <a:rPr lang="en-US" sz="2800">
                <a:ea typeface="ＭＳ Ｐゴシック" pitchFamily="-110" charset="-128"/>
              </a:rPr>
              <a:t>The team has estimated their velocity using past history, or by doing a Sprint Planning Meeting</a:t>
            </a:r>
          </a:p>
          <a:p>
            <a:pPr marL="355600" indent="-355600">
              <a:lnSpc>
                <a:spcPct val="90000"/>
              </a:lnSpc>
            </a:pPr>
            <a:r>
              <a:rPr lang="en-US" sz="2800">
                <a:ea typeface="ＭＳ Ｐゴシック" pitchFamily="-110" charset="-128"/>
              </a:rPr>
              <a:t>Using this data, estimate the release date and budget for EasyLeave 1.0</a:t>
            </a:r>
          </a:p>
          <a:p>
            <a:pPr marL="355600" indent="-355600">
              <a:lnSpc>
                <a:spcPct val="90000"/>
              </a:lnSpc>
            </a:pPr>
            <a:r>
              <a:rPr lang="en-US" sz="2800">
                <a:ea typeface="ＭＳ Ｐゴシック" pitchFamily="-110" charset="-128"/>
              </a:rPr>
              <a:t>Don’t forget to include:</a:t>
            </a:r>
          </a:p>
          <a:p>
            <a:pPr marL="1009650" lvl="1" indent="-379413">
              <a:lnSpc>
                <a:spcPct val="90000"/>
              </a:lnSpc>
            </a:pPr>
            <a:r>
              <a:rPr lang="en-US" sz="2400">
                <a:ea typeface="ＭＳ Ｐゴシック" pitchFamily="-110" charset="-128"/>
              </a:rPr>
              <a:t>Uncertainty Buffer (15% minimum recommended)</a:t>
            </a:r>
          </a:p>
          <a:p>
            <a:pPr marL="1009650" lvl="1" indent="-379413">
              <a:lnSpc>
                <a:spcPct val="90000"/>
              </a:lnSpc>
            </a:pPr>
            <a:r>
              <a:rPr lang="en-US" sz="2400">
                <a:ea typeface="ＭＳ Ｐゴシック" pitchFamily="-110" charset="-128"/>
              </a:rPr>
              <a:t>“Polishing” Buffer (for improvement &amp; rework, 10% minimum recommended)</a:t>
            </a:r>
          </a:p>
          <a:p>
            <a:pPr marL="1009650" lvl="1" indent="-379413">
              <a:lnSpc>
                <a:spcPct val="90000"/>
              </a:lnSpc>
            </a:pPr>
            <a:r>
              <a:rPr lang="en-US" sz="2400">
                <a:ea typeface="ＭＳ Ｐゴシック" pitchFamily="-110" charset="-128"/>
              </a:rPr>
              <a:t>Pre-Release Sprint</a:t>
            </a:r>
            <a:r>
              <a:rPr lang="en-US" sz="1800">
                <a:ea typeface="ＭＳ Ｐゴシック" pitchFamily="-110"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74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3" grpId="0" build="p"/>
    </p:bld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431800" y="1117600"/>
            <a:ext cx="8636000" cy="4191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endParaRPr>
          </a:p>
        </p:txBody>
      </p:sp>
      <p:sp>
        <p:nvSpPr>
          <p:cNvPr id="95" name="Text Box 7"/>
          <p:cNvSpPr txBox="1">
            <a:spLocks noChangeArrowheads="1"/>
          </p:cNvSpPr>
          <p:nvPr/>
        </p:nvSpPr>
        <p:spPr bwMode="auto">
          <a:xfrm>
            <a:off x="7505700" y="2944656"/>
            <a:ext cx="1130799" cy="523220"/>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Pre-Release Sprint </a:t>
            </a:r>
          </a:p>
        </p:txBody>
      </p:sp>
      <p:sp>
        <p:nvSpPr>
          <p:cNvPr id="71" name="Circular Arrow 70"/>
          <p:cNvSpPr/>
          <p:nvPr/>
        </p:nvSpPr>
        <p:spPr>
          <a:xfrm>
            <a:off x="7697363" y="3409306"/>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nvGrpSpPr>
          <p:cNvPr id="56" name="Group 55"/>
          <p:cNvGrpSpPr/>
          <p:nvPr/>
        </p:nvGrpSpPr>
        <p:grpSpPr>
          <a:xfrm>
            <a:off x="6507437" y="1884005"/>
            <a:ext cx="2242863" cy="2685338"/>
            <a:chOff x="6507437" y="1884005"/>
            <a:chExt cx="2242863" cy="2685338"/>
          </a:xfrm>
        </p:grpSpPr>
        <p:sp>
          <p:nvSpPr>
            <p:cNvPr id="46" name="TextBox 45"/>
            <p:cNvSpPr txBox="1"/>
            <p:nvPr/>
          </p:nvSpPr>
          <p:spPr>
            <a:xfrm>
              <a:off x="6507437" y="1884005"/>
              <a:ext cx="2242863" cy="523220"/>
            </a:xfrm>
            <a:prstGeom prst="rect">
              <a:avLst/>
            </a:prstGeom>
            <a:noFill/>
          </p:spPr>
          <p:txBody>
            <a:bodyPr wrap="square" rtlCol="0">
              <a:spAutoFit/>
            </a:bodyPr>
            <a:lstStyle/>
            <a:p>
              <a:pPr algn="r"/>
              <a:r>
                <a:rPr lang="en-US" sz="2800">
                  <a:solidFill>
                    <a:schemeClr val="bg1"/>
                  </a:solidFill>
                  <a:latin typeface="Gill Sans"/>
                  <a:cs typeface="Gill Sans"/>
                </a:rPr>
                <a:t>Release Date</a:t>
              </a:r>
            </a:p>
          </p:txBody>
        </p:sp>
        <p:sp>
          <p:nvSpPr>
            <p:cNvPr id="54" name="Rectangle 53"/>
            <p:cNvSpPr/>
            <p:nvPr/>
          </p:nvSpPr>
          <p:spPr>
            <a:xfrm>
              <a:off x="8605516" y="2373451"/>
              <a:ext cx="37601" cy="2195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Gill Sans"/>
              </a:endParaRPr>
            </a:p>
          </p:txBody>
        </p:sp>
      </p:grpSp>
      <p:grpSp>
        <p:nvGrpSpPr>
          <p:cNvPr id="58" name="Group 57"/>
          <p:cNvGrpSpPr/>
          <p:nvPr/>
        </p:nvGrpSpPr>
        <p:grpSpPr>
          <a:xfrm>
            <a:off x="139700" y="3160555"/>
            <a:ext cx="7659978" cy="1652745"/>
            <a:chOff x="139700" y="3160555"/>
            <a:chExt cx="7659978" cy="1652745"/>
          </a:xfrm>
        </p:grpSpPr>
        <p:sp>
          <p:nvSpPr>
            <p:cNvPr id="92" name="Text Box 7"/>
            <p:cNvSpPr txBox="1">
              <a:spLocks noChangeArrowheads="1"/>
            </p:cNvSpPr>
            <p:nvPr/>
          </p:nvSpPr>
          <p:spPr bwMode="auto">
            <a:xfrm>
              <a:off x="6930916" y="3162402"/>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 </a:t>
              </a:r>
            </a:p>
          </p:txBody>
        </p:sp>
        <p:sp>
          <p:nvSpPr>
            <p:cNvPr id="75" name="Circular Arrow 74"/>
            <p:cNvSpPr/>
            <p:nvPr/>
          </p:nvSpPr>
          <p:spPr>
            <a:xfrm>
              <a:off x="6988256" y="3411151"/>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Text Box 7"/>
            <p:cNvSpPr txBox="1">
              <a:spLocks noChangeArrowheads="1"/>
            </p:cNvSpPr>
            <p:nvPr/>
          </p:nvSpPr>
          <p:spPr bwMode="auto">
            <a:xfrm>
              <a:off x="546101" y="3160555"/>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 </a:t>
              </a:r>
            </a:p>
          </p:txBody>
        </p:sp>
        <p:sp>
          <p:nvSpPr>
            <p:cNvPr id="67" name="Text Box 7"/>
            <p:cNvSpPr txBox="1">
              <a:spLocks noChangeArrowheads="1"/>
            </p:cNvSpPr>
            <p:nvPr/>
          </p:nvSpPr>
          <p:spPr bwMode="auto">
            <a:xfrm>
              <a:off x="1255208" y="3162402"/>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a:t>
              </a:r>
            </a:p>
          </p:txBody>
        </p:sp>
        <p:sp>
          <p:nvSpPr>
            <p:cNvPr id="70" name="Text Box 7"/>
            <p:cNvSpPr txBox="1">
              <a:spLocks noChangeArrowheads="1"/>
            </p:cNvSpPr>
            <p:nvPr/>
          </p:nvSpPr>
          <p:spPr bwMode="auto">
            <a:xfrm>
              <a:off x="1965028" y="3160556"/>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a:t>
              </a:r>
            </a:p>
          </p:txBody>
        </p:sp>
        <p:sp>
          <p:nvSpPr>
            <p:cNvPr id="74" name="Text Box 7"/>
            <p:cNvSpPr txBox="1">
              <a:spLocks noChangeArrowheads="1"/>
            </p:cNvSpPr>
            <p:nvPr/>
          </p:nvSpPr>
          <p:spPr bwMode="auto">
            <a:xfrm>
              <a:off x="2674136" y="3162402"/>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a:t>
              </a:r>
            </a:p>
          </p:txBody>
        </p:sp>
        <p:sp>
          <p:nvSpPr>
            <p:cNvPr id="77" name="Text Box 7"/>
            <p:cNvSpPr txBox="1">
              <a:spLocks noChangeArrowheads="1"/>
            </p:cNvSpPr>
            <p:nvPr/>
          </p:nvSpPr>
          <p:spPr bwMode="auto">
            <a:xfrm>
              <a:off x="3383956" y="3160556"/>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a:t>
              </a:r>
            </a:p>
          </p:txBody>
        </p:sp>
        <p:sp>
          <p:nvSpPr>
            <p:cNvPr id="80" name="Text Box 7"/>
            <p:cNvSpPr txBox="1">
              <a:spLocks noChangeArrowheads="1"/>
            </p:cNvSpPr>
            <p:nvPr/>
          </p:nvSpPr>
          <p:spPr bwMode="auto">
            <a:xfrm>
              <a:off x="4093063" y="3162402"/>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a:t>
              </a:r>
            </a:p>
          </p:txBody>
        </p:sp>
        <p:sp>
          <p:nvSpPr>
            <p:cNvPr id="83" name="Text Box 7"/>
            <p:cNvSpPr txBox="1">
              <a:spLocks noChangeArrowheads="1"/>
            </p:cNvSpPr>
            <p:nvPr/>
          </p:nvSpPr>
          <p:spPr bwMode="auto">
            <a:xfrm>
              <a:off x="4802882" y="3160556"/>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a:t>
              </a:r>
            </a:p>
          </p:txBody>
        </p:sp>
        <p:sp>
          <p:nvSpPr>
            <p:cNvPr id="86" name="Text Box 7"/>
            <p:cNvSpPr txBox="1">
              <a:spLocks noChangeArrowheads="1"/>
            </p:cNvSpPr>
            <p:nvPr/>
          </p:nvSpPr>
          <p:spPr bwMode="auto">
            <a:xfrm>
              <a:off x="5511989" y="3162402"/>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a:t>
              </a:r>
            </a:p>
          </p:txBody>
        </p:sp>
        <p:sp>
          <p:nvSpPr>
            <p:cNvPr id="89" name="Text Box 7"/>
            <p:cNvSpPr txBox="1">
              <a:spLocks noChangeArrowheads="1"/>
            </p:cNvSpPr>
            <p:nvPr/>
          </p:nvSpPr>
          <p:spPr bwMode="auto">
            <a:xfrm>
              <a:off x="6221809" y="3160556"/>
              <a:ext cx="868762" cy="307777"/>
            </a:xfrm>
            <a:prstGeom prst="rect">
              <a:avLst/>
            </a:prstGeom>
            <a:noFill/>
            <a:ln w="9525">
              <a:noFill/>
              <a:miter lim="800000"/>
              <a:headEnd/>
              <a:tailEnd/>
            </a:ln>
          </p:spPr>
          <p:txBody>
            <a:bodyPr wrap="square">
              <a:prstTxWarp prst="textNoShape">
                <a:avLst/>
              </a:prstTxWarp>
              <a:spAutoFit/>
            </a:bodyPr>
            <a:lstStyle/>
            <a:p>
              <a:pPr algn="ctr"/>
              <a:r>
                <a:rPr lang="en-US" sz="1400">
                  <a:solidFill>
                    <a:schemeClr val="bg1"/>
                  </a:solidFill>
                  <a:latin typeface="Gill Sans"/>
                </a:rPr>
                <a:t>Sprint</a:t>
              </a:r>
            </a:p>
          </p:txBody>
        </p:sp>
        <p:sp>
          <p:nvSpPr>
            <p:cNvPr id="78" name="Circular Arrow 77"/>
            <p:cNvSpPr/>
            <p:nvPr/>
          </p:nvSpPr>
          <p:spPr>
            <a:xfrm>
              <a:off x="6278436" y="3409306"/>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1" name="Circular Arrow 80"/>
            <p:cNvSpPr/>
            <p:nvPr/>
          </p:nvSpPr>
          <p:spPr>
            <a:xfrm>
              <a:off x="5569328" y="3411151"/>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Circular Arrow 83"/>
            <p:cNvSpPr/>
            <p:nvPr/>
          </p:nvSpPr>
          <p:spPr>
            <a:xfrm>
              <a:off x="4859508" y="3409306"/>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7" name="Circular Arrow 86"/>
            <p:cNvSpPr/>
            <p:nvPr/>
          </p:nvSpPr>
          <p:spPr>
            <a:xfrm>
              <a:off x="4150401" y="3411151"/>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0" name="Circular Arrow 89"/>
            <p:cNvSpPr/>
            <p:nvPr/>
          </p:nvSpPr>
          <p:spPr>
            <a:xfrm>
              <a:off x="3440582" y="3409306"/>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3" name="Circular Arrow 92"/>
            <p:cNvSpPr/>
            <p:nvPr/>
          </p:nvSpPr>
          <p:spPr>
            <a:xfrm>
              <a:off x="2731474" y="3411151"/>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6" name="Circular Arrow 95"/>
            <p:cNvSpPr/>
            <p:nvPr/>
          </p:nvSpPr>
          <p:spPr>
            <a:xfrm>
              <a:off x="2021655" y="3409306"/>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9" name="Circular Arrow 98"/>
            <p:cNvSpPr/>
            <p:nvPr/>
          </p:nvSpPr>
          <p:spPr>
            <a:xfrm>
              <a:off x="1312547" y="3411151"/>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2" name="Circular Arrow 101"/>
            <p:cNvSpPr/>
            <p:nvPr/>
          </p:nvSpPr>
          <p:spPr>
            <a:xfrm>
              <a:off x="602727" y="3409306"/>
              <a:ext cx="778038" cy="778039"/>
            </a:xfrm>
            <a:prstGeom prst="circularArrow">
              <a:avLst>
                <a:gd name="adj1" fmla="val 11156"/>
                <a:gd name="adj2" fmla="val 1142319"/>
                <a:gd name="adj3" fmla="val 1881005"/>
                <a:gd name="adj4" fmla="val 5465592"/>
                <a:gd name="adj5" fmla="val 1196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p:cNvSpPr/>
            <p:nvPr/>
          </p:nvSpPr>
          <p:spPr>
            <a:xfrm>
              <a:off x="139700" y="3225800"/>
              <a:ext cx="7581900" cy="1587500"/>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pSp>
      <p:sp>
        <p:nvSpPr>
          <p:cNvPr id="44" name="Text Box 7"/>
          <p:cNvSpPr txBox="1">
            <a:spLocks noChangeArrowheads="1"/>
          </p:cNvSpPr>
          <p:nvPr/>
        </p:nvSpPr>
        <p:spPr bwMode="auto">
          <a:xfrm>
            <a:off x="7353300" y="4138456"/>
            <a:ext cx="1511799" cy="1200329"/>
          </a:xfrm>
          <a:prstGeom prst="rect">
            <a:avLst/>
          </a:prstGeom>
          <a:noFill/>
          <a:ln w="9525">
            <a:noFill/>
            <a:miter lim="800000"/>
            <a:headEnd/>
            <a:tailEnd/>
          </a:ln>
        </p:spPr>
        <p:txBody>
          <a:bodyPr wrap="square">
            <a:prstTxWarp prst="textNoShape">
              <a:avLst/>
            </a:prstTxWarp>
            <a:spAutoFit/>
          </a:bodyPr>
          <a:lstStyle/>
          <a:p>
            <a:pPr algn="ctr"/>
            <a:r>
              <a:rPr lang="en-US">
                <a:solidFill>
                  <a:schemeClr val="bg1"/>
                </a:solidFill>
                <a:latin typeface="Gill Sans"/>
              </a:rPr>
              <a:t>Final Hardening and Release Preparation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44" grpId="0"/>
    </p:bld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182880" y="1214120"/>
            <a:ext cx="8961120" cy="29464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graphicFrame>
        <p:nvGraphicFramePr>
          <p:cNvPr id="9" name="Table 8"/>
          <p:cNvGraphicFramePr>
            <a:graphicFrameLocks noGrp="1"/>
          </p:cNvGraphicFramePr>
          <p:nvPr/>
        </p:nvGraphicFramePr>
        <p:xfrm>
          <a:off x="0" y="190501"/>
          <a:ext cx="9144005" cy="6364045"/>
        </p:xfrm>
        <a:graphic>
          <a:graphicData uri="http://schemas.openxmlformats.org/drawingml/2006/table">
            <a:tbl>
              <a:tblPr/>
              <a:tblGrid>
                <a:gridCol w="386652"/>
                <a:gridCol w="4287100"/>
                <a:gridCol w="440920"/>
                <a:gridCol w="366303"/>
                <a:gridCol w="366303"/>
                <a:gridCol w="366303"/>
                <a:gridCol w="366303"/>
                <a:gridCol w="366303"/>
                <a:gridCol w="366303"/>
                <a:gridCol w="366303"/>
                <a:gridCol w="366303"/>
                <a:gridCol w="366303"/>
                <a:gridCol w="366303"/>
                <a:gridCol w="366303"/>
              </a:tblGrid>
              <a:tr h="225767">
                <a:tc>
                  <a:txBody>
                    <a:bodyPr/>
                    <a:lstStyle/>
                    <a:p>
                      <a:pPr algn="ctr" fontAlgn="ctr"/>
                      <a:r>
                        <a:rPr lang="en-US" sz="700" b="1" i="0" u="none" strike="noStrike">
                          <a:solidFill>
                            <a:schemeClr val="tx1"/>
                          </a:solidFill>
                          <a:latin typeface="Arial"/>
                          <a:cs typeface="Arial"/>
                        </a:rPr>
                        <a:t>Item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Product Backlog Item</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Initial Estimate</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1</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4</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6</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7</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8</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9</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10</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a:solidFill>
                            <a:schemeClr val="tx1"/>
                          </a:solidFill>
                          <a:latin typeface="Arial"/>
                          <a:cs typeface="Arial"/>
                        </a:rPr>
                        <a:t>Sprint 11</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1</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or Employee, I want to go to the Home Page and type my login name and password, so that I can gain access to the Dashboard Page.</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I want to submit a leave request to my manager, so I can find out whether I have permission to take one or more days of leave.</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who has other employees reporting to me, I want to receive an email to inform me that a leave request has been filed, so that I can approve or deny it in a timely manner.</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4</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I want to be able to see the unused vacation, personal, and sick leave I currently have, so that I can plan when to take leave and how much I’m entitled to.</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I want to be able to review my pending leave requests, so that I can see which requests have been approved, and which are pending review by my manager.</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6</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or Employee, I want to click the “Forgot Password” link on the home page, enter my email address, and have a new password generated and sent to me, so I can log into the system.</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1</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1</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7</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I want to be able to modify the personal details (for example, name, or manager, or date of hire) for a particular employee, so that I can keep their information up-to-date and correct any errors.</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8</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I want to have a backup of the system made nightly, so that in the event of a crash or other problem, the recent days’ worth of data can be restored.</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8</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8</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8</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9</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I want to create a new Administrator account for another person, so that they have the necessary permissions within the system.</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10</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I want to set up a new Employee account for another person, so they can use the system to manage their leave requests and approvals.</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11</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I want to be able to modify the system-wide defaults for company name, company email, and number of days of leave per year.</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12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I want to set up new Employee accounts for multiple other people at once by copying and pasting their information into a text field, so they can use the system to manage their leave requests /</a:t>
                      </a:r>
                      <a:r>
                        <a:rPr lang="en-US" sz="700" b="0" i="0" u="none" strike="noStrike" baseline="0">
                          <a:solidFill>
                            <a:schemeClr val="tx1"/>
                          </a:solidFill>
                          <a:latin typeface="Arial"/>
                          <a:cs typeface="Arial"/>
                        </a:rPr>
                        <a:t> </a:t>
                      </a:r>
                      <a:r>
                        <a:rPr lang="en-US" sz="700" b="0" i="0" u="none" strike="noStrike">
                          <a:solidFill>
                            <a:schemeClr val="tx1"/>
                          </a:solidFill>
                          <a:latin typeface="Arial"/>
                          <a:cs typeface="Arial"/>
                        </a:rPr>
                        <a:t>approvals.</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13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I want to be able to review my pending leave requests, and be able to cancel any that are no longer required, so that I can keep my request up-to-date and accurate.</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0 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14</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I want to be able to review my pending leave requests, and be able to modify any of the details that are no longer correct, so that I can keep my request up-to-date and accurate.</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2 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72">
                <a:tc>
                  <a:txBody>
                    <a:bodyPr/>
                    <a:lstStyle/>
                    <a:p>
                      <a:pPr algn="ctr" fontAlgn="ctr"/>
                      <a:r>
                        <a:rPr lang="en-US" sz="700" b="0" i="0" u="none" strike="noStrike">
                          <a:solidFill>
                            <a:schemeClr val="tx1"/>
                          </a:solidFill>
                          <a:latin typeface="Arial"/>
                          <a:cs typeface="Arial"/>
                        </a:rPr>
                        <a:t>15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who has other employees reporting to me, I want to be able to see a table that lists all the employees who report to me (as well as the employees that report to them), and for each a summary of their leave requests and days of leave remaining, so I can have a high-level overview of my departmental leave metrics.</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5 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16</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I want to be able to see all my current and past leave requests (including approved, denied, and pending) since I was hired, so I can quickly get information I need regarding one particular leave request.</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3 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72">
                <a:tc>
                  <a:txBody>
                    <a:bodyPr/>
                    <a:lstStyle/>
                    <a:p>
                      <a:pPr algn="ctr" fontAlgn="ctr"/>
                      <a:r>
                        <a:rPr lang="en-US" sz="700" b="0" i="0" u="none" strike="noStrike">
                          <a:solidFill>
                            <a:schemeClr val="tx1"/>
                          </a:solidFill>
                          <a:latin typeface="Arial"/>
                          <a:cs typeface="Arial"/>
                        </a:rPr>
                        <a:t>17</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who has other employees reporting to me, I want to be able to see all the leave requests that are currently pending my approval on a single page, and be able to approve or deny them from that page, so that I can quickly and easily take care of all my pending approvals at once.</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5 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18</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I want to be able to select a subset of employees and export their data as either a tab-delimited text file, or as an excel spreadsheet.</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13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13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13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13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13 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19</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or Employee, I want to click “Change Password” choice on the Dashboard Page, and be able to type in a new password.</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2 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25767">
                <a:tc>
                  <a:txBody>
                    <a:bodyPr/>
                    <a:lstStyle/>
                    <a:p>
                      <a:pPr algn="ctr" fontAlgn="ctr"/>
                      <a:r>
                        <a:rPr lang="en-US" sz="700" b="0" i="0" u="none" strike="noStrike">
                          <a:solidFill>
                            <a:schemeClr val="tx1"/>
                          </a:solidFill>
                          <a:latin typeface="Arial"/>
                          <a:cs typeface="Arial"/>
                        </a:rPr>
                        <a:t>20</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Administrator or Employee, I want to click “Change Username” choice on the Dashboard Page, and be able to type in a new username.</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3</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3 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72">
                <a:tc>
                  <a:txBody>
                    <a:bodyPr/>
                    <a:lstStyle/>
                    <a:p>
                      <a:pPr algn="ctr" fontAlgn="ctr"/>
                      <a:r>
                        <a:rPr lang="en-US" sz="700" b="0" i="0" u="none" strike="noStrike">
                          <a:solidFill>
                            <a:schemeClr val="tx1"/>
                          </a:solidFill>
                          <a:latin typeface="Arial"/>
                          <a:cs typeface="Arial"/>
                        </a:rPr>
                        <a:t>21</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who has other employees reporting to me, I want to receive an email reminder once a day if there are any leave requests that have been waiting for my review for more than 72 hours, so that I can approve or deny it without further delay.</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5 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3206">
                <a:tc>
                  <a:txBody>
                    <a:bodyPr/>
                    <a:lstStyle/>
                    <a:p>
                      <a:pPr algn="ctr" fontAlgn="ctr"/>
                      <a:r>
                        <a:rPr lang="en-US" sz="700" b="0" i="0" u="none" strike="noStrike">
                          <a:solidFill>
                            <a:schemeClr val="tx1"/>
                          </a:solidFill>
                          <a:latin typeface="Arial"/>
                          <a:cs typeface="Arial"/>
                        </a:rPr>
                        <a:t>22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700" b="0" i="0" u="none" strike="noStrike">
                          <a:solidFill>
                            <a:schemeClr val="tx1"/>
                          </a:solidFill>
                          <a:latin typeface="Arial"/>
                          <a:cs typeface="Arial"/>
                        </a:rPr>
                        <a:t>As an employee, I want to receive an email notification when my manager approves or denies one of my requests.</a:t>
                      </a:r>
                    </a:p>
                  </a:txBody>
                  <a:tcPr marL="36000" marR="360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latin typeface="Arial"/>
                          <a:cs typeface="Arial"/>
                        </a:rPr>
                        <a:t>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2 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3206">
                <a:tc>
                  <a:txBody>
                    <a:bodyPr/>
                    <a:lstStyle/>
                    <a:p>
                      <a:pPr algn="l" fontAlgn="ctr"/>
                      <a:endParaRPr lang="en-US" sz="700" b="0" i="0" u="none" strike="noStrike">
                        <a:solidFill>
                          <a:schemeClr val="tx1"/>
                        </a:solidFill>
                        <a:latin typeface="Arial"/>
                        <a:cs typeface="Arial"/>
                      </a:endParaRP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1" i="0" u="none" strike="noStrike">
                          <a:solidFill>
                            <a:schemeClr val="tx1"/>
                          </a:solidFill>
                          <a:latin typeface="Arial"/>
                          <a:cs typeface="Arial"/>
                        </a:rPr>
                        <a:t>Total</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1" i="0" u="none" strike="noStrike">
                          <a:solidFill>
                            <a:schemeClr val="tx1"/>
                          </a:solidFill>
                          <a:latin typeface="Arial"/>
                          <a:cs typeface="Arial"/>
                        </a:rPr>
                        <a:t>80</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1" i="0" u="none" strike="noStrike">
                          <a:solidFill>
                            <a:schemeClr val="tx1"/>
                          </a:solidFill>
                          <a:latin typeface="Arial"/>
                          <a:cs typeface="Arial"/>
                        </a:rPr>
                        <a:t>75</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1" i="0" u="none" strike="noStrike">
                          <a:solidFill>
                            <a:schemeClr val="tx1"/>
                          </a:solidFill>
                          <a:latin typeface="Arial"/>
                          <a:cs typeface="Arial"/>
                        </a:rPr>
                        <a:t>68</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1" i="0" u="none" strike="noStrike">
                          <a:solidFill>
                            <a:schemeClr val="tx1"/>
                          </a:solidFill>
                          <a:latin typeface="Arial"/>
                          <a:cs typeface="Arial"/>
                        </a:rPr>
                        <a:t>59</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1" i="0" u="none" strike="noStrike">
                          <a:solidFill>
                            <a:schemeClr val="tx1"/>
                          </a:solidFill>
                          <a:latin typeface="Arial"/>
                          <a:cs typeface="Arial"/>
                        </a:rPr>
                        <a:t>52</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0" i="0" u="none" strike="noStrike">
                          <a:solidFill>
                            <a:schemeClr val="tx1"/>
                          </a:solidFill>
                          <a:latin typeface="Arial"/>
                          <a:cs typeface="Arial"/>
                        </a:rPr>
                        <a:t> </a:t>
                      </a:r>
                    </a:p>
                  </a:txBody>
                  <a:tcPr marL="4435" marR="4435"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Rectangle 9"/>
          <p:cNvSpPr/>
          <p:nvPr/>
        </p:nvSpPr>
        <p:spPr>
          <a:xfrm>
            <a:off x="5137150" y="4508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 name="Rectangle 10"/>
          <p:cNvSpPr/>
          <p:nvPr/>
        </p:nvSpPr>
        <p:spPr>
          <a:xfrm>
            <a:off x="5137150" y="6858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2" name="Rectangle 11"/>
          <p:cNvSpPr/>
          <p:nvPr/>
        </p:nvSpPr>
        <p:spPr>
          <a:xfrm>
            <a:off x="5137150" y="9207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3" name="Rectangle 12"/>
          <p:cNvSpPr/>
          <p:nvPr/>
        </p:nvSpPr>
        <p:spPr>
          <a:xfrm>
            <a:off x="5137150" y="11557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4" name="Rectangle 13"/>
          <p:cNvSpPr/>
          <p:nvPr/>
        </p:nvSpPr>
        <p:spPr>
          <a:xfrm>
            <a:off x="5137150" y="13906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5" name="Rectangle 14"/>
          <p:cNvSpPr/>
          <p:nvPr/>
        </p:nvSpPr>
        <p:spPr>
          <a:xfrm>
            <a:off x="5137150" y="16256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6" name="Rectangle 15"/>
          <p:cNvSpPr/>
          <p:nvPr/>
        </p:nvSpPr>
        <p:spPr>
          <a:xfrm>
            <a:off x="5137150" y="19240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7" name="Rectangle 16"/>
          <p:cNvSpPr/>
          <p:nvPr/>
        </p:nvSpPr>
        <p:spPr>
          <a:xfrm>
            <a:off x="5137150" y="21971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8" name="Rectangle 17"/>
          <p:cNvSpPr/>
          <p:nvPr/>
        </p:nvSpPr>
        <p:spPr>
          <a:xfrm>
            <a:off x="5143500" y="24320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9" name="Rectangle 18"/>
          <p:cNvSpPr/>
          <p:nvPr/>
        </p:nvSpPr>
        <p:spPr>
          <a:xfrm>
            <a:off x="5130800" y="26797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0" name="Rectangle 19"/>
          <p:cNvSpPr/>
          <p:nvPr/>
        </p:nvSpPr>
        <p:spPr>
          <a:xfrm>
            <a:off x="5130800" y="29146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1" name="Rectangle 20"/>
          <p:cNvSpPr/>
          <p:nvPr/>
        </p:nvSpPr>
        <p:spPr>
          <a:xfrm>
            <a:off x="5130800" y="32131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2" name="Rectangle 21"/>
          <p:cNvSpPr/>
          <p:nvPr/>
        </p:nvSpPr>
        <p:spPr>
          <a:xfrm>
            <a:off x="5124450" y="34798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3" name="Rectangle 22"/>
          <p:cNvSpPr/>
          <p:nvPr/>
        </p:nvSpPr>
        <p:spPr>
          <a:xfrm>
            <a:off x="5124450" y="37147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6" name="Rectangle 25"/>
          <p:cNvSpPr/>
          <p:nvPr/>
        </p:nvSpPr>
        <p:spPr>
          <a:xfrm>
            <a:off x="5130800" y="50927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7" name="Rectangle 26"/>
          <p:cNvSpPr/>
          <p:nvPr/>
        </p:nvSpPr>
        <p:spPr>
          <a:xfrm>
            <a:off x="5124450" y="5346700"/>
            <a:ext cx="3175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8" name="Rectangle 27"/>
          <p:cNvSpPr/>
          <p:nvPr/>
        </p:nvSpPr>
        <p:spPr>
          <a:xfrm>
            <a:off x="5124450" y="55689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29" name="Rectangle 28"/>
          <p:cNvSpPr/>
          <p:nvPr/>
        </p:nvSpPr>
        <p:spPr>
          <a:xfrm>
            <a:off x="5124450" y="40386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0" name="Rectangle 29"/>
          <p:cNvSpPr/>
          <p:nvPr/>
        </p:nvSpPr>
        <p:spPr>
          <a:xfrm>
            <a:off x="5124450" y="441960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1" name="Rectangle 30"/>
          <p:cNvSpPr/>
          <p:nvPr/>
        </p:nvSpPr>
        <p:spPr>
          <a:xfrm>
            <a:off x="5124450" y="47942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2" name="Rectangle 31"/>
          <p:cNvSpPr/>
          <p:nvPr/>
        </p:nvSpPr>
        <p:spPr>
          <a:xfrm>
            <a:off x="5130800" y="5848350"/>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3" name="Rectangle 32"/>
          <p:cNvSpPr/>
          <p:nvPr/>
        </p:nvSpPr>
        <p:spPr>
          <a:xfrm>
            <a:off x="5124450" y="6159500"/>
            <a:ext cx="317500" cy="146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5" name="Rectangle 34"/>
          <p:cNvSpPr/>
          <p:nvPr/>
        </p:nvSpPr>
        <p:spPr>
          <a:xfrm>
            <a:off x="5124450" y="6369050"/>
            <a:ext cx="3175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39" name="Rectangle 38"/>
          <p:cNvSpPr/>
          <p:nvPr/>
        </p:nvSpPr>
        <p:spPr>
          <a:xfrm>
            <a:off x="5509692" y="4508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0" name="Rectangle 39"/>
          <p:cNvSpPr/>
          <p:nvPr/>
        </p:nvSpPr>
        <p:spPr>
          <a:xfrm>
            <a:off x="5509692" y="6857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1" name="Rectangle 40"/>
          <p:cNvSpPr/>
          <p:nvPr/>
        </p:nvSpPr>
        <p:spPr>
          <a:xfrm>
            <a:off x="5509692" y="9207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2" name="Rectangle 41"/>
          <p:cNvSpPr/>
          <p:nvPr/>
        </p:nvSpPr>
        <p:spPr>
          <a:xfrm>
            <a:off x="5509692" y="11556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3" name="Rectangle 42"/>
          <p:cNvSpPr/>
          <p:nvPr/>
        </p:nvSpPr>
        <p:spPr>
          <a:xfrm>
            <a:off x="5509692" y="13906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4" name="Rectangle 43"/>
          <p:cNvSpPr/>
          <p:nvPr/>
        </p:nvSpPr>
        <p:spPr>
          <a:xfrm>
            <a:off x="5509692" y="16255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5" name="Rectangle 44"/>
          <p:cNvSpPr/>
          <p:nvPr/>
        </p:nvSpPr>
        <p:spPr>
          <a:xfrm>
            <a:off x="5509692" y="19240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6" name="Rectangle 45"/>
          <p:cNvSpPr/>
          <p:nvPr/>
        </p:nvSpPr>
        <p:spPr>
          <a:xfrm>
            <a:off x="5509692" y="21970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7" name="Rectangle 46"/>
          <p:cNvSpPr/>
          <p:nvPr/>
        </p:nvSpPr>
        <p:spPr>
          <a:xfrm>
            <a:off x="5516042" y="24320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8" name="Rectangle 47"/>
          <p:cNvSpPr/>
          <p:nvPr/>
        </p:nvSpPr>
        <p:spPr>
          <a:xfrm>
            <a:off x="5503342" y="26796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49" name="Rectangle 48"/>
          <p:cNvSpPr/>
          <p:nvPr/>
        </p:nvSpPr>
        <p:spPr>
          <a:xfrm>
            <a:off x="5503342" y="29146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0" name="Rectangle 49"/>
          <p:cNvSpPr/>
          <p:nvPr/>
        </p:nvSpPr>
        <p:spPr>
          <a:xfrm>
            <a:off x="5503342" y="31749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1" name="Rectangle 50"/>
          <p:cNvSpPr/>
          <p:nvPr/>
        </p:nvSpPr>
        <p:spPr>
          <a:xfrm>
            <a:off x="5496992" y="34797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2" name="Rectangle 51"/>
          <p:cNvSpPr/>
          <p:nvPr/>
        </p:nvSpPr>
        <p:spPr>
          <a:xfrm>
            <a:off x="5496992" y="37147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3" name="Rectangle 52"/>
          <p:cNvSpPr/>
          <p:nvPr/>
        </p:nvSpPr>
        <p:spPr>
          <a:xfrm>
            <a:off x="5503342" y="50926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4" name="Rectangle 53"/>
          <p:cNvSpPr/>
          <p:nvPr/>
        </p:nvSpPr>
        <p:spPr>
          <a:xfrm>
            <a:off x="5496992" y="5346694"/>
            <a:ext cx="3175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5" name="Rectangle 54"/>
          <p:cNvSpPr/>
          <p:nvPr/>
        </p:nvSpPr>
        <p:spPr>
          <a:xfrm>
            <a:off x="5496992" y="55689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6" name="Rectangle 55"/>
          <p:cNvSpPr/>
          <p:nvPr/>
        </p:nvSpPr>
        <p:spPr>
          <a:xfrm>
            <a:off x="5496992" y="40385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7" name="Rectangle 56"/>
          <p:cNvSpPr/>
          <p:nvPr/>
        </p:nvSpPr>
        <p:spPr>
          <a:xfrm>
            <a:off x="5496992" y="441959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8" name="Rectangle 57"/>
          <p:cNvSpPr/>
          <p:nvPr/>
        </p:nvSpPr>
        <p:spPr>
          <a:xfrm>
            <a:off x="5496992" y="47942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59" name="Rectangle 58"/>
          <p:cNvSpPr/>
          <p:nvPr/>
        </p:nvSpPr>
        <p:spPr>
          <a:xfrm>
            <a:off x="5503342" y="5848344"/>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0" name="Rectangle 59"/>
          <p:cNvSpPr/>
          <p:nvPr/>
        </p:nvSpPr>
        <p:spPr>
          <a:xfrm>
            <a:off x="5496992" y="6159494"/>
            <a:ext cx="317500" cy="146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2" name="Rectangle 61"/>
          <p:cNvSpPr/>
          <p:nvPr/>
        </p:nvSpPr>
        <p:spPr>
          <a:xfrm>
            <a:off x="5496992" y="6369044"/>
            <a:ext cx="3175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6" name="Rectangle 65"/>
          <p:cNvSpPr/>
          <p:nvPr/>
        </p:nvSpPr>
        <p:spPr>
          <a:xfrm>
            <a:off x="5873767" y="4508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7" name="Rectangle 66"/>
          <p:cNvSpPr/>
          <p:nvPr/>
        </p:nvSpPr>
        <p:spPr>
          <a:xfrm>
            <a:off x="5873767" y="6857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8" name="Rectangle 67"/>
          <p:cNvSpPr/>
          <p:nvPr/>
        </p:nvSpPr>
        <p:spPr>
          <a:xfrm>
            <a:off x="5873767" y="9207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69" name="Rectangle 68"/>
          <p:cNvSpPr/>
          <p:nvPr/>
        </p:nvSpPr>
        <p:spPr>
          <a:xfrm>
            <a:off x="5873767" y="11556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0" name="Rectangle 69"/>
          <p:cNvSpPr/>
          <p:nvPr/>
        </p:nvSpPr>
        <p:spPr>
          <a:xfrm>
            <a:off x="5873767" y="13906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1" name="Rectangle 70"/>
          <p:cNvSpPr/>
          <p:nvPr/>
        </p:nvSpPr>
        <p:spPr>
          <a:xfrm>
            <a:off x="5873767" y="16255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2" name="Rectangle 71"/>
          <p:cNvSpPr/>
          <p:nvPr/>
        </p:nvSpPr>
        <p:spPr>
          <a:xfrm>
            <a:off x="5873767" y="19240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3" name="Rectangle 72"/>
          <p:cNvSpPr/>
          <p:nvPr/>
        </p:nvSpPr>
        <p:spPr>
          <a:xfrm>
            <a:off x="5873767" y="21970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4" name="Rectangle 73"/>
          <p:cNvSpPr/>
          <p:nvPr/>
        </p:nvSpPr>
        <p:spPr>
          <a:xfrm>
            <a:off x="5880117" y="24320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5" name="Rectangle 74"/>
          <p:cNvSpPr/>
          <p:nvPr/>
        </p:nvSpPr>
        <p:spPr>
          <a:xfrm>
            <a:off x="5867417" y="26796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6" name="Rectangle 75"/>
          <p:cNvSpPr/>
          <p:nvPr/>
        </p:nvSpPr>
        <p:spPr>
          <a:xfrm>
            <a:off x="5867417" y="29146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7" name="Rectangle 76"/>
          <p:cNvSpPr/>
          <p:nvPr/>
        </p:nvSpPr>
        <p:spPr>
          <a:xfrm>
            <a:off x="5867417" y="31749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8" name="Rectangle 77"/>
          <p:cNvSpPr/>
          <p:nvPr/>
        </p:nvSpPr>
        <p:spPr>
          <a:xfrm>
            <a:off x="5861067" y="34797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79" name="Rectangle 78"/>
          <p:cNvSpPr/>
          <p:nvPr/>
        </p:nvSpPr>
        <p:spPr>
          <a:xfrm>
            <a:off x="5861067" y="37147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0" name="Rectangle 79"/>
          <p:cNvSpPr/>
          <p:nvPr/>
        </p:nvSpPr>
        <p:spPr>
          <a:xfrm>
            <a:off x="5867417" y="50926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1" name="Rectangle 80"/>
          <p:cNvSpPr/>
          <p:nvPr/>
        </p:nvSpPr>
        <p:spPr>
          <a:xfrm>
            <a:off x="5861067" y="5346688"/>
            <a:ext cx="3175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2" name="Rectangle 81"/>
          <p:cNvSpPr/>
          <p:nvPr/>
        </p:nvSpPr>
        <p:spPr>
          <a:xfrm>
            <a:off x="5861067" y="55689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3" name="Rectangle 82"/>
          <p:cNvSpPr/>
          <p:nvPr/>
        </p:nvSpPr>
        <p:spPr>
          <a:xfrm>
            <a:off x="5861067" y="40385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4" name="Rectangle 83"/>
          <p:cNvSpPr/>
          <p:nvPr/>
        </p:nvSpPr>
        <p:spPr>
          <a:xfrm>
            <a:off x="5861067" y="441958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5" name="Rectangle 84"/>
          <p:cNvSpPr/>
          <p:nvPr/>
        </p:nvSpPr>
        <p:spPr>
          <a:xfrm>
            <a:off x="5861067" y="47942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6" name="Rectangle 85"/>
          <p:cNvSpPr/>
          <p:nvPr/>
        </p:nvSpPr>
        <p:spPr>
          <a:xfrm>
            <a:off x="5867417" y="5848338"/>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7" name="Rectangle 86"/>
          <p:cNvSpPr/>
          <p:nvPr/>
        </p:nvSpPr>
        <p:spPr>
          <a:xfrm>
            <a:off x="5861067" y="6159488"/>
            <a:ext cx="317500" cy="146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89" name="Rectangle 88"/>
          <p:cNvSpPr/>
          <p:nvPr/>
        </p:nvSpPr>
        <p:spPr>
          <a:xfrm>
            <a:off x="5861067" y="6369038"/>
            <a:ext cx="3175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3" name="Rectangle 92"/>
          <p:cNvSpPr/>
          <p:nvPr/>
        </p:nvSpPr>
        <p:spPr>
          <a:xfrm>
            <a:off x="6237842" y="4423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4" name="Rectangle 93"/>
          <p:cNvSpPr/>
          <p:nvPr/>
        </p:nvSpPr>
        <p:spPr>
          <a:xfrm>
            <a:off x="6237842" y="6773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5" name="Rectangle 94"/>
          <p:cNvSpPr/>
          <p:nvPr/>
        </p:nvSpPr>
        <p:spPr>
          <a:xfrm>
            <a:off x="6237842" y="9122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6" name="Rectangle 95"/>
          <p:cNvSpPr/>
          <p:nvPr/>
        </p:nvSpPr>
        <p:spPr>
          <a:xfrm>
            <a:off x="6237842" y="11472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7" name="Rectangle 96"/>
          <p:cNvSpPr/>
          <p:nvPr/>
        </p:nvSpPr>
        <p:spPr>
          <a:xfrm>
            <a:off x="6237842" y="13821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8" name="Rectangle 97"/>
          <p:cNvSpPr/>
          <p:nvPr/>
        </p:nvSpPr>
        <p:spPr>
          <a:xfrm>
            <a:off x="6237842" y="16171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99" name="Rectangle 98"/>
          <p:cNvSpPr/>
          <p:nvPr/>
        </p:nvSpPr>
        <p:spPr>
          <a:xfrm>
            <a:off x="6237842" y="19155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0" name="Rectangle 99"/>
          <p:cNvSpPr/>
          <p:nvPr/>
        </p:nvSpPr>
        <p:spPr>
          <a:xfrm>
            <a:off x="6237842" y="21886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1" name="Rectangle 100"/>
          <p:cNvSpPr/>
          <p:nvPr/>
        </p:nvSpPr>
        <p:spPr>
          <a:xfrm>
            <a:off x="6244192" y="24489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2" name="Rectangle 101"/>
          <p:cNvSpPr/>
          <p:nvPr/>
        </p:nvSpPr>
        <p:spPr>
          <a:xfrm>
            <a:off x="6231492" y="26712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3" name="Rectangle 102"/>
          <p:cNvSpPr/>
          <p:nvPr/>
        </p:nvSpPr>
        <p:spPr>
          <a:xfrm>
            <a:off x="6231492" y="29061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4" name="Rectangle 103"/>
          <p:cNvSpPr/>
          <p:nvPr/>
        </p:nvSpPr>
        <p:spPr>
          <a:xfrm>
            <a:off x="6231492" y="31665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5" name="Rectangle 104"/>
          <p:cNvSpPr/>
          <p:nvPr/>
        </p:nvSpPr>
        <p:spPr>
          <a:xfrm>
            <a:off x="6225142" y="34713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6" name="Rectangle 105"/>
          <p:cNvSpPr/>
          <p:nvPr/>
        </p:nvSpPr>
        <p:spPr>
          <a:xfrm>
            <a:off x="6225142" y="37062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7" name="Rectangle 106"/>
          <p:cNvSpPr/>
          <p:nvPr/>
        </p:nvSpPr>
        <p:spPr>
          <a:xfrm>
            <a:off x="6231492" y="50969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8" name="Rectangle 107"/>
          <p:cNvSpPr/>
          <p:nvPr/>
        </p:nvSpPr>
        <p:spPr>
          <a:xfrm>
            <a:off x="6225142" y="5338215"/>
            <a:ext cx="3175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09" name="Rectangle 108"/>
          <p:cNvSpPr/>
          <p:nvPr/>
        </p:nvSpPr>
        <p:spPr>
          <a:xfrm>
            <a:off x="6225142" y="55604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0" name="Rectangle 109"/>
          <p:cNvSpPr/>
          <p:nvPr/>
        </p:nvSpPr>
        <p:spPr>
          <a:xfrm>
            <a:off x="6225142" y="40301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1" name="Rectangle 110"/>
          <p:cNvSpPr/>
          <p:nvPr/>
        </p:nvSpPr>
        <p:spPr>
          <a:xfrm>
            <a:off x="6225142" y="446191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2" name="Rectangle 111"/>
          <p:cNvSpPr/>
          <p:nvPr/>
        </p:nvSpPr>
        <p:spPr>
          <a:xfrm>
            <a:off x="6225142" y="47857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3" name="Rectangle 112"/>
          <p:cNvSpPr/>
          <p:nvPr/>
        </p:nvSpPr>
        <p:spPr>
          <a:xfrm>
            <a:off x="6231492" y="5839865"/>
            <a:ext cx="317500"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4" name="Rectangle 113"/>
          <p:cNvSpPr/>
          <p:nvPr/>
        </p:nvSpPr>
        <p:spPr>
          <a:xfrm>
            <a:off x="6225142" y="6151015"/>
            <a:ext cx="317500" cy="146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
        <p:nvSpPr>
          <p:cNvPr id="116" name="Rectangle 115"/>
          <p:cNvSpPr/>
          <p:nvPr/>
        </p:nvSpPr>
        <p:spPr>
          <a:xfrm>
            <a:off x="6225142" y="6360565"/>
            <a:ext cx="3175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Rectangle 28"/>
          <p:cNvSpPr/>
          <p:nvPr/>
        </p:nvSpPr>
        <p:spPr>
          <a:xfrm>
            <a:off x="-20693" y="-12933"/>
            <a:ext cx="9164693" cy="6870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aphicFrame>
        <p:nvGraphicFramePr>
          <p:cNvPr id="44" name="Table 43"/>
          <p:cNvGraphicFramePr>
            <a:graphicFrameLocks noGrp="1"/>
          </p:cNvGraphicFramePr>
          <p:nvPr/>
        </p:nvGraphicFramePr>
        <p:xfrm>
          <a:off x="584200" y="495300"/>
          <a:ext cx="8331195" cy="5829300"/>
        </p:xfrm>
        <a:graphic>
          <a:graphicData uri="http://schemas.openxmlformats.org/drawingml/2006/table">
            <a:tbl>
              <a:tblPr>
                <a:tableStyleId>{5C22544A-7EE6-4342-B048-85BDC9FD1C3A}</a:tableStyleId>
              </a:tblPr>
              <a:tblGrid>
                <a:gridCol w="555413"/>
                <a:gridCol w="555413"/>
                <a:gridCol w="555413"/>
                <a:gridCol w="555413"/>
                <a:gridCol w="555413"/>
                <a:gridCol w="555413"/>
                <a:gridCol w="555413"/>
                <a:gridCol w="555413"/>
                <a:gridCol w="555413"/>
                <a:gridCol w="555413"/>
                <a:gridCol w="555413"/>
                <a:gridCol w="555413"/>
                <a:gridCol w="555413"/>
                <a:gridCol w="555413"/>
                <a:gridCol w="555413"/>
              </a:tblGrid>
              <a:tr h="4457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8170">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solidFill>
                          <a:srgbClr val="FFFFFF"/>
                        </a:solidFill>
                        <a:latin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45" name="Table 44"/>
          <p:cNvGraphicFramePr>
            <a:graphicFrameLocks noGrp="1"/>
          </p:cNvGraphicFramePr>
          <p:nvPr/>
        </p:nvGraphicFramePr>
        <p:xfrm>
          <a:off x="50800" y="-76200"/>
          <a:ext cx="555413" cy="6579870"/>
        </p:xfrm>
        <a:graphic>
          <a:graphicData uri="http://schemas.openxmlformats.org/drawingml/2006/table">
            <a:tbl>
              <a:tblPr>
                <a:tableStyleId>{5C22544A-7EE6-4342-B048-85BDC9FD1C3A}</a:tableStyleId>
              </a:tblPr>
              <a:tblGrid>
                <a:gridCol w="555413"/>
              </a:tblGrid>
              <a:tr h="598170">
                <a:tc>
                  <a:txBody>
                    <a:bodyPr/>
                    <a:lstStyle/>
                    <a:p>
                      <a:pPr algn="r"/>
                      <a:endParaRPr lang="en-US">
                        <a:solidFill>
                          <a:srgbClr val="000000"/>
                        </a:solidFill>
                        <a:latin typeface="Gill San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90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80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70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60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50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40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30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20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10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8170">
                <a:tc>
                  <a:txBody>
                    <a:bodyPr/>
                    <a:lstStyle/>
                    <a:p>
                      <a:pPr algn="r"/>
                      <a:r>
                        <a:rPr lang="en-US">
                          <a:solidFill>
                            <a:srgbClr val="000000"/>
                          </a:solidFill>
                          <a:latin typeface="Gill Sans"/>
                        </a:rPr>
                        <a:t>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3" name="Table 52"/>
          <p:cNvGraphicFramePr>
            <a:graphicFrameLocks noGrp="1"/>
          </p:cNvGraphicFramePr>
          <p:nvPr/>
        </p:nvGraphicFramePr>
        <p:xfrm>
          <a:off x="876300" y="6272530"/>
          <a:ext cx="8331195" cy="598170"/>
        </p:xfrm>
        <a:graphic>
          <a:graphicData uri="http://schemas.openxmlformats.org/drawingml/2006/table">
            <a:tbl>
              <a:tblPr>
                <a:tableStyleId>{5C22544A-7EE6-4342-B048-85BDC9FD1C3A}</a:tableStyleId>
              </a:tblPr>
              <a:tblGrid>
                <a:gridCol w="555413"/>
                <a:gridCol w="555413"/>
                <a:gridCol w="555413"/>
                <a:gridCol w="555413"/>
                <a:gridCol w="555413"/>
                <a:gridCol w="555413"/>
                <a:gridCol w="555413"/>
                <a:gridCol w="555413"/>
                <a:gridCol w="555413"/>
                <a:gridCol w="555413"/>
                <a:gridCol w="555413"/>
                <a:gridCol w="555413"/>
                <a:gridCol w="555413"/>
                <a:gridCol w="555413"/>
                <a:gridCol w="555413"/>
              </a:tblGrid>
              <a:tr h="598170">
                <a:tc>
                  <a:txBody>
                    <a:bodyPr/>
                    <a:lstStyle/>
                    <a:p>
                      <a:pPr algn="ctr"/>
                      <a:r>
                        <a:rPr lang="en-US">
                          <a:solidFill>
                            <a:srgbClr val="000000"/>
                          </a:solidFill>
                          <a:latin typeface="Gill San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latin typeface="Gill Sans"/>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7" name="Straight Connector 56"/>
          <p:cNvCxnSpPr/>
          <p:nvPr/>
        </p:nvCxnSpPr>
        <p:spPr>
          <a:xfrm>
            <a:off x="571500" y="1524000"/>
            <a:ext cx="5562600" cy="4787898"/>
          </a:xfrm>
          <a:prstGeom prst="line">
            <a:avLst/>
          </a:prstGeom>
          <a:ln w="53975">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16200000" flipH="1">
            <a:off x="3225800" y="3403600"/>
            <a:ext cx="5822950" cy="6350"/>
          </a:xfrm>
          <a:prstGeom prst="line">
            <a:avLst/>
          </a:prstGeom>
          <a:ln w="53975">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3787775" y="3413125"/>
            <a:ext cx="5810250" cy="1588"/>
          </a:xfrm>
          <a:prstGeom prst="line">
            <a:avLst/>
          </a:prstGeom>
          <a:ln w="38100">
            <a:solidFill>
              <a:srgbClr val="FF0000"/>
            </a:solidFill>
            <a:prstDash val="solid"/>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565400" y="-88900"/>
            <a:ext cx="4006225" cy="523220"/>
          </a:xfrm>
          <a:prstGeom prst="rect">
            <a:avLst/>
          </a:prstGeom>
          <a:noFill/>
        </p:spPr>
        <p:txBody>
          <a:bodyPr wrap="none" rtlCol="0">
            <a:spAutoFit/>
          </a:bodyPr>
          <a:lstStyle/>
          <a:p>
            <a:r>
              <a:rPr lang="en-US" sz="2800">
                <a:latin typeface="Gill Sans"/>
              </a:rPr>
              <a:t>Release Burndown Chart</a:t>
            </a:r>
          </a:p>
        </p:txBody>
      </p:sp>
      <p:sp>
        <p:nvSpPr>
          <p:cNvPr id="15" name="TextBox 14"/>
          <p:cNvSpPr txBox="1"/>
          <p:nvPr/>
        </p:nvSpPr>
        <p:spPr>
          <a:xfrm>
            <a:off x="4381500" y="6495990"/>
            <a:ext cx="900507" cy="400110"/>
          </a:xfrm>
          <a:prstGeom prst="rect">
            <a:avLst/>
          </a:prstGeom>
          <a:noFill/>
        </p:spPr>
        <p:txBody>
          <a:bodyPr wrap="none" rtlCol="0">
            <a:spAutoFit/>
          </a:bodyPr>
          <a:lstStyle/>
          <a:p>
            <a:r>
              <a:rPr lang="en-US" sz="2000">
                <a:latin typeface="Gill Sans"/>
              </a:rPr>
              <a:t>Sprints</a:t>
            </a:r>
          </a:p>
        </p:txBody>
      </p:sp>
      <p:sp>
        <p:nvSpPr>
          <p:cNvPr id="22" name="TextBox 21"/>
          <p:cNvSpPr txBox="1"/>
          <p:nvPr/>
        </p:nvSpPr>
        <p:spPr>
          <a:xfrm>
            <a:off x="3937000" y="1625600"/>
            <a:ext cx="2121714" cy="402291"/>
          </a:xfrm>
          <a:prstGeom prst="rect">
            <a:avLst/>
          </a:prstGeom>
          <a:solidFill>
            <a:schemeClr val="bg1"/>
          </a:solidFill>
        </p:spPr>
        <p:txBody>
          <a:bodyPr wrap="square" lIns="36000" tIns="46800" rIns="36000" bIns="46800" rtlCol="0">
            <a:spAutoFit/>
          </a:bodyPr>
          <a:lstStyle/>
          <a:p>
            <a:pPr algn="r"/>
            <a:r>
              <a:rPr lang="en-US" sz="2000">
                <a:solidFill>
                  <a:srgbClr val="FF0000"/>
                </a:solidFill>
                <a:latin typeface="Gill Sans"/>
              </a:rPr>
              <a:t>End Development</a:t>
            </a:r>
          </a:p>
        </p:txBody>
      </p:sp>
      <p:sp>
        <p:nvSpPr>
          <p:cNvPr id="13" name="TextBox 12"/>
          <p:cNvSpPr txBox="1"/>
          <p:nvPr/>
        </p:nvSpPr>
        <p:spPr>
          <a:xfrm>
            <a:off x="6756400" y="1625600"/>
            <a:ext cx="972517" cy="400110"/>
          </a:xfrm>
          <a:prstGeom prst="rect">
            <a:avLst/>
          </a:prstGeom>
          <a:solidFill>
            <a:schemeClr val="bg1"/>
          </a:solidFill>
        </p:spPr>
        <p:txBody>
          <a:bodyPr wrap="none" rtlCol="0">
            <a:spAutoFit/>
          </a:bodyPr>
          <a:lstStyle/>
          <a:p>
            <a:r>
              <a:rPr lang="en-US" sz="2000">
                <a:solidFill>
                  <a:srgbClr val="FF0000"/>
                </a:solidFill>
                <a:latin typeface="Gill Sans"/>
              </a:rPr>
              <a:t>Release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left)">
                                      <p:cBhvr>
                                        <p:cTn id="19"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3" grpId="0" animBg="1"/>
    </p:bld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in the Real World</a:t>
            </a:r>
          </a:p>
        </p:txBody>
      </p:sp>
      <p:sp>
        <p:nvSpPr>
          <p:cNvPr id="3" name="Content Placeholder 2"/>
          <p:cNvSpPr>
            <a:spLocks noGrp="1"/>
          </p:cNvSpPr>
          <p:nvPr>
            <p:ph idx="1"/>
          </p:nvPr>
        </p:nvSpPr>
        <p:spPr/>
        <p:txBody>
          <a:bodyPr/>
          <a:lstStyle/>
          <a:p>
            <a:r>
              <a:rPr lang="en-US"/>
              <a:t>Scaling Scrum</a:t>
            </a:r>
          </a:p>
          <a:p>
            <a:r>
              <a:rPr lang="en-US"/>
              <a:t>Distributed Scrum</a:t>
            </a:r>
          </a:p>
          <a:p>
            <a:r>
              <a:rPr lang="en-US"/>
              <a:t>Scrum Tools</a:t>
            </a:r>
          </a:p>
          <a:p>
            <a:r>
              <a:rPr lang="en-US"/>
              <a:t>Scrum and Maintenance Projects</a:t>
            </a:r>
          </a:p>
          <a:p>
            <a:r>
              <a:rPr lang="en-US"/>
              <a:t>Starting Scrum Projects</a:t>
            </a:r>
          </a:p>
          <a:p>
            <a:r>
              <a:rPr lang="en-US"/>
              <a:t>Expressing Requirements with User Stories</a:t>
            </a:r>
          </a:p>
          <a:p>
            <a:r>
              <a:rPr lang="en-US"/>
              <a:t>Release Planning and Estimation</a:t>
            </a:r>
          </a:p>
          <a:p>
            <a:r>
              <a:rPr lang="en-US"/>
              <a:t>Scrum Contract Models – T&amp;M, Fixed Bid, etc.</a:t>
            </a:r>
          </a:p>
          <a:p>
            <a:r>
              <a:rPr lang="en-US"/>
              <a:t>Release Tracking and Responding to Project Delays</a:t>
            </a:r>
          </a:p>
          <a:p>
            <a:r>
              <a:rPr lang="en-US"/>
              <a:t>Graduation!</a:t>
            </a:r>
          </a:p>
        </p:txBody>
      </p:sp>
      <p:sp>
        <p:nvSpPr>
          <p:cNvPr id="4" name="Rectangle 3"/>
          <p:cNvSpPr/>
          <p:nvPr/>
        </p:nvSpPr>
        <p:spPr>
          <a:xfrm>
            <a:off x="469900" y="4686300"/>
            <a:ext cx="7315200" cy="457200"/>
          </a:xfrm>
          <a:prstGeom prst="rect">
            <a:avLst/>
          </a:prstGeom>
          <a:no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m standard 4.07 bangalor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Myriad Pro Light"/>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csm standard 4.07 bangalore.thmx</Template>
  <TotalTime>64440</TotalTime>
  <Words>8474</Words>
  <Application>Microsoft Macintosh PowerPoint</Application>
  <PresentationFormat>On-screen Show (4:3)</PresentationFormat>
  <Paragraphs>2542</Paragraphs>
  <Slides>104</Slides>
  <Notes>7</Notes>
  <HiddenSlides>0</HiddenSlides>
  <MMClips>0</MMClips>
  <ScaleCrop>false</ScaleCrop>
  <HeadingPairs>
    <vt:vector size="4" baseType="variant">
      <vt:variant>
        <vt:lpstr>Design Template</vt:lpstr>
      </vt:variant>
      <vt:variant>
        <vt:i4>1</vt:i4>
      </vt:variant>
      <vt:variant>
        <vt:lpstr>Slide Titles</vt:lpstr>
      </vt:variant>
      <vt:variant>
        <vt:i4>104</vt:i4>
      </vt:variant>
    </vt:vector>
  </HeadingPairs>
  <TitlesOfParts>
    <vt:vector size="105" baseType="lpstr">
      <vt:lpstr>csm standard 4.07 bangalore</vt:lpstr>
      <vt:lpstr>Introduction to Agile</vt:lpstr>
      <vt:lpstr>The Agile Manifesto – 2001</vt:lpstr>
      <vt:lpstr>Slide 3</vt:lpstr>
      <vt:lpstr>Agile ROI</vt:lpstr>
      <vt:lpstr>The Essence of Scrum</vt:lpstr>
      <vt:lpstr>The Foundations of Scrum</vt:lpstr>
      <vt:lpstr>Slide 7</vt:lpstr>
      <vt:lpstr>The Relative Value of Different Features</vt:lpstr>
      <vt:lpstr>Slide 9</vt:lpstr>
      <vt:lpstr>Slide 10</vt:lpstr>
      <vt:lpstr>Slide 11</vt:lpstr>
      <vt:lpstr>A Day in the Life of a ScrumMaster</vt:lpstr>
      <vt:lpstr>Slide 13</vt:lpstr>
      <vt:lpstr>Slide 14</vt:lpstr>
      <vt:lpstr>Slide 15</vt:lpstr>
      <vt:lpstr>Slide 16</vt:lpstr>
      <vt:lpstr>Slide 17</vt:lpstr>
      <vt:lpstr>Slide 18</vt:lpstr>
      <vt:lpstr>Slide 19</vt:lpstr>
      <vt:lpstr>Slide 20</vt:lpstr>
      <vt:lpstr>Slide 21</vt:lpstr>
      <vt:lpstr>Slide 22</vt:lpstr>
      <vt:lpstr>The Goal of the Sprint: Done!</vt:lpstr>
      <vt:lpstr>Slide 24</vt:lpstr>
      <vt:lpstr>Slide 25</vt:lpstr>
      <vt:lpstr>The 5 Scrum Values</vt:lpstr>
      <vt:lpstr>Slide 27</vt:lpstr>
      <vt:lpstr>Sprint Planning Meeting</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Daily Scrum Meeting</vt:lpstr>
      <vt:lpstr>Slide 46</vt:lpstr>
      <vt:lpstr>Slide 47</vt:lpstr>
      <vt:lpstr>Slide 48</vt:lpstr>
      <vt:lpstr>Slide 49</vt:lpstr>
      <vt:lpstr>Sprint Review</vt:lpstr>
      <vt:lpstr>Slide 51</vt:lpstr>
      <vt:lpstr>Sprint Retrospective</vt:lpstr>
      <vt:lpstr>Slide 53</vt:lpstr>
      <vt:lpstr>Scrum in the Real World</vt:lpstr>
      <vt:lpstr>Scaling Scrum</vt:lpstr>
      <vt:lpstr>Scaling Scrum</vt:lpstr>
      <vt:lpstr>Scaling Scrum</vt:lpstr>
      <vt:lpstr>Scaling Scrum</vt:lpstr>
      <vt:lpstr>Scaling Scrum</vt:lpstr>
      <vt:lpstr>Scaling Scrum</vt:lpstr>
      <vt:lpstr>During the Sprint</vt:lpstr>
      <vt:lpstr>Project Growth</vt:lpstr>
      <vt:lpstr>Synchronizing Sprints</vt:lpstr>
      <vt:lpstr>Dependencies: Day-to-Day</vt:lpstr>
      <vt:lpstr>Dependencies: Backlog-Level</vt:lpstr>
      <vt:lpstr>Scrum in the Real World</vt:lpstr>
      <vt:lpstr>Distributed Scrum Practices</vt:lpstr>
      <vt:lpstr>Distributed Scrum Practices</vt:lpstr>
      <vt:lpstr>Distributed Scrum Practices</vt:lpstr>
      <vt:lpstr>Distributed Team</vt:lpstr>
      <vt:lpstr>Scrum in the Real World</vt:lpstr>
      <vt:lpstr>Scrum Tools</vt:lpstr>
      <vt:lpstr>Scrum in the Real World</vt:lpstr>
      <vt:lpstr>Scrum in the Real World</vt:lpstr>
      <vt:lpstr>Slide 75</vt:lpstr>
      <vt:lpstr>Scrum in the Real World</vt:lpstr>
      <vt:lpstr>Creating the Product Backlog</vt:lpstr>
      <vt:lpstr>User Stories for Clarity</vt:lpstr>
      <vt:lpstr>The Card</vt:lpstr>
      <vt:lpstr>The Confirmation – Back of Card</vt:lpstr>
      <vt:lpstr>The Conversation</vt:lpstr>
      <vt:lpstr>Scrum in the Real World</vt:lpstr>
      <vt:lpstr>Estimating Budget and Schedule</vt:lpstr>
      <vt:lpstr>Estimating Budget and Schedule</vt:lpstr>
      <vt:lpstr>Slide 85</vt:lpstr>
      <vt:lpstr>Slide 86</vt:lpstr>
      <vt:lpstr>Slide 87</vt:lpstr>
      <vt:lpstr>Slide 88</vt:lpstr>
      <vt:lpstr>Slide 89</vt:lpstr>
      <vt:lpstr>Slide 90</vt:lpstr>
      <vt:lpstr>Slide 91</vt:lpstr>
      <vt:lpstr>Slide 92</vt:lpstr>
      <vt:lpstr>Slide 93</vt:lpstr>
      <vt:lpstr>Slide 94</vt:lpstr>
      <vt:lpstr>Estimating Release Date and Budget</vt:lpstr>
      <vt:lpstr>Slide 96</vt:lpstr>
      <vt:lpstr>Slide 97</vt:lpstr>
      <vt:lpstr>Slide 98</vt:lpstr>
      <vt:lpstr>Scrum in the Real World</vt:lpstr>
      <vt:lpstr>Widely Used Scrum Pricing Models</vt:lpstr>
      <vt:lpstr>Standard Fixed-Bid Contract Terms</vt:lpstr>
      <vt:lpstr>Scrum in the Real World</vt:lpstr>
      <vt:lpstr>Slide 103</vt:lpstr>
      <vt:lpstr>Scrum in the Real World</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title>
  <dc:creator> </dc:creator>
  <cp:lastModifiedBy>Paul Deemer</cp:lastModifiedBy>
  <cp:revision>2974</cp:revision>
  <cp:lastPrinted>2010-10-26T04:31:47Z</cp:lastPrinted>
  <dcterms:created xsi:type="dcterms:W3CDTF">2011-06-08T13:32:56Z</dcterms:created>
  <dcterms:modified xsi:type="dcterms:W3CDTF">2011-06-08T13:36:21Z</dcterms:modified>
</cp:coreProperties>
</file>