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1" r:id="rId7"/>
    <p:sldId id="268" r:id="rId8"/>
    <p:sldId id="270" r:id="rId9"/>
    <p:sldId id="273" r:id="rId10"/>
    <p:sldId id="274" r:id="rId11"/>
    <p:sldId id="263" r:id="rId12"/>
    <p:sldId id="267" r:id="rId13"/>
    <p:sldId id="276" r:id="rId14"/>
    <p:sldId id="277" r:id="rId15"/>
    <p:sldId id="278" r:id="rId16"/>
    <p:sldId id="275" r:id="rId17"/>
    <p:sldId id="266" r:id="rId18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/>
    <p:restoredTop sz="87028"/>
  </p:normalViewPr>
  <p:slideViewPr>
    <p:cSldViewPr snapToGrid="0" snapToObjects="1">
      <p:cViewPr varScale="1">
        <p:scale>
          <a:sx n="73" d="100"/>
          <a:sy n="73" d="100"/>
        </p:scale>
        <p:origin x="384" y="17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9463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33520" y="3352680"/>
            <a:ext cx="5790240" cy="5256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886200" y="8686800"/>
            <a:ext cx="2970719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550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based functional testing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Client Side Performance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Protractor Tests –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based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6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2242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222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747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533520" y="3352680"/>
            <a:ext cx="5790240" cy="5256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886200" y="8686800"/>
            <a:ext cx="2970719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00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533520" y="3352680"/>
            <a:ext cx="5790240" cy="5256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</a:rPr>
              <a:t>every page has page class which contains all the methods and webelements of that class, cucumber less framework</a:t>
            </a:r>
          </a:p>
        </p:txBody>
      </p:sp>
      <p:sp>
        <p:nvSpPr>
          <p:cNvPr id="129" name="Shape 129"/>
          <p:cNvSpPr/>
          <p:nvPr/>
        </p:nvSpPr>
        <p:spPr>
          <a:xfrm>
            <a:off x="3886200" y="8686800"/>
            <a:ext cx="2970719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48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533520" y="3352680"/>
            <a:ext cx="5790240" cy="5256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886200" y="8686800"/>
            <a:ext cx="2970719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6397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24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7013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608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Dev ops testing – Featuring</a:t>
            </a:r>
            <a:r>
              <a:rPr lang="en-US" baseline="0" dirty="0" smtClean="0"/>
              <a:t> toggle automatic way to read features – migration data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Database testing</a:t>
            </a: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57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definition, photo, create feature file</a:t>
            </a:r>
          </a:p>
        </p:txBody>
      </p:sp>
    </p:spTree>
    <p:extLst>
      <p:ext uri="{BB962C8B-B14F-4D97-AF65-F5344CB8AC3E}">
        <p14:creationId xmlns:p14="http://schemas.microsoft.com/office/powerpoint/2010/main" val="86941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82292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3067919"/>
            <a:ext cx="82292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73519" y="3067919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57200" y="3067919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82292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457200" y="227880"/>
            <a:ext cx="8229239" cy="4423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57200" y="3067919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4673519" y="1337040"/>
            <a:ext cx="40154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673519" y="3067919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1337040"/>
            <a:ext cx="8229239" cy="3314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57200" y="3067919"/>
            <a:ext cx="8228520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82292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3067919"/>
            <a:ext cx="82292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73519" y="3067919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57200" y="3067919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82292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457200" y="227880"/>
            <a:ext cx="8229239" cy="4423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57200" y="3067919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4673519" y="1337040"/>
            <a:ext cx="40154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73519" y="3067919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4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73519" y="1337040"/>
            <a:ext cx="4015439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3067919"/>
            <a:ext cx="8228520" cy="1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2239" y="929159"/>
            <a:ext cx="8422199" cy="11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34920" y="5270400"/>
            <a:ext cx="1548360" cy="24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228439" y="5238719"/>
            <a:ext cx="1574280" cy="24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6879" y="5181839"/>
            <a:ext cx="1250999" cy="468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8879" cy="95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822887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239" y="929159"/>
            <a:ext cx="8422199" cy="11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34920" y="5270400"/>
            <a:ext cx="1548360" cy="24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28439" y="5238719"/>
            <a:ext cx="1574280" cy="24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96879" y="5181839"/>
            <a:ext cx="1250999" cy="46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72239" y="5003280"/>
            <a:ext cx="8422199" cy="1101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27880"/>
            <a:ext cx="8229239" cy="95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7040"/>
            <a:ext cx="8229239" cy="3314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80" y="1421279"/>
            <a:ext cx="8735760" cy="196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1029339" y="2160219"/>
            <a:ext cx="7352661" cy="130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 dirty="0" smtClean="0">
                <a:solidFill>
                  <a:srgbClr val="313231"/>
                </a:solidFill>
                <a:latin typeface="Comic Sans MS" charset="0"/>
                <a:ea typeface="Comic Sans MS" charset="0"/>
                <a:cs typeface="Comic Sans MS" charset="0"/>
                <a:sym typeface="Arial"/>
              </a:rPr>
              <a:t>Unbox yourself into Testing</a:t>
            </a:r>
            <a:endParaRPr lang="en-US" sz="4000" b="1" i="0" u="none" strike="noStrike" cap="none" baseline="0" dirty="0">
              <a:solidFill>
                <a:srgbClr val="313231"/>
              </a:solidFill>
              <a:latin typeface="Comic Sans MS" charset="0"/>
              <a:ea typeface="Comic Sans MS" charset="0"/>
              <a:cs typeface="Comic Sans MS" charset="0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507000" y="4413599"/>
            <a:ext cx="6399719" cy="100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buSzPct val="25000"/>
              <a:buFontTx/>
              <a:buChar char="-"/>
            </a:pPr>
            <a:r>
              <a:rPr lang="en-US" sz="2000" u="none" strike="noStrike" cap="none" baseline="0" dirty="0" smtClean="0">
                <a:solidFill>
                  <a:srgbClr val="8B8B8B"/>
                </a:solidFill>
                <a:latin typeface="Comic Sans MS" charset="0"/>
                <a:ea typeface="Comic Sans MS" charset="0"/>
                <a:cs typeface="Comic Sans MS" charset="0"/>
                <a:sym typeface="Georgia"/>
              </a:rPr>
              <a:t>- </a:t>
            </a:r>
            <a:r>
              <a:rPr lang="en-US" sz="2000" u="none" strike="noStrike" cap="none" baseline="0" dirty="0" err="1" smtClean="0">
                <a:solidFill>
                  <a:srgbClr val="8B8B8B"/>
                </a:solidFill>
                <a:latin typeface="Comic Sans MS" charset="0"/>
                <a:ea typeface="Comic Sans MS" charset="0"/>
                <a:cs typeface="Comic Sans MS" charset="0"/>
                <a:sym typeface="Georgia"/>
              </a:rPr>
              <a:t>Ruchika</a:t>
            </a:r>
            <a:r>
              <a:rPr lang="en-US" sz="2000" u="none" strike="noStrike" cap="none" baseline="0" dirty="0" smtClean="0">
                <a:solidFill>
                  <a:srgbClr val="8B8B8B"/>
                </a:solidFill>
                <a:latin typeface="Comic Sans MS" charset="0"/>
                <a:ea typeface="Comic Sans MS" charset="0"/>
                <a:cs typeface="Comic Sans MS" charset="0"/>
                <a:sym typeface="Georgia"/>
              </a:rPr>
              <a:t> </a:t>
            </a:r>
            <a:r>
              <a:rPr lang="en-US" sz="2000" u="none" strike="noStrike" cap="none" baseline="0" dirty="0" err="1" smtClean="0">
                <a:solidFill>
                  <a:srgbClr val="8B8B8B"/>
                </a:solidFill>
                <a:latin typeface="Comic Sans MS" charset="0"/>
                <a:ea typeface="Comic Sans MS" charset="0"/>
                <a:cs typeface="Comic Sans MS" charset="0"/>
                <a:sym typeface="Georgia"/>
              </a:rPr>
              <a:t>Rawat</a:t>
            </a:r>
            <a:endParaRPr lang="en-US" sz="2000" u="none" strike="noStrike" cap="none" baseline="0" dirty="0" smtClean="0">
              <a:solidFill>
                <a:srgbClr val="8B8B8B"/>
              </a:solidFill>
              <a:latin typeface="Comic Sans MS" charset="0"/>
              <a:ea typeface="Comic Sans MS" charset="0"/>
              <a:cs typeface="Comic Sans MS" charset="0"/>
              <a:sym typeface="Georgia"/>
            </a:endParaRPr>
          </a:p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buSzPct val="25000"/>
              <a:buFontTx/>
              <a:buChar char="-"/>
            </a:pPr>
            <a:r>
              <a:rPr lang="en-US" sz="2000" dirty="0" smtClean="0">
                <a:solidFill>
                  <a:srgbClr val="8B8B8B"/>
                </a:solidFill>
                <a:latin typeface="Comic Sans MS" charset="0"/>
                <a:ea typeface="Comic Sans MS" charset="0"/>
                <a:cs typeface="Comic Sans MS" charset="0"/>
                <a:sym typeface="Georgia"/>
              </a:rPr>
              <a:t> -  Raman </a:t>
            </a:r>
            <a:r>
              <a:rPr lang="en-US" sz="2000" dirty="0" err="1" smtClean="0">
                <a:solidFill>
                  <a:srgbClr val="8B8B8B"/>
                </a:solidFill>
                <a:latin typeface="Comic Sans MS" charset="0"/>
                <a:ea typeface="Comic Sans MS" charset="0"/>
                <a:cs typeface="Comic Sans MS" charset="0"/>
                <a:sym typeface="Georgia"/>
              </a:rPr>
              <a:t>Kansal</a:t>
            </a:r>
            <a:r>
              <a:rPr lang="en-US" sz="2000" dirty="0" smtClean="0">
                <a:solidFill>
                  <a:srgbClr val="8B8B8B"/>
                </a:solidFill>
                <a:latin typeface="Comic Sans MS" charset="0"/>
                <a:ea typeface="Comic Sans MS" charset="0"/>
                <a:cs typeface="Comic Sans MS" charset="0"/>
                <a:sym typeface="Georgia"/>
              </a:rPr>
              <a:t>  </a:t>
            </a:r>
            <a:endParaRPr lang="en-US" sz="2000" u="none" strike="noStrike" cap="none" baseline="0" dirty="0" smtClean="0">
              <a:solidFill>
                <a:srgbClr val="8B8B8B"/>
              </a:solidFill>
              <a:latin typeface="Comic Sans MS" charset="0"/>
              <a:ea typeface="Comic Sans MS" charset="0"/>
              <a:cs typeface="Comic Sans MS" charset="0"/>
              <a:sym typeface="Georgia"/>
            </a:endParaRPr>
          </a:p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buSzPct val="25000"/>
              <a:buFontTx/>
              <a:buChar char="-"/>
            </a:pPr>
            <a:endParaRPr lang="en-US" sz="2000" b="1" i="0" u="none" strike="noStrike" cap="none" baseline="0" dirty="0">
              <a:solidFill>
                <a:srgbClr val="8B8B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59439" y="2452319"/>
            <a:ext cx="7771320" cy="73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4000" b="1" i="0" u="none" strike="noStrike" cap="none" baseline="0" dirty="0">
              <a:solidFill>
                <a:srgbClr val="3132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33520" y="402839"/>
            <a:ext cx="8006400" cy="8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0" i="0" u="none" strike="noStrike" cap="none" baseline="0" dirty="0">
              <a:solidFill>
                <a:srgbClr val="3132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20936"/>
            <a:ext cx="1435100" cy="143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" y="1111914"/>
            <a:ext cx="787400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787375"/>
            <a:ext cx="800100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1069">
            <a:off x="693104" y="1362353"/>
            <a:ext cx="838200" cy="83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2716" y="2087387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Front end</a:t>
            </a: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88" y="1807150"/>
            <a:ext cx="1061304" cy="9491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46" y="551033"/>
            <a:ext cx="2872818" cy="4855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15" y="1486277"/>
            <a:ext cx="690975" cy="690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865" y="1619689"/>
            <a:ext cx="406622" cy="4604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5" y="2504221"/>
            <a:ext cx="773476" cy="7734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10" y="3689451"/>
            <a:ext cx="816082" cy="8160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86" y="2683006"/>
            <a:ext cx="379013" cy="4291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44" y="3830946"/>
            <a:ext cx="406622" cy="4604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37" y="1502133"/>
            <a:ext cx="676253" cy="6762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35" y="2588985"/>
            <a:ext cx="630336" cy="6303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37" y="3723039"/>
            <a:ext cx="676253" cy="67625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794000" y="47371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94" y="636491"/>
            <a:ext cx="1046103" cy="49044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42330" y="1813888"/>
            <a:ext cx="1680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API</a:t>
            </a:r>
          </a:p>
          <a:p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GATEWAY</a:t>
            </a: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48" y="4190390"/>
            <a:ext cx="950702" cy="9507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33" y="3198865"/>
            <a:ext cx="953105" cy="9531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3789">
            <a:off x="3185118" y="3159289"/>
            <a:ext cx="779768" cy="622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6826">
            <a:off x="691020" y="2495467"/>
            <a:ext cx="838200" cy="838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3980">
            <a:off x="3370898" y="4081555"/>
            <a:ext cx="746976" cy="5967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27" y="2223956"/>
            <a:ext cx="1061304" cy="9491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24769" y="3523844"/>
            <a:ext cx="63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Comic Sans MS" charset="0"/>
                <a:ea typeface="Comic Sans MS" charset="0"/>
                <a:cs typeface="Comic Sans MS" charset="0"/>
              </a:rPr>
              <a:t>Payment Gateway</a:t>
            </a:r>
            <a:endParaRPr lang="en-US" sz="8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09373" y="4436405"/>
            <a:ext cx="48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latin typeface="Comic Sans MS" charset="0"/>
                <a:ea typeface="Comic Sans MS" charset="0"/>
                <a:cs typeface="Comic Sans MS" charset="0"/>
              </a:rPr>
              <a:t>Salesforce</a:t>
            </a:r>
            <a:endParaRPr lang="en-US" sz="8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3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3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59" grpId="1"/>
      <p:bldP spid="159" grpId="2"/>
      <p:bldP spid="159" grpId="3"/>
      <p:bldP spid="12" grpId="0"/>
      <p:bldP spid="12" grpId="1"/>
      <p:bldP spid="12" grpId="2"/>
      <p:bldP spid="12" grpId="3"/>
      <p:bldP spid="12" grpId="4"/>
      <p:bldP spid="12" grpId="5"/>
      <p:bldP spid="24" grpId="0"/>
      <p:bldP spid="24" grpId="1"/>
      <p:bldP spid="24" grpId="2"/>
      <p:bldP spid="24" grpId="3"/>
      <p:bldP spid="26" grpId="0"/>
      <p:bldP spid="26" grpId="1"/>
      <p:bldP spid="26" grpId="2"/>
      <p:bldP spid="26" grpId="3"/>
      <p:bldP spid="26" grpId="4"/>
      <p:bldP spid="26" grpId="5"/>
      <p:bldP spid="33" grpId="0"/>
      <p:bldP spid="33" grpId="1"/>
      <p:bldP spid="33" grpId="2"/>
      <p:bldP spid="33" grpId="3"/>
      <p:bldP spid="33" grpId="4"/>
      <p:bldP spid="33" grpId="5"/>
      <p:bldP spid="34" grpId="0"/>
      <p:bldP spid="34" grpId="1"/>
      <p:bldP spid="34" grpId="2"/>
      <p:bldP spid="34" grpId="3"/>
      <p:bldP spid="34" grpId="4"/>
      <p:bldP spid="34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3500" y="981286"/>
            <a:ext cx="6345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charset="0"/>
                <a:ea typeface="Comic Sans MS" charset="0"/>
                <a:cs typeface="Comic Sans MS" charset="0"/>
              </a:rPr>
              <a:t>Mobile (Android/iOS</a:t>
            </a:r>
            <a:r>
              <a:rPr lang="en-US" sz="1200" b="1" dirty="0" smtClean="0">
                <a:latin typeface="Comic Sans MS" charset="0"/>
                <a:ea typeface="Comic Sans MS" charset="0"/>
                <a:cs typeface="Comic Sans MS" charset="0"/>
              </a:rPr>
              <a:t>) Testing:</a:t>
            </a:r>
            <a:endParaRPr lang="en-US" sz="1200" b="1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200" dirty="0">
                <a:latin typeface="Comic Sans MS" charset="0"/>
                <a:ea typeface="Comic Sans MS" charset="0"/>
                <a:cs typeface="Comic Sans MS" charset="0"/>
              </a:rPr>
              <a:t>	Espresso, Calabash, </a:t>
            </a:r>
            <a:r>
              <a:rPr lang="en-US" sz="1200" dirty="0" err="1">
                <a:latin typeface="Comic Sans MS" charset="0"/>
                <a:ea typeface="Comic Sans MS" charset="0"/>
                <a:cs typeface="Comic Sans MS" charset="0"/>
              </a:rPr>
              <a:t>Appium</a:t>
            </a:r>
            <a:r>
              <a:rPr lang="en-US" sz="1200" dirty="0">
                <a:latin typeface="Comic Sans MS" charset="0"/>
                <a:ea typeface="Comic Sans MS" charset="0"/>
                <a:cs typeface="Comic Sans MS" charset="0"/>
              </a:rPr>
              <a:t>, </a:t>
            </a:r>
            <a:r>
              <a:rPr lang="en-US" sz="1200" dirty="0" err="1" smtClean="0">
                <a:latin typeface="Comic Sans MS" charset="0"/>
                <a:ea typeface="Comic Sans MS" charset="0"/>
                <a:cs typeface="Comic Sans MS" charset="0"/>
              </a:rPr>
              <a:t>MonkeyRunner</a:t>
            </a:r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1200" dirty="0" err="1" smtClean="0">
                <a:latin typeface="Comic Sans MS" charset="0"/>
                <a:ea typeface="Comic Sans MS" charset="0"/>
                <a:cs typeface="Comic Sans MS" charset="0"/>
              </a:rPr>
              <a:t>etc</a:t>
            </a:r>
            <a:endParaRPr lang="is-IS" sz="120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1200" b="1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200" b="1" dirty="0" smtClean="0">
                <a:latin typeface="Comic Sans MS" charset="0"/>
                <a:ea typeface="Comic Sans MS" charset="0"/>
                <a:cs typeface="Comic Sans MS" charset="0"/>
              </a:rPr>
              <a:t>Client Side Performance Testing:</a:t>
            </a:r>
          </a:p>
          <a:p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	</a:t>
            </a:r>
            <a:r>
              <a:rPr lang="en-US" sz="1200" dirty="0" err="1" smtClean="0">
                <a:latin typeface="Comic Sans MS" charset="0"/>
                <a:ea typeface="Comic Sans MS" charset="0"/>
                <a:cs typeface="Comic Sans MS" charset="0"/>
              </a:rPr>
              <a:t>YSlow</a:t>
            </a:r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, Google Page Speed </a:t>
            </a:r>
            <a:r>
              <a:rPr lang="en-US" sz="1200" dirty="0" err="1" smtClean="0">
                <a:latin typeface="Comic Sans MS" charset="0"/>
                <a:ea typeface="Comic Sans MS" charset="0"/>
                <a:cs typeface="Comic Sans MS" charset="0"/>
              </a:rPr>
              <a:t>etc</a:t>
            </a:r>
            <a:endParaRPr lang="en-US" sz="1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1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200" b="1" dirty="0" smtClean="0">
                <a:latin typeface="Comic Sans MS" charset="0"/>
                <a:ea typeface="Comic Sans MS" charset="0"/>
                <a:cs typeface="Comic Sans MS" charset="0"/>
              </a:rPr>
              <a:t>API Testing:</a:t>
            </a:r>
          </a:p>
          <a:p>
            <a:r>
              <a:rPr lang="en-US" sz="1200" dirty="0">
                <a:latin typeface="Comic Sans MS" charset="0"/>
                <a:ea typeface="Comic Sans MS" charset="0"/>
                <a:cs typeface="Comic Sans MS" charset="0"/>
              </a:rPr>
              <a:t>	</a:t>
            </a:r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SOAP UI or REST Assured API, Postman </a:t>
            </a:r>
            <a:r>
              <a:rPr lang="en-US" sz="1200" dirty="0" err="1" smtClean="0">
                <a:latin typeface="Comic Sans MS" charset="0"/>
                <a:ea typeface="Comic Sans MS" charset="0"/>
                <a:cs typeface="Comic Sans MS" charset="0"/>
              </a:rPr>
              <a:t>etc</a:t>
            </a:r>
            <a:endParaRPr lang="en-US" sz="1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1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200" b="1" dirty="0" smtClean="0">
                <a:latin typeface="Comic Sans MS" charset="0"/>
                <a:ea typeface="Comic Sans MS" charset="0"/>
                <a:cs typeface="Comic Sans MS" charset="0"/>
              </a:rPr>
              <a:t>Functional Testing:</a:t>
            </a:r>
          </a:p>
          <a:p>
            <a:r>
              <a:rPr lang="en-US" sz="1200" dirty="0">
                <a:latin typeface="Comic Sans MS" charset="0"/>
                <a:ea typeface="Comic Sans MS" charset="0"/>
                <a:cs typeface="Comic Sans MS" charset="0"/>
              </a:rPr>
              <a:t>	</a:t>
            </a:r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Selenium or QTP </a:t>
            </a:r>
            <a:r>
              <a:rPr lang="en-US" sz="1200" dirty="0" err="1" smtClean="0">
                <a:latin typeface="Comic Sans MS" charset="0"/>
                <a:ea typeface="Comic Sans MS" charset="0"/>
                <a:cs typeface="Comic Sans MS" charset="0"/>
              </a:rPr>
              <a:t>etc</a:t>
            </a:r>
            <a:endParaRPr lang="is-IS" sz="1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endParaRPr lang="is-IS" sz="1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is-IS" sz="1200" b="1" dirty="0" smtClean="0">
                <a:latin typeface="Comic Sans MS" charset="0"/>
                <a:ea typeface="Comic Sans MS" charset="0"/>
                <a:cs typeface="Comic Sans MS" charset="0"/>
              </a:rPr>
              <a:t>Server Side Performance Testing:</a:t>
            </a:r>
          </a:p>
          <a:p>
            <a:r>
              <a:rPr lang="is-IS" sz="1200" dirty="0">
                <a:latin typeface="Comic Sans MS" charset="0"/>
                <a:ea typeface="Comic Sans MS" charset="0"/>
                <a:cs typeface="Comic Sans MS" charset="0"/>
              </a:rPr>
              <a:t>	</a:t>
            </a:r>
            <a:r>
              <a:rPr lang="is-IS" sz="1200" dirty="0" smtClean="0">
                <a:latin typeface="Comic Sans MS" charset="0"/>
                <a:ea typeface="Comic Sans MS" charset="0"/>
                <a:cs typeface="Comic Sans MS" charset="0"/>
              </a:rPr>
              <a:t>J</a:t>
            </a:r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m</a:t>
            </a:r>
            <a:r>
              <a:rPr lang="is-IS" sz="1200" dirty="0" smtClean="0">
                <a:latin typeface="Comic Sans MS" charset="0"/>
                <a:ea typeface="Comic Sans MS" charset="0"/>
                <a:cs typeface="Comic Sans MS" charset="0"/>
              </a:rPr>
              <a:t>eter or Gatling etc</a:t>
            </a:r>
          </a:p>
          <a:p>
            <a:endParaRPr lang="en-US" sz="1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200" b="1" dirty="0">
                <a:latin typeface="Comic Sans MS" charset="0"/>
                <a:ea typeface="Comic Sans MS" charset="0"/>
                <a:cs typeface="Comic Sans MS" charset="0"/>
              </a:rPr>
              <a:t>Database Testing:</a:t>
            </a:r>
          </a:p>
          <a:p>
            <a:r>
              <a:rPr lang="en-US" sz="1200" dirty="0">
                <a:latin typeface="Comic Sans MS" charset="0"/>
                <a:ea typeface="Comic Sans MS" charset="0"/>
                <a:cs typeface="Comic Sans MS" charset="0"/>
              </a:rPr>
              <a:t>	Verifying </a:t>
            </a:r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migrations/procedures </a:t>
            </a:r>
            <a:r>
              <a:rPr lang="en-US" sz="1200" dirty="0" err="1" smtClean="0">
                <a:latin typeface="Comic Sans MS" charset="0"/>
                <a:ea typeface="Comic Sans MS" charset="0"/>
                <a:cs typeface="Comic Sans MS" charset="0"/>
              </a:rPr>
              <a:t>etc</a:t>
            </a:r>
            <a:endParaRPr lang="en-US" sz="120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1200" b="1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200" b="1" dirty="0" smtClean="0">
                <a:latin typeface="Comic Sans MS" charset="0"/>
                <a:ea typeface="Comic Sans MS" charset="0"/>
                <a:cs typeface="Comic Sans MS" charset="0"/>
              </a:rPr>
              <a:t>Security Testing:</a:t>
            </a:r>
          </a:p>
          <a:p>
            <a:r>
              <a:rPr lang="en-US" sz="1200" dirty="0">
                <a:latin typeface="Comic Sans MS" charset="0"/>
                <a:ea typeface="Comic Sans MS" charset="0"/>
                <a:cs typeface="Comic Sans MS" charset="0"/>
              </a:rPr>
              <a:t>	</a:t>
            </a:r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ZAP, OWASP dependency checks, Fiddler </a:t>
            </a:r>
            <a:r>
              <a:rPr lang="en-US" sz="1200" dirty="0" err="1" smtClean="0">
                <a:latin typeface="Comic Sans MS" charset="0"/>
                <a:ea typeface="Comic Sans MS" charset="0"/>
                <a:cs typeface="Comic Sans MS" charset="0"/>
              </a:rPr>
              <a:t>etc</a:t>
            </a:r>
            <a:endParaRPr lang="en-US" sz="1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1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12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" y="330200"/>
            <a:ext cx="469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mic Sans MS" charset="0"/>
                <a:ea typeface="Comic Sans MS" charset="0"/>
                <a:cs typeface="Comic Sans MS" charset="0"/>
              </a:rPr>
              <a:t>Various tools:</a:t>
            </a:r>
            <a:endParaRPr lang="en-US" sz="28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161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4000" b="1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4000" b="1" dirty="0" smtClean="0">
                <a:latin typeface="Comic Sans MS" charset="0"/>
                <a:ea typeface="Comic Sans MS" charset="0"/>
                <a:cs typeface="Comic Sans MS" charset="0"/>
              </a:rPr>
              <a:t>Is it enough? </a:t>
            </a:r>
          </a:p>
          <a:p>
            <a:pPr algn="ctr"/>
            <a:r>
              <a:rPr lang="en-US" sz="4000" b="1" dirty="0" smtClean="0">
                <a:latin typeface="Comic Sans MS" charset="0"/>
                <a:ea typeface="Comic Sans MS" charset="0"/>
                <a:cs typeface="Comic Sans MS" charset="0"/>
              </a:rPr>
              <a:t>Let’s unbox a bit more</a:t>
            </a:r>
            <a:r>
              <a:rPr lang="is-IS" sz="4000" b="1" dirty="0" smtClean="0">
                <a:latin typeface="Comic Sans MS" charset="0"/>
                <a:ea typeface="Comic Sans MS" charset="0"/>
                <a:cs typeface="Comic Sans MS" charset="0"/>
              </a:rPr>
              <a:t>…</a:t>
            </a:r>
            <a:endParaRPr lang="en-US" sz="40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endParaRPr lang="en-US" sz="24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4000" b="1" dirty="0" smtClean="0">
                <a:latin typeface="Comic Sans MS" charset="0"/>
                <a:ea typeface="Comic Sans MS" charset="0"/>
                <a:cs typeface="Comic Sans MS" charset="0"/>
              </a:rPr>
              <a:t>Testing other areas</a:t>
            </a:r>
            <a:r>
              <a:rPr lang="is-IS" sz="4000" b="1" dirty="0" smtClean="0">
                <a:latin typeface="Comic Sans MS" charset="0"/>
                <a:ea typeface="Comic Sans MS" charset="0"/>
                <a:cs typeface="Comic Sans MS" charset="0"/>
              </a:rPr>
              <a:t>…</a:t>
            </a:r>
            <a:endParaRPr lang="en-US" sz="40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" y="1959472"/>
            <a:ext cx="4717006" cy="2182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59" y="2389131"/>
            <a:ext cx="2097876" cy="1114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55" y="2439472"/>
            <a:ext cx="991518" cy="9915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27065" y="2792359"/>
            <a:ext cx="1244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Deployment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38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33520" y="402839"/>
            <a:ext cx="8006400" cy="8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0" i="0" u="none" strike="noStrike" cap="none" baseline="0" dirty="0">
              <a:solidFill>
                <a:srgbClr val="3132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31" y="1193387"/>
            <a:ext cx="4703377" cy="3548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1518" y="528810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charset="0"/>
                <a:ea typeface="Comic Sans MS" charset="0"/>
                <a:cs typeface="Comic Sans MS" charset="0"/>
              </a:rPr>
              <a:t>Test Pyramid</a:t>
            </a:r>
            <a:endParaRPr lang="en-US" sz="24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8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33520" y="402839"/>
            <a:ext cx="8006400" cy="8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313231"/>
                </a:solidFill>
                <a:latin typeface="Arial"/>
                <a:ea typeface="Arial"/>
                <a:cs typeface="Arial"/>
                <a:sym typeface="Arial"/>
              </a:rPr>
              <a:t>Questions 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279" y="1650959"/>
            <a:ext cx="7928639" cy="32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533520" y="402839"/>
            <a:ext cx="8006400" cy="8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b="0" i="0" u="none" strike="noStrike" cap="none" baseline="0" dirty="0">
              <a:solidFill>
                <a:srgbClr val="3132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930376" y="1263950"/>
            <a:ext cx="7609499" cy="317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en-US" sz="4000" b="1" u="none" strike="noStrike" cap="none" baseline="0" dirty="0" smtClean="0">
              <a:solidFill>
                <a:schemeClr val="dk1"/>
              </a:solidFill>
              <a:latin typeface="Comic Sans MS" charset="0"/>
              <a:ea typeface="Comic Sans MS" charset="0"/>
              <a:cs typeface="Comic Sans MS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 b="1" u="none" strike="noStrike" cap="none" baseline="0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  <a:sym typeface="Arial"/>
              </a:rPr>
              <a:t>Web</a:t>
            </a:r>
            <a:r>
              <a:rPr lang="en-US" sz="4000" b="1" u="none" strike="noStrike" cap="none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  <a:sym typeface="Arial"/>
              </a:rPr>
              <a:t> Application </a:t>
            </a:r>
            <a:r>
              <a:rPr lang="en-US" sz="4000" b="1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</a:rPr>
              <a:t>Architecture</a:t>
            </a:r>
            <a:endParaRPr lang="en-US" sz="4000" b="1" u="none" strike="noStrike" cap="none" dirty="0" smtClean="0">
              <a:solidFill>
                <a:schemeClr val="dk1"/>
              </a:solidFill>
              <a:latin typeface="Comic Sans MS" charset="0"/>
              <a:ea typeface="Comic Sans MS" charset="0"/>
              <a:cs typeface="Comic Sans MS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 b="1" baseline="0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</a:rPr>
              <a:t>from the </a:t>
            </a:r>
            <a:r>
              <a:rPr lang="en-US" sz="4000" b="1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</a:rPr>
              <a:t>eyes of a QA</a:t>
            </a:r>
            <a:r>
              <a:rPr lang="is-IS" sz="4000" b="1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</a:rPr>
              <a:t>…</a:t>
            </a:r>
            <a:endParaRPr sz="4000" b="1" u="none" strike="noStrike" cap="none" baseline="0" dirty="0">
              <a:solidFill>
                <a:schemeClr val="dk1"/>
              </a:solidFill>
              <a:latin typeface="Comic Sans MS" charset="0"/>
              <a:ea typeface="Comic Sans MS" charset="0"/>
              <a:cs typeface="Comic Sans MS" charset="0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33520" y="402839"/>
            <a:ext cx="8006400" cy="8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0" i="0" u="none" strike="noStrike" cap="none" baseline="0" dirty="0">
              <a:solidFill>
                <a:srgbClr val="3132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638300"/>
            <a:ext cx="2197100" cy="219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638300"/>
            <a:ext cx="2197100" cy="219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613839"/>
            <a:ext cx="2221561" cy="22215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04999"/>
            <a:ext cx="1676400" cy="1734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879600"/>
            <a:ext cx="1739900" cy="1739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200" y="25146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mic Sans MS" charset="0"/>
                <a:ea typeface="Comic Sans MS" charset="0"/>
                <a:cs typeface="Comic Sans MS" charset="0"/>
              </a:rPr>
              <a:t>Front End</a:t>
            </a:r>
            <a:endParaRPr lang="en-US" sz="18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0200" y="25019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mic Sans MS" charset="0"/>
                <a:ea typeface="Comic Sans MS" charset="0"/>
                <a:cs typeface="Comic Sans MS" charset="0"/>
              </a:rPr>
              <a:t>API</a:t>
            </a:r>
            <a:endParaRPr lang="en-US" sz="18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3400" y="25019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mic Sans MS" charset="0"/>
                <a:ea typeface="Comic Sans MS" charset="0"/>
                <a:cs typeface="Comic Sans MS" charset="0"/>
              </a:rPr>
              <a:t>Database</a:t>
            </a:r>
            <a:endParaRPr lang="en-US" sz="18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533520" y="402839"/>
            <a:ext cx="8006400" cy="8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4000" b="1" u="none" strike="noStrike" cap="none" baseline="0" dirty="0">
              <a:solidFill>
                <a:srgbClr val="313231"/>
              </a:solidFill>
              <a:latin typeface="Comic Sans MS" charset="0"/>
              <a:ea typeface="Comic Sans MS" charset="0"/>
              <a:cs typeface="Comic Sans MS" charset="0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11279" y="1650959"/>
            <a:ext cx="7928639" cy="327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b="1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</a:rPr>
              <a:t>UI based functional tests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b="1" u="none" strike="noStrike" cap="none" baseline="0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  <a:sym typeface="Arial"/>
              </a:rPr>
              <a:t>API</a:t>
            </a:r>
            <a:r>
              <a:rPr lang="en-US" sz="4000" b="1" u="none" strike="noStrike" cap="none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  <a:sym typeface="Arial"/>
              </a:rPr>
              <a:t> tests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b="1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</a:rPr>
              <a:t>and </a:t>
            </a:r>
            <a:r>
              <a:rPr lang="is-IS" sz="4000" b="1" dirty="0" smtClean="0">
                <a:solidFill>
                  <a:schemeClr val="dk1"/>
                </a:solidFill>
                <a:latin typeface="Comic Sans MS" charset="0"/>
                <a:ea typeface="Comic Sans MS" charset="0"/>
                <a:cs typeface="Comic Sans MS" charset="0"/>
              </a:rPr>
              <a:t>… ????</a:t>
            </a:r>
            <a:endParaRPr lang="en-US" sz="4000" b="1" u="none" strike="noStrike" cap="none" baseline="0" dirty="0">
              <a:solidFill>
                <a:schemeClr val="dk1"/>
              </a:solidFill>
              <a:latin typeface="Comic Sans MS" charset="0"/>
              <a:ea typeface="Comic Sans MS" charset="0"/>
              <a:cs typeface="Comic Sans MS" charset="0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533520" y="402839"/>
            <a:ext cx="8006400" cy="8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dirty="0">
              <a:solidFill>
                <a:srgbClr val="31323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11279" y="1650959"/>
            <a:ext cx="7928639" cy="327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2476459"/>
            <a:ext cx="561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charset="0"/>
                <a:ea typeface="Comic Sans MS" charset="0"/>
                <a:cs typeface="Comic Sans MS" charset="0"/>
              </a:rPr>
              <a:t>Is it enough?</a:t>
            </a:r>
            <a:endParaRPr lang="en-US" sz="40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533520" y="402839"/>
            <a:ext cx="8006400" cy="8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dirty="0">
              <a:solidFill>
                <a:srgbClr val="31323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11279" y="1650959"/>
            <a:ext cx="7928639" cy="327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181" y="1968459"/>
            <a:ext cx="6747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charset="0"/>
                <a:ea typeface="Comic Sans MS" charset="0"/>
                <a:cs typeface="Comic Sans MS" charset="0"/>
              </a:rPr>
              <a:t>Do we really understand the system?</a:t>
            </a:r>
            <a:endParaRPr lang="en-US" sz="40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584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533520" y="402839"/>
            <a:ext cx="8006400" cy="8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dirty="0">
              <a:solidFill>
                <a:srgbClr val="31323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11279" y="1650959"/>
            <a:ext cx="7928639" cy="327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4999" y="1968459"/>
            <a:ext cx="6489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4000" b="1" dirty="0" smtClean="0">
                <a:latin typeface="Comic Sans MS" charset="0"/>
                <a:ea typeface="Comic Sans MS" charset="0"/>
                <a:cs typeface="Comic Sans MS" charset="0"/>
              </a:rPr>
              <a:t>Let’s Unbox ourselves</a:t>
            </a:r>
            <a:r>
              <a:rPr lang="is-IS" sz="4000" b="1" dirty="0" smtClean="0">
                <a:latin typeface="Comic Sans MS" charset="0"/>
                <a:ea typeface="Comic Sans MS" charset="0"/>
                <a:cs typeface="Comic Sans MS" charset="0"/>
              </a:rPr>
              <a:t>…</a:t>
            </a:r>
            <a:endParaRPr lang="en-US" sz="40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5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20936"/>
            <a:ext cx="14351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" y="1111914"/>
            <a:ext cx="787400" cy="78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2787375"/>
            <a:ext cx="8001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1069">
            <a:off x="642306" y="1362353"/>
            <a:ext cx="83820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2716" y="2087387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Front end</a:t>
            </a: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88" y="1807150"/>
            <a:ext cx="1061304" cy="949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46" y="551033"/>
            <a:ext cx="2872818" cy="48558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15" y="1486277"/>
            <a:ext cx="690975" cy="690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865" y="1619689"/>
            <a:ext cx="406622" cy="460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5" y="2504221"/>
            <a:ext cx="773476" cy="7734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10" y="3689451"/>
            <a:ext cx="816082" cy="8160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86" y="2683006"/>
            <a:ext cx="379013" cy="429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44" y="3830946"/>
            <a:ext cx="406622" cy="4604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37" y="1502133"/>
            <a:ext cx="676253" cy="6762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35" y="2588985"/>
            <a:ext cx="630336" cy="6303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37" y="3723039"/>
            <a:ext cx="676253" cy="6762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94000" y="47371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94" y="636491"/>
            <a:ext cx="1046103" cy="49044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342330" y="1813888"/>
            <a:ext cx="1680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API</a:t>
            </a:r>
          </a:p>
          <a:p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GATEWAY</a:t>
            </a: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48" y="4190390"/>
            <a:ext cx="950702" cy="9507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33" y="3198865"/>
            <a:ext cx="953105" cy="9531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3789">
            <a:off x="3185118" y="3159289"/>
            <a:ext cx="779768" cy="6229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6826">
            <a:off x="640222" y="2495467"/>
            <a:ext cx="838200" cy="838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3980">
            <a:off x="3370898" y="4081555"/>
            <a:ext cx="746976" cy="5967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27" y="2223956"/>
            <a:ext cx="1061304" cy="9491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24769" y="3523844"/>
            <a:ext cx="63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Comic Sans MS" charset="0"/>
                <a:ea typeface="Comic Sans MS" charset="0"/>
                <a:cs typeface="Comic Sans MS" charset="0"/>
              </a:rPr>
              <a:t>Payment Gateway</a:t>
            </a:r>
            <a:endParaRPr lang="en-US" sz="8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09373" y="4436405"/>
            <a:ext cx="48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latin typeface="Comic Sans MS" charset="0"/>
                <a:ea typeface="Comic Sans MS" charset="0"/>
                <a:cs typeface="Comic Sans MS" charset="0"/>
              </a:rPr>
              <a:t>Salesforce</a:t>
            </a:r>
            <a:endParaRPr lang="en-US" sz="8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198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9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57" y="2434114"/>
            <a:ext cx="8042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charset="0"/>
                <a:ea typeface="Comic Sans MS" charset="0"/>
                <a:cs typeface="Comic Sans MS" charset="0"/>
              </a:rPr>
              <a:t>Now, What more comes to our mind</a:t>
            </a:r>
            <a:r>
              <a:rPr lang="is-IS" sz="4000" b="1" dirty="0" smtClean="0">
                <a:latin typeface="Comic Sans MS" charset="0"/>
                <a:ea typeface="Comic Sans MS" charset="0"/>
                <a:cs typeface="Comic Sans MS" charset="0"/>
              </a:rPr>
              <a:t>…</a:t>
            </a:r>
            <a:endParaRPr lang="en-US" sz="40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128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12975</TotalTime>
  <Words>159</Words>
  <Application>Microsoft Macintosh PowerPoint</Application>
  <PresentationFormat>On-screen Show (16:10)</PresentationFormat>
  <Paragraphs>73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Comic Sans MS</vt:lpstr>
      <vt:lpstr>Georgia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36</cp:revision>
  <dcterms:modified xsi:type="dcterms:W3CDTF">2016-04-30T09:52:34Z</dcterms:modified>
</cp:coreProperties>
</file>