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9"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11DB6-0263-4103-144D-6855CD299D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9EFA29-1566-21E3-5145-514016986E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5DB8D3-EAEC-7D6A-05A3-E4CE73C13863}"/>
              </a:ext>
            </a:extLst>
          </p:cNvPr>
          <p:cNvSpPr>
            <a:spLocks noGrp="1"/>
          </p:cNvSpPr>
          <p:nvPr>
            <p:ph type="dt" sz="half" idx="10"/>
          </p:nvPr>
        </p:nvSpPr>
        <p:spPr/>
        <p:txBody>
          <a:bodyPr/>
          <a:lstStyle/>
          <a:p>
            <a:fld id="{1D9C3018-766A-4029-92C6-F1040F43D6BC}" type="datetimeFigureOut">
              <a:rPr lang="en-IN" smtClean="0"/>
              <a:t>27-07-2022</a:t>
            </a:fld>
            <a:endParaRPr lang="en-IN"/>
          </a:p>
        </p:txBody>
      </p:sp>
      <p:sp>
        <p:nvSpPr>
          <p:cNvPr id="5" name="Footer Placeholder 4">
            <a:extLst>
              <a:ext uri="{FF2B5EF4-FFF2-40B4-BE49-F238E27FC236}">
                <a16:creationId xmlns:a16="http://schemas.microsoft.com/office/drawing/2014/main" id="{824BEB46-E2F1-35F0-D2DB-7576F882D0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1CFA22-F3D1-ED9F-74C2-B1CB0631E8C1}"/>
              </a:ext>
            </a:extLst>
          </p:cNvPr>
          <p:cNvSpPr>
            <a:spLocks noGrp="1"/>
          </p:cNvSpPr>
          <p:nvPr>
            <p:ph type="sldNum" sz="quarter" idx="12"/>
          </p:nvPr>
        </p:nvSpPr>
        <p:spPr/>
        <p:txBody>
          <a:bodyPr/>
          <a:lstStyle/>
          <a:p>
            <a:fld id="{526DCB09-AACF-4EE9-B32D-8DEEC3004089}" type="slidenum">
              <a:rPr lang="en-IN" smtClean="0"/>
              <a:t>‹#›</a:t>
            </a:fld>
            <a:endParaRPr lang="en-IN"/>
          </a:p>
        </p:txBody>
      </p:sp>
    </p:spTree>
    <p:extLst>
      <p:ext uri="{BB962C8B-B14F-4D97-AF65-F5344CB8AC3E}">
        <p14:creationId xmlns:p14="http://schemas.microsoft.com/office/powerpoint/2010/main" val="3500073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C1169-BD1E-902E-8292-F633211906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B7DE9B-4868-BF5B-A79B-2706CB4C07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8EC25A-E5C2-29AB-D6E7-DF11BD24B915}"/>
              </a:ext>
            </a:extLst>
          </p:cNvPr>
          <p:cNvSpPr>
            <a:spLocks noGrp="1"/>
          </p:cNvSpPr>
          <p:nvPr>
            <p:ph type="dt" sz="half" idx="10"/>
          </p:nvPr>
        </p:nvSpPr>
        <p:spPr/>
        <p:txBody>
          <a:bodyPr/>
          <a:lstStyle/>
          <a:p>
            <a:fld id="{1D9C3018-766A-4029-92C6-F1040F43D6BC}" type="datetimeFigureOut">
              <a:rPr lang="en-IN" smtClean="0"/>
              <a:t>27-07-2022</a:t>
            </a:fld>
            <a:endParaRPr lang="en-IN"/>
          </a:p>
        </p:txBody>
      </p:sp>
      <p:sp>
        <p:nvSpPr>
          <p:cNvPr id="5" name="Footer Placeholder 4">
            <a:extLst>
              <a:ext uri="{FF2B5EF4-FFF2-40B4-BE49-F238E27FC236}">
                <a16:creationId xmlns:a16="http://schemas.microsoft.com/office/drawing/2014/main" id="{737B9ED7-039D-8718-86B3-696FD1D4A8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580032-DD0D-A4AD-BEA7-5F4188190A12}"/>
              </a:ext>
            </a:extLst>
          </p:cNvPr>
          <p:cNvSpPr>
            <a:spLocks noGrp="1"/>
          </p:cNvSpPr>
          <p:nvPr>
            <p:ph type="sldNum" sz="quarter" idx="12"/>
          </p:nvPr>
        </p:nvSpPr>
        <p:spPr/>
        <p:txBody>
          <a:bodyPr/>
          <a:lstStyle/>
          <a:p>
            <a:fld id="{526DCB09-AACF-4EE9-B32D-8DEEC3004089}" type="slidenum">
              <a:rPr lang="en-IN" smtClean="0"/>
              <a:t>‹#›</a:t>
            </a:fld>
            <a:endParaRPr lang="en-IN"/>
          </a:p>
        </p:txBody>
      </p:sp>
    </p:spTree>
    <p:extLst>
      <p:ext uri="{BB962C8B-B14F-4D97-AF65-F5344CB8AC3E}">
        <p14:creationId xmlns:p14="http://schemas.microsoft.com/office/powerpoint/2010/main" val="3127939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D3ADB8-9EA9-4C3F-4B39-29A040070F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1E3089-4F55-175F-8D6D-D30C6F6A04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2FB68D-1EA4-4B38-AD1A-97B4D717A53F}"/>
              </a:ext>
            </a:extLst>
          </p:cNvPr>
          <p:cNvSpPr>
            <a:spLocks noGrp="1"/>
          </p:cNvSpPr>
          <p:nvPr>
            <p:ph type="dt" sz="half" idx="10"/>
          </p:nvPr>
        </p:nvSpPr>
        <p:spPr/>
        <p:txBody>
          <a:bodyPr/>
          <a:lstStyle/>
          <a:p>
            <a:fld id="{1D9C3018-766A-4029-92C6-F1040F43D6BC}" type="datetimeFigureOut">
              <a:rPr lang="en-IN" smtClean="0"/>
              <a:t>27-07-2022</a:t>
            </a:fld>
            <a:endParaRPr lang="en-IN"/>
          </a:p>
        </p:txBody>
      </p:sp>
      <p:sp>
        <p:nvSpPr>
          <p:cNvPr id="5" name="Footer Placeholder 4">
            <a:extLst>
              <a:ext uri="{FF2B5EF4-FFF2-40B4-BE49-F238E27FC236}">
                <a16:creationId xmlns:a16="http://schemas.microsoft.com/office/drawing/2014/main" id="{6F654EA1-8E8D-AD3A-4D3D-AEDB458449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42F103-3072-5CF5-AC9A-954AA0828128}"/>
              </a:ext>
            </a:extLst>
          </p:cNvPr>
          <p:cNvSpPr>
            <a:spLocks noGrp="1"/>
          </p:cNvSpPr>
          <p:nvPr>
            <p:ph type="sldNum" sz="quarter" idx="12"/>
          </p:nvPr>
        </p:nvSpPr>
        <p:spPr/>
        <p:txBody>
          <a:bodyPr/>
          <a:lstStyle/>
          <a:p>
            <a:fld id="{526DCB09-AACF-4EE9-B32D-8DEEC3004089}" type="slidenum">
              <a:rPr lang="en-IN" smtClean="0"/>
              <a:t>‹#›</a:t>
            </a:fld>
            <a:endParaRPr lang="en-IN"/>
          </a:p>
        </p:txBody>
      </p:sp>
    </p:spTree>
    <p:extLst>
      <p:ext uri="{BB962C8B-B14F-4D97-AF65-F5344CB8AC3E}">
        <p14:creationId xmlns:p14="http://schemas.microsoft.com/office/powerpoint/2010/main" val="3847919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6721D-C106-F50B-97D5-A5AD4654F3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EBC05E-37E3-24F6-506C-2D9DB29913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196215-493D-8433-8D60-4D7AE70CB4DA}"/>
              </a:ext>
            </a:extLst>
          </p:cNvPr>
          <p:cNvSpPr>
            <a:spLocks noGrp="1"/>
          </p:cNvSpPr>
          <p:nvPr>
            <p:ph type="dt" sz="half" idx="10"/>
          </p:nvPr>
        </p:nvSpPr>
        <p:spPr/>
        <p:txBody>
          <a:bodyPr/>
          <a:lstStyle/>
          <a:p>
            <a:fld id="{1D9C3018-766A-4029-92C6-F1040F43D6BC}" type="datetimeFigureOut">
              <a:rPr lang="en-IN" smtClean="0"/>
              <a:t>27-07-2022</a:t>
            </a:fld>
            <a:endParaRPr lang="en-IN"/>
          </a:p>
        </p:txBody>
      </p:sp>
      <p:sp>
        <p:nvSpPr>
          <p:cNvPr id="5" name="Footer Placeholder 4">
            <a:extLst>
              <a:ext uri="{FF2B5EF4-FFF2-40B4-BE49-F238E27FC236}">
                <a16:creationId xmlns:a16="http://schemas.microsoft.com/office/drawing/2014/main" id="{EB682053-62F6-08DD-ACB7-FC639619C6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012634-3B5C-0718-7D35-A9B78166A4E5}"/>
              </a:ext>
            </a:extLst>
          </p:cNvPr>
          <p:cNvSpPr>
            <a:spLocks noGrp="1"/>
          </p:cNvSpPr>
          <p:nvPr>
            <p:ph type="sldNum" sz="quarter" idx="12"/>
          </p:nvPr>
        </p:nvSpPr>
        <p:spPr/>
        <p:txBody>
          <a:bodyPr/>
          <a:lstStyle/>
          <a:p>
            <a:fld id="{526DCB09-AACF-4EE9-B32D-8DEEC3004089}" type="slidenum">
              <a:rPr lang="en-IN" smtClean="0"/>
              <a:t>‹#›</a:t>
            </a:fld>
            <a:endParaRPr lang="en-IN"/>
          </a:p>
        </p:txBody>
      </p:sp>
    </p:spTree>
    <p:extLst>
      <p:ext uri="{BB962C8B-B14F-4D97-AF65-F5344CB8AC3E}">
        <p14:creationId xmlns:p14="http://schemas.microsoft.com/office/powerpoint/2010/main" val="2496038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6C362-8DAB-8449-B4A5-1920A20E90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9AADE8-6D07-C748-D5FE-ED4D816392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C48E97-0F1C-5F8D-331F-5D0DB67B4BA6}"/>
              </a:ext>
            </a:extLst>
          </p:cNvPr>
          <p:cNvSpPr>
            <a:spLocks noGrp="1"/>
          </p:cNvSpPr>
          <p:nvPr>
            <p:ph type="dt" sz="half" idx="10"/>
          </p:nvPr>
        </p:nvSpPr>
        <p:spPr/>
        <p:txBody>
          <a:bodyPr/>
          <a:lstStyle/>
          <a:p>
            <a:fld id="{1D9C3018-766A-4029-92C6-F1040F43D6BC}" type="datetimeFigureOut">
              <a:rPr lang="en-IN" smtClean="0"/>
              <a:t>27-07-2022</a:t>
            </a:fld>
            <a:endParaRPr lang="en-IN"/>
          </a:p>
        </p:txBody>
      </p:sp>
      <p:sp>
        <p:nvSpPr>
          <p:cNvPr id="5" name="Footer Placeholder 4">
            <a:extLst>
              <a:ext uri="{FF2B5EF4-FFF2-40B4-BE49-F238E27FC236}">
                <a16:creationId xmlns:a16="http://schemas.microsoft.com/office/drawing/2014/main" id="{866AFF41-4CC5-475B-FC7D-515EC554D8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7D25E6-5F69-08E5-ECEE-125F8EAC2361}"/>
              </a:ext>
            </a:extLst>
          </p:cNvPr>
          <p:cNvSpPr>
            <a:spLocks noGrp="1"/>
          </p:cNvSpPr>
          <p:nvPr>
            <p:ph type="sldNum" sz="quarter" idx="12"/>
          </p:nvPr>
        </p:nvSpPr>
        <p:spPr/>
        <p:txBody>
          <a:bodyPr/>
          <a:lstStyle/>
          <a:p>
            <a:fld id="{526DCB09-AACF-4EE9-B32D-8DEEC3004089}" type="slidenum">
              <a:rPr lang="en-IN" smtClean="0"/>
              <a:t>‹#›</a:t>
            </a:fld>
            <a:endParaRPr lang="en-IN"/>
          </a:p>
        </p:txBody>
      </p:sp>
    </p:spTree>
    <p:extLst>
      <p:ext uri="{BB962C8B-B14F-4D97-AF65-F5344CB8AC3E}">
        <p14:creationId xmlns:p14="http://schemas.microsoft.com/office/powerpoint/2010/main" val="3711787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37CE3-5C17-48EC-499C-22A5EA93D6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3E6226-EAE9-6856-71E3-4531945539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C0EA15-8423-C1F9-AD04-DE8E6A863B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834018-7B46-3A9E-8BB8-9423171E3456}"/>
              </a:ext>
            </a:extLst>
          </p:cNvPr>
          <p:cNvSpPr>
            <a:spLocks noGrp="1"/>
          </p:cNvSpPr>
          <p:nvPr>
            <p:ph type="dt" sz="half" idx="10"/>
          </p:nvPr>
        </p:nvSpPr>
        <p:spPr/>
        <p:txBody>
          <a:bodyPr/>
          <a:lstStyle/>
          <a:p>
            <a:fld id="{1D9C3018-766A-4029-92C6-F1040F43D6BC}" type="datetimeFigureOut">
              <a:rPr lang="en-IN" smtClean="0"/>
              <a:t>27-07-2022</a:t>
            </a:fld>
            <a:endParaRPr lang="en-IN"/>
          </a:p>
        </p:txBody>
      </p:sp>
      <p:sp>
        <p:nvSpPr>
          <p:cNvPr id="6" name="Footer Placeholder 5">
            <a:extLst>
              <a:ext uri="{FF2B5EF4-FFF2-40B4-BE49-F238E27FC236}">
                <a16:creationId xmlns:a16="http://schemas.microsoft.com/office/drawing/2014/main" id="{02E2806F-6A13-CE7E-B72C-DD5236E250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E491B7-6A99-BC76-1214-3A92FF71FC19}"/>
              </a:ext>
            </a:extLst>
          </p:cNvPr>
          <p:cNvSpPr>
            <a:spLocks noGrp="1"/>
          </p:cNvSpPr>
          <p:nvPr>
            <p:ph type="sldNum" sz="quarter" idx="12"/>
          </p:nvPr>
        </p:nvSpPr>
        <p:spPr/>
        <p:txBody>
          <a:bodyPr/>
          <a:lstStyle/>
          <a:p>
            <a:fld id="{526DCB09-AACF-4EE9-B32D-8DEEC3004089}" type="slidenum">
              <a:rPr lang="en-IN" smtClean="0"/>
              <a:t>‹#›</a:t>
            </a:fld>
            <a:endParaRPr lang="en-IN"/>
          </a:p>
        </p:txBody>
      </p:sp>
    </p:spTree>
    <p:extLst>
      <p:ext uri="{BB962C8B-B14F-4D97-AF65-F5344CB8AC3E}">
        <p14:creationId xmlns:p14="http://schemas.microsoft.com/office/powerpoint/2010/main" val="2351869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2AD4-5A2D-6825-4F85-AE640EF723E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F0A8A4-19BC-1985-18DA-4C023550E8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B55088-A768-B33C-B94E-9FC457EE4B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094BA7-9FEC-C8D3-C9F7-396A405D0C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12D2FD-70A3-A881-17B5-4FA4941AF5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AC9B8E-232B-8C91-2CAE-D6501B21A28E}"/>
              </a:ext>
            </a:extLst>
          </p:cNvPr>
          <p:cNvSpPr>
            <a:spLocks noGrp="1"/>
          </p:cNvSpPr>
          <p:nvPr>
            <p:ph type="dt" sz="half" idx="10"/>
          </p:nvPr>
        </p:nvSpPr>
        <p:spPr/>
        <p:txBody>
          <a:bodyPr/>
          <a:lstStyle/>
          <a:p>
            <a:fld id="{1D9C3018-766A-4029-92C6-F1040F43D6BC}" type="datetimeFigureOut">
              <a:rPr lang="en-IN" smtClean="0"/>
              <a:t>27-07-2022</a:t>
            </a:fld>
            <a:endParaRPr lang="en-IN"/>
          </a:p>
        </p:txBody>
      </p:sp>
      <p:sp>
        <p:nvSpPr>
          <p:cNvPr id="8" name="Footer Placeholder 7">
            <a:extLst>
              <a:ext uri="{FF2B5EF4-FFF2-40B4-BE49-F238E27FC236}">
                <a16:creationId xmlns:a16="http://schemas.microsoft.com/office/drawing/2014/main" id="{AB706561-9FBA-CB2A-2A90-B71E91F99B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DC4D27-A4A0-481D-2159-C6DFC016D00A}"/>
              </a:ext>
            </a:extLst>
          </p:cNvPr>
          <p:cNvSpPr>
            <a:spLocks noGrp="1"/>
          </p:cNvSpPr>
          <p:nvPr>
            <p:ph type="sldNum" sz="quarter" idx="12"/>
          </p:nvPr>
        </p:nvSpPr>
        <p:spPr/>
        <p:txBody>
          <a:bodyPr/>
          <a:lstStyle/>
          <a:p>
            <a:fld id="{526DCB09-AACF-4EE9-B32D-8DEEC3004089}" type="slidenum">
              <a:rPr lang="en-IN" smtClean="0"/>
              <a:t>‹#›</a:t>
            </a:fld>
            <a:endParaRPr lang="en-IN"/>
          </a:p>
        </p:txBody>
      </p:sp>
    </p:spTree>
    <p:extLst>
      <p:ext uri="{BB962C8B-B14F-4D97-AF65-F5344CB8AC3E}">
        <p14:creationId xmlns:p14="http://schemas.microsoft.com/office/powerpoint/2010/main" val="1453504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54B28-3E2F-5043-23FF-ADB5F20A59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C35A5F-848B-6480-150F-3BE83B19D2EF}"/>
              </a:ext>
            </a:extLst>
          </p:cNvPr>
          <p:cNvSpPr>
            <a:spLocks noGrp="1"/>
          </p:cNvSpPr>
          <p:nvPr>
            <p:ph type="dt" sz="half" idx="10"/>
          </p:nvPr>
        </p:nvSpPr>
        <p:spPr/>
        <p:txBody>
          <a:bodyPr/>
          <a:lstStyle/>
          <a:p>
            <a:fld id="{1D9C3018-766A-4029-92C6-F1040F43D6BC}" type="datetimeFigureOut">
              <a:rPr lang="en-IN" smtClean="0"/>
              <a:t>27-07-2022</a:t>
            </a:fld>
            <a:endParaRPr lang="en-IN"/>
          </a:p>
        </p:txBody>
      </p:sp>
      <p:sp>
        <p:nvSpPr>
          <p:cNvPr id="4" name="Footer Placeholder 3">
            <a:extLst>
              <a:ext uri="{FF2B5EF4-FFF2-40B4-BE49-F238E27FC236}">
                <a16:creationId xmlns:a16="http://schemas.microsoft.com/office/drawing/2014/main" id="{09C1D94C-A99E-D17C-1247-977FD1CC7B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4294B0-2369-7ABC-9C7E-1203AAEEA8FE}"/>
              </a:ext>
            </a:extLst>
          </p:cNvPr>
          <p:cNvSpPr>
            <a:spLocks noGrp="1"/>
          </p:cNvSpPr>
          <p:nvPr>
            <p:ph type="sldNum" sz="quarter" idx="12"/>
          </p:nvPr>
        </p:nvSpPr>
        <p:spPr/>
        <p:txBody>
          <a:bodyPr/>
          <a:lstStyle/>
          <a:p>
            <a:fld id="{526DCB09-AACF-4EE9-B32D-8DEEC3004089}" type="slidenum">
              <a:rPr lang="en-IN" smtClean="0"/>
              <a:t>‹#›</a:t>
            </a:fld>
            <a:endParaRPr lang="en-IN"/>
          </a:p>
        </p:txBody>
      </p:sp>
    </p:spTree>
    <p:extLst>
      <p:ext uri="{BB962C8B-B14F-4D97-AF65-F5344CB8AC3E}">
        <p14:creationId xmlns:p14="http://schemas.microsoft.com/office/powerpoint/2010/main" val="1377004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8295D7-0FA1-08F7-33D6-79D39BACA81C}"/>
              </a:ext>
            </a:extLst>
          </p:cNvPr>
          <p:cNvSpPr>
            <a:spLocks noGrp="1"/>
          </p:cNvSpPr>
          <p:nvPr>
            <p:ph type="dt" sz="half" idx="10"/>
          </p:nvPr>
        </p:nvSpPr>
        <p:spPr/>
        <p:txBody>
          <a:bodyPr/>
          <a:lstStyle/>
          <a:p>
            <a:fld id="{1D9C3018-766A-4029-92C6-F1040F43D6BC}" type="datetimeFigureOut">
              <a:rPr lang="en-IN" smtClean="0"/>
              <a:t>27-07-2022</a:t>
            </a:fld>
            <a:endParaRPr lang="en-IN"/>
          </a:p>
        </p:txBody>
      </p:sp>
      <p:sp>
        <p:nvSpPr>
          <p:cNvPr id="3" name="Footer Placeholder 2">
            <a:extLst>
              <a:ext uri="{FF2B5EF4-FFF2-40B4-BE49-F238E27FC236}">
                <a16:creationId xmlns:a16="http://schemas.microsoft.com/office/drawing/2014/main" id="{60EAA62A-A393-8FC3-0A55-D6D77DC620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A33487-7934-34B9-ECB4-A6BA1B645B1C}"/>
              </a:ext>
            </a:extLst>
          </p:cNvPr>
          <p:cNvSpPr>
            <a:spLocks noGrp="1"/>
          </p:cNvSpPr>
          <p:nvPr>
            <p:ph type="sldNum" sz="quarter" idx="12"/>
          </p:nvPr>
        </p:nvSpPr>
        <p:spPr/>
        <p:txBody>
          <a:bodyPr/>
          <a:lstStyle/>
          <a:p>
            <a:fld id="{526DCB09-AACF-4EE9-B32D-8DEEC3004089}" type="slidenum">
              <a:rPr lang="en-IN" smtClean="0"/>
              <a:t>‹#›</a:t>
            </a:fld>
            <a:endParaRPr lang="en-IN"/>
          </a:p>
        </p:txBody>
      </p:sp>
    </p:spTree>
    <p:extLst>
      <p:ext uri="{BB962C8B-B14F-4D97-AF65-F5344CB8AC3E}">
        <p14:creationId xmlns:p14="http://schemas.microsoft.com/office/powerpoint/2010/main" val="323852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99C70-A7F6-D9F5-055A-FC75F5ACF1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7FDF7A-A55E-1017-48B3-F4F821D6F3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09B391-0870-106E-DD4D-BEA60F8F7E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3F2459-3F67-F024-DC32-922A568CFDF9}"/>
              </a:ext>
            </a:extLst>
          </p:cNvPr>
          <p:cNvSpPr>
            <a:spLocks noGrp="1"/>
          </p:cNvSpPr>
          <p:nvPr>
            <p:ph type="dt" sz="half" idx="10"/>
          </p:nvPr>
        </p:nvSpPr>
        <p:spPr/>
        <p:txBody>
          <a:bodyPr/>
          <a:lstStyle/>
          <a:p>
            <a:fld id="{1D9C3018-766A-4029-92C6-F1040F43D6BC}" type="datetimeFigureOut">
              <a:rPr lang="en-IN" smtClean="0"/>
              <a:t>27-07-2022</a:t>
            </a:fld>
            <a:endParaRPr lang="en-IN"/>
          </a:p>
        </p:txBody>
      </p:sp>
      <p:sp>
        <p:nvSpPr>
          <p:cNvPr id="6" name="Footer Placeholder 5">
            <a:extLst>
              <a:ext uri="{FF2B5EF4-FFF2-40B4-BE49-F238E27FC236}">
                <a16:creationId xmlns:a16="http://schemas.microsoft.com/office/drawing/2014/main" id="{2492A823-52C8-5183-AE33-8DF27A62E8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22357A-7DF3-6C3E-C124-457ACC7D4C5A}"/>
              </a:ext>
            </a:extLst>
          </p:cNvPr>
          <p:cNvSpPr>
            <a:spLocks noGrp="1"/>
          </p:cNvSpPr>
          <p:nvPr>
            <p:ph type="sldNum" sz="quarter" idx="12"/>
          </p:nvPr>
        </p:nvSpPr>
        <p:spPr/>
        <p:txBody>
          <a:bodyPr/>
          <a:lstStyle/>
          <a:p>
            <a:fld id="{526DCB09-AACF-4EE9-B32D-8DEEC3004089}" type="slidenum">
              <a:rPr lang="en-IN" smtClean="0"/>
              <a:t>‹#›</a:t>
            </a:fld>
            <a:endParaRPr lang="en-IN"/>
          </a:p>
        </p:txBody>
      </p:sp>
    </p:spTree>
    <p:extLst>
      <p:ext uri="{BB962C8B-B14F-4D97-AF65-F5344CB8AC3E}">
        <p14:creationId xmlns:p14="http://schemas.microsoft.com/office/powerpoint/2010/main" val="2557005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25FA0-2452-C957-BB1D-F30F59FE6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97D068-6DF9-EA0C-2979-A82A80896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22E4D1-38A8-D403-5043-121B54EB9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DF7B2D-3A52-6E32-83FB-CD2AFF2648B7}"/>
              </a:ext>
            </a:extLst>
          </p:cNvPr>
          <p:cNvSpPr>
            <a:spLocks noGrp="1"/>
          </p:cNvSpPr>
          <p:nvPr>
            <p:ph type="dt" sz="half" idx="10"/>
          </p:nvPr>
        </p:nvSpPr>
        <p:spPr/>
        <p:txBody>
          <a:bodyPr/>
          <a:lstStyle/>
          <a:p>
            <a:fld id="{1D9C3018-766A-4029-92C6-F1040F43D6BC}" type="datetimeFigureOut">
              <a:rPr lang="en-IN" smtClean="0"/>
              <a:t>27-07-2022</a:t>
            </a:fld>
            <a:endParaRPr lang="en-IN"/>
          </a:p>
        </p:txBody>
      </p:sp>
      <p:sp>
        <p:nvSpPr>
          <p:cNvPr id="6" name="Footer Placeholder 5">
            <a:extLst>
              <a:ext uri="{FF2B5EF4-FFF2-40B4-BE49-F238E27FC236}">
                <a16:creationId xmlns:a16="http://schemas.microsoft.com/office/drawing/2014/main" id="{BE6C13E7-7888-1FC0-F949-E3E8014C08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5A866E-15CC-4834-E785-383E9BB48DC1}"/>
              </a:ext>
            </a:extLst>
          </p:cNvPr>
          <p:cNvSpPr>
            <a:spLocks noGrp="1"/>
          </p:cNvSpPr>
          <p:nvPr>
            <p:ph type="sldNum" sz="quarter" idx="12"/>
          </p:nvPr>
        </p:nvSpPr>
        <p:spPr/>
        <p:txBody>
          <a:bodyPr/>
          <a:lstStyle/>
          <a:p>
            <a:fld id="{526DCB09-AACF-4EE9-B32D-8DEEC3004089}" type="slidenum">
              <a:rPr lang="en-IN" smtClean="0"/>
              <a:t>‹#›</a:t>
            </a:fld>
            <a:endParaRPr lang="en-IN"/>
          </a:p>
        </p:txBody>
      </p:sp>
    </p:spTree>
    <p:extLst>
      <p:ext uri="{BB962C8B-B14F-4D97-AF65-F5344CB8AC3E}">
        <p14:creationId xmlns:p14="http://schemas.microsoft.com/office/powerpoint/2010/main" val="238469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4BA634-5351-9145-F037-DF6471E28D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6040CF-633D-1901-D082-33BA9F3332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54E2EF-E056-AE38-58D9-A3980121EC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9C3018-766A-4029-92C6-F1040F43D6BC}" type="datetimeFigureOut">
              <a:rPr lang="en-IN" smtClean="0"/>
              <a:t>27-07-2022</a:t>
            </a:fld>
            <a:endParaRPr lang="en-IN"/>
          </a:p>
        </p:txBody>
      </p:sp>
      <p:sp>
        <p:nvSpPr>
          <p:cNvPr id="5" name="Footer Placeholder 4">
            <a:extLst>
              <a:ext uri="{FF2B5EF4-FFF2-40B4-BE49-F238E27FC236}">
                <a16:creationId xmlns:a16="http://schemas.microsoft.com/office/drawing/2014/main" id="{0C292E1C-0E54-3321-C98F-F3E9CAEB0F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C1E79D-18B5-0E82-B47D-5193BD3315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6DCB09-AACF-4EE9-B32D-8DEEC3004089}" type="slidenum">
              <a:rPr lang="en-IN" smtClean="0"/>
              <a:t>‹#›</a:t>
            </a:fld>
            <a:endParaRPr lang="en-IN"/>
          </a:p>
        </p:txBody>
      </p:sp>
    </p:spTree>
    <p:extLst>
      <p:ext uri="{BB962C8B-B14F-4D97-AF65-F5344CB8AC3E}">
        <p14:creationId xmlns:p14="http://schemas.microsoft.com/office/powerpoint/2010/main" val="838050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EF309C-966C-2C6A-2B83-6C381C13648C}"/>
              </a:ext>
            </a:extLst>
          </p:cNvPr>
          <p:cNvSpPr txBox="1"/>
          <p:nvPr/>
        </p:nvSpPr>
        <p:spPr>
          <a:xfrm>
            <a:off x="690282" y="627529"/>
            <a:ext cx="10551459" cy="6222344"/>
          </a:xfrm>
          <a:prstGeom prst="rect">
            <a:avLst/>
          </a:prstGeom>
          <a:noFill/>
        </p:spPr>
        <p:txBody>
          <a:bodyPr wrap="square" rtlCol="0">
            <a:spAutoFit/>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sz="1200"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pPr algn="just">
              <a:lnSpc>
                <a:spcPct val="200000"/>
              </a:lnSpc>
            </a:pPr>
            <a:r>
              <a:rPr lang="en-IN" dirty="0"/>
              <a:t>                                                                             </a:t>
            </a:r>
            <a:r>
              <a:rPr lang="en-IN" sz="1200" dirty="0">
                <a:latin typeface="Times New Roman" panose="02020603050405020304" pitchFamily="18" charset="0"/>
                <a:cs typeface="Times New Roman" panose="02020603050405020304" pitchFamily="18" charset="0"/>
              </a:rPr>
              <a:t>CAPSTONE PROJECT   </a:t>
            </a:r>
          </a:p>
          <a:p>
            <a:pPr algn="just">
              <a:lnSpc>
                <a:spcPct val="200000"/>
              </a:lnSpc>
            </a:pPr>
            <a:r>
              <a:rPr lang="en-IN" sz="1200" dirty="0">
                <a:latin typeface="Times New Roman" panose="02020603050405020304" pitchFamily="18" charset="0"/>
                <a:cs typeface="Times New Roman" panose="02020603050405020304" pitchFamily="18" charset="0"/>
              </a:rPr>
              <a:t>                                                                                          (TWITTER US AIRLINE SENTIMENTS)</a:t>
            </a:r>
          </a:p>
          <a:p>
            <a:pPr algn="just">
              <a:lnSpc>
                <a:spcPct val="200000"/>
              </a:lnSpc>
            </a:pPr>
            <a:r>
              <a:rPr lang="en-IN" sz="1200" dirty="0">
                <a:latin typeface="Times New Roman" panose="02020603050405020304" pitchFamily="18" charset="0"/>
                <a:cs typeface="Times New Roman" panose="02020603050405020304" pitchFamily="18" charset="0"/>
              </a:rPr>
              <a:t>                                                                                                                 </a:t>
            </a:r>
          </a:p>
          <a:p>
            <a:pPr algn="just">
              <a:lnSpc>
                <a:spcPct val="200000"/>
              </a:lnSpc>
            </a:pPr>
            <a:endParaRPr lang="en-IN" sz="1200" dirty="0">
              <a:latin typeface="Times New Roman" panose="02020603050405020304" pitchFamily="18" charset="0"/>
              <a:cs typeface="Times New Roman" panose="02020603050405020304" pitchFamily="18" charset="0"/>
            </a:endParaRPr>
          </a:p>
          <a:p>
            <a:pPr algn="just">
              <a:lnSpc>
                <a:spcPct val="200000"/>
              </a:lnSpc>
            </a:pPr>
            <a:r>
              <a:rPr lang="en-IN" sz="1200" dirty="0">
                <a:latin typeface="Times New Roman" panose="02020603050405020304" pitchFamily="18" charset="0"/>
                <a:cs typeface="Times New Roman" panose="02020603050405020304" pitchFamily="18" charset="0"/>
              </a:rPr>
              <a:t>                                                                                                                                                                                 INSTRUCTOR: PROF.SAVITA SEHRAWAT</a:t>
            </a:r>
          </a:p>
          <a:p>
            <a:pPr algn="just">
              <a:lnSpc>
                <a:spcPct val="200000"/>
              </a:lnSpc>
            </a:pPr>
            <a:r>
              <a:rPr lang="en-IN" sz="1200" dirty="0">
                <a:latin typeface="Times New Roman" panose="02020603050405020304" pitchFamily="18" charset="0"/>
                <a:cs typeface="Times New Roman" panose="02020603050405020304" pitchFamily="18" charset="0"/>
              </a:rPr>
              <a:t>                                                                                                                                                                                 SUBMITTED BY: </a:t>
            </a:r>
            <a:r>
              <a:rPr lang="en-IN" sz="1200" dirty="0" err="1">
                <a:latin typeface="Times New Roman" panose="02020603050405020304" pitchFamily="18" charset="0"/>
                <a:cs typeface="Times New Roman" panose="02020603050405020304" pitchFamily="18" charset="0"/>
              </a:rPr>
              <a:t>Ravinderjit</a:t>
            </a:r>
            <a:r>
              <a:rPr lang="en-IN" sz="1200" dirty="0">
                <a:latin typeface="Times New Roman" panose="02020603050405020304" pitchFamily="18" charset="0"/>
                <a:cs typeface="Times New Roman" panose="02020603050405020304" pitchFamily="18" charset="0"/>
              </a:rPr>
              <a:t> Kaur(0763523)</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4E33C43-9158-328E-8DAA-EFFF0C8CC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753" y="1084729"/>
            <a:ext cx="4195482" cy="3144371"/>
          </a:xfrm>
          <a:prstGeom prst="rect">
            <a:avLst/>
          </a:prstGeom>
        </p:spPr>
      </p:pic>
    </p:spTree>
    <p:extLst>
      <p:ext uri="{BB962C8B-B14F-4D97-AF65-F5344CB8AC3E}">
        <p14:creationId xmlns:p14="http://schemas.microsoft.com/office/powerpoint/2010/main" val="41223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462A75-2466-7E56-7CD0-3461AC457A26}"/>
              </a:ext>
            </a:extLst>
          </p:cNvPr>
          <p:cNvSpPr txBox="1"/>
          <p:nvPr/>
        </p:nvSpPr>
        <p:spPr>
          <a:xfrm>
            <a:off x="484094" y="582978"/>
            <a:ext cx="11143130" cy="7294305"/>
          </a:xfrm>
          <a:prstGeom prst="rect">
            <a:avLst/>
          </a:prstGeom>
          <a:noFill/>
        </p:spPr>
        <p:txBody>
          <a:bodyPr wrap="square" rtlCol="0">
            <a:spAutoFit/>
          </a:bodyPr>
          <a:lstStyle/>
          <a:p>
            <a:r>
              <a:rPr lang="en-US" dirty="0"/>
              <a:t>DATA VISUALIZATION:</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a:p>
            <a:pPr algn="just">
              <a:lnSpc>
                <a:spcPct val="200000"/>
              </a:lnSpc>
            </a:pPr>
            <a:r>
              <a:rPr lang="en-US" altLang="en-US"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kumimoji="0" lang="en-US" altLang="en-US" sz="1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otal number of sentiments of tweets negative    9178neutral     3099positive    2363negative</a:t>
            </a:r>
          </a:p>
          <a:p>
            <a:pPr algn="just">
              <a:lnSpc>
                <a:spcPct val="200000"/>
              </a:lnSpc>
            </a:pPr>
            <a:endParaRPr lang="en-US" altLang="en-US"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200000"/>
              </a:lnSpc>
            </a:pPr>
            <a:r>
              <a:rPr kumimoji="0" lang="en-US" altLang="en-US" sz="1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graph depicts the total number of tweets in a whole dataset and also describing the count of tweets in accordance with negative, neutral and positive.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endParaRPr lang="en-IN" dirty="0"/>
          </a:p>
          <a:p>
            <a:endParaRPr lang="en-IN" dirty="0"/>
          </a:p>
          <a:p>
            <a:endParaRPr lang="en-IN" dirty="0"/>
          </a:p>
          <a:p>
            <a:endParaRPr lang="en-IN" dirty="0"/>
          </a:p>
          <a:p>
            <a:endParaRPr lang="en-IN" dirty="0"/>
          </a:p>
        </p:txBody>
      </p:sp>
      <p:pic>
        <p:nvPicPr>
          <p:cNvPr id="3" name="Picture 2">
            <a:extLst>
              <a:ext uri="{FF2B5EF4-FFF2-40B4-BE49-F238E27FC236}">
                <a16:creationId xmlns:a16="http://schemas.microsoft.com/office/drawing/2014/main" id="{E52AE69C-585A-432D-ACC7-C8FD4BE222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0245" y="1100137"/>
            <a:ext cx="5465520" cy="3929063"/>
          </a:xfrm>
          <a:prstGeom prst="rect">
            <a:avLst/>
          </a:prstGeom>
          <a:noFill/>
          <a:ln>
            <a:noFill/>
          </a:ln>
        </p:spPr>
      </p:pic>
      <p:sp>
        <p:nvSpPr>
          <p:cNvPr id="5" name="Rectangle 2">
            <a:extLst>
              <a:ext uri="{FF2B5EF4-FFF2-40B4-BE49-F238E27FC236}">
                <a16:creationId xmlns:a16="http://schemas.microsoft.com/office/drawing/2014/main" id="{902C0906-7635-3834-9796-A7ABDCFC0DE4}"/>
              </a:ext>
            </a:extLst>
          </p:cNvPr>
          <p:cNvSpPr>
            <a:spLocks noChangeArrowheads="1"/>
          </p:cNvSpPr>
          <p:nvPr/>
        </p:nvSpPr>
        <p:spPr bwMode="auto">
          <a:xfrm>
            <a:off x="0" y="90100"/>
            <a:ext cx="1219200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7130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2A7FE6-C0F9-9D4F-9F2E-5B947AA7DA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79520" y="618565"/>
            <a:ext cx="4632960" cy="4231341"/>
          </a:xfrm>
          <a:prstGeom prst="rect">
            <a:avLst/>
          </a:prstGeom>
          <a:noFill/>
          <a:ln>
            <a:noFill/>
          </a:ln>
        </p:spPr>
      </p:pic>
      <p:sp>
        <p:nvSpPr>
          <p:cNvPr id="3" name="TextBox 2">
            <a:extLst>
              <a:ext uri="{FF2B5EF4-FFF2-40B4-BE49-F238E27FC236}">
                <a16:creationId xmlns:a16="http://schemas.microsoft.com/office/drawing/2014/main" id="{C9409A8D-3CD5-EE40-8748-2EFEF117CF40}"/>
              </a:ext>
            </a:extLst>
          </p:cNvPr>
          <p:cNvSpPr txBox="1"/>
          <p:nvPr/>
        </p:nvSpPr>
        <p:spPr>
          <a:xfrm>
            <a:off x="896471" y="4849906"/>
            <a:ext cx="10452847" cy="1810752"/>
          </a:xfrm>
          <a:prstGeom prst="rect">
            <a:avLst/>
          </a:prstGeom>
          <a:noFill/>
        </p:spPr>
        <p:txBody>
          <a:bodyPr wrap="square" rtlCol="0">
            <a:spAutoFit/>
          </a:bodyPr>
          <a:lstStyle/>
          <a:p>
            <a:pPr marL="0" marR="0" algn="just">
              <a:lnSpc>
                <a:spcPct val="150000"/>
              </a:lnSpc>
              <a:spcBef>
                <a:spcPts val="0"/>
              </a:spcBef>
              <a:spcAft>
                <a:spcPts val="1000"/>
              </a:spcAft>
            </a:pPr>
            <a:r>
              <a:rPr lang="en-IN" sz="1200" i="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3: Total Number of Sentiments of Tweets with Percentage</a:t>
            </a:r>
            <a:endParaRPr lang="en-IN" sz="12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50000"/>
              </a:lnSpc>
              <a:spcBef>
                <a:spcPts val="0"/>
              </a:spcBef>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given bar-graph delineates the info about sentiments of the tweet and the percentage of tweets as from this graph, we can make conclusion that most of tweets are negative with 62.69%.</a:t>
            </a:r>
          </a:p>
          <a:p>
            <a:endParaRPr lang="en-IN" dirty="0"/>
          </a:p>
        </p:txBody>
      </p:sp>
    </p:spTree>
    <p:extLst>
      <p:ext uri="{BB962C8B-B14F-4D97-AF65-F5344CB8AC3E}">
        <p14:creationId xmlns:p14="http://schemas.microsoft.com/office/powerpoint/2010/main" val="3274018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2F26CB-BEB4-EF97-2303-1D483C2787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0245" y="537882"/>
            <a:ext cx="5731510" cy="4303059"/>
          </a:xfrm>
          <a:prstGeom prst="rect">
            <a:avLst/>
          </a:prstGeom>
          <a:noFill/>
          <a:ln>
            <a:noFill/>
          </a:ln>
        </p:spPr>
      </p:pic>
      <p:sp>
        <p:nvSpPr>
          <p:cNvPr id="3" name="TextBox 2">
            <a:extLst>
              <a:ext uri="{FF2B5EF4-FFF2-40B4-BE49-F238E27FC236}">
                <a16:creationId xmlns:a16="http://schemas.microsoft.com/office/drawing/2014/main" id="{C65AC01F-215A-C07A-AA32-12707ED9269B}"/>
              </a:ext>
            </a:extLst>
          </p:cNvPr>
          <p:cNvSpPr txBox="1"/>
          <p:nvPr/>
        </p:nvSpPr>
        <p:spPr>
          <a:xfrm>
            <a:off x="770965" y="4840941"/>
            <a:ext cx="10694894" cy="1275157"/>
          </a:xfrm>
          <a:prstGeom prst="rect">
            <a:avLst/>
          </a:prstGeom>
          <a:noFill/>
        </p:spPr>
        <p:txBody>
          <a:bodyPr wrap="square" rtlCol="0">
            <a:spAutoFit/>
          </a:bodyPr>
          <a:lstStyle/>
          <a:p>
            <a:pPr marL="0" marR="0" lvl="0" indent="0" algn="just" defTabSz="914400" rtl="0" eaLnBrk="0" fontAlgn="base" latinLnBrk="0" hangingPunct="0">
              <a:lnSpc>
                <a:spcPct val="200000"/>
              </a:lnSpc>
              <a:spcBef>
                <a:spcPct val="0"/>
              </a:spcBef>
              <a:spcAft>
                <a:spcPct val="0"/>
              </a:spcAft>
              <a:buClrTx/>
              <a:buSzTx/>
              <a:buFontTx/>
              <a:buNone/>
              <a:tabLst/>
            </a:pPr>
            <a:r>
              <a:rPr lang="en-US" dirty="0"/>
              <a:t> </a:t>
            </a:r>
            <a:r>
              <a:rPr kumimoji="0" lang="en-US" altLang="en-US" sz="1100" b="1" i="0" u="none" strike="noStrike" cap="none" normalizeH="0" baseline="0" dirty="0">
                <a:ln>
                  <a:noFill/>
                </a:ln>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5: Total Number of tweets for each airline</a:t>
            </a:r>
            <a:endParaRPr kumimoji="0" lang="en-US" altLang="en-US"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 number of sentiment tweets for each airline :US Airways :  negative    2263neutral      381positive     269United :  negative    2633neutral      697positive     492</a:t>
            </a:r>
            <a:r>
              <a:rPr kumimoji="0" lang="en-US" altLang="en-US" sz="11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figure, tells about the negative tweets of each airline as well as count of positive, negative and neutral tweets. For example, US Airways has 2263-negative, 381-neutral and 269-positive</a:t>
            </a:r>
            <a:endParaRPr lang="en-IN" sz="1100" dirty="0"/>
          </a:p>
        </p:txBody>
      </p:sp>
      <p:sp>
        <p:nvSpPr>
          <p:cNvPr id="5" name="Rectangle 2">
            <a:extLst>
              <a:ext uri="{FF2B5EF4-FFF2-40B4-BE49-F238E27FC236}">
                <a16:creationId xmlns:a16="http://schemas.microsoft.com/office/drawing/2014/main" id="{95B80E27-7E8A-C504-9929-9E4F5D95BA77}"/>
              </a:ext>
            </a:extLst>
          </p:cNvPr>
          <p:cNvSpPr>
            <a:spLocks noChangeArrowheads="1"/>
          </p:cNvSpPr>
          <p:nvPr/>
        </p:nvSpPr>
        <p:spPr bwMode="auto">
          <a:xfrm>
            <a:off x="387927" y="230105"/>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5131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3F6832-4FD4-8D53-A4CC-6880061BCBB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3176" y="349624"/>
            <a:ext cx="6230471" cy="4303058"/>
          </a:xfrm>
          <a:prstGeom prst="rect">
            <a:avLst/>
          </a:prstGeom>
          <a:noFill/>
          <a:ln>
            <a:noFill/>
          </a:ln>
        </p:spPr>
      </p:pic>
      <p:sp>
        <p:nvSpPr>
          <p:cNvPr id="3" name="TextBox 2">
            <a:extLst>
              <a:ext uri="{FF2B5EF4-FFF2-40B4-BE49-F238E27FC236}">
                <a16:creationId xmlns:a16="http://schemas.microsoft.com/office/drawing/2014/main" id="{392DD863-3E30-6D1D-3A16-A1684E7CC320}"/>
              </a:ext>
            </a:extLst>
          </p:cNvPr>
          <p:cNvSpPr txBox="1"/>
          <p:nvPr/>
        </p:nvSpPr>
        <p:spPr>
          <a:xfrm>
            <a:off x="860612" y="4831976"/>
            <a:ext cx="10623176" cy="2118529"/>
          </a:xfrm>
          <a:prstGeom prst="rect">
            <a:avLst/>
          </a:prstGeom>
          <a:noFill/>
        </p:spPr>
        <p:txBody>
          <a:bodyPr wrap="square" rtlCol="0">
            <a:spAutoFit/>
          </a:bodyPr>
          <a:lstStyle/>
          <a:p>
            <a:pPr marL="0" marR="0" algn="just">
              <a:lnSpc>
                <a:spcPct val="200000"/>
              </a:lnSpc>
              <a:spcBef>
                <a:spcPts val="0"/>
              </a:spcBef>
              <a:spcAft>
                <a:spcPts val="1000"/>
              </a:spcAft>
            </a:pPr>
            <a:r>
              <a:rPr lang="en-IN" sz="1200" b="1" i="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6: Reasons of Negative Tweets about airlines</a:t>
            </a:r>
            <a:endParaRPr lang="en-IN" sz="12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200000"/>
              </a:lnSpc>
              <a:spcBef>
                <a:spcPts val="0"/>
              </a:spcBef>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Post that, this graph tells us about the reasons of negative tweets either it is customer service issue, bad flight, late flight etcetera. Most of tweets are about customer service issue.</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76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495AB2-09A4-3F37-8B92-6B8827253D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5976" y="548640"/>
            <a:ext cx="6714565" cy="5760720"/>
          </a:xfrm>
          <a:prstGeom prst="rect">
            <a:avLst/>
          </a:prstGeom>
          <a:noFill/>
          <a:ln>
            <a:noFill/>
          </a:ln>
        </p:spPr>
      </p:pic>
    </p:spTree>
    <p:extLst>
      <p:ext uri="{BB962C8B-B14F-4D97-AF65-F5344CB8AC3E}">
        <p14:creationId xmlns:p14="http://schemas.microsoft.com/office/powerpoint/2010/main" val="2570535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50E54E-33B7-67FA-D13F-AF00E225D159}"/>
              </a:ext>
            </a:extLst>
          </p:cNvPr>
          <p:cNvSpPr txBox="1"/>
          <p:nvPr/>
        </p:nvSpPr>
        <p:spPr>
          <a:xfrm>
            <a:off x="636494" y="493059"/>
            <a:ext cx="10416988" cy="5041765"/>
          </a:xfrm>
          <a:prstGeom prst="rect">
            <a:avLst/>
          </a:prstGeom>
          <a:noFill/>
        </p:spPr>
        <p:txBody>
          <a:bodyPr wrap="square" rtlCol="0">
            <a:spAutoFit/>
          </a:bodyPr>
          <a:lstStyle/>
          <a:p>
            <a:pPr algn="just">
              <a:lnSpc>
                <a:spcPct val="200000"/>
              </a:lnSpc>
            </a:pPr>
            <a:r>
              <a:rPr lang="en-US" sz="1200" dirty="0">
                <a:latin typeface="Times New Roman" panose="02020603050405020304" pitchFamily="18" charset="0"/>
                <a:cs typeface="Times New Roman" panose="02020603050405020304" pitchFamily="18" charset="0"/>
              </a:rPr>
              <a:t>MODELLING METHODS:</a:t>
            </a:r>
          </a:p>
          <a:p>
            <a:pPr marL="0" marR="0" algn="just">
              <a:lnSpc>
                <a:spcPct val="200000"/>
              </a:lnSpc>
              <a:spcBef>
                <a:spcPts val="0"/>
              </a:spcBef>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TF-IDF:</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 common scoring method in information retrieval (IR) and summarization is TF-IDF. The goal of TF-IDF is to demonstrate how pertinent a phrase is in a particular document. </a:t>
            </a:r>
          </a:p>
          <a:p>
            <a:pPr marL="0" marR="0" algn="just">
              <a:lnSpc>
                <a:spcPct val="200000"/>
              </a:lnSpc>
              <a:spcBef>
                <a:spcPts val="0"/>
              </a:spcBef>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Train and Test Split:</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The corpus was split into a "training subset" and a "testing subset" following the pre-processing stage. For training and testing, it was split in a 3:1 ratio, respectively. </a:t>
            </a:r>
          </a:p>
          <a:p>
            <a:pPr marL="0" marR="0" algn="just">
              <a:lnSpc>
                <a:spcPct val="200000"/>
              </a:lnSpc>
              <a:spcBef>
                <a:spcPts val="0"/>
              </a:spcBef>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The classification techniques are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Symbol" panose="05050102010706020507" pitchFamily="18" charset="2"/>
              <a:buChar char=""/>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Random Forest Classification</a:t>
            </a:r>
          </a:p>
          <a:p>
            <a:pPr marL="342900" marR="0" lvl="0" indent="-342900" algn="just">
              <a:lnSpc>
                <a:spcPct val="200000"/>
              </a:lnSpc>
              <a:spcBef>
                <a:spcPts val="0"/>
              </a:spcBef>
              <a:spcAft>
                <a:spcPts val="0"/>
              </a:spcAft>
              <a:buFont typeface="Symbol" panose="05050102010706020507" pitchFamily="18" charset="2"/>
              <a:buChar char=""/>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Naive Bayes </a:t>
            </a:r>
          </a:p>
          <a:p>
            <a:pPr marL="342900" marR="0" lvl="0" indent="-342900" algn="just">
              <a:lnSpc>
                <a:spcPct val="200000"/>
              </a:lnSpc>
              <a:spcBef>
                <a:spcPts val="0"/>
              </a:spcBef>
              <a:spcAft>
                <a:spcPts val="0"/>
              </a:spcAft>
              <a:buFont typeface="Symbol" panose="05050102010706020507" pitchFamily="18" charset="2"/>
              <a:buChar char=""/>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Support Vector Machine </a:t>
            </a:r>
          </a:p>
          <a:p>
            <a:pPr marL="342900" marR="0" lvl="0" indent="-342900" algn="just">
              <a:lnSpc>
                <a:spcPct val="200000"/>
              </a:lnSpc>
              <a:spcBef>
                <a:spcPts val="0"/>
              </a:spcBef>
              <a:spcAft>
                <a:spcPts val="0"/>
              </a:spcAft>
              <a:buFont typeface="Symbol" panose="05050102010706020507" pitchFamily="18" charset="2"/>
              <a:buChar char=""/>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Decision Trees </a:t>
            </a:r>
          </a:p>
          <a:p>
            <a:pPr marL="342900" marR="0" lvl="0" indent="-342900" algn="just">
              <a:lnSpc>
                <a:spcPct val="200000"/>
              </a:lnSpc>
              <a:spcBef>
                <a:spcPts val="0"/>
              </a:spcBef>
              <a:spcAft>
                <a:spcPts val="800"/>
              </a:spcAft>
              <a:buFont typeface="Symbol" panose="05050102010706020507" pitchFamily="18" charset="2"/>
              <a:buChar char=""/>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Extreme Gradient Boosting (XGB) </a:t>
            </a:r>
          </a:p>
          <a:p>
            <a:pPr marL="0" marR="0" algn="just">
              <a:lnSpc>
                <a:spcPct val="200000"/>
              </a:lnSpc>
              <a:spcBef>
                <a:spcPts val="0"/>
              </a:spcBef>
              <a:spcAft>
                <a:spcPts val="800"/>
              </a:spcAft>
            </a:pPr>
            <a:endParaRPr lang="en-IN" dirty="0"/>
          </a:p>
        </p:txBody>
      </p:sp>
    </p:spTree>
    <p:extLst>
      <p:ext uri="{BB962C8B-B14F-4D97-AF65-F5344CB8AC3E}">
        <p14:creationId xmlns:p14="http://schemas.microsoft.com/office/powerpoint/2010/main" val="2004781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20E218-5052-B41E-E12C-A616687353DB}"/>
              </a:ext>
            </a:extLst>
          </p:cNvPr>
          <p:cNvSpPr txBox="1"/>
          <p:nvPr/>
        </p:nvSpPr>
        <p:spPr>
          <a:xfrm>
            <a:off x="770965" y="1371600"/>
            <a:ext cx="10390094" cy="4315092"/>
          </a:xfrm>
          <a:prstGeom prst="rect">
            <a:avLst/>
          </a:prstGeom>
          <a:noFill/>
        </p:spPr>
        <p:txBody>
          <a:bodyPr wrap="square" rtlCol="0">
            <a:spAutoFit/>
          </a:bodyPr>
          <a:lstStyle/>
          <a:p>
            <a:pPr marL="0" marR="0" algn="just">
              <a:lnSpc>
                <a:spcPct val="200000"/>
              </a:lnSpc>
              <a:spcBef>
                <a:spcPts val="0"/>
              </a:spcBef>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Random Forest Classification</a:t>
            </a:r>
            <a:r>
              <a:rPr lang="en-IN" sz="1400" b="1" dirty="0">
                <a:latin typeface="Times New Roman" panose="02020603050405020304" pitchFamily="18" charset="0"/>
                <a:ea typeface="Calibri" panose="020F0502020204030204" pitchFamily="34" charset="0"/>
                <a:cs typeface="Times New Roman" panose="02020603050405020304" pitchFamily="18" charset="0"/>
              </a:rPr>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Random Forest Classification This classifier, a meta-estimator, fits a number of decision trees to various dataset samples. The model classifier's predictive accuracy is developed using the average, and over-fitting is prevented.</a:t>
            </a:r>
          </a:p>
          <a:p>
            <a:pPr marL="0" marR="0" algn="just">
              <a:lnSpc>
                <a:spcPct val="200000"/>
              </a:lnSpc>
              <a:spcBef>
                <a:spcPts val="0"/>
              </a:spcBef>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Naive Bayes: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Naive Bayes classification is based on the Bayes theorem and takes the confidence between each pair of features into consideration.  </a:t>
            </a:r>
          </a:p>
          <a:p>
            <a:pPr marL="0" marR="0" algn="just">
              <a:lnSpc>
                <a:spcPct val="200000"/>
              </a:lnSpc>
              <a:spcBef>
                <a:spcPts val="0"/>
              </a:spcBef>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Support Vector Machine</a:t>
            </a:r>
            <a:r>
              <a:rPr lang="en-IN" sz="1400" b="1" dirty="0">
                <a:latin typeface="Times New Roman" panose="02020603050405020304" pitchFamily="18" charset="0"/>
                <a:ea typeface="Calibri" panose="020F0502020204030204" pitchFamily="34" charset="0"/>
                <a:cs typeface="Times New Roman" panose="02020603050405020304" pitchFamily="18" charset="0"/>
              </a:rPr>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This machine learning classification algorithm is under supervision. It is a visual representation ;of the training data points that have been divided into groups.</a:t>
            </a:r>
          </a:p>
          <a:p>
            <a:pPr marL="0" marR="0" algn="just">
              <a:lnSpc>
                <a:spcPct val="200000"/>
              </a:lnSpc>
              <a:spcBef>
                <a:spcPts val="0"/>
              </a:spcBef>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Decision Tree: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Using a decision tree approach, one can build complex trees and make changes to the data to produce radically different results.</a:t>
            </a:r>
          </a:p>
          <a:p>
            <a:pPr marL="0" marR="0" algn="just">
              <a:lnSpc>
                <a:spcPct val="200000"/>
              </a:lnSpc>
              <a:spcBef>
                <a:spcPts val="0"/>
              </a:spcBef>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Gradient Boosting</a:t>
            </a:r>
            <a:r>
              <a:rPr lang="en-IN" sz="1400" b="1" dirty="0">
                <a:latin typeface="Times New Roman" panose="02020603050405020304" pitchFamily="18" charset="0"/>
                <a:ea typeface="Calibri" panose="020F0502020204030204" pitchFamily="34" charset="0"/>
                <a:cs typeface="Times New Roman" panose="02020603050405020304" pitchFamily="18" charset="0"/>
              </a:rPr>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Collaborative Classification Approach for Airline Tweets Using Extreme Gradient Boosting XGB. </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3957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FA19A6F-CF82-81A5-5EF6-F2F17042A84C}"/>
              </a:ext>
            </a:extLst>
          </p:cNvPr>
          <p:cNvGraphicFramePr>
            <a:graphicFrameLocks noGrp="1"/>
          </p:cNvGraphicFramePr>
          <p:nvPr>
            <p:extLst>
              <p:ext uri="{D42A27DB-BD31-4B8C-83A1-F6EECF244321}">
                <p14:modId xmlns:p14="http://schemas.microsoft.com/office/powerpoint/2010/main" val="3643823077"/>
              </p:ext>
            </p:extLst>
          </p:nvPr>
        </p:nvGraphicFramePr>
        <p:xfrm>
          <a:off x="2474259" y="968189"/>
          <a:ext cx="7037296" cy="4643465"/>
        </p:xfrm>
        <a:graphic>
          <a:graphicData uri="http://schemas.openxmlformats.org/drawingml/2006/table">
            <a:tbl>
              <a:tblPr firstRow="1" firstCol="1" bandRow="1">
                <a:tableStyleId>{5C22544A-7EE6-4342-B048-85BDC9FD1C3A}</a:tableStyleId>
              </a:tblPr>
              <a:tblGrid>
                <a:gridCol w="1759324">
                  <a:extLst>
                    <a:ext uri="{9D8B030D-6E8A-4147-A177-3AD203B41FA5}">
                      <a16:colId xmlns:a16="http://schemas.microsoft.com/office/drawing/2014/main" val="4011447639"/>
                    </a:ext>
                  </a:extLst>
                </a:gridCol>
                <a:gridCol w="1759324">
                  <a:extLst>
                    <a:ext uri="{9D8B030D-6E8A-4147-A177-3AD203B41FA5}">
                      <a16:colId xmlns:a16="http://schemas.microsoft.com/office/drawing/2014/main" val="331908104"/>
                    </a:ext>
                  </a:extLst>
                </a:gridCol>
                <a:gridCol w="1759324">
                  <a:extLst>
                    <a:ext uri="{9D8B030D-6E8A-4147-A177-3AD203B41FA5}">
                      <a16:colId xmlns:a16="http://schemas.microsoft.com/office/drawing/2014/main" val="1931439903"/>
                    </a:ext>
                  </a:extLst>
                </a:gridCol>
                <a:gridCol w="1759324">
                  <a:extLst>
                    <a:ext uri="{9D8B030D-6E8A-4147-A177-3AD203B41FA5}">
                      <a16:colId xmlns:a16="http://schemas.microsoft.com/office/drawing/2014/main" val="2433584592"/>
                    </a:ext>
                  </a:extLst>
                </a:gridCol>
              </a:tblGrid>
              <a:tr h="765507">
                <a:tc>
                  <a:txBody>
                    <a:bodyPr/>
                    <a:lstStyle/>
                    <a:p>
                      <a:pPr marL="0" marR="0" algn="just">
                        <a:lnSpc>
                          <a:spcPct val="107000"/>
                        </a:lnSpc>
                        <a:spcBef>
                          <a:spcPts val="0"/>
                        </a:spcBef>
                        <a:spcAft>
                          <a:spcPts val="0"/>
                        </a:spcAft>
                      </a:pPr>
                      <a:r>
                        <a:rPr lang="en-IN" sz="1100">
                          <a:effectLst/>
                        </a:rPr>
                        <a:t>Models</a:t>
                      </a:r>
                    </a:p>
                    <a:p>
                      <a:pPr marL="0" marR="0" algn="just">
                        <a:lnSpc>
                          <a:spcPct val="107000"/>
                        </a:lnSpc>
                        <a:spcBef>
                          <a:spcPts val="0"/>
                        </a:spcBef>
                        <a:spcAft>
                          <a:spcPts val="0"/>
                        </a:spcAft>
                      </a:pPr>
                      <a:r>
                        <a:rPr lang="en-IN" sz="1100">
                          <a:effectLst/>
                        </a:rPr>
                        <a:t> </a:t>
                      </a:r>
                    </a:p>
                    <a:p>
                      <a:pPr marL="0" marR="0" algn="just">
                        <a:lnSpc>
                          <a:spcPct val="107000"/>
                        </a:lnSpc>
                        <a:spcBef>
                          <a:spcPts val="0"/>
                        </a:spcBef>
                        <a:spcAft>
                          <a:spcPts val="0"/>
                        </a:spcAft>
                      </a:pPr>
                      <a:r>
                        <a:rPr lang="en-IN" sz="1100">
                          <a:effectLst/>
                        </a:rPr>
                        <a:t> </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100">
                          <a:effectLst/>
                        </a:rPr>
                        <a:t>Accuracy</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100">
                          <a:effectLst/>
                        </a:rPr>
                        <a:t>Precision</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100">
                          <a:effectLst/>
                        </a:rPr>
                        <a:t>F1- score</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extLst>
                  <a:ext uri="{0D108BD9-81ED-4DB2-BD59-A6C34878D82A}">
                    <a16:rowId xmlns:a16="http://schemas.microsoft.com/office/drawing/2014/main" val="3765907666"/>
                  </a:ext>
                </a:extLst>
              </a:tr>
              <a:tr h="765507">
                <a:tc>
                  <a:txBody>
                    <a:bodyPr/>
                    <a:lstStyle/>
                    <a:p>
                      <a:pPr marL="0" marR="0" algn="just">
                        <a:lnSpc>
                          <a:spcPct val="107000"/>
                        </a:lnSpc>
                        <a:spcBef>
                          <a:spcPts val="0"/>
                        </a:spcBef>
                        <a:spcAft>
                          <a:spcPts val="0"/>
                        </a:spcAft>
                      </a:pPr>
                      <a:r>
                        <a:rPr lang="en-IN" sz="1100">
                          <a:effectLst/>
                        </a:rPr>
                        <a:t>Random Forest </a:t>
                      </a:r>
                    </a:p>
                    <a:p>
                      <a:pPr marL="0" marR="0" algn="just">
                        <a:lnSpc>
                          <a:spcPct val="107000"/>
                        </a:lnSpc>
                        <a:spcBef>
                          <a:spcPts val="0"/>
                        </a:spcBef>
                        <a:spcAft>
                          <a:spcPts val="0"/>
                        </a:spcAft>
                      </a:pPr>
                      <a:r>
                        <a:rPr lang="en-IN" sz="1100">
                          <a:effectLst/>
                        </a:rPr>
                        <a:t>Classification</a:t>
                      </a:r>
                    </a:p>
                    <a:p>
                      <a:pPr marL="0" marR="0" algn="just">
                        <a:lnSpc>
                          <a:spcPct val="107000"/>
                        </a:lnSpc>
                        <a:spcBef>
                          <a:spcPts val="0"/>
                        </a:spcBef>
                        <a:spcAft>
                          <a:spcPts val="0"/>
                        </a:spcAft>
                      </a:pPr>
                      <a:r>
                        <a:rPr lang="en-IN" sz="1100">
                          <a:effectLst/>
                        </a:rPr>
                        <a:t> </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r>
                        <a:rPr lang="en-IN" sz="1100">
                          <a:effectLst/>
                        </a:rPr>
                        <a:t>0.9529</a:t>
                      </a:r>
                      <a:endParaRPr lang="en-IN" sz="1100">
                        <a:effectLst/>
                        <a:latin typeface="Calibri" panose="020F0502020204030204" pitchFamily="34" charset="0"/>
                        <a:cs typeface="Raavi"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100">
                          <a:effectLst/>
                        </a:rPr>
                        <a:t>0.98</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100">
                          <a:effectLst/>
                        </a:rPr>
                        <a:t>0.99</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extLst>
                  <a:ext uri="{0D108BD9-81ED-4DB2-BD59-A6C34878D82A}">
                    <a16:rowId xmlns:a16="http://schemas.microsoft.com/office/drawing/2014/main" val="135269228"/>
                  </a:ext>
                </a:extLst>
              </a:tr>
              <a:tr h="765507">
                <a:tc>
                  <a:txBody>
                    <a:bodyPr/>
                    <a:lstStyle/>
                    <a:p>
                      <a:pPr marL="0" marR="0" algn="just">
                        <a:lnSpc>
                          <a:spcPct val="107000"/>
                        </a:lnSpc>
                        <a:spcBef>
                          <a:spcPts val="0"/>
                        </a:spcBef>
                        <a:spcAft>
                          <a:spcPts val="0"/>
                        </a:spcAft>
                      </a:pPr>
                      <a:r>
                        <a:rPr lang="en-IN" sz="1100">
                          <a:effectLst/>
                        </a:rPr>
                        <a:t>Naïve Bayes</a:t>
                      </a:r>
                    </a:p>
                    <a:p>
                      <a:pPr marL="0" marR="0" algn="just">
                        <a:lnSpc>
                          <a:spcPct val="107000"/>
                        </a:lnSpc>
                        <a:spcBef>
                          <a:spcPts val="0"/>
                        </a:spcBef>
                        <a:spcAft>
                          <a:spcPts val="0"/>
                        </a:spcAft>
                      </a:pPr>
                      <a:r>
                        <a:rPr lang="en-IN" sz="1100">
                          <a:effectLst/>
                        </a:rPr>
                        <a:t> </a:t>
                      </a:r>
                    </a:p>
                    <a:p>
                      <a:pPr marL="0" marR="0" algn="just">
                        <a:lnSpc>
                          <a:spcPct val="107000"/>
                        </a:lnSpc>
                        <a:spcBef>
                          <a:spcPts val="0"/>
                        </a:spcBef>
                        <a:spcAft>
                          <a:spcPts val="0"/>
                        </a:spcAft>
                      </a:pPr>
                      <a:r>
                        <a:rPr lang="en-IN" sz="1100">
                          <a:effectLst/>
                        </a:rPr>
                        <a:t> </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100">
                          <a:effectLst/>
                        </a:rPr>
                        <a:t>0.8593  </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100">
                          <a:effectLst/>
                        </a:rPr>
                        <a:t>0.90</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100">
                          <a:effectLst/>
                        </a:rPr>
                        <a:t>0.92</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extLst>
                  <a:ext uri="{0D108BD9-81ED-4DB2-BD59-A6C34878D82A}">
                    <a16:rowId xmlns:a16="http://schemas.microsoft.com/office/drawing/2014/main" val="3161665319"/>
                  </a:ext>
                </a:extLst>
              </a:tr>
              <a:tr h="815930">
                <a:tc>
                  <a:txBody>
                    <a:bodyPr/>
                    <a:lstStyle/>
                    <a:p>
                      <a:pPr marL="0" marR="0" algn="just">
                        <a:lnSpc>
                          <a:spcPct val="107000"/>
                        </a:lnSpc>
                        <a:spcBef>
                          <a:spcPts val="0"/>
                        </a:spcBef>
                        <a:spcAft>
                          <a:spcPts val="0"/>
                        </a:spcAft>
                      </a:pPr>
                      <a:r>
                        <a:rPr lang="en-IN" sz="1100">
                          <a:effectLst/>
                        </a:rPr>
                        <a:t>SVM</a:t>
                      </a:r>
                    </a:p>
                    <a:p>
                      <a:pPr marL="0" marR="0" algn="just">
                        <a:lnSpc>
                          <a:spcPct val="107000"/>
                        </a:lnSpc>
                        <a:spcBef>
                          <a:spcPts val="0"/>
                        </a:spcBef>
                        <a:spcAft>
                          <a:spcPts val="0"/>
                        </a:spcAft>
                      </a:pPr>
                      <a:r>
                        <a:rPr lang="en-IN" sz="1100">
                          <a:effectLst/>
                        </a:rPr>
                        <a:t> </a:t>
                      </a:r>
                    </a:p>
                    <a:p>
                      <a:pPr marL="0" marR="0" algn="just">
                        <a:lnSpc>
                          <a:spcPct val="107000"/>
                        </a:lnSpc>
                        <a:spcBef>
                          <a:spcPts val="0"/>
                        </a:spcBef>
                        <a:spcAft>
                          <a:spcPts val="0"/>
                        </a:spcAft>
                      </a:pPr>
                      <a:r>
                        <a:rPr lang="en-IN" sz="1100">
                          <a:effectLst/>
                        </a:rPr>
                        <a:t> </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100">
                          <a:effectLst/>
                        </a:rPr>
                        <a:t>0.83651  </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100">
                          <a:effectLst/>
                        </a:rPr>
                        <a:t>0.92</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100">
                          <a:effectLst/>
                        </a:rPr>
                        <a:t>0.91</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extLst>
                  <a:ext uri="{0D108BD9-81ED-4DB2-BD59-A6C34878D82A}">
                    <a16:rowId xmlns:a16="http://schemas.microsoft.com/office/drawing/2014/main" val="827209192"/>
                  </a:ext>
                </a:extLst>
              </a:tr>
              <a:tr h="765507">
                <a:tc>
                  <a:txBody>
                    <a:bodyPr/>
                    <a:lstStyle/>
                    <a:p>
                      <a:pPr marL="0" marR="0" algn="just">
                        <a:lnSpc>
                          <a:spcPct val="107000"/>
                        </a:lnSpc>
                        <a:spcBef>
                          <a:spcPts val="0"/>
                        </a:spcBef>
                        <a:spcAft>
                          <a:spcPts val="0"/>
                        </a:spcAft>
                      </a:pPr>
                      <a:r>
                        <a:rPr lang="en-IN" sz="1100">
                          <a:effectLst/>
                        </a:rPr>
                        <a:t>Decision Tree </a:t>
                      </a:r>
                    </a:p>
                    <a:p>
                      <a:pPr marL="0" marR="0" algn="just">
                        <a:lnSpc>
                          <a:spcPct val="107000"/>
                        </a:lnSpc>
                        <a:spcBef>
                          <a:spcPts val="0"/>
                        </a:spcBef>
                        <a:spcAft>
                          <a:spcPts val="0"/>
                        </a:spcAft>
                      </a:pPr>
                      <a:r>
                        <a:rPr lang="en-IN" sz="1100">
                          <a:effectLst/>
                        </a:rPr>
                        <a:t>Classifier</a:t>
                      </a:r>
                    </a:p>
                    <a:p>
                      <a:pPr marL="0" marR="0" algn="just">
                        <a:lnSpc>
                          <a:spcPct val="107000"/>
                        </a:lnSpc>
                        <a:spcBef>
                          <a:spcPts val="0"/>
                        </a:spcBef>
                        <a:spcAft>
                          <a:spcPts val="0"/>
                        </a:spcAft>
                      </a:pPr>
                      <a:r>
                        <a:rPr lang="en-IN" sz="1100">
                          <a:effectLst/>
                        </a:rPr>
                        <a:t> </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100">
                          <a:effectLst/>
                        </a:rPr>
                        <a:t>0.9417  </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100">
                          <a:effectLst/>
                        </a:rPr>
                        <a:t>0.93</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100">
                          <a:effectLst/>
                        </a:rPr>
                        <a:t>0.96</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extLst>
                  <a:ext uri="{0D108BD9-81ED-4DB2-BD59-A6C34878D82A}">
                    <a16:rowId xmlns:a16="http://schemas.microsoft.com/office/drawing/2014/main" val="3241401739"/>
                  </a:ext>
                </a:extLst>
              </a:tr>
              <a:tr h="765507">
                <a:tc>
                  <a:txBody>
                    <a:bodyPr/>
                    <a:lstStyle/>
                    <a:p>
                      <a:pPr marL="0" marR="0" algn="just">
                        <a:lnSpc>
                          <a:spcPct val="107000"/>
                        </a:lnSpc>
                        <a:spcBef>
                          <a:spcPts val="0"/>
                        </a:spcBef>
                        <a:spcAft>
                          <a:spcPts val="0"/>
                        </a:spcAft>
                      </a:pPr>
                      <a:r>
                        <a:rPr lang="en-IN" sz="1100">
                          <a:effectLst/>
                        </a:rPr>
                        <a:t>XG-Boost</a:t>
                      </a:r>
                    </a:p>
                    <a:p>
                      <a:pPr marL="0" marR="0" algn="just">
                        <a:lnSpc>
                          <a:spcPct val="107000"/>
                        </a:lnSpc>
                        <a:spcBef>
                          <a:spcPts val="0"/>
                        </a:spcBef>
                        <a:spcAft>
                          <a:spcPts val="0"/>
                        </a:spcAft>
                      </a:pPr>
                      <a:r>
                        <a:rPr lang="en-IN" sz="1100">
                          <a:effectLst/>
                        </a:rPr>
                        <a:t> </a:t>
                      </a:r>
                    </a:p>
                    <a:p>
                      <a:pPr marL="0" marR="0" algn="just">
                        <a:lnSpc>
                          <a:spcPct val="107000"/>
                        </a:lnSpc>
                        <a:spcBef>
                          <a:spcPts val="0"/>
                        </a:spcBef>
                        <a:spcAft>
                          <a:spcPts val="0"/>
                        </a:spcAft>
                      </a:pPr>
                      <a:r>
                        <a:rPr lang="en-IN" sz="1100">
                          <a:effectLst/>
                        </a:rPr>
                        <a:t> </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100">
                          <a:effectLst/>
                        </a:rPr>
                        <a:t>0.8720  </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100">
                          <a:effectLst/>
                        </a:rPr>
                        <a:t>0.89</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IN" sz="1100" dirty="0">
                          <a:effectLst/>
                        </a:rPr>
                        <a:t>0.90</a:t>
                      </a:r>
                      <a:endParaRPr lang="en-IN" sz="1100" dirty="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extLst>
                  <a:ext uri="{0D108BD9-81ED-4DB2-BD59-A6C34878D82A}">
                    <a16:rowId xmlns:a16="http://schemas.microsoft.com/office/drawing/2014/main" val="3141465688"/>
                  </a:ext>
                </a:extLst>
              </a:tr>
            </a:tbl>
          </a:graphicData>
        </a:graphic>
      </p:graphicFrame>
      <p:sp>
        <p:nvSpPr>
          <p:cNvPr id="4" name="TextBox 3">
            <a:extLst>
              <a:ext uri="{FF2B5EF4-FFF2-40B4-BE49-F238E27FC236}">
                <a16:creationId xmlns:a16="http://schemas.microsoft.com/office/drawing/2014/main" id="{1FCADDEB-B4D8-28C1-9CD6-4210ABD30AB9}"/>
              </a:ext>
            </a:extLst>
          </p:cNvPr>
          <p:cNvSpPr txBox="1"/>
          <p:nvPr/>
        </p:nvSpPr>
        <p:spPr>
          <a:xfrm>
            <a:off x="3325906" y="5952565"/>
            <a:ext cx="4823012" cy="27699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                                  TABLE OF PARAMETERS</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9725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854264E-92D1-4C84-B4A6-4615540A2769}"/>
              </a:ext>
            </a:extLst>
          </p:cNvPr>
          <p:cNvGraphicFramePr>
            <a:graphicFrameLocks noGrp="1"/>
          </p:cNvGraphicFramePr>
          <p:nvPr>
            <p:extLst>
              <p:ext uri="{D42A27DB-BD31-4B8C-83A1-F6EECF244321}">
                <p14:modId xmlns:p14="http://schemas.microsoft.com/office/powerpoint/2010/main" val="354293988"/>
              </p:ext>
            </p:extLst>
          </p:nvPr>
        </p:nvGraphicFramePr>
        <p:xfrm>
          <a:off x="2976282" y="708213"/>
          <a:ext cx="6364941" cy="4610706"/>
        </p:xfrm>
        <a:graphic>
          <a:graphicData uri="http://schemas.openxmlformats.org/drawingml/2006/table">
            <a:tbl>
              <a:tblPr firstRow="1" firstCol="1" bandRow="1">
                <a:tableStyleId>{5C22544A-7EE6-4342-B048-85BDC9FD1C3A}</a:tableStyleId>
              </a:tblPr>
              <a:tblGrid>
                <a:gridCol w="1272847">
                  <a:extLst>
                    <a:ext uri="{9D8B030D-6E8A-4147-A177-3AD203B41FA5}">
                      <a16:colId xmlns:a16="http://schemas.microsoft.com/office/drawing/2014/main" val="3291135588"/>
                    </a:ext>
                  </a:extLst>
                </a:gridCol>
                <a:gridCol w="1272847">
                  <a:extLst>
                    <a:ext uri="{9D8B030D-6E8A-4147-A177-3AD203B41FA5}">
                      <a16:colId xmlns:a16="http://schemas.microsoft.com/office/drawing/2014/main" val="3390348453"/>
                    </a:ext>
                  </a:extLst>
                </a:gridCol>
                <a:gridCol w="1272847">
                  <a:extLst>
                    <a:ext uri="{9D8B030D-6E8A-4147-A177-3AD203B41FA5}">
                      <a16:colId xmlns:a16="http://schemas.microsoft.com/office/drawing/2014/main" val="3829890098"/>
                    </a:ext>
                  </a:extLst>
                </a:gridCol>
                <a:gridCol w="1272847">
                  <a:extLst>
                    <a:ext uri="{9D8B030D-6E8A-4147-A177-3AD203B41FA5}">
                      <a16:colId xmlns:a16="http://schemas.microsoft.com/office/drawing/2014/main" val="1181880783"/>
                    </a:ext>
                  </a:extLst>
                </a:gridCol>
                <a:gridCol w="1273553">
                  <a:extLst>
                    <a:ext uri="{9D8B030D-6E8A-4147-A177-3AD203B41FA5}">
                      <a16:colId xmlns:a16="http://schemas.microsoft.com/office/drawing/2014/main" val="2238806325"/>
                    </a:ext>
                  </a:extLst>
                </a:gridCol>
              </a:tblGrid>
              <a:tr h="613835">
                <a:tc>
                  <a:txBody>
                    <a:bodyPr/>
                    <a:lstStyle/>
                    <a:p>
                      <a:pPr marL="0" marR="0">
                        <a:lnSpc>
                          <a:spcPct val="107000"/>
                        </a:lnSpc>
                        <a:spcBef>
                          <a:spcPts val="0"/>
                        </a:spcBef>
                        <a:spcAft>
                          <a:spcPts val="0"/>
                        </a:spcAft>
                      </a:pPr>
                      <a:r>
                        <a:rPr lang="en-IN" sz="1100">
                          <a:effectLst/>
                        </a:rPr>
                        <a:t> </a:t>
                      </a:r>
                    </a:p>
                    <a:p>
                      <a:pPr marL="0" marR="0">
                        <a:lnSpc>
                          <a:spcPct val="107000"/>
                        </a:lnSpc>
                        <a:spcBef>
                          <a:spcPts val="0"/>
                        </a:spcBef>
                        <a:spcAft>
                          <a:spcPts val="0"/>
                        </a:spcAft>
                      </a:pPr>
                      <a:r>
                        <a:rPr lang="en-IN" sz="1100">
                          <a:effectLst/>
                        </a:rPr>
                        <a:t> </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100">
                          <a:effectLst/>
                        </a:rPr>
                        <a:t>precision</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100">
                          <a:effectLst/>
                        </a:rPr>
                        <a:t>Recall</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100">
                          <a:effectLst/>
                        </a:rPr>
                        <a:t>F1-score</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100">
                          <a:effectLst/>
                        </a:rPr>
                        <a:t>Support</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extLst>
                  <a:ext uri="{0D108BD9-81ED-4DB2-BD59-A6C34878D82A}">
                    <a16:rowId xmlns:a16="http://schemas.microsoft.com/office/drawing/2014/main" val="3169019902"/>
                  </a:ext>
                </a:extLst>
              </a:tr>
              <a:tr h="613835">
                <a:tc>
                  <a:txBody>
                    <a:bodyPr/>
                    <a:lstStyle/>
                    <a:p>
                      <a:pPr marL="0" marR="0">
                        <a:lnSpc>
                          <a:spcPct val="107000"/>
                        </a:lnSpc>
                        <a:spcBef>
                          <a:spcPts val="0"/>
                        </a:spcBef>
                        <a:spcAft>
                          <a:spcPts val="0"/>
                        </a:spcAft>
                      </a:pPr>
                      <a:r>
                        <a:rPr lang="en-IN" sz="1100">
                          <a:effectLst/>
                        </a:rPr>
                        <a:t>Negative</a:t>
                      </a:r>
                    </a:p>
                    <a:p>
                      <a:pPr marL="0" marR="0">
                        <a:lnSpc>
                          <a:spcPct val="107000"/>
                        </a:lnSpc>
                        <a:spcBef>
                          <a:spcPts val="0"/>
                        </a:spcBef>
                        <a:spcAft>
                          <a:spcPts val="0"/>
                        </a:spcAft>
                      </a:pPr>
                      <a:r>
                        <a:rPr lang="en-IN" sz="1100">
                          <a:effectLst/>
                        </a:rPr>
                        <a:t> </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100">
                          <a:effectLst/>
                        </a:rPr>
                        <a:t>0.98      </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100">
                          <a:effectLst/>
                        </a:rPr>
                        <a:t>1.00</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100">
                          <a:effectLst/>
                        </a:rPr>
                        <a:t>0.99</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100">
                          <a:effectLst/>
                        </a:rPr>
                        <a:t>2343</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extLst>
                  <a:ext uri="{0D108BD9-81ED-4DB2-BD59-A6C34878D82A}">
                    <a16:rowId xmlns:a16="http://schemas.microsoft.com/office/drawing/2014/main" val="591651420"/>
                  </a:ext>
                </a:extLst>
              </a:tr>
              <a:tr h="613835">
                <a:tc>
                  <a:txBody>
                    <a:bodyPr/>
                    <a:lstStyle/>
                    <a:p>
                      <a:pPr marL="0" marR="0">
                        <a:lnSpc>
                          <a:spcPct val="107000"/>
                        </a:lnSpc>
                        <a:spcBef>
                          <a:spcPts val="0"/>
                        </a:spcBef>
                        <a:spcAft>
                          <a:spcPts val="0"/>
                        </a:spcAft>
                      </a:pPr>
                      <a:r>
                        <a:rPr lang="en-IN" sz="1100">
                          <a:effectLst/>
                        </a:rPr>
                        <a:t>Neutral</a:t>
                      </a:r>
                    </a:p>
                    <a:p>
                      <a:pPr marL="0" marR="0">
                        <a:lnSpc>
                          <a:spcPct val="107000"/>
                        </a:lnSpc>
                        <a:spcBef>
                          <a:spcPts val="0"/>
                        </a:spcBef>
                        <a:spcAft>
                          <a:spcPts val="0"/>
                        </a:spcAft>
                      </a:pPr>
                      <a:r>
                        <a:rPr lang="en-IN" sz="1100">
                          <a:effectLst/>
                        </a:rPr>
                        <a:t> </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100">
                          <a:effectLst/>
                        </a:rPr>
                        <a:t>0.94</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100">
                          <a:effectLst/>
                        </a:rPr>
                        <a:t>0.94</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100">
                          <a:effectLst/>
                        </a:rPr>
                        <a:t>0.94</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100">
                          <a:effectLst/>
                        </a:rPr>
                        <a:t>2264</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extLst>
                  <a:ext uri="{0D108BD9-81ED-4DB2-BD59-A6C34878D82A}">
                    <a16:rowId xmlns:a16="http://schemas.microsoft.com/office/drawing/2014/main" val="3230154765"/>
                  </a:ext>
                </a:extLst>
              </a:tr>
              <a:tr h="613835">
                <a:tc>
                  <a:txBody>
                    <a:bodyPr/>
                    <a:lstStyle/>
                    <a:p>
                      <a:pPr marL="0" marR="0">
                        <a:lnSpc>
                          <a:spcPct val="107000"/>
                        </a:lnSpc>
                        <a:spcBef>
                          <a:spcPts val="0"/>
                        </a:spcBef>
                        <a:spcAft>
                          <a:spcPts val="0"/>
                        </a:spcAft>
                      </a:pPr>
                      <a:r>
                        <a:rPr lang="en-IN" sz="1100">
                          <a:effectLst/>
                        </a:rPr>
                        <a:t>Positive</a:t>
                      </a:r>
                    </a:p>
                    <a:p>
                      <a:pPr marL="0" marR="0">
                        <a:lnSpc>
                          <a:spcPct val="107000"/>
                        </a:lnSpc>
                        <a:spcBef>
                          <a:spcPts val="0"/>
                        </a:spcBef>
                        <a:spcAft>
                          <a:spcPts val="0"/>
                        </a:spcAft>
                      </a:pPr>
                      <a:r>
                        <a:rPr lang="en-IN" sz="1100">
                          <a:effectLst/>
                        </a:rPr>
                        <a:t> </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100">
                          <a:effectLst/>
                        </a:rPr>
                        <a:t>0.95</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100">
                          <a:effectLst/>
                        </a:rPr>
                        <a:t>0.94</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100">
                          <a:effectLst/>
                        </a:rPr>
                        <a:t>0.94</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100">
                          <a:effectLst/>
                        </a:rPr>
                        <a:t>2277</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extLst>
                  <a:ext uri="{0D108BD9-81ED-4DB2-BD59-A6C34878D82A}">
                    <a16:rowId xmlns:a16="http://schemas.microsoft.com/office/drawing/2014/main" val="3994302600"/>
                  </a:ext>
                </a:extLst>
              </a:tr>
              <a:tr h="613835">
                <a:tc>
                  <a:txBody>
                    <a:bodyPr/>
                    <a:lstStyle/>
                    <a:p>
                      <a:pPr marL="0" marR="0">
                        <a:lnSpc>
                          <a:spcPct val="107000"/>
                        </a:lnSpc>
                        <a:spcBef>
                          <a:spcPts val="0"/>
                        </a:spcBef>
                        <a:spcAft>
                          <a:spcPts val="0"/>
                        </a:spcAft>
                      </a:pPr>
                      <a:r>
                        <a:rPr lang="en-IN" sz="1100">
                          <a:effectLst/>
                        </a:rPr>
                        <a:t>Accuracy</a:t>
                      </a:r>
                    </a:p>
                    <a:p>
                      <a:pPr marL="0" marR="0">
                        <a:lnSpc>
                          <a:spcPct val="107000"/>
                        </a:lnSpc>
                        <a:spcBef>
                          <a:spcPts val="0"/>
                        </a:spcBef>
                        <a:spcAft>
                          <a:spcPts val="0"/>
                        </a:spcAft>
                      </a:pPr>
                      <a:r>
                        <a:rPr lang="en-IN" sz="1100">
                          <a:effectLst/>
                        </a:rPr>
                        <a:t> </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100">
                          <a:effectLst/>
                        </a:rPr>
                        <a:t> </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100">
                          <a:effectLst/>
                        </a:rPr>
                        <a:t> </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100">
                          <a:effectLst/>
                        </a:rPr>
                        <a:t>0.96</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100">
                          <a:effectLst/>
                        </a:rPr>
                        <a:t>6884</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extLst>
                  <a:ext uri="{0D108BD9-81ED-4DB2-BD59-A6C34878D82A}">
                    <a16:rowId xmlns:a16="http://schemas.microsoft.com/office/drawing/2014/main" val="723254122"/>
                  </a:ext>
                </a:extLst>
              </a:tr>
              <a:tr h="613835">
                <a:tc>
                  <a:txBody>
                    <a:bodyPr/>
                    <a:lstStyle/>
                    <a:p>
                      <a:pPr marL="0" marR="0">
                        <a:lnSpc>
                          <a:spcPct val="107000"/>
                        </a:lnSpc>
                        <a:spcBef>
                          <a:spcPts val="0"/>
                        </a:spcBef>
                        <a:spcAft>
                          <a:spcPts val="0"/>
                        </a:spcAft>
                      </a:pPr>
                      <a:r>
                        <a:rPr lang="en-IN" sz="1100">
                          <a:effectLst/>
                        </a:rPr>
                        <a:t>Macro average</a:t>
                      </a:r>
                    </a:p>
                    <a:p>
                      <a:pPr marL="0" marR="0">
                        <a:lnSpc>
                          <a:spcPct val="107000"/>
                        </a:lnSpc>
                        <a:spcBef>
                          <a:spcPts val="0"/>
                        </a:spcBef>
                        <a:spcAft>
                          <a:spcPts val="0"/>
                        </a:spcAft>
                      </a:pPr>
                      <a:r>
                        <a:rPr lang="en-IN" sz="1100">
                          <a:effectLst/>
                        </a:rPr>
                        <a:t> </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100">
                          <a:effectLst/>
                        </a:rPr>
                        <a:t>0.96</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100">
                          <a:effectLst/>
                        </a:rPr>
                        <a:t>0.96</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100">
                          <a:effectLst/>
                        </a:rPr>
                        <a:t>0.96</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100">
                          <a:effectLst/>
                        </a:rPr>
                        <a:t>6884</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extLst>
                  <a:ext uri="{0D108BD9-81ED-4DB2-BD59-A6C34878D82A}">
                    <a16:rowId xmlns:a16="http://schemas.microsoft.com/office/drawing/2014/main" val="115991232"/>
                  </a:ext>
                </a:extLst>
              </a:tr>
              <a:tr h="927696">
                <a:tc>
                  <a:txBody>
                    <a:bodyPr/>
                    <a:lstStyle/>
                    <a:p>
                      <a:pPr marL="0" marR="0">
                        <a:lnSpc>
                          <a:spcPct val="107000"/>
                        </a:lnSpc>
                        <a:spcBef>
                          <a:spcPts val="0"/>
                        </a:spcBef>
                        <a:spcAft>
                          <a:spcPts val="0"/>
                        </a:spcAft>
                      </a:pPr>
                      <a:r>
                        <a:rPr lang="en-IN" sz="1100">
                          <a:effectLst/>
                        </a:rPr>
                        <a:t>Weighted average</a:t>
                      </a:r>
                    </a:p>
                    <a:p>
                      <a:pPr marL="0" marR="0">
                        <a:lnSpc>
                          <a:spcPct val="107000"/>
                        </a:lnSpc>
                        <a:spcBef>
                          <a:spcPts val="0"/>
                        </a:spcBef>
                        <a:spcAft>
                          <a:spcPts val="0"/>
                        </a:spcAft>
                      </a:pPr>
                      <a:r>
                        <a:rPr lang="en-IN" sz="1100">
                          <a:effectLst/>
                        </a:rPr>
                        <a:t> </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100">
                          <a:effectLst/>
                        </a:rPr>
                        <a:t>0.96</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100">
                          <a:effectLst/>
                        </a:rPr>
                        <a:t>0.96</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100">
                          <a:effectLst/>
                        </a:rPr>
                        <a:t>0.96</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100" dirty="0">
                          <a:effectLst/>
                        </a:rPr>
                        <a:t>6884</a:t>
                      </a:r>
                      <a:endParaRPr lang="en-IN" sz="1100" dirty="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extLst>
                  <a:ext uri="{0D108BD9-81ED-4DB2-BD59-A6C34878D82A}">
                    <a16:rowId xmlns:a16="http://schemas.microsoft.com/office/drawing/2014/main" val="2745487875"/>
                  </a:ext>
                </a:extLst>
              </a:tr>
            </a:tbl>
          </a:graphicData>
        </a:graphic>
      </p:graphicFrame>
      <p:sp>
        <p:nvSpPr>
          <p:cNvPr id="4" name="TextBox 3">
            <a:extLst>
              <a:ext uri="{FF2B5EF4-FFF2-40B4-BE49-F238E27FC236}">
                <a16:creationId xmlns:a16="http://schemas.microsoft.com/office/drawing/2014/main" id="{6D84EB7C-B292-F349-2AEC-9702283754B0}"/>
              </a:ext>
            </a:extLst>
          </p:cNvPr>
          <p:cNvSpPr txBox="1"/>
          <p:nvPr/>
        </p:nvSpPr>
        <p:spPr>
          <a:xfrm>
            <a:off x="3926541" y="5719482"/>
            <a:ext cx="436581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CLASSIFICATION REPORT OF RANDOM FOREST </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6129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8E3596-530D-5112-B03D-D5D9DF982FA7}"/>
              </a:ext>
            </a:extLst>
          </p:cNvPr>
          <p:cNvSpPr txBox="1"/>
          <p:nvPr/>
        </p:nvSpPr>
        <p:spPr>
          <a:xfrm>
            <a:off x="1541929" y="430306"/>
            <a:ext cx="8884023" cy="5088573"/>
          </a:xfrm>
          <a:prstGeom prst="rect">
            <a:avLst/>
          </a:prstGeom>
          <a:noFill/>
        </p:spPr>
        <p:txBody>
          <a:bodyPr wrap="square" rtlCol="0">
            <a:spAutoFit/>
          </a:bodyPr>
          <a:lstStyle/>
          <a:p>
            <a:pPr marL="0" marR="0" algn="just">
              <a:lnSpc>
                <a:spcPct val="200000"/>
              </a:lnSpc>
              <a:spcBef>
                <a:spcPts val="0"/>
              </a:spcBef>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To conclude the whole survey or project, as my dataset is “US Airline Twitter Sentiments”, as the name described that its about the sentiments of the people regarding their experience while travelling in the flights. The dataset contains 14640 records and 15 attributes from which have dropped some attributes and changed the datatype according to the need as well as replaced the null values. Post this, by removing stop-words and punctuations from the ‘text’ attribute, all in all text pre-processing or text-analysis is done based on the requirement. Then, to normalize the data TF-IDF vectorizer is used and for handling imbalance SMOTE is used.</a:t>
            </a:r>
          </a:p>
          <a:p>
            <a:pPr marL="0" marR="0" algn="just">
              <a:lnSpc>
                <a:spcPct val="200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Post that, data visualization is also done based on the research papers studied. Word cloud about the negative, neutral and positive is described as well.</a:t>
            </a:r>
          </a:p>
          <a:p>
            <a:endParaRPr lang="en-IN" dirty="0"/>
          </a:p>
        </p:txBody>
      </p:sp>
    </p:spTree>
    <p:extLst>
      <p:ext uri="{BB962C8B-B14F-4D97-AF65-F5344CB8AC3E}">
        <p14:creationId xmlns:p14="http://schemas.microsoft.com/office/powerpoint/2010/main" val="3116447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E8F2E0-9199-BA2C-7114-365460BD6C6C}"/>
              </a:ext>
            </a:extLst>
          </p:cNvPr>
          <p:cNvSpPr txBox="1"/>
          <p:nvPr/>
        </p:nvSpPr>
        <p:spPr>
          <a:xfrm>
            <a:off x="484094" y="510988"/>
            <a:ext cx="10927977" cy="4657685"/>
          </a:xfrm>
          <a:prstGeom prst="rect">
            <a:avLst/>
          </a:prstGeom>
          <a:noFill/>
        </p:spPr>
        <p:txBody>
          <a:bodyPr wrap="square" rtlCol="0">
            <a:spAutoFit/>
          </a:bodyPr>
          <a:lstStyle/>
          <a:p>
            <a:pPr marL="0" marR="0" algn="ctr">
              <a:lnSpc>
                <a:spcPct val="200000"/>
              </a:lnSpc>
              <a:spcBef>
                <a:spcPts val="0"/>
              </a:spcBef>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In this study, natural language processing sentiment analysis for the Twitter US airline dataset is carried out. The text field in the dataset was divided into positive, negative, and neutral sentiment polarity. Sentiment analysis, often known as opinion analysis, is a machine learning method that airline services now extensively use to gauge client sentiment or the general consensus regarding their offerings in social media language. The airline support staff is focused on analysing social media content from blogs, online forums, comments, and reviews. This evaluation is being abused to form opinions or measure how well their services are performing.</a:t>
            </a:r>
          </a:p>
          <a:p>
            <a:pPr marL="0" marR="0" algn="just">
              <a:lnSpc>
                <a:spcPct val="200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The input data to the classification model must be closed using classification procedures in order to train the data. For the newly learned data, these models forecast the class label categories.</a:t>
            </a:r>
          </a:p>
          <a:p>
            <a:pPr marL="0" marR="0" algn="just">
              <a:lnSpc>
                <a:spcPct val="200000"/>
              </a:lnSpc>
              <a:spcBef>
                <a:spcPts val="0"/>
              </a:spcBef>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91038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A17625-8503-ED8D-F9D6-F2C2EC35E119}"/>
              </a:ext>
            </a:extLst>
          </p:cNvPr>
          <p:cNvSpPr txBox="1"/>
          <p:nvPr/>
        </p:nvSpPr>
        <p:spPr>
          <a:xfrm>
            <a:off x="2017059" y="1219200"/>
            <a:ext cx="7700682" cy="4124206"/>
          </a:xfrm>
          <a:prstGeom prst="rect">
            <a:avLst/>
          </a:prstGeom>
          <a:noFill/>
        </p:spPr>
        <p:txBody>
          <a:bodyPr wrap="square" rtlCol="0">
            <a:spAutoFit/>
          </a:bodyPr>
          <a:lstStyle/>
          <a:p>
            <a:pPr marL="0" marR="0" algn="just">
              <a:lnSpc>
                <a:spcPct val="200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In terms of research questions, the findings are:</a:t>
            </a:r>
          </a:p>
          <a:p>
            <a:pPr marL="342900" marR="0" lvl="0" indent="-342900" algn="just">
              <a:lnSpc>
                <a:spcPct val="200000"/>
              </a:lnSpc>
              <a:spcBef>
                <a:spcPts val="0"/>
              </a:spcBef>
              <a:spcAft>
                <a:spcPts val="0"/>
              </a:spcAft>
              <a:buFont typeface="Symbol" panose="05050102010706020507" pitchFamily="18"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Most of the flights got negative tweets about the customer service issue. So, they have to focus on this issue while, the least filed issue is damaged luggage.</a:t>
            </a:r>
          </a:p>
          <a:p>
            <a:pPr marL="342900" marR="0" lvl="0" indent="-342900" algn="just">
              <a:lnSpc>
                <a:spcPct val="200000"/>
              </a:lnSpc>
              <a:spcBef>
                <a:spcPts val="0"/>
              </a:spcBef>
              <a:spcAft>
                <a:spcPts val="0"/>
              </a:spcAft>
              <a:buFont typeface="Symbol" panose="05050102010706020507" pitchFamily="18"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Most tweeted complaints are about Customer Service issue.</a:t>
            </a:r>
          </a:p>
          <a:p>
            <a:pPr marL="342900" marR="0" lvl="0" indent="-342900" algn="just">
              <a:lnSpc>
                <a:spcPct val="200000"/>
              </a:lnSpc>
              <a:spcBef>
                <a:spcPts val="0"/>
              </a:spcBef>
              <a:spcAft>
                <a:spcPts val="800"/>
              </a:spcAft>
              <a:buFont typeface="Symbol" panose="05050102010706020507" pitchFamily="18"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Mostly flights had negative tweets which I had classify all the issues using visualization.</a:t>
            </a:r>
          </a:p>
          <a:p>
            <a:pPr marL="0" marR="0" algn="just">
              <a:lnSpc>
                <a:spcPct val="200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So, last but not least few methodologies are used as random forest classifier, decision tree, SVM etcetera to find the best model to predict the future. In accordance with accuracy the best fit model is “Random Forest” with 96% accuracy. </a:t>
            </a:r>
          </a:p>
          <a:p>
            <a:endParaRPr lang="en-IN" dirty="0"/>
          </a:p>
        </p:txBody>
      </p:sp>
    </p:spTree>
    <p:extLst>
      <p:ext uri="{BB962C8B-B14F-4D97-AF65-F5344CB8AC3E}">
        <p14:creationId xmlns:p14="http://schemas.microsoft.com/office/powerpoint/2010/main" val="759858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BC09C1-A649-D266-46E5-A36B116CF8C2}"/>
              </a:ext>
            </a:extLst>
          </p:cNvPr>
          <p:cNvSpPr txBox="1"/>
          <p:nvPr/>
        </p:nvSpPr>
        <p:spPr>
          <a:xfrm>
            <a:off x="1936376" y="1954306"/>
            <a:ext cx="7467600" cy="2646878"/>
          </a:xfrm>
          <a:prstGeom prst="rect">
            <a:avLst/>
          </a:prstGeom>
          <a:noFill/>
        </p:spPr>
        <p:txBody>
          <a:bodyPr wrap="square" rtlCol="0">
            <a:spAutoFit/>
          </a:bodyPr>
          <a:lstStyle/>
          <a:p>
            <a:r>
              <a:rPr lang="en-US" sz="16600" b="1" dirty="0"/>
              <a:t>THANKS</a:t>
            </a:r>
            <a:endParaRPr lang="en-IN" sz="16600" b="1" dirty="0"/>
          </a:p>
        </p:txBody>
      </p:sp>
    </p:spTree>
    <p:extLst>
      <p:ext uri="{BB962C8B-B14F-4D97-AF65-F5344CB8AC3E}">
        <p14:creationId xmlns:p14="http://schemas.microsoft.com/office/powerpoint/2010/main" val="4092677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528E78-E1C5-CB2C-DC2C-7F7485260C64}"/>
              </a:ext>
            </a:extLst>
          </p:cNvPr>
          <p:cNvSpPr txBox="1"/>
          <p:nvPr/>
        </p:nvSpPr>
        <p:spPr>
          <a:xfrm>
            <a:off x="502024" y="430306"/>
            <a:ext cx="10802470" cy="1323439"/>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DATASET INFORMATION:</a:t>
            </a:r>
          </a:p>
          <a:p>
            <a:pPr algn="just"/>
            <a:r>
              <a:rPr lang="en-US" sz="1400" dirty="0">
                <a:latin typeface="Times New Roman" panose="02020603050405020304" pitchFamily="18" charset="0"/>
                <a:cs typeface="Times New Roman" panose="02020603050405020304" pitchFamily="18" charset="0"/>
              </a:rPr>
              <a:t>The dataset I have chosen has 14640 records and 15 attributes. It has these columns</a:t>
            </a:r>
          </a:p>
          <a:p>
            <a:endParaRPr lang="en-US" sz="14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2F8C44F-2A18-0A2E-8DD8-F9086756F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708" y="1055164"/>
            <a:ext cx="9510584" cy="4747671"/>
          </a:xfrm>
          <a:prstGeom prst="rect">
            <a:avLst/>
          </a:prstGeom>
        </p:spPr>
      </p:pic>
    </p:spTree>
    <p:extLst>
      <p:ext uri="{BB962C8B-B14F-4D97-AF65-F5344CB8AC3E}">
        <p14:creationId xmlns:p14="http://schemas.microsoft.com/office/powerpoint/2010/main" val="2529058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C6F80E-50ED-6E44-9CBD-288943B86119}"/>
              </a:ext>
            </a:extLst>
          </p:cNvPr>
          <p:cNvSpPr txBox="1"/>
          <p:nvPr/>
        </p:nvSpPr>
        <p:spPr>
          <a:xfrm>
            <a:off x="663389" y="499993"/>
            <a:ext cx="10381129" cy="5858014"/>
          </a:xfrm>
          <a:prstGeom prst="rect">
            <a:avLst/>
          </a:prstGeom>
          <a:noFill/>
        </p:spPr>
        <p:txBody>
          <a:bodyPr wrap="square" rtlCol="0">
            <a:spAutoFit/>
          </a:bodyPr>
          <a:lstStyle/>
          <a:p>
            <a:pPr algn="ctr">
              <a:lnSpc>
                <a:spcPct val="200000"/>
              </a:lnSpc>
            </a:pPr>
            <a:r>
              <a:rPr lang="en-US" sz="1400" b="1" dirty="0">
                <a:latin typeface="Times New Roman" panose="02020603050405020304" pitchFamily="18" charset="0"/>
                <a:cs typeface="Times New Roman" panose="02020603050405020304" pitchFamily="18" charset="0"/>
              </a:rPr>
              <a:t>ABSTRACT</a:t>
            </a:r>
          </a:p>
          <a:p>
            <a:pPr algn="just">
              <a:lnSpc>
                <a:spcPct val="200000"/>
              </a:lnSpc>
            </a:pPr>
            <a:r>
              <a:rPr lang="en-US" sz="1400" dirty="0">
                <a:latin typeface="Times New Roman" panose="02020603050405020304" pitchFamily="18" charset="0"/>
                <a:cs typeface="Times New Roman" panose="02020603050405020304" pitchFamily="18" charset="0"/>
              </a:rPr>
              <a:t>The dataset contains details about the tweet shared by customers about different US airlines which are virgin America, United Airlines, US airways, American airways</a:t>
            </a:r>
            <a:r>
              <a:rPr lang="en-IN"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South West Airways and Delta airways. It contains data from the year 2015 and it has also people’s opinion and sentiments related to respective airlines.</a:t>
            </a:r>
          </a:p>
          <a:p>
            <a:pPr algn="just">
              <a:lnSpc>
                <a:spcPct val="200000"/>
              </a:lnSpc>
            </a:pPr>
            <a:r>
              <a:rPr lang="en-US" sz="1400" dirty="0">
                <a:latin typeface="Times New Roman" panose="02020603050405020304" pitchFamily="18" charset="0"/>
                <a:cs typeface="Times New Roman" panose="02020603050405020304" pitchFamily="18" charset="0"/>
              </a:rPr>
              <a:t>This work can be useful for the airline company to understand what are the problems to working on.</a:t>
            </a:r>
          </a:p>
          <a:p>
            <a:pPr algn="just">
              <a:lnSpc>
                <a:spcPct val="200000"/>
              </a:lnSpc>
            </a:pPr>
            <a:endParaRPr lang="en-US" sz="1400" dirty="0">
              <a:latin typeface="Times New Roman" panose="02020603050405020304" pitchFamily="18" charset="0"/>
              <a:cs typeface="Times New Roman" panose="02020603050405020304" pitchFamily="18" charset="0"/>
            </a:endParaRPr>
          </a:p>
          <a:p>
            <a:pPr algn="ctr">
              <a:lnSpc>
                <a:spcPct val="200000"/>
              </a:lnSpc>
            </a:pPr>
            <a:r>
              <a:rPr lang="en-US" sz="1400" b="1" dirty="0">
                <a:latin typeface="Times New Roman" panose="02020603050405020304" pitchFamily="18" charset="0"/>
                <a:cs typeface="Times New Roman" panose="02020603050405020304" pitchFamily="18" charset="0"/>
              </a:rPr>
              <a:t>RESEARCH QUESTIONS:</a:t>
            </a:r>
          </a:p>
          <a:p>
            <a:pPr marL="228600" marR="0" algn="just">
              <a:lnSpc>
                <a:spcPct val="200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Which flights received which kind of favourable or unfavourable tweets, and about which services, will assist to sustain or change the service in accordance with customer emotion.</a:t>
            </a:r>
          </a:p>
          <a:p>
            <a:pPr marL="228600" marR="0" algn="just">
              <a:lnSpc>
                <a:spcPct val="200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Which complaints about poor treatment on aeroplanes are most frequently tweeted by passengers. </a:t>
            </a:r>
          </a:p>
          <a:p>
            <a:pPr marL="228600" marR="0" algn="just">
              <a:lnSpc>
                <a:spcPct val="200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Determine whether planes had more favourable or bad tweets, then classify the latter according to the source.</a:t>
            </a:r>
          </a:p>
          <a:p>
            <a:pPr marL="228600" marR="0" algn="just">
              <a:lnSpc>
                <a:spcPct val="200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Does flight time have an impact on service quality?</a:t>
            </a: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3864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40954C-AF8C-A26F-B0FF-373D212C29F4}"/>
              </a:ext>
            </a:extLst>
          </p:cNvPr>
          <p:cNvSpPr txBox="1"/>
          <p:nvPr/>
        </p:nvSpPr>
        <p:spPr>
          <a:xfrm>
            <a:off x="573741" y="466165"/>
            <a:ext cx="10479741" cy="5109091"/>
          </a:xfrm>
          <a:prstGeom prst="rect">
            <a:avLst/>
          </a:prstGeom>
          <a:noFill/>
        </p:spPr>
        <p:txBody>
          <a:bodyPr wrap="square" rtlCol="0">
            <a:spAutoFit/>
          </a:bodyPr>
          <a:lstStyle/>
          <a:p>
            <a:pPr algn="ctr">
              <a:lnSpc>
                <a:spcPct val="200000"/>
              </a:lnSpc>
            </a:pPr>
            <a:r>
              <a:rPr lang="en-US" sz="1400" b="1" dirty="0">
                <a:latin typeface="Times New Roman" panose="02020603050405020304" pitchFamily="18" charset="0"/>
                <a:cs typeface="Times New Roman" panose="02020603050405020304" pitchFamily="18" charset="0"/>
              </a:rPr>
              <a:t>LITERATURE REVIEW</a:t>
            </a:r>
            <a:r>
              <a:rPr lang="en-US" sz="1400" dirty="0">
                <a:latin typeface="Times New Roman" panose="02020603050405020304" pitchFamily="18" charset="0"/>
                <a:cs typeface="Times New Roman" panose="02020603050405020304" pitchFamily="18" charset="0"/>
              </a:rPr>
              <a:t>:</a:t>
            </a:r>
          </a:p>
          <a:p>
            <a:pPr algn="just">
              <a:lnSpc>
                <a:spcPct val="200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authors of "A Text Mining Application of Emotion Classifications of Twitter's Users Using Naive Bayes Method," Liza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Wikarsa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and Sherly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Novianti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Thahir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developed a classification model to sort the text in tweets according on sentiment polarities. The test studies shown that specific phrases and a larger training dataset obtained a greater accuracy for the identification of emotions because they may provide a better and wider coverage of the emotional situations in our daily lives. In their article "Opinion Mining of Twitter Data for Recommending Airlines Services,"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Pranika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Jindala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Varun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Jaiswala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and M.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Umac</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examined various classification models with measures of sentiment analysis and found that the new ensemble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ada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boost approach had the highest accuracy value. They desire to use these models in several languages and also needs client data to add or modify the current functionality. The authors of "Tweet sentiment analysis with classifier ensembles," Nadia F.F. da Silva, Eduardo R.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Hruschka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Estevam</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R.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Hruschka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employed ensemble classification methodologies for several classification models and compared the accuracy of the ensemble classification models. They solely exploited the polarities of positive and negative sentiment. They will apply the classification models to different datasets that are neutral in terms of sentiment.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6136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9B33A-B7B7-4444-FB35-F078C5A77573}"/>
              </a:ext>
            </a:extLst>
          </p:cNvPr>
          <p:cNvSpPr txBox="1"/>
          <p:nvPr/>
        </p:nvSpPr>
        <p:spPr>
          <a:xfrm>
            <a:off x="358588" y="564776"/>
            <a:ext cx="11071412" cy="61555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METHODOLGY:</a:t>
            </a:r>
          </a:p>
          <a:p>
            <a:endParaRPr lang="en-IN" dirty="0"/>
          </a:p>
        </p:txBody>
      </p:sp>
      <p:pic>
        <p:nvPicPr>
          <p:cNvPr id="46" name="Picture 45">
            <a:extLst>
              <a:ext uri="{FF2B5EF4-FFF2-40B4-BE49-F238E27FC236}">
                <a16:creationId xmlns:a16="http://schemas.microsoft.com/office/drawing/2014/main" id="{6D3F7586-93A6-5C99-EAA2-2EC2A468B2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882" y="583693"/>
            <a:ext cx="6382871" cy="5521272"/>
          </a:xfrm>
          <a:prstGeom prst="rect">
            <a:avLst/>
          </a:prstGeom>
        </p:spPr>
      </p:pic>
    </p:spTree>
    <p:extLst>
      <p:ext uri="{BB962C8B-B14F-4D97-AF65-F5344CB8AC3E}">
        <p14:creationId xmlns:p14="http://schemas.microsoft.com/office/powerpoint/2010/main" val="1809800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5387DD-D98B-A162-C8C5-E9D882D3B6E5}"/>
              </a:ext>
            </a:extLst>
          </p:cNvPr>
          <p:cNvSpPr txBox="1"/>
          <p:nvPr/>
        </p:nvSpPr>
        <p:spPr>
          <a:xfrm>
            <a:off x="510988" y="537882"/>
            <a:ext cx="10605247" cy="6422271"/>
          </a:xfrm>
          <a:prstGeom prst="rect">
            <a:avLst/>
          </a:prstGeom>
          <a:noFill/>
        </p:spPr>
        <p:txBody>
          <a:bodyPr wrap="square" rtlCol="0">
            <a:spAutoFit/>
          </a:bodyPr>
          <a:lstStyle/>
          <a:p>
            <a:pPr algn="ctr">
              <a:lnSpc>
                <a:spcPct val="200000"/>
              </a:lnSpc>
            </a:pPr>
            <a:r>
              <a:rPr lang="en-US" sz="1400" b="1" dirty="0">
                <a:latin typeface="Times New Roman" panose="02020603050405020304" pitchFamily="18" charset="0"/>
                <a:cs typeface="Times New Roman" panose="02020603050405020304" pitchFamily="18" charset="0"/>
              </a:rPr>
              <a:t>Overall methodology explained in brief:</a:t>
            </a:r>
            <a:endParaRPr lang="en-IN" sz="1400" b="1" dirty="0">
              <a:latin typeface="Times New Roman" panose="02020603050405020304" pitchFamily="18" charset="0"/>
              <a:cs typeface="Times New Roman" panose="02020603050405020304" pitchFamily="18" charset="0"/>
            </a:endParaRPr>
          </a:p>
          <a:p>
            <a:pPr marL="0" marR="0" algn="just">
              <a:lnSpc>
                <a:spcPct val="200000"/>
              </a:lnSpc>
              <a:spcBef>
                <a:spcPts val="0"/>
              </a:spcBef>
              <a:spcAft>
                <a:spcPts val="8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Step1: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dataset used in this study, dubbed "Twitter US Airline Sentiment," has 15 columns and a total of 14,640 tweets. Six of the main US Airlines were represented by the tweets gathered from Twitter in February 2015: United, US Airways, Southwest, Delta, and Virgin America. The tweets included a mix of positive, negative, and neutral feelings,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8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Step2: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Punctuation was taken out of the data because it wasn't necessary for the study's text analysis. Although punctuation makes sentences more readable, it makes it harder for models to distinguish between punctuation and other letters. The tweets' numerical values were eliminated in the following stage because they had no bearing on text analysis. deleting numbers from values decreases the complexity of training the models. </a:t>
            </a:r>
          </a:p>
          <a:p>
            <a:pPr marL="0" marR="0" algn="just">
              <a:lnSpc>
                <a:spcPct val="200000"/>
              </a:lnSpc>
              <a:spcBef>
                <a:spcPts val="0"/>
              </a:spcBef>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Step3:</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The corpus was split into a "training subset" and a "testing subset" following the pre-processing stage. For training and testing, it was split in a 3:1 ratio, respectively. The training subset was then subjected to feature extraction techniques, as depicted in Figure 6, which illustrates the employed methodology. Both the training data used to develop the selected models and the testing data used for classification both underwent feature extraction techniques. </a:t>
            </a:r>
          </a:p>
          <a:p>
            <a:pPr marL="0" marR="0" algn="just">
              <a:lnSpc>
                <a:spcPct val="200000"/>
              </a:lnSpc>
              <a:spcBef>
                <a:spcPts val="0"/>
              </a:spcBef>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Step4: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TF-IDF: A common scoring method in information retrieval (IR) and summarization is TF-IDF. The goal of TF-IDF is to demonstrate how pertinent a phrase is in a particular document. TF-IDF feature extraction takes both TF and IDF into account. IDF awards tokens that are uncommon across the board in a dataset. (term frequency (TF), inverse document frequency (IDF)).</a:t>
            </a:r>
          </a:p>
          <a:p>
            <a:pPr marL="0" marR="0" algn="just">
              <a:lnSpc>
                <a:spcPct val="200000"/>
              </a:lnSpc>
              <a:spcBef>
                <a:spcPts val="0"/>
              </a:spcBef>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Step 5: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Next, in this section compared bagging classifiers and non-bagging classification techniques. The classification techniques are: Random Forest Classification, Naive Bayes , Support Vector Machine, Decision Trees , Extreme Gradient Boosting (XGB).</a:t>
            </a:r>
          </a:p>
          <a:p>
            <a:endParaRPr lang="en-US" dirty="0"/>
          </a:p>
        </p:txBody>
      </p:sp>
    </p:spTree>
    <p:extLst>
      <p:ext uri="{BB962C8B-B14F-4D97-AF65-F5344CB8AC3E}">
        <p14:creationId xmlns:p14="http://schemas.microsoft.com/office/powerpoint/2010/main" val="17972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48EDF0-7BB7-4026-7E37-82291B0FC8A9}"/>
              </a:ext>
            </a:extLst>
          </p:cNvPr>
          <p:cNvSpPr txBox="1"/>
          <p:nvPr/>
        </p:nvSpPr>
        <p:spPr>
          <a:xfrm>
            <a:off x="304800" y="268941"/>
            <a:ext cx="13832541" cy="318830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DATA MANIPULATION:</a:t>
            </a:r>
          </a:p>
          <a:p>
            <a:pPr marL="285750" marR="0" indent="-285750" algn="just">
              <a:lnSpc>
                <a:spcPct val="200000"/>
              </a:lnSpc>
              <a:spcBef>
                <a:spcPts val="0"/>
              </a:spcBef>
              <a:spcAft>
                <a:spcPts val="800"/>
              </a:spcAft>
              <a:buFont typeface="Wingdings" panose="05000000000000000000" pitchFamily="2" charset="2"/>
              <a:buChar char="ü"/>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Changing data type.</a:t>
            </a:r>
          </a:p>
          <a:p>
            <a:pPr marL="285750" marR="0" indent="-285750" algn="just">
              <a:lnSpc>
                <a:spcPct val="200000"/>
              </a:lnSpc>
              <a:spcBef>
                <a:spcPts val="0"/>
              </a:spcBef>
              <a:spcAft>
                <a:spcPts val="800"/>
              </a:spcAft>
              <a:buFont typeface="Wingdings" panose="05000000000000000000" pitchFamily="2" charset="2"/>
              <a:buChar char="ü"/>
            </a:pPr>
            <a:r>
              <a:rPr lang="en-US" sz="1600" dirty="0">
                <a:latin typeface="Times New Roman" panose="02020603050405020304" pitchFamily="18" charset="0"/>
                <a:ea typeface="Calibri" panose="020F0502020204030204" pitchFamily="34" charset="0"/>
                <a:cs typeface="Times New Roman" panose="02020603050405020304" pitchFamily="18" charset="0"/>
              </a:rPr>
              <a:t>Checking null values.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200000"/>
              </a:lnSpc>
              <a:spcBef>
                <a:spcPts val="0"/>
              </a:spcBef>
              <a:spcAft>
                <a:spcPts val="800"/>
              </a:spcAft>
              <a:buFont typeface="Wingdings" panose="05000000000000000000" pitchFamily="2" charset="2"/>
              <a:buChar char="ü"/>
            </a:pPr>
            <a:r>
              <a:rPr lang="en-US" sz="1600" dirty="0">
                <a:latin typeface="Times New Roman" panose="02020603050405020304" pitchFamily="18" charset="0"/>
                <a:ea typeface="Calibri" panose="020F0502020204030204" pitchFamily="34" charset="0"/>
                <a:cs typeface="Times New Roman" panose="02020603050405020304" pitchFamily="18" charset="0"/>
              </a:rPr>
              <a:t>Checking shape f the data</a:t>
            </a:r>
          </a:p>
          <a:p>
            <a:pPr marL="285750" marR="0" indent="-285750" algn="just">
              <a:lnSpc>
                <a:spcPct val="200000"/>
              </a:lnSpc>
              <a:spcBef>
                <a:spcPts val="0"/>
              </a:spcBef>
              <a:spcAft>
                <a:spcPts val="800"/>
              </a:spcAft>
              <a:buFont typeface="Wingdings" panose="05000000000000000000" pitchFamily="2" charset="2"/>
              <a:buChar char="ü"/>
            </a:pPr>
            <a:r>
              <a:rPr lang="en-US" sz="1600" dirty="0">
                <a:latin typeface="Times New Roman" panose="02020603050405020304" pitchFamily="18" charset="0"/>
                <a:ea typeface="Calibri" panose="020F0502020204030204" pitchFamily="34" charset="0"/>
                <a:cs typeface="Times New Roman" panose="02020603050405020304" pitchFamily="18" charset="0"/>
              </a:rPr>
              <a:t>Checking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Data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Duplicacy</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p>
          <a:p>
            <a:pPr marR="0" algn="just">
              <a:lnSpc>
                <a:spcPct val="200000"/>
              </a:lnSpc>
              <a:spcBef>
                <a:spcPts val="0"/>
              </a:spcBef>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78471F7-71B3-0300-1C23-82B95B0CB9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412" y="358588"/>
            <a:ext cx="6736948" cy="6050090"/>
          </a:xfrm>
          <a:prstGeom prst="rect">
            <a:avLst/>
          </a:prstGeom>
        </p:spPr>
      </p:pic>
    </p:spTree>
    <p:extLst>
      <p:ext uri="{BB962C8B-B14F-4D97-AF65-F5344CB8AC3E}">
        <p14:creationId xmlns:p14="http://schemas.microsoft.com/office/powerpoint/2010/main" val="1672580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5A4298-A80A-689D-C2A6-9036EF466A71}"/>
              </a:ext>
            </a:extLst>
          </p:cNvPr>
          <p:cNvSpPr txBox="1"/>
          <p:nvPr/>
        </p:nvSpPr>
        <p:spPr>
          <a:xfrm>
            <a:off x="360218" y="528918"/>
            <a:ext cx="9854114" cy="3600986"/>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DATA PRE-PROCESSING:</a:t>
            </a:r>
          </a:p>
          <a:p>
            <a:pPr marL="285750" indent="-285750" algn="just">
              <a:lnSpc>
                <a:spcPct val="150000"/>
              </a:lnSpc>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Partial Pre-processing:                                                                                                                                                                                                                              </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Changing the datatype of attribute</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Replacement of null values.</a:t>
            </a:r>
          </a:p>
          <a:p>
            <a:pPr algn="just">
              <a:lnSpc>
                <a:spcPct val="150000"/>
              </a:lnSpc>
            </a:pP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Complete Pre-processing:</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Removing stop words</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Removing punctuations</a:t>
            </a:r>
          </a:p>
          <a:p>
            <a:endParaRPr lang="en-IN" dirty="0"/>
          </a:p>
          <a:p>
            <a:endParaRPr lang="en-IN" dirty="0"/>
          </a:p>
        </p:txBody>
      </p:sp>
      <p:pic>
        <p:nvPicPr>
          <p:cNvPr id="4" name="Picture 3">
            <a:extLst>
              <a:ext uri="{FF2B5EF4-FFF2-40B4-BE49-F238E27FC236}">
                <a16:creationId xmlns:a16="http://schemas.microsoft.com/office/drawing/2014/main" id="{4225E13E-A1E1-BE6D-44F6-6F6ED8A560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7745" y="969818"/>
            <a:ext cx="6383410" cy="5359264"/>
          </a:xfrm>
          <a:prstGeom prst="rect">
            <a:avLst/>
          </a:prstGeom>
        </p:spPr>
      </p:pic>
    </p:spTree>
    <p:extLst>
      <p:ext uri="{BB962C8B-B14F-4D97-AF65-F5344CB8AC3E}">
        <p14:creationId xmlns:p14="http://schemas.microsoft.com/office/powerpoint/2010/main" val="620005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1760</Words>
  <Application>Microsoft Office PowerPoint</Application>
  <PresentationFormat>Widescreen</PresentationFormat>
  <Paragraphs>194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Kuljeet Singh</dc:creator>
  <cp:lastModifiedBy>Kuljeet Singh</cp:lastModifiedBy>
  <cp:revision>1</cp:revision>
  <dcterms:created xsi:type="dcterms:W3CDTF">2022-07-27T16:50:23Z</dcterms:created>
  <dcterms:modified xsi:type="dcterms:W3CDTF">2022-07-27T18:05:52Z</dcterms:modified>
</cp:coreProperties>
</file>