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69" r:id="rId2"/>
    <p:sldId id="271" r:id="rId3"/>
    <p:sldId id="270" r:id="rId4"/>
    <p:sldId id="277" r:id="rId5"/>
    <p:sldId id="257" r:id="rId6"/>
    <p:sldId id="272" r:id="rId7"/>
    <p:sldId id="283" r:id="rId8"/>
    <p:sldId id="258" r:id="rId9"/>
    <p:sldId id="259" r:id="rId10"/>
    <p:sldId id="278" r:id="rId11"/>
    <p:sldId id="260" r:id="rId12"/>
    <p:sldId id="261" r:id="rId13"/>
    <p:sldId id="279" r:id="rId14"/>
    <p:sldId id="262" r:id="rId15"/>
    <p:sldId id="284" r:id="rId16"/>
    <p:sldId id="263" r:id="rId17"/>
    <p:sldId id="285" r:id="rId18"/>
    <p:sldId id="288" r:id="rId19"/>
    <p:sldId id="286" r:id="rId20"/>
    <p:sldId id="280" r:id="rId21"/>
    <p:sldId id="289" r:id="rId22"/>
    <p:sldId id="282" r:id="rId23"/>
    <p:sldId id="287" r:id="rId24"/>
    <p:sldId id="264" r:id="rId25"/>
    <p:sldId id="266" r:id="rId26"/>
    <p:sldId id="267" r:id="rId27"/>
    <p:sldId id="268" r:id="rId28"/>
    <p:sldId id="273" r:id="rId29"/>
    <p:sldId id="274" r:id="rId30"/>
    <p:sldId id="275" r:id="rId31"/>
    <p:sldId id="27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612A-6AE5-4A4A-91DF-5D8D1D721C3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5951-C9C3-4E38-9A50-0C188C9E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23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612A-6AE5-4A4A-91DF-5D8D1D721C3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5951-C9C3-4E38-9A50-0C188C9E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48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612A-6AE5-4A4A-91DF-5D8D1D721C3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5951-C9C3-4E38-9A50-0C188C9ECF4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059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612A-6AE5-4A4A-91DF-5D8D1D721C3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5951-C9C3-4E38-9A50-0C188C9E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82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612A-6AE5-4A4A-91DF-5D8D1D721C3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5951-C9C3-4E38-9A50-0C188C9ECF4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8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612A-6AE5-4A4A-91DF-5D8D1D721C3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5951-C9C3-4E38-9A50-0C188C9E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237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612A-6AE5-4A4A-91DF-5D8D1D721C3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5951-C9C3-4E38-9A50-0C188C9E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583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612A-6AE5-4A4A-91DF-5D8D1D721C3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5951-C9C3-4E38-9A50-0C188C9E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612A-6AE5-4A4A-91DF-5D8D1D721C3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5951-C9C3-4E38-9A50-0C188C9E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96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612A-6AE5-4A4A-91DF-5D8D1D721C3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5951-C9C3-4E38-9A50-0C188C9E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17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612A-6AE5-4A4A-91DF-5D8D1D721C3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5951-C9C3-4E38-9A50-0C188C9E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51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612A-6AE5-4A4A-91DF-5D8D1D721C3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5951-C9C3-4E38-9A50-0C188C9E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0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612A-6AE5-4A4A-91DF-5D8D1D721C3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5951-C9C3-4E38-9A50-0C188C9E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97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612A-6AE5-4A4A-91DF-5D8D1D721C3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5951-C9C3-4E38-9A50-0C188C9E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01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612A-6AE5-4A4A-91DF-5D8D1D721C3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5951-C9C3-4E38-9A50-0C188C9E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09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612A-6AE5-4A4A-91DF-5D8D1D721C3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5951-C9C3-4E38-9A50-0C188C9E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68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3612A-6AE5-4A4A-91DF-5D8D1D721C3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AD5951-C9C3-4E38-9A50-0C188C9E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027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lit.io/" TargetMode="External"/><Relationship Id="rId2" Type="http://schemas.openxmlformats.org/officeDocument/2006/relationships/hyperlink" Target="https://www.machinelearningplus.com/time-series/arima-model-time-series-forecasting-python/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D52D-8859-4094-9B98-46683024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558" y="726293"/>
            <a:ext cx="10418884" cy="114314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JAYPEE UNIVERSITY OF ENGINEERING AND TECHNOLOGY,GUNA</a:t>
            </a:r>
            <a:endParaRPr lang="en-IN" sz="32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CAF7-CB68-42D7-9DC6-2C88EDB6A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431" y="3727937"/>
            <a:ext cx="10168181" cy="2576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3600" dirty="0">
                <a:latin typeface="Baskerville Old Face" panose="02020602080505020303" pitchFamily="18" charset="0"/>
              </a:rPr>
              <a:t>MINOR PROJECT-1</a:t>
            </a:r>
          </a:p>
          <a:p>
            <a:pPr marL="0" indent="0" algn="ctr">
              <a:buNone/>
            </a:pPr>
            <a:r>
              <a:rPr lang="en-IN" sz="3600" dirty="0">
                <a:latin typeface="Baskerville Old Face" panose="02020602080505020303" pitchFamily="18" charset="0"/>
              </a:rPr>
              <a:t>18B19CI591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72D4A-DB88-4104-9133-A7A819549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334" y="1921840"/>
            <a:ext cx="1760373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A9656E-DD54-4CA5-9DAB-665FA8F8ECFE}"/>
              </a:ext>
            </a:extLst>
          </p:cNvPr>
          <p:cNvSpPr txBox="1"/>
          <p:nvPr/>
        </p:nvSpPr>
        <p:spPr>
          <a:xfrm>
            <a:off x="1602558" y="829559"/>
            <a:ext cx="838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+mj-lt"/>
              </a:rPr>
              <a:t>Code</a:t>
            </a:r>
            <a:r>
              <a:rPr lang="en-US" sz="2800" dirty="0">
                <a:latin typeface="+mj-lt"/>
              </a:rPr>
              <a:t>:-</a:t>
            </a:r>
            <a:endParaRPr lang="en-IN" sz="28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EEA78E-456A-4183-9E57-8C360B32B8ED}"/>
              </a:ext>
            </a:extLst>
          </p:cNvPr>
          <p:cNvSpPr txBox="1"/>
          <p:nvPr/>
        </p:nvSpPr>
        <p:spPr>
          <a:xfrm>
            <a:off x="2073897" y="2598003"/>
            <a:ext cx="92476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800" b="1" i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US" sz="2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800" b="1" i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800" b="1" i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800" b="1" i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2800" b="1" i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1" i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“salesdata.csv"</a:t>
            </a:r>
            <a:r>
              <a:rPr lang="en-US" sz="2800" b="1" i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err="1">
                <a:solidFill>
                  <a:srgbClr val="DCDCDC"/>
                </a:solidFill>
                <a:latin typeface="Courier New" panose="02070309020205020404" pitchFamily="49" charset="0"/>
              </a:rPr>
              <a:t>df</a:t>
            </a:r>
            <a:endParaRPr lang="en-US" sz="2800" b="1" i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2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DD0EE1-8C9A-485D-95B7-9E5EBAFB570F}"/>
              </a:ext>
            </a:extLst>
          </p:cNvPr>
          <p:cNvSpPr txBox="1"/>
          <p:nvPr/>
        </p:nvSpPr>
        <p:spPr>
          <a:xfrm>
            <a:off x="1846385" y="641838"/>
            <a:ext cx="9187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Arial Narrow" panose="020B0606020202030204" pitchFamily="34" charset="0"/>
              </a:rPr>
              <a:t>Outcome :</a:t>
            </a:r>
          </a:p>
          <a:p>
            <a:endParaRPr lang="en-IN" sz="2400" dirty="0"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4EB27-89FE-BB04-6B32-966D13828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112" y="1657501"/>
            <a:ext cx="5267739" cy="431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6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360D6-9C2E-40D5-AE6F-59D87BBEE24E}"/>
              </a:ext>
            </a:extLst>
          </p:cNvPr>
          <p:cNvSpPr txBox="1"/>
          <p:nvPr/>
        </p:nvSpPr>
        <p:spPr>
          <a:xfrm>
            <a:off x="805070" y="2039815"/>
            <a:ext cx="1094145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-apple-system"/>
              </a:rPr>
              <a:t>Graphs help us quickly get a sense of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-apple-system"/>
              </a:rPr>
              <a:t>We are visualizing the data via graphs using </a:t>
            </a:r>
            <a:r>
              <a:rPr lang="en-US" sz="4000" dirty="0" err="1">
                <a:latin typeface="-apple-system"/>
              </a:rPr>
              <a:t>df.plot</a:t>
            </a:r>
            <a:r>
              <a:rPr lang="en-US" sz="4000" dirty="0">
                <a:latin typeface="-apple-system"/>
              </a:rPr>
              <a:t>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-apple-system"/>
              </a:rPr>
              <a:t>Plot the graph on the </a:t>
            </a:r>
            <a:r>
              <a:rPr lang="en-US" sz="4000" dirty="0" err="1">
                <a:latin typeface="-apple-system"/>
              </a:rPr>
              <a:t>dataframe</a:t>
            </a:r>
            <a:r>
              <a:rPr lang="en-US" sz="4000" dirty="0">
                <a:latin typeface="-apple-system"/>
              </a:rPr>
              <a:t>.</a:t>
            </a:r>
          </a:p>
          <a:p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D8A8-2FB1-14A4-F8EC-8677FB279E31}"/>
              </a:ext>
            </a:extLst>
          </p:cNvPr>
          <p:cNvSpPr txBox="1"/>
          <p:nvPr/>
        </p:nvSpPr>
        <p:spPr>
          <a:xfrm>
            <a:off x="3044686" y="739672"/>
            <a:ext cx="6447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u="sng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Visualize Data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2749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90E04E-94FB-4795-AAE2-502AF4739D99}"/>
              </a:ext>
            </a:extLst>
          </p:cNvPr>
          <p:cNvSpPr txBox="1"/>
          <p:nvPr/>
        </p:nvSpPr>
        <p:spPr>
          <a:xfrm>
            <a:off x="5172173" y="787137"/>
            <a:ext cx="1847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Code:-</a:t>
            </a:r>
            <a:endParaRPr lang="en-IN" sz="28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60902-7129-44A9-8593-88708D636325}"/>
              </a:ext>
            </a:extLst>
          </p:cNvPr>
          <p:cNvSpPr txBox="1"/>
          <p:nvPr/>
        </p:nvSpPr>
        <p:spPr>
          <a:xfrm>
            <a:off x="340936" y="1759807"/>
            <a:ext cx="1151012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1" i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sz="2400" b="1" i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IN" sz="2400" b="1" i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sz="24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2400" b="1" i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np  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1" i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IN" sz="24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2400" b="1" i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pd  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1" i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sz="2400" b="1" i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IN" sz="2400" b="1" i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sz="24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2400" b="1" i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sz="2400" b="1" i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</a:t>
            </a:r>
            <a:r>
              <a:rPr lang="en-IN" sz="2400" b="1" i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i="1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%matplotlib </a:t>
            </a:r>
            <a:r>
              <a:rPr lang="en-IN" sz="2400" b="1" i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inline 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i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df.plot</a:t>
            </a:r>
            <a:r>
              <a:rPr lang="en-IN" sz="2400" b="1" i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IN" sz="2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27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C38AAD-2326-4397-A061-13FBFD1CA3B4}"/>
              </a:ext>
            </a:extLst>
          </p:cNvPr>
          <p:cNvSpPr txBox="1"/>
          <p:nvPr/>
        </p:nvSpPr>
        <p:spPr>
          <a:xfrm>
            <a:off x="3058257" y="720969"/>
            <a:ext cx="6075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Bahnschrift SemiBold SemiConden" panose="020B0502040204020203" pitchFamily="34" charset="0"/>
              </a:rPr>
              <a:t>Outcome :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37886-662E-1BA3-D3CC-85300AE3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53" y="1976114"/>
            <a:ext cx="5104893" cy="378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8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BC35C8-2C04-B0A1-62E5-ADDD75CF6C19}"/>
              </a:ext>
            </a:extLst>
          </p:cNvPr>
          <p:cNvSpPr txBox="1"/>
          <p:nvPr/>
        </p:nvSpPr>
        <p:spPr>
          <a:xfrm>
            <a:off x="536711" y="401743"/>
            <a:ext cx="106050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Various Model Developed for Forecasting Time Series Data 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7031E-906F-A21E-51D2-4742BFF619AC}"/>
              </a:ext>
            </a:extLst>
          </p:cNvPr>
          <p:cNvSpPr txBox="1"/>
          <p:nvPr/>
        </p:nvSpPr>
        <p:spPr>
          <a:xfrm>
            <a:off x="725557" y="1659835"/>
            <a:ext cx="92533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Simple Moving Average (SMA)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Exponential Smoothing (ES)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Autoregressive integration moving average (ARIMA)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Neural Network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5355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D2E36D-3456-4D83-5169-383D87F46FDF}"/>
              </a:ext>
            </a:extLst>
          </p:cNvPr>
          <p:cNvSpPr txBox="1"/>
          <p:nvPr/>
        </p:nvSpPr>
        <p:spPr>
          <a:xfrm>
            <a:off x="536714" y="332167"/>
            <a:ext cx="8806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u="sng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Choosing Best Forecasting Model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8FC75-6C4B-5C6E-8FA1-7CF714062E48}"/>
              </a:ext>
            </a:extLst>
          </p:cNvPr>
          <p:cNvSpPr txBox="1"/>
          <p:nvPr/>
        </p:nvSpPr>
        <p:spPr>
          <a:xfrm>
            <a:off x="626165" y="1508877"/>
            <a:ext cx="93527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-apple-system"/>
                <a:cs typeface="+mn-lt"/>
                <a:sym typeface="+mn-ea"/>
              </a:rPr>
              <a:t>By using suitable statistical model we forecast the sales of product of organization efficiently. </a:t>
            </a:r>
            <a:endParaRPr lang="en-IN" sz="2800" dirty="0">
              <a:solidFill>
                <a:schemeClr val="tx1"/>
              </a:solidFill>
              <a:latin typeface="-apple-system"/>
              <a:cs typeface="+mn-lt"/>
            </a:endParaRPr>
          </a:p>
          <a:p>
            <a:endParaRPr lang="en-IN" sz="2800" dirty="0">
              <a:solidFill>
                <a:schemeClr val="tx1"/>
              </a:solidFill>
              <a:latin typeface="-apple-system"/>
              <a:cs typeface="+mn-lt"/>
            </a:endParaRPr>
          </a:p>
          <a:p>
            <a:r>
              <a:rPr lang="en-IN" sz="2800" dirty="0">
                <a:solidFill>
                  <a:schemeClr val="tx1"/>
                </a:solidFill>
                <a:latin typeface="-apple-system"/>
                <a:cs typeface="+mn-lt"/>
                <a:sym typeface="+mn-ea"/>
              </a:rPr>
              <a:t>The model  we used is ARIMA   (</a:t>
            </a:r>
            <a:r>
              <a:rPr lang="en-IN" sz="2800" b="1" dirty="0">
                <a:solidFill>
                  <a:schemeClr val="tx1"/>
                </a:solidFill>
                <a:effectLst/>
                <a:latin typeface="-apple-system"/>
                <a:cs typeface="+mn-lt"/>
                <a:sym typeface="+mn-ea"/>
              </a:rPr>
              <a:t>Autoregressive Integrated Moving Average) </a:t>
            </a:r>
            <a:r>
              <a:rPr lang="en-US" sz="2800" dirty="0">
                <a:solidFill>
                  <a:schemeClr val="tx1"/>
                </a:solidFill>
                <a:latin typeface="-apple-system"/>
                <a:cs typeface="+mn-lt"/>
                <a:sym typeface="+mn-ea"/>
              </a:rPr>
              <a:t> It is a model used in statistics to measure events that happen over a period of time .</a:t>
            </a:r>
            <a:r>
              <a:rPr lang="en-IN" sz="2800" b="1" dirty="0">
                <a:solidFill>
                  <a:schemeClr val="tx1"/>
                </a:solidFill>
                <a:effectLst/>
                <a:latin typeface="-apple-system"/>
                <a:cs typeface="+mn-lt"/>
                <a:sym typeface="+mn-ea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049ED-A354-07E3-BFC0-C9442E5C1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31" y="4696105"/>
            <a:ext cx="4040648" cy="18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14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18546-83C9-D06E-034F-6EB0C9368ECB}"/>
              </a:ext>
            </a:extLst>
          </p:cNvPr>
          <p:cNvSpPr txBox="1"/>
          <p:nvPr/>
        </p:nvSpPr>
        <p:spPr>
          <a:xfrm>
            <a:off x="834887" y="322228"/>
            <a:ext cx="8806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u="sng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ARIMA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7F76C-8699-E79A-E6DF-5E8F4ED708CD}"/>
              </a:ext>
            </a:extLst>
          </p:cNvPr>
          <p:cNvSpPr txBox="1"/>
          <p:nvPr/>
        </p:nvSpPr>
        <p:spPr>
          <a:xfrm>
            <a:off x="367747" y="1386365"/>
            <a:ext cx="9740348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ARIMA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model is a class of statistical models for analyzing and forecasting time series data. ARIMA stands for Auto-Regressive Integrated Moving Average.</a:t>
            </a:r>
          </a:p>
          <a:p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parameters of the ARIMA model are defined as follows:</a:t>
            </a:r>
          </a:p>
          <a:p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(the number of lag observations included in the model, also called the lag order)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(the number of times that the raw observations are differenced, also called the degree of   difference.)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(The size of the moving average window, also called the order of moving average.)</a:t>
            </a:r>
          </a:p>
          <a:p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Arima works on stationary data if data is not stationary then we have to apply differencing.</a:t>
            </a: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78893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BEE337-2850-B634-7331-54ABC3441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48" y="1303682"/>
            <a:ext cx="4031656" cy="50142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EDB52D-91EC-BB3D-2FA6-26FDA6ABAAB6}"/>
              </a:ext>
            </a:extLst>
          </p:cNvPr>
          <p:cNvSpPr txBox="1"/>
          <p:nvPr/>
        </p:nvSpPr>
        <p:spPr>
          <a:xfrm>
            <a:off x="834887" y="322228"/>
            <a:ext cx="8806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u="sng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Flow Chart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04951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C79FF1-BE1D-D666-099B-85AC8E93218C}"/>
              </a:ext>
            </a:extLst>
          </p:cNvPr>
          <p:cNvSpPr txBox="1"/>
          <p:nvPr/>
        </p:nvSpPr>
        <p:spPr>
          <a:xfrm>
            <a:off x="834887" y="322228"/>
            <a:ext cx="8806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u="sng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Checking for Stationarity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9E83C-92B9-231F-392F-7198360AD02D}"/>
              </a:ext>
            </a:extLst>
          </p:cNvPr>
          <p:cNvSpPr txBox="1"/>
          <p:nvPr/>
        </p:nvSpPr>
        <p:spPr>
          <a:xfrm>
            <a:off x="556590" y="1500809"/>
            <a:ext cx="93626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-apple-system"/>
              </a:rPr>
              <a:t>To check whether the data is stationary or not we apply Augmented Dickey Fuller test. </a:t>
            </a:r>
          </a:p>
          <a:p>
            <a:endParaRPr lang="en-US" sz="2000" dirty="0">
              <a:effectLst/>
              <a:latin typeface="-apple-system"/>
              <a:ea typeface="Calibri" panose="020F0502020204030204" pitchFamily="34" charset="0"/>
            </a:endParaRPr>
          </a:p>
          <a:p>
            <a:pPr algn="just"/>
            <a:r>
              <a:rPr lang="en-US" sz="2000" dirty="0">
                <a:effectLst/>
                <a:latin typeface="-apple-system"/>
                <a:ea typeface="Calibri" panose="020F0502020204030204" pitchFamily="34" charset="0"/>
              </a:rPr>
              <a:t>The null hypothesis of the ADF test is that the time series is non-stationary. So, if the p-value of the test is less than the significance level (0.05) then you reject the null hypothesis and infer that the time series is indeed stationary. </a:t>
            </a:r>
          </a:p>
          <a:p>
            <a:endParaRPr lang="en-IN" sz="2400" dirty="0">
              <a:latin typeface="-apple-system"/>
            </a:endParaRPr>
          </a:p>
          <a:p>
            <a:endParaRPr lang="en-IN" sz="2400" dirty="0"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def </a:t>
            </a:r>
            <a:r>
              <a:rPr lang="en-IN" sz="20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adfuller_test</a:t>
            </a:r>
            <a:r>
              <a:rPr lang="en-IN" sz="20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(sales):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    result=</a:t>
            </a:r>
            <a:r>
              <a:rPr lang="en-IN" sz="20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adfuller</a:t>
            </a:r>
            <a:r>
              <a:rPr lang="en-IN" sz="20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(sales)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    if result[1] &lt;= 0.05: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        print("Data is Stationary")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    else: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        print("Data is not stationary")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i="1" dirty="0" err="1">
                <a:solidFill>
                  <a:srgbClr val="C586C0"/>
                </a:solidFill>
                <a:latin typeface="Courier New" panose="02070309020205020404" pitchFamily="49" charset="0"/>
              </a:rPr>
              <a:t>Adfuller_test</a:t>
            </a:r>
            <a:r>
              <a:rPr lang="en-IN" sz="2000" b="1" i="1" dirty="0">
                <a:solidFill>
                  <a:srgbClr val="C586C0"/>
                </a:solidFill>
                <a:latin typeface="Courier New" panose="02070309020205020404" pitchFamily="49" charset="0"/>
              </a:rPr>
              <a:t>(</a:t>
            </a:r>
            <a:r>
              <a:rPr lang="en-IN" sz="2000" b="1" i="1" dirty="0" err="1">
                <a:solidFill>
                  <a:srgbClr val="C586C0"/>
                </a:solidFill>
                <a:latin typeface="Courier New" panose="02070309020205020404" pitchFamily="49" charset="0"/>
              </a:rPr>
              <a:t>df</a:t>
            </a:r>
            <a:r>
              <a:rPr lang="en-IN" sz="2000" b="1" i="1" dirty="0">
                <a:solidFill>
                  <a:srgbClr val="C586C0"/>
                </a:solidFill>
                <a:latin typeface="Courier New" panose="02070309020205020404" pitchFamily="49" charset="0"/>
              </a:rPr>
              <a:t>[</a:t>
            </a:r>
            <a:r>
              <a:rPr lang="en-IN" sz="2000" b="1" i="1" dirty="0" err="1">
                <a:solidFill>
                  <a:srgbClr val="C586C0"/>
                </a:solidFill>
                <a:latin typeface="Courier New" panose="02070309020205020404" pitchFamily="49" charset="0"/>
              </a:rPr>
              <a:t>Monthly_Sales</a:t>
            </a:r>
            <a:r>
              <a:rPr lang="en-IN" sz="2000" b="1" i="1" dirty="0">
                <a:solidFill>
                  <a:srgbClr val="C586C0"/>
                </a:solidFill>
                <a:latin typeface="Courier New" panose="02070309020205020404" pitchFamily="49" charset="0"/>
              </a:rPr>
              <a:t>])</a:t>
            </a:r>
            <a:endParaRPr lang="en-IN" sz="2000" b="1" i="1" dirty="0">
              <a:solidFill>
                <a:srgbClr val="C586C0"/>
              </a:solidFill>
              <a:effectLst/>
              <a:latin typeface="Courier New" panose="02070309020205020404" pitchFamily="49" charset="0"/>
            </a:endParaRPr>
          </a:p>
          <a:p>
            <a:endParaRPr lang="en-US" sz="2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1096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8FCA47-4E35-40E0-A257-64B097F6025C}"/>
              </a:ext>
            </a:extLst>
          </p:cNvPr>
          <p:cNvSpPr txBox="1"/>
          <p:nvPr/>
        </p:nvSpPr>
        <p:spPr>
          <a:xfrm>
            <a:off x="519950" y="864490"/>
            <a:ext cx="96715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>
                <a:latin typeface="Baskerville Old Face" panose="02020602080505020303" pitchFamily="18" charset="0"/>
              </a:rPr>
              <a:t>MENTORS AND PANEL MEMBERS</a:t>
            </a:r>
          </a:p>
          <a:p>
            <a:pPr algn="ctr"/>
            <a:endParaRPr lang="en-IN" sz="2800" u="sng" dirty="0">
              <a:latin typeface="Baskerville Old Face" panose="02020602080505020303" pitchFamily="18" charset="0"/>
            </a:endParaRPr>
          </a:p>
          <a:p>
            <a:pPr algn="ctr"/>
            <a:r>
              <a:rPr lang="en-IN" sz="2000" dirty="0">
                <a:latin typeface="Baskerville Old Face" panose="02020602080505020303" pitchFamily="18" charset="0"/>
              </a:rPr>
              <a:t>Supervised BY :</a:t>
            </a:r>
          </a:p>
          <a:p>
            <a:pPr algn="ctr"/>
            <a:r>
              <a:rPr lang="en-IN" sz="2000" dirty="0">
                <a:latin typeface="Baskerville Old Face" panose="02020602080505020303" pitchFamily="18" charset="0"/>
              </a:rPr>
              <a:t>            </a:t>
            </a:r>
          </a:p>
          <a:p>
            <a:pPr algn="ctr"/>
            <a:r>
              <a:rPr lang="en-IN" sz="2000" dirty="0">
                <a:latin typeface="Arial Rounded MT Bold" panose="020F0704030504030204" pitchFamily="34" charset="0"/>
              </a:rPr>
              <a:t>DR. MAHESH KUMAR </a:t>
            </a:r>
          </a:p>
          <a:p>
            <a:pPr algn="ctr"/>
            <a:endParaRPr lang="en-IN" sz="2000" dirty="0">
              <a:latin typeface="Arial Rounded MT Bold" panose="020F0704030504030204" pitchFamily="34" charset="0"/>
            </a:endParaRPr>
          </a:p>
          <a:p>
            <a:pPr algn="ctr"/>
            <a:r>
              <a:rPr lang="en-IN" sz="2000" b="1" dirty="0">
                <a:latin typeface="Baskerville Old Face" panose="02020602080505020303" pitchFamily="18" charset="0"/>
              </a:rPr>
              <a:t>PROJECT NUMBER : </a:t>
            </a:r>
            <a:r>
              <a:rPr lang="en-IN" sz="2400" b="1" u="sng" dirty="0">
                <a:latin typeface="Baskerville Old Face" panose="02020602080505020303" pitchFamily="18" charset="0"/>
              </a:rPr>
              <a:t>5</a:t>
            </a:r>
          </a:p>
          <a:p>
            <a:pPr algn="ctr"/>
            <a:endParaRPr lang="en-IN" sz="2000" dirty="0">
              <a:latin typeface="Baskerville Old Face" panose="02020602080505020303" pitchFamily="18" charset="0"/>
            </a:endParaRPr>
          </a:p>
          <a:p>
            <a:pPr algn="ctr"/>
            <a:r>
              <a:rPr lang="en-IN" sz="2000" dirty="0">
                <a:latin typeface="Baskerville Old Face" panose="02020602080505020303" pitchFamily="18" charset="0"/>
              </a:rPr>
              <a:t>PROJECT BY :</a:t>
            </a:r>
          </a:p>
          <a:p>
            <a:pPr algn="ctr"/>
            <a:r>
              <a:rPr lang="en-IN" sz="2000" dirty="0">
                <a:latin typeface="Arial Rounded MT Bold" panose="020F0704030504030204" pitchFamily="34" charset="0"/>
              </a:rPr>
              <a:t>RAVINDER SINGH (201B209)</a:t>
            </a:r>
          </a:p>
          <a:p>
            <a:pPr algn="ctr"/>
            <a:r>
              <a:rPr lang="en-IN" sz="2000" dirty="0">
                <a:latin typeface="Arial Rounded MT Bold" panose="020F0704030504030204" pitchFamily="34" charset="0"/>
              </a:rPr>
              <a:t>RISHI RAJ SINGH (201B213)</a:t>
            </a:r>
          </a:p>
          <a:p>
            <a:pPr algn="ctr"/>
            <a:r>
              <a:rPr lang="en-IN" sz="2000" dirty="0">
                <a:latin typeface="Arial Rounded MT Bold" panose="020F0704030504030204" pitchFamily="34" charset="0"/>
              </a:rPr>
              <a:t>UDAY TAMRAKAR (201B291)</a:t>
            </a:r>
            <a:endParaRPr lang="en-IN" sz="1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4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459E-4699-4B58-9294-5DCCC274A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390" y="343709"/>
            <a:ext cx="8825658" cy="500188"/>
          </a:xfrm>
        </p:spPr>
        <p:txBody>
          <a:bodyPr/>
          <a:lstStyle/>
          <a:p>
            <a:pPr algn="ctr"/>
            <a:r>
              <a:rPr lang="en-US" sz="2400" b="1" u="sng" dirty="0"/>
              <a:t>Finding Order Of Arima </a:t>
            </a:r>
            <a:endParaRPr lang="en-IN" sz="24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718AE-D772-4E6D-8D08-AB7324AB5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9" y="1762811"/>
            <a:ext cx="45719" cy="111707"/>
          </a:xfrm>
        </p:spPr>
        <p:txBody>
          <a:bodyPr>
            <a:normAutofit fontScale="25000" lnSpcReduction="20000"/>
          </a:bodyPr>
          <a:lstStyle/>
          <a:p>
            <a:endParaRPr lang="en-IN" b="1" i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6491C-C20F-3DA3-9846-2E2E9E32AADA}"/>
              </a:ext>
            </a:extLst>
          </p:cNvPr>
          <p:cNvSpPr txBox="1"/>
          <p:nvPr/>
        </p:nvSpPr>
        <p:spPr>
          <a:xfrm>
            <a:off x="757390" y="1421296"/>
            <a:ext cx="882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-apple-system"/>
              </a:rPr>
              <a:t>To find the order of ARIMA we have used </a:t>
            </a:r>
            <a:r>
              <a:rPr lang="en-IN" sz="2000" dirty="0" err="1">
                <a:latin typeface="-apple-system"/>
              </a:rPr>
              <a:t>auto_arima</a:t>
            </a:r>
            <a:r>
              <a:rPr lang="en-IN" sz="2000" dirty="0">
                <a:latin typeface="-apple-system"/>
              </a:rPr>
              <a:t> function of </a:t>
            </a:r>
            <a:r>
              <a:rPr lang="en-IN" sz="2000" dirty="0" err="1">
                <a:latin typeface="-apple-system"/>
              </a:rPr>
              <a:t>pmdarima</a:t>
            </a:r>
            <a:r>
              <a:rPr lang="en-IN" sz="2000" dirty="0">
                <a:latin typeface="-apple-system"/>
              </a:rPr>
              <a:t> library.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42119A-CD73-C40C-15F5-F71394806259}"/>
              </a:ext>
            </a:extLst>
          </p:cNvPr>
          <p:cNvSpPr txBox="1"/>
          <p:nvPr/>
        </p:nvSpPr>
        <p:spPr>
          <a:xfrm>
            <a:off x="757390" y="2398805"/>
            <a:ext cx="6530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 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pmdarima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 import 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auto_arima</a:t>
            </a:r>
            <a:endParaRPr lang="en-US" sz="1800" b="1" i="1" dirty="0">
              <a:solidFill>
                <a:srgbClr val="C586C0"/>
              </a:solidFill>
              <a:effectLst/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 warnings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warnings.filterwarnings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("ignore")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order_item1=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auto_arima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[‘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Monthly_Sales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’])</a:t>
            </a:r>
          </a:p>
          <a:p>
            <a:endParaRPr lang="en-IN" sz="1800" b="1" i="1" dirty="0">
              <a:solidFill>
                <a:srgbClr val="C586C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B417E-069E-FD29-548D-9AAAE43C35EF}"/>
              </a:ext>
            </a:extLst>
          </p:cNvPr>
          <p:cNvSpPr txBox="1"/>
          <p:nvPr/>
        </p:nvSpPr>
        <p:spPr>
          <a:xfrm>
            <a:off x="834887" y="3876133"/>
            <a:ext cx="375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-apple-system"/>
              </a:rPr>
              <a:t>Output:-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570271-F4D4-DCB8-3D6A-F30FA54EB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65" y="4453533"/>
            <a:ext cx="4662687" cy="1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53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3B08-98AC-13EE-1B6F-19B1AA11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Working of ARIMA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E21F3-F1DA-84E7-81C6-67C20E82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02162" cy="3880773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An ARIMA model can be created using the </a:t>
            </a:r>
            <a:r>
              <a:rPr lang="en-US" sz="2000" dirty="0" err="1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statsmodels</a:t>
            </a:r>
            <a:r>
              <a:rPr lang="en-US" sz="20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library as follows:</a:t>
            </a:r>
            <a:endParaRPr lang="en-IN" sz="20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Define the model by calling ARIMA() and passing in the p, d, and q parameters.</a:t>
            </a:r>
            <a:endParaRPr lang="en-IN" sz="20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The model is prepared on the training data by calling the fit() function.</a:t>
            </a:r>
            <a:endParaRPr lang="en-IN" sz="20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Predictions can be made by calling the predict() function and specifying the index of the time or times to be predicted.</a:t>
            </a:r>
            <a:endParaRPr lang="en-IN" sz="20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154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17ABCC-EEF6-43DE-B5AC-6B2B5565D8EF}"/>
              </a:ext>
            </a:extLst>
          </p:cNvPr>
          <p:cNvSpPr txBox="1"/>
          <p:nvPr/>
        </p:nvSpPr>
        <p:spPr>
          <a:xfrm>
            <a:off x="5362245" y="248478"/>
            <a:ext cx="130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Code:-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CE4FDC-3A2B-4F5B-9BAD-82DE470F1BB4}"/>
              </a:ext>
            </a:extLst>
          </p:cNvPr>
          <p:cNvSpPr txBox="1"/>
          <p:nvPr/>
        </p:nvSpPr>
        <p:spPr>
          <a:xfrm>
            <a:off x="563661" y="1159710"/>
            <a:ext cx="95941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 pandas as pd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 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 as np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 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 as 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sz="1800" b="1" i="1" dirty="0">
              <a:solidFill>
                <a:srgbClr val="C586C0"/>
              </a:solidFill>
              <a:effectLst/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%matplotlib inline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('salesdata.csv’)</a:t>
            </a:r>
            <a:endParaRPr lang="en-US" b="1" i="1" dirty="0">
              <a:solidFill>
                <a:srgbClr val="C586C0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 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statsmodels.tsa.stattools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 import 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adfuller</a:t>
            </a:r>
            <a:endParaRPr lang="en-US" sz="1800" b="1" i="1" dirty="0">
              <a:solidFill>
                <a:srgbClr val="C586C0"/>
              </a:solidFill>
              <a:effectLst/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def 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adfuller_test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(sales):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    result=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adfuller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(sales)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    labels = ['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p-value','#Lags</a:t>
            </a:r>
            <a:r>
              <a:rPr lang="en-US" b="1" i="1" dirty="0">
                <a:solidFill>
                  <a:srgbClr val="C586C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Used','Number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 of Observations]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    for 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value,label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 in zip(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result,labels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        print(label+' : '+str(value)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    if result[1] &lt;= 0.05: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        print("Data is Stationary")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    else: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        print("Data is not stationary")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adfuller_test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['Sales’])</a:t>
            </a:r>
            <a:endParaRPr lang="en-US" b="1" i="1" dirty="0">
              <a:solidFill>
                <a:srgbClr val="C586C0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['Seasonal First Difference']=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['Sales']-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['Sales'].shift(12)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 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pmdarima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 import 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auto_arima</a:t>
            </a:r>
            <a:endParaRPr lang="en-US" sz="1800" b="1" i="1" dirty="0">
              <a:solidFill>
                <a:srgbClr val="C586C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56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816F11-0E8A-19CF-CE8C-6A9FB6185763}"/>
              </a:ext>
            </a:extLst>
          </p:cNvPr>
          <p:cNvSpPr txBox="1"/>
          <p:nvPr/>
        </p:nvSpPr>
        <p:spPr>
          <a:xfrm>
            <a:off x="596348" y="197346"/>
            <a:ext cx="92235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9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order_item1=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auto_arima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[‘</a:t>
            </a:r>
            <a:r>
              <a:rPr lang="en-US" b="1" i="1" dirty="0" err="1">
                <a:solidFill>
                  <a:srgbClr val="C586C0"/>
                </a:solidFill>
                <a:latin typeface="Courier New" panose="02070309020205020404" pitchFamily="49" charset="0"/>
              </a:rPr>
              <a:t>M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onthly_Sales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’])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 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statsmodels.tsa.arima.model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 import ARIMA</a:t>
            </a:r>
            <a:endParaRPr lang="en-US" b="1" i="1" dirty="0">
              <a:solidFill>
                <a:srgbClr val="C586C0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19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model=ARIMA(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['Sales'],order=(1,1,1))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model_fit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['forecast']=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model_fit.predict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(start=2,end=103,dynamic=True)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[['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Sales','forecast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']].plot(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=(12,8))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 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statsmodels.api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 as 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sm</a:t>
            </a:r>
            <a:endParaRPr lang="en-US" b="1" i="1" dirty="0">
              <a:solidFill>
                <a:srgbClr val="C586C0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19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model=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sm.tsa.statespace.SARIMAX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['Sales'],order=(1, 1, 1),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seasonal_order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=(1,1,1,12))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results=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['forecast']=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results.predict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(start=90,end=103,dynamic=True)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[['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Sales','forecast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']].plot(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=(12,8))</a:t>
            </a:r>
            <a:endParaRPr lang="en-US" b="1" i="1" dirty="0">
              <a:solidFill>
                <a:srgbClr val="C586C0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19"/>
            </a:pP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['forecast']=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results.predict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(start=104,end=140,dynamic=True)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[['Sales', 'forecast']].plot(</a:t>
            </a:r>
            <a:r>
              <a:rPr lang="en-US" sz="1800" b="1" i="1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sz="1800" b="1" i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=(30, 8)) </a:t>
            </a:r>
          </a:p>
        </p:txBody>
      </p:sp>
    </p:spTree>
    <p:extLst>
      <p:ext uri="{BB962C8B-B14F-4D97-AF65-F5344CB8AC3E}">
        <p14:creationId xmlns:p14="http://schemas.microsoft.com/office/powerpoint/2010/main" val="3791824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AE62A-99ED-4C8D-A508-C54343139500}"/>
              </a:ext>
            </a:extLst>
          </p:cNvPr>
          <p:cNvSpPr txBox="1"/>
          <p:nvPr/>
        </p:nvSpPr>
        <p:spPr>
          <a:xfrm>
            <a:off x="467139" y="387431"/>
            <a:ext cx="103214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Bahnschrift SemiCondensed" panose="020B0502040204020203" pitchFamily="34" charset="0"/>
              </a:rPr>
              <a:t>Outcome :</a:t>
            </a:r>
          </a:p>
          <a:p>
            <a:endParaRPr lang="en-IN" sz="24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  <a:latin typeface="-apple-system"/>
                <a:ea typeface="HP Simplified Jpan" panose="020B0500000000000000" pitchFamily="34" charset="-128"/>
                <a:cs typeface="Lucida Calligraphy" panose="03010101010101010101" charset="0"/>
                <a:sym typeface="+mn-ea"/>
              </a:rPr>
              <a:t>We will be able to forecast any product monthly sales with high accuracy.</a:t>
            </a:r>
            <a:endParaRPr lang="en-IN" sz="3200" dirty="0">
              <a:solidFill>
                <a:schemeClr val="tx1"/>
              </a:solidFill>
              <a:latin typeface="-apple-system"/>
              <a:ea typeface="HP Simplified Jpan" panose="020B0500000000000000" pitchFamily="34" charset="-128"/>
              <a:cs typeface="Lucida Calligraphy" panose="0301010101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  <a:latin typeface="-apple-system"/>
                <a:ea typeface="HP Simplified Jpan" panose="020B0500000000000000" pitchFamily="34" charset="-128"/>
                <a:cs typeface="Lucida Calligraphy" panose="03010101010101010101" charset="0"/>
                <a:sym typeface="+mn-ea"/>
              </a:rPr>
              <a:t>Prediction of quantity of products that a costumers will buy.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  <a:latin typeface="-apple-system"/>
                <a:ea typeface="HP Simplified Jpan" panose="020B0500000000000000" pitchFamily="34" charset="-128"/>
                <a:cs typeface="Lucida Calligraphy" panose="03010101010101010101" charset="0"/>
                <a:sym typeface="+mn-ea"/>
              </a:rPr>
              <a:t>Prediction of monthly sales.</a:t>
            </a:r>
            <a:endParaRPr lang="en-IN" sz="3200" dirty="0">
              <a:solidFill>
                <a:schemeClr val="tx1"/>
              </a:solidFill>
              <a:latin typeface="-apple-system"/>
              <a:ea typeface="HP Simplified Jpan" panose="020B0500000000000000" pitchFamily="34" charset="-128"/>
              <a:cs typeface="Lucida Calligraphy" panose="0301010101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217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1998E-08AD-4663-B8E7-FC502698A3FB}"/>
              </a:ext>
            </a:extLst>
          </p:cNvPr>
          <p:cNvSpPr txBox="1"/>
          <p:nvPr/>
        </p:nvSpPr>
        <p:spPr>
          <a:xfrm>
            <a:off x="1361343" y="258035"/>
            <a:ext cx="946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Bahnschrift SemiCondensed" panose="020B0502040204020203" pitchFamily="34" charset="0"/>
              </a:rPr>
              <a:t>Outcome :</a:t>
            </a:r>
            <a:endParaRPr lang="en-IN" sz="2400" dirty="0">
              <a:latin typeface="Bahnschrift Semi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2C550-7EE4-A89D-03D8-291887FD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89651"/>
            <a:ext cx="6718851" cy="38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67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E44388-2385-B298-5980-650C69E92FA6}"/>
              </a:ext>
            </a:extLst>
          </p:cNvPr>
          <p:cNvSpPr txBox="1"/>
          <p:nvPr/>
        </p:nvSpPr>
        <p:spPr>
          <a:xfrm>
            <a:off x="834887" y="322228"/>
            <a:ext cx="8806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u="sng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Web Implementation Using </a:t>
            </a:r>
            <a:r>
              <a:rPr lang="en-IN" sz="3600" u="sng" dirty="0" err="1">
                <a:solidFill>
                  <a:schemeClr val="accent1"/>
                </a:solidFill>
                <a:latin typeface="Bahnschrift SemiBold" panose="020B0502040204020203" pitchFamily="34" charset="0"/>
              </a:rPr>
              <a:t>Streamlit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03995-3598-CBEB-CD8D-05E2CCE56405}"/>
              </a:ext>
            </a:extLst>
          </p:cNvPr>
          <p:cNvSpPr txBox="1"/>
          <p:nvPr/>
        </p:nvSpPr>
        <p:spPr>
          <a:xfrm>
            <a:off x="755374" y="1550504"/>
            <a:ext cx="927320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dirty="0">
              <a:effectLst/>
              <a:latin typeface="-apple-system"/>
              <a:ea typeface="Calibri" panose="020F0502020204030204" pitchFamily="34" charset="0"/>
            </a:endParaRPr>
          </a:p>
          <a:p>
            <a:r>
              <a:rPr lang="en-US" sz="3200" dirty="0" err="1">
                <a:effectLst/>
                <a:latin typeface="-apple-system"/>
                <a:ea typeface="Calibri" panose="020F0502020204030204" pitchFamily="34" charset="0"/>
              </a:rPr>
              <a:t>Streamlit</a:t>
            </a:r>
            <a:r>
              <a:rPr lang="en-US" sz="3200" dirty="0">
                <a:effectLst/>
                <a:latin typeface="-apple-system"/>
                <a:ea typeface="Calibri" panose="020F0502020204030204" pitchFamily="34" charset="0"/>
              </a:rPr>
              <a:t> is an open-source app framework in Python language. It helps us create web apps for data science and machine learning in a short time. It is compatible with major Python libraries such as scikit-learn, </a:t>
            </a:r>
            <a:r>
              <a:rPr lang="en-US" sz="3200" dirty="0" err="1">
                <a:effectLst/>
                <a:latin typeface="-apple-system"/>
                <a:ea typeface="Calibri" panose="020F0502020204030204" pitchFamily="34" charset="0"/>
              </a:rPr>
              <a:t>Keras</a:t>
            </a:r>
            <a:r>
              <a:rPr lang="en-US" sz="3200" dirty="0">
                <a:effectLst/>
                <a:latin typeface="-apple-system"/>
                <a:ea typeface="Calibri" panose="020F0502020204030204" pitchFamily="34" charset="0"/>
              </a:rPr>
              <a:t>, </a:t>
            </a:r>
            <a:r>
              <a:rPr lang="en-US" sz="3200" dirty="0" err="1">
                <a:effectLst/>
                <a:latin typeface="-apple-system"/>
                <a:ea typeface="Calibri" panose="020F0502020204030204" pitchFamily="34" charset="0"/>
              </a:rPr>
              <a:t>PyTorch</a:t>
            </a:r>
            <a:r>
              <a:rPr lang="en-US" sz="3200" dirty="0">
                <a:effectLst/>
                <a:latin typeface="-apple-system"/>
                <a:ea typeface="Calibri" panose="020F0502020204030204" pitchFamily="34" charset="0"/>
              </a:rPr>
              <a:t>, </a:t>
            </a:r>
            <a:r>
              <a:rPr lang="en-US" sz="3200" dirty="0" err="1">
                <a:effectLst/>
                <a:latin typeface="-apple-system"/>
                <a:ea typeface="Calibri" panose="020F0502020204030204" pitchFamily="34" charset="0"/>
              </a:rPr>
              <a:t>SymPy</a:t>
            </a:r>
            <a:r>
              <a:rPr lang="en-US" sz="3200" dirty="0">
                <a:effectLst/>
                <a:latin typeface="-apple-system"/>
                <a:ea typeface="Calibri" panose="020F0502020204030204" pitchFamily="34" charset="0"/>
              </a:rPr>
              <a:t>(latex), NumPy, pandas, Matplotlib etc. </a:t>
            </a:r>
            <a:endParaRPr lang="en-IN" sz="32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51620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CE58C0-A7C7-CB8C-C76C-F0830F1932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5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694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E511F-596D-4B98-80AC-1333F713B8E8}"/>
              </a:ext>
            </a:extLst>
          </p:cNvPr>
          <p:cNvSpPr txBox="1"/>
          <p:nvPr/>
        </p:nvSpPr>
        <p:spPr>
          <a:xfrm>
            <a:off x="685800" y="870439"/>
            <a:ext cx="1090246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u="sng" dirty="0">
                <a:latin typeface="Bahnschrift SemiCondensed" panose="020B0502040204020203" pitchFamily="34" charset="0"/>
              </a:rPr>
              <a:t>HARDWARE-SOFTWARE REQUIRED</a:t>
            </a:r>
          </a:p>
          <a:p>
            <a:pPr algn="ctr"/>
            <a:endParaRPr lang="en-IN" sz="2800" dirty="0">
              <a:latin typeface="Bahnschrift SemiCondensed" panose="020B0502040204020203" pitchFamily="34" charset="0"/>
            </a:endParaRPr>
          </a:p>
          <a:p>
            <a:r>
              <a:rPr lang="en-IN" sz="2400" dirty="0">
                <a:latin typeface="Arial Rounded MT Bold" panose="020F0704030504030204" pitchFamily="34" charset="0"/>
              </a:rPr>
              <a:t>SOFTWARE USED 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rial Rounded MT Bold" panose="020F0704030504030204" pitchFamily="34" charset="0"/>
              </a:rPr>
              <a:t>PYTHON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rial Rounded MT Bold" panose="020F0704030504030204" pitchFamily="34" charset="0"/>
              </a:rPr>
              <a:t>JUPYTER Notebook/GOOGLE Collab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rial Rounded MT Bold" panose="020F0704030504030204" pitchFamily="34" charset="0"/>
              </a:rPr>
              <a:t>Web Browser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Bahnschrift SemiCondensed" panose="020B0502040204020203" pitchFamily="34" charset="0"/>
            </a:endParaRPr>
          </a:p>
          <a:p>
            <a:endParaRPr lang="en-IN" sz="2400" dirty="0">
              <a:latin typeface="Bahnschrift SemiCondensed" panose="020B0502040204020203" pitchFamily="34" charset="0"/>
            </a:endParaRPr>
          </a:p>
          <a:p>
            <a:r>
              <a:rPr lang="en-IN" sz="2400" dirty="0">
                <a:latin typeface="Arial Rounded MT Bold" panose="020F0704030504030204" pitchFamily="34" charset="0"/>
              </a:rPr>
              <a:t>HARDWARE USED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 Rounded MT Bold" panose="020F0704030504030204" pitchFamily="34" charset="0"/>
              </a:rPr>
              <a:t>CORE I5 PROCESSOR 10 GEN.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 Rounded MT Bold" panose="020F0704030504030204" pitchFamily="34" charset="0"/>
              </a:rPr>
              <a:t>RAM SIZE = 8 GB.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 Rounded MT Bold" panose="020F0704030504030204" pitchFamily="34" charset="0"/>
              </a:rPr>
              <a:t>MEMORY SIZE = 1 TB HDD</a:t>
            </a:r>
            <a:endParaRPr lang="en-IN" sz="2400" dirty="0"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423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1CF1BF-5F8B-4FC8-BAD7-D71BA77BBBCF}"/>
              </a:ext>
            </a:extLst>
          </p:cNvPr>
          <p:cNvSpPr txBox="1"/>
          <p:nvPr/>
        </p:nvSpPr>
        <p:spPr>
          <a:xfrm>
            <a:off x="516835" y="667450"/>
            <a:ext cx="107640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1"/>
                </a:solidFill>
              </a:rPr>
              <a:t>TIME FRAME :</a:t>
            </a:r>
          </a:p>
          <a:p>
            <a:pPr algn="ctr"/>
            <a:endParaRPr lang="en-IN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Bold" panose="020B0502040204020203" pitchFamily="34" charset="0"/>
              </a:rPr>
              <a:t>TILL P1 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Arial Rounded MT Bold" panose="020F0704030504030204" pitchFamily="34" charset="0"/>
              </a:rPr>
              <a:t>RESEARCHED ABOUT THE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Arial Rounded MT Bold" panose="020F0704030504030204" pitchFamily="34" charset="0"/>
              </a:rPr>
              <a:t>STUDIED AND PREPARED SLIDES.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Arial Rounded MT Bold" panose="020F0704030504030204" pitchFamily="34" charset="0"/>
              </a:rPr>
              <a:t>TOOK REFERENCES FROM DIFFERENT WEBSITES.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 Rounded MT Bold" panose="020F0704030504030204" pitchFamily="34" charset="0"/>
              </a:rPr>
              <a:t>TILL P2: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latin typeface="Arial Rounded MT Bold" panose="020F0704030504030204" pitchFamily="34" charset="0"/>
              </a:rPr>
              <a:t>REMOVAL OF NULL AND NAN VALUES, FECTCHING AND VISUALISATION OF DATA,USING CHARTS.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latin typeface="Arial Rounded MT Bold" panose="020F0704030504030204" pitchFamily="34" charset="0"/>
              </a:rPr>
              <a:t>TRAINING OF DATA ARIMA Model.</a:t>
            </a: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r>
              <a:rPr lang="en-IN" sz="2000" b="1" dirty="0">
                <a:latin typeface="Arial Rounded MT Bold" panose="020F0704030504030204" pitchFamily="34" charset="0"/>
              </a:rPr>
              <a:t>.     TILL P3:-</a:t>
            </a:r>
          </a:p>
          <a:p>
            <a:r>
              <a:rPr lang="en-IN" sz="2000" b="1" dirty="0">
                <a:latin typeface="Arial Rounded MT Bold" panose="020F0704030504030204" pitchFamily="34" charset="0"/>
              </a:rPr>
              <a:t>1.   Web Implementation of our project </a:t>
            </a:r>
            <a:r>
              <a:rPr lang="en-IN" sz="2000" b="1" dirty="0" err="1">
                <a:latin typeface="Arial Rounded MT Bold" panose="020F0704030504030204" pitchFamily="34" charset="0"/>
              </a:rPr>
              <a:t>useing</a:t>
            </a:r>
            <a:r>
              <a:rPr lang="en-IN" sz="2000" b="1" dirty="0">
                <a:latin typeface="Arial Rounded MT Bold" panose="020F0704030504030204" pitchFamily="34" charset="0"/>
              </a:rPr>
              <a:t> </a:t>
            </a:r>
            <a:r>
              <a:rPr lang="en-IN" sz="2000" b="1" dirty="0" err="1">
                <a:latin typeface="Arial Rounded MT Bold" panose="020F0704030504030204" pitchFamily="34" charset="0"/>
              </a:rPr>
              <a:t>Steamlit</a:t>
            </a:r>
            <a:r>
              <a:rPr lang="en-IN" sz="2000" b="1" dirty="0">
                <a:latin typeface="Arial Rounded MT Bold" panose="020F0704030504030204" pitchFamily="34" charset="0"/>
              </a:rPr>
              <a:t> framework.</a:t>
            </a: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3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088A-CB06-4B52-82CA-F28DAB15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73" y="2083245"/>
            <a:ext cx="8911687" cy="2134918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Sales Forecasting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517013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9D9C8-7CD6-455C-BB10-A5CFDE89FA31}"/>
              </a:ext>
            </a:extLst>
          </p:cNvPr>
          <p:cNvSpPr txBox="1"/>
          <p:nvPr/>
        </p:nvSpPr>
        <p:spPr>
          <a:xfrm>
            <a:off x="2227385" y="1736229"/>
            <a:ext cx="773723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Baskerville Old Face" panose="02020602080505020303" pitchFamily="18" charset="0"/>
              </a:rPr>
              <a:t>REFERENCES</a:t>
            </a:r>
          </a:p>
          <a:p>
            <a:endParaRPr lang="en-IN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Bold SemiConden" panose="020B0502040204020203" pitchFamily="34" charset="0"/>
              </a:rPr>
              <a:t>ARIMA Model – Complete Guide to Time Series Forecasting in Python</a:t>
            </a:r>
            <a:r>
              <a:rPr lang="en-IN" sz="2000" dirty="0">
                <a:latin typeface="Bahnschrift SemiBold SemiConden" panose="020B0502040204020203" pitchFamily="34" charset="0"/>
              </a:rPr>
              <a:t> LINK - </a:t>
            </a:r>
            <a:r>
              <a:rPr lang="en-IN" sz="2000" dirty="0">
                <a:latin typeface="Bahnschrift SemiBold SemiConden" panose="020B0502040204020203" pitchFamily="34" charset="0"/>
                <a:hlinkClick r:id="rId2"/>
              </a:rPr>
              <a:t>https://www.machinelearningplus.com/time-series/arima-model-time-series-forecasting-python/</a:t>
            </a:r>
            <a:r>
              <a:rPr lang="en-IN" sz="2000" dirty="0">
                <a:latin typeface="Bahnschrift SemiBold SemiConden" panose="020B0502040204020203" pitchFamily="34" charset="0"/>
              </a:rPr>
              <a:t> </a:t>
            </a:r>
            <a:endParaRPr lang="en-IN" sz="2000" dirty="0">
              <a:solidFill>
                <a:srgbClr val="002060"/>
              </a:solidFill>
              <a:latin typeface="Bahnschrift SemiBold SemiConden" panose="020B0502040204020203" pitchFamily="34" charset="0"/>
            </a:endParaRPr>
          </a:p>
          <a:p>
            <a:r>
              <a:rPr lang="en-IN" sz="2000" dirty="0">
                <a:latin typeface="Bahnschrift SemiBold SemiConden" panose="020B0502040204020203" pitchFamily="34" charset="0"/>
              </a:rPr>
              <a:t> .    </a:t>
            </a:r>
            <a:r>
              <a:rPr lang="en-IN" sz="2000" dirty="0" err="1">
                <a:latin typeface="Bahnschrift SemiBold SemiConden" panose="020B0502040204020203" pitchFamily="34" charset="0"/>
              </a:rPr>
              <a:t>Streamlit</a:t>
            </a:r>
            <a:r>
              <a:rPr lang="en-IN" sz="2000" dirty="0">
                <a:latin typeface="Bahnschrift SemiBold SemiConden" panose="020B0502040204020203" pitchFamily="34" charset="0"/>
              </a:rPr>
              <a:t> </a:t>
            </a:r>
          </a:p>
          <a:p>
            <a:r>
              <a:rPr lang="en-IN" sz="2000" dirty="0">
                <a:latin typeface="Bahnschrift SemiBold SemiConden" panose="020B0502040204020203" pitchFamily="34" charset="0"/>
              </a:rPr>
              <a:t>      LINK - </a:t>
            </a:r>
            <a:r>
              <a:rPr lang="en-IN" sz="2000" dirty="0">
                <a:latin typeface="Bahnschrift SemiBold SemiConden" panose="020B0502040204020203" pitchFamily="34" charset="0"/>
                <a:hlinkClick r:id="rId3"/>
              </a:rPr>
              <a:t>https://streamlit.io/</a:t>
            </a:r>
            <a:r>
              <a:rPr lang="en-IN" sz="2000" dirty="0">
                <a:latin typeface="Bahnschrift SemiBold SemiConden" panose="020B0502040204020203" pitchFamily="34" charset="0"/>
              </a:rPr>
              <a:t>  </a:t>
            </a:r>
          </a:p>
          <a:p>
            <a:endParaRPr lang="en-IN" sz="2400" dirty="0">
              <a:latin typeface="Baskerville Old Face" panose="02020602080505020303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53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9BAFB-763F-4FA3-99FF-1C00944E444D}"/>
              </a:ext>
            </a:extLst>
          </p:cNvPr>
          <p:cNvSpPr/>
          <p:nvPr/>
        </p:nvSpPr>
        <p:spPr>
          <a:xfrm>
            <a:off x="3563540" y="2767280"/>
            <a:ext cx="590898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5400" b="1" cap="none" spc="50" dirty="0">
              <a:ln w="0"/>
              <a:solidFill>
                <a:srgbClr val="C00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68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354521-1CC0-47A8-BFE3-BA0C932F9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08097"/>
              </p:ext>
            </p:extLst>
          </p:nvPr>
        </p:nvGraphicFramePr>
        <p:xfrm>
          <a:off x="1554922" y="1420913"/>
          <a:ext cx="6694557" cy="4413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17">
                  <a:extLst>
                    <a:ext uri="{9D8B030D-6E8A-4147-A177-3AD203B41FA5}">
                      <a16:colId xmlns:a16="http://schemas.microsoft.com/office/drawing/2014/main" val="527495183"/>
                    </a:ext>
                  </a:extLst>
                </a:gridCol>
                <a:gridCol w="4967812">
                  <a:extLst>
                    <a:ext uri="{9D8B030D-6E8A-4147-A177-3AD203B41FA5}">
                      <a16:colId xmlns:a16="http://schemas.microsoft.com/office/drawing/2014/main" val="1746873043"/>
                    </a:ext>
                  </a:extLst>
                </a:gridCol>
                <a:gridCol w="873028">
                  <a:extLst>
                    <a:ext uri="{9D8B030D-6E8A-4147-A177-3AD203B41FA5}">
                      <a16:colId xmlns:a16="http://schemas.microsoft.com/office/drawing/2014/main" val="2597780599"/>
                    </a:ext>
                  </a:extLst>
                </a:gridCol>
              </a:tblGrid>
              <a:tr h="560596">
                <a:tc>
                  <a:txBody>
                    <a:bodyPr/>
                    <a:lstStyle/>
                    <a:p>
                      <a:r>
                        <a:rPr lang="en-IN" dirty="0"/>
                        <a:t>S.NO.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55052"/>
                  </a:ext>
                </a:extLst>
              </a:tr>
              <a:tr h="539035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18154"/>
                  </a:ext>
                </a:extLst>
              </a:tr>
              <a:tr h="539035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PROBLEM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93366"/>
                  </a:ext>
                </a:extLst>
              </a:tr>
              <a:tr h="539035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02723"/>
                  </a:ext>
                </a:extLst>
              </a:tr>
              <a:tr h="539035">
                <a:tc>
                  <a:txBody>
                    <a:bodyPr/>
                    <a:lstStyle/>
                    <a:p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DIFFERENT 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8-27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696350"/>
                  </a:ext>
                </a:extLst>
              </a:tr>
              <a:tr h="539035">
                <a:tc>
                  <a:txBody>
                    <a:bodyPr/>
                    <a:lstStyle/>
                    <a:p>
                      <a:r>
                        <a:rPr lang="en-IN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HARDWARE-SOFTWARE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463380"/>
                  </a:ext>
                </a:extLst>
              </a:tr>
              <a:tr h="539035">
                <a:tc>
                  <a:txBody>
                    <a:bodyPr/>
                    <a:lstStyle/>
                    <a:p>
                      <a:r>
                        <a:rPr lang="en-IN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TIME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72616"/>
                  </a:ext>
                </a:extLst>
              </a:tr>
              <a:tr h="539035">
                <a:tc>
                  <a:txBody>
                    <a:bodyPr/>
                    <a:lstStyle/>
                    <a:p>
                      <a:r>
                        <a:rPr lang="en-IN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r>
                        <a:rPr lang="en-IN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564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1B72C3-9BCC-45E5-BFE4-CD5F65246D34}"/>
              </a:ext>
            </a:extLst>
          </p:cNvPr>
          <p:cNvSpPr txBox="1"/>
          <p:nvPr/>
        </p:nvSpPr>
        <p:spPr>
          <a:xfrm>
            <a:off x="2324524" y="500542"/>
            <a:ext cx="4976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1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15293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9988-BBE0-4687-8D13-D936418E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INTODUCTION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7E63-C3F9-4DB0-A2F5-2006313C1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68" y="1853249"/>
            <a:ext cx="8915400" cy="24702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  <a:sym typeface="+mn-ea"/>
              </a:rPr>
              <a:t>Sales forecasting is the process of estimating future revenue by predicting the amount of product or services a sales unit (which can be an individual salesperson, a sales team, or a company) will sell in the next week, month, quarter, or year.</a:t>
            </a:r>
          </a:p>
          <a:p>
            <a:pPr marL="0" indent="0">
              <a:buNone/>
            </a:pPr>
            <a:endParaRPr lang="en-IN" sz="3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395DF4-E098-9662-F8BD-49874A6E975B}"/>
              </a:ext>
            </a:extLst>
          </p:cNvPr>
          <p:cNvGrpSpPr/>
          <p:nvPr/>
        </p:nvGrpSpPr>
        <p:grpSpPr>
          <a:xfrm>
            <a:off x="1268896" y="4375427"/>
            <a:ext cx="2060294" cy="2029855"/>
            <a:chOff x="833375" y="3722763"/>
            <a:chExt cx="2060294" cy="20298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F7B450-4C14-793B-C52D-4A8BE01BB75D}"/>
                </a:ext>
              </a:extLst>
            </p:cNvPr>
            <p:cNvGrpSpPr/>
            <p:nvPr/>
          </p:nvGrpSpPr>
          <p:grpSpPr>
            <a:xfrm>
              <a:off x="833375" y="3722763"/>
              <a:ext cx="2060294" cy="798653"/>
              <a:chOff x="833375" y="3722763"/>
              <a:chExt cx="2060294" cy="79865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07108D-7081-9593-055F-9D208540C841}"/>
                  </a:ext>
                </a:extLst>
              </p:cNvPr>
              <p:cNvSpPr/>
              <p:nvPr/>
            </p:nvSpPr>
            <p:spPr>
              <a:xfrm>
                <a:off x="833375" y="3722763"/>
                <a:ext cx="2060294" cy="798653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D7F5ED-EBA3-DA69-7FFE-AD8C082565F5}"/>
                  </a:ext>
                </a:extLst>
              </p:cNvPr>
              <p:cNvSpPr txBox="1"/>
              <p:nvPr/>
            </p:nvSpPr>
            <p:spPr>
              <a:xfrm>
                <a:off x="1031359" y="3953283"/>
                <a:ext cx="1601880" cy="36933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 </a:t>
                </a:r>
                <a:r>
                  <a:rPr lang="en-IN" b="1" dirty="0">
                    <a:solidFill>
                      <a:schemeClr val="bg1"/>
                    </a:solidFill>
                  </a:rPr>
                  <a:t>Short  Term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44253E1-1D9B-D4D4-1921-18ABEABA71F8}"/>
                </a:ext>
              </a:extLst>
            </p:cNvPr>
            <p:cNvGrpSpPr/>
            <p:nvPr/>
          </p:nvGrpSpPr>
          <p:grpSpPr>
            <a:xfrm>
              <a:off x="833376" y="4537276"/>
              <a:ext cx="2060293" cy="1215342"/>
              <a:chOff x="833376" y="4537276"/>
              <a:chExt cx="2060293" cy="121534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8C1F0A0-F4E7-86DB-6A9D-77DD1C6F5AAC}"/>
                  </a:ext>
                </a:extLst>
              </p:cNvPr>
              <p:cNvSpPr/>
              <p:nvPr/>
            </p:nvSpPr>
            <p:spPr>
              <a:xfrm>
                <a:off x="833376" y="4537276"/>
                <a:ext cx="2060293" cy="121534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69569B-C21B-CDA1-1F85-015654554906}"/>
                  </a:ext>
                </a:extLst>
              </p:cNvPr>
              <p:cNvSpPr txBox="1"/>
              <p:nvPr/>
            </p:nvSpPr>
            <p:spPr>
              <a:xfrm>
                <a:off x="1030146" y="4599614"/>
                <a:ext cx="131951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>
                    <a:solidFill>
                      <a:schemeClr val="bg1"/>
                    </a:solidFill>
                  </a:rPr>
                  <a:t>Period of 3-6 Months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918038-0A6E-2ED1-37FF-36A821326A93}"/>
              </a:ext>
            </a:extLst>
          </p:cNvPr>
          <p:cNvGrpSpPr/>
          <p:nvPr/>
        </p:nvGrpSpPr>
        <p:grpSpPr>
          <a:xfrm>
            <a:off x="4684920" y="4391287"/>
            <a:ext cx="2060295" cy="2013995"/>
            <a:chOff x="4822783" y="3738623"/>
            <a:chExt cx="2060295" cy="20139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4E83314-C160-F441-C844-A339808524FD}"/>
                </a:ext>
              </a:extLst>
            </p:cNvPr>
            <p:cNvGrpSpPr/>
            <p:nvPr/>
          </p:nvGrpSpPr>
          <p:grpSpPr>
            <a:xfrm>
              <a:off x="4822783" y="3738623"/>
              <a:ext cx="2060295" cy="798653"/>
              <a:chOff x="4822783" y="3738623"/>
              <a:chExt cx="2060295" cy="79865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4A79EDC-3329-6089-7807-4718301CE62A}"/>
                  </a:ext>
                </a:extLst>
              </p:cNvPr>
              <p:cNvSpPr/>
              <p:nvPr/>
            </p:nvSpPr>
            <p:spPr>
              <a:xfrm>
                <a:off x="4822783" y="3738623"/>
                <a:ext cx="2060295" cy="79865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233093-1713-42E3-CEE4-D9B8C80ADD2A}"/>
                  </a:ext>
                </a:extLst>
              </p:cNvPr>
              <p:cNvSpPr txBox="1"/>
              <p:nvPr/>
            </p:nvSpPr>
            <p:spPr>
              <a:xfrm>
                <a:off x="4982900" y="3923289"/>
                <a:ext cx="1740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</a:rPr>
                  <a:t>Medium Term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7926DA-95C1-EC68-40BA-BB5D8F0A7130}"/>
                </a:ext>
              </a:extLst>
            </p:cNvPr>
            <p:cNvGrpSpPr/>
            <p:nvPr/>
          </p:nvGrpSpPr>
          <p:grpSpPr>
            <a:xfrm>
              <a:off x="4822785" y="4537276"/>
              <a:ext cx="2060292" cy="1215342"/>
              <a:chOff x="4822785" y="4537276"/>
              <a:chExt cx="2060292" cy="12153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8BCEC88-6289-DBCF-2CD7-BF89DFA32689}"/>
                  </a:ext>
                </a:extLst>
              </p:cNvPr>
              <p:cNvSpPr/>
              <p:nvPr/>
            </p:nvSpPr>
            <p:spPr>
              <a:xfrm>
                <a:off x="4822785" y="4537276"/>
                <a:ext cx="2060292" cy="121534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6B53C4-3278-6019-0837-129F141F6CEE}"/>
                  </a:ext>
                </a:extLst>
              </p:cNvPr>
              <p:cNvSpPr txBox="1"/>
              <p:nvPr/>
            </p:nvSpPr>
            <p:spPr>
              <a:xfrm>
                <a:off x="4953965" y="4751936"/>
                <a:ext cx="15047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</a:rPr>
                  <a:t>Period of 6 months – 2 Years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A93B288-2AEC-2A98-7FEE-0E6FFCE066A6}"/>
              </a:ext>
            </a:extLst>
          </p:cNvPr>
          <p:cNvGrpSpPr/>
          <p:nvPr/>
        </p:nvGrpSpPr>
        <p:grpSpPr>
          <a:xfrm>
            <a:off x="7990538" y="4323523"/>
            <a:ext cx="2060296" cy="2013995"/>
            <a:chOff x="8488099" y="3738623"/>
            <a:chExt cx="2060296" cy="20139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BDF48B4-AE3C-286E-9587-EACE43089793}"/>
                </a:ext>
              </a:extLst>
            </p:cNvPr>
            <p:cNvGrpSpPr/>
            <p:nvPr/>
          </p:nvGrpSpPr>
          <p:grpSpPr>
            <a:xfrm>
              <a:off x="8488102" y="3738623"/>
              <a:ext cx="2060293" cy="798653"/>
              <a:chOff x="8488102" y="3738623"/>
              <a:chExt cx="2060293" cy="798653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731A369-AAB8-14B5-CF90-B847739F6D18}"/>
                  </a:ext>
                </a:extLst>
              </p:cNvPr>
              <p:cNvSpPr/>
              <p:nvPr/>
            </p:nvSpPr>
            <p:spPr>
              <a:xfrm>
                <a:off x="8488102" y="3738623"/>
                <a:ext cx="2060293" cy="79865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BEEA59-4FED-44DE-5A30-3DDCEF9D7422}"/>
                  </a:ext>
                </a:extLst>
              </p:cNvPr>
              <p:cNvSpPr txBox="1"/>
              <p:nvPr/>
            </p:nvSpPr>
            <p:spPr>
              <a:xfrm>
                <a:off x="8912506" y="3923289"/>
                <a:ext cx="1412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tx2"/>
                    </a:solidFill>
                  </a:rPr>
                  <a:t>Long Term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A9B7C17-767F-F9D1-DC24-57448CA6C89B}"/>
                </a:ext>
              </a:extLst>
            </p:cNvPr>
            <p:cNvGrpSpPr/>
            <p:nvPr/>
          </p:nvGrpSpPr>
          <p:grpSpPr>
            <a:xfrm>
              <a:off x="8488099" y="4537276"/>
              <a:ext cx="2060294" cy="1215342"/>
              <a:chOff x="8488099" y="4537276"/>
              <a:chExt cx="2060294" cy="121534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B460087-C0E9-638B-B1FD-21A40F135907}"/>
                  </a:ext>
                </a:extLst>
              </p:cNvPr>
              <p:cNvSpPr/>
              <p:nvPr/>
            </p:nvSpPr>
            <p:spPr>
              <a:xfrm>
                <a:off x="8488099" y="4537276"/>
                <a:ext cx="2060294" cy="12153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2A07BD-2870-02D3-3A92-DE462FE3B2CC}"/>
                  </a:ext>
                </a:extLst>
              </p:cNvPr>
              <p:cNvSpPr txBox="1"/>
              <p:nvPr/>
            </p:nvSpPr>
            <p:spPr>
              <a:xfrm>
                <a:off x="8676167" y="4758286"/>
                <a:ext cx="1743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rgbClr val="0070C0"/>
                    </a:solidFill>
                  </a:rPr>
                  <a:t>Period of 5-10 Years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028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2851-1B6C-4571-8CAD-44D2CE00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6E2ED-95F6-4648-A105-C31BB0692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2073965"/>
            <a:ext cx="10903159" cy="3959469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latin typeface="-apple-system"/>
              </a:rPr>
              <a:t>Sales forecasting is both a science and an art. Decision makers rely on these forecasts to plan for business expansion and to determine how to fuel the company’s growth.</a:t>
            </a:r>
          </a:p>
          <a:p>
            <a:pPr algn="just"/>
            <a:r>
              <a:rPr lang="en-IN" sz="2800" dirty="0">
                <a:latin typeface="-apple-system"/>
              </a:rPr>
              <a:t>For many small business like clothing shops ,grocery shops they many issues while purchasing their stocks because of inaccurate data of sales.</a:t>
            </a:r>
          </a:p>
          <a:p>
            <a:pPr algn="just"/>
            <a:r>
              <a:rPr lang="en-IN" sz="2800" dirty="0">
                <a:latin typeface="-apple-system"/>
              </a:rPr>
              <a:t>To overcome this problem we will be providing them small forecasting tools for them as they cant afford highly paid forecasting companies.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176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0C6DAE-E14D-161C-28FB-9533E95FAE34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u="sng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Purpose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B1C486-4F58-E547-B917-766349E2B899}"/>
              </a:ext>
            </a:extLst>
          </p:cNvPr>
          <p:cNvSpPr txBox="1">
            <a:spLocks/>
          </p:cNvSpPr>
          <p:nvPr/>
        </p:nvSpPr>
        <p:spPr>
          <a:xfrm>
            <a:off x="646110" y="2073965"/>
            <a:ext cx="10903159" cy="3819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-apple-system"/>
              </a:rPr>
              <a:t>By using this , we aim to improve the current </a:t>
            </a:r>
            <a:r>
              <a:rPr lang="en-IN" altLang="en-US" sz="2800" b="0" i="0" dirty="0">
                <a:effectLst/>
                <a:latin typeface="-apple-system"/>
              </a:rPr>
              <a:t>sales trend for small business</a:t>
            </a:r>
            <a:r>
              <a:rPr lang="en-US" sz="2800" b="0" i="0" dirty="0">
                <a:effectLst/>
                <a:latin typeface="-apple-system"/>
              </a:rPr>
              <a:t> platforms. The benefits includes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-apple-system"/>
              </a:rPr>
              <a:t>Cost reduction.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-apple-system"/>
              </a:rPr>
              <a:t>Ease in </a:t>
            </a:r>
            <a:r>
              <a:rPr lang="en-IN" altLang="en-US" sz="2800" dirty="0">
                <a:latin typeface="-apple-system"/>
              </a:rPr>
              <a:t>buying products for future sales.</a:t>
            </a:r>
            <a:endParaRPr lang="en-US" sz="2800" b="0" i="0" dirty="0">
              <a:effectLst/>
              <a:latin typeface="-apple-system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IN" altLang="en-US" sz="2800" dirty="0">
                <a:latin typeface="-apple-system"/>
              </a:rPr>
              <a:t>R</a:t>
            </a:r>
            <a:r>
              <a:rPr lang="en-IN" altLang="en-US" sz="2800" b="0" i="0" dirty="0">
                <a:effectLst/>
                <a:latin typeface="-apple-system"/>
              </a:rPr>
              <a:t>eduction of human resources in purchasing and transporting goods</a:t>
            </a:r>
            <a:r>
              <a:rPr lang="en-US" sz="2800" b="0" i="0" dirty="0">
                <a:effectLst/>
                <a:latin typeface="-apple-system"/>
              </a:rPr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-apple-system"/>
              </a:rPr>
              <a:t>Economic opportunity.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altLang="en-US" sz="2800" dirty="0">
                <a:latin typeface="-apple-system"/>
              </a:rPr>
              <a:t>F</a:t>
            </a:r>
            <a:r>
              <a:rPr lang="en-IN" altLang="en-US" sz="2800" b="0" i="0" dirty="0">
                <a:effectLst/>
                <a:latin typeface="-apple-system"/>
              </a:rPr>
              <a:t>or effective control and evaluation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  <a:sym typeface="+mn-ea"/>
              </a:rPr>
              <a:t>.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6446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4D4F3E-B1BD-4DF9-9EA3-BB919F4FFBF6}"/>
              </a:ext>
            </a:extLst>
          </p:cNvPr>
          <p:cNvSpPr txBox="1"/>
          <p:nvPr/>
        </p:nvSpPr>
        <p:spPr>
          <a:xfrm>
            <a:off x="4249265" y="203126"/>
            <a:ext cx="369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u="sng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Methodology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3F4313-F6F8-A510-C54D-2C64917B2997}"/>
              </a:ext>
            </a:extLst>
          </p:cNvPr>
          <p:cNvGrpSpPr/>
          <p:nvPr/>
        </p:nvGrpSpPr>
        <p:grpSpPr>
          <a:xfrm>
            <a:off x="4547870" y="1257217"/>
            <a:ext cx="3096260" cy="5285740"/>
            <a:chOff x="4537276" y="439839"/>
            <a:chExt cx="2974691" cy="5859934"/>
          </a:xfrm>
        </p:grpSpPr>
        <p:sp>
          <p:nvSpPr>
            <p:cNvPr id="4" name="Rectangle: Rounded Corners 5">
              <a:extLst>
                <a:ext uri="{FF2B5EF4-FFF2-40B4-BE49-F238E27FC236}">
                  <a16:creationId xmlns:a16="http://schemas.microsoft.com/office/drawing/2014/main" id="{849254B7-D528-0E6D-E4EC-5016885AFD32}"/>
                </a:ext>
              </a:extLst>
            </p:cNvPr>
            <p:cNvSpPr/>
            <p:nvPr/>
          </p:nvSpPr>
          <p:spPr>
            <a:xfrm>
              <a:off x="4548851" y="439839"/>
              <a:ext cx="2858946" cy="646332"/>
            </a:xfrm>
            <a:prstGeom prst="round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232D2C0F-095D-414F-D896-ADEA77D0EFED}"/>
                </a:ext>
              </a:extLst>
            </p:cNvPr>
            <p:cNvSpPr txBox="1"/>
            <p:nvPr/>
          </p:nvSpPr>
          <p:spPr>
            <a:xfrm>
              <a:off x="4722471" y="558226"/>
              <a:ext cx="2581154" cy="40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Gathering Data </a:t>
              </a:r>
            </a:p>
          </p:txBody>
        </p:sp>
        <p:sp>
          <p:nvSpPr>
            <p:cNvPr id="6" name="Arrow: Down 7">
              <a:extLst>
                <a:ext uri="{FF2B5EF4-FFF2-40B4-BE49-F238E27FC236}">
                  <a16:creationId xmlns:a16="http://schemas.microsoft.com/office/drawing/2014/main" id="{11E6A6BF-21A7-1931-B3CB-6345E7CEBFEE}"/>
                </a:ext>
              </a:extLst>
            </p:cNvPr>
            <p:cNvSpPr/>
            <p:nvPr/>
          </p:nvSpPr>
          <p:spPr>
            <a:xfrm>
              <a:off x="5845214" y="1103028"/>
              <a:ext cx="250785" cy="5787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8">
              <a:extLst>
                <a:ext uri="{FF2B5EF4-FFF2-40B4-BE49-F238E27FC236}">
                  <a16:creationId xmlns:a16="http://schemas.microsoft.com/office/drawing/2014/main" id="{D54BF66F-498E-1D1D-D22C-031DB6707128}"/>
                </a:ext>
              </a:extLst>
            </p:cNvPr>
            <p:cNvSpPr/>
            <p:nvPr/>
          </p:nvSpPr>
          <p:spPr>
            <a:xfrm>
              <a:off x="4548851" y="1681763"/>
              <a:ext cx="2866662" cy="640104"/>
            </a:xfrm>
            <a:prstGeom prst="round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00454F94-DE5C-0F4C-5852-386579736E0F}"/>
                </a:ext>
              </a:extLst>
            </p:cNvPr>
            <p:cNvSpPr txBox="1"/>
            <p:nvPr/>
          </p:nvSpPr>
          <p:spPr>
            <a:xfrm>
              <a:off x="4653023" y="1811835"/>
              <a:ext cx="2662177" cy="40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Clean, Visualize Data</a:t>
              </a:r>
            </a:p>
          </p:txBody>
        </p:sp>
        <p:sp>
          <p:nvSpPr>
            <p:cNvPr id="9" name="Arrow: Down 11">
              <a:extLst>
                <a:ext uri="{FF2B5EF4-FFF2-40B4-BE49-F238E27FC236}">
                  <a16:creationId xmlns:a16="http://schemas.microsoft.com/office/drawing/2014/main" id="{E9867AB6-8C77-A4BC-B9C5-91E09591027A}"/>
                </a:ext>
              </a:extLst>
            </p:cNvPr>
            <p:cNvSpPr/>
            <p:nvPr/>
          </p:nvSpPr>
          <p:spPr>
            <a:xfrm>
              <a:off x="5845213" y="2321866"/>
              <a:ext cx="250785" cy="5787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2">
              <a:extLst>
                <a:ext uri="{FF2B5EF4-FFF2-40B4-BE49-F238E27FC236}">
                  <a16:creationId xmlns:a16="http://schemas.microsoft.com/office/drawing/2014/main" id="{84FB4C19-CE6A-EF7F-9CF6-8D37F5DE194D}"/>
                </a:ext>
              </a:extLst>
            </p:cNvPr>
            <p:cNvSpPr/>
            <p:nvPr/>
          </p:nvSpPr>
          <p:spPr>
            <a:xfrm>
              <a:off x="4537276" y="2943599"/>
              <a:ext cx="2866663" cy="751236"/>
            </a:xfrm>
            <a:prstGeom prst="round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4B9855ED-DEE5-8543-7B7F-E84D304DC4C5}"/>
                </a:ext>
              </a:extLst>
            </p:cNvPr>
            <p:cNvSpPr txBox="1"/>
            <p:nvPr/>
          </p:nvSpPr>
          <p:spPr>
            <a:xfrm>
              <a:off x="4653023" y="2943599"/>
              <a:ext cx="2858944" cy="715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Choosing best forecasting model</a:t>
              </a:r>
            </a:p>
          </p:txBody>
        </p:sp>
        <p:sp>
          <p:nvSpPr>
            <p:cNvPr id="13" name="Rectangle: Rounded Corners 14">
              <a:extLst>
                <a:ext uri="{FF2B5EF4-FFF2-40B4-BE49-F238E27FC236}">
                  <a16:creationId xmlns:a16="http://schemas.microsoft.com/office/drawing/2014/main" id="{48E3A963-5CC1-3E50-34EF-F1C12DF3F396}"/>
                </a:ext>
              </a:extLst>
            </p:cNvPr>
            <p:cNvSpPr/>
            <p:nvPr/>
          </p:nvSpPr>
          <p:spPr>
            <a:xfrm>
              <a:off x="4548851" y="4243231"/>
              <a:ext cx="2866662" cy="638784"/>
            </a:xfrm>
            <a:prstGeom prst="round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" name="TextBox 15">
              <a:extLst>
                <a:ext uri="{FF2B5EF4-FFF2-40B4-BE49-F238E27FC236}">
                  <a16:creationId xmlns:a16="http://schemas.microsoft.com/office/drawing/2014/main" id="{76A9BDD0-EF64-0070-DA43-A451362F0482}"/>
                </a:ext>
              </a:extLst>
            </p:cNvPr>
            <p:cNvSpPr txBox="1"/>
            <p:nvPr/>
          </p:nvSpPr>
          <p:spPr>
            <a:xfrm>
              <a:off x="4653023" y="4371347"/>
              <a:ext cx="2662177" cy="40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Sales Forecast</a:t>
              </a:r>
            </a:p>
          </p:txBody>
        </p:sp>
        <p:sp>
          <p:nvSpPr>
            <p:cNvPr id="15" name="Arrow: Down 16">
              <a:extLst>
                <a:ext uri="{FF2B5EF4-FFF2-40B4-BE49-F238E27FC236}">
                  <a16:creationId xmlns:a16="http://schemas.microsoft.com/office/drawing/2014/main" id="{3A42FB09-857A-8B5C-2827-DB71367F4E2A}"/>
                </a:ext>
              </a:extLst>
            </p:cNvPr>
            <p:cNvSpPr/>
            <p:nvPr/>
          </p:nvSpPr>
          <p:spPr>
            <a:xfrm>
              <a:off x="5845213" y="3694835"/>
              <a:ext cx="250785" cy="5787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Arrow: Down 17">
              <a:extLst>
                <a:ext uri="{FF2B5EF4-FFF2-40B4-BE49-F238E27FC236}">
                  <a16:creationId xmlns:a16="http://schemas.microsoft.com/office/drawing/2014/main" id="{3A0822AF-A87F-8A02-2E4D-AF2C50534843}"/>
                </a:ext>
              </a:extLst>
            </p:cNvPr>
            <p:cNvSpPr/>
            <p:nvPr/>
          </p:nvSpPr>
          <p:spPr>
            <a:xfrm>
              <a:off x="5852931" y="4886870"/>
              <a:ext cx="250785" cy="5787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: Rounded Corners 18">
              <a:extLst>
                <a:ext uri="{FF2B5EF4-FFF2-40B4-BE49-F238E27FC236}">
                  <a16:creationId xmlns:a16="http://schemas.microsoft.com/office/drawing/2014/main" id="{2487505E-6FDF-3643-4C7A-7FD76623190C}"/>
                </a:ext>
              </a:extLst>
            </p:cNvPr>
            <p:cNvSpPr/>
            <p:nvPr/>
          </p:nvSpPr>
          <p:spPr>
            <a:xfrm>
              <a:off x="4548851" y="5461218"/>
              <a:ext cx="2866662" cy="838555"/>
            </a:xfrm>
            <a:prstGeom prst="round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C17342A1-66F6-49AF-10EC-7D17F60F2834}"/>
                </a:ext>
              </a:extLst>
            </p:cNvPr>
            <p:cNvSpPr txBox="1"/>
            <p:nvPr/>
          </p:nvSpPr>
          <p:spPr>
            <a:xfrm>
              <a:off x="4722471" y="5552263"/>
              <a:ext cx="2581154" cy="715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Sales forecasting result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57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B75780-6D94-4397-B859-54C4B96A2F3F}"/>
              </a:ext>
            </a:extLst>
          </p:cNvPr>
          <p:cNvSpPr txBox="1"/>
          <p:nvPr/>
        </p:nvSpPr>
        <p:spPr>
          <a:xfrm>
            <a:off x="675861" y="1661746"/>
            <a:ext cx="110354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4000" dirty="0">
                <a:latin typeface="-apple-system"/>
              </a:rPr>
              <a:t>Gathering past sales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-apple-system"/>
              </a:rPr>
              <a:t>We need data to do data analysis.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-apple-system"/>
              </a:rPr>
              <a:t>We will work on CSV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-apple-system"/>
              </a:rPr>
              <a:t>Extract the most relevant features into a pandas </a:t>
            </a:r>
            <a:r>
              <a:rPr lang="en-US" sz="4000" dirty="0" err="1">
                <a:latin typeface="-apple-system"/>
              </a:rPr>
              <a:t>dataframe</a:t>
            </a:r>
            <a:r>
              <a:rPr lang="en-US" sz="4000" dirty="0">
                <a:latin typeface="-apple-system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5BADB5-8618-BFF0-9672-258CCB43DC8F}"/>
              </a:ext>
            </a:extLst>
          </p:cNvPr>
          <p:cNvSpPr txBox="1"/>
          <p:nvPr/>
        </p:nvSpPr>
        <p:spPr>
          <a:xfrm>
            <a:off x="1477489" y="550831"/>
            <a:ext cx="94322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u="sng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Gathering and Analysing Data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182369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496</TotalTime>
  <Words>1416</Words>
  <Application>Microsoft Office PowerPoint</Application>
  <PresentationFormat>Widescreen</PresentationFormat>
  <Paragraphs>209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Aharoni</vt:lpstr>
      <vt:lpstr>-apple-system</vt:lpstr>
      <vt:lpstr>Arial</vt:lpstr>
      <vt:lpstr>Arial Narrow</vt:lpstr>
      <vt:lpstr>Arial Rounded MT Bold</vt:lpstr>
      <vt:lpstr>Bahnschrift SemiBold</vt:lpstr>
      <vt:lpstr>Bahnschrift SemiBold SemiConden</vt:lpstr>
      <vt:lpstr>Bahnschrift SemiCondensed</vt:lpstr>
      <vt:lpstr>Baskerville Old Face</vt:lpstr>
      <vt:lpstr>Courier New</vt:lpstr>
      <vt:lpstr>Times New Roman</vt:lpstr>
      <vt:lpstr>Trebuchet MS</vt:lpstr>
      <vt:lpstr>Wingdings</vt:lpstr>
      <vt:lpstr>Wingdings 3</vt:lpstr>
      <vt:lpstr>Facet</vt:lpstr>
      <vt:lpstr>JAYPEE UNIVERSITY OF ENGINEERING AND TECHNOLOGY,GUNA</vt:lpstr>
      <vt:lpstr>PowerPoint Presentation</vt:lpstr>
      <vt:lpstr>Sales Forecasting</vt:lpstr>
      <vt:lpstr>PowerPoint Presentation</vt:lpstr>
      <vt:lpstr>INTODUCTION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Order Of Arima </vt:lpstr>
      <vt:lpstr>Working of ARIMA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of Geolocational Data</dc:title>
  <dc:creator>RAM</dc:creator>
  <cp:lastModifiedBy>Sonu Singh</cp:lastModifiedBy>
  <cp:revision>49</cp:revision>
  <dcterms:created xsi:type="dcterms:W3CDTF">2022-09-27T05:36:17Z</dcterms:created>
  <dcterms:modified xsi:type="dcterms:W3CDTF">2022-12-08T05:29:03Z</dcterms:modified>
</cp:coreProperties>
</file>